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30"/>
  </p:notesMasterIdLst>
  <p:sldIdLst>
    <p:sldId id="291" r:id="rId3"/>
    <p:sldId id="316" r:id="rId4"/>
    <p:sldId id="315" r:id="rId5"/>
    <p:sldId id="289" r:id="rId6"/>
    <p:sldId id="323" r:id="rId7"/>
    <p:sldId id="331" r:id="rId8"/>
    <p:sldId id="290" r:id="rId9"/>
    <p:sldId id="326" r:id="rId10"/>
    <p:sldId id="324" r:id="rId11"/>
    <p:sldId id="294" r:id="rId12"/>
    <p:sldId id="321" r:id="rId13"/>
    <p:sldId id="295" r:id="rId14"/>
    <p:sldId id="322" r:id="rId15"/>
    <p:sldId id="292" r:id="rId16"/>
    <p:sldId id="317" r:id="rId17"/>
    <p:sldId id="319" r:id="rId18"/>
    <p:sldId id="320" r:id="rId19"/>
    <p:sldId id="301" r:id="rId20"/>
    <p:sldId id="297" r:id="rId21"/>
    <p:sldId id="329" r:id="rId22"/>
    <p:sldId id="318" r:id="rId23"/>
    <p:sldId id="300" r:id="rId24"/>
    <p:sldId id="298" r:id="rId25"/>
    <p:sldId id="302" r:id="rId26"/>
    <p:sldId id="303" r:id="rId27"/>
    <p:sldId id="330" r:id="rId28"/>
    <p:sldId id="314" r:id="rId29"/>
  </p:sldIdLst>
  <p:sldSz cx="12192000" cy="6858000"/>
  <p:notesSz cx="6858000" cy="9144000"/>
  <p:embeddedFontLst>
    <p:embeddedFont>
      <p:font typeface="等线" panose="02010600030101010101" pitchFamily="2" charset="-122"/>
      <p:regular r:id="rId31"/>
      <p:bold r:id="rId32"/>
    </p:embeddedFont>
    <p:embeddedFont>
      <p:font typeface="等线 Light" panose="02010600030101010101" pitchFamily="2" charset="-122"/>
      <p:regular r:id="rId33"/>
    </p:embeddedFont>
    <p:embeddedFont>
      <p:font typeface="#9Slide03 Arima Madurai Black" panose="020B0604020202020204" charset="0"/>
      <p:bold r:id="rId34"/>
    </p:embeddedFont>
    <p:embeddedFont>
      <p:font typeface="#9Slide05 Aphrodite Pro" panose="020B0604020202020204" charset="0"/>
      <p:regular r:id="rId35"/>
    </p:embeddedFont>
    <p:embeddedFont>
      <p:font typeface="#9Slide07 Brankovic" panose="020B0604020202020204" charset="0"/>
      <p:regular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Impact" panose="020B0806030902050204" pitchFamily="34" charset="0"/>
      <p:regular r:id="rId43"/>
    </p:embeddedFont>
    <p:embeddedFont>
      <p:font typeface="UTM Alberta Heavy" panose="02040603050506020204" pitchFamily="18" charset="0"/>
      <p:regular r:id="rId44"/>
    </p:embeddedFont>
    <p:embeddedFont>
      <p:font typeface="UTM Bell" panose="02040603050506020204" pitchFamily="18" charset="0"/>
      <p:regular r:id="rId45"/>
    </p:embeddedFont>
    <p:embeddedFont>
      <p:font typeface="UTM Facebook" panose="02040403050506020204" pitchFamily="18" charset="0"/>
      <p:regular r:id="rId46"/>
    </p:embeddedFont>
    <p:embeddedFont>
      <p:font typeface="UTM Habano" panose="02040603050506020204" pitchFamily="18" charset="0"/>
      <p:regular r:id="rId47"/>
    </p:embeddedFont>
    <p:embeddedFont>
      <p:font typeface="UTM Magnesium" panose="02040603050506020204" pitchFamily="18" charset="0"/>
      <p:regular r:id="rId48"/>
    </p:embeddedFont>
    <p:embeddedFont>
      <p:font typeface="UTM Showcard" panose="02040603050506020204" pitchFamily="18" charset="0"/>
      <p:regular r:id="rId49"/>
    </p:embeddedFont>
    <p:embeddedFont>
      <p:font typeface="UTM Times" panose="02040603050506020204" pitchFamily="18" charset="0"/>
      <p:regular r:id="rId50"/>
      <p:bold r:id="rId51"/>
      <p:italic r:id="rId52"/>
      <p:boldItalic r:id="rId53"/>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5AA"/>
    <a:srgbClr val="C82D2C"/>
    <a:srgbClr val="A4DCCB"/>
    <a:srgbClr val="5BACBF"/>
    <a:srgbClr val="5E7381"/>
    <a:srgbClr val="D7F1FA"/>
    <a:srgbClr val="1C9FDC"/>
    <a:srgbClr val="42515B"/>
    <a:srgbClr val="A4D17E"/>
    <a:srgbClr val="6AAA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4660"/>
  </p:normalViewPr>
  <p:slideViewPr>
    <p:cSldViewPr snapToGrid="0" showGuides="1">
      <p:cViewPr varScale="1">
        <p:scale>
          <a:sx n="70" d="100"/>
          <a:sy n="70" d="100"/>
        </p:scale>
        <p:origin x="1128" y="60"/>
      </p:cViewPr>
      <p:guideLst>
        <p:guide orient="horz" pos="2228"/>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7256DC-A7C0-4EDC-87AE-28B46B0B0859}"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18578-6436-401D-91FE-8E737929AC79}" type="slidenum">
              <a:rPr lang="zh-CN" altLang="en-US" smtClean="0"/>
              <a:t>‹#›</a:t>
            </a:fld>
            <a:endParaRPr lang="zh-CN" altLang="en-US"/>
          </a:p>
        </p:txBody>
      </p:sp>
    </p:spTree>
    <p:extLst>
      <p:ext uri="{BB962C8B-B14F-4D97-AF65-F5344CB8AC3E}">
        <p14:creationId xmlns:p14="http://schemas.microsoft.com/office/powerpoint/2010/main" val="3503736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A1CEFE6-8909-48D0-BA4D-736F6D433DBD}" type="slidenum">
              <a:rPr lang="zh-CN" altLang="en-US" smtClean="0"/>
              <a:t>4</a:t>
            </a:fld>
            <a:endParaRPr lang="zh-CN" altLang="en-US"/>
          </a:p>
        </p:txBody>
      </p:sp>
    </p:spTree>
    <p:extLst>
      <p:ext uri="{BB962C8B-B14F-4D97-AF65-F5344CB8AC3E}">
        <p14:creationId xmlns:p14="http://schemas.microsoft.com/office/powerpoint/2010/main" val="3558675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A1CEFE6-8909-48D0-BA4D-736F6D433DBD}" type="slidenum">
              <a:rPr lang="zh-CN" altLang="en-US" smtClean="0"/>
              <a:t>27</a:t>
            </a:fld>
            <a:endParaRPr lang="zh-CN" altLang="en-US"/>
          </a:p>
        </p:txBody>
      </p:sp>
    </p:spTree>
    <p:extLst>
      <p:ext uri="{BB962C8B-B14F-4D97-AF65-F5344CB8AC3E}">
        <p14:creationId xmlns:p14="http://schemas.microsoft.com/office/powerpoint/2010/main" val="2630817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E69B77-C595-42EF-A7B8-479D4D73C27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5CBC43-E730-4DA6-B412-8B6CFAD642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15F47E9-62D5-42F4-B1E0-2CB55D3A607D}"/>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7AD0FD86-6458-4157-AC0C-0CC4CDABF30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E5E2CB9-FCF6-49AC-969B-D5245C2D5243}"/>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1717162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1CD88A-EEC8-4ED6-9946-04065F48A03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8923F48-26D7-4A78-B83B-57D79A6CCE2A}"/>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ACF3AD-3687-4E9E-A4FC-8F7AD5FDC673}"/>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803FE96-475A-4399-B73B-A882BEAAEAE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AF401E-FE4B-414A-A847-8A81384AFA76}"/>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4172277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F4D413D-3F0C-4575-9835-93F85145501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A31A960-501C-4EAE-85C8-15E92E53DDB3}"/>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FCC313D-0121-455A-9B42-1EB552E24BE7}"/>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EC0EBA3-37F8-499A-A673-69F860B7875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8DB88A3-2CEC-4295-9FF3-94FD1B20EA39}"/>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412455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226348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040890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711656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067267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904573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112046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425041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8104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4E3B66-208C-4639-8163-2414E1CE0DF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DFE8E4F-005F-4718-9140-C1BA695E385F}"/>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B0D4E48-C3FD-46F2-83A6-C10740E104B6}"/>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CA92FB57-E248-4AD4-963A-E741D3ED25F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6545F9-B4BF-4DF4-9C52-7C1769A1AB40}"/>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365166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756760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88717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07708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AC1F29-2D5B-4FE9-B2E8-07DA1A2A343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6E21B4B-C36A-4220-A82C-FF75934C5E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EEA75A-5CB6-469E-803C-C8215350E972}"/>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09C4D21-801F-4AD2-A932-FAC58AD2C95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F6EC8A6-02CB-4EE3-A4A0-6652BC2953E4}"/>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336534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632B03-4FF9-4EFE-9987-D4E7EC3976E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2F820AB-DE24-414B-9505-46E523907D6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E02E9C9-00AC-458C-8B1F-C5D02AC40356}"/>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FDE8369C-3FFD-4982-A085-853B683F908F}"/>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A699CEE0-DC00-405D-848A-7C7493EA190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85F1092-0884-4D21-AF80-ECF3D784CD07}"/>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66650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8695C9-C679-4672-8BEB-C26ECE40D8E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D5EB4D6-0F7B-4FFF-9F24-F7D777ECB9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BA30524A-8991-433A-9727-A34380B3813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66D5D76-37CE-46EF-8D50-6F022CA3CA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08672D1-FC6E-4D22-9D17-C885D056CCF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98E20F0-71F1-4A62-B3BD-FEB78E26C652}"/>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B93B1A81-8811-4C61-B140-CDD2A4DB2DA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DD64D84-4AB2-4415-9C69-202991BAEC7E}"/>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3215787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FBE75-D936-46FC-AEE9-07679DB3EE6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F41F8B7-25BE-43BA-9E7A-79C8C8CAE8AC}"/>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4B8E0D1A-1734-43C1-81D1-E0F395A4EBA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B02AD5B-85D2-41FB-B751-10E822563B2E}"/>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268638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C9F2963-35DE-46C2-B6DE-313051C2016D}"/>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63D7342F-BD9A-49E3-904E-32F284C984A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419D7D4-9F82-4B77-8C78-5353A28B256E}"/>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603605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C5B334-2691-4962-99EB-0F76B2A94B7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613CECE-6547-4CC0-BA01-1B1ECC112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48BC89B-7BC9-46B4-A304-18EB13C81E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42C7BDB-0ABC-4B04-B8C0-336545785AC3}"/>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782A92EB-CC6E-4AEC-A9C2-8F939685722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DF82B9F-7073-4E06-A400-CEA74E22723B}"/>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3973733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20C05F-8961-4A7C-9364-1E7212C876B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17AF473-8531-41E9-A1EB-05A322848A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CA3561B-0F3B-45D4-BE52-5F300B92C1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479AA84-811D-4BCC-9385-21A8BB4DE527}"/>
              </a:ext>
            </a:extLst>
          </p:cNvPr>
          <p:cNvSpPr>
            <a:spLocks noGrp="1"/>
          </p:cNvSpPr>
          <p:nvPr>
            <p:ph type="dt" sz="half" idx="10"/>
          </p:nvPr>
        </p:nvSpPr>
        <p:spPr/>
        <p:txBody>
          <a:bodyPr/>
          <a:lstStyle/>
          <a:p>
            <a:fld id="{98A1A061-8397-4611-ADCE-5976784E9546}"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EE1F85F5-F538-45F1-876D-119E3B26D00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BBEA41F-4F70-4827-A3EF-6EA5E3A444E9}"/>
              </a:ext>
            </a:extLst>
          </p:cNvPr>
          <p:cNvSpPr>
            <a:spLocks noGrp="1"/>
          </p:cNvSpPr>
          <p:nvPr>
            <p:ph type="sldNum" sz="quarter" idx="12"/>
          </p:nvPr>
        </p:nvSpPr>
        <p:spPr/>
        <p:txBody>
          <a:bodyPr/>
          <a:lstStyle/>
          <a:p>
            <a:fld id="{D65C0843-138A-4D03-925C-6E6F4B54C50F}" type="slidenum">
              <a:rPr lang="zh-CN" altLang="en-US" smtClean="0"/>
              <a:t>‹#›</a:t>
            </a:fld>
            <a:endParaRPr lang="zh-CN" altLang="en-US"/>
          </a:p>
        </p:txBody>
      </p:sp>
    </p:spTree>
    <p:extLst>
      <p:ext uri="{BB962C8B-B14F-4D97-AF65-F5344CB8AC3E}">
        <p14:creationId xmlns:p14="http://schemas.microsoft.com/office/powerpoint/2010/main" val="1540203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A22ABFE-1215-4700-94CB-3F0856BE03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0465A81-183E-464B-B756-E3ED8AA6B3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703EF26-F893-4663-B395-0EBCC32A14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A1A061-8397-4611-ADCE-5976784E954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FED1CA04-8551-4C1B-8AF3-9DA06FE14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1940ACB-D508-4C49-938E-6AA9E14BA5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C0843-138A-4D03-925C-6E6F4B54C50F}" type="slidenum">
              <a:rPr lang="zh-CN" altLang="en-US" smtClean="0"/>
              <a:t>‹#›</a:t>
            </a:fld>
            <a:endParaRPr lang="zh-CN" altLang="en-US"/>
          </a:p>
        </p:txBody>
      </p:sp>
      <p:pic>
        <p:nvPicPr>
          <p:cNvPr id="7" name="Picture 6"/>
          <p:cNvPicPr>
            <a:picLocks noChangeAspect="1"/>
          </p:cNvPicPr>
          <p:nvPr userDrawn="1"/>
        </p:nvPicPr>
        <p:blipFill>
          <a:blip r:embed="rId13"/>
          <a:stretch>
            <a:fillRect/>
          </a:stretch>
        </p:blipFill>
        <p:spPr>
          <a:xfrm>
            <a:off x="-2451907" y="-119981"/>
            <a:ext cx="1822862" cy="1810669"/>
          </a:xfrm>
          <a:prstGeom prst="rect">
            <a:avLst/>
          </a:prstGeom>
        </p:spPr>
      </p:pic>
      <p:pic>
        <p:nvPicPr>
          <p:cNvPr id="8" name="Picture 7"/>
          <p:cNvPicPr>
            <a:picLocks noChangeAspect="1"/>
          </p:cNvPicPr>
          <p:nvPr userDrawn="1"/>
        </p:nvPicPr>
        <p:blipFill>
          <a:blip r:embed="rId13"/>
          <a:stretch>
            <a:fillRect/>
          </a:stretch>
        </p:blipFill>
        <p:spPr>
          <a:xfrm>
            <a:off x="15370656" y="4910806"/>
            <a:ext cx="1822862" cy="1810669"/>
          </a:xfrm>
          <a:prstGeom prst="rect">
            <a:avLst/>
          </a:prstGeom>
        </p:spPr>
      </p:pic>
    </p:spTree>
    <p:extLst>
      <p:ext uri="{BB962C8B-B14F-4D97-AF65-F5344CB8AC3E}">
        <p14:creationId xmlns:p14="http://schemas.microsoft.com/office/powerpoint/2010/main" val="453373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0719D-3E44-4C41-A10E-130822EB8BFD}" type="datetimeFigureOut">
              <a:rPr lang="vi-VN" smtClean="0">
                <a:solidFill>
                  <a:prstClr val="black">
                    <a:tint val="75000"/>
                  </a:prstClr>
                </a:solidFill>
              </a:rPr>
              <a:pPr/>
              <a:t>21/07/2023</a:t>
            </a:fld>
            <a:endParaRPr lang="vi-V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ADF79-427D-4C64-8AD4-C1563D33204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1894227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microsoft.com/office/2007/relationships/hdphoto" Target="../media/hdphoto11.wdp"/><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10.wdp"/></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microsoft.com/office/2007/relationships/hdphoto" Target="../media/hdphoto13.wdp"/><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6.png"/><Relationship Id="rId5" Type="http://schemas.microsoft.com/office/2007/relationships/hdphoto" Target="../media/hdphoto12.wdp"/><Relationship Id="rId10" Type="http://schemas.openxmlformats.org/officeDocument/2006/relationships/image" Target="../media/image21.png"/><Relationship Id="rId4" Type="http://schemas.openxmlformats.org/officeDocument/2006/relationships/image" Target="../media/image35.pn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07/relationships/hdphoto" Target="../media/hdphoto15.wdp"/><Relationship Id="rId5" Type="http://schemas.openxmlformats.org/officeDocument/2006/relationships/image" Target="../media/image40.png"/><Relationship Id="rId4" Type="http://schemas.microsoft.com/office/2007/relationships/hdphoto" Target="../media/hdphoto14.wdp"/></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jpg"/><Relationship Id="rId7" Type="http://schemas.microsoft.com/office/2007/relationships/hdphoto" Target="../media/hdphoto17.wdp"/><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10" Type="http://schemas.openxmlformats.org/officeDocument/2006/relationships/image" Target="../media/image47.png"/><Relationship Id="rId4" Type="http://schemas.openxmlformats.org/officeDocument/2006/relationships/image" Target="../media/image43.png"/><Relationship Id="rId9" Type="http://schemas.microsoft.com/office/2007/relationships/hdphoto" Target="../media/hdphoto18.wdp"/></Relationships>
</file>

<file path=ppt/slides/_rels/slide15.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50.png"/><Relationship Id="rId10" Type="http://schemas.microsoft.com/office/2007/relationships/hdphoto" Target="../media/hdphoto21.wdp"/><Relationship Id="rId4" Type="http://schemas.openxmlformats.org/officeDocument/2006/relationships/image" Target="../media/image49.png"/><Relationship Id="rId9"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1.png"/><Relationship Id="rId3" Type="http://schemas.openxmlformats.org/officeDocument/2006/relationships/image" Target="../media/image53.png"/><Relationship Id="rId7" Type="http://schemas.openxmlformats.org/officeDocument/2006/relationships/image" Target="../media/image56.png"/><Relationship Id="rId12" Type="http://schemas.openxmlformats.org/officeDocument/2006/relationships/image" Target="../media/image6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59.png"/><Relationship Id="rId5" Type="http://schemas.openxmlformats.org/officeDocument/2006/relationships/image" Target="../media/image54.png"/><Relationship Id="rId10" Type="http://schemas.microsoft.com/office/2007/relationships/hdphoto" Target="../media/hdphoto22.wdp"/><Relationship Id="rId4" Type="http://schemas.openxmlformats.org/officeDocument/2006/relationships/image" Target="../media/image34.png"/><Relationship Id="rId9" Type="http://schemas.openxmlformats.org/officeDocument/2006/relationships/image" Target="../media/image58.png"/></Relationships>
</file>

<file path=ppt/slides/_rels/slide17.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48.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image" Target="../media/image3.png"/><Relationship Id="rId2" Type="http://schemas.openxmlformats.org/officeDocument/2006/relationships/tags" Target="../tags/tag3.xml"/><Relationship Id="rId16"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image" Target="../media/image62.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emf"/><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microsoft.com/office/2007/relationships/hdphoto" Target="../media/hdphoto25.wdp"/><Relationship Id="rId3" Type="http://schemas.openxmlformats.org/officeDocument/2006/relationships/image" Target="../media/image64.png"/><Relationship Id="rId7" Type="http://schemas.openxmlformats.org/officeDocument/2006/relationships/image" Target="../media/image66.png"/><Relationship Id="rId12" Type="http://schemas.microsoft.com/office/2007/relationships/hdphoto" Target="../media/hdphoto27.wdp"/><Relationship Id="rId2" Type="http://schemas.openxmlformats.org/officeDocument/2006/relationships/image" Target="../media/image3.png"/><Relationship Id="rId1" Type="http://schemas.openxmlformats.org/officeDocument/2006/relationships/slideLayout" Target="../slideLayouts/slideLayout18.xml"/><Relationship Id="rId6" Type="http://schemas.microsoft.com/office/2007/relationships/hdphoto" Target="../media/hdphoto24.wdp"/><Relationship Id="rId11" Type="http://schemas.openxmlformats.org/officeDocument/2006/relationships/image" Target="../media/image68.png"/><Relationship Id="rId5" Type="http://schemas.openxmlformats.org/officeDocument/2006/relationships/image" Target="../media/image65.png"/><Relationship Id="rId10" Type="http://schemas.microsoft.com/office/2007/relationships/hdphoto" Target="../media/hdphoto26.wdp"/><Relationship Id="rId4" Type="http://schemas.microsoft.com/office/2007/relationships/hdphoto" Target="../media/hdphoto23.wdp"/><Relationship Id="rId9" Type="http://schemas.openxmlformats.org/officeDocument/2006/relationships/image" Target="../media/image67.png"/></Relationships>
</file>

<file path=ppt/slides/_rels/slide21.xml.rels><?xml version="1.0" encoding="UTF-8" standalone="yes"?>
<Relationships xmlns="http://schemas.openxmlformats.org/package/2006/relationships"><Relationship Id="rId8" Type="http://schemas.microsoft.com/office/2007/relationships/hdphoto" Target="../media/hdphoto29.wdp"/><Relationship Id="rId3" Type="http://schemas.openxmlformats.org/officeDocument/2006/relationships/image" Target="../media/image69.png"/><Relationship Id="rId7" Type="http://schemas.openxmlformats.org/officeDocument/2006/relationships/image" Target="../media/image70.png"/><Relationship Id="rId12" Type="http://schemas.microsoft.com/office/2007/relationships/hdphoto" Target="../media/hdphoto31.wdp"/><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07/relationships/hdphoto" Target="../media/hdphoto23.wdp"/><Relationship Id="rId11" Type="http://schemas.openxmlformats.org/officeDocument/2006/relationships/image" Target="../media/image72.png"/><Relationship Id="rId5" Type="http://schemas.openxmlformats.org/officeDocument/2006/relationships/image" Target="../media/image64.png"/><Relationship Id="rId10" Type="http://schemas.microsoft.com/office/2007/relationships/hdphoto" Target="../media/hdphoto30.wdp"/><Relationship Id="rId4" Type="http://schemas.microsoft.com/office/2007/relationships/hdphoto" Target="../media/hdphoto28.wdp"/><Relationship Id="rId9" Type="http://schemas.openxmlformats.org/officeDocument/2006/relationships/image" Target="../media/image71.png"/></Relationships>
</file>

<file path=ppt/slides/_rels/slide22.xml.rels><?xml version="1.0" encoding="UTF-8" standalone="yes"?>
<Relationships xmlns="http://schemas.openxmlformats.org/package/2006/relationships"><Relationship Id="rId8" Type="http://schemas.microsoft.com/office/2007/relationships/hdphoto" Target="../media/hdphoto33.wdp"/><Relationship Id="rId3" Type="http://schemas.openxmlformats.org/officeDocument/2006/relationships/image" Target="../media/image73.png"/><Relationship Id="rId7" Type="http://schemas.openxmlformats.org/officeDocument/2006/relationships/image" Target="../media/image76.png"/><Relationship Id="rId12" Type="http://schemas.microsoft.com/office/2007/relationships/hdphoto" Target="../media/hdphoto34.wdp"/><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07/relationships/hdphoto" Target="../media/hdphoto32.wdp"/><Relationship Id="rId11" Type="http://schemas.openxmlformats.org/officeDocument/2006/relationships/image" Target="../media/image77.png"/><Relationship Id="rId5" Type="http://schemas.openxmlformats.org/officeDocument/2006/relationships/image" Target="../media/image75.png"/><Relationship Id="rId10" Type="http://schemas.microsoft.com/office/2007/relationships/hdphoto" Target="../media/hdphoto26.wdp"/><Relationship Id="rId4" Type="http://schemas.openxmlformats.org/officeDocument/2006/relationships/image" Target="../media/image74.png"/><Relationship Id="rId9"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GIF"/><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8" Type="http://schemas.microsoft.com/office/2007/relationships/hdphoto" Target="../media/hdphoto36.wdp"/><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4.png"/><Relationship Id="rId5" Type="http://schemas.microsoft.com/office/2007/relationships/hdphoto" Target="../media/hdphoto35.wdp"/><Relationship Id="rId10" Type="http://schemas.microsoft.com/office/2007/relationships/hdphoto" Target="../media/hdphoto37.wdp"/><Relationship Id="rId4" Type="http://schemas.openxmlformats.org/officeDocument/2006/relationships/image" Target="../media/image83.png"/><Relationship Id="rId9" Type="http://schemas.openxmlformats.org/officeDocument/2006/relationships/image" Target="../media/image86.png"/></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8.png"/><Relationship Id="rId4" Type="http://schemas.microsoft.com/office/2007/relationships/hdphoto" Target="../media/hdphoto38.wdp"/></Relationships>
</file>

<file path=ppt/slides/_rels/slide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89.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19.xml"/><Relationship Id="rId7" Type="http://schemas.openxmlformats.org/officeDocument/2006/relationships/slideLayout" Target="../slideLayouts/slideLayout7.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5.png"/><Relationship Id="rId18" Type="http://schemas.openxmlformats.org/officeDocument/2006/relationships/image" Target="../media/image17.png"/><Relationship Id="rId3" Type="http://schemas.openxmlformats.org/officeDocument/2006/relationships/audio" Target="../media/media1.mp3"/><Relationship Id="rId21" Type="http://schemas.microsoft.com/office/2007/relationships/hdphoto" Target="../media/hdphoto3.wdp"/><Relationship Id="rId7" Type="http://schemas.openxmlformats.org/officeDocument/2006/relationships/image" Target="../media/image5.png"/><Relationship Id="rId12" Type="http://schemas.openxmlformats.org/officeDocument/2006/relationships/image" Target="../media/image14.png"/><Relationship Id="rId17" Type="http://schemas.microsoft.com/office/2007/relationships/hdphoto" Target="../media/hdphoto2.wdp"/><Relationship Id="rId2" Type="http://schemas.microsoft.com/office/2007/relationships/media" Target="../media/media1.mp3"/><Relationship Id="rId16" Type="http://schemas.openxmlformats.org/officeDocument/2006/relationships/image" Target="../media/image6.png"/><Relationship Id="rId20" Type="http://schemas.openxmlformats.org/officeDocument/2006/relationships/image" Target="../media/image8.png"/><Relationship Id="rId1" Type="http://schemas.openxmlformats.org/officeDocument/2006/relationships/tags" Target="../tags/tag1.xml"/><Relationship Id="rId6" Type="http://schemas.openxmlformats.org/officeDocument/2006/relationships/image" Target="../media/image2.png"/><Relationship Id="rId11" Type="http://schemas.microsoft.com/office/2007/relationships/hdphoto" Target="../media/hdphoto4.wdp"/><Relationship Id="rId5" Type="http://schemas.openxmlformats.org/officeDocument/2006/relationships/notesSlide" Target="../notesSlides/notesSlide1.xml"/><Relationship Id="rId15" Type="http://schemas.openxmlformats.org/officeDocument/2006/relationships/image" Target="../media/image16.png"/><Relationship Id="rId23" Type="http://schemas.microsoft.com/office/2007/relationships/hdphoto" Target="../media/hdphoto7.wdp"/><Relationship Id="rId10" Type="http://schemas.openxmlformats.org/officeDocument/2006/relationships/image" Target="../media/image13.png"/><Relationship Id="rId19" Type="http://schemas.microsoft.com/office/2007/relationships/hdphoto" Target="../media/hdphoto6.wdp"/><Relationship Id="rId4" Type="http://schemas.openxmlformats.org/officeDocument/2006/relationships/slideLayout" Target="../slideLayouts/slideLayout7.xml"/><Relationship Id="rId9" Type="http://schemas.openxmlformats.org/officeDocument/2006/relationships/image" Target="../media/image12.png"/><Relationship Id="rId14" Type="http://schemas.microsoft.com/office/2007/relationships/hdphoto" Target="../media/hdphoto5.wdp"/><Relationship Id="rId22"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8.wdp"/></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图片 6" descr="51miz-E1033310-30F1C9C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228195" cy="6934835"/>
          </a:xfrm>
          <a:prstGeom prst="rect">
            <a:avLst/>
          </a:prstGeom>
        </p:spPr>
      </p:pic>
      <p:grpSp>
        <p:nvGrpSpPr>
          <p:cNvPr id="78" name="组合 41">
            <a:extLst>
              <a:ext uri="{FF2B5EF4-FFF2-40B4-BE49-F238E27FC236}">
                <a16:creationId xmlns:a16="http://schemas.microsoft.com/office/drawing/2014/main" id="{D76CAAE5-1688-48B8-BB19-14FC765D3768}"/>
              </a:ext>
            </a:extLst>
          </p:cNvPr>
          <p:cNvGrpSpPr/>
          <p:nvPr/>
        </p:nvGrpSpPr>
        <p:grpSpPr>
          <a:xfrm>
            <a:off x="1407199" y="1211826"/>
            <a:ext cx="9217871" cy="2812773"/>
            <a:chOff x="1513192" y="1554345"/>
            <a:chExt cx="9542584" cy="2489152"/>
          </a:xfrm>
        </p:grpSpPr>
        <p:sp>
          <p:nvSpPr>
            <p:cNvPr id="79"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4">
              <a:extLst>
                <a:ext uri="{FF2B5EF4-FFF2-40B4-BE49-F238E27FC236}">
                  <a16:creationId xmlns:a16="http://schemas.microsoft.com/office/drawing/2014/main" id="{F9C7C0CC-8E3E-4C2C-9914-3AD4F499DE67}"/>
                </a:ext>
              </a:extLst>
            </p:cNvPr>
            <p:cNvSpPr/>
            <p:nvPr/>
          </p:nvSpPr>
          <p:spPr>
            <a:xfrm>
              <a:off x="1695444" y="1664748"/>
              <a:ext cx="9178079" cy="2212860"/>
            </a:xfrm>
            <a:prstGeom prst="roundRect">
              <a:avLst>
                <a:gd name="adj" fmla="val 50000"/>
              </a:avLst>
            </a:prstGeom>
            <a:noFill/>
            <a:ln w="38100" cap="rnd">
              <a:solidFill>
                <a:srgbClr val="C82D2C"/>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 name="Group 1"/>
          <p:cNvGrpSpPr/>
          <p:nvPr/>
        </p:nvGrpSpPr>
        <p:grpSpPr>
          <a:xfrm>
            <a:off x="2167320" y="1333235"/>
            <a:ext cx="7697626" cy="2503908"/>
            <a:chOff x="2134231" y="2325812"/>
            <a:chExt cx="7697626" cy="2503908"/>
          </a:xfrm>
        </p:grpSpPr>
        <p:sp>
          <p:nvSpPr>
            <p:cNvPr id="489" name="文本框 48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864CCD8-B080-4E4C-A8D1-1D39DE2C57DB}"/>
                </a:ext>
              </a:extLst>
            </p:cNvPr>
            <p:cNvSpPr txBox="1"/>
            <p:nvPr/>
          </p:nvSpPr>
          <p:spPr>
            <a:xfrm>
              <a:off x="2134231" y="2325812"/>
              <a:ext cx="7588937" cy="2492990"/>
            </a:xfrm>
            <a:prstGeom prst="rect">
              <a:avLst/>
            </a:prstGeom>
            <a:noFill/>
          </p:spPr>
          <p:txBody>
            <a:bodyPr wrap="none" rtlCol="0">
              <a:spAutoFit/>
            </a:bodyPr>
            <a:lstStyle/>
            <a:p>
              <a:pPr algn="ctr"/>
              <a:r>
                <a:rPr lang="en-US" altLang="zh-CN" sz="15600" b="1" spc="300" dirty="0" err="1">
                  <a:solidFill>
                    <a:srgbClr val="2B464B"/>
                  </a:solidFill>
                  <a:latin typeface="UTM Habano" panose="02040603050506020204" pitchFamily="18" charset="0"/>
                  <a:ea typeface="汉仪跳跳体简" panose="00020600040101010101" pitchFamily="18" charset="-122"/>
                </a:rPr>
                <a:t>Khởi</a:t>
              </a:r>
              <a:r>
                <a:rPr lang="en-US" altLang="zh-CN" sz="15600" b="1" spc="300" dirty="0">
                  <a:solidFill>
                    <a:srgbClr val="2B464B"/>
                  </a:solidFill>
                  <a:latin typeface="UTM Habano" panose="02040603050506020204" pitchFamily="18" charset="0"/>
                  <a:ea typeface="汉仪跳跳体简" panose="00020600040101010101" pitchFamily="18" charset="-122"/>
                </a:rPr>
                <a:t> </a:t>
              </a:r>
              <a:r>
                <a:rPr lang="en-US" altLang="zh-CN" sz="15600" b="1" spc="300" dirty="0" err="1">
                  <a:solidFill>
                    <a:srgbClr val="2B464B"/>
                  </a:solidFill>
                  <a:latin typeface="UTM Habano" panose="02040603050506020204" pitchFamily="18" charset="0"/>
                  <a:ea typeface="汉仪跳跳体简" panose="00020600040101010101" pitchFamily="18" charset="-122"/>
                </a:rPr>
                <a:t>động</a:t>
              </a:r>
              <a:endParaRPr lang="zh-CN" altLang="en-US" sz="15600" b="1" spc="300" dirty="0">
                <a:solidFill>
                  <a:srgbClr val="2B464B"/>
                </a:solidFill>
                <a:latin typeface="UTM Habano" panose="02040603050506020204" pitchFamily="18" charset="0"/>
                <a:ea typeface="汉仪跳跳体简" panose="00020600040101010101" pitchFamily="18" charset="-122"/>
              </a:endParaRPr>
            </a:p>
          </p:txBody>
        </p:sp>
        <p:sp>
          <p:nvSpPr>
            <p:cNvPr id="490" name="文本框 48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864CCD8-B080-4E4C-A8D1-1D39DE2C57DB}"/>
                </a:ext>
              </a:extLst>
            </p:cNvPr>
            <p:cNvSpPr txBox="1"/>
            <p:nvPr/>
          </p:nvSpPr>
          <p:spPr>
            <a:xfrm>
              <a:off x="2234101" y="2336730"/>
              <a:ext cx="7597756" cy="2492990"/>
            </a:xfrm>
            <a:prstGeom prst="rect">
              <a:avLst/>
            </a:prstGeom>
            <a:noFill/>
          </p:spPr>
          <p:txBody>
            <a:bodyPr wrap="square" rtlCol="0">
              <a:spAutoFit/>
            </a:bodyPr>
            <a:lstStyle/>
            <a:p>
              <a:pPr algn="ctr"/>
              <a:r>
                <a:rPr lang="en-US" altLang="zh-CN" sz="15600" b="1" spc="300" dirty="0" err="1">
                  <a:solidFill>
                    <a:srgbClr val="C82D2C"/>
                  </a:solidFill>
                  <a:latin typeface="UTM Habano" panose="02040603050506020204" pitchFamily="18" charset="0"/>
                  <a:ea typeface="汉仪跳跳体简" panose="00020600040101010101" pitchFamily="18" charset="-122"/>
                </a:rPr>
                <a:t>Khởi</a:t>
              </a:r>
              <a:r>
                <a:rPr lang="en-US" altLang="zh-CN" sz="15600" b="1" spc="300" dirty="0">
                  <a:solidFill>
                    <a:srgbClr val="C82D2C"/>
                  </a:solidFill>
                  <a:latin typeface="UTM Habano" panose="02040603050506020204" pitchFamily="18" charset="0"/>
                  <a:ea typeface="汉仪跳跳体简" panose="00020600040101010101" pitchFamily="18" charset="-122"/>
                </a:rPr>
                <a:t> </a:t>
              </a:r>
              <a:r>
                <a:rPr lang="en-US" altLang="zh-CN" sz="15600" b="1" spc="300" dirty="0" err="1">
                  <a:solidFill>
                    <a:srgbClr val="C82D2C"/>
                  </a:solidFill>
                  <a:latin typeface="UTM Habano" panose="02040603050506020204" pitchFamily="18" charset="0"/>
                  <a:ea typeface="汉仪跳跳体简" panose="00020600040101010101" pitchFamily="18" charset="-122"/>
                </a:rPr>
                <a:t>động</a:t>
              </a:r>
              <a:endParaRPr lang="zh-CN" altLang="en-US" sz="15600" b="1" spc="300" dirty="0">
                <a:solidFill>
                  <a:srgbClr val="C82D2C"/>
                </a:solidFill>
                <a:latin typeface="UTM Habano" panose="02040603050506020204" pitchFamily="18" charset="0"/>
                <a:ea typeface="汉仪跳跳体简" panose="00020600040101010101" pitchFamily="18" charset="-122"/>
              </a:endParaRPr>
            </a:p>
          </p:txBody>
        </p:sp>
      </p:grpSp>
    </p:spTree>
    <p:extLst>
      <p:ext uri="{BB962C8B-B14F-4D97-AF65-F5344CB8AC3E}">
        <p14:creationId xmlns:p14="http://schemas.microsoft.com/office/powerpoint/2010/main" val="267892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0-#ppt_w/2"/>
                                          </p:val>
                                        </p:tav>
                                        <p:tav tm="100000">
                                          <p:val>
                                            <p:strVal val="#ppt_x"/>
                                          </p:val>
                                        </p:tav>
                                      </p:tavLst>
                                    </p:anim>
                                    <p:anim calcmode="lin" valueType="num">
                                      <p:cBhvr additive="base">
                                        <p:cTn id="8" dur="500" fill="hold"/>
                                        <p:tgtEl>
                                          <p:spTgt spid="7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EFF4846-9BB9-497D-8D69-FB8ECF244D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39687"/>
            <a:ext cx="12192000" cy="6326448"/>
          </a:xfrm>
          <a:prstGeom prst="rect">
            <a:avLst/>
          </a:prstGeom>
          <a:solidFill>
            <a:srgbClr val="E4F4EF"/>
          </a:solidFill>
        </p:spPr>
      </p:pic>
      <p:grpSp>
        <p:nvGrpSpPr>
          <p:cNvPr id="3" name="组合 2">
            <a:extLst>
              <a:ext uri="{FF2B5EF4-FFF2-40B4-BE49-F238E27FC236}">
                <a16:creationId xmlns:a16="http://schemas.microsoft.com/office/drawing/2014/main" id="{04C23A6A-6A97-4F35-B796-C3F180F46056}"/>
              </a:ext>
            </a:extLst>
          </p:cNvPr>
          <p:cNvGrpSpPr/>
          <p:nvPr/>
        </p:nvGrpSpPr>
        <p:grpSpPr>
          <a:xfrm>
            <a:off x="-2209892" y="5044218"/>
            <a:ext cx="15375451" cy="6659297"/>
            <a:chOff x="-2209892" y="3865124"/>
            <a:chExt cx="15375451" cy="6659297"/>
          </a:xfrm>
        </p:grpSpPr>
        <p:sp>
          <p:nvSpPr>
            <p:cNvPr id="4" name="任意多边形 1">
              <a:extLst>
                <a:ext uri="{FF2B5EF4-FFF2-40B4-BE49-F238E27FC236}">
                  <a16:creationId xmlns:a16="http://schemas.microsoft.com/office/drawing/2014/main" id="{DF2CA752-73CE-466A-98EF-A6D66F568D09}"/>
                </a:ext>
              </a:extLst>
            </p:cNvPr>
            <p:cNvSpPr/>
            <p:nvPr/>
          </p:nvSpPr>
          <p:spPr>
            <a:xfrm>
              <a:off x="-2209892" y="386512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任意多边形 2">
              <a:extLst>
                <a:ext uri="{FF2B5EF4-FFF2-40B4-BE49-F238E27FC236}">
                  <a16:creationId xmlns:a16="http://schemas.microsoft.com/office/drawing/2014/main" id="{A492AAB8-A963-43CA-8CF2-599A467A505A}"/>
                </a:ext>
              </a:extLst>
            </p:cNvPr>
            <p:cNvSpPr/>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solidFill>
              <a:srgbClr val="A4DCC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967" name="Rectangle 1966"/>
          <p:cNvSpPr/>
          <p:nvPr/>
        </p:nvSpPr>
        <p:spPr>
          <a:xfrm>
            <a:off x="982776" y="1235730"/>
            <a:ext cx="10404423" cy="1569660"/>
          </a:xfrm>
          <a:prstGeom prst="rect">
            <a:avLst/>
          </a:prstGeom>
          <a:ln>
            <a:solidFill>
              <a:srgbClr val="D94540"/>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nl-NL" sz="3200" b="1" i="1" dirty="0">
                <a:solidFill>
                  <a:srgbClr val="002060"/>
                </a:solidFill>
                <a:latin typeface="Times New Roman" panose="02020603050405020304" pitchFamily="18" charset="0"/>
                <a:ea typeface="Times New Roman" panose="02020603050405020304" pitchFamily="18" charset="0"/>
              </a:rPr>
              <a:t>Thiếu nước con người sẽ không sống nổi. </a:t>
            </a:r>
          </a:p>
          <a:p>
            <a:pPr algn="ctr"/>
            <a:r>
              <a:rPr lang="nl-NL" sz="3200" b="1" i="1" dirty="0">
                <a:solidFill>
                  <a:srgbClr val="BE4833"/>
                </a:solidFill>
                <a:latin typeface="Times New Roman" panose="02020603050405020304" pitchFamily="18" charset="0"/>
                <a:ea typeface="Times New Roman" panose="02020603050405020304" pitchFamily="18" charset="0"/>
              </a:rPr>
              <a:t>Con người sẽ chết vì khát. Cơ thể con người sẽ không hấp thụ được các chất dinh dưỡng hòa tan lấy từ thức ăn.</a:t>
            </a:r>
            <a:endParaRPr lang="vi-VN" sz="4000" b="1" dirty="0">
              <a:solidFill>
                <a:srgbClr val="BE4833"/>
              </a:solidFill>
            </a:endParaRPr>
          </a:p>
        </p:txBody>
      </p:sp>
      <p:pic>
        <p:nvPicPr>
          <p:cNvPr id="1968" name="Picture 4" descr="Happy cute kid boy drink fresh milk Premium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28367"/>
            <a:ext cx="3631703" cy="3631703"/>
          </a:xfrm>
          <a:prstGeom prst="rect">
            <a:avLst/>
          </a:prstGeom>
          <a:noFill/>
          <a:extLst>
            <a:ext uri="{909E8E84-426E-40DD-AFC4-6F175D3DCCD1}">
              <a14:hiddenFill xmlns:a14="http://schemas.microsoft.com/office/drawing/2010/main">
                <a:solidFill>
                  <a:srgbClr val="FFFFFF"/>
                </a:solidFill>
              </a14:hiddenFill>
            </a:ext>
          </a:extLst>
        </p:spPr>
      </p:pic>
      <p:pic>
        <p:nvPicPr>
          <p:cNvPr id="1969" name="Picture 2" descr="Happy cute kid boy feels so thirsty because of hot weather at summer season Premium Vector"/>
          <p:cNvPicPr>
            <a:picLocks noChangeAspect="1" noChangeArrowheads="1"/>
          </p:cNvPicPr>
          <p:nvPr/>
        </p:nvPicPr>
        <p:blipFill rotWithShape="1">
          <a:blip r:embed="rId4">
            <a:extLst>
              <a:ext uri="{28A0092B-C50C-407E-A947-70E740481C1C}">
                <a14:useLocalDpi xmlns:a14="http://schemas.microsoft.com/office/drawing/2010/main" val="0"/>
              </a:ext>
            </a:extLst>
          </a:blip>
          <a:srcRect l="17183" t="10568" r="17034" b="11200"/>
          <a:stretch/>
        </p:blipFill>
        <p:spPr bwMode="auto">
          <a:xfrm>
            <a:off x="5715786" y="2888316"/>
            <a:ext cx="3258811" cy="3875588"/>
          </a:xfrm>
          <a:prstGeom prst="rect">
            <a:avLst/>
          </a:prstGeom>
          <a:noFill/>
          <a:extLst>
            <a:ext uri="{909E8E84-426E-40DD-AFC4-6F175D3DCCD1}">
              <a14:hiddenFill xmlns:a14="http://schemas.microsoft.com/office/drawing/2010/main">
                <a:solidFill>
                  <a:srgbClr val="FFFFFF"/>
                </a:solidFill>
              </a14:hiddenFill>
            </a:ext>
          </a:extLst>
        </p:spPr>
      </p:pic>
      <p:sp>
        <p:nvSpPr>
          <p:cNvPr id="1970" name="2"/>
          <p:cNvSpPr>
            <a:spLocks noEditPoints="1"/>
          </p:cNvSpPr>
          <p:nvPr/>
        </p:nvSpPr>
        <p:spPr bwMode="auto">
          <a:xfrm>
            <a:off x="8540135" y="5167049"/>
            <a:ext cx="868923" cy="540775"/>
          </a:xfrm>
          <a:custGeom>
            <a:avLst/>
            <a:gdLst>
              <a:gd name="T0" fmla="*/ 182 w 252"/>
              <a:gd name="T1" fmla="*/ 43 h 157"/>
              <a:gd name="T2" fmla="*/ 181 w 252"/>
              <a:gd name="T3" fmla="*/ 155 h 157"/>
              <a:gd name="T4" fmla="*/ 185 w 252"/>
              <a:gd name="T5" fmla="*/ 151 h 157"/>
              <a:gd name="T6" fmla="*/ 33 w 252"/>
              <a:gd name="T7" fmla="*/ 58 h 157"/>
              <a:gd name="T8" fmla="*/ 239 w 252"/>
              <a:gd name="T9" fmla="*/ 88 h 157"/>
              <a:gd name="T10" fmla="*/ 56 w 252"/>
              <a:gd name="T11" fmla="*/ 71 h 157"/>
              <a:gd name="T12" fmla="*/ 181 w 252"/>
              <a:gd name="T13" fmla="*/ 51 h 157"/>
              <a:gd name="T14" fmla="*/ 193 w 252"/>
              <a:gd name="T15" fmla="*/ 124 h 157"/>
              <a:gd name="T16" fmla="*/ 223 w 252"/>
              <a:gd name="T17" fmla="*/ 86 h 157"/>
              <a:gd name="T18" fmla="*/ 154 w 252"/>
              <a:gd name="T19" fmla="*/ 87 h 157"/>
              <a:gd name="T20" fmla="*/ 166 w 252"/>
              <a:gd name="T21" fmla="*/ 49 h 157"/>
              <a:gd name="T22" fmla="*/ 89 w 252"/>
              <a:gd name="T23" fmla="*/ 64 h 157"/>
              <a:gd name="T24" fmla="*/ 21 w 252"/>
              <a:gd name="T25" fmla="*/ 51 h 157"/>
              <a:gd name="T26" fmla="*/ 224 w 252"/>
              <a:gd name="T27" fmla="*/ 63 h 157"/>
              <a:gd name="T28" fmla="*/ 59 w 252"/>
              <a:gd name="T29" fmla="*/ 59 h 157"/>
              <a:gd name="T30" fmla="*/ 155 w 252"/>
              <a:gd name="T31" fmla="*/ 59 h 157"/>
              <a:gd name="T32" fmla="*/ 32 w 252"/>
              <a:gd name="T33" fmla="*/ 76 h 157"/>
              <a:gd name="T34" fmla="*/ 37 w 252"/>
              <a:gd name="T35" fmla="*/ 85 h 157"/>
              <a:gd name="T36" fmla="*/ 76 w 252"/>
              <a:gd name="T37" fmla="*/ 50 h 157"/>
              <a:gd name="T38" fmla="*/ 134 w 252"/>
              <a:gd name="T39" fmla="*/ 85 h 157"/>
              <a:gd name="T40" fmla="*/ 161 w 252"/>
              <a:gd name="T41" fmla="*/ 60 h 157"/>
              <a:gd name="T42" fmla="*/ 201 w 252"/>
              <a:gd name="T43" fmla="*/ 32 h 157"/>
              <a:gd name="T44" fmla="*/ 154 w 252"/>
              <a:gd name="T45" fmla="*/ 48 h 157"/>
              <a:gd name="T46" fmla="*/ 87 w 252"/>
              <a:gd name="T47" fmla="*/ 75 h 157"/>
              <a:gd name="T48" fmla="*/ 10 w 252"/>
              <a:gd name="T49" fmla="*/ 44 h 157"/>
              <a:gd name="T50" fmla="*/ 133 w 252"/>
              <a:gd name="T51" fmla="*/ 73 h 157"/>
              <a:gd name="T52" fmla="*/ 202 w 252"/>
              <a:gd name="T53" fmla="*/ 56 h 157"/>
              <a:gd name="T54" fmla="*/ 140 w 252"/>
              <a:gd name="T55" fmla="*/ 92 h 157"/>
              <a:gd name="T56" fmla="*/ 93 w 252"/>
              <a:gd name="T57" fmla="*/ 86 h 157"/>
              <a:gd name="T58" fmla="*/ 144 w 252"/>
              <a:gd name="T59" fmla="*/ 70 h 157"/>
              <a:gd name="T60" fmla="*/ 105 w 252"/>
              <a:gd name="T61" fmla="*/ 66 h 157"/>
              <a:gd name="T62" fmla="*/ 152 w 252"/>
              <a:gd name="T63" fmla="*/ 75 h 157"/>
              <a:gd name="T64" fmla="*/ 116 w 252"/>
              <a:gd name="T65" fmla="*/ 66 h 157"/>
              <a:gd name="T66" fmla="*/ 123 w 252"/>
              <a:gd name="T67" fmla="*/ 72 h 157"/>
              <a:gd name="T68" fmla="*/ 86 w 252"/>
              <a:gd name="T69" fmla="*/ 50 h 157"/>
              <a:gd name="T70" fmla="*/ 78 w 252"/>
              <a:gd name="T71" fmla="*/ 64 h 157"/>
              <a:gd name="T72" fmla="*/ 119 w 252"/>
              <a:gd name="T73" fmla="*/ 74 h 157"/>
              <a:gd name="T74" fmla="*/ 22 w 252"/>
              <a:gd name="T75" fmla="*/ 67 h 157"/>
              <a:gd name="T76" fmla="*/ 27 w 252"/>
              <a:gd name="T77" fmla="*/ 60 h 157"/>
              <a:gd name="T78" fmla="*/ 91 w 252"/>
              <a:gd name="T79" fmla="*/ 57 h 157"/>
              <a:gd name="T80" fmla="*/ 162 w 252"/>
              <a:gd name="T81" fmla="*/ 63 h 157"/>
              <a:gd name="T82" fmla="*/ 27 w 252"/>
              <a:gd name="T83" fmla="*/ 47 h 157"/>
              <a:gd name="T84" fmla="*/ 184 w 252"/>
              <a:gd name="T85" fmla="*/ 92 h 157"/>
              <a:gd name="T86" fmla="*/ 201 w 252"/>
              <a:gd name="T87" fmla="*/ 91 h 157"/>
              <a:gd name="T88" fmla="*/ 107 w 252"/>
              <a:gd name="T89" fmla="*/ 76 h 157"/>
              <a:gd name="T90" fmla="*/ 24 w 252"/>
              <a:gd name="T91" fmla="*/ 79 h 157"/>
              <a:gd name="T92" fmla="*/ 39 w 252"/>
              <a:gd name="T93" fmla="*/ 49 h 157"/>
              <a:gd name="T94" fmla="*/ 189 w 252"/>
              <a:gd name="T95" fmla="*/ 94 h 157"/>
              <a:gd name="T96" fmla="*/ 174 w 252"/>
              <a:gd name="T97" fmla="*/ 88 h 157"/>
              <a:gd name="T98" fmla="*/ 13 w 252"/>
              <a:gd name="T99" fmla="*/ 81 h 157"/>
              <a:gd name="T100" fmla="*/ 21 w 252"/>
              <a:gd name="T101" fmla="*/ 74 h 157"/>
              <a:gd name="T102" fmla="*/ 179 w 252"/>
              <a:gd name="T103" fmla="*/ 90 h 157"/>
              <a:gd name="T104" fmla="*/ 126 w 252"/>
              <a:gd name="T105" fmla="*/ 59 h 157"/>
              <a:gd name="T106" fmla="*/ 66 w 252"/>
              <a:gd name="T107" fmla="*/ 65 h 157"/>
              <a:gd name="T108" fmla="*/ 198 w 252"/>
              <a:gd name="T109" fmla="*/ 83 h 157"/>
              <a:gd name="T110" fmla="*/ 47 w 252"/>
              <a:gd name="T111" fmla="*/ 90 h 157"/>
              <a:gd name="T112" fmla="*/ 136 w 252"/>
              <a:gd name="T113" fmla="*/ 79 h 157"/>
              <a:gd name="T114" fmla="*/ 73 w 252"/>
              <a:gd name="T115" fmla="*/ 54 h 157"/>
              <a:gd name="T116" fmla="*/ 187 w 252"/>
              <a:gd name="T117" fmla="*/ 85 h 157"/>
              <a:gd name="T118" fmla="*/ 200 w 252"/>
              <a:gd name="T119" fmla="*/ 44 h 157"/>
              <a:gd name="T120" fmla="*/ 96 w 252"/>
              <a:gd name="T121" fmla="*/ 67 h 157"/>
              <a:gd name="T122" fmla="*/ 29 w 252"/>
              <a:gd name="T123" fmla="*/ 8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2" h="157">
                <a:moveTo>
                  <a:pt x="176" y="100"/>
                </a:moveTo>
                <a:cubicBezTo>
                  <a:pt x="176" y="100"/>
                  <a:pt x="175" y="100"/>
                  <a:pt x="174" y="100"/>
                </a:cubicBezTo>
                <a:cubicBezTo>
                  <a:pt x="149" y="100"/>
                  <a:pt x="123" y="100"/>
                  <a:pt x="97" y="100"/>
                </a:cubicBezTo>
                <a:cubicBezTo>
                  <a:pt x="84" y="100"/>
                  <a:pt x="70" y="100"/>
                  <a:pt x="57" y="100"/>
                </a:cubicBezTo>
                <a:cubicBezTo>
                  <a:pt x="51" y="100"/>
                  <a:pt x="45" y="99"/>
                  <a:pt x="39" y="99"/>
                </a:cubicBezTo>
                <a:cubicBezTo>
                  <a:pt x="34" y="99"/>
                  <a:pt x="29" y="99"/>
                  <a:pt x="24" y="99"/>
                </a:cubicBezTo>
                <a:cubicBezTo>
                  <a:pt x="21" y="100"/>
                  <a:pt x="17" y="100"/>
                  <a:pt x="14" y="101"/>
                </a:cubicBezTo>
                <a:cubicBezTo>
                  <a:pt x="13" y="101"/>
                  <a:pt x="11" y="101"/>
                  <a:pt x="10" y="102"/>
                </a:cubicBezTo>
                <a:cubicBezTo>
                  <a:pt x="8" y="103"/>
                  <a:pt x="6" y="102"/>
                  <a:pt x="6" y="100"/>
                </a:cubicBezTo>
                <a:cubicBezTo>
                  <a:pt x="5" y="98"/>
                  <a:pt x="5" y="96"/>
                  <a:pt x="5" y="94"/>
                </a:cubicBezTo>
                <a:cubicBezTo>
                  <a:pt x="4" y="88"/>
                  <a:pt x="4" y="83"/>
                  <a:pt x="3" y="78"/>
                </a:cubicBezTo>
                <a:cubicBezTo>
                  <a:pt x="3" y="71"/>
                  <a:pt x="2" y="65"/>
                  <a:pt x="2" y="58"/>
                </a:cubicBezTo>
                <a:cubicBezTo>
                  <a:pt x="1" y="54"/>
                  <a:pt x="1" y="50"/>
                  <a:pt x="1" y="45"/>
                </a:cubicBezTo>
                <a:cubicBezTo>
                  <a:pt x="1" y="44"/>
                  <a:pt x="0" y="43"/>
                  <a:pt x="0" y="42"/>
                </a:cubicBezTo>
                <a:cubicBezTo>
                  <a:pt x="0" y="41"/>
                  <a:pt x="0" y="40"/>
                  <a:pt x="0" y="40"/>
                </a:cubicBezTo>
                <a:cubicBezTo>
                  <a:pt x="1" y="38"/>
                  <a:pt x="2" y="37"/>
                  <a:pt x="3" y="38"/>
                </a:cubicBezTo>
                <a:cubicBezTo>
                  <a:pt x="6" y="38"/>
                  <a:pt x="8" y="38"/>
                  <a:pt x="10" y="38"/>
                </a:cubicBezTo>
                <a:cubicBezTo>
                  <a:pt x="17" y="39"/>
                  <a:pt x="24" y="40"/>
                  <a:pt x="31" y="41"/>
                </a:cubicBezTo>
                <a:cubicBezTo>
                  <a:pt x="35" y="41"/>
                  <a:pt x="38" y="41"/>
                  <a:pt x="42" y="41"/>
                </a:cubicBezTo>
                <a:cubicBezTo>
                  <a:pt x="65" y="41"/>
                  <a:pt x="89" y="41"/>
                  <a:pt x="112" y="41"/>
                </a:cubicBezTo>
                <a:cubicBezTo>
                  <a:pt x="123" y="41"/>
                  <a:pt x="135" y="41"/>
                  <a:pt x="146" y="42"/>
                </a:cubicBezTo>
                <a:cubicBezTo>
                  <a:pt x="151" y="43"/>
                  <a:pt x="157" y="44"/>
                  <a:pt x="162" y="44"/>
                </a:cubicBezTo>
                <a:cubicBezTo>
                  <a:pt x="164" y="44"/>
                  <a:pt x="167" y="44"/>
                  <a:pt x="169" y="44"/>
                </a:cubicBezTo>
                <a:cubicBezTo>
                  <a:pt x="173" y="44"/>
                  <a:pt x="177" y="44"/>
                  <a:pt x="181" y="43"/>
                </a:cubicBezTo>
                <a:cubicBezTo>
                  <a:pt x="182" y="43"/>
                  <a:pt x="182" y="43"/>
                  <a:pt x="182" y="43"/>
                </a:cubicBezTo>
                <a:cubicBezTo>
                  <a:pt x="182" y="43"/>
                  <a:pt x="182" y="42"/>
                  <a:pt x="182" y="42"/>
                </a:cubicBezTo>
                <a:cubicBezTo>
                  <a:pt x="182" y="38"/>
                  <a:pt x="182" y="35"/>
                  <a:pt x="182" y="31"/>
                </a:cubicBezTo>
                <a:cubicBezTo>
                  <a:pt x="182" y="26"/>
                  <a:pt x="182" y="21"/>
                  <a:pt x="182" y="16"/>
                </a:cubicBezTo>
                <a:cubicBezTo>
                  <a:pt x="182" y="12"/>
                  <a:pt x="183" y="8"/>
                  <a:pt x="183" y="4"/>
                </a:cubicBezTo>
                <a:cubicBezTo>
                  <a:pt x="183" y="4"/>
                  <a:pt x="183" y="4"/>
                  <a:pt x="183" y="3"/>
                </a:cubicBezTo>
                <a:cubicBezTo>
                  <a:pt x="183" y="2"/>
                  <a:pt x="183" y="1"/>
                  <a:pt x="185" y="2"/>
                </a:cubicBezTo>
                <a:cubicBezTo>
                  <a:pt x="185" y="1"/>
                  <a:pt x="186" y="0"/>
                  <a:pt x="187" y="1"/>
                </a:cubicBezTo>
                <a:cubicBezTo>
                  <a:pt x="188" y="1"/>
                  <a:pt x="188" y="1"/>
                  <a:pt x="188" y="1"/>
                </a:cubicBezTo>
                <a:cubicBezTo>
                  <a:pt x="189" y="1"/>
                  <a:pt x="189" y="1"/>
                  <a:pt x="190" y="1"/>
                </a:cubicBezTo>
                <a:cubicBezTo>
                  <a:pt x="190" y="1"/>
                  <a:pt x="191" y="2"/>
                  <a:pt x="192" y="1"/>
                </a:cubicBezTo>
                <a:cubicBezTo>
                  <a:pt x="193" y="1"/>
                  <a:pt x="193" y="2"/>
                  <a:pt x="194" y="2"/>
                </a:cubicBezTo>
                <a:cubicBezTo>
                  <a:pt x="195" y="3"/>
                  <a:pt x="195" y="4"/>
                  <a:pt x="196" y="4"/>
                </a:cubicBezTo>
                <a:cubicBezTo>
                  <a:pt x="200" y="9"/>
                  <a:pt x="203" y="15"/>
                  <a:pt x="207" y="20"/>
                </a:cubicBezTo>
                <a:cubicBezTo>
                  <a:pt x="212" y="28"/>
                  <a:pt x="218" y="37"/>
                  <a:pt x="223" y="45"/>
                </a:cubicBezTo>
                <a:cubicBezTo>
                  <a:pt x="227" y="50"/>
                  <a:pt x="230" y="55"/>
                  <a:pt x="233" y="60"/>
                </a:cubicBezTo>
                <a:cubicBezTo>
                  <a:pt x="236" y="64"/>
                  <a:pt x="239" y="68"/>
                  <a:pt x="242" y="72"/>
                </a:cubicBezTo>
                <a:cubicBezTo>
                  <a:pt x="243" y="73"/>
                  <a:pt x="244" y="74"/>
                  <a:pt x="245" y="75"/>
                </a:cubicBezTo>
                <a:cubicBezTo>
                  <a:pt x="246" y="77"/>
                  <a:pt x="248" y="79"/>
                  <a:pt x="249" y="80"/>
                </a:cubicBezTo>
                <a:cubicBezTo>
                  <a:pt x="252" y="84"/>
                  <a:pt x="252" y="88"/>
                  <a:pt x="249" y="92"/>
                </a:cubicBezTo>
                <a:cubicBezTo>
                  <a:pt x="248" y="95"/>
                  <a:pt x="246" y="97"/>
                  <a:pt x="243" y="100"/>
                </a:cubicBezTo>
                <a:cubicBezTo>
                  <a:pt x="234" y="110"/>
                  <a:pt x="225" y="119"/>
                  <a:pt x="215" y="128"/>
                </a:cubicBezTo>
                <a:cubicBezTo>
                  <a:pt x="208" y="134"/>
                  <a:pt x="201" y="141"/>
                  <a:pt x="193" y="147"/>
                </a:cubicBezTo>
                <a:cubicBezTo>
                  <a:pt x="191" y="149"/>
                  <a:pt x="189" y="151"/>
                  <a:pt x="186" y="153"/>
                </a:cubicBezTo>
                <a:cubicBezTo>
                  <a:pt x="185" y="154"/>
                  <a:pt x="183" y="155"/>
                  <a:pt x="182" y="155"/>
                </a:cubicBezTo>
                <a:cubicBezTo>
                  <a:pt x="181" y="155"/>
                  <a:pt x="181" y="155"/>
                  <a:pt x="181" y="155"/>
                </a:cubicBezTo>
                <a:cubicBezTo>
                  <a:pt x="180" y="156"/>
                  <a:pt x="180" y="157"/>
                  <a:pt x="179" y="156"/>
                </a:cubicBezTo>
                <a:cubicBezTo>
                  <a:pt x="178" y="156"/>
                  <a:pt x="178" y="155"/>
                  <a:pt x="178" y="154"/>
                </a:cubicBezTo>
                <a:cubicBezTo>
                  <a:pt x="178" y="154"/>
                  <a:pt x="178" y="153"/>
                  <a:pt x="177" y="152"/>
                </a:cubicBezTo>
                <a:cubicBezTo>
                  <a:pt x="176" y="152"/>
                  <a:pt x="176" y="151"/>
                  <a:pt x="176" y="151"/>
                </a:cubicBezTo>
                <a:cubicBezTo>
                  <a:pt x="176" y="148"/>
                  <a:pt x="176" y="145"/>
                  <a:pt x="176" y="142"/>
                </a:cubicBezTo>
                <a:cubicBezTo>
                  <a:pt x="176" y="141"/>
                  <a:pt x="176" y="141"/>
                  <a:pt x="176" y="140"/>
                </a:cubicBezTo>
                <a:cubicBezTo>
                  <a:pt x="175" y="139"/>
                  <a:pt x="175" y="138"/>
                  <a:pt x="175" y="138"/>
                </a:cubicBezTo>
                <a:cubicBezTo>
                  <a:pt x="175" y="126"/>
                  <a:pt x="176" y="115"/>
                  <a:pt x="176" y="104"/>
                </a:cubicBezTo>
                <a:cubicBezTo>
                  <a:pt x="176" y="103"/>
                  <a:pt x="176" y="102"/>
                  <a:pt x="176" y="100"/>
                </a:cubicBezTo>
                <a:close/>
                <a:moveTo>
                  <a:pt x="224" y="54"/>
                </a:moveTo>
                <a:cubicBezTo>
                  <a:pt x="223" y="54"/>
                  <a:pt x="223" y="53"/>
                  <a:pt x="223" y="53"/>
                </a:cubicBezTo>
                <a:cubicBezTo>
                  <a:pt x="223" y="53"/>
                  <a:pt x="223" y="53"/>
                  <a:pt x="223" y="53"/>
                </a:cubicBezTo>
                <a:cubicBezTo>
                  <a:pt x="223" y="54"/>
                  <a:pt x="223" y="54"/>
                  <a:pt x="224" y="54"/>
                </a:cubicBezTo>
                <a:cubicBezTo>
                  <a:pt x="224" y="55"/>
                  <a:pt x="224" y="55"/>
                  <a:pt x="225" y="56"/>
                </a:cubicBezTo>
                <a:cubicBezTo>
                  <a:pt x="225" y="56"/>
                  <a:pt x="225" y="56"/>
                  <a:pt x="225" y="56"/>
                </a:cubicBezTo>
                <a:cubicBezTo>
                  <a:pt x="227" y="59"/>
                  <a:pt x="228" y="61"/>
                  <a:pt x="230" y="64"/>
                </a:cubicBezTo>
                <a:cubicBezTo>
                  <a:pt x="230" y="64"/>
                  <a:pt x="230" y="64"/>
                  <a:pt x="231" y="64"/>
                </a:cubicBezTo>
                <a:cubicBezTo>
                  <a:pt x="232" y="66"/>
                  <a:pt x="233" y="67"/>
                  <a:pt x="234" y="68"/>
                </a:cubicBezTo>
                <a:cubicBezTo>
                  <a:pt x="235" y="68"/>
                  <a:pt x="235" y="68"/>
                  <a:pt x="235" y="69"/>
                </a:cubicBezTo>
                <a:cubicBezTo>
                  <a:pt x="232" y="65"/>
                  <a:pt x="228" y="60"/>
                  <a:pt x="225" y="56"/>
                </a:cubicBezTo>
                <a:cubicBezTo>
                  <a:pt x="225" y="56"/>
                  <a:pt x="225" y="56"/>
                  <a:pt x="225" y="56"/>
                </a:cubicBezTo>
                <a:cubicBezTo>
                  <a:pt x="224" y="55"/>
                  <a:pt x="224" y="55"/>
                  <a:pt x="224" y="54"/>
                </a:cubicBezTo>
                <a:close/>
                <a:moveTo>
                  <a:pt x="183" y="152"/>
                </a:moveTo>
                <a:cubicBezTo>
                  <a:pt x="183" y="152"/>
                  <a:pt x="183" y="152"/>
                  <a:pt x="183" y="152"/>
                </a:cubicBezTo>
                <a:cubicBezTo>
                  <a:pt x="184" y="152"/>
                  <a:pt x="185" y="151"/>
                  <a:pt x="185" y="151"/>
                </a:cubicBezTo>
                <a:cubicBezTo>
                  <a:pt x="187" y="149"/>
                  <a:pt x="189" y="148"/>
                  <a:pt x="191" y="146"/>
                </a:cubicBezTo>
                <a:cubicBezTo>
                  <a:pt x="199" y="139"/>
                  <a:pt x="206" y="133"/>
                  <a:pt x="214" y="126"/>
                </a:cubicBezTo>
                <a:cubicBezTo>
                  <a:pt x="224" y="117"/>
                  <a:pt x="233" y="108"/>
                  <a:pt x="242" y="98"/>
                </a:cubicBezTo>
                <a:cubicBezTo>
                  <a:pt x="244" y="96"/>
                  <a:pt x="246" y="93"/>
                  <a:pt x="247" y="91"/>
                </a:cubicBezTo>
                <a:cubicBezTo>
                  <a:pt x="248" y="89"/>
                  <a:pt x="248" y="88"/>
                  <a:pt x="249" y="87"/>
                </a:cubicBezTo>
                <a:cubicBezTo>
                  <a:pt x="249" y="85"/>
                  <a:pt x="248" y="84"/>
                  <a:pt x="248" y="83"/>
                </a:cubicBezTo>
                <a:cubicBezTo>
                  <a:pt x="248" y="84"/>
                  <a:pt x="248" y="85"/>
                  <a:pt x="247" y="85"/>
                </a:cubicBezTo>
                <a:cubicBezTo>
                  <a:pt x="247" y="88"/>
                  <a:pt x="246" y="91"/>
                  <a:pt x="243" y="93"/>
                </a:cubicBezTo>
                <a:cubicBezTo>
                  <a:pt x="239" y="97"/>
                  <a:pt x="235" y="102"/>
                  <a:pt x="230" y="106"/>
                </a:cubicBezTo>
                <a:cubicBezTo>
                  <a:pt x="219" y="116"/>
                  <a:pt x="208" y="125"/>
                  <a:pt x="198" y="136"/>
                </a:cubicBezTo>
                <a:cubicBezTo>
                  <a:pt x="196" y="138"/>
                  <a:pt x="194" y="140"/>
                  <a:pt x="193" y="142"/>
                </a:cubicBezTo>
                <a:cubicBezTo>
                  <a:pt x="191" y="143"/>
                  <a:pt x="190" y="145"/>
                  <a:pt x="189" y="146"/>
                </a:cubicBezTo>
                <a:cubicBezTo>
                  <a:pt x="188" y="147"/>
                  <a:pt x="187" y="147"/>
                  <a:pt x="186" y="147"/>
                </a:cubicBezTo>
                <a:cubicBezTo>
                  <a:pt x="186" y="147"/>
                  <a:pt x="186" y="147"/>
                  <a:pt x="185" y="148"/>
                </a:cubicBezTo>
                <a:cubicBezTo>
                  <a:pt x="185" y="149"/>
                  <a:pt x="184" y="150"/>
                  <a:pt x="183" y="152"/>
                </a:cubicBezTo>
                <a:close/>
                <a:moveTo>
                  <a:pt x="31" y="47"/>
                </a:moveTo>
                <a:cubicBezTo>
                  <a:pt x="30" y="49"/>
                  <a:pt x="29" y="51"/>
                  <a:pt x="29" y="52"/>
                </a:cubicBezTo>
                <a:cubicBezTo>
                  <a:pt x="28" y="52"/>
                  <a:pt x="28" y="53"/>
                  <a:pt x="28" y="53"/>
                </a:cubicBezTo>
                <a:cubicBezTo>
                  <a:pt x="29" y="54"/>
                  <a:pt x="29" y="55"/>
                  <a:pt x="30" y="56"/>
                </a:cubicBezTo>
                <a:cubicBezTo>
                  <a:pt x="30" y="55"/>
                  <a:pt x="31" y="55"/>
                  <a:pt x="31" y="54"/>
                </a:cubicBezTo>
                <a:cubicBezTo>
                  <a:pt x="31" y="54"/>
                  <a:pt x="32" y="53"/>
                  <a:pt x="33" y="52"/>
                </a:cubicBezTo>
                <a:cubicBezTo>
                  <a:pt x="33" y="51"/>
                  <a:pt x="33" y="51"/>
                  <a:pt x="34" y="51"/>
                </a:cubicBezTo>
                <a:cubicBezTo>
                  <a:pt x="35" y="50"/>
                  <a:pt x="36" y="51"/>
                  <a:pt x="36" y="52"/>
                </a:cubicBezTo>
                <a:cubicBezTo>
                  <a:pt x="36" y="52"/>
                  <a:pt x="36" y="53"/>
                  <a:pt x="35" y="53"/>
                </a:cubicBezTo>
                <a:cubicBezTo>
                  <a:pt x="35" y="55"/>
                  <a:pt x="34" y="57"/>
                  <a:pt x="33" y="58"/>
                </a:cubicBezTo>
                <a:cubicBezTo>
                  <a:pt x="32" y="59"/>
                  <a:pt x="32" y="60"/>
                  <a:pt x="33" y="60"/>
                </a:cubicBezTo>
                <a:cubicBezTo>
                  <a:pt x="33" y="60"/>
                  <a:pt x="33" y="61"/>
                  <a:pt x="34" y="61"/>
                </a:cubicBezTo>
                <a:cubicBezTo>
                  <a:pt x="35" y="59"/>
                  <a:pt x="36" y="58"/>
                  <a:pt x="37" y="56"/>
                </a:cubicBezTo>
                <a:cubicBezTo>
                  <a:pt x="37" y="56"/>
                  <a:pt x="37" y="55"/>
                  <a:pt x="37" y="55"/>
                </a:cubicBezTo>
                <a:cubicBezTo>
                  <a:pt x="37" y="53"/>
                  <a:pt x="37" y="51"/>
                  <a:pt x="37" y="50"/>
                </a:cubicBezTo>
                <a:cubicBezTo>
                  <a:pt x="37" y="49"/>
                  <a:pt x="36" y="48"/>
                  <a:pt x="36" y="47"/>
                </a:cubicBezTo>
                <a:cubicBezTo>
                  <a:pt x="34" y="47"/>
                  <a:pt x="32" y="47"/>
                  <a:pt x="31" y="47"/>
                </a:cubicBezTo>
                <a:close/>
                <a:moveTo>
                  <a:pt x="7" y="46"/>
                </a:moveTo>
                <a:cubicBezTo>
                  <a:pt x="7" y="46"/>
                  <a:pt x="7" y="46"/>
                  <a:pt x="7" y="46"/>
                </a:cubicBezTo>
                <a:cubicBezTo>
                  <a:pt x="7" y="54"/>
                  <a:pt x="7" y="61"/>
                  <a:pt x="7" y="68"/>
                </a:cubicBezTo>
                <a:cubicBezTo>
                  <a:pt x="7" y="69"/>
                  <a:pt x="7" y="70"/>
                  <a:pt x="7" y="71"/>
                </a:cubicBezTo>
                <a:cubicBezTo>
                  <a:pt x="8" y="74"/>
                  <a:pt x="9" y="77"/>
                  <a:pt x="10" y="81"/>
                </a:cubicBezTo>
                <a:cubicBezTo>
                  <a:pt x="10" y="82"/>
                  <a:pt x="10" y="83"/>
                  <a:pt x="9" y="83"/>
                </a:cubicBezTo>
                <a:cubicBezTo>
                  <a:pt x="9" y="84"/>
                  <a:pt x="8" y="84"/>
                  <a:pt x="8" y="84"/>
                </a:cubicBezTo>
                <a:cubicBezTo>
                  <a:pt x="9" y="85"/>
                  <a:pt x="9" y="86"/>
                  <a:pt x="10" y="87"/>
                </a:cubicBezTo>
                <a:cubicBezTo>
                  <a:pt x="10" y="87"/>
                  <a:pt x="10" y="86"/>
                  <a:pt x="10" y="86"/>
                </a:cubicBezTo>
                <a:cubicBezTo>
                  <a:pt x="10" y="83"/>
                  <a:pt x="10" y="79"/>
                  <a:pt x="10" y="76"/>
                </a:cubicBezTo>
                <a:cubicBezTo>
                  <a:pt x="10" y="76"/>
                  <a:pt x="10" y="76"/>
                  <a:pt x="10" y="75"/>
                </a:cubicBezTo>
                <a:cubicBezTo>
                  <a:pt x="9" y="75"/>
                  <a:pt x="9" y="74"/>
                  <a:pt x="9" y="73"/>
                </a:cubicBezTo>
                <a:cubicBezTo>
                  <a:pt x="10" y="72"/>
                  <a:pt x="10" y="72"/>
                  <a:pt x="10" y="71"/>
                </a:cubicBezTo>
                <a:cubicBezTo>
                  <a:pt x="9" y="69"/>
                  <a:pt x="9" y="66"/>
                  <a:pt x="9" y="63"/>
                </a:cubicBezTo>
                <a:cubicBezTo>
                  <a:pt x="8" y="60"/>
                  <a:pt x="8" y="56"/>
                  <a:pt x="8" y="53"/>
                </a:cubicBezTo>
                <a:cubicBezTo>
                  <a:pt x="7" y="51"/>
                  <a:pt x="7" y="48"/>
                  <a:pt x="7" y="46"/>
                </a:cubicBezTo>
                <a:close/>
                <a:moveTo>
                  <a:pt x="239" y="89"/>
                </a:moveTo>
                <a:cubicBezTo>
                  <a:pt x="239" y="88"/>
                  <a:pt x="239" y="88"/>
                  <a:pt x="239" y="88"/>
                </a:cubicBezTo>
                <a:cubicBezTo>
                  <a:pt x="238" y="88"/>
                  <a:pt x="237" y="88"/>
                  <a:pt x="236" y="88"/>
                </a:cubicBezTo>
                <a:cubicBezTo>
                  <a:pt x="236" y="88"/>
                  <a:pt x="236" y="88"/>
                  <a:pt x="235" y="88"/>
                </a:cubicBezTo>
                <a:cubicBezTo>
                  <a:pt x="234" y="89"/>
                  <a:pt x="234" y="88"/>
                  <a:pt x="233" y="88"/>
                </a:cubicBezTo>
                <a:cubicBezTo>
                  <a:pt x="233" y="88"/>
                  <a:pt x="233" y="88"/>
                  <a:pt x="232" y="87"/>
                </a:cubicBezTo>
                <a:cubicBezTo>
                  <a:pt x="232" y="88"/>
                  <a:pt x="232" y="88"/>
                  <a:pt x="232" y="88"/>
                </a:cubicBezTo>
                <a:cubicBezTo>
                  <a:pt x="230" y="91"/>
                  <a:pt x="228" y="93"/>
                  <a:pt x="226" y="96"/>
                </a:cubicBezTo>
                <a:cubicBezTo>
                  <a:pt x="225" y="97"/>
                  <a:pt x="225" y="98"/>
                  <a:pt x="225" y="99"/>
                </a:cubicBezTo>
                <a:cubicBezTo>
                  <a:pt x="225" y="99"/>
                  <a:pt x="225" y="98"/>
                  <a:pt x="226" y="98"/>
                </a:cubicBezTo>
                <a:cubicBezTo>
                  <a:pt x="227" y="97"/>
                  <a:pt x="227" y="96"/>
                  <a:pt x="229" y="96"/>
                </a:cubicBezTo>
                <a:cubicBezTo>
                  <a:pt x="229" y="96"/>
                  <a:pt x="229" y="96"/>
                  <a:pt x="229" y="96"/>
                </a:cubicBezTo>
                <a:cubicBezTo>
                  <a:pt x="232" y="94"/>
                  <a:pt x="236" y="91"/>
                  <a:pt x="239" y="89"/>
                </a:cubicBezTo>
                <a:close/>
                <a:moveTo>
                  <a:pt x="64" y="83"/>
                </a:moveTo>
                <a:cubicBezTo>
                  <a:pt x="64" y="83"/>
                  <a:pt x="64" y="83"/>
                  <a:pt x="65" y="83"/>
                </a:cubicBezTo>
                <a:cubicBezTo>
                  <a:pt x="66" y="83"/>
                  <a:pt x="67" y="83"/>
                  <a:pt x="68" y="83"/>
                </a:cubicBezTo>
                <a:cubicBezTo>
                  <a:pt x="69" y="83"/>
                  <a:pt x="69" y="82"/>
                  <a:pt x="70" y="82"/>
                </a:cubicBezTo>
                <a:cubicBezTo>
                  <a:pt x="71" y="79"/>
                  <a:pt x="73" y="76"/>
                  <a:pt x="74" y="74"/>
                </a:cubicBezTo>
                <a:cubicBezTo>
                  <a:pt x="75" y="73"/>
                  <a:pt x="75" y="73"/>
                  <a:pt x="75" y="73"/>
                </a:cubicBezTo>
                <a:cubicBezTo>
                  <a:pt x="74" y="72"/>
                  <a:pt x="73" y="72"/>
                  <a:pt x="73" y="72"/>
                </a:cubicBezTo>
                <a:cubicBezTo>
                  <a:pt x="72" y="72"/>
                  <a:pt x="71" y="72"/>
                  <a:pt x="71" y="73"/>
                </a:cubicBezTo>
                <a:cubicBezTo>
                  <a:pt x="69" y="76"/>
                  <a:pt x="67" y="79"/>
                  <a:pt x="64" y="82"/>
                </a:cubicBezTo>
                <a:cubicBezTo>
                  <a:pt x="64" y="82"/>
                  <a:pt x="64" y="83"/>
                  <a:pt x="64" y="83"/>
                </a:cubicBezTo>
                <a:close/>
                <a:moveTo>
                  <a:pt x="53" y="83"/>
                </a:moveTo>
                <a:cubicBezTo>
                  <a:pt x="56" y="79"/>
                  <a:pt x="59" y="74"/>
                  <a:pt x="62" y="70"/>
                </a:cubicBezTo>
                <a:cubicBezTo>
                  <a:pt x="60" y="70"/>
                  <a:pt x="59" y="69"/>
                  <a:pt x="58" y="69"/>
                </a:cubicBezTo>
                <a:cubicBezTo>
                  <a:pt x="57" y="70"/>
                  <a:pt x="57" y="71"/>
                  <a:pt x="56" y="71"/>
                </a:cubicBezTo>
                <a:cubicBezTo>
                  <a:pt x="55" y="74"/>
                  <a:pt x="53" y="77"/>
                  <a:pt x="52" y="80"/>
                </a:cubicBezTo>
                <a:cubicBezTo>
                  <a:pt x="52" y="80"/>
                  <a:pt x="51" y="80"/>
                  <a:pt x="52" y="81"/>
                </a:cubicBezTo>
                <a:cubicBezTo>
                  <a:pt x="52" y="81"/>
                  <a:pt x="52" y="82"/>
                  <a:pt x="53" y="83"/>
                </a:cubicBezTo>
                <a:close/>
                <a:moveTo>
                  <a:pt x="44" y="52"/>
                </a:moveTo>
                <a:cubicBezTo>
                  <a:pt x="45" y="53"/>
                  <a:pt x="46" y="55"/>
                  <a:pt x="47" y="56"/>
                </a:cubicBezTo>
                <a:cubicBezTo>
                  <a:pt x="49" y="54"/>
                  <a:pt x="50" y="53"/>
                  <a:pt x="51" y="51"/>
                </a:cubicBezTo>
                <a:cubicBezTo>
                  <a:pt x="51" y="51"/>
                  <a:pt x="51" y="51"/>
                  <a:pt x="51" y="50"/>
                </a:cubicBezTo>
                <a:cubicBezTo>
                  <a:pt x="51" y="49"/>
                  <a:pt x="51" y="48"/>
                  <a:pt x="51" y="47"/>
                </a:cubicBezTo>
                <a:cubicBezTo>
                  <a:pt x="50" y="47"/>
                  <a:pt x="48" y="47"/>
                  <a:pt x="47" y="47"/>
                </a:cubicBezTo>
                <a:cubicBezTo>
                  <a:pt x="46" y="49"/>
                  <a:pt x="45" y="50"/>
                  <a:pt x="44" y="52"/>
                </a:cubicBezTo>
                <a:close/>
                <a:moveTo>
                  <a:pt x="38" y="73"/>
                </a:moveTo>
                <a:cubicBezTo>
                  <a:pt x="37" y="74"/>
                  <a:pt x="37" y="74"/>
                  <a:pt x="36" y="75"/>
                </a:cubicBezTo>
                <a:cubicBezTo>
                  <a:pt x="35" y="77"/>
                  <a:pt x="33" y="79"/>
                  <a:pt x="33" y="81"/>
                </a:cubicBezTo>
                <a:cubicBezTo>
                  <a:pt x="33" y="81"/>
                  <a:pt x="32" y="81"/>
                  <a:pt x="32" y="81"/>
                </a:cubicBezTo>
                <a:cubicBezTo>
                  <a:pt x="32" y="82"/>
                  <a:pt x="31" y="83"/>
                  <a:pt x="31" y="83"/>
                </a:cubicBezTo>
                <a:cubicBezTo>
                  <a:pt x="31" y="84"/>
                  <a:pt x="32" y="85"/>
                  <a:pt x="32" y="85"/>
                </a:cubicBezTo>
                <a:cubicBezTo>
                  <a:pt x="33" y="86"/>
                  <a:pt x="34" y="86"/>
                  <a:pt x="34" y="85"/>
                </a:cubicBezTo>
                <a:cubicBezTo>
                  <a:pt x="35" y="83"/>
                  <a:pt x="36" y="81"/>
                  <a:pt x="37" y="79"/>
                </a:cubicBezTo>
                <a:cubicBezTo>
                  <a:pt x="38" y="78"/>
                  <a:pt x="39" y="76"/>
                  <a:pt x="39" y="75"/>
                </a:cubicBezTo>
                <a:cubicBezTo>
                  <a:pt x="39" y="74"/>
                  <a:pt x="39" y="74"/>
                  <a:pt x="38" y="73"/>
                </a:cubicBezTo>
                <a:close/>
                <a:moveTo>
                  <a:pt x="170" y="51"/>
                </a:moveTo>
                <a:cubicBezTo>
                  <a:pt x="172" y="50"/>
                  <a:pt x="173" y="51"/>
                  <a:pt x="174" y="52"/>
                </a:cubicBezTo>
                <a:cubicBezTo>
                  <a:pt x="176" y="53"/>
                  <a:pt x="177" y="54"/>
                  <a:pt x="179" y="55"/>
                </a:cubicBezTo>
                <a:cubicBezTo>
                  <a:pt x="179" y="55"/>
                  <a:pt x="180" y="55"/>
                  <a:pt x="180" y="56"/>
                </a:cubicBezTo>
                <a:cubicBezTo>
                  <a:pt x="181" y="54"/>
                  <a:pt x="181" y="53"/>
                  <a:pt x="181" y="51"/>
                </a:cubicBezTo>
                <a:cubicBezTo>
                  <a:pt x="177" y="49"/>
                  <a:pt x="173" y="48"/>
                  <a:pt x="169" y="49"/>
                </a:cubicBezTo>
                <a:cubicBezTo>
                  <a:pt x="169" y="49"/>
                  <a:pt x="170" y="50"/>
                  <a:pt x="170" y="51"/>
                </a:cubicBezTo>
                <a:close/>
                <a:moveTo>
                  <a:pt x="161" y="81"/>
                </a:moveTo>
                <a:cubicBezTo>
                  <a:pt x="160" y="80"/>
                  <a:pt x="159" y="81"/>
                  <a:pt x="159" y="81"/>
                </a:cubicBezTo>
                <a:cubicBezTo>
                  <a:pt x="158" y="82"/>
                  <a:pt x="157" y="84"/>
                  <a:pt x="156" y="85"/>
                </a:cubicBezTo>
                <a:cubicBezTo>
                  <a:pt x="157" y="87"/>
                  <a:pt x="159" y="90"/>
                  <a:pt x="161" y="92"/>
                </a:cubicBezTo>
                <a:cubicBezTo>
                  <a:pt x="161" y="91"/>
                  <a:pt x="161" y="82"/>
                  <a:pt x="161" y="81"/>
                </a:cubicBezTo>
                <a:close/>
                <a:moveTo>
                  <a:pt x="11" y="99"/>
                </a:moveTo>
                <a:cubicBezTo>
                  <a:pt x="11" y="97"/>
                  <a:pt x="11" y="96"/>
                  <a:pt x="11" y="94"/>
                </a:cubicBezTo>
                <a:cubicBezTo>
                  <a:pt x="11" y="93"/>
                  <a:pt x="11" y="93"/>
                  <a:pt x="10" y="92"/>
                </a:cubicBezTo>
                <a:cubicBezTo>
                  <a:pt x="9" y="91"/>
                  <a:pt x="9" y="89"/>
                  <a:pt x="8" y="88"/>
                </a:cubicBezTo>
                <a:cubicBezTo>
                  <a:pt x="7" y="88"/>
                  <a:pt x="7" y="87"/>
                  <a:pt x="7" y="87"/>
                </a:cubicBezTo>
                <a:cubicBezTo>
                  <a:pt x="7" y="88"/>
                  <a:pt x="7" y="89"/>
                  <a:pt x="7" y="90"/>
                </a:cubicBezTo>
                <a:cubicBezTo>
                  <a:pt x="7" y="93"/>
                  <a:pt x="7" y="96"/>
                  <a:pt x="8" y="99"/>
                </a:cubicBezTo>
                <a:cubicBezTo>
                  <a:pt x="8" y="99"/>
                  <a:pt x="8" y="99"/>
                  <a:pt x="8" y="100"/>
                </a:cubicBezTo>
                <a:cubicBezTo>
                  <a:pt x="9" y="99"/>
                  <a:pt x="10" y="99"/>
                  <a:pt x="11" y="99"/>
                </a:cubicBezTo>
                <a:close/>
                <a:moveTo>
                  <a:pt x="223" y="73"/>
                </a:moveTo>
                <a:cubicBezTo>
                  <a:pt x="222" y="74"/>
                  <a:pt x="221" y="76"/>
                  <a:pt x="220" y="77"/>
                </a:cubicBezTo>
                <a:cubicBezTo>
                  <a:pt x="219" y="78"/>
                  <a:pt x="218" y="80"/>
                  <a:pt x="219" y="82"/>
                </a:cubicBezTo>
                <a:cubicBezTo>
                  <a:pt x="219" y="82"/>
                  <a:pt x="219" y="83"/>
                  <a:pt x="219" y="83"/>
                </a:cubicBezTo>
                <a:cubicBezTo>
                  <a:pt x="219" y="83"/>
                  <a:pt x="219" y="84"/>
                  <a:pt x="219" y="84"/>
                </a:cubicBezTo>
                <a:cubicBezTo>
                  <a:pt x="221" y="82"/>
                  <a:pt x="223" y="80"/>
                  <a:pt x="224" y="79"/>
                </a:cubicBezTo>
                <a:cubicBezTo>
                  <a:pt x="224" y="79"/>
                  <a:pt x="225" y="78"/>
                  <a:pt x="225" y="78"/>
                </a:cubicBezTo>
                <a:cubicBezTo>
                  <a:pt x="225" y="76"/>
                  <a:pt x="225" y="75"/>
                  <a:pt x="223" y="73"/>
                </a:cubicBezTo>
                <a:close/>
                <a:moveTo>
                  <a:pt x="193" y="124"/>
                </a:moveTo>
                <a:cubicBezTo>
                  <a:pt x="193" y="125"/>
                  <a:pt x="193" y="125"/>
                  <a:pt x="193" y="125"/>
                </a:cubicBezTo>
                <a:cubicBezTo>
                  <a:pt x="193" y="124"/>
                  <a:pt x="193" y="124"/>
                  <a:pt x="193" y="124"/>
                </a:cubicBezTo>
                <a:cubicBezTo>
                  <a:pt x="195" y="121"/>
                  <a:pt x="197" y="118"/>
                  <a:pt x="199" y="116"/>
                </a:cubicBezTo>
                <a:cubicBezTo>
                  <a:pt x="200" y="115"/>
                  <a:pt x="200" y="114"/>
                  <a:pt x="199" y="113"/>
                </a:cubicBezTo>
                <a:cubicBezTo>
                  <a:pt x="199" y="113"/>
                  <a:pt x="198" y="113"/>
                  <a:pt x="198" y="113"/>
                </a:cubicBezTo>
                <a:cubicBezTo>
                  <a:pt x="196" y="114"/>
                  <a:pt x="195" y="116"/>
                  <a:pt x="193" y="118"/>
                </a:cubicBezTo>
                <a:cubicBezTo>
                  <a:pt x="193" y="118"/>
                  <a:pt x="193" y="118"/>
                  <a:pt x="193" y="119"/>
                </a:cubicBezTo>
                <a:cubicBezTo>
                  <a:pt x="193" y="121"/>
                  <a:pt x="193" y="123"/>
                  <a:pt x="193" y="124"/>
                </a:cubicBezTo>
                <a:close/>
                <a:moveTo>
                  <a:pt x="142" y="45"/>
                </a:moveTo>
                <a:cubicBezTo>
                  <a:pt x="142" y="45"/>
                  <a:pt x="142" y="45"/>
                  <a:pt x="142" y="45"/>
                </a:cubicBezTo>
                <a:cubicBezTo>
                  <a:pt x="141" y="45"/>
                  <a:pt x="141" y="44"/>
                  <a:pt x="141" y="44"/>
                </a:cubicBezTo>
                <a:cubicBezTo>
                  <a:pt x="137" y="44"/>
                  <a:pt x="132" y="44"/>
                  <a:pt x="128" y="44"/>
                </a:cubicBezTo>
                <a:cubicBezTo>
                  <a:pt x="118" y="43"/>
                  <a:pt x="107" y="43"/>
                  <a:pt x="97" y="43"/>
                </a:cubicBezTo>
                <a:cubicBezTo>
                  <a:pt x="97" y="43"/>
                  <a:pt x="96" y="43"/>
                  <a:pt x="96" y="43"/>
                </a:cubicBezTo>
                <a:cubicBezTo>
                  <a:pt x="95" y="43"/>
                  <a:pt x="95" y="44"/>
                  <a:pt x="96" y="44"/>
                </a:cubicBezTo>
                <a:cubicBezTo>
                  <a:pt x="96" y="44"/>
                  <a:pt x="97" y="44"/>
                  <a:pt x="98" y="44"/>
                </a:cubicBezTo>
                <a:cubicBezTo>
                  <a:pt x="109" y="44"/>
                  <a:pt x="121" y="44"/>
                  <a:pt x="133" y="45"/>
                </a:cubicBezTo>
                <a:cubicBezTo>
                  <a:pt x="136" y="45"/>
                  <a:pt x="139" y="45"/>
                  <a:pt x="142" y="45"/>
                </a:cubicBezTo>
                <a:close/>
                <a:moveTo>
                  <a:pt x="217" y="97"/>
                </a:moveTo>
                <a:cubicBezTo>
                  <a:pt x="219" y="96"/>
                  <a:pt x="220" y="95"/>
                  <a:pt x="221" y="93"/>
                </a:cubicBezTo>
                <a:cubicBezTo>
                  <a:pt x="222" y="92"/>
                  <a:pt x="223" y="91"/>
                  <a:pt x="224" y="90"/>
                </a:cubicBezTo>
                <a:cubicBezTo>
                  <a:pt x="224" y="89"/>
                  <a:pt x="224" y="87"/>
                  <a:pt x="224" y="86"/>
                </a:cubicBezTo>
                <a:cubicBezTo>
                  <a:pt x="224" y="86"/>
                  <a:pt x="224" y="86"/>
                  <a:pt x="224" y="86"/>
                </a:cubicBezTo>
                <a:cubicBezTo>
                  <a:pt x="224" y="86"/>
                  <a:pt x="224" y="85"/>
                  <a:pt x="224" y="85"/>
                </a:cubicBezTo>
                <a:cubicBezTo>
                  <a:pt x="224" y="85"/>
                  <a:pt x="224" y="86"/>
                  <a:pt x="223" y="86"/>
                </a:cubicBezTo>
                <a:cubicBezTo>
                  <a:pt x="221" y="88"/>
                  <a:pt x="219" y="91"/>
                  <a:pt x="217" y="94"/>
                </a:cubicBezTo>
                <a:cubicBezTo>
                  <a:pt x="217" y="95"/>
                  <a:pt x="216" y="95"/>
                  <a:pt x="217" y="96"/>
                </a:cubicBezTo>
                <a:cubicBezTo>
                  <a:pt x="217" y="97"/>
                  <a:pt x="217" y="97"/>
                  <a:pt x="217" y="97"/>
                </a:cubicBezTo>
                <a:close/>
                <a:moveTo>
                  <a:pt x="214" y="62"/>
                </a:moveTo>
                <a:cubicBezTo>
                  <a:pt x="214" y="62"/>
                  <a:pt x="214" y="62"/>
                  <a:pt x="214" y="62"/>
                </a:cubicBezTo>
                <a:cubicBezTo>
                  <a:pt x="212" y="64"/>
                  <a:pt x="209" y="66"/>
                  <a:pt x="207" y="69"/>
                </a:cubicBezTo>
                <a:cubicBezTo>
                  <a:pt x="208" y="70"/>
                  <a:pt x="209" y="71"/>
                  <a:pt x="209" y="72"/>
                </a:cubicBezTo>
                <a:cubicBezTo>
                  <a:pt x="211" y="70"/>
                  <a:pt x="212" y="68"/>
                  <a:pt x="214" y="66"/>
                </a:cubicBezTo>
                <a:cubicBezTo>
                  <a:pt x="214" y="66"/>
                  <a:pt x="214" y="66"/>
                  <a:pt x="214" y="66"/>
                </a:cubicBezTo>
                <a:cubicBezTo>
                  <a:pt x="214" y="64"/>
                  <a:pt x="214" y="63"/>
                  <a:pt x="214" y="62"/>
                </a:cubicBezTo>
                <a:close/>
                <a:moveTo>
                  <a:pt x="44" y="90"/>
                </a:moveTo>
                <a:cubicBezTo>
                  <a:pt x="42" y="90"/>
                  <a:pt x="42" y="90"/>
                  <a:pt x="41" y="91"/>
                </a:cubicBezTo>
                <a:cubicBezTo>
                  <a:pt x="40" y="92"/>
                  <a:pt x="38" y="92"/>
                  <a:pt x="37" y="91"/>
                </a:cubicBezTo>
                <a:cubicBezTo>
                  <a:pt x="35" y="91"/>
                  <a:pt x="34" y="91"/>
                  <a:pt x="32" y="91"/>
                </a:cubicBezTo>
                <a:cubicBezTo>
                  <a:pt x="31" y="91"/>
                  <a:pt x="30" y="91"/>
                  <a:pt x="29" y="91"/>
                </a:cubicBezTo>
                <a:cubicBezTo>
                  <a:pt x="28" y="91"/>
                  <a:pt x="26" y="91"/>
                  <a:pt x="25" y="92"/>
                </a:cubicBezTo>
                <a:cubicBezTo>
                  <a:pt x="25" y="92"/>
                  <a:pt x="25" y="92"/>
                  <a:pt x="25" y="92"/>
                </a:cubicBezTo>
                <a:cubicBezTo>
                  <a:pt x="27" y="92"/>
                  <a:pt x="30" y="93"/>
                  <a:pt x="32" y="93"/>
                </a:cubicBezTo>
                <a:cubicBezTo>
                  <a:pt x="34" y="93"/>
                  <a:pt x="37" y="93"/>
                  <a:pt x="39" y="93"/>
                </a:cubicBezTo>
                <a:cubicBezTo>
                  <a:pt x="40" y="93"/>
                  <a:pt x="41" y="93"/>
                  <a:pt x="42" y="93"/>
                </a:cubicBezTo>
                <a:cubicBezTo>
                  <a:pt x="42" y="93"/>
                  <a:pt x="43" y="93"/>
                  <a:pt x="43" y="92"/>
                </a:cubicBezTo>
                <a:cubicBezTo>
                  <a:pt x="43" y="91"/>
                  <a:pt x="44" y="91"/>
                  <a:pt x="44" y="90"/>
                </a:cubicBezTo>
                <a:close/>
                <a:moveTo>
                  <a:pt x="148" y="92"/>
                </a:moveTo>
                <a:cubicBezTo>
                  <a:pt x="151" y="93"/>
                  <a:pt x="157" y="93"/>
                  <a:pt x="158" y="92"/>
                </a:cubicBezTo>
                <a:cubicBezTo>
                  <a:pt x="157" y="90"/>
                  <a:pt x="155" y="89"/>
                  <a:pt x="154" y="87"/>
                </a:cubicBezTo>
                <a:cubicBezTo>
                  <a:pt x="152" y="89"/>
                  <a:pt x="150" y="90"/>
                  <a:pt x="148" y="92"/>
                </a:cubicBezTo>
                <a:close/>
                <a:moveTo>
                  <a:pt x="51" y="68"/>
                </a:moveTo>
                <a:cubicBezTo>
                  <a:pt x="50" y="67"/>
                  <a:pt x="50" y="65"/>
                  <a:pt x="49" y="64"/>
                </a:cubicBezTo>
                <a:cubicBezTo>
                  <a:pt x="47" y="66"/>
                  <a:pt x="46" y="68"/>
                  <a:pt x="45" y="70"/>
                </a:cubicBezTo>
                <a:cubicBezTo>
                  <a:pt x="46" y="71"/>
                  <a:pt x="47" y="72"/>
                  <a:pt x="47" y="73"/>
                </a:cubicBezTo>
                <a:cubicBezTo>
                  <a:pt x="49" y="71"/>
                  <a:pt x="50" y="70"/>
                  <a:pt x="51" y="68"/>
                </a:cubicBezTo>
                <a:close/>
                <a:moveTo>
                  <a:pt x="81" y="81"/>
                </a:moveTo>
                <a:cubicBezTo>
                  <a:pt x="82" y="79"/>
                  <a:pt x="84" y="77"/>
                  <a:pt x="85" y="74"/>
                </a:cubicBezTo>
                <a:cubicBezTo>
                  <a:pt x="84" y="74"/>
                  <a:pt x="83" y="74"/>
                  <a:pt x="81" y="74"/>
                </a:cubicBezTo>
                <a:cubicBezTo>
                  <a:pt x="81" y="74"/>
                  <a:pt x="81" y="74"/>
                  <a:pt x="81" y="74"/>
                </a:cubicBezTo>
                <a:cubicBezTo>
                  <a:pt x="80" y="75"/>
                  <a:pt x="79" y="77"/>
                  <a:pt x="78" y="78"/>
                </a:cubicBezTo>
                <a:cubicBezTo>
                  <a:pt x="79" y="79"/>
                  <a:pt x="80" y="80"/>
                  <a:pt x="81" y="81"/>
                </a:cubicBezTo>
                <a:close/>
                <a:moveTo>
                  <a:pt x="144" y="82"/>
                </a:moveTo>
                <a:cubicBezTo>
                  <a:pt x="144" y="82"/>
                  <a:pt x="144" y="82"/>
                  <a:pt x="144" y="82"/>
                </a:cubicBezTo>
                <a:cubicBezTo>
                  <a:pt x="143" y="83"/>
                  <a:pt x="142" y="84"/>
                  <a:pt x="142" y="85"/>
                </a:cubicBezTo>
                <a:cubicBezTo>
                  <a:pt x="141" y="85"/>
                  <a:pt x="140" y="86"/>
                  <a:pt x="139" y="87"/>
                </a:cubicBezTo>
                <a:cubicBezTo>
                  <a:pt x="141" y="89"/>
                  <a:pt x="142" y="91"/>
                  <a:pt x="143" y="92"/>
                </a:cubicBezTo>
                <a:cubicBezTo>
                  <a:pt x="144" y="88"/>
                  <a:pt x="144" y="85"/>
                  <a:pt x="144" y="82"/>
                </a:cubicBezTo>
                <a:close/>
                <a:moveTo>
                  <a:pt x="164" y="90"/>
                </a:moveTo>
                <a:cubicBezTo>
                  <a:pt x="164" y="91"/>
                  <a:pt x="164" y="92"/>
                  <a:pt x="164" y="93"/>
                </a:cubicBezTo>
                <a:cubicBezTo>
                  <a:pt x="165" y="93"/>
                  <a:pt x="166" y="93"/>
                  <a:pt x="168" y="93"/>
                </a:cubicBezTo>
                <a:cubicBezTo>
                  <a:pt x="168" y="92"/>
                  <a:pt x="169" y="90"/>
                  <a:pt x="170" y="89"/>
                </a:cubicBezTo>
                <a:cubicBezTo>
                  <a:pt x="169" y="88"/>
                  <a:pt x="169" y="87"/>
                  <a:pt x="168" y="87"/>
                </a:cubicBezTo>
                <a:cubicBezTo>
                  <a:pt x="167" y="88"/>
                  <a:pt x="166" y="90"/>
                  <a:pt x="164" y="90"/>
                </a:cubicBezTo>
                <a:close/>
                <a:moveTo>
                  <a:pt x="166" y="49"/>
                </a:moveTo>
                <a:cubicBezTo>
                  <a:pt x="164" y="49"/>
                  <a:pt x="161" y="49"/>
                  <a:pt x="158" y="49"/>
                </a:cubicBezTo>
                <a:cubicBezTo>
                  <a:pt x="158" y="49"/>
                  <a:pt x="158" y="49"/>
                  <a:pt x="159" y="49"/>
                </a:cubicBezTo>
                <a:cubicBezTo>
                  <a:pt x="160" y="49"/>
                  <a:pt x="160" y="50"/>
                  <a:pt x="160" y="51"/>
                </a:cubicBezTo>
                <a:cubicBezTo>
                  <a:pt x="160" y="51"/>
                  <a:pt x="160" y="52"/>
                  <a:pt x="160" y="52"/>
                </a:cubicBezTo>
                <a:cubicBezTo>
                  <a:pt x="162" y="52"/>
                  <a:pt x="164" y="52"/>
                  <a:pt x="166" y="52"/>
                </a:cubicBezTo>
                <a:cubicBezTo>
                  <a:pt x="166" y="51"/>
                  <a:pt x="166" y="50"/>
                  <a:pt x="166" y="49"/>
                </a:cubicBezTo>
                <a:close/>
                <a:moveTo>
                  <a:pt x="145" y="48"/>
                </a:moveTo>
                <a:cubicBezTo>
                  <a:pt x="143" y="48"/>
                  <a:pt x="137" y="48"/>
                  <a:pt x="135" y="48"/>
                </a:cubicBezTo>
                <a:cubicBezTo>
                  <a:pt x="136" y="49"/>
                  <a:pt x="135" y="50"/>
                  <a:pt x="135" y="51"/>
                </a:cubicBezTo>
                <a:cubicBezTo>
                  <a:pt x="135" y="51"/>
                  <a:pt x="136" y="51"/>
                  <a:pt x="136" y="51"/>
                </a:cubicBezTo>
                <a:cubicBezTo>
                  <a:pt x="138" y="51"/>
                  <a:pt x="139" y="51"/>
                  <a:pt x="141" y="51"/>
                </a:cubicBezTo>
                <a:cubicBezTo>
                  <a:pt x="141" y="50"/>
                  <a:pt x="142" y="50"/>
                  <a:pt x="142" y="50"/>
                </a:cubicBezTo>
                <a:cubicBezTo>
                  <a:pt x="143" y="49"/>
                  <a:pt x="143" y="49"/>
                  <a:pt x="144" y="49"/>
                </a:cubicBezTo>
                <a:cubicBezTo>
                  <a:pt x="144" y="49"/>
                  <a:pt x="144" y="49"/>
                  <a:pt x="145" y="49"/>
                </a:cubicBezTo>
                <a:cubicBezTo>
                  <a:pt x="145" y="49"/>
                  <a:pt x="145" y="49"/>
                  <a:pt x="145" y="48"/>
                </a:cubicBezTo>
                <a:close/>
                <a:moveTo>
                  <a:pt x="10" y="46"/>
                </a:moveTo>
                <a:cubicBezTo>
                  <a:pt x="9" y="49"/>
                  <a:pt x="10" y="57"/>
                  <a:pt x="11" y="58"/>
                </a:cubicBezTo>
                <a:cubicBezTo>
                  <a:pt x="11" y="57"/>
                  <a:pt x="11" y="56"/>
                  <a:pt x="12" y="55"/>
                </a:cubicBezTo>
                <a:cubicBezTo>
                  <a:pt x="12" y="54"/>
                  <a:pt x="12" y="53"/>
                  <a:pt x="13" y="52"/>
                </a:cubicBezTo>
                <a:cubicBezTo>
                  <a:pt x="13" y="51"/>
                  <a:pt x="13" y="51"/>
                  <a:pt x="13" y="50"/>
                </a:cubicBezTo>
                <a:cubicBezTo>
                  <a:pt x="12" y="49"/>
                  <a:pt x="12" y="48"/>
                  <a:pt x="12" y="48"/>
                </a:cubicBezTo>
                <a:cubicBezTo>
                  <a:pt x="12" y="47"/>
                  <a:pt x="13" y="47"/>
                  <a:pt x="13" y="47"/>
                </a:cubicBezTo>
                <a:cubicBezTo>
                  <a:pt x="12" y="47"/>
                  <a:pt x="11" y="47"/>
                  <a:pt x="10" y="46"/>
                </a:cubicBezTo>
                <a:close/>
                <a:moveTo>
                  <a:pt x="90" y="63"/>
                </a:moveTo>
                <a:cubicBezTo>
                  <a:pt x="90" y="63"/>
                  <a:pt x="89" y="63"/>
                  <a:pt x="89" y="64"/>
                </a:cubicBezTo>
                <a:cubicBezTo>
                  <a:pt x="88" y="65"/>
                  <a:pt x="87" y="67"/>
                  <a:pt x="86" y="68"/>
                </a:cubicBezTo>
                <a:cubicBezTo>
                  <a:pt x="85" y="69"/>
                  <a:pt x="84" y="70"/>
                  <a:pt x="84" y="72"/>
                </a:cubicBezTo>
                <a:cubicBezTo>
                  <a:pt x="85" y="72"/>
                  <a:pt x="86" y="72"/>
                  <a:pt x="86" y="72"/>
                </a:cubicBezTo>
                <a:cubicBezTo>
                  <a:pt x="88" y="70"/>
                  <a:pt x="89" y="67"/>
                  <a:pt x="91" y="64"/>
                </a:cubicBezTo>
                <a:cubicBezTo>
                  <a:pt x="91" y="64"/>
                  <a:pt x="90" y="63"/>
                  <a:pt x="90" y="63"/>
                </a:cubicBezTo>
                <a:close/>
                <a:moveTo>
                  <a:pt x="42" y="63"/>
                </a:moveTo>
                <a:cubicBezTo>
                  <a:pt x="42" y="63"/>
                  <a:pt x="42" y="63"/>
                  <a:pt x="42" y="63"/>
                </a:cubicBezTo>
                <a:cubicBezTo>
                  <a:pt x="43" y="62"/>
                  <a:pt x="44" y="60"/>
                  <a:pt x="46" y="58"/>
                </a:cubicBezTo>
                <a:cubicBezTo>
                  <a:pt x="45" y="57"/>
                  <a:pt x="44" y="56"/>
                  <a:pt x="43" y="54"/>
                </a:cubicBezTo>
                <a:cubicBezTo>
                  <a:pt x="42" y="56"/>
                  <a:pt x="41" y="57"/>
                  <a:pt x="41" y="58"/>
                </a:cubicBezTo>
                <a:cubicBezTo>
                  <a:pt x="41" y="58"/>
                  <a:pt x="41" y="58"/>
                  <a:pt x="41" y="58"/>
                </a:cubicBezTo>
                <a:cubicBezTo>
                  <a:pt x="41" y="60"/>
                  <a:pt x="41" y="62"/>
                  <a:pt x="42" y="63"/>
                </a:cubicBezTo>
                <a:close/>
                <a:moveTo>
                  <a:pt x="75" y="64"/>
                </a:moveTo>
                <a:cubicBezTo>
                  <a:pt x="75" y="63"/>
                  <a:pt x="74" y="62"/>
                  <a:pt x="74" y="62"/>
                </a:cubicBezTo>
                <a:cubicBezTo>
                  <a:pt x="73" y="62"/>
                  <a:pt x="72" y="62"/>
                  <a:pt x="71" y="63"/>
                </a:cubicBezTo>
                <a:cubicBezTo>
                  <a:pt x="71" y="64"/>
                  <a:pt x="70" y="65"/>
                  <a:pt x="70" y="65"/>
                </a:cubicBezTo>
                <a:cubicBezTo>
                  <a:pt x="70" y="66"/>
                  <a:pt x="69" y="66"/>
                  <a:pt x="69" y="67"/>
                </a:cubicBezTo>
                <a:cubicBezTo>
                  <a:pt x="70" y="67"/>
                  <a:pt x="70" y="68"/>
                  <a:pt x="70" y="69"/>
                </a:cubicBezTo>
                <a:cubicBezTo>
                  <a:pt x="70" y="69"/>
                  <a:pt x="71" y="69"/>
                  <a:pt x="71" y="69"/>
                </a:cubicBezTo>
                <a:cubicBezTo>
                  <a:pt x="72" y="67"/>
                  <a:pt x="74" y="65"/>
                  <a:pt x="75" y="64"/>
                </a:cubicBezTo>
                <a:close/>
                <a:moveTo>
                  <a:pt x="18" y="61"/>
                </a:moveTo>
                <a:cubicBezTo>
                  <a:pt x="20" y="59"/>
                  <a:pt x="21" y="57"/>
                  <a:pt x="22" y="55"/>
                </a:cubicBezTo>
                <a:cubicBezTo>
                  <a:pt x="22" y="55"/>
                  <a:pt x="22" y="54"/>
                  <a:pt x="22" y="54"/>
                </a:cubicBezTo>
                <a:cubicBezTo>
                  <a:pt x="22" y="53"/>
                  <a:pt x="22" y="52"/>
                  <a:pt x="21" y="50"/>
                </a:cubicBezTo>
                <a:cubicBezTo>
                  <a:pt x="21" y="51"/>
                  <a:pt x="21" y="51"/>
                  <a:pt x="21" y="51"/>
                </a:cubicBezTo>
                <a:cubicBezTo>
                  <a:pt x="20" y="53"/>
                  <a:pt x="18" y="56"/>
                  <a:pt x="17" y="59"/>
                </a:cubicBezTo>
                <a:cubicBezTo>
                  <a:pt x="17" y="59"/>
                  <a:pt x="17" y="59"/>
                  <a:pt x="17" y="60"/>
                </a:cubicBezTo>
                <a:cubicBezTo>
                  <a:pt x="18" y="60"/>
                  <a:pt x="18" y="60"/>
                  <a:pt x="18" y="61"/>
                </a:cubicBezTo>
                <a:close/>
                <a:moveTo>
                  <a:pt x="243" y="85"/>
                </a:moveTo>
                <a:cubicBezTo>
                  <a:pt x="245" y="84"/>
                  <a:pt x="245" y="84"/>
                  <a:pt x="244" y="82"/>
                </a:cubicBezTo>
                <a:cubicBezTo>
                  <a:pt x="244" y="82"/>
                  <a:pt x="244" y="82"/>
                  <a:pt x="244" y="82"/>
                </a:cubicBezTo>
                <a:cubicBezTo>
                  <a:pt x="241" y="79"/>
                  <a:pt x="239" y="77"/>
                  <a:pt x="237" y="74"/>
                </a:cubicBezTo>
                <a:cubicBezTo>
                  <a:pt x="237" y="74"/>
                  <a:pt x="237" y="74"/>
                  <a:pt x="236" y="73"/>
                </a:cubicBezTo>
                <a:cubicBezTo>
                  <a:pt x="238" y="78"/>
                  <a:pt x="240" y="82"/>
                  <a:pt x="243" y="85"/>
                </a:cubicBezTo>
                <a:close/>
                <a:moveTo>
                  <a:pt x="210" y="31"/>
                </a:moveTo>
                <a:cubicBezTo>
                  <a:pt x="210" y="31"/>
                  <a:pt x="210" y="31"/>
                  <a:pt x="210" y="31"/>
                </a:cubicBezTo>
                <a:cubicBezTo>
                  <a:pt x="210" y="30"/>
                  <a:pt x="209" y="30"/>
                  <a:pt x="209" y="30"/>
                </a:cubicBezTo>
                <a:cubicBezTo>
                  <a:pt x="207" y="27"/>
                  <a:pt x="206" y="24"/>
                  <a:pt x="204" y="21"/>
                </a:cubicBezTo>
                <a:cubicBezTo>
                  <a:pt x="203" y="18"/>
                  <a:pt x="201" y="16"/>
                  <a:pt x="199" y="13"/>
                </a:cubicBezTo>
                <a:cubicBezTo>
                  <a:pt x="198" y="13"/>
                  <a:pt x="198" y="13"/>
                  <a:pt x="197" y="12"/>
                </a:cubicBezTo>
                <a:cubicBezTo>
                  <a:pt x="197" y="12"/>
                  <a:pt x="197" y="12"/>
                  <a:pt x="197" y="12"/>
                </a:cubicBezTo>
                <a:cubicBezTo>
                  <a:pt x="198" y="13"/>
                  <a:pt x="198" y="14"/>
                  <a:pt x="199" y="15"/>
                </a:cubicBezTo>
                <a:cubicBezTo>
                  <a:pt x="200" y="15"/>
                  <a:pt x="200" y="16"/>
                  <a:pt x="200" y="17"/>
                </a:cubicBezTo>
                <a:cubicBezTo>
                  <a:pt x="200" y="17"/>
                  <a:pt x="200" y="18"/>
                  <a:pt x="201" y="18"/>
                </a:cubicBezTo>
                <a:cubicBezTo>
                  <a:pt x="204" y="22"/>
                  <a:pt x="206" y="26"/>
                  <a:pt x="209" y="30"/>
                </a:cubicBezTo>
                <a:cubicBezTo>
                  <a:pt x="209" y="31"/>
                  <a:pt x="209" y="31"/>
                  <a:pt x="210" y="31"/>
                </a:cubicBezTo>
                <a:close/>
                <a:moveTo>
                  <a:pt x="234" y="82"/>
                </a:moveTo>
                <a:cubicBezTo>
                  <a:pt x="234" y="81"/>
                  <a:pt x="234" y="80"/>
                  <a:pt x="234" y="80"/>
                </a:cubicBezTo>
                <a:cubicBezTo>
                  <a:pt x="232" y="77"/>
                  <a:pt x="231" y="74"/>
                  <a:pt x="229" y="72"/>
                </a:cubicBezTo>
                <a:cubicBezTo>
                  <a:pt x="227" y="69"/>
                  <a:pt x="226" y="66"/>
                  <a:pt x="224" y="63"/>
                </a:cubicBezTo>
                <a:cubicBezTo>
                  <a:pt x="224" y="63"/>
                  <a:pt x="224" y="62"/>
                  <a:pt x="224" y="62"/>
                </a:cubicBezTo>
                <a:cubicBezTo>
                  <a:pt x="223" y="63"/>
                  <a:pt x="223" y="63"/>
                  <a:pt x="222" y="64"/>
                </a:cubicBezTo>
                <a:cubicBezTo>
                  <a:pt x="223" y="65"/>
                  <a:pt x="224" y="66"/>
                  <a:pt x="225" y="67"/>
                </a:cubicBezTo>
                <a:cubicBezTo>
                  <a:pt x="225" y="67"/>
                  <a:pt x="225" y="67"/>
                  <a:pt x="225" y="67"/>
                </a:cubicBezTo>
                <a:cubicBezTo>
                  <a:pt x="226" y="67"/>
                  <a:pt x="227" y="68"/>
                  <a:pt x="227" y="69"/>
                </a:cubicBezTo>
                <a:cubicBezTo>
                  <a:pt x="227" y="70"/>
                  <a:pt x="228" y="71"/>
                  <a:pt x="228" y="72"/>
                </a:cubicBezTo>
                <a:cubicBezTo>
                  <a:pt x="230" y="75"/>
                  <a:pt x="232" y="78"/>
                  <a:pt x="233" y="81"/>
                </a:cubicBezTo>
                <a:cubicBezTo>
                  <a:pt x="233" y="81"/>
                  <a:pt x="234" y="81"/>
                  <a:pt x="234" y="82"/>
                </a:cubicBezTo>
                <a:close/>
                <a:moveTo>
                  <a:pt x="222" y="59"/>
                </a:moveTo>
                <a:cubicBezTo>
                  <a:pt x="219" y="56"/>
                  <a:pt x="217" y="54"/>
                  <a:pt x="214" y="51"/>
                </a:cubicBezTo>
                <a:cubicBezTo>
                  <a:pt x="214" y="51"/>
                  <a:pt x="214" y="52"/>
                  <a:pt x="213" y="52"/>
                </a:cubicBezTo>
                <a:cubicBezTo>
                  <a:pt x="214" y="53"/>
                  <a:pt x="215" y="54"/>
                  <a:pt x="216" y="55"/>
                </a:cubicBezTo>
                <a:cubicBezTo>
                  <a:pt x="216" y="55"/>
                  <a:pt x="216" y="55"/>
                  <a:pt x="216" y="55"/>
                </a:cubicBezTo>
                <a:cubicBezTo>
                  <a:pt x="217" y="56"/>
                  <a:pt x="217" y="56"/>
                  <a:pt x="217" y="57"/>
                </a:cubicBezTo>
                <a:cubicBezTo>
                  <a:pt x="217" y="57"/>
                  <a:pt x="217" y="57"/>
                  <a:pt x="218" y="58"/>
                </a:cubicBezTo>
                <a:cubicBezTo>
                  <a:pt x="218" y="59"/>
                  <a:pt x="219" y="60"/>
                  <a:pt x="220" y="61"/>
                </a:cubicBezTo>
                <a:cubicBezTo>
                  <a:pt x="221" y="60"/>
                  <a:pt x="221" y="60"/>
                  <a:pt x="222" y="59"/>
                </a:cubicBezTo>
                <a:close/>
                <a:moveTo>
                  <a:pt x="220" y="67"/>
                </a:moveTo>
                <a:cubicBezTo>
                  <a:pt x="219" y="67"/>
                  <a:pt x="219" y="68"/>
                  <a:pt x="218" y="69"/>
                </a:cubicBezTo>
                <a:cubicBezTo>
                  <a:pt x="218" y="70"/>
                  <a:pt x="217" y="71"/>
                  <a:pt x="218" y="72"/>
                </a:cubicBezTo>
                <a:cubicBezTo>
                  <a:pt x="218" y="73"/>
                  <a:pt x="218" y="74"/>
                  <a:pt x="218" y="75"/>
                </a:cubicBezTo>
                <a:cubicBezTo>
                  <a:pt x="220" y="73"/>
                  <a:pt x="221" y="72"/>
                  <a:pt x="222" y="71"/>
                </a:cubicBezTo>
                <a:cubicBezTo>
                  <a:pt x="222" y="69"/>
                  <a:pt x="221" y="68"/>
                  <a:pt x="220" y="67"/>
                </a:cubicBezTo>
                <a:close/>
                <a:moveTo>
                  <a:pt x="56" y="63"/>
                </a:moveTo>
                <a:cubicBezTo>
                  <a:pt x="57" y="61"/>
                  <a:pt x="58" y="60"/>
                  <a:pt x="59" y="59"/>
                </a:cubicBezTo>
                <a:cubicBezTo>
                  <a:pt x="58" y="57"/>
                  <a:pt x="57" y="55"/>
                  <a:pt x="55" y="53"/>
                </a:cubicBezTo>
                <a:cubicBezTo>
                  <a:pt x="55" y="53"/>
                  <a:pt x="55" y="54"/>
                  <a:pt x="55" y="55"/>
                </a:cubicBezTo>
                <a:cubicBezTo>
                  <a:pt x="55" y="55"/>
                  <a:pt x="55" y="56"/>
                  <a:pt x="55" y="56"/>
                </a:cubicBezTo>
                <a:cubicBezTo>
                  <a:pt x="55" y="58"/>
                  <a:pt x="56" y="60"/>
                  <a:pt x="56" y="63"/>
                </a:cubicBezTo>
                <a:close/>
                <a:moveTo>
                  <a:pt x="64" y="48"/>
                </a:moveTo>
                <a:cubicBezTo>
                  <a:pt x="64" y="48"/>
                  <a:pt x="64" y="48"/>
                  <a:pt x="64" y="48"/>
                </a:cubicBezTo>
                <a:cubicBezTo>
                  <a:pt x="62" y="48"/>
                  <a:pt x="61" y="48"/>
                  <a:pt x="60" y="47"/>
                </a:cubicBezTo>
                <a:cubicBezTo>
                  <a:pt x="59" y="47"/>
                  <a:pt x="58" y="48"/>
                  <a:pt x="58" y="49"/>
                </a:cubicBezTo>
                <a:cubicBezTo>
                  <a:pt x="57" y="50"/>
                  <a:pt x="57" y="50"/>
                  <a:pt x="57" y="51"/>
                </a:cubicBezTo>
                <a:cubicBezTo>
                  <a:pt x="59" y="51"/>
                  <a:pt x="62" y="51"/>
                  <a:pt x="64" y="51"/>
                </a:cubicBezTo>
                <a:cubicBezTo>
                  <a:pt x="64" y="50"/>
                  <a:pt x="64" y="49"/>
                  <a:pt x="64" y="48"/>
                </a:cubicBezTo>
                <a:close/>
                <a:moveTo>
                  <a:pt x="102" y="50"/>
                </a:moveTo>
                <a:cubicBezTo>
                  <a:pt x="103" y="51"/>
                  <a:pt x="103" y="51"/>
                  <a:pt x="104" y="51"/>
                </a:cubicBezTo>
                <a:cubicBezTo>
                  <a:pt x="106" y="51"/>
                  <a:pt x="107" y="51"/>
                  <a:pt x="109" y="51"/>
                </a:cubicBezTo>
                <a:cubicBezTo>
                  <a:pt x="110" y="51"/>
                  <a:pt x="110" y="51"/>
                  <a:pt x="111" y="50"/>
                </a:cubicBezTo>
                <a:cubicBezTo>
                  <a:pt x="111" y="50"/>
                  <a:pt x="112" y="49"/>
                  <a:pt x="112" y="48"/>
                </a:cubicBezTo>
                <a:cubicBezTo>
                  <a:pt x="109" y="48"/>
                  <a:pt x="107" y="48"/>
                  <a:pt x="104" y="48"/>
                </a:cubicBezTo>
                <a:cubicBezTo>
                  <a:pt x="103" y="49"/>
                  <a:pt x="103" y="50"/>
                  <a:pt x="102" y="50"/>
                </a:cubicBezTo>
                <a:close/>
                <a:moveTo>
                  <a:pt x="152" y="64"/>
                </a:moveTo>
                <a:cubicBezTo>
                  <a:pt x="152" y="64"/>
                  <a:pt x="152" y="65"/>
                  <a:pt x="153" y="65"/>
                </a:cubicBezTo>
                <a:cubicBezTo>
                  <a:pt x="153" y="65"/>
                  <a:pt x="153" y="66"/>
                  <a:pt x="153" y="66"/>
                </a:cubicBezTo>
                <a:cubicBezTo>
                  <a:pt x="154" y="66"/>
                  <a:pt x="155" y="66"/>
                  <a:pt x="155" y="66"/>
                </a:cubicBezTo>
                <a:cubicBezTo>
                  <a:pt x="156" y="65"/>
                  <a:pt x="157" y="65"/>
                  <a:pt x="156" y="64"/>
                </a:cubicBezTo>
                <a:cubicBezTo>
                  <a:pt x="156" y="63"/>
                  <a:pt x="156" y="62"/>
                  <a:pt x="156" y="61"/>
                </a:cubicBezTo>
                <a:cubicBezTo>
                  <a:pt x="156" y="60"/>
                  <a:pt x="155" y="60"/>
                  <a:pt x="155" y="59"/>
                </a:cubicBezTo>
                <a:cubicBezTo>
                  <a:pt x="154" y="60"/>
                  <a:pt x="153" y="62"/>
                  <a:pt x="152" y="64"/>
                </a:cubicBezTo>
                <a:close/>
                <a:moveTo>
                  <a:pt x="210" y="79"/>
                </a:moveTo>
                <a:cubicBezTo>
                  <a:pt x="209" y="81"/>
                  <a:pt x="207" y="82"/>
                  <a:pt x="207" y="85"/>
                </a:cubicBezTo>
                <a:cubicBezTo>
                  <a:pt x="206" y="86"/>
                  <a:pt x="206" y="87"/>
                  <a:pt x="207" y="88"/>
                </a:cubicBezTo>
                <a:cubicBezTo>
                  <a:pt x="209" y="86"/>
                  <a:pt x="210" y="84"/>
                  <a:pt x="212" y="82"/>
                </a:cubicBezTo>
                <a:cubicBezTo>
                  <a:pt x="211" y="81"/>
                  <a:pt x="211" y="80"/>
                  <a:pt x="210" y="79"/>
                </a:cubicBezTo>
                <a:close/>
                <a:moveTo>
                  <a:pt x="163" y="77"/>
                </a:moveTo>
                <a:cubicBezTo>
                  <a:pt x="164" y="77"/>
                  <a:pt x="164" y="78"/>
                  <a:pt x="165" y="78"/>
                </a:cubicBezTo>
                <a:cubicBezTo>
                  <a:pt x="166" y="78"/>
                  <a:pt x="167" y="78"/>
                  <a:pt x="168" y="78"/>
                </a:cubicBezTo>
                <a:cubicBezTo>
                  <a:pt x="168" y="78"/>
                  <a:pt x="168" y="78"/>
                  <a:pt x="168" y="78"/>
                </a:cubicBezTo>
                <a:cubicBezTo>
                  <a:pt x="169" y="77"/>
                  <a:pt x="169" y="76"/>
                  <a:pt x="169" y="76"/>
                </a:cubicBezTo>
                <a:cubicBezTo>
                  <a:pt x="169" y="75"/>
                  <a:pt x="168" y="74"/>
                  <a:pt x="168" y="73"/>
                </a:cubicBezTo>
                <a:cubicBezTo>
                  <a:pt x="167" y="74"/>
                  <a:pt x="166" y="74"/>
                  <a:pt x="166" y="74"/>
                </a:cubicBezTo>
                <a:cubicBezTo>
                  <a:pt x="165" y="75"/>
                  <a:pt x="164" y="76"/>
                  <a:pt x="163" y="77"/>
                </a:cubicBezTo>
                <a:close/>
                <a:moveTo>
                  <a:pt x="92" y="43"/>
                </a:moveTo>
                <a:cubicBezTo>
                  <a:pt x="83" y="43"/>
                  <a:pt x="74" y="43"/>
                  <a:pt x="66" y="43"/>
                </a:cubicBezTo>
                <a:cubicBezTo>
                  <a:pt x="72" y="44"/>
                  <a:pt x="78" y="44"/>
                  <a:pt x="84" y="44"/>
                </a:cubicBezTo>
                <a:cubicBezTo>
                  <a:pt x="86" y="44"/>
                  <a:pt x="88" y="44"/>
                  <a:pt x="91" y="44"/>
                </a:cubicBezTo>
                <a:cubicBezTo>
                  <a:pt x="91" y="44"/>
                  <a:pt x="92" y="44"/>
                  <a:pt x="92" y="43"/>
                </a:cubicBezTo>
                <a:close/>
                <a:moveTo>
                  <a:pt x="32" y="76"/>
                </a:moveTo>
                <a:cubicBezTo>
                  <a:pt x="34" y="74"/>
                  <a:pt x="35" y="72"/>
                  <a:pt x="37" y="71"/>
                </a:cubicBezTo>
                <a:cubicBezTo>
                  <a:pt x="36" y="70"/>
                  <a:pt x="35" y="69"/>
                  <a:pt x="35" y="68"/>
                </a:cubicBezTo>
                <a:cubicBezTo>
                  <a:pt x="34" y="70"/>
                  <a:pt x="33" y="71"/>
                  <a:pt x="32" y="73"/>
                </a:cubicBezTo>
                <a:cubicBezTo>
                  <a:pt x="32" y="73"/>
                  <a:pt x="32" y="74"/>
                  <a:pt x="32" y="74"/>
                </a:cubicBezTo>
                <a:cubicBezTo>
                  <a:pt x="32" y="75"/>
                  <a:pt x="32" y="75"/>
                  <a:pt x="32" y="76"/>
                </a:cubicBezTo>
                <a:close/>
                <a:moveTo>
                  <a:pt x="133" y="48"/>
                </a:moveTo>
                <a:cubicBezTo>
                  <a:pt x="133" y="48"/>
                  <a:pt x="133" y="48"/>
                  <a:pt x="133" y="48"/>
                </a:cubicBezTo>
                <a:cubicBezTo>
                  <a:pt x="131" y="48"/>
                  <a:pt x="128" y="48"/>
                  <a:pt x="126" y="48"/>
                </a:cubicBezTo>
                <a:cubicBezTo>
                  <a:pt x="126" y="48"/>
                  <a:pt x="125" y="48"/>
                  <a:pt x="125" y="48"/>
                </a:cubicBezTo>
                <a:cubicBezTo>
                  <a:pt x="125" y="49"/>
                  <a:pt x="124" y="50"/>
                  <a:pt x="124" y="51"/>
                </a:cubicBezTo>
                <a:cubicBezTo>
                  <a:pt x="125" y="51"/>
                  <a:pt x="126" y="51"/>
                  <a:pt x="127" y="51"/>
                </a:cubicBezTo>
                <a:cubicBezTo>
                  <a:pt x="127" y="51"/>
                  <a:pt x="127" y="51"/>
                  <a:pt x="127" y="51"/>
                </a:cubicBezTo>
                <a:cubicBezTo>
                  <a:pt x="128" y="50"/>
                  <a:pt x="128" y="50"/>
                  <a:pt x="129" y="49"/>
                </a:cubicBezTo>
                <a:cubicBezTo>
                  <a:pt x="130" y="49"/>
                  <a:pt x="130" y="49"/>
                  <a:pt x="131" y="50"/>
                </a:cubicBezTo>
                <a:cubicBezTo>
                  <a:pt x="132" y="49"/>
                  <a:pt x="132" y="49"/>
                  <a:pt x="133" y="48"/>
                </a:cubicBezTo>
                <a:close/>
                <a:moveTo>
                  <a:pt x="80" y="56"/>
                </a:moveTo>
                <a:cubicBezTo>
                  <a:pt x="80" y="56"/>
                  <a:pt x="80" y="55"/>
                  <a:pt x="80" y="55"/>
                </a:cubicBezTo>
                <a:cubicBezTo>
                  <a:pt x="80" y="54"/>
                  <a:pt x="77" y="54"/>
                  <a:pt x="77" y="55"/>
                </a:cubicBezTo>
                <a:cubicBezTo>
                  <a:pt x="77" y="55"/>
                  <a:pt x="76" y="55"/>
                  <a:pt x="76" y="55"/>
                </a:cubicBezTo>
                <a:cubicBezTo>
                  <a:pt x="76" y="56"/>
                  <a:pt x="75" y="57"/>
                  <a:pt x="75" y="57"/>
                </a:cubicBezTo>
                <a:cubicBezTo>
                  <a:pt x="75" y="58"/>
                  <a:pt x="75" y="58"/>
                  <a:pt x="75" y="58"/>
                </a:cubicBezTo>
                <a:cubicBezTo>
                  <a:pt x="75" y="59"/>
                  <a:pt x="75" y="59"/>
                  <a:pt x="76" y="59"/>
                </a:cubicBezTo>
                <a:cubicBezTo>
                  <a:pt x="77" y="59"/>
                  <a:pt x="78" y="58"/>
                  <a:pt x="79" y="58"/>
                </a:cubicBezTo>
                <a:cubicBezTo>
                  <a:pt x="80" y="58"/>
                  <a:pt x="80" y="57"/>
                  <a:pt x="80" y="56"/>
                </a:cubicBezTo>
                <a:close/>
                <a:moveTo>
                  <a:pt x="62" y="79"/>
                </a:moveTo>
                <a:cubicBezTo>
                  <a:pt x="62" y="80"/>
                  <a:pt x="62" y="80"/>
                  <a:pt x="62" y="80"/>
                </a:cubicBezTo>
                <a:cubicBezTo>
                  <a:pt x="65" y="77"/>
                  <a:pt x="67" y="75"/>
                  <a:pt x="69" y="72"/>
                </a:cubicBezTo>
                <a:cubicBezTo>
                  <a:pt x="68" y="71"/>
                  <a:pt x="67" y="71"/>
                  <a:pt x="66" y="71"/>
                </a:cubicBezTo>
                <a:cubicBezTo>
                  <a:pt x="65" y="74"/>
                  <a:pt x="63" y="77"/>
                  <a:pt x="62" y="79"/>
                </a:cubicBezTo>
                <a:close/>
                <a:moveTo>
                  <a:pt x="37" y="85"/>
                </a:moveTo>
                <a:cubicBezTo>
                  <a:pt x="37" y="85"/>
                  <a:pt x="37" y="85"/>
                  <a:pt x="37" y="85"/>
                </a:cubicBezTo>
                <a:cubicBezTo>
                  <a:pt x="37" y="85"/>
                  <a:pt x="38" y="85"/>
                  <a:pt x="38" y="85"/>
                </a:cubicBezTo>
                <a:cubicBezTo>
                  <a:pt x="39" y="83"/>
                  <a:pt x="41" y="81"/>
                  <a:pt x="42" y="79"/>
                </a:cubicBezTo>
                <a:cubicBezTo>
                  <a:pt x="43" y="78"/>
                  <a:pt x="43" y="77"/>
                  <a:pt x="43" y="75"/>
                </a:cubicBezTo>
                <a:cubicBezTo>
                  <a:pt x="43" y="75"/>
                  <a:pt x="42" y="76"/>
                  <a:pt x="42" y="76"/>
                </a:cubicBezTo>
                <a:cubicBezTo>
                  <a:pt x="42" y="76"/>
                  <a:pt x="41" y="77"/>
                  <a:pt x="41" y="77"/>
                </a:cubicBezTo>
                <a:cubicBezTo>
                  <a:pt x="40" y="79"/>
                  <a:pt x="38" y="82"/>
                  <a:pt x="37" y="85"/>
                </a:cubicBezTo>
                <a:cubicBezTo>
                  <a:pt x="37" y="85"/>
                  <a:pt x="37" y="85"/>
                  <a:pt x="37" y="85"/>
                </a:cubicBezTo>
                <a:close/>
                <a:moveTo>
                  <a:pt x="135" y="59"/>
                </a:moveTo>
                <a:cubicBezTo>
                  <a:pt x="134" y="57"/>
                  <a:pt x="134" y="57"/>
                  <a:pt x="133" y="57"/>
                </a:cubicBezTo>
                <a:cubicBezTo>
                  <a:pt x="132" y="57"/>
                  <a:pt x="132" y="57"/>
                  <a:pt x="131" y="57"/>
                </a:cubicBezTo>
                <a:cubicBezTo>
                  <a:pt x="130" y="57"/>
                  <a:pt x="130" y="57"/>
                  <a:pt x="130" y="58"/>
                </a:cubicBezTo>
                <a:cubicBezTo>
                  <a:pt x="130" y="59"/>
                  <a:pt x="130" y="61"/>
                  <a:pt x="131" y="62"/>
                </a:cubicBezTo>
                <a:cubicBezTo>
                  <a:pt x="131" y="62"/>
                  <a:pt x="131" y="63"/>
                  <a:pt x="131" y="63"/>
                </a:cubicBezTo>
                <a:cubicBezTo>
                  <a:pt x="132" y="62"/>
                  <a:pt x="134" y="60"/>
                  <a:pt x="135" y="59"/>
                </a:cubicBezTo>
                <a:close/>
                <a:moveTo>
                  <a:pt x="53" y="66"/>
                </a:moveTo>
                <a:cubicBezTo>
                  <a:pt x="54" y="66"/>
                  <a:pt x="54" y="65"/>
                  <a:pt x="54" y="64"/>
                </a:cubicBezTo>
                <a:cubicBezTo>
                  <a:pt x="53" y="62"/>
                  <a:pt x="53" y="60"/>
                  <a:pt x="53" y="58"/>
                </a:cubicBezTo>
                <a:cubicBezTo>
                  <a:pt x="53" y="58"/>
                  <a:pt x="53" y="58"/>
                  <a:pt x="53" y="57"/>
                </a:cubicBezTo>
                <a:cubicBezTo>
                  <a:pt x="52" y="59"/>
                  <a:pt x="51" y="60"/>
                  <a:pt x="50" y="61"/>
                </a:cubicBezTo>
                <a:cubicBezTo>
                  <a:pt x="50" y="61"/>
                  <a:pt x="50" y="62"/>
                  <a:pt x="50" y="62"/>
                </a:cubicBezTo>
                <a:cubicBezTo>
                  <a:pt x="51" y="63"/>
                  <a:pt x="52" y="65"/>
                  <a:pt x="53" y="66"/>
                </a:cubicBezTo>
                <a:close/>
                <a:moveTo>
                  <a:pt x="70" y="50"/>
                </a:moveTo>
                <a:cubicBezTo>
                  <a:pt x="70" y="50"/>
                  <a:pt x="70" y="50"/>
                  <a:pt x="70" y="50"/>
                </a:cubicBezTo>
                <a:cubicBezTo>
                  <a:pt x="72" y="50"/>
                  <a:pt x="74" y="50"/>
                  <a:pt x="76" y="50"/>
                </a:cubicBezTo>
                <a:cubicBezTo>
                  <a:pt x="76" y="50"/>
                  <a:pt x="76" y="50"/>
                  <a:pt x="77" y="50"/>
                </a:cubicBezTo>
                <a:cubicBezTo>
                  <a:pt x="77" y="50"/>
                  <a:pt x="78" y="49"/>
                  <a:pt x="78" y="48"/>
                </a:cubicBezTo>
                <a:cubicBezTo>
                  <a:pt x="76" y="48"/>
                  <a:pt x="73" y="48"/>
                  <a:pt x="71" y="48"/>
                </a:cubicBezTo>
                <a:cubicBezTo>
                  <a:pt x="71" y="49"/>
                  <a:pt x="70" y="49"/>
                  <a:pt x="70" y="50"/>
                </a:cubicBezTo>
                <a:close/>
                <a:moveTo>
                  <a:pt x="71" y="57"/>
                </a:moveTo>
                <a:cubicBezTo>
                  <a:pt x="71" y="56"/>
                  <a:pt x="70" y="55"/>
                  <a:pt x="69" y="54"/>
                </a:cubicBezTo>
                <a:cubicBezTo>
                  <a:pt x="69" y="54"/>
                  <a:pt x="68" y="53"/>
                  <a:pt x="68" y="54"/>
                </a:cubicBezTo>
                <a:cubicBezTo>
                  <a:pt x="67" y="54"/>
                  <a:pt x="67" y="54"/>
                  <a:pt x="67" y="55"/>
                </a:cubicBezTo>
                <a:cubicBezTo>
                  <a:pt x="67" y="57"/>
                  <a:pt x="68" y="58"/>
                  <a:pt x="68" y="60"/>
                </a:cubicBezTo>
                <a:cubicBezTo>
                  <a:pt x="70" y="60"/>
                  <a:pt x="70" y="58"/>
                  <a:pt x="71" y="57"/>
                </a:cubicBezTo>
                <a:close/>
                <a:moveTo>
                  <a:pt x="143" y="65"/>
                </a:moveTo>
                <a:cubicBezTo>
                  <a:pt x="144" y="63"/>
                  <a:pt x="144" y="63"/>
                  <a:pt x="144" y="61"/>
                </a:cubicBezTo>
                <a:cubicBezTo>
                  <a:pt x="144" y="60"/>
                  <a:pt x="144" y="60"/>
                  <a:pt x="143" y="59"/>
                </a:cubicBezTo>
                <a:cubicBezTo>
                  <a:pt x="143" y="59"/>
                  <a:pt x="143" y="58"/>
                  <a:pt x="143" y="57"/>
                </a:cubicBezTo>
                <a:cubicBezTo>
                  <a:pt x="142" y="59"/>
                  <a:pt x="141" y="60"/>
                  <a:pt x="140" y="61"/>
                </a:cubicBezTo>
                <a:cubicBezTo>
                  <a:pt x="141" y="62"/>
                  <a:pt x="142" y="63"/>
                  <a:pt x="143" y="65"/>
                </a:cubicBezTo>
                <a:close/>
                <a:moveTo>
                  <a:pt x="47" y="77"/>
                </a:moveTo>
                <a:cubicBezTo>
                  <a:pt x="46" y="78"/>
                  <a:pt x="46" y="79"/>
                  <a:pt x="45" y="80"/>
                </a:cubicBezTo>
                <a:cubicBezTo>
                  <a:pt x="45" y="81"/>
                  <a:pt x="45" y="83"/>
                  <a:pt x="45" y="85"/>
                </a:cubicBezTo>
                <a:cubicBezTo>
                  <a:pt x="46" y="85"/>
                  <a:pt x="46" y="85"/>
                  <a:pt x="47" y="84"/>
                </a:cubicBezTo>
                <a:cubicBezTo>
                  <a:pt x="47" y="83"/>
                  <a:pt x="47" y="83"/>
                  <a:pt x="47" y="83"/>
                </a:cubicBezTo>
                <a:cubicBezTo>
                  <a:pt x="48" y="82"/>
                  <a:pt x="48" y="81"/>
                  <a:pt x="48" y="80"/>
                </a:cubicBezTo>
                <a:cubicBezTo>
                  <a:pt x="48" y="79"/>
                  <a:pt x="47" y="79"/>
                  <a:pt x="47" y="77"/>
                </a:cubicBezTo>
                <a:close/>
                <a:moveTo>
                  <a:pt x="134" y="86"/>
                </a:moveTo>
                <a:cubicBezTo>
                  <a:pt x="134" y="86"/>
                  <a:pt x="134" y="85"/>
                  <a:pt x="134" y="85"/>
                </a:cubicBezTo>
                <a:cubicBezTo>
                  <a:pt x="134" y="85"/>
                  <a:pt x="134" y="84"/>
                  <a:pt x="134" y="83"/>
                </a:cubicBezTo>
                <a:cubicBezTo>
                  <a:pt x="134" y="83"/>
                  <a:pt x="133" y="82"/>
                  <a:pt x="133" y="82"/>
                </a:cubicBezTo>
                <a:cubicBezTo>
                  <a:pt x="133" y="81"/>
                  <a:pt x="132" y="81"/>
                  <a:pt x="132" y="81"/>
                </a:cubicBezTo>
                <a:cubicBezTo>
                  <a:pt x="131" y="81"/>
                  <a:pt x="130" y="82"/>
                  <a:pt x="130" y="83"/>
                </a:cubicBezTo>
                <a:cubicBezTo>
                  <a:pt x="130" y="84"/>
                  <a:pt x="130" y="84"/>
                  <a:pt x="130" y="85"/>
                </a:cubicBezTo>
                <a:cubicBezTo>
                  <a:pt x="131" y="85"/>
                  <a:pt x="132" y="86"/>
                  <a:pt x="134" y="86"/>
                </a:cubicBezTo>
                <a:close/>
                <a:moveTo>
                  <a:pt x="215" y="73"/>
                </a:moveTo>
                <a:cubicBezTo>
                  <a:pt x="215" y="73"/>
                  <a:pt x="215" y="73"/>
                  <a:pt x="215" y="73"/>
                </a:cubicBezTo>
                <a:cubicBezTo>
                  <a:pt x="214" y="74"/>
                  <a:pt x="213" y="76"/>
                  <a:pt x="212" y="77"/>
                </a:cubicBezTo>
                <a:cubicBezTo>
                  <a:pt x="213" y="78"/>
                  <a:pt x="213" y="79"/>
                  <a:pt x="214" y="80"/>
                </a:cubicBezTo>
                <a:cubicBezTo>
                  <a:pt x="214" y="79"/>
                  <a:pt x="215" y="78"/>
                  <a:pt x="216" y="78"/>
                </a:cubicBezTo>
                <a:cubicBezTo>
                  <a:pt x="216" y="77"/>
                  <a:pt x="216" y="77"/>
                  <a:pt x="216" y="77"/>
                </a:cubicBezTo>
                <a:cubicBezTo>
                  <a:pt x="216" y="76"/>
                  <a:pt x="216" y="74"/>
                  <a:pt x="215" y="73"/>
                </a:cubicBezTo>
                <a:close/>
                <a:moveTo>
                  <a:pt x="113" y="57"/>
                </a:moveTo>
                <a:cubicBezTo>
                  <a:pt x="113" y="57"/>
                  <a:pt x="113" y="57"/>
                  <a:pt x="113" y="57"/>
                </a:cubicBezTo>
                <a:cubicBezTo>
                  <a:pt x="111" y="57"/>
                  <a:pt x="110" y="57"/>
                  <a:pt x="109" y="57"/>
                </a:cubicBezTo>
                <a:cubicBezTo>
                  <a:pt x="109" y="57"/>
                  <a:pt x="108" y="58"/>
                  <a:pt x="108" y="58"/>
                </a:cubicBezTo>
                <a:cubicBezTo>
                  <a:pt x="108" y="58"/>
                  <a:pt x="107" y="59"/>
                  <a:pt x="107" y="60"/>
                </a:cubicBezTo>
                <a:cubicBezTo>
                  <a:pt x="107" y="61"/>
                  <a:pt x="108" y="61"/>
                  <a:pt x="108" y="62"/>
                </a:cubicBezTo>
                <a:cubicBezTo>
                  <a:pt x="110" y="60"/>
                  <a:pt x="111" y="59"/>
                  <a:pt x="113" y="57"/>
                </a:cubicBezTo>
                <a:close/>
                <a:moveTo>
                  <a:pt x="158" y="55"/>
                </a:moveTo>
                <a:cubicBezTo>
                  <a:pt x="157" y="55"/>
                  <a:pt x="157" y="56"/>
                  <a:pt x="157" y="57"/>
                </a:cubicBezTo>
                <a:cubicBezTo>
                  <a:pt x="158" y="58"/>
                  <a:pt x="158" y="60"/>
                  <a:pt x="158" y="62"/>
                </a:cubicBezTo>
                <a:cubicBezTo>
                  <a:pt x="158" y="62"/>
                  <a:pt x="158" y="62"/>
                  <a:pt x="158" y="62"/>
                </a:cubicBezTo>
                <a:cubicBezTo>
                  <a:pt x="159" y="61"/>
                  <a:pt x="160" y="61"/>
                  <a:pt x="161" y="60"/>
                </a:cubicBezTo>
                <a:cubicBezTo>
                  <a:pt x="160" y="58"/>
                  <a:pt x="159" y="56"/>
                  <a:pt x="158" y="55"/>
                </a:cubicBezTo>
                <a:close/>
                <a:moveTo>
                  <a:pt x="168" y="68"/>
                </a:moveTo>
                <a:cubicBezTo>
                  <a:pt x="168" y="67"/>
                  <a:pt x="169" y="67"/>
                  <a:pt x="169" y="66"/>
                </a:cubicBezTo>
                <a:cubicBezTo>
                  <a:pt x="168" y="64"/>
                  <a:pt x="168" y="62"/>
                  <a:pt x="168" y="60"/>
                </a:cubicBezTo>
                <a:cubicBezTo>
                  <a:pt x="167" y="61"/>
                  <a:pt x="166" y="62"/>
                  <a:pt x="166" y="63"/>
                </a:cubicBezTo>
                <a:cubicBezTo>
                  <a:pt x="165" y="63"/>
                  <a:pt x="165" y="63"/>
                  <a:pt x="166" y="63"/>
                </a:cubicBezTo>
                <a:cubicBezTo>
                  <a:pt x="166" y="65"/>
                  <a:pt x="167" y="66"/>
                  <a:pt x="168" y="68"/>
                </a:cubicBezTo>
                <a:close/>
                <a:moveTo>
                  <a:pt x="121" y="78"/>
                </a:moveTo>
                <a:cubicBezTo>
                  <a:pt x="121" y="78"/>
                  <a:pt x="122" y="78"/>
                  <a:pt x="122" y="78"/>
                </a:cubicBezTo>
                <a:cubicBezTo>
                  <a:pt x="122" y="79"/>
                  <a:pt x="123" y="79"/>
                  <a:pt x="124" y="79"/>
                </a:cubicBezTo>
                <a:cubicBezTo>
                  <a:pt x="124" y="79"/>
                  <a:pt x="125" y="79"/>
                  <a:pt x="125" y="79"/>
                </a:cubicBezTo>
                <a:cubicBezTo>
                  <a:pt x="125" y="79"/>
                  <a:pt x="125" y="79"/>
                  <a:pt x="125" y="79"/>
                </a:cubicBezTo>
                <a:cubicBezTo>
                  <a:pt x="126" y="78"/>
                  <a:pt x="126" y="77"/>
                  <a:pt x="127" y="76"/>
                </a:cubicBezTo>
                <a:cubicBezTo>
                  <a:pt x="126" y="76"/>
                  <a:pt x="125" y="76"/>
                  <a:pt x="123" y="75"/>
                </a:cubicBezTo>
                <a:cubicBezTo>
                  <a:pt x="123" y="76"/>
                  <a:pt x="122" y="77"/>
                  <a:pt x="121" y="78"/>
                </a:cubicBezTo>
                <a:close/>
                <a:moveTo>
                  <a:pt x="217" y="103"/>
                </a:moveTo>
                <a:cubicBezTo>
                  <a:pt x="217" y="102"/>
                  <a:pt x="217" y="102"/>
                  <a:pt x="217" y="102"/>
                </a:cubicBezTo>
                <a:cubicBezTo>
                  <a:pt x="214" y="104"/>
                  <a:pt x="209" y="110"/>
                  <a:pt x="209" y="111"/>
                </a:cubicBezTo>
                <a:cubicBezTo>
                  <a:pt x="212" y="108"/>
                  <a:pt x="215" y="106"/>
                  <a:pt x="217" y="103"/>
                </a:cubicBezTo>
                <a:close/>
                <a:moveTo>
                  <a:pt x="118" y="82"/>
                </a:moveTo>
                <a:cubicBezTo>
                  <a:pt x="118" y="83"/>
                  <a:pt x="119" y="84"/>
                  <a:pt x="119" y="84"/>
                </a:cubicBezTo>
                <a:cubicBezTo>
                  <a:pt x="120" y="85"/>
                  <a:pt x="120" y="86"/>
                  <a:pt x="121" y="86"/>
                </a:cubicBezTo>
                <a:cubicBezTo>
                  <a:pt x="122" y="85"/>
                  <a:pt x="123" y="83"/>
                  <a:pt x="124" y="82"/>
                </a:cubicBezTo>
                <a:cubicBezTo>
                  <a:pt x="122" y="82"/>
                  <a:pt x="120" y="82"/>
                  <a:pt x="118" y="82"/>
                </a:cubicBezTo>
                <a:close/>
                <a:moveTo>
                  <a:pt x="201" y="32"/>
                </a:moveTo>
                <a:cubicBezTo>
                  <a:pt x="201" y="34"/>
                  <a:pt x="206" y="42"/>
                  <a:pt x="208" y="44"/>
                </a:cubicBezTo>
                <a:cubicBezTo>
                  <a:pt x="208" y="44"/>
                  <a:pt x="209" y="44"/>
                  <a:pt x="209" y="44"/>
                </a:cubicBezTo>
                <a:cubicBezTo>
                  <a:pt x="206" y="40"/>
                  <a:pt x="204" y="36"/>
                  <a:pt x="201" y="32"/>
                </a:cubicBezTo>
                <a:close/>
                <a:moveTo>
                  <a:pt x="89" y="73"/>
                </a:moveTo>
                <a:cubicBezTo>
                  <a:pt x="90" y="73"/>
                  <a:pt x="90" y="73"/>
                  <a:pt x="91" y="73"/>
                </a:cubicBezTo>
                <a:cubicBezTo>
                  <a:pt x="91" y="73"/>
                  <a:pt x="92" y="73"/>
                  <a:pt x="92" y="73"/>
                </a:cubicBezTo>
                <a:cubicBezTo>
                  <a:pt x="93" y="72"/>
                  <a:pt x="93" y="71"/>
                  <a:pt x="94" y="70"/>
                </a:cubicBezTo>
                <a:cubicBezTo>
                  <a:pt x="93" y="69"/>
                  <a:pt x="93" y="69"/>
                  <a:pt x="92" y="68"/>
                </a:cubicBezTo>
                <a:cubicBezTo>
                  <a:pt x="91" y="69"/>
                  <a:pt x="90" y="71"/>
                  <a:pt x="89" y="73"/>
                </a:cubicBezTo>
                <a:close/>
                <a:moveTo>
                  <a:pt x="84" y="65"/>
                </a:moveTo>
                <a:cubicBezTo>
                  <a:pt x="84" y="65"/>
                  <a:pt x="84" y="65"/>
                  <a:pt x="84" y="65"/>
                </a:cubicBezTo>
                <a:cubicBezTo>
                  <a:pt x="86" y="64"/>
                  <a:pt x="87" y="62"/>
                  <a:pt x="88" y="61"/>
                </a:cubicBezTo>
                <a:cubicBezTo>
                  <a:pt x="88" y="59"/>
                  <a:pt x="88" y="59"/>
                  <a:pt x="87" y="60"/>
                </a:cubicBezTo>
                <a:cubicBezTo>
                  <a:pt x="86" y="60"/>
                  <a:pt x="85" y="60"/>
                  <a:pt x="85" y="61"/>
                </a:cubicBezTo>
                <a:cubicBezTo>
                  <a:pt x="85" y="61"/>
                  <a:pt x="84" y="62"/>
                  <a:pt x="84" y="62"/>
                </a:cubicBezTo>
                <a:cubicBezTo>
                  <a:pt x="84" y="62"/>
                  <a:pt x="84" y="63"/>
                  <a:pt x="84" y="63"/>
                </a:cubicBezTo>
                <a:cubicBezTo>
                  <a:pt x="84" y="64"/>
                  <a:pt x="84" y="65"/>
                  <a:pt x="84" y="65"/>
                </a:cubicBezTo>
                <a:close/>
                <a:moveTo>
                  <a:pt x="99" y="63"/>
                </a:moveTo>
                <a:cubicBezTo>
                  <a:pt x="99" y="63"/>
                  <a:pt x="100" y="63"/>
                  <a:pt x="100" y="63"/>
                </a:cubicBezTo>
                <a:cubicBezTo>
                  <a:pt x="101" y="62"/>
                  <a:pt x="102" y="61"/>
                  <a:pt x="103" y="59"/>
                </a:cubicBezTo>
                <a:cubicBezTo>
                  <a:pt x="103" y="59"/>
                  <a:pt x="103" y="58"/>
                  <a:pt x="102" y="58"/>
                </a:cubicBezTo>
                <a:cubicBezTo>
                  <a:pt x="101" y="58"/>
                  <a:pt x="100" y="58"/>
                  <a:pt x="99" y="58"/>
                </a:cubicBezTo>
                <a:cubicBezTo>
                  <a:pt x="99" y="60"/>
                  <a:pt x="99" y="61"/>
                  <a:pt x="99" y="62"/>
                </a:cubicBezTo>
                <a:cubicBezTo>
                  <a:pt x="99" y="62"/>
                  <a:pt x="99" y="63"/>
                  <a:pt x="99" y="63"/>
                </a:cubicBezTo>
                <a:close/>
                <a:moveTo>
                  <a:pt x="154" y="48"/>
                </a:moveTo>
                <a:cubicBezTo>
                  <a:pt x="154" y="48"/>
                  <a:pt x="154" y="48"/>
                  <a:pt x="153" y="48"/>
                </a:cubicBezTo>
                <a:cubicBezTo>
                  <a:pt x="153" y="49"/>
                  <a:pt x="152" y="50"/>
                  <a:pt x="151" y="50"/>
                </a:cubicBezTo>
                <a:cubicBezTo>
                  <a:pt x="150" y="50"/>
                  <a:pt x="149" y="49"/>
                  <a:pt x="149" y="49"/>
                </a:cubicBezTo>
                <a:cubicBezTo>
                  <a:pt x="148" y="50"/>
                  <a:pt x="148" y="50"/>
                  <a:pt x="147" y="51"/>
                </a:cubicBezTo>
                <a:cubicBezTo>
                  <a:pt x="149" y="51"/>
                  <a:pt x="153" y="52"/>
                  <a:pt x="154" y="51"/>
                </a:cubicBezTo>
                <a:cubicBezTo>
                  <a:pt x="154" y="50"/>
                  <a:pt x="154" y="49"/>
                  <a:pt x="154" y="48"/>
                </a:cubicBezTo>
                <a:close/>
                <a:moveTo>
                  <a:pt x="39" y="61"/>
                </a:moveTo>
                <a:cubicBezTo>
                  <a:pt x="39" y="61"/>
                  <a:pt x="39" y="61"/>
                  <a:pt x="38" y="61"/>
                </a:cubicBezTo>
                <a:cubicBezTo>
                  <a:pt x="38" y="63"/>
                  <a:pt x="37" y="64"/>
                  <a:pt x="36" y="65"/>
                </a:cubicBezTo>
                <a:cubicBezTo>
                  <a:pt x="37" y="66"/>
                  <a:pt x="37" y="67"/>
                  <a:pt x="38" y="68"/>
                </a:cubicBezTo>
                <a:cubicBezTo>
                  <a:pt x="39" y="68"/>
                  <a:pt x="39" y="67"/>
                  <a:pt x="39" y="67"/>
                </a:cubicBezTo>
                <a:cubicBezTo>
                  <a:pt x="40" y="66"/>
                  <a:pt x="40" y="66"/>
                  <a:pt x="40" y="66"/>
                </a:cubicBezTo>
                <a:cubicBezTo>
                  <a:pt x="39" y="64"/>
                  <a:pt x="39" y="63"/>
                  <a:pt x="39" y="61"/>
                </a:cubicBezTo>
                <a:close/>
                <a:moveTo>
                  <a:pt x="102" y="86"/>
                </a:moveTo>
                <a:cubicBezTo>
                  <a:pt x="104" y="86"/>
                  <a:pt x="106" y="86"/>
                  <a:pt x="107" y="86"/>
                </a:cubicBezTo>
                <a:cubicBezTo>
                  <a:pt x="107" y="85"/>
                  <a:pt x="107" y="84"/>
                  <a:pt x="107" y="83"/>
                </a:cubicBezTo>
                <a:cubicBezTo>
                  <a:pt x="107" y="83"/>
                  <a:pt x="106" y="83"/>
                  <a:pt x="106" y="83"/>
                </a:cubicBezTo>
                <a:cubicBezTo>
                  <a:pt x="105" y="83"/>
                  <a:pt x="105" y="83"/>
                  <a:pt x="105" y="83"/>
                </a:cubicBezTo>
                <a:cubicBezTo>
                  <a:pt x="104" y="84"/>
                  <a:pt x="103" y="85"/>
                  <a:pt x="102" y="86"/>
                </a:cubicBezTo>
                <a:close/>
                <a:moveTo>
                  <a:pt x="87" y="75"/>
                </a:moveTo>
                <a:cubicBezTo>
                  <a:pt x="86" y="77"/>
                  <a:pt x="85" y="79"/>
                  <a:pt x="84" y="81"/>
                </a:cubicBezTo>
                <a:cubicBezTo>
                  <a:pt x="85" y="81"/>
                  <a:pt x="85" y="81"/>
                  <a:pt x="86" y="81"/>
                </a:cubicBezTo>
                <a:cubicBezTo>
                  <a:pt x="87" y="79"/>
                  <a:pt x="88" y="77"/>
                  <a:pt x="89" y="76"/>
                </a:cubicBezTo>
                <a:cubicBezTo>
                  <a:pt x="89" y="76"/>
                  <a:pt x="90" y="75"/>
                  <a:pt x="90" y="75"/>
                </a:cubicBezTo>
                <a:cubicBezTo>
                  <a:pt x="89" y="75"/>
                  <a:pt x="88" y="75"/>
                  <a:pt x="87" y="75"/>
                </a:cubicBezTo>
                <a:close/>
                <a:moveTo>
                  <a:pt x="155" y="78"/>
                </a:moveTo>
                <a:cubicBezTo>
                  <a:pt x="156" y="78"/>
                  <a:pt x="157" y="78"/>
                  <a:pt x="158" y="78"/>
                </a:cubicBezTo>
                <a:cubicBezTo>
                  <a:pt x="158" y="78"/>
                  <a:pt x="159" y="78"/>
                  <a:pt x="159" y="77"/>
                </a:cubicBezTo>
                <a:cubicBezTo>
                  <a:pt x="160" y="77"/>
                  <a:pt x="161" y="76"/>
                  <a:pt x="161" y="75"/>
                </a:cubicBezTo>
                <a:cubicBezTo>
                  <a:pt x="162" y="75"/>
                  <a:pt x="162" y="74"/>
                  <a:pt x="162" y="74"/>
                </a:cubicBezTo>
                <a:cubicBezTo>
                  <a:pt x="162" y="74"/>
                  <a:pt x="161" y="74"/>
                  <a:pt x="161" y="74"/>
                </a:cubicBezTo>
                <a:cubicBezTo>
                  <a:pt x="160" y="74"/>
                  <a:pt x="159" y="74"/>
                  <a:pt x="159" y="75"/>
                </a:cubicBezTo>
                <a:cubicBezTo>
                  <a:pt x="158" y="76"/>
                  <a:pt x="158" y="76"/>
                  <a:pt x="157" y="76"/>
                </a:cubicBezTo>
                <a:cubicBezTo>
                  <a:pt x="157" y="76"/>
                  <a:pt x="157" y="76"/>
                  <a:pt x="156" y="75"/>
                </a:cubicBezTo>
                <a:cubicBezTo>
                  <a:pt x="156" y="76"/>
                  <a:pt x="155" y="77"/>
                  <a:pt x="155" y="78"/>
                </a:cubicBezTo>
                <a:close/>
                <a:moveTo>
                  <a:pt x="211" y="60"/>
                </a:moveTo>
                <a:cubicBezTo>
                  <a:pt x="212" y="59"/>
                  <a:pt x="212" y="59"/>
                  <a:pt x="213" y="58"/>
                </a:cubicBezTo>
                <a:cubicBezTo>
                  <a:pt x="214" y="58"/>
                  <a:pt x="214" y="57"/>
                  <a:pt x="213" y="56"/>
                </a:cubicBezTo>
                <a:cubicBezTo>
                  <a:pt x="213" y="55"/>
                  <a:pt x="212" y="55"/>
                  <a:pt x="212" y="54"/>
                </a:cubicBezTo>
                <a:cubicBezTo>
                  <a:pt x="211" y="55"/>
                  <a:pt x="211" y="55"/>
                  <a:pt x="210" y="56"/>
                </a:cubicBezTo>
                <a:cubicBezTo>
                  <a:pt x="210" y="56"/>
                  <a:pt x="210" y="57"/>
                  <a:pt x="210" y="57"/>
                </a:cubicBezTo>
                <a:cubicBezTo>
                  <a:pt x="210" y="58"/>
                  <a:pt x="211" y="59"/>
                  <a:pt x="211" y="60"/>
                </a:cubicBezTo>
                <a:close/>
                <a:moveTo>
                  <a:pt x="230" y="84"/>
                </a:moveTo>
                <a:cubicBezTo>
                  <a:pt x="229" y="84"/>
                  <a:pt x="229" y="83"/>
                  <a:pt x="229" y="82"/>
                </a:cubicBezTo>
                <a:cubicBezTo>
                  <a:pt x="228" y="82"/>
                  <a:pt x="228" y="81"/>
                  <a:pt x="227" y="81"/>
                </a:cubicBezTo>
                <a:cubicBezTo>
                  <a:pt x="227" y="81"/>
                  <a:pt x="226" y="86"/>
                  <a:pt x="227" y="87"/>
                </a:cubicBezTo>
                <a:cubicBezTo>
                  <a:pt x="228" y="86"/>
                  <a:pt x="229" y="86"/>
                  <a:pt x="230" y="84"/>
                </a:cubicBezTo>
                <a:close/>
                <a:moveTo>
                  <a:pt x="21" y="43"/>
                </a:moveTo>
                <a:cubicBezTo>
                  <a:pt x="17" y="43"/>
                  <a:pt x="14" y="43"/>
                  <a:pt x="11" y="43"/>
                </a:cubicBezTo>
                <a:cubicBezTo>
                  <a:pt x="11" y="43"/>
                  <a:pt x="11" y="44"/>
                  <a:pt x="10" y="44"/>
                </a:cubicBezTo>
                <a:cubicBezTo>
                  <a:pt x="11" y="44"/>
                  <a:pt x="11" y="44"/>
                  <a:pt x="11" y="44"/>
                </a:cubicBezTo>
                <a:cubicBezTo>
                  <a:pt x="14" y="44"/>
                  <a:pt x="17" y="45"/>
                  <a:pt x="19" y="45"/>
                </a:cubicBezTo>
                <a:cubicBezTo>
                  <a:pt x="20" y="45"/>
                  <a:pt x="20" y="45"/>
                  <a:pt x="21" y="43"/>
                </a:cubicBezTo>
                <a:close/>
                <a:moveTo>
                  <a:pt x="73" y="91"/>
                </a:moveTo>
                <a:cubicBezTo>
                  <a:pt x="73" y="90"/>
                  <a:pt x="73" y="89"/>
                  <a:pt x="73" y="88"/>
                </a:cubicBezTo>
                <a:cubicBezTo>
                  <a:pt x="70" y="88"/>
                  <a:pt x="69" y="88"/>
                  <a:pt x="68" y="90"/>
                </a:cubicBezTo>
                <a:cubicBezTo>
                  <a:pt x="68" y="91"/>
                  <a:pt x="69" y="91"/>
                  <a:pt x="69" y="91"/>
                </a:cubicBezTo>
                <a:cubicBezTo>
                  <a:pt x="70" y="91"/>
                  <a:pt x="71" y="91"/>
                  <a:pt x="73" y="91"/>
                </a:cubicBezTo>
                <a:close/>
                <a:moveTo>
                  <a:pt x="103" y="77"/>
                </a:moveTo>
                <a:cubicBezTo>
                  <a:pt x="102" y="77"/>
                  <a:pt x="102" y="77"/>
                  <a:pt x="101" y="77"/>
                </a:cubicBezTo>
                <a:cubicBezTo>
                  <a:pt x="99" y="77"/>
                  <a:pt x="99" y="77"/>
                  <a:pt x="98" y="78"/>
                </a:cubicBezTo>
                <a:cubicBezTo>
                  <a:pt x="98" y="79"/>
                  <a:pt x="97" y="79"/>
                  <a:pt x="97" y="80"/>
                </a:cubicBezTo>
                <a:cubicBezTo>
                  <a:pt x="97" y="80"/>
                  <a:pt x="97" y="80"/>
                  <a:pt x="97" y="80"/>
                </a:cubicBezTo>
                <a:cubicBezTo>
                  <a:pt x="98" y="80"/>
                  <a:pt x="99" y="80"/>
                  <a:pt x="101" y="80"/>
                </a:cubicBezTo>
                <a:cubicBezTo>
                  <a:pt x="101" y="80"/>
                  <a:pt x="101" y="80"/>
                  <a:pt x="101" y="80"/>
                </a:cubicBezTo>
                <a:cubicBezTo>
                  <a:pt x="102" y="79"/>
                  <a:pt x="102" y="78"/>
                  <a:pt x="103" y="77"/>
                </a:cubicBezTo>
                <a:close/>
                <a:moveTo>
                  <a:pt x="53" y="71"/>
                </a:moveTo>
                <a:cubicBezTo>
                  <a:pt x="51" y="72"/>
                  <a:pt x="50" y="74"/>
                  <a:pt x="49" y="75"/>
                </a:cubicBezTo>
                <a:cubicBezTo>
                  <a:pt x="49" y="76"/>
                  <a:pt x="49" y="77"/>
                  <a:pt x="50" y="78"/>
                </a:cubicBezTo>
                <a:cubicBezTo>
                  <a:pt x="51" y="76"/>
                  <a:pt x="52" y="74"/>
                  <a:pt x="53" y="72"/>
                </a:cubicBezTo>
                <a:cubicBezTo>
                  <a:pt x="53" y="71"/>
                  <a:pt x="53" y="71"/>
                  <a:pt x="53" y="71"/>
                </a:cubicBezTo>
                <a:close/>
                <a:moveTo>
                  <a:pt x="138" y="69"/>
                </a:moveTo>
                <a:cubicBezTo>
                  <a:pt x="138" y="69"/>
                  <a:pt x="137" y="69"/>
                  <a:pt x="137" y="69"/>
                </a:cubicBezTo>
                <a:cubicBezTo>
                  <a:pt x="135" y="69"/>
                  <a:pt x="135" y="69"/>
                  <a:pt x="134" y="71"/>
                </a:cubicBezTo>
                <a:cubicBezTo>
                  <a:pt x="133" y="71"/>
                  <a:pt x="133" y="72"/>
                  <a:pt x="133" y="73"/>
                </a:cubicBezTo>
                <a:cubicBezTo>
                  <a:pt x="134" y="73"/>
                  <a:pt x="134" y="73"/>
                  <a:pt x="135" y="73"/>
                </a:cubicBezTo>
                <a:cubicBezTo>
                  <a:pt x="135" y="73"/>
                  <a:pt x="135" y="73"/>
                  <a:pt x="136" y="72"/>
                </a:cubicBezTo>
                <a:cubicBezTo>
                  <a:pt x="137" y="71"/>
                  <a:pt x="137" y="70"/>
                  <a:pt x="138" y="69"/>
                </a:cubicBezTo>
                <a:close/>
                <a:moveTo>
                  <a:pt x="196" y="90"/>
                </a:moveTo>
                <a:cubicBezTo>
                  <a:pt x="196" y="90"/>
                  <a:pt x="196" y="90"/>
                  <a:pt x="196" y="90"/>
                </a:cubicBezTo>
                <a:cubicBezTo>
                  <a:pt x="195" y="91"/>
                  <a:pt x="193" y="92"/>
                  <a:pt x="194" y="94"/>
                </a:cubicBezTo>
                <a:cubicBezTo>
                  <a:pt x="194" y="95"/>
                  <a:pt x="194" y="95"/>
                  <a:pt x="194" y="96"/>
                </a:cubicBezTo>
                <a:cubicBezTo>
                  <a:pt x="194" y="96"/>
                  <a:pt x="194" y="97"/>
                  <a:pt x="194" y="97"/>
                </a:cubicBezTo>
                <a:cubicBezTo>
                  <a:pt x="195" y="96"/>
                  <a:pt x="195" y="95"/>
                  <a:pt x="196" y="94"/>
                </a:cubicBezTo>
                <a:cubicBezTo>
                  <a:pt x="196" y="94"/>
                  <a:pt x="196" y="94"/>
                  <a:pt x="196" y="93"/>
                </a:cubicBezTo>
                <a:cubicBezTo>
                  <a:pt x="196" y="92"/>
                  <a:pt x="196" y="91"/>
                  <a:pt x="196" y="90"/>
                </a:cubicBezTo>
                <a:close/>
                <a:moveTo>
                  <a:pt x="59" y="67"/>
                </a:moveTo>
                <a:cubicBezTo>
                  <a:pt x="60" y="67"/>
                  <a:pt x="61" y="67"/>
                  <a:pt x="62" y="68"/>
                </a:cubicBezTo>
                <a:cubicBezTo>
                  <a:pt x="63" y="68"/>
                  <a:pt x="63" y="68"/>
                  <a:pt x="64" y="67"/>
                </a:cubicBezTo>
                <a:cubicBezTo>
                  <a:pt x="63" y="66"/>
                  <a:pt x="63" y="65"/>
                  <a:pt x="62" y="64"/>
                </a:cubicBezTo>
                <a:cubicBezTo>
                  <a:pt x="60" y="64"/>
                  <a:pt x="60" y="66"/>
                  <a:pt x="59" y="67"/>
                </a:cubicBezTo>
                <a:close/>
                <a:moveTo>
                  <a:pt x="15" y="90"/>
                </a:moveTo>
                <a:cubicBezTo>
                  <a:pt x="16" y="89"/>
                  <a:pt x="16" y="88"/>
                  <a:pt x="16" y="88"/>
                </a:cubicBezTo>
                <a:cubicBezTo>
                  <a:pt x="17" y="86"/>
                  <a:pt x="16" y="86"/>
                  <a:pt x="16" y="85"/>
                </a:cubicBezTo>
                <a:cubicBezTo>
                  <a:pt x="15" y="85"/>
                  <a:pt x="15" y="85"/>
                  <a:pt x="15" y="86"/>
                </a:cubicBezTo>
                <a:cubicBezTo>
                  <a:pt x="14" y="86"/>
                  <a:pt x="14" y="85"/>
                  <a:pt x="14" y="85"/>
                </a:cubicBezTo>
                <a:cubicBezTo>
                  <a:pt x="13" y="86"/>
                  <a:pt x="13" y="87"/>
                  <a:pt x="13" y="89"/>
                </a:cubicBezTo>
                <a:cubicBezTo>
                  <a:pt x="14" y="89"/>
                  <a:pt x="15" y="89"/>
                  <a:pt x="15" y="90"/>
                </a:cubicBezTo>
                <a:close/>
                <a:moveTo>
                  <a:pt x="204" y="52"/>
                </a:moveTo>
                <a:cubicBezTo>
                  <a:pt x="204" y="54"/>
                  <a:pt x="202" y="54"/>
                  <a:pt x="202" y="56"/>
                </a:cubicBezTo>
                <a:cubicBezTo>
                  <a:pt x="203" y="57"/>
                  <a:pt x="204" y="57"/>
                  <a:pt x="205" y="57"/>
                </a:cubicBezTo>
                <a:cubicBezTo>
                  <a:pt x="205" y="57"/>
                  <a:pt x="206" y="56"/>
                  <a:pt x="206" y="56"/>
                </a:cubicBezTo>
                <a:cubicBezTo>
                  <a:pt x="206" y="55"/>
                  <a:pt x="205" y="53"/>
                  <a:pt x="204" y="52"/>
                </a:cubicBezTo>
                <a:close/>
                <a:moveTo>
                  <a:pt x="121" y="61"/>
                </a:moveTo>
                <a:cubicBezTo>
                  <a:pt x="120" y="60"/>
                  <a:pt x="119" y="59"/>
                  <a:pt x="119" y="57"/>
                </a:cubicBezTo>
                <a:cubicBezTo>
                  <a:pt x="118" y="58"/>
                  <a:pt x="117" y="59"/>
                  <a:pt x="117" y="60"/>
                </a:cubicBezTo>
                <a:cubicBezTo>
                  <a:pt x="117" y="61"/>
                  <a:pt x="118" y="62"/>
                  <a:pt x="118" y="64"/>
                </a:cubicBezTo>
                <a:cubicBezTo>
                  <a:pt x="119" y="63"/>
                  <a:pt x="120" y="62"/>
                  <a:pt x="121" y="61"/>
                </a:cubicBezTo>
                <a:close/>
                <a:moveTo>
                  <a:pt x="171" y="87"/>
                </a:moveTo>
                <a:cubicBezTo>
                  <a:pt x="173" y="84"/>
                  <a:pt x="174" y="82"/>
                  <a:pt x="175" y="80"/>
                </a:cubicBezTo>
                <a:cubicBezTo>
                  <a:pt x="175" y="80"/>
                  <a:pt x="175" y="79"/>
                  <a:pt x="175" y="79"/>
                </a:cubicBezTo>
                <a:cubicBezTo>
                  <a:pt x="173" y="81"/>
                  <a:pt x="172" y="83"/>
                  <a:pt x="170" y="85"/>
                </a:cubicBezTo>
                <a:cubicBezTo>
                  <a:pt x="170" y="85"/>
                  <a:pt x="171" y="86"/>
                  <a:pt x="171" y="87"/>
                </a:cubicBezTo>
                <a:close/>
                <a:moveTo>
                  <a:pt x="91" y="50"/>
                </a:moveTo>
                <a:cubicBezTo>
                  <a:pt x="93" y="50"/>
                  <a:pt x="94" y="50"/>
                  <a:pt x="96" y="50"/>
                </a:cubicBezTo>
                <a:cubicBezTo>
                  <a:pt x="96" y="50"/>
                  <a:pt x="96" y="49"/>
                  <a:pt x="97" y="49"/>
                </a:cubicBezTo>
                <a:cubicBezTo>
                  <a:pt x="97" y="49"/>
                  <a:pt x="98" y="49"/>
                  <a:pt x="98" y="49"/>
                </a:cubicBezTo>
                <a:cubicBezTo>
                  <a:pt x="99" y="49"/>
                  <a:pt x="99" y="49"/>
                  <a:pt x="99" y="48"/>
                </a:cubicBezTo>
                <a:cubicBezTo>
                  <a:pt x="97" y="48"/>
                  <a:pt x="95" y="48"/>
                  <a:pt x="93" y="48"/>
                </a:cubicBezTo>
                <a:cubicBezTo>
                  <a:pt x="93" y="48"/>
                  <a:pt x="93" y="48"/>
                  <a:pt x="93" y="49"/>
                </a:cubicBezTo>
                <a:cubicBezTo>
                  <a:pt x="92" y="49"/>
                  <a:pt x="92" y="50"/>
                  <a:pt x="91" y="50"/>
                </a:cubicBezTo>
                <a:close/>
                <a:moveTo>
                  <a:pt x="140" y="92"/>
                </a:moveTo>
                <a:cubicBezTo>
                  <a:pt x="139" y="91"/>
                  <a:pt x="138" y="90"/>
                  <a:pt x="137" y="89"/>
                </a:cubicBezTo>
                <a:cubicBezTo>
                  <a:pt x="136" y="90"/>
                  <a:pt x="135" y="91"/>
                  <a:pt x="134" y="92"/>
                </a:cubicBezTo>
                <a:cubicBezTo>
                  <a:pt x="136" y="92"/>
                  <a:pt x="138" y="92"/>
                  <a:pt x="140" y="92"/>
                </a:cubicBezTo>
                <a:close/>
                <a:moveTo>
                  <a:pt x="166" y="97"/>
                </a:moveTo>
                <a:cubicBezTo>
                  <a:pt x="163" y="97"/>
                  <a:pt x="140" y="97"/>
                  <a:pt x="131" y="97"/>
                </a:cubicBezTo>
                <a:cubicBezTo>
                  <a:pt x="143" y="97"/>
                  <a:pt x="155" y="97"/>
                  <a:pt x="166" y="97"/>
                </a:cubicBezTo>
                <a:close/>
                <a:moveTo>
                  <a:pt x="145" y="72"/>
                </a:moveTo>
                <a:cubicBezTo>
                  <a:pt x="149" y="73"/>
                  <a:pt x="150" y="72"/>
                  <a:pt x="151" y="70"/>
                </a:cubicBezTo>
                <a:cubicBezTo>
                  <a:pt x="150" y="70"/>
                  <a:pt x="149" y="70"/>
                  <a:pt x="148" y="70"/>
                </a:cubicBezTo>
                <a:cubicBezTo>
                  <a:pt x="147" y="71"/>
                  <a:pt x="147" y="71"/>
                  <a:pt x="146" y="72"/>
                </a:cubicBezTo>
                <a:cubicBezTo>
                  <a:pt x="146" y="72"/>
                  <a:pt x="145" y="72"/>
                  <a:pt x="145" y="72"/>
                </a:cubicBezTo>
                <a:close/>
                <a:moveTo>
                  <a:pt x="147" y="90"/>
                </a:moveTo>
                <a:cubicBezTo>
                  <a:pt x="147" y="90"/>
                  <a:pt x="147" y="90"/>
                  <a:pt x="147" y="91"/>
                </a:cubicBezTo>
                <a:cubicBezTo>
                  <a:pt x="149" y="89"/>
                  <a:pt x="151" y="87"/>
                  <a:pt x="153" y="85"/>
                </a:cubicBezTo>
                <a:cubicBezTo>
                  <a:pt x="152" y="84"/>
                  <a:pt x="152" y="83"/>
                  <a:pt x="151" y="83"/>
                </a:cubicBezTo>
                <a:cubicBezTo>
                  <a:pt x="150" y="85"/>
                  <a:pt x="148" y="88"/>
                  <a:pt x="147" y="90"/>
                </a:cubicBezTo>
                <a:close/>
                <a:moveTo>
                  <a:pt x="76" y="66"/>
                </a:moveTo>
                <a:cubicBezTo>
                  <a:pt x="75" y="67"/>
                  <a:pt x="74" y="68"/>
                  <a:pt x="73" y="70"/>
                </a:cubicBezTo>
                <a:cubicBezTo>
                  <a:pt x="75" y="70"/>
                  <a:pt x="75" y="70"/>
                  <a:pt x="76" y="70"/>
                </a:cubicBezTo>
                <a:cubicBezTo>
                  <a:pt x="77" y="69"/>
                  <a:pt x="77" y="69"/>
                  <a:pt x="78" y="68"/>
                </a:cubicBezTo>
                <a:cubicBezTo>
                  <a:pt x="77" y="67"/>
                  <a:pt x="77" y="67"/>
                  <a:pt x="76" y="66"/>
                </a:cubicBezTo>
                <a:close/>
                <a:moveTo>
                  <a:pt x="93" y="86"/>
                </a:moveTo>
                <a:cubicBezTo>
                  <a:pt x="94" y="86"/>
                  <a:pt x="95" y="86"/>
                  <a:pt x="96" y="86"/>
                </a:cubicBezTo>
                <a:cubicBezTo>
                  <a:pt x="97" y="86"/>
                  <a:pt x="98" y="86"/>
                  <a:pt x="97" y="85"/>
                </a:cubicBezTo>
                <a:cubicBezTo>
                  <a:pt x="97" y="84"/>
                  <a:pt x="96" y="83"/>
                  <a:pt x="95" y="84"/>
                </a:cubicBezTo>
                <a:cubicBezTo>
                  <a:pt x="95" y="84"/>
                  <a:pt x="94" y="84"/>
                  <a:pt x="94" y="84"/>
                </a:cubicBezTo>
                <a:cubicBezTo>
                  <a:pt x="93" y="84"/>
                  <a:pt x="93" y="84"/>
                  <a:pt x="93" y="85"/>
                </a:cubicBezTo>
                <a:cubicBezTo>
                  <a:pt x="93" y="85"/>
                  <a:pt x="93" y="86"/>
                  <a:pt x="93" y="86"/>
                </a:cubicBezTo>
                <a:close/>
                <a:moveTo>
                  <a:pt x="59" y="53"/>
                </a:moveTo>
                <a:cubicBezTo>
                  <a:pt x="59" y="55"/>
                  <a:pt x="60" y="56"/>
                  <a:pt x="61" y="57"/>
                </a:cubicBezTo>
                <a:cubicBezTo>
                  <a:pt x="62" y="56"/>
                  <a:pt x="63" y="54"/>
                  <a:pt x="63" y="53"/>
                </a:cubicBezTo>
                <a:cubicBezTo>
                  <a:pt x="62" y="53"/>
                  <a:pt x="60" y="53"/>
                  <a:pt x="59" y="53"/>
                </a:cubicBezTo>
                <a:close/>
                <a:moveTo>
                  <a:pt x="192" y="84"/>
                </a:moveTo>
                <a:cubicBezTo>
                  <a:pt x="192" y="84"/>
                  <a:pt x="192" y="84"/>
                  <a:pt x="191" y="84"/>
                </a:cubicBezTo>
                <a:cubicBezTo>
                  <a:pt x="190" y="86"/>
                  <a:pt x="188" y="88"/>
                  <a:pt x="186" y="90"/>
                </a:cubicBezTo>
                <a:cubicBezTo>
                  <a:pt x="186" y="91"/>
                  <a:pt x="187" y="91"/>
                  <a:pt x="187" y="91"/>
                </a:cubicBezTo>
                <a:cubicBezTo>
                  <a:pt x="188" y="90"/>
                  <a:pt x="190" y="88"/>
                  <a:pt x="191" y="86"/>
                </a:cubicBezTo>
                <a:cubicBezTo>
                  <a:pt x="191" y="86"/>
                  <a:pt x="191" y="86"/>
                  <a:pt x="191" y="86"/>
                </a:cubicBezTo>
                <a:cubicBezTo>
                  <a:pt x="192" y="85"/>
                  <a:pt x="192" y="85"/>
                  <a:pt x="192" y="84"/>
                </a:cubicBezTo>
                <a:close/>
                <a:moveTo>
                  <a:pt x="185" y="69"/>
                </a:moveTo>
                <a:cubicBezTo>
                  <a:pt x="186" y="72"/>
                  <a:pt x="185" y="73"/>
                  <a:pt x="182" y="73"/>
                </a:cubicBezTo>
                <a:cubicBezTo>
                  <a:pt x="183" y="74"/>
                  <a:pt x="183" y="75"/>
                  <a:pt x="183" y="75"/>
                </a:cubicBezTo>
                <a:cubicBezTo>
                  <a:pt x="184" y="74"/>
                  <a:pt x="185" y="73"/>
                  <a:pt x="186" y="72"/>
                </a:cubicBezTo>
                <a:cubicBezTo>
                  <a:pt x="186" y="71"/>
                  <a:pt x="186" y="71"/>
                  <a:pt x="186" y="71"/>
                </a:cubicBezTo>
                <a:cubicBezTo>
                  <a:pt x="186" y="70"/>
                  <a:pt x="186" y="69"/>
                  <a:pt x="186" y="67"/>
                </a:cubicBezTo>
                <a:cubicBezTo>
                  <a:pt x="186" y="67"/>
                  <a:pt x="186" y="67"/>
                  <a:pt x="186" y="67"/>
                </a:cubicBezTo>
                <a:cubicBezTo>
                  <a:pt x="185" y="68"/>
                  <a:pt x="185" y="68"/>
                  <a:pt x="185" y="69"/>
                </a:cubicBezTo>
                <a:close/>
                <a:moveTo>
                  <a:pt x="144" y="70"/>
                </a:moveTo>
                <a:cubicBezTo>
                  <a:pt x="143" y="69"/>
                  <a:pt x="143" y="69"/>
                  <a:pt x="143" y="69"/>
                </a:cubicBezTo>
                <a:cubicBezTo>
                  <a:pt x="142" y="69"/>
                  <a:pt x="142" y="69"/>
                  <a:pt x="141" y="70"/>
                </a:cubicBezTo>
                <a:cubicBezTo>
                  <a:pt x="141" y="70"/>
                  <a:pt x="140" y="71"/>
                  <a:pt x="139" y="72"/>
                </a:cubicBezTo>
                <a:cubicBezTo>
                  <a:pt x="139" y="73"/>
                  <a:pt x="139" y="73"/>
                  <a:pt x="139" y="73"/>
                </a:cubicBezTo>
                <a:cubicBezTo>
                  <a:pt x="142" y="73"/>
                  <a:pt x="142" y="73"/>
                  <a:pt x="144" y="70"/>
                </a:cubicBezTo>
                <a:close/>
                <a:moveTo>
                  <a:pt x="195" y="130"/>
                </a:moveTo>
                <a:cubicBezTo>
                  <a:pt x="197" y="127"/>
                  <a:pt x="199" y="125"/>
                  <a:pt x="201" y="123"/>
                </a:cubicBezTo>
                <a:cubicBezTo>
                  <a:pt x="201" y="122"/>
                  <a:pt x="201" y="122"/>
                  <a:pt x="202" y="121"/>
                </a:cubicBezTo>
                <a:cubicBezTo>
                  <a:pt x="202" y="121"/>
                  <a:pt x="201" y="121"/>
                  <a:pt x="201" y="121"/>
                </a:cubicBezTo>
                <a:cubicBezTo>
                  <a:pt x="200" y="122"/>
                  <a:pt x="199" y="124"/>
                  <a:pt x="198" y="125"/>
                </a:cubicBezTo>
                <a:cubicBezTo>
                  <a:pt x="196" y="126"/>
                  <a:pt x="196" y="128"/>
                  <a:pt x="195" y="130"/>
                </a:cubicBezTo>
                <a:close/>
                <a:moveTo>
                  <a:pt x="208" y="102"/>
                </a:moveTo>
                <a:cubicBezTo>
                  <a:pt x="208" y="102"/>
                  <a:pt x="209" y="101"/>
                  <a:pt x="209" y="101"/>
                </a:cubicBezTo>
                <a:cubicBezTo>
                  <a:pt x="211" y="99"/>
                  <a:pt x="212" y="97"/>
                  <a:pt x="213" y="95"/>
                </a:cubicBezTo>
                <a:cubicBezTo>
                  <a:pt x="214" y="95"/>
                  <a:pt x="214" y="94"/>
                  <a:pt x="214" y="94"/>
                </a:cubicBezTo>
                <a:cubicBezTo>
                  <a:pt x="213" y="94"/>
                  <a:pt x="213" y="94"/>
                  <a:pt x="213" y="94"/>
                </a:cubicBezTo>
                <a:cubicBezTo>
                  <a:pt x="213" y="94"/>
                  <a:pt x="213" y="95"/>
                  <a:pt x="213" y="95"/>
                </a:cubicBezTo>
                <a:cubicBezTo>
                  <a:pt x="211" y="96"/>
                  <a:pt x="210" y="98"/>
                  <a:pt x="209" y="99"/>
                </a:cubicBezTo>
                <a:cubicBezTo>
                  <a:pt x="208" y="100"/>
                  <a:pt x="208" y="101"/>
                  <a:pt x="208" y="102"/>
                </a:cubicBezTo>
                <a:close/>
                <a:moveTo>
                  <a:pt x="181" y="76"/>
                </a:moveTo>
                <a:cubicBezTo>
                  <a:pt x="180" y="77"/>
                  <a:pt x="179" y="78"/>
                  <a:pt x="178" y="79"/>
                </a:cubicBezTo>
                <a:cubicBezTo>
                  <a:pt x="178" y="80"/>
                  <a:pt x="178" y="81"/>
                  <a:pt x="178" y="82"/>
                </a:cubicBezTo>
                <a:cubicBezTo>
                  <a:pt x="180" y="80"/>
                  <a:pt x="181" y="79"/>
                  <a:pt x="182" y="77"/>
                </a:cubicBezTo>
                <a:cubicBezTo>
                  <a:pt x="181" y="77"/>
                  <a:pt x="181" y="76"/>
                  <a:pt x="181" y="76"/>
                </a:cubicBezTo>
                <a:close/>
                <a:moveTo>
                  <a:pt x="163" y="58"/>
                </a:moveTo>
                <a:cubicBezTo>
                  <a:pt x="164" y="57"/>
                  <a:pt x="165" y="56"/>
                  <a:pt x="166" y="55"/>
                </a:cubicBezTo>
                <a:cubicBezTo>
                  <a:pt x="164" y="55"/>
                  <a:pt x="163" y="54"/>
                  <a:pt x="161" y="55"/>
                </a:cubicBezTo>
                <a:cubicBezTo>
                  <a:pt x="162" y="56"/>
                  <a:pt x="162" y="57"/>
                  <a:pt x="163" y="58"/>
                </a:cubicBezTo>
                <a:close/>
                <a:moveTo>
                  <a:pt x="105" y="66"/>
                </a:moveTo>
                <a:cubicBezTo>
                  <a:pt x="105" y="66"/>
                  <a:pt x="105" y="66"/>
                  <a:pt x="105" y="66"/>
                </a:cubicBezTo>
                <a:cubicBezTo>
                  <a:pt x="104" y="66"/>
                  <a:pt x="103" y="66"/>
                  <a:pt x="102" y="66"/>
                </a:cubicBezTo>
                <a:cubicBezTo>
                  <a:pt x="102" y="66"/>
                  <a:pt x="102" y="66"/>
                  <a:pt x="102" y="67"/>
                </a:cubicBezTo>
                <a:cubicBezTo>
                  <a:pt x="101" y="67"/>
                  <a:pt x="100" y="68"/>
                  <a:pt x="100" y="69"/>
                </a:cubicBezTo>
                <a:cubicBezTo>
                  <a:pt x="101" y="69"/>
                  <a:pt x="101" y="70"/>
                  <a:pt x="101" y="70"/>
                </a:cubicBezTo>
                <a:cubicBezTo>
                  <a:pt x="102" y="70"/>
                  <a:pt x="102" y="70"/>
                  <a:pt x="102" y="69"/>
                </a:cubicBezTo>
                <a:cubicBezTo>
                  <a:pt x="103" y="68"/>
                  <a:pt x="104" y="67"/>
                  <a:pt x="105" y="66"/>
                </a:cubicBezTo>
                <a:close/>
                <a:moveTo>
                  <a:pt x="43" y="69"/>
                </a:moveTo>
                <a:cubicBezTo>
                  <a:pt x="43" y="69"/>
                  <a:pt x="43" y="69"/>
                  <a:pt x="43" y="69"/>
                </a:cubicBezTo>
                <a:cubicBezTo>
                  <a:pt x="44" y="66"/>
                  <a:pt x="46" y="64"/>
                  <a:pt x="47" y="62"/>
                </a:cubicBezTo>
                <a:cubicBezTo>
                  <a:pt x="47" y="61"/>
                  <a:pt x="47" y="61"/>
                  <a:pt x="47" y="61"/>
                </a:cubicBezTo>
                <a:cubicBezTo>
                  <a:pt x="47" y="61"/>
                  <a:pt x="46" y="61"/>
                  <a:pt x="46" y="62"/>
                </a:cubicBezTo>
                <a:cubicBezTo>
                  <a:pt x="45" y="63"/>
                  <a:pt x="44" y="64"/>
                  <a:pt x="43" y="66"/>
                </a:cubicBezTo>
                <a:cubicBezTo>
                  <a:pt x="42" y="67"/>
                  <a:pt x="42" y="68"/>
                  <a:pt x="43" y="69"/>
                </a:cubicBezTo>
                <a:close/>
                <a:moveTo>
                  <a:pt x="49" y="92"/>
                </a:moveTo>
                <a:cubicBezTo>
                  <a:pt x="49" y="92"/>
                  <a:pt x="49" y="92"/>
                  <a:pt x="49" y="92"/>
                </a:cubicBezTo>
                <a:cubicBezTo>
                  <a:pt x="51" y="92"/>
                  <a:pt x="52" y="92"/>
                  <a:pt x="53" y="92"/>
                </a:cubicBezTo>
                <a:cubicBezTo>
                  <a:pt x="53" y="91"/>
                  <a:pt x="53" y="91"/>
                  <a:pt x="53" y="90"/>
                </a:cubicBezTo>
                <a:cubicBezTo>
                  <a:pt x="53" y="90"/>
                  <a:pt x="52" y="90"/>
                  <a:pt x="51" y="90"/>
                </a:cubicBezTo>
                <a:cubicBezTo>
                  <a:pt x="51" y="90"/>
                  <a:pt x="51" y="90"/>
                  <a:pt x="50" y="90"/>
                </a:cubicBezTo>
                <a:cubicBezTo>
                  <a:pt x="50" y="91"/>
                  <a:pt x="50" y="91"/>
                  <a:pt x="49" y="92"/>
                </a:cubicBezTo>
                <a:close/>
                <a:moveTo>
                  <a:pt x="149" y="76"/>
                </a:moveTo>
                <a:cubicBezTo>
                  <a:pt x="149" y="77"/>
                  <a:pt x="150" y="77"/>
                  <a:pt x="150" y="77"/>
                </a:cubicBezTo>
                <a:cubicBezTo>
                  <a:pt x="151" y="78"/>
                  <a:pt x="152" y="78"/>
                  <a:pt x="152" y="77"/>
                </a:cubicBezTo>
                <a:cubicBezTo>
                  <a:pt x="153" y="77"/>
                  <a:pt x="153" y="76"/>
                  <a:pt x="154" y="75"/>
                </a:cubicBezTo>
                <a:cubicBezTo>
                  <a:pt x="153" y="75"/>
                  <a:pt x="152" y="75"/>
                  <a:pt x="152" y="75"/>
                </a:cubicBezTo>
                <a:cubicBezTo>
                  <a:pt x="150" y="75"/>
                  <a:pt x="150" y="75"/>
                  <a:pt x="149" y="76"/>
                </a:cubicBezTo>
                <a:close/>
                <a:moveTo>
                  <a:pt x="202" y="86"/>
                </a:moveTo>
                <a:cubicBezTo>
                  <a:pt x="201" y="86"/>
                  <a:pt x="201" y="85"/>
                  <a:pt x="201" y="85"/>
                </a:cubicBezTo>
                <a:cubicBezTo>
                  <a:pt x="201" y="85"/>
                  <a:pt x="201" y="85"/>
                  <a:pt x="201" y="85"/>
                </a:cubicBezTo>
                <a:cubicBezTo>
                  <a:pt x="198" y="87"/>
                  <a:pt x="198" y="87"/>
                  <a:pt x="199" y="90"/>
                </a:cubicBezTo>
                <a:cubicBezTo>
                  <a:pt x="200" y="89"/>
                  <a:pt x="201" y="88"/>
                  <a:pt x="202" y="86"/>
                </a:cubicBezTo>
                <a:close/>
                <a:moveTo>
                  <a:pt x="116" y="48"/>
                </a:moveTo>
                <a:cubicBezTo>
                  <a:pt x="117" y="49"/>
                  <a:pt x="117" y="50"/>
                  <a:pt x="118" y="50"/>
                </a:cubicBezTo>
                <a:cubicBezTo>
                  <a:pt x="118" y="51"/>
                  <a:pt x="118" y="51"/>
                  <a:pt x="119" y="50"/>
                </a:cubicBezTo>
                <a:cubicBezTo>
                  <a:pt x="120" y="50"/>
                  <a:pt x="120" y="49"/>
                  <a:pt x="121" y="48"/>
                </a:cubicBezTo>
                <a:cubicBezTo>
                  <a:pt x="119" y="48"/>
                  <a:pt x="118" y="48"/>
                  <a:pt x="116" y="48"/>
                </a:cubicBezTo>
                <a:close/>
                <a:moveTo>
                  <a:pt x="146" y="86"/>
                </a:moveTo>
                <a:cubicBezTo>
                  <a:pt x="148" y="84"/>
                  <a:pt x="149" y="82"/>
                  <a:pt x="150" y="81"/>
                </a:cubicBezTo>
                <a:cubicBezTo>
                  <a:pt x="149" y="81"/>
                  <a:pt x="148" y="81"/>
                  <a:pt x="147" y="81"/>
                </a:cubicBezTo>
                <a:cubicBezTo>
                  <a:pt x="147" y="82"/>
                  <a:pt x="147" y="84"/>
                  <a:pt x="146" y="86"/>
                </a:cubicBezTo>
                <a:close/>
                <a:moveTo>
                  <a:pt x="15" y="70"/>
                </a:moveTo>
                <a:cubicBezTo>
                  <a:pt x="15" y="71"/>
                  <a:pt x="14" y="72"/>
                  <a:pt x="14" y="73"/>
                </a:cubicBezTo>
                <a:cubicBezTo>
                  <a:pt x="14" y="74"/>
                  <a:pt x="15" y="74"/>
                  <a:pt x="15" y="75"/>
                </a:cubicBezTo>
                <a:cubicBezTo>
                  <a:pt x="16" y="74"/>
                  <a:pt x="17" y="72"/>
                  <a:pt x="15" y="70"/>
                </a:cubicBezTo>
                <a:close/>
                <a:moveTo>
                  <a:pt x="116" y="66"/>
                </a:moveTo>
                <a:cubicBezTo>
                  <a:pt x="116" y="66"/>
                  <a:pt x="116" y="66"/>
                  <a:pt x="116" y="66"/>
                </a:cubicBezTo>
                <a:cubicBezTo>
                  <a:pt x="115" y="66"/>
                  <a:pt x="115" y="66"/>
                  <a:pt x="114" y="66"/>
                </a:cubicBezTo>
                <a:cubicBezTo>
                  <a:pt x="113" y="66"/>
                  <a:pt x="112" y="66"/>
                  <a:pt x="112" y="67"/>
                </a:cubicBezTo>
                <a:cubicBezTo>
                  <a:pt x="112" y="68"/>
                  <a:pt x="113" y="69"/>
                  <a:pt x="114" y="69"/>
                </a:cubicBezTo>
                <a:cubicBezTo>
                  <a:pt x="114" y="68"/>
                  <a:pt x="115" y="67"/>
                  <a:pt x="116" y="66"/>
                </a:cubicBezTo>
                <a:close/>
                <a:moveTo>
                  <a:pt x="212" y="103"/>
                </a:moveTo>
                <a:cubicBezTo>
                  <a:pt x="213" y="102"/>
                  <a:pt x="214" y="100"/>
                  <a:pt x="216" y="99"/>
                </a:cubicBezTo>
                <a:cubicBezTo>
                  <a:pt x="215" y="99"/>
                  <a:pt x="215" y="98"/>
                  <a:pt x="215" y="97"/>
                </a:cubicBezTo>
                <a:cubicBezTo>
                  <a:pt x="214" y="98"/>
                  <a:pt x="213" y="99"/>
                  <a:pt x="213" y="100"/>
                </a:cubicBezTo>
                <a:cubicBezTo>
                  <a:pt x="212" y="101"/>
                  <a:pt x="212" y="102"/>
                  <a:pt x="212" y="103"/>
                </a:cubicBezTo>
                <a:close/>
                <a:moveTo>
                  <a:pt x="97" y="60"/>
                </a:moveTo>
                <a:cubicBezTo>
                  <a:pt x="95" y="62"/>
                  <a:pt x="94" y="64"/>
                  <a:pt x="94" y="65"/>
                </a:cubicBezTo>
                <a:cubicBezTo>
                  <a:pt x="95" y="65"/>
                  <a:pt x="96" y="64"/>
                  <a:pt x="97" y="64"/>
                </a:cubicBezTo>
                <a:cubicBezTo>
                  <a:pt x="97" y="63"/>
                  <a:pt x="97" y="62"/>
                  <a:pt x="97" y="60"/>
                </a:cubicBezTo>
                <a:close/>
                <a:moveTo>
                  <a:pt x="104" y="94"/>
                </a:moveTo>
                <a:cubicBezTo>
                  <a:pt x="104" y="93"/>
                  <a:pt x="104" y="93"/>
                  <a:pt x="104" y="93"/>
                </a:cubicBezTo>
                <a:cubicBezTo>
                  <a:pt x="103" y="93"/>
                  <a:pt x="103" y="93"/>
                  <a:pt x="103" y="93"/>
                </a:cubicBezTo>
                <a:cubicBezTo>
                  <a:pt x="100" y="93"/>
                  <a:pt x="96" y="93"/>
                  <a:pt x="93" y="93"/>
                </a:cubicBezTo>
                <a:cubicBezTo>
                  <a:pt x="93" y="93"/>
                  <a:pt x="93" y="93"/>
                  <a:pt x="93" y="93"/>
                </a:cubicBezTo>
                <a:cubicBezTo>
                  <a:pt x="92" y="93"/>
                  <a:pt x="92" y="93"/>
                  <a:pt x="92" y="93"/>
                </a:cubicBezTo>
                <a:cubicBezTo>
                  <a:pt x="96" y="93"/>
                  <a:pt x="100" y="94"/>
                  <a:pt x="104" y="94"/>
                </a:cubicBezTo>
                <a:close/>
                <a:moveTo>
                  <a:pt x="208" y="48"/>
                </a:moveTo>
                <a:cubicBezTo>
                  <a:pt x="207" y="49"/>
                  <a:pt x="207" y="49"/>
                  <a:pt x="207" y="50"/>
                </a:cubicBezTo>
                <a:cubicBezTo>
                  <a:pt x="207" y="51"/>
                  <a:pt x="208" y="52"/>
                  <a:pt x="208" y="54"/>
                </a:cubicBezTo>
                <a:cubicBezTo>
                  <a:pt x="209" y="53"/>
                  <a:pt x="209" y="52"/>
                  <a:pt x="210" y="52"/>
                </a:cubicBezTo>
                <a:cubicBezTo>
                  <a:pt x="209" y="51"/>
                  <a:pt x="208" y="50"/>
                  <a:pt x="208" y="48"/>
                </a:cubicBezTo>
                <a:close/>
                <a:moveTo>
                  <a:pt x="125" y="69"/>
                </a:moveTo>
                <a:cubicBezTo>
                  <a:pt x="122" y="69"/>
                  <a:pt x="122" y="69"/>
                  <a:pt x="121" y="71"/>
                </a:cubicBezTo>
                <a:cubicBezTo>
                  <a:pt x="121" y="72"/>
                  <a:pt x="122" y="72"/>
                  <a:pt x="122" y="72"/>
                </a:cubicBezTo>
                <a:cubicBezTo>
                  <a:pt x="123" y="72"/>
                  <a:pt x="123" y="72"/>
                  <a:pt x="123" y="72"/>
                </a:cubicBezTo>
                <a:cubicBezTo>
                  <a:pt x="124" y="71"/>
                  <a:pt x="125" y="70"/>
                  <a:pt x="125" y="69"/>
                </a:cubicBezTo>
                <a:close/>
                <a:moveTo>
                  <a:pt x="189" y="62"/>
                </a:moveTo>
                <a:cubicBezTo>
                  <a:pt x="189" y="63"/>
                  <a:pt x="188" y="63"/>
                  <a:pt x="188" y="64"/>
                </a:cubicBezTo>
                <a:cubicBezTo>
                  <a:pt x="188" y="65"/>
                  <a:pt x="188" y="67"/>
                  <a:pt x="189" y="68"/>
                </a:cubicBezTo>
                <a:cubicBezTo>
                  <a:pt x="189" y="68"/>
                  <a:pt x="190" y="67"/>
                  <a:pt x="190" y="66"/>
                </a:cubicBezTo>
                <a:cubicBezTo>
                  <a:pt x="190" y="66"/>
                  <a:pt x="190" y="66"/>
                  <a:pt x="190" y="65"/>
                </a:cubicBezTo>
                <a:cubicBezTo>
                  <a:pt x="190" y="65"/>
                  <a:pt x="189" y="64"/>
                  <a:pt x="189" y="62"/>
                </a:cubicBezTo>
                <a:close/>
                <a:moveTo>
                  <a:pt x="61" y="90"/>
                </a:moveTo>
                <a:cubicBezTo>
                  <a:pt x="61" y="90"/>
                  <a:pt x="61" y="91"/>
                  <a:pt x="61" y="92"/>
                </a:cubicBezTo>
                <a:cubicBezTo>
                  <a:pt x="63" y="92"/>
                  <a:pt x="64" y="91"/>
                  <a:pt x="66" y="91"/>
                </a:cubicBezTo>
                <a:cubicBezTo>
                  <a:pt x="65" y="91"/>
                  <a:pt x="65" y="90"/>
                  <a:pt x="64" y="90"/>
                </a:cubicBezTo>
                <a:cubicBezTo>
                  <a:pt x="63" y="90"/>
                  <a:pt x="62" y="90"/>
                  <a:pt x="61" y="90"/>
                </a:cubicBezTo>
                <a:close/>
                <a:moveTo>
                  <a:pt x="107" y="71"/>
                </a:moveTo>
                <a:cubicBezTo>
                  <a:pt x="108" y="70"/>
                  <a:pt x="108" y="68"/>
                  <a:pt x="109" y="67"/>
                </a:cubicBezTo>
                <a:cubicBezTo>
                  <a:pt x="109" y="67"/>
                  <a:pt x="108" y="67"/>
                  <a:pt x="108" y="66"/>
                </a:cubicBezTo>
                <a:cubicBezTo>
                  <a:pt x="107" y="68"/>
                  <a:pt x="106" y="69"/>
                  <a:pt x="105" y="70"/>
                </a:cubicBezTo>
                <a:cubicBezTo>
                  <a:pt x="106" y="70"/>
                  <a:pt x="106" y="71"/>
                  <a:pt x="107" y="71"/>
                </a:cubicBezTo>
                <a:close/>
                <a:moveTo>
                  <a:pt x="23" y="45"/>
                </a:moveTo>
                <a:cubicBezTo>
                  <a:pt x="27" y="45"/>
                  <a:pt x="30" y="45"/>
                  <a:pt x="34" y="45"/>
                </a:cubicBezTo>
                <a:cubicBezTo>
                  <a:pt x="31" y="44"/>
                  <a:pt x="28" y="44"/>
                  <a:pt x="24" y="44"/>
                </a:cubicBezTo>
                <a:cubicBezTo>
                  <a:pt x="24" y="44"/>
                  <a:pt x="24" y="44"/>
                  <a:pt x="23" y="45"/>
                </a:cubicBezTo>
                <a:close/>
                <a:moveTo>
                  <a:pt x="88" y="48"/>
                </a:moveTo>
                <a:cubicBezTo>
                  <a:pt x="86" y="48"/>
                  <a:pt x="85" y="48"/>
                  <a:pt x="83" y="48"/>
                </a:cubicBezTo>
                <a:cubicBezTo>
                  <a:pt x="84" y="49"/>
                  <a:pt x="84" y="49"/>
                  <a:pt x="84" y="50"/>
                </a:cubicBezTo>
                <a:cubicBezTo>
                  <a:pt x="85" y="51"/>
                  <a:pt x="86" y="51"/>
                  <a:pt x="86" y="50"/>
                </a:cubicBezTo>
                <a:cubicBezTo>
                  <a:pt x="87" y="50"/>
                  <a:pt x="87" y="49"/>
                  <a:pt x="88" y="48"/>
                </a:cubicBezTo>
                <a:close/>
                <a:moveTo>
                  <a:pt x="192" y="69"/>
                </a:moveTo>
                <a:cubicBezTo>
                  <a:pt x="191" y="70"/>
                  <a:pt x="190" y="71"/>
                  <a:pt x="190" y="71"/>
                </a:cubicBezTo>
                <a:cubicBezTo>
                  <a:pt x="189" y="72"/>
                  <a:pt x="189" y="73"/>
                  <a:pt x="189" y="74"/>
                </a:cubicBezTo>
                <a:cubicBezTo>
                  <a:pt x="191" y="73"/>
                  <a:pt x="193" y="72"/>
                  <a:pt x="192" y="69"/>
                </a:cubicBezTo>
                <a:close/>
                <a:moveTo>
                  <a:pt x="112" y="75"/>
                </a:moveTo>
                <a:cubicBezTo>
                  <a:pt x="112" y="76"/>
                  <a:pt x="112" y="76"/>
                  <a:pt x="113" y="76"/>
                </a:cubicBezTo>
                <a:cubicBezTo>
                  <a:pt x="114" y="77"/>
                  <a:pt x="114" y="77"/>
                  <a:pt x="115" y="76"/>
                </a:cubicBezTo>
                <a:cubicBezTo>
                  <a:pt x="115" y="76"/>
                  <a:pt x="115" y="75"/>
                  <a:pt x="115" y="75"/>
                </a:cubicBezTo>
                <a:cubicBezTo>
                  <a:pt x="114" y="73"/>
                  <a:pt x="113" y="73"/>
                  <a:pt x="112" y="75"/>
                </a:cubicBezTo>
                <a:close/>
                <a:moveTo>
                  <a:pt x="213" y="49"/>
                </a:moveTo>
                <a:cubicBezTo>
                  <a:pt x="212" y="47"/>
                  <a:pt x="211" y="46"/>
                  <a:pt x="210" y="45"/>
                </a:cubicBezTo>
                <a:cubicBezTo>
                  <a:pt x="210" y="45"/>
                  <a:pt x="209" y="46"/>
                  <a:pt x="209" y="46"/>
                </a:cubicBezTo>
                <a:cubicBezTo>
                  <a:pt x="209" y="46"/>
                  <a:pt x="209" y="47"/>
                  <a:pt x="209" y="47"/>
                </a:cubicBezTo>
                <a:cubicBezTo>
                  <a:pt x="210" y="48"/>
                  <a:pt x="211" y="49"/>
                  <a:pt x="212" y="50"/>
                </a:cubicBezTo>
                <a:cubicBezTo>
                  <a:pt x="212" y="50"/>
                  <a:pt x="212" y="49"/>
                  <a:pt x="213" y="49"/>
                </a:cubicBezTo>
                <a:close/>
                <a:moveTo>
                  <a:pt x="16" y="47"/>
                </a:moveTo>
                <a:cubicBezTo>
                  <a:pt x="17" y="48"/>
                  <a:pt x="17" y="49"/>
                  <a:pt x="16" y="50"/>
                </a:cubicBezTo>
                <a:cubicBezTo>
                  <a:pt x="16" y="51"/>
                  <a:pt x="15" y="53"/>
                  <a:pt x="15" y="54"/>
                </a:cubicBezTo>
                <a:cubicBezTo>
                  <a:pt x="15" y="54"/>
                  <a:pt x="14" y="55"/>
                  <a:pt x="14" y="55"/>
                </a:cubicBezTo>
                <a:cubicBezTo>
                  <a:pt x="14" y="55"/>
                  <a:pt x="15" y="55"/>
                  <a:pt x="15" y="55"/>
                </a:cubicBezTo>
                <a:cubicBezTo>
                  <a:pt x="16" y="52"/>
                  <a:pt x="17" y="50"/>
                  <a:pt x="19" y="47"/>
                </a:cubicBezTo>
                <a:cubicBezTo>
                  <a:pt x="18" y="47"/>
                  <a:pt x="17" y="47"/>
                  <a:pt x="16" y="47"/>
                </a:cubicBezTo>
                <a:close/>
                <a:moveTo>
                  <a:pt x="81" y="60"/>
                </a:moveTo>
                <a:cubicBezTo>
                  <a:pt x="80" y="62"/>
                  <a:pt x="79" y="63"/>
                  <a:pt x="78" y="64"/>
                </a:cubicBezTo>
                <a:cubicBezTo>
                  <a:pt x="78" y="64"/>
                  <a:pt x="79" y="65"/>
                  <a:pt x="79" y="66"/>
                </a:cubicBezTo>
                <a:cubicBezTo>
                  <a:pt x="80" y="65"/>
                  <a:pt x="80" y="64"/>
                  <a:pt x="81" y="63"/>
                </a:cubicBezTo>
                <a:cubicBezTo>
                  <a:pt x="81" y="62"/>
                  <a:pt x="81" y="62"/>
                  <a:pt x="81" y="60"/>
                </a:cubicBezTo>
                <a:close/>
                <a:moveTo>
                  <a:pt x="29" y="67"/>
                </a:moveTo>
                <a:cubicBezTo>
                  <a:pt x="29" y="67"/>
                  <a:pt x="29" y="67"/>
                  <a:pt x="30" y="67"/>
                </a:cubicBezTo>
                <a:cubicBezTo>
                  <a:pt x="30" y="66"/>
                  <a:pt x="31" y="65"/>
                  <a:pt x="32" y="63"/>
                </a:cubicBezTo>
                <a:cubicBezTo>
                  <a:pt x="32" y="63"/>
                  <a:pt x="31" y="62"/>
                  <a:pt x="31" y="62"/>
                </a:cubicBezTo>
                <a:cubicBezTo>
                  <a:pt x="30" y="63"/>
                  <a:pt x="30" y="65"/>
                  <a:pt x="29" y="66"/>
                </a:cubicBezTo>
                <a:cubicBezTo>
                  <a:pt x="29" y="66"/>
                  <a:pt x="29" y="67"/>
                  <a:pt x="29" y="67"/>
                </a:cubicBezTo>
                <a:close/>
                <a:moveTo>
                  <a:pt x="104" y="75"/>
                </a:moveTo>
                <a:cubicBezTo>
                  <a:pt x="105" y="74"/>
                  <a:pt x="105" y="74"/>
                  <a:pt x="105" y="73"/>
                </a:cubicBezTo>
                <a:cubicBezTo>
                  <a:pt x="105" y="73"/>
                  <a:pt x="104" y="73"/>
                  <a:pt x="103" y="72"/>
                </a:cubicBezTo>
                <a:cubicBezTo>
                  <a:pt x="102" y="73"/>
                  <a:pt x="102" y="74"/>
                  <a:pt x="101" y="75"/>
                </a:cubicBezTo>
                <a:cubicBezTo>
                  <a:pt x="102" y="75"/>
                  <a:pt x="103" y="75"/>
                  <a:pt x="104" y="75"/>
                </a:cubicBezTo>
                <a:close/>
                <a:moveTo>
                  <a:pt x="195" y="17"/>
                </a:moveTo>
                <a:cubicBezTo>
                  <a:pt x="195" y="15"/>
                  <a:pt x="195" y="13"/>
                  <a:pt x="193" y="12"/>
                </a:cubicBezTo>
                <a:cubicBezTo>
                  <a:pt x="193" y="14"/>
                  <a:pt x="193" y="15"/>
                  <a:pt x="193" y="16"/>
                </a:cubicBezTo>
                <a:cubicBezTo>
                  <a:pt x="194" y="17"/>
                  <a:pt x="194" y="17"/>
                  <a:pt x="195" y="17"/>
                </a:cubicBezTo>
                <a:close/>
                <a:moveTo>
                  <a:pt x="216" y="87"/>
                </a:moveTo>
                <a:cubicBezTo>
                  <a:pt x="215" y="87"/>
                  <a:pt x="215" y="86"/>
                  <a:pt x="214" y="85"/>
                </a:cubicBezTo>
                <a:cubicBezTo>
                  <a:pt x="214" y="86"/>
                  <a:pt x="213" y="86"/>
                  <a:pt x="213" y="87"/>
                </a:cubicBezTo>
                <a:cubicBezTo>
                  <a:pt x="214" y="88"/>
                  <a:pt x="214" y="88"/>
                  <a:pt x="214" y="89"/>
                </a:cubicBezTo>
                <a:cubicBezTo>
                  <a:pt x="215" y="89"/>
                  <a:pt x="216" y="88"/>
                  <a:pt x="216" y="87"/>
                </a:cubicBezTo>
                <a:close/>
                <a:moveTo>
                  <a:pt x="121" y="74"/>
                </a:moveTo>
                <a:cubicBezTo>
                  <a:pt x="120" y="74"/>
                  <a:pt x="120" y="74"/>
                  <a:pt x="119" y="74"/>
                </a:cubicBezTo>
                <a:cubicBezTo>
                  <a:pt x="119" y="74"/>
                  <a:pt x="119" y="74"/>
                  <a:pt x="118" y="75"/>
                </a:cubicBezTo>
                <a:cubicBezTo>
                  <a:pt x="118" y="75"/>
                  <a:pt x="117" y="76"/>
                  <a:pt x="117" y="77"/>
                </a:cubicBezTo>
                <a:cubicBezTo>
                  <a:pt x="118" y="77"/>
                  <a:pt x="118" y="78"/>
                  <a:pt x="119" y="77"/>
                </a:cubicBezTo>
                <a:cubicBezTo>
                  <a:pt x="119" y="76"/>
                  <a:pt x="120" y="75"/>
                  <a:pt x="121" y="74"/>
                </a:cubicBezTo>
                <a:close/>
                <a:moveTo>
                  <a:pt x="65" y="58"/>
                </a:moveTo>
                <a:cubicBezTo>
                  <a:pt x="65" y="58"/>
                  <a:pt x="65" y="58"/>
                  <a:pt x="65" y="58"/>
                </a:cubicBezTo>
                <a:cubicBezTo>
                  <a:pt x="64" y="58"/>
                  <a:pt x="64" y="59"/>
                  <a:pt x="63" y="60"/>
                </a:cubicBezTo>
                <a:cubicBezTo>
                  <a:pt x="63" y="61"/>
                  <a:pt x="63" y="61"/>
                  <a:pt x="64" y="61"/>
                </a:cubicBezTo>
                <a:cubicBezTo>
                  <a:pt x="64" y="61"/>
                  <a:pt x="65" y="61"/>
                  <a:pt x="66" y="61"/>
                </a:cubicBezTo>
                <a:cubicBezTo>
                  <a:pt x="66" y="60"/>
                  <a:pt x="65" y="59"/>
                  <a:pt x="65" y="58"/>
                </a:cubicBezTo>
                <a:close/>
                <a:moveTo>
                  <a:pt x="182" y="61"/>
                </a:moveTo>
                <a:cubicBezTo>
                  <a:pt x="181" y="62"/>
                  <a:pt x="180" y="63"/>
                  <a:pt x="179" y="64"/>
                </a:cubicBezTo>
                <a:cubicBezTo>
                  <a:pt x="179" y="65"/>
                  <a:pt x="179" y="66"/>
                  <a:pt x="179" y="66"/>
                </a:cubicBezTo>
                <a:cubicBezTo>
                  <a:pt x="181" y="65"/>
                  <a:pt x="182" y="63"/>
                  <a:pt x="182" y="61"/>
                </a:cubicBezTo>
                <a:close/>
                <a:moveTo>
                  <a:pt x="138" y="85"/>
                </a:moveTo>
                <a:cubicBezTo>
                  <a:pt x="139" y="84"/>
                  <a:pt x="140" y="82"/>
                  <a:pt x="141" y="81"/>
                </a:cubicBezTo>
                <a:cubicBezTo>
                  <a:pt x="140" y="81"/>
                  <a:pt x="139" y="81"/>
                  <a:pt x="139" y="82"/>
                </a:cubicBezTo>
                <a:cubicBezTo>
                  <a:pt x="138" y="83"/>
                  <a:pt x="138" y="83"/>
                  <a:pt x="138" y="84"/>
                </a:cubicBezTo>
                <a:cubicBezTo>
                  <a:pt x="137" y="84"/>
                  <a:pt x="137" y="85"/>
                  <a:pt x="138" y="85"/>
                </a:cubicBezTo>
                <a:close/>
                <a:moveTo>
                  <a:pt x="133" y="64"/>
                </a:moveTo>
                <a:cubicBezTo>
                  <a:pt x="135" y="65"/>
                  <a:pt x="135" y="64"/>
                  <a:pt x="136" y="63"/>
                </a:cubicBezTo>
                <a:cubicBezTo>
                  <a:pt x="136" y="63"/>
                  <a:pt x="136" y="62"/>
                  <a:pt x="137" y="62"/>
                </a:cubicBezTo>
                <a:cubicBezTo>
                  <a:pt x="137" y="61"/>
                  <a:pt x="137" y="61"/>
                  <a:pt x="136" y="61"/>
                </a:cubicBezTo>
                <a:cubicBezTo>
                  <a:pt x="135" y="62"/>
                  <a:pt x="134" y="63"/>
                  <a:pt x="133" y="64"/>
                </a:cubicBezTo>
                <a:close/>
                <a:moveTo>
                  <a:pt x="22" y="67"/>
                </a:moveTo>
                <a:cubicBezTo>
                  <a:pt x="22" y="67"/>
                  <a:pt x="23" y="67"/>
                  <a:pt x="23" y="67"/>
                </a:cubicBezTo>
                <a:cubicBezTo>
                  <a:pt x="23" y="66"/>
                  <a:pt x="24" y="65"/>
                  <a:pt x="25" y="64"/>
                </a:cubicBezTo>
                <a:cubicBezTo>
                  <a:pt x="25" y="63"/>
                  <a:pt x="25" y="62"/>
                  <a:pt x="24" y="61"/>
                </a:cubicBezTo>
                <a:cubicBezTo>
                  <a:pt x="24" y="63"/>
                  <a:pt x="23" y="64"/>
                  <a:pt x="22" y="66"/>
                </a:cubicBezTo>
                <a:cubicBezTo>
                  <a:pt x="22" y="66"/>
                  <a:pt x="22" y="66"/>
                  <a:pt x="22" y="67"/>
                </a:cubicBezTo>
                <a:close/>
                <a:moveTo>
                  <a:pt x="209" y="62"/>
                </a:moveTo>
                <a:cubicBezTo>
                  <a:pt x="209" y="61"/>
                  <a:pt x="208" y="60"/>
                  <a:pt x="208" y="59"/>
                </a:cubicBezTo>
                <a:cubicBezTo>
                  <a:pt x="207" y="59"/>
                  <a:pt x="207" y="60"/>
                  <a:pt x="207" y="60"/>
                </a:cubicBezTo>
                <a:cubicBezTo>
                  <a:pt x="207" y="61"/>
                  <a:pt x="207" y="62"/>
                  <a:pt x="208" y="63"/>
                </a:cubicBezTo>
                <a:cubicBezTo>
                  <a:pt x="208" y="63"/>
                  <a:pt x="209" y="62"/>
                  <a:pt x="209" y="62"/>
                </a:cubicBezTo>
                <a:close/>
                <a:moveTo>
                  <a:pt x="197" y="104"/>
                </a:moveTo>
                <a:cubicBezTo>
                  <a:pt x="195" y="106"/>
                  <a:pt x="194" y="107"/>
                  <a:pt x="194" y="109"/>
                </a:cubicBezTo>
                <a:cubicBezTo>
                  <a:pt x="195" y="108"/>
                  <a:pt x="196" y="107"/>
                  <a:pt x="196" y="106"/>
                </a:cubicBezTo>
                <a:cubicBezTo>
                  <a:pt x="197" y="105"/>
                  <a:pt x="197" y="105"/>
                  <a:pt x="197" y="104"/>
                </a:cubicBezTo>
                <a:close/>
                <a:moveTo>
                  <a:pt x="165" y="82"/>
                </a:moveTo>
                <a:cubicBezTo>
                  <a:pt x="165" y="82"/>
                  <a:pt x="164" y="81"/>
                  <a:pt x="163" y="81"/>
                </a:cubicBezTo>
                <a:cubicBezTo>
                  <a:pt x="163" y="82"/>
                  <a:pt x="163" y="84"/>
                  <a:pt x="164" y="85"/>
                </a:cubicBezTo>
                <a:cubicBezTo>
                  <a:pt x="164" y="84"/>
                  <a:pt x="165" y="83"/>
                  <a:pt x="165" y="82"/>
                </a:cubicBezTo>
                <a:close/>
                <a:moveTo>
                  <a:pt x="194" y="55"/>
                </a:moveTo>
                <a:cubicBezTo>
                  <a:pt x="193" y="56"/>
                  <a:pt x="194" y="57"/>
                  <a:pt x="194" y="58"/>
                </a:cubicBezTo>
                <a:cubicBezTo>
                  <a:pt x="194" y="59"/>
                  <a:pt x="194" y="60"/>
                  <a:pt x="194" y="61"/>
                </a:cubicBezTo>
                <a:cubicBezTo>
                  <a:pt x="194" y="61"/>
                  <a:pt x="195" y="60"/>
                  <a:pt x="195" y="60"/>
                </a:cubicBezTo>
                <a:cubicBezTo>
                  <a:pt x="195" y="58"/>
                  <a:pt x="195" y="57"/>
                  <a:pt x="194" y="55"/>
                </a:cubicBezTo>
                <a:close/>
                <a:moveTo>
                  <a:pt x="27" y="56"/>
                </a:moveTo>
                <a:cubicBezTo>
                  <a:pt x="26" y="58"/>
                  <a:pt x="26" y="58"/>
                  <a:pt x="27" y="60"/>
                </a:cubicBezTo>
                <a:cubicBezTo>
                  <a:pt x="28" y="59"/>
                  <a:pt x="28" y="58"/>
                  <a:pt x="28" y="58"/>
                </a:cubicBezTo>
                <a:cubicBezTo>
                  <a:pt x="28" y="57"/>
                  <a:pt x="28" y="56"/>
                  <a:pt x="27" y="56"/>
                </a:cubicBezTo>
                <a:close/>
                <a:moveTo>
                  <a:pt x="198" y="73"/>
                </a:moveTo>
                <a:cubicBezTo>
                  <a:pt x="200" y="72"/>
                  <a:pt x="201" y="71"/>
                  <a:pt x="200" y="69"/>
                </a:cubicBezTo>
                <a:cubicBezTo>
                  <a:pt x="199" y="70"/>
                  <a:pt x="197" y="71"/>
                  <a:pt x="198" y="73"/>
                </a:cubicBezTo>
                <a:close/>
                <a:moveTo>
                  <a:pt x="206" y="81"/>
                </a:moveTo>
                <a:cubicBezTo>
                  <a:pt x="207" y="79"/>
                  <a:pt x="208" y="78"/>
                  <a:pt x="209" y="77"/>
                </a:cubicBezTo>
                <a:cubicBezTo>
                  <a:pt x="209" y="77"/>
                  <a:pt x="209" y="76"/>
                  <a:pt x="208" y="76"/>
                </a:cubicBezTo>
                <a:cubicBezTo>
                  <a:pt x="208" y="77"/>
                  <a:pt x="207" y="77"/>
                  <a:pt x="206" y="78"/>
                </a:cubicBezTo>
                <a:cubicBezTo>
                  <a:pt x="206" y="79"/>
                  <a:pt x="206" y="80"/>
                  <a:pt x="206" y="81"/>
                </a:cubicBezTo>
                <a:close/>
                <a:moveTo>
                  <a:pt x="219" y="101"/>
                </a:moveTo>
                <a:cubicBezTo>
                  <a:pt x="220" y="99"/>
                  <a:pt x="222" y="97"/>
                  <a:pt x="223" y="96"/>
                </a:cubicBezTo>
                <a:cubicBezTo>
                  <a:pt x="223" y="96"/>
                  <a:pt x="223" y="95"/>
                  <a:pt x="223" y="95"/>
                </a:cubicBezTo>
                <a:cubicBezTo>
                  <a:pt x="221" y="96"/>
                  <a:pt x="220" y="98"/>
                  <a:pt x="219" y="99"/>
                </a:cubicBezTo>
                <a:cubicBezTo>
                  <a:pt x="218" y="100"/>
                  <a:pt x="219" y="100"/>
                  <a:pt x="219" y="101"/>
                </a:cubicBezTo>
                <a:close/>
                <a:moveTo>
                  <a:pt x="210" y="94"/>
                </a:moveTo>
                <a:cubicBezTo>
                  <a:pt x="210" y="94"/>
                  <a:pt x="210" y="94"/>
                  <a:pt x="210" y="94"/>
                </a:cubicBezTo>
                <a:cubicBezTo>
                  <a:pt x="211" y="93"/>
                  <a:pt x="212" y="92"/>
                  <a:pt x="212" y="92"/>
                </a:cubicBezTo>
                <a:cubicBezTo>
                  <a:pt x="212" y="91"/>
                  <a:pt x="212" y="91"/>
                  <a:pt x="212" y="91"/>
                </a:cubicBezTo>
                <a:cubicBezTo>
                  <a:pt x="212" y="90"/>
                  <a:pt x="212" y="90"/>
                  <a:pt x="211" y="89"/>
                </a:cubicBezTo>
                <a:cubicBezTo>
                  <a:pt x="211" y="91"/>
                  <a:pt x="210" y="92"/>
                  <a:pt x="210" y="94"/>
                </a:cubicBezTo>
                <a:close/>
                <a:moveTo>
                  <a:pt x="93" y="55"/>
                </a:moveTo>
                <a:cubicBezTo>
                  <a:pt x="91" y="55"/>
                  <a:pt x="90" y="55"/>
                  <a:pt x="88" y="55"/>
                </a:cubicBezTo>
                <a:cubicBezTo>
                  <a:pt x="89" y="57"/>
                  <a:pt x="89" y="57"/>
                  <a:pt x="90" y="57"/>
                </a:cubicBezTo>
                <a:cubicBezTo>
                  <a:pt x="90" y="57"/>
                  <a:pt x="91" y="57"/>
                  <a:pt x="91" y="57"/>
                </a:cubicBezTo>
                <a:cubicBezTo>
                  <a:pt x="92" y="57"/>
                  <a:pt x="92" y="56"/>
                  <a:pt x="93" y="55"/>
                </a:cubicBezTo>
                <a:close/>
                <a:moveTo>
                  <a:pt x="146" y="75"/>
                </a:moveTo>
                <a:cubicBezTo>
                  <a:pt x="146" y="75"/>
                  <a:pt x="146" y="75"/>
                  <a:pt x="146" y="75"/>
                </a:cubicBezTo>
                <a:cubicBezTo>
                  <a:pt x="146" y="75"/>
                  <a:pt x="146" y="75"/>
                  <a:pt x="146" y="75"/>
                </a:cubicBezTo>
                <a:cubicBezTo>
                  <a:pt x="146" y="75"/>
                  <a:pt x="145" y="75"/>
                  <a:pt x="144" y="75"/>
                </a:cubicBezTo>
                <a:cubicBezTo>
                  <a:pt x="143" y="75"/>
                  <a:pt x="143" y="75"/>
                  <a:pt x="143" y="77"/>
                </a:cubicBezTo>
                <a:cubicBezTo>
                  <a:pt x="143" y="77"/>
                  <a:pt x="144" y="77"/>
                  <a:pt x="145" y="77"/>
                </a:cubicBezTo>
                <a:cubicBezTo>
                  <a:pt x="145" y="77"/>
                  <a:pt x="145" y="77"/>
                  <a:pt x="144" y="77"/>
                </a:cubicBezTo>
                <a:cubicBezTo>
                  <a:pt x="145" y="76"/>
                  <a:pt x="146" y="75"/>
                  <a:pt x="146" y="75"/>
                </a:cubicBezTo>
                <a:close/>
                <a:moveTo>
                  <a:pt x="60" y="78"/>
                </a:moveTo>
                <a:cubicBezTo>
                  <a:pt x="58" y="80"/>
                  <a:pt x="57" y="82"/>
                  <a:pt x="55" y="84"/>
                </a:cubicBezTo>
                <a:cubicBezTo>
                  <a:pt x="56" y="84"/>
                  <a:pt x="57" y="84"/>
                  <a:pt x="57" y="83"/>
                </a:cubicBezTo>
                <a:cubicBezTo>
                  <a:pt x="58" y="81"/>
                  <a:pt x="59" y="80"/>
                  <a:pt x="60" y="78"/>
                </a:cubicBezTo>
                <a:close/>
                <a:moveTo>
                  <a:pt x="196" y="35"/>
                </a:moveTo>
                <a:cubicBezTo>
                  <a:pt x="195" y="34"/>
                  <a:pt x="195" y="33"/>
                  <a:pt x="195" y="32"/>
                </a:cubicBezTo>
                <a:cubicBezTo>
                  <a:pt x="194" y="34"/>
                  <a:pt x="193" y="35"/>
                  <a:pt x="193" y="36"/>
                </a:cubicBezTo>
                <a:cubicBezTo>
                  <a:pt x="193" y="36"/>
                  <a:pt x="193" y="36"/>
                  <a:pt x="193" y="36"/>
                </a:cubicBezTo>
                <a:cubicBezTo>
                  <a:pt x="194" y="36"/>
                  <a:pt x="195" y="35"/>
                  <a:pt x="196" y="35"/>
                </a:cubicBezTo>
                <a:close/>
                <a:moveTo>
                  <a:pt x="184" y="143"/>
                </a:moveTo>
                <a:cubicBezTo>
                  <a:pt x="184" y="143"/>
                  <a:pt x="183" y="144"/>
                  <a:pt x="183" y="144"/>
                </a:cubicBezTo>
                <a:cubicBezTo>
                  <a:pt x="183" y="145"/>
                  <a:pt x="183" y="146"/>
                  <a:pt x="183" y="147"/>
                </a:cubicBezTo>
                <a:cubicBezTo>
                  <a:pt x="184" y="145"/>
                  <a:pt x="184" y="145"/>
                  <a:pt x="184" y="143"/>
                </a:cubicBezTo>
                <a:close/>
                <a:moveTo>
                  <a:pt x="159" y="67"/>
                </a:moveTo>
                <a:cubicBezTo>
                  <a:pt x="159" y="67"/>
                  <a:pt x="160" y="67"/>
                  <a:pt x="160" y="67"/>
                </a:cubicBezTo>
                <a:cubicBezTo>
                  <a:pt x="161" y="65"/>
                  <a:pt x="161" y="64"/>
                  <a:pt x="162" y="63"/>
                </a:cubicBezTo>
                <a:cubicBezTo>
                  <a:pt x="162" y="63"/>
                  <a:pt x="162" y="63"/>
                  <a:pt x="162" y="62"/>
                </a:cubicBezTo>
                <a:cubicBezTo>
                  <a:pt x="162" y="63"/>
                  <a:pt x="161" y="63"/>
                  <a:pt x="161" y="63"/>
                </a:cubicBezTo>
                <a:cubicBezTo>
                  <a:pt x="161" y="64"/>
                  <a:pt x="160" y="65"/>
                  <a:pt x="159" y="65"/>
                </a:cubicBezTo>
                <a:cubicBezTo>
                  <a:pt x="159" y="66"/>
                  <a:pt x="159" y="66"/>
                  <a:pt x="159" y="67"/>
                </a:cubicBezTo>
                <a:close/>
                <a:moveTo>
                  <a:pt x="116" y="84"/>
                </a:moveTo>
                <a:cubicBezTo>
                  <a:pt x="115" y="85"/>
                  <a:pt x="115" y="86"/>
                  <a:pt x="114" y="86"/>
                </a:cubicBezTo>
                <a:cubicBezTo>
                  <a:pt x="115" y="86"/>
                  <a:pt x="116" y="86"/>
                  <a:pt x="118" y="86"/>
                </a:cubicBezTo>
                <a:cubicBezTo>
                  <a:pt x="117" y="86"/>
                  <a:pt x="117" y="85"/>
                  <a:pt x="116" y="84"/>
                </a:cubicBezTo>
                <a:close/>
                <a:moveTo>
                  <a:pt x="171" y="79"/>
                </a:moveTo>
                <a:cubicBezTo>
                  <a:pt x="171" y="79"/>
                  <a:pt x="171" y="79"/>
                  <a:pt x="172" y="78"/>
                </a:cubicBezTo>
                <a:cubicBezTo>
                  <a:pt x="172" y="78"/>
                  <a:pt x="173" y="77"/>
                  <a:pt x="174" y="76"/>
                </a:cubicBezTo>
                <a:cubicBezTo>
                  <a:pt x="174" y="75"/>
                  <a:pt x="174" y="74"/>
                  <a:pt x="174" y="74"/>
                </a:cubicBezTo>
                <a:cubicBezTo>
                  <a:pt x="173" y="75"/>
                  <a:pt x="171" y="78"/>
                  <a:pt x="171" y="79"/>
                </a:cubicBezTo>
                <a:close/>
                <a:moveTo>
                  <a:pt x="207" y="95"/>
                </a:moveTo>
                <a:cubicBezTo>
                  <a:pt x="206" y="96"/>
                  <a:pt x="206" y="97"/>
                  <a:pt x="205" y="97"/>
                </a:cubicBezTo>
                <a:cubicBezTo>
                  <a:pt x="205" y="98"/>
                  <a:pt x="204" y="99"/>
                  <a:pt x="205" y="100"/>
                </a:cubicBezTo>
                <a:cubicBezTo>
                  <a:pt x="206" y="99"/>
                  <a:pt x="207" y="98"/>
                  <a:pt x="207" y="95"/>
                </a:cubicBezTo>
                <a:close/>
                <a:moveTo>
                  <a:pt x="121" y="57"/>
                </a:moveTo>
                <a:cubicBezTo>
                  <a:pt x="121" y="57"/>
                  <a:pt x="121" y="57"/>
                  <a:pt x="121" y="57"/>
                </a:cubicBezTo>
                <a:cubicBezTo>
                  <a:pt x="122" y="57"/>
                  <a:pt x="122" y="58"/>
                  <a:pt x="123" y="59"/>
                </a:cubicBezTo>
                <a:cubicBezTo>
                  <a:pt x="123" y="58"/>
                  <a:pt x="124" y="58"/>
                  <a:pt x="125" y="57"/>
                </a:cubicBezTo>
                <a:cubicBezTo>
                  <a:pt x="123" y="57"/>
                  <a:pt x="122" y="57"/>
                  <a:pt x="121" y="57"/>
                </a:cubicBezTo>
                <a:close/>
                <a:moveTo>
                  <a:pt x="24" y="47"/>
                </a:moveTo>
                <a:cubicBezTo>
                  <a:pt x="24" y="48"/>
                  <a:pt x="25" y="49"/>
                  <a:pt x="26" y="50"/>
                </a:cubicBezTo>
                <a:cubicBezTo>
                  <a:pt x="26" y="49"/>
                  <a:pt x="27" y="48"/>
                  <a:pt x="27" y="47"/>
                </a:cubicBezTo>
                <a:cubicBezTo>
                  <a:pt x="26" y="47"/>
                  <a:pt x="25" y="47"/>
                  <a:pt x="24" y="47"/>
                </a:cubicBezTo>
                <a:close/>
                <a:moveTo>
                  <a:pt x="97" y="74"/>
                </a:moveTo>
                <a:cubicBezTo>
                  <a:pt x="97" y="74"/>
                  <a:pt x="98" y="74"/>
                  <a:pt x="98" y="74"/>
                </a:cubicBezTo>
                <a:cubicBezTo>
                  <a:pt x="99" y="73"/>
                  <a:pt x="100" y="73"/>
                  <a:pt x="100" y="72"/>
                </a:cubicBezTo>
                <a:cubicBezTo>
                  <a:pt x="99" y="71"/>
                  <a:pt x="98" y="72"/>
                  <a:pt x="97" y="74"/>
                </a:cubicBezTo>
                <a:close/>
                <a:moveTo>
                  <a:pt x="186" y="107"/>
                </a:moveTo>
                <a:cubicBezTo>
                  <a:pt x="187" y="104"/>
                  <a:pt x="187" y="102"/>
                  <a:pt x="186" y="100"/>
                </a:cubicBezTo>
                <a:cubicBezTo>
                  <a:pt x="186" y="102"/>
                  <a:pt x="186" y="105"/>
                  <a:pt x="186" y="107"/>
                </a:cubicBezTo>
                <a:close/>
                <a:moveTo>
                  <a:pt x="131" y="69"/>
                </a:moveTo>
                <a:cubicBezTo>
                  <a:pt x="130" y="70"/>
                  <a:pt x="130" y="70"/>
                  <a:pt x="130" y="70"/>
                </a:cubicBezTo>
                <a:cubicBezTo>
                  <a:pt x="130" y="72"/>
                  <a:pt x="128" y="73"/>
                  <a:pt x="127" y="71"/>
                </a:cubicBezTo>
                <a:cubicBezTo>
                  <a:pt x="127" y="71"/>
                  <a:pt x="127" y="71"/>
                  <a:pt x="127" y="71"/>
                </a:cubicBezTo>
                <a:cubicBezTo>
                  <a:pt x="127" y="72"/>
                  <a:pt x="126" y="72"/>
                  <a:pt x="126" y="72"/>
                </a:cubicBezTo>
                <a:cubicBezTo>
                  <a:pt x="127" y="72"/>
                  <a:pt x="128" y="72"/>
                  <a:pt x="129" y="72"/>
                </a:cubicBezTo>
                <a:cubicBezTo>
                  <a:pt x="130" y="72"/>
                  <a:pt x="130" y="72"/>
                  <a:pt x="130" y="72"/>
                </a:cubicBezTo>
                <a:cubicBezTo>
                  <a:pt x="131" y="71"/>
                  <a:pt x="131" y="70"/>
                  <a:pt x="132" y="69"/>
                </a:cubicBezTo>
                <a:cubicBezTo>
                  <a:pt x="132" y="69"/>
                  <a:pt x="132" y="69"/>
                  <a:pt x="132" y="69"/>
                </a:cubicBezTo>
                <a:cubicBezTo>
                  <a:pt x="131" y="69"/>
                  <a:pt x="131" y="69"/>
                  <a:pt x="131" y="69"/>
                </a:cubicBezTo>
                <a:close/>
                <a:moveTo>
                  <a:pt x="140" y="75"/>
                </a:moveTo>
                <a:cubicBezTo>
                  <a:pt x="139" y="75"/>
                  <a:pt x="138" y="75"/>
                  <a:pt x="137" y="75"/>
                </a:cubicBezTo>
                <a:cubicBezTo>
                  <a:pt x="136" y="75"/>
                  <a:pt x="136" y="75"/>
                  <a:pt x="136" y="76"/>
                </a:cubicBezTo>
                <a:cubicBezTo>
                  <a:pt x="137" y="76"/>
                  <a:pt x="138" y="76"/>
                  <a:pt x="139" y="76"/>
                </a:cubicBezTo>
                <a:cubicBezTo>
                  <a:pt x="140" y="76"/>
                  <a:pt x="140" y="76"/>
                  <a:pt x="140" y="75"/>
                </a:cubicBezTo>
                <a:close/>
                <a:moveTo>
                  <a:pt x="184" y="95"/>
                </a:moveTo>
                <a:cubicBezTo>
                  <a:pt x="185" y="93"/>
                  <a:pt x="185" y="93"/>
                  <a:pt x="184" y="92"/>
                </a:cubicBezTo>
                <a:cubicBezTo>
                  <a:pt x="184" y="93"/>
                  <a:pt x="183" y="94"/>
                  <a:pt x="182" y="95"/>
                </a:cubicBezTo>
                <a:cubicBezTo>
                  <a:pt x="183" y="95"/>
                  <a:pt x="184" y="95"/>
                  <a:pt x="184" y="95"/>
                </a:cubicBezTo>
                <a:close/>
                <a:moveTo>
                  <a:pt x="92" y="62"/>
                </a:moveTo>
                <a:cubicBezTo>
                  <a:pt x="93" y="61"/>
                  <a:pt x="94" y="60"/>
                  <a:pt x="94" y="59"/>
                </a:cubicBezTo>
                <a:cubicBezTo>
                  <a:pt x="93" y="59"/>
                  <a:pt x="92" y="60"/>
                  <a:pt x="91" y="61"/>
                </a:cubicBezTo>
                <a:cubicBezTo>
                  <a:pt x="92" y="61"/>
                  <a:pt x="92" y="62"/>
                  <a:pt x="92" y="62"/>
                </a:cubicBezTo>
                <a:close/>
                <a:moveTo>
                  <a:pt x="188" y="131"/>
                </a:moveTo>
                <a:cubicBezTo>
                  <a:pt x="189" y="130"/>
                  <a:pt x="189" y="129"/>
                  <a:pt x="189" y="128"/>
                </a:cubicBezTo>
                <a:cubicBezTo>
                  <a:pt x="189" y="128"/>
                  <a:pt x="189" y="127"/>
                  <a:pt x="188" y="127"/>
                </a:cubicBezTo>
                <a:cubicBezTo>
                  <a:pt x="188" y="128"/>
                  <a:pt x="188" y="130"/>
                  <a:pt x="188" y="131"/>
                </a:cubicBezTo>
                <a:close/>
                <a:moveTo>
                  <a:pt x="81" y="90"/>
                </a:moveTo>
                <a:cubicBezTo>
                  <a:pt x="82" y="90"/>
                  <a:pt x="82" y="91"/>
                  <a:pt x="83" y="90"/>
                </a:cubicBezTo>
                <a:cubicBezTo>
                  <a:pt x="83" y="90"/>
                  <a:pt x="84" y="90"/>
                  <a:pt x="84" y="90"/>
                </a:cubicBezTo>
                <a:cubicBezTo>
                  <a:pt x="84" y="90"/>
                  <a:pt x="84" y="89"/>
                  <a:pt x="84" y="89"/>
                </a:cubicBezTo>
                <a:cubicBezTo>
                  <a:pt x="83" y="89"/>
                  <a:pt x="82" y="89"/>
                  <a:pt x="82" y="89"/>
                </a:cubicBezTo>
                <a:cubicBezTo>
                  <a:pt x="82" y="89"/>
                  <a:pt x="81" y="90"/>
                  <a:pt x="81" y="90"/>
                </a:cubicBezTo>
                <a:close/>
                <a:moveTo>
                  <a:pt x="25" y="86"/>
                </a:moveTo>
                <a:cubicBezTo>
                  <a:pt x="25" y="86"/>
                  <a:pt x="25" y="86"/>
                  <a:pt x="25" y="86"/>
                </a:cubicBezTo>
                <a:cubicBezTo>
                  <a:pt x="26" y="86"/>
                  <a:pt x="27" y="84"/>
                  <a:pt x="27" y="83"/>
                </a:cubicBezTo>
                <a:cubicBezTo>
                  <a:pt x="27" y="83"/>
                  <a:pt x="27" y="83"/>
                  <a:pt x="27" y="83"/>
                </a:cubicBezTo>
                <a:cubicBezTo>
                  <a:pt x="27" y="83"/>
                  <a:pt x="27" y="83"/>
                  <a:pt x="27" y="82"/>
                </a:cubicBezTo>
                <a:cubicBezTo>
                  <a:pt x="26" y="84"/>
                  <a:pt x="25" y="85"/>
                  <a:pt x="25" y="86"/>
                </a:cubicBezTo>
                <a:close/>
                <a:moveTo>
                  <a:pt x="201" y="91"/>
                </a:moveTo>
                <a:cubicBezTo>
                  <a:pt x="199" y="93"/>
                  <a:pt x="199" y="93"/>
                  <a:pt x="200" y="95"/>
                </a:cubicBezTo>
                <a:cubicBezTo>
                  <a:pt x="201" y="95"/>
                  <a:pt x="201" y="94"/>
                  <a:pt x="201" y="91"/>
                </a:cubicBezTo>
                <a:close/>
                <a:moveTo>
                  <a:pt x="200" y="78"/>
                </a:moveTo>
                <a:cubicBezTo>
                  <a:pt x="200" y="79"/>
                  <a:pt x="201" y="79"/>
                  <a:pt x="201" y="80"/>
                </a:cubicBezTo>
                <a:cubicBezTo>
                  <a:pt x="202" y="80"/>
                  <a:pt x="202" y="79"/>
                  <a:pt x="202" y="79"/>
                </a:cubicBezTo>
                <a:cubicBezTo>
                  <a:pt x="202" y="78"/>
                  <a:pt x="202" y="77"/>
                  <a:pt x="201" y="76"/>
                </a:cubicBezTo>
                <a:cubicBezTo>
                  <a:pt x="201" y="77"/>
                  <a:pt x="200" y="78"/>
                  <a:pt x="200" y="78"/>
                </a:cubicBezTo>
                <a:close/>
                <a:moveTo>
                  <a:pt x="128" y="64"/>
                </a:moveTo>
                <a:cubicBezTo>
                  <a:pt x="128" y="63"/>
                  <a:pt x="128" y="62"/>
                  <a:pt x="128" y="61"/>
                </a:cubicBezTo>
                <a:cubicBezTo>
                  <a:pt x="128" y="61"/>
                  <a:pt x="128" y="61"/>
                  <a:pt x="128" y="61"/>
                </a:cubicBezTo>
                <a:cubicBezTo>
                  <a:pt x="127" y="62"/>
                  <a:pt x="126" y="63"/>
                  <a:pt x="126" y="64"/>
                </a:cubicBezTo>
                <a:cubicBezTo>
                  <a:pt x="127" y="64"/>
                  <a:pt x="127" y="64"/>
                  <a:pt x="128" y="64"/>
                </a:cubicBezTo>
                <a:close/>
                <a:moveTo>
                  <a:pt x="187" y="75"/>
                </a:moveTo>
                <a:cubicBezTo>
                  <a:pt x="186" y="76"/>
                  <a:pt x="186" y="77"/>
                  <a:pt x="185" y="78"/>
                </a:cubicBezTo>
                <a:cubicBezTo>
                  <a:pt x="185" y="78"/>
                  <a:pt x="185" y="79"/>
                  <a:pt x="185" y="79"/>
                </a:cubicBezTo>
                <a:cubicBezTo>
                  <a:pt x="185" y="79"/>
                  <a:pt x="186" y="79"/>
                  <a:pt x="186" y="79"/>
                </a:cubicBezTo>
                <a:cubicBezTo>
                  <a:pt x="186" y="78"/>
                  <a:pt x="188" y="77"/>
                  <a:pt x="187" y="75"/>
                </a:cubicBezTo>
                <a:close/>
                <a:moveTo>
                  <a:pt x="77" y="91"/>
                </a:moveTo>
                <a:cubicBezTo>
                  <a:pt x="77" y="90"/>
                  <a:pt x="77" y="89"/>
                  <a:pt x="77" y="89"/>
                </a:cubicBezTo>
                <a:cubicBezTo>
                  <a:pt x="77" y="89"/>
                  <a:pt x="76" y="89"/>
                  <a:pt x="75" y="89"/>
                </a:cubicBezTo>
                <a:cubicBezTo>
                  <a:pt x="75" y="89"/>
                  <a:pt x="75" y="90"/>
                  <a:pt x="75" y="91"/>
                </a:cubicBezTo>
                <a:cubicBezTo>
                  <a:pt x="76" y="91"/>
                  <a:pt x="76" y="91"/>
                  <a:pt x="77" y="91"/>
                </a:cubicBezTo>
                <a:close/>
                <a:moveTo>
                  <a:pt x="107" y="76"/>
                </a:moveTo>
                <a:cubicBezTo>
                  <a:pt x="107" y="76"/>
                  <a:pt x="108" y="76"/>
                  <a:pt x="108" y="75"/>
                </a:cubicBezTo>
                <a:cubicBezTo>
                  <a:pt x="109" y="75"/>
                  <a:pt x="109" y="74"/>
                  <a:pt x="110" y="74"/>
                </a:cubicBezTo>
                <a:cubicBezTo>
                  <a:pt x="108" y="73"/>
                  <a:pt x="108" y="73"/>
                  <a:pt x="107" y="74"/>
                </a:cubicBezTo>
                <a:cubicBezTo>
                  <a:pt x="107" y="75"/>
                  <a:pt x="107" y="75"/>
                  <a:pt x="107" y="76"/>
                </a:cubicBezTo>
                <a:close/>
                <a:moveTo>
                  <a:pt x="3" y="43"/>
                </a:moveTo>
                <a:cubicBezTo>
                  <a:pt x="3" y="41"/>
                  <a:pt x="5" y="41"/>
                  <a:pt x="6" y="40"/>
                </a:cubicBezTo>
                <a:cubicBezTo>
                  <a:pt x="5" y="40"/>
                  <a:pt x="4" y="40"/>
                  <a:pt x="3" y="40"/>
                </a:cubicBezTo>
                <a:cubicBezTo>
                  <a:pt x="3" y="41"/>
                  <a:pt x="3" y="42"/>
                  <a:pt x="3" y="43"/>
                </a:cubicBezTo>
                <a:close/>
                <a:moveTo>
                  <a:pt x="189" y="83"/>
                </a:moveTo>
                <a:cubicBezTo>
                  <a:pt x="190" y="82"/>
                  <a:pt x="191" y="81"/>
                  <a:pt x="192" y="80"/>
                </a:cubicBezTo>
                <a:cubicBezTo>
                  <a:pt x="192" y="80"/>
                  <a:pt x="192" y="79"/>
                  <a:pt x="192" y="78"/>
                </a:cubicBezTo>
                <a:cubicBezTo>
                  <a:pt x="191" y="80"/>
                  <a:pt x="189" y="81"/>
                  <a:pt x="189" y="83"/>
                </a:cubicBezTo>
                <a:close/>
                <a:moveTo>
                  <a:pt x="197" y="46"/>
                </a:moveTo>
                <a:cubicBezTo>
                  <a:pt x="197" y="46"/>
                  <a:pt x="197" y="46"/>
                  <a:pt x="197" y="46"/>
                </a:cubicBezTo>
                <a:cubicBezTo>
                  <a:pt x="197" y="45"/>
                  <a:pt x="197" y="44"/>
                  <a:pt x="197" y="43"/>
                </a:cubicBezTo>
                <a:cubicBezTo>
                  <a:pt x="197" y="42"/>
                  <a:pt x="197" y="42"/>
                  <a:pt x="197" y="41"/>
                </a:cubicBezTo>
                <a:cubicBezTo>
                  <a:pt x="197" y="41"/>
                  <a:pt x="196" y="41"/>
                  <a:pt x="196" y="41"/>
                </a:cubicBezTo>
                <a:cubicBezTo>
                  <a:pt x="196" y="41"/>
                  <a:pt x="196" y="42"/>
                  <a:pt x="195" y="42"/>
                </a:cubicBezTo>
                <a:cubicBezTo>
                  <a:pt x="196" y="43"/>
                  <a:pt x="196" y="45"/>
                  <a:pt x="197" y="46"/>
                </a:cubicBezTo>
                <a:close/>
                <a:moveTo>
                  <a:pt x="19" y="67"/>
                </a:moveTo>
                <a:cubicBezTo>
                  <a:pt x="19" y="66"/>
                  <a:pt x="19" y="66"/>
                  <a:pt x="19" y="66"/>
                </a:cubicBezTo>
                <a:cubicBezTo>
                  <a:pt x="19" y="66"/>
                  <a:pt x="19" y="66"/>
                  <a:pt x="18" y="66"/>
                </a:cubicBezTo>
                <a:cubicBezTo>
                  <a:pt x="17" y="67"/>
                  <a:pt x="17" y="68"/>
                  <a:pt x="18" y="69"/>
                </a:cubicBezTo>
                <a:cubicBezTo>
                  <a:pt x="18" y="68"/>
                  <a:pt x="19" y="67"/>
                  <a:pt x="19" y="67"/>
                </a:cubicBezTo>
                <a:close/>
                <a:moveTo>
                  <a:pt x="24" y="79"/>
                </a:moveTo>
                <a:cubicBezTo>
                  <a:pt x="24" y="80"/>
                  <a:pt x="24" y="80"/>
                  <a:pt x="23" y="81"/>
                </a:cubicBezTo>
                <a:cubicBezTo>
                  <a:pt x="23" y="82"/>
                  <a:pt x="23" y="82"/>
                  <a:pt x="24" y="83"/>
                </a:cubicBezTo>
                <a:cubicBezTo>
                  <a:pt x="24" y="82"/>
                  <a:pt x="24" y="81"/>
                  <a:pt x="25" y="81"/>
                </a:cubicBezTo>
                <a:cubicBezTo>
                  <a:pt x="25" y="80"/>
                  <a:pt x="25" y="80"/>
                  <a:pt x="24" y="79"/>
                </a:cubicBezTo>
                <a:close/>
                <a:moveTo>
                  <a:pt x="18" y="79"/>
                </a:moveTo>
                <a:cubicBezTo>
                  <a:pt x="18" y="80"/>
                  <a:pt x="19" y="80"/>
                  <a:pt x="19" y="81"/>
                </a:cubicBezTo>
                <a:cubicBezTo>
                  <a:pt x="20" y="80"/>
                  <a:pt x="19" y="79"/>
                  <a:pt x="19" y="78"/>
                </a:cubicBezTo>
                <a:cubicBezTo>
                  <a:pt x="18" y="78"/>
                  <a:pt x="18" y="79"/>
                  <a:pt x="18" y="79"/>
                </a:cubicBezTo>
                <a:close/>
                <a:moveTo>
                  <a:pt x="20" y="64"/>
                </a:moveTo>
                <a:cubicBezTo>
                  <a:pt x="20" y="64"/>
                  <a:pt x="20" y="64"/>
                  <a:pt x="21" y="64"/>
                </a:cubicBezTo>
                <a:cubicBezTo>
                  <a:pt x="21" y="62"/>
                  <a:pt x="22" y="61"/>
                  <a:pt x="23" y="59"/>
                </a:cubicBezTo>
                <a:cubicBezTo>
                  <a:pt x="23" y="59"/>
                  <a:pt x="23" y="59"/>
                  <a:pt x="22" y="59"/>
                </a:cubicBezTo>
                <a:cubicBezTo>
                  <a:pt x="22" y="60"/>
                  <a:pt x="21" y="61"/>
                  <a:pt x="20" y="63"/>
                </a:cubicBezTo>
                <a:cubicBezTo>
                  <a:pt x="20" y="63"/>
                  <a:pt x="20" y="63"/>
                  <a:pt x="20" y="64"/>
                </a:cubicBezTo>
                <a:close/>
                <a:moveTo>
                  <a:pt x="214" y="70"/>
                </a:moveTo>
                <a:cubicBezTo>
                  <a:pt x="214" y="70"/>
                  <a:pt x="214" y="70"/>
                  <a:pt x="214" y="70"/>
                </a:cubicBezTo>
                <a:cubicBezTo>
                  <a:pt x="213" y="71"/>
                  <a:pt x="212" y="72"/>
                  <a:pt x="211" y="74"/>
                </a:cubicBezTo>
                <a:cubicBezTo>
                  <a:pt x="210" y="74"/>
                  <a:pt x="210" y="74"/>
                  <a:pt x="211" y="75"/>
                </a:cubicBezTo>
                <a:cubicBezTo>
                  <a:pt x="212" y="73"/>
                  <a:pt x="213" y="72"/>
                  <a:pt x="214" y="70"/>
                </a:cubicBezTo>
                <a:close/>
                <a:moveTo>
                  <a:pt x="200" y="131"/>
                </a:moveTo>
                <a:cubicBezTo>
                  <a:pt x="201" y="130"/>
                  <a:pt x="203" y="128"/>
                  <a:pt x="204" y="127"/>
                </a:cubicBezTo>
                <a:cubicBezTo>
                  <a:pt x="202" y="127"/>
                  <a:pt x="201" y="129"/>
                  <a:pt x="200" y="131"/>
                </a:cubicBezTo>
                <a:close/>
                <a:moveTo>
                  <a:pt x="108" y="53"/>
                </a:moveTo>
                <a:cubicBezTo>
                  <a:pt x="106" y="53"/>
                  <a:pt x="103" y="53"/>
                  <a:pt x="102" y="53"/>
                </a:cubicBezTo>
                <a:cubicBezTo>
                  <a:pt x="103" y="53"/>
                  <a:pt x="107" y="54"/>
                  <a:pt x="108" y="54"/>
                </a:cubicBezTo>
                <a:cubicBezTo>
                  <a:pt x="108" y="54"/>
                  <a:pt x="108" y="53"/>
                  <a:pt x="108" y="53"/>
                </a:cubicBezTo>
                <a:close/>
                <a:moveTo>
                  <a:pt x="41" y="51"/>
                </a:moveTo>
                <a:cubicBezTo>
                  <a:pt x="40" y="50"/>
                  <a:pt x="40" y="50"/>
                  <a:pt x="39" y="49"/>
                </a:cubicBezTo>
                <a:cubicBezTo>
                  <a:pt x="39" y="49"/>
                  <a:pt x="39" y="49"/>
                  <a:pt x="39" y="49"/>
                </a:cubicBezTo>
                <a:cubicBezTo>
                  <a:pt x="39" y="50"/>
                  <a:pt x="39" y="51"/>
                  <a:pt x="40" y="53"/>
                </a:cubicBezTo>
                <a:cubicBezTo>
                  <a:pt x="40" y="52"/>
                  <a:pt x="40" y="51"/>
                  <a:pt x="41" y="51"/>
                </a:cubicBezTo>
                <a:close/>
                <a:moveTo>
                  <a:pt x="154" y="83"/>
                </a:moveTo>
                <a:cubicBezTo>
                  <a:pt x="155" y="82"/>
                  <a:pt x="155" y="81"/>
                  <a:pt x="156" y="81"/>
                </a:cubicBezTo>
                <a:cubicBezTo>
                  <a:pt x="155" y="81"/>
                  <a:pt x="154" y="81"/>
                  <a:pt x="153" y="81"/>
                </a:cubicBezTo>
                <a:cubicBezTo>
                  <a:pt x="153" y="81"/>
                  <a:pt x="154" y="82"/>
                  <a:pt x="154" y="83"/>
                </a:cubicBezTo>
                <a:close/>
                <a:moveTo>
                  <a:pt x="114" y="60"/>
                </a:moveTo>
                <a:cubicBezTo>
                  <a:pt x="114" y="60"/>
                  <a:pt x="114" y="60"/>
                  <a:pt x="114" y="60"/>
                </a:cubicBezTo>
                <a:cubicBezTo>
                  <a:pt x="113" y="60"/>
                  <a:pt x="113" y="61"/>
                  <a:pt x="112" y="61"/>
                </a:cubicBezTo>
                <a:cubicBezTo>
                  <a:pt x="112" y="62"/>
                  <a:pt x="111" y="63"/>
                  <a:pt x="111" y="63"/>
                </a:cubicBezTo>
                <a:cubicBezTo>
                  <a:pt x="111" y="64"/>
                  <a:pt x="112" y="63"/>
                  <a:pt x="112" y="63"/>
                </a:cubicBezTo>
                <a:cubicBezTo>
                  <a:pt x="113" y="62"/>
                  <a:pt x="113" y="61"/>
                  <a:pt x="114" y="60"/>
                </a:cubicBezTo>
                <a:close/>
                <a:moveTo>
                  <a:pt x="128" y="82"/>
                </a:moveTo>
                <a:cubicBezTo>
                  <a:pt x="128" y="82"/>
                  <a:pt x="128" y="81"/>
                  <a:pt x="127" y="81"/>
                </a:cubicBezTo>
                <a:cubicBezTo>
                  <a:pt x="127" y="81"/>
                  <a:pt x="127" y="81"/>
                  <a:pt x="127" y="82"/>
                </a:cubicBezTo>
                <a:cubicBezTo>
                  <a:pt x="126" y="83"/>
                  <a:pt x="125" y="84"/>
                  <a:pt x="124" y="85"/>
                </a:cubicBezTo>
                <a:cubicBezTo>
                  <a:pt x="124" y="85"/>
                  <a:pt x="124" y="85"/>
                  <a:pt x="125" y="85"/>
                </a:cubicBezTo>
                <a:cubicBezTo>
                  <a:pt x="126" y="84"/>
                  <a:pt x="127" y="83"/>
                  <a:pt x="128" y="82"/>
                </a:cubicBezTo>
                <a:close/>
                <a:moveTo>
                  <a:pt x="195" y="38"/>
                </a:moveTo>
                <a:cubicBezTo>
                  <a:pt x="195" y="38"/>
                  <a:pt x="195" y="38"/>
                  <a:pt x="195" y="38"/>
                </a:cubicBezTo>
                <a:cubicBezTo>
                  <a:pt x="194" y="38"/>
                  <a:pt x="194" y="39"/>
                  <a:pt x="193" y="39"/>
                </a:cubicBezTo>
                <a:cubicBezTo>
                  <a:pt x="193" y="40"/>
                  <a:pt x="193" y="40"/>
                  <a:pt x="193" y="41"/>
                </a:cubicBezTo>
                <a:cubicBezTo>
                  <a:pt x="194" y="40"/>
                  <a:pt x="195" y="39"/>
                  <a:pt x="195" y="38"/>
                </a:cubicBezTo>
                <a:close/>
                <a:moveTo>
                  <a:pt x="191" y="90"/>
                </a:moveTo>
                <a:cubicBezTo>
                  <a:pt x="190" y="91"/>
                  <a:pt x="189" y="93"/>
                  <a:pt x="189" y="94"/>
                </a:cubicBezTo>
                <a:cubicBezTo>
                  <a:pt x="190" y="93"/>
                  <a:pt x="191" y="92"/>
                  <a:pt x="191" y="90"/>
                </a:cubicBezTo>
                <a:close/>
                <a:moveTo>
                  <a:pt x="204" y="28"/>
                </a:moveTo>
                <a:cubicBezTo>
                  <a:pt x="205" y="30"/>
                  <a:pt x="206" y="31"/>
                  <a:pt x="207" y="33"/>
                </a:cubicBezTo>
                <a:cubicBezTo>
                  <a:pt x="207" y="31"/>
                  <a:pt x="205" y="29"/>
                  <a:pt x="204" y="28"/>
                </a:cubicBezTo>
                <a:close/>
                <a:moveTo>
                  <a:pt x="76" y="80"/>
                </a:moveTo>
                <a:cubicBezTo>
                  <a:pt x="76" y="81"/>
                  <a:pt x="76" y="81"/>
                  <a:pt x="76" y="82"/>
                </a:cubicBezTo>
                <a:cubicBezTo>
                  <a:pt x="77" y="82"/>
                  <a:pt x="77" y="82"/>
                  <a:pt x="78" y="82"/>
                </a:cubicBezTo>
                <a:cubicBezTo>
                  <a:pt x="77" y="81"/>
                  <a:pt x="77" y="81"/>
                  <a:pt x="76" y="80"/>
                </a:cubicBezTo>
                <a:close/>
                <a:moveTo>
                  <a:pt x="195" y="68"/>
                </a:moveTo>
                <a:cubicBezTo>
                  <a:pt x="195" y="67"/>
                  <a:pt x="195" y="66"/>
                  <a:pt x="195" y="65"/>
                </a:cubicBezTo>
                <a:cubicBezTo>
                  <a:pt x="194" y="66"/>
                  <a:pt x="194" y="66"/>
                  <a:pt x="195" y="68"/>
                </a:cubicBezTo>
                <a:close/>
                <a:moveTo>
                  <a:pt x="21" y="95"/>
                </a:moveTo>
                <a:cubicBezTo>
                  <a:pt x="24" y="96"/>
                  <a:pt x="25" y="96"/>
                  <a:pt x="27" y="95"/>
                </a:cubicBezTo>
                <a:cubicBezTo>
                  <a:pt x="25" y="95"/>
                  <a:pt x="23" y="95"/>
                  <a:pt x="21" y="95"/>
                </a:cubicBezTo>
                <a:close/>
                <a:moveTo>
                  <a:pt x="164" y="65"/>
                </a:moveTo>
                <a:cubicBezTo>
                  <a:pt x="163" y="66"/>
                  <a:pt x="163" y="66"/>
                  <a:pt x="162" y="67"/>
                </a:cubicBezTo>
                <a:cubicBezTo>
                  <a:pt x="163" y="67"/>
                  <a:pt x="164" y="67"/>
                  <a:pt x="165" y="67"/>
                </a:cubicBezTo>
                <a:cubicBezTo>
                  <a:pt x="164" y="67"/>
                  <a:pt x="164" y="66"/>
                  <a:pt x="164" y="65"/>
                </a:cubicBezTo>
                <a:close/>
                <a:moveTo>
                  <a:pt x="216" y="61"/>
                </a:moveTo>
                <a:cubicBezTo>
                  <a:pt x="216" y="61"/>
                  <a:pt x="216" y="61"/>
                  <a:pt x="216" y="61"/>
                </a:cubicBezTo>
                <a:cubicBezTo>
                  <a:pt x="216" y="62"/>
                  <a:pt x="216" y="63"/>
                  <a:pt x="217" y="64"/>
                </a:cubicBezTo>
                <a:cubicBezTo>
                  <a:pt x="217" y="63"/>
                  <a:pt x="217" y="63"/>
                  <a:pt x="218" y="63"/>
                </a:cubicBezTo>
                <a:cubicBezTo>
                  <a:pt x="217" y="62"/>
                  <a:pt x="217" y="61"/>
                  <a:pt x="216" y="61"/>
                </a:cubicBezTo>
                <a:close/>
                <a:moveTo>
                  <a:pt x="174" y="87"/>
                </a:moveTo>
                <a:cubicBezTo>
                  <a:pt x="174" y="88"/>
                  <a:pt x="174" y="88"/>
                  <a:pt x="174" y="88"/>
                </a:cubicBezTo>
                <a:cubicBezTo>
                  <a:pt x="175" y="87"/>
                  <a:pt x="175" y="86"/>
                  <a:pt x="176" y="85"/>
                </a:cubicBezTo>
                <a:cubicBezTo>
                  <a:pt x="176" y="85"/>
                  <a:pt x="176" y="84"/>
                  <a:pt x="176" y="84"/>
                </a:cubicBezTo>
                <a:cubicBezTo>
                  <a:pt x="175" y="85"/>
                  <a:pt x="174" y="86"/>
                  <a:pt x="174" y="87"/>
                </a:cubicBezTo>
                <a:close/>
                <a:moveTo>
                  <a:pt x="181" y="84"/>
                </a:moveTo>
                <a:cubicBezTo>
                  <a:pt x="181" y="84"/>
                  <a:pt x="181" y="84"/>
                  <a:pt x="181" y="84"/>
                </a:cubicBezTo>
                <a:cubicBezTo>
                  <a:pt x="182" y="83"/>
                  <a:pt x="183" y="82"/>
                  <a:pt x="184" y="81"/>
                </a:cubicBezTo>
                <a:cubicBezTo>
                  <a:pt x="184" y="81"/>
                  <a:pt x="184" y="81"/>
                  <a:pt x="183" y="80"/>
                </a:cubicBezTo>
                <a:cubicBezTo>
                  <a:pt x="182" y="82"/>
                  <a:pt x="182" y="83"/>
                  <a:pt x="181" y="84"/>
                </a:cubicBezTo>
                <a:close/>
                <a:moveTo>
                  <a:pt x="87" y="85"/>
                </a:moveTo>
                <a:cubicBezTo>
                  <a:pt x="86" y="84"/>
                  <a:pt x="85" y="85"/>
                  <a:pt x="85" y="86"/>
                </a:cubicBezTo>
                <a:cubicBezTo>
                  <a:pt x="86" y="86"/>
                  <a:pt x="86" y="86"/>
                  <a:pt x="87" y="85"/>
                </a:cubicBezTo>
                <a:close/>
                <a:moveTo>
                  <a:pt x="148" y="63"/>
                </a:moveTo>
                <a:cubicBezTo>
                  <a:pt x="147" y="64"/>
                  <a:pt x="147" y="64"/>
                  <a:pt x="148" y="65"/>
                </a:cubicBezTo>
                <a:cubicBezTo>
                  <a:pt x="149" y="64"/>
                  <a:pt x="149" y="64"/>
                  <a:pt x="148" y="63"/>
                </a:cubicBezTo>
                <a:close/>
                <a:moveTo>
                  <a:pt x="81" y="93"/>
                </a:moveTo>
                <a:cubicBezTo>
                  <a:pt x="83" y="93"/>
                  <a:pt x="85" y="93"/>
                  <a:pt x="87" y="93"/>
                </a:cubicBezTo>
                <a:cubicBezTo>
                  <a:pt x="86" y="93"/>
                  <a:pt x="84" y="93"/>
                  <a:pt x="81" y="93"/>
                </a:cubicBezTo>
                <a:close/>
                <a:moveTo>
                  <a:pt x="82" y="66"/>
                </a:moveTo>
                <a:cubicBezTo>
                  <a:pt x="81" y="68"/>
                  <a:pt x="80" y="68"/>
                  <a:pt x="82" y="69"/>
                </a:cubicBezTo>
                <a:cubicBezTo>
                  <a:pt x="82" y="68"/>
                  <a:pt x="82" y="67"/>
                  <a:pt x="82" y="66"/>
                </a:cubicBezTo>
                <a:close/>
                <a:moveTo>
                  <a:pt x="121" y="66"/>
                </a:moveTo>
                <a:cubicBezTo>
                  <a:pt x="119" y="66"/>
                  <a:pt x="119" y="66"/>
                  <a:pt x="119" y="67"/>
                </a:cubicBezTo>
                <a:cubicBezTo>
                  <a:pt x="121" y="67"/>
                  <a:pt x="121" y="67"/>
                  <a:pt x="121" y="66"/>
                </a:cubicBezTo>
                <a:close/>
                <a:moveTo>
                  <a:pt x="13" y="77"/>
                </a:moveTo>
                <a:cubicBezTo>
                  <a:pt x="13" y="78"/>
                  <a:pt x="13" y="80"/>
                  <a:pt x="13" y="81"/>
                </a:cubicBezTo>
                <a:cubicBezTo>
                  <a:pt x="14" y="79"/>
                  <a:pt x="13" y="78"/>
                  <a:pt x="13" y="77"/>
                </a:cubicBezTo>
                <a:close/>
                <a:moveTo>
                  <a:pt x="122" y="54"/>
                </a:moveTo>
                <a:cubicBezTo>
                  <a:pt x="123" y="54"/>
                  <a:pt x="125" y="54"/>
                  <a:pt x="127" y="53"/>
                </a:cubicBezTo>
                <a:cubicBezTo>
                  <a:pt x="127" y="53"/>
                  <a:pt x="127" y="53"/>
                  <a:pt x="127" y="53"/>
                </a:cubicBezTo>
                <a:cubicBezTo>
                  <a:pt x="125" y="53"/>
                  <a:pt x="124" y="53"/>
                  <a:pt x="122" y="53"/>
                </a:cubicBezTo>
                <a:cubicBezTo>
                  <a:pt x="122" y="53"/>
                  <a:pt x="122" y="53"/>
                  <a:pt x="122" y="53"/>
                </a:cubicBezTo>
                <a:cubicBezTo>
                  <a:pt x="122" y="53"/>
                  <a:pt x="122" y="53"/>
                  <a:pt x="122" y="54"/>
                </a:cubicBezTo>
                <a:close/>
                <a:moveTo>
                  <a:pt x="163" y="72"/>
                </a:moveTo>
                <a:cubicBezTo>
                  <a:pt x="163" y="71"/>
                  <a:pt x="163" y="71"/>
                  <a:pt x="163" y="71"/>
                </a:cubicBezTo>
                <a:cubicBezTo>
                  <a:pt x="162" y="71"/>
                  <a:pt x="161" y="71"/>
                  <a:pt x="160" y="71"/>
                </a:cubicBezTo>
                <a:cubicBezTo>
                  <a:pt x="160" y="71"/>
                  <a:pt x="160" y="71"/>
                  <a:pt x="160" y="71"/>
                </a:cubicBezTo>
                <a:cubicBezTo>
                  <a:pt x="160" y="71"/>
                  <a:pt x="160" y="72"/>
                  <a:pt x="160" y="72"/>
                </a:cubicBezTo>
                <a:cubicBezTo>
                  <a:pt x="161" y="72"/>
                  <a:pt x="162" y="72"/>
                  <a:pt x="163" y="72"/>
                </a:cubicBezTo>
                <a:close/>
                <a:moveTo>
                  <a:pt x="79" y="85"/>
                </a:moveTo>
                <a:cubicBezTo>
                  <a:pt x="77" y="85"/>
                  <a:pt x="76" y="85"/>
                  <a:pt x="75" y="86"/>
                </a:cubicBezTo>
                <a:cubicBezTo>
                  <a:pt x="77" y="86"/>
                  <a:pt x="78" y="86"/>
                  <a:pt x="79" y="85"/>
                </a:cubicBezTo>
                <a:close/>
                <a:moveTo>
                  <a:pt x="193" y="25"/>
                </a:moveTo>
                <a:cubicBezTo>
                  <a:pt x="194" y="24"/>
                  <a:pt x="194" y="24"/>
                  <a:pt x="193" y="22"/>
                </a:cubicBezTo>
                <a:cubicBezTo>
                  <a:pt x="193" y="23"/>
                  <a:pt x="193" y="24"/>
                  <a:pt x="193" y="25"/>
                </a:cubicBezTo>
                <a:close/>
                <a:moveTo>
                  <a:pt x="59" y="90"/>
                </a:moveTo>
                <a:cubicBezTo>
                  <a:pt x="58" y="90"/>
                  <a:pt x="58" y="90"/>
                  <a:pt x="57" y="91"/>
                </a:cubicBezTo>
                <a:cubicBezTo>
                  <a:pt x="57" y="91"/>
                  <a:pt x="58" y="92"/>
                  <a:pt x="58" y="92"/>
                </a:cubicBezTo>
                <a:cubicBezTo>
                  <a:pt x="58" y="92"/>
                  <a:pt x="59" y="91"/>
                  <a:pt x="59" y="91"/>
                </a:cubicBezTo>
                <a:cubicBezTo>
                  <a:pt x="59" y="91"/>
                  <a:pt x="59" y="90"/>
                  <a:pt x="59" y="90"/>
                </a:cubicBezTo>
                <a:close/>
                <a:moveTo>
                  <a:pt x="21" y="74"/>
                </a:moveTo>
                <a:cubicBezTo>
                  <a:pt x="20" y="75"/>
                  <a:pt x="20" y="76"/>
                  <a:pt x="21" y="77"/>
                </a:cubicBezTo>
                <a:cubicBezTo>
                  <a:pt x="22" y="75"/>
                  <a:pt x="22" y="75"/>
                  <a:pt x="21" y="74"/>
                </a:cubicBezTo>
                <a:close/>
                <a:moveTo>
                  <a:pt x="178" y="57"/>
                </a:moveTo>
                <a:cubicBezTo>
                  <a:pt x="177" y="57"/>
                  <a:pt x="177" y="57"/>
                  <a:pt x="176" y="57"/>
                </a:cubicBezTo>
                <a:cubicBezTo>
                  <a:pt x="176" y="58"/>
                  <a:pt x="177" y="58"/>
                  <a:pt x="177" y="59"/>
                </a:cubicBezTo>
                <a:cubicBezTo>
                  <a:pt x="177" y="58"/>
                  <a:pt x="178" y="58"/>
                  <a:pt x="178" y="57"/>
                </a:cubicBezTo>
                <a:close/>
                <a:moveTo>
                  <a:pt x="232" y="72"/>
                </a:moveTo>
                <a:cubicBezTo>
                  <a:pt x="233" y="74"/>
                  <a:pt x="234" y="76"/>
                  <a:pt x="235" y="76"/>
                </a:cubicBezTo>
                <a:cubicBezTo>
                  <a:pt x="234" y="75"/>
                  <a:pt x="233" y="73"/>
                  <a:pt x="232" y="72"/>
                </a:cubicBezTo>
                <a:close/>
                <a:moveTo>
                  <a:pt x="106" y="64"/>
                </a:moveTo>
                <a:cubicBezTo>
                  <a:pt x="106" y="63"/>
                  <a:pt x="106" y="62"/>
                  <a:pt x="105" y="62"/>
                </a:cubicBezTo>
                <a:cubicBezTo>
                  <a:pt x="105" y="63"/>
                  <a:pt x="104" y="63"/>
                  <a:pt x="104" y="64"/>
                </a:cubicBezTo>
                <a:cubicBezTo>
                  <a:pt x="105" y="64"/>
                  <a:pt x="105" y="64"/>
                  <a:pt x="106" y="64"/>
                </a:cubicBezTo>
                <a:close/>
                <a:moveTo>
                  <a:pt x="41" y="85"/>
                </a:moveTo>
                <a:cubicBezTo>
                  <a:pt x="41" y="85"/>
                  <a:pt x="41" y="85"/>
                  <a:pt x="41" y="85"/>
                </a:cubicBezTo>
                <a:cubicBezTo>
                  <a:pt x="41" y="85"/>
                  <a:pt x="42" y="85"/>
                  <a:pt x="42" y="85"/>
                </a:cubicBezTo>
                <a:cubicBezTo>
                  <a:pt x="42" y="84"/>
                  <a:pt x="42" y="84"/>
                  <a:pt x="43" y="83"/>
                </a:cubicBezTo>
                <a:cubicBezTo>
                  <a:pt x="42" y="83"/>
                  <a:pt x="42" y="83"/>
                  <a:pt x="42" y="83"/>
                </a:cubicBezTo>
                <a:cubicBezTo>
                  <a:pt x="42" y="84"/>
                  <a:pt x="41" y="84"/>
                  <a:pt x="41" y="85"/>
                </a:cubicBezTo>
                <a:close/>
                <a:moveTo>
                  <a:pt x="41" y="47"/>
                </a:moveTo>
                <a:cubicBezTo>
                  <a:pt x="42" y="48"/>
                  <a:pt x="42" y="48"/>
                  <a:pt x="42" y="49"/>
                </a:cubicBezTo>
                <a:cubicBezTo>
                  <a:pt x="43" y="48"/>
                  <a:pt x="43" y="48"/>
                  <a:pt x="43" y="47"/>
                </a:cubicBezTo>
                <a:cubicBezTo>
                  <a:pt x="43" y="47"/>
                  <a:pt x="42" y="47"/>
                  <a:pt x="41" y="47"/>
                </a:cubicBezTo>
                <a:close/>
                <a:moveTo>
                  <a:pt x="180" y="90"/>
                </a:moveTo>
                <a:cubicBezTo>
                  <a:pt x="180" y="90"/>
                  <a:pt x="180" y="90"/>
                  <a:pt x="179" y="90"/>
                </a:cubicBezTo>
                <a:cubicBezTo>
                  <a:pt x="179" y="90"/>
                  <a:pt x="179" y="91"/>
                  <a:pt x="179" y="92"/>
                </a:cubicBezTo>
                <a:cubicBezTo>
                  <a:pt x="180" y="91"/>
                  <a:pt x="180" y="91"/>
                  <a:pt x="180" y="90"/>
                </a:cubicBezTo>
                <a:close/>
                <a:moveTo>
                  <a:pt x="95" y="78"/>
                </a:moveTo>
                <a:cubicBezTo>
                  <a:pt x="96" y="77"/>
                  <a:pt x="96" y="77"/>
                  <a:pt x="96" y="76"/>
                </a:cubicBezTo>
                <a:cubicBezTo>
                  <a:pt x="96" y="76"/>
                  <a:pt x="95" y="76"/>
                  <a:pt x="95" y="77"/>
                </a:cubicBezTo>
                <a:cubicBezTo>
                  <a:pt x="95" y="77"/>
                  <a:pt x="95" y="78"/>
                  <a:pt x="95" y="78"/>
                </a:cubicBezTo>
                <a:close/>
                <a:moveTo>
                  <a:pt x="182" y="88"/>
                </a:moveTo>
                <a:cubicBezTo>
                  <a:pt x="182" y="88"/>
                  <a:pt x="182" y="88"/>
                  <a:pt x="182" y="88"/>
                </a:cubicBezTo>
                <a:cubicBezTo>
                  <a:pt x="182" y="88"/>
                  <a:pt x="183" y="87"/>
                  <a:pt x="183" y="87"/>
                </a:cubicBezTo>
                <a:cubicBezTo>
                  <a:pt x="183" y="86"/>
                  <a:pt x="184" y="86"/>
                  <a:pt x="184" y="85"/>
                </a:cubicBezTo>
                <a:cubicBezTo>
                  <a:pt x="183" y="86"/>
                  <a:pt x="182" y="87"/>
                  <a:pt x="182" y="88"/>
                </a:cubicBezTo>
                <a:close/>
                <a:moveTo>
                  <a:pt x="78" y="73"/>
                </a:moveTo>
                <a:cubicBezTo>
                  <a:pt x="78" y="73"/>
                  <a:pt x="78" y="73"/>
                  <a:pt x="78" y="73"/>
                </a:cubicBezTo>
                <a:cubicBezTo>
                  <a:pt x="77" y="74"/>
                  <a:pt x="76" y="75"/>
                  <a:pt x="76" y="76"/>
                </a:cubicBezTo>
                <a:cubicBezTo>
                  <a:pt x="76" y="76"/>
                  <a:pt x="76" y="76"/>
                  <a:pt x="76" y="76"/>
                </a:cubicBezTo>
                <a:cubicBezTo>
                  <a:pt x="77" y="75"/>
                  <a:pt x="78" y="74"/>
                  <a:pt x="78" y="73"/>
                </a:cubicBezTo>
                <a:close/>
                <a:moveTo>
                  <a:pt x="129" y="93"/>
                </a:moveTo>
                <a:cubicBezTo>
                  <a:pt x="130" y="92"/>
                  <a:pt x="130" y="92"/>
                  <a:pt x="131" y="91"/>
                </a:cubicBezTo>
                <a:cubicBezTo>
                  <a:pt x="129" y="91"/>
                  <a:pt x="129" y="91"/>
                  <a:pt x="129" y="93"/>
                </a:cubicBezTo>
                <a:close/>
                <a:moveTo>
                  <a:pt x="110" y="71"/>
                </a:moveTo>
                <a:cubicBezTo>
                  <a:pt x="110" y="71"/>
                  <a:pt x="111" y="71"/>
                  <a:pt x="112" y="71"/>
                </a:cubicBezTo>
                <a:cubicBezTo>
                  <a:pt x="111" y="70"/>
                  <a:pt x="111" y="70"/>
                  <a:pt x="111" y="70"/>
                </a:cubicBezTo>
                <a:cubicBezTo>
                  <a:pt x="110" y="70"/>
                  <a:pt x="110" y="70"/>
                  <a:pt x="110" y="71"/>
                </a:cubicBezTo>
                <a:close/>
                <a:moveTo>
                  <a:pt x="124" y="62"/>
                </a:moveTo>
                <a:cubicBezTo>
                  <a:pt x="125" y="60"/>
                  <a:pt x="126" y="60"/>
                  <a:pt x="126" y="59"/>
                </a:cubicBezTo>
                <a:cubicBezTo>
                  <a:pt x="124" y="61"/>
                  <a:pt x="124" y="61"/>
                  <a:pt x="124" y="62"/>
                </a:cubicBezTo>
                <a:close/>
                <a:moveTo>
                  <a:pt x="104" y="80"/>
                </a:moveTo>
                <a:cubicBezTo>
                  <a:pt x="105" y="79"/>
                  <a:pt x="105" y="79"/>
                  <a:pt x="106" y="78"/>
                </a:cubicBezTo>
                <a:cubicBezTo>
                  <a:pt x="105" y="78"/>
                  <a:pt x="105" y="78"/>
                  <a:pt x="104" y="80"/>
                </a:cubicBezTo>
                <a:close/>
                <a:moveTo>
                  <a:pt x="88" y="90"/>
                </a:moveTo>
                <a:cubicBezTo>
                  <a:pt x="89" y="90"/>
                  <a:pt x="89" y="90"/>
                  <a:pt x="90" y="90"/>
                </a:cubicBezTo>
                <a:cubicBezTo>
                  <a:pt x="90" y="90"/>
                  <a:pt x="90" y="90"/>
                  <a:pt x="90" y="90"/>
                </a:cubicBezTo>
                <a:cubicBezTo>
                  <a:pt x="90" y="90"/>
                  <a:pt x="90" y="89"/>
                  <a:pt x="90" y="89"/>
                </a:cubicBezTo>
                <a:cubicBezTo>
                  <a:pt x="89" y="89"/>
                  <a:pt x="89" y="90"/>
                  <a:pt x="88" y="90"/>
                </a:cubicBezTo>
                <a:close/>
                <a:moveTo>
                  <a:pt x="194" y="88"/>
                </a:moveTo>
                <a:cubicBezTo>
                  <a:pt x="194" y="88"/>
                  <a:pt x="194" y="88"/>
                  <a:pt x="194" y="88"/>
                </a:cubicBezTo>
                <a:cubicBezTo>
                  <a:pt x="195" y="88"/>
                  <a:pt x="195" y="87"/>
                  <a:pt x="195" y="87"/>
                </a:cubicBezTo>
                <a:cubicBezTo>
                  <a:pt x="196" y="86"/>
                  <a:pt x="196" y="86"/>
                  <a:pt x="195" y="85"/>
                </a:cubicBezTo>
                <a:cubicBezTo>
                  <a:pt x="195" y="86"/>
                  <a:pt x="194" y="87"/>
                  <a:pt x="194" y="88"/>
                </a:cubicBezTo>
                <a:close/>
                <a:moveTo>
                  <a:pt x="16" y="62"/>
                </a:moveTo>
                <a:cubicBezTo>
                  <a:pt x="15" y="63"/>
                  <a:pt x="16" y="64"/>
                  <a:pt x="16" y="64"/>
                </a:cubicBezTo>
                <a:cubicBezTo>
                  <a:pt x="16" y="64"/>
                  <a:pt x="17" y="64"/>
                  <a:pt x="17" y="63"/>
                </a:cubicBezTo>
                <a:cubicBezTo>
                  <a:pt x="17" y="63"/>
                  <a:pt x="16" y="62"/>
                  <a:pt x="16" y="62"/>
                </a:cubicBezTo>
                <a:close/>
                <a:moveTo>
                  <a:pt x="26" y="66"/>
                </a:moveTo>
                <a:cubicBezTo>
                  <a:pt x="24" y="68"/>
                  <a:pt x="24" y="69"/>
                  <a:pt x="25" y="69"/>
                </a:cubicBezTo>
                <a:cubicBezTo>
                  <a:pt x="25" y="68"/>
                  <a:pt x="26" y="67"/>
                  <a:pt x="26" y="66"/>
                </a:cubicBezTo>
                <a:close/>
                <a:moveTo>
                  <a:pt x="66" y="65"/>
                </a:moveTo>
                <a:cubicBezTo>
                  <a:pt x="66" y="64"/>
                  <a:pt x="66" y="64"/>
                  <a:pt x="66" y="63"/>
                </a:cubicBezTo>
                <a:cubicBezTo>
                  <a:pt x="66" y="63"/>
                  <a:pt x="65" y="63"/>
                  <a:pt x="65" y="64"/>
                </a:cubicBezTo>
                <a:cubicBezTo>
                  <a:pt x="65" y="64"/>
                  <a:pt x="65" y="64"/>
                  <a:pt x="66" y="65"/>
                </a:cubicBezTo>
                <a:close/>
                <a:moveTo>
                  <a:pt x="114" y="54"/>
                </a:moveTo>
                <a:cubicBezTo>
                  <a:pt x="114" y="53"/>
                  <a:pt x="113" y="53"/>
                  <a:pt x="113" y="53"/>
                </a:cubicBezTo>
                <a:cubicBezTo>
                  <a:pt x="112" y="53"/>
                  <a:pt x="112" y="53"/>
                  <a:pt x="112" y="54"/>
                </a:cubicBezTo>
                <a:cubicBezTo>
                  <a:pt x="112" y="54"/>
                  <a:pt x="113" y="54"/>
                  <a:pt x="114" y="54"/>
                </a:cubicBezTo>
                <a:close/>
                <a:moveTo>
                  <a:pt x="149" y="58"/>
                </a:moveTo>
                <a:cubicBezTo>
                  <a:pt x="149" y="58"/>
                  <a:pt x="150" y="57"/>
                  <a:pt x="150" y="57"/>
                </a:cubicBezTo>
                <a:cubicBezTo>
                  <a:pt x="149" y="57"/>
                  <a:pt x="149" y="57"/>
                  <a:pt x="148" y="57"/>
                </a:cubicBezTo>
                <a:cubicBezTo>
                  <a:pt x="148" y="58"/>
                  <a:pt x="149" y="58"/>
                  <a:pt x="149" y="58"/>
                </a:cubicBezTo>
                <a:close/>
                <a:moveTo>
                  <a:pt x="12" y="66"/>
                </a:moveTo>
                <a:cubicBezTo>
                  <a:pt x="12" y="65"/>
                  <a:pt x="12" y="65"/>
                  <a:pt x="13" y="64"/>
                </a:cubicBezTo>
                <a:cubicBezTo>
                  <a:pt x="12" y="64"/>
                  <a:pt x="11" y="65"/>
                  <a:pt x="12" y="66"/>
                </a:cubicBezTo>
                <a:close/>
                <a:moveTo>
                  <a:pt x="171" y="64"/>
                </a:moveTo>
                <a:cubicBezTo>
                  <a:pt x="171" y="64"/>
                  <a:pt x="171" y="64"/>
                  <a:pt x="171" y="64"/>
                </a:cubicBezTo>
                <a:cubicBezTo>
                  <a:pt x="171" y="63"/>
                  <a:pt x="171" y="63"/>
                  <a:pt x="171" y="62"/>
                </a:cubicBezTo>
                <a:cubicBezTo>
                  <a:pt x="171" y="63"/>
                  <a:pt x="171" y="63"/>
                  <a:pt x="171" y="64"/>
                </a:cubicBezTo>
                <a:close/>
                <a:moveTo>
                  <a:pt x="83" y="57"/>
                </a:moveTo>
                <a:cubicBezTo>
                  <a:pt x="84" y="57"/>
                  <a:pt x="85" y="57"/>
                  <a:pt x="85" y="55"/>
                </a:cubicBezTo>
                <a:cubicBezTo>
                  <a:pt x="84" y="56"/>
                  <a:pt x="84" y="57"/>
                  <a:pt x="83" y="57"/>
                </a:cubicBezTo>
                <a:close/>
                <a:moveTo>
                  <a:pt x="90" y="79"/>
                </a:moveTo>
                <a:cubicBezTo>
                  <a:pt x="90" y="79"/>
                  <a:pt x="89" y="80"/>
                  <a:pt x="88" y="81"/>
                </a:cubicBezTo>
                <a:cubicBezTo>
                  <a:pt x="89" y="81"/>
                  <a:pt x="89" y="81"/>
                  <a:pt x="89" y="81"/>
                </a:cubicBezTo>
                <a:cubicBezTo>
                  <a:pt x="90" y="80"/>
                  <a:pt x="90" y="80"/>
                  <a:pt x="90" y="79"/>
                </a:cubicBezTo>
                <a:close/>
                <a:moveTo>
                  <a:pt x="199" y="81"/>
                </a:moveTo>
                <a:cubicBezTo>
                  <a:pt x="199" y="81"/>
                  <a:pt x="198" y="81"/>
                  <a:pt x="198" y="81"/>
                </a:cubicBezTo>
                <a:cubicBezTo>
                  <a:pt x="198" y="82"/>
                  <a:pt x="198" y="82"/>
                  <a:pt x="198" y="83"/>
                </a:cubicBezTo>
                <a:cubicBezTo>
                  <a:pt x="199" y="83"/>
                  <a:pt x="199" y="82"/>
                  <a:pt x="199" y="82"/>
                </a:cubicBezTo>
                <a:cubicBezTo>
                  <a:pt x="199" y="82"/>
                  <a:pt x="199" y="81"/>
                  <a:pt x="199" y="81"/>
                </a:cubicBezTo>
                <a:close/>
                <a:moveTo>
                  <a:pt x="153" y="54"/>
                </a:moveTo>
                <a:cubicBezTo>
                  <a:pt x="153" y="54"/>
                  <a:pt x="153" y="54"/>
                  <a:pt x="153" y="54"/>
                </a:cubicBezTo>
                <a:cubicBezTo>
                  <a:pt x="152" y="54"/>
                  <a:pt x="152" y="54"/>
                  <a:pt x="151" y="54"/>
                </a:cubicBezTo>
                <a:cubicBezTo>
                  <a:pt x="152" y="54"/>
                  <a:pt x="152" y="55"/>
                  <a:pt x="152" y="55"/>
                </a:cubicBezTo>
                <a:cubicBezTo>
                  <a:pt x="152" y="55"/>
                  <a:pt x="153" y="54"/>
                  <a:pt x="153" y="54"/>
                </a:cubicBezTo>
                <a:close/>
                <a:moveTo>
                  <a:pt x="150" y="61"/>
                </a:moveTo>
                <a:cubicBezTo>
                  <a:pt x="151" y="60"/>
                  <a:pt x="152" y="60"/>
                  <a:pt x="152" y="59"/>
                </a:cubicBezTo>
                <a:cubicBezTo>
                  <a:pt x="150" y="60"/>
                  <a:pt x="150" y="60"/>
                  <a:pt x="150" y="61"/>
                </a:cubicBezTo>
                <a:close/>
                <a:moveTo>
                  <a:pt x="110" y="79"/>
                </a:moveTo>
                <a:cubicBezTo>
                  <a:pt x="110" y="79"/>
                  <a:pt x="110" y="79"/>
                  <a:pt x="110" y="79"/>
                </a:cubicBezTo>
                <a:cubicBezTo>
                  <a:pt x="111" y="79"/>
                  <a:pt x="111" y="79"/>
                  <a:pt x="112" y="79"/>
                </a:cubicBezTo>
                <a:cubicBezTo>
                  <a:pt x="111" y="79"/>
                  <a:pt x="111" y="79"/>
                  <a:pt x="110" y="79"/>
                </a:cubicBezTo>
                <a:close/>
                <a:moveTo>
                  <a:pt x="40" y="72"/>
                </a:moveTo>
                <a:cubicBezTo>
                  <a:pt x="41" y="71"/>
                  <a:pt x="41" y="70"/>
                  <a:pt x="40" y="70"/>
                </a:cubicBezTo>
                <a:cubicBezTo>
                  <a:pt x="40" y="70"/>
                  <a:pt x="40" y="70"/>
                  <a:pt x="40" y="71"/>
                </a:cubicBezTo>
                <a:cubicBezTo>
                  <a:pt x="40" y="71"/>
                  <a:pt x="40" y="71"/>
                  <a:pt x="40" y="71"/>
                </a:cubicBezTo>
                <a:cubicBezTo>
                  <a:pt x="40" y="71"/>
                  <a:pt x="40" y="71"/>
                  <a:pt x="40" y="72"/>
                </a:cubicBezTo>
                <a:close/>
                <a:moveTo>
                  <a:pt x="205" y="47"/>
                </a:moveTo>
                <a:cubicBezTo>
                  <a:pt x="206" y="46"/>
                  <a:pt x="206" y="46"/>
                  <a:pt x="204" y="44"/>
                </a:cubicBezTo>
                <a:cubicBezTo>
                  <a:pt x="205" y="45"/>
                  <a:pt x="205" y="46"/>
                  <a:pt x="205" y="47"/>
                </a:cubicBezTo>
                <a:close/>
                <a:moveTo>
                  <a:pt x="47" y="90"/>
                </a:moveTo>
                <a:cubicBezTo>
                  <a:pt x="46" y="90"/>
                  <a:pt x="46" y="91"/>
                  <a:pt x="46" y="92"/>
                </a:cubicBezTo>
                <a:cubicBezTo>
                  <a:pt x="47" y="91"/>
                  <a:pt x="47" y="91"/>
                  <a:pt x="47" y="90"/>
                </a:cubicBezTo>
                <a:close/>
                <a:moveTo>
                  <a:pt x="173" y="69"/>
                </a:moveTo>
                <a:cubicBezTo>
                  <a:pt x="173" y="68"/>
                  <a:pt x="172" y="67"/>
                  <a:pt x="172" y="67"/>
                </a:cubicBezTo>
                <a:cubicBezTo>
                  <a:pt x="172" y="67"/>
                  <a:pt x="172" y="68"/>
                  <a:pt x="171" y="68"/>
                </a:cubicBezTo>
                <a:cubicBezTo>
                  <a:pt x="172" y="68"/>
                  <a:pt x="172" y="68"/>
                  <a:pt x="173" y="69"/>
                </a:cubicBezTo>
                <a:close/>
                <a:moveTo>
                  <a:pt x="116" y="70"/>
                </a:moveTo>
                <a:cubicBezTo>
                  <a:pt x="116" y="71"/>
                  <a:pt x="115" y="71"/>
                  <a:pt x="115" y="72"/>
                </a:cubicBezTo>
                <a:cubicBezTo>
                  <a:pt x="116" y="72"/>
                  <a:pt x="116" y="72"/>
                  <a:pt x="116" y="72"/>
                </a:cubicBezTo>
                <a:cubicBezTo>
                  <a:pt x="116" y="71"/>
                  <a:pt x="116" y="71"/>
                  <a:pt x="116" y="70"/>
                </a:cubicBezTo>
                <a:close/>
                <a:moveTo>
                  <a:pt x="193" y="49"/>
                </a:moveTo>
                <a:cubicBezTo>
                  <a:pt x="194" y="49"/>
                  <a:pt x="194" y="49"/>
                  <a:pt x="194" y="49"/>
                </a:cubicBezTo>
                <a:cubicBezTo>
                  <a:pt x="194" y="48"/>
                  <a:pt x="194" y="47"/>
                  <a:pt x="193" y="46"/>
                </a:cubicBezTo>
                <a:cubicBezTo>
                  <a:pt x="193" y="47"/>
                  <a:pt x="193" y="48"/>
                  <a:pt x="193" y="49"/>
                </a:cubicBezTo>
                <a:close/>
                <a:moveTo>
                  <a:pt x="206" y="118"/>
                </a:moveTo>
                <a:cubicBezTo>
                  <a:pt x="207" y="117"/>
                  <a:pt x="207" y="116"/>
                  <a:pt x="208" y="115"/>
                </a:cubicBezTo>
                <a:cubicBezTo>
                  <a:pt x="208" y="115"/>
                  <a:pt x="208" y="115"/>
                  <a:pt x="208" y="115"/>
                </a:cubicBezTo>
                <a:cubicBezTo>
                  <a:pt x="207" y="116"/>
                  <a:pt x="206" y="116"/>
                  <a:pt x="206" y="118"/>
                </a:cubicBezTo>
                <a:close/>
                <a:moveTo>
                  <a:pt x="146" y="59"/>
                </a:moveTo>
                <a:cubicBezTo>
                  <a:pt x="146" y="59"/>
                  <a:pt x="146" y="60"/>
                  <a:pt x="146" y="61"/>
                </a:cubicBezTo>
                <a:cubicBezTo>
                  <a:pt x="147" y="60"/>
                  <a:pt x="147" y="60"/>
                  <a:pt x="146" y="59"/>
                </a:cubicBezTo>
                <a:close/>
                <a:moveTo>
                  <a:pt x="95" y="90"/>
                </a:moveTo>
                <a:cubicBezTo>
                  <a:pt x="94" y="89"/>
                  <a:pt x="93" y="89"/>
                  <a:pt x="93" y="90"/>
                </a:cubicBezTo>
                <a:cubicBezTo>
                  <a:pt x="94" y="90"/>
                  <a:pt x="94" y="90"/>
                  <a:pt x="95" y="90"/>
                </a:cubicBezTo>
                <a:close/>
                <a:moveTo>
                  <a:pt x="134" y="78"/>
                </a:moveTo>
                <a:cubicBezTo>
                  <a:pt x="134" y="78"/>
                  <a:pt x="134" y="78"/>
                  <a:pt x="134" y="78"/>
                </a:cubicBezTo>
                <a:cubicBezTo>
                  <a:pt x="135" y="79"/>
                  <a:pt x="135" y="79"/>
                  <a:pt x="136" y="79"/>
                </a:cubicBezTo>
                <a:cubicBezTo>
                  <a:pt x="136" y="79"/>
                  <a:pt x="136" y="78"/>
                  <a:pt x="136" y="78"/>
                </a:cubicBezTo>
                <a:cubicBezTo>
                  <a:pt x="135" y="78"/>
                  <a:pt x="135" y="78"/>
                  <a:pt x="134" y="78"/>
                </a:cubicBezTo>
                <a:close/>
                <a:moveTo>
                  <a:pt x="28" y="79"/>
                </a:moveTo>
                <a:cubicBezTo>
                  <a:pt x="28" y="80"/>
                  <a:pt x="29" y="80"/>
                  <a:pt x="29" y="81"/>
                </a:cubicBezTo>
                <a:cubicBezTo>
                  <a:pt x="29" y="80"/>
                  <a:pt x="29" y="80"/>
                  <a:pt x="28" y="79"/>
                </a:cubicBezTo>
                <a:close/>
                <a:moveTo>
                  <a:pt x="113" y="84"/>
                </a:moveTo>
                <a:cubicBezTo>
                  <a:pt x="113" y="84"/>
                  <a:pt x="114" y="83"/>
                  <a:pt x="114" y="82"/>
                </a:cubicBezTo>
                <a:cubicBezTo>
                  <a:pt x="113" y="83"/>
                  <a:pt x="113" y="83"/>
                  <a:pt x="113" y="84"/>
                </a:cubicBezTo>
                <a:close/>
                <a:moveTo>
                  <a:pt x="14" y="94"/>
                </a:moveTo>
                <a:cubicBezTo>
                  <a:pt x="14" y="95"/>
                  <a:pt x="14" y="95"/>
                  <a:pt x="16" y="95"/>
                </a:cubicBezTo>
                <a:cubicBezTo>
                  <a:pt x="15" y="94"/>
                  <a:pt x="15" y="94"/>
                  <a:pt x="14" y="94"/>
                </a:cubicBezTo>
                <a:close/>
                <a:moveTo>
                  <a:pt x="140" y="65"/>
                </a:moveTo>
                <a:cubicBezTo>
                  <a:pt x="139" y="64"/>
                  <a:pt x="139" y="64"/>
                  <a:pt x="139" y="63"/>
                </a:cubicBezTo>
                <a:cubicBezTo>
                  <a:pt x="138" y="64"/>
                  <a:pt x="138" y="64"/>
                  <a:pt x="138" y="65"/>
                </a:cubicBezTo>
                <a:cubicBezTo>
                  <a:pt x="139" y="65"/>
                  <a:pt x="139" y="65"/>
                  <a:pt x="140" y="65"/>
                </a:cubicBezTo>
                <a:close/>
                <a:moveTo>
                  <a:pt x="217" y="82"/>
                </a:moveTo>
                <a:cubicBezTo>
                  <a:pt x="216" y="83"/>
                  <a:pt x="216" y="83"/>
                  <a:pt x="217" y="84"/>
                </a:cubicBezTo>
                <a:cubicBezTo>
                  <a:pt x="217" y="83"/>
                  <a:pt x="217" y="83"/>
                  <a:pt x="217" y="82"/>
                </a:cubicBezTo>
                <a:close/>
                <a:moveTo>
                  <a:pt x="173" y="93"/>
                </a:moveTo>
                <a:cubicBezTo>
                  <a:pt x="173" y="93"/>
                  <a:pt x="173" y="93"/>
                  <a:pt x="173" y="93"/>
                </a:cubicBezTo>
                <a:cubicBezTo>
                  <a:pt x="173" y="93"/>
                  <a:pt x="172" y="93"/>
                  <a:pt x="172" y="94"/>
                </a:cubicBezTo>
                <a:cubicBezTo>
                  <a:pt x="172" y="94"/>
                  <a:pt x="173" y="94"/>
                  <a:pt x="173" y="94"/>
                </a:cubicBezTo>
                <a:cubicBezTo>
                  <a:pt x="173" y="93"/>
                  <a:pt x="173" y="93"/>
                  <a:pt x="173" y="93"/>
                </a:cubicBezTo>
                <a:close/>
                <a:moveTo>
                  <a:pt x="73" y="55"/>
                </a:moveTo>
                <a:cubicBezTo>
                  <a:pt x="73" y="55"/>
                  <a:pt x="73" y="54"/>
                  <a:pt x="73" y="54"/>
                </a:cubicBezTo>
                <a:cubicBezTo>
                  <a:pt x="73" y="54"/>
                  <a:pt x="73" y="54"/>
                  <a:pt x="72" y="54"/>
                </a:cubicBezTo>
                <a:cubicBezTo>
                  <a:pt x="72" y="54"/>
                  <a:pt x="73" y="55"/>
                  <a:pt x="73" y="55"/>
                </a:cubicBezTo>
                <a:close/>
                <a:moveTo>
                  <a:pt x="28" y="74"/>
                </a:moveTo>
                <a:cubicBezTo>
                  <a:pt x="28" y="74"/>
                  <a:pt x="28" y="74"/>
                  <a:pt x="28" y="74"/>
                </a:cubicBezTo>
                <a:cubicBezTo>
                  <a:pt x="28" y="74"/>
                  <a:pt x="29" y="74"/>
                  <a:pt x="29" y="73"/>
                </a:cubicBezTo>
                <a:cubicBezTo>
                  <a:pt x="28" y="73"/>
                  <a:pt x="28" y="74"/>
                  <a:pt x="28" y="74"/>
                </a:cubicBezTo>
                <a:close/>
                <a:moveTo>
                  <a:pt x="138" y="59"/>
                </a:moveTo>
                <a:cubicBezTo>
                  <a:pt x="138" y="59"/>
                  <a:pt x="139" y="59"/>
                  <a:pt x="139" y="59"/>
                </a:cubicBezTo>
                <a:cubicBezTo>
                  <a:pt x="139" y="59"/>
                  <a:pt x="139" y="58"/>
                  <a:pt x="140" y="58"/>
                </a:cubicBezTo>
                <a:cubicBezTo>
                  <a:pt x="139" y="58"/>
                  <a:pt x="139" y="58"/>
                  <a:pt x="138" y="59"/>
                </a:cubicBezTo>
                <a:close/>
                <a:moveTo>
                  <a:pt x="188" y="137"/>
                </a:moveTo>
                <a:cubicBezTo>
                  <a:pt x="188" y="136"/>
                  <a:pt x="188" y="136"/>
                  <a:pt x="188" y="135"/>
                </a:cubicBezTo>
                <a:cubicBezTo>
                  <a:pt x="188" y="135"/>
                  <a:pt x="188" y="135"/>
                  <a:pt x="188" y="135"/>
                </a:cubicBezTo>
                <a:cubicBezTo>
                  <a:pt x="188" y="136"/>
                  <a:pt x="188" y="136"/>
                  <a:pt x="188" y="137"/>
                </a:cubicBezTo>
                <a:close/>
                <a:moveTo>
                  <a:pt x="203" y="49"/>
                </a:moveTo>
                <a:cubicBezTo>
                  <a:pt x="203" y="49"/>
                  <a:pt x="203" y="50"/>
                  <a:pt x="203" y="50"/>
                </a:cubicBezTo>
                <a:cubicBezTo>
                  <a:pt x="203" y="50"/>
                  <a:pt x="203" y="49"/>
                  <a:pt x="203" y="49"/>
                </a:cubicBezTo>
                <a:close/>
                <a:moveTo>
                  <a:pt x="115" y="63"/>
                </a:moveTo>
                <a:cubicBezTo>
                  <a:pt x="115" y="63"/>
                  <a:pt x="115" y="63"/>
                  <a:pt x="116" y="63"/>
                </a:cubicBezTo>
                <a:cubicBezTo>
                  <a:pt x="116" y="63"/>
                  <a:pt x="115" y="63"/>
                  <a:pt x="115" y="62"/>
                </a:cubicBezTo>
                <a:cubicBezTo>
                  <a:pt x="115" y="63"/>
                  <a:pt x="115" y="63"/>
                  <a:pt x="115" y="63"/>
                </a:cubicBezTo>
                <a:close/>
                <a:moveTo>
                  <a:pt x="26" y="71"/>
                </a:moveTo>
                <a:cubicBezTo>
                  <a:pt x="27" y="71"/>
                  <a:pt x="28" y="70"/>
                  <a:pt x="27" y="69"/>
                </a:cubicBezTo>
                <a:cubicBezTo>
                  <a:pt x="27" y="70"/>
                  <a:pt x="27" y="71"/>
                  <a:pt x="26" y="71"/>
                </a:cubicBezTo>
                <a:close/>
                <a:moveTo>
                  <a:pt x="187" y="85"/>
                </a:moveTo>
                <a:cubicBezTo>
                  <a:pt x="188" y="84"/>
                  <a:pt x="188" y="84"/>
                  <a:pt x="188" y="84"/>
                </a:cubicBezTo>
                <a:cubicBezTo>
                  <a:pt x="188" y="84"/>
                  <a:pt x="187" y="85"/>
                  <a:pt x="187" y="85"/>
                </a:cubicBezTo>
                <a:close/>
                <a:moveTo>
                  <a:pt x="185" y="133"/>
                </a:moveTo>
                <a:cubicBezTo>
                  <a:pt x="185" y="133"/>
                  <a:pt x="185" y="133"/>
                  <a:pt x="185" y="134"/>
                </a:cubicBezTo>
                <a:cubicBezTo>
                  <a:pt x="185" y="134"/>
                  <a:pt x="185" y="133"/>
                  <a:pt x="185" y="133"/>
                </a:cubicBezTo>
                <a:close/>
                <a:moveTo>
                  <a:pt x="190" y="96"/>
                </a:moveTo>
                <a:cubicBezTo>
                  <a:pt x="191" y="96"/>
                  <a:pt x="191" y="96"/>
                  <a:pt x="191" y="96"/>
                </a:cubicBezTo>
                <a:cubicBezTo>
                  <a:pt x="191" y="96"/>
                  <a:pt x="191" y="96"/>
                  <a:pt x="191" y="95"/>
                </a:cubicBezTo>
                <a:cubicBezTo>
                  <a:pt x="191" y="95"/>
                  <a:pt x="191" y="95"/>
                  <a:pt x="191" y="95"/>
                </a:cubicBezTo>
                <a:cubicBezTo>
                  <a:pt x="191" y="95"/>
                  <a:pt x="191" y="96"/>
                  <a:pt x="190" y="96"/>
                </a:cubicBezTo>
                <a:close/>
                <a:moveTo>
                  <a:pt x="197" y="56"/>
                </a:moveTo>
                <a:cubicBezTo>
                  <a:pt x="197" y="56"/>
                  <a:pt x="197" y="57"/>
                  <a:pt x="197" y="57"/>
                </a:cubicBezTo>
                <a:cubicBezTo>
                  <a:pt x="198" y="57"/>
                  <a:pt x="197" y="56"/>
                  <a:pt x="197" y="56"/>
                </a:cubicBezTo>
                <a:close/>
                <a:moveTo>
                  <a:pt x="51" y="84"/>
                </a:moveTo>
                <a:cubicBezTo>
                  <a:pt x="50" y="84"/>
                  <a:pt x="50" y="84"/>
                  <a:pt x="50" y="83"/>
                </a:cubicBezTo>
                <a:cubicBezTo>
                  <a:pt x="50" y="84"/>
                  <a:pt x="50" y="84"/>
                  <a:pt x="49" y="84"/>
                </a:cubicBezTo>
                <a:cubicBezTo>
                  <a:pt x="50" y="84"/>
                  <a:pt x="50" y="84"/>
                  <a:pt x="51" y="84"/>
                </a:cubicBezTo>
                <a:close/>
                <a:moveTo>
                  <a:pt x="205" y="64"/>
                </a:moveTo>
                <a:cubicBezTo>
                  <a:pt x="205" y="63"/>
                  <a:pt x="205" y="63"/>
                  <a:pt x="205" y="62"/>
                </a:cubicBezTo>
                <a:cubicBezTo>
                  <a:pt x="204" y="63"/>
                  <a:pt x="205" y="63"/>
                  <a:pt x="205" y="64"/>
                </a:cubicBezTo>
                <a:close/>
                <a:moveTo>
                  <a:pt x="93" y="80"/>
                </a:moveTo>
                <a:cubicBezTo>
                  <a:pt x="94" y="80"/>
                  <a:pt x="94" y="80"/>
                  <a:pt x="93" y="79"/>
                </a:cubicBezTo>
                <a:cubicBezTo>
                  <a:pt x="93" y="80"/>
                  <a:pt x="93" y="80"/>
                  <a:pt x="93" y="80"/>
                </a:cubicBezTo>
                <a:close/>
                <a:moveTo>
                  <a:pt x="199" y="42"/>
                </a:moveTo>
                <a:cubicBezTo>
                  <a:pt x="199" y="43"/>
                  <a:pt x="199" y="43"/>
                  <a:pt x="200" y="44"/>
                </a:cubicBezTo>
                <a:cubicBezTo>
                  <a:pt x="200" y="43"/>
                  <a:pt x="200" y="43"/>
                  <a:pt x="199" y="42"/>
                </a:cubicBezTo>
                <a:close/>
                <a:moveTo>
                  <a:pt x="215" y="92"/>
                </a:moveTo>
                <a:cubicBezTo>
                  <a:pt x="215" y="92"/>
                  <a:pt x="216" y="92"/>
                  <a:pt x="216" y="92"/>
                </a:cubicBezTo>
                <a:cubicBezTo>
                  <a:pt x="216" y="92"/>
                  <a:pt x="216" y="91"/>
                  <a:pt x="216" y="91"/>
                </a:cubicBezTo>
                <a:cubicBezTo>
                  <a:pt x="216" y="91"/>
                  <a:pt x="216" y="91"/>
                  <a:pt x="216" y="91"/>
                </a:cubicBezTo>
                <a:cubicBezTo>
                  <a:pt x="216" y="91"/>
                  <a:pt x="216" y="91"/>
                  <a:pt x="215" y="92"/>
                </a:cubicBezTo>
                <a:close/>
                <a:moveTo>
                  <a:pt x="132" y="75"/>
                </a:moveTo>
                <a:cubicBezTo>
                  <a:pt x="132" y="75"/>
                  <a:pt x="133" y="76"/>
                  <a:pt x="133" y="75"/>
                </a:cubicBezTo>
                <a:cubicBezTo>
                  <a:pt x="133" y="75"/>
                  <a:pt x="132" y="75"/>
                  <a:pt x="132" y="75"/>
                </a:cubicBezTo>
                <a:close/>
                <a:moveTo>
                  <a:pt x="153" y="72"/>
                </a:moveTo>
                <a:cubicBezTo>
                  <a:pt x="153" y="72"/>
                  <a:pt x="153" y="72"/>
                  <a:pt x="153" y="72"/>
                </a:cubicBezTo>
                <a:cubicBezTo>
                  <a:pt x="153" y="72"/>
                  <a:pt x="153" y="72"/>
                  <a:pt x="154" y="72"/>
                </a:cubicBezTo>
                <a:cubicBezTo>
                  <a:pt x="154" y="72"/>
                  <a:pt x="154" y="72"/>
                  <a:pt x="154" y="72"/>
                </a:cubicBezTo>
                <a:cubicBezTo>
                  <a:pt x="153" y="72"/>
                  <a:pt x="153" y="72"/>
                  <a:pt x="153" y="72"/>
                </a:cubicBezTo>
                <a:close/>
                <a:moveTo>
                  <a:pt x="191" y="60"/>
                </a:moveTo>
                <a:cubicBezTo>
                  <a:pt x="191" y="60"/>
                  <a:pt x="191" y="60"/>
                  <a:pt x="191" y="60"/>
                </a:cubicBezTo>
                <a:cubicBezTo>
                  <a:pt x="191" y="60"/>
                  <a:pt x="191" y="60"/>
                  <a:pt x="191" y="59"/>
                </a:cubicBezTo>
                <a:cubicBezTo>
                  <a:pt x="191" y="59"/>
                  <a:pt x="191" y="59"/>
                  <a:pt x="191" y="59"/>
                </a:cubicBezTo>
                <a:cubicBezTo>
                  <a:pt x="191" y="60"/>
                  <a:pt x="191" y="60"/>
                  <a:pt x="191" y="60"/>
                </a:cubicBezTo>
                <a:close/>
                <a:moveTo>
                  <a:pt x="156" y="70"/>
                </a:moveTo>
                <a:cubicBezTo>
                  <a:pt x="156" y="71"/>
                  <a:pt x="156" y="71"/>
                  <a:pt x="156" y="71"/>
                </a:cubicBezTo>
                <a:cubicBezTo>
                  <a:pt x="156" y="71"/>
                  <a:pt x="156" y="71"/>
                  <a:pt x="156" y="71"/>
                </a:cubicBezTo>
                <a:cubicBezTo>
                  <a:pt x="157" y="71"/>
                  <a:pt x="157" y="71"/>
                  <a:pt x="157" y="71"/>
                </a:cubicBezTo>
                <a:cubicBezTo>
                  <a:pt x="156" y="70"/>
                  <a:pt x="156" y="70"/>
                  <a:pt x="156" y="70"/>
                </a:cubicBezTo>
                <a:close/>
                <a:moveTo>
                  <a:pt x="96" y="67"/>
                </a:moveTo>
                <a:cubicBezTo>
                  <a:pt x="96" y="67"/>
                  <a:pt x="96" y="67"/>
                  <a:pt x="96" y="67"/>
                </a:cubicBezTo>
                <a:cubicBezTo>
                  <a:pt x="96" y="67"/>
                  <a:pt x="96" y="67"/>
                  <a:pt x="96" y="67"/>
                </a:cubicBezTo>
                <a:cubicBezTo>
                  <a:pt x="96" y="67"/>
                  <a:pt x="96" y="67"/>
                  <a:pt x="96" y="68"/>
                </a:cubicBezTo>
                <a:cubicBezTo>
                  <a:pt x="96" y="67"/>
                  <a:pt x="96" y="67"/>
                  <a:pt x="96" y="67"/>
                </a:cubicBezTo>
                <a:close/>
                <a:moveTo>
                  <a:pt x="14" y="67"/>
                </a:moveTo>
                <a:cubicBezTo>
                  <a:pt x="14" y="67"/>
                  <a:pt x="14" y="67"/>
                  <a:pt x="14" y="68"/>
                </a:cubicBezTo>
                <a:cubicBezTo>
                  <a:pt x="14" y="68"/>
                  <a:pt x="14" y="67"/>
                  <a:pt x="14" y="67"/>
                </a:cubicBezTo>
                <a:close/>
                <a:moveTo>
                  <a:pt x="38" y="96"/>
                </a:moveTo>
                <a:cubicBezTo>
                  <a:pt x="38" y="96"/>
                  <a:pt x="38" y="96"/>
                  <a:pt x="38" y="96"/>
                </a:cubicBezTo>
                <a:cubicBezTo>
                  <a:pt x="38" y="96"/>
                  <a:pt x="38" y="96"/>
                  <a:pt x="38" y="96"/>
                </a:cubicBezTo>
                <a:cubicBezTo>
                  <a:pt x="38" y="96"/>
                  <a:pt x="38" y="96"/>
                  <a:pt x="38" y="96"/>
                </a:cubicBezTo>
                <a:cubicBezTo>
                  <a:pt x="38" y="96"/>
                  <a:pt x="38" y="96"/>
                  <a:pt x="38" y="96"/>
                </a:cubicBezTo>
                <a:close/>
                <a:moveTo>
                  <a:pt x="136" y="81"/>
                </a:moveTo>
                <a:cubicBezTo>
                  <a:pt x="136" y="81"/>
                  <a:pt x="136" y="81"/>
                  <a:pt x="136" y="81"/>
                </a:cubicBezTo>
                <a:cubicBezTo>
                  <a:pt x="136" y="81"/>
                  <a:pt x="136" y="81"/>
                  <a:pt x="136" y="81"/>
                </a:cubicBezTo>
                <a:cubicBezTo>
                  <a:pt x="136" y="81"/>
                  <a:pt x="136" y="82"/>
                  <a:pt x="136" y="82"/>
                </a:cubicBezTo>
                <a:cubicBezTo>
                  <a:pt x="136" y="82"/>
                  <a:pt x="136" y="81"/>
                  <a:pt x="136" y="81"/>
                </a:cubicBezTo>
                <a:close/>
                <a:moveTo>
                  <a:pt x="19" y="88"/>
                </a:moveTo>
                <a:cubicBezTo>
                  <a:pt x="19" y="88"/>
                  <a:pt x="20" y="88"/>
                  <a:pt x="20" y="88"/>
                </a:cubicBezTo>
                <a:cubicBezTo>
                  <a:pt x="20" y="88"/>
                  <a:pt x="20" y="87"/>
                  <a:pt x="20" y="87"/>
                </a:cubicBezTo>
                <a:cubicBezTo>
                  <a:pt x="20" y="87"/>
                  <a:pt x="19" y="87"/>
                  <a:pt x="19" y="88"/>
                </a:cubicBezTo>
                <a:close/>
                <a:moveTo>
                  <a:pt x="29" y="86"/>
                </a:moveTo>
                <a:cubicBezTo>
                  <a:pt x="29" y="86"/>
                  <a:pt x="29" y="86"/>
                  <a:pt x="29" y="86"/>
                </a:cubicBezTo>
                <a:cubicBezTo>
                  <a:pt x="29" y="86"/>
                  <a:pt x="29" y="86"/>
                  <a:pt x="29" y="86"/>
                </a:cubicBezTo>
                <a:cubicBezTo>
                  <a:pt x="29" y="86"/>
                  <a:pt x="29" y="85"/>
                  <a:pt x="29" y="85"/>
                </a:cubicBezTo>
                <a:cubicBezTo>
                  <a:pt x="29" y="85"/>
                  <a:pt x="29" y="86"/>
                  <a:pt x="29" y="86"/>
                </a:cubicBezTo>
                <a:close/>
                <a:moveTo>
                  <a:pt x="20" y="70"/>
                </a:moveTo>
                <a:cubicBezTo>
                  <a:pt x="21" y="70"/>
                  <a:pt x="21" y="70"/>
                  <a:pt x="21" y="70"/>
                </a:cubicBezTo>
                <a:cubicBezTo>
                  <a:pt x="21" y="70"/>
                  <a:pt x="21" y="70"/>
                  <a:pt x="21" y="69"/>
                </a:cubicBezTo>
                <a:cubicBezTo>
                  <a:pt x="21" y="69"/>
                  <a:pt x="21" y="69"/>
                  <a:pt x="21" y="69"/>
                </a:cubicBezTo>
                <a:cubicBezTo>
                  <a:pt x="21" y="69"/>
                  <a:pt x="21" y="69"/>
                  <a:pt x="21" y="69"/>
                </a:cubicBezTo>
                <a:cubicBezTo>
                  <a:pt x="21" y="69"/>
                  <a:pt x="21" y="69"/>
                  <a:pt x="20" y="70"/>
                </a:cubicBezTo>
                <a:close/>
                <a:moveTo>
                  <a:pt x="184" y="102"/>
                </a:moveTo>
                <a:cubicBezTo>
                  <a:pt x="184" y="102"/>
                  <a:pt x="184" y="102"/>
                  <a:pt x="184" y="102"/>
                </a:cubicBezTo>
                <a:cubicBezTo>
                  <a:pt x="184" y="102"/>
                  <a:pt x="184" y="102"/>
                  <a:pt x="184" y="103"/>
                </a:cubicBezTo>
                <a:cubicBezTo>
                  <a:pt x="184" y="103"/>
                  <a:pt x="184" y="103"/>
                  <a:pt x="184" y="103"/>
                </a:cubicBezTo>
                <a:cubicBezTo>
                  <a:pt x="184" y="102"/>
                  <a:pt x="184" y="102"/>
                  <a:pt x="184" y="102"/>
                </a:cubicBezTo>
                <a:close/>
                <a:moveTo>
                  <a:pt x="224" y="104"/>
                </a:moveTo>
                <a:cubicBezTo>
                  <a:pt x="224" y="104"/>
                  <a:pt x="224" y="104"/>
                  <a:pt x="224" y="104"/>
                </a:cubicBezTo>
                <a:cubicBezTo>
                  <a:pt x="225" y="104"/>
                  <a:pt x="225" y="104"/>
                  <a:pt x="225" y="104"/>
                </a:cubicBezTo>
                <a:cubicBezTo>
                  <a:pt x="225" y="103"/>
                  <a:pt x="225" y="103"/>
                  <a:pt x="225" y="103"/>
                </a:cubicBezTo>
                <a:cubicBezTo>
                  <a:pt x="225" y="104"/>
                  <a:pt x="225" y="104"/>
                  <a:pt x="224" y="104"/>
                </a:cubicBezTo>
                <a:close/>
                <a:moveTo>
                  <a:pt x="222" y="106"/>
                </a:moveTo>
                <a:cubicBezTo>
                  <a:pt x="222" y="106"/>
                  <a:pt x="222" y="106"/>
                  <a:pt x="222" y="106"/>
                </a:cubicBezTo>
                <a:cubicBezTo>
                  <a:pt x="222" y="106"/>
                  <a:pt x="222" y="106"/>
                  <a:pt x="222" y="106"/>
                </a:cubicBezTo>
                <a:cubicBezTo>
                  <a:pt x="222" y="106"/>
                  <a:pt x="222" y="106"/>
                  <a:pt x="222" y="106"/>
                </a:cubicBezTo>
                <a:cubicBezTo>
                  <a:pt x="222" y="106"/>
                  <a:pt x="222" y="106"/>
                  <a:pt x="222" y="106"/>
                </a:cubicBezTo>
                <a:close/>
              </a:path>
            </a:pathLst>
          </a:custGeom>
          <a:solidFill>
            <a:srgbClr val="BE4833"/>
          </a:solidFill>
          <a:ln>
            <a:noFill/>
          </a:ln>
        </p:spPr>
        <p:txBody>
          <a:bodyPr vert="horz" wrap="square" lIns="96435" tIns="48218" rIns="96435" bIns="48218" numCol="1" anchor="t" anchorCtr="0" compatLnSpc="1"/>
          <a:lstStyle/>
          <a:p>
            <a:pPr marL="0" marR="0" lvl="0" indent="0" algn="l" defTabSz="96393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0" dirty="0">
              <a:ln>
                <a:noFill/>
              </a:ln>
              <a:solidFill>
                <a:prstClr val="black"/>
              </a:solidFill>
              <a:effectLst/>
              <a:uLnTx/>
              <a:uFillTx/>
              <a:ea typeface="等线" panose="02010600030101010101" pitchFamily="2" charset="-122"/>
              <a:cs typeface="+mn-lt"/>
              <a:sym typeface="+mn-lt"/>
            </a:endParaRPr>
          </a:p>
        </p:txBody>
      </p:sp>
      <p:pic>
        <p:nvPicPr>
          <p:cNvPr id="1971" name="Picture 4" descr="Cute kid power full and low battery Premium Vector"/>
          <p:cNvPicPr>
            <a:picLocks noChangeAspect="1" noChangeArrowheads="1"/>
          </p:cNvPicPr>
          <p:nvPr/>
        </p:nvPicPr>
        <p:blipFill rotWithShape="1">
          <a:blip r:embed="rId5">
            <a:extLst>
              <a:ext uri="{28A0092B-C50C-407E-A947-70E740481C1C}">
                <a14:useLocalDpi xmlns:a14="http://schemas.microsoft.com/office/drawing/2010/main" val="0"/>
              </a:ext>
            </a:extLst>
          </a:blip>
          <a:srcRect l="10252" t="10589" r="50791"/>
          <a:stretch/>
        </p:blipFill>
        <p:spPr bwMode="auto">
          <a:xfrm>
            <a:off x="3377965" y="3058244"/>
            <a:ext cx="2234490" cy="3971948"/>
          </a:xfrm>
          <a:prstGeom prst="rect">
            <a:avLst/>
          </a:prstGeom>
          <a:noFill/>
          <a:extLst>
            <a:ext uri="{909E8E84-426E-40DD-AFC4-6F175D3DCCD1}">
              <a14:hiddenFill xmlns:a14="http://schemas.microsoft.com/office/drawing/2010/main">
                <a:solidFill>
                  <a:srgbClr val="FFFFFF"/>
                </a:solidFill>
              </a14:hiddenFill>
            </a:ext>
          </a:extLst>
        </p:spPr>
      </p:pic>
      <p:sp>
        <p:nvSpPr>
          <p:cNvPr id="1972" name="2"/>
          <p:cNvSpPr>
            <a:spLocks noEditPoints="1"/>
          </p:cNvSpPr>
          <p:nvPr/>
        </p:nvSpPr>
        <p:spPr bwMode="auto">
          <a:xfrm>
            <a:off x="2728191" y="4773830"/>
            <a:ext cx="868923" cy="540775"/>
          </a:xfrm>
          <a:custGeom>
            <a:avLst/>
            <a:gdLst>
              <a:gd name="T0" fmla="*/ 182 w 252"/>
              <a:gd name="T1" fmla="*/ 43 h 157"/>
              <a:gd name="T2" fmla="*/ 181 w 252"/>
              <a:gd name="T3" fmla="*/ 155 h 157"/>
              <a:gd name="T4" fmla="*/ 185 w 252"/>
              <a:gd name="T5" fmla="*/ 151 h 157"/>
              <a:gd name="T6" fmla="*/ 33 w 252"/>
              <a:gd name="T7" fmla="*/ 58 h 157"/>
              <a:gd name="T8" fmla="*/ 239 w 252"/>
              <a:gd name="T9" fmla="*/ 88 h 157"/>
              <a:gd name="T10" fmla="*/ 56 w 252"/>
              <a:gd name="T11" fmla="*/ 71 h 157"/>
              <a:gd name="T12" fmla="*/ 181 w 252"/>
              <a:gd name="T13" fmla="*/ 51 h 157"/>
              <a:gd name="T14" fmla="*/ 193 w 252"/>
              <a:gd name="T15" fmla="*/ 124 h 157"/>
              <a:gd name="T16" fmla="*/ 223 w 252"/>
              <a:gd name="T17" fmla="*/ 86 h 157"/>
              <a:gd name="T18" fmla="*/ 154 w 252"/>
              <a:gd name="T19" fmla="*/ 87 h 157"/>
              <a:gd name="T20" fmla="*/ 166 w 252"/>
              <a:gd name="T21" fmla="*/ 49 h 157"/>
              <a:gd name="T22" fmla="*/ 89 w 252"/>
              <a:gd name="T23" fmla="*/ 64 h 157"/>
              <a:gd name="T24" fmla="*/ 21 w 252"/>
              <a:gd name="T25" fmla="*/ 51 h 157"/>
              <a:gd name="T26" fmla="*/ 224 w 252"/>
              <a:gd name="T27" fmla="*/ 63 h 157"/>
              <a:gd name="T28" fmla="*/ 59 w 252"/>
              <a:gd name="T29" fmla="*/ 59 h 157"/>
              <a:gd name="T30" fmla="*/ 155 w 252"/>
              <a:gd name="T31" fmla="*/ 59 h 157"/>
              <a:gd name="T32" fmla="*/ 32 w 252"/>
              <a:gd name="T33" fmla="*/ 76 h 157"/>
              <a:gd name="T34" fmla="*/ 37 w 252"/>
              <a:gd name="T35" fmla="*/ 85 h 157"/>
              <a:gd name="T36" fmla="*/ 76 w 252"/>
              <a:gd name="T37" fmla="*/ 50 h 157"/>
              <a:gd name="T38" fmla="*/ 134 w 252"/>
              <a:gd name="T39" fmla="*/ 85 h 157"/>
              <a:gd name="T40" fmla="*/ 161 w 252"/>
              <a:gd name="T41" fmla="*/ 60 h 157"/>
              <a:gd name="T42" fmla="*/ 201 w 252"/>
              <a:gd name="T43" fmla="*/ 32 h 157"/>
              <a:gd name="T44" fmla="*/ 154 w 252"/>
              <a:gd name="T45" fmla="*/ 48 h 157"/>
              <a:gd name="T46" fmla="*/ 87 w 252"/>
              <a:gd name="T47" fmla="*/ 75 h 157"/>
              <a:gd name="T48" fmla="*/ 10 w 252"/>
              <a:gd name="T49" fmla="*/ 44 h 157"/>
              <a:gd name="T50" fmla="*/ 133 w 252"/>
              <a:gd name="T51" fmla="*/ 73 h 157"/>
              <a:gd name="T52" fmla="*/ 202 w 252"/>
              <a:gd name="T53" fmla="*/ 56 h 157"/>
              <a:gd name="T54" fmla="*/ 140 w 252"/>
              <a:gd name="T55" fmla="*/ 92 h 157"/>
              <a:gd name="T56" fmla="*/ 93 w 252"/>
              <a:gd name="T57" fmla="*/ 86 h 157"/>
              <a:gd name="T58" fmla="*/ 144 w 252"/>
              <a:gd name="T59" fmla="*/ 70 h 157"/>
              <a:gd name="T60" fmla="*/ 105 w 252"/>
              <a:gd name="T61" fmla="*/ 66 h 157"/>
              <a:gd name="T62" fmla="*/ 152 w 252"/>
              <a:gd name="T63" fmla="*/ 75 h 157"/>
              <a:gd name="T64" fmla="*/ 116 w 252"/>
              <a:gd name="T65" fmla="*/ 66 h 157"/>
              <a:gd name="T66" fmla="*/ 123 w 252"/>
              <a:gd name="T67" fmla="*/ 72 h 157"/>
              <a:gd name="T68" fmla="*/ 86 w 252"/>
              <a:gd name="T69" fmla="*/ 50 h 157"/>
              <a:gd name="T70" fmla="*/ 78 w 252"/>
              <a:gd name="T71" fmla="*/ 64 h 157"/>
              <a:gd name="T72" fmla="*/ 119 w 252"/>
              <a:gd name="T73" fmla="*/ 74 h 157"/>
              <a:gd name="T74" fmla="*/ 22 w 252"/>
              <a:gd name="T75" fmla="*/ 67 h 157"/>
              <a:gd name="T76" fmla="*/ 27 w 252"/>
              <a:gd name="T77" fmla="*/ 60 h 157"/>
              <a:gd name="T78" fmla="*/ 91 w 252"/>
              <a:gd name="T79" fmla="*/ 57 h 157"/>
              <a:gd name="T80" fmla="*/ 162 w 252"/>
              <a:gd name="T81" fmla="*/ 63 h 157"/>
              <a:gd name="T82" fmla="*/ 27 w 252"/>
              <a:gd name="T83" fmla="*/ 47 h 157"/>
              <a:gd name="T84" fmla="*/ 184 w 252"/>
              <a:gd name="T85" fmla="*/ 92 h 157"/>
              <a:gd name="T86" fmla="*/ 201 w 252"/>
              <a:gd name="T87" fmla="*/ 91 h 157"/>
              <a:gd name="T88" fmla="*/ 107 w 252"/>
              <a:gd name="T89" fmla="*/ 76 h 157"/>
              <a:gd name="T90" fmla="*/ 24 w 252"/>
              <a:gd name="T91" fmla="*/ 79 h 157"/>
              <a:gd name="T92" fmla="*/ 39 w 252"/>
              <a:gd name="T93" fmla="*/ 49 h 157"/>
              <a:gd name="T94" fmla="*/ 189 w 252"/>
              <a:gd name="T95" fmla="*/ 94 h 157"/>
              <a:gd name="T96" fmla="*/ 174 w 252"/>
              <a:gd name="T97" fmla="*/ 88 h 157"/>
              <a:gd name="T98" fmla="*/ 13 w 252"/>
              <a:gd name="T99" fmla="*/ 81 h 157"/>
              <a:gd name="T100" fmla="*/ 21 w 252"/>
              <a:gd name="T101" fmla="*/ 74 h 157"/>
              <a:gd name="T102" fmla="*/ 179 w 252"/>
              <a:gd name="T103" fmla="*/ 90 h 157"/>
              <a:gd name="T104" fmla="*/ 126 w 252"/>
              <a:gd name="T105" fmla="*/ 59 h 157"/>
              <a:gd name="T106" fmla="*/ 66 w 252"/>
              <a:gd name="T107" fmla="*/ 65 h 157"/>
              <a:gd name="T108" fmla="*/ 198 w 252"/>
              <a:gd name="T109" fmla="*/ 83 h 157"/>
              <a:gd name="T110" fmla="*/ 47 w 252"/>
              <a:gd name="T111" fmla="*/ 90 h 157"/>
              <a:gd name="T112" fmla="*/ 136 w 252"/>
              <a:gd name="T113" fmla="*/ 79 h 157"/>
              <a:gd name="T114" fmla="*/ 73 w 252"/>
              <a:gd name="T115" fmla="*/ 54 h 157"/>
              <a:gd name="T116" fmla="*/ 187 w 252"/>
              <a:gd name="T117" fmla="*/ 85 h 157"/>
              <a:gd name="T118" fmla="*/ 200 w 252"/>
              <a:gd name="T119" fmla="*/ 44 h 157"/>
              <a:gd name="T120" fmla="*/ 96 w 252"/>
              <a:gd name="T121" fmla="*/ 67 h 157"/>
              <a:gd name="T122" fmla="*/ 29 w 252"/>
              <a:gd name="T123" fmla="*/ 8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2" h="157">
                <a:moveTo>
                  <a:pt x="176" y="100"/>
                </a:moveTo>
                <a:cubicBezTo>
                  <a:pt x="176" y="100"/>
                  <a:pt x="175" y="100"/>
                  <a:pt x="174" y="100"/>
                </a:cubicBezTo>
                <a:cubicBezTo>
                  <a:pt x="149" y="100"/>
                  <a:pt x="123" y="100"/>
                  <a:pt x="97" y="100"/>
                </a:cubicBezTo>
                <a:cubicBezTo>
                  <a:pt x="84" y="100"/>
                  <a:pt x="70" y="100"/>
                  <a:pt x="57" y="100"/>
                </a:cubicBezTo>
                <a:cubicBezTo>
                  <a:pt x="51" y="100"/>
                  <a:pt x="45" y="99"/>
                  <a:pt x="39" y="99"/>
                </a:cubicBezTo>
                <a:cubicBezTo>
                  <a:pt x="34" y="99"/>
                  <a:pt x="29" y="99"/>
                  <a:pt x="24" y="99"/>
                </a:cubicBezTo>
                <a:cubicBezTo>
                  <a:pt x="21" y="100"/>
                  <a:pt x="17" y="100"/>
                  <a:pt x="14" y="101"/>
                </a:cubicBezTo>
                <a:cubicBezTo>
                  <a:pt x="13" y="101"/>
                  <a:pt x="11" y="101"/>
                  <a:pt x="10" y="102"/>
                </a:cubicBezTo>
                <a:cubicBezTo>
                  <a:pt x="8" y="103"/>
                  <a:pt x="6" y="102"/>
                  <a:pt x="6" y="100"/>
                </a:cubicBezTo>
                <a:cubicBezTo>
                  <a:pt x="5" y="98"/>
                  <a:pt x="5" y="96"/>
                  <a:pt x="5" y="94"/>
                </a:cubicBezTo>
                <a:cubicBezTo>
                  <a:pt x="4" y="88"/>
                  <a:pt x="4" y="83"/>
                  <a:pt x="3" y="78"/>
                </a:cubicBezTo>
                <a:cubicBezTo>
                  <a:pt x="3" y="71"/>
                  <a:pt x="2" y="65"/>
                  <a:pt x="2" y="58"/>
                </a:cubicBezTo>
                <a:cubicBezTo>
                  <a:pt x="1" y="54"/>
                  <a:pt x="1" y="50"/>
                  <a:pt x="1" y="45"/>
                </a:cubicBezTo>
                <a:cubicBezTo>
                  <a:pt x="1" y="44"/>
                  <a:pt x="0" y="43"/>
                  <a:pt x="0" y="42"/>
                </a:cubicBezTo>
                <a:cubicBezTo>
                  <a:pt x="0" y="41"/>
                  <a:pt x="0" y="40"/>
                  <a:pt x="0" y="40"/>
                </a:cubicBezTo>
                <a:cubicBezTo>
                  <a:pt x="1" y="38"/>
                  <a:pt x="2" y="37"/>
                  <a:pt x="3" y="38"/>
                </a:cubicBezTo>
                <a:cubicBezTo>
                  <a:pt x="6" y="38"/>
                  <a:pt x="8" y="38"/>
                  <a:pt x="10" y="38"/>
                </a:cubicBezTo>
                <a:cubicBezTo>
                  <a:pt x="17" y="39"/>
                  <a:pt x="24" y="40"/>
                  <a:pt x="31" y="41"/>
                </a:cubicBezTo>
                <a:cubicBezTo>
                  <a:pt x="35" y="41"/>
                  <a:pt x="38" y="41"/>
                  <a:pt x="42" y="41"/>
                </a:cubicBezTo>
                <a:cubicBezTo>
                  <a:pt x="65" y="41"/>
                  <a:pt x="89" y="41"/>
                  <a:pt x="112" y="41"/>
                </a:cubicBezTo>
                <a:cubicBezTo>
                  <a:pt x="123" y="41"/>
                  <a:pt x="135" y="41"/>
                  <a:pt x="146" y="42"/>
                </a:cubicBezTo>
                <a:cubicBezTo>
                  <a:pt x="151" y="43"/>
                  <a:pt x="157" y="44"/>
                  <a:pt x="162" y="44"/>
                </a:cubicBezTo>
                <a:cubicBezTo>
                  <a:pt x="164" y="44"/>
                  <a:pt x="167" y="44"/>
                  <a:pt x="169" y="44"/>
                </a:cubicBezTo>
                <a:cubicBezTo>
                  <a:pt x="173" y="44"/>
                  <a:pt x="177" y="44"/>
                  <a:pt x="181" y="43"/>
                </a:cubicBezTo>
                <a:cubicBezTo>
                  <a:pt x="182" y="43"/>
                  <a:pt x="182" y="43"/>
                  <a:pt x="182" y="43"/>
                </a:cubicBezTo>
                <a:cubicBezTo>
                  <a:pt x="182" y="43"/>
                  <a:pt x="182" y="42"/>
                  <a:pt x="182" y="42"/>
                </a:cubicBezTo>
                <a:cubicBezTo>
                  <a:pt x="182" y="38"/>
                  <a:pt x="182" y="35"/>
                  <a:pt x="182" y="31"/>
                </a:cubicBezTo>
                <a:cubicBezTo>
                  <a:pt x="182" y="26"/>
                  <a:pt x="182" y="21"/>
                  <a:pt x="182" y="16"/>
                </a:cubicBezTo>
                <a:cubicBezTo>
                  <a:pt x="182" y="12"/>
                  <a:pt x="183" y="8"/>
                  <a:pt x="183" y="4"/>
                </a:cubicBezTo>
                <a:cubicBezTo>
                  <a:pt x="183" y="4"/>
                  <a:pt x="183" y="4"/>
                  <a:pt x="183" y="3"/>
                </a:cubicBezTo>
                <a:cubicBezTo>
                  <a:pt x="183" y="2"/>
                  <a:pt x="183" y="1"/>
                  <a:pt x="185" y="2"/>
                </a:cubicBezTo>
                <a:cubicBezTo>
                  <a:pt x="185" y="1"/>
                  <a:pt x="186" y="0"/>
                  <a:pt x="187" y="1"/>
                </a:cubicBezTo>
                <a:cubicBezTo>
                  <a:pt x="188" y="1"/>
                  <a:pt x="188" y="1"/>
                  <a:pt x="188" y="1"/>
                </a:cubicBezTo>
                <a:cubicBezTo>
                  <a:pt x="189" y="1"/>
                  <a:pt x="189" y="1"/>
                  <a:pt x="190" y="1"/>
                </a:cubicBezTo>
                <a:cubicBezTo>
                  <a:pt x="190" y="1"/>
                  <a:pt x="191" y="2"/>
                  <a:pt x="192" y="1"/>
                </a:cubicBezTo>
                <a:cubicBezTo>
                  <a:pt x="193" y="1"/>
                  <a:pt x="193" y="2"/>
                  <a:pt x="194" y="2"/>
                </a:cubicBezTo>
                <a:cubicBezTo>
                  <a:pt x="195" y="3"/>
                  <a:pt x="195" y="4"/>
                  <a:pt x="196" y="4"/>
                </a:cubicBezTo>
                <a:cubicBezTo>
                  <a:pt x="200" y="9"/>
                  <a:pt x="203" y="15"/>
                  <a:pt x="207" y="20"/>
                </a:cubicBezTo>
                <a:cubicBezTo>
                  <a:pt x="212" y="28"/>
                  <a:pt x="218" y="37"/>
                  <a:pt x="223" y="45"/>
                </a:cubicBezTo>
                <a:cubicBezTo>
                  <a:pt x="227" y="50"/>
                  <a:pt x="230" y="55"/>
                  <a:pt x="233" y="60"/>
                </a:cubicBezTo>
                <a:cubicBezTo>
                  <a:pt x="236" y="64"/>
                  <a:pt x="239" y="68"/>
                  <a:pt x="242" y="72"/>
                </a:cubicBezTo>
                <a:cubicBezTo>
                  <a:pt x="243" y="73"/>
                  <a:pt x="244" y="74"/>
                  <a:pt x="245" y="75"/>
                </a:cubicBezTo>
                <a:cubicBezTo>
                  <a:pt x="246" y="77"/>
                  <a:pt x="248" y="79"/>
                  <a:pt x="249" y="80"/>
                </a:cubicBezTo>
                <a:cubicBezTo>
                  <a:pt x="252" y="84"/>
                  <a:pt x="252" y="88"/>
                  <a:pt x="249" y="92"/>
                </a:cubicBezTo>
                <a:cubicBezTo>
                  <a:pt x="248" y="95"/>
                  <a:pt x="246" y="97"/>
                  <a:pt x="243" y="100"/>
                </a:cubicBezTo>
                <a:cubicBezTo>
                  <a:pt x="234" y="110"/>
                  <a:pt x="225" y="119"/>
                  <a:pt x="215" y="128"/>
                </a:cubicBezTo>
                <a:cubicBezTo>
                  <a:pt x="208" y="134"/>
                  <a:pt x="201" y="141"/>
                  <a:pt x="193" y="147"/>
                </a:cubicBezTo>
                <a:cubicBezTo>
                  <a:pt x="191" y="149"/>
                  <a:pt x="189" y="151"/>
                  <a:pt x="186" y="153"/>
                </a:cubicBezTo>
                <a:cubicBezTo>
                  <a:pt x="185" y="154"/>
                  <a:pt x="183" y="155"/>
                  <a:pt x="182" y="155"/>
                </a:cubicBezTo>
                <a:cubicBezTo>
                  <a:pt x="181" y="155"/>
                  <a:pt x="181" y="155"/>
                  <a:pt x="181" y="155"/>
                </a:cubicBezTo>
                <a:cubicBezTo>
                  <a:pt x="180" y="156"/>
                  <a:pt x="180" y="157"/>
                  <a:pt x="179" y="156"/>
                </a:cubicBezTo>
                <a:cubicBezTo>
                  <a:pt x="178" y="156"/>
                  <a:pt x="178" y="155"/>
                  <a:pt x="178" y="154"/>
                </a:cubicBezTo>
                <a:cubicBezTo>
                  <a:pt x="178" y="154"/>
                  <a:pt x="178" y="153"/>
                  <a:pt x="177" y="152"/>
                </a:cubicBezTo>
                <a:cubicBezTo>
                  <a:pt x="176" y="152"/>
                  <a:pt x="176" y="151"/>
                  <a:pt x="176" y="151"/>
                </a:cubicBezTo>
                <a:cubicBezTo>
                  <a:pt x="176" y="148"/>
                  <a:pt x="176" y="145"/>
                  <a:pt x="176" y="142"/>
                </a:cubicBezTo>
                <a:cubicBezTo>
                  <a:pt x="176" y="141"/>
                  <a:pt x="176" y="141"/>
                  <a:pt x="176" y="140"/>
                </a:cubicBezTo>
                <a:cubicBezTo>
                  <a:pt x="175" y="139"/>
                  <a:pt x="175" y="138"/>
                  <a:pt x="175" y="138"/>
                </a:cubicBezTo>
                <a:cubicBezTo>
                  <a:pt x="175" y="126"/>
                  <a:pt x="176" y="115"/>
                  <a:pt x="176" y="104"/>
                </a:cubicBezTo>
                <a:cubicBezTo>
                  <a:pt x="176" y="103"/>
                  <a:pt x="176" y="102"/>
                  <a:pt x="176" y="100"/>
                </a:cubicBezTo>
                <a:close/>
                <a:moveTo>
                  <a:pt x="224" y="54"/>
                </a:moveTo>
                <a:cubicBezTo>
                  <a:pt x="223" y="54"/>
                  <a:pt x="223" y="53"/>
                  <a:pt x="223" y="53"/>
                </a:cubicBezTo>
                <a:cubicBezTo>
                  <a:pt x="223" y="53"/>
                  <a:pt x="223" y="53"/>
                  <a:pt x="223" y="53"/>
                </a:cubicBezTo>
                <a:cubicBezTo>
                  <a:pt x="223" y="54"/>
                  <a:pt x="223" y="54"/>
                  <a:pt x="224" y="54"/>
                </a:cubicBezTo>
                <a:cubicBezTo>
                  <a:pt x="224" y="55"/>
                  <a:pt x="224" y="55"/>
                  <a:pt x="225" y="56"/>
                </a:cubicBezTo>
                <a:cubicBezTo>
                  <a:pt x="225" y="56"/>
                  <a:pt x="225" y="56"/>
                  <a:pt x="225" y="56"/>
                </a:cubicBezTo>
                <a:cubicBezTo>
                  <a:pt x="227" y="59"/>
                  <a:pt x="228" y="61"/>
                  <a:pt x="230" y="64"/>
                </a:cubicBezTo>
                <a:cubicBezTo>
                  <a:pt x="230" y="64"/>
                  <a:pt x="230" y="64"/>
                  <a:pt x="231" y="64"/>
                </a:cubicBezTo>
                <a:cubicBezTo>
                  <a:pt x="232" y="66"/>
                  <a:pt x="233" y="67"/>
                  <a:pt x="234" y="68"/>
                </a:cubicBezTo>
                <a:cubicBezTo>
                  <a:pt x="235" y="68"/>
                  <a:pt x="235" y="68"/>
                  <a:pt x="235" y="69"/>
                </a:cubicBezTo>
                <a:cubicBezTo>
                  <a:pt x="232" y="65"/>
                  <a:pt x="228" y="60"/>
                  <a:pt x="225" y="56"/>
                </a:cubicBezTo>
                <a:cubicBezTo>
                  <a:pt x="225" y="56"/>
                  <a:pt x="225" y="56"/>
                  <a:pt x="225" y="56"/>
                </a:cubicBezTo>
                <a:cubicBezTo>
                  <a:pt x="224" y="55"/>
                  <a:pt x="224" y="55"/>
                  <a:pt x="224" y="54"/>
                </a:cubicBezTo>
                <a:close/>
                <a:moveTo>
                  <a:pt x="183" y="152"/>
                </a:moveTo>
                <a:cubicBezTo>
                  <a:pt x="183" y="152"/>
                  <a:pt x="183" y="152"/>
                  <a:pt x="183" y="152"/>
                </a:cubicBezTo>
                <a:cubicBezTo>
                  <a:pt x="184" y="152"/>
                  <a:pt x="185" y="151"/>
                  <a:pt x="185" y="151"/>
                </a:cubicBezTo>
                <a:cubicBezTo>
                  <a:pt x="187" y="149"/>
                  <a:pt x="189" y="148"/>
                  <a:pt x="191" y="146"/>
                </a:cubicBezTo>
                <a:cubicBezTo>
                  <a:pt x="199" y="139"/>
                  <a:pt x="206" y="133"/>
                  <a:pt x="214" y="126"/>
                </a:cubicBezTo>
                <a:cubicBezTo>
                  <a:pt x="224" y="117"/>
                  <a:pt x="233" y="108"/>
                  <a:pt x="242" y="98"/>
                </a:cubicBezTo>
                <a:cubicBezTo>
                  <a:pt x="244" y="96"/>
                  <a:pt x="246" y="93"/>
                  <a:pt x="247" y="91"/>
                </a:cubicBezTo>
                <a:cubicBezTo>
                  <a:pt x="248" y="89"/>
                  <a:pt x="248" y="88"/>
                  <a:pt x="249" y="87"/>
                </a:cubicBezTo>
                <a:cubicBezTo>
                  <a:pt x="249" y="85"/>
                  <a:pt x="248" y="84"/>
                  <a:pt x="248" y="83"/>
                </a:cubicBezTo>
                <a:cubicBezTo>
                  <a:pt x="248" y="84"/>
                  <a:pt x="248" y="85"/>
                  <a:pt x="247" y="85"/>
                </a:cubicBezTo>
                <a:cubicBezTo>
                  <a:pt x="247" y="88"/>
                  <a:pt x="246" y="91"/>
                  <a:pt x="243" y="93"/>
                </a:cubicBezTo>
                <a:cubicBezTo>
                  <a:pt x="239" y="97"/>
                  <a:pt x="235" y="102"/>
                  <a:pt x="230" y="106"/>
                </a:cubicBezTo>
                <a:cubicBezTo>
                  <a:pt x="219" y="116"/>
                  <a:pt x="208" y="125"/>
                  <a:pt x="198" y="136"/>
                </a:cubicBezTo>
                <a:cubicBezTo>
                  <a:pt x="196" y="138"/>
                  <a:pt x="194" y="140"/>
                  <a:pt x="193" y="142"/>
                </a:cubicBezTo>
                <a:cubicBezTo>
                  <a:pt x="191" y="143"/>
                  <a:pt x="190" y="145"/>
                  <a:pt x="189" y="146"/>
                </a:cubicBezTo>
                <a:cubicBezTo>
                  <a:pt x="188" y="147"/>
                  <a:pt x="187" y="147"/>
                  <a:pt x="186" y="147"/>
                </a:cubicBezTo>
                <a:cubicBezTo>
                  <a:pt x="186" y="147"/>
                  <a:pt x="186" y="147"/>
                  <a:pt x="185" y="148"/>
                </a:cubicBezTo>
                <a:cubicBezTo>
                  <a:pt x="185" y="149"/>
                  <a:pt x="184" y="150"/>
                  <a:pt x="183" y="152"/>
                </a:cubicBezTo>
                <a:close/>
                <a:moveTo>
                  <a:pt x="31" y="47"/>
                </a:moveTo>
                <a:cubicBezTo>
                  <a:pt x="30" y="49"/>
                  <a:pt x="29" y="51"/>
                  <a:pt x="29" y="52"/>
                </a:cubicBezTo>
                <a:cubicBezTo>
                  <a:pt x="28" y="52"/>
                  <a:pt x="28" y="53"/>
                  <a:pt x="28" y="53"/>
                </a:cubicBezTo>
                <a:cubicBezTo>
                  <a:pt x="29" y="54"/>
                  <a:pt x="29" y="55"/>
                  <a:pt x="30" y="56"/>
                </a:cubicBezTo>
                <a:cubicBezTo>
                  <a:pt x="30" y="55"/>
                  <a:pt x="31" y="55"/>
                  <a:pt x="31" y="54"/>
                </a:cubicBezTo>
                <a:cubicBezTo>
                  <a:pt x="31" y="54"/>
                  <a:pt x="32" y="53"/>
                  <a:pt x="33" y="52"/>
                </a:cubicBezTo>
                <a:cubicBezTo>
                  <a:pt x="33" y="51"/>
                  <a:pt x="33" y="51"/>
                  <a:pt x="34" y="51"/>
                </a:cubicBezTo>
                <a:cubicBezTo>
                  <a:pt x="35" y="50"/>
                  <a:pt x="36" y="51"/>
                  <a:pt x="36" y="52"/>
                </a:cubicBezTo>
                <a:cubicBezTo>
                  <a:pt x="36" y="52"/>
                  <a:pt x="36" y="53"/>
                  <a:pt x="35" y="53"/>
                </a:cubicBezTo>
                <a:cubicBezTo>
                  <a:pt x="35" y="55"/>
                  <a:pt x="34" y="57"/>
                  <a:pt x="33" y="58"/>
                </a:cubicBezTo>
                <a:cubicBezTo>
                  <a:pt x="32" y="59"/>
                  <a:pt x="32" y="60"/>
                  <a:pt x="33" y="60"/>
                </a:cubicBezTo>
                <a:cubicBezTo>
                  <a:pt x="33" y="60"/>
                  <a:pt x="33" y="61"/>
                  <a:pt x="34" y="61"/>
                </a:cubicBezTo>
                <a:cubicBezTo>
                  <a:pt x="35" y="59"/>
                  <a:pt x="36" y="58"/>
                  <a:pt x="37" y="56"/>
                </a:cubicBezTo>
                <a:cubicBezTo>
                  <a:pt x="37" y="56"/>
                  <a:pt x="37" y="55"/>
                  <a:pt x="37" y="55"/>
                </a:cubicBezTo>
                <a:cubicBezTo>
                  <a:pt x="37" y="53"/>
                  <a:pt x="37" y="51"/>
                  <a:pt x="37" y="50"/>
                </a:cubicBezTo>
                <a:cubicBezTo>
                  <a:pt x="37" y="49"/>
                  <a:pt x="36" y="48"/>
                  <a:pt x="36" y="47"/>
                </a:cubicBezTo>
                <a:cubicBezTo>
                  <a:pt x="34" y="47"/>
                  <a:pt x="32" y="47"/>
                  <a:pt x="31" y="47"/>
                </a:cubicBezTo>
                <a:close/>
                <a:moveTo>
                  <a:pt x="7" y="46"/>
                </a:moveTo>
                <a:cubicBezTo>
                  <a:pt x="7" y="46"/>
                  <a:pt x="7" y="46"/>
                  <a:pt x="7" y="46"/>
                </a:cubicBezTo>
                <a:cubicBezTo>
                  <a:pt x="7" y="54"/>
                  <a:pt x="7" y="61"/>
                  <a:pt x="7" y="68"/>
                </a:cubicBezTo>
                <a:cubicBezTo>
                  <a:pt x="7" y="69"/>
                  <a:pt x="7" y="70"/>
                  <a:pt x="7" y="71"/>
                </a:cubicBezTo>
                <a:cubicBezTo>
                  <a:pt x="8" y="74"/>
                  <a:pt x="9" y="77"/>
                  <a:pt x="10" y="81"/>
                </a:cubicBezTo>
                <a:cubicBezTo>
                  <a:pt x="10" y="82"/>
                  <a:pt x="10" y="83"/>
                  <a:pt x="9" y="83"/>
                </a:cubicBezTo>
                <a:cubicBezTo>
                  <a:pt x="9" y="84"/>
                  <a:pt x="8" y="84"/>
                  <a:pt x="8" y="84"/>
                </a:cubicBezTo>
                <a:cubicBezTo>
                  <a:pt x="9" y="85"/>
                  <a:pt x="9" y="86"/>
                  <a:pt x="10" y="87"/>
                </a:cubicBezTo>
                <a:cubicBezTo>
                  <a:pt x="10" y="87"/>
                  <a:pt x="10" y="86"/>
                  <a:pt x="10" y="86"/>
                </a:cubicBezTo>
                <a:cubicBezTo>
                  <a:pt x="10" y="83"/>
                  <a:pt x="10" y="79"/>
                  <a:pt x="10" y="76"/>
                </a:cubicBezTo>
                <a:cubicBezTo>
                  <a:pt x="10" y="76"/>
                  <a:pt x="10" y="76"/>
                  <a:pt x="10" y="75"/>
                </a:cubicBezTo>
                <a:cubicBezTo>
                  <a:pt x="9" y="75"/>
                  <a:pt x="9" y="74"/>
                  <a:pt x="9" y="73"/>
                </a:cubicBezTo>
                <a:cubicBezTo>
                  <a:pt x="10" y="72"/>
                  <a:pt x="10" y="72"/>
                  <a:pt x="10" y="71"/>
                </a:cubicBezTo>
                <a:cubicBezTo>
                  <a:pt x="9" y="69"/>
                  <a:pt x="9" y="66"/>
                  <a:pt x="9" y="63"/>
                </a:cubicBezTo>
                <a:cubicBezTo>
                  <a:pt x="8" y="60"/>
                  <a:pt x="8" y="56"/>
                  <a:pt x="8" y="53"/>
                </a:cubicBezTo>
                <a:cubicBezTo>
                  <a:pt x="7" y="51"/>
                  <a:pt x="7" y="48"/>
                  <a:pt x="7" y="46"/>
                </a:cubicBezTo>
                <a:close/>
                <a:moveTo>
                  <a:pt x="239" y="89"/>
                </a:moveTo>
                <a:cubicBezTo>
                  <a:pt x="239" y="88"/>
                  <a:pt x="239" y="88"/>
                  <a:pt x="239" y="88"/>
                </a:cubicBezTo>
                <a:cubicBezTo>
                  <a:pt x="238" y="88"/>
                  <a:pt x="237" y="88"/>
                  <a:pt x="236" y="88"/>
                </a:cubicBezTo>
                <a:cubicBezTo>
                  <a:pt x="236" y="88"/>
                  <a:pt x="236" y="88"/>
                  <a:pt x="235" y="88"/>
                </a:cubicBezTo>
                <a:cubicBezTo>
                  <a:pt x="234" y="89"/>
                  <a:pt x="234" y="88"/>
                  <a:pt x="233" y="88"/>
                </a:cubicBezTo>
                <a:cubicBezTo>
                  <a:pt x="233" y="88"/>
                  <a:pt x="233" y="88"/>
                  <a:pt x="232" y="87"/>
                </a:cubicBezTo>
                <a:cubicBezTo>
                  <a:pt x="232" y="88"/>
                  <a:pt x="232" y="88"/>
                  <a:pt x="232" y="88"/>
                </a:cubicBezTo>
                <a:cubicBezTo>
                  <a:pt x="230" y="91"/>
                  <a:pt x="228" y="93"/>
                  <a:pt x="226" y="96"/>
                </a:cubicBezTo>
                <a:cubicBezTo>
                  <a:pt x="225" y="97"/>
                  <a:pt x="225" y="98"/>
                  <a:pt x="225" y="99"/>
                </a:cubicBezTo>
                <a:cubicBezTo>
                  <a:pt x="225" y="99"/>
                  <a:pt x="225" y="98"/>
                  <a:pt x="226" y="98"/>
                </a:cubicBezTo>
                <a:cubicBezTo>
                  <a:pt x="227" y="97"/>
                  <a:pt x="227" y="96"/>
                  <a:pt x="229" y="96"/>
                </a:cubicBezTo>
                <a:cubicBezTo>
                  <a:pt x="229" y="96"/>
                  <a:pt x="229" y="96"/>
                  <a:pt x="229" y="96"/>
                </a:cubicBezTo>
                <a:cubicBezTo>
                  <a:pt x="232" y="94"/>
                  <a:pt x="236" y="91"/>
                  <a:pt x="239" y="89"/>
                </a:cubicBezTo>
                <a:close/>
                <a:moveTo>
                  <a:pt x="64" y="83"/>
                </a:moveTo>
                <a:cubicBezTo>
                  <a:pt x="64" y="83"/>
                  <a:pt x="64" y="83"/>
                  <a:pt x="65" y="83"/>
                </a:cubicBezTo>
                <a:cubicBezTo>
                  <a:pt x="66" y="83"/>
                  <a:pt x="67" y="83"/>
                  <a:pt x="68" y="83"/>
                </a:cubicBezTo>
                <a:cubicBezTo>
                  <a:pt x="69" y="83"/>
                  <a:pt x="69" y="82"/>
                  <a:pt x="70" y="82"/>
                </a:cubicBezTo>
                <a:cubicBezTo>
                  <a:pt x="71" y="79"/>
                  <a:pt x="73" y="76"/>
                  <a:pt x="74" y="74"/>
                </a:cubicBezTo>
                <a:cubicBezTo>
                  <a:pt x="75" y="73"/>
                  <a:pt x="75" y="73"/>
                  <a:pt x="75" y="73"/>
                </a:cubicBezTo>
                <a:cubicBezTo>
                  <a:pt x="74" y="72"/>
                  <a:pt x="73" y="72"/>
                  <a:pt x="73" y="72"/>
                </a:cubicBezTo>
                <a:cubicBezTo>
                  <a:pt x="72" y="72"/>
                  <a:pt x="71" y="72"/>
                  <a:pt x="71" y="73"/>
                </a:cubicBezTo>
                <a:cubicBezTo>
                  <a:pt x="69" y="76"/>
                  <a:pt x="67" y="79"/>
                  <a:pt x="64" y="82"/>
                </a:cubicBezTo>
                <a:cubicBezTo>
                  <a:pt x="64" y="82"/>
                  <a:pt x="64" y="83"/>
                  <a:pt x="64" y="83"/>
                </a:cubicBezTo>
                <a:close/>
                <a:moveTo>
                  <a:pt x="53" y="83"/>
                </a:moveTo>
                <a:cubicBezTo>
                  <a:pt x="56" y="79"/>
                  <a:pt x="59" y="74"/>
                  <a:pt x="62" y="70"/>
                </a:cubicBezTo>
                <a:cubicBezTo>
                  <a:pt x="60" y="70"/>
                  <a:pt x="59" y="69"/>
                  <a:pt x="58" y="69"/>
                </a:cubicBezTo>
                <a:cubicBezTo>
                  <a:pt x="57" y="70"/>
                  <a:pt x="57" y="71"/>
                  <a:pt x="56" y="71"/>
                </a:cubicBezTo>
                <a:cubicBezTo>
                  <a:pt x="55" y="74"/>
                  <a:pt x="53" y="77"/>
                  <a:pt x="52" y="80"/>
                </a:cubicBezTo>
                <a:cubicBezTo>
                  <a:pt x="52" y="80"/>
                  <a:pt x="51" y="80"/>
                  <a:pt x="52" y="81"/>
                </a:cubicBezTo>
                <a:cubicBezTo>
                  <a:pt x="52" y="81"/>
                  <a:pt x="52" y="82"/>
                  <a:pt x="53" y="83"/>
                </a:cubicBezTo>
                <a:close/>
                <a:moveTo>
                  <a:pt x="44" y="52"/>
                </a:moveTo>
                <a:cubicBezTo>
                  <a:pt x="45" y="53"/>
                  <a:pt x="46" y="55"/>
                  <a:pt x="47" y="56"/>
                </a:cubicBezTo>
                <a:cubicBezTo>
                  <a:pt x="49" y="54"/>
                  <a:pt x="50" y="53"/>
                  <a:pt x="51" y="51"/>
                </a:cubicBezTo>
                <a:cubicBezTo>
                  <a:pt x="51" y="51"/>
                  <a:pt x="51" y="51"/>
                  <a:pt x="51" y="50"/>
                </a:cubicBezTo>
                <a:cubicBezTo>
                  <a:pt x="51" y="49"/>
                  <a:pt x="51" y="48"/>
                  <a:pt x="51" y="47"/>
                </a:cubicBezTo>
                <a:cubicBezTo>
                  <a:pt x="50" y="47"/>
                  <a:pt x="48" y="47"/>
                  <a:pt x="47" y="47"/>
                </a:cubicBezTo>
                <a:cubicBezTo>
                  <a:pt x="46" y="49"/>
                  <a:pt x="45" y="50"/>
                  <a:pt x="44" y="52"/>
                </a:cubicBezTo>
                <a:close/>
                <a:moveTo>
                  <a:pt x="38" y="73"/>
                </a:moveTo>
                <a:cubicBezTo>
                  <a:pt x="37" y="74"/>
                  <a:pt x="37" y="74"/>
                  <a:pt x="36" y="75"/>
                </a:cubicBezTo>
                <a:cubicBezTo>
                  <a:pt x="35" y="77"/>
                  <a:pt x="33" y="79"/>
                  <a:pt x="33" y="81"/>
                </a:cubicBezTo>
                <a:cubicBezTo>
                  <a:pt x="33" y="81"/>
                  <a:pt x="32" y="81"/>
                  <a:pt x="32" y="81"/>
                </a:cubicBezTo>
                <a:cubicBezTo>
                  <a:pt x="32" y="82"/>
                  <a:pt x="31" y="83"/>
                  <a:pt x="31" y="83"/>
                </a:cubicBezTo>
                <a:cubicBezTo>
                  <a:pt x="31" y="84"/>
                  <a:pt x="32" y="85"/>
                  <a:pt x="32" y="85"/>
                </a:cubicBezTo>
                <a:cubicBezTo>
                  <a:pt x="33" y="86"/>
                  <a:pt x="34" y="86"/>
                  <a:pt x="34" y="85"/>
                </a:cubicBezTo>
                <a:cubicBezTo>
                  <a:pt x="35" y="83"/>
                  <a:pt x="36" y="81"/>
                  <a:pt x="37" y="79"/>
                </a:cubicBezTo>
                <a:cubicBezTo>
                  <a:pt x="38" y="78"/>
                  <a:pt x="39" y="76"/>
                  <a:pt x="39" y="75"/>
                </a:cubicBezTo>
                <a:cubicBezTo>
                  <a:pt x="39" y="74"/>
                  <a:pt x="39" y="74"/>
                  <a:pt x="38" y="73"/>
                </a:cubicBezTo>
                <a:close/>
                <a:moveTo>
                  <a:pt x="170" y="51"/>
                </a:moveTo>
                <a:cubicBezTo>
                  <a:pt x="172" y="50"/>
                  <a:pt x="173" y="51"/>
                  <a:pt x="174" y="52"/>
                </a:cubicBezTo>
                <a:cubicBezTo>
                  <a:pt x="176" y="53"/>
                  <a:pt x="177" y="54"/>
                  <a:pt x="179" y="55"/>
                </a:cubicBezTo>
                <a:cubicBezTo>
                  <a:pt x="179" y="55"/>
                  <a:pt x="180" y="55"/>
                  <a:pt x="180" y="56"/>
                </a:cubicBezTo>
                <a:cubicBezTo>
                  <a:pt x="181" y="54"/>
                  <a:pt x="181" y="53"/>
                  <a:pt x="181" y="51"/>
                </a:cubicBezTo>
                <a:cubicBezTo>
                  <a:pt x="177" y="49"/>
                  <a:pt x="173" y="48"/>
                  <a:pt x="169" y="49"/>
                </a:cubicBezTo>
                <a:cubicBezTo>
                  <a:pt x="169" y="49"/>
                  <a:pt x="170" y="50"/>
                  <a:pt x="170" y="51"/>
                </a:cubicBezTo>
                <a:close/>
                <a:moveTo>
                  <a:pt x="161" y="81"/>
                </a:moveTo>
                <a:cubicBezTo>
                  <a:pt x="160" y="80"/>
                  <a:pt x="159" y="81"/>
                  <a:pt x="159" y="81"/>
                </a:cubicBezTo>
                <a:cubicBezTo>
                  <a:pt x="158" y="82"/>
                  <a:pt x="157" y="84"/>
                  <a:pt x="156" y="85"/>
                </a:cubicBezTo>
                <a:cubicBezTo>
                  <a:pt x="157" y="87"/>
                  <a:pt x="159" y="90"/>
                  <a:pt x="161" y="92"/>
                </a:cubicBezTo>
                <a:cubicBezTo>
                  <a:pt x="161" y="91"/>
                  <a:pt x="161" y="82"/>
                  <a:pt x="161" y="81"/>
                </a:cubicBezTo>
                <a:close/>
                <a:moveTo>
                  <a:pt x="11" y="99"/>
                </a:moveTo>
                <a:cubicBezTo>
                  <a:pt x="11" y="97"/>
                  <a:pt x="11" y="96"/>
                  <a:pt x="11" y="94"/>
                </a:cubicBezTo>
                <a:cubicBezTo>
                  <a:pt x="11" y="93"/>
                  <a:pt x="11" y="93"/>
                  <a:pt x="10" y="92"/>
                </a:cubicBezTo>
                <a:cubicBezTo>
                  <a:pt x="9" y="91"/>
                  <a:pt x="9" y="89"/>
                  <a:pt x="8" y="88"/>
                </a:cubicBezTo>
                <a:cubicBezTo>
                  <a:pt x="7" y="88"/>
                  <a:pt x="7" y="87"/>
                  <a:pt x="7" y="87"/>
                </a:cubicBezTo>
                <a:cubicBezTo>
                  <a:pt x="7" y="88"/>
                  <a:pt x="7" y="89"/>
                  <a:pt x="7" y="90"/>
                </a:cubicBezTo>
                <a:cubicBezTo>
                  <a:pt x="7" y="93"/>
                  <a:pt x="7" y="96"/>
                  <a:pt x="8" y="99"/>
                </a:cubicBezTo>
                <a:cubicBezTo>
                  <a:pt x="8" y="99"/>
                  <a:pt x="8" y="99"/>
                  <a:pt x="8" y="100"/>
                </a:cubicBezTo>
                <a:cubicBezTo>
                  <a:pt x="9" y="99"/>
                  <a:pt x="10" y="99"/>
                  <a:pt x="11" y="99"/>
                </a:cubicBezTo>
                <a:close/>
                <a:moveTo>
                  <a:pt x="223" y="73"/>
                </a:moveTo>
                <a:cubicBezTo>
                  <a:pt x="222" y="74"/>
                  <a:pt x="221" y="76"/>
                  <a:pt x="220" y="77"/>
                </a:cubicBezTo>
                <a:cubicBezTo>
                  <a:pt x="219" y="78"/>
                  <a:pt x="218" y="80"/>
                  <a:pt x="219" y="82"/>
                </a:cubicBezTo>
                <a:cubicBezTo>
                  <a:pt x="219" y="82"/>
                  <a:pt x="219" y="83"/>
                  <a:pt x="219" y="83"/>
                </a:cubicBezTo>
                <a:cubicBezTo>
                  <a:pt x="219" y="83"/>
                  <a:pt x="219" y="84"/>
                  <a:pt x="219" y="84"/>
                </a:cubicBezTo>
                <a:cubicBezTo>
                  <a:pt x="221" y="82"/>
                  <a:pt x="223" y="80"/>
                  <a:pt x="224" y="79"/>
                </a:cubicBezTo>
                <a:cubicBezTo>
                  <a:pt x="224" y="79"/>
                  <a:pt x="225" y="78"/>
                  <a:pt x="225" y="78"/>
                </a:cubicBezTo>
                <a:cubicBezTo>
                  <a:pt x="225" y="76"/>
                  <a:pt x="225" y="75"/>
                  <a:pt x="223" y="73"/>
                </a:cubicBezTo>
                <a:close/>
                <a:moveTo>
                  <a:pt x="193" y="124"/>
                </a:moveTo>
                <a:cubicBezTo>
                  <a:pt x="193" y="125"/>
                  <a:pt x="193" y="125"/>
                  <a:pt x="193" y="125"/>
                </a:cubicBezTo>
                <a:cubicBezTo>
                  <a:pt x="193" y="124"/>
                  <a:pt x="193" y="124"/>
                  <a:pt x="193" y="124"/>
                </a:cubicBezTo>
                <a:cubicBezTo>
                  <a:pt x="195" y="121"/>
                  <a:pt x="197" y="118"/>
                  <a:pt x="199" y="116"/>
                </a:cubicBezTo>
                <a:cubicBezTo>
                  <a:pt x="200" y="115"/>
                  <a:pt x="200" y="114"/>
                  <a:pt x="199" y="113"/>
                </a:cubicBezTo>
                <a:cubicBezTo>
                  <a:pt x="199" y="113"/>
                  <a:pt x="198" y="113"/>
                  <a:pt x="198" y="113"/>
                </a:cubicBezTo>
                <a:cubicBezTo>
                  <a:pt x="196" y="114"/>
                  <a:pt x="195" y="116"/>
                  <a:pt x="193" y="118"/>
                </a:cubicBezTo>
                <a:cubicBezTo>
                  <a:pt x="193" y="118"/>
                  <a:pt x="193" y="118"/>
                  <a:pt x="193" y="119"/>
                </a:cubicBezTo>
                <a:cubicBezTo>
                  <a:pt x="193" y="121"/>
                  <a:pt x="193" y="123"/>
                  <a:pt x="193" y="124"/>
                </a:cubicBezTo>
                <a:close/>
                <a:moveTo>
                  <a:pt x="142" y="45"/>
                </a:moveTo>
                <a:cubicBezTo>
                  <a:pt x="142" y="45"/>
                  <a:pt x="142" y="45"/>
                  <a:pt x="142" y="45"/>
                </a:cubicBezTo>
                <a:cubicBezTo>
                  <a:pt x="141" y="45"/>
                  <a:pt x="141" y="44"/>
                  <a:pt x="141" y="44"/>
                </a:cubicBezTo>
                <a:cubicBezTo>
                  <a:pt x="137" y="44"/>
                  <a:pt x="132" y="44"/>
                  <a:pt x="128" y="44"/>
                </a:cubicBezTo>
                <a:cubicBezTo>
                  <a:pt x="118" y="43"/>
                  <a:pt x="107" y="43"/>
                  <a:pt x="97" y="43"/>
                </a:cubicBezTo>
                <a:cubicBezTo>
                  <a:pt x="97" y="43"/>
                  <a:pt x="96" y="43"/>
                  <a:pt x="96" y="43"/>
                </a:cubicBezTo>
                <a:cubicBezTo>
                  <a:pt x="95" y="43"/>
                  <a:pt x="95" y="44"/>
                  <a:pt x="96" y="44"/>
                </a:cubicBezTo>
                <a:cubicBezTo>
                  <a:pt x="96" y="44"/>
                  <a:pt x="97" y="44"/>
                  <a:pt x="98" y="44"/>
                </a:cubicBezTo>
                <a:cubicBezTo>
                  <a:pt x="109" y="44"/>
                  <a:pt x="121" y="44"/>
                  <a:pt x="133" y="45"/>
                </a:cubicBezTo>
                <a:cubicBezTo>
                  <a:pt x="136" y="45"/>
                  <a:pt x="139" y="45"/>
                  <a:pt x="142" y="45"/>
                </a:cubicBezTo>
                <a:close/>
                <a:moveTo>
                  <a:pt x="217" y="97"/>
                </a:moveTo>
                <a:cubicBezTo>
                  <a:pt x="219" y="96"/>
                  <a:pt x="220" y="95"/>
                  <a:pt x="221" y="93"/>
                </a:cubicBezTo>
                <a:cubicBezTo>
                  <a:pt x="222" y="92"/>
                  <a:pt x="223" y="91"/>
                  <a:pt x="224" y="90"/>
                </a:cubicBezTo>
                <a:cubicBezTo>
                  <a:pt x="224" y="89"/>
                  <a:pt x="224" y="87"/>
                  <a:pt x="224" y="86"/>
                </a:cubicBezTo>
                <a:cubicBezTo>
                  <a:pt x="224" y="86"/>
                  <a:pt x="224" y="86"/>
                  <a:pt x="224" y="86"/>
                </a:cubicBezTo>
                <a:cubicBezTo>
                  <a:pt x="224" y="86"/>
                  <a:pt x="224" y="85"/>
                  <a:pt x="224" y="85"/>
                </a:cubicBezTo>
                <a:cubicBezTo>
                  <a:pt x="224" y="85"/>
                  <a:pt x="224" y="86"/>
                  <a:pt x="223" y="86"/>
                </a:cubicBezTo>
                <a:cubicBezTo>
                  <a:pt x="221" y="88"/>
                  <a:pt x="219" y="91"/>
                  <a:pt x="217" y="94"/>
                </a:cubicBezTo>
                <a:cubicBezTo>
                  <a:pt x="217" y="95"/>
                  <a:pt x="216" y="95"/>
                  <a:pt x="217" y="96"/>
                </a:cubicBezTo>
                <a:cubicBezTo>
                  <a:pt x="217" y="97"/>
                  <a:pt x="217" y="97"/>
                  <a:pt x="217" y="97"/>
                </a:cubicBezTo>
                <a:close/>
                <a:moveTo>
                  <a:pt x="214" y="62"/>
                </a:moveTo>
                <a:cubicBezTo>
                  <a:pt x="214" y="62"/>
                  <a:pt x="214" y="62"/>
                  <a:pt x="214" y="62"/>
                </a:cubicBezTo>
                <a:cubicBezTo>
                  <a:pt x="212" y="64"/>
                  <a:pt x="209" y="66"/>
                  <a:pt x="207" y="69"/>
                </a:cubicBezTo>
                <a:cubicBezTo>
                  <a:pt x="208" y="70"/>
                  <a:pt x="209" y="71"/>
                  <a:pt x="209" y="72"/>
                </a:cubicBezTo>
                <a:cubicBezTo>
                  <a:pt x="211" y="70"/>
                  <a:pt x="212" y="68"/>
                  <a:pt x="214" y="66"/>
                </a:cubicBezTo>
                <a:cubicBezTo>
                  <a:pt x="214" y="66"/>
                  <a:pt x="214" y="66"/>
                  <a:pt x="214" y="66"/>
                </a:cubicBezTo>
                <a:cubicBezTo>
                  <a:pt x="214" y="64"/>
                  <a:pt x="214" y="63"/>
                  <a:pt x="214" y="62"/>
                </a:cubicBezTo>
                <a:close/>
                <a:moveTo>
                  <a:pt x="44" y="90"/>
                </a:moveTo>
                <a:cubicBezTo>
                  <a:pt x="42" y="90"/>
                  <a:pt x="42" y="90"/>
                  <a:pt x="41" y="91"/>
                </a:cubicBezTo>
                <a:cubicBezTo>
                  <a:pt x="40" y="92"/>
                  <a:pt x="38" y="92"/>
                  <a:pt x="37" y="91"/>
                </a:cubicBezTo>
                <a:cubicBezTo>
                  <a:pt x="35" y="91"/>
                  <a:pt x="34" y="91"/>
                  <a:pt x="32" y="91"/>
                </a:cubicBezTo>
                <a:cubicBezTo>
                  <a:pt x="31" y="91"/>
                  <a:pt x="30" y="91"/>
                  <a:pt x="29" y="91"/>
                </a:cubicBezTo>
                <a:cubicBezTo>
                  <a:pt x="28" y="91"/>
                  <a:pt x="26" y="91"/>
                  <a:pt x="25" y="92"/>
                </a:cubicBezTo>
                <a:cubicBezTo>
                  <a:pt x="25" y="92"/>
                  <a:pt x="25" y="92"/>
                  <a:pt x="25" y="92"/>
                </a:cubicBezTo>
                <a:cubicBezTo>
                  <a:pt x="27" y="92"/>
                  <a:pt x="30" y="93"/>
                  <a:pt x="32" y="93"/>
                </a:cubicBezTo>
                <a:cubicBezTo>
                  <a:pt x="34" y="93"/>
                  <a:pt x="37" y="93"/>
                  <a:pt x="39" y="93"/>
                </a:cubicBezTo>
                <a:cubicBezTo>
                  <a:pt x="40" y="93"/>
                  <a:pt x="41" y="93"/>
                  <a:pt x="42" y="93"/>
                </a:cubicBezTo>
                <a:cubicBezTo>
                  <a:pt x="42" y="93"/>
                  <a:pt x="43" y="93"/>
                  <a:pt x="43" y="92"/>
                </a:cubicBezTo>
                <a:cubicBezTo>
                  <a:pt x="43" y="91"/>
                  <a:pt x="44" y="91"/>
                  <a:pt x="44" y="90"/>
                </a:cubicBezTo>
                <a:close/>
                <a:moveTo>
                  <a:pt x="148" y="92"/>
                </a:moveTo>
                <a:cubicBezTo>
                  <a:pt x="151" y="93"/>
                  <a:pt x="157" y="93"/>
                  <a:pt x="158" y="92"/>
                </a:cubicBezTo>
                <a:cubicBezTo>
                  <a:pt x="157" y="90"/>
                  <a:pt x="155" y="89"/>
                  <a:pt x="154" y="87"/>
                </a:cubicBezTo>
                <a:cubicBezTo>
                  <a:pt x="152" y="89"/>
                  <a:pt x="150" y="90"/>
                  <a:pt x="148" y="92"/>
                </a:cubicBezTo>
                <a:close/>
                <a:moveTo>
                  <a:pt x="51" y="68"/>
                </a:moveTo>
                <a:cubicBezTo>
                  <a:pt x="50" y="67"/>
                  <a:pt x="50" y="65"/>
                  <a:pt x="49" y="64"/>
                </a:cubicBezTo>
                <a:cubicBezTo>
                  <a:pt x="47" y="66"/>
                  <a:pt x="46" y="68"/>
                  <a:pt x="45" y="70"/>
                </a:cubicBezTo>
                <a:cubicBezTo>
                  <a:pt x="46" y="71"/>
                  <a:pt x="47" y="72"/>
                  <a:pt x="47" y="73"/>
                </a:cubicBezTo>
                <a:cubicBezTo>
                  <a:pt x="49" y="71"/>
                  <a:pt x="50" y="70"/>
                  <a:pt x="51" y="68"/>
                </a:cubicBezTo>
                <a:close/>
                <a:moveTo>
                  <a:pt x="81" y="81"/>
                </a:moveTo>
                <a:cubicBezTo>
                  <a:pt x="82" y="79"/>
                  <a:pt x="84" y="77"/>
                  <a:pt x="85" y="74"/>
                </a:cubicBezTo>
                <a:cubicBezTo>
                  <a:pt x="84" y="74"/>
                  <a:pt x="83" y="74"/>
                  <a:pt x="81" y="74"/>
                </a:cubicBezTo>
                <a:cubicBezTo>
                  <a:pt x="81" y="74"/>
                  <a:pt x="81" y="74"/>
                  <a:pt x="81" y="74"/>
                </a:cubicBezTo>
                <a:cubicBezTo>
                  <a:pt x="80" y="75"/>
                  <a:pt x="79" y="77"/>
                  <a:pt x="78" y="78"/>
                </a:cubicBezTo>
                <a:cubicBezTo>
                  <a:pt x="79" y="79"/>
                  <a:pt x="80" y="80"/>
                  <a:pt x="81" y="81"/>
                </a:cubicBezTo>
                <a:close/>
                <a:moveTo>
                  <a:pt x="144" y="82"/>
                </a:moveTo>
                <a:cubicBezTo>
                  <a:pt x="144" y="82"/>
                  <a:pt x="144" y="82"/>
                  <a:pt x="144" y="82"/>
                </a:cubicBezTo>
                <a:cubicBezTo>
                  <a:pt x="143" y="83"/>
                  <a:pt x="142" y="84"/>
                  <a:pt x="142" y="85"/>
                </a:cubicBezTo>
                <a:cubicBezTo>
                  <a:pt x="141" y="85"/>
                  <a:pt x="140" y="86"/>
                  <a:pt x="139" y="87"/>
                </a:cubicBezTo>
                <a:cubicBezTo>
                  <a:pt x="141" y="89"/>
                  <a:pt x="142" y="91"/>
                  <a:pt x="143" y="92"/>
                </a:cubicBezTo>
                <a:cubicBezTo>
                  <a:pt x="144" y="88"/>
                  <a:pt x="144" y="85"/>
                  <a:pt x="144" y="82"/>
                </a:cubicBezTo>
                <a:close/>
                <a:moveTo>
                  <a:pt x="164" y="90"/>
                </a:moveTo>
                <a:cubicBezTo>
                  <a:pt x="164" y="91"/>
                  <a:pt x="164" y="92"/>
                  <a:pt x="164" y="93"/>
                </a:cubicBezTo>
                <a:cubicBezTo>
                  <a:pt x="165" y="93"/>
                  <a:pt x="166" y="93"/>
                  <a:pt x="168" y="93"/>
                </a:cubicBezTo>
                <a:cubicBezTo>
                  <a:pt x="168" y="92"/>
                  <a:pt x="169" y="90"/>
                  <a:pt x="170" y="89"/>
                </a:cubicBezTo>
                <a:cubicBezTo>
                  <a:pt x="169" y="88"/>
                  <a:pt x="169" y="87"/>
                  <a:pt x="168" y="87"/>
                </a:cubicBezTo>
                <a:cubicBezTo>
                  <a:pt x="167" y="88"/>
                  <a:pt x="166" y="90"/>
                  <a:pt x="164" y="90"/>
                </a:cubicBezTo>
                <a:close/>
                <a:moveTo>
                  <a:pt x="166" y="49"/>
                </a:moveTo>
                <a:cubicBezTo>
                  <a:pt x="164" y="49"/>
                  <a:pt x="161" y="49"/>
                  <a:pt x="158" y="49"/>
                </a:cubicBezTo>
                <a:cubicBezTo>
                  <a:pt x="158" y="49"/>
                  <a:pt x="158" y="49"/>
                  <a:pt x="159" y="49"/>
                </a:cubicBezTo>
                <a:cubicBezTo>
                  <a:pt x="160" y="49"/>
                  <a:pt x="160" y="50"/>
                  <a:pt x="160" y="51"/>
                </a:cubicBezTo>
                <a:cubicBezTo>
                  <a:pt x="160" y="51"/>
                  <a:pt x="160" y="52"/>
                  <a:pt x="160" y="52"/>
                </a:cubicBezTo>
                <a:cubicBezTo>
                  <a:pt x="162" y="52"/>
                  <a:pt x="164" y="52"/>
                  <a:pt x="166" y="52"/>
                </a:cubicBezTo>
                <a:cubicBezTo>
                  <a:pt x="166" y="51"/>
                  <a:pt x="166" y="50"/>
                  <a:pt x="166" y="49"/>
                </a:cubicBezTo>
                <a:close/>
                <a:moveTo>
                  <a:pt x="145" y="48"/>
                </a:moveTo>
                <a:cubicBezTo>
                  <a:pt x="143" y="48"/>
                  <a:pt x="137" y="48"/>
                  <a:pt x="135" y="48"/>
                </a:cubicBezTo>
                <a:cubicBezTo>
                  <a:pt x="136" y="49"/>
                  <a:pt x="135" y="50"/>
                  <a:pt x="135" y="51"/>
                </a:cubicBezTo>
                <a:cubicBezTo>
                  <a:pt x="135" y="51"/>
                  <a:pt x="136" y="51"/>
                  <a:pt x="136" y="51"/>
                </a:cubicBezTo>
                <a:cubicBezTo>
                  <a:pt x="138" y="51"/>
                  <a:pt x="139" y="51"/>
                  <a:pt x="141" y="51"/>
                </a:cubicBezTo>
                <a:cubicBezTo>
                  <a:pt x="141" y="50"/>
                  <a:pt x="142" y="50"/>
                  <a:pt x="142" y="50"/>
                </a:cubicBezTo>
                <a:cubicBezTo>
                  <a:pt x="143" y="49"/>
                  <a:pt x="143" y="49"/>
                  <a:pt x="144" y="49"/>
                </a:cubicBezTo>
                <a:cubicBezTo>
                  <a:pt x="144" y="49"/>
                  <a:pt x="144" y="49"/>
                  <a:pt x="145" y="49"/>
                </a:cubicBezTo>
                <a:cubicBezTo>
                  <a:pt x="145" y="49"/>
                  <a:pt x="145" y="49"/>
                  <a:pt x="145" y="48"/>
                </a:cubicBezTo>
                <a:close/>
                <a:moveTo>
                  <a:pt x="10" y="46"/>
                </a:moveTo>
                <a:cubicBezTo>
                  <a:pt x="9" y="49"/>
                  <a:pt x="10" y="57"/>
                  <a:pt x="11" y="58"/>
                </a:cubicBezTo>
                <a:cubicBezTo>
                  <a:pt x="11" y="57"/>
                  <a:pt x="11" y="56"/>
                  <a:pt x="12" y="55"/>
                </a:cubicBezTo>
                <a:cubicBezTo>
                  <a:pt x="12" y="54"/>
                  <a:pt x="12" y="53"/>
                  <a:pt x="13" y="52"/>
                </a:cubicBezTo>
                <a:cubicBezTo>
                  <a:pt x="13" y="51"/>
                  <a:pt x="13" y="51"/>
                  <a:pt x="13" y="50"/>
                </a:cubicBezTo>
                <a:cubicBezTo>
                  <a:pt x="12" y="49"/>
                  <a:pt x="12" y="48"/>
                  <a:pt x="12" y="48"/>
                </a:cubicBezTo>
                <a:cubicBezTo>
                  <a:pt x="12" y="47"/>
                  <a:pt x="13" y="47"/>
                  <a:pt x="13" y="47"/>
                </a:cubicBezTo>
                <a:cubicBezTo>
                  <a:pt x="12" y="47"/>
                  <a:pt x="11" y="47"/>
                  <a:pt x="10" y="46"/>
                </a:cubicBezTo>
                <a:close/>
                <a:moveTo>
                  <a:pt x="90" y="63"/>
                </a:moveTo>
                <a:cubicBezTo>
                  <a:pt x="90" y="63"/>
                  <a:pt x="89" y="63"/>
                  <a:pt x="89" y="64"/>
                </a:cubicBezTo>
                <a:cubicBezTo>
                  <a:pt x="88" y="65"/>
                  <a:pt x="87" y="67"/>
                  <a:pt x="86" y="68"/>
                </a:cubicBezTo>
                <a:cubicBezTo>
                  <a:pt x="85" y="69"/>
                  <a:pt x="84" y="70"/>
                  <a:pt x="84" y="72"/>
                </a:cubicBezTo>
                <a:cubicBezTo>
                  <a:pt x="85" y="72"/>
                  <a:pt x="86" y="72"/>
                  <a:pt x="86" y="72"/>
                </a:cubicBezTo>
                <a:cubicBezTo>
                  <a:pt x="88" y="70"/>
                  <a:pt x="89" y="67"/>
                  <a:pt x="91" y="64"/>
                </a:cubicBezTo>
                <a:cubicBezTo>
                  <a:pt x="91" y="64"/>
                  <a:pt x="90" y="63"/>
                  <a:pt x="90" y="63"/>
                </a:cubicBezTo>
                <a:close/>
                <a:moveTo>
                  <a:pt x="42" y="63"/>
                </a:moveTo>
                <a:cubicBezTo>
                  <a:pt x="42" y="63"/>
                  <a:pt x="42" y="63"/>
                  <a:pt x="42" y="63"/>
                </a:cubicBezTo>
                <a:cubicBezTo>
                  <a:pt x="43" y="62"/>
                  <a:pt x="44" y="60"/>
                  <a:pt x="46" y="58"/>
                </a:cubicBezTo>
                <a:cubicBezTo>
                  <a:pt x="45" y="57"/>
                  <a:pt x="44" y="56"/>
                  <a:pt x="43" y="54"/>
                </a:cubicBezTo>
                <a:cubicBezTo>
                  <a:pt x="42" y="56"/>
                  <a:pt x="41" y="57"/>
                  <a:pt x="41" y="58"/>
                </a:cubicBezTo>
                <a:cubicBezTo>
                  <a:pt x="41" y="58"/>
                  <a:pt x="41" y="58"/>
                  <a:pt x="41" y="58"/>
                </a:cubicBezTo>
                <a:cubicBezTo>
                  <a:pt x="41" y="60"/>
                  <a:pt x="41" y="62"/>
                  <a:pt x="42" y="63"/>
                </a:cubicBezTo>
                <a:close/>
                <a:moveTo>
                  <a:pt x="75" y="64"/>
                </a:moveTo>
                <a:cubicBezTo>
                  <a:pt x="75" y="63"/>
                  <a:pt x="74" y="62"/>
                  <a:pt x="74" y="62"/>
                </a:cubicBezTo>
                <a:cubicBezTo>
                  <a:pt x="73" y="62"/>
                  <a:pt x="72" y="62"/>
                  <a:pt x="71" y="63"/>
                </a:cubicBezTo>
                <a:cubicBezTo>
                  <a:pt x="71" y="64"/>
                  <a:pt x="70" y="65"/>
                  <a:pt x="70" y="65"/>
                </a:cubicBezTo>
                <a:cubicBezTo>
                  <a:pt x="70" y="66"/>
                  <a:pt x="69" y="66"/>
                  <a:pt x="69" y="67"/>
                </a:cubicBezTo>
                <a:cubicBezTo>
                  <a:pt x="70" y="67"/>
                  <a:pt x="70" y="68"/>
                  <a:pt x="70" y="69"/>
                </a:cubicBezTo>
                <a:cubicBezTo>
                  <a:pt x="70" y="69"/>
                  <a:pt x="71" y="69"/>
                  <a:pt x="71" y="69"/>
                </a:cubicBezTo>
                <a:cubicBezTo>
                  <a:pt x="72" y="67"/>
                  <a:pt x="74" y="65"/>
                  <a:pt x="75" y="64"/>
                </a:cubicBezTo>
                <a:close/>
                <a:moveTo>
                  <a:pt x="18" y="61"/>
                </a:moveTo>
                <a:cubicBezTo>
                  <a:pt x="20" y="59"/>
                  <a:pt x="21" y="57"/>
                  <a:pt x="22" y="55"/>
                </a:cubicBezTo>
                <a:cubicBezTo>
                  <a:pt x="22" y="55"/>
                  <a:pt x="22" y="54"/>
                  <a:pt x="22" y="54"/>
                </a:cubicBezTo>
                <a:cubicBezTo>
                  <a:pt x="22" y="53"/>
                  <a:pt x="22" y="52"/>
                  <a:pt x="21" y="50"/>
                </a:cubicBezTo>
                <a:cubicBezTo>
                  <a:pt x="21" y="51"/>
                  <a:pt x="21" y="51"/>
                  <a:pt x="21" y="51"/>
                </a:cubicBezTo>
                <a:cubicBezTo>
                  <a:pt x="20" y="53"/>
                  <a:pt x="18" y="56"/>
                  <a:pt x="17" y="59"/>
                </a:cubicBezTo>
                <a:cubicBezTo>
                  <a:pt x="17" y="59"/>
                  <a:pt x="17" y="59"/>
                  <a:pt x="17" y="60"/>
                </a:cubicBezTo>
                <a:cubicBezTo>
                  <a:pt x="18" y="60"/>
                  <a:pt x="18" y="60"/>
                  <a:pt x="18" y="61"/>
                </a:cubicBezTo>
                <a:close/>
                <a:moveTo>
                  <a:pt x="243" y="85"/>
                </a:moveTo>
                <a:cubicBezTo>
                  <a:pt x="245" y="84"/>
                  <a:pt x="245" y="84"/>
                  <a:pt x="244" y="82"/>
                </a:cubicBezTo>
                <a:cubicBezTo>
                  <a:pt x="244" y="82"/>
                  <a:pt x="244" y="82"/>
                  <a:pt x="244" y="82"/>
                </a:cubicBezTo>
                <a:cubicBezTo>
                  <a:pt x="241" y="79"/>
                  <a:pt x="239" y="77"/>
                  <a:pt x="237" y="74"/>
                </a:cubicBezTo>
                <a:cubicBezTo>
                  <a:pt x="237" y="74"/>
                  <a:pt x="237" y="74"/>
                  <a:pt x="236" y="73"/>
                </a:cubicBezTo>
                <a:cubicBezTo>
                  <a:pt x="238" y="78"/>
                  <a:pt x="240" y="82"/>
                  <a:pt x="243" y="85"/>
                </a:cubicBezTo>
                <a:close/>
                <a:moveTo>
                  <a:pt x="210" y="31"/>
                </a:moveTo>
                <a:cubicBezTo>
                  <a:pt x="210" y="31"/>
                  <a:pt x="210" y="31"/>
                  <a:pt x="210" y="31"/>
                </a:cubicBezTo>
                <a:cubicBezTo>
                  <a:pt x="210" y="30"/>
                  <a:pt x="209" y="30"/>
                  <a:pt x="209" y="30"/>
                </a:cubicBezTo>
                <a:cubicBezTo>
                  <a:pt x="207" y="27"/>
                  <a:pt x="206" y="24"/>
                  <a:pt x="204" y="21"/>
                </a:cubicBezTo>
                <a:cubicBezTo>
                  <a:pt x="203" y="18"/>
                  <a:pt x="201" y="16"/>
                  <a:pt x="199" y="13"/>
                </a:cubicBezTo>
                <a:cubicBezTo>
                  <a:pt x="198" y="13"/>
                  <a:pt x="198" y="13"/>
                  <a:pt x="197" y="12"/>
                </a:cubicBezTo>
                <a:cubicBezTo>
                  <a:pt x="197" y="12"/>
                  <a:pt x="197" y="12"/>
                  <a:pt x="197" y="12"/>
                </a:cubicBezTo>
                <a:cubicBezTo>
                  <a:pt x="198" y="13"/>
                  <a:pt x="198" y="14"/>
                  <a:pt x="199" y="15"/>
                </a:cubicBezTo>
                <a:cubicBezTo>
                  <a:pt x="200" y="15"/>
                  <a:pt x="200" y="16"/>
                  <a:pt x="200" y="17"/>
                </a:cubicBezTo>
                <a:cubicBezTo>
                  <a:pt x="200" y="17"/>
                  <a:pt x="200" y="18"/>
                  <a:pt x="201" y="18"/>
                </a:cubicBezTo>
                <a:cubicBezTo>
                  <a:pt x="204" y="22"/>
                  <a:pt x="206" y="26"/>
                  <a:pt x="209" y="30"/>
                </a:cubicBezTo>
                <a:cubicBezTo>
                  <a:pt x="209" y="31"/>
                  <a:pt x="209" y="31"/>
                  <a:pt x="210" y="31"/>
                </a:cubicBezTo>
                <a:close/>
                <a:moveTo>
                  <a:pt x="234" y="82"/>
                </a:moveTo>
                <a:cubicBezTo>
                  <a:pt x="234" y="81"/>
                  <a:pt x="234" y="80"/>
                  <a:pt x="234" y="80"/>
                </a:cubicBezTo>
                <a:cubicBezTo>
                  <a:pt x="232" y="77"/>
                  <a:pt x="231" y="74"/>
                  <a:pt x="229" y="72"/>
                </a:cubicBezTo>
                <a:cubicBezTo>
                  <a:pt x="227" y="69"/>
                  <a:pt x="226" y="66"/>
                  <a:pt x="224" y="63"/>
                </a:cubicBezTo>
                <a:cubicBezTo>
                  <a:pt x="224" y="63"/>
                  <a:pt x="224" y="62"/>
                  <a:pt x="224" y="62"/>
                </a:cubicBezTo>
                <a:cubicBezTo>
                  <a:pt x="223" y="63"/>
                  <a:pt x="223" y="63"/>
                  <a:pt x="222" y="64"/>
                </a:cubicBezTo>
                <a:cubicBezTo>
                  <a:pt x="223" y="65"/>
                  <a:pt x="224" y="66"/>
                  <a:pt x="225" y="67"/>
                </a:cubicBezTo>
                <a:cubicBezTo>
                  <a:pt x="225" y="67"/>
                  <a:pt x="225" y="67"/>
                  <a:pt x="225" y="67"/>
                </a:cubicBezTo>
                <a:cubicBezTo>
                  <a:pt x="226" y="67"/>
                  <a:pt x="227" y="68"/>
                  <a:pt x="227" y="69"/>
                </a:cubicBezTo>
                <a:cubicBezTo>
                  <a:pt x="227" y="70"/>
                  <a:pt x="228" y="71"/>
                  <a:pt x="228" y="72"/>
                </a:cubicBezTo>
                <a:cubicBezTo>
                  <a:pt x="230" y="75"/>
                  <a:pt x="232" y="78"/>
                  <a:pt x="233" y="81"/>
                </a:cubicBezTo>
                <a:cubicBezTo>
                  <a:pt x="233" y="81"/>
                  <a:pt x="234" y="81"/>
                  <a:pt x="234" y="82"/>
                </a:cubicBezTo>
                <a:close/>
                <a:moveTo>
                  <a:pt x="222" y="59"/>
                </a:moveTo>
                <a:cubicBezTo>
                  <a:pt x="219" y="56"/>
                  <a:pt x="217" y="54"/>
                  <a:pt x="214" y="51"/>
                </a:cubicBezTo>
                <a:cubicBezTo>
                  <a:pt x="214" y="51"/>
                  <a:pt x="214" y="52"/>
                  <a:pt x="213" y="52"/>
                </a:cubicBezTo>
                <a:cubicBezTo>
                  <a:pt x="214" y="53"/>
                  <a:pt x="215" y="54"/>
                  <a:pt x="216" y="55"/>
                </a:cubicBezTo>
                <a:cubicBezTo>
                  <a:pt x="216" y="55"/>
                  <a:pt x="216" y="55"/>
                  <a:pt x="216" y="55"/>
                </a:cubicBezTo>
                <a:cubicBezTo>
                  <a:pt x="217" y="56"/>
                  <a:pt x="217" y="56"/>
                  <a:pt x="217" y="57"/>
                </a:cubicBezTo>
                <a:cubicBezTo>
                  <a:pt x="217" y="57"/>
                  <a:pt x="217" y="57"/>
                  <a:pt x="218" y="58"/>
                </a:cubicBezTo>
                <a:cubicBezTo>
                  <a:pt x="218" y="59"/>
                  <a:pt x="219" y="60"/>
                  <a:pt x="220" y="61"/>
                </a:cubicBezTo>
                <a:cubicBezTo>
                  <a:pt x="221" y="60"/>
                  <a:pt x="221" y="60"/>
                  <a:pt x="222" y="59"/>
                </a:cubicBezTo>
                <a:close/>
                <a:moveTo>
                  <a:pt x="220" y="67"/>
                </a:moveTo>
                <a:cubicBezTo>
                  <a:pt x="219" y="67"/>
                  <a:pt x="219" y="68"/>
                  <a:pt x="218" y="69"/>
                </a:cubicBezTo>
                <a:cubicBezTo>
                  <a:pt x="218" y="70"/>
                  <a:pt x="217" y="71"/>
                  <a:pt x="218" y="72"/>
                </a:cubicBezTo>
                <a:cubicBezTo>
                  <a:pt x="218" y="73"/>
                  <a:pt x="218" y="74"/>
                  <a:pt x="218" y="75"/>
                </a:cubicBezTo>
                <a:cubicBezTo>
                  <a:pt x="220" y="73"/>
                  <a:pt x="221" y="72"/>
                  <a:pt x="222" y="71"/>
                </a:cubicBezTo>
                <a:cubicBezTo>
                  <a:pt x="222" y="69"/>
                  <a:pt x="221" y="68"/>
                  <a:pt x="220" y="67"/>
                </a:cubicBezTo>
                <a:close/>
                <a:moveTo>
                  <a:pt x="56" y="63"/>
                </a:moveTo>
                <a:cubicBezTo>
                  <a:pt x="57" y="61"/>
                  <a:pt x="58" y="60"/>
                  <a:pt x="59" y="59"/>
                </a:cubicBezTo>
                <a:cubicBezTo>
                  <a:pt x="58" y="57"/>
                  <a:pt x="57" y="55"/>
                  <a:pt x="55" y="53"/>
                </a:cubicBezTo>
                <a:cubicBezTo>
                  <a:pt x="55" y="53"/>
                  <a:pt x="55" y="54"/>
                  <a:pt x="55" y="55"/>
                </a:cubicBezTo>
                <a:cubicBezTo>
                  <a:pt x="55" y="55"/>
                  <a:pt x="55" y="56"/>
                  <a:pt x="55" y="56"/>
                </a:cubicBezTo>
                <a:cubicBezTo>
                  <a:pt x="55" y="58"/>
                  <a:pt x="56" y="60"/>
                  <a:pt x="56" y="63"/>
                </a:cubicBezTo>
                <a:close/>
                <a:moveTo>
                  <a:pt x="64" y="48"/>
                </a:moveTo>
                <a:cubicBezTo>
                  <a:pt x="64" y="48"/>
                  <a:pt x="64" y="48"/>
                  <a:pt x="64" y="48"/>
                </a:cubicBezTo>
                <a:cubicBezTo>
                  <a:pt x="62" y="48"/>
                  <a:pt x="61" y="48"/>
                  <a:pt x="60" y="47"/>
                </a:cubicBezTo>
                <a:cubicBezTo>
                  <a:pt x="59" y="47"/>
                  <a:pt x="58" y="48"/>
                  <a:pt x="58" y="49"/>
                </a:cubicBezTo>
                <a:cubicBezTo>
                  <a:pt x="57" y="50"/>
                  <a:pt x="57" y="50"/>
                  <a:pt x="57" y="51"/>
                </a:cubicBezTo>
                <a:cubicBezTo>
                  <a:pt x="59" y="51"/>
                  <a:pt x="62" y="51"/>
                  <a:pt x="64" y="51"/>
                </a:cubicBezTo>
                <a:cubicBezTo>
                  <a:pt x="64" y="50"/>
                  <a:pt x="64" y="49"/>
                  <a:pt x="64" y="48"/>
                </a:cubicBezTo>
                <a:close/>
                <a:moveTo>
                  <a:pt x="102" y="50"/>
                </a:moveTo>
                <a:cubicBezTo>
                  <a:pt x="103" y="51"/>
                  <a:pt x="103" y="51"/>
                  <a:pt x="104" y="51"/>
                </a:cubicBezTo>
                <a:cubicBezTo>
                  <a:pt x="106" y="51"/>
                  <a:pt x="107" y="51"/>
                  <a:pt x="109" y="51"/>
                </a:cubicBezTo>
                <a:cubicBezTo>
                  <a:pt x="110" y="51"/>
                  <a:pt x="110" y="51"/>
                  <a:pt x="111" y="50"/>
                </a:cubicBezTo>
                <a:cubicBezTo>
                  <a:pt x="111" y="50"/>
                  <a:pt x="112" y="49"/>
                  <a:pt x="112" y="48"/>
                </a:cubicBezTo>
                <a:cubicBezTo>
                  <a:pt x="109" y="48"/>
                  <a:pt x="107" y="48"/>
                  <a:pt x="104" y="48"/>
                </a:cubicBezTo>
                <a:cubicBezTo>
                  <a:pt x="103" y="49"/>
                  <a:pt x="103" y="50"/>
                  <a:pt x="102" y="50"/>
                </a:cubicBezTo>
                <a:close/>
                <a:moveTo>
                  <a:pt x="152" y="64"/>
                </a:moveTo>
                <a:cubicBezTo>
                  <a:pt x="152" y="64"/>
                  <a:pt x="152" y="65"/>
                  <a:pt x="153" y="65"/>
                </a:cubicBezTo>
                <a:cubicBezTo>
                  <a:pt x="153" y="65"/>
                  <a:pt x="153" y="66"/>
                  <a:pt x="153" y="66"/>
                </a:cubicBezTo>
                <a:cubicBezTo>
                  <a:pt x="154" y="66"/>
                  <a:pt x="155" y="66"/>
                  <a:pt x="155" y="66"/>
                </a:cubicBezTo>
                <a:cubicBezTo>
                  <a:pt x="156" y="65"/>
                  <a:pt x="157" y="65"/>
                  <a:pt x="156" y="64"/>
                </a:cubicBezTo>
                <a:cubicBezTo>
                  <a:pt x="156" y="63"/>
                  <a:pt x="156" y="62"/>
                  <a:pt x="156" y="61"/>
                </a:cubicBezTo>
                <a:cubicBezTo>
                  <a:pt x="156" y="60"/>
                  <a:pt x="155" y="60"/>
                  <a:pt x="155" y="59"/>
                </a:cubicBezTo>
                <a:cubicBezTo>
                  <a:pt x="154" y="60"/>
                  <a:pt x="153" y="62"/>
                  <a:pt x="152" y="64"/>
                </a:cubicBezTo>
                <a:close/>
                <a:moveTo>
                  <a:pt x="210" y="79"/>
                </a:moveTo>
                <a:cubicBezTo>
                  <a:pt x="209" y="81"/>
                  <a:pt x="207" y="82"/>
                  <a:pt x="207" y="85"/>
                </a:cubicBezTo>
                <a:cubicBezTo>
                  <a:pt x="206" y="86"/>
                  <a:pt x="206" y="87"/>
                  <a:pt x="207" y="88"/>
                </a:cubicBezTo>
                <a:cubicBezTo>
                  <a:pt x="209" y="86"/>
                  <a:pt x="210" y="84"/>
                  <a:pt x="212" y="82"/>
                </a:cubicBezTo>
                <a:cubicBezTo>
                  <a:pt x="211" y="81"/>
                  <a:pt x="211" y="80"/>
                  <a:pt x="210" y="79"/>
                </a:cubicBezTo>
                <a:close/>
                <a:moveTo>
                  <a:pt x="163" y="77"/>
                </a:moveTo>
                <a:cubicBezTo>
                  <a:pt x="164" y="77"/>
                  <a:pt x="164" y="78"/>
                  <a:pt x="165" y="78"/>
                </a:cubicBezTo>
                <a:cubicBezTo>
                  <a:pt x="166" y="78"/>
                  <a:pt x="167" y="78"/>
                  <a:pt x="168" y="78"/>
                </a:cubicBezTo>
                <a:cubicBezTo>
                  <a:pt x="168" y="78"/>
                  <a:pt x="168" y="78"/>
                  <a:pt x="168" y="78"/>
                </a:cubicBezTo>
                <a:cubicBezTo>
                  <a:pt x="169" y="77"/>
                  <a:pt x="169" y="76"/>
                  <a:pt x="169" y="76"/>
                </a:cubicBezTo>
                <a:cubicBezTo>
                  <a:pt x="169" y="75"/>
                  <a:pt x="168" y="74"/>
                  <a:pt x="168" y="73"/>
                </a:cubicBezTo>
                <a:cubicBezTo>
                  <a:pt x="167" y="74"/>
                  <a:pt x="166" y="74"/>
                  <a:pt x="166" y="74"/>
                </a:cubicBezTo>
                <a:cubicBezTo>
                  <a:pt x="165" y="75"/>
                  <a:pt x="164" y="76"/>
                  <a:pt x="163" y="77"/>
                </a:cubicBezTo>
                <a:close/>
                <a:moveTo>
                  <a:pt x="92" y="43"/>
                </a:moveTo>
                <a:cubicBezTo>
                  <a:pt x="83" y="43"/>
                  <a:pt x="74" y="43"/>
                  <a:pt x="66" y="43"/>
                </a:cubicBezTo>
                <a:cubicBezTo>
                  <a:pt x="72" y="44"/>
                  <a:pt x="78" y="44"/>
                  <a:pt x="84" y="44"/>
                </a:cubicBezTo>
                <a:cubicBezTo>
                  <a:pt x="86" y="44"/>
                  <a:pt x="88" y="44"/>
                  <a:pt x="91" y="44"/>
                </a:cubicBezTo>
                <a:cubicBezTo>
                  <a:pt x="91" y="44"/>
                  <a:pt x="92" y="44"/>
                  <a:pt x="92" y="43"/>
                </a:cubicBezTo>
                <a:close/>
                <a:moveTo>
                  <a:pt x="32" y="76"/>
                </a:moveTo>
                <a:cubicBezTo>
                  <a:pt x="34" y="74"/>
                  <a:pt x="35" y="72"/>
                  <a:pt x="37" y="71"/>
                </a:cubicBezTo>
                <a:cubicBezTo>
                  <a:pt x="36" y="70"/>
                  <a:pt x="35" y="69"/>
                  <a:pt x="35" y="68"/>
                </a:cubicBezTo>
                <a:cubicBezTo>
                  <a:pt x="34" y="70"/>
                  <a:pt x="33" y="71"/>
                  <a:pt x="32" y="73"/>
                </a:cubicBezTo>
                <a:cubicBezTo>
                  <a:pt x="32" y="73"/>
                  <a:pt x="32" y="74"/>
                  <a:pt x="32" y="74"/>
                </a:cubicBezTo>
                <a:cubicBezTo>
                  <a:pt x="32" y="75"/>
                  <a:pt x="32" y="75"/>
                  <a:pt x="32" y="76"/>
                </a:cubicBezTo>
                <a:close/>
                <a:moveTo>
                  <a:pt x="133" y="48"/>
                </a:moveTo>
                <a:cubicBezTo>
                  <a:pt x="133" y="48"/>
                  <a:pt x="133" y="48"/>
                  <a:pt x="133" y="48"/>
                </a:cubicBezTo>
                <a:cubicBezTo>
                  <a:pt x="131" y="48"/>
                  <a:pt x="128" y="48"/>
                  <a:pt x="126" y="48"/>
                </a:cubicBezTo>
                <a:cubicBezTo>
                  <a:pt x="126" y="48"/>
                  <a:pt x="125" y="48"/>
                  <a:pt x="125" y="48"/>
                </a:cubicBezTo>
                <a:cubicBezTo>
                  <a:pt x="125" y="49"/>
                  <a:pt x="124" y="50"/>
                  <a:pt x="124" y="51"/>
                </a:cubicBezTo>
                <a:cubicBezTo>
                  <a:pt x="125" y="51"/>
                  <a:pt x="126" y="51"/>
                  <a:pt x="127" y="51"/>
                </a:cubicBezTo>
                <a:cubicBezTo>
                  <a:pt x="127" y="51"/>
                  <a:pt x="127" y="51"/>
                  <a:pt x="127" y="51"/>
                </a:cubicBezTo>
                <a:cubicBezTo>
                  <a:pt x="128" y="50"/>
                  <a:pt x="128" y="50"/>
                  <a:pt x="129" y="49"/>
                </a:cubicBezTo>
                <a:cubicBezTo>
                  <a:pt x="130" y="49"/>
                  <a:pt x="130" y="49"/>
                  <a:pt x="131" y="50"/>
                </a:cubicBezTo>
                <a:cubicBezTo>
                  <a:pt x="132" y="49"/>
                  <a:pt x="132" y="49"/>
                  <a:pt x="133" y="48"/>
                </a:cubicBezTo>
                <a:close/>
                <a:moveTo>
                  <a:pt x="80" y="56"/>
                </a:moveTo>
                <a:cubicBezTo>
                  <a:pt x="80" y="56"/>
                  <a:pt x="80" y="55"/>
                  <a:pt x="80" y="55"/>
                </a:cubicBezTo>
                <a:cubicBezTo>
                  <a:pt x="80" y="54"/>
                  <a:pt x="77" y="54"/>
                  <a:pt x="77" y="55"/>
                </a:cubicBezTo>
                <a:cubicBezTo>
                  <a:pt x="77" y="55"/>
                  <a:pt x="76" y="55"/>
                  <a:pt x="76" y="55"/>
                </a:cubicBezTo>
                <a:cubicBezTo>
                  <a:pt x="76" y="56"/>
                  <a:pt x="75" y="57"/>
                  <a:pt x="75" y="57"/>
                </a:cubicBezTo>
                <a:cubicBezTo>
                  <a:pt x="75" y="58"/>
                  <a:pt x="75" y="58"/>
                  <a:pt x="75" y="58"/>
                </a:cubicBezTo>
                <a:cubicBezTo>
                  <a:pt x="75" y="59"/>
                  <a:pt x="75" y="59"/>
                  <a:pt x="76" y="59"/>
                </a:cubicBezTo>
                <a:cubicBezTo>
                  <a:pt x="77" y="59"/>
                  <a:pt x="78" y="58"/>
                  <a:pt x="79" y="58"/>
                </a:cubicBezTo>
                <a:cubicBezTo>
                  <a:pt x="80" y="58"/>
                  <a:pt x="80" y="57"/>
                  <a:pt x="80" y="56"/>
                </a:cubicBezTo>
                <a:close/>
                <a:moveTo>
                  <a:pt x="62" y="79"/>
                </a:moveTo>
                <a:cubicBezTo>
                  <a:pt x="62" y="80"/>
                  <a:pt x="62" y="80"/>
                  <a:pt x="62" y="80"/>
                </a:cubicBezTo>
                <a:cubicBezTo>
                  <a:pt x="65" y="77"/>
                  <a:pt x="67" y="75"/>
                  <a:pt x="69" y="72"/>
                </a:cubicBezTo>
                <a:cubicBezTo>
                  <a:pt x="68" y="71"/>
                  <a:pt x="67" y="71"/>
                  <a:pt x="66" y="71"/>
                </a:cubicBezTo>
                <a:cubicBezTo>
                  <a:pt x="65" y="74"/>
                  <a:pt x="63" y="77"/>
                  <a:pt x="62" y="79"/>
                </a:cubicBezTo>
                <a:close/>
                <a:moveTo>
                  <a:pt x="37" y="85"/>
                </a:moveTo>
                <a:cubicBezTo>
                  <a:pt x="37" y="85"/>
                  <a:pt x="37" y="85"/>
                  <a:pt x="37" y="85"/>
                </a:cubicBezTo>
                <a:cubicBezTo>
                  <a:pt x="37" y="85"/>
                  <a:pt x="38" y="85"/>
                  <a:pt x="38" y="85"/>
                </a:cubicBezTo>
                <a:cubicBezTo>
                  <a:pt x="39" y="83"/>
                  <a:pt x="41" y="81"/>
                  <a:pt x="42" y="79"/>
                </a:cubicBezTo>
                <a:cubicBezTo>
                  <a:pt x="43" y="78"/>
                  <a:pt x="43" y="77"/>
                  <a:pt x="43" y="75"/>
                </a:cubicBezTo>
                <a:cubicBezTo>
                  <a:pt x="43" y="75"/>
                  <a:pt x="42" y="76"/>
                  <a:pt x="42" y="76"/>
                </a:cubicBezTo>
                <a:cubicBezTo>
                  <a:pt x="42" y="76"/>
                  <a:pt x="41" y="77"/>
                  <a:pt x="41" y="77"/>
                </a:cubicBezTo>
                <a:cubicBezTo>
                  <a:pt x="40" y="79"/>
                  <a:pt x="38" y="82"/>
                  <a:pt x="37" y="85"/>
                </a:cubicBezTo>
                <a:cubicBezTo>
                  <a:pt x="37" y="85"/>
                  <a:pt x="37" y="85"/>
                  <a:pt x="37" y="85"/>
                </a:cubicBezTo>
                <a:close/>
                <a:moveTo>
                  <a:pt x="135" y="59"/>
                </a:moveTo>
                <a:cubicBezTo>
                  <a:pt x="134" y="57"/>
                  <a:pt x="134" y="57"/>
                  <a:pt x="133" y="57"/>
                </a:cubicBezTo>
                <a:cubicBezTo>
                  <a:pt x="132" y="57"/>
                  <a:pt x="132" y="57"/>
                  <a:pt x="131" y="57"/>
                </a:cubicBezTo>
                <a:cubicBezTo>
                  <a:pt x="130" y="57"/>
                  <a:pt x="130" y="57"/>
                  <a:pt x="130" y="58"/>
                </a:cubicBezTo>
                <a:cubicBezTo>
                  <a:pt x="130" y="59"/>
                  <a:pt x="130" y="61"/>
                  <a:pt x="131" y="62"/>
                </a:cubicBezTo>
                <a:cubicBezTo>
                  <a:pt x="131" y="62"/>
                  <a:pt x="131" y="63"/>
                  <a:pt x="131" y="63"/>
                </a:cubicBezTo>
                <a:cubicBezTo>
                  <a:pt x="132" y="62"/>
                  <a:pt x="134" y="60"/>
                  <a:pt x="135" y="59"/>
                </a:cubicBezTo>
                <a:close/>
                <a:moveTo>
                  <a:pt x="53" y="66"/>
                </a:moveTo>
                <a:cubicBezTo>
                  <a:pt x="54" y="66"/>
                  <a:pt x="54" y="65"/>
                  <a:pt x="54" y="64"/>
                </a:cubicBezTo>
                <a:cubicBezTo>
                  <a:pt x="53" y="62"/>
                  <a:pt x="53" y="60"/>
                  <a:pt x="53" y="58"/>
                </a:cubicBezTo>
                <a:cubicBezTo>
                  <a:pt x="53" y="58"/>
                  <a:pt x="53" y="58"/>
                  <a:pt x="53" y="57"/>
                </a:cubicBezTo>
                <a:cubicBezTo>
                  <a:pt x="52" y="59"/>
                  <a:pt x="51" y="60"/>
                  <a:pt x="50" y="61"/>
                </a:cubicBezTo>
                <a:cubicBezTo>
                  <a:pt x="50" y="61"/>
                  <a:pt x="50" y="62"/>
                  <a:pt x="50" y="62"/>
                </a:cubicBezTo>
                <a:cubicBezTo>
                  <a:pt x="51" y="63"/>
                  <a:pt x="52" y="65"/>
                  <a:pt x="53" y="66"/>
                </a:cubicBezTo>
                <a:close/>
                <a:moveTo>
                  <a:pt x="70" y="50"/>
                </a:moveTo>
                <a:cubicBezTo>
                  <a:pt x="70" y="50"/>
                  <a:pt x="70" y="50"/>
                  <a:pt x="70" y="50"/>
                </a:cubicBezTo>
                <a:cubicBezTo>
                  <a:pt x="72" y="50"/>
                  <a:pt x="74" y="50"/>
                  <a:pt x="76" y="50"/>
                </a:cubicBezTo>
                <a:cubicBezTo>
                  <a:pt x="76" y="50"/>
                  <a:pt x="76" y="50"/>
                  <a:pt x="77" y="50"/>
                </a:cubicBezTo>
                <a:cubicBezTo>
                  <a:pt x="77" y="50"/>
                  <a:pt x="78" y="49"/>
                  <a:pt x="78" y="48"/>
                </a:cubicBezTo>
                <a:cubicBezTo>
                  <a:pt x="76" y="48"/>
                  <a:pt x="73" y="48"/>
                  <a:pt x="71" y="48"/>
                </a:cubicBezTo>
                <a:cubicBezTo>
                  <a:pt x="71" y="49"/>
                  <a:pt x="70" y="49"/>
                  <a:pt x="70" y="50"/>
                </a:cubicBezTo>
                <a:close/>
                <a:moveTo>
                  <a:pt x="71" y="57"/>
                </a:moveTo>
                <a:cubicBezTo>
                  <a:pt x="71" y="56"/>
                  <a:pt x="70" y="55"/>
                  <a:pt x="69" y="54"/>
                </a:cubicBezTo>
                <a:cubicBezTo>
                  <a:pt x="69" y="54"/>
                  <a:pt x="68" y="53"/>
                  <a:pt x="68" y="54"/>
                </a:cubicBezTo>
                <a:cubicBezTo>
                  <a:pt x="67" y="54"/>
                  <a:pt x="67" y="54"/>
                  <a:pt x="67" y="55"/>
                </a:cubicBezTo>
                <a:cubicBezTo>
                  <a:pt x="67" y="57"/>
                  <a:pt x="68" y="58"/>
                  <a:pt x="68" y="60"/>
                </a:cubicBezTo>
                <a:cubicBezTo>
                  <a:pt x="70" y="60"/>
                  <a:pt x="70" y="58"/>
                  <a:pt x="71" y="57"/>
                </a:cubicBezTo>
                <a:close/>
                <a:moveTo>
                  <a:pt x="143" y="65"/>
                </a:moveTo>
                <a:cubicBezTo>
                  <a:pt x="144" y="63"/>
                  <a:pt x="144" y="63"/>
                  <a:pt x="144" y="61"/>
                </a:cubicBezTo>
                <a:cubicBezTo>
                  <a:pt x="144" y="60"/>
                  <a:pt x="144" y="60"/>
                  <a:pt x="143" y="59"/>
                </a:cubicBezTo>
                <a:cubicBezTo>
                  <a:pt x="143" y="59"/>
                  <a:pt x="143" y="58"/>
                  <a:pt x="143" y="57"/>
                </a:cubicBezTo>
                <a:cubicBezTo>
                  <a:pt x="142" y="59"/>
                  <a:pt x="141" y="60"/>
                  <a:pt x="140" y="61"/>
                </a:cubicBezTo>
                <a:cubicBezTo>
                  <a:pt x="141" y="62"/>
                  <a:pt x="142" y="63"/>
                  <a:pt x="143" y="65"/>
                </a:cubicBezTo>
                <a:close/>
                <a:moveTo>
                  <a:pt x="47" y="77"/>
                </a:moveTo>
                <a:cubicBezTo>
                  <a:pt x="46" y="78"/>
                  <a:pt x="46" y="79"/>
                  <a:pt x="45" y="80"/>
                </a:cubicBezTo>
                <a:cubicBezTo>
                  <a:pt x="45" y="81"/>
                  <a:pt x="45" y="83"/>
                  <a:pt x="45" y="85"/>
                </a:cubicBezTo>
                <a:cubicBezTo>
                  <a:pt x="46" y="85"/>
                  <a:pt x="46" y="85"/>
                  <a:pt x="47" y="84"/>
                </a:cubicBezTo>
                <a:cubicBezTo>
                  <a:pt x="47" y="83"/>
                  <a:pt x="47" y="83"/>
                  <a:pt x="47" y="83"/>
                </a:cubicBezTo>
                <a:cubicBezTo>
                  <a:pt x="48" y="82"/>
                  <a:pt x="48" y="81"/>
                  <a:pt x="48" y="80"/>
                </a:cubicBezTo>
                <a:cubicBezTo>
                  <a:pt x="48" y="79"/>
                  <a:pt x="47" y="79"/>
                  <a:pt x="47" y="77"/>
                </a:cubicBezTo>
                <a:close/>
                <a:moveTo>
                  <a:pt x="134" y="86"/>
                </a:moveTo>
                <a:cubicBezTo>
                  <a:pt x="134" y="86"/>
                  <a:pt x="134" y="85"/>
                  <a:pt x="134" y="85"/>
                </a:cubicBezTo>
                <a:cubicBezTo>
                  <a:pt x="134" y="85"/>
                  <a:pt x="134" y="84"/>
                  <a:pt x="134" y="83"/>
                </a:cubicBezTo>
                <a:cubicBezTo>
                  <a:pt x="134" y="83"/>
                  <a:pt x="133" y="82"/>
                  <a:pt x="133" y="82"/>
                </a:cubicBezTo>
                <a:cubicBezTo>
                  <a:pt x="133" y="81"/>
                  <a:pt x="132" y="81"/>
                  <a:pt x="132" y="81"/>
                </a:cubicBezTo>
                <a:cubicBezTo>
                  <a:pt x="131" y="81"/>
                  <a:pt x="130" y="82"/>
                  <a:pt x="130" y="83"/>
                </a:cubicBezTo>
                <a:cubicBezTo>
                  <a:pt x="130" y="84"/>
                  <a:pt x="130" y="84"/>
                  <a:pt x="130" y="85"/>
                </a:cubicBezTo>
                <a:cubicBezTo>
                  <a:pt x="131" y="85"/>
                  <a:pt x="132" y="86"/>
                  <a:pt x="134" y="86"/>
                </a:cubicBezTo>
                <a:close/>
                <a:moveTo>
                  <a:pt x="215" y="73"/>
                </a:moveTo>
                <a:cubicBezTo>
                  <a:pt x="215" y="73"/>
                  <a:pt x="215" y="73"/>
                  <a:pt x="215" y="73"/>
                </a:cubicBezTo>
                <a:cubicBezTo>
                  <a:pt x="214" y="74"/>
                  <a:pt x="213" y="76"/>
                  <a:pt x="212" y="77"/>
                </a:cubicBezTo>
                <a:cubicBezTo>
                  <a:pt x="213" y="78"/>
                  <a:pt x="213" y="79"/>
                  <a:pt x="214" y="80"/>
                </a:cubicBezTo>
                <a:cubicBezTo>
                  <a:pt x="214" y="79"/>
                  <a:pt x="215" y="78"/>
                  <a:pt x="216" y="78"/>
                </a:cubicBezTo>
                <a:cubicBezTo>
                  <a:pt x="216" y="77"/>
                  <a:pt x="216" y="77"/>
                  <a:pt x="216" y="77"/>
                </a:cubicBezTo>
                <a:cubicBezTo>
                  <a:pt x="216" y="76"/>
                  <a:pt x="216" y="74"/>
                  <a:pt x="215" y="73"/>
                </a:cubicBezTo>
                <a:close/>
                <a:moveTo>
                  <a:pt x="113" y="57"/>
                </a:moveTo>
                <a:cubicBezTo>
                  <a:pt x="113" y="57"/>
                  <a:pt x="113" y="57"/>
                  <a:pt x="113" y="57"/>
                </a:cubicBezTo>
                <a:cubicBezTo>
                  <a:pt x="111" y="57"/>
                  <a:pt x="110" y="57"/>
                  <a:pt x="109" y="57"/>
                </a:cubicBezTo>
                <a:cubicBezTo>
                  <a:pt x="109" y="57"/>
                  <a:pt x="108" y="58"/>
                  <a:pt x="108" y="58"/>
                </a:cubicBezTo>
                <a:cubicBezTo>
                  <a:pt x="108" y="58"/>
                  <a:pt x="107" y="59"/>
                  <a:pt x="107" y="60"/>
                </a:cubicBezTo>
                <a:cubicBezTo>
                  <a:pt x="107" y="61"/>
                  <a:pt x="108" y="61"/>
                  <a:pt x="108" y="62"/>
                </a:cubicBezTo>
                <a:cubicBezTo>
                  <a:pt x="110" y="60"/>
                  <a:pt x="111" y="59"/>
                  <a:pt x="113" y="57"/>
                </a:cubicBezTo>
                <a:close/>
                <a:moveTo>
                  <a:pt x="158" y="55"/>
                </a:moveTo>
                <a:cubicBezTo>
                  <a:pt x="157" y="55"/>
                  <a:pt x="157" y="56"/>
                  <a:pt x="157" y="57"/>
                </a:cubicBezTo>
                <a:cubicBezTo>
                  <a:pt x="158" y="58"/>
                  <a:pt x="158" y="60"/>
                  <a:pt x="158" y="62"/>
                </a:cubicBezTo>
                <a:cubicBezTo>
                  <a:pt x="158" y="62"/>
                  <a:pt x="158" y="62"/>
                  <a:pt x="158" y="62"/>
                </a:cubicBezTo>
                <a:cubicBezTo>
                  <a:pt x="159" y="61"/>
                  <a:pt x="160" y="61"/>
                  <a:pt x="161" y="60"/>
                </a:cubicBezTo>
                <a:cubicBezTo>
                  <a:pt x="160" y="58"/>
                  <a:pt x="159" y="56"/>
                  <a:pt x="158" y="55"/>
                </a:cubicBezTo>
                <a:close/>
                <a:moveTo>
                  <a:pt x="168" y="68"/>
                </a:moveTo>
                <a:cubicBezTo>
                  <a:pt x="168" y="67"/>
                  <a:pt x="169" y="67"/>
                  <a:pt x="169" y="66"/>
                </a:cubicBezTo>
                <a:cubicBezTo>
                  <a:pt x="168" y="64"/>
                  <a:pt x="168" y="62"/>
                  <a:pt x="168" y="60"/>
                </a:cubicBezTo>
                <a:cubicBezTo>
                  <a:pt x="167" y="61"/>
                  <a:pt x="166" y="62"/>
                  <a:pt x="166" y="63"/>
                </a:cubicBezTo>
                <a:cubicBezTo>
                  <a:pt x="165" y="63"/>
                  <a:pt x="165" y="63"/>
                  <a:pt x="166" y="63"/>
                </a:cubicBezTo>
                <a:cubicBezTo>
                  <a:pt x="166" y="65"/>
                  <a:pt x="167" y="66"/>
                  <a:pt x="168" y="68"/>
                </a:cubicBezTo>
                <a:close/>
                <a:moveTo>
                  <a:pt x="121" y="78"/>
                </a:moveTo>
                <a:cubicBezTo>
                  <a:pt x="121" y="78"/>
                  <a:pt x="122" y="78"/>
                  <a:pt x="122" y="78"/>
                </a:cubicBezTo>
                <a:cubicBezTo>
                  <a:pt x="122" y="79"/>
                  <a:pt x="123" y="79"/>
                  <a:pt x="124" y="79"/>
                </a:cubicBezTo>
                <a:cubicBezTo>
                  <a:pt x="124" y="79"/>
                  <a:pt x="125" y="79"/>
                  <a:pt x="125" y="79"/>
                </a:cubicBezTo>
                <a:cubicBezTo>
                  <a:pt x="125" y="79"/>
                  <a:pt x="125" y="79"/>
                  <a:pt x="125" y="79"/>
                </a:cubicBezTo>
                <a:cubicBezTo>
                  <a:pt x="126" y="78"/>
                  <a:pt x="126" y="77"/>
                  <a:pt x="127" y="76"/>
                </a:cubicBezTo>
                <a:cubicBezTo>
                  <a:pt x="126" y="76"/>
                  <a:pt x="125" y="76"/>
                  <a:pt x="123" y="75"/>
                </a:cubicBezTo>
                <a:cubicBezTo>
                  <a:pt x="123" y="76"/>
                  <a:pt x="122" y="77"/>
                  <a:pt x="121" y="78"/>
                </a:cubicBezTo>
                <a:close/>
                <a:moveTo>
                  <a:pt x="217" y="103"/>
                </a:moveTo>
                <a:cubicBezTo>
                  <a:pt x="217" y="102"/>
                  <a:pt x="217" y="102"/>
                  <a:pt x="217" y="102"/>
                </a:cubicBezTo>
                <a:cubicBezTo>
                  <a:pt x="214" y="104"/>
                  <a:pt x="209" y="110"/>
                  <a:pt x="209" y="111"/>
                </a:cubicBezTo>
                <a:cubicBezTo>
                  <a:pt x="212" y="108"/>
                  <a:pt x="215" y="106"/>
                  <a:pt x="217" y="103"/>
                </a:cubicBezTo>
                <a:close/>
                <a:moveTo>
                  <a:pt x="118" y="82"/>
                </a:moveTo>
                <a:cubicBezTo>
                  <a:pt x="118" y="83"/>
                  <a:pt x="119" y="84"/>
                  <a:pt x="119" y="84"/>
                </a:cubicBezTo>
                <a:cubicBezTo>
                  <a:pt x="120" y="85"/>
                  <a:pt x="120" y="86"/>
                  <a:pt x="121" y="86"/>
                </a:cubicBezTo>
                <a:cubicBezTo>
                  <a:pt x="122" y="85"/>
                  <a:pt x="123" y="83"/>
                  <a:pt x="124" y="82"/>
                </a:cubicBezTo>
                <a:cubicBezTo>
                  <a:pt x="122" y="82"/>
                  <a:pt x="120" y="82"/>
                  <a:pt x="118" y="82"/>
                </a:cubicBezTo>
                <a:close/>
                <a:moveTo>
                  <a:pt x="201" y="32"/>
                </a:moveTo>
                <a:cubicBezTo>
                  <a:pt x="201" y="34"/>
                  <a:pt x="206" y="42"/>
                  <a:pt x="208" y="44"/>
                </a:cubicBezTo>
                <a:cubicBezTo>
                  <a:pt x="208" y="44"/>
                  <a:pt x="209" y="44"/>
                  <a:pt x="209" y="44"/>
                </a:cubicBezTo>
                <a:cubicBezTo>
                  <a:pt x="206" y="40"/>
                  <a:pt x="204" y="36"/>
                  <a:pt x="201" y="32"/>
                </a:cubicBezTo>
                <a:close/>
                <a:moveTo>
                  <a:pt x="89" y="73"/>
                </a:moveTo>
                <a:cubicBezTo>
                  <a:pt x="90" y="73"/>
                  <a:pt x="90" y="73"/>
                  <a:pt x="91" y="73"/>
                </a:cubicBezTo>
                <a:cubicBezTo>
                  <a:pt x="91" y="73"/>
                  <a:pt x="92" y="73"/>
                  <a:pt x="92" y="73"/>
                </a:cubicBezTo>
                <a:cubicBezTo>
                  <a:pt x="93" y="72"/>
                  <a:pt x="93" y="71"/>
                  <a:pt x="94" y="70"/>
                </a:cubicBezTo>
                <a:cubicBezTo>
                  <a:pt x="93" y="69"/>
                  <a:pt x="93" y="69"/>
                  <a:pt x="92" y="68"/>
                </a:cubicBezTo>
                <a:cubicBezTo>
                  <a:pt x="91" y="69"/>
                  <a:pt x="90" y="71"/>
                  <a:pt x="89" y="73"/>
                </a:cubicBezTo>
                <a:close/>
                <a:moveTo>
                  <a:pt x="84" y="65"/>
                </a:moveTo>
                <a:cubicBezTo>
                  <a:pt x="84" y="65"/>
                  <a:pt x="84" y="65"/>
                  <a:pt x="84" y="65"/>
                </a:cubicBezTo>
                <a:cubicBezTo>
                  <a:pt x="86" y="64"/>
                  <a:pt x="87" y="62"/>
                  <a:pt x="88" y="61"/>
                </a:cubicBezTo>
                <a:cubicBezTo>
                  <a:pt x="88" y="59"/>
                  <a:pt x="88" y="59"/>
                  <a:pt x="87" y="60"/>
                </a:cubicBezTo>
                <a:cubicBezTo>
                  <a:pt x="86" y="60"/>
                  <a:pt x="85" y="60"/>
                  <a:pt x="85" y="61"/>
                </a:cubicBezTo>
                <a:cubicBezTo>
                  <a:pt x="85" y="61"/>
                  <a:pt x="84" y="62"/>
                  <a:pt x="84" y="62"/>
                </a:cubicBezTo>
                <a:cubicBezTo>
                  <a:pt x="84" y="62"/>
                  <a:pt x="84" y="63"/>
                  <a:pt x="84" y="63"/>
                </a:cubicBezTo>
                <a:cubicBezTo>
                  <a:pt x="84" y="64"/>
                  <a:pt x="84" y="65"/>
                  <a:pt x="84" y="65"/>
                </a:cubicBezTo>
                <a:close/>
                <a:moveTo>
                  <a:pt x="99" y="63"/>
                </a:moveTo>
                <a:cubicBezTo>
                  <a:pt x="99" y="63"/>
                  <a:pt x="100" y="63"/>
                  <a:pt x="100" y="63"/>
                </a:cubicBezTo>
                <a:cubicBezTo>
                  <a:pt x="101" y="62"/>
                  <a:pt x="102" y="61"/>
                  <a:pt x="103" y="59"/>
                </a:cubicBezTo>
                <a:cubicBezTo>
                  <a:pt x="103" y="59"/>
                  <a:pt x="103" y="58"/>
                  <a:pt x="102" y="58"/>
                </a:cubicBezTo>
                <a:cubicBezTo>
                  <a:pt x="101" y="58"/>
                  <a:pt x="100" y="58"/>
                  <a:pt x="99" y="58"/>
                </a:cubicBezTo>
                <a:cubicBezTo>
                  <a:pt x="99" y="60"/>
                  <a:pt x="99" y="61"/>
                  <a:pt x="99" y="62"/>
                </a:cubicBezTo>
                <a:cubicBezTo>
                  <a:pt x="99" y="62"/>
                  <a:pt x="99" y="63"/>
                  <a:pt x="99" y="63"/>
                </a:cubicBezTo>
                <a:close/>
                <a:moveTo>
                  <a:pt x="154" y="48"/>
                </a:moveTo>
                <a:cubicBezTo>
                  <a:pt x="154" y="48"/>
                  <a:pt x="154" y="48"/>
                  <a:pt x="153" y="48"/>
                </a:cubicBezTo>
                <a:cubicBezTo>
                  <a:pt x="153" y="49"/>
                  <a:pt x="152" y="50"/>
                  <a:pt x="151" y="50"/>
                </a:cubicBezTo>
                <a:cubicBezTo>
                  <a:pt x="150" y="50"/>
                  <a:pt x="149" y="49"/>
                  <a:pt x="149" y="49"/>
                </a:cubicBezTo>
                <a:cubicBezTo>
                  <a:pt x="148" y="50"/>
                  <a:pt x="148" y="50"/>
                  <a:pt x="147" y="51"/>
                </a:cubicBezTo>
                <a:cubicBezTo>
                  <a:pt x="149" y="51"/>
                  <a:pt x="153" y="52"/>
                  <a:pt x="154" y="51"/>
                </a:cubicBezTo>
                <a:cubicBezTo>
                  <a:pt x="154" y="50"/>
                  <a:pt x="154" y="49"/>
                  <a:pt x="154" y="48"/>
                </a:cubicBezTo>
                <a:close/>
                <a:moveTo>
                  <a:pt x="39" y="61"/>
                </a:moveTo>
                <a:cubicBezTo>
                  <a:pt x="39" y="61"/>
                  <a:pt x="39" y="61"/>
                  <a:pt x="38" y="61"/>
                </a:cubicBezTo>
                <a:cubicBezTo>
                  <a:pt x="38" y="63"/>
                  <a:pt x="37" y="64"/>
                  <a:pt x="36" y="65"/>
                </a:cubicBezTo>
                <a:cubicBezTo>
                  <a:pt x="37" y="66"/>
                  <a:pt x="37" y="67"/>
                  <a:pt x="38" y="68"/>
                </a:cubicBezTo>
                <a:cubicBezTo>
                  <a:pt x="39" y="68"/>
                  <a:pt x="39" y="67"/>
                  <a:pt x="39" y="67"/>
                </a:cubicBezTo>
                <a:cubicBezTo>
                  <a:pt x="40" y="66"/>
                  <a:pt x="40" y="66"/>
                  <a:pt x="40" y="66"/>
                </a:cubicBezTo>
                <a:cubicBezTo>
                  <a:pt x="39" y="64"/>
                  <a:pt x="39" y="63"/>
                  <a:pt x="39" y="61"/>
                </a:cubicBezTo>
                <a:close/>
                <a:moveTo>
                  <a:pt x="102" y="86"/>
                </a:moveTo>
                <a:cubicBezTo>
                  <a:pt x="104" y="86"/>
                  <a:pt x="106" y="86"/>
                  <a:pt x="107" y="86"/>
                </a:cubicBezTo>
                <a:cubicBezTo>
                  <a:pt x="107" y="85"/>
                  <a:pt x="107" y="84"/>
                  <a:pt x="107" y="83"/>
                </a:cubicBezTo>
                <a:cubicBezTo>
                  <a:pt x="107" y="83"/>
                  <a:pt x="106" y="83"/>
                  <a:pt x="106" y="83"/>
                </a:cubicBezTo>
                <a:cubicBezTo>
                  <a:pt x="105" y="83"/>
                  <a:pt x="105" y="83"/>
                  <a:pt x="105" y="83"/>
                </a:cubicBezTo>
                <a:cubicBezTo>
                  <a:pt x="104" y="84"/>
                  <a:pt x="103" y="85"/>
                  <a:pt x="102" y="86"/>
                </a:cubicBezTo>
                <a:close/>
                <a:moveTo>
                  <a:pt x="87" y="75"/>
                </a:moveTo>
                <a:cubicBezTo>
                  <a:pt x="86" y="77"/>
                  <a:pt x="85" y="79"/>
                  <a:pt x="84" y="81"/>
                </a:cubicBezTo>
                <a:cubicBezTo>
                  <a:pt x="85" y="81"/>
                  <a:pt x="85" y="81"/>
                  <a:pt x="86" y="81"/>
                </a:cubicBezTo>
                <a:cubicBezTo>
                  <a:pt x="87" y="79"/>
                  <a:pt x="88" y="77"/>
                  <a:pt x="89" y="76"/>
                </a:cubicBezTo>
                <a:cubicBezTo>
                  <a:pt x="89" y="76"/>
                  <a:pt x="90" y="75"/>
                  <a:pt x="90" y="75"/>
                </a:cubicBezTo>
                <a:cubicBezTo>
                  <a:pt x="89" y="75"/>
                  <a:pt x="88" y="75"/>
                  <a:pt x="87" y="75"/>
                </a:cubicBezTo>
                <a:close/>
                <a:moveTo>
                  <a:pt x="155" y="78"/>
                </a:moveTo>
                <a:cubicBezTo>
                  <a:pt x="156" y="78"/>
                  <a:pt x="157" y="78"/>
                  <a:pt x="158" y="78"/>
                </a:cubicBezTo>
                <a:cubicBezTo>
                  <a:pt x="158" y="78"/>
                  <a:pt x="159" y="78"/>
                  <a:pt x="159" y="77"/>
                </a:cubicBezTo>
                <a:cubicBezTo>
                  <a:pt x="160" y="77"/>
                  <a:pt x="161" y="76"/>
                  <a:pt x="161" y="75"/>
                </a:cubicBezTo>
                <a:cubicBezTo>
                  <a:pt x="162" y="75"/>
                  <a:pt x="162" y="74"/>
                  <a:pt x="162" y="74"/>
                </a:cubicBezTo>
                <a:cubicBezTo>
                  <a:pt x="162" y="74"/>
                  <a:pt x="161" y="74"/>
                  <a:pt x="161" y="74"/>
                </a:cubicBezTo>
                <a:cubicBezTo>
                  <a:pt x="160" y="74"/>
                  <a:pt x="159" y="74"/>
                  <a:pt x="159" y="75"/>
                </a:cubicBezTo>
                <a:cubicBezTo>
                  <a:pt x="158" y="76"/>
                  <a:pt x="158" y="76"/>
                  <a:pt x="157" y="76"/>
                </a:cubicBezTo>
                <a:cubicBezTo>
                  <a:pt x="157" y="76"/>
                  <a:pt x="157" y="76"/>
                  <a:pt x="156" y="75"/>
                </a:cubicBezTo>
                <a:cubicBezTo>
                  <a:pt x="156" y="76"/>
                  <a:pt x="155" y="77"/>
                  <a:pt x="155" y="78"/>
                </a:cubicBezTo>
                <a:close/>
                <a:moveTo>
                  <a:pt x="211" y="60"/>
                </a:moveTo>
                <a:cubicBezTo>
                  <a:pt x="212" y="59"/>
                  <a:pt x="212" y="59"/>
                  <a:pt x="213" y="58"/>
                </a:cubicBezTo>
                <a:cubicBezTo>
                  <a:pt x="214" y="58"/>
                  <a:pt x="214" y="57"/>
                  <a:pt x="213" y="56"/>
                </a:cubicBezTo>
                <a:cubicBezTo>
                  <a:pt x="213" y="55"/>
                  <a:pt x="212" y="55"/>
                  <a:pt x="212" y="54"/>
                </a:cubicBezTo>
                <a:cubicBezTo>
                  <a:pt x="211" y="55"/>
                  <a:pt x="211" y="55"/>
                  <a:pt x="210" y="56"/>
                </a:cubicBezTo>
                <a:cubicBezTo>
                  <a:pt x="210" y="56"/>
                  <a:pt x="210" y="57"/>
                  <a:pt x="210" y="57"/>
                </a:cubicBezTo>
                <a:cubicBezTo>
                  <a:pt x="210" y="58"/>
                  <a:pt x="211" y="59"/>
                  <a:pt x="211" y="60"/>
                </a:cubicBezTo>
                <a:close/>
                <a:moveTo>
                  <a:pt x="230" y="84"/>
                </a:moveTo>
                <a:cubicBezTo>
                  <a:pt x="229" y="84"/>
                  <a:pt x="229" y="83"/>
                  <a:pt x="229" y="82"/>
                </a:cubicBezTo>
                <a:cubicBezTo>
                  <a:pt x="228" y="82"/>
                  <a:pt x="228" y="81"/>
                  <a:pt x="227" y="81"/>
                </a:cubicBezTo>
                <a:cubicBezTo>
                  <a:pt x="227" y="81"/>
                  <a:pt x="226" y="86"/>
                  <a:pt x="227" y="87"/>
                </a:cubicBezTo>
                <a:cubicBezTo>
                  <a:pt x="228" y="86"/>
                  <a:pt x="229" y="86"/>
                  <a:pt x="230" y="84"/>
                </a:cubicBezTo>
                <a:close/>
                <a:moveTo>
                  <a:pt x="21" y="43"/>
                </a:moveTo>
                <a:cubicBezTo>
                  <a:pt x="17" y="43"/>
                  <a:pt x="14" y="43"/>
                  <a:pt x="11" y="43"/>
                </a:cubicBezTo>
                <a:cubicBezTo>
                  <a:pt x="11" y="43"/>
                  <a:pt x="11" y="44"/>
                  <a:pt x="10" y="44"/>
                </a:cubicBezTo>
                <a:cubicBezTo>
                  <a:pt x="11" y="44"/>
                  <a:pt x="11" y="44"/>
                  <a:pt x="11" y="44"/>
                </a:cubicBezTo>
                <a:cubicBezTo>
                  <a:pt x="14" y="44"/>
                  <a:pt x="17" y="45"/>
                  <a:pt x="19" y="45"/>
                </a:cubicBezTo>
                <a:cubicBezTo>
                  <a:pt x="20" y="45"/>
                  <a:pt x="20" y="45"/>
                  <a:pt x="21" y="43"/>
                </a:cubicBezTo>
                <a:close/>
                <a:moveTo>
                  <a:pt x="73" y="91"/>
                </a:moveTo>
                <a:cubicBezTo>
                  <a:pt x="73" y="90"/>
                  <a:pt x="73" y="89"/>
                  <a:pt x="73" y="88"/>
                </a:cubicBezTo>
                <a:cubicBezTo>
                  <a:pt x="70" y="88"/>
                  <a:pt x="69" y="88"/>
                  <a:pt x="68" y="90"/>
                </a:cubicBezTo>
                <a:cubicBezTo>
                  <a:pt x="68" y="91"/>
                  <a:pt x="69" y="91"/>
                  <a:pt x="69" y="91"/>
                </a:cubicBezTo>
                <a:cubicBezTo>
                  <a:pt x="70" y="91"/>
                  <a:pt x="71" y="91"/>
                  <a:pt x="73" y="91"/>
                </a:cubicBezTo>
                <a:close/>
                <a:moveTo>
                  <a:pt x="103" y="77"/>
                </a:moveTo>
                <a:cubicBezTo>
                  <a:pt x="102" y="77"/>
                  <a:pt x="102" y="77"/>
                  <a:pt x="101" y="77"/>
                </a:cubicBezTo>
                <a:cubicBezTo>
                  <a:pt x="99" y="77"/>
                  <a:pt x="99" y="77"/>
                  <a:pt x="98" y="78"/>
                </a:cubicBezTo>
                <a:cubicBezTo>
                  <a:pt x="98" y="79"/>
                  <a:pt x="97" y="79"/>
                  <a:pt x="97" y="80"/>
                </a:cubicBezTo>
                <a:cubicBezTo>
                  <a:pt x="97" y="80"/>
                  <a:pt x="97" y="80"/>
                  <a:pt x="97" y="80"/>
                </a:cubicBezTo>
                <a:cubicBezTo>
                  <a:pt x="98" y="80"/>
                  <a:pt x="99" y="80"/>
                  <a:pt x="101" y="80"/>
                </a:cubicBezTo>
                <a:cubicBezTo>
                  <a:pt x="101" y="80"/>
                  <a:pt x="101" y="80"/>
                  <a:pt x="101" y="80"/>
                </a:cubicBezTo>
                <a:cubicBezTo>
                  <a:pt x="102" y="79"/>
                  <a:pt x="102" y="78"/>
                  <a:pt x="103" y="77"/>
                </a:cubicBezTo>
                <a:close/>
                <a:moveTo>
                  <a:pt x="53" y="71"/>
                </a:moveTo>
                <a:cubicBezTo>
                  <a:pt x="51" y="72"/>
                  <a:pt x="50" y="74"/>
                  <a:pt x="49" y="75"/>
                </a:cubicBezTo>
                <a:cubicBezTo>
                  <a:pt x="49" y="76"/>
                  <a:pt x="49" y="77"/>
                  <a:pt x="50" y="78"/>
                </a:cubicBezTo>
                <a:cubicBezTo>
                  <a:pt x="51" y="76"/>
                  <a:pt x="52" y="74"/>
                  <a:pt x="53" y="72"/>
                </a:cubicBezTo>
                <a:cubicBezTo>
                  <a:pt x="53" y="71"/>
                  <a:pt x="53" y="71"/>
                  <a:pt x="53" y="71"/>
                </a:cubicBezTo>
                <a:close/>
                <a:moveTo>
                  <a:pt x="138" y="69"/>
                </a:moveTo>
                <a:cubicBezTo>
                  <a:pt x="138" y="69"/>
                  <a:pt x="137" y="69"/>
                  <a:pt x="137" y="69"/>
                </a:cubicBezTo>
                <a:cubicBezTo>
                  <a:pt x="135" y="69"/>
                  <a:pt x="135" y="69"/>
                  <a:pt x="134" y="71"/>
                </a:cubicBezTo>
                <a:cubicBezTo>
                  <a:pt x="133" y="71"/>
                  <a:pt x="133" y="72"/>
                  <a:pt x="133" y="73"/>
                </a:cubicBezTo>
                <a:cubicBezTo>
                  <a:pt x="134" y="73"/>
                  <a:pt x="134" y="73"/>
                  <a:pt x="135" y="73"/>
                </a:cubicBezTo>
                <a:cubicBezTo>
                  <a:pt x="135" y="73"/>
                  <a:pt x="135" y="73"/>
                  <a:pt x="136" y="72"/>
                </a:cubicBezTo>
                <a:cubicBezTo>
                  <a:pt x="137" y="71"/>
                  <a:pt x="137" y="70"/>
                  <a:pt x="138" y="69"/>
                </a:cubicBezTo>
                <a:close/>
                <a:moveTo>
                  <a:pt x="196" y="90"/>
                </a:moveTo>
                <a:cubicBezTo>
                  <a:pt x="196" y="90"/>
                  <a:pt x="196" y="90"/>
                  <a:pt x="196" y="90"/>
                </a:cubicBezTo>
                <a:cubicBezTo>
                  <a:pt x="195" y="91"/>
                  <a:pt x="193" y="92"/>
                  <a:pt x="194" y="94"/>
                </a:cubicBezTo>
                <a:cubicBezTo>
                  <a:pt x="194" y="95"/>
                  <a:pt x="194" y="95"/>
                  <a:pt x="194" y="96"/>
                </a:cubicBezTo>
                <a:cubicBezTo>
                  <a:pt x="194" y="96"/>
                  <a:pt x="194" y="97"/>
                  <a:pt x="194" y="97"/>
                </a:cubicBezTo>
                <a:cubicBezTo>
                  <a:pt x="195" y="96"/>
                  <a:pt x="195" y="95"/>
                  <a:pt x="196" y="94"/>
                </a:cubicBezTo>
                <a:cubicBezTo>
                  <a:pt x="196" y="94"/>
                  <a:pt x="196" y="94"/>
                  <a:pt x="196" y="93"/>
                </a:cubicBezTo>
                <a:cubicBezTo>
                  <a:pt x="196" y="92"/>
                  <a:pt x="196" y="91"/>
                  <a:pt x="196" y="90"/>
                </a:cubicBezTo>
                <a:close/>
                <a:moveTo>
                  <a:pt x="59" y="67"/>
                </a:moveTo>
                <a:cubicBezTo>
                  <a:pt x="60" y="67"/>
                  <a:pt x="61" y="67"/>
                  <a:pt x="62" y="68"/>
                </a:cubicBezTo>
                <a:cubicBezTo>
                  <a:pt x="63" y="68"/>
                  <a:pt x="63" y="68"/>
                  <a:pt x="64" y="67"/>
                </a:cubicBezTo>
                <a:cubicBezTo>
                  <a:pt x="63" y="66"/>
                  <a:pt x="63" y="65"/>
                  <a:pt x="62" y="64"/>
                </a:cubicBezTo>
                <a:cubicBezTo>
                  <a:pt x="60" y="64"/>
                  <a:pt x="60" y="66"/>
                  <a:pt x="59" y="67"/>
                </a:cubicBezTo>
                <a:close/>
                <a:moveTo>
                  <a:pt x="15" y="90"/>
                </a:moveTo>
                <a:cubicBezTo>
                  <a:pt x="16" y="89"/>
                  <a:pt x="16" y="88"/>
                  <a:pt x="16" y="88"/>
                </a:cubicBezTo>
                <a:cubicBezTo>
                  <a:pt x="17" y="86"/>
                  <a:pt x="16" y="86"/>
                  <a:pt x="16" y="85"/>
                </a:cubicBezTo>
                <a:cubicBezTo>
                  <a:pt x="15" y="85"/>
                  <a:pt x="15" y="85"/>
                  <a:pt x="15" y="86"/>
                </a:cubicBezTo>
                <a:cubicBezTo>
                  <a:pt x="14" y="86"/>
                  <a:pt x="14" y="85"/>
                  <a:pt x="14" y="85"/>
                </a:cubicBezTo>
                <a:cubicBezTo>
                  <a:pt x="13" y="86"/>
                  <a:pt x="13" y="87"/>
                  <a:pt x="13" y="89"/>
                </a:cubicBezTo>
                <a:cubicBezTo>
                  <a:pt x="14" y="89"/>
                  <a:pt x="15" y="89"/>
                  <a:pt x="15" y="90"/>
                </a:cubicBezTo>
                <a:close/>
                <a:moveTo>
                  <a:pt x="204" y="52"/>
                </a:moveTo>
                <a:cubicBezTo>
                  <a:pt x="204" y="54"/>
                  <a:pt x="202" y="54"/>
                  <a:pt x="202" y="56"/>
                </a:cubicBezTo>
                <a:cubicBezTo>
                  <a:pt x="203" y="57"/>
                  <a:pt x="204" y="57"/>
                  <a:pt x="205" y="57"/>
                </a:cubicBezTo>
                <a:cubicBezTo>
                  <a:pt x="205" y="57"/>
                  <a:pt x="206" y="56"/>
                  <a:pt x="206" y="56"/>
                </a:cubicBezTo>
                <a:cubicBezTo>
                  <a:pt x="206" y="55"/>
                  <a:pt x="205" y="53"/>
                  <a:pt x="204" y="52"/>
                </a:cubicBezTo>
                <a:close/>
                <a:moveTo>
                  <a:pt x="121" y="61"/>
                </a:moveTo>
                <a:cubicBezTo>
                  <a:pt x="120" y="60"/>
                  <a:pt x="119" y="59"/>
                  <a:pt x="119" y="57"/>
                </a:cubicBezTo>
                <a:cubicBezTo>
                  <a:pt x="118" y="58"/>
                  <a:pt x="117" y="59"/>
                  <a:pt x="117" y="60"/>
                </a:cubicBezTo>
                <a:cubicBezTo>
                  <a:pt x="117" y="61"/>
                  <a:pt x="118" y="62"/>
                  <a:pt x="118" y="64"/>
                </a:cubicBezTo>
                <a:cubicBezTo>
                  <a:pt x="119" y="63"/>
                  <a:pt x="120" y="62"/>
                  <a:pt x="121" y="61"/>
                </a:cubicBezTo>
                <a:close/>
                <a:moveTo>
                  <a:pt x="171" y="87"/>
                </a:moveTo>
                <a:cubicBezTo>
                  <a:pt x="173" y="84"/>
                  <a:pt x="174" y="82"/>
                  <a:pt x="175" y="80"/>
                </a:cubicBezTo>
                <a:cubicBezTo>
                  <a:pt x="175" y="80"/>
                  <a:pt x="175" y="79"/>
                  <a:pt x="175" y="79"/>
                </a:cubicBezTo>
                <a:cubicBezTo>
                  <a:pt x="173" y="81"/>
                  <a:pt x="172" y="83"/>
                  <a:pt x="170" y="85"/>
                </a:cubicBezTo>
                <a:cubicBezTo>
                  <a:pt x="170" y="85"/>
                  <a:pt x="171" y="86"/>
                  <a:pt x="171" y="87"/>
                </a:cubicBezTo>
                <a:close/>
                <a:moveTo>
                  <a:pt x="91" y="50"/>
                </a:moveTo>
                <a:cubicBezTo>
                  <a:pt x="93" y="50"/>
                  <a:pt x="94" y="50"/>
                  <a:pt x="96" y="50"/>
                </a:cubicBezTo>
                <a:cubicBezTo>
                  <a:pt x="96" y="50"/>
                  <a:pt x="96" y="49"/>
                  <a:pt x="97" y="49"/>
                </a:cubicBezTo>
                <a:cubicBezTo>
                  <a:pt x="97" y="49"/>
                  <a:pt x="98" y="49"/>
                  <a:pt x="98" y="49"/>
                </a:cubicBezTo>
                <a:cubicBezTo>
                  <a:pt x="99" y="49"/>
                  <a:pt x="99" y="49"/>
                  <a:pt x="99" y="48"/>
                </a:cubicBezTo>
                <a:cubicBezTo>
                  <a:pt x="97" y="48"/>
                  <a:pt x="95" y="48"/>
                  <a:pt x="93" y="48"/>
                </a:cubicBezTo>
                <a:cubicBezTo>
                  <a:pt x="93" y="48"/>
                  <a:pt x="93" y="48"/>
                  <a:pt x="93" y="49"/>
                </a:cubicBezTo>
                <a:cubicBezTo>
                  <a:pt x="92" y="49"/>
                  <a:pt x="92" y="50"/>
                  <a:pt x="91" y="50"/>
                </a:cubicBezTo>
                <a:close/>
                <a:moveTo>
                  <a:pt x="140" y="92"/>
                </a:moveTo>
                <a:cubicBezTo>
                  <a:pt x="139" y="91"/>
                  <a:pt x="138" y="90"/>
                  <a:pt x="137" y="89"/>
                </a:cubicBezTo>
                <a:cubicBezTo>
                  <a:pt x="136" y="90"/>
                  <a:pt x="135" y="91"/>
                  <a:pt x="134" y="92"/>
                </a:cubicBezTo>
                <a:cubicBezTo>
                  <a:pt x="136" y="92"/>
                  <a:pt x="138" y="92"/>
                  <a:pt x="140" y="92"/>
                </a:cubicBezTo>
                <a:close/>
                <a:moveTo>
                  <a:pt x="166" y="97"/>
                </a:moveTo>
                <a:cubicBezTo>
                  <a:pt x="163" y="97"/>
                  <a:pt x="140" y="97"/>
                  <a:pt x="131" y="97"/>
                </a:cubicBezTo>
                <a:cubicBezTo>
                  <a:pt x="143" y="97"/>
                  <a:pt x="155" y="97"/>
                  <a:pt x="166" y="97"/>
                </a:cubicBezTo>
                <a:close/>
                <a:moveTo>
                  <a:pt x="145" y="72"/>
                </a:moveTo>
                <a:cubicBezTo>
                  <a:pt x="149" y="73"/>
                  <a:pt x="150" y="72"/>
                  <a:pt x="151" y="70"/>
                </a:cubicBezTo>
                <a:cubicBezTo>
                  <a:pt x="150" y="70"/>
                  <a:pt x="149" y="70"/>
                  <a:pt x="148" y="70"/>
                </a:cubicBezTo>
                <a:cubicBezTo>
                  <a:pt x="147" y="71"/>
                  <a:pt x="147" y="71"/>
                  <a:pt x="146" y="72"/>
                </a:cubicBezTo>
                <a:cubicBezTo>
                  <a:pt x="146" y="72"/>
                  <a:pt x="145" y="72"/>
                  <a:pt x="145" y="72"/>
                </a:cubicBezTo>
                <a:close/>
                <a:moveTo>
                  <a:pt x="147" y="90"/>
                </a:moveTo>
                <a:cubicBezTo>
                  <a:pt x="147" y="90"/>
                  <a:pt x="147" y="90"/>
                  <a:pt x="147" y="91"/>
                </a:cubicBezTo>
                <a:cubicBezTo>
                  <a:pt x="149" y="89"/>
                  <a:pt x="151" y="87"/>
                  <a:pt x="153" y="85"/>
                </a:cubicBezTo>
                <a:cubicBezTo>
                  <a:pt x="152" y="84"/>
                  <a:pt x="152" y="83"/>
                  <a:pt x="151" y="83"/>
                </a:cubicBezTo>
                <a:cubicBezTo>
                  <a:pt x="150" y="85"/>
                  <a:pt x="148" y="88"/>
                  <a:pt x="147" y="90"/>
                </a:cubicBezTo>
                <a:close/>
                <a:moveTo>
                  <a:pt x="76" y="66"/>
                </a:moveTo>
                <a:cubicBezTo>
                  <a:pt x="75" y="67"/>
                  <a:pt x="74" y="68"/>
                  <a:pt x="73" y="70"/>
                </a:cubicBezTo>
                <a:cubicBezTo>
                  <a:pt x="75" y="70"/>
                  <a:pt x="75" y="70"/>
                  <a:pt x="76" y="70"/>
                </a:cubicBezTo>
                <a:cubicBezTo>
                  <a:pt x="77" y="69"/>
                  <a:pt x="77" y="69"/>
                  <a:pt x="78" y="68"/>
                </a:cubicBezTo>
                <a:cubicBezTo>
                  <a:pt x="77" y="67"/>
                  <a:pt x="77" y="67"/>
                  <a:pt x="76" y="66"/>
                </a:cubicBezTo>
                <a:close/>
                <a:moveTo>
                  <a:pt x="93" y="86"/>
                </a:moveTo>
                <a:cubicBezTo>
                  <a:pt x="94" y="86"/>
                  <a:pt x="95" y="86"/>
                  <a:pt x="96" y="86"/>
                </a:cubicBezTo>
                <a:cubicBezTo>
                  <a:pt x="97" y="86"/>
                  <a:pt x="98" y="86"/>
                  <a:pt x="97" y="85"/>
                </a:cubicBezTo>
                <a:cubicBezTo>
                  <a:pt x="97" y="84"/>
                  <a:pt x="96" y="83"/>
                  <a:pt x="95" y="84"/>
                </a:cubicBezTo>
                <a:cubicBezTo>
                  <a:pt x="95" y="84"/>
                  <a:pt x="94" y="84"/>
                  <a:pt x="94" y="84"/>
                </a:cubicBezTo>
                <a:cubicBezTo>
                  <a:pt x="93" y="84"/>
                  <a:pt x="93" y="84"/>
                  <a:pt x="93" y="85"/>
                </a:cubicBezTo>
                <a:cubicBezTo>
                  <a:pt x="93" y="85"/>
                  <a:pt x="93" y="86"/>
                  <a:pt x="93" y="86"/>
                </a:cubicBezTo>
                <a:close/>
                <a:moveTo>
                  <a:pt x="59" y="53"/>
                </a:moveTo>
                <a:cubicBezTo>
                  <a:pt x="59" y="55"/>
                  <a:pt x="60" y="56"/>
                  <a:pt x="61" y="57"/>
                </a:cubicBezTo>
                <a:cubicBezTo>
                  <a:pt x="62" y="56"/>
                  <a:pt x="63" y="54"/>
                  <a:pt x="63" y="53"/>
                </a:cubicBezTo>
                <a:cubicBezTo>
                  <a:pt x="62" y="53"/>
                  <a:pt x="60" y="53"/>
                  <a:pt x="59" y="53"/>
                </a:cubicBezTo>
                <a:close/>
                <a:moveTo>
                  <a:pt x="192" y="84"/>
                </a:moveTo>
                <a:cubicBezTo>
                  <a:pt x="192" y="84"/>
                  <a:pt x="192" y="84"/>
                  <a:pt x="191" y="84"/>
                </a:cubicBezTo>
                <a:cubicBezTo>
                  <a:pt x="190" y="86"/>
                  <a:pt x="188" y="88"/>
                  <a:pt x="186" y="90"/>
                </a:cubicBezTo>
                <a:cubicBezTo>
                  <a:pt x="186" y="91"/>
                  <a:pt x="187" y="91"/>
                  <a:pt x="187" y="91"/>
                </a:cubicBezTo>
                <a:cubicBezTo>
                  <a:pt x="188" y="90"/>
                  <a:pt x="190" y="88"/>
                  <a:pt x="191" y="86"/>
                </a:cubicBezTo>
                <a:cubicBezTo>
                  <a:pt x="191" y="86"/>
                  <a:pt x="191" y="86"/>
                  <a:pt x="191" y="86"/>
                </a:cubicBezTo>
                <a:cubicBezTo>
                  <a:pt x="192" y="85"/>
                  <a:pt x="192" y="85"/>
                  <a:pt x="192" y="84"/>
                </a:cubicBezTo>
                <a:close/>
                <a:moveTo>
                  <a:pt x="185" y="69"/>
                </a:moveTo>
                <a:cubicBezTo>
                  <a:pt x="186" y="72"/>
                  <a:pt x="185" y="73"/>
                  <a:pt x="182" y="73"/>
                </a:cubicBezTo>
                <a:cubicBezTo>
                  <a:pt x="183" y="74"/>
                  <a:pt x="183" y="75"/>
                  <a:pt x="183" y="75"/>
                </a:cubicBezTo>
                <a:cubicBezTo>
                  <a:pt x="184" y="74"/>
                  <a:pt x="185" y="73"/>
                  <a:pt x="186" y="72"/>
                </a:cubicBezTo>
                <a:cubicBezTo>
                  <a:pt x="186" y="71"/>
                  <a:pt x="186" y="71"/>
                  <a:pt x="186" y="71"/>
                </a:cubicBezTo>
                <a:cubicBezTo>
                  <a:pt x="186" y="70"/>
                  <a:pt x="186" y="69"/>
                  <a:pt x="186" y="67"/>
                </a:cubicBezTo>
                <a:cubicBezTo>
                  <a:pt x="186" y="67"/>
                  <a:pt x="186" y="67"/>
                  <a:pt x="186" y="67"/>
                </a:cubicBezTo>
                <a:cubicBezTo>
                  <a:pt x="185" y="68"/>
                  <a:pt x="185" y="68"/>
                  <a:pt x="185" y="69"/>
                </a:cubicBezTo>
                <a:close/>
                <a:moveTo>
                  <a:pt x="144" y="70"/>
                </a:moveTo>
                <a:cubicBezTo>
                  <a:pt x="143" y="69"/>
                  <a:pt x="143" y="69"/>
                  <a:pt x="143" y="69"/>
                </a:cubicBezTo>
                <a:cubicBezTo>
                  <a:pt x="142" y="69"/>
                  <a:pt x="142" y="69"/>
                  <a:pt x="141" y="70"/>
                </a:cubicBezTo>
                <a:cubicBezTo>
                  <a:pt x="141" y="70"/>
                  <a:pt x="140" y="71"/>
                  <a:pt x="139" y="72"/>
                </a:cubicBezTo>
                <a:cubicBezTo>
                  <a:pt x="139" y="73"/>
                  <a:pt x="139" y="73"/>
                  <a:pt x="139" y="73"/>
                </a:cubicBezTo>
                <a:cubicBezTo>
                  <a:pt x="142" y="73"/>
                  <a:pt x="142" y="73"/>
                  <a:pt x="144" y="70"/>
                </a:cubicBezTo>
                <a:close/>
                <a:moveTo>
                  <a:pt x="195" y="130"/>
                </a:moveTo>
                <a:cubicBezTo>
                  <a:pt x="197" y="127"/>
                  <a:pt x="199" y="125"/>
                  <a:pt x="201" y="123"/>
                </a:cubicBezTo>
                <a:cubicBezTo>
                  <a:pt x="201" y="122"/>
                  <a:pt x="201" y="122"/>
                  <a:pt x="202" y="121"/>
                </a:cubicBezTo>
                <a:cubicBezTo>
                  <a:pt x="202" y="121"/>
                  <a:pt x="201" y="121"/>
                  <a:pt x="201" y="121"/>
                </a:cubicBezTo>
                <a:cubicBezTo>
                  <a:pt x="200" y="122"/>
                  <a:pt x="199" y="124"/>
                  <a:pt x="198" y="125"/>
                </a:cubicBezTo>
                <a:cubicBezTo>
                  <a:pt x="196" y="126"/>
                  <a:pt x="196" y="128"/>
                  <a:pt x="195" y="130"/>
                </a:cubicBezTo>
                <a:close/>
                <a:moveTo>
                  <a:pt x="208" y="102"/>
                </a:moveTo>
                <a:cubicBezTo>
                  <a:pt x="208" y="102"/>
                  <a:pt x="209" y="101"/>
                  <a:pt x="209" y="101"/>
                </a:cubicBezTo>
                <a:cubicBezTo>
                  <a:pt x="211" y="99"/>
                  <a:pt x="212" y="97"/>
                  <a:pt x="213" y="95"/>
                </a:cubicBezTo>
                <a:cubicBezTo>
                  <a:pt x="214" y="95"/>
                  <a:pt x="214" y="94"/>
                  <a:pt x="214" y="94"/>
                </a:cubicBezTo>
                <a:cubicBezTo>
                  <a:pt x="213" y="94"/>
                  <a:pt x="213" y="94"/>
                  <a:pt x="213" y="94"/>
                </a:cubicBezTo>
                <a:cubicBezTo>
                  <a:pt x="213" y="94"/>
                  <a:pt x="213" y="95"/>
                  <a:pt x="213" y="95"/>
                </a:cubicBezTo>
                <a:cubicBezTo>
                  <a:pt x="211" y="96"/>
                  <a:pt x="210" y="98"/>
                  <a:pt x="209" y="99"/>
                </a:cubicBezTo>
                <a:cubicBezTo>
                  <a:pt x="208" y="100"/>
                  <a:pt x="208" y="101"/>
                  <a:pt x="208" y="102"/>
                </a:cubicBezTo>
                <a:close/>
                <a:moveTo>
                  <a:pt x="181" y="76"/>
                </a:moveTo>
                <a:cubicBezTo>
                  <a:pt x="180" y="77"/>
                  <a:pt x="179" y="78"/>
                  <a:pt x="178" y="79"/>
                </a:cubicBezTo>
                <a:cubicBezTo>
                  <a:pt x="178" y="80"/>
                  <a:pt x="178" y="81"/>
                  <a:pt x="178" y="82"/>
                </a:cubicBezTo>
                <a:cubicBezTo>
                  <a:pt x="180" y="80"/>
                  <a:pt x="181" y="79"/>
                  <a:pt x="182" y="77"/>
                </a:cubicBezTo>
                <a:cubicBezTo>
                  <a:pt x="181" y="77"/>
                  <a:pt x="181" y="76"/>
                  <a:pt x="181" y="76"/>
                </a:cubicBezTo>
                <a:close/>
                <a:moveTo>
                  <a:pt x="163" y="58"/>
                </a:moveTo>
                <a:cubicBezTo>
                  <a:pt x="164" y="57"/>
                  <a:pt x="165" y="56"/>
                  <a:pt x="166" y="55"/>
                </a:cubicBezTo>
                <a:cubicBezTo>
                  <a:pt x="164" y="55"/>
                  <a:pt x="163" y="54"/>
                  <a:pt x="161" y="55"/>
                </a:cubicBezTo>
                <a:cubicBezTo>
                  <a:pt x="162" y="56"/>
                  <a:pt x="162" y="57"/>
                  <a:pt x="163" y="58"/>
                </a:cubicBezTo>
                <a:close/>
                <a:moveTo>
                  <a:pt x="105" y="66"/>
                </a:moveTo>
                <a:cubicBezTo>
                  <a:pt x="105" y="66"/>
                  <a:pt x="105" y="66"/>
                  <a:pt x="105" y="66"/>
                </a:cubicBezTo>
                <a:cubicBezTo>
                  <a:pt x="104" y="66"/>
                  <a:pt x="103" y="66"/>
                  <a:pt x="102" y="66"/>
                </a:cubicBezTo>
                <a:cubicBezTo>
                  <a:pt x="102" y="66"/>
                  <a:pt x="102" y="66"/>
                  <a:pt x="102" y="67"/>
                </a:cubicBezTo>
                <a:cubicBezTo>
                  <a:pt x="101" y="67"/>
                  <a:pt x="100" y="68"/>
                  <a:pt x="100" y="69"/>
                </a:cubicBezTo>
                <a:cubicBezTo>
                  <a:pt x="101" y="69"/>
                  <a:pt x="101" y="70"/>
                  <a:pt x="101" y="70"/>
                </a:cubicBezTo>
                <a:cubicBezTo>
                  <a:pt x="102" y="70"/>
                  <a:pt x="102" y="70"/>
                  <a:pt x="102" y="69"/>
                </a:cubicBezTo>
                <a:cubicBezTo>
                  <a:pt x="103" y="68"/>
                  <a:pt x="104" y="67"/>
                  <a:pt x="105" y="66"/>
                </a:cubicBezTo>
                <a:close/>
                <a:moveTo>
                  <a:pt x="43" y="69"/>
                </a:moveTo>
                <a:cubicBezTo>
                  <a:pt x="43" y="69"/>
                  <a:pt x="43" y="69"/>
                  <a:pt x="43" y="69"/>
                </a:cubicBezTo>
                <a:cubicBezTo>
                  <a:pt x="44" y="66"/>
                  <a:pt x="46" y="64"/>
                  <a:pt x="47" y="62"/>
                </a:cubicBezTo>
                <a:cubicBezTo>
                  <a:pt x="47" y="61"/>
                  <a:pt x="47" y="61"/>
                  <a:pt x="47" y="61"/>
                </a:cubicBezTo>
                <a:cubicBezTo>
                  <a:pt x="47" y="61"/>
                  <a:pt x="46" y="61"/>
                  <a:pt x="46" y="62"/>
                </a:cubicBezTo>
                <a:cubicBezTo>
                  <a:pt x="45" y="63"/>
                  <a:pt x="44" y="64"/>
                  <a:pt x="43" y="66"/>
                </a:cubicBezTo>
                <a:cubicBezTo>
                  <a:pt x="42" y="67"/>
                  <a:pt x="42" y="68"/>
                  <a:pt x="43" y="69"/>
                </a:cubicBezTo>
                <a:close/>
                <a:moveTo>
                  <a:pt x="49" y="92"/>
                </a:moveTo>
                <a:cubicBezTo>
                  <a:pt x="49" y="92"/>
                  <a:pt x="49" y="92"/>
                  <a:pt x="49" y="92"/>
                </a:cubicBezTo>
                <a:cubicBezTo>
                  <a:pt x="51" y="92"/>
                  <a:pt x="52" y="92"/>
                  <a:pt x="53" y="92"/>
                </a:cubicBezTo>
                <a:cubicBezTo>
                  <a:pt x="53" y="91"/>
                  <a:pt x="53" y="91"/>
                  <a:pt x="53" y="90"/>
                </a:cubicBezTo>
                <a:cubicBezTo>
                  <a:pt x="53" y="90"/>
                  <a:pt x="52" y="90"/>
                  <a:pt x="51" y="90"/>
                </a:cubicBezTo>
                <a:cubicBezTo>
                  <a:pt x="51" y="90"/>
                  <a:pt x="51" y="90"/>
                  <a:pt x="50" y="90"/>
                </a:cubicBezTo>
                <a:cubicBezTo>
                  <a:pt x="50" y="91"/>
                  <a:pt x="50" y="91"/>
                  <a:pt x="49" y="92"/>
                </a:cubicBezTo>
                <a:close/>
                <a:moveTo>
                  <a:pt x="149" y="76"/>
                </a:moveTo>
                <a:cubicBezTo>
                  <a:pt x="149" y="77"/>
                  <a:pt x="150" y="77"/>
                  <a:pt x="150" y="77"/>
                </a:cubicBezTo>
                <a:cubicBezTo>
                  <a:pt x="151" y="78"/>
                  <a:pt x="152" y="78"/>
                  <a:pt x="152" y="77"/>
                </a:cubicBezTo>
                <a:cubicBezTo>
                  <a:pt x="153" y="77"/>
                  <a:pt x="153" y="76"/>
                  <a:pt x="154" y="75"/>
                </a:cubicBezTo>
                <a:cubicBezTo>
                  <a:pt x="153" y="75"/>
                  <a:pt x="152" y="75"/>
                  <a:pt x="152" y="75"/>
                </a:cubicBezTo>
                <a:cubicBezTo>
                  <a:pt x="150" y="75"/>
                  <a:pt x="150" y="75"/>
                  <a:pt x="149" y="76"/>
                </a:cubicBezTo>
                <a:close/>
                <a:moveTo>
                  <a:pt x="202" y="86"/>
                </a:moveTo>
                <a:cubicBezTo>
                  <a:pt x="201" y="86"/>
                  <a:pt x="201" y="85"/>
                  <a:pt x="201" y="85"/>
                </a:cubicBezTo>
                <a:cubicBezTo>
                  <a:pt x="201" y="85"/>
                  <a:pt x="201" y="85"/>
                  <a:pt x="201" y="85"/>
                </a:cubicBezTo>
                <a:cubicBezTo>
                  <a:pt x="198" y="87"/>
                  <a:pt x="198" y="87"/>
                  <a:pt x="199" y="90"/>
                </a:cubicBezTo>
                <a:cubicBezTo>
                  <a:pt x="200" y="89"/>
                  <a:pt x="201" y="88"/>
                  <a:pt x="202" y="86"/>
                </a:cubicBezTo>
                <a:close/>
                <a:moveTo>
                  <a:pt x="116" y="48"/>
                </a:moveTo>
                <a:cubicBezTo>
                  <a:pt x="117" y="49"/>
                  <a:pt x="117" y="50"/>
                  <a:pt x="118" y="50"/>
                </a:cubicBezTo>
                <a:cubicBezTo>
                  <a:pt x="118" y="51"/>
                  <a:pt x="118" y="51"/>
                  <a:pt x="119" y="50"/>
                </a:cubicBezTo>
                <a:cubicBezTo>
                  <a:pt x="120" y="50"/>
                  <a:pt x="120" y="49"/>
                  <a:pt x="121" y="48"/>
                </a:cubicBezTo>
                <a:cubicBezTo>
                  <a:pt x="119" y="48"/>
                  <a:pt x="118" y="48"/>
                  <a:pt x="116" y="48"/>
                </a:cubicBezTo>
                <a:close/>
                <a:moveTo>
                  <a:pt x="146" y="86"/>
                </a:moveTo>
                <a:cubicBezTo>
                  <a:pt x="148" y="84"/>
                  <a:pt x="149" y="82"/>
                  <a:pt x="150" y="81"/>
                </a:cubicBezTo>
                <a:cubicBezTo>
                  <a:pt x="149" y="81"/>
                  <a:pt x="148" y="81"/>
                  <a:pt x="147" y="81"/>
                </a:cubicBezTo>
                <a:cubicBezTo>
                  <a:pt x="147" y="82"/>
                  <a:pt x="147" y="84"/>
                  <a:pt x="146" y="86"/>
                </a:cubicBezTo>
                <a:close/>
                <a:moveTo>
                  <a:pt x="15" y="70"/>
                </a:moveTo>
                <a:cubicBezTo>
                  <a:pt x="15" y="71"/>
                  <a:pt x="14" y="72"/>
                  <a:pt x="14" y="73"/>
                </a:cubicBezTo>
                <a:cubicBezTo>
                  <a:pt x="14" y="74"/>
                  <a:pt x="15" y="74"/>
                  <a:pt x="15" y="75"/>
                </a:cubicBezTo>
                <a:cubicBezTo>
                  <a:pt x="16" y="74"/>
                  <a:pt x="17" y="72"/>
                  <a:pt x="15" y="70"/>
                </a:cubicBezTo>
                <a:close/>
                <a:moveTo>
                  <a:pt x="116" y="66"/>
                </a:moveTo>
                <a:cubicBezTo>
                  <a:pt x="116" y="66"/>
                  <a:pt x="116" y="66"/>
                  <a:pt x="116" y="66"/>
                </a:cubicBezTo>
                <a:cubicBezTo>
                  <a:pt x="115" y="66"/>
                  <a:pt x="115" y="66"/>
                  <a:pt x="114" y="66"/>
                </a:cubicBezTo>
                <a:cubicBezTo>
                  <a:pt x="113" y="66"/>
                  <a:pt x="112" y="66"/>
                  <a:pt x="112" y="67"/>
                </a:cubicBezTo>
                <a:cubicBezTo>
                  <a:pt x="112" y="68"/>
                  <a:pt x="113" y="69"/>
                  <a:pt x="114" y="69"/>
                </a:cubicBezTo>
                <a:cubicBezTo>
                  <a:pt x="114" y="68"/>
                  <a:pt x="115" y="67"/>
                  <a:pt x="116" y="66"/>
                </a:cubicBezTo>
                <a:close/>
                <a:moveTo>
                  <a:pt x="212" y="103"/>
                </a:moveTo>
                <a:cubicBezTo>
                  <a:pt x="213" y="102"/>
                  <a:pt x="214" y="100"/>
                  <a:pt x="216" y="99"/>
                </a:cubicBezTo>
                <a:cubicBezTo>
                  <a:pt x="215" y="99"/>
                  <a:pt x="215" y="98"/>
                  <a:pt x="215" y="97"/>
                </a:cubicBezTo>
                <a:cubicBezTo>
                  <a:pt x="214" y="98"/>
                  <a:pt x="213" y="99"/>
                  <a:pt x="213" y="100"/>
                </a:cubicBezTo>
                <a:cubicBezTo>
                  <a:pt x="212" y="101"/>
                  <a:pt x="212" y="102"/>
                  <a:pt x="212" y="103"/>
                </a:cubicBezTo>
                <a:close/>
                <a:moveTo>
                  <a:pt x="97" y="60"/>
                </a:moveTo>
                <a:cubicBezTo>
                  <a:pt x="95" y="62"/>
                  <a:pt x="94" y="64"/>
                  <a:pt x="94" y="65"/>
                </a:cubicBezTo>
                <a:cubicBezTo>
                  <a:pt x="95" y="65"/>
                  <a:pt x="96" y="64"/>
                  <a:pt x="97" y="64"/>
                </a:cubicBezTo>
                <a:cubicBezTo>
                  <a:pt x="97" y="63"/>
                  <a:pt x="97" y="62"/>
                  <a:pt x="97" y="60"/>
                </a:cubicBezTo>
                <a:close/>
                <a:moveTo>
                  <a:pt x="104" y="94"/>
                </a:moveTo>
                <a:cubicBezTo>
                  <a:pt x="104" y="93"/>
                  <a:pt x="104" y="93"/>
                  <a:pt x="104" y="93"/>
                </a:cubicBezTo>
                <a:cubicBezTo>
                  <a:pt x="103" y="93"/>
                  <a:pt x="103" y="93"/>
                  <a:pt x="103" y="93"/>
                </a:cubicBezTo>
                <a:cubicBezTo>
                  <a:pt x="100" y="93"/>
                  <a:pt x="96" y="93"/>
                  <a:pt x="93" y="93"/>
                </a:cubicBezTo>
                <a:cubicBezTo>
                  <a:pt x="93" y="93"/>
                  <a:pt x="93" y="93"/>
                  <a:pt x="93" y="93"/>
                </a:cubicBezTo>
                <a:cubicBezTo>
                  <a:pt x="92" y="93"/>
                  <a:pt x="92" y="93"/>
                  <a:pt x="92" y="93"/>
                </a:cubicBezTo>
                <a:cubicBezTo>
                  <a:pt x="96" y="93"/>
                  <a:pt x="100" y="94"/>
                  <a:pt x="104" y="94"/>
                </a:cubicBezTo>
                <a:close/>
                <a:moveTo>
                  <a:pt x="208" y="48"/>
                </a:moveTo>
                <a:cubicBezTo>
                  <a:pt x="207" y="49"/>
                  <a:pt x="207" y="49"/>
                  <a:pt x="207" y="50"/>
                </a:cubicBezTo>
                <a:cubicBezTo>
                  <a:pt x="207" y="51"/>
                  <a:pt x="208" y="52"/>
                  <a:pt x="208" y="54"/>
                </a:cubicBezTo>
                <a:cubicBezTo>
                  <a:pt x="209" y="53"/>
                  <a:pt x="209" y="52"/>
                  <a:pt x="210" y="52"/>
                </a:cubicBezTo>
                <a:cubicBezTo>
                  <a:pt x="209" y="51"/>
                  <a:pt x="208" y="50"/>
                  <a:pt x="208" y="48"/>
                </a:cubicBezTo>
                <a:close/>
                <a:moveTo>
                  <a:pt x="125" y="69"/>
                </a:moveTo>
                <a:cubicBezTo>
                  <a:pt x="122" y="69"/>
                  <a:pt x="122" y="69"/>
                  <a:pt x="121" y="71"/>
                </a:cubicBezTo>
                <a:cubicBezTo>
                  <a:pt x="121" y="72"/>
                  <a:pt x="122" y="72"/>
                  <a:pt x="122" y="72"/>
                </a:cubicBezTo>
                <a:cubicBezTo>
                  <a:pt x="123" y="72"/>
                  <a:pt x="123" y="72"/>
                  <a:pt x="123" y="72"/>
                </a:cubicBezTo>
                <a:cubicBezTo>
                  <a:pt x="124" y="71"/>
                  <a:pt x="125" y="70"/>
                  <a:pt x="125" y="69"/>
                </a:cubicBezTo>
                <a:close/>
                <a:moveTo>
                  <a:pt x="189" y="62"/>
                </a:moveTo>
                <a:cubicBezTo>
                  <a:pt x="189" y="63"/>
                  <a:pt x="188" y="63"/>
                  <a:pt x="188" y="64"/>
                </a:cubicBezTo>
                <a:cubicBezTo>
                  <a:pt x="188" y="65"/>
                  <a:pt x="188" y="67"/>
                  <a:pt x="189" y="68"/>
                </a:cubicBezTo>
                <a:cubicBezTo>
                  <a:pt x="189" y="68"/>
                  <a:pt x="190" y="67"/>
                  <a:pt x="190" y="66"/>
                </a:cubicBezTo>
                <a:cubicBezTo>
                  <a:pt x="190" y="66"/>
                  <a:pt x="190" y="66"/>
                  <a:pt x="190" y="65"/>
                </a:cubicBezTo>
                <a:cubicBezTo>
                  <a:pt x="190" y="65"/>
                  <a:pt x="189" y="64"/>
                  <a:pt x="189" y="62"/>
                </a:cubicBezTo>
                <a:close/>
                <a:moveTo>
                  <a:pt x="61" y="90"/>
                </a:moveTo>
                <a:cubicBezTo>
                  <a:pt x="61" y="90"/>
                  <a:pt x="61" y="91"/>
                  <a:pt x="61" y="92"/>
                </a:cubicBezTo>
                <a:cubicBezTo>
                  <a:pt x="63" y="92"/>
                  <a:pt x="64" y="91"/>
                  <a:pt x="66" y="91"/>
                </a:cubicBezTo>
                <a:cubicBezTo>
                  <a:pt x="65" y="91"/>
                  <a:pt x="65" y="90"/>
                  <a:pt x="64" y="90"/>
                </a:cubicBezTo>
                <a:cubicBezTo>
                  <a:pt x="63" y="90"/>
                  <a:pt x="62" y="90"/>
                  <a:pt x="61" y="90"/>
                </a:cubicBezTo>
                <a:close/>
                <a:moveTo>
                  <a:pt x="107" y="71"/>
                </a:moveTo>
                <a:cubicBezTo>
                  <a:pt x="108" y="70"/>
                  <a:pt x="108" y="68"/>
                  <a:pt x="109" y="67"/>
                </a:cubicBezTo>
                <a:cubicBezTo>
                  <a:pt x="109" y="67"/>
                  <a:pt x="108" y="67"/>
                  <a:pt x="108" y="66"/>
                </a:cubicBezTo>
                <a:cubicBezTo>
                  <a:pt x="107" y="68"/>
                  <a:pt x="106" y="69"/>
                  <a:pt x="105" y="70"/>
                </a:cubicBezTo>
                <a:cubicBezTo>
                  <a:pt x="106" y="70"/>
                  <a:pt x="106" y="71"/>
                  <a:pt x="107" y="71"/>
                </a:cubicBezTo>
                <a:close/>
                <a:moveTo>
                  <a:pt x="23" y="45"/>
                </a:moveTo>
                <a:cubicBezTo>
                  <a:pt x="27" y="45"/>
                  <a:pt x="30" y="45"/>
                  <a:pt x="34" y="45"/>
                </a:cubicBezTo>
                <a:cubicBezTo>
                  <a:pt x="31" y="44"/>
                  <a:pt x="28" y="44"/>
                  <a:pt x="24" y="44"/>
                </a:cubicBezTo>
                <a:cubicBezTo>
                  <a:pt x="24" y="44"/>
                  <a:pt x="24" y="44"/>
                  <a:pt x="23" y="45"/>
                </a:cubicBezTo>
                <a:close/>
                <a:moveTo>
                  <a:pt x="88" y="48"/>
                </a:moveTo>
                <a:cubicBezTo>
                  <a:pt x="86" y="48"/>
                  <a:pt x="85" y="48"/>
                  <a:pt x="83" y="48"/>
                </a:cubicBezTo>
                <a:cubicBezTo>
                  <a:pt x="84" y="49"/>
                  <a:pt x="84" y="49"/>
                  <a:pt x="84" y="50"/>
                </a:cubicBezTo>
                <a:cubicBezTo>
                  <a:pt x="85" y="51"/>
                  <a:pt x="86" y="51"/>
                  <a:pt x="86" y="50"/>
                </a:cubicBezTo>
                <a:cubicBezTo>
                  <a:pt x="87" y="50"/>
                  <a:pt x="87" y="49"/>
                  <a:pt x="88" y="48"/>
                </a:cubicBezTo>
                <a:close/>
                <a:moveTo>
                  <a:pt x="192" y="69"/>
                </a:moveTo>
                <a:cubicBezTo>
                  <a:pt x="191" y="70"/>
                  <a:pt x="190" y="71"/>
                  <a:pt x="190" y="71"/>
                </a:cubicBezTo>
                <a:cubicBezTo>
                  <a:pt x="189" y="72"/>
                  <a:pt x="189" y="73"/>
                  <a:pt x="189" y="74"/>
                </a:cubicBezTo>
                <a:cubicBezTo>
                  <a:pt x="191" y="73"/>
                  <a:pt x="193" y="72"/>
                  <a:pt x="192" y="69"/>
                </a:cubicBezTo>
                <a:close/>
                <a:moveTo>
                  <a:pt x="112" y="75"/>
                </a:moveTo>
                <a:cubicBezTo>
                  <a:pt x="112" y="76"/>
                  <a:pt x="112" y="76"/>
                  <a:pt x="113" y="76"/>
                </a:cubicBezTo>
                <a:cubicBezTo>
                  <a:pt x="114" y="77"/>
                  <a:pt x="114" y="77"/>
                  <a:pt x="115" y="76"/>
                </a:cubicBezTo>
                <a:cubicBezTo>
                  <a:pt x="115" y="76"/>
                  <a:pt x="115" y="75"/>
                  <a:pt x="115" y="75"/>
                </a:cubicBezTo>
                <a:cubicBezTo>
                  <a:pt x="114" y="73"/>
                  <a:pt x="113" y="73"/>
                  <a:pt x="112" y="75"/>
                </a:cubicBezTo>
                <a:close/>
                <a:moveTo>
                  <a:pt x="213" y="49"/>
                </a:moveTo>
                <a:cubicBezTo>
                  <a:pt x="212" y="47"/>
                  <a:pt x="211" y="46"/>
                  <a:pt x="210" y="45"/>
                </a:cubicBezTo>
                <a:cubicBezTo>
                  <a:pt x="210" y="45"/>
                  <a:pt x="209" y="46"/>
                  <a:pt x="209" y="46"/>
                </a:cubicBezTo>
                <a:cubicBezTo>
                  <a:pt x="209" y="46"/>
                  <a:pt x="209" y="47"/>
                  <a:pt x="209" y="47"/>
                </a:cubicBezTo>
                <a:cubicBezTo>
                  <a:pt x="210" y="48"/>
                  <a:pt x="211" y="49"/>
                  <a:pt x="212" y="50"/>
                </a:cubicBezTo>
                <a:cubicBezTo>
                  <a:pt x="212" y="50"/>
                  <a:pt x="212" y="49"/>
                  <a:pt x="213" y="49"/>
                </a:cubicBezTo>
                <a:close/>
                <a:moveTo>
                  <a:pt x="16" y="47"/>
                </a:moveTo>
                <a:cubicBezTo>
                  <a:pt x="17" y="48"/>
                  <a:pt x="17" y="49"/>
                  <a:pt x="16" y="50"/>
                </a:cubicBezTo>
                <a:cubicBezTo>
                  <a:pt x="16" y="51"/>
                  <a:pt x="15" y="53"/>
                  <a:pt x="15" y="54"/>
                </a:cubicBezTo>
                <a:cubicBezTo>
                  <a:pt x="15" y="54"/>
                  <a:pt x="14" y="55"/>
                  <a:pt x="14" y="55"/>
                </a:cubicBezTo>
                <a:cubicBezTo>
                  <a:pt x="14" y="55"/>
                  <a:pt x="15" y="55"/>
                  <a:pt x="15" y="55"/>
                </a:cubicBezTo>
                <a:cubicBezTo>
                  <a:pt x="16" y="52"/>
                  <a:pt x="17" y="50"/>
                  <a:pt x="19" y="47"/>
                </a:cubicBezTo>
                <a:cubicBezTo>
                  <a:pt x="18" y="47"/>
                  <a:pt x="17" y="47"/>
                  <a:pt x="16" y="47"/>
                </a:cubicBezTo>
                <a:close/>
                <a:moveTo>
                  <a:pt x="81" y="60"/>
                </a:moveTo>
                <a:cubicBezTo>
                  <a:pt x="80" y="62"/>
                  <a:pt x="79" y="63"/>
                  <a:pt x="78" y="64"/>
                </a:cubicBezTo>
                <a:cubicBezTo>
                  <a:pt x="78" y="64"/>
                  <a:pt x="79" y="65"/>
                  <a:pt x="79" y="66"/>
                </a:cubicBezTo>
                <a:cubicBezTo>
                  <a:pt x="80" y="65"/>
                  <a:pt x="80" y="64"/>
                  <a:pt x="81" y="63"/>
                </a:cubicBezTo>
                <a:cubicBezTo>
                  <a:pt x="81" y="62"/>
                  <a:pt x="81" y="62"/>
                  <a:pt x="81" y="60"/>
                </a:cubicBezTo>
                <a:close/>
                <a:moveTo>
                  <a:pt x="29" y="67"/>
                </a:moveTo>
                <a:cubicBezTo>
                  <a:pt x="29" y="67"/>
                  <a:pt x="29" y="67"/>
                  <a:pt x="30" y="67"/>
                </a:cubicBezTo>
                <a:cubicBezTo>
                  <a:pt x="30" y="66"/>
                  <a:pt x="31" y="65"/>
                  <a:pt x="32" y="63"/>
                </a:cubicBezTo>
                <a:cubicBezTo>
                  <a:pt x="32" y="63"/>
                  <a:pt x="31" y="62"/>
                  <a:pt x="31" y="62"/>
                </a:cubicBezTo>
                <a:cubicBezTo>
                  <a:pt x="30" y="63"/>
                  <a:pt x="30" y="65"/>
                  <a:pt x="29" y="66"/>
                </a:cubicBezTo>
                <a:cubicBezTo>
                  <a:pt x="29" y="66"/>
                  <a:pt x="29" y="67"/>
                  <a:pt x="29" y="67"/>
                </a:cubicBezTo>
                <a:close/>
                <a:moveTo>
                  <a:pt x="104" y="75"/>
                </a:moveTo>
                <a:cubicBezTo>
                  <a:pt x="105" y="74"/>
                  <a:pt x="105" y="74"/>
                  <a:pt x="105" y="73"/>
                </a:cubicBezTo>
                <a:cubicBezTo>
                  <a:pt x="105" y="73"/>
                  <a:pt x="104" y="73"/>
                  <a:pt x="103" y="72"/>
                </a:cubicBezTo>
                <a:cubicBezTo>
                  <a:pt x="102" y="73"/>
                  <a:pt x="102" y="74"/>
                  <a:pt x="101" y="75"/>
                </a:cubicBezTo>
                <a:cubicBezTo>
                  <a:pt x="102" y="75"/>
                  <a:pt x="103" y="75"/>
                  <a:pt x="104" y="75"/>
                </a:cubicBezTo>
                <a:close/>
                <a:moveTo>
                  <a:pt x="195" y="17"/>
                </a:moveTo>
                <a:cubicBezTo>
                  <a:pt x="195" y="15"/>
                  <a:pt x="195" y="13"/>
                  <a:pt x="193" y="12"/>
                </a:cubicBezTo>
                <a:cubicBezTo>
                  <a:pt x="193" y="14"/>
                  <a:pt x="193" y="15"/>
                  <a:pt x="193" y="16"/>
                </a:cubicBezTo>
                <a:cubicBezTo>
                  <a:pt x="194" y="17"/>
                  <a:pt x="194" y="17"/>
                  <a:pt x="195" y="17"/>
                </a:cubicBezTo>
                <a:close/>
                <a:moveTo>
                  <a:pt x="216" y="87"/>
                </a:moveTo>
                <a:cubicBezTo>
                  <a:pt x="215" y="87"/>
                  <a:pt x="215" y="86"/>
                  <a:pt x="214" y="85"/>
                </a:cubicBezTo>
                <a:cubicBezTo>
                  <a:pt x="214" y="86"/>
                  <a:pt x="213" y="86"/>
                  <a:pt x="213" y="87"/>
                </a:cubicBezTo>
                <a:cubicBezTo>
                  <a:pt x="214" y="88"/>
                  <a:pt x="214" y="88"/>
                  <a:pt x="214" y="89"/>
                </a:cubicBezTo>
                <a:cubicBezTo>
                  <a:pt x="215" y="89"/>
                  <a:pt x="216" y="88"/>
                  <a:pt x="216" y="87"/>
                </a:cubicBezTo>
                <a:close/>
                <a:moveTo>
                  <a:pt x="121" y="74"/>
                </a:moveTo>
                <a:cubicBezTo>
                  <a:pt x="120" y="74"/>
                  <a:pt x="120" y="74"/>
                  <a:pt x="119" y="74"/>
                </a:cubicBezTo>
                <a:cubicBezTo>
                  <a:pt x="119" y="74"/>
                  <a:pt x="119" y="74"/>
                  <a:pt x="118" y="75"/>
                </a:cubicBezTo>
                <a:cubicBezTo>
                  <a:pt x="118" y="75"/>
                  <a:pt x="117" y="76"/>
                  <a:pt x="117" y="77"/>
                </a:cubicBezTo>
                <a:cubicBezTo>
                  <a:pt x="118" y="77"/>
                  <a:pt x="118" y="78"/>
                  <a:pt x="119" y="77"/>
                </a:cubicBezTo>
                <a:cubicBezTo>
                  <a:pt x="119" y="76"/>
                  <a:pt x="120" y="75"/>
                  <a:pt x="121" y="74"/>
                </a:cubicBezTo>
                <a:close/>
                <a:moveTo>
                  <a:pt x="65" y="58"/>
                </a:moveTo>
                <a:cubicBezTo>
                  <a:pt x="65" y="58"/>
                  <a:pt x="65" y="58"/>
                  <a:pt x="65" y="58"/>
                </a:cubicBezTo>
                <a:cubicBezTo>
                  <a:pt x="64" y="58"/>
                  <a:pt x="64" y="59"/>
                  <a:pt x="63" y="60"/>
                </a:cubicBezTo>
                <a:cubicBezTo>
                  <a:pt x="63" y="61"/>
                  <a:pt x="63" y="61"/>
                  <a:pt x="64" y="61"/>
                </a:cubicBezTo>
                <a:cubicBezTo>
                  <a:pt x="64" y="61"/>
                  <a:pt x="65" y="61"/>
                  <a:pt x="66" y="61"/>
                </a:cubicBezTo>
                <a:cubicBezTo>
                  <a:pt x="66" y="60"/>
                  <a:pt x="65" y="59"/>
                  <a:pt x="65" y="58"/>
                </a:cubicBezTo>
                <a:close/>
                <a:moveTo>
                  <a:pt x="182" y="61"/>
                </a:moveTo>
                <a:cubicBezTo>
                  <a:pt x="181" y="62"/>
                  <a:pt x="180" y="63"/>
                  <a:pt x="179" y="64"/>
                </a:cubicBezTo>
                <a:cubicBezTo>
                  <a:pt x="179" y="65"/>
                  <a:pt x="179" y="66"/>
                  <a:pt x="179" y="66"/>
                </a:cubicBezTo>
                <a:cubicBezTo>
                  <a:pt x="181" y="65"/>
                  <a:pt x="182" y="63"/>
                  <a:pt x="182" y="61"/>
                </a:cubicBezTo>
                <a:close/>
                <a:moveTo>
                  <a:pt x="138" y="85"/>
                </a:moveTo>
                <a:cubicBezTo>
                  <a:pt x="139" y="84"/>
                  <a:pt x="140" y="82"/>
                  <a:pt x="141" y="81"/>
                </a:cubicBezTo>
                <a:cubicBezTo>
                  <a:pt x="140" y="81"/>
                  <a:pt x="139" y="81"/>
                  <a:pt x="139" y="82"/>
                </a:cubicBezTo>
                <a:cubicBezTo>
                  <a:pt x="138" y="83"/>
                  <a:pt x="138" y="83"/>
                  <a:pt x="138" y="84"/>
                </a:cubicBezTo>
                <a:cubicBezTo>
                  <a:pt x="137" y="84"/>
                  <a:pt x="137" y="85"/>
                  <a:pt x="138" y="85"/>
                </a:cubicBezTo>
                <a:close/>
                <a:moveTo>
                  <a:pt x="133" y="64"/>
                </a:moveTo>
                <a:cubicBezTo>
                  <a:pt x="135" y="65"/>
                  <a:pt x="135" y="64"/>
                  <a:pt x="136" y="63"/>
                </a:cubicBezTo>
                <a:cubicBezTo>
                  <a:pt x="136" y="63"/>
                  <a:pt x="136" y="62"/>
                  <a:pt x="137" y="62"/>
                </a:cubicBezTo>
                <a:cubicBezTo>
                  <a:pt x="137" y="61"/>
                  <a:pt x="137" y="61"/>
                  <a:pt x="136" y="61"/>
                </a:cubicBezTo>
                <a:cubicBezTo>
                  <a:pt x="135" y="62"/>
                  <a:pt x="134" y="63"/>
                  <a:pt x="133" y="64"/>
                </a:cubicBezTo>
                <a:close/>
                <a:moveTo>
                  <a:pt x="22" y="67"/>
                </a:moveTo>
                <a:cubicBezTo>
                  <a:pt x="22" y="67"/>
                  <a:pt x="23" y="67"/>
                  <a:pt x="23" y="67"/>
                </a:cubicBezTo>
                <a:cubicBezTo>
                  <a:pt x="23" y="66"/>
                  <a:pt x="24" y="65"/>
                  <a:pt x="25" y="64"/>
                </a:cubicBezTo>
                <a:cubicBezTo>
                  <a:pt x="25" y="63"/>
                  <a:pt x="25" y="62"/>
                  <a:pt x="24" y="61"/>
                </a:cubicBezTo>
                <a:cubicBezTo>
                  <a:pt x="24" y="63"/>
                  <a:pt x="23" y="64"/>
                  <a:pt x="22" y="66"/>
                </a:cubicBezTo>
                <a:cubicBezTo>
                  <a:pt x="22" y="66"/>
                  <a:pt x="22" y="66"/>
                  <a:pt x="22" y="67"/>
                </a:cubicBezTo>
                <a:close/>
                <a:moveTo>
                  <a:pt x="209" y="62"/>
                </a:moveTo>
                <a:cubicBezTo>
                  <a:pt x="209" y="61"/>
                  <a:pt x="208" y="60"/>
                  <a:pt x="208" y="59"/>
                </a:cubicBezTo>
                <a:cubicBezTo>
                  <a:pt x="207" y="59"/>
                  <a:pt x="207" y="60"/>
                  <a:pt x="207" y="60"/>
                </a:cubicBezTo>
                <a:cubicBezTo>
                  <a:pt x="207" y="61"/>
                  <a:pt x="207" y="62"/>
                  <a:pt x="208" y="63"/>
                </a:cubicBezTo>
                <a:cubicBezTo>
                  <a:pt x="208" y="63"/>
                  <a:pt x="209" y="62"/>
                  <a:pt x="209" y="62"/>
                </a:cubicBezTo>
                <a:close/>
                <a:moveTo>
                  <a:pt x="197" y="104"/>
                </a:moveTo>
                <a:cubicBezTo>
                  <a:pt x="195" y="106"/>
                  <a:pt x="194" y="107"/>
                  <a:pt x="194" y="109"/>
                </a:cubicBezTo>
                <a:cubicBezTo>
                  <a:pt x="195" y="108"/>
                  <a:pt x="196" y="107"/>
                  <a:pt x="196" y="106"/>
                </a:cubicBezTo>
                <a:cubicBezTo>
                  <a:pt x="197" y="105"/>
                  <a:pt x="197" y="105"/>
                  <a:pt x="197" y="104"/>
                </a:cubicBezTo>
                <a:close/>
                <a:moveTo>
                  <a:pt x="165" y="82"/>
                </a:moveTo>
                <a:cubicBezTo>
                  <a:pt x="165" y="82"/>
                  <a:pt x="164" y="81"/>
                  <a:pt x="163" y="81"/>
                </a:cubicBezTo>
                <a:cubicBezTo>
                  <a:pt x="163" y="82"/>
                  <a:pt x="163" y="84"/>
                  <a:pt x="164" y="85"/>
                </a:cubicBezTo>
                <a:cubicBezTo>
                  <a:pt x="164" y="84"/>
                  <a:pt x="165" y="83"/>
                  <a:pt x="165" y="82"/>
                </a:cubicBezTo>
                <a:close/>
                <a:moveTo>
                  <a:pt x="194" y="55"/>
                </a:moveTo>
                <a:cubicBezTo>
                  <a:pt x="193" y="56"/>
                  <a:pt x="194" y="57"/>
                  <a:pt x="194" y="58"/>
                </a:cubicBezTo>
                <a:cubicBezTo>
                  <a:pt x="194" y="59"/>
                  <a:pt x="194" y="60"/>
                  <a:pt x="194" y="61"/>
                </a:cubicBezTo>
                <a:cubicBezTo>
                  <a:pt x="194" y="61"/>
                  <a:pt x="195" y="60"/>
                  <a:pt x="195" y="60"/>
                </a:cubicBezTo>
                <a:cubicBezTo>
                  <a:pt x="195" y="58"/>
                  <a:pt x="195" y="57"/>
                  <a:pt x="194" y="55"/>
                </a:cubicBezTo>
                <a:close/>
                <a:moveTo>
                  <a:pt x="27" y="56"/>
                </a:moveTo>
                <a:cubicBezTo>
                  <a:pt x="26" y="58"/>
                  <a:pt x="26" y="58"/>
                  <a:pt x="27" y="60"/>
                </a:cubicBezTo>
                <a:cubicBezTo>
                  <a:pt x="28" y="59"/>
                  <a:pt x="28" y="58"/>
                  <a:pt x="28" y="58"/>
                </a:cubicBezTo>
                <a:cubicBezTo>
                  <a:pt x="28" y="57"/>
                  <a:pt x="28" y="56"/>
                  <a:pt x="27" y="56"/>
                </a:cubicBezTo>
                <a:close/>
                <a:moveTo>
                  <a:pt x="198" y="73"/>
                </a:moveTo>
                <a:cubicBezTo>
                  <a:pt x="200" y="72"/>
                  <a:pt x="201" y="71"/>
                  <a:pt x="200" y="69"/>
                </a:cubicBezTo>
                <a:cubicBezTo>
                  <a:pt x="199" y="70"/>
                  <a:pt x="197" y="71"/>
                  <a:pt x="198" y="73"/>
                </a:cubicBezTo>
                <a:close/>
                <a:moveTo>
                  <a:pt x="206" y="81"/>
                </a:moveTo>
                <a:cubicBezTo>
                  <a:pt x="207" y="79"/>
                  <a:pt x="208" y="78"/>
                  <a:pt x="209" y="77"/>
                </a:cubicBezTo>
                <a:cubicBezTo>
                  <a:pt x="209" y="77"/>
                  <a:pt x="209" y="76"/>
                  <a:pt x="208" y="76"/>
                </a:cubicBezTo>
                <a:cubicBezTo>
                  <a:pt x="208" y="77"/>
                  <a:pt x="207" y="77"/>
                  <a:pt x="206" y="78"/>
                </a:cubicBezTo>
                <a:cubicBezTo>
                  <a:pt x="206" y="79"/>
                  <a:pt x="206" y="80"/>
                  <a:pt x="206" y="81"/>
                </a:cubicBezTo>
                <a:close/>
                <a:moveTo>
                  <a:pt x="219" y="101"/>
                </a:moveTo>
                <a:cubicBezTo>
                  <a:pt x="220" y="99"/>
                  <a:pt x="222" y="97"/>
                  <a:pt x="223" y="96"/>
                </a:cubicBezTo>
                <a:cubicBezTo>
                  <a:pt x="223" y="96"/>
                  <a:pt x="223" y="95"/>
                  <a:pt x="223" y="95"/>
                </a:cubicBezTo>
                <a:cubicBezTo>
                  <a:pt x="221" y="96"/>
                  <a:pt x="220" y="98"/>
                  <a:pt x="219" y="99"/>
                </a:cubicBezTo>
                <a:cubicBezTo>
                  <a:pt x="218" y="100"/>
                  <a:pt x="219" y="100"/>
                  <a:pt x="219" y="101"/>
                </a:cubicBezTo>
                <a:close/>
                <a:moveTo>
                  <a:pt x="210" y="94"/>
                </a:moveTo>
                <a:cubicBezTo>
                  <a:pt x="210" y="94"/>
                  <a:pt x="210" y="94"/>
                  <a:pt x="210" y="94"/>
                </a:cubicBezTo>
                <a:cubicBezTo>
                  <a:pt x="211" y="93"/>
                  <a:pt x="212" y="92"/>
                  <a:pt x="212" y="92"/>
                </a:cubicBezTo>
                <a:cubicBezTo>
                  <a:pt x="212" y="91"/>
                  <a:pt x="212" y="91"/>
                  <a:pt x="212" y="91"/>
                </a:cubicBezTo>
                <a:cubicBezTo>
                  <a:pt x="212" y="90"/>
                  <a:pt x="212" y="90"/>
                  <a:pt x="211" y="89"/>
                </a:cubicBezTo>
                <a:cubicBezTo>
                  <a:pt x="211" y="91"/>
                  <a:pt x="210" y="92"/>
                  <a:pt x="210" y="94"/>
                </a:cubicBezTo>
                <a:close/>
                <a:moveTo>
                  <a:pt x="93" y="55"/>
                </a:moveTo>
                <a:cubicBezTo>
                  <a:pt x="91" y="55"/>
                  <a:pt x="90" y="55"/>
                  <a:pt x="88" y="55"/>
                </a:cubicBezTo>
                <a:cubicBezTo>
                  <a:pt x="89" y="57"/>
                  <a:pt x="89" y="57"/>
                  <a:pt x="90" y="57"/>
                </a:cubicBezTo>
                <a:cubicBezTo>
                  <a:pt x="90" y="57"/>
                  <a:pt x="91" y="57"/>
                  <a:pt x="91" y="57"/>
                </a:cubicBezTo>
                <a:cubicBezTo>
                  <a:pt x="92" y="57"/>
                  <a:pt x="92" y="56"/>
                  <a:pt x="93" y="55"/>
                </a:cubicBezTo>
                <a:close/>
                <a:moveTo>
                  <a:pt x="146" y="75"/>
                </a:moveTo>
                <a:cubicBezTo>
                  <a:pt x="146" y="75"/>
                  <a:pt x="146" y="75"/>
                  <a:pt x="146" y="75"/>
                </a:cubicBezTo>
                <a:cubicBezTo>
                  <a:pt x="146" y="75"/>
                  <a:pt x="146" y="75"/>
                  <a:pt x="146" y="75"/>
                </a:cubicBezTo>
                <a:cubicBezTo>
                  <a:pt x="146" y="75"/>
                  <a:pt x="145" y="75"/>
                  <a:pt x="144" y="75"/>
                </a:cubicBezTo>
                <a:cubicBezTo>
                  <a:pt x="143" y="75"/>
                  <a:pt x="143" y="75"/>
                  <a:pt x="143" y="77"/>
                </a:cubicBezTo>
                <a:cubicBezTo>
                  <a:pt x="143" y="77"/>
                  <a:pt x="144" y="77"/>
                  <a:pt x="145" y="77"/>
                </a:cubicBezTo>
                <a:cubicBezTo>
                  <a:pt x="145" y="77"/>
                  <a:pt x="145" y="77"/>
                  <a:pt x="144" y="77"/>
                </a:cubicBezTo>
                <a:cubicBezTo>
                  <a:pt x="145" y="76"/>
                  <a:pt x="146" y="75"/>
                  <a:pt x="146" y="75"/>
                </a:cubicBezTo>
                <a:close/>
                <a:moveTo>
                  <a:pt x="60" y="78"/>
                </a:moveTo>
                <a:cubicBezTo>
                  <a:pt x="58" y="80"/>
                  <a:pt x="57" y="82"/>
                  <a:pt x="55" y="84"/>
                </a:cubicBezTo>
                <a:cubicBezTo>
                  <a:pt x="56" y="84"/>
                  <a:pt x="57" y="84"/>
                  <a:pt x="57" y="83"/>
                </a:cubicBezTo>
                <a:cubicBezTo>
                  <a:pt x="58" y="81"/>
                  <a:pt x="59" y="80"/>
                  <a:pt x="60" y="78"/>
                </a:cubicBezTo>
                <a:close/>
                <a:moveTo>
                  <a:pt x="196" y="35"/>
                </a:moveTo>
                <a:cubicBezTo>
                  <a:pt x="195" y="34"/>
                  <a:pt x="195" y="33"/>
                  <a:pt x="195" y="32"/>
                </a:cubicBezTo>
                <a:cubicBezTo>
                  <a:pt x="194" y="34"/>
                  <a:pt x="193" y="35"/>
                  <a:pt x="193" y="36"/>
                </a:cubicBezTo>
                <a:cubicBezTo>
                  <a:pt x="193" y="36"/>
                  <a:pt x="193" y="36"/>
                  <a:pt x="193" y="36"/>
                </a:cubicBezTo>
                <a:cubicBezTo>
                  <a:pt x="194" y="36"/>
                  <a:pt x="195" y="35"/>
                  <a:pt x="196" y="35"/>
                </a:cubicBezTo>
                <a:close/>
                <a:moveTo>
                  <a:pt x="184" y="143"/>
                </a:moveTo>
                <a:cubicBezTo>
                  <a:pt x="184" y="143"/>
                  <a:pt x="183" y="144"/>
                  <a:pt x="183" y="144"/>
                </a:cubicBezTo>
                <a:cubicBezTo>
                  <a:pt x="183" y="145"/>
                  <a:pt x="183" y="146"/>
                  <a:pt x="183" y="147"/>
                </a:cubicBezTo>
                <a:cubicBezTo>
                  <a:pt x="184" y="145"/>
                  <a:pt x="184" y="145"/>
                  <a:pt x="184" y="143"/>
                </a:cubicBezTo>
                <a:close/>
                <a:moveTo>
                  <a:pt x="159" y="67"/>
                </a:moveTo>
                <a:cubicBezTo>
                  <a:pt x="159" y="67"/>
                  <a:pt x="160" y="67"/>
                  <a:pt x="160" y="67"/>
                </a:cubicBezTo>
                <a:cubicBezTo>
                  <a:pt x="161" y="65"/>
                  <a:pt x="161" y="64"/>
                  <a:pt x="162" y="63"/>
                </a:cubicBezTo>
                <a:cubicBezTo>
                  <a:pt x="162" y="63"/>
                  <a:pt x="162" y="63"/>
                  <a:pt x="162" y="62"/>
                </a:cubicBezTo>
                <a:cubicBezTo>
                  <a:pt x="162" y="63"/>
                  <a:pt x="161" y="63"/>
                  <a:pt x="161" y="63"/>
                </a:cubicBezTo>
                <a:cubicBezTo>
                  <a:pt x="161" y="64"/>
                  <a:pt x="160" y="65"/>
                  <a:pt x="159" y="65"/>
                </a:cubicBezTo>
                <a:cubicBezTo>
                  <a:pt x="159" y="66"/>
                  <a:pt x="159" y="66"/>
                  <a:pt x="159" y="67"/>
                </a:cubicBezTo>
                <a:close/>
                <a:moveTo>
                  <a:pt x="116" y="84"/>
                </a:moveTo>
                <a:cubicBezTo>
                  <a:pt x="115" y="85"/>
                  <a:pt x="115" y="86"/>
                  <a:pt x="114" y="86"/>
                </a:cubicBezTo>
                <a:cubicBezTo>
                  <a:pt x="115" y="86"/>
                  <a:pt x="116" y="86"/>
                  <a:pt x="118" y="86"/>
                </a:cubicBezTo>
                <a:cubicBezTo>
                  <a:pt x="117" y="86"/>
                  <a:pt x="117" y="85"/>
                  <a:pt x="116" y="84"/>
                </a:cubicBezTo>
                <a:close/>
                <a:moveTo>
                  <a:pt x="171" y="79"/>
                </a:moveTo>
                <a:cubicBezTo>
                  <a:pt x="171" y="79"/>
                  <a:pt x="171" y="79"/>
                  <a:pt x="172" y="78"/>
                </a:cubicBezTo>
                <a:cubicBezTo>
                  <a:pt x="172" y="78"/>
                  <a:pt x="173" y="77"/>
                  <a:pt x="174" y="76"/>
                </a:cubicBezTo>
                <a:cubicBezTo>
                  <a:pt x="174" y="75"/>
                  <a:pt x="174" y="74"/>
                  <a:pt x="174" y="74"/>
                </a:cubicBezTo>
                <a:cubicBezTo>
                  <a:pt x="173" y="75"/>
                  <a:pt x="171" y="78"/>
                  <a:pt x="171" y="79"/>
                </a:cubicBezTo>
                <a:close/>
                <a:moveTo>
                  <a:pt x="207" y="95"/>
                </a:moveTo>
                <a:cubicBezTo>
                  <a:pt x="206" y="96"/>
                  <a:pt x="206" y="97"/>
                  <a:pt x="205" y="97"/>
                </a:cubicBezTo>
                <a:cubicBezTo>
                  <a:pt x="205" y="98"/>
                  <a:pt x="204" y="99"/>
                  <a:pt x="205" y="100"/>
                </a:cubicBezTo>
                <a:cubicBezTo>
                  <a:pt x="206" y="99"/>
                  <a:pt x="207" y="98"/>
                  <a:pt x="207" y="95"/>
                </a:cubicBezTo>
                <a:close/>
                <a:moveTo>
                  <a:pt x="121" y="57"/>
                </a:moveTo>
                <a:cubicBezTo>
                  <a:pt x="121" y="57"/>
                  <a:pt x="121" y="57"/>
                  <a:pt x="121" y="57"/>
                </a:cubicBezTo>
                <a:cubicBezTo>
                  <a:pt x="122" y="57"/>
                  <a:pt x="122" y="58"/>
                  <a:pt x="123" y="59"/>
                </a:cubicBezTo>
                <a:cubicBezTo>
                  <a:pt x="123" y="58"/>
                  <a:pt x="124" y="58"/>
                  <a:pt x="125" y="57"/>
                </a:cubicBezTo>
                <a:cubicBezTo>
                  <a:pt x="123" y="57"/>
                  <a:pt x="122" y="57"/>
                  <a:pt x="121" y="57"/>
                </a:cubicBezTo>
                <a:close/>
                <a:moveTo>
                  <a:pt x="24" y="47"/>
                </a:moveTo>
                <a:cubicBezTo>
                  <a:pt x="24" y="48"/>
                  <a:pt x="25" y="49"/>
                  <a:pt x="26" y="50"/>
                </a:cubicBezTo>
                <a:cubicBezTo>
                  <a:pt x="26" y="49"/>
                  <a:pt x="27" y="48"/>
                  <a:pt x="27" y="47"/>
                </a:cubicBezTo>
                <a:cubicBezTo>
                  <a:pt x="26" y="47"/>
                  <a:pt x="25" y="47"/>
                  <a:pt x="24" y="47"/>
                </a:cubicBezTo>
                <a:close/>
                <a:moveTo>
                  <a:pt x="97" y="74"/>
                </a:moveTo>
                <a:cubicBezTo>
                  <a:pt x="97" y="74"/>
                  <a:pt x="98" y="74"/>
                  <a:pt x="98" y="74"/>
                </a:cubicBezTo>
                <a:cubicBezTo>
                  <a:pt x="99" y="73"/>
                  <a:pt x="100" y="73"/>
                  <a:pt x="100" y="72"/>
                </a:cubicBezTo>
                <a:cubicBezTo>
                  <a:pt x="99" y="71"/>
                  <a:pt x="98" y="72"/>
                  <a:pt x="97" y="74"/>
                </a:cubicBezTo>
                <a:close/>
                <a:moveTo>
                  <a:pt x="186" y="107"/>
                </a:moveTo>
                <a:cubicBezTo>
                  <a:pt x="187" y="104"/>
                  <a:pt x="187" y="102"/>
                  <a:pt x="186" y="100"/>
                </a:cubicBezTo>
                <a:cubicBezTo>
                  <a:pt x="186" y="102"/>
                  <a:pt x="186" y="105"/>
                  <a:pt x="186" y="107"/>
                </a:cubicBezTo>
                <a:close/>
                <a:moveTo>
                  <a:pt x="131" y="69"/>
                </a:moveTo>
                <a:cubicBezTo>
                  <a:pt x="130" y="70"/>
                  <a:pt x="130" y="70"/>
                  <a:pt x="130" y="70"/>
                </a:cubicBezTo>
                <a:cubicBezTo>
                  <a:pt x="130" y="72"/>
                  <a:pt x="128" y="73"/>
                  <a:pt x="127" y="71"/>
                </a:cubicBezTo>
                <a:cubicBezTo>
                  <a:pt x="127" y="71"/>
                  <a:pt x="127" y="71"/>
                  <a:pt x="127" y="71"/>
                </a:cubicBezTo>
                <a:cubicBezTo>
                  <a:pt x="127" y="72"/>
                  <a:pt x="126" y="72"/>
                  <a:pt x="126" y="72"/>
                </a:cubicBezTo>
                <a:cubicBezTo>
                  <a:pt x="127" y="72"/>
                  <a:pt x="128" y="72"/>
                  <a:pt x="129" y="72"/>
                </a:cubicBezTo>
                <a:cubicBezTo>
                  <a:pt x="130" y="72"/>
                  <a:pt x="130" y="72"/>
                  <a:pt x="130" y="72"/>
                </a:cubicBezTo>
                <a:cubicBezTo>
                  <a:pt x="131" y="71"/>
                  <a:pt x="131" y="70"/>
                  <a:pt x="132" y="69"/>
                </a:cubicBezTo>
                <a:cubicBezTo>
                  <a:pt x="132" y="69"/>
                  <a:pt x="132" y="69"/>
                  <a:pt x="132" y="69"/>
                </a:cubicBezTo>
                <a:cubicBezTo>
                  <a:pt x="131" y="69"/>
                  <a:pt x="131" y="69"/>
                  <a:pt x="131" y="69"/>
                </a:cubicBezTo>
                <a:close/>
                <a:moveTo>
                  <a:pt x="140" y="75"/>
                </a:moveTo>
                <a:cubicBezTo>
                  <a:pt x="139" y="75"/>
                  <a:pt x="138" y="75"/>
                  <a:pt x="137" y="75"/>
                </a:cubicBezTo>
                <a:cubicBezTo>
                  <a:pt x="136" y="75"/>
                  <a:pt x="136" y="75"/>
                  <a:pt x="136" y="76"/>
                </a:cubicBezTo>
                <a:cubicBezTo>
                  <a:pt x="137" y="76"/>
                  <a:pt x="138" y="76"/>
                  <a:pt x="139" y="76"/>
                </a:cubicBezTo>
                <a:cubicBezTo>
                  <a:pt x="140" y="76"/>
                  <a:pt x="140" y="76"/>
                  <a:pt x="140" y="75"/>
                </a:cubicBezTo>
                <a:close/>
                <a:moveTo>
                  <a:pt x="184" y="95"/>
                </a:moveTo>
                <a:cubicBezTo>
                  <a:pt x="185" y="93"/>
                  <a:pt x="185" y="93"/>
                  <a:pt x="184" y="92"/>
                </a:cubicBezTo>
                <a:cubicBezTo>
                  <a:pt x="184" y="93"/>
                  <a:pt x="183" y="94"/>
                  <a:pt x="182" y="95"/>
                </a:cubicBezTo>
                <a:cubicBezTo>
                  <a:pt x="183" y="95"/>
                  <a:pt x="184" y="95"/>
                  <a:pt x="184" y="95"/>
                </a:cubicBezTo>
                <a:close/>
                <a:moveTo>
                  <a:pt x="92" y="62"/>
                </a:moveTo>
                <a:cubicBezTo>
                  <a:pt x="93" y="61"/>
                  <a:pt x="94" y="60"/>
                  <a:pt x="94" y="59"/>
                </a:cubicBezTo>
                <a:cubicBezTo>
                  <a:pt x="93" y="59"/>
                  <a:pt x="92" y="60"/>
                  <a:pt x="91" y="61"/>
                </a:cubicBezTo>
                <a:cubicBezTo>
                  <a:pt x="92" y="61"/>
                  <a:pt x="92" y="62"/>
                  <a:pt x="92" y="62"/>
                </a:cubicBezTo>
                <a:close/>
                <a:moveTo>
                  <a:pt x="188" y="131"/>
                </a:moveTo>
                <a:cubicBezTo>
                  <a:pt x="189" y="130"/>
                  <a:pt x="189" y="129"/>
                  <a:pt x="189" y="128"/>
                </a:cubicBezTo>
                <a:cubicBezTo>
                  <a:pt x="189" y="128"/>
                  <a:pt x="189" y="127"/>
                  <a:pt x="188" y="127"/>
                </a:cubicBezTo>
                <a:cubicBezTo>
                  <a:pt x="188" y="128"/>
                  <a:pt x="188" y="130"/>
                  <a:pt x="188" y="131"/>
                </a:cubicBezTo>
                <a:close/>
                <a:moveTo>
                  <a:pt x="81" y="90"/>
                </a:moveTo>
                <a:cubicBezTo>
                  <a:pt x="82" y="90"/>
                  <a:pt x="82" y="91"/>
                  <a:pt x="83" y="90"/>
                </a:cubicBezTo>
                <a:cubicBezTo>
                  <a:pt x="83" y="90"/>
                  <a:pt x="84" y="90"/>
                  <a:pt x="84" y="90"/>
                </a:cubicBezTo>
                <a:cubicBezTo>
                  <a:pt x="84" y="90"/>
                  <a:pt x="84" y="89"/>
                  <a:pt x="84" y="89"/>
                </a:cubicBezTo>
                <a:cubicBezTo>
                  <a:pt x="83" y="89"/>
                  <a:pt x="82" y="89"/>
                  <a:pt x="82" y="89"/>
                </a:cubicBezTo>
                <a:cubicBezTo>
                  <a:pt x="82" y="89"/>
                  <a:pt x="81" y="90"/>
                  <a:pt x="81" y="90"/>
                </a:cubicBezTo>
                <a:close/>
                <a:moveTo>
                  <a:pt x="25" y="86"/>
                </a:moveTo>
                <a:cubicBezTo>
                  <a:pt x="25" y="86"/>
                  <a:pt x="25" y="86"/>
                  <a:pt x="25" y="86"/>
                </a:cubicBezTo>
                <a:cubicBezTo>
                  <a:pt x="26" y="86"/>
                  <a:pt x="27" y="84"/>
                  <a:pt x="27" y="83"/>
                </a:cubicBezTo>
                <a:cubicBezTo>
                  <a:pt x="27" y="83"/>
                  <a:pt x="27" y="83"/>
                  <a:pt x="27" y="83"/>
                </a:cubicBezTo>
                <a:cubicBezTo>
                  <a:pt x="27" y="83"/>
                  <a:pt x="27" y="83"/>
                  <a:pt x="27" y="82"/>
                </a:cubicBezTo>
                <a:cubicBezTo>
                  <a:pt x="26" y="84"/>
                  <a:pt x="25" y="85"/>
                  <a:pt x="25" y="86"/>
                </a:cubicBezTo>
                <a:close/>
                <a:moveTo>
                  <a:pt x="201" y="91"/>
                </a:moveTo>
                <a:cubicBezTo>
                  <a:pt x="199" y="93"/>
                  <a:pt x="199" y="93"/>
                  <a:pt x="200" y="95"/>
                </a:cubicBezTo>
                <a:cubicBezTo>
                  <a:pt x="201" y="95"/>
                  <a:pt x="201" y="94"/>
                  <a:pt x="201" y="91"/>
                </a:cubicBezTo>
                <a:close/>
                <a:moveTo>
                  <a:pt x="200" y="78"/>
                </a:moveTo>
                <a:cubicBezTo>
                  <a:pt x="200" y="79"/>
                  <a:pt x="201" y="79"/>
                  <a:pt x="201" y="80"/>
                </a:cubicBezTo>
                <a:cubicBezTo>
                  <a:pt x="202" y="80"/>
                  <a:pt x="202" y="79"/>
                  <a:pt x="202" y="79"/>
                </a:cubicBezTo>
                <a:cubicBezTo>
                  <a:pt x="202" y="78"/>
                  <a:pt x="202" y="77"/>
                  <a:pt x="201" y="76"/>
                </a:cubicBezTo>
                <a:cubicBezTo>
                  <a:pt x="201" y="77"/>
                  <a:pt x="200" y="78"/>
                  <a:pt x="200" y="78"/>
                </a:cubicBezTo>
                <a:close/>
                <a:moveTo>
                  <a:pt x="128" y="64"/>
                </a:moveTo>
                <a:cubicBezTo>
                  <a:pt x="128" y="63"/>
                  <a:pt x="128" y="62"/>
                  <a:pt x="128" y="61"/>
                </a:cubicBezTo>
                <a:cubicBezTo>
                  <a:pt x="128" y="61"/>
                  <a:pt x="128" y="61"/>
                  <a:pt x="128" y="61"/>
                </a:cubicBezTo>
                <a:cubicBezTo>
                  <a:pt x="127" y="62"/>
                  <a:pt x="126" y="63"/>
                  <a:pt x="126" y="64"/>
                </a:cubicBezTo>
                <a:cubicBezTo>
                  <a:pt x="127" y="64"/>
                  <a:pt x="127" y="64"/>
                  <a:pt x="128" y="64"/>
                </a:cubicBezTo>
                <a:close/>
                <a:moveTo>
                  <a:pt x="187" y="75"/>
                </a:moveTo>
                <a:cubicBezTo>
                  <a:pt x="186" y="76"/>
                  <a:pt x="186" y="77"/>
                  <a:pt x="185" y="78"/>
                </a:cubicBezTo>
                <a:cubicBezTo>
                  <a:pt x="185" y="78"/>
                  <a:pt x="185" y="79"/>
                  <a:pt x="185" y="79"/>
                </a:cubicBezTo>
                <a:cubicBezTo>
                  <a:pt x="185" y="79"/>
                  <a:pt x="186" y="79"/>
                  <a:pt x="186" y="79"/>
                </a:cubicBezTo>
                <a:cubicBezTo>
                  <a:pt x="186" y="78"/>
                  <a:pt x="188" y="77"/>
                  <a:pt x="187" y="75"/>
                </a:cubicBezTo>
                <a:close/>
                <a:moveTo>
                  <a:pt x="77" y="91"/>
                </a:moveTo>
                <a:cubicBezTo>
                  <a:pt x="77" y="90"/>
                  <a:pt x="77" y="89"/>
                  <a:pt x="77" y="89"/>
                </a:cubicBezTo>
                <a:cubicBezTo>
                  <a:pt x="77" y="89"/>
                  <a:pt x="76" y="89"/>
                  <a:pt x="75" y="89"/>
                </a:cubicBezTo>
                <a:cubicBezTo>
                  <a:pt x="75" y="89"/>
                  <a:pt x="75" y="90"/>
                  <a:pt x="75" y="91"/>
                </a:cubicBezTo>
                <a:cubicBezTo>
                  <a:pt x="76" y="91"/>
                  <a:pt x="76" y="91"/>
                  <a:pt x="77" y="91"/>
                </a:cubicBezTo>
                <a:close/>
                <a:moveTo>
                  <a:pt x="107" y="76"/>
                </a:moveTo>
                <a:cubicBezTo>
                  <a:pt x="107" y="76"/>
                  <a:pt x="108" y="76"/>
                  <a:pt x="108" y="75"/>
                </a:cubicBezTo>
                <a:cubicBezTo>
                  <a:pt x="109" y="75"/>
                  <a:pt x="109" y="74"/>
                  <a:pt x="110" y="74"/>
                </a:cubicBezTo>
                <a:cubicBezTo>
                  <a:pt x="108" y="73"/>
                  <a:pt x="108" y="73"/>
                  <a:pt x="107" y="74"/>
                </a:cubicBezTo>
                <a:cubicBezTo>
                  <a:pt x="107" y="75"/>
                  <a:pt x="107" y="75"/>
                  <a:pt x="107" y="76"/>
                </a:cubicBezTo>
                <a:close/>
                <a:moveTo>
                  <a:pt x="3" y="43"/>
                </a:moveTo>
                <a:cubicBezTo>
                  <a:pt x="3" y="41"/>
                  <a:pt x="5" y="41"/>
                  <a:pt x="6" y="40"/>
                </a:cubicBezTo>
                <a:cubicBezTo>
                  <a:pt x="5" y="40"/>
                  <a:pt x="4" y="40"/>
                  <a:pt x="3" y="40"/>
                </a:cubicBezTo>
                <a:cubicBezTo>
                  <a:pt x="3" y="41"/>
                  <a:pt x="3" y="42"/>
                  <a:pt x="3" y="43"/>
                </a:cubicBezTo>
                <a:close/>
                <a:moveTo>
                  <a:pt x="189" y="83"/>
                </a:moveTo>
                <a:cubicBezTo>
                  <a:pt x="190" y="82"/>
                  <a:pt x="191" y="81"/>
                  <a:pt x="192" y="80"/>
                </a:cubicBezTo>
                <a:cubicBezTo>
                  <a:pt x="192" y="80"/>
                  <a:pt x="192" y="79"/>
                  <a:pt x="192" y="78"/>
                </a:cubicBezTo>
                <a:cubicBezTo>
                  <a:pt x="191" y="80"/>
                  <a:pt x="189" y="81"/>
                  <a:pt x="189" y="83"/>
                </a:cubicBezTo>
                <a:close/>
                <a:moveTo>
                  <a:pt x="197" y="46"/>
                </a:moveTo>
                <a:cubicBezTo>
                  <a:pt x="197" y="46"/>
                  <a:pt x="197" y="46"/>
                  <a:pt x="197" y="46"/>
                </a:cubicBezTo>
                <a:cubicBezTo>
                  <a:pt x="197" y="45"/>
                  <a:pt x="197" y="44"/>
                  <a:pt x="197" y="43"/>
                </a:cubicBezTo>
                <a:cubicBezTo>
                  <a:pt x="197" y="42"/>
                  <a:pt x="197" y="42"/>
                  <a:pt x="197" y="41"/>
                </a:cubicBezTo>
                <a:cubicBezTo>
                  <a:pt x="197" y="41"/>
                  <a:pt x="196" y="41"/>
                  <a:pt x="196" y="41"/>
                </a:cubicBezTo>
                <a:cubicBezTo>
                  <a:pt x="196" y="41"/>
                  <a:pt x="196" y="42"/>
                  <a:pt x="195" y="42"/>
                </a:cubicBezTo>
                <a:cubicBezTo>
                  <a:pt x="196" y="43"/>
                  <a:pt x="196" y="45"/>
                  <a:pt x="197" y="46"/>
                </a:cubicBezTo>
                <a:close/>
                <a:moveTo>
                  <a:pt x="19" y="67"/>
                </a:moveTo>
                <a:cubicBezTo>
                  <a:pt x="19" y="66"/>
                  <a:pt x="19" y="66"/>
                  <a:pt x="19" y="66"/>
                </a:cubicBezTo>
                <a:cubicBezTo>
                  <a:pt x="19" y="66"/>
                  <a:pt x="19" y="66"/>
                  <a:pt x="18" y="66"/>
                </a:cubicBezTo>
                <a:cubicBezTo>
                  <a:pt x="17" y="67"/>
                  <a:pt x="17" y="68"/>
                  <a:pt x="18" y="69"/>
                </a:cubicBezTo>
                <a:cubicBezTo>
                  <a:pt x="18" y="68"/>
                  <a:pt x="19" y="67"/>
                  <a:pt x="19" y="67"/>
                </a:cubicBezTo>
                <a:close/>
                <a:moveTo>
                  <a:pt x="24" y="79"/>
                </a:moveTo>
                <a:cubicBezTo>
                  <a:pt x="24" y="80"/>
                  <a:pt x="24" y="80"/>
                  <a:pt x="23" y="81"/>
                </a:cubicBezTo>
                <a:cubicBezTo>
                  <a:pt x="23" y="82"/>
                  <a:pt x="23" y="82"/>
                  <a:pt x="24" y="83"/>
                </a:cubicBezTo>
                <a:cubicBezTo>
                  <a:pt x="24" y="82"/>
                  <a:pt x="24" y="81"/>
                  <a:pt x="25" y="81"/>
                </a:cubicBezTo>
                <a:cubicBezTo>
                  <a:pt x="25" y="80"/>
                  <a:pt x="25" y="80"/>
                  <a:pt x="24" y="79"/>
                </a:cubicBezTo>
                <a:close/>
                <a:moveTo>
                  <a:pt x="18" y="79"/>
                </a:moveTo>
                <a:cubicBezTo>
                  <a:pt x="18" y="80"/>
                  <a:pt x="19" y="80"/>
                  <a:pt x="19" y="81"/>
                </a:cubicBezTo>
                <a:cubicBezTo>
                  <a:pt x="20" y="80"/>
                  <a:pt x="19" y="79"/>
                  <a:pt x="19" y="78"/>
                </a:cubicBezTo>
                <a:cubicBezTo>
                  <a:pt x="18" y="78"/>
                  <a:pt x="18" y="79"/>
                  <a:pt x="18" y="79"/>
                </a:cubicBezTo>
                <a:close/>
                <a:moveTo>
                  <a:pt x="20" y="64"/>
                </a:moveTo>
                <a:cubicBezTo>
                  <a:pt x="20" y="64"/>
                  <a:pt x="20" y="64"/>
                  <a:pt x="21" y="64"/>
                </a:cubicBezTo>
                <a:cubicBezTo>
                  <a:pt x="21" y="62"/>
                  <a:pt x="22" y="61"/>
                  <a:pt x="23" y="59"/>
                </a:cubicBezTo>
                <a:cubicBezTo>
                  <a:pt x="23" y="59"/>
                  <a:pt x="23" y="59"/>
                  <a:pt x="22" y="59"/>
                </a:cubicBezTo>
                <a:cubicBezTo>
                  <a:pt x="22" y="60"/>
                  <a:pt x="21" y="61"/>
                  <a:pt x="20" y="63"/>
                </a:cubicBezTo>
                <a:cubicBezTo>
                  <a:pt x="20" y="63"/>
                  <a:pt x="20" y="63"/>
                  <a:pt x="20" y="64"/>
                </a:cubicBezTo>
                <a:close/>
                <a:moveTo>
                  <a:pt x="214" y="70"/>
                </a:moveTo>
                <a:cubicBezTo>
                  <a:pt x="214" y="70"/>
                  <a:pt x="214" y="70"/>
                  <a:pt x="214" y="70"/>
                </a:cubicBezTo>
                <a:cubicBezTo>
                  <a:pt x="213" y="71"/>
                  <a:pt x="212" y="72"/>
                  <a:pt x="211" y="74"/>
                </a:cubicBezTo>
                <a:cubicBezTo>
                  <a:pt x="210" y="74"/>
                  <a:pt x="210" y="74"/>
                  <a:pt x="211" y="75"/>
                </a:cubicBezTo>
                <a:cubicBezTo>
                  <a:pt x="212" y="73"/>
                  <a:pt x="213" y="72"/>
                  <a:pt x="214" y="70"/>
                </a:cubicBezTo>
                <a:close/>
                <a:moveTo>
                  <a:pt x="200" y="131"/>
                </a:moveTo>
                <a:cubicBezTo>
                  <a:pt x="201" y="130"/>
                  <a:pt x="203" y="128"/>
                  <a:pt x="204" y="127"/>
                </a:cubicBezTo>
                <a:cubicBezTo>
                  <a:pt x="202" y="127"/>
                  <a:pt x="201" y="129"/>
                  <a:pt x="200" y="131"/>
                </a:cubicBezTo>
                <a:close/>
                <a:moveTo>
                  <a:pt x="108" y="53"/>
                </a:moveTo>
                <a:cubicBezTo>
                  <a:pt x="106" y="53"/>
                  <a:pt x="103" y="53"/>
                  <a:pt x="102" y="53"/>
                </a:cubicBezTo>
                <a:cubicBezTo>
                  <a:pt x="103" y="53"/>
                  <a:pt x="107" y="54"/>
                  <a:pt x="108" y="54"/>
                </a:cubicBezTo>
                <a:cubicBezTo>
                  <a:pt x="108" y="54"/>
                  <a:pt x="108" y="53"/>
                  <a:pt x="108" y="53"/>
                </a:cubicBezTo>
                <a:close/>
                <a:moveTo>
                  <a:pt x="41" y="51"/>
                </a:moveTo>
                <a:cubicBezTo>
                  <a:pt x="40" y="50"/>
                  <a:pt x="40" y="50"/>
                  <a:pt x="39" y="49"/>
                </a:cubicBezTo>
                <a:cubicBezTo>
                  <a:pt x="39" y="49"/>
                  <a:pt x="39" y="49"/>
                  <a:pt x="39" y="49"/>
                </a:cubicBezTo>
                <a:cubicBezTo>
                  <a:pt x="39" y="50"/>
                  <a:pt x="39" y="51"/>
                  <a:pt x="40" y="53"/>
                </a:cubicBezTo>
                <a:cubicBezTo>
                  <a:pt x="40" y="52"/>
                  <a:pt x="40" y="51"/>
                  <a:pt x="41" y="51"/>
                </a:cubicBezTo>
                <a:close/>
                <a:moveTo>
                  <a:pt x="154" y="83"/>
                </a:moveTo>
                <a:cubicBezTo>
                  <a:pt x="155" y="82"/>
                  <a:pt x="155" y="81"/>
                  <a:pt x="156" y="81"/>
                </a:cubicBezTo>
                <a:cubicBezTo>
                  <a:pt x="155" y="81"/>
                  <a:pt x="154" y="81"/>
                  <a:pt x="153" y="81"/>
                </a:cubicBezTo>
                <a:cubicBezTo>
                  <a:pt x="153" y="81"/>
                  <a:pt x="154" y="82"/>
                  <a:pt x="154" y="83"/>
                </a:cubicBezTo>
                <a:close/>
                <a:moveTo>
                  <a:pt x="114" y="60"/>
                </a:moveTo>
                <a:cubicBezTo>
                  <a:pt x="114" y="60"/>
                  <a:pt x="114" y="60"/>
                  <a:pt x="114" y="60"/>
                </a:cubicBezTo>
                <a:cubicBezTo>
                  <a:pt x="113" y="60"/>
                  <a:pt x="113" y="61"/>
                  <a:pt x="112" y="61"/>
                </a:cubicBezTo>
                <a:cubicBezTo>
                  <a:pt x="112" y="62"/>
                  <a:pt x="111" y="63"/>
                  <a:pt x="111" y="63"/>
                </a:cubicBezTo>
                <a:cubicBezTo>
                  <a:pt x="111" y="64"/>
                  <a:pt x="112" y="63"/>
                  <a:pt x="112" y="63"/>
                </a:cubicBezTo>
                <a:cubicBezTo>
                  <a:pt x="113" y="62"/>
                  <a:pt x="113" y="61"/>
                  <a:pt x="114" y="60"/>
                </a:cubicBezTo>
                <a:close/>
                <a:moveTo>
                  <a:pt x="128" y="82"/>
                </a:moveTo>
                <a:cubicBezTo>
                  <a:pt x="128" y="82"/>
                  <a:pt x="128" y="81"/>
                  <a:pt x="127" y="81"/>
                </a:cubicBezTo>
                <a:cubicBezTo>
                  <a:pt x="127" y="81"/>
                  <a:pt x="127" y="81"/>
                  <a:pt x="127" y="82"/>
                </a:cubicBezTo>
                <a:cubicBezTo>
                  <a:pt x="126" y="83"/>
                  <a:pt x="125" y="84"/>
                  <a:pt x="124" y="85"/>
                </a:cubicBezTo>
                <a:cubicBezTo>
                  <a:pt x="124" y="85"/>
                  <a:pt x="124" y="85"/>
                  <a:pt x="125" y="85"/>
                </a:cubicBezTo>
                <a:cubicBezTo>
                  <a:pt x="126" y="84"/>
                  <a:pt x="127" y="83"/>
                  <a:pt x="128" y="82"/>
                </a:cubicBezTo>
                <a:close/>
                <a:moveTo>
                  <a:pt x="195" y="38"/>
                </a:moveTo>
                <a:cubicBezTo>
                  <a:pt x="195" y="38"/>
                  <a:pt x="195" y="38"/>
                  <a:pt x="195" y="38"/>
                </a:cubicBezTo>
                <a:cubicBezTo>
                  <a:pt x="194" y="38"/>
                  <a:pt x="194" y="39"/>
                  <a:pt x="193" y="39"/>
                </a:cubicBezTo>
                <a:cubicBezTo>
                  <a:pt x="193" y="40"/>
                  <a:pt x="193" y="40"/>
                  <a:pt x="193" y="41"/>
                </a:cubicBezTo>
                <a:cubicBezTo>
                  <a:pt x="194" y="40"/>
                  <a:pt x="195" y="39"/>
                  <a:pt x="195" y="38"/>
                </a:cubicBezTo>
                <a:close/>
                <a:moveTo>
                  <a:pt x="191" y="90"/>
                </a:moveTo>
                <a:cubicBezTo>
                  <a:pt x="190" y="91"/>
                  <a:pt x="189" y="93"/>
                  <a:pt x="189" y="94"/>
                </a:cubicBezTo>
                <a:cubicBezTo>
                  <a:pt x="190" y="93"/>
                  <a:pt x="191" y="92"/>
                  <a:pt x="191" y="90"/>
                </a:cubicBezTo>
                <a:close/>
                <a:moveTo>
                  <a:pt x="204" y="28"/>
                </a:moveTo>
                <a:cubicBezTo>
                  <a:pt x="205" y="30"/>
                  <a:pt x="206" y="31"/>
                  <a:pt x="207" y="33"/>
                </a:cubicBezTo>
                <a:cubicBezTo>
                  <a:pt x="207" y="31"/>
                  <a:pt x="205" y="29"/>
                  <a:pt x="204" y="28"/>
                </a:cubicBezTo>
                <a:close/>
                <a:moveTo>
                  <a:pt x="76" y="80"/>
                </a:moveTo>
                <a:cubicBezTo>
                  <a:pt x="76" y="81"/>
                  <a:pt x="76" y="81"/>
                  <a:pt x="76" y="82"/>
                </a:cubicBezTo>
                <a:cubicBezTo>
                  <a:pt x="77" y="82"/>
                  <a:pt x="77" y="82"/>
                  <a:pt x="78" y="82"/>
                </a:cubicBezTo>
                <a:cubicBezTo>
                  <a:pt x="77" y="81"/>
                  <a:pt x="77" y="81"/>
                  <a:pt x="76" y="80"/>
                </a:cubicBezTo>
                <a:close/>
                <a:moveTo>
                  <a:pt x="195" y="68"/>
                </a:moveTo>
                <a:cubicBezTo>
                  <a:pt x="195" y="67"/>
                  <a:pt x="195" y="66"/>
                  <a:pt x="195" y="65"/>
                </a:cubicBezTo>
                <a:cubicBezTo>
                  <a:pt x="194" y="66"/>
                  <a:pt x="194" y="66"/>
                  <a:pt x="195" y="68"/>
                </a:cubicBezTo>
                <a:close/>
                <a:moveTo>
                  <a:pt x="21" y="95"/>
                </a:moveTo>
                <a:cubicBezTo>
                  <a:pt x="24" y="96"/>
                  <a:pt x="25" y="96"/>
                  <a:pt x="27" y="95"/>
                </a:cubicBezTo>
                <a:cubicBezTo>
                  <a:pt x="25" y="95"/>
                  <a:pt x="23" y="95"/>
                  <a:pt x="21" y="95"/>
                </a:cubicBezTo>
                <a:close/>
                <a:moveTo>
                  <a:pt x="164" y="65"/>
                </a:moveTo>
                <a:cubicBezTo>
                  <a:pt x="163" y="66"/>
                  <a:pt x="163" y="66"/>
                  <a:pt x="162" y="67"/>
                </a:cubicBezTo>
                <a:cubicBezTo>
                  <a:pt x="163" y="67"/>
                  <a:pt x="164" y="67"/>
                  <a:pt x="165" y="67"/>
                </a:cubicBezTo>
                <a:cubicBezTo>
                  <a:pt x="164" y="67"/>
                  <a:pt x="164" y="66"/>
                  <a:pt x="164" y="65"/>
                </a:cubicBezTo>
                <a:close/>
                <a:moveTo>
                  <a:pt x="216" y="61"/>
                </a:moveTo>
                <a:cubicBezTo>
                  <a:pt x="216" y="61"/>
                  <a:pt x="216" y="61"/>
                  <a:pt x="216" y="61"/>
                </a:cubicBezTo>
                <a:cubicBezTo>
                  <a:pt x="216" y="62"/>
                  <a:pt x="216" y="63"/>
                  <a:pt x="217" y="64"/>
                </a:cubicBezTo>
                <a:cubicBezTo>
                  <a:pt x="217" y="63"/>
                  <a:pt x="217" y="63"/>
                  <a:pt x="218" y="63"/>
                </a:cubicBezTo>
                <a:cubicBezTo>
                  <a:pt x="217" y="62"/>
                  <a:pt x="217" y="61"/>
                  <a:pt x="216" y="61"/>
                </a:cubicBezTo>
                <a:close/>
                <a:moveTo>
                  <a:pt x="174" y="87"/>
                </a:moveTo>
                <a:cubicBezTo>
                  <a:pt x="174" y="88"/>
                  <a:pt x="174" y="88"/>
                  <a:pt x="174" y="88"/>
                </a:cubicBezTo>
                <a:cubicBezTo>
                  <a:pt x="175" y="87"/>
                  <a:pt x="175" y="86"/>
                  <a:pt x="176" y="85"/>
                </a:cubicBezTo>
                <a:cubicBezTo>
                  <a:pt x="176" y="85"/>
                  <a:pt x="176" y="84"/>
                  <a:pt x="176" y="84"/>
                </a:cubicBezTo>
                <a:cubicBezTo>
                  <a:pt x="175" y="85"/>
                  <a:pt x="174" y="86"/>
                  <a:pt x="174" y="87"/>
                </a:cubicBezTo>
                <a:close/>
                <a:moveTo>
                  <a:pt x="181" y="84"/>
                </a:moveTo>
                <a:cubicBezTo>
                  <a:pt x="181" y="84"/>
                  <a:pt x="181" y="84"/>
                  <a:pt x="181" y="84"/>
                </a:cubicBezTo>
                <a:cubicBezTo>
                  <a:pt x="182" y="83"/>
                  <a:pt x="183" y="82"/>
                  <a:pt x="184" y="81"/>
                </a:cubicBezTo>
                <a:cubicBezTo>
                  <a:pt x="184" y="81"/>
                  <a:pt x="184" y="81"/>
                  <a:pt x="183" y="80"/>
                </a:cubicBezTo>
                <a:cubicBezTo>
                  <a:pt x="182" y="82"/>
                  <a:pt x="182" y="83"/>
                  <a:pt x="181" y="84"/>
                </a:cubicBezTo>
                <a:close/>
                <a:moveTo>
                  <a:pt x="87" y="85"/>
                </a:moveTo>
                <a:cubicBezTo>
                  <a:pt x="86" y="84"/>
                  <a:pt x="85" y="85"/>
                  <a:pt x="85" y="86"/>
                </a:cubicBezTo>
                <a:cubicBezTo>
                  <a:pt x="86" y="86"/>
                  <a:pt x="86" y="86"/>
                  <a:pt x="87" y="85"/>
                </a:cubicBezTo>
                <a:close/>
                <a:moveTo>
                  <a:pt x="148" y="63"/>
                </a:moveTo>
                <a:cubicBezTo>
                  <a:pt x="147" y="64"/>
                  <a:pt x="147" y="64"/>
                  <a:pt x="148" y="65"/>
                </a:cubicBezTo>
                <a:cubicBezTo>
                  <a:pt x="149" y="64"/>
                  <a:pt x="149" y="64"/>
                  <a:pt x="148" y="63"/>
                </a:cubicBezTo>
                <a:close/>
                <a:moveTo>
                  <a:pt x="81" y="93"/>
                </a:moveTo>
                <a:cubicBezTo>
                  <a:pt x="83" y="93"/>
                  <a:pt x="85" y="93"/>
                  <a:pt x="87" y="93"/>
                </a:cubicBezTo>
                <a:cubicBezTo>
                  <a:pt x="86" y="93"/>
                  <a:pt x="84" y="93"/>
                  <a:pt x="81" y="93"/>
                </a:cubicBezTo>
                <a:close/>
                <a:moveTo>
                  <a:pt x="82" y="66"/>
                </a:moveTo>
                <a:cubicBezTo>
                  <a:pt x="81" y="68"/>
                  <a:pt x="80" y="68"/>
                  <a:pt x="82" y="69"/>
                </a:cubicBezTo>
                <a:cubicBezTo>
                  <a:pt x="82" y="68"/>
                  <a:pt x="82" y="67"/>
                  <a:pt x="82" y="66"/>
                </a:cubicBezTo>
                <a:close/>
                <a:moveTo>
                  <a:pt x="121" y="66"/>
                </a:moveTo>
                <a:cubicBezTo>
                  <a:pt x="119" y="66"/>
                  <a:pt x="119" y="66"/>
                  <a:pt x="119" y="67"/>
                </a:cubicBezTo>
                <a:cubicBezTo>
                  <a:pt x="121" y="67"/>
                  <a:pt x="121" y="67"/>
                  <a:pt x="121" y="66"/>
                </a:cubicBezTo>
                <a:close/>
                <a:moveTo>
                  <a:pt x="13" y="77"/>
                </a:moveTo>
                <a:cubicBezTo>
                  <a:pt x="13" y="78"/>
                  <a:pt x="13" y="80"/>
                  <a:pt x="13" y="81"/>
                </a:cubicBezTo>
                <a:cubicBezTo>
                  <a:pt x="14" y="79"/>
                  <a:pt x="13" y="78"/>
                  <a:pt x="13" y="77"/>
                </a:cubicBezTo>
                <a:close/>
                <a:moveTo>
                  <a:pt x="122" y="54"/>
                </a:moveTo>
                <a:cubicBezTo>
                  <a:pt x="123" y="54"/>
                  <a:pt x="125" y="54"/>
                  <a:pt x="127" y="53"/>
                </a:cubicBezTo>
                <a:cubicBezTo>
                  <a:pt x="127" y="53"/>
                  <a:pt x="127" y="53"/>
                  <a:pt x="127" y="53"/>
                </a:cubicBezTo>
                <a:cubicBezTo>
                  <a:pt x="125" y="53"/>
                  <a:pt x="124" y="53"/>
                  <a:pt x="122" y="53"/>
                </a:cubicBezTo>
                <a:cubicBezTo>
                  <a:pt x="122" y="53"/>
                  <a:pt x="122" y="53"/>
                  <a:pt x="122" y="53"/>
                </a:cubicBezTo>
                <a:cubicBezTo>
                  <a:pt x="122" y="53"/>
                  <a:pt x="122" y="53"/>
                  <a:pt x="122" y="54"/>
                </a:cubicBezTo>
                <a:close/>
                <a:moveTo>
                  <a:pt x="163" y="72"/>
                </a:moveTo>
                <a:cubicBezTo>
                  <a:pt x="163" y="71"/>
                  <a:pt x="163" y="71"/>
                  <a:pt x="163" y="71"/>
                </a:cubicBezTo>
                <a:cubicBezTo>
                  <a:pt x="162" y="71"/>
                  <a:pt x="161" y="71"/>
                  <a:pt x="160" y="71"/>
                </a:cubicBezTo>
                <a:cubicBezTo>
                  <a:pt x="160" y="71"/>
                  <a:pt x="160" y="71"/>
                  <a:pt x="160" y="71"/>
                </a:cubicBezTo>
                <a:cubicBezTo>
                  <a:pt x="160" y="71"/>
                  <a:pt x="160" y="72"/>
                  <a:pt x="160" y="72"/>
                </a:cubicBezTo>
                <a:cubicBezTo>
                  <a:pt x="161" y="72"/>
                  <a:pt x="162" y="72"/>
                  <a:pt x="163" y="72"/>
                </a:cubicBezTo>
                <a:close/>
                <a:moveTo>
                  <a:pt x="79" y="85"/>
                </a:moveTo>
                <a:cubicBezTo>
                  <a:pt x="77" y="85"/>
                  <a:pt x="76" y="85"/>
                  <a:pt x="75" y="86"/>
                </a:cubicBezTo>
                <a:cubicBezTo>
                  <a:pt x="77" y="86"/>
                  <a:pt x="78" y="86"/>
                  <a:pt x="79" y="85"/>
                </a:cubicBezTo>
                <a:close/>
                <a:moveTo>
                  <a:pt x="193" y="25"/>
                </a:moveTo>
                <a:cubicBezTo>
                  <a:pt x="194" y="24"/>
                  <a:pt x="194" y="24"/>
                  <a:pt x="193" y="22"/>
                </a:cubicBezTo>
                <a:cubicBezTo>
                  <a:pt x="193" y="23"/>
                  <a:pt x="193" y="24"/>
                  <a:pt x="193" y="25"/>
                </a:cubicBezTo>
                <a:close/>
                <a:moveTo>
                  <a:pt x="59" y="90"/>
                </a:moveTo>
                <a:cubicBezTo>
                  <a:pt x="58" y="90"/>
                  <a:pt x="58" y="90"/>
                  <a:pt x="57" y="91"/>
                </a:cubicBezTo>
                <a:cubicBezTo>
                  <a:pt x="57" y="91"/>
                  <a:pt x="58" y="92"/>
                  <a:pt x="58" y="92"/>
                </a:cubicBezTo>
                <a:cubicBezTo>
                  <a:pt x="58" y="92"/>
                  <a:pt x="59" y="91"/>
                  <a:pt x="59" y="91"/>
                </a:cubicBezTo>
                <a:cubicBezTo>
                  <a:pt x="59" y="91"/>
                  <a:pt x="59" y="90"/>
                  <a:pt x="59" y="90"/>
                </a:cubicBezTo>
                <a:close/>
                <a:moveTo>
                  <a:pt x="21" y="74"/>
                </a:moveTo>
                <a:cubicBezTo>
                  <a:pt x="20" y="75"/>
                  <a:pt x="20" y="76"/>
                  <a:pt x="21" y="77"/>
                </a:cubicBezTo>
                <a:cubicBezTo>
                  <a:pt x="22" y="75"/>
                  <a:pt x="22" y="75"/>
                  <a:pt x="21" y="74"/>
                </a:cubicBezTo>
                <a:close/>
                <a:moveTo>
                  <a:pt x="178" y="57"/>
                </a:moveTo>
                <a:cubicBezTo>
                  <a:pt x="177" y="57"/>
                  <a:pt x="177" y="57"/>
                  <a:pt x="176" y="57"/>
                </a:cubicBezTo>
                <a:cubicBezTo>
                  <a:pt x="176" y="58"/>
                  <a:pt x="177" y="58"/>
                  <a:pt x="177" y="59"/>
                </a:cubicBezTo>
                <a:cubicBezTo>
                  <a:pt x="177" y="58"/>
                  <a:pt x="178" y="58"/>
                  <a:pt x="178" y="57"/>
                </a:cubicBezTo>
                <a:close/>
                <a:moveTo>
                  <a:pt x="232" y="72"/>
                </a:moveTo>
                <a:cubicBezTo>
                  <a:pt x="233" y="74"/>
                  <a:pt x="234" y="76"/>
                  <a:pt x="235" y="76"/>
                </a:cubicBezTo>
                <a:cubicBezTo>
                  <a:pt x="234" y="75"/>
                  <a:pt x="233" y="73"/>
                  <a:pt x="232" y="72"/>
                </a:cubicBezTo>
                <a:close/>
                <a:moveTo>
                  <a:pt x="106" y="64"/>
                </a:moveTo>
                <a:cubicBezTo>
                  <a:pt x="106" y="63"/>
                  <a:pt x="106" y="62"/>
                  <a:pt x="105" y="62"/>
                </a:cubicBezTo>
                <a:cubicBezTo>
                  <a:pt x="105" y="63"/>
                  <a:pt x="104" y="63"/>
                  <a:pt x="104" y="64"/>
                </a:cubicBezTo>
                <a:cubicBezTo>
                  <a:pt x="105" y="64"/>
                  <a:pt x="105" y="64"/>
                  <a:pt x="106" y="64"/>
                </a:cubicBezTo>
                <a:close/>
                <a:moveTo>
                  <a:pt x="41" y="85"/>
                </a:moveTo>
                <a:cubicBezTo>
                  <a:pt x="41" y="85"/>
                  <a:pt x="41" y="85"/>
                  <a:pt x="41" y="85"/>
                </a:cubicBezTo>
                <a:cubicBezTo>
                  <a:pt x="41" y="85"/>
                  <a:pt x="42" y="85"/>
                  <a:pt x="42" y="85"/>
                </a:cubicBezTo>
                <a:cubicBezTo>
                  <a:pt x="42" y="84"/>
                  <a:pt x="42" y="84"/>
                  <a:pt x="43" y="83"/>
                </a:cubicBezTo>
                <a:cubicBezTo>
                  <a:pt x="42" y="83"/>
                  <a:pt x="42" y="83"/>
                  <a:pt x="42" y="83"/>
                </a:cubicBezTo>
                <a:cubicBezTo>
                  <a:pt x="42" y="84"/>
                  <a:pt x="41" y="84"/>
                  <a:pt x="41" y="85"/>
                </a:cubicBezTo>
                <a:close/>
                <a:moveTo>
                  <a:pt x="41" y="47"/>
                </a:moveTo>
                <a:cubicBezTo>
                  <a:pt x="42" y="48"/>
                  <a:pt x="42" y="48"/>
                  <a:pt x="42" y="49"/>
                </a:cubicBezTo>
                <a:cubicBezTo>
                  <a:pt x="43" y="48"/>
                  <a:pt x="43" y="48"/>
                  <a:pt x="43" y="47"/>
                </a:cubicBezTo>
                <a:cubicBezTo>
                  <a:pt x="43" y="47"/>
                  <a:pt x="42" y="47"/>
                  <a:pt x="41" y="47"/>
                </a:cubicBezTo>
                <a:close/>
                <a:moveTo>
                  <a:pt x="180" y="90"/>
                </a:moveTo>
                <a:cubicBezTo>
                  <a:pt x="180" y="90"/>
                  <a:pt x="180" y="90"/>
                  <a:pt x="179" y="90"/>
                </a:cubicBezTo>
                <a:cubicBezTo>
                  <a:pt x="179" y="90"/>
                  <a:pt x="179" y="91"/>
                  <a:pt x="179" y="92"/>
                </a:cubicBezTo>
                <a:cubicBezTo>
                  <a:pt x="180" y="91"/>
                  <a:pt x="180" y="91"/>
                  <a:pt x="180" y="90"/>
                </a:cubicBezTo>
                <a:close/>
                <a:moveTo>
                  <a:pt x="95" y="78"/>
                </a:moveTo>
                <a:cubicBezTo>
                  <a:pt x="96" y="77"/>
                  <a:pt x="96" y="77"/>
                  <a:pt x="96" y="76"/>
                </a:cubicBezTo>
                <a:cubicBezTo>
                  <a:pt x="96" y="76"/>
                  <a:pt x="95" y="76"/>
                  <a:pt x="95" y="77"/>
                </a:cubicBezTo>
                <a:cubicBezTo>
                  <a:pt x="95" y="77"/>
                  <a:pt x="95" y="78"/>
                  <a:pt x="95" y="78"/>
                </a:cubicBezTo>
                <a:close/>
                <a:moveTo>
                  <a:pt x="182" y="88"/>
                </a:moveTo>
                <a:cubicBezTo>
                  <a:pt x="182" y="88"/>
                  <a:pt x="182" y="88"/>
                  <a:pt x="182" y="88"/>
                </a:cubicBezTo>
                <a:cubicBezTo>
                  <a:pt x="182" y="88"/>
                  <a:pt x="183" y="87"/>
                  <a:pt x="183" y="87"/>
                </a:cubicBezTo>
                <a:cubicBezTo>
                  <a:pt x="183" y="86"/>
                  <a:pt x="184" y="86"/>
                  <a:pt x="184" y="85"/>
                </a:cubicBezTo>
                <a:cubicBezTo>
                  <a:pt x="183" y="86"/>
                  <a:pt x="182" y="87"/>
                  <a:pt x="182" y="88"/>
                </a:cubicBezTo>
                <a:close/>
                <a:moveTo>
                  <a:pt x="78" y="73"/>
                </a:moveTo>
                <a:cubicBezTo>
                  <a:pt x="78" y="73"/>
                  <a:pt x="78" y="73"/>
                  <a:pt x="78" y="73"/>
                </a:cubicBezTo>
                <a:cubicBezTo>
                  <a:pt x="77" y="74"/>
                  <a:pt x="76" y="75"/>
                  <a:pt x="76" y="76"/>
                </a:cubicBezTo>
                <a:cubicBezTo>
                  <a:pt x="76" y="76"/>
                  <a:pt x="76" y="76"/>
                  <a:pt x="76" y="76"/>
                </a:cubicBezTo>
                <a:cubicBezTo>
                  <a:pt x="77" y="75"/>
                  <a:pt x="78" y="74"/>
                  <a:pt x="78" y="73"/>
                </a:cubicBezTo>
                <a:close/>
                <a:moveTo>
                  <a:pt x="129" y="93"/>
                </a:moveTo>
                <a:cubicBezTo>
                  <a:pt x="130" y="92"/>
                  <a:pt x="130" y="92"/>
                  <a:pt x="131" y="91"/>
                </a:cubicBezTo>
                <a:cubicBezTo>
                  <a:pt x="129" y="91"/>
                  <a:pt x="129" y="91"/>
                  <a:pt x="129" y="93"/>
                </a:cubicBezTo>
                <a:close/>
                <a:moveTo>
                  <a:pt x="110" y="71"/>
                </a:moveTo>
                <a:cubicBezTo>
                  <a:pt x="110" y="71"/>
                  <a:pt x="111" y="71"/>
                  <a:pt x="112" y="71"/>
                </a:cubicBezTo>
                <a:cubicBezTo>
                  <a:pt x="111" y="70"/>
                  <a:pt x="111" y="70"/>
                  <a:pt x="111" y="70"/>
                </a:cubicBezTo>
                <a:cubicBezTo>
                  <a:pt x="110" y="70"/>
                  <a:pt x="110" y="70"/>
                  <a:pt x="110" y="71"/>
                </a:cubicBezTo>
                <a:close/>
                <a:moveTo>
                  <a:pt x="124" y="62"/>
                </a:moveTo>
                <a:cubicBezTo>
                  <a:pt x="125" y="60"/>
                  <a:pt x="126" y="60"/>
                  <a:pt x="126" y="59"/>
                </a:cubicBezTo>
                <a:cubicBezTo>
                  <a:pt x="124" y="61"/>
                  <a:pt x="124" y="61"/>
                  <a:pt x="124" y="62"/>
                </a:cubicBezTo>
                <a:close/>
                <a:moveTo>
                  <a:pt x="104" y="80"/>
                </a:moveTo>
                <a:cubicBezTo>
                  <a:pt x="105" y="79"/>
                  <a:pt x="105" y="79"/>
                  <a:pt x="106" y="78"/>
                </a:cubicBezTo>
                <a:cubicBezTo>
                  <a:pt x="105" y="78"/>
                  <a:pt x="105" y="78"/>
                  <a:pt x="104" y="80"/>
                </a:cubicBezTo>
                <a:close/>
                <a:moveTo>
                  <a:pt x="88" y="90"/>
                </a:moveTo>
                <a:cubicBezTo>
                  <a:pt x="89" y="90"/>
                  <a:pt x="89" y="90"/>
                  <a:pt x="90" y="90"/>
                </a:cubicBezTo>
                <a:cubicBezTo>
                  <a:pt x="90" y="90"/>
                  <a:pt x="90" y="90"/>
                  <a:pt x="90" y="90"/>
                </a:cubicBezTo>
                <a:cubicBezTo>
                  <a:pt x="90" y="90"/>
                  <a:pt x="90" y="89"/>
                  <a:pt x="90" y="89"/>
                </a:cubicBezTo>
                <a:cubicBezTo>
                  <a:pt x="89" y="89"/>
                  <a:pt x="89" y="90"/>
                  <a:pt x="88" y="90"/>
                </a:cubicBezTo>
                <a:close/>
                <a:moveTo>
                  <a:pt x="194" y="88"/>
                </a:moveTo>
                <a:cubicBezTo>
                  <a:pt x="194" y="88"/>
                  <a:pt x="194" y="88"/>
                  <a:pt x="194" y="88"/>
                </a:cubicBezTo>
                <a:cubicBezTo>
                  <a:pt x="195" y="88"/>
                  <a:pt x="195" y="87"/>
                  <a:pt x="195" y="87"/>
                </a:cubicBezTo>
                <a:cubicBezTo>
                  <a:pt x="196" y="86"/>
                  <a:pt x="196" y="86"/>
                  <a:pt x="195" y="85"/>
                </a:cubicBezTo>
                <a:cubicBezTo>
                  <a:pt x="195" y="86"/>
                  <a:pt x="194" y="87"/>
                  <a:pt x="194" y="88"/>
                </a:cubicBezTo>
                <a:close/>
                <a:moveTo>
                  <a:pt x="16" y="62"/>
                </a:moveTo>
                <a:cubicBezTo>
                  <a:pt x="15" y="63"/>
                  <a:pt x="16" y="64"/>
                  <a:pt x="16" y="64"/>
                </a:cubicBezTo>
                <a:cubicBezTo>
                  <a:pt x="16" y="64"/>
                  <a:pt x="17" y="64"/>
                  <a:pt x="17" y="63"/>
                </a:cubicBezTo>
                <a:cubicBezTo>
                  <a:pt x="17" y="63"/>
                  <a:pt x="16" y="62"/>
                  <a:pt x="16" y="62"/>
                </a:cubicBezTo>
                <a:close/>
                <a:moveTo>
                  <a:pt x="26" y="66"/>
                </a:moveTo>
                <a:cubicBezTo>
                  <a:pt x="24" y="68"/>
                  <a:pt x="24" y="69"/>
                  <a:pt x="25" y="69"/>
                </a:cubicBezTo>
                <a:cubicBezTo>
                  <a:pt x="25" y="68"/>
                  <a:pt x="26" y="67"/>
                  <a:pt x="26" y="66"/>
                </a:cubicBezTo>
                <a:close/>
                <a:moveTo>
                  <a:pt x="66" y="65"/>
                </a:moveTo>
                <a:cubicBezTo>
                  <a:pt x="66" y="64"/>
                  <a:pt x="66" y="64"/>
                  <a:pt x="66" y="63"/>
                </a:cubicBezTo>
                <a:cubicBezTo>
                  <a:pt x="66" y="63"/>
                  <a:pt x="65" y="63"/>
                  <a:pt x="65" y="64"/>
                </a:cubicBezTo>
                <a:cubicBezTo>
                  <a:pt x="65" y="64"/>
                  <a:pt x="65" y="64"/>
                  <a:pt x="66" y="65"/>
                </a:cubicBezTo>
                <a:close/>
                <a:moveTo>
                  <a:pt x="114" y="54"/>
                </a:moveTo>
                <a:cubicBezTo>
                  <a:pt x="114" y="53"/>
                  <a:pt x="113" y="53"/>
                  <a:pt x="113" y="53"/>
                </a:cubicBezTo>
                <a:cubicBezTo>
                  <a:pt x="112" y="53"/>
                  <a:pt x="112" y="53"/>
                  <a:pt x="112" y="54"/>
                </a:cubicBezTo>
                <a:cubicBezTo>
                  <a:pt x="112" y="54"/>
                  <a:pt x="113" y="54"/>
                  <a:pt x="114" y="54"/>
                </a:cubicBezTo>
                <a:close/>
                <a:moveTo>
                  <a:pt x="149" y="58"/>
                </a:moveTo>
                <a:cubicBezTo>
                  <a:pt x="149" y="58"/>
                  <a:pt x="150" y="57"/>
                  <a:pt x="150" y="57"/>
                </a:cubicBezTo>
                <a:cubicBezTo>
                  <a:pt x="149" y="57"/>
                  <a:pt x="149" y="57"/>
                  <a:pt x="148" y="57"/>
                </a:cubicBezTo>
                <a:cubicBezTo>
                  <a:pt x="148" y="58"/>
                  <a:pt x="149" y="58"/>
                  <a:pt x="149" y="58"/>
                </a:cubicBezTo>
                <a:close/>
                <a:moveTo>
                  <a:pt x="12" y="66"/>
                </a:moveTo>
                <a:cubicBezTo>
                  <a:pt x="12" y="65"/>
                  <a:pt x="12" y="65"/>
                  <a:pt x="13" y="64"/>
                </a:cubicBezTo>
                <a:cubicBezTo>
                  <a:pt x="12" y="64"/>
                  <a:pt x="11" y="65"/>
                  <a:pt x="12" y="66"/>
                </a:cubicBezTo>
                <a:close/>
                <a:moveTo>
                  <a:pt x="171" y="64"/>
                </a:moveTo>
                <a:cubicBezTo>
                  <a:pt x="171" y="64"/>
                  <a:pt x="171" y="64"/>
                  <a:pt x="171" y="64"/>
                </a:cubicBezTo>
                <a:cubicBezTo>
                  <a:pt x="171" y="63"/>
                  <a:pt x="171" y="63"/>
                  <a:pt x="171" y="62"/>
                </a:cubicBezTo>
                <a:cubicBezTo>
                  <a:pt x="171" y="63"/>
                  <a:pt x="171" y="63"/>
                  <a:pt x="171" y="64"/>
                </a:cubicBezTo>
                <a:close/>
                <a:moveTo>
                  <a:pt x="83" y="57"/>
                </a:moveTo>
                <a:cubicBezTo>
                  <a:pt x="84" y="57"/>
                  <a:pt x="85" y="57"/>
                  <a:pt x="85" y="55"/>
                </a:cubicBezTo>
                <a:cubicBezTo>
                  <a:pt x="84" y="56"/>
                  <a:pt x="84" y="57"/>
                  <a:pt x="83" y="57"/>
                </a:cubicBezTo>
                <a:close/>
                <a:moveTo>
                  <a:pt x="90" y="79"/>
                </a:moveTo>
                <a:cubicBezTo>
                  <a:pt x="90" y="79"/>
                  <a:pt x="89" y="80"/>
                  <a:pt x="88" y="81"/>
                </a:cubicBezTo>
                <a:cubicBezTo>
                  <a:pt x="89" y="81"/>
                  <a:pt x="89" y="81"/>
                  <a:pt x="89" y="81"/>
                </a:cubicBezTo>
                <a:cubicBezTo>
                  <a:pt x="90" y="80"/>
                  <a:pt x="90" y="80"/>
                  <a:pt x="90" y="79"/>
                </a:cubicBezTo>
                <a:close/>
                <a:moveTo>
                  <a:pt x="199" y="81"/>
                </a:moveTo>
                <a:cubicBezTo>
                  <a:pt x="199" y="81"/>
                  <a:pt x="198" y="81"/>
                  <a:pt x="198" y="81"/>
                </a:cubicBezTo>
                <a:cubicBezTo>
                  <a:pt x="198" y="82"/>
                  <a:pt x="198" y="82"/>
                  <a:pt x="198" y="83"/>
                </a:cubicBezTo>
                <a:cubicBezTo>
                  <a:pt x="199" y="83"/>
                  <a:pt x="199" y="82"/>
                  <a:pt x="199" y="82"/>
                </a:cubicBezTo>
                <a:cubicBezTo>
                  <a:pt x="199" y="82"/>
                  <a:pt x="199" y="81"/>
                  <a:pt x="199" y="81"/>
                </a:cubicBezTo>
                <a:close/>
                <a:moveTo>
                  <a:pt x="153" y="54"/>
                </a:moveTo>
                <a:cubicBezTo>
                  <a:pt x="153" y="54"/>
                  <a:pt x="153" y="54"/>
                  <a:pt x="153" y="54"/>
                </a:cubicBezTo>
                <a:cubicBezTo>
                  <a:pt x="152" y="54"/>
                  <a:pt x="152" y="54"/>
                  <a:pt x="151" y="54"/>
                </a:cubicBezTo>
                <a:cubicBezTo>
                  <a:pt x="152" y="54"/>
                  <a:pt x="152" y="55"/>
                  <a:pt x="152" y="55"/>
                </a:cubicBezTo>
                <a:cubicBezTo>
                  <a:pt x="152" y="55"/>
                  <a:pt x="153" y="54"/>
                  <a:pt x="153" y="54"/>
                </a:cubicBezTo>
                <a:close/>
                <a:moveTo>
                  <a:pt x="150" y="61"/>
                </a:moveTo>
                <a:cubicBezTo>
                  <a:pt x="151" y="60"/>
                  <a:pt x="152" y="60"/>
                  <a:pt x="152" y="59"/>
                </a:cubicBezTo>
                <a:cubicBezTo>
                  <a:pt x="150" y="60"/>
                  <a:pt x="150" y="60"/>
                  <a:pt x="150" y="61"/>
                </a:cubicBezTo>
                <a:close/>
                <a:moveTo>
                  <a:pt x="110" y="79"/>
                </a:moveTo>
                <a:cubicBezTo>
                  <a:pt x="110" y="79"/>
                  <a:pt x="110" y="79"/>
                  <a:pt x="110" y="79"/>
                </a:cubicBezTo>
                <a:cubicBezTo>
                  <a:pt x="111" y="79"/>
                  <a:pt x="111" y="79"/>
                  <a:pt x="112" y="79"/>
                </a:cubicBezTo>
                <a:cubicBezTo>
                  <a:pt x="111" y="79"/>
                  <a:pt x="111" y="79"/>
                  <a:pt x="110" y="79"/>
                </a:cubicBezTo>
                <a:close/>
                <a:moveTo>
                  <a:pt x="40" y="72"/>
                </a:moveTo>
                <a:cubicBezTo>
                  <a:pt x="41" y="71"/>
                  <a:pt x="41" y="70"/>
                  <a:pt x="40" y="70"/>
                </a:cubicBezTo>
                <a:cubicBezTo>
                  <a:pt x="40" y="70"/>
                  <a:pt x="40" y="70"/>
                  <a:pt x="40" y="71"/>
                </a:cubicBezTo>
                <a:cubicBezTo>
                  <a:pt x="40" y="71"/>
                  <a:pt x="40" y="71"/>
                  <a:pt x="40" y="71"/>
                </a:cubicBezTo>
                <a:cubicBezTo>
                  <a:pt x="40" y="71"/>
                  <a:pt x="40" y="71"/>
                  <a:pt x="40" y="72"/>
                </a:cubicBezTo>
                <a:close/>
                <a:moveTo>
                  <a:pt x="205" y="47"/>
                </a:moveTo>
                <a:cubicBezTo>
                  <a:pt x="206" y="46"/>
                  <a:pt x="206" y="46"/>
                  <a:pt x="204" y="44"/>
                </a:cubicBezTo>
                <a:cubicBezTo>
                  <a:pt x="205" y="45"/>
                  <a:pt x="205" y="46"/>
                  <a:pt x="205" y="47"/>
                </a:cubicBezTo>
                <a:close/>
                <a:moveTo>
                  <a:pt x="47" y="90"/>
                </a:moveTo>
                <a:cubicBezTo>
                  <a:pt x="46" y="90"/>
                  <a:pt x="46" y="91"/>
                  <a:pt x="46" y="92"/>
                </a:cubicBezTo>
                <a:cubicBezTo>
                  <a:pt x="47" y="91"/>
                  <a:pt x="47" y="91"/>
                  <a:pt x="47" y="90"/>
                </a:cubicBezTo>
                <a:close/>
                <a:moveTo>
                  <a:pt x="173" y="69"/>
                </a:moveTo>
                <a:cubicBezTo>
                  <a:pt x="173" y="68"/>
                  <a:pt x="172" y="67"/>
                  <a:pt x="172" y="67"/>
                </a:cubicBezTo>
                <a:cubicBezTo>
                  <a:pt x="172" y="67"/>
                  <a:pt x="172" y="68"/>
                  <a:pt x="171" y="68"/>
                </a:cubicBezTo>
                <a:cubicBezTo>
                  <a:pt x="172" y="68"/>
                  <a:pt x="172" y="68"/>
                  <a:pt x="173" y="69"/>
                </a:cubicBezTo>
                <a:close/>
                <a:moveTo>
                  <a:pt x="116" y="70"/>
                </a:moveTo>
                <a:cubicBezTo>
                  <a:pt x="116" y="71"/>
                  <a:pt x="115" y="71"/>
                  <a:pt x="115" y="72"/>
                </a:cubicBezTo>
                <a:cubicBezTo>
                  <a:pt x="116" y="72"/>
                  <a:pt x="116" y="72"/>
                  <a:pt x="116" y="72"/>
                </a:cubicBezTo>
                <a:cubicBezTo>
                  <a:pt x="116" y="71"/>
                  <a:pt x="116" y="71"/>
                  <a:pt x="116" y="70"/>
                </a:cubicBezTo>
                <a:close/>
                <a:moveTo>
                  <a:pt x="193" y="49"/>
                </a:moveTo>
                <a:cubicBezTo>
                  <a:pt x="194" y="49"/>
                  <a:pt x="194" y="49"/>
                  <a:pt x="194" y="49"/>
                </a:cubicBezTo>
                <a:cubicBezTo>
                  <a:pt x="194" y="48"/>
                  <a:pt x="194" y="47"/>
                  <a:pt x="193" y="46"/>
                </a:cubicBezTo>
                <a:cubicBezTo>
                  <a:pt x="193" y="47"/>
                  <a:pt x="193" y="48"/>
                  <a:pt x="193" y="49"/>
                </a:cubicBezTo>
                <a:close/>
                <a:moveTo>
                  <a:pt x="206" y="118"/>
                </a:moveTo>
                <a:cubicBezTo>
                  <a:pt x="207" y="117"/>
                  <a:pt x="207" y="116"/>
                  <a:pt x="208" y="115"/>
                </a:cubicBezTo>
                <a:cubicBezTo>
                  <a:pt x="208" y="115"/>
                  <a:pt x="208" y="115"/>
                  <a:pt x="208" y="115"/>
                </a:cubicBezTo>
                <a:cubicBezTo>
                  <a:pt x="207" y="116"/>
                  <a:pt x="206" y="116"/>
                  <a:pt x="206" y="118"/>
                </a:cubicBezTo>
                <a:close/>
                <a:moveTo>
                  <a:pt x="146" y="59"/>
                </a:moveTo>
                <a:cubicBezTo>
                  <a:pt x="146" y="59"/>
                  <a:pt x="146" y="60"/>
                  <a:pt x="146" y="61"/>
                </a:cubicBezTo>
                <a:cubicBezTo>
                  <a:pt x="147" y="60"/>
                  <a:pt x="147" y="60"/>
                  <a:pt x="146" y="59"/>
                </a:cubicBezTo>
                <a:close/>
                <a:moveTo>
                  <a:pt x="95" y="90"/>
                </a:moveTo>
                <a:cubicBezTo>
                  <a:pt x="94" y="89"/>
                  <a:pt x="93" y="89"/>
                  <a:pt x="93" y="90"/>
                </a:cubicBezTo>
                <a:cubicBezTo>
                  <a:pt x="94" y="90"/>
                  <a:pt x="94" y="90"/>
                  <a:pt x="95" y="90"/>
                </a:cubicBezTo>
                <a:close/>
                <a:moveTo>
                  <a:pt x="134" y="78"/>
                </a:moveTo>
                <a:cubicBezTo>
                  <a:pt x="134" y="78"/>
                  <a:pt x="134" y="78"/>
                  <a:pt x="134" y="78"/>
                </a:cubicBezTo>
                <a:cubicBezTo>
                  <a:pt x="135" y="79"/>
                  <a:pt x="135" y="79"/>
                  <a:pt x="136" y="79"/>
                </a:cubicBezTo>
                <a:cubicBezTo>
                  <a:pt x="136" y="79"/>
                  <a:pt x="136" y="78"/>
                  <a:pt x="136" y="78"/>
                </a:cubicBezTo>
                <a:cubicBezTo>
                  <a:pt x="135" y="78"/>
                  <a:pt x="135" y="78"/>
                  <a:pt x="134" y="78"/>
                </a:cubicBezTo>
                <a:close/>
                <a:moveTo>
                  <a:pt x="28" y="79"/>
                </a:moveTo>
                <a:cubicBezTo>
                  <a:pt x="28" y="80"/>
                  <a:pt x="29" y="80"/>
                  <a:pt x="29" y="81"/>
                </a:cubicBezTo>
                <a:cubicBezTo>
                  <a:pt x="29" y="80"/>
                  <a:pt x="29" y="80"/>
                  <a:pt x="28" y="79"/>
                </a:cubicBezTo>
                <a:close/>
                <a:moveTo>
                  <a:pt x="113" y="84"/>
                </a:moveTo>
                <a:cubicBezTo>
                  <a:pt x="113" y="84"/>
                  <a:pt x="114" y="83"/>
                  <a:pt x="114" y="82"/>
                </a:cubicBezTo>
                <a:cubicBezTo>
                  <a:pt x="113" y="83"/>
                  <a:pt x="113" y="83"/>
                  <a:pt x="113" y="84"/>
                </a:cubicBezTo>
                <a:close/>
                <a:moveTo>
                  <a:pt x="14" y="94"/>
                </a:moveTo>
                <a:cubicBezTo>
                  <a:pt x="14" y="95"/>
                  <a:pt x="14" y="95"/>
                  <a:pt x="16" y="95"/>
                </a:cubicBezTo>
                <a:cubicBezTo>
                  <a:pt x="15" y="94"/>
                  <a:pt x="15" y="94"/>
                  <a:pt x="14" y="94"/>
                </a:cubicBezTo>
                <a:close/>
                <a:moveTo>
                  <a:pt x="140" y="65"/>
                </a:moveTo>
                <a:cubicBezTo>
                  <a:pt x="139" y="64"/>
                  <a:pt x="139" y="64"/>
                  <a:pt x="139" y="63"/>
                </a:cubicBezTo>
                <a:cubicBezTo>
                  <a:pt x="138" y="64"/>
                  <a:pt x="138" y="64"/>
                  <a:pt x="138" y="65"/>
                </a:cubicBezTo>
                <a:cubicBezTo>
                  <a:pt x="139" y="65"/>
                  <a:pt x="139" y="65"/>
                  <a:pt x="140" y="65"/>
                </a:cubicBezTo>
                <a:close/>
                <a:moveTo>
                  <a:pt x="217" y="82"/>
                </a:moveTo>
                <a:cubicBezTo>
                  <a:pt x="216" y="83"/>
                  <a:pt x="216" y="83"/>
                  <a:pt x="217" y="84"/>
                </a:cubicBezTo>
                <a:cubicBezTo>
                  <a:pt x="217" y="83"/>
                  <a:pt x="217" y="83"/>
                  <a:pt x="217" y="82"/>
                </a:cubicBezTo>
                <a:close/>
                <a:moveTo>
                  <a:pt x="173" y="93"/>
                </a:moveTo>
                <a:cubicBezTo>
                  <a:pt x="173" y="93"/>
                  <a:pt x="173" y="93"/>
                  <a:pt x="173" y="93"/>
                </a:cubicBezTo>
                <a:cubicBezTo>
                  <a:pt x="173" y="93"/>
                  <a:pt x="172" y="93"/>
                  <a:pt x="172" y="94"/>
                </a:cubicBezTo>
                <a:cubicBezTo>
                  <a:pt x="172" y="94"/>
                  <a:pt x="173" y="94"/>
                  <a:pt x="173" y="94"/>
                </a:cubicBezTo>
                <a:cubicBezTo>
                  <a:pt x="173" y="93"/>
                  <a:pt x="173" y="93"/>
                  <a:pt x="173" y="93"/>
                </a:cubicBezTo>
                <a:close/>
                <a:moveTo>
                  <a:pt x="73" y="55"/>
                </a:moveTo>
                <a:cubicBezTo>
                  <a:pt x="73" y="55"/>
                  <a:pt x="73" y="54"/>
                  <a:pt x="73" y="54"/>
                </a:cubicBezTo>
                <a:cubicBezTo>
                  <a:pt x="73" y="54"/>
                  <a:pt x="73" y="54"/>
                  <a:pt x="72" y="54"/>
                </a:cubicBezTo>
                <a:cubicBezTo>
                  <a:pt x="72" y="54"/>
                  <a:pt x="73" y="55"/>
                  <a:pt x="73" y="55"/>
                </a:cubicBezTo>
                <a:close/>
                <a:moveTo>
                  <a:pt x="28" y="74"/>
                </a:moveTo>
                <a:cubicBezTo>
                  <a:pt x="28" y="74"/>
                  <a:pt x="28" y="74"/>
                  <a:pt x="28" y="74"/>
                </a:cubicBezTo>
                <a:cubicBezTo>
                  <a:pt x="28" y="74"/>
                  <a:pt x="29" y="74"/>
                  <a:pt x="29" y="73"/>
                </a:cubicBezTo>
                <a:cubicBezTo>
                  <a:pt x="28" y="73"/>
                  <a:pt x="28" y="74"/>
                  <a:pt x="28" y="74"/>
                </a:cubicBezTo>
                <a:close/>
                <a:moveTo>
                  <a:pt x="138" y="59"/>
                </a:moveTo>
                <a:cubicBezTo>
                  <a:pt x="138" y="59"/>
                  <a:pt x="139" y="59"/>
                  <a:pt x="139" y="59"/>
                </a:cubicBezTo>
                <a:cubicBezTo>
                  <a:pt x="139" y="59"/>
                  <a:pt x="139" y="58"/>
                  <a:pt x="140" y="58"/>
                </a:cubicBezTo>
                <a:cubicBezTo>
                  <a:pt x="139" y="58"/>
                  <a:pt x="139" y="58"/>
                  <a:pt x="138" y="59"/>
                </a:cubicBezTo>
                <a:close/>
                <a:moveTo>
                  <a:pt x="188" y="137"/>
                </a:moveTo>
                <a:cubicBezTo>
                  <a:pt x="188" y="136"/>
                  <a:pt x="188" y="136"/>
                  <a:pt x="188" y="135"/>
                </a:cubicBezTo>
                <a:cubicBezTo>
                  <a:pt x="188" y="135"/>
                  <a:pt x="188" y="135"/>
                  <a:pt x="188" y="135"/>
                </a:cubicBezTo>
                <a:cubicBezTo>
                  <a:pt x="188" y="136"/>
                  <a:pt x="188" y="136"/>
                  <a:pt x="188" y="137"/>
                </a:cubicBezTo>
                <a:close/>
                <a:moveTo>
                  <a:pt x="203" y="49"/>
                </a:moveTo>
                <a:cubicBezTo>
                  <a:pt x="203" y="49"/>
                  <a:pt x="203" y="50"/>
                  <a:pt x="203" y="50"/>
                </a:cubicBezTo>
                <a:cubicBezTo>
                  <a:pt x="203" y="50"/>
                  <a:pt x="203" y="49"/>
                  <a:pt x="203" y="49"/>
                </a:cubicBezTo>
                <a:close/>
                <a:moveTo>
                  <a:pt x="115" y="63"/>
                </a:moveTo>
                <a:cubicBezTo>
                  <a:pt x="115" y="63"/>
                  <a:pt x="115" y="63"/>
                  <a:pt x="116" y="63"/>
                </a:cubicBezTo>
                <a:cubicBezTo>
                  <a:pt x="116" y="63"/>
                  <a:pt x="115" y="63"/>
                  <a:pt x="115" y="62"/>
                </a:cubicBezTo>
                <a:cubicBezTo>
                  <a:pt x="115" y="63"/>
                  <a:pt x="115" y="63"/>
                  <a:pt x="115" y="63"/>
                </a:cubicBezTo>
                <a:close/>
                <a:moveTo>
                  <a:pt x="26" y="71"/>
                </a:moveTo>
                <a:cubicBezTo>
                  <a:pt x="27" y="71"/>
                  <a:pt x="28" y="70"/>
                  <a:pt x="27" y="69"/>
                </a:cubicBezTo>
                <a:cubicBezTo>
                  <a:pt x="27" y="70"/>
                  <a:pt x="27" y="71"/>
                  <a:pt x="26" y="71"/>
                </a:cubicBezTo>
                <a:close/>
                <a:moveTo>
                  <a:pt x="187" y="85"/>
                </a:moveTo>
                <a:cubicBezTo>
                  <a:pt x="188" y="84"/>
                  <a:pt x="188" y="84"/>
                  <a:pt x="188" y="84"/>
                </a:cubicBezTo>
                <a:cubicBezTo>
                  <a:pt x="188" y="84"/>
                  <a:pt x="187" y="85"/>
                  <a:pt x="187" y="85"/>
                </a:cubicBezTo>
                <a:close/>
                <a:moveTo>
                  <a:pt x="185" y="133"/>
                </a:moveTo>
                <a:cubicBezTo>
                  <a:pt x="185" y="133"/>
                  <a:pt x="185" y="133"/>
                  <a:pt x="185" y="134"/>
                </a:cubicBezTo>
                <a:cubicBezTo>
                  <a:pt x="185" y="134"/>
                  <a:pt x="185" y="133"/>
                  <a:pt x="185" y="133"/>
                </a:cubicBezTo>
                <a:close/>
                <a:moveTo>
                  <a:pt x="190" y="96"/>
                </a:moveTo>
                <a:cubicBezTo>
                  <a:pt x="191" y="96"/>
                  <a:pt x="191" y="96"/>
                  <a:pt x="191" y="96"/>
                </a:cubicBezTo>
                <a:cubicBezTo>
                  <a:pt x="191" y="96"/>
                  <a:pt x="191" y="96"/>
                  <a:pt x="191" y="95"/>
                </a:cubicBezTo>
                <a:cubicBezTo>
                  <a:pt x="191" y="95"/>
                  <a:pt x="191" y="95"/>
                  <a:pt x="191" y="95"/>
                </a:cubicBezTo>
                <a:cubicBezTo>
                  <a:pt x="191" y="95"/>
                  <a:pt x="191" y="96"/>
                  <a:pt x="190" y="96"/>
                </a:cubicBezTo>
                <a:close/>
                <a:moveTo>
                  <a:pt x="197" y="56"/>
                </a:moveTo>
                <a:cubicBezTo>
                  <a:pt x="197" y="56"/>
                  <a:pt x="197" y="57"/>
                  <a:pt x="197" y="57"/>
                </a:cubicBezTo>
                <a:cubicBezTo>
                  <a:pt x="198" y="57"/>
                  <a:pt x="197" y="56"/>
                  <a:pt x="197" y="56"/>
                </a:cubicBezTo>
                <a:close/>
                <a:moveTo>
                  <a:pt x="51" y="84"/>
                </a:moveTo>
                <a:cubicBezTo>
                  <a:pt x="50" y="84"/>
                  <a:pt x="50" y="84"/>
                  <a:pt x="50" y="83"/>
                </a:cubicBezTo>
                <a:cubicBezTo>
                  <a:pt x="50" y="84"/>
                  <a:pt x="50" y="84"/>
                  <a:pt x="49" y="84"/>
                </a:cubicBezTo>
                <a:cubicBezTo>
                  <a:pt x="50" y="84"/>
                  <a:pt x="50" y="84"/>
                  <a:pt x="51" y="84"/>
                </a:cubicBezTo>
                <a:close/>
                <a:moveTo>
                  <a:pt x="205" y="64"/>
                </a:moveTo>
                <a:cubicBezTo>
                  <a:pt x="205" y="63"/>
                  <a:pt x="205" y="63"/>
                  <a:pt x="205" y="62"/>
                </a:cubicBezTo>
                <a:cubicBezTo>
                  <a:pt x="204" y="63"/>
                  <a:pt x="205" y="63"/>
                  <a:pt x="205" y="64"/>
                </a:cubicBezTo>
                <a:close/>
                <a:moveTo>
                  <a:pt x="93" y="80"/>
                </a:moveTo>
                <a:cubicBezTo>
                  <a:pt x="94" y="80"/>
                  <a:pt x="94" y="80"/>
                  <a:pt x="93" y="79"/>
                </a:cubicBezTo>
                <a:cubicBezTo>
                  <a:pt x="93" y="80"/>
                  <a:pt x="93" y="80"/>
                  <a:pt x="93" y="80"/>
                </a:cubicBezTo>
                <a:close/>
                <a:moveTo>
                  <a:pt x="199" y="42"/>
                </a:moveTo>
                <a:cubicBezTo>
                  <a:pt x="199" y="43"/>
                  <a:pt x="199" y="43"/>
                  <a:pt x="200" y="44"/>
                </a:cubicBezTo>
                <a:cubicBezTo>
                  <a:pt x="200" y="43"/>
                  <a:pt x="200" y="43"/>
                  <a:pt x="199" y="42"/>
                </a:cubicBezTo>
                <a:close/>
                <a:moveTo>
                  <a:pt x="215" y="92"/>
                </a:moveTo>
                <a:cubicBezTo>
                  <a:pt x="215" y="92"/>
                  <a:pt x="216" y="92"/>
                  <a:pt x="216" y="92"/>
                </a:cubicBezTo>
                <a:cubicBezTo>
                  <a:pt x="216" y="92"/>
                  <a:pt x="216" y="91"/>
                  <a:pt x="216" y="91"/>
                </a:cubicBezTo>
                <a:cubicBezTo>
                  <a:pt x="216" y="91"/>
                  <a:pt x="216" y="91"/>
                  <a:pt x="216" y="91"/>
                </a:cubicBezTo>
                <a:cubicBezTo>
                  <a:pt x="216" y="91"/>
                  <a:pt x="216" y="91"/>
                  <a:pt x="215" y="92"/>
                </a:cubicBezTo>
                <a:close/>
                <a:moveTo>
                  <a:pt x="132" y="75"/>
                </a:moveTo>
                <a:cubicBezTo>
                  <a:pt x="132" y="75"/>
                  <a:pt x="133" y="76"/>
                  <a:pt x="133" y="75"/>
                </a:cubicBezTo>
                <a:cubicBezTo>
                  <a:pt x="133" y="75"/>
                  <a:pt x="132" y="75"/>
                  <a:pt x="132" y="75"/>
                </a:cubicBezTo>
                <a:close/>
                <a:moveTo>
                  <a:pt x="153" y="72"/>
                </a:moveTo>
                <a:cubicBezTo>
                  <a:pt x="153" y="72"/>
                  <a:pt x="153" y="72"/>
                  <a:pt x="153" y="72"/>
                </a:cubicBezTo>
                <a:cubicBezTo>
                  <a:pt x="153" y="72"/>
                  <a:pt x="153" y="72"/>
                  <a:pt x="154" y="72"/>
                </a:cubicBezTo>
                <a:cubicBezTo>
                  <a:pt x="154" y="72"/>
                  <a:pt x="154" y="72"/>
                  <a:pt x="154" y="72"/>
                </a:cubicBezTo>
                <a:cubicBezTo>
                  <a:pt x="153" y="72"/>
                  <a:pt x="153" y="72"/>
                  <a:pt x="153" y="72"/>
                </a:cubicBezTo>
                <a:close/>
                <a:moveTo>
                  <a:pt x="191" y="60"/>
                </a:moveTo>
                <a:cubicBezTo>
                  <a:pt x="191" y="60"/>
                  <a:pt x="191" y="60"/>
                  <a:pt x="191" y="60"/>
                </a:cubicBezTo>
                <a:cubicBezTo>
                  <a:pt x="191" y="60"/>
                  <a:pt x="191" y="60"/>
                  <a:pt x="191" y="59"/>
                </a:cubicBezTo>
                <a:cubicBezTo>
                  <a:pt x="191" y="59"/>
                  <a:pt x="191" y="59"/>
                  <a:pt x="191" y="59"/>
                </a:cubicBezTo>
                <a:cubicBezTo>
                  <a:pt x="191" y="60"/>
                  <a:pt x="191" y="60"/>
                  <a:pt x="191" y="60"/>
                </a:cubicBezTo>
                <a:close/>
                <a:moveTo>
                  <a:pt x="156" y="70"/>
                </a:moveTo>
                <a:cubicBezTo>
                  <a:pt x="156" y="71"/>
                  <a:pt x="156" y="71"/>
                  <a:pt x="156" y="71"/>
                </a:cubicBezTo>
                <a:cubicBezTo>
                  <a:pt x="156" y="71"/>
                  <a:pt x="156" y="71"/>
                  <a:pt x="156" y="71"/>
                </a:cubicBezTo>
                <a:cubicBezTo>
                  <a:pt x="157" y="71"/>
                  <a:pt x="157" y="71"/>
                  <a:pt x="157" y="71"/>
                </a:cubicBezTo>
                <a:cubicBezTo>
                  <a:pt x="156" y="70"/>
                  <a:pt x="156" y="70"/>
                  <a:pt x="156" y="70"/>
                </a:cubicBezTo>
                <a:close/>
                <a:moveTo>
                  <a:pt x="96" y="67"/>
                </a:moveTo>
                <a:cubicBezTo>
                  <a:pt x="96" y="67"/>
                  <a:pt x="96" y="67"/>
                  <a:pt x="96" y="67"/>
                </a:cubicBezTo>
                <a:cubicBezTo>
                  <a:pt x="96" y="67"/>
                  <a:pt x="96" y="67"/>
                  <a:pt x="96" y="67"/>
                </a:cubicBezTo>
                <a:cubicBezTo>
                  <a:pt x="96" y="67"/>
                  <a:pt x="96" y="67"/>
                  <a:pt x="96" y="68"/>
                </a:cubicBezTo>
                <a:cubicBezTo>
                  <a:pt x="96" y="67"/>
                  <a:pt x="96" y="67"/>
                  <a:pt x="96" y="67"/>
                </a:cubicBezTo>
                <a:close/>
                <a:moveTo>
                  <a:pt x="14" y="67"/>
                </a:moveTo>
                <a:cubicBezTo>
                  <a:pt x="14" y="67"/>
                  <a:pt x="14" y="67"/>
                  <a:pt x="14" y="68"/>
                </a:cubicBezTo>
                <a:cubicBezTo>
                  <a:pt x="14" y="68"/>
                  <a:pt x="14" y="67"/>
                  <a:pt x="14" y="67"/>
                </a:cubicBezTo>
                <a:close/>
                <a:moveTo>
                  <a:pt x="38" y="96"/>
                </a:moveTo>
                <a:cubicBezTo>
                  <a:pt x="38" y="96"/>
                  <a:pt x="38" y="96"/>
                  <a:pt x="38" y="96"/>
                </a:cubicBezTo>
                <a:cubicBezTo>
                  <a:pt x="38" y="96"/>
                  <a:pt x="38" y="96"/>
                  <a:pt x="38" y="96"/>
                </a:cubicBezTo>
                <a:cubicBezTo>
                  <a:pt x="38" y="96"/>
                  <a:pt x="38" y="96"/>
                  <a:pt x="38" y="96"/>
                </a:cubicBezTo>
                <a:cubicBezTo>
                  <a:pt x="38" y="96"/>
                  <a:pt x="38" y="96"/>
                  <a:pt x="38" y="96"/>
                </a:cubicBezTo>
                <a:close/>
                <a:moveTo>
                  <a:pt x="136" y="81"/>
                </a:moveTo>
                <a:cubicBezTo>
                  <a:pt x="136" y="81"/>
                  <a:pt x="136" y="81"/>
                  <a:pt x="136" y="81"/>
                </a:cubicBezTo>
                <a:cubicBezTo>
                  <a:pt x="136" y="81"/>
                  <a:pt x="136" y="81"/>
                  <a:pt x="136" y="81"/>
                </a:cubicBezTo>
                <a:cubicBezTo>
                  <a:pt x="136" y="81"/>
                  <a:pt x="136" y="82"/>
                  <a:pt x="136" y="82"/>
                </a:cubicBezTo>
                <a:cubicBezTo>
                  <a:pt x="136" y="82"/>
                  <a:pt x="136" y="81"/>
                  <a:pt x="136" y="81"/>
                </a:cubicBezTo>
                <a:close/>
                <a:moveTo>
                  <a:pt x="19" y="88"/>
                </a:moveTo>
                <a:cubicBezTo>
                  <a:pt x="19" y="88"/>
                  <a:pt x="20" y="88"/>
                  <a:pt x="20" y="88"/>
                </a:cubicBezTo>
                <a:cubicBezTo>
                  <a:pt x="20" y="88"/>
                  <a:pt x="20" y="87"/>
                  <a:pt x="20" y="87"/>
                </a:cubicBezTo>
                <a:cubicBezTo>
                  <a:pt x="20" y="87"/>
                  <a:pt x="19" y="87"/>
                  <a:pt x="19" y="88"/>
                </a:cubicBezTo>
                <a:close/>
                <a:moveTo>
                  <a:pt x="29" y="86"/>
                </a:moveTo>
                <a:cubicBezTo>
                  <a:pt x="29" y="86"/>
                  <a:pt x="29" y="86"/>
                  <a:pt x="29" y="86"/>
                </a:cubicBezTo>
                <a:cubicBezTo>
                  <a:pt x="29" y="86"/>
                  <a:pt x="29" y="86"/>
                  <a:pt x="29" y="86"/>
                </a:cubicBezTo>
                <a:cubicBezTo>
                  <a:pt x="29" y="86"/>
                  <a:pt x="29" y="85"/>
                  <a:pt x="29" y="85"/>
                </a:cubicBezTo>
                <a:cubicBezTo>
                  <a:pt x="29" y="85"/>
                  <a:pt x="29" y="86"/>
                  <a:pt x="29" y="86"/>
                </a:cubicBezTo>
                <a:close/>
                <a:moveTo>
                  <a:pt x="20" y="70"/>
                </a:moveTo>
                <a:cubicBezTo>
                  <a:pt x="21" y="70"/>
                  <a:pt x="21" y="70"/>
                  <a:pt x="21" y="70"/>
                </a:cubicBezTo>
                <a:cubicBezTo>
                  <a:pt x="21" y="70"/>
                  <a:pt x="21" y="70"/>
                  <a:pt x="21" y="69"/>
                </a:cubicBezTo>
                <a:cubicBezTo>
                  <a:pt x="21" y="69"/>
                  <a:pt x="21" y="69"/>
                  <a:pt x="21" y="69"/>
                </a:cubicBezTo>
                <a:cubicBezTo>
                  <a:pt x="21" y="69"/>
                  <a:pt x="21" y="69"/>
                  <a:pt x="21" y="69"/>
                </a:cubicBezTo>
                <a:cubicBezTo>
                  <a:pt x="21" y="69"/>
                  <a:pt x="21" y="69"/>
                  <a:pt x="20" y="70"/>
                </a:cubicBezTo>
                <a:close/>
                <a:moveTo>
                  <a:pt x="184" y="102"/>
                </a:moveTo>
                <a:cubicBezTo>
                  <a:pt x="184" y="102"/>
                  <a:pt x="184" y="102"/>
                  <a:pt x="184" y="102"/>
                </a:cubicBezTo>
                <a:cubicBezTo>
                  <a:pt x="184" y="102"/>
                  <a:pt x="184" y="102"/>
                  <a:pt x="184" y="103"/>
                </a:cubicBezTo>
                <a:cubicBezTo>
                  <a:pt x="184" y="103"/>
                  <a:pt x="184" y="103"/>
                  <a:pt x="184" y="103"/>
                </a:cubicBezTo>
                <a:cubicBezTo>
                  <a:pt x="184" y="102"/>
                  <a:pt x="184" y="102"/>
                  <a:pt x="184" y="102"/>
                </a:cubicBezTo>
                <a:close/>
                <a:moveTo>
                  <a:pt x="224" y="104"/>
                </a:moveTo>
                <a:cubicBezTo>
                  <a:pt x="224" y="104"/>
                  <a:pt x="224" y="104"/>
                  <a:pt x="224" y="104"/>
                </a:cubicBezTo>
                <a:cubicBezTo>
                  <a:pt x="225" y="104"/>
                  <a:pt x="225" y="104"/>
                  <a:pt x="225" y="104"/>
                </a:cubicBezTo>
                <a:cubicBezTo>
                  <a:pt x="225" y="103"/>
                  <a:pt x="225" y="103"/>
                  <a:pt x="225" y="103"/>
                </a:cubicBezTo>
                <a:cubicBezTo>
                  <a:pt x="225" y="104"/>
                  <a:pt x="225" y="104"/>
                  <a:pt x="224" y="104"/>
                </a:cubicBezTo>
                <a:close/>
                <a:moveTo>
                  <a:pt x="222" y="106"/>
                </a:moveTo>
                <a:cubicBezTo>
                  <a:pt x="222" y="106"/>
                  <a:pt x="222" y="106"/>
                  <a:pt x="222" y="106"/>
                </a:cubicBezTo>
                <a:cubicBezTo>
                  <a:pt x="222" y="106"/>
                  <a:pt x="222" y="106"/>
                  <a:pt x="222" y="106"/>
                </a:cubicBezTo>
                <a:cubicBezTo>
                  <a:pt x="222" y="106"/>
                  <a:pt x="222" y="106"/>
                  <a:pt x="222" y="106"/>
                </a:cubicBezTo>
                <a:cubicBezTo>
                  <a:pt x="222" y="106"/>
                  <a:pt x="222" y="106"/>
                  <a:pt x="222" y="106"/>
                </a:cubicBezTo>
                <a:close/>
              </a:path>
            </a:pathLst>
          </a:custGeom>
          <a:solidFill>
            <a:srgbClr val="BE4833"/>
          </a:solidFill>
          <a:ln>
            <a:noFill/>
          </a:ln>
        </p:spPr>
        <p:txBody>
          <a:bodyPr vert="horz" wrap="square" lIns="96435" tIns="48218" rIns="96435" bIns="48218" numCol="1" anchor="t" anchorCtr="0" compatLnSpc="1"/>
          <a:lstStyle/>
          <a:p>
            <a:pPr marL="0" marR="0" lvl="0" indent="0" algn="l" defTabSz="96393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0" dirty="0">
              <a:ln>
                <a:noFill/>
              </a:ln>
              <a:solidFill>
                <a:prstClr val="black"/>
              </a:solidFill>
              <a:effectLst/>
              <a:uLnTx/>
              <a:uFillTx/>
              <a:ea typeface="等线" panose="02010600030101010101" pitchFamily="2" charset="-122"/>
              <a:cs typeface="+mn-lt"/>
              <a:sym typeface="+mn-lt"/>
            </a:endParaRPr>
          </a:p>
        </p:txBody>
      </p:sp>
      <p:grpSp>
        <p:nvGrpSpPr>
          <p:cNvPr id="1973" name="Group 1972"/>
          <p:cNvGrpSpPr/>
          <p:nvPr/>
        </p:nvGrpSpPr>
        <p:grpSpPr>
          <a:xfrm>
            <a:off x="9615721" y="3483173"/>
            <a:ext cx="2099024" cy="3280731"/>
            <a:chOff x="9023901" y="3577269"/>
            <a:chExt cx="2099024" cy="3280731"/>
          </a:xfrm>
        </p:grpSpPr>
        <p:pic>
          <p:nvPicPr>
            <p:cNvPr id="1974" name="Picture 1973"/>
            <p:cNvPicPr>
              <a:picLocks noChangeAspect="1"/>
            </p:cNvPicPr>
            <p:nvPr/>
          </p:nvPicPr>
          <p:blipFill rotWithShape="1">
            <a:blip r:embed="rId6">
              <a:extLst>
                <a:ext uri="{28A0092B-C50C-407E-A947-70E740481C1C}">
                  <a14:useLocalDpi xmlns:a14="http://schemas.microsoft.com/office/drawing/2010/main" val="0"/>
                </a:ext>
              </a:extLst>
            </a:blip>
            <a:srcRect l="39792" t="25429" r="14671" b="17018"/>
            <a:stretch/>
          </p:blipFill>
          <p:spPr>
            <a:xfrm>
              <a:off x="9023901" y="4205067"/>
              <a:ext cx="2099024" cy="2652933"/>
            </a:xfrm>
            <a:prstGeom prst="ellipse">
              <a:avLst/>
            </a:prstGeom>
          </p:spPr>
        </p:pic>
        <p:pic>
          <p:nvPicPr>
            <p:cNvPr id="1975" name="Picture 6" descr="Cute kid power full and low battery Premium Vector"/>
            <p:cNvPicPr>
              <a:picLocks noChangeAspect="1" noChangeArrowheads="1"/>
            </p:cNvPicPr>
            <p:nvPr/>
          </p:nvPicPr>
          <p:blipFill rotWithShape="1">
            <a:blip r:embed="rId7">
              <a:extLst>
                <a:ext uri="{28A0092B-C50C-407E-A947-70E740481C1C}">
                  <a14:useLocalDpi xmlns:a14="http://schemas.microsoft.com/office/drawing/2010/main" val="0"/>
                </a:ext>
              </a:extLst>
            </a:blip>
            <a:srcRect l="66430" t="10139" r="11825" b="76410"/>
            <a:stretch/>
          </p:blipFill>
          <p:spPr bwMode="auto">
            <a:xfrm>
              <a:off x="9756977" y="3577269"/>
              <a:ext cx="1296539" cy="627798"/>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矩形 3"/>
          <p:cNvSpPr/>
          <p:nvPr/>
        </p:nvSpPr>
        <p:spPr>
          <a:xfrm>
            <a:off x="1299181" y="210072"/>
            <a:ext cx="10088018" cy="812530"/>
          </a:xfrm>
          <a:prstGeom prst="rect">
            <a:avLst/>
          </a:prstGeom>
          <a:solidFill>
            <a:schemeClr val="accent1">
              <a:lumMod val="75000"/>
            </a:schemeClr>
          </a:solidFill>
        </p:spPr>
        <p:style>
          <a:lnRef idx="0">
            <a:schemeClr val="accent3"/>
          </a:lnRef>
          <a:fillRef idx="3">
            <a:schemeClr val="accent3"/>
          </a:fillRef>
          <a:effectRef idx="3">
            <a:schemeClr val="accent3"/>
          </a:effectRef>
          <a:fontRef idx="minor">
            <a:schemeClr val="lt1"/>
          </a:fontRef>
        </p:style>
        <p:txBody>
          <a:bodyPr wrap="none">
            <a:spAutoFit/>
          </a:bodyPr>
          <a:lstStyle/>
          <a:p>
            <a:pPr lvl="0">
              <a:lnSpc>
                <a:spcPct val="130000"/>
              </a:lnSpc>
              <a:defRPr/>
            </a:pPr>
            <a:r>
              <a:rPr lang="en-US" altLang="zh-CN" sz="3600" kern="0" dirty="0" err="1">
                <a:solidFill>
                  <a:schemeClr val="bg1"/>
                </a:solidFill>
                <a:latin typeface="UTM Showcard" panose="02040603050506020204" pitchFamily="18" charset="0"/>
                <a:ea typeface="华康方圆体W7(P)" pitchFamily="82" charset="-122"/>
              </a:rPr>
              <a:t>Điều</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gì</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xảy</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ra</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nếu</a:t>
            </a:r>
            <a:r>
              <a:rPr lang="en-US" altLang="zh-CN" sz="3600" kern="0" dirty="0">
                <a:solidFill>
                  <a:schemeClr val="bg1"/>
                </a:solidFill>
                <a:latin typeface="UTM Showcard" panose="02040603050506020204" pitchFamily="18" charset="0"/>
                <a:ea typeface="华康方圆体W7(P)" pitchFamily="82" charset="-122"/>
              </a:rPr>
              <a:t> con </a:t>
            </a:r>
            <a:r>
              <a:rPr lang="en-US" altLang="zh-CN" sz="3600" kern="0" dirty="0" err="1">
                <a:solidFill>
                  <a:schemeClr val="bg1"/>
                </a:solidFill>
                <a:latin typeface="UTM Showcard" panose="02040603050506020204" pitchFamily="18" charset="0"/>
                <a:ea typeface="华康方圆体W7(P)" pitchFamily="82" charset="-122"/>
              </a:rPr>
              <a:t>người</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thiếu</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nước</a:t>
            </a:r>
            <a:r>
              <a:rPr lang="en-US" altLang="zh-CN" sz="3600" kern="0" dirty="0">
                <a:solidFill>
                  <a:schemeClr val="bg1"/>
                </a:solidFill>
                <a:latin typeface="UTM Showcard" panose="02040603050506020204" pitchFamily="18" charset="0"/>
                <a:ea typeface="华康方圆体W7(P)" pitchFamily="82" charset="-122"/>
              </a:rPr>
              <a:t>?</a:t>
            </a:r>
            <a:endParaRPr lang="zh-CN" altLang="en-US" sz="3600" kern="0" dirty="0">
              <a:solidFill>
                <a:schemeClr val="bg1"/>
              </a:solidFill>
              <a:latin typeface="UTM Showcard" panose="02040603050506020204" pitchFamily="18" charset="0"/>
              <a:ea typeface="华康方圆体W7(P)" pitchFamily="82" charset="-122"/>
            </a:endParaRPr>
          </a:p>
        </p:txBody>
      </p:sp>
      <p:sp>
        <p:nvSpPr>
          <p:cNvPr id="17" name="矩形 3"/>
          <p:cNvSpPr/>
          <p:nvPr/>
        </p:nvSpPr>
        <p:spPr>
          <a:xfrm>
            <a:off x="1714832" y="184200"/>
            <a:ext cx="8762335" cy="812530"/>
          </a:xfrm>
          <a:prstGeom prst="rect">
            <a:avLst/>
          </a:prstGeom>
          <a:solidFill>
            <a:srgbClr val="D94540"/>
          </a:solidFill>
        </p:spPr>
        <p:style>
          <a:lnRef idx="0">
            <a:schemeClr val="accent3"/>
          </a:lnRef>
          <a:fillRef idx="3">
            <a:schemeClr val="accent3"/>
          </a:fillRef>
          <a:effectRef idx="3">
            <a:schemeClr val="accent3"/>
          </a:effectRef>
          <a:fontRef idx="minor">
            <a:schemeClr val="lt1"/>
          </a:fontRef>
        </p:style>
        <p:txBody>
          <a:bodyPr wrap="none">
            <a:spAutoFit/>
          </a:bodyPr>
          <a:lstStyle/>
          <a:p>
            <a:pPr lvl="0">
              <a:lnSpc>
                <a:spcPct val="130000"/>
              </a:lnSpc>
              <a:defRPr/>
            </a:pPr>
            <a:r>
              <a:rPr lang="en-US" altLang="zh-CN" sz="3600" kern="0" dirty="0">
                <a:solidFill>
                  <a:schemeClr val="bg1"/>
                </a:solidFill>
                <a:latin typeface="UTM Showcard" panose="02040603050506020204" pitchFamily="18" charset="0"/>
                <a:ea typeface="华康方圆体W7(P)" pitchFamily="82" charset="-122"/>
              </a:rPr>
              <a:t>NƯỚC CẦN CHO SỰ SỐNG CỦA CON NGƯỜI</a:t>
            </a:r>
            <a:endParaRPr lang="zh-CN" altLang="en-US" sz="3600" kern="0" dirty="0">
              <a:solidFill>
                <a:schemeClr val="bg1"/>
              </a:solidFill>
              <a:latin typeface="UTM Showcard" panose="02040603050506020204" pitchFamily="18" charset="0"/>
              <a:ea typeface="华康方圆体W7(P)" pitchFamily="82" charset="-122"/>
            </a:endParaRPr>
          </a:p>
        </p:txBody>
      </p:sp>
    </p:spTree>
    <p:extLst>
      <p:ext uri="{BB962C8B-B14F-4D97-AF65-F5344CB8AC3E}">
        <p14:creationId xmlns:p14="http://schemas.microsoft.com/office/powerpoint/2010/main" val="2697212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69"/>
                                        </p:tgtEl>
                                        <p:attrNameLst>
                                          <p:attrName>style.visibility</p:attrName>
                                        </p:attrNameLst>
                                      </p:cBhvr>
                                      <p:to>
                                        <p:strVal val="visible"/>
                                      </p:to>
                                    </p:set>
                                    <p:animEffect transition="in" filter="wipe(left)">
                                      <p:cBhvr>
                                        <p:cTn id="12" dur="500"/>
                                        <p:tgtEl>
                                          <p:spTgt spid="19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70"/>
                                        </p:tgtEl>
                                        <p:attrNameLst>
                                          <p:attrName>style.visibility</p:attrName>
                                        </p:attrNameLst>
                                      </p:cBhvr>
                                      <p:to>
                                        <p:strVal val="visible"/>
                                      </p:to>
                                    </p:set>
                                    <p:animEffect transition="in" filter="wipe(left)">
                                      <p:cBhvr>
                                        <p:cTn id="17" dur="500"/>
                                        <p:tgtEl>
                                          <p:spTgt spid="1970"/>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973"/>
                                        </p:tgtEl>
                                        <p:attrNameLst>
                                          <p:attrName>style.visibility</p:attrName>
                                        </p:attrNameLst>
                                      </p:cBhvr>
                                      <p:to>
                                        <p:strVal val="visible"/>
                                      </p:to>
                                    </p:set>
                                    <p:animEffect transition="in" filter="wipe(left)">
                                      <p:cBhvr>
                                        <p:cTn id="21" dur="500"/>
                                        <p:tgtEl>
                                          <p:spTgt spid="197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968"/>
                                        </p:tgtEl>
                                        <p:attrNameLst>
                                          <p:attrName>style.visibility</p:attrName>
                                        </p:attrNameLst>
                                      </p:cBhvr>
                                      <p:to>
                                        <p:strVal val="visible"/>
                                      </p:to>
                                    </p:set>
                                    <p:animEffect transition="in" filter="wipe(left)">
                                      <p:cBhvr>
                                        <p:cTn id="26" dur="500"/>
                                        <p:tgtEl>
                                          <p:spTgt spid="196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72"/>
                                        </p:tgtEl>
                                        <p:attrNameLst>
                                          <p:attrName>style.visibility</p:attrName>
                                        </p:attrNameLst>
                                      </p:cBhvr>
                                      <p:to>
                                        <p:strVal val="visible"/>
                                      </p:to>
                                    </p:set>
                                    <p:animEffect transition="in" filter="wipe(left)">
                                      <p:cBhvr>
                                        <p:cTn id="31" dur="500"/>
                                        <p:tgtEl>
                                          <p:spTgt spid="197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971"/>
                                        </p:tgtEl>
                                        <p:attrNameLst>
                                          <p:attrName>style.visibility</p:attrName>
                                        </p:attrNameLst>
                                      </p:cBhvr>
                                      <p:to>
                                        <p:strVal val="visible"/>
                                      </p:to>
                                    </p:set>
                                    <p:animEffect transition="in" filter="wipe(left)">
                                      <p:cBhvr>
                                        <p:cTn id="35" dur="500"/>
                                        <p:tgtEl>
                                          <p:spTgt spid="1971"/>
                                        </p:tgtEl>
                                      </p:cBhvr>
                                    </p:animEffect>
                                  </p:childTnLst>
                                </p:cTn>
                              </p:par>
                            </p:childTnLst>
                          </p:cTn>
                        </p:par>
                      </p:childTnLst>
                    </p:cTn>
                  </p:par>
                  <p:par>
                    <p:cTn id="36" fill="hold">
                      <p:stCondLst>
                        <p:cond delay="indefinite"/>
                      </p:stCondLst>
                      <p:childTnLst>
                        <p:par>
                          <p:cTn id="37" fill="hold">
                            <p:stCondLst>
                              <p:cond delay="0"/>
                            </p:stCondLst>
                            <p:childTnLst>
                              <p:par>
                                <p:cTn id="38" presetID="56" presetClass="entr" presetSubtype="0" fill="hold" grpId="0" nodeType="clickEffect">
                                  <p:stCondLst>
                                    <p:cond delay="0"/>
                                  </p:stCondLst>
                                  <p:iterate type="lt">
                                    <p:tmPct val="10000"/>
                                  </p:iterate>
                                  <p:childTnLst>
                                    <p:set>
                                      <p:cBhvr>
                                        <p:cTn id="39" dur="1" fill="hold">
                                          <p:stCondLst>
                                            <p:cond delay="0"/>
                                          </p:stCondLst>
                                        </p:cTn>
                                        <p:tgtEl>
                                          <p:spTgt spid="1967"/>
                                        </p:tgtEl>
                                        <p:attrNameLst>
                                          <p:attrName>style.visibility</p:attrName>
                                        </p:attrNameLst>
                                      </p:cBhvr>
                                      <p:to>
                                        <p:strVal val="visible"/>
                                      </p:to>
                                    </p:set>
                                    <p:anim by="(-#ppt_w*2)" calcmode="lin" valueType="num">
                                      <p:cBhvr rctx="PPT">
                                        <p:cTn id="40" dur="500" autoRev="1" fill="hold">
                                          <p:stCondLst>
                                            <p:cond delay="0"/>
                                          </p:stCondLst>
                                        </p:cTn>
                                        <p:tgtEl>
                                          <p:spTgt spid="1967"/>
                                        </p:tgtEl>
                                        <p:attrNameLst>
                                          <p:attrName>ppt_w</p:attrName>
                                        </p:attrNameLst>
                                      </p:cBhvr>
                                    </p:anim>
                                    <p:anim by="(#ppt_w*0.50)" calcmode="lin" valueType="num">
                                      <p:cBhvr>
                                        <p:cTn id="41" dur="500" decel="50000" autoRev="1" fill="hold">
                                          <p:stCondLst>
                                            <p:cond delay="0"/>
                                          </p:stCondLst>
                                        </p:cTn>
                                        <p:tgtEl>
                                          <p:spTgt spid="1967"/>
                                        </p:tgtEl>
                                        <p:attrNameLst>
                                          <p:attrName>ppt_x</p:attrName>
                                        </p:attrNameLst>
                                      </p:cBhvr>
                                    </p:anim>
                                    <p:anim from="(-#ppt_h/2)" to="(#ppt_y)" calcmode="lin" valueType="num">
                                      <p:cBhvr>
                                        <p:cTn id="42" dur="1000" fill="hold">
                                          <p:stCondLst>
                                            <p:cond delay="0"/>
                                          </p:stCondLst>
                                        </p:cTn>
                                        <p:tgtEl>
                                          <p:spTgt spid="1967"/>
                                        </p:tgtEl>
                                        <p:attrNameLst>
                                          <p:attrName>ppt_y</p:attrName>
                                        </p:attrNameLst>
                                      </p:cBhvr>
                                    </p:anim>
                                    <p:animRot by="21600000">
                                      <p:cBhvr>
                                        <p:cTn id="43" dur="1000" fill="hold">
                                          <p:stCondLst>
                                            <p:cond delay="0"/>
                                          </p:stCondLst>
                                        </p:cTn>
                                        <p:tgtEl>
                                          <p:spTgt spid="1967"/>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barn(inVertical)">
                                      <p:cBhvr>
                                        <p:cTn id="48" dur="500"/>
                                        <p:tgtEl>
                                          <p:spTgt spid="17"/>
                                        </p:tgtEl>
                                      </p:cBhvr>
                                    </p:animEffect>
                                  </p:childTnLst>
                                </p:cTn>
                              </p:par>
                              <p:par>
                                <p:cTn id="49" presetID="1" presetClass="exit" presetSubtype="0" fill="hold" grpId="1" nodeType="withEffect">
                                  <p:stCondLst>
                                    <p:cond delay="0"/>
                                  </p:stCondLst>
                                  <p:childTnLst>
                                    <p:set>
                                      <p:cBhvr>
                                        <p:cTn id="50" dur="1" fill="hold">
                                          <p:stCondLst>
                                            <p:cond delay="0"/>
                                          </p:stCondLst>
                                        </p:cTn>
                                        <p:tgtEl>
                                          <p:spTgt spid="1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6" presetClass="emph" presetSubtype="0" fill="hold" grpId="1" nodeType="clickEffect">
                                  <p:stCondLst>
                                    <p:cond delay="0"/>
                                  </p:stCondLst>
                                  <p:childTnLst>
                                    <p:animEffect transition="out" filter="fade">
                                      <p:cBhvr>
                                        <p:cTn id="54" dur="500" tmFilter="0, 0; .2, .5; .8, .5; 1, 0"/>
                                        <p:tgtEl>
                                          <p:spTgt spid="17"/>
                                        </p:tgtEl>
                                      </p:cBhvr>
                                    </p:animEffect>
                                    <p:animScale>
                                      <p:cBhvr>
                                        <p:cTn id="55"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7" grpId="0" animBg="1"/>
      <p:bldP spid="1970" grpId="0" animBg="1"/>
      <p:bldP spid="1972" grpId="0" animBg="1"/>
      <p:bldP spid="16" grpId="0" animBg="1"/>
      <p:bldP spid="16" grpId="1" animBg="1"/>
      <p:bldP spid="17" grpId="0" animBg="1"/>
      <p:bldP spid="1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136836"/>
            <a:ext cx="12471452" cy="6976086"/>
          </a:xfrm>
          <a:prstGeom prst="rect">
            <a:avLst/>
          </a:prstGeom>
          <a:solidFill>
            <a:srgbClr val="E4F4EF"/>
          </a:solidFill>
        </p:spPr>
      </p:pic>
      <p:sp>
        <p:nvSpPr>
          <p:cNvPr id="177" name="矩形 3"/>
          <p:cNvSpPr/>
          <p:nvPr/>
        </p:nvSpPr>
        <p:spPr>
          <a:xfrm>
            <a:off x="1164126" y="278319"/>
            <a:ext cx="9424375" cy="812530"/>
          </a:xfrm>
          <a:prstGeom prst="rect">
            <a:avLst/>
          </a:prstGeom>
          <a:solidFill>
            <a:srgbClr val="92D050"/>
          </a:solidFill>
        </p:spPr>
        <p:style>
          <a:lnRef idx="0">
            <a:schemeClr val="accent3"/>
          </a:lnRef>
          <a:fillRef idx="3">
            <a:schemeClr val="accent3"/>
          </a:fillRef>
          <a:effectRef idx="3">
            <a:schemeClr val="accent3"/>
          </a:effectRef>
          <a:fontRef idx="minor">
            <a:schemeClr val="lt1"/>
          </a:fontRef>
        </p:style>
        <p:txBody>
          <a:bodyPr wrap="none">
            <a:spAutoFit/>
          </a:bodyPr>
          <a:lstStyle/>
          <a:p>
            <a:pPr lvl="0">
              <a:lnSpc>
                <a:spcPct val="130000"/>
              </a:lnSpc>
              <a:defRPr/>
            </a:pPr>
            <a:r>
              <a:rPr lang="en-US" altLang="zh-CN" sz="3600" kern="0" dirty="0" err="1">
                <a:solidFill>
                  <a:schemeClr val="bg1"/>
                </a:solidFill>
                <a:latin typeface="UTM Showcard" panose="02040603050506020204" pitchFamily="18" charset="0"/>
                <a:ea typeface="华康方圆体W7(P)" pitchFamily="82" charset="-122"/>
              </a:rPr>
              <a:t>Điều</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gì</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xảy</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ra</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nếu</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cây</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cối</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thiếu</a:t>
            </a:r>
            <a:r>
              <a:rPr lang="en-US" altLang="zh-CN" sz="3600" kern="0" dirty="0">
                <a:solidFill>
                  <a:schemeClr val="bg1"/>
                </a:solidFill>
                <a:latin typeface="UTM Showcard" panose="02040603050506020204" pitchFamily="18" charset="0"/>
                <a:ea typeface="华康方圆体W7(P)" pitchFamily="82" charset="-122"/>
              </a:rPr>
              <a:t> </a:t>
            </a:r>
            <a:r>
              <a:rPr lang="en-US" altLang="zh-CN" sz="3600" kern="0" dirty="0" err="1">
                <a:solidFill>
                  <a:schemeClr val="bg1"/>
                </a:solidFill>
                <a:latin typeface="UTM Showcard" panose="02040603050506020204" pitchFamily="18" charset="0"/>
                <a:ea typeface="华康方圆体W7(P)" pitchFamily="82" charset="-122"/>
              </a:rPr>
              <a:t>nước</a:t>
            </a:r>
            <a:r>
              <a:rPr lang="en-US" altLang="zh-CN" sz="3600" kern="0" dirty="0">
                <a:solidFill>
                  <a:schemeClr val="bg1"/>
                </a:solidFill>
                <a:latin typeface="UTM Showcard" panose="02040603050506020204" pitchFamily="18" charset="0"/>
                <a:ea typeface="华康方圆体W7(P)" pitchFamily="82" charset="-122"/>
              </a:rPr>
              <a:t>?</a:t>
            </a:r>
            <a:endParaRPr lang="zh-CN" altLang="en-US" sz="3600" kern="0" dirty="0">
              <a:solidFill>
                <a:schemeClr val="bg1"/>
              </a:solidFill>
              <a:latin typeface="UTM Showcard" panose="02040603050506020204" pitchFamily="18" charset="0"/>
              <a:ea typeface="华康方圆体W7(P)" pitchFamily="82" charset="-122"/>
            </a:endParaRPr>
          </a:p>
        </p:txBody>
      </p:sp>
      <p:pic>
        <p:nvPicPr>
          <p:cNvPr id="178" name="Picture 177"/>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08" t="1458" r="48383" b="22956"/>
          <a:stretch/>
        </p:blipFill>
        <p:spPr>
          <a:xfrm>
            <a:off x="137701" y="1592923"/>
            <a:ext cx="3898662" cy="3744785"/>
          </a:xfrm>
          <a:prstGeom prst="rect">
            <a:avLst/>
          </a:prstGeom>
        </p:spPr>
      </p:pic>
      <p:pic>
        <p:nvPicPr>
          <p:cNvPr id="179" name="Picture 178"/>
          <p:cNvPicPr>
            <a:picLocks noChangeAspect="1"/>
          </p:cNvPicPr>
          <p:nvPr/>
        </p:nvPicPr>
        <p:blipFill rotWithShape="1">
          <a:blip r:embed="rId5">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l="51345" t="22309" r="758" b="15141"/>
          <a:stretch/>
        </p:blipFill>
        <p:spPr>
          <a:xfrm>
            <a:off x="4174064" y="2157780"/>
            <a:ext cx="3741715" cy="3179928"/>
          </a:xfrm>
          <a:prstGeom prst="rect">
            <a:avLst/>
          </a:prstGeom>
        </p:spPr>
      </p:pic>
      <p:pic>
        <p:nvPicPr>
          <p:cNvPr id="180" name="Picture 179"/>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l="4495" t="2378" r="8131" b="7830"/>
          <a:stretch/>
        </p:blipFill>
        <p:spPr>
          <a:xfrm>
            <a:off x="8135984" y="2287891"/>
            <a:ext cx="3689445" cy="3049851"/>
          </a:xfrm>
          <a:prstGeom prst="rect">
            <a:avLst/>
          </a:prstGeom>
        </p:spPr>
      </p:pic>
      <p:pic>
        <p:nvPicPr>
          <p:cNvPr id="181"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69488" y="136618"/>
            <a:ext cx="2222512" cy="1967878"/>
          </a:xfrm>
          <a:prstGeom prst="rect">
            <a:avLst/>
          </a:prstGeom>
        </p:spPr>
      </p:pic>
      <p:sp>
        <p:nvSpPr>
          <p:cNvPr id="182" name="Rectangle 181"/>
          <p:cNvSpPr/>
          <p:nvPr/>
        </p:nvSpPr>
        <p:spPr>
          <a:xfrm>
            <a:off x="8390742" y="5615212"/>
            <a:ext cx="3179928" cy="546392"/>
          </a:xfrm>
          <a:prstGeom prst="rect">
            <a:avLst/>
          </a:prstGeom>
          <a:noFill/>
          <a:ln>
            <a:solidFill>
              <a:srgbClr val="04340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Cây</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không</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tưới</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nước</a:t>
            </a:r>
            <a:endParaRPr lang="vi-VN"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endParaRPr>
          </a:p>
        </p:txBody>
      </p:sp>
      <p:sp>
        <p:nvSpPr>
          <p:cNvPr id="183" name="Rectangle 182"/>
          <p:cNvSpPr/>
          <p:nvPr/>
        </p:nvSpPr>
        <p:spPr>
          <a:xfrm>
            <a:off x="450219" y="5640233"/>
            <a:ext cx="3179928" cy="546392"/>
          </a:xfrm>
          <a:prstGeom prst="rect">
            <a:avLst/>
          </a:prstGeom>
          <a:noFill/>
          <a:ln>
            <a:solidFill>
              <a:srgbClr val="04340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Cây</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tưới</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đủ</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nước</a:t>
            </a:r>
            <a:endParaRPr lang="vi-VN"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endParaRPr>
          </a:p>
        </p:txBody>
      </p:sp>
      <p:sp>
        <p:nvSpPr>
          <p:cNvPr id="184" name="Rectangle 183"/>
          <p:cNvSpPr/>
          <p:nvPr/>
        </p:nvSpPr>
        <p:spPr>
          <a:xfrm>
            <a:off x="4607357" y="5640233"/>
            <a:ext cx="3179928" cy="546392"/>
          </a:xfrm>
          <a:prstGeom prst="rect">
            <a:avLst/>
          </a:prstGeom>
          <a:noFill/>
          <a:ln>
            <a:solidFill>
              <a:srgbClr val="04340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Cây</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thiếu</a:t>
            </a:r>
            <a:r>
              <a:rPr lang="en-US"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4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nước</a:t>
            </a:r>
            <a:endParaRPr lang="vi-VN" sz="4000" dirty="0">
              <a:solidFill>
                <a:srgbClr val="002060"/>
              </a:solidFill>
              <a:latin typeface="UVF Remachine Script" panose="02000000000000000000" pitchFamily="2" charset="0"/>
              <a:ea typeface="Tahoma" panose="020B0604030504040204" pitchFamily="34" charset="0"/>
              <a:cs typeface="Tahoma" panose="020B0604030504040204" pitchFamily="34" charset="0"/>
            </a:endParaRPr>
          </a:p>
        </p:txBody>
      </p:sp>
      <p:sp>
        <p:nvSpPr>
          <p:cNvPr id="185" name="矩形 3"/>
          <p:cNvSpPr/>
          <p:nvPr/>
        </p:nvSpPr>
        <p:spPr>
          <a:xfrm>
            <a:off x="1465453" y="278319"/>
            <a:ext cx="9123048" cy="812530"/>
          </a:xfrm>
          <a:prstGeom prst="rect">
            <a:avLst/>
          </a:prstGeom>
          <a:solidFill>
            <a:srgbClr val="E55528"/>
          </a:solidFill>
        </p:spPr>
        <p:style>
          <a:lnRef idx="0">
            <a:schemeClr val="accent3"/>
          </a:lnRef>
          <a:fillRef idx="3">
            <a:schemeClr val="accent3"/>
          </a:fillRef>
          <a:effectRef idx="3">
            <a:schemeClr val="accent3"/>
          </a:effectRef>
          <a:fontRef idx="minor">
            <a:schemeClr val="lt1"/>
          </a:fontRef>
        </p:style>
        <p:txBody>
          <a:bodyPr wrap="square">
            <a:spAutoFit/>
          </a:bodyPr>
          <a:lstStyle/>
          <a:p>
            <a:pPr lvl="0" algn="ctr">
              <a:lnSpc>
                <a:spcPct val="130000"/>
              </a:lnSpc>
              <a:defRPr/>
            </a:pPr>
            <a:r>
              <a:rPr lang="en-US" altLang="zh-CN" sz="3600" kern="0" dirty="0">
                <a:solidFill>
                  <a:schemeClr val="bg1"/>
                </a:solidFill>
                <a:latin typeface="UTM Showcard" panose="02040603050506020204" pitchFamily="18" charset="0"/>
                <a:ea typeface="华康方圆体W7(P)" pitchFamily="82" charset="-122"/>
              </a:rPr>
              <a:t>THIẾU NƯỚC CÂY CỐI SẼ BỊ HÉO, CHẾT,…</a:t>
            </a:r>
            <a:endParaRPr lang="zh-CN" altLang="en-US" sz="3600" kern="0" dirty="0">
              <a:solidFill>
                <a:schemeClr val="bg1"/>
              </a:solidFill>
              <a:latin typeface="UTM Showcard" panose="02040603050506020204" pitchFamily="18" charset="0"/>
              <a:ea typeface="华康方圆体W7(P)" pitchFamily="82" charset="-122"/>
            </a:endParaRPr>
          </a:p>
        </p:txBody>
      </p:sp>
    </p:spTree>
    <p:extLst>
      <p:ext uri="{BB962C8B-B14F-4D97-AF65-F5344CB8AC3E}">
        <p14:creationId xmlns:p14="http://schemas.microsoft.com/office/powerpoint/2010/main" val="1168921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barn(inVertical)">
                                      <p:cBhvr>
                                        <p:cTn id="7" dur="500"/>
                                        <p:tgtEl>
                                          <p:spTgt spid="17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8"/>
                                        </p:tgtEl>
                                        <p:attrNameLst>
                                          <p:attrName>style.visibility</p:attrName>
                                        </p:attrNameLst>
                                      </p:cBhvr>
                                      <p:to>
                                        <p:strVal val="visible"/>
                                      </p:to>
                                    </p:set>
                                    <p:animEffect transition="in" filter="barn(inVertical)">
                                      <p:cBhvr>
                                        <p:cTn id="12" dur="500"/>
                                        <p:tgtEl>
                                          <p:spTgt spid="17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3"/>
                                        </p:tgtEl>
                                        <p:attrNameLst>
                                          <p:attrName>style.visibility</p:attrName>
                                        </p:attrNameLst>
                                      </p:cBhvr>
                                      <p:to>
                                        <p:strVal val="visible"/>
                                      </p:to>
                                    </p:set>
                                    <p:animEffect transition="in" filter="barn(inVertical)">
                                      <p:cBhvr>
                                        <p:cTn id="17" dur="500"/>
                                        <p:tgtEl>
                                          <p:spTgt spid="18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9"/>
                                        </p:tgtEl>
                                        <p:attrNameLst>
                                          <p:attrName>style.visibility</p:attrName>
                                        </p:attrNameLst>
                                      </p:cBhvr>
                                      <p:to>
                                        <p:strVal val="visible"/>
                                      </p:to>
                                    </p:set>
                                    <p:animEffect transition="in" filter="wipe(down)">
                                      <p:cBhvr>
                                        <p:cTn id="22" dur="500"/>
                                        <p:tgtEl>
                                          <p:spTgt spid="17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4"/>
                                        </p:tgtEl>
                                        <p:attrNameLst>
                                          <p:attrName>style.visibility</p:attrName>
                                        </p:attrNameLst>
                                      </p:cBhvr>
                                      <p:to>
                                        <p:strVal val="visible"/>
                                      </p:to>
                                    </p:set>
                                    <p:animEffect transition="in" filter="wipe(down)">
                                      <p:cBhvr>
                                        <p:cTn id="27" dur="500"/>
                                        <p:tgtEl>
                                          <p:spTgt spid="18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80"/>
                                        </p:tgtEl>
                                        <p:attrNameLst>
                                          <p:attrName>style.visibility</p:attrName>
                                        </p:attrNameLst>
                                      </p:cBhvr>
                                      <p:to>
                                        <p:strVal val="visible"/>
                                      </p:to>
                                    </p:set>
                                    <p:animEffect transition="in" filter="wipe(down)">
                                      <p:cBhvr>
                                        <p:cTn id="32" dur="500"/>
                                        <p:tgtEl>
                                          <p:spTgt spid="18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2"/>
                                        </p:tgtEl>
                                        <p:attrNameLst>
                                          <p:attrName>style.visibility</p:attrName>
                                        </p:attrNameLst>
                                      </p:cBhvr>
                                      <p:to>
                                        <p:strVal val="visible"/>
                                      </p:to>
                                    </p:set>
                                    <p:animEffect transition="in" filter="wipe(down)">
                                      <p:cBhvr>
                                        <p:cTn id="37" dur="500"/>
                                        <p:tgtEl>
                                          <p:spTgt spid="18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77"/>
                                        </p:tgtEl>
                                        <p:attrNameLst>
                                          <p:attrName>style.visibility</p:attrName>
                                        </p:attrNameLst>
                                      </p:cBhvr>
                                      <p:to>
                                        <p:strVal val="hidden"/>
                                      </p:to>
                                    </p:set>
                                  </p:childTnLst>
                                </p:cTn>
                              </p:par>
                            </p:childTnLst>
                          </p:cTn>
                        </p:par>
                        <p:par>
                          <p:cTn id="42" fill="hold">
                            <p:stCondLst>
                              <p:cond delay="0"/>
                            </p:stCondLst>
                            <p:childTnLst>
                              <p:par>
                                <p:cTn id="43" presetID="16" presetClass="entr" presetSubtype="21" fill="hold" grpId="0" nodeType="afterEffect">
                                  <p:stCondLst>
                                    <p:cond delay="0"/>
                                  </p:stCondLst>
                                  <p:childTnLst>
                                    <p:set>
                                      <p:cBhvr>
                                        <p:cTn id="44" dur="1" fill="hold">
                                          <p:stCondLst>
                                            <p:cond delay="0"/>
                                          </p:stCondLst>
                                        </p:cTn>
                                        <p:tgtEl>
                                          <p:spTgt spid="185"/>
                                        </p:tgtEl>
                                        <p:attrNameLst>
                                          <p:attrName>style.visibility</p:attrName>
                                        </p:attrNameLst>
                                      </p:cBhvr>
                                      <p:to>
                                        <p:strVal val="visible"/>
                                      </p:to>
                                    </p:set>
                                    <p:animEffect transition="in" filter="barn(inVertical)">
                                      <p:cBhvr>
                                        <p:cTn id="45"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p:bldP spid="177" grpId="1" animBg="1"/>
      <p:bldP spid="182" grpId="0" animBg="1"/>
      <p:bldP spid="183" grpId="0" animBg="1"/>
      <p:bldP spid="184" grpId="0" animBg="1"/>
      <p:bldP spid="18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13532" y="-21312"/>
            <a:ext cx="12471452" cy="6976086"/>
          </a:xfrm>
          <a:prstGeom prst="rect">
            <a:avLst/>
          </a:prstGeom>
          <a:solidFill>
            <a:srgbClr val="E4F4EF"/>
          </a:solidFill>
        </p:spPr>
      </p:pic>
      <p:pic>
        <p:nvPicPr>
          <p:cNvPr id="732" name="图形 5"/>
          <p:cNvPicPr>
            <a:picLocks noChangeAspect="1"/>
          </p:cNvPicPr>
          <p:nvPr/>
        </p:nvPicPr>
        <p:blipFill>
          <a:blip r:embed="rId3"/>
          <a:stretch>
            <a:fillRect/>
          </a:stretch>
        </p:blipFill>
        <p:spPr>
          <a:xfrm>
            <a:off x="940356" y="836873"/>
            <a:ext cx="10255349" cy="5182576"/>
          </a:xfrm>
          <a:prstGeom prst="rect">
            <a:avLst/>
          </a:prstGeom>
        </p:spPr>
      </p:pic>
      <p:sp>
        <p:nvSpPr>
          <p:cNvPr id="733" name="Rectangle 732"/>
          <p:cNvSpPr/>
          <p:nvPr/>
        </p:nvSpPr>
        <p:spPr>
          <a:xfrm>
            <a:off x="1684429" y="3804082"/>
            <a:ext cx="8076250" cy="1277914"/>
          </a:xfrm>
          <a:prstGeom prst="rect">
            <a:avLst/>
          </a:prstGeom>
        </p:spPr>
        <p:txBody>
          <a:bodyPr wrap="none">
            <a:spAutoFit/>
          </a:bodyPr>
          <a:lstStyle/>
          <a:p>
            <a:pPr algn="ctr">
              <a:lnSpc>
                <a:spcPct val="107000"/>
              </a:lnSpc>
              <a:spcAft>
                <a:spcPts val="0"/>
              </a:spcAft>
            </a:pPr>
            <a:r>
              <a:rPr lang="nl-NL" sz="36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Nếu thiếu nước cây cối sẽ bị </a:t>
            </a:r>
            <a:r>
              <a:rPr lang="nl-NL" sz="3600" b="1" i="1" dirty="0">
                <a:solidFill>
                  <a:srgbClr val="BE4833"/>
                </a:solidFill>
                <a:latin typeface="Times New Roman" panose="02020603050405020304" pitchFamily="18" charset="0"/>
                <a:ea typeface="Times New Roman" panose="02020603050405020304" pitchFamily="18" charset="0"/>
                <a:cs typeface="Times New Roman" panose="02020603050405020304" pitchFamily="18" charset="0"/>
              </a:rPr>
              <a:t>héo</a:t>
            </a:r>
            <a:r>
              <a:rPr lang="nl-NL" sz="3600" b="1" dirty="0">
                <a:solidFill>
                  <a:srgbClr val="BE4833"/>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600" b="1" i="1" dirty="0">
                <a:solidFill>
                  <a:srgbClr val="BE4833"/>
                </a:solidFill>
                <a:latin typeface="Times New Roman" panose="02020603050405020304" pitchFamily="18" charset="0"/>
                <a:ea typeface="Times New Roman" panose="02020603050405020304" pitchFamily="18" charset="0"/>
                <a:cs typeface="Times New Roman" panose="02020603050405020304" pitchFamily="18" charset="0"/>
              </a:rPr>
              <a:t>chết</a:t>
            </a:r>
            <a:r>
              <a:rPr lang="nl-NL" sz="36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a:p>
            <a:pPr algn="ctr">
              <a:lnSpc>
                <a:spcPct val="107000"/>
              </a:lnSpc>
              <a:spcAft>
                <a:spcPts val="0"/>
              </a:spcAft>
            </a:pPr>
            <a:r>
              <a:rPr lang="nl-NL" sz="36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cây </a:t>
            </a:r>
            <a:r>
              <a:rPr lang="nl-NL" sz="3600" b="1" i="1" dirty="0">
                <a:solidFill>
                  <a:srgbClr val="BE4833"/>
                </a:solidFill>
                <a:latin typeface="Times New Roman" panose="02020603050405020304" pitchFamily="18" charset="0"/>
                <a:ea typeface="Times New Roman" panose="02020603050405020304" pitchFamily="18" charset="0"/>
                <a:cs typeface="Times New Roman" panose="02020603050405020304" pitchFamily="18" charset="0"/>
              </a:rPr>
              <a:t>không lớn </a:t>
            </a:r>
            <a:r>
              <a:rPr lang="nl-NL" sz="36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hay </a:t>
            </a:r>
            <a:r>
              <a:rPr lang="nl-NL" sz="3600" b="1" i="1" dirty="0">
                <a:solidFill>
                  <a:srgbClr val="BE4833"/>
                </a:solidFill>
                <a:latin typeface="Times New Roman" panose="02020603050405020304" pitchFamily="18" charset="0"/>
                <a:ea typeface="Times New Roman" panose="02020603050405020304" pitchFamily="18" charset="0"/>
                <a:cs typeface="Times New Roman" panose="02020603050405020304" pitchFamily="18" charset="0"/>
              </a:rPr>
              <a:t>không nảy mầm </a:t>
            </a:r>
            <a:r>
              <a:rPr lang="nl-NL" sz="36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nl-NL" sz="32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400" b="1" dirty="0">
              <a:solidFill>
                <a:srgbClr val="002060"/>
              </a:solidFill>
              <a:ea typeface="Arial" panose="020B0604020202020204" pitchFamily="34" charset="0"/>
              <a:cs typeface="Times New Roman" panose="02020603050405020304" pitchFamily="18" charset="0"/>
            </a:endParaRPr>
          </a:p>
        </p:txBody>
      </p:sp>
      <p:pic>
        <p:nvPicPr>
          <p:cNvPr id="734" name="Picture 733"/>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tretch>
            <a:fillRect/>
          </a:stretch>
        </p:blipFill>
        <p:spPr>
          <a:xfrm>
            <a:off x="7485337" y="1893197"/>
            <a:ext cx="5255608" cy="5255608"/>
          </a:xfrm>
          <a:prstGeom prst="rect">
            <a:avLst/>
          </a:prstGeom>
        </p:spPr>
      </p:pic>
      <p:pic>
        <p:nvPicPr>
          <p:cNvPr id="735" name="Picture 734"/>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t="26771" b="21677"/>
          <a:stretch/>
        </p:blipFill>
        <p:spPr>
          <a:xfrm>
            <a:off x="2473961" y="1773884"/>
            <a:ext cx="7571522" cy="1951630"/>
          </a:xfrm>
          <a:prstGeom prst="rect">
            <a:avLst/>
          </a:prstGeom>
        </p:spPr>
      </p:pic>
      <p:grpSp>
        <p:nvGrpSpPr>
          <p:cNvPr id="570" name="组合 946">
            <a:extLst>
              <a:ext uri="{FF2B5EF4-FFF2-40B4-BE49-F238E27FC236}">
                <a16:creationId xmlns:a16="http://schemas.microsoft.com/office/drawing/2014/main" id="{459B4C20-DE31-438B-A2F3-BBAE99DEB60C}"/>
              </a:ext>
            </a:extLst>
          </p:cNvPr>
          <p:cNvGrpSpPr/>
          <p:nvPr/>
        </p:nvGrpSpPr>
        <p:grpSpPr>
          <a:xfrm rot="20599311" flipH="1">
            <a:off x="-487395" y="4454795"/>
            <a:ext cx="4343644" cy="2526374"/>
            <a:chOff x="398033" y="335642"/>
            <a:chExt cx="8919453" cy="6122751"/>
          </a:xfrm>
        </p:grpSpPr>
        <p:sp>
          <p:nvSpPr>
            <p:cNvPr id="571" name="Freeform 360">
              <a:extLst>
                <a:ext uri="{FF2B5EF4-FFF2-40B4-BE49-F238E27FC236}">
                  <a16:creationId xmlns:a16="http://schemas.microsoft.com/office/drawing/2014/main" id="{8D807C3D-7E7F-4261-8396-FC160C381480}"/>
                </a:ext>
              </a:extLst>
            </p:cNvPr>
            <p:cNvSpPr>
              <a:spLocks/>
            </p:cNvSpPr>
            <p:nvPr/>
          </p:nvSpPr>
          <p:spPr bwMode="auto">
            <a:xfrm>
              <a:off x="4785713" y="3423550"/>
              <a:ext cx="96589" cy="83922"/>
            </a:xfrm>
            <a:custGeom>
              <a:avLst/>
              <a:gdLst>
                <a:gd name="T0" fmla="*/ 50 w 61"/>
                <a:gd name="T1" fmla="*/ 53 h 53"/>
                <a:gd name="T2" fmla="*/ 30 w 61"/>
                <a:gd name="T3" fmla="*/ 45 h 53"/>
                <a:gd name="T4" fmla="*/ 11 w 61"/>
                <a:gd name="T5" fmla="*/ 53 h 53"/>
                <a:gd name="T6" fmla="*/ 15 w 61"/>
                <a:gd name="T7" fmla="*/ 33 h 53"/>
                <a:gd name="T8" fmla="*/ 0 w 61"/>
                <a:gd name="T9" fmla="*/ 20 h 53"/>
                <a:gd name="T10" fmla="*/ 20 w 61"/>
                <a:gd name="T11" fmla="*/ 18 h 53"/>
                <a:gd name="T12" fmla="*/ 30 w 61"/>
                <a:gd name="T13" fmla="*/ 0 h 53"/>
                <a:gd name="T14" fmla="*/ 40 w 61"/>
                <a:gd name="T15" fmla="*/ 18 h 53"/>
                <a:gd name="T16" fmla="*/ 61 w 61"/>
                <a:gd name="T17" fmla="*/ 20 h 53"/>
                <a:gd name="T18" fmla="*/ 45 w 61"/>
                <a:gd name="T19" fmla="*/ 33 h 53"/>
                <a:gd name="T20" fmla="*/ 50 w 6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53">
                  <a:moveTo>
                    <a:pt x="50" y="53"/>
                  </a:moveTo>
                  <a:lnTo>
                    <a:pt x="30" y="45"/>
                  </a:lnTo>
                  <a:lnTo>
                    <a:pt x="11" y="53"/>
                  </a:lnTo>
                  <a:lnTo>
                    <a:pt x="15" y="33"/>
                  </a:lnTo>
                  <a:lnTo>
                    <a:pt x="0" y="20"/>
                  </a:lnTo>
                  <a:lnTo>
                    <a:pt x="20" y="18"/>
                  </a:lnTo>
                  <a:lnTo>
                    <a:pt x="30" y="0"/>
                  </a:lnTo>
                  <a:lnTo>
                    <a:pt x="40" y="18"/>
                  </a:lnTo>
                  <a:lnTo>
                    <a:pt x="61" y="20"/>
                  </a:lnTo>
                  <a:lnTo>
                    <a:pt x="45"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2" name="Freeform 361">
              <a:extLst>
                <a:ext uri="{FF2B5EF4-FFF2-40B4-BE49-F238E27FC236}">
                  <a16:creationId xmlns:a16="http://schemas.microsoft.com/office/drawing/2014/main" id="{AE55291F-912D-4CB3-82F2-4CFBF17CE66B}"/>
                </a:ext>
              </a:extLst>
            </p:cNvPr>
            <p:cNvSpPr>
              <a:spLocks/>
            </p:cNvSpPr>
            <p:nvPr/>
          </p:nvSpPr>
          <p:spPr bwMode="auto">
            <a:xfrm>
              <a:off x="4845883" y="3174952"/>
              <a:ext cx="98173" cy="83922"/>
            </a:xfrm>
            <a:custGeom>
              <a:avLst/>
              <a:gdLst>
                <a:gd name="T0" fmla="*/ 50 w 62"/>
                <a:gd name="T1" fmla="*/ 53 h 53"/>
                <a:gd name="T2" fmla="*/ 32 w 62"/>
                <a:gd name="T3" fmla="*/ 43 h 53"/>
                <a:gd name="T4" fmla="*/ 12 w 62"/>
                <a:gd name="T5" fmla="*/ 53 h 53"/>
                <a:gd name="T6" fmla="*/ 15 w 62"/>
                <a:gd name="T7" fmla="*/ 33 h 53"/>
                <a:gd name="T8" fmla="*/ 0 w 62"/>
                <a:gd name="T9" fmla="*/ 20 h 53"/>
                <a:gd name="T10" fmla="*/ 22 w 62"/>
                <a:gd name="T11" fmla="*/ 17 h 53"/>
                <a:gd name="T12" fmla="*/ 32 w 62"/>
                <a:gd name="T13" fmla="*/ 0 h 53"/>
                <a:gd name="T14" fmla="*/ 40 w 62"/>
                <a:gd name="T15" fmla="*/ 17 h 53"/>
                <a:gd name="T16" fmla="*/ 62 w 62"/>
                <a:gd name="T17" fmla="*/ 20 h 53"/>
                <a:gd name="T18" fmla="*/ 47 w 62"/>
                <a:gd name="T19" fmla="*/ 33 h 53"/>
                <a:gd name="T20" fmla="*/ 50 w 62"/>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3">
                  <a:moveTo>
                    <a:pt x="50" y="53"/>
                  </a:moveTo>
                  <a:lnTo>
                    <a:pt x="32" y="43"/>
                  </a:lnTo>
                  <a:lnTo>
                    <a:pt x="12" y="53"/>
                  </a:lnTo>
                  <a:lnTo>
                    <a:pt x="15" y="33"/>
                  </a:lnTo>
                  <a:lnTo>
                    <a:pt x="0" y="20"/>
                  </a:lnTo>
                  <a:lnTo>
                    <a:pt x="22" y="17"/>
                  </a:lnTo>
                  <a:lnTo>
                    <a:pt x="32" y="0"/>
                  </a:lnTo>
                  <a:lnTo>
                    <a:pt x="40" y="17"/>
                  </a:lnTo>
                  <a:lnTo>
                    <a:pt x="62" y="20"/>
                  </a:lnTo>
                  <a:lnTo>
                    <a:pt x="47"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3" name="Freeform 362">
              <a:extLst>
                <a:ext uri="{FF2B5EF4-FFF2-40B4-BE49-F238E27FC236}">
                  <a16:creationId xmlns:a16="http://schemas.microsoft.com/office/drawing/2014/main" id="{4725F3CC-6387-4D25-B23B-12A04FBAB826}"/>
                </a:ext>
              </a:extLst>
            </p:cNvPr>
            <p:cNvSpPr>
              <a:spLocks/>
            </p:cNvSpPr>
            <p:nvPr/>
          </p:nvSpPr>
          <p:spPr bwMode="auto">
            <a:xfrm>
              <a:off x="4595702" y="3225622"/>
              <a:ext cx="98173" cy="83922"/>
            </a:xfrm>
            <a:custGeom>
              <a:avLst/>
              <a:gdLst>
                <a:gd name="T0" fmla="*/ 50 w 62"/>
                <a:gd name="T1" fmla="*/ 53 h 53"/>
                <a:gd name="T2" fmla="*/ 32 w 62"/>
                <a:gd name="T3" fmla="*/ 43 h 53"/>
                <a:gd name="T4" fmla="*/ 12 w 62"/>
                <a:gd name="T5" fmla="*/ 53 h 53"/>
                <a:gd name="T6" fmla="*/ 15 w 62"/>
                <a:gd name="T7" fmla="*/ 33 h 53"/>
                <a:gd name="T8" fmla="*/ 0 w 62"/>
                <a:gd name="T9" fmla="*/ 20 h 53"/>
                <a:gd name="T10" fmla="*/ 22 w 62"/>
                <a:gd name="T11" fmla="*/ 16 h 53"/>
                <a:gd name="T12" fmla="*/ 32 w 62"/>
                <a:gd name="T13" fmla="*/ 0 h 53"/>
                <a:gd name="T14" fmla="*/ 40 w 62"/>
                <a:gd name="T15" fmla="*/ 16 h 53"/>
                <a:gd name="T16" fmla="*/ 62 w 62"/>
                <a:gd name="T17" fmla="*/ 20 h 53"/>
                <a:gd name="T18" fmla="*/ 47 w 62"/>
                <a:gd name="T19" fmla="*/ 33 h 53"/>
                <a:gd name="T20" fmla="*/ 50 w 62"/>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3">
                  <a:moveTo>
                    <a:pt x="50" y="53"/>
                  </a:moveTo>
                  <a:lnTo>
                    <a:pt x="32" y="43"/>
                  </a:lnTo>
                  <a:lnTo>
                    <a:pt x="12" y="53"/>
                  </a:lnTo>
                  <a:lnTo>
                    <a:pt x="15" y="33"/>
                  </a:lnTo>
                  <a:lnTo>
                    <a:pt x="0" y="20"/>
                  </a:lnTo>
                  <a:lnTo>
                    <a:pt x="22" y="16"/>
                  </a:lnTo>
                  <a:lnTo>
                    <a:pt x="32" y="0"/>
                  </a:lnTo>
                  <a:lnTo>
                    <a:pt x="40" y="16"/>
                  </a:lnTo>
                  <a:lnTo>
                    <a:pt x="62" y="20"/>
                  </a:lnTo>
                  <a:lnTo>
                    <a:pt x="47"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4" name="Freeform 363">
              <a:extLst>
                <a:ext uri="{FF2B5EF4-FFF2-40B4-BE49-F238E27FC236}">
                  <a16:creationId xmlns:a16="http://schemas.microsoft.com/office/drawing/2014/main" id="{F5B3168C-A881-4E60-A86A-D194169086D2}"/>
                </a:ext>
              </a:extLst>
            </p:cNvPr>
            <p:cNvSpPr>
              <a:spLocks/>
            </p:cNvSpPr>
            <p:nvPr/>
          </p:nvSpPr>
          <p:spPr bwMode="auto">
            <a:xfrm>
              <a:off x="4695458" y="3075196"/>
              <a:ext cx="98173" cy="83922"/>
            </a:xfrm>
            <a:custGeom>
              <a:avLst/>
              <a:gdLst>
                <a:gd name="T0" fmla="*/ 50 w 62"/>
                <a:gd name="T1" fmla="*/ 53 h 53"/>
                <a:gd name="T2" fmla="*/ 32 w 62"/>
                <a:gd name="T3" fmla="*/ 43 h 53"/>
                <a:gd name="T4" fmla="*/ 12 w 62"/>
                <a:gd name="T5" fmla="*/ 53 h 53"/>
                <a:gd name="T6" fmla="*/ 15 w 62"/>
                <a:gd name="T7" fmla="*/ 33 h 53"/>
                <a:gd name="T8" fmla="*/ 0 w 62"/>
                <a:gd name="T9" fmla="*/ 20 h 53"/>
                <a:gd name="T10" fmla="*/ 22 w 62"/>
                <a:gd name="T11" fmla="*/ 18 h 53"/>
                <a:gd name="T12" fmla="*/ 32 w 62"/>
                <a:gd name="T13" fmla="*/ 0 h 53"/>
                <a:gd name="T14" fmla="*/ 40 w 62"/>
                <a:gd name="T15" fmla="*/ 18 h 53"/>
                <a:gd name="T16" fmla="*/ 62 w 62"/>
                <a:gd name="T17" fmla="*/ 20 h 53"/>
                <a:gd name="T18" fmla="*/ 47 w 62"/>
                <a:gd name="T19" fmla="*/ 33 h 53"/>
                <a:gd name="T20" fmla="*/ 50 w 62"/>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3">
                  <a:moveTo>
                    <a:pt x="50" y="53"/>
                  </a:moveTo>
                  <a:lnTo>
                    <a:pt x="32" y="43"/>
                  </a:lnTo>
                  <a:lnTo>
                    <a:pt x="12" y="53"/>
                  </a:lnTo>
                  <a:lnTo>
                    <a:pt x="15" y="33"/>
                  </a:lnTo>
                  <a:lnTo>
                    <a:pt x="0" y="20"/>
                  </a:lnTo>
                  <a:lnTo>
                    <a:pt x="22" y="18"/>
                  </a:lnTo>
                  <a:lnTo>
                    <a:pt x="32" y="0"/>
                  </a:lnTo>
                  <a:lnTo>
                    <a:pt x="40" y="18"/>
                  </a:lnTo>
                  <a:lnTo>
                    <a:pt x="62" y="20"/>
                  </a:lnTo>
                  <a:lnTo>
                    <a:pt x="47"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5" name="Freeform 364">
              <a:extLst>
                <a:ext uri="{FF2B5EF4-FFF2-40B4-BE49-F238E27FC236}">
                  <a16:creationId xmlns:a16="http://schemas.microsoft.com/office/drawing/2014/main" id="{8F6A6C23-76B5-4FFE-8BC2-12D60DEE9EC2}"/>
                </a:ext>
              </a:extLst>
            </p:cNvPr>
            <p:cNvSpPr>
              <a:spLocks/>
            </p:cNvSpPr>
            <p:nvPr/>
          </p:nvSpPr>
          <p:spPr bwMode="auto">
            <a:xfrm>
              <a:off x="4774629" y="2934271"/>
              <a:ext cx="95006" cy="82338"/>
            </a:xfrm>
            <a:custGeom>
              <a:avLst/>
              <a:gdLst>
                <a:gd name="T0" fmla="*/ 48 w 60"/>
                <a:gd name="T1" fmla="*/ 52 h 52"/>
                <a:gd name="T2" fmla="*/ 30 w 60"/>
                <a:gd name="T3" fmla="*/ 44 h 52"/>
                <a:gd name="T4" fmla="*/ 12 w 60"/>
                <a:gd name="T5" fmla="*/ 52 h 52"/>
                <a:gd name="T6" fmla="*/ 15 w 60"/>
                <a:gd name="T7" fmla="*/ 34 h 52"/>
                <a:gd name="T8" fmla="*/ 0 w 60"/>
                <a:gd name="T9" fmla="*/ 20 h 52"/>
                <a:gd name="T10" fmla="*/ 20 w 60"/>
                <a:gd name="T11" fmla="*/ 17 h 52"/>
                <a:gd name="T12" fmla="*/ 30 w 60"/>
                <a:gd name="T13" fmla="*/ 0 h 52"/>
                <a:gd name="T14" fmla="*/ 40 w 60"/>
                <a:gd name="T15" fmla="*/ 17 h 52"/>
                <a:gd name="T16" fmla="*/ 60 w 60"/>
                <a:gd name="T17" fmla="*/ 20 h 52"/>
                <a:gd name="T18" fmla="*/ 45 w 60"/>
                <a:gd name="T19" fmla="*/ 34 h 52"/>
                <a:gd name="T20" fmla="*/ 48 w 60"/>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2">
                  <a:moveTo>
                    <a:pt x="48" y="52"/>
                  </a:moveTo>
                  <a:lnTo>
                    <a:pt x="30" y="44"/>
                  </a:lnTo>
                  <a:lnTo>
                    <a:pt x="12" y="52"/>
                  </a:lnTo>
                  <a:lnTo>
                    <a:pt x="15" y="34"/>
                  </a:lnTo>
                  <a:lnTo>
                    <a:pt x="0" y="20"/>
                  </a:lnTo>
                  <a:lnTo>
                    <a:pt x="20" y="17"/>
                  </a:lnTo>
                  <a:lnTo>
                    <a:pt x="30" y="0"/>
                  </a:lnTo>
                  <a:lnTo>
                    <a:pt x="40" y="17"/>
                  </a:lnTo>
                  <a:lnTo>
                    <a:pt x="60" y="20"/>
                  </a:lnTo>
                  <a:lnTo>
                    <a:pt x="45" y="34"/>
                  </a:lnTo>
                  <a:lnTo>
                    <a:pt x="48" y="5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6" name="Freeform 365">
              <a:extLst>
                <a:ext uri="{FF2B5EF4-FFF2-40B4-BE49-F238E27FC236}">
                  <a16:creationId xmlns:a16="http://schemas.microsoft.com/office/drawing/2014/main" id="{A914657C-749F-4FD6-B12C-C9B431163802}"/>
                </a:ext>
              </a:extLst>
            </p:cNvPr>
            <p:cNvSpPr>
              <a:spLocks/>
            </p:cNvSpPr>
            <p:nvPr/>
          </p:nvSpPr>
          <p:spPr bwMode="auto">
            <a:xfrm>
              <a:off x="5075480" y="2794930"/>
              <a:ext cx="95006" cy="83922"/>
            </a:xfrm>
            <a:custGeom>
              <a:avLst/>
              <a:gdLst>
                <a:gd name="T0" fmla="*/ 28 w 60"/>
                <a:gd name="T1" fmla="*/ 53 h 53"/>
                <a:gd name="T2" fmla="*/ 20 w 60"/>
                <a:gd name="T3" fmla="*/ 35 h 53"/>
                <a:gd name="T4" fmla="*/ 0 w 60"/>
                <a:gd name="T5" fmla="*/ 32 h 53"/>
                <a:gd name="T6" fmla="*/ 17 w 60"/>
                <a:gd name="T7" fmla="*/ 18 h 53"/>
                <a:gd name="T8" fmla="*/ 15 w 60"/>
                <a:gd name="T9" fmla="*/ 0 h 53"/>
                <a:gd name="T10" fmla="*/ 32 w 60"/>
                <a:gd name="T11" fmla="*/ 10 h 53"/>
                <a:gd name="T12" fmla="*/ 52 w 60"/>
                <a:gd name="T13" fmla="*/ 3 h 53"/>
                <a:gd name="T14" fmla="*/ 47 w 60"/>
                <a:gd name="T15" fmla="*/ 22 h 53"/>
                <a:gd name="T16" fmla="*/ 60 w 60"/>
                <a:gd name="T17" fmla="*/ 37 h 53"/>
                <a:gd name="T18" fmla="*/ 38 w 60"/>
                <a:gd name="T19" fmla="*/ 37 h 53"/>
                <a:gd name="T20" fmla="*/ 28 w 60"/>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3">
                  <a:moveTo>
                    <a:pt x="28" y="53"/>
                  </a:moveTo>
                  <a:lnTo>
                    <a:pt x="20" y="35"/>
                  </a:lnTo>
                  <a:lnTo>
                    <a:pt x="0" y="32"/>
                  </a:lnTo>
                  <a:lnTo>
                    <a:pt x="17" y="18"/>
                  </a:lnTo>
                  <a:lnTo>
                    <a:pt x="15" y="0"/>
                  </a:lnTo>
                  <a:lnTo>
                    <a:pt x="32" y="10"/>
                  </a:lnTo>
                  <a:lnTo>
                    <a:pt x="52" y="3"/>
                  </a:lnTo>
                  <a:lnTo>
                    <a:pt x="47" y="22"/>
                  </a:lnTo>
                  <a:lnTo>
                    <a:pt x="60" y="37"/>
                  </a:lnTo>
                  <a:lnTo>
                    <a:pt x="38" y="37"/>
                  </a:lnTo>
                  <a:lnTo>
                    <a:pt x="28"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7" name="Freeform 366">
              <a:extLst>
                <a:ext uri="{FF2B5EF4-FFF2-40B4-BE49-F238E27FC236}">
                  <a16:creationId xmlns:a16="http://schemas.microsoft.com/office/drawing/2014/main" id="{8F0ABBC8-80BE-4AF1-8838-4F8C1C3EB559}"/>
                </a:ext>
              </a:extLst>
            </p:cNvPr>
            <p:cNvSpPr>
              <a:spLocks/>
            </p:cNvSpPr>
            <p:nvPr/>
          </p:nvSpPr>
          <p:spPr bwMode="auto">
            <a:xfrm>
              <a:off x="5027978" y="2969107"/>
              <a:ext cx="98173" cy="87088"/>
            </a:xfrm>
            <a:custGeom>
              <a:avLst/>
              <a:gdLst>
                <a:gd name="T0" fmla="*/ 28 w 62"/>
                <a:gd name="T1" fmla="*/ 55 h 55"/>
                <a:gd name="T2" fmla="*/ 22 w 62"/>
                <a:gd name="T3" fmla="*/ 37 h 55"/>
                <a:gd name="T4" fmla="*/ 0 w 62"/>
                <a:gd name="T5" fmla="*/ 32 h 55"/>
                <a:gd name="T6" fmla="*/ 17 w 62"/>
                <a:gd name="T7" fmla="*/ 20 h 55"/>
                <a:gd name="T8" fmla="*/ 15 w 62"/>
                <a:gd name="T9" fmla="*/ 0 h 55"/>
                <a:gd name="T10" fmla="*/ 33 w 62"/>
                <a:gd name="T11" fmla="*/ 12 h 55"/>
                <a:gd name="T12" fmla="*/ 53 w 62"/>
                <a:gd name="T13" fmla="*/ 3 h 55"/>
                <a:gd name="T14" fmla="*/ 48 w 62"/>
                <a:gd name="T15" fmla="*/ 22 h 55"/>
                <a:gd name="T16" fmla="*/ 62 w 62"/>
                <a:gd name="T17" fmla="*/ 37 h 55"/>
                <a:gd name="T18" fmla="*/ 40 w 62"/>
                <a:gd name="T19" fmla="*/ 38 h 55"/>
                <a:gd name="T20" fmla="*/ 28 w 62"/>
                <a:gd name="T2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5">
                  <a:moveTo>
                    <a:pt x="28" y="55"/>
                  </a:moveTo>
                  <a:lnTo>
                    <a:pt x="22" y="37"/>
                  </a:lnTo>
                  <a:lnTo>
                    <a:pt x="0" y="32"/>
                  </a:lnTo>
                  <a:lnTo>
                    <a:pt x="17" y="20"/>
                  </a:lnTo>
                  <a:lnTo>
                    <a:pt x="15" y="0"/>
                  </a:lnTo>
                  <a:lnTo>
                    <a:pt x="33" y="12"/>
                  </a:lnTo>
                  <a:lnTo>
                    <a:pt x="53" y="3"/>
                  </a:lnTo>
                  <a:lnTo>
                    <a:pt x="48" y="22"/>
                  </a:lnTo>
                  <a:lnTo>
                    <a:pt x="62" y="37"/>
                  </a:lnTo>
                  <a:lnTo>
                    <a:pt x="40" y="38"/>
                  </a:lnTo>
                  <a:lnTo>
                    <a:pt x="28" y="5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8" name="Freeform 367">
              <a:extLst>
                <a:ext uri="{FF2B5EF4-FFF2-40B4-BE49-F238E27FC236}">
                  <a16:creationId xmlns:a16="http://schemas.microsoft.com/office/drawing/2014/main" id="{05806AE3-DCC5-4E06-A8F4-3BC2F137DF9F}"/>
                </a:ext>
              </a:extLst>
            </p:cNvPr>
            <p:cNvSpPr>
              <a:spLocks/>
            </p:cNvSpPr>
            <p:nvPr/>
          </p:nvSpPr>
          <p:spPr bwMode="auto">
            <a:xfrm>
              <a:off x="5219572" y="2699925"/>
              <a:ext cx="95006" cy="90255"/>
            </a:xfrm>
            <a:custGeom>
              <a:avLst/>
              <a:gdLst>
                <a:gd name="T0" fmla="*/ 60 w 60"/>
                <a:gd name="T1" fmla="*/ 42 h 57"/>
                <a:gd name="T2" fmla="*/ 39 w 60"/>
                <a:gd name="T3" fmla="*/ 42 h 57"/>
                <a:gd name="T4" fmla="*/ 25 w 60"/>
                <a:gd name="T5" fmla="*/ 57 h 57"/>
                <a:gd name="T6" fmla="*/ 20 w 60"/>
                <a:gd name="T7" fmla="*/ 37 h 57"/>
                <a:gd name="T8" fmla="*/ 0 w 60"/>
                <a:gd name="T9" fmla="*/ 30 h 57"/>
                <a:gd name="T10" fmla="*/ 19 w 60"/>
                <a:gd name="T11" fmla="*/ 20 h 57"/>
                <a:gd name="T12" fmla="*/ 19 w 60"/>
                <a:gd name="T13" fmla="*/ 0 h 57"/>
                <a:gd name="T14" fmla="*/ 35 w 60"/>
                <a:gd name="T15" fmla="*/ 13 h 57"/>
                <a:gd name="T16" fmla="*/ 57 w 60"/>
                <a:gd name="T17" fmla="*/ 8 h 57"/>
                <a:gd name="T18" fmla="*/ 49 w 60"/>
                <a:gd name="T19" fmla="*/ 27 h 57"/>
                <a:gd name="T20" fmla="*/ 60 w 60"/>
                <a:gd name="T21" fmla="*/ 4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7">
                  <a:moveTo>
                    <a:pt x="60" y="42"/>
                  </a:moveTo>
                  <a:lnTo>
                    <a:pt x="39" y="42"/>
                  </a:lnTo>
                  <a:lnTo>
                    <a:pt x="25" y="57"/>
                  </a:lnTo>
                  <a:lnTo>
                    <a:pt x="20" y="37"/>
                  </a:lnTo>
                  <a:lnTo>
                    <a:pt x="0" y="30"/>
                  </a:lnTo>
                  <a:lnTo>
                    <a:pt x="19" y="20"/>
                  </a:lnTo>
                  <a:lnTo>
                    <a:pt x="19" y="0"/>
                  </a:lnTo>
                  <a:lnTo>
                    <a:pt x="35" y="13"/>
                  </a:lnTo>
                  <a:lnTo>
                    <a:pt x="57" y="8"/>
                  </a:lnTo>
                  <a:lnTo>
                    <a:pt x="49" y="27"/>
                  </a:lnTo>
                  <a:lnTo>
                    <a:pt x="60" y="4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9" name="Freeform 368">
              <a:extLst>
                <a:ext uri="{FF2B5EF4-FFF2-40B4-BE49-F238E27FC236}">
                  <a16:creationId xmlns:a16="http://schemas.microsoft.com/office/drawing/2014/main" id="{748327D5-8A20-413F-B21B-86CFB37F0523}"/>
                </a:ext>
              </a:extLst>
            </p:cNvPr>
            <p:cNvSpPr>
              <a:spLocks/>
            </p:cNvSpPr>
            <p:nvPr/>
          </p:nvSpPr>
          <p:spPr bwMode="auto">
            <a:xfrm>
              <a:off x="5563176" y="2498829"/>
              <a:ext cx="95006" cy="87088"/>
            </a:xfrm>
            <a:custGeom>
              <a:avLst/>
              <a:gdLst>
                <a:gd name="T0" fmla="*/ 33 w 60"/>
                <a:gd name="T1" fmla="*/ 55 h 55"/>
                <a:gd name="T2" fmla="*/ 20 w 60"/>
                <a:gd name="T3" fmla="*/ 39 h 55"/>
                <a:gd name="T4" fmla="*/ 0 w 60"/>
                <a:gd name="T5" fmla="*/ 39 h 55"/>
                <a:gd name="T6" fmla="*/ 13 w 60"/>
                <a:gd name="T7" fmla="*/ 24 h 55"/>
                <a:gd name="T8" fmla="*/ 7 w 60"/>
                <a:gd name="T9" fmla="*/ 5 h 55"/>
                <a:gd name="T10" fmla="*/ 27 w 60"/>
                <a:gd name="T11" fmla="*/ 12 h 55"/>
                <a:gd name="T12" fmla="*/ 43 w 60"/>
                <a:gd name="T13" fmla="*/ 0 h 55"/>
                <a:gd name="T14" fmla="*/ 43 w 60"/>
                <a:gd name="T15" fmla="*/ 20 h 55"/>
                <a:gd name="T16" fmla="*/ 60 w 60"/>
                <a:gd name="T17" fmla="*/ 32 h 55"/>
                <a:gd name="T18" fmla="*/ 40 w 60"/>
                <a:gd name="T19" fmla="*/ 37 h 55"/>
                <a:gd name="T20" fmla="*/ 33 w 60"/>
                <a:gd name="T2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5">
                  <a:moveTo>
                    <a:pt x="33" y="55"/>
                  </a:moveTo>
                  <a:lnTo>
                    <a:pt x="20" y="39"/>
                  </a:lnTo>
                  <a:lnTo>
                    <a:pt x="0" y="39"/>
                  </a:lnTo>
                  <a:lnTo>
                    <a:pt x="13" y="24"/>
                  </a:lnTo>
                  <a:lnTo>
                    <a:pt x="7" y="5"/>
                  </a:lnTo>
                  <a:lnTo>
                    <a:pt x="27" y="12"/>
                  </a:lnTo>
                  <a:lnTo>
                    <a:pt x="43" y="0"/>
                  </a:lnTo>
                  <a:lnTo>
                    <a:pt x="43" y="20"/>
                  </a:lnTo>
                  <a:lnTo>
                    <a:pt x="60" y="32"/>
                  </a:lnTo>
                  <a:lnTo>
                    <a:pt x="40" y="37"/>
                  </a:lnTo>
                  <a:lnTo>
                    <a:pt x="33" y="5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0" name="Freeform 353">
              <a:extLst>
                <a:ext uri="{FF2B5EF4-FFF2-40B4-BE49-F238E27FC236}">
                  <a16:creationId xmlns:a16="http://schemas.microsoft.com/office/drawing/2014/main" id="{6D116E28-4FA4-4174-AD8A-81C71FF2C2A3}"/>
                </a:ext>
              </a:extLst>
            </p:cNvPr>
            <p:cNvSpPr>
              <a:spLocks/>
            </p:cNvSpPr>
            <p:nvPr/>
          </p:nvSpPr>
          <p:spPr bwMode="auto">
            <a:xfrm>
              <a:off x="4603619" y="3678481"/>
              <a:ext cx="98173" cy="85505"/>
            </a:xfrm>
            <a:custGeom>
              <a:avLst/>
              <a:gdLst>
                <a:gd name="T0" fmla="*/ 50 w 62"/>
                <a:gd name="T1" fmla="*/ 54 h 54"/>
                <a:gd name="T2" fmla="*/ 32 w 62"/>
                <a:gd name="T3" fmla="*/ 45 h 54"/>
                <a:gd name="T4" fmla="*/ 12 w 62"/>
                <a:gd name="T5" fmla="*/ 54 h 54"/>
                <a:gd name="T6" fmla="*/ 17 w 62"/>
                <a:gd name="T7" fmla="*/ 35 h 54"/>
                <a:gd name="T8" fmla="*/ 0 w 62"/>
                <a:gd name="T9" fmla="*/ 22 h 54"/>
                <a:gd name="T10" fmla="*/ 22 w 62"/>
                <a:gd name="T11" fmla="*/ 19 h 54"/>
                <a:gd name="T12" fmla="*/ 32 w 62"/>
                <a:gd name="T13" fmla="*/ 0 h 54"/>
                <a:gd name="T14" fmla="*/ 42 w 62"/>
                <a:gd name="T15" fmla="*/ 19 h 54"/>
                <a:gd name="T16" fmla="*/ 62 w 62"/>
                <a:gd name="T17" fmla="*/ 22 h 54"/>
                <a:gd name="T18" fmla="*/ 47 w 62"/>
                <a:gd name="T19" fmla="*/ 35 h 54"/>
                <a:gd name="T20" fmla="*/ 50 w 62"/>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4">
                  <a:moveTo>
                    <a:pt x="50" y="54"/>
                  </a:moveTo>
                  <a:lnTo>
                    <a:pt x="32" y="45"/>
                  </a:lnTo>
                  <a:lnTo>
                    <a:pt x="12" y="54"/>
                  </a:lnTo>
                  <a:lnTo>
                    <a:pt x="17" y="35"/>
                  </a:lnTo>
                  <a:lnTo>
                    <a:pt x="0" y="22"/>
                  </a:lnTo>
                  <a:lnTo>
                    <a:pt x="22" y="19"/>
                  </a:lnTo>
                  <a:lnTo>
                    <a:pt x="32" y="0"/>
                  </a:lnTo>
                  <a:lnTo>
                    <a:pt x="42" y="19"/>
                  </a:lnTo>
                  <a:lnTo>
                    <a:pt x="62" y="22"/>
                  </a:lnTo>
                  <a:lnTo>
                    <a:pt x="47" y="35"/>
                  </a:lnTo>
                  <a:lnTo>
                    <a:pt x="50" y="54"/>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581" name="组合 957">
              <a:extLst>
                <a:ext uri="{FF2B5EF4-FFF2-40B4-BE49-F238E27FC236}">
                  <a16:creationId xmlns:a16="http://schemas.microsoft.com/office/drawing/2014/main" id="{73700491-2D90-4B3B-B35B-EF2BB31C77DC}"/>
                </a:ext>
              </a:extLst>
            </p:cNvPr>
            <p:cNvGrpSpPr/>
            <p:nvPr/>
          </p:nvGrpSpPr>
          <p:grpSpPr>
            <a:xfrm>
              <a:off x="3408740" y="3698328"/>
              <a:ext cx="4403878" cy="2760065"/>
              <a:chOff x="3591808" y="3657897"/>
              <a:chExt cx="3648220" cy="2286467"/>
            </a:xfrm>
          </p:grpSpPr>
          <p:sp>
            <p:nvSpPr>
              <p:cNvPr id="684" name="Freeform 82">
                <a:extLst>
                  <a:ext uri="{FF2B5EF4-FFF2-40B4-BE49-F238E27FC236}">
                    <a16:creationId xmlns:a16="http://schemas.microsoft.com/office/drawing/2014/main" id="{DD31B0C2-B123-4542-84FC-96FCF540E0E4}"/>
                  </a:ext>
                </a:extLst>
              </p:cNvPr>
              <p:cNvSpPr>
                <a:spLocks/>
              </p:cNvSpPr>
              <p:nvPr/>
            </p:nvSpPr>
            <p:spPr bwMode="auto">
              <a:xfrm>
                <a:off x="3591808" y="3657897"/>
                <a:ext cx="3648220" cy="1686348"/>
              </a:xfrm>
              <a:custGeom>
                <a:avLst/>
                <a:gdLst>
                  <a:gd name="T0" fmla="*/ 1258 w 1384"/>
                  <a:gd name="T1" fmla="*/ 195 h 639"/>
                  <a:gd name="T2" fmla="*/ 1253 w 1384"/>
                  <a:gd name="T3" fmla="*/ 194 h 639"/>
                  <a:gd name="T4" fmla="*/ 1255 w 1384"/>
                  <a:gd name="T5" fmla="*/ 193 h 639"/>
                  <a:gd name="T6" fmla="*/ 1349 w 1384"/>
                  <a:gd name="T7" fmla="*/ 61 h 639"/>
                  <a:gd name="T8" fmla="*/ 1188 w 1384"/>
                  <a:gd name="T9" fmla="*/ 81 h 639"/>
                  <a:gd name="T10" fmla="*/ 1099 w 1384"/>
                  <a:gd name="T11" fmla="*/ 190 h 639"/>
                  <a:gd name="T12" fmla="*/ 6 w 1384"/>
                  <a:gd name="T13" fmla="*/ 0 h 639"/>
                  <a:gd name="T14" fmla="*/ 0 w 1384"/>
                  <a:gd name="T15" fmla="*/ 80 h 639"/>
                  <a:gd name="T16" fmla="*/ 560 w 1384"/>
                  <a:gd name="T17" fmla="*/ 639 h 639"/>
                  <a:gd name="T18" fmla="*/ 1100 w 1384"/>
                  <a:gd name="T19" fmla="*/ 227 h 639"/>
                  <a:gd name="T20" fmla="*/ 1224 w 1384"/>
                  <a:gd name="T21" fmla="*/ 321 h 639"/>
                  <a:gd name="T22" fmla="*/ 1384 w 1384"/>
                  <a:gd name="T23" fmla="*/ 297 h 639"/>
                  <a:gd name="T24" fmla="*/ 1258 w 1384"/>
                  <a:gd name="T25" fmla="*/ 195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639">
                    <a:moveTo>
                      <a:pt x="1258" y="195"/>
                    </a:moveTo>
                    <a:cubicBezTo>
                      <a:pt x="1256" y="195"/>
                      <a:pt x="1255" y="195"/>
                      <a:pt x="1253" y="194"/>
                    </a:cubicBezTo>
                    <a:cubicBezTo>
                      <a:pt x="1254" y="194"/>
                      <a:pt x="1255" y="194"/>
                      <a:pt x="1255" y="193"/>
                    </a:cubicBezTo>
                    <a:cubicBezTo>
                      <a:pt x="1311" y="160"/>
                      <a:pt x="1345" y="109"/>
                      <a:pt x="1349" y="61"/>
                    </a:cubicBezTo>
                    <a:cubicBezTo>
                      <a:pt x="1306" y="42"/>
                      <a:pt x="1244" y="48"/>
                      <a:pt x="1188" y="81"/>
                    </a:cubicBezTo>
                    <a:cubicBezTo>
                      <a:pt x="1142" y="109"/>
                      <a:pt x="1110" y="150"/>
                      <a:pt x="1099" y="190"/>
                    </a:cubicBezTo>
                    <a:cubicBezTo>
                      <a:pt x="6" y="0"/>
                      <a:pt x="6" y="0"/>
                      <a:pt x="6" y="0"/>
                    </a:cubicBezTo>
                    <a:cubicBezTo>
                      <a:pt x="2" y="26"/>
                      <a:pt x="0" y="53"/>
                      <a:pt x="0" y="80"/>
                    </a:cubicBezTo>
                    <a:cubicBezTo>
                      <a:pt x="0" y="388"/>
                      <a:pt x="251" y="639"/>
                      <a:pt x="560" y="639"/>
                    </a:cubicBezTo>
                    <a:cubicBezTo>
                      <a:pt x="818" y="639"/>
                      <a:pt x="1036" y="464"/>
                      <a:pt x="1100" y="227"/>
                    </a:cubicBezTo>
                    <a:cubicBezTo>
                      <a:pt x="1119" y="269"/>
                      <a:pt x="1165" y="305"/>
                      <a:pt x="1224" y="321"/>
                    </a:cubicBezTo>
                    <a:cubicBezTo>
                      <a:pt x="1287" y="338"/>
                      <a:pt x="1348" y="327"/>
                      <a:pt x="1384" y="297"/>
                    </a:cubicBezTo>
                    <a:cubicBezTo>
                      <a:pt x="1368" y="252"/>
                      <a:pt x="1320" y="212"/>
                      <a:pt x="1258" y="195"/>
                    </a:cubicBezTo>
                  </a:path>
                </a:pathLst>
              </a:custGeom>
              <a:solidFill>
                <a:srgbClr val="66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p>
            </p:txBody>
          </p:sp>
          <p:sp>
            <p:nvSpPr>
              <p:cNvPr id="685" name="Freeform 83">
                <a:extLst>
                  <a:ext uri="{FF2B5EF4-FFF2-40B4-BE49-F238E27FC236}">
                    <a16:creationId xmlns:a16="http://schemas.microsoft.com/office/drawing/2014/main" id="{DFA40237-B164-4095-89FF-122159F0B73E}"/>
                  </a:ext>
                </a:extLst>
              </p:cNvPr>
              <p:cNvSpPr>
                <a:spLocks/>
              </p:cNvSpPr>
              <p:nvPr/>
            </p:nvSpPr>
            <p:spPr bwMode="auto">
              <a:xfrm>
                <a:off x="5259158" y="5011726"/>
                <a:ext cx="810716" cy="932638"/>
              </a:xfrm>
              <a:custGeom>
                <a:avLst/>
                <a:gdLst>
                  <a:gd name="T0" fmla="*/ 176 w 307"/>
                  <a:gd name="T1" fmla="*/ 0 h 354"/>
                  <a:gd name="T2" fmla="*/ 307 w 307"/>
                  <a:gd name="T3" fmla="*/ 307 h 354"/>
                  <a:gd name="T4" fmla="*/ 79 w 307"/>
                  <a:gd name="T5" fmla="*/ 243 h 354"/>
                  <a:gd name="T6" fmla="*/ 0 w 307"/>
                  <a:gd name="T7" fmla="*/ 62 h 354"/>
                  <a:gd name="T8" fmla="*/ 176 w 307"/>
                  <a:gd name="T9" fmla="*/ 0 h 354"/>
                </a:gdLst>
                <a:ahLst/>
                <a:cxnLst>
                  <a:cxn ang="0">
                    <a:pos x="T0" y="T1"/>
                  </a:cxn>
                  <a:cxn ang="0">
                    <a:pos x="T2" y="T3"/>
                  </a:cxn>
                  <a:cxn ang="0">
                    <a:pos x="T4" y="T5"/>
                  </a:cxn>
                  <a:cxn ang="0">
                    <a:pos x="T6" y="T7"/>
                  </a:cxn>
                  <a:cxn ang="0">
                    <a:pos x="T8" y="T9"/>
                  </a:cxn>
                </a:cxnLst>
                <a:rect l="0" t="0" r="r" b="b"/>
                <a:pathLst>
                  <a:path w="307" h="354">
                    <a:moveTo>
                      <a:pt x="176" y="0"/>
                    </a:moveTo>
                    <a:cubicBezTo>
                      <a:pt x="307" y="307"/>
                      <a:pt x="307" y="307"/>
                      <a:pt x="307" y="307"/>
                    </a:cubicBezTo>
                    <a:cubicBezTo>
                      <a:pt x="307" y="307"/>
                      <a:pt x="165" y="354"/>
                      <a:pt x="79" y="243"/>
                    </a:cubicBezTo>
                    <a:cubicBezTo>
                      <a:pt x="21" y="167"/>
                      <a:pt x="0" y="62"/>
                      <a:pt x="0" y="62"/>
                    </a:cubicBezTo>
                    <a:cubicBezTo>
                      <a:pt x="176" y="0"/>
                      <a:pt x="176" y="0"/>
                      <a:pt x="176" y="0"/>
                    </a:cubicBezTo>
                  </a:path>
                </a:pathLst>
              </a:custGeom>
              <a:solidFill>
                <a:srgbClr val="66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6" name="Freeform 84">
                <a:extLst>
                  <a:ext uri="{FF2B5EF4-FFF2-40B4-BE49-F238E27FC236}">
                    <a16:creationId xmlns:a16="http://schemas.microsoft.com/office/drawing/2014/main" id="{7FD38EA2-6900-4FF3-A42B-0AFF3911C37F}"/>
                  </a:ext>
                </a:extLst>
              </p:cNvPr>
              <p:cNvSpPr>
                <a:spLocks/>
              </p:cNvSpPr>
              <p:nvPr/>
            </p:nvSpPr>
            <p:spPr bwMode="auto">
              <a:xfrm>
                <a:off x="4108006" y="5029144"/>
                <a:ext cx="558950" cy="704624"/>
              </a:xfrm>
              <a:custGeom>
                <a:avLst/>
                <a:gdLst>
                  <a:gd name="T0" fmla="*/ 212 w 212"/>
                  <a:gd name="T1" fmla="*/ 93 h 267"/>
                  <a:gd name="T2" fmla="*/ 209 w 212"/>
                  <a:gd name="T3" fmla="*/ 267 h 267"/>
                  <a:gd name="T4" fmla="*/ 58 w 212"/>
                  <a:gd name="T5" fmla="*/ 186 h 267"/>
                  <a:gd name="T6" fmla="*/ 19 w 212"/>
                  <a:gd name="T7" fmla="*/ 0 h 267"/>
                  <a:gd name="T8" fmla="*/ 212 w 212"/>
                  <a:gd name="T9" fmla="*/ 93 h 267"/>
                </a:gdLst>
                <a:ahLst/>
                <a:cxnLst>
                  <a:cxn ang="0">
                    <a:pos x="T0" y="T1"/>
                  </a:cxn>
                  <a:cxn ang="0">
                    <a:pos x="T2" y="T3"/>
                  </a:cxn>
                  <a:cxn ang="0">
                    <a:pos x="T4" y="T5"/>
                  </a:cxn>
                  <a:cxn ang="0">
                    <a:pos x="T6" y="T7"/>
                  </a:cxn>
                  <a:cxn ang="0">
                    <a:pos x="T8" y="T9"/>
                  </a:cxn>
                </a:cxnLst>
                <a:rect l="0" t="0" r="r" b="b"/>
                <a:pathLst>
                  <a:path w="212" h="267">
                    <a:moveTo>
                      <a:pt x="212" y="93"/>
                    </a:moveTo>
                    <a:cubicBezTo>
                      <a:pt x="209" y="267"/>
                      <a:pt x="209" y="267"/>
                      <a:pt x="209" y="267"/>
                    </a:cubicBezTo>
                    <a:cubicBezTo>
                      <a:pt x="209" y="267"/>
                      <a:pt x="108" y="264"/>
                      <a:pt x="58" y="186"/>
                    </a:cubicBezTo>
                    <a:cubicBezTo>
                      <a:pt x="0" y="95"/>
                      <a:pt x="19" y="0"/>
                      <a:pt x="19" y="0"/>
                    </a:cubicBezTo>
                    <a:cubicBezTo>
                      <a:pt x="212" y="93"/>
                      <a:pt x="212" y="93"/>
                      <a:pt x="212" y="93"/>
                    </a:cubicBezTo>
                  </a:path>
                </a:pathLst>
              </a:custGeom>
              <a:solidFill>
                <a:srgbClr val="66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7" name="Freeform 85">
                <a:extLst>
                  <a:ext uri="{FF2B5EF4-FFF2-40B4-BE49-F238E27FC236}">
                    <a16:creationId xmlns:a16="http://schemas.microsoft.com/office/drawing/2014/main" id="{FB46FF46-B64A-4DA7-A4A6-7BE6938487BC}"/>
                  </a:ext>
                </a:extLst>
              </p:cNvPr>
              <p:cNvSpPr>
                <a:spLocks/>
              </p:cNvSpPr>
              <p:nvPr/>
            </p:nvSpPr>
            <p:spPr bwMode="auto">
              <a:xfrm>
                <a:off x="4290100" y="3781405"/>
                <a:ext cx="988060" cy="725209"/>
              </a:xfrm>
              <a:custGeom>
                <a:avLst/>
                <a:gdLst>
                  <a:gd name="T0" fmla="*/ 0 w 375"/>
                  <a:gd name="T1" fmla="*/ 2 h 275"/>
                  <a:gd name="T2" fmla="*/ 64 w 375"/>
                  <a:gd name="T3" fmla="*/ 44 h 275"/>
                  <a:gd name="T4" fmla="*/ 101 w 375"/>
                  <a:gd name="T5" fmla="*/ 118 h 275"/>
                  <a:gd name="T6" fmla="*/ 149 w 375"/>
                  <a:gd name="T7" fmla="*/ 221 h 275"/>
                  <a:gd name="T8" fmla="*/ 238 w 375"/>
                  <a:gd name="T9" fmla="*/ 274 h 275"/>
                  <a:gd name="T10" fmla="*/ 257 w 375"/>
                  <a:gd name="T11" fmla="*/ 275 h 275"/>
                  <a:gd name="T12" fmla="*/ 349 w 375"/>
                  <a:gd name="T13" fmla="*/ 241 h 275"/>
                  <a:gd name="T14" fmla="*/ 375 w 375"/>
                  <a:gd name="T15" fmla="*/ 206 h 275"/>
                  <a:gd name="T16" fmla="*/ 374 w 375"/>
                  <a:gd name="T17" fmla="*/ 206 h 275"/>
                  <a:gd name="T18" fmla="*/ 374 w 375"/>
                  <a:gd name="T19" fmla="*/ 206 h 275"/>
                  <a:gd name="T20" fmla="*/ 257 w 375"/>
                  <a:gd name="T21" fmla="*/ 273 h 275"/>
                  <a:gd name="T22" fmla="*/ 238 w 375"/>
                  <a:gd name="T23" fmla="*/ 272 h 275"/>
                  <a:gd name="T24" fmla="*/ 150 w 375"/>
                  <a:gd name="T25" fmla="*/ 220 h 275"/>
                  <a:gd name="T26" fmla="*/ 102 w 375"/>
                  <a:gd name="T27" fmla="*/ 118 h 275"/>
                  <a:gd name="T28" fmla="*/ 65 w 375"/>
                  <a:gd name="T29" fmla="*/ 43 h 275"/>
                  <a:gd name="T30" fmla="*/ 1 w 375"/>
                  <a:gd name="T31" fmla="*/ 0 h 275"/>
                  <a:gd name="T32" fmla="*/ 0 w 375"/>
                  <a:gd name="T33" fmla="*/ 2 h 275"/>
                  <a:gd name="T34" fmla="*/ 0 w 375"/>
                  <a:gd name="T35" fmla="*/ 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5" h="275">
                    <a:moveTo>
                      <a:pt x="0" y="2"/>
                    </a:moveTo>
                    <a:cubicBezTo>
                      <a:pt x="31" y="16"/>
                      <a:pt x="50" y="27"/>
                      <a:pt x="64" y="44"/>
                    </a:cubicBezTo>
                    <a:cubicBezTo>
                      <a:pt x="79" y="60"/>
                      <a:pt x="89" y="82"/>
                      <a:pt x="101" y="118"/>
                    </a:cubicBezTo>
                    <a:cubicBezTo>
                      <a:pt x="113" y="156"/>
                      <a:pt x="128" y="193"/>
                      <a:pt x="149" y="221"/>
                    </a:cubicBezTo>
                    <a:cubicBezTo>
                      <a:pt x="170" y="250"/>
                      <a:pt x="198" y="270"/>
                      <a:pt x="238" y="274"/>
                    </a:cubicBezTo>
                    <a:cubicBezTo>
                      <a:pt x="245" y="275"/>
                      <a:pt x="251" y="275"/>
                      <a:pt x="257" y="275"/>
                    </a:cubicBezTo>
                    <a:cubicBezTo>
                      <a:pt x="301" y="275"/>
                      <a:pt x="330" y="258"/>
                      <a:pt x="349" y="241"/>
                    </a:cubicBezTo>
                    <a:cubicBezTo>
                      <a:pt x="368" y="223"/>
                      <a:pt x="375" y="206"/>
                      <a:pt x="375" y="206"/>
                    </a:cubicBezTo>
                    <a:cubicBezTo>
                      <a:pt x="374" y="206"/>
                      <a:pt x="374" y="206"/>
                      <a:pt x="374" y="206"/>
                    </a:cubicBezTo>
                    <a:cubicBezTo>
                      <a:pt x="374" y="206"/>
                      <a:pt x="374" y="206"/>
                      <a:pt x="374" y="206"/>
                    </a:cubicBezTo>
                    <a:cubicBezTo>
                      <a:pt x="370" y="214"/>
                      <a:pt x="338" y="273"/>
                      <a:pt x="257" y="273"/>
                    </a:cubicBezTo>
                    <a:cubicBezTo>
                      <a:pt x="251" y="273"/>
                      <a:pt x="245" y="273"/>
                      <a:pt x="238" y="272"/>
                    </a:cubicBezTo>
                    <a:cubicBezTo>
                      <a:pt x="199" y="268"/>
                      <a:pt x="171" y="249"/>
                      <a:pt x="150" y="220"/>
                    </a:cubicBezTo>
                    <a:cubicBezTo>
                      <a:pt x="129" y="192"/>
                      <a:pt x="115" y="155"/>
                      <a:pt x="102" y="118"/>
                    </a:cubicBezTo>
                    <a:cubicBezTo>
                      <a:pt x="90" y="81"/>
                      <a:pt x="80" y="59"/>
                      <a:pt x="65" y="43"/>
                    </a:cubicBezTo>
                    <a:cubicBezTo>
                      <a:pt x="51" y="26"/>
                      <a:pt x="31" y="15"/>
                      <a:pt x="1" y="0"/>
                    </a:cubicBezTo>
                    <a:cubicBezTo>
                      <a:pt x="0" y="2"/>
                      <a:pt x="0" y="2"/>
                      <a:pt x="0" y="2"/>
                    </a:cubicBezTo>
                    <a:cubicBezTo>
                      <a:pt x="0" y="2"/>
                      <a:pt x="0" y="2"/>
                      <a:pt x="0" y="2"/>
                    </a:cubicBezTo>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8" name="Oval 86">
                <a:extLst>
                  <a:ext uri="{FF2B5EF4-FFF2-40B4-BE49-F238E27FC236}">
                    <a16:creationId xmlns:a16="http://schemas.microsoft.com/office/drawing/2014/main" id="{D361B780-32F1-4CB1-99B9-684C1ED3F57F}"/>
                  </a:ext>
                </a:extLst>
              </p:cNvPr>
              <p:cNvSpPr>
                <a:spLocks noChangeArrowheads="1"/>
              </p:cNvSpPr>
              <p:nvPr/>
            </p:nvSpPr>
            <p:spPr bwMode="auto">
              <a:xfrm>
                <a:off x="4841133" y="3976166"/>
                <a:ext cx="269183" cy="269182"/>
              </a:xfrm>
              <a:prstGeom prst="ellipse">
                <a:avLst/>
              </a:pr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9" name="Freeform 87">
                <a:extLst>
                  <a:ext uri="{FF2B5EF4-FFF2-40B4-BE49-F238E27FC236}">
                    <a16:creationId xmlns:a16="http://schemas.microsoft.com/office/drawing/2014/main" id="{DD0168DD-3304-4855-866A-BDA8D7EE6AED}"/>
                  </a:ext>
                </a:extLst>
              </p:cNvPr>
              <p:cNvSpPr>
                <a:spLocks/>
              </p:cNvSpPr>
              <p:nvPr/>
            </p:nvSpPr>
            <p:spPr bwMode="auto">
              <a:xfrm>
                <a:off x="4837966" y="3976166"/>
                <a:ext cx="272350" cy="269182"/>
              </a:xfrm>
              <a:custGeom>
                <a:avLst/>
                <a:gdLst>
                  <a:gd name="T0" fmla="*/ 103 w 103"/>
                  <a:gd name="T1" fmla="*/ 51 h 102"/>
                  <a:gd name="T2" fmla="*/ 102 w 103"/>
                  <a:gd name="T3" fmla="*/ 51 h 102"/>
                  <a:gd name="T4" fmla="*/ 88 w 103"/>
                  <a:gd name="T5" fmla="*/ 87 h 102"/>
                  <a:gd name="T6" fmla="*/ 52 w 103"/>
                  <a:gd name="T7" fmla="*/ 101 h 102"/>
                  <a:gd name="T8" fmla="*/ 16 w 103"/>
                  <a:gd name="T9" fmla="*/ 87 h 102"/>
                  <a:gd name="T10" fmla="*/ 1 w 103"/>
                  <a:gd name="T11" fmla="*/ 51 h 102"/>
                  <a:gd name="T12" fmla="*/ 16 w 103"/>
                  <a:gd name="T13" fmla="*/ 15 h 102"/>
                  <a:gd name="T14" fmla="*/ 52 w 103"/>
                  <a:gd name="T15" fmla="*/ 0 h 102"/>
                  <a:gd name="T16" fmla="*/ 88 w 103"/>
                  <a:gd name="T17" fmla="*/ 15 h 102"/>
                  <a:gd name="T18" fmla="*/ 102 w 103"/>
                  <a:gd name="T19" fmla="*/ 51 h 102"/>
                  <a:gd name="T20" fmla="*/ 103 w 103"/>
                  <a:gd name="T21" fmla="*/ 51 h 102"/>
                  <a:gd name="T22" fmla="*/ 103 w 103"/>
                  <a:gd name="T23" fmla="*/ 51 h 102"/>
                  <a:gd name="T24" fmla="*/ 52 w 103"/>
                  <a:gd name="T25" fmla="*/ 0 h 102"/>
                  <a:gd name="T26" fmla="*/ 0 w 103"/>
                  <a:gd name="T27" fmla="*/ 51 h 102"/>
                  <a:gd name="T28" fmla="*/ 52 w 103"/>
                  <a:gd name="T29" fmla="*/ 102 h 102"/>
                  <a:gd name="T30" fmla="*/ 103 w 103"/>
                  <a:gd name="T31" fmla="*/ 51 h 102"/>
                  <a:gd name="T32" fmla="*/ 103 w 103"/>
                  <a:gd name="T33" fmla="*/ 5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3" h="102">
                    <a:moveTo>
                      <a:pt x="103" y="51"/>
                    </a:moveTo>
                    <a:cubicBezTo>
                      <a:pt x="102" y="51"/>
                      <a:pt x="102" y="51"/>
                      <a:pt x="102" y="51"/>
                    </a:cubicBezTo>
                    <a:cubicBezTo>
                      <a:pt x="102" y="65"/>
                      <a:pt x="97" y="77"/>
                      <a:pt x="88" y="87"/>
                    </a:cubicBezTo>
                    <a:cubicBezTo>
                      <a:pt x="78" y="96"/>
                      <a:pt x="66" y="101"/>
                      <a:pt x="52" y="101"/>
                    </a:cubicBezTo>
                    <a:cubicBezTo>
                      <a:pt x="38" y="101"/>
                      <a:pt x="25" y="96"/>
                      <a:pt x="16" y="87"/>
                    </a:cubicBezTo>
                    <a:cubicBezTo>
                      <a:pt x="7" y="77"/>
                      <a:pt x="1" y="65"/>
                      <a:pt x="1" y="51"/>
                    </a:cubicBezTo>
                    <a:cubicBezTo>
                      <a:pt x="1" y="37"/>
                      <a:pt x="7" y="24"/>
                      <a:pt x="16" y="15"/>
                    </a:cubicBezTo>
                    <a:cubicBezTo>
                      <a:pt x="25" y="6"/>
                      <a:pt x="38" y="0"/>
                      <a:pt x="52" y="0"/>
                    </a:cubicBezTo>
                    <a:cubicBezTo>
                      <a:pt x="66" y="0"/>
                      <a:pt x="78" y="6"/>
                      <a:pt x="88" y="15"/>
                    </a:cubicBezTo>
                    <a:cubicBezTo>
                      <a:pt x="97" y="24"/>
                      <a:pt x="102" y="37"/>
                      <a:pt x="102" y="51"/>
                    </a:cubicBezTo>
                    <a:cubicBezTo>
                      <a:pt x="103" y="51"/>
                      <a:pt x="103" y="51"/>
                      <a:pt x="103" y="51"/>
                    </a:cubicBezTo>
                    <a:cubicBezTo>
                      <a:pt x="103" y="51"/>
                      <a:pt x="103" y="51"/>
                      <a:pt x="103" y="51"/>
                    </a:cubicBezTo>
                    <a:cubicBezTo>
                      <a:pt x="103" y="22"/>
                      <a:pt x="80" y="0"/>
                      <a:pt x="52" y="0"/>
                    </a:cubicBezTo>
                    <a:cubicBezTo>
                      <a:pt x="23" y="0"/>
                      <a:pt x="0" y="22"/>
                      <a:pt x="0" y="51"/>
                    </a:cubicBezTo>
                    <a:cubicBezTo>
                      <a:pt x="0" y="79"/>
                      <a:pt x="23" y="102"/>
                      <a:pt x="52" y="102"/>
                    </a:cubicBezTo>
                    <a:cubicBezTo>
                      <a:pt x="80" y="102"/>
                      <a:pt x="103" y="79"/>
                      <a:pt x="103" y="51"/>
                    </a:cubicBezTo>
                    <a:cubicBezTo>
                      <a:pt x="103" y="51"/>
                      <a:pt x="103" y="51"/>
                      <a:pt x="103" y="51"/>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690" name="Picture 88">
                <a:extLst>
                  <a:ext uri="{FF2B5EF4-FFF2-40B4-BE49-F238E27FC236}">
                    <a16:creationId xmlns:a16="http://schemas.microsoft.com/office/drawing/2014/main" id="{601D441C-DC37-477E-A319-184D97E7B7C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13971" y="4015752"/>
                <a:ext cx="161510" cy="15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1" name="Oval 89">
                <a:extLst>
                  <a:ext uri="{FF2B5EF4-FFF2-40B4-BE49-F238E27FC236}">
                    <a16:creationId xmlns:a16="http://schemas.microsoft.com/office/drawing/2014/main" id="{C61AB1B9-F437-4D41-A496-0310D36D2A79}"/>
                  </a:ext>
                </a:extLst>
              </p:cNvPr>
              <p:cNvSpPr>
                <a:spLocks noChangeArrowheads="1"/>
              </p:cNvSpPr>
              <p:nvPr/>
            </p:nvSpPr>
            <p:spPr bwMode="auto">
              <a:xfrm>
                <a:off x="4913971" y="4015752"/>
                <a:ext cx="158343" cy="158343"/>
              </a:xfrm>
              <a:prstGeom prst="ellipse">
                <a:avLst/>
              </a:pr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92" name="Freeform 90">
                <a:extLst>
                  <a:ext uri="{FF2B5EF4-FFF2-40B4-BE49-F238E27FC236}">
                    <a16:creationId xmlns:a16="http://schemas.microsoft.com/office/drawing/2014/main" id="{184A8BEC-A90C-452A-8491-30E2B70BD1D6}"/>
                  </a:ext>
                </a:extLst>
              </p:cNvPr>
              <p:cNvSpPr>
                <a:spLocks/>
              </p:cNvSpPr>
              <p:nvPr/>
            </p:nvSpPr>
            <p:spPr bwMode="auto">
              <a:xfrm>
                <a:off x="3591808" y="3657897"/>
                <a:ext cx="1581845" cy="1686348"/>
              </a:xfrm>
              <a:custGeom>
                <a:avLst/>
                <a:gdLst>
                  <a:gd name="T0" fmla="*/ 0 w 600"/>
                  <a:gd name="T1" fmla="*/ 80 h 639"/>
                  <a:gd name="T2" fmla="*/ 560 w 600"/>
                  <a:gd name="T3" fmla="*/ 639 h 639"/>
                  <a:gd name="T4" fmla="*/ 600 w 600"/>
                  <a:gd name="T5" fmla="*/ 637 h 639"/>
                  <a:gd name="T6" fmla="*/ 599 w 600"/>
                  <a:gd name="T7" fmla="*/ 637 h 639"/>
                  <a:gd name="T8" fmla="*/ 262 w 600"/>
                  <a:gd name="T9" fmla="*/ 46 h 639"/>
                  <a:gd name="T10" fmla="*/ 261 w 600"/>
                  <a:gd name="T11" fmla="*/ 45 h 639"/>
                  <a:gd name="T12" fmla="*/ 6 w 600"/>
                  <a:gd name="T13" fmla="*/ 0 h 639"/>
                  <a:gd name="T14" fmla="*/ 0 w 600"/>
                  <a:gd name="T15" fmla="*/ 8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0" h="639">
                    <a:moveTo>
                      <a:pt x="0" y="80"/>
                    </a:moveTo>
                    <a:cubicBezTo>
                      <a:pt x="0" y="388"/>
                      <a:pt x="251" y="639"/>
                      <a:pt x="560" y="639"/>
                    </a:cubicBezTo>
                    <a:cubicBezTo>
                      <a:pt x="573" y="639"/>
                      <a:pt x="587" y="638"/>
                      <a:pt x="600" y="637"/>
                    </a:cubicBezTo>
                    <a:cubicBezTo>
                      <a:pt x="599" y="637"/>
                      <a:pt x="599" y="637"/>
                      <a:pt x="599" y="637"/>
                    </a:cubicBezTo>
                    <a:cubicBezTo>
                      <a:pt x="224" y="407"/>
                      <a:pt x="262" y="89"/>
                      <a:pt x="262" y="46"/>
                    </a:cubicBezTo>
                    <a:cubicBezTo>
                      <a:pt x="261" y="45"/>
                      <a:pt x="261" y="45"/>
                      <a:pt x="261" y="45"/>
                    </a:cubicBezTo>
                    <a:cubicBezTo>
                      <a:pt x="6" y="0"/>
                      <a:pt x="6" y="0"/>
                      <a:pt x="6" y="0"/>
                    </a:cubicBezTo>
                    <a:cubicBezTo>
                      <a:pt x="2" y="26"/>
                      <a:pt x="0" y="53"/>
                      <a:pt x="0" y="80"/>
                    </a:cubicBezTo>
                  </a:path>
                </a:pathLst>
              </a:custGeom>
              <a:solidFill>
                <a:srgbClr val="A3A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3" name="Freeform 91">
                <a:extLst>
                  <a:ext uri="{FF2B5EF4-FFF2-40B4-BE49-F238E27FC236}">
                    <a16:creationId xmlns:a16="http://schemas.microsoft.com/office/drawing/2014/main" id="{0EAA7A63-8650-4AE7-A646-D23B9D24FAC8}"/>
                  </a:ext>
                </a:extLst>
              </p:cNvPr>
              <p:cNvSpPr>
                <a:spLocks/>
              </p:cNvSpPr>
              <p:nvPr/>
            </p:nvSpPr>
            <p:spPr bwMode="auto">
              <a:xfrm>
                <a:off x="4081087" y="3741819"/>
                <a:ext cx="1045063" cy="1602427"/>
              </a:xfrm>
              <a:custGeom>
                <a:avLst/>
                <a:gdLst>
                  <a:gd name="T0" fmla="*/ 396 w 396"/>
                  <a:gd name="T1" fmla="*/ 605 h 607"/>
                  <a:gd name="T2" fmla="*/ 63 w 396"/>
                  <a:gd name="T3" fmla="*/ 324 h 607"/>
                  <a:gd name="T4" fmla="*/ 1 w 396"/>
                  <a:gd name="T5" fmla="*/ 41 h 607"/>
                  <a:gd name="T6" fmla="*/ 2 w 396"/>
                  <a:gd name="T7" fmla="*/ 11 h 607"/>
                  <a:gd name="T8" fmla="*/ 3 w 396"/>
                  <a:gd name="T9" fmla="*/ 0 h 607"/>
                  <a:gd name="T10" fmla="*/ 1 w 396"/>
                  <a:gd name="T11" fmla="*/ 0 h 607"/>
                  <a:gd name="T12" fmla="*/ 0 w 396"/>
                  <a:gd name="T13" fmla="*/ 41 h 607"/>
                  <a:gd name="T14" fmla="*/ 62 w 396"/>
                  <a:gd name="T15" fmla="*/ 324 h 607"/>
                  <a:gd name="T16" fmla="*/ 396 w 396"/>
                  <a:gd name="T17" fmla="*/ 607 h 607"/>
                  <a:gd name="T18" fmla="*/ 396 w 396"/>
                  <a:gd name="T19" fmla="*/ 605 h 607"/>
                  <a:gd name="T20" fmla="*/ 396 w 396"/>
                  <a:gd name="T21" fmla="*/ 60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6" h="607">
                    <a:moveTo>
                      <a:pt x="396" y="605"/>
                    </a:moveTo>
                    <a:cubicBezTo>
                      <a:pt x="215" y="547"/>
                      <a:pt x="117" y="435"/>
                      <a:pt x="63" y="324"/>
                    </a:cubicBezTo>
                    <a:cubicBezTo>
                      <a:pt x="10" y="212"/>
                      <a:pt x="1" y="100"/>
                      <a:pt x="1" y="41"/>
                    </a:cubicBezTo>
                    <a:cubicBezTo>
                      <a:pt x="1" y="28"/>
                      <a:pt x="2" y="18"/>
                      <a:pt x="2" y="11"/>
                    </a:cubicBezTo>
                    <a:cubicBezTo>
                      <a:pt x="2" y="4"/>
                      <a:pt x="3" y="0"/>
                      <a:pt x="3" y="0"/>
                    </a:cubicBezTo>
                    <a:cubicBezTo>
                      <a:pt x="1" y="0"/>
                      <a:pt x="1" y="0"/>
                      <a:pt x="1" y="0"/>
                    </a:cubicBezTo>
                    <a:cubicBezTo>
                      <a:pt x="1" y="0"/>
                      <a:pt x="0" y="15"/>
                      <a:pt x="0" y="41"/>
                    </a:cubicBezTo>
                    <a:cubicBezTo>
                      <a:pt x="0" y="100"/>
                      <a:pt x="8" y="212"/>
                      <a:pt x="62" y="324"/>
                    </a:cubicBezTo>
                    <a:cubicBezTo>
                      <a:pt x="115" y="436"/>
                      <a:pt x="214" y="548"/>
                      <a:pt x="396" y="607"/>
                    </a:cubicBezTo>
                    <a:cubicBezTo>
                      <a:pt x="396" y="605"/>
                      <a:pt x="396" y="605"/>
                      <a:pt x="396" y="605"/>
                    </a:cubicBezTo>
                    <a:cubicBezTo>
                      <a:pt x="396" y="605"/>
                      <a:pt x="396" y="605"/>
                      <a:pt x="396" y="605"/>
                    </a:cubicBezTo>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4" name="Freeform 92">
                <a:extLst>
                  <a:ext uri="{FF2B5EF4-FFF2-40B4-BE49-F238E27FC236}">
                    <a16:creationId xmlns:a16="http://schemas.microsoft.com/office/drawing/2014/main" id="{5AEA8D9F-50C6-49F2-ADF2-AD344A317658}"/>
                  </a:ext>
                </a:extLst>
              </p:cNvPr>
              <p:cNvSpPr>
                <a:spLocks/>
              </p:cNvSpPr>
              <p:nvPr/>
            </p:nvSpPr>
            <p:spPr bwMode="auto">
              <a:xfrm>
                <a:off x="3881575" y="3710150"/>
                <a:ext cx="1133735" cy="1634095"/>
              </a:xfrm>
              <a:custGeom>
                <a:avLst/>
                <a:gdLst>
                  <a:gd name="T0" fmla="*/ 8 w 430"/>
                  <a:gd name="T1" fmla="*/ 0 h 619"/>
                  <a:gd name="T2" fmla="*/ 0 w 430"/>
                  <a:gd name="T3" fmla="*/ 88 h 619"/>
                  <a:gd name="T4" fmla="*/ 429 w 430"/>
                  <a:gd name="T5" fmla="*/ 619 h 619"/>
                  <a:gd name="T6" fmla="*/ 430 w 430"/>
                  <a:gd name="T7" fmla="*/ 617 h 619"/>
                  <a:gd name="T8" fmla="*/ 1 w 430"/>
                  <a:gd name="T9" fmla="*/ 88 h 619"/>
                  <a:gd name="T10" fmla="*/ 10 w 430"/>
                  <a:gd name="T11" fmla="*/ 0 h 619"/>
                  <a:gd name="T12" fmla="*/ 8 w 430"/>
                  <a:gd name="T13" fmla="*/ 0 h 619"/>
                </a:gdLst>
                <a:ahLst/>
                <a:cxnLst>
                  <a:cxn ang="0">
                    <a:pos x="T0" y="T1"/>
                  </a:cxn>
                  <a:cxn ang="0">
                    <a:pos x="T2" y="T3"/>
                  </a:cxn>
                  <a:cxn ang="0">
                    <a:pos x="T4" y="T5"/>
                  </a:cxn>
                  <a:cxn ang="0">
                    <a:pos x="T6" y="T7"/>
                  </a:cxn>
                  <a:cxn ang="0">
                    <a:pos x="T8" y="T9"/>
                  </a:cxn>
                  <a:cxn ang="0">
                    <a:pos x="T10" y="T11"/>
                  </a:cxn>
                  <a:cxn ang="0">
                    <a:pos x="T12" y="T13"/>
                  </a:cxn>
                </a:cxnLst>
                <a:rect l="0" t="0" r="r" b="b"/>
                <a:pathLst>
                  <a:path w="430" h="619">
                    <a:moveTo>
                      <a:pt x="8" y="0"/>
                    </a:moveTo>
                    <a:cubicBezTo>
                      <a:pt x="3" y="24"/>
                      <a:pt x="0" y="54"/>
                      <a:pt x="0" y="88"/>
                    </a:cubicBezTo>
                    <a:cubicBezTo>
                      <a:pt x="0" y="254"/>
                      <a:pt x="80" y="515"/>
                      <a:pt x="429" y="619"/>
                    </a:cubicBezTo>
                    <a:cubicBezTo>
                      <a:pt x="430" y="617"/>
                      <a:pt x="430" y="617"/>
                      <a:pt x="430" y="617"/>
                    </a:cubicBezTo>
                    <a:cubicBezTo>
                      <a:pt x="82" y="514"/>
                      <a:pt x="1" y="254"/>
                      <a:pt x="1" y="88"/>
                    </a:cubicBezTo>
                    <a:cubicBezTo>
                      <a:pt x="1" y="54"/>
                      <a:pt x="5" y="24"/>
                      <a:pt x="10" y="0"/>
                    </a:cubicBezTo>
                    <a:cubicBezTo>
                      <a:pt x="8" y="0"/>
                      <a:pt x="8" y="0"/>
                      <a:pt x="8" y="0"/>
                    </a:cubicBezTo>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5" name="Freeform 93">
                <a:extLst>
                  <a:ext uri="{FF2B5EF4-FFF2-40B4-BE49-F238E27FC236}">
                    <a16:creationId xmlns:a16="http://schemas.microsoft.com/office/drawing/2014/main" id="{626BC117-FCB0-43AA-BB0C-55CDE38F512E}"/>
                  </a:ext>
                </a:extLst>
              </p:cNvPr>
              <p:cNvSpPr>
                <a:spLocks/>
              </p:cNvSpPr>
              <p:nvPr/>
            </p:nvSpPr>
            <p:spPr bwMode="auto">
              <a:xfrm>
                <a:off x="3693147" y="3678482"/>
                <a:ext cx="1038729" cy="1626178"/>
              </a:xfrm>
              <a:custGeom>
                <a:avLst/>
                <a:gdLst>
                  <a:gd name="T0" fmla="*/ 1 w 394"/>
                  <a:gd name="T1" fmla="*/ 0 h 616"/>
                  <a:gd name="T2" fmla="*/ 0 w 394"/>
                  <a:gd name="T3" fmla="*/ 70 h 616"/>
                  <a:gd name="T4" fmla="*/ 60 w 394"/>
                  <a:gd name="T5" fmla="*/ 348 h 616"/>
                  <a:gd name="T6" fmla="*/ 393 w 394"/>
                  <a:gd name="T7" fmla="*/ 616 h 616"/>
                  <a:gd name="T8" fmla="*/ 394 w 394"/>
                  <a:gd name="T9" fmla="*/ 614 h 616"/>
                  <a:gd name="T10" fmla="*/ 61 w 394"/>
                  <a:gd name="T11" fmla="*/ 347 h 616"/>
                  <a:gd name="T12" fmla="*/ 1 w 394"/>
                  <a:gd name="T13" fmla="*/ 70 h 616"/>
                  <a:gd name="T14" fmla="*/ 2 w 394"/>
                  <a:gd name="T15" fmla="*/ 0 h 616"/>
                  <a:gd name="T16" fmla="*/ 1 w 394"/>
                  <a:gd name="T17" fmla="*/ 0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616">
                    <a:moveTo>
                      <a:pt x="1" y="0"/>
                    </a:moveTo>
                    <a:cubicBezTo>
                      <a:pt x="1" y="20"/>
                      <a:pt x="0" y="44"/>
                      <a:pt x="0" y="70"/>
                    </a:cubicBezTo>
                    <a:cubicBezTo>
                      <a:pt x="0" y="148"/>
                      <a:pt x="7" y="249"/>
                      <a:pt x="60" y="348"/>
                    </a:cubicBezTo>
                    <a:cubicBezTo>
                      <a:pt x="113" y="447"/>
                      <a:pt x="211" y="544"/>
                      <a:pt x="393" y="616"/>
                    </a:cubicBezTo>
                    <a:cubicBezTo>
                      <a:pt x="394" y="614"/>
                      <a:pt x="394" y="614"/>
                      <a:pt x="394" y="614"/>
                    </a:cubicBezTo>
                    <a:cubicBezTo>
                      <a:pt x="212" y="543"/>
                      <a:pt x="114" y="445"/>
                      <a:pt x="61" y="347"/>
                    </a:cubicBezTo>
                    <a:cubicBezTo>
                      <a:pt x="9" y="248"/>
                      <a:pt x="1" y="148"/>
                      <a:pt x="1" y="70"/>
                    </a:cubicBezTo>
                    <a:cubicBezTo>
                      <a:pt x="1" y="44"/>
                      <a:pt x="2" y="20"/>
                      <a:pt x="2" y="0"/>
                    </a:cubicBezTo>
                    <a:cubicBezTo>
                      <a:pt x="1" y="0"/>
                      <a:pt x="1" y="0"/>
                      <a:pt x="1" y="0"/>
                    </a:cubicBezTo>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6" name="Freeform 107">
                <a:extLst>
                  <a:ext uri="{FF2B5EF4-FFF2-40B4-BE49-F238E27FC236}">
                    <a16:creationId xmlns:a16="http://schemas.microsoft.com/office/drawing/2014/main" id="{361A6F7C-65F1-45E3-9C6B-1E8AE4451C28}"/>
                  </a:ext>
                </a:extLst>
              </p:cNvPr>
              <p:cNvSpPr>
                <a:spLocks noEditPoints="1"/>
              </p:cNvSpPr>
              <p:nvPr/>
            </p:nvSpPr>
            <p:spPr bwMode="auto">
              <a:xfrm>
                <a:off x="6388143" y="4509780"/>
                <a:ext cx="614370" cy="324602"/>
              </a:xfrm>
              <a:custGeom>
                <a:avLst/>
                <a:gdLst>
                  <a:gd name="T0" fmla="*/ 66 w 233"/>
                  <a:gd name="T1" fmla="*/ 123 h 123"/>
                  <a:gd name="T2" fmla="*/ 63 w 233"/>
                  <a:gd name="T3" fmla="*/ 123 h 123"/>
                  <a:gd name="T4" fmla="*/ 66 w 233"/>
                  <a:gd name="T5" fmla="*/ 123 h 123"/>
                  <a:gd name="T6" fmla="*/ 66 w 233"/>
                  <a:gd name="T7" fmla="*/ 123 h 123"/>
                  <a:gd name="T8" fmla="*/ 58 w 233"/>
                  <a:gd name="T9" fmla="*/ 123 h 123"/>
                  <a:gd name="T10" fmla="*/ 58 w 233"/>
                  <a:gd name="T11" fmla="*/ 123 h 123"/>
                  <a:gd name="T12" fmla="*/ 62 w 233"/>
                  <a:gd name="T13" fmla="*/ 123 h 123"/>
                  <a:gd name="T14" fmla="*/ 63 w 233"/>
                  <a:gd name="T15" fmla="*/ 123 h 123"/>
                  <a:gd name="T16" fmla="*/ 62 w 233"/>
                  <a:gd name="T17" fmla="*/ 123 h 123"/>
                  <a:gd name="T18" fmla="*/ 58 w 233"/>
                  <a:gd name="T19" fmla="*/ 123 h 123"/>
                  <a:gd name="T20" fmla="*/ 55 w 233"/>
                  <a:gd name="T21" fmla="*/ 37 h 123"/>
                  <a:gd name="T22" fmla="*/ 44 w 233"/>
                  <a:gd name="T23" fmla="*/ 26 h 123"/>
                  <a:gd name="T24" fmla="*/ 55 w 233"/>
                  <a:gd name="T25" fmla="*/ 16 h 123"/>
                  <a:gd name="T26" fmla="*/ 66 w 233"/>
                  <a:gd name="T27" fmla="*/ 26 h 123"/>
                  <a:gd name="T28" fmla="*/ 66 w 233"/>
                  <a:gd name="T29" fmla="*/ 26 h 123"/>
                  <a:gd name="T30" fmla="*/ 66 w 233"/>
                  <a:gd name="T31" fmla="*/ 26 h 123"/>
                  <a:gd name="T32" fmla="*/ 55 w 233"/>
                  <a:gd name="T33" fmla="*/ 37 h 123"/>
                  <a:gd name="T34" fmla="*/ 3 w 233"/>
                  <a:gd name="T35" fmla="*/ 0 h 123"/>
                  <a:gd name="T36" fmla="*/ 3 w 233"/>
                  <a:gd name="T37" fmla="*/ 1 h 123"/>
                  <a:gd name="T38" fmla="*/ 22 w 233"/>
                  <a:gd name="T39" fmla="*/ 25 h 123"/>
                  <a:gd name="T40" fmla="*/ 50 w 233"/>
                  <a:gd name="T41" fmla="*/ 57 h 123"/>
                  <a:gd name="T42" fmla="*/ 54 w 233"/>
                  <a:gd name="T43" fmla="*/ 57 h 123"/>
                  <a:gd name="T44" fmla="*/ 77 w 233"/>
                  <a:gd name="T45" fmla="*/ 45 h 123"/>
                  <a:gd name="T46" fmla="*/ 79 w 233"/>
                  <a:gd name="T47" fmla="*/ 43 h 123"/>
                  <a:gd name="T48" fmla="*/ 79 w 233"/>
                  <a:gd name="T49" fmla="*/ 43 h 123"/>
                  <a:gd name="T50" fmla="*/ 54 w 233"/>
                  <a:gd name="T51" fmla="*/ 57 h 123"/>
                  <a:gd name="T52" fmla="*/ 50 w 233"/>
                  <a:gd name="T53" fmla="*/ 57 h 123"/>
                  <a:gd name="T54" fmla="*/ 22 w 233"/>
                  <a:gd name="T55" fmla="*/ 25 h 123"/>
                  <a:gd name="T56" fmla="*/ 3 w 233"/>
                  <a:gd name="T57" fmla="*/ 2 h 123"/>
                  <a:gd name="T58" fmla="*/ 0 w 233"/>
                  <a:gd name="T59" fmla="*/ 7 h 123"/>
                  <a:gd name="T60" fmla="*/ 70 w 233"/>
                  <a:gd name="T61" fmla="*/ 123 h 123"/>
                  <a:gd name="T62" fmla="*/ 70 w 233"/>
                  <a:gd name="T63" fmla="*/ 123 h 123"/>
                  <a:gd name="T64" fmla="*/ 67 w 233"/>
                  <a:gd name="T65" fmla="*/ 123 h 123"/>
                  <a:gd name="T66" fmla="*/ 67 w 233"/>
                  <a:gd name="T67" fmla="*/ 123 h 123"/>
                  <a:gd name="T68" fmla="*/ 81 w 233"/>
                  <a:gd name="T69" fmla="*/ 122 h 123"/>
                  <a:gd name="T70" fmla="*/ 77 w 233"/>
                  <a:gd name="T71" fmla="*/ 110 h 123"/>
                  <a:gd name="T72" fmla="*/ 114 w 233"/>
                  <a:gd name="T73" fmla="*/ 97 h 123"/>
                  <a:gd name="T74" fmla="*/ 119 w 233"/>
                  <a:gd name="T75" fmla="*/ 109 h 123"/>
                  <a:gd name="T76" fmla="*/ 174 w 233"/>
                  <a:gd name="T77" fmla="*/ 38 h 123"/>
                  <a:gd name="T78" fmla="*/ 200 w 233"/>
                  <a:gd name="T79" fmla="*/ 57 h 123"/>
                  <a:gd name="T80" fmla="*/ 212 w 233"/>
                  <a:gd name="T81" fmla="*/ 59 h 123"/>
                  <a:gd name="T82" fmla="*/ 233 w 233"/>
                  <a:gd name="T83" fmla="*/ 52 h 123"/>
                  <a:gd name="T84" fmla="*/ 207 w 233"/>
                  <a:gd name="T85" fmla="*/ 31 h 123"/>
                  <a:gd name="T86" fmla="*/ 206 w 233"/>
                  <a:gd name="T87" fmla="*/ 31 h 123"/>
                  <a:gd name="T88" fmla="*/ 206 w 233"/>
                  <a:gd name="T89" fmla="*/ 31 h 123"/>
                  <a:gd name="T90" fmla="*/ 226 w 233"/>
                  <a:gd name="T91" fmla="*/ 6 h 123"/>
                  <a:gd name="T92" fmla="*/ 221 w 233"/>
                  <a:gd name="T93" fmla="*/ 6 h 123"/>
                  <a:gd name="T94" fmla="*/ 198 w 233"/>
                  <a:gd name="T95" fmla="*/ 5 h 123"/>
                  <a:gd name="T96" fmla="*/ 193 w 233"/>
                  <a:gd name="T97" fmla="*/ 8 h 123"/>
                  <a:gd name="T98" fmla="*/ 174 w 233"/>
                  <a:gd name="T99" fmla="*/ 30 h 123"/>
                  <a:gd name="T100" fmla="*/ 3 w 233"/>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3" h="123">
                    <a:moveTo>
                      <a:pt x="66" y="123"/>
                    </a:moveTo>
                    <a:cubicBezTo>
                      <a:pt x="65" y="123"/>
                      <a:pt x="64" y="123"/>
                      <a:pt x="63" y="123"/>
                    </a:cubicBezTo>
                    <a:cubicBezTo>
                      <a:pt x="64" y="123"/>
                      <a:pt x="65" y="123"/>
                      <a:pt x="66" y="123"/>
                    </a:cubicBezTo>
                    <a:cubicBezTo>
                      <a:pt x="66" y="123"/>
                      <a:pt x="66" y="123"/>
                      <a:pt x="66" y="123"/>
                    </a:cubicBezTo>
                    <a:moveTo>
                      <a:pt x="58" y="123"/>
                    </a:moveTo>
                    <a:cubicBezTo>
                      <a:pt x="58" y="123"/>
                      <a:pt x="58" y="123"/>
                      <a:pt x="58" y="123"/>
                    </a:cubicBezTo>
                    <a:cubicBezTo>
                      <a:pt x="59" y="123"/>
                      <a:pt x="61" y="123"/>
                      <a:pt x="62" y="123"/>
                    </a:cubicBezTo>
                    <a:cubicBezTo>
                      <a:pt x="62" y="123"/>
                      <a:pt x="63" y="123"/>
                      <a:pt x="63" y="123"/>
                    </a:cubicBezTo>
                    <a:cubicBezTo>
                      <a:pt x="63" y="123"/>
                      <a:pt x="62" y="123"/>
                      <a:pt x="62" y="123"/>
                    </a:cubicBezTo>
                    <a:cubicBezTo>
                      <a:pt x="61" y="123"/>
                      <a:pt x="59" y="123"/>
                      <a:pt x="58" y="123"/>
                    </a:cubicBezTo>
                    <a:moveTo>
                      <a:pt x="55" y="37"/>
                    </a:moveTo>
                    <a:cubicBezTo>
                      <a:pt x="49" y="37"/>
                      <a:pt x="44" y="32"/>
                      <a:pt x="44" y="26"/>
                    </a:cubicBezTo>
                    <a:cubicBezTo>
                      <a:pt x="44" y="20"/>
                      <a:pt x="49" y="16"/>
                      <a:pt x="55" y="16"/>
                    </a:cubicBezTo>
                    <a:cubicBezTo>
                      <a:pt x="61" y="16"/>
                      <a:pt x="66" y="20"/>
                      <a:pt x="66" y="26"/>
                    </a:cubicBezTo>
                    <a:cubicBezTo>
                      <a:pt x="66" y="26"/>
                      <a:pt x="66" y="26"/>
                      <a:pt x="66" y="26"/>
                    </a:cubicBezTo>
                    <a:cubicBezTo>
                      <a:pt x="66" y="26"/>
                      <a:pt x="66" y="26"/>
                      <a:pt x="66" y="26"/>
                    </a:cubicBezTo>
                    <a:cubicBezTo>
                      <a:pt x="66" y="32"/>
                      <a:pt x="61" y="37"/>
                      <a:pt x="55" y="37"/>
                    </a:cubicBezTo>
                    <a:moveTo>
                      <a:pt x="3" y="0"/>
                    </a:moveTo>
                    <a:cubicBezTo>
                      <a:pt x="3" y="1"/>
                      <a:pt x="3" y="1"/>
                      <a:pt x="3" y="1"/>
                    </a:cubicBezTo>
                    <a:cubicBezTo>
                      <a:pt x="14" y="7"/>
                      <a:pt x="17" y="10"/>
                      <a:pt x="22" y="25"/>
                    </a:cubicBezTo>
                    <a:cubicBezTo>
                      <a:pt x="27" y="40"/>
                      <a:pt x="34" y="55"/>
                      <a:pt x="50" y="57"/>
                    </a:cubicBezTo>
                    <a:cubicBezTo>
                      <a:pt x="52" y="57"/>
                      <a:pt x="53" y="57"/>
                      <a:pt x="54" y="57"/>
                    </a:cubicBezTo>
                    <a:cubicBezTo>
                      <a:pt x="68" y="57"/>
                      <a:pt x="75" y="49"/>
                      <a:pt x="77" y="45"/>
                    </a:cubicBezTo>
                    <a:cubicBezTo>
                      <a:pt x="78" y="44"/>
                      <a:pt x="79" y="43"/>
                      <a:pt x="79" y="43"/>
                    </a:cubicBezTo>
                    <a:cubicBezTo>
                      <a:pt x="79" y="43"/>
                      <a:pt x="79" y="43"/>
                      <a:pt x="79" y="43"/>
                    </a:cubicBezTo>
                    <a:cubicBezTo>
                      <a:pt x="79" y="43"/>
                      <a:pt x="73" y="57"/>
                      <a:pt x="54" y="57"/>
                    </a:cubicBezTo>
                    <a:cubicBezTo>
                      <a:pt x="53" y="57"/>
                      <a:pt x="52" y="57"/>
                      <a:pt x="50" y="57"/>
                    </a:cubicBezTo>
                    <a:cubicBezTo>
                      <a:pt x="34" y="56"/>
                      <a:pt x="27" y="41"/>
                      <a:pt x="22" y="25"/>
                    </a:cubicBezTo>
                    <a:cubicBezTo>
                      <a:pt x="17" y="10"/>
                      <a:pt x="14" y="7"/>
                      <a:pt x="3" y="2"/>
                    </a:cubicBezTo>
                    <a:cubicBezTo>
                      <a:pt x="2" y="3"/>
                      <a:pt x="1" y="5"/>
                      <a:pt x="0" y="7"/>
                    </a:cubicBezTo>
                    <a:cubicBezTo>
                      <a:pt x="0" y="27"/>
                      <a:pt x="3" y="82"/>
                      <a:pt x="70" y="123"/>
                    </a:cubicBezTo>
                    <a:cubicBezTo>
                      <a:pt x="70" y="123"/>
                      <a:pt x="70" y="123"/>
                      <a:pt x="70" y="123"/>
                    </a:cubicBezTo>
                    <a:cubicBezTo>
                      <a:pt x="69" y="123"/>
                      <a:pt x="68" y="123"/>
                      <a:pt x="67" y="123"/>
                    </a:cubicBezTo>
                    <a:cubicBezTo>
                      <a:pt x="67" y="123"/>
                      <a:pt x="67" y="123"/>
                      <a:pt x="67" y="123"/>
                    </a:cubicBezTo>
                    <a:cubicBezTo>
                      <a:pt x="71" y="123"/>
                      <a:pt x="76" y="122"/>
                      <a:pt x="81" y="122"/>
                    </a:cubicBezTo>
                    <a:cubicBezTo>
                      <a:pt x="78" y="115"/>
                      <a:pt x="77" y="110"/>
                      <a:pt x="77" y="110"/>
                    </a:cubicBezTo>
                    <a:cubicBezTo>
                      <a:pt x="114" y="97"/>
                      <a:pt x="114" y="97"/>
                      <a:pt x="114" y="97"/>
                    </a:cubicBezTo>
                    <a:cubicBezTo>
                      <a:pt x="119" y="109"/>
                      <a:pt x="119" y="109"/>
                      <a:pt x="119" y="109"/>
                    </a:cubicBezTo>
                    <a:cubicBezTo>
                      <a:pt x="146" y="94"/>
                      <a:pt x="166" y="68"/>
                      <a:pt x="174" y="38"/>
                    </a:cubicBezTo>
                    <a:cubicBezTo>
                      <a:pt x="178" y="46"/>
                      <a:pt x="188" y="54"/>
                      <a:pt x="200" y="57"/>
                    </a:cubicBezTo>
                    <a:cubicBezTo>
                      <a:pt x="204" y="58"/>
                      <a:pt x="208" y="59"/>
                      <a:pt x="212" y="59"/>
                    </a:cubicBezTo>
                    <a:cubicBezTo>
                      <a:pt x="220" y="59"/>
                      <a:pt x="228" y="56"/>
                      <a:pt x="233" y="52"/>
                    </a:cubicBezTo>
                    <a:cubicBezTo>
                      <a:pt x="230" y="43"/>
                      <a:pt x="220" y="35"/>
                      <a:pt x="207" y="31"/>
                    </a:cubicBezTo>
                    <a:cubicBezTo>
                      <a:pt x="206" y="31"/>
                      <a:pt x="206" y="31"/>
                      <a:pt x="206" y="31"/>
                    </a:cubicBezTo>
                    <a:cubicBezTo>
                      <a:pt x="206" y="31"/>
                      <a:pt x="206" y="31"/>
                      <a:pt x="206" y="31"/>
                    </a:cubicBezTo>
                    <a:cubicBezTo>
                      <a:pt x="217" y="24"/>
                      <a:pt x="224" y="15"/>
                      <a:pt x="226" y="6"/>
                    </a:cubicBezTo>
                    <a:cubicBezTo>
                      <a:pt x="224" y="6"/>
                      <a:pt x="223" y="6"/>
                      <a:pt x="221" y="6"/>
                    </a:cubicBezTo>
                    <a:cubicBezTo>
                      <a:pt x="214" y="6"/>
                      <a:pt x="206" y="5"/>
                      <a:pt x="198" y="5"/>
                    </a:cubicBezTo>
                    <a:cubicBezTo>
                      <a:pt x="196" y="5"/>
                      <a:pt x="194" y="6"/>
                      <a:pt x="193" y="8"/>
                    </a:cubicBezTo>
                    <a:cubicBezTo>
                      <a:pt x="183" y="13"/>
                      <a:pt x="176" y="22"/>
                      <a:pt x="174" y="30"/>
                    </a:cubicBezTo>
                    <a:cubicBezTo>
                      <a:pt x="3" y="0"/>
                      <a:pt x="3" y="0"/>
                      <a:pt x="3" y="0"/>
                    </a:cubicBezTo>
                  </a:path>
                </a:pathLst>
              </a:custGeom>
              <a:solidFill>
                <a:srgbClr val="7E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7" name="Freeform 108">
                <a:extLst>
                  <a:ext uri="{FF2B5EF4-FFF2-40B4-BE49-F238E27FC236}">
                    <a16:creationId xmlns:a16="http://schemas.microsoft.com/office/drawing/2014/main" id="{D070951F-44AA-4D39-9650-283488AD8D1C}"/>
                  </a:ext>
                </a:extLst>
              </p:cNvPr>
              <p:cNvSpPr>
                <a:spLocks/>
              </p:cNvSpPr>
              <p:nvPr/>
            </p:nvSpPr>
            <p:spPr bwMode="auto">
              <a:xfrm>
                <a:off x="6590822" y="4766295"/>
                <a:ext cx="169427" cy="174177"/>
              </a:xfrm>
              <a:custGeom>
                <a:avLst/>
                <a:gdLst>
                  <a:gd name="T0" fmla="*/ 37 w 64"/>
                  <a:gd name="T1" fmla="*/ 0 h 66"/>
                  <a:gd name="T2" fmla="*/ 0 w 64"/>
                  <a:gd name="T3" fmla="*/ 13 h 66"/>
                  <a:gd name="T4" fmla="*/ 4 w 64"/>
                  <a:gd name="T5" fmla="*/ 25 h 66"/>
                  <a:gd name="T6" fmla="*/ 17 w 64"/>
                  <a:gd name="T7" fmla="*/ 51 h 66"/>
                  <a:gd name="T8" fmla="*/ 49 w 64"/>
                  <a:gd name="T9" fmla="*/ 66 h 66"/>
                  <a:gd name="T10" fmla="*/ 64 w 64"/>
                  <a:gd name="T11" fmla="*/ 64 h 66"/>
                  <a:gd name="T12" fmla="*/ 42 w 64"/>
                  <a:gd name="T13" fmla="*/ 12 h 66"/>
                  <a:gd name="T14" fmla="*/ 37 w 64"/>
                  <a:gd name="T15" fmla="*/ 0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6">
                    <a:moveTo>
                      <a:pt x="37" y="0"/>
                    </a:moveTo>
                    <a:cubicBezTo>
                      <a:pt x="0" y="13"/>
                      <a:pt x="0" y="13"/>
                      <a:pt x="0" y="13"/>
                    </a:cubicBezTo>
                    <a:cubicBezTo>
                      <a:pt x="0" y="13"/>
                      <a:pt x="1" y="18"/>
                      <a:pt x="4" y="25"/>
                    </a:cubicBezTo>
                    <a:cubicBezTo>
                      <a:pt x="6" y="32"/>
                      <a:pt x="10" y="42"/>
                      <a:pt x="17" y="51"/>
                    </a:cubicBezTo>
                    <a:cubicBezTo>
                      <a:pt x="26" y="63"/>
                      <a:pt x="39" y="66"/>
                      <a:pt x="49" y="66"/>
                    </a:cubicBezTo>
                    <a:cubicBezTo>
                      <a:pt x="58" y="66"/>
                      <a:pt x="64" y="64"/>
                      <a:pt x="64" y="64"/>
                    </a:cubicBezTo>
                    <a:cubicBezTo>
                      <a:pt x="42" y="12"/>
                      <a:pt x="42" y="12"/>
                      <a:pt x="42" y="12"/>
                    </a:cubicBezTo>
                    <a:cubicBezTo>
                      <a:pt x="37" y="0"/>
                      <a:pt x="37" y="0"/>
                      <a:pt x="37" y="0"/>
                    </a:cubicBezTo>
                  </a:path>
                </a:pathLst>
              </a:custGeom>
              <a:solidFill>
                <a:srgbClr val="7E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8" name="Freeform 109">
                <a:extLst>
                  <a:ext uri="{FF2B5EF4-FFF2-40B4-BE49-F238E27FC236}">
                    <a16:creationId xmlns:a16="http://schemas.microsoft.com/office/drawing/2014/main" id="{5770C3DF-47D6-4697-B89B-6E6E9A890D92}"/>
                  </a:ext>
                </a:extLst>
              </p:cNvPr>
              <p:cNvSpPr>
                <a:spLocks/>
              </p:cNvSpPr>
              <p:nvPr/>
            </p:nvSpPr>
            <p:spPr bwMode="auto">
              <a:xfrm>
                <a:off x="6353308" y="4767879"/>
                <a:ext cx="117174" cy="148842"/>
              </a:xfrm>
              <a:custGeom>
                <a:avLst/>
                <a:gdLst>
                  <a:gd name="T0" fmla="*/ 4 w 44"/>
                  <a:gd name="T1" fmla="*/ 0 h 56"/>
                  <a:gd name="T2" fmla="*/ 12 w 44"/>
                  <a:gd name="T3" fmla="*/ 39 h 56"/>
                  <a:gd name="T4" fmla="*/ 43 w 44"/>
                  <a:gd name="T5" fmla="*/ 56 h 56"/>
                  <a:gd name="T6" fmla="*/ 44 w 44"/>
                  <a:gd name="T7" fmla="*/ 21 h 56"/>
                  <a:gd name="T8" fmla="*/ 4 w 44"/>
                  <a:gd name="T9" fmla="*/ 0 h 56"/>
                  <a:gd name="T10" fmla="*/ 4 w 44"/>
                  <a:gd name="T11" fmla="*/ 0 h 56"/>
                  <a:gd name="T12" fmla="*/ 4 w 44"/>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44" h="56">
                    <a:moveTo>
                      <a:pt x="4" y="0"/>
                    </a:moveTo>
                    <a:cubicBezTo>
                      <a:pt x="4" y="0"/>
                      <a:pt x="0" y="20"/>
                      <a:pt x="12" y="39"/>
                    </a:cubicBezTo>
                    <a:cubicBezTo>
                      <a:pt x="22" y="55"/>
                      <a:pt x="43" y="56"/>
                      <a:pt x="43" y="56"/>
                    </a:cubicBezTo>
                    <a:cubicBezTo>
                      <a:pt x="44" y="21"/>
                      <a:pt x="44" y="21"/>
                      <a:pt x="44" y="21"/>
                    </a:cubicBezTo>
                    <a:cubicBezTo>
                      <a:pt x="29" y="17"/>
                      <a:pt x="15" y="10"/>
                      <a:pt x="4" y="0"/>
                    </a:cubicBezTo>
                    <a:cubicBezTo>
                      <a:pt x="4" y="0"/>
                      <a:pt x="4" y="0"/>
                      <a:pt x="4" y="0"/>
                    </a:cubicBezTo>
                    <a:cubicBezTo>
                      <a:pt x="4" y="0"/>
                      <a:pt x="4" y="0"/>
                      <a:pt x="4" y="0"/>
                    </a:cubicBezTo>
                  </a:path>
                </a:pathLst>
              </a:custGeom>
              <a:solidFill>
                <a:srgbClr val="7E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9" name="Freeform 110">
                <a:extLst>
                  <a:ext uri="{FF2B5EF4-FFF2-40B4-BE49-F238E27FC236}">
                    <a16:creationId xmlns:a16="http://schemas.microsoft.com/office/drawing/2014/main" id="{7761C5A6-BCF2-4AE4-9D2F-BDAC2F617FB6}"/>
                  </a:ext>
                </a:extLst>
              </p:cNvPr>
              <p:cNvSpPr>
                <a:spLocks/>
              </p:cNvSpPr>
              <p:nvPr/>
            </p:nvSpPr>
            <p:spPr bwMode="auto">
              <a:xfrm>
                <a:off x="6396060" y="4512947"/>
                <a:ext cx="201095" cy="147259"/>
              </a:xfrm>
              <a:custGeom>
                <a:avLst/>
                <a:gdLst>
                  <a:gd name="T0" fmla="*/ 0 w 76"/>
                  <a:gd name="T1" fmla="*/ 0 h 56"/>
                  <a:gd name="T2" fmla="*/ 0 w 76"/>
                  <a:gd name="T3" fmla="*/ 1 h 56"/>
                  <a:gd name="T4" fmla="*/ 19 w 76"/>
                  <a:gd name="T5" fmla="*/ 24 h 56"/>
                  <a:gd name="T6" fmla="*/ 47 w 76"/>
                  <a:gd name="T7" fmla="*/ 56 h 56"/>
                  <a:gd name="T8" fmla="*/ 51 w 76"/>
                  <a:gd name="T9" fmla="*/ 56 h 56"/>
                  <a:gd name="T10" fmla="*/ 76 w 76"/>
                  <a:gd name="T11" fmla="*/ 42 h 56"/>
                  <a:gd name="T12" fmla="*/ 76 w 76"/>
                  <a:gd name="T13" fmla="*/ 42 h 56"/>
                  <a:gd name="T14" fmla="*/ 74 w 76"/>
                  <a:gd name="T15" fmla="*/ 44 h 56"/>
                  <a:gd name="T16" fmla="*/ 51 w 76"/>
                  <a:gd name="T17" fmla="*/ 56 h 56"/>
                  <a:gd name="T18" fmla="*/ 47 w 76"/>
                  <a:gd name="T19" fmla="*/ 56 h 56"/>
                  <a:gd name="T20" fmla="*/ 19 w 76"/>
                  <a:gd name="T21" fmla="*/ 24 h 56"/>
                  <a:gd name="T22" fmla="*/ 0 w 76"/>
                  <a:gd name="T2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56">
                    <a:moveTo>
                      <a:pt x="0" y="0"/>
                    </a:moveTo>
                    <a:cubicBezTo>
                      <a:pt x="0" y="0"/>
                      <a:pt x="0" y="0"/>
                      <a:pt x="0" y="1"/>
                    </a:cubicBezTo>
                    <a:cubicBezTo>
                      <a:pt x="11" y="6"/>
                      <a:pt x="14" y="9"/>
                      <a:pt x="19" y="24"/>
                    </a:cubicBezTo>
                    <a:cubicBezTo>
                      <a:pt x="24" y="40"/>
                      <a:pt x="31" y="55"/>
                      <a:pt x="47" y="56"/>
                    </a:cubicBezTo>
                    <a:cubicBezTo>
                      <a:pt x="49" y="56"/>
                      <a:pt x="50" y="56"/>
                      <a:pt x="51" y="56"/>
                    </a:cubicBezTo>
                    <a:cubicBezTo>
                      <a:pt x="70" y="56"/>
                      <a:pt x="76" y="42"/>
                      <a:pt x="76" y="42"/>
                    </a:cubicBezTo>
                    <a:cubicBezTo>
                      <a:pt x="76" y="42"/>
                      <a:pt x="76" y="42"/>
                      <a:pt x="76" y="42"/>
                    </a:cubicBezTo>
                    <a:cubicBezTo>
                      <a:pt x="76" y="42"/>
                      <a:pt x="75" y="43"/>
                      <a:pt x="74" y="44"/>
                    </a:cubicBezTo>
                    <a:cubicBezTo>
                      <a:pt x="72" y="48"/>
                      <a:pt x="65" y="56"/>
                      <a:pt x="51" y="56"/>
                    </a:cubicBezTo>
                    <a:cubicBezTo>
                      <a:pt x="50" y="56"/>
                      <a:pt x="49" y="56"/>
                      <a:pt x="47" y="56"/>
                    </a:cubicBezTo>
                    <a:cubicBezTo>
                      <a:pt x="31" y="54"/>
                      <a:pt x="24" y="39"/>
                      <a:pt x="19" y="24"/>
                    </a:cubicBezTo>
                    <a:cubicBezTo>
                      <a:pt x="14" y="9"/>
                      <a:pt x="11" y="6"/>
                      <a:pt x="0" y="0"/>
                    </a:cubicBezTo>
                  </a:path>
                </a:pathLst>
              </a:custGeom>
              <a:solidFill>
                <a:srgbClr val="6B7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0" name="Freeform 111">
                <a:extLst>
                  <a:ext uri="{FF2B5EF4-FFF2-40B4-BE49-F238E27FC236}">
                    <a16:creationId xmlns:a16="http://schemas.microsoft.com/office/drawing/2014/main" id="{CEDAE4F4-ADDF-4DE3-BF6D-12E6EB378187}"/>
                  </a:ext>
                </a:extLst>
              </p:cNvPr>
              <p:cNvSpPr>
                <a:spLocks noEditPoints="1"/>
              </p:cNvSpPr>
              <p:nvPr/>
            </p:nvSpPr>
            <p:spPr bwMode="auto">
              <a:xfrm>
                <a:off x="6503733" y="4552533"/>
                <a:ext cx="55420" cy="55420"/>
              </a:xfrm>
              <a:custGeom>
                <a:avLst/>
                <a:gdLst>
                  <a:gd name="T0" fmla="*/ 12 w 21"/>
                  <a:gd name="T1" fmla="*/ 15 h 21"/>
                  <a:gd name="T2" fmla="*/ 6 w 21"/>
                  <a:gd name="T3" fmla="*/ 9 h 21"/>
                  <a:gd name="T4" fmla="*/ 12 w 21"/>
                  <a:gd name="T5" fmla="*/ 3 h 21"/>
                  <a:gd name="T6" fmla="*/ 19 w 21"/>
                  <a:gd name="T7" fmla="*/ 9 h 21"/>
                  <a:gd name="T8" fmla="*/ 19 w 21"/>
                  <a:gd name="T9" fmla="*/ 9 h 21"/>
                  <a:gd name="T10" fmla="*/ 19 w 21"/>
                  <a:gd name="T11" fmla="*/ 9 h 21"/>
                  <a:gd name="T12" fmla="*/ 12 w 21"/>
                  <a:gd name="T13" fmla="*/ 15 h 21"/>
                  <a:gd name="T14" fmla="*/ 11 w 21"/>
                  <a:gd name="T15" fmla="*/ 0 h 21"/>
                  <a:gd name="T16" fmla="*/ 0 w 21"/>
                  <a:gd name="T17" fmla="*/ 10 h 21"/>
                  <a:gd name="T18" fmla="*/ 11 w 21"/>
                  <a:gd name="T19" fmla="*/ 21 h 21"/>
                  <a:gd name="T20" fmla="*/ 21 w 21"/>
                  <a:gd name="T21" fmla="*/ 10 h 21"/>
                  <a:gd name="T22" fmla="*/ 21 w 21"/>
                  <a:gd name="T23" fmla="*/ 10 h 21"/>
                  <a:gd name="T24" fmla="*/ 21 w 21"/>
                  <a:gd name="T25" fmla="*/ 10 h 21"/>
                  <a:gd name="T26" fmla="*/ 21 w 21"/>
                  <a:gd name="T27" fmla="*/ 10 h 21"/>
                  <a:gd name="T28" fmla="*/ 11 w 21"/>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1">
                    <a:moveTo>
                      <a:pt x="12" y="15"/>
                    </a:moveTo>
                    <a:cubicBezTo>
                      <a:pt x="9" y="15"/>
                      <a:pt x="6" y="13"/>
                      <a:pt x="6" y="9"/>
                    </a:cubicBezTo>
                    <a:cubicBezTo>
                      <a:pt x="6" y="6"/>
                      <a:pt x="9" y="3"/>
                      <a:pt x="12" y="3"/>
                    </a:cubicBezTo>
                    <a:cubicBezTo>
                      <a:pt x="16" y="3"/>
                      <a:pt x="19" y="6"/>
                      <a:pt x="19" y="9"/>
                    </a:cubicBezTo>
                    <a:cubicBezTo>
                      <a:pt x="19" y="9"/>
                      <a:pt x="19" y="9"/>
                      <a:pt x="19" y="9"/>
                    </a:cubicBezTo>
                    <a:cubicBezTo>
                      <a:pt x="19" y="9"/>
                      <a:pt x="19" y="9"/>
                      <a:pt x="19" y="9"/>
                    </a:cubicBezTo>
                    <a:cubicBezTo>
                      <a:pt x="19" y="13"/>
                      <a:pt x="16" y="15"/>
                      <a:pt x="12" y="15"/>
                    </a:cubicBezTo>
                    <a:moveTo>
                      <a:pt x="11" y="0"/>
                    </a:moveTo>
                    <a:cubicBezTo>
                      <a:pt x="5" y="0"/>
                      <a:pt x="0" y="5"/>
                      <a:pt x="0" y="10"/>
                    </a:cubicBezTo>
                    <a:cubicBezTo>
                      <a:pt x="0" y="16"/>
                      <a:pt x="5" y="21"/>
                      <a:pt x="11" y="21"/>
                    </a:cubicBezTo>
                    <a:cubicBezTo>
                      <a:pt x="17" y="21"/>
                      <a:pt x="21" y="16"/>
                      <a:pt x="21" y="10"/>
                    </a:cubicBezTo>
                    <a:cubicBezTo>
                      <a:pt x="21" y="10"/>
                      <a:pt x="21" y="10"/>
                      <a:pt x="21" y="10"/>
                    </a:cubicBezTo>
                    <a:cubicBezTo>
                      <a:pt x="21" y="10"/>
                      <a:pt x="21" y="10"/>
                      <a:pt x="21" y="10"/>
                    </a:cubicBezTo>
                    <a:cubicBezTo>
                      <a:pt x="21" y="10"/>
                      <a:pt x="21" y="10"/>
                      <a:pt x="21" y="10"/>
                    </a:cubicBezTo>
                    <a:cubicBezTo>
                      <a:pt x="21" y="5"/>
                      <a:pt x="17" y="0"/>
                      <a:pt x="11" y="0"/>
                    </a:cubicBezTo>
                  </a:path>
                </a:pathLst>
              </a:custGeom>
              <a:solidFill>
                <a:srgbClr val="A1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1" name="Freeform 112">
                <a:extLst>
                  <a:ext uri="{FF2B5EF4-FFF2-40B4-BE49-F238E27FC236}">
                    <a16:creationId xmlns:a16="http://schemas.microsoft.com/office/drawing/2014/main" id="{B6740EB3-1675-4893-96A5-5FF714F7FEA5}"/>
                  </a:ext>
                </a:extLst>
              </p:cNvPr>
              <p:cNvSpPr>
                <a:spLocks noEditPoints="1"/>
              </p:cNvSpPr>
              <p:nvPr/>
            </p:nvSpPr>
            <p:spPr bwMode="auto">
              <a:xfrm>
                <a:off x="6503733" y="4552533"/>
                <a:ext cx="58587" cy="55420"/>
              </a:xfrm>
              <a:custGeom>
                <a:avLst/>
                <a:gdLst>
                  <a:gd name="T0" fmla="*/ 22 w 22"/>
                  <a:gd name="T1" fmla="*/ 10 h 21"/>
                  <a:gd name="T2" fmla="*/ 22 w 22"/>
                  <a:gd name="T3" fmla="*/ 10 h 21"/>
                  <a:gd name="T4" fmla="*/ 22 w 22"/>
                  <a:gd name="T5" fmla="*/ 10 h 21"/>
                  <a:gd name="T6" fmla="*/ 11 w 22"/>
                  <a:gd name="T7" fmla="*/ 0 h 21"/>
                  <a:gd name="T8" fmla="*/ 0 w 22"/>
                  <a:gd name="T9" fmla="*/ 10 h 21"/>
                  <a:gd name="T10" fmla="*/ 11 w 22"/>
                  <a:gd name="T11" fmla="*/ 21 h 21"/>
                  <a:gd name="T12" fmla="*/ 22 w 22"/>
                  <a:gd name="T13" fmla="*/ 10 h 21"/>
                  <a:gd name="T14" fmla="*/ 21 w 22"/>
                  <a:gd name="T15" fmla="*/ 10 h 21"/>
                  <a:gd name="T16" fmla="*/ 21 w 22"/>
                  <a:gd name="T17" fmla="*/ 10 h 21"/>
                  <a:gd name="T18" fmla="*/ 11 w 22"/>
                  <a:gd name="T19" fmla="*/ 21 h 21"/>
                  <a:gd name="T20" fmla="*/ 0 w 22"/>
                  <a:gd name="T21" fmla="*/ 10 h 21"/>
                  <a:gd name="T22" fmla="*/ 11 w 22"/>
                  <a:gd name="T23" fmla="*/ 0 h 21"/>
                  <a:gd name="T24" fmla="*/ 21 w 22"/>
                  <a:gd name="T25" fmla="*/ 10 h 21"/>
                  <a:gd name="T26" fmla="*/ 21 w 22"/>
                  <a:gd name="T27" fmla="*/ 10 h 21"/>
                  <a:gd name="T28" fmla="*/ 22 w 22"/>
                  <a:gd name="T29" fmla="*/ 10 h 21"/>
                  <a:gd name="T30" fmla="*/ 22 w 22"/>
                  <a:gd name="T31" fmla="*/ 10 h 21"/>
                  <a:gd name="T32" fmla="*/ 11 w 22"/>
                  <a:gd name="T3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21">
                    <a:moveTo>
                      <a:pt x="22" y="10"/>
                    </a:moveTo>
                    <a:cubicBezTo>
                      <a:pt x="22" y="10"/>
                      <a:pt x="22" y="10"/>
                      <a:pt x="22" y="10"/>
                    </a:cubicBezTo>
                    <a:cubicBezTo>
                      <a:pt x="22" y="10"/>
                      <a:pt x="22" y="10"/>
                      <a:pt x="22" y="10"/>
                    </a:cubicBezTo>
                    <a:moveTo>
                      <a:pt x="11" y="0"/>
                    </a:moveTo>
                    <a:cubicBezTo>
                      <a:pt x="5" y="0"/>
                      <a:pt x="0" y="4"/>
                      <a:pt x="0" y="10"/>
                    </a:cubicBezTo>
                    <a:cubicBezTo>
                      <a:pt x="0" y="16"/>
                      <a:pt x="5" y="21"/>
                      <a:pt x="11" y="21"/>
                    </a:cubicBezTo>
                    <a:cubicBezTo>
                      <a:pt x="17" y="21"/>
                      <a:pt x="22" y="16"/>
                      <a:pt x="22" y="10"/>
                    </a:cubicBezTo>
                    <a:cubicBezTo>
                      <a:pt x="21" y="10"/>
                      <a:pt x="21" y="10"/>
                      <a:pt x="21" y="10"/>
                    </a:cubicBezTo>
                    <a:cubicBezTo>
                      <a:pt x="21" y="10"/>
                      <a:pt x="21" y="10"/>
                      <a:pt x="21" y="10"/>
                    </a:cubicBezTo>
                    <a:cubicBezTo>
                      <a:pt x="21" y="16"/>
                      <a:pt x="17" y="21"/>
                      <a:pt x="11" y="21"/>
                    </a:cubicBezTo>
                    <a:cubicBezTo>
                      <a:pt x="5" y="21"/>
                      <a:pt x="0" y="16"/>
                      <a:pt x="0" y="10"/>
                    </a:cubicBezTo>
                    <a:cubicBezTo>
                      <a:pt x="0" y="5"/>
                      <a:pt x="5" y="0"/>
                      <a:pt x="11" y="0"/>
                    </a:cubicBezTo>
                    <a:cubicBezTo>
                      <a:pt x="17" y="0"/>
                      <a:pt x="21" y="5"/>
                      <a:pt x="21" y="10"/>
                    </a:cubicBezTo>
                    <a:cubicBezTo>
                      <a:pt x="21" y="10"/>
                      <a:pt x="21" y="10"/>
                      <a:pt x="21" y="10"/>
                    </a:cubicBezTo>
                    <a:cubicBezTo>
                      <a:pt x="22" y="10"/>
                      <a:pt x="22" y="10"/>
                      <a:pt x="22" y="10"/>
                    </a:cubicBezTo>
                    <a:cubicBezTo>
                      <a:pt x="22" y="10"/>
                      <a:pt x="22" y="10"/>
                      <a:pt x="22" y="10"/>
                    </a:cubicBezTo>
                    <a:cubicBezTo>
                      <a:pt x="22" y="4"/>
                      <a:pt x="17" y="0"/>
                      <a:pt x="11" y="0"/>
                    </a:cubicBezTo>
                  </a:path>
                </a:pathLst>
              </a:custGeom>
              <a:solidFill>
                <a:srgbClr val="6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702" name="Picture 113">
                <a:extLst>
                  <a:ext uri="{FF2B5EF4-FFF2-40B4-BE49-F238E27FC236}">
                    <a16:creationId xmlns:a16="http://schemas.microsoft.com/office/drawing/2014/main" id="{C1D03303-0B61-490E-AAB0-CAA37A9004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21151" y="4558867"/>
                <a:ext cx="31669" cy="33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3" name="Freeform 114">
                <a:extLst>
                  <a:ext uri="{FF2B5EF4-FFF2-40B4-BE49-F238E27FC236}">
                    <a16:creationId xmlns:a16="http://schemas.microsoft.com/office/drawing/2014/main" id="{2AE3B8B1-8C43-4E72-B6A9-C737912731BF}"/>
                  </a:ext>
                </a:extLst>
              </p:cNvPr>
              <p:cNvSpPr>
                <a:spLocks noEditPoints="1"/>
              </p:cNvSpPr>
              <p:nvPr/>
            </p:nvSpPr>
            <p:spPr bwMode="auto">
              <a:xfrm>
                <a:off x="6519568" y="4560450"/>
                <a:ext cx="34835" cy="31669"/>
              </a:xfrm>
              <a:custGeom>
                <a:avLst/>
                <a:gdLst>
                  <a:gd name="T0" fmla="*/ 13 w 13"/>
                  <a:gd name="T1" fmla="*/ 6 h 12"/>
                  <a:gd name="T2" fmla="*/ 13 w 13"/>
                  <a:gd name="T3" fmla="*/ 6 h 12"/>
                  <a:gd name="T4" fmla="*/ 13 w 13"/>
                  <a:gd name="T5" fmla="*/ 6 h 12"/>
                  <a:gd name="T6" fmla="*/ 6 w 13"/>
                  <a:gd name="T7" fmla="*/ 0 h 12"/>
                  <a:gd name="T8" fmla="*/ 0 w 13"/>
                  <a:gd name="T9" fmla="*/ 6 h 12"/>
                  <a:gd name="T10" fmla="*/ 6 w 13"/>
                  <a:gd name="T11" fmla="*/ 12 h 12"/>
                  <a:gd name="T12" fmla="*/ 13 w 13"/>
                  <a:gd name="T13" fmla="*/ 6 h 12"/>
                  <a:gd name="T14" fmla="*/ 13 w 13"/>
                  <a:gd name="T15" fmla="*/ 6 h 12"/>
                  <a:gd name="T16" fmla="*/ 13 w 13"/>
                  <a:gd name="T17" fmla="*/ 6 h 12"/>
                  <a:gd name="T18" fmla="*/ 6 w 13"/>
                  <a:gd name="T19" fmla="*/ 12 h 12"/>
                  <a:gd name="T20" fmla="*/ 0 w 13"/>
                  <a:gd name="T21" fmla="*/ 6 h 12"/>
                  <a:gd name="T22" fmla="*/ 6 w 13"/>
                  <a:gd name="T23" fmla="*/ 0 h 12"/>
                  <a:gd name="T24" fmla="*/ 13 w 13"/>
                  <a:gd name="T25" fmla="*/ 6 h 12"/>
                  <a:gd name="T26" fmla="*/ 13 w 13"/>
                  <a:gd name="T27" fmla="*/ 6 h 12"/>
                  <a:gd name="T28" fmla="*/ 13 w 13"/>
                  <a:gd name="T29" fmla="*/ 6 h 12"/>
                  <a:gd name="T30" fmla="*/ 13 w 13"/>
                  <a:gd name="T31" fmla="*/ 6 h 12"/>
                  <a:gd name="T32" fmla="*/ 6 w 13"/>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2">
                    <a:moveTo>
                      <a:pt x="13" y="6"/>
                    </a:moveTo>
                    <a:cubicBezTo>
                      <a:pt x="13" y="6"/>
                      <a:pt x="13" y="6"/>
                      <a:pt x="13" y="6"/>
                    </a:cubicBezTo>
                    <a:cubicBezTo>
                      <a:pt x="13" y="6"/>
                      <a:pt x="13" y="6"/>
                      <a:pt x="13" y="6"/>
                    </a:cubicBezTo>
                    <a:moveTo>
                      <a:pt x="6" y="0"/>
                    </a:moveTo>
                    <a:cubicBezTo>
                      <a:pt x="3" y="0"/>
                      <a:pt x="0" y="3"/>
                      <a:pt x="0" y="6"/>
                    </a:cubicBezTo>
                    <a:cubicBezTo>
                      <a:pt x="0" y="10"/>
                      <a:pt x="3" y="12"/>
                      <a:pt x="6" y="12"/>
                    </a:cubicBezTo>
                    <a:cubicBezTo>
                      <a:pt x="10" y="12"/>
                      <a:pt x="13" y="10"/>
                      <a:pt x="13" y="6"/>
                    </a:cubicBezTo>
                    <a:cubicBezTo>
                      <a:pt x="13" y="6"/>
                      <a:pt x="13" y="6"/>
                      <a:pt x="13" y="6"/>
                    </a:cubicBezTo>
                    <a:cubicBezTo>
                      <a:pt x="13" y="6"/>
                      <a:pt x="13" y="6"/>
                      <a:pt x="13" y="6"/>
                    </a:cubicBezTo>
                    <a:cubicBezTo>
                      <a:pt x="13" y="9"/>
                      <a:pt x="10" y="12"/>
                      <a:pt x="6" y="12"/>
                    </a:cubicBezTo>
                    <a:cubicBezTo>
                      <a:pt x="3" y="12"/>
                      <a:pt x="0" y="9"/>
                      <a:pt x="0" y="6"/>
                    </a:cubicBezTo>
                    <a:cubicBezTo>
                      <a:pt x="0" y="3"/>
                      <a:pt x="3" y="0"/>
                      <a:pt x="6" y="0"/>
                    </a:cubicBezTo>
                    <a:cubicBezTo>
                      <a:pt x="10" y="0"/>
                      <a:pt x="13" y="3"/>
                      <a:pt x="13" y="6"/>
                    </a:cubicBezTo>
                    <a:cubicBezTo>
                      <a:pt x="13" y="6"/>
                      <a:pt x="13" y="6"/>
                      <a:pt x="13" y="6"/>
                    </a:cubicBezTo>
                    <a:cubicBezTo>
                      <a:pt x="13" y="6"/>
                      <a:pt x="13" y="6"/>
                      <a:pt x="13" y="6"/>
                    </a:cubicBezTo>
                    <a:cubicBezTo>
                      <a:pt x="13" y="6"/>
                      <a:pt x="13" y="6"/>
                      <a:pt x="13" y="6"/>
                    </a:cubicBezTo>
                    <a:cubicBezTo>
                      <a:pt x="13" y="3"/>
                      <a:pt x="10" y="0"/>
                      <a:pt x="6" y="0"/>
                    </a:cubicBezTo>
                  </a:path>
                </a:pathLst>
              </a:custGeom>
              <a:solidFill>
                <a:srgbClr val="6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4" name="Freeform 115">
                <a:extLst>
                  <a:ext uri="{FF2B5EF4-FFF2-40B4-BE49-F238E27FC236}">
                    <a16:creationId xmlns:a16="http://schemas.microsoft.com/office/drawing/2014/main" id="{8DF9F8EF-2899-45F2-8ED1-F10E7C4DAC8D}"/>
                  </a:ext>
                </a:extLst>
              </p:cNvPr>
              <p:cNvSpPr>
                <a:spLocks noEditPoints="1"/>
              </p:cNvSpPr>
              <p:nvPr/>
            </p:nvSpPr>
            <p:spPr bwMode="auto">
              <a:xfrm>
                <a:off x="6293137" y="4528782"/>
                <a:ext cx="280267" cy="305601"/>
              </a:xfrm>
              <a:custGeom>
                <a:avLst/>
                <a:gdLst>
                  <a:gd name="T0" fmla="*/ 11 w 106"/>
                  <a:gd name="T1" fmla="*/ 44 h 116"/>
                  <a:gd name="T2" fmla="*/ 3 w 106"/>
                  <a:gd name="T3" fmla="*/ 57 h 116"/>
                  <a:gd name="T4" fmla="*/ 72 w 106"/>
                  <a:gd name="T5" fmla="*/ 113 h 116"/>
                  <a:gd name="T6" fmla="*/ 72 w 106"/>
                  <a:gd name="T7" fmla="*/ 113 h 116"/>
                  <a:gd name="T8" fmla="*/ 3 w 106"/>
                  <a:gd name="T9" fmla="*/ 58 h 116"/>
                  <a:gd name="T10" fmla="*/ 0 w 106"/>
                  <a:gd name="T11" fmla="*/ 62 h 116"/>
                  <a:gd name="T12" fmla="*/ 27 w 106"/>
                  <a:gd name="T13" fmla="*/ 91 h 116"/>
                  <a:gd name="T14" fmla="*/ 67 w 106"/>
                  <a:gd name="T15" fmla="*/ 112 h 116"/>
                  <a:gd name="T16" fmla="*/ 94 w 106"/>
                  <a:gd name="T17" fmla="*/ 116 h 116"/>
                  <a:gd name="T18" fmla="*/ 11 w 106"/>
                  <a:gd name="T19" fmla="*/ 44 h 116"/>
                  <a:gd name="T20" fmla="*/ 23 w 106"/>
                  <a:gd name="T21" fmla="*/ 25 h 116"/>
                  <a:gd name="T22" fmla="*/ 12 w 106"/>
                  <a:gd name="T23" fmla="*/ 44 h 116"/>
                  <a:gd name="T24" fmla="*/ 94 w 106"/>
                  <a:gd name="T25" fmla="*/ 116 h 116"/>
                  <a:gd name="T26" fmla="*/ 94 w 106"/>
                  <a:gd name="T27" fmla="*/ 116 h 116"/>
                  <a:gd name="T28" fmla="*/ 98 w 106"/>
                  <a:gd name="T29" fmla="*/ 116 h 116"/>
                  <a:gd name="T30" fmla="*/ 99 w 106"/>
                  <a:gd name="T31" fmla="*/ 116 h 116"/>
                  <a:gd name="T32" fmla="*/ 99 w 106"/>
                  <a:gd name="T33" fmla="*/ 116 h 116"/>
                  <a:gd name="T34" fmla="*/ 102 w 106"/>
                  <a:gd name="T35" fmla="*/ 116 h 116"/>
                  <a:gd name="T36" fmla="*/ 23 w 106"/>
                  <a:gd name="T37" fmla="*/ 25 h 116"/>
                  <a:gd name="T38" fmla="*/ 36 w 106"/>
                  <a:gd name="T39" fmla="*/ 0 h 116"/>
                  <a:gd name="T40" fmla="*/ 23 w 106"/>
                  <a:gd name="T41" fmla="*/ 24 h 116"/>
                  <a:gd name="T42" fmla="*/ 103 w 106"/>
                  <a:gd name="T43" fmla="*/ 116 h 116"/>
                  <a:gd name="T44" fmla="*/ 103 w 106"/>
                  <a:gd name="T45" fmla="*/ 116 h 116"/>
                  <a:gd name="T46" fmla="*/ 106 w 106"/>
                  <a:gd name="T47" fmla="*/ 116 h 116"/>
                  <a:gd name="T48" fmla="*/ 106 w 106"/>
                  <a:gd name="T49" fmla="*/ 116 h 116"/>
                  <a:gd name="T50" fmla="*/ 36 w 106"/>
                  <a:gd name="T5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 h="116">
                    <a:moveTo>
                      <a:pt x="11" y="44"/>
                    </a:moveTo>
                    <a:cubicBezTo>
                      <a:pt x="9" y="48"/>
                      <a:pt x="6" y="53"/>
                      <a:pt x="3" y="57"/>
                    </a:cubicBezTo>
                    <a:cubicBezTo>
                      <a:pt x="14" y="78"/>
                      <a:pt x="34" y="98"/>
                      <a:pt x="72" y="113"/>
                    </a:cubicBezTo>
                    <a:cubicBezTo>
                      <a:pt x="72" y="113"/>
                      <a:pt x="72" y="113"/>
                      <a:pt x="72" y="113"/>
                    </a:cubicBezTo>
                    <a:cubicBezTo>
                      <a:pt x="34" y="98"/>
                      <a:pt x="14" y="78"/>
                      <a:pt x="3" y="58"/>
                    </a:cubicBezTo>
                    <a:cubicBezTo>
                      <a:pt x="2" y="59"/>
                      <a:pt x="1" y="60"/>
                      <a:pt x="0" y="62"/>
                    </a:cubicBezTo>
                    <a:cubicBezTo>
                      <a:pt x="7" y="73"/>
                      <a:pt x="16" y="83"/>
                      <a:pt x="27" y="91"/>
                    </a:cubicBezTo>
                    <a:cubicBezTo>
                      <a:pt x="38" y="101"/>
                      <a:pt x="52" y="108"/>
                      <a:pt x="67" y="112"/>
                    </a:cubicBezTo>
                    <a:cubicBezTo>
                      <a:pt x="75" y="114"/>
                      <a:pt x="84" y="116"/>
                      <a:pt x="94" y="116"/>
                    </a:cubicBezTo>
                    <a:cubicBezTo>
                      <a:pt x="45" y="102"/>
                      <a:pt x="21" y="72"/>
                      <a:pt x="11" y="44"/>
                    </a:cubicBezTo>
                    <a:moveTo>
                      <a:pt x="23" y="25"/>
                    </a:moveTo>
                    <a:cubicBezTo>
                      <a:pt x="19" y="31"/>
                      <a:pt x="15" y="37"/>
                      <a:pt x="12" y="44"/>
                    </a:cubicBezTo>
                    <a:cubicBezTo>
                      <a:pt x="22" y="72"/>
                      <a:pt x="45" y="101"/>
                      <a:pt x="94" y="116"/>
                    </a:cubicBezTo>
                    <a:cubicBezTo>
                      <a:pt x="94" y="116"/>
                      <a:pt x="94" y="116"/>
                      <a:pt x="94" y="116"/>
                    </a:cubicBezTo>
                    <a:cubicBezTo>
                      <a:pt x="95" y="116"/>
                      <a:pt x="97" y="116"/>
                      <a:pt x="98" y="116"/>
                    </a:cubicBezTo>
                    <a:cubicBezTo>
                      <a:pt x="98" y="116"/>
                      <a:pt x="99" y="116"/>
                      <a:pt x="99" y="116"/>
                    </a:cubicBezTo>
                    <a:cubicBezTo>
                      <a:pt x="99" y="116"/>
                      <a:pt x="99" y="116"/>
                      <a:pt x="99" y="116"/>
                    </a:cubicBezTo>
                    <a:cubicBezTo>
                      <a:pt x="100" y="116"/>
                      <a:pt x="101" y="116"/>
                      <a:pt x="102" y="116"/>
                    </a:cubicBezTo>
                    <a:cubicBezTo>
                      <a:pt x="47" y="98"/>
                      <a:pt x="28" y="55"/>
                      <a:pt x="23" y="25"/>
                    </a:cubicBezTo>
                    <a:moveTo>
                      <a:pt x="36" y="0"/>
                    </a:moveTo>
                    <a:cubicBezTo>
                      <a:pt x="32" y="8"/>
                      <a:pt x="28" y="16"/>
                      <a:pt x="23" y="24"/>
                    </a:cubicBezTo>
                    <a:cubicBezTo>
                      <a:pt x="29" y="55"/>
                      <a:pt x="47" y="98"/>
                      <a:pt x="103" y="116"/>
                    </a:cubicBezTo>
                    <a:cubicBezTo>
                      <a:pt x="103" y="116"/>
                      <a:pt x="103" y="116"/>
                      <a:pt x="103" y="116"/>
                    </a:cubicBezTo>
                    <a:cubicBezTo>
                      <a:pt x="104" y="116"/>
                      <a:pt x="105" y="116"/>
                      <a:pt x="106" y="116"/>
                    </a:cubicBezTo>
                    <a:cubicBezTo>
                      <a:pt x="106" y="116"/>
                      <a:pt x="106" y="116"/>
                      <a:pt x="106" y="116"/>
                    </a:cubicBezTo>
                    <a:cubicBezTo>
                      <a:pt x="39" y="75"/>
                      <a:pt x="36" y="20"/>
                      <a:pt x="36" y="0"/>
                    </a:cubicBezTo>
                  </a:path>
                </a:pathLst>
              </a:custGeom>
              <a:solidFill>
                <a:srgbClr val="8EA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5" name="Freeform 116">
                <a:extLst>
                  <a:ext uri="{FF2B5EF4-FFF2-40B4-BE49-F238E27FC236}">
                    <a16:creationId xmlns:a16="http://schemas.microsoft.com/office/drawing/2014/main" id="{6118EF63-6F69-4D94-B9BF-D75E46DC6702}"/>
                  </a:ext>
                </a:extLst>
              </p:cNvPr>
              <p:cNvSpPr>
                <a:spLocks/>
              </p:cNvSpPr>
              <p:nvPr/>
            </p:nvSpPr>
            <p:spPr bwMode="auto">
              <a:xfrm>
                <a:off x="6353308" y="4592119"/>
                <a:ext cx="212179" cy="242264"/>
              </a:xfrm>
              <a:custGeom>
                <a:avLst/>
                <a:gdLst>
                  <a:gd name="T0" fmla="*/ 0 w 80"/>
                  <a:gd name="T1" fmla="*/ 0 h 92"/>
                  <a:gd name="T2" fmla="*/ 0 w 80"/>
                  <a:gd name="T3" fmla="*/ 1 h 92"/>
                  <a:gd name="T4" fmla="*/ 79 w 80"/>
                  <a:gd name="T5" fmla="*/ 92 h 92"/>
                  <a:gd name="T6" fmla="*/ 79 w 80"/>
                  <a:gd name="T7" fmla="*/ 92 h 92"/>
                  <a:gd name="T8" fmla="*/ 80 w 80"/>
                  <a:gd name="T9" fmla="*/ 92 h 92"/>
                  <a:gd name="T10" fmla="*/ 80 w 80"/>
                  <a:gd name="T11" fmla="*/ 92 h 92"/>
                  <a:gd name="T12" fmla="*/ 80 w 80"/>
                  <a:gd name="T13" fmla="*/ 92 h 92"/>
                  <a:gd name="T14" fmla="*/ 80 w 80"/>
                  <a:gd name="T15" fmla="*/ 92 h 92"/>
                  <a:gd name="T16" fmla="*/ 0 w 80"/>
                  <a:gd name="T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2">
                    <a:moveTo>
                      <a:pt x="0" y="0"/>
                    </a:moveTo>
                    <a:cubicBezTo>
                      <a:pt x="0" y="0"/>
                      <a:pt x="0" y="0"/>
                      <a:pt x="0" y="1"/>
                    </a:cubicBezTo>
                    <a:cubicBezTo>
                      <a:pt x="5" y="31"/>
                      <a:pt x="24" y="74"/>
                      <a:pt x="79" y="92"/>
                    </a:cubicBezTo>
                    <a:cubicBezTo>
                      <a:pt x="79" y="92"/>
                      <a:pt x="79" y="92"/>
                      <a:pt x="79" y="92"/>
                    </a:cubicBezTo>
                    <a:cubicBezTo>
                      <a:pt x="80" y="92"/>
                      <a:pt x="80" y="92"/>
                      <a:pt x="80" y="92"/>
                    </a:cubicBezTo>
                    <a:cubicBezTo>
                      <a:pt x="80" y="92"/>
                      <a:pt x="80" y="92"/>
                      <a:pt x="80" y="92"/>
                    </a:cubicBezTo>
                    <a:cubicBezTo>
                      <a:pt x="80" y="92"/>
                      <a:pt x="80" y="92"/>
                      <a:pt x="80" y="92"/>
                    </a:cubicBezTo>
                    <a:cubicBezTo>
                      <a:pt x="80" y="92"/>
                      <a:pt x="80" y="92"/>
                      <a:pt x="80" y="92"/>
                    </a:cubicBezTo>
                    <a:cubicBezTo>
                      <a:pt x="24" y="74"/>
                      <a:pt x="6" y="31"/>
                      <a:pt x="0" y="0"/>
                    </a:cubicBezTo>
                  </a:path>
                </a:pathLst>
              </a:custGeom>
              <a:solidFill>
                <a:srgbClr val="87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6" name="Freeform 117">
                <a:extLst>
                  <a:ext uri="{FF2B5EF4-FFF2-40B4-BE49-F238E27FC236}">
                    <a16:creationId xmlns:a16="http://schemas.microsoft.com/office/drawing/2014/main" id="{E5A1B4E5-0556-45F9-9FB4-A7DBD7113B8B}"/>
                  </a:ext>
                </a:extLst>
              </p:cNvPr>
              <p:cNvSpPr>
                <a:spLocks/>
              </p:cNvSpPr>
              <p:nvPr/>
            </p:nvSpPr>
            <p:spPr bwMode="auto">
              <a:xfrm>
                <a:off x="6321639" y="4644372"/>
                <a:ext cx="220097" cy="190011"/>
              </a:xfrm>
              <a:custGeom>
                <a:avLst/>
                <a:gdLst>
                  <a:gd name="T0" fmla="*/ 1 w 83"/>
                  <a:gd name="T1" fmla="*/ 0 h 72"/>
                  <a:gd name="T2" fmla="*/ 0 w 83"/>
                  <a:gd name="T3" fmla="*/ 0 h 72"/>
                  <a:gd name="T4" fmla="*/ 83 w 83"/>
                  <a:gd name="T5" fmla="*/ 72 h 72"/>
                  <a:gd name="T6" fmla="*/ 83 w 83"/>
                  <a:gd name="T7" fmla="*/ 72 h 72"/>
                  <a:gd name="T8" fmla="*/ 83 w 83"/>
                  <a:gd name="T9" fmla="*/ 72 h 72"/>
                  <a:gd name="T10" fmla="*/ 83 w 83"/>
                  <a:gd name="T11" fmla="*/ 72 h 72"/>
                  <a:gd name="T12" fmla="*/ 83 w 83"/>
                  <a:gd name="T13" fmla="*/ 72 h 72"/>
                  <a:gd name="T14" fmla="*/ 1 w 83"/>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72">
                    <a:moveTo>
                      <a:pt x="1" y="0"/>
                    </a:moveTo>
                    <a:cubicBezTo>
                      <a:pt x="1" y="0"/>
                      <a:pt x="0" y="0"/>
                      <a:pt x="0" y="0"/>
                    </a:cubicBezTo>
                    <a:cubicBezTo>
                      <a:pt x="10" y="28"/>
                      <a:pt x="34" y="58"/>
                      <a:pt x="83" y="72"/>
                    </a:cubicBezTo>
                    <a:cubicBezTo>
                      <a:pt x="83" y="72"/>
                      <a:pt x="83" y="72"/>
                      <a:pt x="83" y="72"/>
                    </a:cubicBezTo>
                    <a:cubicBezTo>
                      <a:pt x="83" y="72"/>
                      <a:pt x="83" y="72"/>
                      <a:pt x="83" y="72"/>
                    </a:cubicBezTo>
                    <a:cubicBezTo>
                      <a:pt x="83" y="72"/>
                      <a:pt x="83" y="72"/>
                      <a:pt x="83" y="72"/>
                    </a:cubicBezTo>
                    <a:cubicBezTo>
                      <a:pt x="83" y="72"/>
                      <a:pt x="83" y="72"/>
                      <a:pt x="83" y="72"/>
                    </a:cubicBezTo>
                    <a:cubicBezTo>
                      <a:pt x="34" y="57"/>
                      <a:pt x="11" y="28"/>
                      <a:pt x="1" y="0"/>
                    </a:cubicBezTo>
                  </a:path>
                </a:pathLst>
              </a:custGeom>
              <a:solidFill>
                <a:srgbClr val="87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7" name="Freeform 118">
                <a:extLst>
                  <a:ext uri="{FF2B5EF4-FFF2-40B4-BE49-F238E27FC236}">
                    <a16:creationId xmlns:a16="http://schemas.microsoft.com/office/drawing/2014/main" id="{3B64EC9C-BF44-4A40-8E53-ADCFC891C623}"/>
                  </a:ext>
                </a:extLst>
              </p:cNvPr>
              <p:cNvSpPr>
                <a:spLocks/>
              </p:cNvSpPr>
              <p:nvPr/>
            </p:nvSpPr>
            <p:spPr bwMode="auto">
              <a:xfrm>
                <a:off x="6301055" y="4679207"/>
                <a:ext cx="182094" cy="147259"/>
              </a:xfrm>
              <a:custGeom>
                <a:avLst/>
                <a:gdLst>
                  <a:gd name="T0" fmla="*/ 0 w 69"/>
                  <a:gd name="T1" fmla="*/ 0 h 56"/>
                  <a:gd name="T2" fmla="*/ 0 w 69"/>
                  <a:gd name="T3" fmla="*/ 1 h 56"/>
                  <a:gd name="T4" fmla="*/ 69 w 69"/>
                  <a:gd name="T5" fmla="*/ 56 h 56"/>
                  <a:gd name="T6" fmla="*/ 69 w 69"/>
                  <a:gd name="T7" fmla="*/ 56 h 56"/>
                  <a:gd name="T8" fmla="*/ 0 w 69"/>
                  <a:gd name="T9" fmla="*/ 0 h 56"/>
                </a:gdLst>
                <a:ahLst/>
                <a:cxnLst>
                  <a:cxn ang="0">
                    <a:pos x="T0" y="T1"/>
                  </a:cxn>
                  <a:cxn ang="0">
                    <a:pos x="T2" y="T3"/>
                  </a:cxn>
                  <a:cxn ang="0">
                    <a:pos x="T4" y="T5"/>
                  </a:cxn>
                  <a:cxn ang="0">
                    <a:pos x="T6" y="T7"/>
                  </a:cxn>
                  <a:cxn ang="0">
                    <a:pos x="T8" y="T9"/>
                  </a:cxn>
                </a:cxnLst>
                <a:rect l="0" t="0" r="r" b="b"/>
                <a:pathLst>
                  <a:path w="69" h="56">
                    <a:moveTo>
                      <a:pt x="0" y="0"/>
                    </a:moveTo>
                    <a:cubicBezTo>
                      <a:pt x="0" y="0"/>
                      <a:pt x="0" y="0"/>
                      <a:pt x="0" y="1"/>
                    </a:cubicBezTo>
                    <a:cubicBezTo>
                      <a:pt x="11" y="21"/>
                      <a:pt x="31" y="41"/>
                      <a:pt x="69" y="56"/>
                    </a:cubicBezTo>
                    <a:cubicBezTo>
                      <a:pt x="69" y="56"/>
                      <a:pt x="69" y="56"/>
                      <a:pt x="69" y="56"/>
                    </a:cubicBezTo>
                    <a:cubicBezTo>
                      <a:pt x="31" y="41"/>
                      <a:pt x="11" y="21"/>
                      <a:pt x="0" y="0"/>
                    </a:cubicBezTo>
                  </a:path>
                </a:pathLst>
              </a:custGeom>
              <a:solidFill>
                <a:srgbClr val="87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8" name="Freeform 182">
                <a:extLst>
                  <a:ext uri="{FF2B5EF4-FFF2-40B4-BE49-F238E27FC236}">
                    <a16:creationId xmlns:a16="http://schemas.microsoft.com/office/drawing/2014/main" id="{43305187-9E42-41F7-9798-BD17F3031743}"/>
                  </a:ext>
                </a:extLst>
              </p:cNvPr>
              <p:cNvSpPr>
                <a:spLocks noEditPoints="1"/>
              </p:cNvSpPr>
              <p:nvPr/>
            </p:nvSpPr>
            <p:spPr bwMode="auto">
              <a:xfrm>
                <a:off x="6111043" y="5135234"/>
                <a:ext cx="395857" cy="178927"/>
              </a:xfrm>
              <a:custGeom>
                <a:avLst/>
                <a:gdLst>
                  <a:gd name="T0" fmla="*/ 64 w 150"/>
                  <a:gd name="T1" fmla="*/ 68 h 68"/>
                  <a:gd name="T2" fmla="*/ 61 w 150"/>
                  <a:gd name="T3" fmla="*/ 68 h 68"/>
                  <a:gd name="T4" fmla="*/ 66 w 150"/>
                  <a:gd name="T5" fmla="*/ 67 h 68"/>
                  <a:gd name="T6" fmla="*/ 64 w 150"/>
                  <a:gd name="T7" fmla="*/ 18 h 68"/>
                  <a:gd name="T8" fmla="*/ 64 w 150"/>
                  <a:gd name="T9" fmla="*/ 18 h 68"/>
                  <a:gd name="T10" fmla="*/ 64 w 150"/>
                  <a:gd name="T11" fmla="*/ 18 h 68"/>
                  <a:gd name="T12" fmla="*/ 20 w 150"/>
                  <a:gd name="T13" fmla="*/ 5 h 68"/>
                  <a:gd name="T14" fmla="*/ 20 w 150"/>
                  <a:gd name="T15" fmla="*/ 5 h 68"/>
                  <a:gd name="T16" fmla="*/ 64 w 150"/>
                  <a:gd name="T17" fmla="*/ 17 h 68"/>
                  <a:gd name="T18" fmla="*/ 64 w 150"/>
                  <a:gd name="T19" fmla="*/ 14 h 68"/>
                  <a:gd name="T20" fmla="*/ 67 w 150"/>
                  <a:gd name="T21" fmla="*/ 19 h 68"/>
                  <a:gd name="T22" fmla="*/ 67 w 150"/>
                  <a:gd name="T23" fmla="*/ 19 h 68"/>
                  <a:gd name="T24" fmla="*/ 64 w 150"/>
                  <a:gd name="T25" fmla="*/ 18 h 68"/>
                  <a:gd name="T26" fmla="*/ 56 w 150"/>
                  <a:gd name="T27" fmla="*/ 22 h 68"/>
                  <a:gd name="T28" fmla="*/ 50 w 150"/>
                  <a:gd name="T29" fmla="*/ 14 h 68"/>
                  <a:gd name="T30" fmla="*/ 50 w 150"/>
                  <a:gd name="T31" fmla="*/ 15 h 68"/>
                  <a:gd name="T32" fmla="*/ 58 w 150"/>
                  <a:gd name="T33" fmla="*/ 19 h 68"/>
                  <a:gd name="T34" fmla="*/ 56 w 150"/>
                  <a:gd name="T35" fmla="*/ 34 h 68"/>
                  <a:gd name="T36" fmla="*/ 40 w 150"/>
                  <a:gd name="T37" fmla="*/ 18 h 68"/>
                  <a:gd name="T38" fmla="*/ 28 w 150"/>
                  <a:gd name="T39" fmla="*/ 6 h 68"/>
                  <a:gd name="T40" fmla="*/ 40 w 150"/>
                  <a:gd name="T41" fmla="*/ 18 h 68"/>
                  <a:gd name="T42" fmla="*/ 56 w 150"/>
                  <a:gd name="T43" fmla="*/ 34 h 68"/>
                  <a:gd name="T44" fmla="*/ 69 w 150"/>
                  <a:gd name="T45" fmla="*/ 26 h 68"/>
                  <a:gd name="T46" fmla="*/ 69 w 150"/>
                  <a:gd name="T47" fmla="*/ 24 h 68"/>
                  <a:gd name="T48" fmla="*/ 77 w 150"/>
                  <a:gd name="T49" fmla="*/ 16 h 68"/>
                  <a:gd name="T50" fmla="*/ 85 w 150"/>
                  <a:gd name="T51" fmla="*/ 24 h 68"/>
                  <a:gd name="T52" fmla="*/ 78 w 150"/>
                  <a:gd name="T53" fmla="*/ 32 h 68"/>
                  <a:gd name="T54" fmla="*/ 69 w 150"/>
                  <a:gd name="T55" fmla="*/ 27 h 68"/>
                  <a:gd name="T56" fmla="*/ 140 w 150"/>
                  <a:gd name="T57" fmla="*/ 0 h 68"/>
                  <a:gd name="T58" fmla="*/ 119 w 150"/>
                  <a:gd name="T59" fmla="*/ 16 h 68"/>
                  <a:gd name="T60" fmla="*/ 20 w 150"/>
                  <a:gd name="T61" fmla="*/ 5 h 68"/>
                  <a:gd name="T62" fmla="*/ 28 w 150"/>
                  <a:gd name="T63" fmla="*/ 6 h 68"/>
                  <a:gd name="T64" fmla="*/ 68 w 150"/>
                  <a:gd name="T65" fmla="*/ 67 h 68"/>
                  <a:gd name="T66" fmla="*/ 66 w 150"/>
                  <a:gd name="T67" fmla="*/ 67 h 68"/>
                  <a:gd name="T68" fmla="*/ 71 w 150"/>
                  <a:gd name="T69" fmla="*/ 60 h 68"/>
                  <a:gd name="T70" fmla="*/ 92 w 150"/>
                  <a:gd name="T71" fmla="*/ 58 h 68"/>
                  <a:gd name="T72" fmla="*/ 133 w 150"/>
                  <a:gd name="T73" fmla="*/ 30 h 68"/>
                  <a:gd name="T74" fmla="*/ 150 w 150"/>
                  <a:gd name="T75" fmla="*/ 26 h 68"/>
                  <a:gd name="T76" fmla="*/ 135 w 150"/>
                  <a:gd name="T77" fmla="*/ 16 h 68"/>
                  <a:gd name="T78" fmla="*/ 145 w 150"/>
                  <a:gd name="T79" fmla="*/ 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68">
                    <a:moveTo>
                      <a:pt x="66" y="67"/>
                    </a:moveTo>
                    <a:cubicBezTo>
                      <a:pt x="65" y="68"/>
                      <a:pt x="64" y="68"/>
                      <a:pt x="64" y="68"/>
                    </a:cubicBezTo>
                    <a:cubicBezTo>
                      <a:pt x="63" y="68"/>
                      <a:pt x="62" y="68"/>
                      <a:pt x="61" y="68"/>
                    </a:cubicBezTo>
                    <a:cubicBezTo>
                      <a:pt x="61" y="68"/>
                      <a:pt x="61" y="68"/>
                      <a:pt x="61" y="68"/>
                    </a:cubicBezTo>
                    <a:cubicBezTo>
                      <a:pt x="62" y="68"/>
                      <a:pt x="63" y="68"/>
                      <a:pt x="64" y="68"/>
                    </a:cubicBezTo>
                    <a:cubicBezTo>
                      <a:pt x="64" y="68"/>
                      <a:pt x="65" y="68"/>
                      <a:pt x="66" y="67"/>
                    </a:cubicBezTo>
                    <a:cubicBezTo>
                      <a:pt x="66" y="67"/>
                      <a:pt x="66" y="67"/>
                      <a:pt x="66" y="67"/>
                    </a:cubicBezTo>
                    <a:moveTo>
                      <a:pt x="64" y="18"/>
                    </a:moveTo>
                    <a:cubicBezTo>
                      <a:pt x="64" y="18"/>
                      <a:pt x="64" y="18"/>
                      <a:pt x="64" y="18"/>
                    </a:cubicBezTo>
                    <a:cubicBezTo>
                      <a:pt x="64" y="18"/>
                      <a:pt x="64" y="18"/>
                      <a:pt x="64" y="18"/>
                    </a:cubicBezTo>
                    <a:cubicBezTo>
                      <a:pt x="64" y="18"/>
                      <a:pt x="64" y="18"/>
                      <a:pt x="64" y="18"/>
                    </a:cubicBezTo>
                    <a:cubicBezTo>
                      <a:pt x="64" y="18"/>
                      <a:pt x="64" y="18"/>
                      <a:pt x="64" y="18"/>
                    </a:cubicBezTo>
                    <a:moveTo>
                      <a:pt x="0" y="3"/>
                    </a:moveTo>
                    <a:cubicBezTo>
                      <a:pt x="20" y="5"/>
                      <a:pt x="20" y="5"/>
                      <a:pt x="20" y="5"/>
                    </a:cubicBezTo>
                    <a:cubicBezTo>
                      <a:pt x="20" y="5"/>
                      <a:pt x="20" y="5"/>
                      <a:pt x="20" y="5"/>
                    </a:cubicBezTo>
                    <a:cubicBezTo>
                      <a:pt x="20" y="5"/>
                      <a:pt x="20" y="5"/>
                      <a:pt x="20" y="5"/>
                    </a:cubicBezTo>
                    <a:cubicBezTo>
                      <a:pt x="0" y="3"/>
                      <a:pt x="0" y="3"/>
                      <a:pt x="0" y="3"/>
                    </a:cubicBezTo>
                    <a:moveTo>
                      <a:pt x="64" y="17"/>
                    </a:moveTo>
                    <a:cubicBezTo>
                      <a:pt x="63" y="16"/>
                      <a:pt x="63" y="15"/>
                      <a:pt x="64" y="14"/>
                    </a:cubicBezTo>
                    <a:cubicBezTo>
                      <a:pt x="64" y="14"/>
                      <a:pt x="64" y="14"/>
                      <a:pt x="64" y="14"/>
                    </a:cubicBezTo>
                    <a:cubicBezTo>
                      <a:pt x="64" y="15"/>
                      <a:pt x="64" y="16"/>
                      <a:pt x="65" y="17"/>
                    </a:cubicBezTo>
                    <a:cubicBezTo>
                      <a:pt x="65" y="18"/>
                      <a:pt x="66" y="19"/>
                      <a:pt x="67" y="19"/>
                    </a:cubicBezTo>
                    <a:cubicBezTo>
                      <a:pt x="67" y="19"/>
                      <a:pt x="67" y="19"/>
                      <a:pt x="67" y="19"/>
                    </a:cubicBezTo>
                    <a:cubicBezTo>
                      <a:pt x="67" y="19"/>
                      <a:pt x="67" y="19"/>
                      <a:pt x="67" y="19"/>
                    </a:cubicBezTo>
                    <a:cubicBezTo>
                      <a:pt x="66" y="19"/>
                      <a:pt x="65" y="19"/>
                      <a:pt x="64" y="18"/>
                    </a:cubicBezTo>
                    <a:cubicBezTo>
                      <a:pt x="64" y="18"/>
                      <a:pt x="64" y="18"/>
                      <a:pt x="64" y="18"/>
                    </a:cubicBezTo>
                    <a:cubicBezTo>
                      <a:pt x="63" y="20"/>
                      <a:pt x="60" y="22"/>
                      <a:pt x="57" y="22"/>
                    </a:cubicBezTo>
                    <a:cubicBezTo>
                      <a:pt x="57" y="22"/>
                      <a:pt x="57" y="22"/>
                      <a:pt x="56" y="22"/>
                    </a:cubicBezTo>
                    <a:cubicBezTo>
                      <a:pt x="53" y="21"/>
                      <a:pt x="50" y="19"/>
                      <a:pt x="50" y="16"/>
                    </a:cubicBezTo>
                    <a:cubicBezTo>
                      <a:pt x="50" y="15"/>
                      <a:pt x="50" y="15"/>
                      <a:pt x="50" y="14"/>
                    </a:cubicBezTo>
                    <a:cubicBezTo>
                      <a:pt x="50" y="14"/>
                      <a:pt x="50" y="14"/>
                      <a:pt x="50" y="14"/>
                    </a:cubicBezTo>
                    <a:cubicBezTo>
                      <a:pt x="50" y="14"/>
                      <a:pt x="50" y="14"/>
                      <a:pt x="50" y="15"/>
                    </a:cubicBezTo>
                    <a:cubicBezTo>
                      <a:pt x="52" y="17"/>
                      <a:pt x="54" y="18"/>
                      <a:pt x="57" y="19"/>
                    </a:cubicBezTo>
                    <a:cubicBezTo>
                      <a:pt x="57" y="19"/>
                      <a:pt x="58" y="19"/>
                      <a:pt x="58" y="19"/>
                    </a:cubicBezTo>
                    <a:cubicBezTo>
                      <a:pt x="60" y="19"/>
                      <a:pt x="62" y="18"/>
                      <a:pt x="64" y="17"/>
                    </a:cubicBezTo>
                    <a:moveTo>
                      <a:pt x="56" y="34"/>
                    </a:moveTo>
                    <a:cubicBezTo>
                      <a:pt x="56" y="34"/>
                      <a:pt x="56" y="34"/>
                      <a:pt x="56" y="34"/>
                    </a:cubicBezTo>
                    <a:cubicBezTo>
                      <a:pt x="47" y="34"/>
                      <a:pt x="43" y="26"/>
                      <a:pt x="40" y="18"/>
                    </a:cubicBezTo>
                    <a:cubicBezTo>
                      <a:pt x="37" y="10"/>
                      <a:pt x="35" y="9"/>
                      <a:pt x="28" y="6"/>
                    </a:cubicBezTo>
                    <a:cubicBezTo>
                      <a:pt x="28" y="6"/>
                      <a:pt x="28" y="6"/>
                      <a:pt x="28" y="6"/>
                    </a:cubicBezTo>
                    <a:cubicBezTo>
                      <a:pt x="28" y="6"/>
                      <a:pt x="28" y="6"/>
                      <a:pt x="28" y="6"/>
                    </a:cubicBezTo>
                    <a:cubicBezTo>
                      <a:pt x="35" y="9"/>
                      <a:pt x="37" y="10"/>
                      <a:pt x="40" y="18"/>
                    </a:cubicBezTo>
                    <a:cubicBezTo>
                      <a:pt x="43" y="26"/>
                      <a:pt x="47" y="33"/>
                      <a:pt x="56" y="34"/>
                    </a:cubicBezTo>
                    <a:cubicBezTo>
                      <a:pt x="56" y="34"/>
                      <a:pt x="56" y="34"/>
                      <a:pt x="56" y="34"/>
                    </a:cubicBezTo>
                    <a:cubicBezTo>
                      <a:pt x="62" y="34"/>
                      <a:pt x="65" y="32"/>
                      <a:pt x="67" y="30"/>
                    </a:cubicBezTo>
                    <a:cubicBezTo>
                      <a:pt x="68" y="28"/>
                      <a:pt x="69" y="27"/>
                      <a:pt x="69" y="26"/>
                    </a:cubicBezTo>
                    <a:cubicBezTo>
                      <a:pt x="69" y="26"/>
                      <a:pt x="69" y="25"/>
                      <a:pt x="69" y="25"/>
                    </a:cubicBezTo>
                    <a:cubicBezTo>
                      <a:pt x="69" y="24"/>
                      <a:pt x="69" y="24"/>
                      <a:pt x="69" y="24"/>
                    </a:cubicBezTo>
                    <a:cubicBezTo>
                      <a:pt x="69" y="20"/>
                      <a:pt x="72" y="17"/>
                      <a:pt x="77" y="16"/>
                    </a:cubicBezTo>
                    <a:cubicBezTo>
                      <a:pt x="77" y="16"/>
                      <a:pt x="77" y="16"/>
                      <a:pt x="77" y="16"/>
                    </a:cubicBezTo>
                    <a:cubicBezTo>
                      <a:pt x="81" y="16"/>
                      <a:pt x="85" y="20"/>
                      <a:pt x="85" y="24"/>
                    </a:cubicBezTo>
                    <a:cubicBezTo>
                      <a:pt x="85" y="24"/>
                      <a:pt x="85" y="24"/>
                      <a:pt x="85" y="24"/>
                    </a:cubicBezTo>
                    <a:cubicBezTo>
                      <a:pt x="85" y="24"/>
                      <a:pt x="85" y="24"/>
                      <a:pt x="85" y="24"/>
                    </a:cubicBezTo>
                    <a:cubicBezTo>
                      <a:pt x="85" y="29"/>
                      <a:pt x="82" y="32"/>
                      <a:pt x="78" y="32"/>
                    </a:cubicBezTo>
                    <a:cubicBezTo>
                      <a:pt x="77" y="32"/>
                      <a:pt x="77" y="32"/>
                      <a:pt x="77" y="32"/>
                    </a:cubicBezTo>
                    <a:cubicBezTo>
                      <a:pt x="74" y="32"/>
                      <a:pt x="70" y="30"/>
                      <a:pt x="69" y="27"/>
                    </a:cubicBezTo>
                    <a:cubicBezTo>
                      <a:pt x="68" y="29"/>
                      <a:pt x="65" y="34"/>
                      <a:pt x="56" y="34"/>
                    </a:cubicBezTo>
                    <a:moveTo>
                      <a:pt x="140" y="0"/>
                    </a:moveTo>
                    <a:cubicBezTo>
                      <a:pt x="136" y="0"/>
                      <a:pt x="131" y="2"/>
                      <a:pt x="127" y="4"/>
                    </a:cubicBezTo>
                    <a:cubicBezTo>
                      <a:pt x="123" y="7"/>
                      <a:pt x="120" y="12"/>
                      <a:pt x="119" y="16"/>
                    </a:cubicBezTo>
                    <a:cubicBezTo>
                      <a:pt x="20" y="5"/>
                      <a:pt x="20" y="5"/>
                      <a:pt x="20" y="5"/>
                    </a:cubicBezTo>
                    <a:cubicBezTo>
                      <a:pt x="20" y="5"/>
                      <a:pt x="20" y="5"/>
                      <a:pt x="20" y="5"/>
                    </a:cubicBezTo>
                    <a:cubicBezTo>
                      <a:pt x="28" y="6"/>
                      <a:pt x="28" y="6"/>
                      <a:pt x="28" y="6"/>
                    </a:cubicBezTo>
                    <a:cubicBezTo>
                      <a:pt x="28" y="6"/>
                      <a:pt x="28" y="6"/>
                      <a:pt x="28" y="6"/>
                    </a:cubicBezTo>
                    <a:cubicBezTo>
                      <a:pt x="28" y="11"/>
                      <a:pt x="26" y="45"/>
                      <a:pt x="68" y="67"/>
                    </a:cubicBezTo>
                    <a:cubicBezTo>
                      <a:pt x="68" y="67"/>
                      <a:pt x="68" y="67"/>
                      <a:pt x="68" y="67"/>
                    </a:cubicBezTo>
                    <a:cubicBezTo>
                      <a:pt x="67" y="67"/>
                      <a:pt x="67" y="67"/>
                      <a:pt x="66" y="67"/>
                    </a:cubicBezTo>
                    <a:cubicBezTo>
                      <a:pt x="66" y="67"/>
                      <a:pt x="66" y="67"/>
                      <a:pt x="66" y="67"/>
                    </a:cubicBezTo>
                    <a:cubicBezTo>
                      <a:pt x="68" y="67"/>
                      <a:pt x="71" y="67"/>
                      <a:pt x="73" y="66"/>
                    </a:cubicBezTo>
                    <a:cubicBezTo>
                      <a:pt x="72" y="63"/>
                      <a:pt x="71" y="60"/>
                      <a:pt x="71" y="60"/>
                    </a:cubicBezTo>
                    <a:cubicBezTo>
                      <a:pt x="89" y="53"/>
                      <a:pt x="89" y="53"/>
                      <a:pt x="89" y="53"/>
                    </a:cubicBezTo>
                    <a:cubicBezTo>
                      <a:pt x="92" y="58"/>
                      <a:pt x="92" y="58"/>
                      <a:pt x="92" y="58"/>
                    </a:cubicBezTo>
                    <a:cubicBezTo>
                      <a:pt x="106" y="50"/>
                      <a:pt x="116" y="36"/>
                      <a:pt x="119" y="20"/>
                    </a:cubicBezTo>
                    <a:cubicBezTo>
                      <a:pt x="121" y="25"/>
                      <a:pt x="126" y="28"/>
                      <a:pt x="133" y="30"/>
                    </a:cubicBezTo>
                    <a:cubicBezTo>
                      <a:pt x="134" y="30"/>
                      <a:pt x="136" y="30"/>
                      <a:pt x="138" y="30"/>
                    </a:cubicBezTo>
                    <a:cubicBezTo>
                      <a:pt x="143" y="30"/>
                      <a:pt x="147" y="29"/>
                      <a:pt x="150" y="26"/>
                    </a:cubicBezTo>
                    <a:cubicBezTo>
                      <a:pt x="148" y="21"/>
                      <a:pt x="142" y="17"/>
                      <a:pt x="136" y="16"/>
                    </a:cubicBezTo>
                    <a:cubicBezTo>
                      <a:pt x="135" y="16"/>
                      <a:pt x="135" y="16"/>
                      <a:pt x="135" y="16"/>
                    </a:cubicBezTo>
                    <a:cubicBezTo>
                      <a:pt x="135" y="16"/>
                      <a:pt x="135" y="16"/>
                      <a:pt x="135" y="16"/>
                    </a:cubicBezTo>
                    <a:cubicBezTo>
                      <a:pt x="141" y="12"/>
                      <a:pt x="144" y="6"/>
                      <a:pt x="145" y="1"/>
                    </a:cubicBezTo>
                    <a:cubicBezTo>
                      <a:pt x="143" y="1"/>
                      <a:pt x="141" y="0"/>
                      <a:pt x="140" y="0"/>
                    </a:cubicBezTo>
                  </a:path>
                </a:pathLst>
              </a:custGeom>
              <a:solidFill>
                <a:srgbClr val="7A85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9" name="Freeform 183">
                <a:extLst>
                  <a:ext uri="{FF2B5EF4-FFF2-40B4-BE49-F238E27FC236}">
                    <a16:creationId xmlns:a16="http://schemas.microsoft.com/office/drawing/2014/main" id="{BA9DAF73-F1B9-4343-95CD-659EC70E6763}"/>
                  </a:ext>
                </a:extLst>
              </p:cNvPr>
              <p:cNvSpPr>
                <a:spLocks/>
              </p:cNvSpPr>
              <p:nvPr/>
            </p:nvSpPr>
            <p:spPr bwMode="auto">
              <a:xfrm>
                <a:off x="6297888" y="5274575"/>
                <a:ext cx="90255" cy="87088"/>
              </a:xfrm>
              <a:custGeom>
                <a:avLst/>
                <a:gdLst>
                  <a:gd name="T0" fmla="*/ 18 w 34"/>
                  <a:gd name="T1" fmla="*/ 0 h 33"/>
                  <a:gd name="T2" fmla="*/ 0 w 34"/>
                  <a:gd name="T3" fmla="*/ 7 h 33"/>
                  <a:gd name="T4" fmla="*/ 2 w 34"/>
                  <a:gd name="T5" fmla="*/ 13 h 33"/>
                  <a:gd name="T6" fmla="*/ 10 w 34"/>
                  <a:gd name="T7" fmla="*/ 26 h 33"/>
                  <a:gd name="T8" fmla="*/ 25 w 34"/>
                  <a:gd name="T9" fmla="*/ 33 h 33"/>
                  <a:gd name="T10" fmla="*/ 34 w 34"/>
                  <a:gd name="T11" fmla="*/ 32 h 33"/>
                  <a:gd name="T12" fmla="*/ 21 w 34"/>
                  <a:gd name="T13" fmla="*/ 5 h 33"/>
                  <a:gd name="T14" fmla="*/ 18 w 34"/>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3">
                    <a:moveTo>
                      <a:pt x="18" y="0"/>
                    </a:moveTo>
                    <a:cubicBezTo>
                      <a:pt x="0" y="7"/>
                      <a:pt x="0" y="7"/>
                      <a:pt x="0" y="7"/>
                    </a:cubicBezTo>
                    <a:cubicBezTo>
                      <a:pt x="0" y="7"/>
                      <a:pt x="1" y="10"/>
                      <a:pt x="2" y="13"/>
                    </a:cubicBezTo>
                    <a:cubicBezTo>
                      <a:pt x="4" y="17"/>
                      <a:pt x="6" y="22"/>
                      <a:pt x="10" y="26"/>
                    </a:cubicBezTo>
                    <a:cubicBezTo>
                      <a:pt x="14" y="32"/>
                      <a:pt x="20" y="33"/>
                      <a:pt x="25" y="33"/>
                    </a:cubicBezTo>
                    <a:cubicBezTo>
                      <a:pt x="30" y="33"/>
                      <a:pt x="34" y="32"/>
                      <a:pt x="34" y="32"/>
                    </a:cubicBezTo>
                    <a:cubicBezTo>
                      <a:pt x="21" y="5"/>
                      <a:pt x="21" y="5"/>
                      <a:pt x="21" y="5"/>
                    </a:cubicBezTo>
                    <a:cubicBezTo>
                      <a:pt x="18" y="0"/>
                      <a:pt x="18" y="0"/>
                      <a:pt x="18" y="0"/>
                    </a:cubicBezTo>
                  </a:path>
                </a:pathLst>
              </a:custGeom>
              <a:solidFill>
                <a:srgbClr val="7A85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0" name="Freeform 184">
                <a:extLst>
                  <a:ext uri="{FF2B5EF4-FFF2-40B4-BE49-F238E27FC236}">
                    <a16:creationId xmlns:a16="http://schemas.microsoft.com/office/drawing/2014/main" id="{32F3B9A5-DA46-4FD4-95C9-3BB3413732B4}"/>
                  </a:ext>
                </a:extLst>
              </p:cNvPr>
              <p:cNvSpPr>
                <a:spLocks/>
              </p:cNvSpPr>
              <p:nvPr/>
            </p:nvSpPr>
            <p:spPr bwMode="auto">
              <a:xfrm>
                <a:off x="6174380" y="5285659"/>
                <a:ext cx="63337" cy="71254"/>
              </a:xfrm>
              <a:custGeom>
                <a:avLst/>
                <a:gdLst>
                  <a:gd name="T0" fmla="*/ 2 w 24"/>
                  <a:gd name="T1" fmla="*/ 0 h 27"/>
                  <a:gd name="T2" fmla="*/ 7 w 24"/>
                  <a:gd name="T3" fmla="*/ 20 h 27"/>
                  <a:gd name="T4" fmla="*/ 24 w 24"/>
                  <a:gd name="T5" fmla="*/ 27 h 27"/>
                  <a:gd name="T6" fmla="*/ 24 w 24"/>
                  <a:gd name="T7" fmla="*/ 27 h 27"/>
                  <a:gd name="T8" fmla="*/ 23 w 24"/>
                  <a:gd name="T9" fmla="*/ 9 h 27"/>
                  <a:gd name="T10" fmla="*/ 2 w 24"/>
                  <a:gd name="T11" fmla="*/ 0 h 27"/>
                  <a:gd name="T12" fmla="*/ 2 w 24"/>
                  <a:gd name="T13" fmla="*/ 0 h 27"/>
                  <a:gd name="T14" fmla="*/ 2 w 24"/>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7">
                    <a:moveTo>
                      <a:pt x="2" y="0"/>
                    </a:moveTo>
                    <a:cubicBezTo>
                      <a:pt x="2" y="0"/>
                      <a:pt x="0" y="10"/>
                      <a:pt x="7" y="20"/>
                    </a:cubicBezTo>
                    <a:cubicBezTo>
                      <a:pt x="13" y="27"/>
                      <a:pt x="23" y="27"/>
                      <a:pt x="24" y="27"/>
                    </a:cubicBezTo>
                    <a:cubicBezTo>
                      <a:pt x="24" y="27"/>
                      <a:pt x="24" y="27"/>
                      <a:pt x="24" y="27"/>
                    </a:cubicBezTo>
                    <a:cubicBezTo>
                      <a:pt x="23" y="9"/>
                      <a:pt x="23" y="9"/>
                      <a:pt x="23" y="9"/>
                    </a:cubicBezTo>
                    <a:cubicBezTo>
                      <a:pt x="15" y="8"/>
                      <a:pt x="8" y="4"/>
                      <a:pt x="2" y="0"/>
                    </a:cubicBezTo>
                    <a:cubicBezTo>
                      <a:pt x="2" y="0"/>
                      <a:pt x="2" y="0"/>
                      <a:pt x="2" y="0"/>
                    </a:cubicBezTo>
                    <a:cubicBezTo>
                      <a:pt x="2" y="0"/>
                      <a:pt x="2" y="0"/>
                      <a:pt x="2" y="0"/>
                    </a:cubicBezTo>
                  </a:path>
                </a:pathLst>
              </a:custGeom>
              <a:solidFill>
                <a:srgbClr val="7A85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1" name="Freeform 185">
                <a:extLst>
                  <a:ext uri="{FF2B5EF4-FFF2-40B4-BE49-F238E27FC236}">
                    <a16:creationId xmlns:a16="http://schemas.microsoft.com/office/drawing/2014/main" id="{A2A42AEC-2DF4-48B0-901E-90F50BB34D7B}"/>
                  </a:ext>
                </a:extLst>
              </p:cNvPr>
              <p:cNvSpPr>
                <a:spLocks/>
              </p:cNvSpPr>
              <p:nvPr/>
            </p:nvSpPr>
            <p:spPr bwMode="auto">
              <a:xfrm>
                <a:off x="6185464" y="5151068"/>
                <a:ext cx="107673" cy="74421"/>
              </a:xfrm>
              <a:custGeom>
                <a:avLst/>
                <a:gdLst>
                  <a:gd name="T0" fmla="*/ 0 w 41"/>
                  <a:gd name="T1" fmla="*/ 0 h 28"/>
                  <a:gd name="T2" fmla="*/ 0 w 41"/>
                  <a:gd name="T3" fmla="*/ 0 h 28"/>
                  <a:gd name="T4" fmla="*/ 0 w 41"/>
                  <a:gd name="T5" fmla="*/ 0 h 28"/>
                  <a:gd name="T6" fmla="*/ 12 w 41"/>
                  <a:gd name="T7" fmla="*/ 12 h 28"/>
                  <a:gd name="T8" fmla="*/ 28 w 41"/>
                  <a:gd name="T9" fmla="*/ 28 h 28"/>
                  <a:gd name="T10" fmla="*/ 28 w 41"/>
                  <a:gd name="T11" fmla="*/ 28 h 28"/>
                  <a:gd name="T12" fmla="*/ 41 w 41"/>
                  <a:gd name="T13" fmla="*/ 21 h 28"/>
                  <a:gd name="T14" fmla="*/ 41 w 41"/>
                  <a:gd name="T15" fmla="*/ 20 h 28"/>
                  <a:gd name="T16" fmla="*/ 39 w 41"/>
                  <a:gd name="T17" fmla="*/ 24 h 28"/>
                  <a:gd name="T18" fmla="*/ 28 w 41"/>
                  <a:gd name="T19" fmla="*/ 28 h 28"/>
                  <a:gd name="T20" fmla="*/ 28 w 41"/>
                  <a:gd name="T21" fmla="*/ 28 h 28"/>
                  <a:gd name="T22" fmla="*/ 12 w 41"/>
                  <a:gd name="T23" fmla="*/ 12 h 28"/>
                  <a:gd name="T24" fmla="*/ 0 w 41"/>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28">
                    <a:moveTo>
                      <a:pt x="0" y="0"/>
                    </a:moveTo>
                    <a:cubicBezTo>
                      <a:pt x="0" y="0"/>
                      <a:pt x="0" y="0"/>
                      <a:pt x="0" y="0"/>
                    </a:cubicBezTo>
                    <a:cubicBezTo>
                      <a:pt x="0" y="0"/>
                      <a:pt x="0" y="0"/>
                      <a:pt x="0" y="0"/>
                    </a:cubicBezTo>
                    <a:cubicBezTo>
                      <a:pt x="7" y="3"/>
                      <a:pt x="9" y="4"/>
                      <a:pt x="12" y="12"/>
                    </a:cubicBezTo>
                    <a:cubicBezTo>
                      <a:pt x="15" y="20"/>
                      <a:pt x="19" y="28"/>
                      <a:pt x="28" y="28"/>
                    </a:cubicBezTo>
                    <a:cubicBezTo>
                      <a:pt x="28" y="28"/>
                      <a:pt x="28" y="28"/>
                      <a:pt x="28" y="28"/>
                    </a:cubicBezTo>
                    <a:cubicBezTo>
                      <a:pt x="37" y="28"/>
                      <a:pt x="40" y="23"/>
                      <a:pt x="41" y="21"/>
                    </a:cubicBezTo>
                    <a:cubicBezTo>
                      <a:pt x="41" y="21"/>
                      <a:pt x="41" y="21"/>
                      <a:pt x="41" y="20"/>
                    </a:cubicBezTo>
                    <a:cubicBezTo>
                      <a:pt x="41" y="21"/>
                      <a:pt x="40" y="22"/>
                      <a:pt x="39" y="24"/>
                    </a:cubicBezTo>
                    <a:cubicBezTo>
                      <a:pt x="37" y="26"/>
                      <a:pt x="34" y="28"/>
                      <a:pt x="28" y="28"/>
                    </a:cubicBezTo>
                    <a:cubicBezTo>
                      <a:pt x="28" y="28"/>
                      <a:pt x="28" y="28"/>
                      <a:pt x="28" y="28"/>
                    </a:cubicBezTo>
                    <a:cubicBezTo>
                      <a:pt x="19" y="27"/>
                      <a:pt x="15" y="20"/>
                      <a:pt x="12" y="12"/>
                    </a:cubicBezTo>
                    <a:cubicBezTo>
                      <a:pt x="9" y="4"/>
                      <a:pt x="7" y="3"/>
                      <a:pt x="0" y="0"/>
                    </a:cubicBezTo>
                  </a:path>
                </a:pathLst>
              </a:custGeom>
              <a:solidFill>
                <a:srgbClr val="5363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2" name="Freeform 186">
                <a:extLst>
                  <a:ext uri="{FF2B5EF4-FFF2-40B4-BE49-F238E27FC236}">
                    <a16:creationId xmlns:a16="http://schemas.microsoft.com/office/drawing/2014/main" id="{9723E4BD-56E3-4FEF-A17A-2E8A2754668C}"/>
                  </a:ext>
                </a:extLst>
              </p:cNvPr>
              <p:cNvSpPr>
                <a:spLocks noEditPoints="1"/>
              </p:cNvSpPr>
              <p:nvPr/>
            </p:nvSpPr>
            <p:spPr bwMode="auto">
              <a:xfrm>
                <a:off x="6111043" y="5143151"/>
                <a:ext cx="178927" cy="171010"/>
              </a:xfrm>
              <a:custGeom>
                <a:avLst/>
                <a:gdLst>
                  <a:gd name="T0" fmla="*/ 20 w 68"/>
                  <a:gd name="T1" fmla="*/ 2 h 65"/>
                  <a:gd name="T2" fmla="*/ 20 w 68"/>
                  <a:gd name="T3" fmla="*/ 3 h 65"/>
                  <a:gd name="T4" fmla="*/ 66 w 68"/>
                  <a:gd name="T5" fmla="*/ 64 h 65"/>
                  <a:gd name="T6" fmla="*/ 66 w 68"/>
                  <a:gd name="T7" fmla="*/ 64 h 65"/>
                  <a:gd name="T8" fmla="*/ 66 w 68"/>
                  <a:gd name="T9" fmla="*/ 64 h 65"/>
                  <a:gd name="T10" fmla="*/ 68 w 68"/>
                  <a:gd name="T11" fmla="*/ 64 h 65"/>
                  <a:gd name="T12" fmla="*/ 68 w 68"/>
                  <a:gd name="T13" fmla="*/ 64 h 65"/>
                  <a:gd name="T14" fmla="*/ 28 w 68"/>
                  <a:gd name="T15" fmla="*/ 3 h 65"/>
                  <a:gd name="T16" fmla="*/ 28 w 68"/>
                  <a:gd name="T17" fmla="*/ 3 h 65"/>
                  <a:gd name="T18" fmla="*/ 20 w 68"/>
                  <a:gd name="T19" fmla="*/ 2 h 65"/>
                  <a:gd name="T20" fmla="*/ 0 w 68"/>
                  <a:gd name="T21" fmla="*/ 0 h 65"/>
                  <a:gd name="T22" fmla="*/ 0 w 68"/>
                  <a:gd name="T23" fmla="*/ 5 h 65"/>
                  <a:gd name="T24" fmla="*/ 0 w 68"/>
                  <a:gd name="T25" fmla="*/ 8 h 65"/>
                  <a:gd name="T26" fmla="*/ 26 w 68"/>
                  <a:gd name="T27" fmla="*/ 54 h 65"/>
                  <a:gd name="T28" fmla="*/ 47 w 68"/>
                  <a:gd name="T29" fmla="*/ 63 h 65"/>
                  <a:gd name="T30" fmla="*/ 49 w 68"/>
                  <a:gd name="T31" fmla="*/ 64 h 65"/>
                  <a:gd name="T32" fmla="*/ 4 w 68"/>
                  <a:gd name="T33" fmla="*/ 0 h 65"/>
                  <a:gd name="T34" fmla="*/ 4 w 68"/>
                  <a:gd name="T35" fmla="*/ 0 h 65"/>
                  <a:gd name="T36" fmla="*/ 50 w 68"/>
                  <a:gd name="T37" fmla="*/ 64 h 65"/>
                  <a:gd name="T38" fmla="*/ 50 w 68"/>
                  <a:gd name="T39" fmla="*/ 64 h 65"/>
                  <a:gd name="T40" fmla="*/ 60 w 68"/>
                  <a:gd name="T41" fmla="*/ 65 h 65"/>
                  <a:gd name="T42" fmla="*/ 61 w 68"/>
                  <a:gd name="T43" fmla="*/ 65 h 65"/>
                  <a:gd name="T44" fmla="*/ 12 w 68"/>
                  <a:gd name="T45" fmla="*/ 7 h 65"/>
                  <a:gd name="T46" fmla="*/ 12 w 68"/>
                  <a:gd name="T47" fmla="*/ 1 h 65"/>
                  <a:gd name="T48" fmla="*/ 12 w 68"/>
                  <a:gd name="T49" fmla="*/ 1 h 65"/>
                  <a:gd name="T50" fmla="*/ 13 w 68"/>
                  <a:gd name="T51" fmla="*/ 1 h 65"/>
                  <a:gd name="T52" fmla="*/ 12 w 68"/>
                  <a:gd name="T53" fmla="*/ 7 h 65"/>
                  <a:gd name="T54" fmla="*/ 61 w 68"/>
                  <a:gd name="T55" fmla="*/ 65 h 65"/>
                  <a:gd name="T56" fmla="*/ 61 w 68"/>
                  <a:gd name="T57" fmla="*/ 65 h 65"/>
                  <a:gd name="T58" fmla="*/ 64 w 68"/>
                  <a:gd name="T59" fmla="*/ 65 h 65"/>
                  <a:gd name="T60" fmla="*/ 66 w 68"/>
                  <a:gd name="T61" fmla="*/ 64 h 65"/>
                  <a:gd name="T62" fmla="*/ 20 w 68"/>
                  <a:gd name="T63" fmla="*/ 3 h 65"/>
                  <a:gd name="T64" fmla="*/ 20 w 68"/>
                  <a:gd name="T65" fmla="*/ 2 h 65"/>
                  <a:gd name="T66" fmla="*/ 0 w 68"/>
                  <a:gd name="T6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65">
                    <a:moveTo>
                      <a:pt x="20" y="2"/>
                    </a:moveTo>
                    <a:cubicBezTo>
                      <a:pt x="20" y="2"/>
                      <a:pt x="20" y="2"/>
                      <a:pt x="20" y="3"/>
                    </a:cubicBezTo>
                    <a:cubicBezTo>
                      <a:pt x="20" y="11"/>
                      <a:pt x="22" y="53"/>
                      <a:pt x="66" y="64"/>
                    </a:cubicBezTo>
                    <a:cubicBezTo>
                      <a:pt x="66" y="64"/>
                      <a:pt x="66" y="64"/>
                      <a:pt x="66" y="64"/>
                    </a:cubicBezTo>
                    <a:cubicBezTo>
                      <a:pt x="66" y="64"/>
                      <a:pt x="66" y="64"/>
                      <a:pt x="66" y="64"/>
                    </a:cubicBezTo>
                    <a:cubicBezTo>
                      <a:pt x="67" y="64"/>
                      <a:pt x="67" y="64"/>
                      <a:pt x="68" y="64"/>
                    </a:cubicBezTo>
                    <a:cubicBezTo>
                      <a:pt x="68" y="64"/>
                      <a:pt x="68" y="64"/>
                      <a:pt x="68" y="64"/>
                    </a:cubicBezTo>
                    <a:cubicBezTo>
                      <a:pt x="26" y="42"/>
                      <a:pt x="28" y="8"/>
                      <a:pt x="28" y="3"/>
                    </a:cubicBezTo>
                    <a:cubicBezTo>
                      <a:pt x="28" y="3"/>
                      <a:pt x="28" y="3"/>
                      <a:pt x="28" y="3"/>
                    </a:cubicBezTo>
                    <a:cubicBezTo>
                      <a:pt x="20" y="2"/>
                      <a:pt x="20" y="2"/>
                      <a:pt x="20" y="2"/>
                    </a:cubicBezTo>
                    <a:moveTo>
                      <a:pt x="0" y="0"/>
                    </a:moveTo>
                    <a:cubicBezTo>
                      <a:pt x="0" y="1"/>
                      <a:pt x="0" y="3"/>
                      <a:pt x="0" y="5"/>
                    </a:cubicBezTo>
                    <a:cubicBezTo>
                      <a:pt x="0" y="6"/>
                      <a:pt x="0" y="7"/>
                      <a:pt x="0" y="8"/>
                    </a:cubicBezTo>
                    <a:cubicBezTo>
                      <a:pt x="1" y="27"/>
                      <a:pt x="11" y="44"/>
                      <a:pt x="26" y="54"/>
                    </a:cubicBezTo>
                    <a:cubicBezTo>
                      <a:pt x="32" y="58"/>
                      <a:pt x="39" y="62"/>
                      <a:pt x="47" y="63"/>
                    </a:cubicBezTo>
                    <a:cubicBezTo>
                      <a:pt x="48" y="63"/>
                      <a:pt x="49" y="64"/>
                      <a:pt x="49" y="64"/>
                    </a:cubicBezTo>
                    <a:cubicBezTo>
                      <a:pt x="3" y="48"/>
                      <a:pt x="5" y="15"/>
                      <a:pt x="4" y="0"/>
                    </a:cubicBezTo>
                    <a:cubicBezTo>
                      <a:pt x="4" y="0"/>
                      <a:pt x="4" y="0"/>
                      <a:pt x="4" y="0"/>
                    </a:cubicBezTo>
                    <a:cubicBezTo>
                      <a:pt x="5" y="15"/>
                      <a:pt x="3" y="48"/>
                      <a:pt x="50" y="64"/>
                    </a:cubicBezTo>
                    <a:cubicBezTo>
                      <a:pt x="50" y="64"/>
                      <a:pt x="50" y="64"/>
                      <a:pt x="50" y="64"/>
                    </a:cubicBezTo>
                    <a:cubicBezTo>
                      <a:pt x="53" y="64"/>
                      <a:pt x="57" y="65"/>
                      <a:pt x="60" y="65"/>
                    </a:cubicBezTo>
                    <a:cubicBezTo>
                      <a:pt x="60" y="65"/>
                      <a:pt x="61" y="65"/>
                      <a:pt x="61" y="65"/>
                    </a:cubicBezTo>
                    <a:cubicBezTo>
                      <a:pt x="21" y="55"/>
                      <a:pt x="12" y="25"/>
                      <a:pt x="12" y="7"/>
                    </a:cubicBezTo>
                    <a:cubicBezTo>
                      <a:pt x="12" y="5"/>
                      <a:pt x="12" y="3"/>
                      <a:pt x="12" y="1"/>
                    </a:cubicBezTo>
                    <a:cubicBezTo>
                      <a:pt x="12" y="1"/>
                      <a:pt x="12" y="1"/>
                      <a:pt x="12" y="1"/>
                    </a:cubicBezTo>
                    <a:cubicBezTo>
                      <a:pt x="13" y="1"/>
                      <a:pt x="13" y="1"/>
                      <a:pt x="13" y="1"/>
                    </a:cubicBezTo>
                    <a:cubicBezTo>
                      <a:pt x="12" y="3"/>
                      <a:pt x="12" y="5"/>
                      <a:pt x="12" y="7"/>
                    </a:cubicBezTo>
                    <a:cubicBezTo>
                      <a:pt x="12" y="25"/>
                      <a:pt x="21" y="55"/>
                      <a:pt x="61" y="65"/>
                    </a:cubicBezTo>
                    <a:cubicBezTo>
                      <a:pt x="61" y="65"/>
                      <a:pt x="61" y="65"/>
                      <a:pt x="61" y="65"/>
                    </a:cubicBezTo>
                    <a:cubicBezTo>
                      <a:pt x="62" y="65"/>
                      <a:pt x="63" y="65"/>
                      <a:pt x="64" y="65"/>
                    </a:cubicBezTo>
                    <a:cubicBezTo>
                      <a:pt x="64" y="65"/>
                      <a:pt x="65" y="65"/>
                      <a:pt x="66" y="64"/>
                    </a:cubicBezTo>
                    <a:cubicBezTo>
                      <a:pt x="22" y="53"/>
                      <a:pt x="20" y="11"/>
                      <a:pt x="20" y="3"/>
                    </a:cubicBezTo>
                    <a:cubicBezTo>
                      <a:pt x="20" y="2"/>
                      <a:pt x="20" y="2"/>
                      <a:pt x="20" y="2"/>
                    </a:cubicBezTo>
                    <a:cubicBezTo>
                      <a:pt x="0" y="0"/>
                      <a:pt x="0" y="0"/>
                      <a:pt x="0" y="0"/>
                    </a:cubicBezTo>
                  </a:path>
                </a:pathLst>
              </a:custGeom>
              <a:solidFill>
                <a:srgbClr val="99A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3" name="Freeform 187">
                <a:extLst>
                  <a:ext uri="{FF2B5EF4-FFF2-40B4-BE49-F238E27FC236}">
                    <a16:creationId xmlns:a16="http://schemas.microsoft.com/office/drawing/2014/main" id="{18B43168-FEDC-479A-B1A2-6894067BB265}"/>
                  </a:ext>
                </a:extLst>
              </p:cNvPr>
              <p:cNvSpPr>
                <a:spLocks/>
              </p:cNvSpPr>
              <p:nvPr/>
            </p:nvSpPr>
            <p:spPr bwMode="auto">
              <a:xfrm>
                <a:off x="6164880" y="5147901"/>
                <a:ext cx="120341" cy="166260"/>
              </a:xfrm>
              <a:custGeom>
                <a:avLst/>
                <a:gdLst>
                  <a:gd name="T0" fmla="*/ 0 w 46"/>
                  <a:gd name="T1" fmla="*/ 0 h 63"/>
                  <a:gd name="T2" fmla="*/ 0 w 46"/>
                  <a:gd name="T3" fmla="*/ 0 h 63"/>
                  <a:gd name="T4" fmla="*/ 0 w 46"/>
                  <a:gd name="T5" fmla="*/ 1 h 63"/>
                  <a:gd name="T6" fmla="*/ 46 w 46"/>
                  <a:gd name="T7" fmla="*/ 62 h 63"/>
                  <a:gd name="T8" fmla="*/ 46 w 46"/>
                  <a:gd name="T9" fmla="*/ 62 h 63"/>
                  <a:gd name="T10" fmla="*/ 46 w 46"/>
                  <a:gd name="T11" fmla="*/ 63 h 63"/>
                  <a:gd name="T12" fmla="*/ 46 w 46"/>
                  <a:gd name="T13" fmla="*/ 62 h 63"/>
                  <a:gd name="T14" fmla="*/ 46 w 46"/>
                  <a:gd name="T15" fmla="*/ 62 h 63"/>
                  <a:gd name="T16" fmla="*/ 46 w 46"/>
                  <a:gd name="T17" fmla="*/ 62 h 63"/>
                  <a:gd name="T18" fmla="*/ 46 w 46"/>
                  <a:gd name="T19" fmla="*/ 62 h 63"/>
                  <a:gd name="T20" fmla="*/ 0 w 46"/>
                  <a:gd name="T21" fmla="*/ 1 h 63"/>
                  <a:gd name="T22" fmla="*/ 0 w 46"/>
                  <a:gd name="T23" fmla="*/ 0 h 63"/>
                  <a:gd name="T24" fmla="*/ 0 w 46"/>
                  <a:gd name="T25" fmla="*/ 0 h 63"/>
                  <a:gd name="T26" fmla="*/ 0 w 46"/>
                  <a:gd name="T27" fmla="*/ 0 h 63"/>
                  <a:gd name="T28" fmla="*/ 0 w 46"/>
                  <a:gd name="T29" fmla="*/ 0 h 63"/>
                  <a:gd name="T30" fmla="*/ 0 w 46"/>
                  <a:gd name="T3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63">
                    <a:moveTo>
                      <a:pt x="0" y="0"/>
                    </a:moveTo>
                    <a:cubicBezTo>
                      <a:pt x="0" y="0"/>
                      <a:pt x="0" y="0"/>
                      <a:pt x="0" y="0"/>
                    </a:cubicBezTo>
                    <a:cubicBezTo>
                      <a:pt x="0" y="0"/>
                      <a:pt x="0" y="0"/>
                      <a:pt x="0" y="1"/>
                    </a:cubicBezTo>
                    <a:cubicBezTo>
                      <a:pt x="0" y="9"/>
                      <a:pt x="2" y="51"/>
                      <a:pt x="46" y="62"/>
                    </a:cubicBezTo>
                    <a:cubicBezTo>
                      <a:pt x="46" y="62"/>
                      <a:pt x="46" y="62"/>
                      <a:pt x="46" y="62"/>
                    </a:cubicBezTo>
                    <a:cubicBezTo>
                      <a:pt x="46" y="62"/>
                      <a:pt x="46" y="63"/>
                      <a:pt x="46" y="63"/>
                    </a:cubicBezTo>
                    <a:cubicBezTo>
                      <a:pt x="46" y="62"/>
                      <a:pt x="46" y="62"/>
                      <a:pt x="46" y="62"/>
                    </a:cubicBezTo>
                    <a:cubicBezTo>
                      <a:pt x="46" y="62"/>
                      <a:pt x="46" y="62"/>
                      <a:pt x="46" y="62"/>
                    </a:cubicBezTo>
                    <a:cubicBezTo>
                      <a:pt x="46" y="62"/>
                      <a:pt x="46" y="62"/>
                      <a:pt x="46" y="62"/>
                    </a:cubicBezTo>
                    <a:cubicBezTo>
                      <a:pt x="46" y="62"/>
                      <a:pt x="46" y="62"/>
                      <a:pt x="46" y="62"/>
                    </a:cubicBezTo>
                    <a:cubicBezTo>
                      <a:pt x="2" y="51"/>
                      <a:pt x="0" y="9"/>
                      <a:pt x="0" y="1"/>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7F9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4" name="Freeform 188">
                <a:extLst>
                  <a:ext uri="{FF2B5EF4-FFF2-40B4-BE49-F238E27FC236}">
                    <a16:creationId xmlns:a16="http://schemas.microsoft.com/office/drawing/2014/main" id="{B9E9896F-03F4-4A84-BA53-29C493A5D3BF}"/>
                  </a:ext>
                </a:extLst>
              </p:cNvPr>
              <p:cNvSpPr>
                <a:spLocks/>
              </p:cNvSpPr>
              <p:nvPr/>
            </p:nvSpPr>
            <p:spPr bwMode="auto">
              <a:xfrm>
                <a:off x="6142712" y="5146318"/>
                <a:ext cx="129841" cy="167843"/>
              </a:xfrm>
              <a:custGeom>
                <a:avLst/>
                <a:gdLst>
                  <a:gd name="T0" fmla="*/ 0 w 49"/>
                  <a:gd name="T1" fmla="*/ 0 h 64"/>
                  <a:gd name="T2" fmla="*/ 0 w 49"/>
                  <a:gd name="T3" fmla="*/ 0 h 64"/>
                  <a:gd name="T4" fmla="*/ 0 w 49"/>
                  <a:gd name="T5" fmla="*/ 6 h 64"/>
                  <a:gd name="T6" fmla="*/ 49 w 49"/>
                  <a:gd name="T7" fmla="*/ 64 h 64"/>
                  <a:gd name="T8" fmla="*/ 49 w 49"/>
                  <a:gd name="T9" fmla="*/ 64 h 64"/>
                  <a:gd name="T10" fmla="*/ 49 w 49"/>
                  <a:gd name="T11" fmla="*/ 64 h 64"/>
                  <a:gd name="T12" fmla="*/ 49 w 49"/>
                  <a:gd name="T13" fmla="*/ 64 h 64"/>
                  <a:gd name="T14" fmla="*/ 49 w 49"/>
                  <a:gd name="T15" fmla="*/ 64 h 64"/>
                  <a:gd name="T16" fmla="*/ 0 w 49"/>
                  <a:gd name="T17" fmla="*/ 6 h 64"/>
                  <a:gd name="T18" fmla="*/ 1 w 49"/>
                  <a:gd name="T19" fmla="*/ 0 h 64"/>
                  <a:gd name="T20" fmla="*/ 0 w 49"/>
                  <a:gd name="T2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64">
                    <a:moveTo>
                      <a:pt x="0" y="0"/>
                    </a:moveTo>
                    <a:cubicBezTo>
                      <a:pt x="0" y="0"/>
                      <a:pt x="0" y="0"/>
                      <a:pt x="0" y="0"/>
                    </a:cubicBezTo>
                    <a:cubicBezTo>
                      <a:pt x="0" y="2"/>
                      <a:pt x="0" y="4"/>
                      <a:pt x="0" y="6"/>
                    </a:cubicBezTo>
                    <a:cubicBezTo>
                      <a:pt x="0" y="24"/>
                      <a:pt x="9" y="54"/>
                      <a:pt x="49" y="64"/>
                    </a:cubicBezTo>
                    <a:cubicBezTo>
                      <a:pt x="49" y="64"/>
                      <a:pt x="49" y="64"/>
                      <a:pt x="49" y="64"/>
                    </a:cubicBezTo>
                    <a:cubicBezTo>
                      <a:pt x="49" y="64"/>
                      <a:pt x="49" y="64"/>
                      <a:pt x="49" y="64"/>
                    </a:cubicBezTo>
                    <a:cubicBezTo>
                      <a:pt x="49" y="64"/>
                      <a:pt x="49" y="64"/>
                      <a:pt x="49" y="64"/>
                    </a:cubicBezTo>
                    <a:cubicBezTo>
                      <a:pt x="49" y="64"/>
                      <a:pt x="49" y="64"/>
                      <a:pt x="49" y="64"/>
                    </a:cubicBezTo>
                    <a:cubicBezTo>
                      <a:pt x="9" y="54"/>
                      <a:pt x="0" y="24"/>
                      <a:pt x="0" y="6"/>
                    </a:cubicBezTo>
                    <a:cubicBezTo>
                      <a:pt x="0" y="4"/>
                      <a:pt x="0" y="2"/>
                      <a:pt x="1" y="0"/>
                    </a:cubicBezTo>
                    <a:cubicBezTo>
                      <a:pt x="0" y="0"/>
                      <a:pt x="0" y="0"/>
                      <a:pt x="0" y="0"/>
                    </a:cubicBezTo>
                  </a:path>
                </a:pathLst>
              </a:custGeom>
              <a:solidFill>
                <a:srgbClr val="7F9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5" name="Freeform 189">
                <a:extLst>
                  <a:ext uri="{FF2B5EF4-FFF2-40B4-BE49-F238E27FC236}">
                    <a16:creationId xmlns:a16="http://schemas.microsoft.com/office/drawing/2014/main" id="{8FE88C6D-3923-40F5-90A1-594108DBB20B}"/>
                  </a:ext>
                </a:extLst>
              </p:cNvPr>
              <p:cNvSpPr>
                <a:spLocks/>
              </p:cNvSpPr>
              <p:nvPr/>
            </p:nvSpPr>
            <p:spPr bwMode="auto">
              <a:xfrm>
                <a:off x="6118960" y="5143151"/>
                <a:ext cx="125091" cy="169427"/>
              </a:xfrm>
              <a:custGeom>
                <a:avLst/>
                <a:gdLst>
                  <a:gd name="T0" fmla="*/ 1 w 47"/>
                  <a:gd name="T1" fmla="*/ 0 h 64"/>
                  <a:gd name="T2" fmla="*/ 1 w 47"/>
                  <a:gd name="T3" fmla="*/ 0 h 64"/>
                  <a:gd name="T4" fmla="*/ 46 w 47"/>
                  <a:gd name="T5" fmla="*/ 64 h 64"/>
                  <a:gd name="T6" fmla="*/ 46 w 47"/>
                  <a:gd name="T7" fmla="*/ 64 h 64"/>
                  <a:gd name="T8" fmla="*/ 47 w 47"/>
                  <a:gd name="T9" fmla="*/ 64 h 64"/>
                  <a:gd name="T10" fmla="*/ 47 w 47"/>
                  <a:gd name="T11" fmla="*/ 64 h 64"/>
                  <a:gd name="T12" fmla="*/ 47 w 47"/>
                  <a:gd name="T13" fmla="*/ 64 h 64"/>
                  <a:gd name="T14" fmla="*/ 1 w 47"/>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64">
                    <a:moveTo>
                      <a:pt x="1" y="0"/>
                    </a:moveTo>
                    <a:cubicBezTo>
                      <a:pt x="1" y="0"/>
                      <a:pt x="1" y="0"/>
                      <a:pt x="1" y="0"/>
                    </a:cubicBezTo>
                    <a:cubicBezTo>
                      <a:pt x="2" y="15"/>
                      <a:pt x="0" y="48"/>
                      <a:pt x="46" y="64"/>
                    </a:cubicBezTo>
                    <a:cubicBezTo>
                      <a:pt x="46" y="64"/>
                      <a:pt x="46" y="64"/>
                      <a:pt x="46" y="64"/>
                    </a:cubicBezTo>
                    <a:cubicBezTo>
                      <a:pt x="46" y="64"/>
                      <a:pt x="47" y="64"/>
                      <a:pt x="47" y="64"/>
                    </a:cubicBezTo>
                    <a:cubicBezTo>
                      <a:pt x="47" y="64"/>
                      <a:pt x="47" y="64"/>
                      <a:pt x="47" y="64"/>
                    </a:cubicBezTo>
                    <a:cubicBezTo>
                      <a:pt x="47" y="64"/>
                      <a:pt x="47" y="64"/>
                      <a:pt x="47" y="64"/>
                    </a:cubicBezTo>
                    <a:cubicBezTo>
                      <a:pt x="0" y="48"/>
                      <a:pt x="2" y="15"/>
                      <a:pt x="1" y="0"/>
                    </a:cubicBezTo>
                  </a:path>
                </a:pathLst>
              </a:custGeom>
              <a:solidFill>
                <a:srgbClr val="7F9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6" name="Freeform 190">
                <a:extLst>
                  <a:ext uri="{FF2B5EF4-FFF2-40B4-BE49-F238E27FC236}">
                    <a16:creationId xmlns:a16="http://schemas.microsoft.com/office/drawing/2014/main" id="{3440434C-6D83-4051-BBB2-6D7CFE4B37A8}"/>
                  </a:ext>
                </a:extLst>
              </p:cNvPr>
              <p:cNvSpPr>
                <a:spLocks/>
              </p:cNvSpPr>
              <p:nvPr/>
            </p:nvSpPr>
            <p:spPr bwMode="auto">
              <a:xfrm>
                <a:off x="6293137" y="5179570"/>
                <a:ext cx="42753" cy="39586"/>
              </a:xfrm>
              <a:custGeom>
                <a:avLst/>
                <a:gdLst>
                  <a:gd name="T0" fmla="*/ 8 w 16"/>
                  <a:gd name="T1" fmla="*/ 0 h 15"/>
                  <a:gd name="T2" fmla="*/ 8 w 16"/>
                  <a:gd name="T3" fmla="*/ 0 h 15"/>
                  <a:gd name="T4" fmla="*/ 0 w 16"/>
                  <a:gd name="T5" fmla="*/ 7 h 15"/>
                  <a:gd name="T6" fmla="*/ 0 w 16"/>
                  <a:gd name="T7" fmla="*/ 8 h 15"/>
                  <a:gd name="T8" fmla="*/ 8 w 16"/>
                  <a:gd name="T9" fmla="*/ 15 h 15"/>
                  <a:gd name="T10" fmla="*/ 9 w 16"/>
                  <a:gd name="T11" fmla="*/ 15 h 15"/>
                  <a:gd name="T12" fmla="*/ 16 w 16"/>
                  <a:gd name="T13" fmla="*/ 7 h 15"/>
                  <a:gd name="T14" fmla="*/ 16 w 16"/>
                  <a:gd name="T15" fmla="*/ 7 h 15"/>
                  <a:gd name="T16" fmla="*/ 8 w 16"/>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8" y="0"/>
                    </a:moveTo>
                    <a:cubicBezTo>
                      <a:pt x="8" y="0"/>
                      <a:pt x="8" y="0"/>
                      <a:pt x="8" y="0"/>
                    </a:cubicBezTo>
                    <a:cubicBezTo>
                      <a:pt x="4" y="0"/>
                      <a:pt x="0" y="3"/>
                      <a:pt x="0" y="7"/>
                    </a:cubicBezTo>
                    <a:cubicBezTo>
                      <a:pt x="0" y="8"/>
                      <a:pt x="0" y="8"/>
                      <a:pt x="0" y="8"/>
                    </a:cubicBezTo>
                    <a:cubicBezTo>
                      <a:pt x="1" y="12"/>
                      <a:pt x="4" y="15"/>
                      <a:pt x="8" y="15"/>
                    </a:cubicBezTo>
                    <a:cubicBezTo>
                      <a:pt x="9" y="15"/>
                      <a:pt x="9" y="15"/>
                      <a:pt x="9" y="15"/>
                    </a:cubicBezTo>
                    <a:cubicBezTo>
                      <a:pt x="13" y="15"/>
                      <a:pt x="16" y="12"/>
                      <a:pt x="16" y="7"/>
                    </a:cubicBezTo>
                    <a:cubicBezTo>
                      <a:pt x="16" y="7"/>
                      <a:pt x="16" y="7"/>
                      <a:pt x="16" y="7"/>
                    </a:cubicBezTo>
                    <a:cubicBezTo>
                      <a:pt x="16" y="3"/>
                      <a:pt x="12" y="0"/>
                      <a:pt x="8" y="0"/>
                    </a:cubicBezTo>
                  </a:path>
                </a:pathLst>
              </a:custGeom>
              <a:solidFill>
                <a:srgbClr val="A2B2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7" name="Freeform 191">
                <a:extLst>
                  <a:ext uri="{FF2B5EF4-FFF2-40B4-BE49-F238E27FC236}">
                    <a16:creationId xmlns:a16="http://schemas.microsoft.com/office/drawing/2014/main" id="{D2C19106-BFED-4C5F-AF9C-C0FAA75FC6A5}"/>
                  </a:ext>
                </a:extLst>
              </p:cNvPr>
              <p:cNvSpPr>
                <a:spLocks noEditPoints="1"/>
              </p:cNvSpPr>
              <p:nvPr/>
            </p:nvSpPr>
            <p:spPr bwMode="auto">
              <a:xfrm>
                <a:off x="6293137" y="5177986"/>
                <a:ext cx="42753" cy="41169"/>
              </a:xfrm>
              <a:custGeom>
                <a:avLst/>
                <a:gdLst>
                  <a:gd name="T0" fmla="*/ 16 w 16"/>
                  <a:gd name="T1" fmla="*/ 8 h 16"/>
                  <a:gd name="T2" fmla="*/ 16 w 16"/>
                  <a:gd name="T3" fmla="*/ 8 h 16"/>
                  <a:gd name="T4" fmla="*/ 16 w 16"/>
                  <a:gd name="T5" fmla="*/ 8 h 16"/>
                  <a:gd name="T6" fmla="*/ 16 w 16"/>
                  <a:gd name="T7" fmla="*/ 8 h 16"/>
                  <a:gd name="T8" fmla="*/ 8 w 16"/>
                  <a:gd name="T9" fmla="*/ 16 h 16"/>
                  <a:gd name="T10" fmla="*/ 0 w 16"/>
                  <a:gd name="T11" fmla="*/ 9 h 16"/>
                  <a:gd name="T12" fmla="*/ 0 w 16"/>
                  <a:gd name="T13" fmla="*/ 8 h 16"/>
                  <a:gd name="T14" fmla="*/ 8 w 16"/>
                  <a:gd name="T15" fmla="*/ 1 h 16"/>
                  <a:gd name="T16" fmla="*/ 8 w 16"/>
                  <a:gd name="T17" fmla="*/ 1 h 16"/>
                  <a:gd name="T18" fmla="*/ 16 w 16"/>
                  <a:gd name="T19" fmla="*/ 8 h 16"/>
                  <a:gd name="T20" fmla="*/ 16 w 16"/>
                  <a:gd name="T21" fmla="*/ 8 h 16"/>
                  <a:gd name="T22" fmla="*/ 16 w 16"/>
                  <a:gd name="T23" fmla="*/ 8 h 16"/>
                  <a:gd name="T24" fmla="*/ 9 w 16"/>
                  <a:gd name="T25" fmla="*/ 16 h 16"/>
                  <a:gd name="T26" fmla="*/ 8 w 16"/>
                  <a:gd name="T27" fmla="*/ 16 h 16"/>
                  <a:gd name="T28" fmla="*/ 8 w 16"/>
                  <a:gd name="T29" fmla="*/ 0 h 16"/>
                  <a:gd name="T30" fmla="*/ 8 w 16"/>
                  <a:gd name="T31" fmla="*/ 0 h 16"/>
                  <a:gd name="T32" fmla="*/ 0 w 16"/>
                  <a:gd name="T33" fmla="*/ 8 h 16"/>
                  <a:gd name="T34" fmla="*/ 0 w 16"/>
                  <a:gd name="T35" fmla="*/ 9 h 16"/>
                  <a:gd name="T36" fmla="*/ 0 w 16"/>
                  <a:gd name="T37" fmla="*/ 10 h 16"/>
                  <a:gd name="T38" fmla="*/ 0 w 16"/>
                  <a:gd name="T39" fmla="*/ 11 h 16"/>
                  <a:gd name="T40" fmla="*/ 8 w 16"/>
                  <a:gd name="T41" fmla="*/ 16 h 16"/>
                  <a:gd name="T42" fmla="*/ 9 w 16"/>
                  <a:gd name="T43" fmla="*/ 16 h 16"/>
                  <a:gd name="T44" fmla="*/ 16 w 16"/>
                  <a:gd name="T45" fmla="*/ 8 h 16"/>
                  <a:gd name="T46" fmla="*/ 16 w 16"/>
                  <a:gd name="T47" fmla="*/ 8 h 16"/>
                  <a:gd name="T48" fmla="*/ 8 w 16"/>
                  <a:gd name="T4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16">
                    <a:moveTo>
                      <a:pt x="16" y="8"/>
                    </a:moveTo>
                    <a:cubicBezTo>
                      <a:pt x="16" y="8"/>
                      <a:pt x="16" y="8"/>
                      <a:pt x="16" y="8"/>
                    </a:cubicBezTo>
                    <a:cubicBezTo>
                      <a:pt x="16" y="8"/>
                      <a:pt x="16" y="8"/>
                      <a:pt x="16" y="8"/>
                    </a:cubicBezTo>
                    <a:cubicBezTo>
                      <a:pt x="16" y="8"/>
                      <a:pt x="16" y="8"/>
                      <a:pt x="16" y="8"/>
                    </a:cubicBezTo>
                    <a:moveTo>
                      <a:pt x="8" y="16"/>
                    </a:moveTo>
                    <a:cubicBezTo>
                      <a:pt x="4" y="16"/>
                      <a:pt x="1" y="13"/>
                      <a:pt x="0" y="9"/>
                    </a:cubicBezTo>
                    <a:cubicBezTo>
                      <a:pt x="0" y="8"/>
                      <a:pt x="0" y="8"/>
                      <a:pt x="0" y="8"/>
                    </a:cubicBezTo>
                    <a:cubicBezTo>
                      <a:pt x="0" y="4"/>
                      <a:pt x="4" y="1"/>
                      <a:pt x="8" y="1"/>
                    </a:cubicBezTo>
                    <a:cubicBezTo>
                      <a:pt x="8" y="1"/>
                      <a:pt x="8" y="1"/>
                      <a:pt x="8" y="1"/>
                    </a:cubicBezTo>
                    <a:cubicBezTo>
                      <a:pt x="12" y="1"/>
                      <a:pt x="16" y="4"/>
                      <a:pt x="16" y="8"/>
                    </a:cubicBezTo>
                    <a:cubicBezTo>
                      <a:pt x="16" y="8"/>
                      <a:pt x="16" y="8"/>
                      <a:pt x="16" y="8"/>
                    </a:cubicBezTo>
                    <a:cubicBezTo>
                      <a:pt x="16" y="8"/>
                      <a:pt x="16" y="8"/>
                      <a:pt x="16" y="8"/>
                    </a:cubicBezTo>
                    <a:cubicBezTo>
                      <a:pt x="16" y="13"/>
                      <a:pt x="13" y="16"/>
                      <a:pt x="9" y="16"/>
                    </a:cubicBezTo>
                    <a:cubicBezTo>
                      <a:pt x="8" y="16"/>
                      <a:pt x="8" y="16"/>
                      <a:pt x="8" y="16"/>
                    </a:cubicBezTo>
                    <a:moveTo>
                      <a:pt x="8" y="0"/>
                    </a:moveTo>
                    <a:cubicBezTo>
                      <a:pt x="8" y="0"/>
                      <a:pt x="8" y="0"/>
                      <a:pt x="8" y="0"/>
                    </a:cubicBezTo>
                    <a:cubicBezTo>
                      <a:pt x="3" y="1"/>
                      <a:pt x="0" y="4"/>
                      <a:pt x="0" y="8"/>
                    </a:cubicBezTo>
                    <a:cubicBezTo>
                      <a:pt x="0" y="9"/>
                      <a:pt x="0" y="9"/>
                      <a:pt x="0" y="9"/>
                    </a:cubicBezTo>
                    <a:cubicBezTo>
                      <a:pt x="0" y="9"/>
                      <a:pt x="0" y="10"/>
                      <a:pt x="0" y="10"/>
                    </a:cubicBezTo>
                    <a:cubicBezTo>
                      <a:pt x="0" y="11"/>
                      <a:pt x="0" y="11"/>
                      <a:pt x="0" y="11"/>
                    </a:cubicBezTo>
                    <a:cubicBezTo>
                      <a:pt x="1" y="14"/>
                      <a:pt x="5" y="16"/>
                      <a:pt x="8" y="16"/>
                    </a:cubicBezTo>
                    <a:cubicBezTo>
                      <a:pt x="9" y="16"/>
                      <a:pt x="9" y="16"/>
                      <a:pt x="9" y="16"/>
                    </a:cubicBezTo>
                    <a:cubicBezTo>
                      <a:pt x="13" y="16"/>
                      <a:pt x="16" y="13"/>
                      <a:pt x="16" y="8"/>
                    </a:cubicBezTo>
                    <a:cubicBezTo>
                      <a:pt x="16" y="8"/>
                      <a:pt x="16" y="8"/>
                      <a:pt x="16" y="8"/>
                    </a:cubicBezTo>
                    <a:cubicBezTo>
                      <a:pt x="16" y="4"/>
                      <a:pt x="12" y="0"/>
                      <a:pt x="8" y="0"/>
                    </a:cubicBezTo>
                  </a:path>
                </a:pathLst>
              </a:custGeom>
              <a:solidFill>
                <a:srgbClr val="5C6A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8" name="Freeform 192">
                <a:extLst>
                  <a:ext uri="{FF2B5EF4-FFF2-40B4-BE49-F238E27FC236}">
                    <a16:creationId xmlns:a16="http://schemas.microsoft.com/office/drawing/2014/main" id="{074A42F9-6078-4161-96BC-DFD5503C7749}"/>
                  </a:ext>
                </a:extLst>
              </p:cNvPr>
              <p:cNvSpPr>
                <a:spLocks/>
              </p:cNvSpPr>
              <p:nvPr/>
            </p:nvSpPr>
            <p:spPr bwMode="auto">
              <a:xfrm>
                <a:off x="6244051" y="5171652"/>
                <a:ext cx="36419" cy="22168"/>
              </a:xfrm>
              <a:custGeom>
                <a:avLst/>
                <a:gdLst>
                  <a:gd name="T0" fmla="*/ 0 w 14"/>
                  <a:gd name="T1" fmla="*/ 0 h 8"/>
                  <a:gd name="T2" fmla="*/ 0 w 14"/>
                  <a:gd name="T3" fmla="*/ 2 h 8"/>
                  <a:gd name="T4" fmla="*/ 6 w 14"/>
                  <a:gd name="T5" fmla="*/ 8 h 8"/>
                  <a:gd name="T6" fmla="*/ 7 w 14"/>
                  <a:gd name="T7" fmla="*/ 8 h 8"/>
                  <a:gd name="T8" fmla="*/ 14 w 14"/>
                  <a:gd name="T9" fmla="*/ 4 h 8"/>
                  <a:gd name="T10" fmla="*/ 14 w 14"/>
                  <a:gd name="T11" fmla="*/ 4 h 8"/>
                  <a:gd name="T12" fmla="*/ 14 w 14"/>
                  <a:gd name="T13" fmla="*/ 4 h 8"/>
                  <a:gd name="T14" fmla="*/ 14 w 14"/>
                  <a:gd name="T15" fmla="*/ 4 h 8"/>
                  <a:gd name="T16" fmla="*/ 8 w 14"/>
                  <a:gd name="T17" fmla="*/ 7 h 8"/>
                  <a:gd name="T18" fmla="*/ 6 w 14"/>
                  <a:gd name="T19" fmla="*/ 7 h 8"/>
                  <a:gd name="T20" fmla="*/ 0 w 14"/>
                  <a:gd name="T21" fmla="*/ 1 h 8"/>
                  <a:gd name="T22" fmla="*/ 0 w 14"/>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8">
                    <a:moveTo>
                      <a:pt x="0" y="0"/>
                    </a:moveTo>
                    <a:cubicBezTo>
                      <a:pt x="0" y="1"/>
                      <a:pt x="0" y="1"/>
                      <a:pt x="0" y="2"/>
                    </a:cubicBezTo>
                    <a:cubicBezTo>
                      <a:pt x="0" y="5"/>
                      <a:pt x="3" y="7"/>
                      <a:pt x="6" y="8"/>
                    </a:cubicBezTo>
                    <a:cubicBezTo>
                      <a:pt x="7" y="8"/>
                      <a:pt x="7" y="8"/>
                      <a:pt x="7" y="8"/>
                    </a:cubicBezTo>
                    <a:cubicBezTo>
                      <a:pt x="10" y="8"/>
                      <a:pt x="13" y="6"/>
                      <a:pt x="14" y="4"/>
                    </a:cubicBezTo>
                    <a:cubicBezTo>
                      <a:pt x="14" y="4"/>
                      <a:pt x="14" y="4"/>
                      <a:pt x="14" y="4"/>
                    </a:cubicBezTo>
                    <a:cubicBezTo>
                      <a:pt x="14" y="4"/>
                      <a:pt x="14" y="4"/>
                      <a:pt x="14" y="4"/>
                    </a:cubicBezTo>
                    <a:cubicBezTo>
                      <a:pt x="14" y="4"/>
                      <a:pt x="14" y="4"/>
                      <a:pt x="14" y="4"/>
                    </a:cubicBezTo>
                    <a:cubicBezTo>
                      <a:pt x="13" y="6"/>
                      <a:pt x="10" y="7"/>
                      <a:pt x="8" y="7"/>
                    </a:cubicBezTo>
                    <a:cubicBezTo>
                      <a:pt x="7" y="7"/>
                      <a:pt x="7" y="7"/>
                      <a:pt x="6" y="7"/>
                    </a:cubicBezTo>
                    <a:cubicBezTo>
                      <a:pt x="3" y="6"/>
                      <a:pt x="1" y="4"/>
                      <a:pt x="0" y="1"/>
                    </a:cubicBezTo>
                    <a:cubicBezTo>
                      <a:pt x="0" y="1"/>
                      <a:pt x="0" y="1"/>
                      <a:pt x="0" y="0"/>
                    </a:cubicBezTo>
                  </a:path>
                </a:pathLst>
              </a:custGeom>
              <a:solidFill>
                <a:srgbClr val="A6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9" name="Freeform 193">
                <a:extLst>
                  <a:ext uri="{FF2B5EF4-FFF2-40B4-BE49-F238E27FC236}">
                    <a16:creationId xmlns:a16="http://schemas.microsoft.com/office/drawing/2014/main" id="{856471CA-8A3B-4C54-B123-831D25C95158}"/>
                  </a:ext>
                </a:extLst>
              </p:cNvPr>
              <p:cNvSpPr>
                <a:spLocks/>
              </p:cNvSpPr>
              <p:nvPr/>
            </p:nvSpPr>
            <p:spPr bwMode="auto">
              <a:xfrm>
                <a:off x="6244051" y="5171652"/>
                <a:ext cx="36419" cy="19001"/>
              </a:xfrm>
              <a:custGeom>
                <a:avLst/>
                <a:gdLst>
                  <a:gd name="T0" fmla="*/ 0 w 14"/>
                  <a:gd name="T1" fmla="*/ 0 h 7"/>
                  <a:gd name="T2" fmla="*/ 0 w 14"/>
                  <a:gd name="T3" fmla="*/ 0 h 7"/>
                  <a:gd name="T4" fmla="*/ 0 w 14"/>
                  <a:gd name="T5" fmla="*/ 1 h 7"/>
                  <a:gd name="T6" fmla="*/ 6 w 14"/>
                  <a:gd name="T7" fmla="*/ 7 h 7"/>
                  <a:gd name="T8" fmla="*/ 8 w 14"/>
                  <a:gd name="T9" fmla="*/ 7 h 7"/>
                  <a:gd name="T10" fmla="*/ 14 w 14"/>
                  <a:gd name="T11" fmla="*/ 4 h 7"/>
                  <a:gd name="T12" fmla="*/ 14 w 14"/>
                  <a:gd name="T13" fmla="*/ 4 h 7"/>
                  <a:gd name="T14" fmla="*/ 14 w 14"/>
                  <a:gd name="T15" fmla="*/ 3 h 7"/>
                  <a:gd name="T16" fmla="*/ 8 w 14"/>
                  <a:gd name="T17" fmla="*/ 5 h 7"/>
                  <a:gd name="T18" fmla="*/ 7 w 14"/>
                  <a:gd name="T19" fmla="*/ 5 h 7"/>
                  <a:gd name="T20" fmla="*/ 0 w 14"/>
                  <a:gd name="T21" fmla="*/ 1 h 7"/>
                  <a:gd name="T22" fmla="*/ 0 w 14"/>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7">
                    <a:moveTo>
                      <a:pt x="0" y="0"/>
                    </a:moveTo>
                    <a:cubicBezTo>
                      <a:pt x="0" y="0"/>
                      <a:pt x="0" y="0"/>
                      <a:pt x="0" y="0"/>
                    </a:cubicBezTo>
                    <a:cubicBezTo>
                      <a:pt x="0" y="1"/>
                      <a:pt x="0" y="1"/>
                      <a:pt x="0" y="1"/>
                    </a:cubicBezTo>
                    <a:cubicBezTo>
                      <a:pt x="1" y="4"/>
                      <a:pt x="3" y="6"/>
                      <a:pt x="6" y="7"/>
                    </a:cubicBezTo>
                    <a:cubicBezTo>
                      <a:pt x="7" y="7"/>
                      <a:pt x="7" y="7"/>
                      <a:pt x="8" y="7"/>
                    </a:cubicBezTo>
                    <a:cubicBezTo>
                      <a:pt x="10" y="7"/>
                      <a:pt x="13" y="6"/>
                      <a:pt x="14" y="4"/>
                    </a:cubicBezTo>
                    <a:cubicBezTo>
                      <a:pt x="14" y="4"/>
                      <a:pt x="14" y="4"/>
                      <a:pt x="14" y="4"/>
                    </a:cubicBezTo>
                    <a:cubicBezTo>
                      <a:pt x="14" y="3"/>
                      <a:pt x="14" y="3"/>
                      <a:pt x="14" y="3"/>
                    </a:cubicBezTo>
                    <a:cubicBezTo>
                      <a:pt x="12" y="4"/>
                      <a:pt x="10" y="5"/>
                      <a:pt x="8" y="5"/>
                    </a:cubicBezTo>
                    <a:cubicBezTo>
                      <a:pt x="8" y="5"/>
                      <a:pt x="7" y="5"/>
                      <a:pt x="7" y="5"/>
                    </a:cubicBezTo>
                    <a:cubicBezTo>
                      <a:pt x="4" y="4"/>
                      <a:pt x="2" y="3"/>
                      <a:pt x="0" y="1"/>
                    </a:cubicBezTo>
                    <a:cubicBezTo>
                      <a:pt x="0" y="0"/>
                      <a:pt x="0" y="0"/>
                      <a:pt x="0" y="0"/>
                    </a:cubicBezTo>
                  </a:path>
                </a:pathLst>
              </a:custGeom>
              <a:solidFill>
                <a:srgbClr val="5C6A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0" name="Freeform 194">
                <a:extLst>
                  <a:ext uri="{FF2B5EF4-FFF2-40B4-BE49-F238E27FC236}">
                    <a16:creationId xmlns:a16="http://schemas.microsoft.com/office/drawing/2014/main" id="{4BBCD372-6813-42B2-9F06-742DF684F98B}"/>
                  </a:ext>
                </a:extLst>
              </p:cNvPr>
              <p:cNvSpPr>
                <a:spLocks/>
              </p:cNvSpPr>
              <p:nvPr/>
            </p:nvSpPr>
            <p:spPr bwMode="auto">
              <a:xfrm>
                <a:off x="6277303" y="5171652"/>
                <a:ext cx="11084" cy="14251"/>
              </a:xfrm>
              <a:custGeom>
                <a:avLst/>
                <a:gdLst>
                  <a:gd name="T0" fmla="*/ 1 w 4"/>
                  <a:gd name="T1" fmla="*/ 0 h 5"/>
                  <a:gd name="T2" fmla="*/ 1 w 4"/>
                  <a:gd name="T3" fmla="*/ 3 h 5"/>
                  <a:gd name="T4" fmla="*/ 1 w 4"/>
                  <a:gd name="T5" fmla="*/ 4 h 5"/>
                  <a:gd name="T6" fmla="*/ 1 w 4"/>
                  <a:gd name="T7" fmla="*/ 4 h 5"/>
                  <a:gd name="T8" fmla="*/ 1 w 4"/>
                  <a:gd name="T9" fmla="*/ 4 h 5"/>
                  <a:gd name="T10" fmla="*/ 1 w 4"/>
                  <a:gd name="T11" fmla="*/ 4 h 5"/>
                  <a:gd name="T12" fmla="*/ 4 w 4"/>
                  <a:gd name="T13" fmla="*/ 5 h 5"/>
                  <a:gd name="T14" fmla="*/ 4 w 4"/>
                  <a:gd name="T15" fmla="*/ 5 h 5"/>
                  <a:gd name="T16" fmla="*/ 4 w 4"/>
                  <a:gd name="T17" fmla="*/ 5 h 5"/>
                  <a:gd name="T18" fmla="*/ 2 w 4"/>
                  <a:gd name="T19" fmla="*/ 3 h 5"/>
                  <a:gd name="T20" fmla="*/ 1 w 4"/>
                  <a:gd name="T21" fmla="*/ 0 h 5"/>
                  <a:gd name="T22" fmla="*/ 1 w 4"/>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5">
                    <a:moveTo>
                      <a:pt x="1" y="0"/>
                    </a:moveTo>
                    <a:cubicBezTo>
                      <a:pt x="0" y="1"/>
                      <a:pt x="0" y="2"/>
                      <a:pt x="1" y="3"/>
                    </a:cubicBezTo>
                    <a:cubicBezTo>
                      <a:pt x="1" y="3"/>
                      <a:pt x="1" y="3"/>
                      <a:pt x="1" y="4"/>
                    </a:cubicBezTo>
                    <a:cubicBezTo>
                      <a:pt x="1" y="4"/>
                      <a:pt x="1" y="4"/>
                      <a:pt x="1" y="4"/>
                    </a:cubicBezTo>
                    <a:cubicBezTo>
                      <a:pt x="1" y="4"/>
                      <a:pt x="1" y="4"/>
                      <a:pt x="1" y="4"/>
                    </a:cubicBezTo>
                    <a:cubicBezTo>
                      <a:pt x="1" y="4"/>
                      <a:pt x="1" y="4"/>
                      <a:pt x="1" y="4"/>
                    </a:cubicBezTo>
                    <a:cubicBezTo>
                      <a:pt x="2" y="5"/>
                      <a:pt x="3" y="5"/>
                      <a:pt x="4" y="5"/>
                    </a:cubicBezTo>
                    <a:cubicBezTo>
                      <a:pt x="4" y="5"/>
                      <a:pt x="4" y="5"/>
                      <a:pt x="4" y="5"/>
                    </a:cubicBezTo>
                    <a:cubicBezTo>
                      <a:pt x="4" y="5"/>
                      <a:pt x="4" y="5"/>
                      <a:pt x="4" y="5"/>
                    </a:cubicBezTo>
                    <a:cubicBezTo>
                      <a:pt x="3" y="5"/>
                      <a:pt x="2" y="4"/>
                      <a:pt x="2" y="3"/>
                    </a:cubicBezTo>
                    <a:cubicBezTo>
                      <a:pt x="1" y="2"/>
                      <a:pt x="1" y="1"/>
                      <a:pt x="1" y="0"/>
                    </a:cubicBezTo>
                    <a:cubicBezTo>
                      <a:pt x="1" y="0"/>
                      <a:pt x="1" y="0"/>
                      <a:pt x="1" y="0"/>
                    </a:cubicBezTo>
                  </a:path>
                </a:pathLst>
              </a:custGeom>
              <a:solidFill>
                <a:srgbClr val="5C6A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1" name="Freeform 225">
                <a:extLst>
                  <a:ext uri="{FF2B5EF4-FFF2-40B4-BE49-F238E27FC236}">
                    <a16:creationId xmlns:a16="http://schemas.microsoft.com/office/drawing/2014/main" id="{5BD1DE62-3734-42C6-B2F0-A1F4CDD1DF4F}"/>
                  </a:ext>
                </a:extLst>
              </p:cNvPr>
              <p:cNvSpPr>
                <a:spLocks/>
              </p:cNvSpPr>
              <p:nvPr/>
            </p:nvSpPr>
            <p:spPr bwMode="auto">
              <a:xfrm>
                <a:off x="4643204" y="4303935"/>
                <a:ext cx="634955" cy="202678"/>
              </a:xfrm>
              <a:custGeom>
                <a:avLst/>
                <a:gdLst>
                  <a:gd name="T0" fmla="*/ 2 w 241"/>
                  <a:gd name="T1" fmla="*/ 0 h 77"/>
                  <a:gd name="T2" fmla="*/ 0 w 241"/>
                  <a:gd name="T3" fmla="*/ 0 h 77"/>
                  <a:gd name="T4" fmla="*/ 15 w 241"/>
                  <a:gd name="T5" fmla="*/ 23 h 77"/>
                  <a:gd name="T6" fmla="*/ 104 w 241"/>
                  <a:gd name="T7" fmla="*/ 76 h 77"/>
                  <a:gd name="T8" fmla="*/ 123 w 241"/>
                  <a:gd name="T9" fmla="*/ 77 h 77"/>
                  <a:gd name="T10" fmla="*/ 215 w 241"/>
                  <a:gd name="T11" fmla="*/ 43 h 77"/>
                  <a:gd name="T12" fmla="*/ 241 w 241"/>
                  <a:gd name="T13" fmla="*/ 8 h 77"/>
                  <a:gd name="T14" fmla="*/ 240 w 241"/>
                  <a:gd name="T15" fmla="*/ 8 h 77"/>
                  <a:gd name="T16" fmla="*/ 240 w 241"/>
                  <a:gd name="T17" fmla="*/ 8 h 77"/>
                  <a:gd name="T18" fmla="*/ 123 w 241"/>
                  <a:gd name="T19" fmla="*/ 75 h 77"/>
                  <a:gd name="T20" fmla="*/ 104 w 241"/>
                  <a:gd name="T21" fmla="*/ 74 h 77"/>
                  <a:gd name="T22" fmla="*/ 16 w 241"/>
                  <a:gd name="T23" fmla="*/ 22 h 77"/>
                  <a:gd name="T24" fmla="*/ 2 w 241"/>
                  <a:gd name="T2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77">
                    <a:moveTo>
                      <a:pt x="2" y="0"/>
                    </a:moveTo>
                    <a:cubicBezTo>
                      <a:pt x="1" y="0"/>
                      <a:pt x="1" y="0"/>
                      <a:pt x="0" y="0"/>
                    </a:cubicBezTo>
                    <a:cubicBezTo>
                      <a:pt x="5" y="8"/>
                      <a:pt x="10" y="16"/>
                      <a:pt x="15" y="23"/>
                    </a:cubicBezTo>
                    <a:cubicBezTo>
                      <a:pt x="36" y="52"/>
                      <a:pt x="64" y="72"/>
                      <a:pt x="104" y="76"/>
                    </a:cubicBezTo>
                    <a:cubicBezTo>
                      <a:pt x="111" y="77"/>
                      <a:pt x="117" y="77"/>
                      <a:pt x="123" y="77"/>
                    </a:cubicBezTo>
                    <a:cubicBezTo>
                      <a:pt x="167" y="77"/>
                      <a:pt x="196" y="60"/>
                      <a:pt x="215" y="43"/>
                    </a:cubicBezTo>
                    <a:cubicBezTo>
                      <a:pt x="234" y="25"/>
                      <a:pt x="241" y="8"/>
                      <a:pt x="241" y="8"/>
                    </a:cubicBezTo>
                    <a:cubicBezTo>
                      <a:pt x="240" y="8"/>
                      <a:pt x="240" y="8"/>
                      <a:pt x="240" y="8"/>
                    </a:cubicBezTo>
                    <a:cubicBezTo>
                      <a:pt x="240" y="8"/>
                      <a:pt x="240" y="8"/>
                      <a:pt x="240" y="8"/>
                    </a:cubicBezTo>
                    <a:cubicBezTo>
                      <a:pt x="236" y="16"/>
                      <a:pt x="204" y="75"/>
                      <a:pt x="123" y="75"/>
                    </a:cubicBezTo>
                    <a:cubicBezTo>
                      <a:pt x="117" y="75"/>
                      <a:pt x="111" y="75"/>
                      <a:pt x="104" y="74"/>
                    </a:cubicBezTo>
                    <a:cubicBezTo>
                      <a:pt x="65" y="70"/>
                      <a:pt x="37" y="51"/>
                      <a:pt x="16" y="22"/>
                    </a:cubicBezTo>
                    <a:cubicBezTo>
                      <a:pt x="11" y="15"/>
                      <a:pt x="6" y="8"/>
                      <a:pt x="2" y="0"/>
                    </a:cubicBezTo>
                  </a:path>
                </a:pathLst>
              </a:custGeom>
              <a:solidFill>
                <a:srgbClr val="1316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2" name="Freeform 227">
                <a:extLst>
                  <a:ext uri="{FF2B5EF4-FFF2-40B4-BE49-F238E27FC236}">
                    <a16:creationId xmlns:a16="http://schemas.microsoft.com/office/drawing/2014/main" id="{74B5281A-C743-4896-8395-4923C40415EF}"/>
                  </a:ext>
                </a:extLst>
              </p:cNvPr>
              <p:cNvSpPr>
                <a:spLocks/>
              </p:cNvSpPr>
              <p:nvPr/>
            </p:nvSpPr>
            <p:spPr bwMode="auto">
              <a:xfrm>
                <a:off x="4131757" y="4280183"/>
                <a:ext cx="994393" cy="1064062"/>
              </a:xfrm>
              <a:custGeom>
                <a:avLst/>
                <a:gdLst>
                  <a:gd name="T0" fmla="*/ 0 w 377"/>
                  <a:gd name="T1" fmla="*/ 0 h 403"/>
                  <a:gd name="T2" fmla="*/ 43 w 377"/>
                  <a:gd name="T3" fmla="*/ 120 h 403"/>
                  <a:gd name="T4" fmla="*/ 375 w 377"/>
                  <a:gd name="T5" fmla="*/ 402 h 403"/>
                  <a:gd name="T6" fmla="*/ 375 w 377"/>
                  <a:gd name="T7" fmla="*/ 402 h 403"/>
                  <a:gd name="T8" fmla="*/ 377 w 377"/>
                  <a:gd name="T9" fmla="*/ 403 h 403"/>
                  <a:gd name="T10" fmla="*/ 377 w 377"/>
                  <a:gd name="T11" fmla="*/ 402 h 403"/>
                  <a:gd name="T12" fmla="*/ 377 w 377"/>
                  <a:gd name="T13" fmla="*/ 402 h 403"/>
                  <a:gd name="T14" fmla="*/ 377 w 377"/>
                  <a:gd name="T15" fmla="*/ 401 h 403"/>
                  <a:gd name="T16" fmla="*/ 377 w 377"/>
                  <a:gd name="T17" fmla="*/ 401 h 403"/>
                  <a:gd name="T18" fmla="*/ 44 w 377"/>
                  <a:gd name="T19" fmla="*/ 120 h 403"/>
                  <a:gd name="T20" fmla="*/ 2 w 377"/>
                  <a:gd name="T21" fmla="*/ 2 h 403"/>
                  <a:gd name="T22" fmla="*/ 0 w 377"/>
                  <a:gd name="T23"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7" h="403">
                    <a:moveTo>
                      <a:pt x="0" y="0"/>
                    </a:moveTo>
                    <a:cubicBezTo>
                      <a:pt x="10" y="38"/>
                      <a:pt x="23" y="79"/>
                      <a:pt x="43" y="120"/>
                    </a:cubicBezTo>
                    <a:cubicBezTo>
                      <a:pt x="96" y="232"/>
                      <a:pt x="195" y="344"/>
                      <a:pt x="375" y="402"/>
                    </a:cubicBezTo>
                    <a:cubicBezTo>
                      <a:pt x="375" y="402"/>
                      <a:pt x="375" y="402"/>
                      <a:pt x="375" y="402"/>
                    </a:cubicBezTo>
                    <a:cubicBezTo>
                      <a:pt x="376" y="402"/>
                      <a:pt x="376" y="403"/>
                      <a:pt x="377" y="403"/>
                    </a:cubicBezTo>
                    <a:cubicBezTo>
                      <a:pt x="377" y="402"/>
                      <a:pt x="377" y="402"/>
                      <a:pt x="377" y="402"/>
                    </a:cubicBezTo>
                    <a:cubicBezTo>
                      <a:pt x="377" y="402"/>
                      <a:pt x="377" y="402"/>
                      <a:pt x="377" y="402"/>
                    </a:cubicBezTo>
                    <a:cubicBezTo>
                      <a:pt x="377" y="401"/>
                      <a:pt x="377" y="401"/>
                      <a:pt x="377" y="401"/>
                    </a:cubicBezTo>
                    <a:cubicBezTo>
                      <a:pt x="377" y="401"/>
                      <a:pt x="377" y="401"/>
                      <a:pt x="377" y="401"/>
                    </a:cubicBezTo>
                    <a:cubicBezTo>
                      <a:pt x="196" y="343"/>
                      <a:pt x="98" y="231"/>
                      <a:pt x="44" y="120"/>
                    </a:cubicBezTo>
                    <a:cubicBezTo>
                      <a:pt x="25" y="80"/>
                      <a:pt x="12" y="40"/>
                      <a:pt x="2" y="2"/>
                    </a:cubicBezTo>
                    <a:cubicBezTo>
                      <a:pt x="2" y="1"/>
                      <a:pt x="1" y="1"/>
                      <a:pt x="0" y="0"/>
                    </a:cubicBezTo>
                  </a:path>
                </a:pathLst>
              </a:custGeom>
              <a:solidFill>
                <a:srgbClr val="58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3" name="Freeform 228">
                <a:extLst>
                  <a:ext uri="{FF2B5EF4-FFF2-40B4-BE49-F238E27FC236}">
                    <a16:creationId xmlns:a16="http://schemas.microsoft.com/office/drawing/2014/main" id="{302FAA8F-7C7C-41A3-BE64-F17034619889}"/>
                  </a:ext>
                </a:extLst>
              </p:cNvPr>
              <p:cNvSpPr>
                <a:spLocks/>
              </p:cNvSpPr>
              <p:nvPr/>
            </p:nvSpPr>
            <p:spPr bwMode="auto">
              <a:xfrm>
                <a:off x="3914827" y="4245348"/>
                <a:ext cx="1100483" cy="1098897"/>
              </a:xfrm>
              <a:custGeom>
                <a:avLst/>
                <a:gdLst>
                  <a:gd name="T0" fmla="*/ 1 w 417"/>
                  <a:gd name="T1" fmla="*/ 0 h 416"/>
                  <a:gd name="T2" fmla="*/ 0 w 417"/>
                  <a:gd name="T3" fmla="*/ 2 h 416"/>
                  <a:gd name="T4" fmla="*/ 414 w 417"/>
                  <a:gd name="T5" fmla="*/ 415 h 416"/>
                  <a:gd name="T6" fmla="*/ 414 w 417"/>
                  <a:gd name="T7" fmla="*/ 415 h 416"/>
                  <a:gd name="T8" fmla="*/ 416 w 417"/>
                  <a:gd name="T9" fmla="*/ 416 h 416"/>
                  <a:gd name="T10" fmla="*/ 416 w 417"/>
                  <a:gd name="T11" fmla="*/ 415 h 416"/>
                  <a:gd name="T12" fmla="*/ 417 w 417"/>
                  <a:gd name="T13" fmla="*/ 414 h 416"/>
                  <a:gd name="T14" fmla="*/ 1 w 417"/>
                  <a:gd name="T15" fmla="*/ 0 h 4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7" h="416">
                    <a:moveTo>
                      <a:pt x="1" y="0"/>
                    </a:moveTo>
                    <a:cubicBezTo>
                      <a:pt x="0" y="1"/>
                      <a:pt x="0" y="1"/>
                      <a:pt x="0" y="2"/>
                    </a:cubicBezTo>
                    <a:cubicBezTo>
                      <a:pt x="33" y="155"/>
                      <a:pt x="141" y="334"/>
                      <a:pt x="414" y="415"/>
                    </a:cubicBezTo>
                    <a:cubicBezTo>
                      <a:pt x="414" y="415"/>
                      <a:pt x="414" y="415"/>
                      <a:pt x="414" y="415"/>
                    </a:cubicBezTo>
                    <a:cubicBezTo>
                      <a:pt x="415" y="415"/>
                      <a:pt x="416" y="416"/>
                      <a:pt x="416" y="416"/>
                    </a:cubicBezTo>
                    <a:cubicBezTo>
                      <a:pt x="416" y="415"/>
                      <a:pt x="416" y="415"/>
                      <a:pt x="416" y="415"/>
                    </a:cubicBezTo>
                    <a:cubicBezTo>
                      <a:pt x="417" y="414"/>
                      <a:pt x="417" y="414"/>
                      <a:pt x="417" y="414"/>
                    </a:cubicBezTo>
                    <a:cubicBezTo>
                      <a:pt x="142" y="333"/>
                      <a:pt x="34" y="154"/>
                      <a:pt x="1" y="0"/>
                    </a:cubicBezTo>
                  </a:path>
                </a:pathLst>
              </a:custGeom>
              <a:solidFill>
                <a:srgbClr val="58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4" name="Freeform 229">
                <a:extLst>
                  <a:ext uri="{FF2B5EF4-FFF2-40B4-BE49-F238E27FC236}">
                    <a16:creationId xmlns:a16="http://schemas.microsoft.com/office/drawing/2014/main" id="{32068B0C-9D28-4FAF-B806-8325C48815C1}"/>
                  </a:ext>
                </a:extLst>
              </p:cNvPr>
              <p:cNvSpPr>
                <a:spLocks/>
              </p:cNvSpPr>
              <p:nvPr/>
            </p:nvSpPr>
            <p:spPr bwMode="auto">
              <a:xfrm>
                <a:off x="3731149" y="4261182"/>
                <a:ext cx="1000727" cy="1043477"/>
              </a:xfrm>
              <a:custGeom>
                <a:avLst/>
                <a:gdLst>
                  <a:gd name="T0" fmla="*/ 2 w 380"/>
                  <a:gd name="T1" fmla="*/ 0 h 395"/>
                  <a:gd name="T2" fmla="*/ 0 w 380"/>
                  <a:gd name="T3" fmla="*/ 2 h 395"/>
                  <a:gd name="T4" fmla="*/ 46 w 380"/>
                  <a:gd name="T5" fmla="*/ 127 h 395"/>
                  <a:gd name="T6" fmla="*/ 379 w 380"/>
                  <a:gd name="T7" fmla="*/ 395 h 395"/>
                  <a:gd name="T8" fmla="*/ 380 w 380"/>
                  <a:gd name="T9" fmla="*/ 393 h 395"/>
                  <a:gd name="T10" fmla="*/ 47 w 380"/>
                  <a:gd name="T11" fmla="*/ 126 h 395"/>
                  <a:gd name="T12" fmla="*/ 2 w 380"/>
                  <a:gd name="T13" fmla="*/ 0 h 395"/>
                </a:gdLst>
                <a:ahLst/>
                <a:cxnLst>
                  <a:cxn ang="0">
                    <a:pos x="T0" y="T1"/>
                  </a:cxn>
                  <a:cxn ang="0">
                    <a:pos x="T2" y="T3"/>
                  </a:cxn>
                  <a:cxn ang="0">
                    <a:pos x="T4" y="T5"/>
                  </a:cxn>
                  <a:cxn ang="0">
                    <a:pos x="T6" y="T7"/>
                  </a:cxn>
                  <a:cxn ang="0">
                    <a:pos x="T8" y="T9"/>
                  </a:cxn>
                  <a:cxn ang="0">
                    <a:pos x="T10" y="T11"/>
                  </a:cxn>
                  <a:cxn ang="0">
                    <a:pos x="T12" y="T13"/>
                  </a:cxn>
                </a:cxnLst>
                <a:rect l="0" t="0" r="r" b="b"/>
                <a:pathLst>
                  <a:path w="380" h="395">
                    <a:moveTo>
                      <a:pt x="2" y="0"/>
                    </a:moveTo>
                    <a:cubicBezTo>
                      <a:pt x="1" y="1"/>
                      <a:pt x="1" y="1"/>
                      <a:pt x="0" y="2"/>
                    </a:cubicBezTo>
                    <a:cubicBezTo>
                      <a:pt x="9" y="43"/>
                      <a:pt x="24" y="85"/>
                      <a:pt x="46" y="127"/>
                    </a:cubicBezTo>
                    <a:cubicBezTo>
                      <a:pt x="99" y="226"/>
                      <a:pt x="197" y="323"/>
                      <a:pt x="379" y="395"/>
                    </a:cubicBezTo>
                    <a:cubicBezTo>
                      <a:pt x="380" y="393"/>
                      <a:pt x="380" y="393"/>
                      <a:pt x="380" y="393"/>
                    </a:cubicBezTo>
                    <a:cubicBezTo>
                      <a:pt x="198" y="322"/>
                      <a:pt x="100" y="224"/>
                      <a:pt x="47" y="126"/>
                    </a:cubicBezTo>
                    <a:cubicBezTo>
                      <a:pt x="25" y="84"/>
                      <a:pt x="11" y="41"/>
                      <a:pt x="2" y="0"/>
                    </a:cubicBezTo>
                  </a:path>
                </a:pathLst>
              </a:custGeom>
              <a:solidFill>
                <a:srgbClr val="586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5" name="Freeform 352">
                <a:extLst>
                  <a:ext uri="{FF2B5EF4-FFF2-40B4-BE49-F238E27FC236}">
                    <a16:creationId xmlns:a16="http://schemas.microsoft.com/office/drawing/2014/main" id="{082F424F-5CC2-4B8E-8B3C-F6E34A181E80}"/>
                  </a:ext>
                </a:extLst>
              </p:cNvPr>
              <p:cNvSpPr>
                <a:spLocks/>
              </p:cNvSpPr>
              <p:nvPr/>
            </p:nvSpPr>
            <p:spPr bwMode="auto">
              <a:xfrm>
                <a:off x="4663789" y="3763986"/>
                <a:ext cx="95006" cy="83922"/>
              </a:xfrm>
              <a:custGeom>
                <a:avLst/>
                <a:gdLst>
                  <a:gd name="T0" fmla="*/ 48 w 60"/>
                  <a:gd name="T1" fmla="*/ 53 h 53"/>
                  <a:gd name="T2" fmla="*/ 30 w 60"/>
                  <a:gd name="T3" fmla="*/ 45 h 53"/>
                  <a:gd name="T4" fmla="*/ 12 w 60"/>
                  <a:gd name="T5" fmla="*/ 53 h 53"/>
                  <a:gd name="T6" fmla="*/ 15 w 60"/>
                  <a:gd name="T7" fmla="*/ 35 h 53"/>
                  <a:gd name="T8" fmla="*/ 0 w 60"/>
                  <a:gd name="T9" fmla="*/ 20 h 53"/>
                  <a:gd name="T10" fmla="*/ 20 w 60"/>
                  <a:gd name="T11" fmla="*/ 18 h 53"/>
                  <a:gd name="T12" fmla="*/ 30 w 60"/>
                  <a:gd name="T13" fmla="*/ 0 h 53"/>
                  <a:gd name="T14" fmla="*/ 40 w 60"/>
                  <a:gd name="T15" fmla="*/ 18 h 53"/>
                  <a:gd name="T16" fmla="*/ 60 w 60"/>
                  <a:gd name="T17" fmla="*/ 20 h 53"/>
                  <a:gd name="T18" fmla="*/ 45 w 60"/>
                  <a:gd name="T19" fmla="*/ 35 h 53"/>
                  <a:gd name="T20" fmla="*/ 48 w 60"/>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3">
                    <a:moveTo>
                      <a:pt x="48" y="53"/>
                    </a:moveTo>
                    <a:lnTo>
                      <a:pt x="30" y="45"/>
                    </a:lnTo>
                    <a:lnTo>
                      <a:pt x="12" y="53"/>
                    </a:lnTo>
                    <a:lnTo>
                      <a:pt x="15" y="35"/>
                    </a:lnTo>
                    <a:lnTo>
                      <a:pt x="0" y="20"/>
                    </a:lnTo>
                    <a:lnTo>
                      <a:pt x="20" y="18"/>
                    </a:lnTo>
                    <a:lnTo>
                      <a:pt x="30" y="0"/>
                    </a:lnTo>
                    <a:lnTo>
                      <a:pt x="40" y="18"/>
                    </a:lnTo>
                    <a:lnTo>
                      <a:pt x="60" y="20"/>
                    </a:lnTo>
                    <a:lnTo>
                      <a:pt x="45" y="35"/>
                    </a:lnTo>
                    <a:lnTo>
                      <a:pt x="48"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6" name="Freeform 354">
                <a:extLst>
                  <a:ext uri="{FF2B5EF4-FFF2-40B4-BE49-F238E27FC236}">
                    <a16:creationId xmlns:a16="http://schemas.microsoft.com/office/drawing/2014/main" id="{F9087EEC-30E5-4FB1-A514-8FA8893679CB}"/>
                  </a:ext>
                </a:extLst>
              </p:cNvPr>
              <p:cNvSpPr>
                <a:spLocks/>
              </p:cNvSpPr>
              <p:nvPr/>
            </p:nvSpPr>
            <p:spPr bwMode="auto">
              <a:xfrm>
                <a:off x="4719209" y="3678481"/>
                <a:ext cx="95006" cy="85505"/>
              </a:xfrm>
              <a:custGeom>
                <a:avLst/>
                <a:gdLst>
                  <a:gd name="T0" fmla="*/ 48 w 60"/>
                  <a:gd name="T1" fmla="*/ 54 h 54"/>
                  <a:gd name="T2" fmla="*/ 30 w 60"/>
                  <a:gd name="T3" fmla="*/ 45 h 54"/>
                  <a:gd name="T4" fmla="*/ 12 w 60"/>
                  <a:gd name="T5" fmla="*/ 54 h 54"/>
                  <a:gd name="T6" fmla="*/ 15 w 60"/>
                  <a:gd name="T7" fmla="*/ 35 h 54"/>
                  <a:gd name="T8" fmla="*/ 0 w 60"/>
                  <a:gd name="T9" fmla="*/ 22 h 54"/>
                  <a:gd name="T10" fmla="*/ 20 w 60"/>
                  <a:gd name="T11" fmla="*/ 19 h 54"/>
                  <a:gd name="T12" fmla="*/ 30 w 60"/>
                  <a:gd name="T13" fmla="*/ 0 h 54"/>
                  <a:gd name="T14" fmla="*/ 40 w 60"/>
                  <a:gd name="T15" fmla="*/ 19 h 54"/>
                  <a:gd name="T16" fmla="*/ 60 w 60"/>
                  <a:gd name="T17" fmla="*/ 22 h 54"/>
                  <a:gd name="T18" fmla="*/ 45 w 60"/>
                  <a:gd name="T19" fmla="*/ 35 h 54"/>
                  <a:gd name="T20" fmla="*/ 48 w 60"/>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4">
                    <a:moveTo>
                      <a:pt x="48" y="54"/>
                    </a:moveTo>
                    <a:lnTo>
                      <a:pt x="30" y="45"/>
                    </a:lnTo>
                    <a:lnTo>
                      <a:pt x="12" y="54"/>
                    </a:lnTo>
                    <a:lnTo>
                      <a:pt x="15" y="35"/>
                    </a:lnTo>
                    <a:lnTo>
                      <a:pt x="0" y="22"/>
                    </a:lnTo>
                    <a:lnTo>
                      <a:pt x="20" y="19"/>
                    </a:lnTo>
                    <a:lnTo>
                      <a:pt x="30" y="0"/>
                    </a:lnTo>
                    <a:lnTo>
                      <a:pt x="40" y="19"/>
                    </a:lnTo>
                    <a:lnTo>
                      <a:pt x="60" y="22"/>
                    </a:lnTo>
                    <a:lnTo>
                      <a:pt x="45" y="35"/>
                    </a:lnTo>
                    <a:lnTo>
                      <a:pt x="48" y="54"/>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7" name="Freeform 355">
                <a:extLst>
                  <a:ext uri="{FF2B5EF4-FFF2-40B4-BE49-F238E27FC236}">
                    <a16:creationId xmlns:a16="http://schemas.microsoft.com/office/drawing/2014/main" id="{C18BD220-8B60-4F8C-91D7-0832F5097EF0}"/>
                  </a:ext>
                </a:extLst>
              </p:cNvPr>
              <p:cNvSpPr>
                <a:spLocks/>
              </p:cNvSpPr>
              <p:nvPr/>
            </p:nvSpPr>
            <p:spPr bwMode="auto">
              <a:xfrm>
                <a:off x="4738210" y="3779821"/>
                <a:ext cx="68087" cy="60170"/>
              </a:xfrm>
              <a:custGeom>
                <a:avLst/>
                <a:gdLst>
                  <a:gd name="T0" fmla="*/ 35 w 43"/>
                  <a:gd name="T1" fmla="*/ 38 h 38"/>
                  <a:gd name="T2" fmla="*/ 21 w 43"/>
                  <a:gd name="T3" fmla="*/ 31 h 38"/>
                  <a:gd name="T4" fmla="*/ 8 w 43"/>
                  <a:gd name="T5" fmla="*/ 38 h 38"/>
                  <a:gd name="T6" fmla="*/ 10 w 43"/>
                  <a:gd name="T7" fmla="*/ 23 h 38"/>
                  <a:gd name="T8" fmla="*/ 0 w 43"/>
                  <a:gd name="T9" fmla="*/ 15 h 38"/>
                  <a:gd name="T10" fmla="*/ 15 w 43"/>
                  <a:gd name="T11" fmla="*/ 11 h 38"/>
                  <a:gd name="T12" fmla="*/ 21 w 43"/>
                  <a:gd name="T13" fmla="*/ 0 h 38"/>
                  <a:gd name="T14" fmla="*/ 28 w 43"/>
                  <a:gd name="T15" fmla="*/ 11 h 38"/>
                  <a:gd name="T16" fmla="*/ 43 w 43"/>
                  <a:gd name="T17" fmla="*/ 15 h 38"/>
                  <a:gd name="T18" fmla="*/ 31 w 43"/>
                  <a:gd name="T19" fmla="*/ 23 h 38"/>
                  <a:gd name="T20" fmla="*/ 35 w 43"/>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38">
                    <a:moveTo>
                      <a:pt x="35" y="38"/>
                    </a:moveTo>
                    <a:lnTo>
                      <a:pt x="21" y="31"/>
                    </a:lnTo>
                    <a:lnTo>
                      <a:pt x="8" y="38"/>
                    </a:lnTo>
                    <a:lnTo>
                      <a:pt x="10" y="23"/>
                    </a:lnTo>
                    <a:lnTo>
                      <a:pt x="0" y="15"/>
                    </a:lnTo>
                    <a:lnTo>
                      <a:pt x="15" y="11"/>
                    </a:lnTo>
                    <a:lnTo>
                      <a:pt x="21" y="0"/>
                    </a:lnTo>
                    <a:lnTo>
                      <a:pt x="28" y="11"/>
                    </a:lnTo>
                    <a:lnTo>
                      <a:pt x="43" y="15"/>
                    </a:lnTo>
                    <a:lnTo>
                      <a:pt x="31" y="23"/>
                    </a:lnTo>
                    <a:lnTo>
                      <a:pt x="35" y="3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8" name="Freeform 356">
                <a:extLst>
                  <a:ext uri="{FF2B5EF4-FFF2-40B4-BE49-F238E27FC236}">
                    <a16:creationId xmlns:a16="http://schemas.microsoft.com/office/drawing/2014/main" id="{A2BA790D-65EC-4158-904C-F8B306AB66E9}"/>
                  </a:ext>
                </a:extLst>
              </p:cNvPr>
              <p:cNvSpPr>
                <a:spLocks/>
              </p:cNvSpPr>
              <p:nvPr/>
            </p:nvSpPr>
            <p:spPr bwMode="auto">
              <a:xfrm>
                <a:off x="4603619" y="3744985"/>
                <a:ext cx="71254" cy="63337"/>
              </a:xfrm>
              <a:custGeom>
                <a:avLst/>
                <a:gdLst>
                  <a:gd name="T0" fmla="*/ 37 w 45"/>
                  <a:gd name="T1" fmla="*/ 40 h 40"/>
                  <a:gd name="T2" fmla="*/ 23 w 45"/>
                  <a:gd name="T3" fmla="*/ 33 h 40"/>
                  <a:gd name="T4" fmla="*/ 8 w 45"/>
                  <a:gd name="T5" fmla="*/ 40 h 40"/>
                  <a:gd name="T6" fmla="*/ 12 w 45"/>
                  <a:gd name="T7" fmla="*/ 25 h 40"/>
                  <a:gd name="T8" fmla="*/ 0 w 45"/>
                  <a:gd name="T9" fmla="*/ 15 h 40"/>
                  <a:gd name="T10" fmla="*/ 15 w 45"/>
                  <a:gd name="T11" fmla="*/ 13 h 40"/>
                  <a:gd name="T12" fmla="*/ 23 w 45"/>
                  <a:gd name="T13" fmla="*/ 0 h 40"/>
                  <a:gd name="T14" fmla="*/ 30 w 45"/>
                  <a:gd name="T15" fmla="*/ 13 h 40"/>
                  <a:gd name="T16" fmla="*/ 45 w 45"/>
                  <a:gd name="T17" fmla="*/ 15 h 40"/>
                  <a:gd name="T18" fmla="*/ 33 w 45"/>
                  <a:gd name="T19" fmla="*/ 25 h 40"/>
                  <a:gd name="T20" fmla="*/ 37 w 45"/>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0">
                    <a:moveTo>
                      <a:pt x="37" y="40"/>
                    </a:moveTo>
                    <a:lnTo>
                      <a:pt x="23" y="33"/>
                    </a:lnTo>
                    <a:lnTo>
                      <a:pt x="8" y="40"/>
                    </a:lnTo>
                    <a:lnTo>
                      <a:pt x="12" y="25"/>
                    </a:lnTo>
                    <a:lnTo>
                      <a:pt x="0" y="15"/>
                    </a:lnTo>
                    <a:lnTo>
                      <a:pt x="15" y="13"/>
                    </a:lnTo>
                    <a:lnTo>
                      <a:pt x="23" y="0"/>
                    </a:lnTo>
                    <a:lnTo>
                      <a:pt x="30" y="13"/>
                    </a:lnTo>
                    <a:lnTo>
                      <a:pt x="45" y="15"/>
                    </a:lnTo>
                    <a:lnTo>
                      <a:pt x="33" y="25"/>
                    </a:lnTo>
                    <a:lnTo>
                      <a:pt x="37" y="4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82" name="Freeform 357">
              <a:extLst>
                <a:ext uri="{FF2B5EF4-FFF2-40B4-BE49-F238E27FC236}">
                  <a16:creationId xmlns:a16="http://schemas.microsoft.com/office/drawing/2014/main" id="{CC00DE2E-9DB6-403E-B919-1251EE9540BC}"/>
                </a:ext>
              </a:extLst>
            </p:cNvPr>
            <p:cNvSpPr>
              <a:spLocks/>
            </p:cNvSpPr>
            <p:nvPr/>
          </p:nvSpPr>
          <p:spPr bwMode="auto">
            <a:xfrm>
              <a:off x="4654288" y="3642063"/>
              <a:ext cx="61754" cy="52253"/>
            </a:xfrm>
            <a:custGeom>
              <a:avLst/>
              <a:gdLst>
                <a:gd name="T0" fmla="*/ 31 w 39"/>
                <a:gd name="T1" fmla="*/ 33 h 33"/>
                <a:gd name="T2" fmla="*/ 20 w 39"/>
                <a:gd name="T3" fmla="*/ 28 h 33"/>
                <a:gd name="T4" fmla="*/ 8 w 39"/>
                <a:gd name="T5" fmla="*/ 33 h 33"/>
                <a:gd name="T6" fmla="*/ 10 w 39"/>
                <a:gd name="T7" fmla="*/ 22 h 33"/>
                <a:gd name="T8" fmla="*/ 0 w 39"/>
                <a:gd name="T9" fmla="*/ 12 h 33"/>
                <a:gd name="T10" fmla="*/ 13 w 39"/>
                <a:gd name="T11" fmla="*/ 10 h 33"/>
                <a:gd name="T12" fmla="*/ 20 w 39"/>
                <a:gd name="T13" fmla="*/ 0 h 33"/>
                <a:gd name="T14" fmla="*/ 26 w 39"/>
                <a:gd name="T15" fmla="*/ 10 h 33"/>
                <a:gd name="T16" fmla="*/ 39 w 39"/>
                <a:gd name="T17" fmla="*/ 12 h 33"/>
                <a:gd name="T18" fmla="*/ 30 w 39"/>
                <a:gd name="T19" fmla="*/ 22 h 33"/>
                <a:gd name="T20" fmla="*/ 31 w 39"/>
                <a:gd name="T2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3">
                  <a:moveTo>
                    <a:pt x="31" y="33"/>
                  </a:moveTo>
                  <a:lnTo>
                    <a:pt x="20" y="28"/>
                  </a:lnTo>
                  <a:lnTo>
                    <a:pt x="8" y="33"/>
                  </a:lnTo>
                  <a:lnTo>
                    <a:pt x="10" y="22"/>
                  </a:lnTo>
                  <a:lnTo>
                    <a:pt x="0" y="12"/>
                  </a:lnTo>
                  <a:lnTo>
                    <a:pt x="13" y="10"/>
                  </a:lnTo>
                  <a:lnTo>
                    <a:pt x="20" y="0"/>
                  </a:lnTo>
                  <a:lnTo>
                    <a:pt x="26" y="10"/>
                  </a:lnTo>
                  <a:lnTo>
                    <a:pt x="39" y="12"/>
                  </a:lnTo>
                  <a:lnTo>
                    <a:pt x="30" y="22"/>
                  </a:lnTo>
                  <a:lnTo>
                    <a:pt x="31" y="3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3" name="Freeform 358">
              <a:extLst>
                <a:ext uri="{FF2B5EF4-FFF2-40B4-BE49-F238E27FC236}">
                  <a16:creationId xmlns:a16="http://schemas.microsoft.com/office/drawing/2014/main" id="{E8FAB158-9370-46F4-BF45-DFFB17B50867}"/>
                </a:ext>
              </a:extLst>
            </p:cNvPr>
            <p:cNvSpPr>
              <a:spLocks/>
            </p:cNvSpPr>
            <p:nvPr/>
          </p:nvSpPr>
          <p:spPr bwMode="auto">
            <a:xfrm>
              <a:off x="4598868" y="3591393"/>
              <a:ext cx="91839" cy="87088"/>
            </a:xfrm>
            <a:custGeom>
              <a:avLst/>
              <a:gdLst>
                <a:gd name="T0" fmla="*/ 36 w 58"/>
                <a:gd name="T1" fmla="*/ 55 h 55"/>
                <a:gd name="T2" fmla="*/ 21 w 58"/>
                <a:gd name="T3" fmla="*/ 42 h 55"/>
                <a:gd name="T4" fmla="*/ 0 w 58"/>
                <a:gd name="T5" fmla="*/ 45 h 55"/>
                <a:gd name="T6" fmla="*/ 10 w 58"/>
                <a:gd name="T7" fmla="*/ 27 h 55"/>
                <a:gd name="T8" fmla="*/ 0 w 58"/>
                <a:gd name="T9" fmla="*/ 10 h 55"/>
                <a:gd name="T10" fmla="*/ 21 w 58"/>
                <a:gd name="T11" fmla="*/ 14 h 55"/>
                <a:gd name="T12" fmla="*/ 36 w 58"/>
                <a:gd name="T13" fmla="*/ 0 h 55"/>
                <a:gd name="T14" fmla="*/ 40 w 58"/>
                <a:gd name="T15" fmla="*/ 19 h 55"/>
                <a:gd name="T16" fmla="*/ 58 w 58"/>
                <a:gd name="T17" fmla="*/ 29 h 55"/>
                <a:gd name="T18" fmla="*/ 40 w 58"/>
                <a:gd name="T19" fmla="*/ 37 h 55"/>
                <a:gd name="T20" fmla="*/ 36 w 58"/>
                <a:gd name="T2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5">
                  <a:moveTo>
                    <a:pt x="36" y="55"/>
                  </a:moveTo>
                  <a:lnTo>
                    <a:pt x="21" y="42"/>
                  </a:lnTo>
                  <a:lnTo>
                    <a:pt x="0" y="45"/>
                  </a:lnTo>
                  <a:lnTo>
                    <a:pt x="10" y="27"/>
                  </a:lnTo>
                  <a:lnTo>
                    <a:pt x="0" y="10"/>
                  </a:lnTo>
                  <a:lnTo>
                    <a:pt x="21" y="14"/>
                  </a:lnTo>
                  <a:lnTo>
                    <a:pt x="36" y="0"/>
                  </a:lnTo>
                  <a:lnTo>
                    <a:pt x="40" y="19"/>
                  </a:lnTo>
                  <a:lnTo>
                    <a:pt x="58" y="29"/>
                  </a:lnTo>
                  <a:lnTo>
                    <a:pt x="40" y="37"/>
                  </a:lnTo>
                  <a:lnTo>
                    <a:pt x="36" y="5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4" name="Freeform 359">
              <a:extLst>
                <a:ext uri="{FF2B5EF4-FFF2-40B4-BE49-F238E27FC236}">
                  <a16:creationId xmlns:a16="http://schemas.microsoft.com/office/drawing/2014/main" id="{355B53BF-F71D-4455-88F4-2219EC022A08}"/>
                </a:ext>
              </a:extLst>
            </p:cNvPr>
            <p:cNvSpPr>
              <a:spLocks/>
            </p:cNvSpPr>
            <p:nvPr/>
          </p:nvSpPr>
          <p:spPr bwMode="auto">
            <a:xfrm>
              <a:off x="4579867" y="3486887"/>
              <a:ext cx="98173" cy="83922"/>
            </a:xfrm>
            <a:custGeom>
              <a:avLst/>
              <a:gdLst>
                <a:gd name="T0" fmla="*/ 50 w 62"/>
                <a:gd name="T1" fmla="*/ 53 h 53"/>
                <a:gd name="T2" fmla="*/ 30 w 62"/>
                <a:gd name="T3" fmla="*/ 43 h 53"/>
                <a:gd name="T4" fmla="*/ 12 w 62"/>
                <a:gd name="T5" fmla="*/ 53 h 53"/>
                <a:gd name="T6" fmla="*/ 15 w 62"/>
                <a:gd name="T7" fmla="*/ 33 h 53"/>
                <a:gd name="T8" fmla="*/ 0 w 62"/>
                <a:gd name="T9" fmla="*/ 20 h 53"/>
                <a:gd name="T10" fmla="*/ 22 w 62"/>
                <a:gd name="T11" fmla="*/ 16 h 53"/>
                <a:gd name="T12" fmla="*/ 30 w 62"/>
                <a:gd name="T13" fmla="*/ 0 h 53"/>
                <a:gd name="T14" fmla="*/ 40 w 62"/>
                <a:gd name="T15" fmla="*/ 16 h 53"/>
                <a:gd name="T16" fmla="*/ 62 w 62"/>
                <a:gd name="T17" fmla="*/ 20 h 53"/>
                <a:gd name="T18" fmla="*/ 47 w 62"/>
                <a:gd name="T19" fmla="*/ 33 h 53"/>
                <a:gd name="T20" fmla="*/ 50 w 62"/>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3">
                  <a:moveTo>
                    <a:pt x="50" y="53"/>
                  </a:moveTo>
                  <a:lnTo>
                    <a:pt x="30" y="43"/>
                  </a:lnTo>
                  <a:lnTo>
                    <a:pt x="12" y="53"/>
                  </a:lnTo>
                  <a:lnTo>
                    <a:pt x="15" y="33"/>
                  </a:lnTo>
                  <a:lnTo>
                    <a:pt x="0" y="20"/>
                  </a:lnTo>
                  <a:lnTo>
                    <a:pt x="22" y="16"/>
                  </a:lnTo>
                  <a:lnTo>
                    <a:pt x="30" y="0"/>
                  </a:lnTo>
                  <a:lnTo>
                    <a:pt x="40" y="16"/>
                  </a:lnTo>
                  <a:lnTo>
                    <a:pt x="62" y="20"/>
                  </a:lnTo>
                  <a:lnTo>
                    <a:pt x="47"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5" name="Freeform 369">
              <a:extLst>
                <a:ext uri="{FF2B5EF4-FFF2-40B4-BE49-F238E27FC236}">
                  <a16:creationId xmlns:a16="http://schemas.microsoft.com/office/drawing/2014/main" id="{E80EE595-AB7F-43DE-8C6C-606D117F6F88}"/>
                </a:ext>
              </a:extLst>
            </p:cNvPr>
            <p:cNvSpPr>
              <a:spLocks/>
            </p:cNvSpPr>
            <p:nvPr/>
          </p:nvSpPr>
          <p:spPr bwMode="auto">
            <a:xfrm>
              <a:off x="4747711" y="3539140"/>
              <a:ext cx="87089" cy="76004"/>
            </a:xfrm>
            <a:custGeom>
              <a:avLst/>
              <a:gdLst>
                <a:gd name="T0" fmla="*/ 55 w 55"/>
                <a:gd name="T1" fmla="*/ 32 h 48"/>
                <a:gd name="T2" fmla="*/ 37 w 55"/>
                <a:gd name="T3" fmla="*/ 33 h 48"/>
                <a:gd name="T4" fmla="*/ 27 w 55"/>
                <a:gd name="T5" fmla="*/ 48 h 48"/>
                <a:gd name="T6" fmla="*/ 19 w 55"/>
                <a:gd name="T7" fmla="*/ 32 h 48"/>
                <a:gd name="T8" fmla="*/ 0 w 55"/>
                <a:gd name="T9" fmla="*/ 28 h 48"/>
                <a:gd name="T10" fmla="*/ 15 w 55"/>
                <a:gd name="T11" fmla="*/ 17 h 48"/>
                <a:gd name="T12" fmla="*/ 14 w 55"/>
                <a:gd name="T13" fmla="*/ 0 h 48"/>
                <a:gd name="T14" fmla="*/ 29 w 55"/>
                <a:gd name="T15" fmla="*/ 8 h 48"/>
                <a:gd name="T16" fmla="*/ 47 w 55"/>
                <a:gd name="T17" fmla="*/ 2 h 48"/>
                <a:gd name="T18" fmla="*/ 42 w 55"/>
                <a:gd name="T19" fmla="*/ 18 h 48"/>
                <a:gd name="T20" fmla="*/ 55 w 55"/>
                <a:gd name="T21"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48">
                  <a:moveTo>
                    <a:pt x="55" y="32"/>
                  </a:moveTo>
                  <a:lnTo>
                    <a:pt x="37" y="33"/>
                  </a:lnTo>
                  <a:lnTo>
                    <a:pt x="27" y="48"/>
                  </a:lnTo>
                  <a:lnTo>
                    <a:pt x="19" y="32"/>
                  </a:lnTo>
                  <a:lnTo>
                    <a:pt x="0" y="28"/>
                  </a:lnTo>
                  <a:lnTo>
                    <a:pt x="15" y="17"/>
                  </a:lnTo>
                  <a:lnTo>
                    <a:pt x="14" y="0"/>
                  </a:lnTo>
                  <a:lnTo>
                    <a:pt x="29" y="8"/>
                  </a:lnTo>
                  <a:lnTo>
                    <a:pt x="47" y="2"/>
                  </a:lnTo>
                  <a:lnTo>
                    <a:pt x="42" y="18"/>
                  </a:lnTo>
                  <a:lnTo>
                    <a:pt x="55" y="3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6" name="Freeform 370">
              <a:extLst>
                <a:ext uri="{FF2B5EF4-FFF2-40B4-BE49-F238E27FC236}">
                  <a16:creationId xmlns:a16="http://schemas.microsoft.com/office/drawing/2014/main" id="{5816DC99-33B3-4140-9B4D-81AE763C9BF0}"/>
                </a:ext>
              </a:extLst>
            </p:cNvPr>
            <p:cNvSpPr>
              <a:spLocks/>
            </p:cNvSpPr>
            <p:nvPr/>
          </p:nvSpPr>
          <p:spPr bwMode="auto">
            <a:xfrm>
              <a:off x="4690707" y="3535973"/>
              <a:ext cx="96589" cy="82338"/>
            </a:xfrm>
            <a:custGeom>
              <a:avLst/>
              <a:gdLst>
                <a:gd name="T0" fmla="*/ 50 w 61"/>
                <a:gd name="T1" fmla="*/ 52 h 52"/>
                <a:gd name="T2" fmla="*/ 31 w 61"/>
                <a:gd name="T3" fmla="*/ 44 h 52"/>
                <a:gd name="T4" fmla="*/ 11 w 61"/>
                <a:gd name="T5" fmla="*/ 52 h 52"/>
                <a:gd name="T6" fmla="*/ 16 w 61"/>
                <a:gd name="T7" fmla="*/ 34 h 52"/>
                <a:gd name="T8" fmla="*/ 0 w 61"/>
                <a:gd name="T9" fmla="*/ 20 h 52"/>
                <a:gd name="T10" fmla="*/ 21 w 61"/>
                <a:gd name="T11" fmla="*/ 17 h 52"/>
                <a:gd name="T12" fmla="*/ 31 w 61"/>
                <a:gd name="T13" fmla="*/ 0 h 52"/>
                <a:gd name="T14" fmla="*/ 41 w 61"/>
                <a:gd name="T15" fmla="*/ 17 h 52"/>
                <a:gd name="T16" fmla="*/ 61 w 61"/>
                <a:gd name="T17" fmla="*/ 20 h 52"/>
                <a:gd name="T18" fmla="*/ 46 w 61"/>
                <a:gd name="T19" fmla="*/ 34 h 52"/>
                <a:gd name="T20" fmla="*/ 50 w 61"/>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52">
                  <a:moveTo>
                    <a:pt x="50" y="52"/>
                  </a:moveTo>
                  <a:lnTo>
                    <a:pt x="31" y="44"/>
                  </a:lnTo>
                  <a:lnTo>
                    <a:pt x="11" y="52"/>
                  </a:lnTo>
                  <a:lnTo>
                    <a:pt x="16" y="34"/>
                  </a:lnTo>
                  <a:lnTo>
                    <a:pt x="0" y="20"/>
                  </a:lnTo>
                  <a:lnTo>
                    <a:pt x="21" y="17"/>
                  </a:lnTo>
                  <a:lnTo>
                    <a:pt x="31" y="0"/>
                  </a:lnTo>
                  <a:lnTo>
                    <a:pt x="41" y="17"/>
                  </a:lnTo>
                  <a:lnTo>
                    <a:pt x="61" y="20"/>
                  </a:lnTo>
                  <a:lnTo>
                    <a:pt x="46" y="34"/>
                  </a:lnTo>
                  <a:lnTo>
                    <a:pt x="50" y="5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7" name="Freeform 371">
              <a:extLst>
                <a:ext uri="{FF2B5EF4-FFF2-40B4-BE49-F238E27FC236}">
                  <a16:creationId xmlns:a16="http://schemas.microsoft.com/office/drawing/2014/main" id="{82D63C23-E0B3-4A54-BED0-3E3ADA54F38E}"/>
                </a:ext>
              </a:extLst>
            </p:cNvPr>
            <p:cNvSpPr>
              <a:spLocks/>
            </p:cNvSpPr>
            <p:nvPr/>
          </p:nvSpPr>
          <p:spPr bwMode="auto">
            <a:xfrm>
              <a:off x="4635287" y="3404549"/>
              <a:ext cx="96589" cy="83922"/>
            </a:xfrm>
            <a:custGeom>
              <a:avLst/>
              <a:gdLst>
                <a:gd name="T0" fmla="*/ 50 w 61"/>
                <a:gd name="T1" fmla="*/ 53 h 53"/>
                <a:gd name="T2" fmla="*/ 32 w 61"/>
                <a:gd name="T3" fmla="*/ 43 h 53"/>
                <a:gd name="T4" fmla="*/ 12 w 61"/>
                <a:gd name="T5" fmla="*/ 53 h 53"/>
                <a:gd name="T6" fmla="*/ 15 w 61"/>
                <a:gd name="T7" fmla="*/ 33 h 53"/>
                <a:gd name="T8" fmla="*/ 0 w 61"/>
                <a:gd name="T9" fmla="*/ 20 h 53"/>
                <a:gd name="T10" fmla="*/ 22 w 61"/>
                <a:gd name="T11" fmla="*/ 17 h 53"/>
                <a:gd name="T12" fmla="*/ 32 w 61"/>
                <a:gd name="T13" fmla="*/ 0 h 53"/>
                <a:gd name="T14" fmla="*/ 40 w 61"/>
                <a:gd name="T15" fmla="*/ 17 h 53"/>
                <a:gd name="T16" fmla="*/ 61 w 61"/>
                <a:gd name="T17" fmla="*/ 20 h 53"/>
                <a:gd name="T18" fmla="*/ 46 w 61"/>
                <a:gd name="T19" fmla="*/ 33 h 53"/>
                <a:gd name="T20" fmla="*/ 50 w 6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53">
                  <a:moveTo>
                    <a:pt x="50" y="53"/>
                  </a:moveTo>
                  <a:lnTo>
                    <a:pt x="32" y="43"/>
                  </a:lnTo>
                  <a:lnTo>
                    <a:pt x="12" y="53"/>
                  </a:lnTo>
                  <a:lnTo>
                    <a:pt x="15" y="33"/>
                  </a:lnTo>
                  <a:lnTo>
                    <a:pt x="0" y="20"/>
                  </a:lnTo>
                  <a:lnTo>
                    <a:pt x="22" y="17"/>
                  </a:lnTo>
                  <a:lnTo>
                    <a:pt x="32" y="0"/>
                  </a:lnTo>
                  <a:lnTo>
                    <a:pt x="40" y="17"/>
                  </a:lnTo>
                  <a:lnTo>
                    <a:pt x="61" y="20"/>
                  </a:lnTo>
                  <a:lnTo>
                    <a:pt x="46"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8" name="Freeform 372">
              <a:extLst>
                <a:ext uri="{FF2B5EF4-FFF2-40B4-BE49-F238E27FC236}">
                  <a16:creationId xmlns:a16="http://schemas.microsoft.com/office/drawing/2014/main" id="{0C5CD8C5-49EA-416A-8C39-A63FE3090ECD}"/>
                </a:ext>
              </a:extLst>
            </p:cNvPr>
            <p:cNvSpPr>
              <a:spLocks/>
            </p:cNvSpPr>
            <p:nvPr/>
          </p:nvSpPr>
          <p:spPr bwMode="auto">
            <a:xfrm>
              <a:off x="4619453" y="3344379"/>
              <a:ext cx="95006" cy="83922"/>
            </a:xfrm>
            <a:custGeom>
              <a:avLst/>
              <a:gdLst>
                <a:gd name="T0" fmla="*/ 32 w 60"/>
                <a:gd name="T1" fmla="*/ 53 h 53"/>
                <a:gd name="T2" fmla="*/ 20 w 60"/>
                <a:gd name="T3" fmla="*/ 36 h 53"/>
                <a:gd name="T4" fmla="*/ 0 w 60"/>
                <a:gd name="T5" fmla="*/ 36 h 53"/>
                <a:gd name="T6" fmla="*/ 13 w 60"/>
                <a:gd name="T7" fmla="*/ 21 h 53"/>
                <a:gd name="T8" fmla="*/ 8 w 60"/>
                <a:gd name="T9" fmla="*/ 3 h 53"/>
                <a:gd name="T10" fmla="*/ 28 w 60"/>
                <a:gd name="T11" fmla="*/ 10 h 53"/>
                <a:gd name="T12" fmla="*/ 45 w 60"/>
                <a:gd name="T13" fmla="*/ 0 h 53"/>
                <a:gd name="T14" fmla="*/ 43 w 60"/>
                <a:gd name="T15" fmla="*/ 18 h 53"/>
                <a:gd name="T16" fmla="*/ 60 w 60"/>
                <a:gd name="T17" fmla="*/ 31 h 53"/>
                <a:gd name="T18" fmla="*/ 40 w 60"/>
                <a:gd name="T19" fmla="*/ 35 h 53"/>
                <a:gd name="T20" fmla="*/ 32 w 60"/>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3">
                  <a:moveTo>
                    <a:pt x="32" y="53"/>
                  </a:moveTo>
                  <a:lnTo>
                    <a:pt x="20" y="36"/>
                  </a:lnTo>
                  <a:lnTo>
                    <a:pt x="0" y="36"/>
                  </a:lnTo>
                  <a:lnTo>
                    <a:pt x="13" y="21"/>
                  </a:lnTo>
                  <a:lnTo>
                    <a:pt x="8" y="3"/>
                  </a:lnTo>
                  <a:lnTo>
                    <a:pt x="28" y="10"/>
                  </a:lnTo>
                  <a:lnTo>
                    <a:pt x="45" y="0"/>
                  </a:lnTo>
                  <a:lnTo>
                    <a:pt x="43" y="18"/>
                  </a:lnTo>
                  <a:lnTo>
                    <a:pt x="60" y="31"/>
                  </a:lnTo>
                  <a:lnTo>
                    <a:pt x="40" y="35"/>
                  </a:lnTo>
                  <a:lnTo>
                    <a:pt x="32"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9" name="Freeform 373">
              <a:extLst>
                <a:ext uri="{FF2B5EF4-FFF2-40B4-BE49-F238E27FC236}">
                  <a16:creationId xmlns:a16="http://schemas.microsoft.com/office/drawing/2014/main" id="{03571782-66D1-4165-B06F-F6C47B8574D4}"/>
                </a:ext>
              </a:extLst>
            </p:cNvPr>
            <p:cNvSpPr>
              <a:spLocks/>
            </p:cNvSpPr>
            <p:nvPr/>
          </p:nvSpPr>
          <p:spPr bwMode="auto">
            <a:xfrm>
              <a:off x="4735043" y="3301626"/>
              <a:ext cx="98173" cy="83922"/>
            </a:xfrm>
            <a:custGeom>
              <a:avLst/>
              <a:gdLst>
                <a:gd name="T0" fmla="*/ 50 w 62"/>
                <a:gd name="T1" fmla="*/ 53 h 53"/>
                <a:gd name="T2" fmla="*/ 30 w 62"/>
                <a:gd name="T3" fmla="*/ 43 h 53"/>
                <a:gd name="T4" fmla="*/ 12 w 62"/>
                <a:gd name="T5" fmla="*/ 53 h 53"/>
                <a:gd name="T6" fmla="*/ 15 w 62"/>
                <a:gd name="T7" fmla="*/ 33 h 53"/>
                <a:gd name="T8" fmla="*/ 0 w 62"/>
                <a:gd name="T9" fmla="*/ 20 h 53"/>
                <a:gd name="T10" fmla="*/ 22 w 62"/>
                <a:gd name="T11" fmla="*/ 17 h 53"/>
                <a:gd name="T12" fmla="*/ 32 w 62"/>
                <a:gd name="T13" fmla="*/ 0 h 53"/>
                <a:gd name="T14" fmla="*/ 40 w 62"/>
                <a:gd name="T15" fmla="*/ 17 h 53"/>
                <a:gd name="T16" fmla="*/ 62 w 62"/>
                <a:gd name="T17" fmla="*/ 20 h 53"/>
                <a:gd name="T18" fmla="*/ 47 w 62"/>
                <a:gd name="T19" fmla="*/ 33 h 53"/>
                <a:gd name="T20" fmla="*/ 50 w 62"/>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3">
                  <a:moveTo>
                    <a:pt x="50" y="53"/>
                  </a:moveTo>
                  <a:lnTo>
                    <a:pt x="30" y="43"/>
                  </a:lnTo>
                  <a:lnTo>
                    <a:pt x="12" y="53"/>
                  </a:lnTo>
                  <a:lnTo>
                    <a:pt x="15" y="33"/>
                  </a:lnTo>
                  <a:lnTo>
                    <a:pt x="0" y="20"/>
                  </a:lnTo>
                  <a:lnTo>
                    <a:pt x="22" y="17"/>
                  </a:lnTo>
                  <a:lnTo>
                    <a:pt x="32" y="0"/>
                  </a:lnTo>
                  <a:lnTo>
                    <a:pt x="40" y="17"/>
                  </a:lnTo>
                  <a:lnTo>
                    <a:pt x="62" y="20"/>
                  </a:lnTo>
                  <a:lnTo>
                    <a:pt x="47" y="33"/>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0" name="Freeform 374">
              <a:extLst>
                <a:ext uri="{FF2B5EF4-FFF2-40B4-BE49-F238E27FC236}">
                  <a16:creationId xmlns:a16="http://schemas.microsoft.com/office/drawing/2014/main" id="{F6F3F480-349F-470E-96AB-B25AD08BD734}"/>
                </a:ext>
              </a:extLst>
            </p:cNvPr>
            <p:cNvSpPr>
              <a:spLocks/>
            </p:cNvSpPr>
            <p:nvPr/>
          </p:nvSpPr>
          <p:spPr bwMode="auto">
            <a:xfrm>
              <a:off x="4861718" y="3005526"/>
              <a:ext cx="106090" cy="98172"/>
            </a:xfrm>
            <a:custGeom>
              <a:avLst/>
              <a:gdLst>
                <a:gd name="T0" fmla="*/ 30 w 67"/>
                <a:gd name="T1" fmla="*/ 62 h 62"/>
                <a:gd name="T2" fmla="*/ 22 w 67"/>
                <a:gd name="T3" fmla="*/ 40 h 62"/>
                <a:gd name="T4" fmla="*/ 0 w 67"/>
                <a:gd name="T5" fmla="*/ 34 h 62"/>
                <a:gd name="T6" fmla="*/ 18 w 67"/>
                <a:gd name="T7" fmla="*/ 22 h 62"/>
                <a:gd name="T8" fmla="*/ 18 w 67"/>
                <a:gd name="T9" fmla="*/ 0 h 62"/>
                <a:gd name="T10" fmla="*/ 38 w 67"/>
                <a:gd name="T11" fmla="*/ 12 h 62"/>
                <a:gd name="T12" fmla="*/ 60 w 67"/>
                <a:gd name="T13" fmla="*/ 5 h 62"/>
                <a:gd name="T14" fmla="*/ 53 w 67"/>
                <a:gd name="T15" fmla="*/ 27 h 62"/>
                <a:gd name="T16" fmla="*/ 67 w 67"/>
                <a:gd name="T17" fmla="*/ 44 h 62"/>
                <a:gd name="T18" fmla="*/ 43 w 67"/>
                <a:gd name="T19" fmla="*/ 44 h 62"/>
                <a:gd name="T20" fmla="*/ 30 w 67"/>
                <a:gd name="T2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2">
                  <a:moveTo>
                    <a:pt x="30" y="62"/>
                  </a:moveTo>
                  <a:lnTo>
                    <a:pt x="22" y="40"/>
                  </a:lnTo>
                  <a:lnTo>
                    <a:pt x="0" y="34"/>
                  </a:lnTo>
                  <a:lnTo>
                    <a:pt x="18" y="22"/>
                  </a:lnTo>
                  <a:lnTo>
                    <a:pt x="18" y="0"/>
                  </a:lnTo>
                  <a:lnTo>
                    <a:pt x="38" y="12"/>
                  </a:lnTo>
                  <a:lnTo>
                    <a:pt x="60" y="5"/>
                  </a:lnTo>
                  <a:lnTo>
                    <a:pt x="53" y="27"/>
                  </a:lnTo>
                  <a:lnTo>
                    <a:pt x="67" y="44"/>
                  </a:lnTo>
                  <a:lnTo>
                    <a:pt x="43" y="44"/>
                  </a:lnTo>
                  <a:lnTo>
                    <a:pt x="30" y="6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1" name="Freeform 375">
              <a:extLst>
                <a:ext uri="{FF2B5EF4-FFF2-40B4-BE49-F238E27FC236}">
                  <a16:creationId xmlns:a16="http://schemas.microsoft.com/office/drawing/2014/main" id="{DABA357E-1BA8-4AF2-84F6-467ED9B3B7E0}"/>
                </a:ext>
              </a:extLst>
            </p:cNvPr>
            <p:cNvSpPr>
              <a:spLocks/>
            </p:cNvSpPr>
            <p:nvPr/>
          </p:nvSpPr>
          <p:spPr bwMode="auto">
            <a:xfrm>
              <a:off x="4556116" y="3076780"/>
              <a:ext cx="107673" cy="95006"/>
            </a:xfrm>
            <a:custGeom>
              <a:avLst/>
              <a:gdLst>
                <a:gd name="T0" fmla="*/ 55 w 68"/>
                <a:gd name="T1" fmla="*/ 60 h 60"/>
                <a:gd name="T2" fmla="*/ 33 w 68"/>
                <a:gd name="T3" fmla="*/ 50 h 60"/>
                <a:gd name="T4" fmla="*/ 13 w 68"/>
                <a:gd name="T5" fmla="*/ 60 h 60"/>
                <a:gd name="T6" fmla="*/ 17 w 68"/>
                <a:gd name="T7" fmla="*/ 39 h 60"/>
                <a:gd name="T8" fmla="*/ 0 w 68"/>
                <a:gd name="T9" fmla="*/ 24 h 60"/>
                <a:gd name="T10" fmla="*/ 23 w 68"/>
                <a:gd name="T11" fmla="*/ 20 h 60"/>
                <a:gd name="T12" fmla="*/ 33 w 68"/>
                <a:gd name="T13" fmla="*/ 0 h 60"/>
                <a:gd name="T14" fmla="*/ 45 w 68"/>
                <a:gd name="T15" fmla="*/ 20 h 60"/>
                <a:gd name="T16" fmla="*/ 68 w 68"/>
                <a:gd name="T17" fmla="*/ 24 h 60"/>
                <a:gd name="T18" fmla="*/ 52 w 68"/>
                <a:gd name="T19" fmla="*/ 39 h 60"/>
                <a:gd name="T20" fmla="*/ 55 w 68"/>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0">
                  <a:moveTo>
                    <a:pt x="55" y="60"/>
                  </a:moveTo>
                  <a:lnTo>
                    <a:pt x="33" y="50"/>
                  </a:lnTo>
                  <a:lnTo>
                    <a:pt x="13" y="60"/>
                  </a:lnTo>
                  <a:lnTo>
                    <a:pt x="17" y="39"/>
                  </a:lnTo>
                  <a:lnTo>
                    <a:pt x="0" y="24"/>
                  </a:lnTo>
                  <a:lnTo>
                    <a:pt x="23" y="20"/>
                  </a:lnTo>
                  <a:lnTo>
                    <a:pt x="33" y="0"/>
                  </a:lnTo>
                  <a:lnTo>
                    <a:pt x="45" y="20"/>
                  </a:lnTo>
                  <a:lnTo>
                    <a:pt x="68" y="24"/>
                  </a:lnTo>
                  <a:lnTo>
                    <a:pt x="52" y="39"/>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2" name="Freeform 376">
              <a:extLst>
                <a:ext uri="{FF2B5EF4-FFF2-40B4-BE49-F238E27FC236}">
                  <a16:creationId xmlns:a16="http://schemas.microsoft.com/office/drawing/2014/main" id="{3E70D3C7-50BA-4914-83F8-54D6270A9BFB}"/>
                </a:ext>
              </a:extLst>
            </p:cNvPr>
            <p:cNvSpPr>
              <a:spLocks/>
            </p:cNvSpPr>
            <p:nvPr/>
          </p:nvSpPr>
          <p:spPr bwMode="auto">
            <a:xfrm>
              <a:off x="4616286" y="2806014"/>
              <a:ext cx="98173" cy="83922"/>
            </a:xfrm>
            <a:custGeom>
              <a:avLst/>
              <a:gdLst>
                <a:gd name="T0" fmla="*/ 50 w 62"/>
                <a:gd name="T1" fmla="*/ 53 h 53"/>
                <a:gd name="T2" fmla="*/ 30 w 62"/>
                <a:gd name="T3" fmla="*/ 45 h 53"/>
                <a:gd name="T4" fmla="*/ 12 w 62"/>
                <a:gd name="T5" fmla="*/ 53 h 53"/>
                <a:gd name="T6" fmla="*/ 15 w 62"/>
                <a:gd name="T7" fmla="*/ 35 h 53"/>
                <a:gd name="T8" fmla="*/ 0 w 62"/>
                <a:gd name="T9" fmla="*/ 20 h 53"/>
                <a:gd name="T10" fmla="*/ 22 w 62"/>
                <a:gd name="T11" fmla="*/ 18 h 53"/>
                <a:gd name="T12" fmla="*/ 30 w 62"/>
                <a:gd name="T13" fmla="*/ 0 h 53"/>
                <a:gd name="T14" fmla="*/ 40 w 62"/>
                <a:gd name="T15" fmla="*/ 18 h 53"/>
                <a:gd name="T16" fmla="*/ 62 w 62"/>
                <a:gd name="T17" fmla="*/ 21 h 53"/>
                <a:gd name="T18" fmla="*/ 47 w 62"/>
                <a:gd name="T19" fmla="*/ 35 h 53"/>
                <a:gd name="T20" fmla="*/ 50 w 62"/>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3">
                  <a:moveTo>
                    <a:pt x="50" y="53"/>
                  </a:moveTo>
                  <a:lnTo>
                    <a:pt x="30" y="45"/>
                  </a:lnTo>
                  <a:lnTo>
                    <a:pt x="12" y="53"/>
                  </a:lnTo>
                  <a:lnTo>
                    <a:pt x="15" y="35"/>
                  </a:lnTo>
                  <a:lnTo>
                    <a:pt x="0" y="20"/>
                  </a:lnTo>
                  <a:lnTo>
                    <a:pt x="22" y="18"/>
                  </a:lnTo>
                  <a:lnTo>
                    <a:pt x="30" y="0"/>
                  </a:lnTo>
                  <a:lnTo>
                    <a:pt x="40" y="18"/>
                  </a:lnTo>
                  <a:lnTo>
                    <a:pt x="62" y="21"/>
                  </a:lnTo>
                  <a:lnTo>
                    <a:pt x="47" y="35"/>
                  </a:lnTo>
                  <a:lnTo>
                    <a:pt x="50"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3" name="Freeform 377">
              <a:extLst>
                <a:ext uri="{FF2B5EF4-FFF2-40B4-BE49-F238E27FC236}">
                  <a16:creationId xmlns:a16="http://schemas.microsoft.com/office/drawing/2014/main" id="{55EDDB88-97FE-4BA0-BF54-2445793295FB}"/>
                </a:ext>
              </a:extLst>
            </p:cNvPr>
            <p:cNvSpPr>
              <a:spLocks/>
            </p:cNvSpPr>
            <p:nvPr/>
          </p:nvSpPr>
          <p:spPr bwMode="auto">
            <a:xfrm>
              <a:off x="4795214" y="2752178"/>
              <a:ext cx="109257" cy="95006"/>
            </a:xfrm>
            <a:custGeom>
              <a:avLst/>
              <a:gdLst>
                <a:gd name="T0" fmla="*/ 55 w 69"/>
                <a:gd name="T1" fmla="*/ 60 h 60"/>
                <a:gd name="T2" fmla="*/ 34 w 69"/>
                <a:gd name="T3" fmla="*/ 50 h 60"/>
                <a:gd name="T4" fmla="*/ 14 w 69"/>
                <a:gd name="T5" fmla="*/ 60 h 60"/>
                <a:gd name="T6" fmla="*/ 17 w 69"/>
                <a:gd name="T7" fmla="*/ 39 h 60"/>
                <a:gd name="T8" fmla="*/ 0 w 69"/>
                <a:gd name="T9" fmla="*/ 24 h 60"/>
                <a:gd name="T10" fmla="*/ 24 w 69"/>
                <a:gd name="T11" fmla="*/ 20 h 60"/>
                <a:gd name="T12" fmla="*/ 34 w 69"/>
                <a:gd name="T13" fmla="*/ 0 h 60"/>
                <a:gd name="T14" fmla="*/ 45 w 69"/>
                <a:gd name="T15" fmla="*/ 20 h 60"/>
                <a:gd name="T16" fmla="*/ 69 w 69"/>
                <a:gd name="T17" fmla="*/ 24 h 60"/>
                <a:gd name="T18" fmla="*/ 52 w 69"/>
                <a:gd name="T19" fmla="*/ 39 h 60"/>
                <a:gd name="T20" fmla="*/ 55 w 69"/>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0">
                  <a:moveTo>
                    <a:pt x="55" y="60"/>
                  </a:moveTo>
                  <a:lnTo>
                    <a:pt x="34" y="50"/>
                  </a:lnTo>
                  <a:lnTo>
                    <a:pt x="14" y="60"/>
                  </a:lnTo>
                  <a:lnTo>
                    <a:pt x="17" y="39"/>
                  </a:lnTo>
                  <a:lnTo>
                    <a:pt x="0" y="24"/>
                  </a:lnTo>
                  <a:lnTo>
                    <a:pt x="24" y="20"/>
                  </a:lnTo>
                  <a:lnTo>
                    <a:pt x="34" y="0"/>
                  </a:lnTo>
                  <a:lnTo>
                    <a:pt x="45" y="20"/>
                  </a:lnTo>
                  <a:lnTo>
                    <a:pt x="69" y="24"/>
                  </a:lnTo>
                  <a:lnTo>
                    <a:pt x="52" y="39"/>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4" name="Freeform 378">
              <a:extLst>
                <a:ext uri="{FF2B5EF4-FFF2-40B4-BE49-F238E27FC236}">
                  <a16:creationId xmlns:a16="http://schemas.microsoft.com/office/drawing/2014/main" id="{9B554C0D-B217-48B9-BD77-A8F2083C2847}"/>
                </a:ext>
              </a:extLst>
            </p:cNvPr>
            <p:cNvSpPr>
              <a:spLocks/>
            </p:cNvSpPr>
            <p:nvPr/>
          </p:nvSpPr>
          <p:spPr bwMode="auto">
            <a:xfrm>
              <a:off x="4932972" y="2652422"/>
              <a:ext cx="106090" cy="98172"/>
            </a:xfrm>
            <a:custGeom>
              <a:avLst/>
              <a:gdLst>
                <a:gd name="T0" fmla="*/ 23 w 67"/>
                <a:gd name="T1" fmla="*/ 62 h 62"/>
                <a:gd name="T2" fmla="*/ 22 w 67"/>
                <a:gd name="T3" fmla="*/ 40 h 62"/>
                <a:gd name="T4" fmla="*/ 0 w 67"/>
                <a:gd name="T5" fmla="*/ 30 h 62"/>
                <a:gd name="T6" fmla="*/ 23 w 67"/>
                <a:gd name="T7" fmla="*/ 22 h 62"/>
                <a:gd name="T8" fmla="*/ 28 w 67"/>
                <a:gd name="T9" fmla="*/ 0 h 62"/>
                <a:gd name="T10" fmla="*/ 43 w 67"/>
                <a:gd name="T11" fmla="*/ 17 h 62"/>
                <a:gd name="T12" fmla="*/ 67 w 67"/>
                <a:gd name="T13" fmla="*/ 15 h 62"/>
                <a:gd name="T14" fmla="*/ 55 w 67"/>
                <a:gd name="T15" fmla="*/ 33 h 62"/>
                <a:gd name="T16" fmla="*/ 63 w 67"/>
                <a:gd name="T17" fmla="*/ 53 h 62"/>
                <a:gd name="T18" fmla="*/ 42 w 67"/>
                <a:gd name="T19" fmla="*/ 47 h 62"/>
                <a:gd name="T20" fmla="*/ 23 w 67"/>
                <a:gd name="T2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2">
                  <a:moveTo>
                    <a:pt x="23" y="62"/>
                  </a:moveTo>
                  <a:lnTo>
                    <a:pt x="22" y="40"/>
                  </a:lnTo>
                  <a:lnTo>
                    <a:pt x="0" y="30"/>
                  </a:lnTo>
                  <a:lnTo>
                    <a:pt x="23" y="22"/>
                  </a:lnTo>
                  <a:lnTo>
                    <a:pt x="28" y="0"/>
                  </a:lnTo>
                  <a:lnTo>
                    <a:pt x="43" y="17"/>
                  </a:lnTo>
                  <a:lnTo>
                    <a:pt x="67" y="15"/>
                  </a:lnTo>
                  <a:lnTo>
                    <a:pt x="55" y="33"/>
                  </a:lnTo>
                  <a:lnTo>
                    <a:pt x="63" y="53"/>
                  </a:lnTo>
                  <a:lnTo>
                    <a:pt x="42" y="47"/>
                  </a:lnTo>
                  <a:lnTo>
                    <a:pt x="23" y="6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5" name="Freeform 379">
              <a:extLst>
                <a:ext uri="{FF2B5EF4-FFF2-40B4-BE49-F238E27FC236}">
                  <a16:creationId xmlns:a16="http://schemas.microsoft.com/office/drawing/2014/main" id="{2A93FE82-02AB-4212-B5FF-605043ECF1A6}"/>
                </a:ext>
              </a:extLst>
            </p:cNvPr>
            <p:cNvSpPr>
              <a:spLocks/>
            </p:cNvSpPr>
            <p:nvPr/>
          </p:nvSpPr>
          <p:spPr bwMode="auto">
            <a:xfrm>
              <a:off x="5194238" y="2494079"/>
              <a:ext cx="107673" cy="91839"/>
            </a:xfrm>
            <a:custGeom>
              <a:avLst/>
              <a:gdLst>
                <a:gd name="T0" fmla="*/ 56 w 68"/>
                <a:gd name="T1" fmla="*/ 58 h 58"/>
                <a:gd name="T2" fmla="*/ 35 w 68"/>
                <a:gd name="T3" fmla="*/ 48 h 58"/>
                <a:gd name="T4" fmla="*/ 13 w 68"/>
                <a:gd name="T5" fmla="*/ 58 h 58"/>
                <a:gd name="T6" fmla="*/ 18 w 68"/>
                <a:gd name="T7" fmla="*/ 37 h 58"/>
                <a:gd name="T8" fmla="*/ 0 w 68"/>
                <a:gd name="T9" fmla="*/ 22 h 58"/>
                <a:gd name="T10" fmla="*/ 25 w 68"/>
                <a:gd name="T11" fmla="*/ 18 h 58"/>
                <a:gd name="T12" fmla="*/ 35 w 68"/>
                <a:gd name="T13" fmla="*/ 0 h 58"/>
                <a:gd name="T14" fmla="*/ 45 w 68"/>
                <a:gd name="T15" fmla="*/ 18 h 58"/>
                <a:gd name="T16" fmla="*/ 68 w 68"/>
                <a:gd name="T17" fmla="*/ 22 h 58"/>
                <a:gd name="T18" fmla="*/ 51 w 68"/>
                <a:gd name="T19" fmla="*/ 37 h 58"/>
                <a:gd name="T20" fmla="*/ 56 w 68"/>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58">
                  <a:moveTo>
                    <a:pt x="56" y="58"/>
                  </a:moveTo>
                  <a:lnTo>
                    <a:pt x="35" y="48"/>
                  </a:lnTo>
                  <a:lnTo>
                    <a:pt x="13" y="58"/>
                  </a:lnTo>
                  <a:lnTo>
                    <a:pt x="18" y="37"/>
                  </a:lnTo>
                  <a:lnTo>
                    <a:pt x="0" y="22"/>
                  </a:lnTo>
                  <a:lnTo>
                    <a:pt x="25" y="18"/>
                  </a:lnTo>
                  <a:lnTo>
                    <a:pt x="35" y="0"/>
                  </a:lnTo>
                  <a:lnTo>
                    <a:pt x="45" y="18"/>
                  </a:lnTo>
                  <a:lnTo>
                    <a:pt x="68" y="22"/>
                  </a:lnTo>
                  <a:lnTo>
                    <a:pt x="51" y="37"/>
                  </a:lnTo>
                  <a:lnTo>
                    <a:pt x="56" y="5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6" name="Freeform 380">
              <a:extLst>
                <a:ext uri="{FF2B5EF4-FFF2-40B4-BE49-F238E27FC236}">
                  <a16:creationId xmlns:a16="http://schemas.microsoft.com/office/drawing/2014/main" id="{B046996C-F737-4F0D-B0F6-7F2B46C6B723}"/>
                </a:ext>
              </a:extLst>
            </p:cNvPr>
            <p:cNvSpPr>
              <a:spLocks/>
            </p:cNvSpPr>
            <p:nvPr/>
          </p:nvSpPr>
          <p:spPr bwMode="auto">
            <a:xfrm>
              <a:off x="5070730" y="2362655"/>
              <a:ext cx="104506" cy="96589"/>
            </a:xfrm>
            <a:custGeom>
              <a:avLst/>
              <a:gdLst>
                <a:gd name="T0" fmla="*/ 66 w 66"/>
                <a:gd name="T1" fmla="*/ 48 h 61"/>
                <a:gd name="T2" fmla="*/ 41 w 66"/>
                <a:gd name="T3" fmla="*/ 45 h 61"/>
                <a:gd name="T4" fmla="*/ 26 w 66"/>
                <a:gd name="T5" fmla="*/ 61 h 61"/>
                <a:gd name="T6" fmla="*/ 21 w 66"/>
                <a:gd name="T7" fmla="*/ 40 h 61"/>
                <a:gd name="T8" fmla="*/ 0 w 66"/>
                <a:gd name="T9" fmla="*/ 31 h 61"/>
                <a:gd name="T10" fmla="*/ 20 w 66"/>
                <a:gd name="T11" fmla="*/ 21 h 61"/>
                <a:gd name="T12" fmla="*/ 23 w 66"/>
                <a:gd name="T13" fmla="*/ 0 h 61"/>
                <a:gd name="T14" fmla="*/ 40 w 66"/>
                <a:gd name="T15" fmla="*/ 13 h 61"/>
                <a:gd name="T16" fmla="*/ 63 w 66"/>
                <a:gd name="T17" fmla="*/ 8 h 61"/>
                <a:gd name="T18" fmla="*/ 53 w 66"/>
                <a:gd name="T19" fmla="*/ 28 h 61"/>
                <a:gd name="T20" fmla="*/ 66 w 66"/>
                <a:gd name="T21" fmla="*/ 4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61">
                  <a:moveTo>
                    <a:pt x="66" y="48"/>
                  </a:moveTo>
                  <a:lnTo>
                    <a:pt x="41" y="45"/>
                  </a:lnTo>
                  <a:lnTo>
                    <a:pt x="26" y="61"/>
                  </a:lnTo>
                  <a:lnTo>
                    <a:pt x="21" y="40"/>
                  </a:lnTo>
                  <a:lnTo>
                    <a:pt x="0" y="31"/>
                  </a:lnTo>
                  <a:lnTo>
                    <a:pt x="20" y="21"/>
                  </a:lnTo>
                  <a:lnTo>
                    <a:pt x="23" y="0"/>
                  </a:lnTo>
                  <a:lnTo>
                    <a:pt x="40" y="13"/>
                  </a:lnTo>
                  <a:lnTo>
                    <a:pt x="63" y="8"/>
                  </a:lnTo>
                  <a:lnTo>
                    <a:pt x="53" y="28"/>
                  </a:lnTo>
                  <a:lnTo>
                    <a:pt x="66" y="4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7" name="Freeform 381">
              <a:extLst>
                <a:ext uri="{FF2B5EF4-FFF2-40B4-BE49-F238E27FC236}">
                  <a16:creationId xmlns:a16="http://schemas.microsoft.com/office/drawing/2014/main" id="{E3B73E68-8D61-4C79-A718-9154E670B301}"/>
                </a:ext>
              </a:extLst>
            </p:cNvPr>
            <p:cNvSpPr>
              <a:spLocks/>
            </p:cNvSpPr>
            <p:nvPr/>
          </p:nvSpPr>
          <p:spPr bwMode="auto">
            <a:xfrm>
              <a:off x="5278159" y="2261316"/>
              <a:ext cx="110840" cy="95006"/>
            </a:xfrm>
            <a:custGeom>
              <a:avLst/>
              <a:gdLst>
                <a:gd name="T0" fmla="*/ 57 w 70"/>
                <a:gd name="T1" fmla="*/ 60 h 60"/>
                <a:gd name="T2" fmla="*/ 35 w 70"/>
                <a:gd name="T3" fmla="*/ 50 h 60"/>
                <a:gd name="T4" fmla="*/ 13 w 70"/>
                <a:gd name="T5" fmla="*/ 60 h 60"/>
                <a:gd name="T6" fmla="*/ 18 w 70"/>
                <a:gd name="T7" fmla="*/ 39 h 60"/>
                <a:gd name="T8" fmla="*/ 0 w 70"/>
                <a:gd name="T9" fmla="*/ 24 h 60"/>
                <a:gd name="T10" fmla="*/ 25 w 70"/>
                <a:gd name="T11" fmla="*/ 20 h 60"/>
                <a:gd name="T12" fmla="*/ 35 w 70"/>
                <a:gd name="T13" fmla="*/ 0 h 60"/>
                <a:gd name="T14" fmla="*/ 45 w 70"/>
                <a:gd name="T15" fmla="*/ 20 h 60"/>
                <a:gd name="T16" fmla="*/ 70 w 70"/>
                <a:gd name="T17" fmla="*/ 24 h 60"/>
                <a:gd name="T18" fmla="*/ 52 w 70"/>
                <a:gd name="T19" fmla="*/ 39 h 60"/>
                <a:gd name="T20" fmla="*/ 57 w 7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0">
                  <a:moveTo>
                    <a:pt x="57" y="60"/>
                  </a:moveTo>
                  <a:lnTo>
                    <a:pt x="35" y="50"/>
                  </a:lnTo>
                  <a:lnTo>
                    <a:pt x="13" y="60"/>
                  </a:lnTo>
                  <a:lnTo>
                    <a:pt x="18" y="39"/>
                  </a:lnTo>
                  <a:lnTo>
                    <a:pt x="0" y="24"/>
                  </a:lnTo>
                  <a:lnTo>
                    <a:pt x="25" y="20"/>
                  </a:lnTo>
                  <a:lnTo>
                    <a:pt x="35" y="0"/>
                  </a:lnTo>
                  <a:lnTo>
                    <a:pt x="45" y="20"/>
                  </a:lnTo>
                  <a:lnTo>
                    <a:pt x="70" y="24"/>
                  </a:lnTo>
                  <a:lnTo>
                    <a:pt x="52" y="39"/>
                  </a:lnTo>
                  <a:lnTo>
                    <a:pt x="57"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8" name="Freeform 382">
              <a:extLst>
                <a:ext uri="{FF2B5EF4-FFF2-40B4-BE49-F238E27FC236}">
                  <a16:creationId xmlns:a16="http://schemas.microsoft.com/office/drawing/2014/main" id="{F0D18971-90B3-46D7-8231-5CC09AE6004A}"/>
                </a:ext>
              </a:extLst>
            </p:cNvPr>
            <p:cNvSpPr>
              <a:spLocks/>
            </p:cNvSpPr>
            <p:nvPr/>
          </p:nvSpPr>
          <p:spPr bwMode="auto">
            <a:xfrm>
              <a:off x="5377915" y="2101390"/>
              <a:ext cx="109257" cy="95006"/>
            </a:xfrm>
            <a:custGeom>
              <a:avLst/>
              <a:gdLst>
                <a:gd name="T0" fmla="*/ 37 w 69"/>
                <a:gd name="T1" fmla="*/ 60 h 60"/>
                <a:gd name="T2" fmla="*/ 25 w 69"/>
                <a:gd name="T3" fmla="*/ 41 h 60"/>
                <a:gd name="T4" fmla="*/ 0 w 69"/>
                <a:gd name="T5" fmla="*/ 40 h 60"/>
                <a:gd name="T6" fmla="*/ 17 w 69"/>
                <a:gd name="T7" fmla="*/ 23 h 60"/>
                <a:gd name="T8" fmla="*/ 12 w 69"/>
                <a:gd name="T9" fmla="*/ 1 h 60"/>
                <a:gd name="T10" fmla="*/ 34 w 69"/>
                <a:gd name="T11" fmla="*/ 11 h 60"/>
                <a:gd name="T12" fmla="*/ 54 w 69"/>
                <a:gd name="T13" fmla="*/ 0 h 60"/>
                <a:gd name="T14" fmla="*/ 50 w 69"/>
                <a:gd name="T15" fmla="*/ 21 h 60"/>
                <a:gd name="T16" fmla="*/ 69 w 69"/>
                <a:gd name="T17" fmla="*/ 35 h 60"/>
                <a:gd name="T18" fmla="*/ 45 w 69"/>
                <a:gd name="T19" fmla="*/ 40 h 60"/>
                <a:gd name="T20" fmla="*/ 37 w 69"/>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0">
                  <a:moveTo>
                    <a:pt x="37" y="60"/>
                  </a:moveTo>
                  <a:lnTo>
                    <a:pt x="25" y="41"/>
                  </a:lnTo>
                  <a:lnTo>
                    <a:pt x="0" y="40"/>
                  </a:lnTo>
                  <a:lnTo>
                    <a:pt x="17" y="23"/>
                  </a:lnTo>
                  <a:lnTo>
                    <a:pt x="12" y="1"/>
                  </a:lnTo>
                  <a:lnTo>
                    <a:pt x="34" y="11"/>
                  </a:lnTo>
                  <a:lnTo>
                    <a:pt x="54" y="0"/>
                  </a:lnTo>
                  <a:lnTo>
                    <a:pt x="50" y="21"/>
                  </a:lnTo>
                  <a:lnTo>
                    <a:pt x="69" y="35"/>
                  </a:lnTo>
                  <a:lnTo>
                    <a:pt x="45" y="40"/>
                  </a:lnTo>
                  <a:lnTo>
                    <a:pt x="37"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9" name="Freeform 383">
              <a:extLst>
                <a:ext uri="{FF2B5EF4-FFF2-40B4-BE49-F238E27FC236}">
                  <a16:creationId xmlns:a16="http://schemas.microsoft.com/office/drawing/2014/main" id="{EE195FDA-94AF-4100-9C31-C685264E9FFC}"/>
                </a:ext>
              </a:extLst>
            </p:cNvPr>
            <p:cNvSpPr>
              <a:spLocks/>
            </p:cNvSpPr>
            <p:nvPr/>
          </p:nvSpPr>
          <p:spPr bwMode="auto">
            <a:xfrm>
              <a:off x="5115066" y="2042803"/>
              <a:ext cx="107673" cy="95006"/>
            </a:xfrm>
            <a:custGeom>
              <a:avLst/>
              <a:gdLst>
                <a:gd name="T0" fmla="*/ 55 w 68"/>
                <a:gd name="T1" fmla="*/ 60 h 60"/>
                <a:gd name="T2" fmla="*/ 33 w 68"/>
                <a:gd name="T3" fmla="*/ 48 h 60"/>
                <a:gd name="T4" fmla="*/ 13 w 68"/>
                <a:gd name="T5" fmla="*/ 58 h 60"/>
                <a:gd name="T6" fmla="*/ 17 w 68"/>
                <a:gd name="T7" fmla="*/ 38 h 60"/>
                <a:gd name="T8" fmla="*/ 0 w 68"/>
                <a:gd name="T9" fmla="*/ 22 h 60"/>
                <a:gd name="T10" fmla="*/ 23 w 68"/>
                <a:gd name="T11" fmla="*/ 20 h 60"/>
                <a:gd name="T12" fmla="*/ 33 w 68"/>
                <a:gd name="T13" fmla="*/ 0 h 60"/>
                <a:gd name="T14" fmla="*/ 45 w 68"/>
                <a:gd name="T15" fmla="*/ 20 h 60"/>
                <a:gd name="T16" fmla="*/ 68 w 68"/>
                <a:gd name="T17" fmla="*/ 24 h 60"/>
                <a:gd name="T18" fmla="*/ 52 w 68"/>
                <a:gd name="T19" fmla="*/ 38 h 60"/>
                <a:gd name="T20" fmla="*/ 55 w 68"/>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0">
                  <a:moveTo>
                    <a:pt x="55" y="60"/>
                  </a:moveTo>
                  <a:lnTo>
                    <a:pt x="33" y="48"/>
                  </a:lnTo>
                  <a:lnTo>
                    <a:pt x="13" y="58"/>
                  </a:lnTo>
                  <a:lnTo>
                    <a:pt x="17" y="38"/>
                  </a:lnTo>
                  <a:lnTo>
                    <a:pt x="0" y="22"/>
                  </a:lnTo>
                  <a:lnTo>
                    <a:pt x="23" y="20"/>
                  </a:lnTo>
                  <a:lnTo>
                    <a:pt x="33" y="0"/>
                  </a:lnTo>
                  <a:lnTo>
                    <a:pt x="45" y="20"/>
                  </a:lnTo>
                  <a:lnTo>
                    <a:pt x="68" y="24"/>
                  </a:lnTo>
                  <a:lnTo>
                    <a:pt x="52" y="38"/>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0" name="Freeform 384">
              <a:extLst>
                <a:ext uri="{FF2B5EF4-FFF2-40B4-BE49-F238E27FC236}">
                  <a16:creationId xmlns:a16="http://schemas.microsoft.com/office/drawing/2014/main" id="{D60B8450-8AA9-4F19-96D7-6B0B5124F9FD}"/>
                </a:ext>
              </a:extLst>
            </p:cNvPr>
            <p:cNvSpPr>
              <a:spLocks/>
            </p:cNvSpPr>
            <p:nvPr/>
          </p:nvSpPr>
          <p:spPr bwMode="auto">
            <a:xfrm>
              <a:off x="5032728" y="2220147"/>
              <a:ext cx="95006" cy="80755"/>
            </a:xfrm>
            <a:custGeom>
              <a:avLst/>
              <a:gdLst>
                <a:gd name="T0" fmla="*/ 49 w 60"/>
                <a:gd name="T1" fmla="*/ 51 h 51"/>
                <a:gd name="T2" fmla="*/ 30 w 60"/>
                <a:gd name="T3" fmla="*/ 43 h 51"/>
                <a:gd name="T4" fmla="*/ 12 w 60"/>
                <a:gd name="T5" fmla="*/ 51 h 51"/>
                <a:gd name="T6" fmla="*/ 15 w 60"/>
                <a:gd name="T7" fmla="*/ 33 h 51"/>
                <a:gd name="T8" fmla="*/ 0 w 60"/>
                <a:gd name="T9" fmla="*/ 20 h 51"/>
                <a:gd name="T10" fmla="*/ 20 w 60"/>
                <a:gd name="T11" fmla="*/ 16 h 51"/>
                <a:gd name="T12" fmla="*/ 30 w 60"/>
                <a:gd name="T13" fmla="*/ 0 h 51"/>
                <a:gd name="T14" fmla="*/ 39 w 60"/>
                <a:gd name="T15" fmla="*/ 16 h 51"/>
                <a:gd name="T16" fmla="*/ 60 w 60"/>
                <a:gd name="T17" fmla="*/ 20 h 51"/>
                <a:gd name="T18" fmla="*/ 45 w 60"/>
                <a:gd name="T19" fmla="*/ 33 h 51"/>
                <a:gd name="T20" fmla="*/ 49 w 60"/>
                <a:gd name="T2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1">
                  <a:moveTo>
                    <a:pt x="49" y="51"/>
                  </a:moveTo>
                  <a:lnTo>
                    <a:pt x="30" y="43"/>
                  </a:lnTo>
                  <a:lnTo>
                    <a:pt x="12" y="51"/>
                  </a:lnTo>
                  <a:lnTo>
                    <a:pt x="15" y="33"/>
                  </a:lnTo>
                  <a:lnTo>
                    <a:pt x="0" y="20"/>
                  </a:lnTo>
                  <a:lnTo>
                    <a:pt x="20" y="16"/>
                  </a:lnTo>
                  <a:lnTo>
                    <a:pt x="30" y="0"/>
                  </a:lnTo>
                  <a:lnTo>
                    <a:pt x="39" y="16"/>
                  </a:lnTo>
                  <a:lnTo>
                    <a:pt x="60" y="20"/>
                  </a:lnTo>
                  <a:lnTo>
                    <a:pt x="45" y="33"/>
                  </a:lnTo>
                  <a:lnTo>
                    <a:pt x="49" y="51"/>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1" name="Freeform 385">
              <a:extLst>
                <a:ext uri="{FF2B5EF4-FFF2-40B4-BE49-F238E27FC236}">
                  <a16:creationId xmlns:a16="http://schemas.microsoft.com/office/drawing/2014/main" id="{DE0C2C69-8F1F-4C24-8BC5-EA62B893DB15}"/>
                </a:ext>
              </a:extLst>
            </p:cNvPr>
            <p:cNvSpPr>
              <a:spLocks/>
            </p:cNvSpPr>
            <p:nvPr/>
          </p:nvSpPr>
          <p:spPr bwMode="auto">
            <a:xfrm>
              <a:off x="5547342" y="1974716"/>
              <a:ext cx="107673" cy="98172"/>
            </a:xfrm>
            <a:custGeom>
              <a:avLst/>
              <a:gdLst>
                <a:gd name="T0" fmla="*/ 68 w 68"/>
                <a:gd name="T1" fmla="*/ 45 h 62"/>
                <a:gd name="T2" fmla="*/ 43 w 68"/>
                <a:gd name="T3" fmla="*/ 45 h 62"/>
                <a:gd name="T4" fmla="*/ 30 w 68"/>
                <a:gd name="T5" fmla="*/ 62 h 62"/>
                <a:gd name="T6" fmla="*/ 23 w 68"/>
                <a:gd name="T7" fmla="*/ 40 h 62"/>
                <a:gd name="T8" fmla="*/ 0 w 68"/>
                <a:gd name="T9" fmla="*/ 33 h 62"/>
                <a:gd name="T10" fmla="*/ 20 w 68"/>
                <a:gd name="T11" fmla="*/ 22 h 62"/>
                <a:gd name="T12" fmla="*/ 22 w 68"/>
                <a:gd name="T13" fmla="*/ 0 h 62"/>
                <a:gd name="T14" fmla="*/ 40 w 68"/>
                <a:gd name="T15" fmla="*/ 13 h 62"/>
                <a:gd name="T16" fmla="*/ 63 w 68"/>
                <a:gd name="T17" fmla="*/ 7 h 62"/>
                <a:gd name="T18" fmla="*/ 53 w 68"/>
                <a:gd name="T19" fmla="*/ 27 h 62"/>
                <a:gd name="T20" fmla="*/ 68 w 68"/>
                <a:gd name="T21" fmla="*/ 4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2">
                  <a:moveTo>
                    <a:pt x="68" y="45"/>
                  </a:moveTo>
                  <a:lnTo>
                    <a:pt x="43" y="45"/>
                  </a:lnTo>
                  <a:lnTo>
                    <a:pt x="30" y="62"/>
                  </a:lnTo>
                  <a:lnTo>
                    <a:pt x="23" y="40"/>
                  </a:lnTo>
                  <a:lnTo>
                    <a:pt x="0" y="33"/>
                  </a:lnTo>
                  <a:lnTo>
                    <a:pt x="20" y="22"/>
                  </a:lnTo>
                  <a:lnTo>
                    <a:pt x="22" y="0"/>
                  </a:lnTo>
                  <a:lnTo>
                    <a:pt x="40" y="13"/>
                  </a:lnTo>
                  <a:lnTo>
                    <a:pt x="63" y="7"/>
                  </a:lnTo>
                  <a:lnTo>
                    <a:pt x="53" y="27"/>
                  </a:lnTo>
                  <a:lnTo>
                    <a:pt x="68"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2" name="Freeform 386">
              <a:extLst>
                <a:ext uri="{FF2B5EF4-FFF2-40B4-BE49-F238E27FC236}">
                  <a16:creationId xmlns:a16="http://schemas.microsoft.com/office/drawing/2014/main" id="{4950C3CB-64F7-42BB-8C9B-39A19C1A5123}"/>
                </a:ext>
              </a:extLst>
            </p:cNvPr>
            <p:cNvSpPr>
              <a:spLocks/>
            </p:cNvSpPr>
            <p:nvPr/>
          </p:nvSpPr>
          <p:spPr bwMode="auto">
            <a:xfrm>
              <a:off x="5197404" y="1890794"/>
              <a:ext cx="109257" cy="95006"/>
            </a:xfrm>
            <a:custGeom>
              <a:avLst/>
              <a:gdLst>
                <a:gd name="T0" fmla="*/ 56 w 69"/>
                <a:gd name="T1" fmla="*/ 60 h 60"/>
                <a:gd name="T2" fmla="*/ 34 w 69"/>
                <a:gd name="T3" fmla="*/ 50 h 60"/>
                <a:gd name="T4" fmla="*/ 13 w 69"/>
                <a:gd name="T5" fmla="*/ 60 h 60"/>
                <a:gd name="T6" fmla="*/ 18 w 69"/>
                <a:gd name="T7" fmla="*/ 38 h 60"/>
                <a:gd name="T8" fmla="*/ 0 w 69"/>
                <a:gd name="T9" fmla="*/ 23 h 60"/>
                <a:gd name="T10" fmla="*/ 24 w 69"/>
                <a:gd name="T11" fmla="*/ 20 h 60"/>
                <a:gd name="T12" fmla="*/ 34 w 69"/>
                <a:gd name="T13" fmla="*/ 0 h 60"/>
                <a:gd name="T14" fmla="*/ 44 w 69"/>
                <a:gd name="T15" fmla="*/ 20 h 60"/>
                <a:gd name="T16" fmla="*/ 69 w 69"/>
                <a:gd name="T17" fmla="*/ 23 h 60"/>
                <a:gd name="T18" fmla="*/ 51 w 69"/>
                <a:gd name="T19" fmla="*/ 38 h 60"/>
                <a:gd name="T20" fmla="*/ 56 w 69"/>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0">
                  <a:moveTo>
                    <a:pt x="56" y="60"/>
                  </a:moveTo>
                  <a:lnTo>
                    <a:pt x="34" y="50"/>
                  </a:lnTo>
                  <a:lnTo>
                    <a:pt x="13" y="60"/>
                  </a:lnTo>
                  <a:lnTo>
                    <a:pt x="18" y="38"/>
                  </a:lnTo>
                  <a:lnTo>
                    <a:pt x="0" y="23"/>
                  </a:lnTo>
                  <a:lnTo>
                    <a:pt x="24" y="20"/>
                  </a:lnTo>
                  <a:lnTo>
                    <a:pt x="34" y="0"/>
                  </a:lnTo>
                  <a:lnTo>
                    <a:pt x="44" y="20"/>
                  </a:lnTo>
                  <a:lnTo>
                    <a:pt x="69" y="23"/>
                  </a:lnTo>
                  <a:lnTo>
                    <a:pt x="51" y="38"/>
                  </a:lnTo>
                  <a:lnTo>
                    <a:pt x="56"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3" name="Freeform 387">
              <a:extLst>
                <a:ext uri="{FF2B5EF4-FFF2-40B4-BE49-F238E27FC236}">
                  <a16:creationId xmlns:a16="http://schemas.microsoft.com/office/drawing/2014/main" id="{9E853411-855A-4C8A-9D4A-F83E8A97DBA5}"/>
                </a:ext>
              </a:extLst>
            </p:cNvPr>
            <p:cNvSpPr>
              <a:spLocks/>
            </p:cNvSpPr>
            <p:nvPr/>
          </p:nvSpPr>
          <p:spPr bwMode="auto">
            <a:xfrm>
              <a:off x="5189487" y="2006384"/>
              <a:ext cx="83922" cy="74421"/>
            </a:xfrm>
            <a:custGeom>
              <a:avLst/>
              <a:gdLst>
                <a:gd name="T0" fmla="*/ 53 w 53"/>
                <a:gd name="T1" fmla="*/ 33 h 47"/>
                <a:gd name="T2" fmla="*/ 34 w 53"/>
                <a:gd name="T3" fmla="*/ 33 h 47"/>
                <a:gd name="T4" fmla="*/ 24 w 53"/>
                <a:gd name="T5" fmla="*/ 47 h 47"/>
                <a:gd name="T6" fmla="*/ 18 w 53"/>
                <a:gd name="T7" fmla="*/ 32 h 47"/>
                <a:gd name="T8" fmla="*/ 0 w 53"/>
                <a:gd name="T9" fmla="*/ 27 h 47"/>
                <a:gd name="T10" fmla="*/ 15 w 53"/>
                <a:gd name="T11" fmla="*/ 17 h 47"/>
                <a:gd name="T12" fmla="*/ 15 w 53"/>
                <a:gd name="T13" fmla="*/ 0 h 47"/>
                <a:gd name="T14" fmla="*/ 29 w 53"/>
                <a:gd name="T15" fmla="*/ 8 h 47"/>
                <a:gd name="T16" fmla="*/ 46 w 53"/>
                <a:gd name="T17" fmla="*/ 3 h 47"/>
                <a:gd name="T18" fmla="*/ 41 w 53"/>
                <a:gd name="T19" fmla="*/ 20 h 47"/>
                <a:gd name="T20" fmla="*/ 53 w 53"/>
                <a:gd name="T21" fmla="*/ 3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47">
                  <a:moveTo>
                    <a:pt x="53" y="33"/>
                  </a:moveTo>
                  <a:lnTo>
                    <a:pt x="34" y="33"/>
                  </a:lnTo>
                  <a:lnTo>
                    <a:pt x="24" y="47"/>
                  </a:lnTo>
                  <a:lnTo>
                    <a:pt x="18" y="32"/>
                  </a:lnTo>
                  <a:lnTo>
                    <a:pt x="0" y="27"/>
                  </a:lnTo>
                  <a:lnTo>
                    <a:pt x="15" y="17"/>
                  </a:lnTo>
                  <a:lnTo>
                    <a:pt x="15" y="0"/>
                  </a:lnTo>
                  <a:lnTo>
                    <a:pt x="29" y="8"/>
                  </a:lnTo>
                  <a:lnTo>
                    <a:pt x="46" y="3"/>
                  </a:lnTo>
                  <a:lnTo>
                    <a:pt x="41" y="20"/>
                  </a:lnTo>
                  <a:lnTo>
                    <a:pt x="53" y="3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4" name="Freeform 388">
              <a:extLst>
                <a:ext uri="{FF2B5EF4-FFF2-40B4-BE49-F238E27FC236}">
                  <a16:creationId xmlns:a16="http://schemas.microsoft.com/office/drawing/2014/main" id="{5877E12C-4506-4729-B689-9C85465B3679}"/>
                </a:ext>
              </a:extLst>
            </p:cNvPr>
            <p:cNvSpPr>
              <a:spLocks/>
            </p:cNvSpPr>
            <p:nvPr/>
          </p:nvSpPr>
          <p:spPr bwMode="auto">
            <a:xfrm>
              <a:off x="4880719" y="1962048"/>
              <a:ext cx="107673" cy="95006"/>
            </a:xfrm>
            <a:custGeom>
              <a:avLst/>
              <a:gdLst>
                <a:gd name="T0" fmla="*/ 55 w 68"/>
                <a:gd name="T1" fmla="*/ 60 h 60"/>
                <a:gd name="T2" fmla="*/ 33 w 68"/>
                <a:gd name="T3" fmla="*/ 48 h 60"/>
                <a:gd name="T4" fmla="*/ 13 w 68"/>
                <a:gd name="T5" fmla="*/ 60 h 60"/>
                <a:gd name="T6" fmla="*/ 16 w 68"/>
                <a:gd name="T7" fmla="*/ 38 h 60"/>
                <a:gd name="T8" fmla="*/ 0 w 68"/>
                <a:gd name="T9" fmla="*/ 23 h 60"/>
                <a:gd name="T10" fmla="*/ 23 w 68"/>
                <a:gd name="T11" fmla="*/ 20 h 60"/>
                <a:gd name="T12" fmla="*/ 33 w 68"/>
                <a:gd name="T13" fmla="*/ 0 h 60"/>
                <a:gd name="T14" fmla="*/ 45 w 68"/>
                <a:gd name="T15" fmla="*/ 20 h 60"/>
                <a:gd name="T16" fmla="*/ 68 w 68"/>
                <a:gd name="T17" fmla="*/ 23 h 60"/>
                <a:gd name="T18" fmla="*/ 51 w 68"/>
                <a:gd name="T19" fmla="*/ 38 h 60"/>
                <a:gd name="T20" fmla="*/ 55 w 68"/>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0">
                  <a:moveTo>
                    <a:pt x="55" y="60"/>
                  </a:moveTo>
                  <a:lnTo>
                    <a:pt x="33" y="48"/>
                  </a:lnTo>
                  <a:lnTo>
                    <a:pt x="13" y="60"/>
                  </a:lnTo>
                  <a:lnTo>
                    <a:pt x="16" y="38"/>
                  </a:lnTo>
                  <a:lnTo>
                    <a:pt x="0" y="23"/>
                  </a:lnTo>
                  <a:lnTo>
                    <a:pt x="23" y="20"/>
                  </a:lnTo>
                  <a:lnTo>
                    <a:pt x="33" y="0"/>
                  </a:lnTo>
                  <a:lnTo>
                    <a:pt x="45" y="20"/>
                  </a:lnTo>
                  <a:lnTo>
                    <a:pt x="68" y="23"/>
                  </a:lnTo>
                  <a:lnTo>
                    <a:pt x="51" y="38"/>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5" name="Freeform 389">
              <a:extLst>
                <a:ext uri="{FF2B5EF4-FFF2-40B4-BE49-F238E27FC236}">
                  <a16:creationId xmlns:a16="http://schemas.microsoft.com/office/drawing/2014/main" id="{50C67C97-1024-4584-857C-12CBFDB3F3DF}"/>
                </a:ext>
              </a:extLst>
            </p:cNvPr>
            <p:cNvSpPr>
              <a:spLocks/>
            </p:cNvSpPr>
            <p:nvPr/>
          </p:nvSpPr>
          <p:spPr bwMode="auto">
            <a:xfrm>
              <a:off x="4912387" y="1843291"/>
              <a:ext cx="104506" cy="96589"/>
            </a:xfrm>
            <a:custGeom>
              <a:avLst/>
              <a:gdLst>
                <a:gd name="T0" fmla="*/ 26 w 66"/>
                <a:gd name="T1" fmla="*/ 61 h 61"/>
                <a:gd name="T2" fmla="*/ 21 w 66"/>
                <a:gd name="T3" fmla="*/ 40 h 61"/>
                <a:gd name="T4" fmla="*/ 0 w 66"/>
                <a:gd name="T5" fmla="*/ 31 h 61"/>
                <a:gd name="T6" fmla="*/ 21 w 66"/>
                <a:gd name="T7" fmla="*/ 21 h 61"/>
                <a:gd name="T8" fmla="*/ 23 w 66"/>
                <a:gd name="T9" fmla="*/ 0 h 61"/>
                <a:gd name="T10" fmla="*/ 41 w 66"/>
                <a:gd name="T11" fmla="*/ 15 h 61"/>
                <a:gd name="T12" fmla="*/ 65 w 66"/>
                <a:gd name="T13" fmla="*/ 10 h 61"/>
                <a:gd name="T14" fmla="*/ 55 w 66"/>
                <a:gd name="T15" fmla="*/ 30 h 61"/>
                <a:gd name="T16" fmla="*/ 66 w 66"/>
                <a:gd name="T17" fmla="*/ 48 h 61"/>
                <a:gd name="T18" fmla="*/ 43 w 66"/>
                <a:gd name="T19" fmla="*/ 45 h 61"/>
                <a:gd name="T20" fmla="*/ 26 w 66"/>
                <a:gd name="T2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61">
                  <a:moveTo>
                    <a:pt x="26" y="61"/>
                  </a:moveTo>
                  <a:lnTo>
                    <a:pt x="21" y="40"/>
                  </a:lnTo>
                  <a:lnTo>
                    <a:pt x="0" y="31"/>
                  </a:lnTo>
                  <a:lnTo>
                    <a:pt x="21" y="21"/>
                  </a:lnTo>
                  <a:lnTo>
                    <a:pt x="23" y="0"/>
                  </a:lnTo>
                  <a:lnTo>
                    <a:pt x="41" y="15"/>
                  </a:lnTo>
                  <a:lnTo>
                    <a:pt x="65" y="10"/>
                  </a:lnTo>
                  <a:lnTo>
                    <a:pt x="55" y="30"/>
                  </a:lnTo>
                  <a:lnTo>
                    <a:pt x="66" y="48"/>
                  </a:lnTo>
                  <a:lnTo>
                    <a:pt x="43" y="45"/>
                  </a:lnTo>
                  <a:lnTo>
                    <a:pt x="26" y="61"/>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6" name="Freeform 390">
              <a:extLst>
                <a:ext uri="{FF2B5EF4-FFF2-40B4-BE49-F238E27FC236}">
                  <a16:creationId xmlns:a16="http://schemas.microsoft.com/office/drawing/2014/main" id="{7D0C3772-2DD0-4CD4-8F29-F55C66D30A70}"/>
                </a:ext>
              </a:extLst>
            </p:cNvPr>
            <p:cNvSpPr>
              <a:spLocks/>
            </p:cNvSpPr>
            <p:nvPr/>
          </p:nvSpPr>
          <p:spPr bwMode="auto">
            <a:xfrm>
              <a:off x="4575117" y="1939880"/>
              <a:ext cx="126674" cy="109256"/>
            </a:xfrm>
            <a:custGeom>
              <a:avLst/>
              <a:gdLst>
                <a:gd name="T0" fmla="*/ 63 w 80"/>
                <a:gd name="T1" fmla="*/ 69 h 69"/>
                <a:gd name="T2" fmla="*/ 40 w 80"/>
                <a:gd name="T3" fmla="*/ 57 h 69"/>
                <a:gd name="T4" fmla="*/ 15 w 80"/>
                <a:gd name="T5" fmla="*/ 69 h 69"/>
                <a:gd name="T6" fmla="*/ 20 w 80"/>
                <a:gd name="T7" fmla="*/ 44 h 69"/>
                <a:gd name="T8" fmla="*/ 0 w 80"/>
                <a:gd name="T9" fmla="*/ 27 h 69"/>
                <a:gd name="T10" fmla="*/ 26 w 80"/>
                <a:gd name="T11" fmla="*/ 22 h 69"/>
                <a:gd name="T12" fmla="*/ 40 w 80"/>
                <a:gd name="T13" fmla="*/ 0 h 69"/>
                <a:gd name="T14" fmla="*/ 51 w 80"/>
                <a:gd name="T15" fmla="*/ 22 h 69"/>
                <a:gd name="T16" fmla="*/ 80 w 80"/>
                <a:gd name="T17" fmla="*/ 27 h 69"/>
                <a:gd name="T18" fmla="*/ 60 w 80"/>
                <a:gd name="T19" fmla="*/ 44 h 69"/>
                <a:gd name="T20" fmla="*/ 63 w 80"/>
                <a:gd name="T2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9">
                  <a:moveTo>
                    <a:pt x="63" y="69"/>
                  </a:moveTo>
                  <a:lnTo>
                    <a:pt x="40" y="57"/>
                  </a:lnTo>
                  <a:lnTo>
                    <a:pt x="15" y="69"/>
                  </a:lnTo>
                  <a:lnTo>
                    <a:pt x="20" y="44"/>
                  </a:lnTo>
                  <a:lnTo>
                    <a:pt x="0" y="27"/>
                  </a:lnTo>
                  <a:lnTo>
                    <a:pt x="26" y="22"/>
                  </a:lnTo>
                  <a:lnTo>
                    <a:pt x="40" y="0"/>
                  </a:lnTo>
                  <a:lnTo>
                    <a:pt x="51" y="22"/>
                  </a:lnTo>
                  <a:lnTo>
                    <a:pt x="80" y="27"/>
                  </a:lnTo>
                  <a:lnTo>
                    <a:pt x="60" y="44"/>
                  </a:lnTo>
                  <a:lnTo>
                    <a:pt x="63" y="69"/>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7" name="Freeform 391">
              <a:extLst>
                <a:ext uri="{FF2B5EF4-FFF2-40B4-BE49-F238E27FC236}">
                  <a16:creationId xmlns:a16="http://schemas.microsoft.com/office/drawing/2014/main" id="{FF983065-F48B-490D-B591-2E5CC54DC762}"/>
                </a:ext>
              </a:extLst>
            </p:cNvPr>
            <p:cNvSpPr>
              <a:spLocks/>
            </p:cNvSpPr>
            <p:nvPr/>
          </p:nvSpPr>
          <p:spPr bwMode="auto">
            <a:xfrm>
              <a:off x="4434192" y="1943047"/>
              <a:ext cx="82338" cy="71254"/>
            </a:xfrm>
            <a:custGeom>
              <a:avLst/>
              <a:gdLst>
                <a:gd name="T0" fmla="*/ 42 w 52"/>
                <a:gd name="T1" fmla="*/ 45 h 45"/>
                <a:gd name="T2" fmla="*/ 27 w 52"/>
                <a:gd name="T3" fmla="*/ 38 h 45"/>
                <a:gd name="T4" fmla="*/ 10 w 52"/>
                <a:gd name="T5" fmla="*/ 45 h 45"/>
                <a:gd name="T6" fmla="*/ 14 w 52"/>
                <a:gd name="T7" fmla="*/ 30 h 45"/>
                <a:gd name="T8" fmla="*/ 0 w 52"/>
                <a:gd name="T9" fmla="*/ 18 h 45"/>
                <a:gd name="T10" fmla="*/ 19 w 52"/>
                <a:gd name="T11" fmla="*/ 15 h 45"/>
                <a:gd name="T12" fmla="*/ 27 w 52"/>
                <a:gd name="T13" fmla="*/ 0 h 45"/>
                <a:gd name="T14" fmla="*/ 34 w 52"/>
                <a:gd name="T15" fmla="*/ 15 h 45"/>
                <a:gd name="T16" fmla="*/ 52 w 52"/>
                <a:gd name="T17" fmla="*/ 18 h 45"/>
                <a:gd name="T18" fmla="*/ 39 w 52"/>
                <a:gd name="T19" fmla="*/ 30 h 45"/>
                <a:gd name="T20" fmla="*/ 42 w 52"/>
                <a:gd name="T2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45">
                  <a:moveTo>
                    <a:pt x="42" y="45"/>
                  </a:moveTo>
                  <a:lnTo>
                    <a:pt x="27" y="38"/>
                  </a:lnTo>
                  <a:lnTo>
                    <a:pt x="10" y="45"/>
                  </a:lnTo>
                  <a:lnTo>
                    <a:pt x="14" y="30"/>
                  </a:lnTo>
                  <a:lnTo>
                    <a:pt x="0" y="18"/>
                  </a:lnTo>
                  <a:lnTo>
                    <a:pt x="19" y="15"/>
                  </a:lnTo>
                  <a:lnTo>
                    <a:pt x="27" y="0"/>
                  </a:lnTo>
                  <a:lnTo>
                    <a:pt x="34" y="15"/>
                  </a:lnTo>
                  <a:lnTo>
                    <a:pt x="52" y="18"/>
                  </a:lnTo>
                  <a:lnTo>
                    <a:pt x="39" y="30"/>
                  </a:lnTo>
                  <a:lnTo>
                    <a:pt x="42"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8" name="Freeform 392">
              <a:extLst>
                <a:ext uri="{FF2B5EF4-FFF2-40B4-BE49-F238E27FC236}">
                  <a16:creationId xmlns:a16="http://schemas.microsoft.com/office/drawing/2014/main" id="{A55F5FAB-D289-464E-996C-CCB86C1495B2}"/>
                </a:ext>
              </a:extLst>
            </p:cNvPr>
            <p:cNvSpPr>
              <a:spLocks/>
            </p:cNvSpPr>
            <p:nvPr/>
          </p:nvSpPr>
          <p:spPr bwMode="auto">
            <a:xfrm>
              <a:off x="1717028" y="1099081"/>
              <a:ext cx="80755" cy="71254"/>
            </a:xfrm>
            <a:custGeom>
              <a:avLst/>
              <a:gdLst>
                <a:gd name="T0" fmla="*/ 41 w 51"/>
                <a:gd name="T1" fmla="*/ 45 h 45"/>
                <a:gd name="T2" fmla="*/ 25 w 51"/>
                <a:gd name="T3" fmla="*/ 36 h 45"/>
                <a:gd name="T4" fmla="*/ 10 w 51"/>
                <a:gd name="T5" fmla="*/ 45 h 45"/>
                <a:gd name="T6" fmla="*/ 13 w 51"/>
                <a:gd name="T7" fmla="*/ 28 h 45"/>
                <a:gd name="T8" fmla="*/ 0 w 51"/>
                <a:gd name="T9" fmla="*/ 16 h 45"/>
                <a:gd name="T10" fmla="*/ 18 w 51"/>
                <a:gd name="T11" fmla="*/ 15 h 45"/>
                <a:gd name="T12" fmla="*/ 25 w 51"/>
                <a:gd name="T13" fmla="*/ 0 h 45"/>
                <a:gd name="T14" fmla="*/ 33 w 51"/>
                <a:gd name="T15" fmla="*/ 15 h 45"/>
                <a:gd name="T16" fmla="*/ 51 w 51"/>
                <a:gd name="T17" fmla="*/ 16 h 45"/>
                <a:gd name="T18" fmla="*/ 38 w 51"/>
                <a:gd name="T19" fmla="*/ 28 h 45"/>
                <a:gd name="T20" fmla="*/ 41 w 51"/>
                <a:gd name="T2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45">
                  <a:moveTo>
                    <a:pt x="41" y="45"/>
                  </a:moveTo>
                  <a:lnTo>
                    <a:pt x="25" y="36"/>
                  </a:lnTo>
                  <a:lnTo>
                    <a:pt x="10" y="45"/>
                  </a:lnTo>
                  <a:lnTo>
                    <a:pt x="13" y="28"/>
                  </a:lnTo>
                  <a:lnTo>
                    <a:pt x="0" y="16"/>
                  </a:lnTo>
                  <a:lnTo>
                    <a:pt x="18" y="15"/>
                  </a:lnTo>
                  <a:lnTo>
                    <a:pt x="25" y="0"/>
                  </a:lnTo>
                  <a:lnTo>
                    <a:pt x="33" y="15"/>
                  </a:lnTo>
                  <a:lnTo>
                    <a:pt x="51" y="16"/>
                  </a:lnTo>
                  <a:lnTo>
                    <a:pt x="38" y="28"/>
                  </a:lnTo>
                  <a:lnTo>
                    <a:pt x="41"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9" name="Freeform 393">
              <a:extLst>
                <a:ext uri="{FF2B5EF4-FFF2-40B4-BE49-F238E27FC236}">
                  <a16:creationId xmlns:a16="http://schemas.microsoft.com/office/drawing/2014/main" id="{5FB6EE23-E586-4880-9DB8-8B2667965B03}"/>
                </a:ext>
              </a:extLst>
            </p:cNvPr>
            <p:cNvSpPr>
              <a:spLocks/>
            </p:cNvSpPr>
            <p:nvPr/>
          </p:nvSpPr>
          <p:spPr bwMode="auto">
            <a:xfrm>
              <a:off x="9100556" y="882152"/>
              <a:ext cx="79171" cy="74421"/>
            </a:xfrm>
            <a:custGeom>
              <a:avLst/>
              <a:gdLst>
                <a:gd name="T0" fmla="*/ 20 w 50"/>
                <a:gd name="T1" fmla="*/ 47 h 47"/>
                <a:gd name="T2" fmla="*/ 17 w 50"/>
                <a:gd name="T3" fmla="*/ 30 h 47"/>
                <a:gd name="T4" fmla="*/ 0 w 50"/>
                <a:gd name="T5" fmla="*/ 23 h 47"/>
                <a:gd name="T6" fmla="*/ 17 w 50"/>
                <a:gd name="T7" fmla="*/ 17 h 47"/>
                <a:gd name="T8" fmla="*/ 19 w 50"/>
                <a:gd name="T9" fmla="*/ 0 h 47"/>
                <a:gd name="T10" fmla="*/ 32 w 50"/>
                <a:gd name="T11" fmla="*/ 12 h 47"/>
                <a:gd name="T12" fmla="*/ 49 w 50"/>
                <a:gd name="T13" fmla="*/ 8 h 47"/>
                <a:gd name="T14" fmla="*/ 42 w 50"/>
                <a:gd name="T15" fmla="*/ 22 h 47"/>
                <a:gd name="T16" fmla="*/ 50 w 50"/>
                <a:gd name="T17" fmla="*/ 37 h 47"/>
                <a:gd name="T18" fmla="*/ 32 w 50"/>
                <a:gd name="T19" fmla="*/ 35 h 47"/>
                <a:gd name="T20" fmla="*/ 20 w 50"/>
                <a:gd name="T21"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7">
                  <a:moveTo>
                    <a:pt x="20" y="47"/>
                  </a:moveTo>
                  <a:lnTo>
                    <a:pt x="17" y="30"/>
                  </a:lnTo>
                  <a:lnTo>
                    <a:pt x="0" y="23"/>
                  </a:lnTo>
                  <a:lnTo>
                    <a:pt x="17" y="17"/>
                  </a:lnTo>
                  <a:lnTo>
                    <a:pt x="19" y="0"/>
                  </a:lnTo>
                  <a:lnTo>
                    <a:pt x="32" y="12"/>
                  </a:lnTo>
                  <a:lnTo>
                    <a:pt x="49" y="8"/>
                  </a:lnTo>
                  <a:lnTo>
                    <a:pt x="42" y="22"/>
                  </a:lnTo>
                  <a:lnTo>
                    <a:pt x="50" y="37"/>
                  </a:lnTo>
                  <a:lnTo>
                    <a:pt x="32" y="35"/>
                  </a:lnTo>
                  <a:lnTo>
                    <a:pt x="20" y="47"/>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0" name="Freeform 394">
              <a:extLst>
                <a:ext uri="{FF2B5EF4-FFF2-40B4-BE49-F238E27FC236}">
                  <a16:creationId xmlns:a16="http://schemas.microsoft.com/office/drawing/2014/main" id="{A656C83A-FE1D-4DB3-A145-E522953B59CE}"/>
                </a:ext>
              </a:extLst>
            </p:cNvPr>
            <p:cNvSpPr>
              <a:spLocks/>
            </p:cNvSpPr>
            <p:nvPr/>
          </p:nvSpPr>
          <p:spPr bwMode="auto">
            <a:xfrm>
              <a:off x="9235148" y="771312"/>
              <a:ext cx="82338" cy="71254"/>
            </a:xfrm>
            <a:custGeom>
              <a:avLst/>
              <a:gdLst>
                <a:gd name="T0" fmla="*/ 52 w 52"/>
                <a:gd name="T1" fmla="*/ 28 h 45"/>
                <a:gd name="T2" fmla="*/ 35 w 52"/>
                <a:gd name="T3" fmla="*/ 30 h 45"/>
                <a:gd name="T4" fmla="*/ 25 w 52"/>
                <a:gd name="T5" fmla="*/ 45 h 45"/>
                <a:gd name="T6" fmla="*/ 19 w 52"/>
                <a:gd name="T7" fmla="*/ 30 h 45"/>
                <a:gd name="T8" fmla="*/ 0 w 52"/>
                <a:gd name="T9" fmla="*/ 27 h 45"/>
                <a:gd name="T10" fmla="*/ 14 w 52"/>
                <a:gd name="T11" fmla="*/ 15 h 45"/>
                <a:gd name="T12" fmla="*/ 12 w 52"/>
                <a:gd name="T13" fmla="*/ 0 h 45"/>
                <a:gd name="T14" fmla="*/ 27 w 52"/>
                <a:gd name="T15" fmla="*/ 8 h 45"/>
                <a:gd name="T16" fmla="*/ 44 w 52"/>
                <a:gd name="T17" fmla="*/ 0 h 45"/>
                <a:gd name="T18" fmla="*/ 40 w 52"/>
                <a:gd name="T19" fmla="*/ 17 h 45"/>
                <a:gd name="T20" fmla="*/ 52 w 52"/>
                <a:gd name="T21" fmla="*/ 2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45">
                  <a:moveTo>
                    <a:pt x="52" y="28"/>
                  </a:moveTo>
                  <a:lnTo>
                    <a:pt x="35" y="30"/>
                  </a:lnTo>
                  <a:lnTo>
                    <a:pt x="25" y="45"/>
                  </a:lnTo>
                  <a:lnTo>
                    <a:pt x="19" y="30"/>
                  </a:lnTo>
                  <a:lnTo>
                    <a:pt x="0" y="27"/>
                  </a:lnTo>
                  <a:lnTo>
                    <a:pt x="14" y="15"/>
                  </a:lnTo>
                  <a:lnTo>
                    <a:pt x="12" y="0"/>
                  </a:lnTo>
                  <a:lnTo>
                    <a:pt x="27" y="8"/>
                  </a:lnTo>
                  <a:lnTo>
                    <a:pt x="44" y="0"/>
                  </a:lnTo>
                  <a:lnTo>
                    <a:pt x="40" y="17"/>
                  </a:lnTo>
                  <a:lnTo>
                    <a:pt x="52" y="2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1" name="Freeform 395">
              <a:extLst>
                <a:ext uri="{FF2B5EF4-FFF2-40B4-BE49-F238E27FC236}">
                  <a16:creationId xmlns:a16="http://schemas.microsoft.com/office/drawing/2014/main" id="{9D8477FB-DA70-40E0-9DA8-6BC66D41B711}"/>
                </a:ext>
              </a:extLst>
            </p:cNvPr>
            <p:cNvSpPr>
              <a:spLocks/>
            </p:cNvSpPr>
            <p:nvPr/>
          </p:nvSpPr>
          <p:spPr bwMode="auto">
            <a:xfrm>
              <a:off x="8703116" y="766562"/>
              <a:ext cx="82338" cy="71254"/>
            </a:xfrm>
            <a:custGeom>
              <a:avLst/>
              <a:gdLst>
                <a:gd name="T0" fmla="*/ 42 w 52"/>
                <a:gd name="T1" fmla="*/ 45 h 45"/>
                <a:gd name="T2" fmla="*/ 27 w 52"/>
                <a:gd name="T3" fmla="*/ 38 h 45"/>
                <a:gd name="T4" fmla="*/ 10 w 52"/>
                <a:gd name="T5" fmla="*/ 45 h 45"/>
                <a:gd name="T6" fmla="*/ 13 w 52"/>
                <a:gd name="T7" fmla="*/ 28 h 45"/>
                <a:gd name="T8" fmla="*/ 0 w 52"/>
                <a:gd name="T9" fmla="*/ 18 h 45"/>
                <a:gd name="T10" fmla="*/ 18 w 52"/>
                <a:gd name="T11" fmla="*/ 15 h 45"/>
                <a:gd name="T12" fmla="*/ 27 w 52"/>
                <a:gd name="T13" fmla="*/ 0 h 45"/>
                <a:gd name="T14" fmla="*/ 35 w 52"/>
                <a:gd name="T15" fmla="*/ 15 h 45"/>
                <a:gd name="T16" fmla="*/ 52 w 52"/>
                <a:gd name="T17" fmla="*/ 18 h 45"/>
                <a:gd name="T18" fmla="*/ 40 w 52"/>
                <a:gd name="T19" fmla="*/ 28 h 45"/>
                <a:gd name="T20" fmla="*/ 42 w 52"/>
                <a:gd name="T2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45">
                  <a:moveTo>
                    <a:pt x="42" y="45"/>
                  </a:moveTo>
                  <a:lnTo>
                    <a:pt x="27" y="38"/>
                  </a:lnTo>
                  <a:lnTo>
                    <a:pt x="10" y="45"/>
                  </a:lnTo>
                  <a:lnTo>
                    <a:pt x="13" y="28"/>
                  </a:lnTo>
                  <a:lnTo>
                    <a:pt x="0" y="18"/>
                  </a:lnTo>
                  <a:lnTo>
                    <a:pt x="18" y="15"/>
                  </a:lnTo>
                  <a:lnTo>
                    <a:pt x="27" y="0"/>
                  </a:lnTo>
                  <a:lnTo>
                    <a:pt x="35" y="15"/>
                  </a:lnTo>
                  <a:lnTo>
                    <a:pt x="52" y="18"/>
                  </a:lnTo>
                  <a:lnTo>
                    <a:pt x="40" y="28"/>
                  </a:lnTo>
                  <a:lnTo>
                    <a:pt x="42"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2" name="Freeform 396">
              <a:extLst>
                <a:ext uri="{FF2B5EF4-FFF2-40B4-BE49-F238E27FC236}">
                  <a16:creationId xmlns:a16="http://schemas.microsoft.com/office/drawing/2014/main" id="{1D62EC84-7DE3-4DEE-AC39-8A0B944C9945}"/>
                </a:ext>
              </a:extLst>
            </p:cNvPr>
            <p:cNvSpPr>
              <a:spLocks/>
            </p:cNvSpPr>
            <p:nvPr/>
          </p:nvSpPr>
          <p:spPr bwMode="auto">
            <a:xfrm>
              <a:off x="4410440" y="2011134"/>
              <a:ext cx="121924" cy="114007"/>
            </a:xfrm>
            <a:custGeom>
              <a:avLst/>
              <a:gdLst>
                <a:gd name="T0" fmla="*/ 47 w 77"/>
                <a:gd name="T1" fmla="*/ 72 h 72"/>
                <a:gd name="T2" fmla="*/ 27 w 77"/>
                <a:gd name="T3" fmla="*/ 53 h 72"/>
                <a:gd name="T4" fmla="*/ 0 w 77"/>
                <a:gd name="T5" fmla="*/ 57 h 72"/>
                <a:gd name="T6" fmla="*/ 14 w 77"/>
                <a:gd name="T7" fmla="*/ 35 h 72"/>
                <a:gd name="T8" fmla="*/ 2 w 77"/>
                <a:gd name="T9" fmla="*/ 12 h 72"/>
                <a:gd name="T10" fmla="*/ 29 w 77"/>
                <a:gd name="T11" fmla="*/ 17 h 72"/>
                <a:gd name="T12" fmla="*/ 49 w 77"/>
                <a:gd name="T13" fmla="*/ 0 h 72"/>
                <a:gd name="T14" fmla="*/ 52 w 77"/>
                <a:gd name="T15" fmla="*/ 25 h 72"/>
                <a:gd name="T16" fmla="*/ 77 w 77"/>
                <a:gd name="T17" fmla="*/ 37 h 72"/>
                <a:gd name="T18" fmla="*/ 52 w 77"/>
                <a:gd name="T19" fmla="*/ 47 h 72"/>
                <a:gd name="T20" fmla="*/ 47 w 77"/>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2">
                  <a:moveTo>
                    <a:pt x="47" y="72"/>
                  </a:moveTo>
                  <a:lnTo>
                    <a:pt x="27" y="53"/>
                  </a:lnTo>
                  <a:lnTo>
                    <a:pt x="0" y="57"/>
                  </a:lnTo>
                  <a:lnTo>
                    <a:pt x="14" y="35"/>
                  </a:lnTo>
                  <a:lnTo>
                    <a:pt x="2" y="12"/>
                  </a:lnTo>
                  <a:lnTo>
                    <a:pt x="29" y="17"/>
                  </a:lnTo>
                  <a:lnTo>
                    <a:pt x="49" y="0"/>
                  </a:lnTo>
                  <a:lnTo>
                    <a:pt x="52" y="25"/>
                  </a:lnTo>
                  <a:lnTo>
                    <a:pt x="77" y="37"/>
                  </a:lnTo>
                  <a:lnTo>
                    <a:pt x="52" y="47"/>
                  </a:lnTo>
                  <a:lnTo>
                    <a:pt x="47"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3" name="Freeform 397">
              <a:extLst>
                <a:ext uri="{FF2B5EF4-FFF2-40B4-BE49-F238E27FC236}">
                  <a16:creationId xmlns:a16="http://schemas.microsoft.com/office/drawing/2014/main" id="{91E499F1-29B6-45E9-908F-D168E2350763}"/>
                </a:ext>
              </a:extLst>
            </p:cNvPr>
            <p:cNvSpPr>
              <a:spLocks/>
            </p:cNvSpPr>
            <p:nvPr/>
          </p:nvSpPr>
          <p:spPr bwMode="auto">
            <a:xfrm>
              <a:off x="4560866" y="1800539"/>
              <a:ext cx="126674" cy="110840"/>
            </a:xfrm>
            <a:custGeom>
              <a:avLst/>
              <a:gdLst>
                <a:gd name="T0" fmla="*/ 65 w 80"/>
                <a:gd name="T1" fmla="*/ 70 h 70"/>
                <a:gd name="T2" fmla="*/ 40 w 80"/>
                <a:gd name="T3" fmla="*/ 57 h 70"/>
                <a:gd name="T4" fmla="*/ 15 w 80"/>
                <a:gd name="T5" fmla="*/ 70 h 70"/>
                <a:gd name="T6" fmla="*/ 20 w 80"/>
                <a:gd name="T7" fmla="*/ 43 h 70"/>
                <a:gd name="T8" fmla="*/ 0 w 80"/>
                <a:gd name="T9" fmla="*/ 27 h 70"/>
                <a:gd name="T10" fmla="*/ 29 w 80"/>
                <a:gd name="T11" fmla="*/ 23 h 70"/>
                <a:gd name="T12" fmla="*/ 40 w 80"/>
                <a:gd name="T13" fmla="*/ 0 h 70"/>
                <a:gd name="T14" fmla="*/ 54 w 80"/>
                <a:gd name="T15" fmla="*/ 23 h 70"/>
                <a:gd name="T16" fmla="*/ 80 w 80"/>
                <a:gd name="T17" fmla="*/ 27 h 70"/>
                <a:gd name="T18" fmla="*/ 60 w 80"/>
                <a:gd name="T19" fmla="*/ 45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7"/>
                  </a:lnTo>
                  <a:lnTo>
                    <a:pt x="15" y="70"/>
                  </a:lnTo>
                  <a:lnTo>
                    <a:pt x="20" y="43"/>
                  </a:lnTo>
                  <a:lnTo>
                    <a:pt x="0" y="27"/>
                  </a:lnTo>
                  <a:lnTo>
                    <a:pt x="29" y="23"/>
                  </a:lnTo>
                  <a:lnTo>
                    <a:pt x="40" y="0"/>
                  </a:lnTo>
                  <a:lnTo>
                    <a:pt x="54" y="23"/>
                  </a:lnTo>
                  <a:lnTo>
                    <a:pt x="80" y="27"/>
                  </a:lnTo>
                  <a:lnTo>
                    <a:pt x="60"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4" name="Freeform 398">
              <a:extLst>
                <a:ext uri="{FF2B5EF4-FFF2-40B4-BE49-F238E27FC236}">
                  <a16:creationId xmlns:a16="http://schemas.microsoft.com/office/drawing/2014/main" id="{14B405CE-F660-4F48-93AE-98CC5A715D53}"/>
                </a:ext>
              </a:extLst>
            </p:cNvPr>
            <p:cNvSpPr>
              <a:spLocks/>
            </p:cNvSpPr>
            <p:nvPr/>
          </p:nvSpPr>
          <p:spPr bwMode="auto">
            <a:xfrm>
              <a:off x="4600452" y="1673865"/>
              <a:ext cx="93422" cy="76004"/>
            </a:xfrm>
            <a:custGeom>
              <a:avLst/>
              <a:gdLst>
                <a:gd name="T0" fmla="*/ 47 w 59"/>
                <a:gd name="T1" fmla="*/ 48 h 48"/>
                <a:gd name="T2" fmla="*/ 29 w 59"/>
                <a:gd name="T3" fmla="*/ 40 h 48"/>
                <a:gd name="T4" fmla="*/ 12 w 59"/>
                <a:gd name="T5" fmla="*/ 48 h 48"/>
                <a:gd name="T6" fmla="*/ 15 w 59"/>
                <a:gd name="T7" fmla="*/ 30 h 48"/>
                <a:gd name="T8" fmla="*/ 0 w 59"/>
                <a:gd name="T9" fmla="*/ 18 h 48"/>
                <a:gd name="T10" fmla="*/ 20 w 59"/>
                <a:gd name="T11" fmla="*/ 15 h 48"/>
                <a:gd name="T12" fmla="*/ 29 w 59"/>
                <a:gd name="T13" fmla="*/ 0 h 48"/>
                <a:gd name="T14" fmla="*/ 39 w 59"/>
                <a:gd name="T15" fmla="*/ 15 h 48"/>
                <a:gd name="T16" fmla="*/ 59 w 59"/>
                <a:gd name="T17" fmla="*/ 18 h 48"/>
                <a:gd name="T18" fmla="*/ 44 w 59"/>
                <a:gd name="T19" fmla="*/ 32 h 48"/>
                <a:gd name="T20" fmla="*/ 47 w 59"/>
                <a:gd name="T2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48">
                  <a:moveTo>
                    <a:pt x="47" y="48"/>
                  </a:moveTo>
                  <a:lnTo>
                    <a:pt x="29" y="40"/>
                  </a:lnTo>
                  <a:lnTo>
                    <a:pt x="12" y="48"/>
                  </a:lnTo>
                  <a:lnTo>
                    <a:pt x="15" y="30"/>
                  </a:lnTo>
                  <a:lnTo>
                    <a:pt x="0" y="18"/>
                  </a:lnTo>
                  <a:lnTo>
                    <a:pt x="20" y="15"/>
                  </a:lnTo>
                  <a:lnTo>
                    <a:pt x="29" y="0"/>
                  </a:lnTo>
                  <a:lnTo>
                    <a:pt x="39" y="15"/>
                  </a:lnTo>
                  <a:lnTo>
                    <a:pt x="59" y="18"/>
                  </a:lnTo>
                  <a:lnTo>
                    <a:pt x="44" y="32"/>
                  </a:lnTo>
                  <a:lnTo>
                    <a:pt x="47" y="4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5" name="Freeform 399">
              <a:extLst>
                <a:ext uri="{FF2B5EF4-FFF2-40B4-BE49-F238E27FC236}">
                  <a16:creationId xmlns:a16="http://schemas.microsoft.com/office/drawing/2014/main" id="{215AF3EF-6BE6-4B9C-854F-9B35C19F36C7}"/>
                </a:ext>
              </a:extLst>
            </p:cNvPr>
            <p:cNvSpPr>
              <a:spLocks/>
            </p:cNvSpPr>
            <p:nvPr/>
          </p:nvSpPr>
          <p:spPr bwMode="auto">
            <a:xfrm>
              <a:off x="4798380" y="1677032"/>
              <a:ext cx="126674" cy="110840"/>
            </a:xfrm>
            <a:custGeom>
              <a:avLst/>
              <a:gdLst>
                <a:gd name="T0" fmla="*/ 80 w 80"/>
                <a:gd name="T1" fmla="*/ 45 h 70"/>
                <a:gd name="T2" fmla="*/ 53 w 80"/>
                <a:gd name="T3" fmla="*/ 46 h 70"/>
                <a:gd name="T4" fmla="*/ 40 w 80"/>
                <a:gd name="T5" fmla="*/ 70 h 70"/>
                <a:gd name="T6" fmla="*/ 28 w 80"/>
                <a:gd name="T7" fmla="*/ 46 h 70"/>
                <a:gd name="T8" fmla="*/ 0 w 80"/>
                <a:gd name="T9" fmla="*/ 43 h 70"/>
                <a:gd name="T10" fmla="*/ 20 w 80"/>
                <a:gd name="T11" fmla="*/ 25 h 70"/>
                <a:gd name="T12" fmla="*/ 17 w 80"/>
                <a:gd name="T13" fmla="*/ 0 h 70"/>
                <a:gd name="T14" fmla="*/ 42 w 80"/>
                <a:gd name="T15" fmla="*/ 11 h 70"/>
                <a:gd name="T16" fmla="*/ 67 w 80"/>
                <a:gd name="T17" fmla="*/ 1 h 70"/>
                <a:gd name="T18" fmla="*/ 60 w 80"/>
                <a:gd name="T19" fmla="*/ 26 h 70"/>
                <a:gd name="T20" fmla="*/ 80 w 80"/>
                <a:gd name="T21" fmla="*/ 4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80" y="45"/>
                  </a:moveTo>
                  <a:lnTo>
                    <a:pt x="53" y="46"/>
                  </a:lnTo>
                  <a:lnTo>
                    <a:pt x="40" y="70"/>
                  </a:lnTo>
                  <a:lnTo>
                    <a:pt x="28" y="46"/>
                  </a:lnTo>
                  <a:lnTo>
                    <a:pt x="0" y="43"/>
                  </a:lnTo>
                  <a:lnTo>
                    <a:pt x="20" y="25"/>
                  </a:lnTo>
                  <a:lnTo>
                    <a:pt x="17" y="0"/>
                  </a:lnTo>
                  <a:lnTo>
                    <a:pt x="42" y="11"/>
                  </a:lnTo>
                  <a:lnTo>
                    <a:pt x="67" y="1"/>
                  </a:lnTo>
                  <a:lnTo>
                    <a:pt x="60" y="26"/>
                  </a:lnTo>
                  <a:lnTo>
                    <a:pt x="80"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6" name="Freeform 400">
              <a:extLst>
                <a:ext uri="{FF2B5EF4-FFF2-40B4-BE49-F238E27FC236}">
                  <a16:creationId xmlns:a16="http://schemas.microsoft.com/office/drawing/2014/main" id="{EC7AB120-6173-4518-AA89-29DA826D904A}"/>
                </a:ext>
              </a:extLst>
            </p:cNvPr>
            <p:cNvSpPr>
              <a:spLocks/>
            </p:cNvSpPr>
            <p:nvPr/>
          </p:nvSpPr>
          <p:spPr bwMode="auto">
            <a:xfrm>
              <a:off x="4754044" y="1574109"/>
              <a:ext cx="107673" cy="95006"/>
            </a:xfrm>
            <a:custGeom>
              <a:avLst/>
              <a:gdLst>
                <a:gd name="T0" fmla="*/ 55 w 68"/>
                <a:gd name="T1" fmla="*/ 60 h 60"/>
                <a:gd name="T2" fmla="*/ 33 w 68"/>
                <a:gd name="T3" fmla="*/ 50 h 60"/>
                <a:gd name="T4" fmla="*/ 13 w 68"/>
                <a:gd name="T5" fmla="*/ 60 h 60"/>
                <a:gd name="T6" fmla="*/ 16 w 68"/>
                <a:gd name="T7" fmla="*/ 38 h 60"/>
                <a:gd name="T8" fmla="*/ 0 w 68"/>
                <a:gd name="T9" fmla="*/ 23 h 60"/>
                <a:gd name="T10" fmla="*/ 23 w 68"/>
                <a:gd name="T11" fmla="*/ 20 h 60"/>
                <a:gd name="T12" fmla="*/ 33 w 68"/>
                <a:gd name="T13" fmla="*/ 0 h 60"/>
                <a:gd name="T14" fmla="*/ 45 w 68"/>
                <a:gd name="T15" fmla="*/ 20 h 60"/>
                <a:gd name="T16" fmla="*/ 68 w 68"/>
                <a:gd name="T17" fmla="*/ 23 h 60"/>
                <a:gd name="T18" fmla="*/ 50 w 68"/>
                <a:gd name="T19" fmla="*/ 38 h 60"/>
                <a:gd name="T20" fmla="*/ 55 w 68"/>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0">
                  <a:moveTo>
                    <a:pt x="55" y="60"/>
                  </a:moveTo>
                  <a:lnTo>
                    <a:pt x="33" y="50"/>
                  </a:lnTo>
                  <a:lnTo>
                    <a:pt x="13" y="60"/>
                  </a:lnTo>
                  <a:lnTo>
                    <a:pt x="16" y="38"/>
                  </a:lnTo>
                  <a:lnTo>
                    <a:pt x="0" y="23"/>
                  </a:lnTo>
                  <a:lnTo>
                    <a:pt x="23" y="20"/>
                  </a:lnTo>
                  <a:lnTo>
                    <a:pt x="33" y="0"/>
                  </a:lnTo>
                  <a:lnTo>
                    <a:pt x="45" y="20"/>
                  </a:lnTo>
                  <a:lnTo>
                    <a:pt x="68" y="23"/>
                  </a:lnTo>
                  <a:lnTo>
                    <a:pt x="50" y="38"/>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7" name="Freeform 401">
              <a:extLst>
                <a:ext uri="{FF2B5EF4-FFF2-40B4-BE49-F238E27FC236}">
                  <a16:creationId xmlns:a16="http://schemas.microsoft.com/office/drawing/2014/main" id="{26B09323-3FC6-4A89-9590-B25762A9D246}"/>
                </a:ext>
              </a:extLst>
            </p:cNvPr>
            <p:cNvSpPr>
              <a:spLocks/>
            </p:cNvSpPr>
            <p:nvPr/>
          </p:nvSpPr>
          <p:spPr bwMode="auto">
            <a:xfrm>
              <a:off x="4706542" y="937572"/>
              <a:ext cx="123507" cy="114007"/>
            </a:xfrm>
            <a:custGeom>
              <a:avLst/>
              <a:gdLst>
                <a:gd name="T0" fmla="*/ 43 w 78"/>
                <a:gd name="T1" fmla="*/ 72 h 72"/>
                <a:gd name="T2" fmla="*/ 28 w 78"/>
                <a:gd name="T3" fmla="*/ 50 h 72"/>
                <a:gd name="T4" fmla="*/ 0 w 78"/>
                <a:gd name="T5" fmla="*/ 50 h 72"/>
                <a:gd name="T6" fmla="*/ 16 w 78"/>
                <a:gd name="T7" fmla="*/ 30 h 72"/>
                <a:gd name="T8" fmla="*/ 8 w 78"/>
                <a:gd name="T9" fmla="*/ 5 h 72"/>
                <a:gd name="T10" fmla="*/ 35 w 78"/>
                <a:gd name="T11" fmla="*/ 13 h 72"/>
                <a:gd name="T12" fmla="*/ 58 w 78"/>
                <a:gd name="T13" fmla="*/ 0 h 72"/>
                <a:gd name="T14" fmla="*/ 56 w 78"/>
                <a:gd name="T15" fmla="*/ 25 h 72"/>
                <a:gd name="T16" fmla="*/ 78 w 78"/>
                <a:gd name="T17" fmla="*/ 40 h 72"/>
                <a:gd name="T18" fmla="*/ 51 w 78"/>
                <a:gd name="T19" fmla="*/ 47 h 72"/>
                <a:gd name="T20" fmla="*/ 43 w 7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2">
                  <a:moveTo>
                    <a:pt x="43" y="72"/>
                  </a:moveTo>
                  <a:lnTo>
                    <a:pt x="28" y="50"/>
                  </a:lnTo>
                  <a:lnTo>
                    <a:pt x="0" y="50"/>
                  </a:lnTo>
                  <a:lnTo>
                    <a:pt x="16" y="30"/>
                  </a:lnTo>
                  <a:lnTo>
                    <a:pt x="8" y="5"/>
                  </a:lnTo>
                  <a:lnTo>
                    <a:pt x="35" y="13"/>
                  </a:lnTo>
                  <a:lnTo>
                    <a:pt x="58" y="0"/>
                  </a:lnTo>
                  <a:lnTo>
                    <a:pt x="56" y="25"/>
                  </a:lnTo>
                  <a:lnTo>
                    <a:pt x="78" y="40"/>
                  </a:lnTo>
                  <a:lnTo>
                    <a:pt x="51" y="47"/>
                  </a:lnTo>
                  <a:lnTo>
                    <a:pt x="43"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8" name="Freeform 402">
              <a:extLst>
                <a:ext uri="{FF2B5EF4-FFF2-40B4-BE49-F238E27FC236}">
                  <a16:creationId xmlns:a16="http://schemas.microsoft.com/office/drawing/2014/main" id="{941E49D7-155D-4C00-ACCB-2D9BF0D0C333}"/>
                </a:ext>
              </a:extLst>
            </p:cNvPr>
            <p:cNvSpPr>
              <a:spLocks/>
            </p:cNvSpPr>
            <p:nvPr/>
          </p:nvSpPr>
          <p:spPr bwMode="auto">
            <a:xfrm>
              <a:off x="4666956" y="837816"/>
              <a:ext cx="104506" cy="96589"/>
            </a:xfrm>
            <a:custGeom>
              <a:avLst/>
              <a:gdLst>
                <a:gd name="T0" fmla="*/ 46 w 66"/>
                <a:gd name="T1" fmla="*/ 61 h 61"/>
                <a:gd name="T2" fmla="*/ 28 w 66"/>
                <a:gd name="T3" fmla="*/ 48 h 61"/>
                <a:gd name="T4" fmla="*/ 5 w 66"/>
                <a:gd name="T5" fmla="*/ 55 h 61"/>
                <a:gd name="T6" fmla="*/ 13 w 66"/>
                <a:gd name="T7" fmla="*/ 35 h 61"/>
                <a:gd name="T8" fmla="*/ 0 w 66"/>
                <a:gd name="T9" fmla="*/ 16 h 61"/>
                <a:gd name="T10" fmla="*/ 23 w 66"/>
                <a:gd name="T11" fmla="*/ 18 h 61"/>
                <a:gd name="T12" fmla="*/ 38 w 66"/>
                <a:gd name="T13" fmla="*/ 0 h 61"/>
                <a:gd name="T14" fmla="*/ 43 w 66"/>
                <a:gd name="T15" fmla="*/ 21 h 61"/>
                <a:gd name="T16" fmla="*/ 66 w 66"/>
                <a:gd name="T17" fmla="*/ 28 h 61"/>
                <a:gd name="T18" fmla="*/ 46 w 66"/>
                <a:gd name="T19" fmla="*/ 40 h 61"/>
                <a:gd name="T20" fmla="*/ 46 w 66"/>
                <a:gd name="T2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61">
                  <a:moveTo>
                    <a:pt x="46" y="61"/>
                  </a:moveTo>
                  <a:lnTo>
                    <a:pt x="28" y="48"/>
                  </a:lnTo>
                  <a:lnTo>
                    <a:pt x="5" y="55"/>
                  </a:lnTo>
                  <a:lnTo>
                    <a:pt x="13" y="35"/>
                  </a:lnTo>
                  <a:lnTo>
                    <a:pt x="0" y="16"/>
                  </a:lnTo>
                  <a:lnTo>
                    <a:pt x="23" y="18"/>
                  </a:lnTo>
                  <a:lnTo>
                    <a:pt x="38" y="0"/>
                  </a:lnTo>
                  <a:lnTo>
                    <a:pt x="43" y="21"/>
                  </a:lnTo>
                  <a:lnTo>
                    <a:pt x="66" y="28"/>
                  </a:lnTo>
                  <a:lnTo>
                    <a:pt x="46" y="40"/>
                  </a:lnTo>
                  <a:lnTo>
                    <a:pt x="46" y="61"/>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9" name="Freeform 403">
              <a:extLst>
                <a:ext uri="{FF2B5EF4-FFF2-40B4-BE49-F238E27FC236}">
                  <a16:creationId xmlns:a16="http://schemas.microsoft.com/office/drawing/2014/main" id="{CF43770E-B9D2-4E92-BAD1-25FB4007A246}"/>
                </a:ext>
              </a:extLst>
            </p:cNvPr>
            <p:cNvSpPr>
              <a:spLocks/>
            </p:cNvSpPr>
            <p:nvPr/>
          </p:nvSpPr>
          <p:spPr bwMode="auto">
            <a:xfrm>
              <a:off x="3556972" y="948656"/>
              <a:ext cx="91839" cy="79171"/>
            </a:xfrm>
            <a:custGeom>
              <a:avLst/>
              <a:gdLst>
                <a:gd name="T0" fmla="*/ 47 w 58"/>
                <a:gd name="T1" fmla="*/ 50 h 50"/>
                <a:gd name="T2" fmla="*/ 28 w 58"/>
                <a:gd name="T3" fmla="*/ 41 h 50"/>
                <a:gd name="T4" fmla="*/ 12 w 58"/>
                <a:gd name="T5" fmla="*/ 50 h 50"/>
                <a:gd name="T6" fmla="*/ 15 w 58"/>
                <a:gd name="T7" fmla="*/ 31 h 50"/>
                <a:gd name="T8" fmla="*/ 0 w 58"/>
                <a:gd name="T9" fmla="*/ 18 h 50"/>
                <a:gd name="T10" fmla="*/ 20 w 58"/>
                <a:gd name="T11" fmla="*/ 16 h 50"/>
                <a:gd name="T12" fmla="*/ 28 w 58"/>
                <a:gd name="T13" fmla="*/ 0 h 50"/>
                <a:gd name="T14" fmla="*/ 38 w 58"/>
                <a:gd name="T15" fmla="*/ 16 h 50"/>
                <a:gd name="T16" fmla="*/ 58 w 58"/>
                <a:gd name="T17" fmla="*/ 18 h 50"/>
                <a:gd name="T18" fmla="*/ 43 w 58"/>
                <a:gd name="T19" fmla="*/ 31 h 50"/>
                <a:gd name="T20" fmla="*/ 47 w 58"/>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0">
                  <a:moveTo>
                    <a:pt x="47" y="50"/>
                  </a:moveTo>
                  <a:lnTo>
                    <a:pt x="28" y="41"/>
                  </a:lnTo>
                  <a:lnTo>
                    <a:pt x="12" y="50"/>
                  </a:lnTo>
                  <a:lnTo>
                    <a:pt x="15" y="31"/>
                  </a:lnTo>
                  <a:lnTo>
                    <a:pt x="0" y="18"/>
                  </a:lnTo>
                  <a:lnTo>
                    <a:pt x="20" y="16"/>
                  </a:lnTo>
                  <a:lnTo>
                    <a:pt x="28" y="0"/>
                  </a:lnTo>
                  <a:lnTo>
                    <a:pt x="38" y="16"/>
                  </a:lnTo>
                  <a:lnTo>
                    <a:pt x="58" y="18"/>
                  </a:lnTo>
                  <a:lnTo>
                    <a:pt x="43" y="31"/>
                  </a:lnTo>
                  <a:lnTo>
                    <a:pt x="47"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0" name="Freeform 404">
              <a:extLst>
                <a:ext uri="{FF2B5EF4-FFF2-40B4-BE49-F238E27FC236}">
                  <a16:creationId xmlns:a16="http://schemas.microsoft.com/office/drawing/2014/main" id="{6233ED57-AC6B-4A7E-809C-8FE4FB34572D}"/>
                </a:ext>
              </a:extLst>
            </p:cNvPr>
            <p:cNvSpPr>
              <a:spLocks/>
            </p:cNvSpPr>
            <p:nvPr/>
          </p:nvSpPr>
          <p:spPr bwMode="auto">
            <a:xfrm>
              <a:off x="3748567" y="942322"/>
              <a:ext cx="125091" cy="117173"/>
            </a:xfrm>
            <a:custGeom>
              <a:avLst/>
              <a:gdLst>
                <a:gd name="T0" fmla="*/ 75 w 79"/>
                <a:gd name="T1" fmla="*/ 64 h 74"/>
                <a:gd name="T2" fmla="*/ 47 w 79"/>
                <a:gd name="T3" fmla="*/ 57 h 74"/>
                <a:gd name="T4" fmla="*/ 27 w 79"/>
                <a:gd name="T5" fmla="*/ 74 h 74"/>
                <a:gd name="T6" fmla="*/ 25 w 79"/>
                <a:gd name="T7" fmla="*/ 49 h 74"/>
                <a:gd name="T8" fmla="*/ 0 w 79"/>
                <a:gd name="T9" fmla="*/ 35 h 74"/>
                <a:gd name="T10" fmla="*/ 27 w 79"/>
                <a:gd name="T11" fmla="*/ 25 h 74"/>
                <a:gd name="T12" fmla="*/ 34 w 79"/>
                <a:gd name="T13" fmla="*/ 0 h 74"/>
                <a:gd name="T14" fmla="*/ 52 w 79"/>
                <a:gd name="T15" fmla="*/ 20 h 74"/>
                <a:gd name="T16" fmla="*/ 79 w 79"/>
                <a:gd name="T17" fmla="*/ 19 h 74"/>
                <a:gd name="T18" fmla="*/ 64 w 79"/>
                <a:gd name="T19" fmla="*/ 40 h 74"/>
                <a:gd name="T20" fmla="*/ 75 w 79"/>
                <a:gd name="T21" fmla="*/ 6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74">
                  <a:moveTo>
                    <a:pt x="75" y="64"/>
                  </a:moveTo>
                  <a:lnTo>
                    <a:pt x="47" y="57"/>
                  </a:lnTo>
                  <a:lnTo>
                    <a:pt x="27" y="74"/>
                  </a:lnTo>
                  <a:lnTo>
                    <a:pt x="25" y="49"/>
                  </a:lnTo>
                  <a:lnTo>
                    <a:pt x="0" y="35"/>
                  </a:lnTo>
                  <a:lnTo>
                    <a:pt x="27" y="25"/>
                  </a:lnTo>
                  <a:lnTo>
                    <a:pt x="34" y="0"/>
                  </a:lnTo>
                  <a:lnTo>
                    <a:pt x="52" y="20"/>
                  </a:lnTo>
                  <a:lnTo>
                    <a:pt x="79" y="19"/>
                  </a:lnTo>
                  <a:lnTo>
                    <a:pt x="64" y="40"/>
                  </a:lnTo>
                  <a:lnTo>
                    <a:pt x="75" y="64"/>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1" name="Freeform 405">
              <a:extLst>
                <a:ext uri="{FF2B5EF4-FFF2-40B4-BE49-F238E27FC236}">
                  <a16:creationId xmlns:a16="http://schemas.microsoft.com/office/drawing/2014/main" id="{D98DF69D-83DA-47EF-968B-CDCF513CBFB5}"/>
                </a:ext>
              </a:extLst>
            </p:cNvPr>
            <p:cNvSpPr>
              <a:spLocks/>
            </p:cNvSpPr>
            <p:nvPr/>
          </p:nvSpPr>
          <p:spPr bwMode="auto">
            <a:xfrm>
              <a:off x="3708981" y="855234"/>
              <a:ext cx="106090" cy="95006"/>
            </a:xfrm>
            <a:custGeom>
              <a:avLst/>
              <a:gdLst>
                <a:gd name="T0" fmla="*/ 37 w 67"/>
                <a:gd name="T1" fmla="*/ 60 h 60"/>
                <a:gd name="T2" fmla="*/ 24 w 67"/>
                <a:gd name="T3" fmla="*/ 42 h 60"/>
                <a:gd name="T4" fmla="*/ 0 w 67"/>
                <a:gd name="T5" fmla="*/ 42 h 60"/>
                <a:gd name="T6" fmla="*/ 15 w 67"/>
                <a:gd name="T7" fmla="*/ 25 h 60"/>
                <a:gd name="T8" fmla="*/ 9 w 67"/>
                <a:gd name="T9" fmla="*/ 5 h 60"/>
                <a:gd name="T10" fmla="*/ 30 w 67"/>
                <a:gd name="T11" fmla="*/ 12 h 60"/>
                <a:gd name="T12" fmla="*/ 50 w 67"/>
                <a:gd name="T13" fmla="*/ 0 h 60"/>
                <a:gd name="T14" fmla="*/ 49 w 67"/>
                <a:gd name="T15" fmla="*/ 22 h 60"/>
                <a:gd name="T16" fmla="*/ 67 w 67"/>
                <a:gd name="T17" fmla="*/ 35 h 60"/>
                <a:gd name="T18" fmla="*/ 44 w 67"/>
                <a:gd name="T19" fmla="*/ 40 h 60"/>
                <a:gd name="T20" fmla="*/ 37 w 67"/>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0">
                  <a:moveTo>
                    <a:pt x="37" y="60"/>
                  </a:moveTo>
                  <a:lnTo>
                    <a:pt x="24" y="42"/>
                  </a:lnTo>
                  <a:lnTo>
                    <a:pt x="0" y="42"/>
                  </a:lnTo>
                  <a:lnTo>
                    <a:pt x="15" y="25"/>
                  </a:lnTo>
                  <a:lnTo>
                    <a:pt x="9" y="5"/>
                  </a:lnTo>
                  <a:lnTo>
                    <a:pt x="30" y="12"/>
                  </a:lnTo>
                  <a:lnTo>
                    <a:pt x="50" y="0"/>
                  </a:lnTo>
                  <a:lnTo>
                    <a:pt x="49" y="22"/>
                  </a:lnTo>
                  <a:lnTo>
                    <a:pt x="67" y="35"/>
                  </a:lnTo>
                  <a:lnTo>
                    <a:pt x="44" y="40"/>
                  </a:lnTo>
                  <a:lnTo>
                    <a:pt x="37"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2" name="Freeform 407">
              <a:extLst>
                <a:ext uri="{FF2B5EF4-FFF2-40B4-BE49-F238E27FC236}">
                  <a16:creationId xmlns:a16="http://schemas.microsoft.com/office/drawing/2014/main" id="{5627FE88-8EC9-486B-A083-B170BED8E93B}"/>
                </a:ext>
              </a:extLst>
            </p:cNvPr>
            <p:cNvSpPr>
              <a:spLocks/>
            </p:cNvSpPr>
            <p:nvPr/>
          </p:nvSpPr>
          <p:spPr bwMode="auto">
            <a:xfrm>
              <a:off x="6137961" y="1040494"/>
              <a:ext cx="107673" cy="91839"/>
            </a:xfrm>
            <a:custGeom>
              <a:avLst/>
              <a:gdLst>
                <a:gd name="T0" fmla="*/ 55 w 68"/>
                <a:gd name="T1" fmla="*/ 58 h 58"/>
                <a:gd name="T2" fmla="*/ 35 w 68"/>
                <a:gd name="T3" fmla="*/ 48 h 58"/>
                <a:gd name="T4" fmla="*/ 13 w 68"/>
                <a:gd name="T5" fmla="*/ 58 h 58"/>
                <a:gd name="T6" fmla="*/ 17 w 68"/>
                <a:gd name="T7" fmla="*/ 37 h 58"/>
                <a:gd name="T8" fmla="*/ 0 w 68"/>
                <a:gd name="T9" fmla="*/ 22 h 58"/>
                <a:gd name="T10" fmla="*/ 23 w 68"/>
                <a:gd name="T11" fmla="*/ 18 h 58"/>
                <a:gd name="T12" fmla="*/ 35 w 68"/>
                <a:gd name="T13" fmla="*/ 0 h 58"/>
                <a:gd name="T14" fmla="*/ 45 w 68"/>
                <a:gd name="T15" fmla="*/ 18 h 58"/>
                <a:gd name="T16" fmla="*/ 68 w 68"/>
                <a:gd name="T17" fmla="*/ 22 h 58"/>
                <a:gd name="T18" fmla="*/ 52 w 68"/>
                <a:gd name="T19" fmla="*/ 37 h 58"/>
                <a:gd name="T20" fmla="*/ 55 w 68"/>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58">
                  <a:moveTo>
                    <a:pt x="55" y="58"/>
                  </a:moveTo>
                  <a:lnTo>
                    <a:pt x="35" y="48"/>
                  </a:lnTo>
                  <a:lnTo>
                    <a:pt x="13" y="58"/>
                  </a:lnTo>
                  <a:lnTo>
                    <a:pt x="17" y="37"/>
                  </a:lnTo>
                  <a:lnTo>
                    <a:pt x="0" y="22"/>
                  </a:lnTo>
                  <a:lnTo>
                    <a:pt x="23" y="18"/>
                  </a:lnTo>
                  <a:lnTo>
                    <a:pt x="35" y="0"/>
                  </a:lnTo>
                  <a:lnTo>
                    <a:pt x="45" y="18"/>
                  </a:lnTo>
                  <a:lnTo>
                    <a:pt x="68" y="22"/>
                  </a:lnTo>
                  <a:lnTo>
                    <a:pt x="52" y="37"/>
                  </a:lnTo>
                  <a:lnTo>
                    <a:pt x="55" y="5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3" name="Freeform 408">
              <a:extLst>
                <a:ext uri="{FF2B5EF4-FFF2-40B4-BE49-F238E27FC236}">
                  <a16:creationId xmlns:a16="http://schemas.microsoft.com/office/drawing/2014/main" id="{7ADE6683-B688-4DDA-A46A-D8FE8C52DC27}"/>
                </a:ext>
              </a:extLst>
            </p:cNvPr>
            <p:cNvSpPr>
              <a:spLocks/>
            </p:cNvSpPr>
            <p:nvPr/>
          </p:nvSpPr>
          <p:spPr bwMode="auto">
            <a:xfrm>
              <a:off x="5778523" y="997742"/>
              <a:ext cx="126674" cy="110840"/>
            </a:xfrm>
            <a:custGeom>
              <a:avLst/>
              <a:gdLst>
                <a:gd name="T0" fmla="*/ 65 w 80"/>
                <a:gd name="T1" fmla="*/ 70 h 70"/>
                <a:gd name="T2" fmla="*/ 40 w 80"/>
                <a:gd name="T3" fmla="*/ 59 h 70"/>
                <a:gd name="T4" fmla="*/ 15 w 80"/>
                <a:gd name="T5" fmla="*/ 70 h 70"/>
                <a:gd name="T6" fmla="*/ 20 w 80"/>
                <a:gd name="T7" fmla="*/ 45 h 70"/>
                <a:gd name="T8" fmla="*/ 0 w 80"/>
                <a:gd name="T9" fmla="*/ 27 h 70"/>
                <a:gd name="T10" fmla="*/ 29 w 80"/>
                <a:gd name="T11" fmla="*/ 24 h 70"/>
                <a:gd name="T12" fmla="*/ 40 w 80"/>
                <a:gd name="T13" fmla="*/ 0 h 70"/>
                <a:gd name="T14" fmla="*/ 54 w 80"/>
                <a:gd name="T15" fmla="*/ 24 h 70"/>
                <a:gd name="T16" fmla="*/ 80 w 80"/>
                <a:gd name="T17" fmla="*/ 27 h 70"/>
                <a:gd name="T18" fmla="*/ 60 w 80"/>
                <a:gd name="T19" fmla="*/ 45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9"/>
                  </a:lnTo>
                  <a:lnTo>
                    <a:pt x="15" y="70"/>
                  </a:lnTo>
                  <a:lnTo>
                    <a:pt x="20" y="45"/>
                  </a:lnTo>
                  <a:lnTo>
                    <a:pt x="0" y="27"/>
                  </a:lnTo>
                  <a:lnTo>
                    <a:pt x="29" y="24"/>
                  </a:lnTo>
                  <a:lnTo>
                    <a:pt x="40" y="0"/>
                  </a:lnTo>
                  <a:lnTo>
                    <a:pt x="54" y="24"/>
                  </a:lnTo>
                  <a:lnTo>
                    <a:pt x="80" y="27"/>
                  </a:lnTo>
                  <a:lnTo>
                    <a:pt x="60"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4" name="Freeform 409">
              <a:extLst>
                <a:ext uri="{FF2B5EF4-FFF2-40B4-BE49-F238E27FC236}">
                  <a16:creationId xmlns:a16="http://schemas.microsoft.com/office/drawing/2014/main" id="{1C864173-12BF-47BC-918F-FFCF401C75BA}"/>
                </a:ext>
              </a:extLst>
            </p:cNvPr>
            <p:cNvSpPr>
              <a:spLocks/>
            </p:cNvSpPr>
            <p:nvPr/>
          </p:nvSpPr>
          <p:spPr bwMode="auto">
            <a:xfrm>
              <a:off x="5631265" y="415833"/>
              <a:ext cx="93422" cy="79171"/>
            </a:xfrm>
            <a:custGeom>
              <a:avLst/>
              <a:gdLst>
                <a:gd name="T0" fmla="*/ 47 w 59"/>
                <a:gd name="T1" fmla="*/ 50 h 50"/>
                <a:gd name="T2" fmla="*/ 30 w 59"/>
                <a:gd name="T3" fmla="*/ 42 h 50"/>
                <a:gd name="T4" fmla="*/ 12 w 59"/>
                <a:gd name="T5" fmla="*/ 50 h 50"/>
                <a:gd name="T6" fmla="*/ 15 w 59"/>
                <a:gd name="T7" fmla="*/ 32 h 50"/>
                <a:gd name="T8" fmla="*/ 0 w 59"/>
                <a:gd name="T9" fmla="*/ 19 h 50"/>
                <a:gd name="T10" fmla="*/ 20 w 59"/>
                <a:gd name="T11" fmla="*/ 17 h 50"/>
                <a:gd name="T12" fmla="*/ 30 w 59"/>
                <a:gd name="T13" fmla="*/ 0 h 50"/>
                <a:gd name="T14" fmla="*/ 39 w 59"/>
                <a:gd name="T15" fmla="*/ 17 h 50"/>
                <a:gd name="T16" fmla="*/ 59 w 59"/>
                <a:gd name="T17" fmla="*/ 19 h 50"/>
                <a:gd name="T18" fmla="*/ 44 w 59"/>
                <a:gd name="T19" fmla="*/ 32 h 50"/>
                <a:gd name="T20" fmla="*/ 47 w 59"/>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0">
                  <a:moveTo>
                    <a:pt x="47" y="50"/>
                  </a:moveTo>
                  <a:lnTo>
                    <a:pt x="30" y="42"/>
                  </a:lnTo>
                  <a:lnTo>
                    <a:pt x="12" y="50"/>
                  </a:lnTo>
                  <a:lnTo>
                    <a:pt x="15" y="32"/>
                  </a:lnTo>
                  <a:lnTo>
                    <a:pt x="0" y="19"/>
                  </a:lnTo>
                  <a:lnTo>
                    <a:pt x="20" y="17"/>
                  </a:lnTo>
                  <a:lnTo>
                    <a:pt x="30" y="0"/>
                  </a:lnTo>
                  <a:lnTo>
                    <a:pt x="39" y="17"/>
                  </a:lnTo>
                  <a:lnTo>
                    <a:pt x="59" y="19"/>
                  </a:lnTo>
                  <a:lnTo>
                    <a:pt x="44" y="32"/>
                  </a:lnTo>
                  <a:lnTo>
                    <a:pt x="47"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5" name="Freeform 410">
              <a:extLst>
                <a:ext uri="{FF2B5EF4-FFF2-40B4-BE49-F238E27FC236}">
                  <a16:creationId xmlns:a16="http://schemas.microsoft.com/office/drawing/2014/main" id="{6C7A3237-F4F3-475E-8906-ECED17D2C6C3}"/>
                </a:ext>
              </a:extLst>
            </p:cNvPr>
            <p:cNvSpPr>
              <a:spLocks/>
            </p:cNvSpPr>
            <p:nvPr/>
          </p:nvSpPr>
          <p:spPr bwMode="auto">
            <a:xfrm>
              <a:off x="6014454" y="866318"/>
              <a:ext cx="126674" cy="110840"/>
            </a:xfrm>
            <a:custGeom>
              <a:avLst/>
              <a:gdLst>
                <a:gd name="T0" fmla="*/ 65 w 80"/>
                <a:gd name="T1" fmla="*/ 70 h 70"/>
                <a:gd name="T2" fmla="*/ 40 w 80"/>
                <a:gd name="T3" fmla="*/ 57 h 70"/>
                <a:gd name="T4" fmla="*/ 15 w 80"/>
                <a:gd name="T5" fmla="*/ 70 h 70"/>
                <a:gd name="T6" fmla="*/ 20 w 80"/>
                <a:gd name="T7" fmla="*/ 43 h 70"/>
                <a:gd name="T8" fmla="*/ 0 w 80"/>
                <a:gd name="T9" fmla="*/ 27 h 70"/>
                <a:gd name="T10" fmla="*/ 28 w 80"/>
                <a:gd name="T11" fmla="*/ 23 h 70"/>
                <a:gd name="T12" fmla="*/ 40 w 80"/>
                <a:gd name="T13" fmla="*/ 0 h 70"/>
                <a:gd name="T14" fmla="*/ 53 w 80"/>
                <a:gd name="T15" fmla="*/ 23 h 70"/>
                <a:gd name="T16" fmla="*/ 80 w 80"/>
                <a:gd name="T17" fmla="*/ 27 h 70"/>
                <a:gd name="T18" fmla="*/ 60 w 80"/>
                <a:gd name="T19" fmla="*/ 43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7"/>
                  </a:lnTo>
                  <a:lnTo>
                    <a:pt x="15" y="70"/>
                  </a:lnTo>
                  <a:lnTo>
                    <a:pt x="20" y="43"/>
                  </a:lnTo>
                  <a:lnTo>
                    <a:pt x="0" y="27"/>
                  </a:lnTo>
                  <a:lnTo>
                    <a:pt x="28" y="23"/>
                  </a:lnTo>
                  <a:lnTo>
                    <a:pt x="40" y="0"/>
                  </a:lnTo>
                  <a:lnTo>
                    <a:pt x="53" y="23"/>
                  </a:lnTo>
                  <a:lnTo>
                    <a:pt x="80" y="27"/>
                  </a:lnTo>
                  <a:lnTo>
                    <a:pt x="60" y="43"/>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6" name="Freeform 411">
              <a:extLst>
                <a:ext uri="{FF2B5EF4-FFF2-40B4-BE49-F238E27FC236}">
                  <a16:creationId xmlns:a16="http://schemas.microsoft.com/office/drawing/2014/main" id="{AD7817A4-591A-4000-A0BF-E4342DBA9B1B}"/>
                </a:ext>
              </a:extLst>
            </p:cNvPr>
            <p:cNvSpPr>
              <a:spLocks/>
            </p:cNvSpPr>
            <p:nvPr/>
          </p:nvSpPr>
          <p:spPr bwMode="auto">
            <a:xfrm>
              <a:off x="6374142" y="566628"/>
              <a:ext cx="107673" cy="91839"/>
            </a:xfrm>
            <a:custGeom>
              <a:avLst/>
              <a:gdLst>
                <a:gd name="T0" fmla="*/ 55 w 68"/>
                <a:gd name="T1" fmla="*/ 58 h 58"/>
                <a:gd name="T2" fmla="*/ 35 w 68"/>
                <a:gd name="T3" fmla="*/ 48 h 58"/>
                <a:gd name="T4" fmla="*/ 13 w 68"/>
                <a:gd name="T5" fmla="*/ 58 h 58"/>
                <a:gd name="T6" fmla="*/ 18 w 68"/>
                <a:gd name="T7" fmla="*/ 37 h 58"/>
                <a:gd name="T8" fmla="*/ 0 w 68"/>
                <a:gd name="T9" fmla="*/ 22 h 58"/>
                <a:gd name="T10" fmla="*/ 25 w 68"/>
                <a:gd name="T11" fmla="*/ 18 h 58"/>
                <a:gd name="T12" fmla="*/ 35 w 68"/>
                <a:gd name="T13" fmla="*/ 0 h 58"/>
                <a:gd name="T14" fmla="*/ 45 w 68"/>
                <a:gd name="T15" fmla="*/ 18 h 58"/>
                <a:gd name="T16" fmla="*/ 68 w 68"/>
                <a:gd name="T17" fmla="*/ 22 h 58"/>
                <a:gd name="T18" fmla="*/ 51 w 68"/>
                <a:gd name="T19" fmla="*/ 37 h 58"/>
                <a:gd name="T20" fmla="*/ 55 w 68"/>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58">
                  <a:moveTo>
                    <a:pt x="55" y="58"/>
                  </a:moveTo>
                  <a:lnTo>
                    <a:pt x="35" y="48"/>
                  </a:lnTo>
                  <a:lnTo>
                    <a:pt x="13" y="58"/>
                  </a:lnTo>
                  <a:lnTo>
                    <a:pt x="18" y="37"/>
                  </a:lnTo>
                  <a:lnTo>
                    <a:pt x="0" y="22"/>
                  </a:lnTo>
                  <a:lnTo>
                    <a:pt x="25" y="18"/>
                  </a:lnTo>
                  <a:lnTo>
                    <a:pt x="35" y="0"/>
                  </a:lnTo>
                  <a:lnTo>
                    <a:pt x="45" y="18"/>
                  </a:lnTo>
                  <a:lnTo>
                    <a:pt x="68" y="22"/>
                  </a:lnTo>
                  <a:lnTo>
                    <a:pt x="51" y="37"/>
                  </a:lnTo>
                  <a:lnTo>
                    <a:pt x="55" y="5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7" name="Freeform 412">
              <a:extLst>
                <a:ext uri="{FF2B5EF4-FFF2-40B4-BE49-F238E27FC236}">
                  <a16:creationId xmlns:a16="http://schemas.microsoft.com/office/drawing/2014/main" id="{4FE9AD47-9CE6-4A1F-B4C0-949F8691017D}"/>
                </a:ext>
              </a:extLst>
            </p:cNvPr>
            <p:cNvSpPr>
              <a:spLocks/>
            </p:cNvSpPr>
            <p:nvPr/>
          </p:nvSpPr>
          <p:spPr bwMode="auto">
            <a:xfrm>
              <a:off x="5062813" y="1689699"/>
              <a:ext cx="126674" cy="107673"/>
            </a:xfrm>
            <a:custGeom>
              <a:avLst/>
              <a:gdLst>
                <a:gd name="T0" fmla="*/ 65 w 80"/>
                <a:gd name="T1" fmla="*/ 68 h 68"/>
                <a:gd name="T2" fmla="*/ 40 w 80"/>
                <a:gd name="T3" fmla="*/ 57 h 68"/>
                <a:gd name="T4" fmla="*/ 15 w 80"/>
                <a:gd name="T5" fmla="*/ 68 h 68"/>
                <a:gd name="T6" fmla="*/ 20 w 80"/>
                <a:gd name="T7" fmla="*/ 43 h 68"/>
                <a:gd name="T8" fmla="*/ 0 w 80"/>
                <a:gd name="T9" fmla="*/ 27 h 68"/>
                <a:gd name="T10" fmla="*/ 28 w 80"/>
                <a:gd name="T11" fmla="*/ 22 h 68"/>
                <a:gd name="T12" fmla="*/ 40 w 80"/>
                <a:gd name="T13" fmla="*/ 0 h 68"/>
                <a:gd name="T14" fmla="*/ 53 w 80"/>
                <a:gd name="T15" fmla="*/ 22 h 68"/>
                <a:gd name="T16" fmla="*/ 80 w 80"/>
                <a:gd name="T17" fmla="*/ 27 h 68"/>
                <a:gd name="T18" fmla="*/ 60 w 80"/>
                <a:gd name="T19" fmla="*/ 43 h 68"/>
                <a:gd name="T20" fmla="*/ 65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65" y="68"/>
                  </a:moveTo>
                  <a:lnTo>
                    <a:pt x="40" y="57"/>
                  </a:lnTo>
                  <a:lnTo>
                    <a:pt x="15" y="68"/>
                  </a:lnTo>
                  <a:lnTo>
                    <a:pt x="20" y="43"/>
                  </a:lnTo>
                  <a:lnTo>
                    <a:pt x="0" y="27"/>
                  </a:lnTo>
                  <a:lnTo>
                    <a:pt x="28" y="22"/>
                  </a:lnTo>
                  <a:lnTo>
                    <a:pt x="40" y="0"/>
                  </a:lnTo>
                  <a:lnTo>
                    <a:pt x="53" y="22"/>
                  </a:lnTo>
                  <a:lnTo>
                    <a:pt x="80" y="27"/>
                  </a:lnTo>
                  <a:lnTo>
                    <a:pt x="60" y="43"/>
                  </a:lnTo>
                  <a:lnTo>
                    <a:pt x="65" y="6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8" name="Freeform 413">
              <a:extLst>
                <a:ext uri="{FF2B5EF4-FFF2-40B4-BE49-F238E27FC236}">
                  <a16:creationId xmlns:a16="http://schemas.microsoft.com/office/drawing/2014/main" id="{B6D0D65F-793B-4BAB-AEFA-0F18F0DF725A}"/>
                </a:ext>
              </a:extLst>
            </p:cNvPr>
            <p:cNvSpPr>
              <a:spLocks/>
            </p:cNvSpPr>
            <p:nvPr/>
          </p:nvSpPr>
          <p:spPr bwMode="auto">
            <a:xfrm>
              <a:off x="5205322" y="1645363"/>
              <a:ext cx="85505" cy="83922"/>
            </a:xfrm>
            <a:custGeom>
              <a:avLst/>
              <a:gdLst>
                <a:gd name="T0" fmla="*/ 18 w 54"/>
                <a:gd name="T1" fmla="*/ 53 h 53"/>
                <a:gd name="T2" fmla="*/ 16 w 54"/>
                <a:gd name="T3" fmla="*/ 35 h 53"/>
                <a:gd name="T4" fmla="*/ 0 w 54"/>
                <a:gd name="T5" fmla="*/ 25 h 53"/>
                <a:gd name="T6" fmla="*/ 18 w 54"/>
                <a:gd name="T7" fmla="*/ 18 h 53"/>
                <a:gd name="T8" fmla="*/ 21 w 54"/>
                <a:gd name="T9" fmla="*/ 0 h 53"/>
                <a:gd name="T10" fmla="*/ 34 w 54"/>
                <a:gd name="T11" fmla="*/ 15 h 53"/>
                <a:gd name="T12" fmla="*/ 54 w 54"/>
                <a:gd name="T13" fmla="*/ 13 h 53"/>
                <a:gd name="T14" fmla="*/ 44 w 54"/>
                <a:gd name="T15" fmla="*/ 28 h 53"/>
                <a:gd name="T16" fmla="*/ 51 w 54"/>
                <a:gd name="T17" fmla="*/ 45 h 53"/>
                <a:gd name="T18" fmla="*/ 33 w 54"/>
                <a:gd name="T19" fmla="*/ 40 h 53"/>
                <a:gd name="T20" fmla="*/ 18 w 54"/>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3">
                  <a:moveTo>
                    <a:pt x="18" y="53"/>
                  </a:moveTo>
                  <a:lnTo>
                    <a:pt x="16" y="35"/>
                  </a:lnTo>
                  <a:lnTo>
                    <a:pt x="0" y="25"/>
                  </a:lnTo>
                  <a:lnTo>
                    <a:pt x="18" y="18"/>
                  </a:lnTo>
                  <a:lnTo>
                    <a:pt x="21" y="0"/>
                  </a:lnTo>
                  <a:lnTo>
                    <a:pt x="34" y="15"/>
                  </a:lnTo>
                  <a:lnTo>
                    <a:pt x="54" y="13"/>
                  </a:lnTo>
                  <a:lnTo>
                    <a:pt x="44" y="28"/>
                  </a:lnTo>
                  <a:lnTo>
                    <a:pt x="51" y="45"/>
                  </a:lnTo>
                  <a:lnTo>
                    <a:pt x="33" y="40"/>
                  </a:lnTo>
                  <a:lnTo>
                    <a:pt x="18" y="5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9" name="Freeform 414">
              <a:extLst>
                <a:ext uri="{FF2B5EF4-FFF2-40B4-BE49-F238E27FC236}">
                  <a16:creationId xmlns:a16="http://schemas.microsoft.com/office/drawing/2014/main" id="{9DEDFC16-E5AD-4A70-B83B-ABD5B07586B0}"/>
                </a:ext>
              </a:extLst>
            </p:cNvPr>
            <p:cNvSpPr>
              <a:spLocks/>
            </p:cNvSpPr>
            <p:nvPr/>
          </p:nvSpPr>
          <p:spPr bwMode="auto">
            <a:xfrm>
              <a:off x="5365248" y="1694449"/>
              <a:ext cx="126674" cy="110840"/>
            </a:xfrm>
            <a:custGeom>
              <a:avLst/>
              <a:gdLst>
                <a:gd name="T0" fmla="*/ 65 w 80"/>
                <a:gd name="T1" fmla="*/ 70 h 70"/>
                <a:gd name="T2" fmla="*/ 40 w 80"/>
                <a:gd name="T3" fmla="*/ 59 h 70"/>
                <a:gd name="T4" fmla="*/ 15 w 80"/>
                <a:gd name="T5" fmla="*/ 70 h 70"/>
                <a:gd name="T6" fmla="*/ 20 w 80"/>
                <a:gd name="T7" fmla="*/ 45 h 70"/>
                <a:gd name="T8" fmla="*/ 0 w 80"/>
                <a:gd name="T9" fmla="*/ 27 h 70"/>
                <a:gd name="T10" fmla="*/ 28 w 80"/>
                <a:gd name="T11" fmla="*/ 24 h 70"/>
                <a:gd name="T12" fmla="*/ 40 w 80"/>
                <a:gd name="T13" fmla="*/ 0 h 70"/>
                <a:gd name="T14" fmla="*/ 53 w 80"/>
                <a:gd name="T15" fmla="*/ 24 h 70"/>
                <a:gd name="T16" fmla="*/ 80 w 80"/>
                <a:gd name="T17" fmla="*/ 27 h 70"/>
                <a:gd name="T18" fmla="*/ 60 w 80"/>
                <a:gd name="T19" fmla="*/ 45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9"/>
                  </a:lnTo>
                  <a:lnTo>
                    <a:pt x="15" y="70"/>
                  </a:lnTo>
                  <a:lnTo>
                    <a:pt x="20" y="45"/>
                  </a:lnTo>
                  <a:lnTo>
                    <a:pt x="0" y="27"/>
                  </a:lnTo>
                  <a:lnTo>
                    <a:pt x="28" y="24"/>
                  </a:lnTo>
                  <a:lnTo>
                    <a:pt x="40" y="0"/>
                  </a:lnTo>
                  <a:lnTo>
                    <a:pt x="53" y="24"/>
                  </a:lnTo>
                  <a:lnTo>
                    <a:pt x="80" y="27"/>
                  </a:lnTo>
                  <a:lnTo>
                    <a:pt x="60"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0" name="Freeform 415">
              <a:extLst>
                <a:ext uri="{FF2B5EF4-FFF2-40B4-BE49-F238E27FC236}">
                  <a16:creationId xmlns:a16="http://schemas.microsoft.com/office/drawing/2014/main" id="{F573C878-FEF4-42E5-B533-9B19BD2C9484}"/>
                </a:ext>
              </a:extLst>
            </p:cNvPr>
            <p:cNvSpPr>
              <a:spLocks/>
            </p:cNvSpPr>
            <p:nvPr/>
          </p:nvSpPr>
          <p:spPr bwMode="auto">
            <a:xfrm>
              <a:off x="5639181" y="1705533"/>
              <a:ext cx="126674" cy="110840"/>
            </a:xfrm>
            <a:custGeom>
              <a:avLst/>
              <a:gdLst>
                <a:gd name="T0" fmla="*/ 65 w 80"/>
                <a:gd name="T1" fmla="*/ 70 h 70"/>
                <a:gd name="T2" fmla="*/ 40 w 80"/>
                <a:gd name="T3" fmla="*/ 58 h 70"/>
                <a:gd name="T4" fmla="*/ 15 w 80"/>
                <a:gd name="T5" fmla="*/ 70 h 70"/>
                <a:gd name="T6" fmla="*/ 20 w 80"/>
                <a:gd name="T7" fmla="*/ 45 h 70"/>
                <a:gd name="T8" fmla="*/ 0 w 80"/>
                <a:gd name="T9" fmla="*/ 27 h 70"/>
                <a:gd name="T10" fmla="*/ 29 w 80"/>
                <a:gd name="T11" fmla="*/ 23 h 70"/>
                <a:gd name="T12" fmla="*/ 40 w 80"/>
                <a:gd name="T13" fmla="*/ 0 h 70"/>
                <a:gd name="T14" fmla="*/ 52 w 80"/>
                <a:gd name="T15" fmla="*/ 23 h 70"/>
                <a:gd name="T16" fmla="*/ 80 w 80"/>
                <a:gd name="T17" fmla="*/ 27 h 70"/>
                <a:gd name="T18" fmla="*/ 60 w 80"/>
                <a:gd name="T19" fmla="*/ 45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8"/>
                  </a:lnTo>
                  <a:lnTo>
                    <a:pt x="15" y="70"/>
                  </a:lnTo>
                  <a:lnTo>
                    <a:pt x="20" y="45"/>
                  </a:lnTo>
                  <a:lnTo>
                    <a:pt x="0" y="27"/>
                  </a:lnTo>
                  <a:lnTo>
                    <a:pt x="29" y="23"/>
                  </a:lnTo>
                  <a:lnTo>
                    <a:pt x="40" y="0"/>
                  </a:lnTo>
                  <a:lnTo>
                    <a:pt x="52" y="23"/>
                  </a:lnTo>
                  <a:lnTo>
                    <a:pt x="80" y="27"/>
                  </a:lnTo>
                  <a:lnTo>
                    <a:pt x="60"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1" name="Freeform 416">
              <a:extLst>
                <a:ext uri="{FF2B5EF4-FFF2-40B4-BE49-F238E27FC236}">
                  <a16:creationId xmlns:a16="http://schemas.microsoft.com/office/drawing/2014/main" id="{4F80060C-B2F3-4053-936C-511C819AE071}"/>
                </a:ext>
              </a:extLst>
            </p:cNvPr>
            <p:cNvSpPr>
              <a:spLocks/>
            </p:cNvSpPr>
            <p:nvPr/>
          </p:nvSpPr>
          <p:spPr bwMode="auto">
            <a:xfrm>
              <a:off x="8076078" y="335642"/>
              <a:ext cx="126674" cy="109256"/>
            </a:xfrm>
            <a:custGeom>
              <a:avLst/>
              <a:gdLst>
                <a:gd name="T0" fmla="*/ 65 w 80"/>
                <a:gd name="T1" fmla="*/ 69 h 69"/>
                <a:gd name="T2" fmla="*/ 40 w 80"/>
                <a:gd name="T3" fmla="*/ 57 h 69"/>
                <a:gd name="T4" fmla="*/ 15 w 80"/>
                <a:gd name="T5" fmla="*/ 69 h 69"/>
                <a:gd name="T6" fmla="*/ 20 w 80"/>
                <a:gd name="T7" fmla="*/ 44 h 69"/>
                <a:gd name="T8" fmla="*/ 0 w 80"/>
                <a:gd name="T9" fmla="*/ 27 h 69"/>
                <a:gd name="T10" fmla="*/ 27 w 80"/>
                <a:gd name="T11" fmla="*/ 22 h 69"/>
                <a:gd name="T12" fmla="*/ 40 w 80"/>
                <a:gd name="T13" fmla="*/ 0 h 69"/>
                <a:gd name="T14" fmla="*/ 52 w 80"/>
                <a:gd name="T15" fmla="*/ 22 h 69"/>
                <a:gd name="T16" fmla="*/ 80 w 80"/>
                <a:gd name="T17" fmla="*/ 27 h 69"/>
                <a:gd name="T18" fmla="*/ 60 w 80"/>
                <a:gd name="T19" fmla="*/ 44 h 69"/>
                <a:gd name="T20" fmla="*/ 65 w 80"/>
                <a:gd name="T2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9">
                  <a:moveTo>
                    <a:pt x="65" y="69"/>
                  </a:moveTo>
                  <a:lnTo>
                    <a:pt x="40" y="57"/>
                  </a:lnTo>
                  <a:lnTo>
                    <a:pt x="15" y="69"/>
                  </a:lnTo>
                  <a:lnTo>
                    <a:pt x="20" y="44"/>
                  </a:lnTo>
                  <a:lnTo>
                    <a:pt x="0" y="27"/>
                  </a:lnTo>
                  <a:lnTo>
                    <a:pt x="27" y="22"/>
                  </a:lnTo>
                  <a:lnTo>
                    <a:pt x="40" y="0"/>
                  </a:lnTo>
                  <a:lnTo>
                    <a:pt x="52" y="22"/>
                  </a:lnTo>
                  <a:lnTo>
                    <a:pt x="80" y="27"/>
                  </a:lnTo>
                  <a:lnTo>
                    <a:pt x="60" y="44"/>
                  </a:lnTo>
                  <a:lnTo>
                    <a:pt x="65" y="69"/>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2" name="Freeform 417">
              <a:extLst>
                <a:ext uri="{FF2B5EF4-FFF2-40B4-BE49-F238E27FC236}">
                  <a16:creationId xmlns:a16="http://schemas.microsoft.com/office/drawing/2014/main" id="{6F302370-BCD8-4283-AAF1-35E04EE52A7C}"/>
                </a:ext>
              </a:extLst>
            </p:cNvPr>
            <p:cNvSpPr>
              <a:spLocks/>
            </p:cNvSpPr>
            <p:nvPr/>
          </p:nvSpPr>
          <p:spPr bwMode="auto">
            <a:xfrm>
              <a:off x="8283507" y="1844875"/>
              <a:ext cx="126674" cy="114007"/>
            </a:xfrm>
            <a:custGeom>
              <a:avLst/>
              <a:gdLst>
                <a:gd name="T0" fmla="*/ 45 w 80"/>
                <a:gd name="T1" fmla="*/ 72 h 72"/>
                <a:gd name="T2" fmla="*/ 28 w 80"/>
                <a:gd name="T3" fmla="*/ 52 h 72"/>
                <a:gd name="T4" fmla="*/ 0 w 80"/>
                <a:gd name="T5" fmla="*/ 50 h 72"/>
                <a:gd name="T6" fmla="*/ 18 w 80"/>
                <a:gd name="T7" fmla="*/ 30 h 72"/>
                <a:gd name="T8" fmla="*/ 10 w 80"/>
                <a:gd name="T9" fmla="*/ 7 h 72"/>
                <a:gd name="T10" fmla="*/ 35 w 80"/>
                <a:gd name="T11" fmla="*/ 15 h 72"/>
                <a:gd name="T12" fmla="*/ 58 w 80"/>
                <a:gd name="T13" fmla="*/ 0 h 72"/>
                <a:gd name="T14" fmla="*/ 58 w 80"/>
                <a:gd name="T15" fmla="*/ 27 h 72"/>
                <a:gd name="T16" fmla="*/ 80 w 80"/>
                <a:gd name="T17" fmla="*/ 42 h 72"/>
                <a:gd name="T18" fmla="*/ 53 w 80"/>
                <a:gd name="T19" fmla="*/ 49 h 72"/>
                <a:gd name="T20" fmla="*/ 45 w 80"/>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2">
                  <a:moveTo>
                    <a:pt x="45" y="72"/>
                  </a:moveTo>
                  <a:lnTo>
                    <a:pt x="28" y="52"/>
                  </a:lnTo>
                  <a:lnTo>
                    <a:pt x="0" y="50"/>
                  </a:lnTo>
                  <a:lnTo>
                    <a:pt x="18" y="30"/>
                  </a:lnTo>
                  <a:lnTo>
                    <a:pt x="10" y="7"/>
                  </a:lnTo>
                  <a:lnTo>
                    <a:pt x="35" y="15"/>
                  </a:lnTo>
                  <a:lnTo>
                    <a:pt x="58" y="0"/>
                  </a:lnTo>
                  <a:lnTo>
                    <a:pt x="58" y="27"/>
                  </a:lnTo>
                  <a:lnTo>
                    <a:pt x="80" y="42"/>
                  </a:lnTo>
                  <a:lnTo>
                    <a:pt x="53" y="49"/>
                  </a:lnTo>
                  <a:lnTo>
                    <a:pt x="45"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3" name="Freeform 418">
              <a:extLst>
                <a:ext uri="{FF2B5EF4-FFF2-40B4-BE49-F238E27FC236}">
                  <a16:creationId xmlns:a16="http://schemas.microsoft.com/office/drawing/2014/main" id="{34FF3D3D-E15D-4EC6-9527-B7342877E2A5}"/>
                </a:ext>
              </a:extLst>
            </p:cNvPr>
            <p:cNvSpPr>
              <a:spLocks/>
            </p:cNvSpPr>
            <p:nvPr/>
          </p:nvSpPr>
          <p:spPr bwMode="auto">
            <a:xfrm>
              <a:off x="7081685" y="1803706"/>
              <a:ext cx="121924" cy="115590"/>
            </a:xfrm>
            <a:custGeom>
              <a:avLst/>
              <a:gdLst>
                <a:gd name="T0" fmla="*/ 77 w 77"/>
                <a:gd name="T1" fmla="*/ 36 h 73"/>
                <a:gd name="T2" fmla="*/ 52 w 77"/>
                <a:gd name="T3" fmla="*/ 46 h 73"/>
                <a:gd name="T4" fmla="*/ 48 w 77"/>
                <a:gd name="T5" fmla="*/ 73 h 73"/>
                <a:gd name="T6" fmla="*/ 28 w 77"/>
                <a:gd name="T7" fmla="*/ 55 h 73"/>
                <a:gd name="T8" fmla="*/ 2 w 77"/>
                <a:gd name="T9" fmla="*/ 58 h 73"/>
                <a:gd name="T10" fmla="*/ 13 w 77"/>
                <a:gd name="T11" fmla="*/ 36 h 73"/>
                <a:gd name="T12" fmla="*/ 0 w 77"/>
                <a:gd name="T13" fmla="*/ 13 h 73"/>
                <a:gd name="T14" fmla="*/ 28 w 77"/>
                <a:gd name="T15" fmla="*/ 18 h 73"/>
                <a:gd name="T16" fmla="*/ 48 w 77"/>
                <a:gd name="T17" fmla="*/ 0 h 73"/>
                <a:gd name="T18" fmla="*/ 52 w 77"/>
                <a:gd name="T19" fmla="*/ 25 h 73"/>
                <a:gd name="T20" fmla="*/ 77 w 77"/>
                <a:gd name="T21"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3">
                  <a:moveTo>
                    <a:pt x="77" y="36"/>
                  </a:moveTo>
                  <a:lnTo>
                    <a:pt x="52" y="46"/>
                  </a:lnTo>
                  <a:lnTo>
                    <a:pt x="48" y="73"/>
                  </a:lnTo>
                  <a:lnTo>
                    <a:pt x="28" y="55"/>
                  </a:lnTo>
                  <a:lnTo>
                    <a:pt x="2" y="58"/>
                  </a:lnTo>
                  <a:lnTo>
                    <a:pt x="13" y="36"/>
                  </a:lnTo>
                  <a:lnTo>
                    <a:pt x="0" y="13"/>
                  </a:lnTo>
                  <a:lnTo>
                    <a:pt x="28" y="18"/>
                  </a:lnTo>
                  <a:lnTo>
                    <a:pt x="48" y="0"/>
                  </a:lnTo>
                  <a:lnTo>
                    <a:pt x="52" y="25"/>
                  </a:lnTo>
                  <a:lnTo>
                    <a:pt x="77" y="36"/>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4" name="Freeform 420">
              <a:extLst>
                <a:ext uri="{FF2B5EF4-FFF2-40B4-BE49-F238E27FC236}">
                  <a16:creationId xmlns:a16="http://schemas.microsoft.com/office/drawing/2014/main" id="{B3C9328F-5D0A-4719-BD92-183002A505A9}"/>
                </a:ext>
              </a:extLst>
            </p:cNvPr>
            <p:cNvSpPr>
              <a:spLocks/>
            </p:cNvSpPr>
            <p:nvPr/>
          </p:nvSpPr>
          <p:spPr bwMode="auto">
            <a:xfrm>
              <a:off x="7656470" y="1502855"/>
              <a:ext cx="126674" cy="112423"/>
            </a:xfrm>
            <a:custGeom>
              <a:avLst/>
              <a:gdLst>
                <a:gd name="T0" fmla="*/ 43 w 80"/>
                <a:gd name="T1" fmla="*/ 71 h 71"/>
                <a:gd name="T2" fmla="*/ 28 w 80"/>
                <a:gd name="T3" fmla="*/ 50 h 71"/>
                <a:gd name="T4" fmla="*/ 0 w 80"/>
                <a:gd name="T5" fmla="*/ 48 h 71"/>
                <a:gd name="T6" fmla="*/ 18 w 80"/>
                <a:gd name="T7" fmla="*/ 28 h 71"/>
                <a:gd name="T8" fmla="*/ 10 w 80"/>
                <a:gd name="T9" fmla="*/ 5 h 71"/>
                <a:gd name="T10" fmla="*/ 37 w 80"/>
                <a:gd name="T11" fmla="*/ 13 h 71"/>
                <a:gd name="T12" fmla="*/ 60 w 80"/>
                <a:gd name="T13" fmla="*/ 0 h 71"/>
                <a:gd name="T14" fmla="*/ 58 w 80"/>
                <a:gd name="T15" fmla="*/ 25 h 71"/>
                <a:gd name="T16" fmla="*/ 80 w 80"/>
                <a:gd name="T17" fmla="*/ 41 h 71"/>
                <a:gd name="T18" fmla="*/ 53 w 80"/>
                <a:gd name="T19" fmla="*/ 46 h 71"/>
                <a:gd name="T20" fmla="*/ 43 w 80"/>
                <a:gd name="T21"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1">
                  <a:moveTo>
                    <a:pt x="43" y="71"/>
                  </a:moveTo>
                  <a:lnTo>
                    <a:pt x="28" y="50"/>
                  </a:lnTo>
                  <a:lnTo>
                    <a:pt x="0" y="48"/>
                  </a:lnTo>
                  <a:lnTo>
                    <a:pt x="18" y="28"/>
                  </a:lnTo>
                  <a:lnTo>
                    <a:pt x="10" y="5"/>
                  </a:lnTo>
                  <a:lnTo>
                    <a:pt x="37" y="13"/>
                  </a:lnTo>
                  <a:lnTo>
                    <a:pt x="60" y="0"/>
                  </a:lnTo>
                  <a:lnTo>
                    <a:pt x="58" y="25"/>
                  </a:lnTo>
                  <a:lnTo>
                    <a:pt x="80" y="41"/>
                  </a:lnTo>
                  <a:lnTo>
                    <a:pt x="53" y="46"/>
                  </a:lnTo>
                  <a:lnTo>
                    <a:pt x="43" y="71"/>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5" name="Freeform 421">
              <a:extLst>
                <a:ext uri="{FF2B5EF4-FFF2-40B4-BE49-F238E27FC236}">
                  <a16:creationId xmlns:a16="http://schemas.microsoft.com/office/drawing/2014/main" id="{7BB9CAB6-11CC-44DB-A12C-96165E272570}"/>
                </a:ext>
              </a:extLst>
            </p:cNvPr>
            <p:cNvSpPr>
              <a:spLocks/>
            </p:cNvSpPr>
            <p:nvPr/>
          </p:nvSpPr>
          <p:spPr bwMode="auto">
            <a:xfrm>
              <a:off x="1289503" y="2251815"/>
              <a:ext cx="121924" cy="115590"/>
            </a:xfrm>
            <a:custGeom>
              <a:avLst/>
              <a:gdLst>
                <a:gd name="T0" fmla="*/ 77 w 77"/>
                <a:gd name="T1" fmla="*/ 58 h 73"/>
                <a:gd name="T2" fmla="*/ 50 w 77"/>
                <a:gd name="T3" fmla="*/ 55 h 73"/>
                <a:gd name="T4" fmla="*/ 30 w 77"/>
                <a:gd name="T5" fmla="*/ 73 h 73"/>
                <a:gd name="T6" fmla="*/ 25 w 77"/>
                <a:gd name="T7" fmla="*/ 48 h 73"/>
                <a:gd name="T8" fmla="*/ 0 w 77"/>
                <a:gd name="T9" fmla="*/ 36 h 73"/>
                <a:gd name="T10" fmla="*/ 25 w 77"/>
                <a:gd name="T11" fmla="*/ 25 h 73"/>
                <a:gd name="T12" fmla="*/ 28 w 77"/>
                <a:gd name="T13" fmla="*/ 0 h 73"/>
                <a:gd name="T14" fmla="*/ 48 w 77"/>
                <a:gd name="T15" fmla="*/ 18 h 73"/>
                <a:gd name="T16" fmla="*/ 77 w 77"/>
                <a:gd name="T17" fmla="*/ 13 h 73"/>
                <a:gd name="T18" fmla="*/ 63 w 77"/>
                <a:gd name="T19" fmla="*/ 36 h 73"/>
                <a:gd name="T20" fmla="*/ 77 w 77"/>
                <a:gd name="T21" fmla="*/ 5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3">
                  <a:moveTo>
                    <a:pt x="77" y="58"/>
                  </a:moveTo>
                  <a:lnTo>
                    <a:pt x="50" y="55"/>
                  </a:lnTo>
                  <a:lnTo>
                    <a:pt x="30" y="73"/>
                  </a:lnTo>
                  <a:lnTo>
                    <a:pt x="25" y="48"/>
                  </a:lnTo>
                  <a:lnTo>
                    <a:pt x="0" y="36"/>
                  </a:lnTo>
                  <a:lnTo>
                    <a:pt x="25" y="25"/>
                  </a:lnTo>
                  <a:lnTo>
                    <a:pt x="28" y="0"/>
                  </a:lnTo>
                  <a:lnTo>
                    <a:pt x="48" y="18"/>
                  </a:lnTo>
                  <a:lnTo>
                    <a:pt x="77" y="13"/>
                  </a:lnTo>
                  <a:lnTo>
                    <a:pt x="63" y="36"/>
                  </a:lnTo>
                  <a:lnTo>
                    <a:pt x="77" y="5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6" name="Freeform 422">
              <a:extLst>
                <a:ext uri="{FF2B5EF4-FFF2-40B4-BE49-F238E27FC236}">
                  <a16:creationId xmlns:a16="http://schemas.microsoft.com/office/drawing/2014/main" id="{0A78E5D6-0F95-4F47-8817-AF7A2890AE6A}"/>
                </a:ext>
              </a:extLst>
            </p:cNvPr>
            <p:cNvSpPr>
              <a:spLocks/>
            </p:cNvSpPr>
            <p:nvPr/>
          </p:nvSpPr>
          <p:spPr bwMode="auto">
            <a:xfrm>
              <a:off x="1186580" y="861567"/>
              <a:ext cx="126674" cy="110840"/>
            </a:xfrm>
            <a:custGeom>
              <a:avLst/>
              <a:gdLst>
                <a:gd name="T0" fmla="*/ 80 w 80"/>
                <a:gd name="T1" fmla="*/ 45 h 70"/>
                <a:gd name="T2" fmla="*/ 52 w 80"/>
                <a:gd name="T3" fmla="*/ 48 h 70"/>
                <a:gd name="T4" fmla="*/ 38 w 80"/>
                <a:gd name="T5" fmla="*/ 70 h 70"/>
                <a:gd name="T6" fmla="*/ 27 w 80"/>
                <a:gd name="T7" fmla="*/ 46 h 70"/>
                <a:gd name="T8" fmla="*/ 0 w 80"/>
                <a:gd name="T9" fmla="*/ 41 h 70"/>
                <a:gd name="T10" fmla="*/ 20 w 80"/>
                <a:gd name="T11" fmla="*/ 25 h 70"/>
                <a:gd name="T12" fmla="*/ 17 w 80"/>
                <a:gd name="T13" fmla="*/ 0 h 70"/>
                <a:gd name="T14" fmla="*/ 42 w 80"/>
                <a:gd name="T15" fmla="*/ 11 h 70"/>
                <a:gd name="T16" fmla="*/ 67 w 80"/>
                <a:gd name="T17" fmla="*/ 1 h 70"/>
                <a:gd name="T18" fmla="*/ 60 w 80"/>
                <a:gd name="T19" fmla="*/ 26 h 70"/>
                <a:gd name="T20" fmla="*/ 80 w 80"/>
                <a:gd name="T21" fmla="*/ 4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80" y="45"/>
                  </a:moveTo>
                  <a:lnTo>
                    <a:pt x="52" y="48"/>
                  </a:lnTo>
                  <a:lnTo>
                    <a:pt x="38" y="70"/>
                  </a:lnTo>
                  <a:lnTo>
                    <a:pt x="27" y="46"/>
                  </a:lnTo>
                  <a:lnTo>
                    <a:pt x="0" y="41"/>
                  </a:lnTo>
                  <a:lnTo>
                    <a:pt x="20" y="25"/>
                  </a:lnTo>
                  <a:lnTo>
                    <a:pt x="17" y="0"/>
                  </a:lnTo>
                  <a:lnTo>
                    <a:pt x="42" y="11"/>
                  </a:lnTo>
                  <a:lnTo>
                    <a:pt x="67" y="1"/>
                  </a:lnTo>
                  <a:lnTo>
                    <a:pt x="60" y="26"/>
                  </a:lnTo>
                  <a:lnTo>
                    <a:pt x="80"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7" name="Freeform 423">
              <a:extLst>
                <a:ext uri="{FF2B5EF4-FFF2-40B4-BE49-F238E27FC236}">
                  <a16:creationId xmlns:a16="http://schemas.microsoft.com/office/drawing/2014/main" id="{8BC79CB1-0270-4F57-A729-D14B4A450016}"/>
                </a:ext>
              </a:extLst>
            </p:cNvPr>
            <p:cNvSpPr>
              <a:spLocks/>
            </p:cNvSpPr>
            <p:nvPr/>
          </p:nvSpPr>
          <p:spPr bwMode="auto">
            <a:xfrm>
              <a:off x="1709111" y="707975"/>
              <a:ext cx="126674" cy="107673"/>
            </a:xfrm>
            <a:custGeom>
              <a:avLst/>
              <a:gdLst>
                <a:gd name="T0" fmla="*/ 65 w 80"/>
                <a:gd name="T1" fmla="*/ 68 h 68"/>
                <a:gd name="T2" fmla="*/ 40 w 80"/>
                <a:gd name="T3" fmla="*/ 57 h 68"/>
                <a:gd name="T4" fmla="*/ 15 w 80"/>
                <a:gd name="T5" fmla="*/ 68 h 68"/>
                <a:gd name="T6" fmla="*/ 20 w 80"/>
                <a:gd name="T7" fmla="*/ 43 h 68"/>
                <a:gd name="T8" fmla="*/ 0 w 80"/>
                <a:gd name="T9" fmla="*/ 25 h 68"/>
                <a:gd name="T10" fmla="*/ 28 w 80"/>
                <a:gd name="T11" fmla="*/ 22 h 68"/>
                <a:gd name="T12" fmla="*/ 40 w 80"/>
                <a:gd name="T13" fmla="*/ 0 h 68"/>
                <a:gd name="T14" fmla="*/ 51 w 80"/>
                <a:gd name="T15" fmla="*/ 22 h 68"/>
                <a:gd name="T16" fmla="*/ 80 w 80"/>
                <a:gd name="T17" fmla="*/ 27 h 68"/>
                <a:gd name="T18" fmla="*/ 60 w 80"/>
                <a:gd name="T19" fmla="*/ 43 h 68"/>
                <a:gd name="T20" fmla="*/ 65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65" y="68"/>
                  </a:moveTo>
                  <a:lnTo>
                    <a:pt x="40" y="57"/>
                  </a:lnTo>
                  <a:lnTo>
                    <a:pt x="15" y="68"/>
                  </a:lnTo>
                  <a:lnTo>
                    <a:pt x="20" y="43"/>
                  </a:lnTo>
                  <a:lnTo>
                    <a:pt x="0" y="25"/>
                  </a:lnTo>
                  <a:lnTo>
                    <a:pt x="28" y="22"/>
                  </a:lnTo>
                  <a:lnTo>
                    <a:pt x="40" y="0"/>
                  </a:lnTo>
                  <a:lnTo>
                    <a:pt x="51" y="22"/>
                  </a:lnTo>
                  <a:lnTo>
                    <a:pt x="80" y="27"/>
                  </a:lnTo>
                  <a:lnTo>
                    <a:pt x="60" y="43"/>
                  </a:lnTo>
                  <a:lnTo>
                    <a:pt x="65" y="6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8" name="Freeform 424">
              <a:extLst>
                <a:ext uri="{FF2B5EF4-FFF2-40B4-BE49-F238E27FC236}">
                  <a16:creationId xmlns:a16="http://schemas.microsoft.com/office/drawing/2014/main" id="{7BE16D7B-70CF-426D-9E8C-05E050470AFB}"/>
                </a:ext>
              </a:extLst>
            </p:cNvPr>
            <p:cNvSpPr>
              <a:spLocks/>
            </p:cNvSpPr>
            <p:nvPr/>
          </p:nvSpPr>
          <p:spPr bwMode="auto">
            <a:xfrm>
              <a:off x="1812034" y="985074"/>
              <a:ext cx="126674" cy="115590"/>
            </a:xfrm>
            <a:custGeom>
              <a:avLst/>
              <a:gdLst>
                <a:gd name="T0" fmla="*/ 36 w 80"/>
                <a:gd name="T1" fmla="*/ 73 h 73"/>
                <a:gd name="T2" fmla="*/ 28 w 80"/>
                <a:gd name="T3" fmla="*/ 48 h 73"/>
                <a:gd name="T4" fmla="*/ 0 w 80"/>
                <a:gd name="T5" fmla="*/ 42 h 73"/>
                <a:gd name="T6" fmla="*/ 23 w 80"/>
                <a:gd name="T7" fmla="*/ 27 h 73"/>
                <a:gd name="T8" fmla="*/ 23 w 80"/>
                <a:gd name="T9" fmla="*/ 0 h 73"/>
                <a:gd name="T10" fmla="*/ 45 w 80"/>
                <a:gd name="T11" fmla="*/ 15 h 73"/>
                <a:gd name="T12" fmla="*/ 71 w 80"/>
                <a:gd name="T13" fmla="*/ 7 h 73"/>
                <a:gd name="T14" fmla="*/ 63 w 80"/>
                <a:gd name="T15" fmla="*/ 32 h 73"/>
                <a:gd name="T16" fmla="*/ 80 w 80"/>
                <a:gd name="T17" fmla="*/ 52 h 73"/>
                <a:gd name="T18" fmla="*/ 51 w 80"/>
                <a:gd name="T19" fmla="*/ 52 h 73"/>
                <a:gd name="T20" fmla="*/ 36 w 80"/>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3">
                  <a:moveTo>
                    <a:pt x="36" y="73"/>
                  </a:moveTo>
                  <a:lnTo>
                    <a:pt x="28" y="48"/>
                  </a:lnTo>
                  <a:lnTo>
                    <a:pt x="0" y="42"/>
                  </a:lnTo>
                  <a:lnTo>
                    <a:pt x="23" y="27"/>
                  </a:lnTo>
                  <a:lnTo>
                    <a:pt x="23" y="0"/>
                  </a:lnTo>
                  <a:lnTo>
                    <a:pt x="45" y="15"/>
                  </a:lnTo>
                  <a:lnTo>
                    <a:pt x="71" y="7"/>
                  </a:lnTo>
                  <a:lnTo>
                    <a:pt x="63" y="32"/>
                  </a:lnTo>
                  <a:lnTo>
                    <a:pt x="80" y="52"/>
                  </a:lnTo>
                  <a:lnTo>
                    <a:pt x="51" y="52"/>
                  </a:lnTo>
                  <a:lnTo>
                    <a:pt x="36" y="7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9" name="Freeform 425">
              <a:extLst>
                <a:ext uri="{FF2B5EF4-FFF2-40B4-BE49-F238E27FC236}">
                  <a16:creationId xmlns:a16="http://schemas.microsoft.com/office/drawing/2014/main" id="{45481300-58DC-4552-8E41-4C7CCECDCF4C}"/>
                </a:ext>
              </a:extLst>
            </p:cNvPr>
            <p:cNvSpPr>
              <a:spLocks/>
            </p:cNvSpPr>
            <p:nvPr/>
          </p:nvSpPr>
          <p:spPr bwMode="auto">
            <a:xfrm>
              <a:off x="398033" y="1219508"/>
              <a:ext cx="126674" cy="110840"/>
            </a:xfrm>
            <a:custGeom>
              <a:avLst/>
              <a:gdLst>
                <a:gd name="T0" fmla="*/ 65 w 80"/>
                <a:gd name="T1" fmla="*/ 70 h 70"/>
                <a:gd name="T2" fmla="*/ 40 w 80"/>
                <a:gd name="T3" fmla="*/ 56 h 70"/>
                <a:gd name="T4" fmla="*/ 15 w 80"/>
                <a:gd name="T5" fmla="*/ 70 h 70"/>
                <a:gd name="T6" fmla="*/ 20 w 80"/>
                <a:gd name="T7" fmla="*/ 45 h 70"/>
                <a:gd name="T8" fmla="*/ 0 w 80"/>
                <a:gd name="T9" fmla="*/ 26 h 70"/>
                <a:gd name="T10" fmla="*/ 28 w 80"/>
                <a:gd name="T11" fmla="*/ 23 h 70"/>
                <a:gd name="T12" fmla="*/ 40 w 80"/>
                <a:gd name="T13" fmla="*/ 0 h 70"/>
                <a:gd name="T14" fmla="*/ 53 w 80"/>
                <a:gd name="T15" fmla="*/ 23 h 70"/>
                <a:gd name="T16" fmla="*/ 80 w 80"/>
                <a:gd name="T17" fmla="*/ 26 h 70"/>
                <a:gd name="T18" fmla="*/ 60 w 80"/>
                <a:gd name="T19" fmla="*/ 45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6"/>
                  </a:lnTo>
                  <a:lnTo>
                    <a:pt x="15" y="70"/>
                  </a:lnTo>
                  <a:lnTo>
                    <a:pt x="20" y="45"/>
                  </a:lnTo>
                  <a:lnTo>
                    <a:pt x="0" y="26"/>
                  </a:lnTo>
                  <a:lnTo>
                    <a:pt x="28" y="23"/>
                  </a:lnTo>
                  <a:lnTo>
                    <a:pt x="40" y="0"/>
                  </a:lnTo>
                  <a:lnTo>
                    <a:pt x="53" y="23"/>
                  </a:lnTo>
                  <a:lnTo>
                    <a:pt x="80" y="26"/>
                  </a:lnTo>
                  <a:lnTo>
                    <a:pt x="60"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0" name="Freeform 426">
              <a:extLst>
                <a:ext uri="{FF2B5EF4-FFF2-40B4-BE49-F238E27FC236}">
                  <a16:creationId xmlns:a16="http://schemas.microsoft.com/office/drawing/2014/main" id="{C3F0DB29-3EBC-4663-99CE-7D03D5BE6684}"/>
                </a:ext>
              </a:extLst>
            </p:cNvPr>
            <p:cNvSpPr>
              <a:spLocks/>
            </p:cNvSpPr>
            <p:nvPr/>
          </p:nvSpPr>
          <p:spPr bwMode="auto">
            <a:xfrm>
              <a:off x="8616027" y="855234"/>
              <a:ext cx="123507" cy="114007"/>
            </a:xfrm>
            <a:custGeom>
              <a:avLst/>
              <a:gdLst>
                <a:gd name="T0" fmla="*/ 43 w 78"/>
                <a:gd name="T1" fmla="*/ 72 h 72"/>
                <a:gd name="T2" fmla="*/ 28 w 78"/>
                <a:gd name="T3" fmla="*/ 52 h 72"/>
                <a:gd name="T4" fmla="*/ 0 w 78"/>
                <a:gd name="T5" fmla="*/ 52 h 72"/>
                <a:gd name="T6" fmla="*/ 17 w 78"/>
                <a:gd name="T7" fmla="*/ 32 h 72"/>
                <a:gd name="T8" fmla="*/ 8 w 78"/>
                <a:gd name="T9" fmla="*/ 7 h 72"/>
                <a:gd name="T10" fmla="*/ 35 w 78"/>
                <a:gd name="T11" fmla="*/ 15 h 72"/>
                <a:gd name="T12" fmla="*/ 57 w 78"/>
                <a:gd name="T13" fmla="*/ 0 h 72"/>
                <a:gd name="T14" fmla="*/ 57 w 78"/>
                <a:gd name="T15" fmla="*/ 27 h 72"/>
                <a:gd name="T16" fmla="*/ 78 w 78"/>
                <a:gd name="T17" fmla="*/ 40 h 72"/>
                <a:gd name="T18" fmla="*/ 52 w 78"/>
                <a:gd name="T19" fmla="*/ 49 h 72"/>
                <a:gd name="T20" fmla="*/ 43 w 7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2">
                  <a:moveTo>
                    <a:pt x="43" y="72"/>
                  </a:moveTo>
                  <a:lnTo>
                    <a:pt x="28" y="52"/>
                  </a:lnTo>
                  <a:lnTo>
                    <a:pt x="0" y="52"/>
                  </a:lnTo>
                  <a:lnTo>
                    <a:pt x="17" y="32"/>
                  </a:lnTo>
                  <a:lnTo>
                    <a:pt x="8" y="7"/>
                  </a:lnTo>
                  <a:lnTo>
                    <a:pt x="35" y="15"/>
                  </a:lnTo>
                  <a:lnTo>
                    <a:pt x="57" y="0"/>
                  </a:lnTo>
                  <a:lnTo>
                    <a:pt x="57" y="27"/>
                  </a:lnTo>
                  <a:lnTo>
                    <a:pt x="78" y="40"/>
                  </a:lnTo>
                  <a:lnTo>
                    <a:pt x="52" y="49"/>
                  </a:lnTo>
                  <a:lnTo>
                    <a:pt x="43"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1" name="Freeform 427">
              <a:extLst>
                <a:ext uri="{FF2B5EF4-FFF2-40B4-BE49-F238E27FC236}">
                  <a16:creationId xmlns:a16="http://schemas.microsoft.com/office/drawing/2014/main" id="{FF0DEF03-60F8-4831-BF33-C28ED0DD6373}"/>
                </a:ext>
              </a:extLst>
            </p:cNvPr>
            <p:cNvSpPr>
              <a:spLocks/>
            </p:cNvSpPr>
            <p:nvPr/>
          </p:nvSpPr>
          <p:spPr bwMode="auto">
            <a:xfrm>
              <a:off x="1875371" y="1376181"/>
              <a:ext cx="126674" cy="107673"/>
            </a:xfrm>
            <a:custGeom>
              <a:avLst/>
              <a:gdLst>
                <a:gd name="T0" fmla="*/ 65 w 80"/>
                <a:gd name="T1" fmla="*/ 68 h 68"/>
                <a:gd name="T2" fmla="*/ 40 w 80"/>
                <a:gd name="T3" fmla="*/ 57 h 68"/>
                <a:gd name="T4" fmla="*/ 15 w 80"/>
                <a:gd name="T5" fmla="*/ 68 h 68"/>
                <a:gd name="T6" fmla="*/ 20 w 80"/>
                <a:gd name="T7" fmla="*/ 43 h 68"/>
                <a:gd name="T8" fmla="*/ 0 w 80"/>
                <a:gd name="T9" fmla="*/ 25 h 68"/>
                <a:gd name="T10" fmla="*/ 28 w 80"/>
                <a:gd name="T11" fmla="*/ 22 h 68"/>
                <a:gd name="T12" fmla="*/ 40 w 80"/>
                <a:gd name="T13" fmla="*/ 0 h 68"/>
                <a:gd name="T14" fmla="*/ 53 w 80"/>
                <a:gd name="T15" fmla="*/ 22 h 68"/>
                <a:gd name="T16" fmla="*/ 80 w 80"/>
                <a:gd name="T17" fmla="*/ 27 h 68"/>
                <a:gd name="T18" fmla="*/ 60 w 80"/>
                <a:gd name="T19" fmla="*/ 43 h 68"/>
                <a:gd name="T20" fmla="*/ 65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65" y="68"/>
                  </a:moveTo>
                  <a:lnTo>
                    <a:pt x="40" y="57"/>
                  </a:lnTo>
                  <a:lnTo>
                    <a:pt x="15" y="68"/>
                  </a:lnTo>
                  <a:lnTo>
                    <a:pt x="20" y="43"/>
                  </a:lnTo>
                  <a:lnTo>
                    <a:pt x="0" y="25"/>
                  </a:lnTo>
                  <a:lnTo>
                    <a:pt x="28" y="22"/>
                  </a:lnTo>
                  <a:lnTo>
                    <a:pt x="40" y="0"/>
                  </a:lnTo>
                  <a:lnTo>
                    <a:pt x="53" y="22"/>
                  </a:lnTo>
                  <a:lnTo>
                    <a:pt x="80" y="27"/>
                  </a:lnTo>
                  <a:lnTo>
                    <a:pt x="60" y="43"/>
                  </a:lnTo>
                  <a:lnTo>
                    <a:pt x="65" y="6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2" name="Freeform 429">
              <a:extLst>
                <a:ext uri="{FF2B5EF4-FFF2-40B4-BE49-F238E27FC236}">
                  <a16:creationId xmlns:a16="http://schemas.microsoft.com/office/drawing/2014/main" id="{B9FB2862-1191-4AE4-80A2-5EA467F6ED15}"/>
                </a:ext>
              </a:extLst>
            </p:cNvPr>
            <p:cNvSpPr>
              <a:spLocks/>
            </p:cNvSpPr>
            <p:nvPr/>
          </p:nvSpPr>
          <p:spPr bwMode="auto">
            <a:xfrm>
              <a:off x="8623944" y="1567775"/>
              <a:ext cx="121924" cy="114007"/>
            </a:xfrm>
            <a:custGeom>
              <a:avLst/>
              <a:gdLst>
                <a:gd name="T0" fmla="*/ 45 w 77"/>
                <a:gd name="T1" fmla="*/ 72 h 72"/>
                <a:gd name="T2" fmla="*/ 27 w 77"/>
                <a:gd name="T3" fmla="*/ 54 h 72"/>
                <a:gd name="T4" fmla="*/ 0 w 77"/>
                <a:gd name="T5" fmla="*/ 57 h 72"/>
                <a:gd name="T6" fmla="*/ 13 w 77"/>
                <a:gd name="T7" fmla="*/ 35 h 72"/>
                <a:gd name="T8" fmla="*/ 3 w 77"/>
                <a:gd name="T9" fmla="*/ 12 h 72"/>
                <a:gd name="T10" fmla="*/ 30 w 77"/>
                <a:gd name="T11" fmla="*/ 17 h 72"/>
                <a:gd name="T12" fmla="*/ 50 w 77"/>
                <a:gd name="T13" fmla="*/ 0 h 72"/>
                <a:gd name="T14" fmla="*/ 52 w 77"/>
                <a:gd name="T15" fmla="*/ 25 h 72"/>
                <a:gd name="T16" fmla="*/ 77 w 77"/>
                <a:gd name="T17" fmla="*/ 37 h 72"/>
                <a:gd name="T18" fmla="*/ 52 w 77"/>
                <a:gd name="T19" fmla="*/ 47 h 72"/>
                <a:gd name="T20" fmla="*/ 45 w 77"/>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2">
                  <a:moveTo>
                    <a:pt x="45" y="72"/>
                  </a:moveTo>
                  <a:lnTo>
                    <a:pt x="27" y="54"/>
                  </a:lnTo>
                  <a:lnTo>
                    <a:pt x="0" y="57"/>
                  </a:lnTo>
                  <a:lnTo>
                    <a:pt x="13" y="35"/>
                  </a:lnTo>
                  <a:lnTo>
                    <a:pt x="3" y="12"/>
                  </a:lnTo>
                  <a:lnTo>
                    <a:pt x="30" y="17"/>
                  </a:lnTo>
                  <a:lnTo>
                    <a:pt x="50" y="0"/>
                  </a:lnTo>
                  <a:lnTo>
                    <a:pt x="52" y="25"/>
                  </a:lnTo>
                  <a:lnTo>
                    <a:pt x="77" y="37"/>
                  </a:lnTo>
                  <a:lnTo>
                    <a:pt x="52" y="47"/>
                  </a:lnTo>
                  <a:lnTo>
                    <a:pt x="45"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3" name="Freeform 430">
              <a:extLst>
                <a:ext uri="{FF2B5EF4-FFF2-40B4-BE49-F238E27FC236}">
                  <a16:creationId xmlns:a16="http://schemas.microsoft.com/office/drawing/2014/main" id="{6F4F1BE7-830B-44CA-9EF4-4DD51F1AC594}"/>
                </a:ext>
              </a:extLst>
            </p:cNvPr>
            <p:cNvSpPr>
              <a:spLocks/>
            </p:cNvSpPr>
            <p:nvPr/>
          </p:nvSpPr>
          <p:spPr bwMode="auto">
            <a:xfrm>
              <a:off x="2420071" y="1721367"/>
              <a:ext cx="126674" cy="114007"/>
            </a:xfrm>
            <a:custGeom>
              <a:avLst/>
              <a:gdLst>
                <a:gd name="T0" fmla="*/ 45 w 80"/>
                <a:gd name="T1" fmla="*/ 72 h 72"/>
                <a:gd name="T2" fmla="*/ 29 w 80"/>
                <a:gd name="T3" fmla="*/ 52 h 72"/>
                <a:gd name="T4" fmla="*/ 0 w 80"/>
                <a:gd name="T5" fmla="*/ 52 h 72"/>
                <a:gd name="T6" fmla="*/ 17 w 80"/>
                <a:gd name="T7" fmla="*/ 32 h 72"/>
                <a:gd name="T8" fmla="*/ 7 w 80"/>
                <a:gd name="T9" fmla="*/ 8 h 72"/>
                <a:gd name="T10" fmla="*/ 34 w 80"/>
                <a:gd name="T11" fmla="*/ 15 h 72"/>
                <a:gd name="T12" fmla="*/ 55 w 80"/>
                <a:gd name="T13" fmla="*/ 0 h 72"/>
                <a:gd name="T14" fmla="*/ 57 w 80"/>
                <a:gd name="T15" fmla="*/ 25 h 72"/>
                <a:gd name="T16" fmla="*/ 80 w 80"/>
                <a:gd name="T17" fmla="*/ 38 h 72"/>
                <a:gd name="T18" fmla="*/ 54 w 80"/>
                <a:gd name="T19" fmla="*/ 47 h 72"/>
                <a:gd name="T20" fmla="*/ 45 w 80"/>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2">
                  <a:moveTo>
                    <a:pt x="45" y="72"/>
                  </a:moveTo>
                  <a:lnTo>
                    <a:pt x="29" y="52"/>
                  </a:lnTo>
                  <a:lnTo>
                    <a:pt x="0" y="52"/>
                  </a:lnTo>
                  <a:lnTo>
                    <a:pt x="17" y="32"/>
                  </a:lnTo>
                  <a:lnTo>
                    <a:pt x="7" y="8"/>
                  </a:lnTo>
                  <a:lnTo>
                    <a:pt x="34" y="15"/>
                  </a:lnTo>
                  <a:lnTo>
                    <a:pt x="55" y="0"/>
                  </a:lnTo>
                  <a:lnTo>
                    <a:pt x="57" y="25"/>
                  </a:lnTo>
                  <a:lnTo>
                    <a:pt x="80" y="38"/>
                  </a:lnTo>
                  <a:lnTo>
                    <a:pt x="54" y="47"/>
                  </a:lnTo>
                  <a:lnTo>
                    <a:pt x="45"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4" name="Freeform 431">
              <a:extLst>
                <a:ext uri="{FF2B5EF4-FFF2-40B4-BE49-F238E27FC236}">
                  <a16:creationId xmlns:a16="http://schemas.microsoft.com/office/drawing/2014/main" id="{4A85BC92-5C72-4FCB-944F-065517F300C8}"/>
                </a:ext>
              </a:extLst>
            </p:cNvPr>
            <p:cNvSpPr>
              <a:spLocks/>
            </p:cNvSpPr>
            <p:nvPr/>
          </p:nvSpPr>
          <p:spPr bwMode="auto">
            <a:xfrm>
              <a:off x="2939435" y="1621612"/>
              <a:ext cx="126674" cy="112423"/>
            </a:xfrm>
            <a:custGeom>
              <a:avLst/>
              <a:gdLst>
                <a:gd name="T0" fmla="*/ 45 w 80"/>
                <a:gd name="T1" fmla="*/ 71 h 71"/>
                <a:gd name="T2" fmla="*/ 29 w 80"/>
                <a:gd name="T3" fmla="*/ 51 h 71"/>
                <a:gd name="T4" fmla="*/ 0 w 80"/>
                <a:gd name="T5" fmla="*/ 53 h 71"/>
                <a:gd name="T6" fmla="*/ 17 w 80"/>
                <a:gd name="T7" fmla="*/ 31 h 71"/>
                <a:gd name="T8" fmla="*/ 7 w 80"/>
                <a:gd name="T9" fmla="*/ 8 h 71"/>
                <a:gd name="T10" fmla="*/ 34 w 80"/>
                <a:gd name="T11" fmla="*/ 15 h 71"/>
                <a:gd name="T12" fmla="*/ 55 w 80"/>
                <a:gd name="T13" fmla="*/ 0 h 71"/>
                <a:gd name="T14" fmla="*/ 57 w 80"/>
                <a:gd name="T15" fmla="*/ 25 h 71"/>
                <a:gd name="T16" fmla="*/ 80 w 80"/>
                <a:gd name="T17" fmla="*/ 38 h 71"/>
                <a:gd name="T18" fmla="*/ 54 w 80"/>
                <a:gd name="T19" fmla="*/ 48 h 71"/>
                <a:gd name="T20" fmla="*/ 45 w 80"/>
                <a:gd name="T21"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1">
                  <a:moveTo>
                    <a:pt x="45" y="71"/>
                  </a:moveTo>
                  <a:lnTo>
                    <a:pt x="29" y="51"/>
                  </a:lnTo>
                  <a:lnTo>
                    <a:pt x="0" y="53"/>
                  </a:lnTo>
                  <a:lnTo>
                    <a:pt x="17" y="31"/>
                  </a:lnTo>
                  <a:lnTo>
                    <a:pt x="7" y="8"/>
                  </a:lnTo>
                  <a:lnTo>
                    <a:pt x="34" y="15"/>
                  </a:lnTo>
                  <a:lnTo>
                    <a:pt x="55" y="0"/>
                  </a:lnTo>
                  <a:lnTo>
                    <a:pt x="57" y="25"/>
                  </a:lnTo>
                  <a:lnTo>
                    <a:pt x="80" y="38"/>
                  </a:lnTo>
                  <a:lnTo>
                    <a:pt x="54" y="48"/>
                  </a:lnTo>
                  <a:lnTo>
                    <a:pt x="45" y="71"/>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5" name="Freeform 432">
              <a:extLst>
                <a:ext uri="{FF2B5EF4-FFF2-40B4-BE49-F238E27FC236}">
                  <a16:creationId xmlns:a16="http://schemas.microsoft.com/office/drawing/2014/main" id="{A156F1B2-5267-4C5E-8D98-98A1B3DCEA5B}"/>
                </a:ext>
              </a:extLst>
            </p:cNvPr>
            <p:cNvSpPr>
              <a:spLocks/>
            </p:cNvSpPr>
            <p:nvPr/>
          </p:nvSpPr>
          <p:spPr bwMode="auto">
            <a:xfrm>
              <a:off x="5916281" y="1623195"/>
              <a:ext cx="123507" cy="114007"/>
            </a:xfrm>
            <a:custGeom>
              <a:avLst/>
              <a:gdLst>
                <a:gd name="T0" fmla="*/ 43 w 78"/>
                <a:gd name="T1" fmla="*/ 72 h 72"/>
                <a:gd name="T2" fmla="*/ 27 w 78"/>
                <a:gd name="T3" fmla="*/ 52 h 72"/>
                <a:gd name="T4" fmla="*/ 0 w 78"/>
                <a:gd name="T5" fmla="*/ 50 h 72"/>
                <a:gd name="T6" fmla="*/ 17 w 78"/>
                <a:gd name="T7" fmla="*/ 30 h 72"/>
                <a:gd name="T8" fmla="*/ 8 w 78"/>
                <a:gd name="T9" fmla="*/ 7 h 72"/>
                <a:gd name="T10" fmla="*/ 35 w 78"/>
                <a:gd name="T11" fmla="*/ 15 h 72"/>
                <a:gd name="T12" fmla="*/ 57 w 78"/>
                <a:gd name="T13" fmla="*/ 0 h 72"/>
                <a:gd name="T14" fmla="*/ 57 w 78"/>
                <a:gd name="T15" fmla="*/ 27 h 72"/>
                <a:gd name="T16" fmla="*/ 78 w 78"/>
                <a:gd name="T17" fmla="*/ 42 h 72"/>
                <a:gd name="T18" fmla="*/ 52 w 78"/>
                <a:gd name="T19" fmla="*/ 49 h 72"/>
                <a:gd name="T20" fmla="*/ 43 w 7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2">
                  <a:moveTo>
                    <a:pt x="43" y="72"/>
                  </a:moveTo>
                  <a:lnTo>
                    <a:pt x="27" y="52"/>
                  </a:lnTo>
                  <a:lnTo>
                    <a:pt x="0" y="50"/>
                  </a:lnTo>
                  <a:lnTo>
                    <a:pt x="17" y="30"/>
                  </a:lnTo>
                  <a:lnTo>
                    <a:pt x="8" y="7"/>
                  </a:lnTo>
                  <a:lnTo>
                    <a:pt x="35" y="15"/>
                  </a:lnTo>
                  <a:lnTo>
                    <a:pt x="57" y="0"/>
                  </a:lnTo>
                  <a:lnTo>
                    <a:pt x="57" y="27"/>
                  </a:lnTo>
                  <a:lnTo>
                    <a:pt x="78" y="42"/>
                  </a:lnTo>
                  <a:lnTo>
                    <a:pt x="52" y="49"/>
                  </a:lnTo>
                  <a:lnTo>
                    <a:pt x="43"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6" name="Freeform 433">
              <a:extLst>
                <a:ext uri="{FF2B5EF4-FFF2-40B4-BE49-F238E27FC236}">
                  <a16:creationId xmlns:a16="http://schemas.microsoft.com/office/drawing/2014/main" id="{9BD3FEE7-5C3A-4688-AF49-9E0A6412B322}"/>
                </a:ext>
              </a:extLst>
            </p:cNvPr>
            <p:cNvSpPr>
              <a:spLocks/>
            </p:cNvSpPr>
            <p:nvPr/>
          </p:nvSpPr>
          <p:spPr bwMode="auto">
            <a:xfrm>
              <a:off x="5376332" y="1539273"/>
              <a:ext cx="88672" cy="76004"/>
            </a:xfrm>
            <a:custGeom>
              <a:avLst/>
              <a:gdLst>
                <a:gd name="T0" fmla="*/ 46 w 56"/>
                <a:gd name="T1" fmla="*/ 48 h 48"/>
                <a:gd name="T2" fmla="*/ 28 w 56"/>
                <a:gd name="T3" fmla="*/ 40 h 48"/>
                <a:gd name="T4" fmla="*/ 11 w 56"/>
                <a:gd name="T5" fmla="*/ 48 h 48"/>
                <a:gd name="T6" fmla="*/ 15 w 56"/>
                <a:gd name="T7" fmla="*/ 32 h 48"/>
                <a:gd name="T8" fmla="*/ 0 w 56"/>
                <a:gd name="T9" fmla="*/ 18 h 48"/>
                <a:gd name="T10" fmla="*/ 20 w 56"/>
                <a:gd name="T11" fmla="*/ 17 h 48"/>
                <a:gd name="T12" fmla="*/ 28 w 56"/>
                <a:gd name="T13" fmla="*/ 0 h 48"/>
                <a:gd name="T14" fmla="*/ 38 w 56"/>
                <a:gd name="T15" fmla="*/ 17 h 48"/>
                <a:gd name="T16" fmla="*/ 56 w 56"/>
                <a:gd name="T17" fmla="*/ 18 h 48"/>
                <a:gd name="T18" fmla="*/ 43 w 56"/>
                <a:gd name="T19" fmla="*/ 32 h 48"/>
                <a:gd name="T20" fmla="*/ 46 w 56"/>
                <a:gd name="T2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48">
                  <a:moveTo>
                    <a:pt x="46" y="48"/>
                  </a:moveTo>
                  <a:lnTo>
                    <a:pt x="28" y="40"/>
                  </a:lnTo>
                  <a:lnTo>
                    <a:pt x="11" y="48"/>
                  </a:lnTo>
                  <a:lnTo>
                    <a:pt x="15" y="32"/>
                  </a:lnTo>
                  <a:lnTo>
                    <a:pt x="0" y="18"/>
                  </a:lnTo>
                  <a:lnTo>
                    <a:pt x="20" y="17"/>
                  </a:lnTo>
                  <a:lnTo>
                    <a:pt x="28" y="0"/>
                  </a:lnTo>
                  <a:lnTo>
                    <a:pt x="38" y="17"/>
                  </a:lnTo>
                  <a:lnTo>
                    <a:pt x="56" y="18"/>
                  </a:lnTo>
                  <a:lnTo>
                    <a:pt x="43" y="32"/>
                  </a:lnTo>
                  <a:lnTo>
                    <a:pt x="46" y="4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7" name="Freeform 434">
              <a:extLst>
                <a:ext uri="{FF2B5EF4-FFF2-40B4-BE49-F238E27FC236}">
                  <a16:creationId xmlns:a16="http://schemas.microsoft.com/office/drawing/2014/main" id="{1BB77050-45D5-44B6-B0F7-34BCE10BDF5C}"/>
                </a:ext>
              </a:extLst>
            </p:cNvPr>
            <p:cNvSpPr>
              <a:spLocks/>
            </p:cNvSpPr>
            <p:nvPr/>
          </p:nvSpPr>
          <p:spPr bwMode="auto">
            <a:xfrm>
              <a:off x="5544176" y="1330261"/>
              <a:ext cx="121924" cy="117173"/>
            </a:xfrm>
            <a:custGeom>
              <a:avLst/>
              <a:gdLst>
                <a:gd name="T0" fmla="*/ 77 w 77"/>
                <a:gd name="T1" fmla="*/ 59 h 74"/>
                <a:gd name="T2" fmla="*/ 49 w 77"/>
                <a:gd name="T3" fmla="*/ 55 h 74"/>
                <a:gd name="T4" fmla="*/ 30 w 77"/>
                <a:gd name="T5" fmla="*/ 74 h 74"/>
                <a:gd name="T6" fmla="*/ 25 w 77"/>
                <a:gd name="T7" fmla="*/ 49 h 74"/>
                <a:gd name="T8" fmla="*/ 0 w 77"/>
                <a:gd name="T9" fmla="*/ 39 h 74"/>
                <a:gd name="T10" fmla="*/ 25 w 77"/>
                <a:gd name="T11" fmla="*/ 25 h 74"/>
                <a:gd name="T12" fmla="*/ 29 w 77"/>
                <a:gd name="T13" fmla="*/ 0 h 74"/>
                <a:gd name="T14" fmla="*/ 49 w 77"/>
                <a:gd name="T15" fmla="*/ 19 h 74"/>
                <a:gd name="T16" fmla="*/ 75 w 77"/>
                <a:gd name="T17" fmla="*/ 14 h 74"/>
                <a:gd name="T18" fmla="*/ 64 w 77"/>
                <a:gd name="T19" fmla="*/ 37 h 74"/>
                <a:gd name="T20" fmla="*/ 77 w 77"/>
                <a:gd name="T21" fmla="*/ 5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4">
                  <a:moveTo>
                    <a:pt x="77" y="59"/>
                  </a:moveTo>
                  <a:lnTo>
                    <a:pt x="49" y="55"/>
                  </a:lnTo>
                  <a:lnTo>
                    <a:pt x="30" y="74"/>
                  </a:lnTo>
                  <a:lnTo>
                    <a:pt x="25" y="49"/>
                  </a:lnTo>
                  <a:lnTo>
                    <a:pt x="0" y="39"/>
                  </a:lnTo>
                  <a:lnTo>
                    <a:pt x="25" y="25"/>
                  </a:lnTo>
                  <a:lnTo>
                    <a:pt x="29" y="0"/>
                  </a:lnTo>
                  <a:lnTo>
                    <a:pt x="49" y="19"/>
                  </a:lnTo>
                  <a:lnTo>
                    <a:pt x="75" y="14"/>
                  </a:lnTo>
                  <a:lnTo>
                    <a:pt x="64" y="37"/>
                  </a:lnTo>
                  <a:lnTo>
                    <a:pt x="77" y="59"/>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8" name="Freeform 435">
              <a:extLst>
                <a:ext uri="{FF2B5EF4-FFF2-40B4-BE49-F238E27FC236}">
                  <a16:creationId xmlns:a16="http://schemas.microsoft.com/office/drawing/2014/main" id="{3D183C52-988B-4B48-B234-B9D8B658C00E}"/>
                </a:ext>
              </a:extLst>
            </p:cNvPr>
            <p:cNvSpPr>
              <a:spLocks/>
            </p:cNvSpPr>
            <p:nvPr/>
          </p:nvSpPr>
          <p:spPr bwMode="auto">
            <a:xfrm>
              <a:off x="5615430" y="1257424"/>
              <a:ext cx="109257" cy="91839"/>
            </a:xfrm>
            <a:custGeom>
              <a:avLst/>
              <a:gdLst>
                <a:gd name="T0" fmla="*/ 55 w 69"/>
                <a:gd name="T1" fmla="*/ 58 h 58"/>
                <a:gd name="T2" fmla="*/ 34 w 69"/>
                <a:gd name="T3" fmla="*/ 48 h 58"/>
                <a:gd name="T4" fmla="*/ 14 w 69"/>
                <a:gd name="T5" fmla="*/ 58 h 58"/>
                <a:gd name="T6" fmla="*/ 17 w 69"/>
                <a:gd name="T7" fmla="*/ 36 h 58"/>
                <a:gd name="T8" fmla="*/ 0 w 69"/>
                <a:gd name="T9" fmla="*/ 21 h 58"/>
                <a:gd name="T10" fmla="*/ 24 w 69"/>
                <a:gd name="T11" fmla="*/ 20 h 58"/>
                <a:gd name="T12" fmla="*/ 34 w 69"/>
                <a:gd name="T13" fmla="*/ 0 h 58"/>
                <a:gd name="T14" fmla="*/ 45 w 69"/>
                <a:gd name="T15" fmla="*/ 20 h 58"/>
                <a:gd name="T16" fmla="*/ 69 w 69"/>
                <a:gd name="T17" fmla="*/ 21 h 58"/>
                <a:gd name="T18" fmla="*/ 50 w 69"/>
                <a:gd name="T19" fmla="*/ 36 h 58"/>
                <a:gd name="T20" fmla="*/ 55 w 69"/>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58">
                  <a:moveTo>
                    <a:pt x="55" y="58"/>
                  </a:moveTo>
                  <a:lnTo>
                    <a:pt x="34" y="48"/>
                  </a:lnTo>
                  <a:lnTo>
                    <a:pt x="14" y="58"/>
                  </a:lnTo>
                  <a:lnTo>
                    <a:pt x="17" y="36"/>
                  </a:lnTo>
                  <a:lnTo>
                    <a:pt x="0" y="21"/>
                  </a:lnTo>
                  <a:lnTo>
                    <a:pt x="24" y="20"/>
                  </a:lnTo>
                  <a:lnTo>
                    <a:pt x="34" y="0"/>
                  </a:lnTo>
                  <a:lnTo>
                    <a:pt x="45" y="20"/>
                  </a:lnTo>
                  <a:lnTo>
                    <a:pt x="69" y="21"/>
                  </a:lnTo>
                  <a:lnTo>
                    <a:pt x="50" y="36"/>
                  </a:lnTo>
                  <a:lnTo>
                    <a:pt x="55" y="5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9" name="Freeform 436">
              <a:extLst>
                <a:ext uri="{FF2B5EF4-FFF2-40B4-BE49-F238E27FC236}">
                  <a16:creationId xmlns:a16="http://schemas.microsoft.com/office/drawing/2014/main" id="{05D6BBCB-C546-4FD8-8F65-61CEB727628B}"/>
                </a:ext>
              </a:extLst>
            </p:cNvPr>
            <p:cNvSpPr>
              <a:spLocks/>
            </p:cNvSpPr>
            <p:nvPr/>
          </p:nvSpPr>
          <p:spPr bwMode="auto">
            <a:xfrm>
              <a:off x="5944783" y="1225755"/>
              <a:ext cx="126674" cy="110840"/>
            </a:xfrm>
            <a:custGeom>
              <a:avLst/>
              <a:gdLst>
                <a:gd name="T0" fmla="*/ 42 w 80"/>
                <a:gd name="T1" fmla="*/ 70 h 70"/>
                <a:gd name="T2" fmla="*/ 29 w 80"/>
                <a:gd name="T3" fmla="*/ 46 h 70"/>
                <a:gd name="T4" fmla="*/ 0 w 80"/>
                <a:gd name="T5" fmla="*/ 43 h 70"/>
                <a:gd name="T6" fmla="*/ 20 w 80"/>
                <a:gd name="T7" fmla="*/ 25 h 70"/>
                <a:gd name="T8" fmla="*/ 15 w 80"/>
                <a:gd name="T9" fmla="*/ 0 h 70"/>
                <a:gd name="T10" fmla="*/ 40 w 80"/>
                <a:gd name="T11" fmla="*/ 11 h 70"/>
                <a:gd name="T12" fmla="*/ 65 w 80"/>
                <a:gd name="T13" fmla="*/ 0 h 70"/>
                <a:gd name="T14" fmla="*/ 60 w 80"/>
                <a:gd name="T15" fmla="*/ 25 h 70"/>
                <a:gd name="T16" fmla="*/ 80 w 80"/>
                <a:gd name="T17" fmla="*/ 41 h 70"/>
                <a:gd name="T18" fmla="*/ 54 w 80"/>
                <a:gd name="T19" fmla="*/ 46 h 70"/>
                <a:gd name="T20" fmla="*/ 42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42" y="70"/>
                  </a:moveTo>
                  <a:lnTo>
                    <a:pt x="29" y="46"/>
                  </a:lnTo>
                  <a:lnTo>
                    <a:pt x="0" y="43"/>
                  </a:lnTo>
                  <a:lnTo>
                    <a:pt x="20" y="25"/>
                  </a:lnTo>
                  <a:lnTo>
                    <a:pt x="15" y="0"/>
                  </a:lnTo>
                  <a:lnTo>
                    <a:pt x="40" y="11"/>
                  </a:lnTo>
                  <a:lnTo>
                    <a:pt x="65" y="0"/>
                  </a:lnTo>
                  <a:lnTo>
                    <a:pt x="60" y="25"/>
                  </a:lnTo>
                  <a:lnTo>
                    <a:pt x="80" y="41"/>
                  </a:lnTo>
                  <a:lnTo>
                    <a:pt x="54" y="46"/>
                  </a:lnTo>
                  <a:lnTo>
                    <a:pt x="42"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0" name="Freeform 437">
              <a:extLst>
                <a:ext uri="{FF2B5EF4-FFF2-40B4-BE49-F238E27FC236}">
                  <a16:creationId xmlns:a16="http://schemas.microsoft.com/office/drawing/2014/main" id="{E8BF6A3B-E809-4475-BE8D-E0C032D80BD3}"/>
                </a:ext>
              </a:extLst>
            </p:cNvPr>
            <p:cNvSpPr>
              <a:spLocks/>
            </p:cNvSpPr>
            <p:nvPr/>
          </p:nvSpPr>
          <p:spPr bwMode="auto">
            <a:xfrm>
              <a:off x="6475232" y="1270091"/>
              <a:ext cx="129841" cy="110840"/>
            </a:xfrm>
            <a:custGeom>
              <a:avLst/>
              <a:gdLst>
                <a:gd name="T0" fmla="*/ 65 w 82"/>
                <a:gd name="T1" fmla="*/ 70 h 70"/>
                <a:gd name="T2" fmla="*/ 42 w 82"/>
                <a:gd name="T3" fmla="*/ 57 h 70"/>
                <a:gd name="T4" fmla="*/ 17 w 82"/>
                <a:gd name="T5" fmla="*/ 70 h 70"/>
                <a:gd name="T6" fmla="*/ 22 w 82"/>
                <a:gd name="T7" fmla="*/ 43 h 70"/>
                <a:gd name="T8" fmla="*/ 0 w 82"/>
                <a:gd name="T9" fmla="*/ 27 h 70"/>
                <a:gd name="T10" fmla="*/ 28 w 82"/>
                <a:gd name="T11" fmla="*/ 23 h 70"/>
                <a:gd name="T12" fmla="*/ 42 w 82"/>
                <a:gd name="T13" fmla="*/ 0 h 70"/>
                <a:gd name="T14" fmla="*/ 53 w 82"/>
                <a:gd name="T15" fmla="*/ 23 h 70"/>
                <a:gd name="T16" fmla="*/ 82 w 82"/>
                <a:gd name="T17" fmla="*/ 27 h 70"/>
                <a:gd name="T18" fmla="*/ 62 w 82"/>
                <a:gd name="T19" fmla="*/ 45 h 70"/>
                <a:gd name="T20" fmla="*/ 65 w 82"/>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70">
                  <a:moveTo>
                    <a:pt x="65" y="70"/>
                  </a:moveTo>
                  <a:lnTo>
                    <a:pt x="42" y="57"/>
                  </a:lnTo>
                  <a:lnTo>
                    <a:pt x="17" y="70"/>
                  </a:lnTo>
                  <a:lnTo>
                    <a:pt x="22" y="43"/>
                  </a:lnTo>
                  <a:lnTo>
                    <a:pt x="0" y="27"/>
                  </a:lnTo>
                  <a:lnTo>
                    <a:pt x="28" y="23"/>
                  </a:lnTo>
                  <a:lnTo>
                    <a:pt x="42" y="0"/>
                  </a:lnTo>
                  <a:lnTo>
                    <a:pt x="53" y="23"/>
                  </a:lnTo>
                  <a:lnTo>
                    <a:pt x="82" y="27"/>
                  </a:lnTo>
                  <a:lnTo>
                    <a:pt x="62"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1" name="Freeform 438">
              <a:extLst>
                <a:ext uri="{FF2B5EF4-FFF2-40B4-BE49-F238E27FC236}">
                  <a16:creationId xmlns:a16="http://schemas.microsoft.com/office/drawing/2014/main" id="{22F2BFF8-C2EF-48E1-B73F-A148CEE8842A}"/>
                </a:ext>
              </a:extLst>
            </p:cNvPr>
            <p:cNvSpPr>
              <a:spLocks/>
            </p:cNvSpPr>
            <p:nvPr/>
          </p:nvSpPr>
          <p:spPr bwMode="auto">
            <a:xfrm>
              <a:off x="6625657" y="1376181"/>
              <a:ext cx="121924" cy="112423"/>
            </a:xfrm>
            <a:custGeom>
              <a:avLst/>
              <a:gdLst>
                <a:gd name="T0" fmla="*/ 75 w 77"/>
                <a:gd name="T1" fmla="*/ 60 h 71"/>
                <a:gd name="T2" fmla="*/ 47 w 77"/>
                <a:gd name="T3" fmla="*/ 55 h 71"/>
                <a:gd name="T4" fmla="*/ 27 w 77"/>
                <a:gd name="T5" fmla="*/ 71 h 71"/>
                <a:gd name="T6" fmla="*/ 23 w 77"/>
                <a:gd name="T7" fmla="*/ 46 h 71"/>
                <a:gd name="T8" fmla="*/ 0 w 77"/>
                <a:gd name="T9" fmla="*/ 35 h 71"/>
                <a:gd name="T10" fmla="*/ 25 w 77"/>
                <a:gd name="T11" fmla="*/ 25 h 71"/>
                <a:gd name="T12" fmla="*/ 30 w 77"/>
                <a:gd name="T13" fmla="*/ 0 h 71"/>
                <a:gd name="T14" fmla="*/ 48 w 77"/>
                <a:gd name="T15" fmla="*/ 18 h 71"/>
                <a:gd name="T16" fmla="*/ 77 w 77"/>
                <a:gd name="T17" fmla="*/ 15 h 71"/>
                <a:gd name="T18" fmla="*/ 63 w 77"/>
                <a:gd name="T19" fmla="*/ 36 h 71"/>
                <a:gd name="T20" fmla="*/ 75 w 77"/>
                <a:gd name="T21"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1">
                  <a:moveTo>
                    <a:pt x="75" y="60"/>
                  </a:moveTo>
                  <a:lnTo>
                    <a:pt x="47" y="55"/>
                  </a:lnTo>
                  <a:lnTo>
                    <a:pt x="27" y="71"/>
                  </a:lnTo>
                  <a:lnTo>
                    <a:pt x="23" y="46"/>
                  </a:lnTo>
                  <a:lnTo>
                    <a:pt x="0" y="35"/>
                  </a:lnTo>
                  <a:lnTo>
                    <a:pt x="25" y="25"/>
                  </a:lnTo>
                  <a:lnTo>
                    <a:pt x="30" y="0"/>
                  </a:lnTo>
                  <a:lnTo>
                    <a:pt x="48" y="18"/>
                  </a:lnTo>
                  <a:lnTo>
                    <a:pt x="77" y="15"/>
                  </a:lnTo>
                  <a:lnTo>
                    <a:pt x="63" y="36"/>
                  </a:lnTo>
                  <a:lnTo>
                    <a:pt x="7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2" name="Freeform 439">
              <a:extLst>
                <a:ext uri="{FF2B5EF4-FFF2-40B4-BE49-F238E27FC236}">
                  <a16:creationId xmlns:a16="http://schemas.microsoft.com/office/drawing/2014/main" id="{33CAF4D0-2895-4D60-BDD8-BB5D62F57F53}"/>
                </a:ext>
              </a:extLst>
            </p:cNvPr>
            <p:cNvSpPr>
              <a:spLocks/>
            </p:cNvSpPr>
            <p:nvPr/>
          </p:nvSpPr>
          <p:spPr bwMode="auto">
            <a:xfrm>
              <a:off x="5086565" y="1235256"/>
              <a:ext cx="118757" cy="102923"/>
            </a:xfrm>
            <a:custGeom>
              <a:avLst/>
              <a:gdLst>
                <a:gd name="T0" fmla="*/ 61 w 75"/>
                <a:gd name="T1" fmla="*/ 65 h 65"/>
                <a:gd name="T2" fmla="*/ 38 w 75"/>
                <a:gd name="T3" fmla="*/ 54 h 65"/>
                <a:gd name="T4" fmla="*/ 15 w 75"/>
                <a:gd name="T5" fmla="*/ 65 h 65"/>
                <a:gd name="T6" fmla="*/ 18 w 75"/>
                <a:gd name="T7" fmla="*/ 42 h 65"/>
                <a:gd name="T8" fmla="*/ 0 w 75"/>
                <a:gd name="T9" fmla="*/ 25 h 65"/>
                <a:gd name="T10" fmla="*/ 26 w 75"/>
                <a:gd name="T11" fmla="*/ 22 h 65"/>
                <a:gd name="T12" fmla="*/ 38 w 75"/>
                <a:gd name="T13" fmla="*/ 0 h 65"/>
                <a:gd name="T14" fmla="*/ 50 w 75"/>
                <a:gd name="T15" fmla="*/ 22 h 65"/>
                <a:gd name="T16" fmla="*/ 75 w 75"/>
                <a:gd name="T17" fmla="*/ 25 h 65"/>
                <a:gd name="T18" fmla="*/ 56 w 75"/>
                <a:gd name="T19" fmla="*/ 42 h 65"/>
                <a:gd name="T20" fmla="*/ 61 w 75"/>
                <a:gd name="T21"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65">
                  <a:moveTo>
                    <a:pt x="61" y="65"/>
                  </a:moveTo>
                  <a:lnTo>
                    <a:pt x="38" y="54"/>
                  </a:lnTo>
                  <a:lnTo>
                    <a:pt x="15" y="65"/>
                  </a:lnTo>
                  <a:lnTo>
                    <a:pt x="18" y="42"/>
                  </a:lnTo>
                  <a:lnTo>
                    <a:pt x="0" y="25"/>
                  </a:lnTo>
                  <a:lnTo>
                    <a:pt x="26" y="22"/>
                  </a:lnTo>
                  <a:lnTo>
                    <a:pt x="38" y="0"/>
                  </a:lnTo>
                  <a:lnTo>
                    <a:pt x="50" y="22"/>
                  </a:lnTo>
                  <a:lnTo>
                    <a:pt x="75" y="25"/>
                  </a:lnTo>
                  <a:lnTo>
                    <a:pt x="56" y="42"/>
                  </a:lnTo>
                  <a:lnTo>
                    <a:pt x="61" y="6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3" name="Freeform 440">
              <a:extLst>
                <a:ext uri="{FF2B5EF4-FFF2-40B4-BE49-F238E27FC236}">
                  <a16:creationId xmlns:a16="http://schemas.microsoft.com/office/drawing/2014/main" id="{638D80EA-2F53-4CDB-B3EE-80B474D093AA}"/>
                </a:ext>
              </a:extLst>
            </p:cNvPr>
            <p:cNvSpPr>
              <a:spLocks/>
            </p:cNvSpPr>
            <p:nvPr/>
          </p:nvSpPr>
          <p:spPr bwMode="auto">
            <a:xfrm>
              <a:off x="5230657" y="1190920"/>
              <a:ext cx="123507" cy="114007"/>
            </a:xfrm>
            <a:custGeom>
              <a:avLst/>
              <a:gdLst>
                <a:gd name="T0" fmla="*/ 78 w 78"/>
                <a:gd name="T1" fmla="*/ 52 h 72"/>
                <a:gd name="T2" fmla="*/ 50 w 78"/>
                <a:gd name="T3" fmla="*/ 52 h 72"/>
                <a:gd name="T4" fmla="*/ 35 w 78"/>
                <a:gd name="T5" fmla="*/ 72 h 72"/>
                <a:gd name="T6" fmla="*/ 27 w 78"/>
                <a:gd name="T7" fmla="*/ 47 h 72"/>
                <a:gd name="T8" fmla="*/ 0 w 78"/>
                <a:gd name="T9" fmla="*/ 38 h 72"/>
                <a:gd name="T10" fmla="*/ 23 w 78"/>
                <a:gd name="T11" fmla="*/ 25 h 72"/>
                <a:gd name="T12" fmla="*/ 23 w 78"/>
                <a:gd name="T13" fmla="*/ 0 h 72"/>
                <a:gd name="T14" fmla="*/ 45 w 78"/>
                <a:gd name="T15" fmla="*/ 15 h 72"/>
                <a:gd name="T16" fmla="*/ 72 w 78"/>
                <a:gd name="T17" fmla="*/ 7 h 72"/>
                <a:gd name="T18" fmla="*/ 62 w 78"/>
                <a:gd name="T19" fmla="*/ 32 h 72"/>
                <a:gd name="T20" fmla="*/ 78 w 78"/>
                <a:gd name="T21" fmla="*/ 5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2">
                  <a:moveTo>
                    <a:pt x="78" y="52"/>
                  </a:moveTo>
                  <a:lnTo>
                    <a:pt x="50" y="52"/>
                  </a:lnTo>
                  <a:lnTo>
                    <a:pt x="35" y="72"/>
                  </a:lnTo>
                  <a:lnTo>
                    <a:pt x="27" y="47"/>
                  </a:lnTo>
                  <a:lnTo>
                    <a:pt x="0" y="38"/>
                  </a:lnTo>
                  <a:lnTo>
                    <a:pt x="23" y="25"/>
                  </a:lnTo>
                  <a:lnTo>
                    <a:pt x="23" y="0"/>
                  </a:lnTo>
                  <a:lnTo>
                    <a:pt x="45" y="15"/>
                  </a:lnTo>
                  <a:lnTo>
                    <a:pt x="72" y="7"/>
                  </a:lnTo>
                  <a:lnTo>
                    <a:pt x="62" y="32"/>
                  </a:lnTo>
                  <a:lnTo>
                    <a:pt x="78" y="5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4" name="Freeform 441">
              <a:extLst>
                <a:ext uri="{FF2B5EF4-FFF2-40B4-BE49-F238E27FC236}">
                  <a16:creationId xmlns:a16="http://schemas.microsoft.com/office/drawing/2014/main" id="{35EDC2BE-B943-4C50-A6F5-C59397F45E3A}"/>
                </a:ext>
              </a:extLst>
            </p:cNvPr>
            <p:cNvSpPr>
              <a:spLocks/>
            </p:cNvSpPr>
            <p:nvPr/>
          </p:nvSpPr>
          <p:spPr bwMode="auto">
            <a:xfrm>
              <a:off x="4497529" y="1164002"/>
              <a:ext cx="126674" cy="114007"/>
            </a:xfrm>
            <a:custGeom>
              <a:avLst/>
              <a:gdLst>
                <a:gd name="T0" fmla="*/ 42 w 80"/>
                <a:gd name="T1" fmla="*/ 72 h 72"/>
                <a:gd name="T2" fmla="*/ 29 w 80"/>
                <a:gd name="T3" fmla="*/ 50 h 72"/>
                <a:gd name="T4" fmla="*/ 0 w 80"/>
                <a:gd name="T5" fmla="*/ 49 h 72"/>
                <a:gd name="T6" fmla="*/ 19 w 80"/>
                <a:gd name="T7" fmla="*/ 29 h 72"/>
                <a:gd name="T8" fmla="*/ 10 w 80"/>
                <a:gd name="T9" fmla="*/ 5 h 72"/>
                <a:gd name="T10" fmla="*/ 37 w 80"/>
                <a:gd name="T11" fmla="*/ 14 h 72"/>
                <a:gd name="T12" fmla="*/ 60 w 80"/>
                <a:gd name="T13" fmla="*/ 0 h 72"/>
                <a:gd name="T14" fmla="*/ 59 w 80"/>
                <a:gd name="T15" fmla="*/ 25 h 72"/>
                <a:gd name="T16" fmla="*/ 80 w 80"/>
                <a:gd name="T17" fmla="*/ 42 h 72"/>
                <a:gd name="T18" fmla="*/ 52 w 80"/>
                <a:gd name="T19" fmla="*/ 49 h 72"/>
                <a:gd name="T20" fmla="*/ 42 w 80"/>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2">
                  <a:moveTo>
                    <a:pt x="42" y="72"/>
                  </a:moveTo>
                  <a:lnTo>
                    <a:pt x="29" y="50"/>
                  </a:lnTo>
                  <a:lnTo>
                    <a:pt x="0" y="49"/>
                  </a:lnTo>
                  <a:lnTo>
                    <a:pt x="19" y="29"/>
                  </a:lnTo>
                  <a:lnTo>
                    <a:pt x="10" y="5"/>
                  </a:lnTo>
                  <a:lnTo>
                    <a:pt x="37" y="14"/>
                  </a:lnTo>
                  <a:lnTo>
                    <a:pt x="60" y="0"/>
                  </a:lnTo>
                  <a:lnTo>
                    <a:pt x="59" y="25"/>
                  </a:lnTo>
                  <a:lnTo>
                    <a:pt x="80" y="42"/>
                  </a:lnTo>
                  <a:lnTo>
                    <a:pt x="52" y="49"/>
                  </a:lnTo>
                  <a:lnTo>
                    <a:pt x="42"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5" name="Freeform 442">
              <a:extLst>
                <a:ext uri="{FF2B5EF4-FFF2-40B4-BE49-F238E27FC236}">
                  <a16:creationId xmlns:a16="http://schemas.microsoft.com/office/drawing/2014/main" id="{C41531FB-0B71-495A-9560-CF62919C4F5C}"/>
                </a:ext>
              </a:extLst>
            </p:cNvPr>
            <p:cNvSpPr>
              <a:spLocks/>
            </p:cNvSpPr>
            <p:nvPr/>
          </p:nvSpPr>
          <p:spPr bwMode="auto">
            <a:xfrm>
              <a:off x="4250514" y="1322344"/>
              <a:ext cx="91839" cy="79171"/>
            </a:xfrm>
            <a:custGeom>
              <a:avLst/>
              <a:gdLst>
                <a:gd name="T0" fmla="*/ 46 w 58"/>
                <a:gd name="T1" fmla="*/ 50 h 50"/>
                <a:gd name="T2" fmla="*/ 30 w 58"/>
                <a:gd name="T3" fmla="*/ 40 h 50"/>
                <a:gd name="T4" fmla="*/ 11 w 58"/>
                <a:gd name="T5" fmla="*/ 50 h 50"/>
                <a:gd name="T6" fmla="*/ 15 w 58"/>
                <a:gd name="T7" fmla="*/ 32 h 50"/>
                <a:gd name="T8" fmla="*/ 0 w 58"/>
                <a:gd name="T9" fmla="*/ 19 h 50"/>
                <a:gd name="T10" fmla="*/ 20 w 58"/>
                <a:gd name="T11" fmla="*/ 17 h 50"/>
                <a:gd name="T12" fmla="*/ 30 w 58"/>
                <a:gd name="T13" fmla="*/ 0 h 50"/>
                <a:gd name="T14" fmla="*/ 38 w 58"/>
                <a:gd name="T15" fmla="*/ 17 h 50"/>
                <a:gd name="T16" fmla="*/ 58 w 58"/>
                <a:gd name="T17" fmla="*/ 19 h 50"/>
                <a:gd name="T18" fmla="*/ 43 w 58"/>
                <a:gd name="T19" fmla="*/ 32 h 50"/>
                <a:gd name="T20" fmla="*/ 46 w 58"/>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0">
                  <a:moveTo>
                    <a:pt x="46" y="50"/>
                  </a:moveTo>
                  <a:lnTo>
                    <a:pt x="30" y="40"/>
                  </a:lnTo>
                  <a:lnTo>
                    <a:pt x="11" y="50"/>
                  </a:lnTo>
                  <a:lnTo>
                    <a:pt x="15" y="32"/>
                  </a:lnTo>
                  <a:lnTo>
                    <a:pt x="0" y="19"/>
                  </a:lnTo>
                  <a:lnTo>
                    <a:pt x="20" y="17"/>
                  </a:lnTo>
                  <a:lnTo>
                    <a:pt x="30" y="0"/>
                  </a:lnTo>
                  <a:lnTo>
                    <a:pt x="38" y="17"/>
                  </a:lnTo>
                  <a:lnTo>
                    <a:pt x="58" y="19"/>
                  </a:lnTo>
                  <a:lnTo>
                    <a:pt x="43" y="32"/>
                  </a:lnTo>
                  <a:lnTo>
                    <a:pt x="46"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6" name="Freeform 443">
              <a:extLst>
                <a:ext uri="{FF2B5EF4-FFF2-40B4-BE49-F238E27FC236}">
                  <a16:creationId xmlns:a16="http://schemas.microsoft.com/office/drawing/2014/main" id="{2A5ADCA4-A997-4133-8F2A-F1D30FFD30E7}"/>
                </a:ext>
              </a:extLst>
            </p:cNvPr>
            <p:cNvSpPr>
              <a:spLocks/>
            </p:cNvSpPr>
            <p:nvPr/>
          </p:nvSpPr>
          <p:spPr bwMode="auto">
            <a:xfrm>
              <a:off x="3938579" y="1146584"/>
              <a:ext cx="126674" cy="107673"/>
            </a:xfrm>
            <a:custGeom>
              <a:avLst/>
              <a:gdLst>
                <a:gd name="T0" fmla="*/ 65 w 80"/>
                <a:gd name="T1" fmla="*/ 68 h 68"/>
                <a:gd name="T2" fmla="*/ 40 w 80"/>
                <a:gd name="T3" fmla="*/ 56 h 68"/>
                <a:gd name="T4" fmla="*/ 15 w 80"/>
                <a:gd name="T5" fmla="*/ 68 h 68"/>
                <a:gd name="T6" fmla="*/ 20 w 80"/>
                <a:gd name="T7" fmla="*/ 43 h 68"/>
                <a:gd name="T8" fmla="*/ 0 w 80"/>
                <a:gd name="T9" fmla="*/ 26 h 68"/>
                <a:gd name="T10" fmla="*/ 29 w 80"/>
                <a:gd name="T11" fmla="*/ 23 h 68"/>
                <a:gd name="T12" fmla="*/ 40 w 80"/>
                <a:gd name="T13" fmla="*/ 0 h 68"/>
                <a:gd name="T14" fmla="*/ 54 w 80"/>
                <a:gd name="T15" fmla="*/ 23 h 68"/>
                <a:gd name="T16" fmla="*/ 80 w 80"/>
                <a:gd name="T17" fmla="*/ 26 h 68"/>
                <a:gd name="T18" fmla="*/ 60 w 80"/>
                <a:gd name="T19" fmla="*/ 43 h 68"/>
                <a:gd name="T20" fmla="*/ 65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65" y="68"/>
                  </a:moveTo>
                  <a:lnTo>
                    <a:pt x="40" y="56"/>
                  </a:lnTo>
                  <a:lnTo>
                    <a:pt x="15" y="68"/>
                  </a:lnTo>
                  <a:lnTo>
                    <a:pt x="20" y="43"/>
                  </a:lnTo>
                  <a:lnTo>
                    <a:pt x="0" y="26"/>
                  </a:lnTo>
                  <a:lnTo>
                    <a:pt x="29" y="23"/>
                  </a:lnTo>
                  <a:lnTo>
                    <a:pt x="40" y="0"/>
                  </a:lnTo>
                  <a:lnTo>
                    <a:pt x="54" y="23"/>
                  </a:lnTo>
                  <a:lnTo>
                    <a:pt x="80" y="26"/>
                  </a:lnTo>
                  <a:lnTo>
                    <a:pt x="60" y="43"/>
                  </a:lnTo>
                  <a:lnTo>
                    <a:pt x="65" y="6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7" name="Freeform 444">
              <a:extLst>
                <a:ext uri="{FF2B5EF4-FFF2-40B4-BE49-F238E27FC236}">
                  <a16:creationId xmlns:a16="http://schemas.microsoft.com/office/drawing/2014/main" id="{3483BE42-F3E6-43FD-98A5-C9216723556A}"/>
                </a:ext>
              </a:extLst>
            </p:cNvPr>
            <p:cNvSpPr>
              <a:spLocks/>
            </p:cNvSpPr>
            <p:nvPr/>
          </p:nvSpPr>
          <p:spPr bwMode="auto">
            <a:xfrm>
              <a:off x="4294850" y="1075330"/>
              <a:ext cx="126674" cy="110840"/>
            </a:xfrm>
            <a:custGeom>
              <a:avLst/>
              <a:gdLst>
                <a:gd name="T0" fmla="*/ 65 w 80"/>
                <a:gd name="T1" fmla="*/ 70 h 70"/>
                <a:gd name="T2" fmla="*/ 40 w 80"/>
                <a:gd name="T3" fmla="*/ 58 h 70"/>
                <a:gd name="T4" fmla="*/ 15 w 80"/>
                <a:gd name="T5" fmla="*/ 70 h 70"/>
                <a:gd name="T6" fmla="*/ 20 w 80"/>
                <a:gd name="T7" fmla="*/ 45 h 70"/>
                <a:gd name="T8" fmla="*/ 0 w 80"/>
                <a:gd name="T9" fmla="*/ 26 h 70"/>
                <a:gd name="T10" fmla="*/ 27 w 80"/>
                <a:gd name="T11" fmla="*/ 23 h 70"/>
                <a:gd name="T12" fmla="*/ 40 w 80"/>
                <a:gd name="T13" fmla="*/ 0 h 70"/>
                <a:gd name="T14" fmla="*/ 52 w 80"/>
                <a:gd name="T15" fmla="*/ 23 h 70"/>
                <a:gd name="T16" fmla="*/ 80 w 80"/>
                <a:gd name="T17" fmla="*/ 26 h 70"/>
                <a:gd name="T18" fmla="*/ 60 w 80"/>
                <a:gd name="T19" fmla="*/ 45 h 70"/>
                <a:gd name="T20" fmla="*/ 65 w 80"/>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0">
                  <a:moveTo>
                    <a:pt x="65" y="70"/>
                  </a:moveTo>
                  <a:lnTo>
                    <a:pt x="40" y="58"/>
                  </a:lnTo>
                  <a:lnTo>
                    <a:pt x="15" y="70"/>
                  </a:lnTo>
                  <a:lnTo>
                    <a:pt x="20" y="45"/>
                  </a:lnTo>
                  <a:lnTo>
                    <a:pt x="0" y="26"/>
                  </a:lnTo>
                  <a:lnTo>
                    <a:pt x="27" y="23"/>
                  </a:lnTo>
                  <a:lnTo>
                    <a:pt x="40" y="0"/>
                  </a:lnTo>
                  <a:lnTo>
                    <a:pt x="52" y="23"/>
                  </a:lnTo>
                  <a:lnTo>
                    <a:pt x="80" y="26"/>
                  </a:lnTo>
                  <a:lnTo>
                    <a:pt x="60"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8" name="Freeform 445">
              <a:extLst>
                <a:ext uri="{FF2B5EF4-FFF2-40B4-BE49-F238E27FC236}">
                  <a16:creationId xmlns:a16="http://schemas.microsoft.com/office/drawing/2014/main" id="{0FE55DB8-4AF0-478E-B780-BECCD14ABA17}"/>
                </a:ext>
              </a:extLst>
            </p:cNvPr>
            <p:cNvSpPr>
              <a:spLocks/>
            </p:cNvSpPr>
            <p:nvPr/>
          </p:nvSpPr>
          <p:spPr bwMode="auto">
            <a:xfrm>
              <a:off x="4158675" y="1488604"/>
              <a:ext cx="123507" cy="114007"/>
            </a:xfrm>
            <a:custGeom>
              <a:avLst/>
              <a:gdLst>
                <a:gd name="T0" fmla="*/ 43 w 78"/>
                <a:gd name="T1" fmla="*/ 72 h 72"/>
                <a:gd name="T2" fmla="*/ 26 w 78"/>
                <a:gd name="T3" fmla="*/ 50 h 72"/>
                <a:gd name="T4" fmla="*/ 0 w 78"/>
                <a:gd name="T5" fmla="*/ 50 h 72"/>
                <a:gd name="T6" fmla="*/ 16 w 78"/>
                <a:gd name="T7" fmla="*/ 30 h 72"/>
                <a:gd name="T8" fmla="*/ 6 w 78"/>
                <a:gd name="T9" fmla="*/ 7 h 72"/>
                <a:gd name="T10" fmla="*/ 33 w 78"/>
                <a:gd name="T11" fmla="*/ 15 h 72"/>
                <a:gd name="T12" fmla="*/ 56 w 78"/>
                <a:gd name="T13" fmla="*/ 0 h 72"/>
                <a:gd name="T14" fmla="*/ 56 w 78"/>
                <a:gd name="T15" fmla="*/ 25 h 72"/>
                <a:gd name="T16" fmla="*/ 78 w 78"/>
                <a:gd name="T17" fmla="*/ 40 h 72"/>
                <a:gd name="T18" fmla="*/ 51 w 78"/>
                <a:gd name="T19" fmla="*/ 47 h 72"/>
                <a:gd name="T20" fmla="*/ 43 w 7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2">
                  <a:moveTo>
                    <a:pt x="43" y="72"/>
                  </a:moveTo>
                  <a:lnTo>
                    <a:pt x="26" y="50"/>
                  </a:lnTo>
                  <a:lnTo>
                    <a:pt x="0" y="50"/>
                  </a:lnTo>
                  <a:lnTo>
                    <a:pt x="16" y="30"/>
                  </a:lnTo>
                  <a:lnTo>
                    <a:pt x="6" y="7"/>
                  </a:lnTo>
                  <a:lnTo>
                    <a:pt x="33" y="15"/>
                  </a:lnTo>
                  <a:lnTo>
                    <a:pt x="56" y="0"/>
                  </a:lnTo>
                  <a:lnTo>
                    <a:pt x="56" y="25"/>
                  </a:lnTo>
                  <a:lnTo>
                    <a:pt x="78" y="40"/>
                  </a:lnTo>
                  <a:lnTo>
                    <a:pt x="51" y="47"/>
                  </a:lnTo>
                  <a:lnTo>
                    <a:pt x="43" y="7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9" name="Freeform 446">
              <a:extLst>
                <a:ext uri="{FF2B5EF4-FFF2-40B4-BE49-F238E27FC236}">
                  <a16:creationId xmlns:a16="http://schemas.microsoft.com/office/drawing/2014/main" id="{D689A352-9D6F-4751-B767-7BB44C0F3A82}"/>
                </a:ext>
              </a:extLst>
            </p:cNvPr>
            <p:cNvSpPr>
              <a:spLocks/>
            </p:cNvSpPr>
            <p:nvPr/>
          </p:nvSpPr>
          <p:spPr bwMode="auto">
            <a:xfrm>
              <a:off x="3946496" y="1607361"/>
              <a:ext cx="121924" cy="117173"/>
            </a:xfrm>
            <a:custGeom>
              <a:avLst/>
              <a:gdLst>
                <a:gd name="T0" fmla="*/ 77 w 77"/>
                <a:gd name="T1" fmla="*/ 57 h 74"/>
                <a:gd name="T2" fmla="*/ 50 w 77"/>
                <a:gd name="T3" fmla="*/ 54 h 74"/>
                <a:gd name="T4" fmla="*/ 32 w 77"/>
                <a:gd name="T5" fmla="*/ 74 h 74"/>
                <a:gd name="T6" fmla="*/ 25 w 77"/>
                <a:gd name="T7" fmla="*/ 49 h 74"/>
                <a:gd name="T8" fmla="*/ 0 w 77"/>
                <a:gd name="T9" fmla="*/ 39 h 74"/>
                <a:gd name="T10" fmla="*/ 24 w 77"/>
                <a:gd name="T11" fmla="*/ 27 h 74"/>
                <a:gd name="T12" fmla="*/ 25 w 77"/>
                <a:gd name="T13" fmla="*/ 0 h 74"/>
                <a:gd name="T14" fmla="*/ 47 w 77"/>
                <a:gd name="T15" fmla="*/ 19 h 74"/>
                <a:gd name="T16" fmla="*/ 74 w 77"/>
                <a:gd name="T17" fmla="*/ 12 h 74"/>
                <a:gd name="T18" fmla="*/ 62 w 77"/>
                <a:gd name="T19" fmla="*/ 35 h 74"/>
                <a:gd name="T20" fmla="*/ 77 w 77"/>
                <a:gd name="T21" fmla="*/ 5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4">
                  <a:moveTo>
                    <a:pt x="77" y="57"/>
                  </a:moveTo>
                  <a:lnTo>
                    <a:pt x="50" y="54"/>
                  </a:lnTo>
                  <a:lnTo>
                    <a:pt x="32" y="74"/>
                  </a:lnTo>
                  <a:lnTo>
                    <a:pt x="25" y="49"/>
                  </a:lnTo>
                  <a:lnTo>
                    <a:pt x="0" y="39"/>
                  </a:lnTo>
                  <a:lnTo>
                    <a:pt x="24" y="27"/>
                  </a:lnTo>
                  <a:lnTo>
                    <a:pt x="25" y="0"/>
                  </a:lnTo>
                  <a:lnTo>
                    <a:pt x="47" y="19"/>
                  </a:lnTo>
                  <a:lnTo>
                    <a:pt x="74" y="12"/>
                  </a:lnTo>
                  <a:lnTo>
                    <a:pt x="62" y="35"/>
                  </a:lnTo>
                  <a:lnTo>
                    <a:pt x="77" y="57"/>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0" name="Freeform 447">
              <a:extLst>
                <a:ext uri="{FF2B5EF4-FFF2-40B4-BE49-F238E27FC236}">
                  <a16:creationId xmlns:a16="http://schemas.microsoft.com/office/drawing/2014/main" id="{5E351B73-C232-48A3-9DF0-482E011B12D0}"/>
                </a:ext>
              </a:extLst>
            </p:cNvPr>
            <p:cNvSpPr>
              <a:spLocks/>
            </p:cNvSpPr>
            <p:nvPr/>
          </p:nvSpPr>
          <p:spPr bwMode="auto">
            <a:xfrm>
              <a:off x="3954413" y="1781538"/>
              <a:ext cx="121924" cy="117173"/>
            </a:xfrm>
            <a:custGeom>
              <a:avLst/>
              <a:gdLst>
                <a:gd name="T0" fmla="*/ 77 w 77"/>
                <a:gd name="T1" fmla="*/ 37 h 74"/>
                <a:gd name="T2" fmla="*/ 52 w 77"/>
                <a:gd name="T3" fmla="*/ 49 h 74"/>
                <a:gd name="T4" fmla="*/ 49 w 77"/>
                <a:gd name="T5" fmla="*/ 74 h 74"/>
                <a:gd name="T6" fmla="*/ 29 w 77"/>
                <a:gd name="T7" fmla="*/ 55 h 74"/>
                <a:gd name="T8" fmla="*/ 0 w 77"/>
                <a:gd name="T9" fmla="*/ 59 h 74"/>
                <a:gd name="T10" fmla="*/ 14 w 77"/>
                <a:gd name="T11" fmla="*/ 37 h 74"/>
                <a:gd name="T12" fmla="*/ 2 w 77"/>
                <a:gd name="T13" fmla="*/ 14 h 74"/>
                <a:gd name="T14" fmla="*/ 29 w 77"/>
                <a:gd name="T15" fmla="*/ 19 h 74"/>
                <a:gd name="T16" fmla="*/ 49 w 77"/>
                <a:gd name="T17" fmla="*/ 0 h 74"/>
                <a:gd name="T18" fmla="*/ 52 w 77"/>
                <a:gd name="T19" fmla="*/ 25 h 74"/>
                <a:gd name="T20" fmla="*/ 77 w 77"/>
                <a:gd name="T21"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4">
                  <a:moveTo>
                    <a:pt x="77" y="37"/>
                  </a:moveTo>
                  <a:lnTo>
                    <a:pt x="52" y="49"/>
                  </a:lnTo>
                  <a:lnTo>
                    <a:pt x="49" y="74"/>
                  </a:lnTo>
                  <a:lnTo>
                    <a:pt x="29" y="55"/>
                  </a:lnTo>
                  <a:lnTo>
                    <a:pt x="0" y="59"/>
                  </a:lnTo>
                  <a:lnTo>
                    <a:pt x="14" y="37"/>
                  </a:lnTo>
                  <a:lnTo>
                    <a:pt x="2" y="14"/>
                  </a:lnTo>
                  <a:lnTo>
                    <a:pt x="29" y="19"/>
                  </a:lnTo>
                  <a:lnTo>
                    <a:pt x="49" y="0"/>
                  </a:lnTo>
                  <a:lnTo>
                    <a:pt x="52" y="25"/>
                  </a:lnTo>
                  <a:lnTo>
                    <a:pt x="77" y="37"/>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1" name="Freeform 448">
              <a:extLst>
                <a:ext uri="{FF2B5EF4-FFF2-40B4-BE49-F238E27FC236}">
                  <a16:creationId xmlns:a16="http://schemas.microsoft.com/office/drawing/2014/main" id="{1288F1B0-F38E-42BB-BA01-DD7E5F02467C}"/>
                </a:ext>
              </a:extLst>
            </p:cNvPr>
            <p:cNvSpPr>
              <a:spLocks/>
            </p:cNvSpPr>
            <p:nvPr/>
          </p:nvSpPr>
          <p:spPr bwMode="auto">
            <a:xfrm>
              <a:off x="2713005" y="1241589"/>
              <a:ext cx="126674" cy="112423"/>
            </a:xfrm>
            <a:custGeom>
              <a:avLst/>
              <a:gdLst>
                <a:gd name="T0" fmla="*/ 80 w 80"/>
                <a:gd name="T1" fmla="*/ 50 h 71"/>
                <a:gd name="T2" fmla="*/ 52 w 80"/>
                <a:gd name="T3" fmla="*/ 50 h 71"/>
                <a:gd name="T4" fmla="*/ 37 w 80"/>
                <a:gd name="T5" fmla="*/ 71 h 71"/>
                <a:gd name="T6" fmla="*/ 28 w 80"/>
                <a:gd name="T7" fmla="*/ 48 h 71"/>
                <a:gd name="T8" fmla="*/ 0 w 80"/>
                <a:gd name="T9" fmla="*/ 41 h 71"/>
                <a:gd name="T10" fmla="*/ 23 w 80"/>
                <a:gd name="T11" fmla="*/ 26 h 71"/>
                <a:gd name="T12" fmla="*/ 22 w 80"/>
                <a:gd name="T13" fmla="*/ 0 h 71"/>
                <a:gd name="T14" fmla="*/ 45 w 80"/>
                <a:gd name="T15" fmla="*/ 15 h 71"/>
                <a:gd name="T16" fmla="*/ 70 w 80"/>
                <a:gd name="T17" fmla="*/ 5 h 71"/>
                <a:gd name="T18" fmla="*/ 63 w 80"/>
                <a:gd name="T19" fmla="*/ 30 h 71"/>
                <a:gd name="T20" fmla="*/ 80 w 80"/>
                <a:gd name="T21" fmla="*/ 5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1">
                  <a:moveTo>
                    <a:pt x="80" y="50"/>
                  </a:moveTo>
                  <a:lnTo>
                    <a:pt x="52" y="50"/>
                  </a:lnTo>
                  <a:lnTo>
                    <a:pt x="37" y="71"/>
                  </a:lnTo>
                  <a:lnTo>
                    <a:pt x="28" y="48"/>
                  </a:lnTo>
                  <a:lnTo>
                    <a:pt x="0" y="41"/>
                  </a:lnTo>
                  <a:lnTo>
                    <a:pt x="23" y="26"/>
                  </a:lnTo>
                  <a:lnTo>
                    <a:pt x="22" y="0"/>
                  </a:lnTo>
                  <a:lnTo>
                    <a:pt x="45" y="15"/>
                  </a:lnTo>
                  <a:lnTo>
                    <a:pt x="70" y="5"/>
                  </a:lnTo>
                  <a:lnTo>
                    <a:pt x="63" y="30"/>
                  </a:lnTo>
                  <a:lnTo>
                    <a:pt x="80"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2" name="Freeform 449">
              <a:extLst>
                <a:ext uri="{FF2B5EF4-FFF2-40B4-BE49-F238E27FC236}">
                  <a16:creationId xmlns:a16="http://schemas.microsoft.com/office/drawing/2014/main" id="{89AF169D-0709-42DD-A4F6-B58FF046AD9F}"/>
                </a:ext>
              </a:extLst>
            </p:cNvPr>
            <p:cNvSpPr>
              <a:spLocks/>
            </p:cNvSpPr>
            <p:nvPr/>
          </p:nvSpPr>
          <p:spPr bwMode="auto">
            <a:xfrm>
              <a:off x="2860798" y="482733"/>
              <a:ext cx="90255" cy="79171"/>
            </a:xfrm>
            <a:custGeom>
              <a:avLst/>
              <a:gdLst>
                <a:gd name="T0" fmla="*/ 47 w 57"/>
                <a:gd name="T1" fmla="*/ 50 h 50"/>
                <a:gd name="T2" fmla="*/ 28 w 57"/>
                <a:gd name="T3" fmla="*/ 41 h 50"/>
                <a:gd name="T4" fmla="*/ 12 w 57"/>
                <a:gd name="T5" fmla="*/ 50 h 50"/>
                <a:gd name="T6" fmla="*/ 15 w 57"/>
                <a:gd name="T7" fmla="*/ 31 h 50"/>
                <a:gd name="T8" fmla="*/ 0 w 57"/>
                <a:gd name="T9" fmla="*/ 20 h 50"/>
                <a:gd name="T10" fmla="*/ 20 w 57"/>
                <a:gd name="T11" fmla="*/ 16 h 50"/>
                <a:gd name="T12" fmla="*/ 28 w 57"/>
                <a:gd name="T13" fmla="*/ 0 h 50"/>
                <a:gd name="T14" fmla="*/ 38 w 57"/>
                <a:gd name="T15" fmla="*/ 16 h 50"/>
                <a:gd name="T16" fmla="*/ 57 w 57"/>
                <a:gd name="T17" fmla="*/ 20 h 50"/>
                <a:gd name="T18" fmla="*/ 43 w 57"/>
                <a:gd name="T19" fmla="*/ 31 h 50"/>
                <a:gd name="T20" fmla="*/ 47 w 57"/>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0">
                  <a:moveTo>
                    <a:pt x="47" y="50"/>
                  </a:moveTo>
                  <a:lnTo>
                    <a:pt x="28" y="41"/>
                  </a:lnTo>
                  <a:lnTo>
                    <a:pt x="12" y="50"/>
                  </a:lnTo>
                  <a:lnTo>
                    <a:pt x="15" y="31"/>
                  </a:lnTo>
                  <a:lnTo>
                    <a:pt x="0" y="20"/>
                  </a:lnTo>
                  <a:lnTo>
                    <a:pt x="20" y="16"/>
                  </a:lnTo>
                  <a:lnTo>
                    <a:pt x="28" y="0"/>
                  </a:lnTo>
                  <a:lnTo>
                    <a:pt x="38" y="16"/>
                  </a:lnTo>
                  <a:lnTo>
                    <a:pt x="57" y="20"/>
                  </a:lnTo>
                  <a:lnTo>
                    <a:pt x="43" y="31"/>
                  </a:lnTo>
                  <a:lnTo>
                    <a:pt x="47"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3" name="Freeform 450">
              <a:extLst>
                <a:ext uri="{FF2B5EF4-FFF2-40B4-BE49-F238E27FC236}">
                  <a16:creationId xmlns:a16="http://schemas.microsoft.com/office/drawing/2014/main" id="{D0E61256-96F5-47F4-96BC-9E1334456857}"/>
                </a:ext>
              </a:extLst>
            </p:cNvPr>
            <p:cNvSpPr>
              <a:spLocks/>
            </p:cNvSpPr>
            <p:nvPr/>
          </p:nvSpPr>
          <p:spPr bwMode="auto">
            <a:xfrm>
              <a:off x="7244778" y="1179836"/>
              <a:ext cx="126674" cy="114007"/>
            </a:xfrm>
            <a:custGeom>
              <a:avLst/>
              <a:gdLst>
                <a:gd name="T0" fmla="*/ 0 w 80"/>
                <a:gd name="T1" fmla="*/ 32 h 72"/>
                <a:gd name="T2" fmla="*/ 28 w 80"/>
                <a:gd name="T3" fmla="*/ 25 h 72"/>
                <a:gd name="T4" fmla="*/ 37 w 80"/>
                <a:gd name="T5" fmla="*/ 0 h 72"/>
                <a:gd name="T6" fmla="*/ 52 w 80"/>
                <a:gd name="T7" fmla="*/ 22 h 72"/>
                <a:gd name="T8" fmla="*/ 80 w 80"/>
                <a:gd name="T9" fmla="*/ 20 h 72"/>
                <a:gd name="T10" fmla="*/ 63 w 80"/>
                <a:gd name="T11" fmla="*/ 42 h 72"/>
                <a:gd name="T12" fmla="*/ 72 w 80"/>
                <a:gd name="T13" fmla="*/ 65 h 72"/>
                <a:gd name="T14" fmla="*/ 45 w 80"/>
                <a:gd name="T15" fmla="*/ 57 h 72"/>
                <a:gd name="T16" fmla="*/ 23 w 80"/>
                <a:gd name="T17" fmla="*/ 72 h 72"/>
                <a:gd name="T18" fmla="*/ 23 w 80"/>
                <a:gd name="T19" fmla="*/ 47 h 72"/>
                <a:gd name="T20" fmla="*/ 0 w 80"/>
                <a:gd name="T21" fmla="*/ 3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2">
                  <a:moveTo>
                    <a:pt x="0" y="32"/>
                  </a:moveTo>
                  <a:lnTo>
                    <a:pt x="28" y="25"/>
                  </a:lnTo>
                  <a:lnTo>
                    <a:pt x="37" y="0"/>
                  </a:lnTo>
                  <a:lnTo>
                    <a:pt x="52" y="22"/>
                  </a:lnTo>
                  <a:lnTo>
                    <a:pt x="80" y="20"/>
                  </a:lnTo>
                  <a:lnTo>
                    <a:pt x="63" y="42"/>
                  </a:lnTo>
                  <a:lnTo>
                    <a:pt x="72" y="65"/>
                  </a:lnTo>
                  <a:lnTo>
                    <a:pt x="45" y="57"/>
                  </a:lnTo>
                  <a:lnTo>
                    <a:pt x="23" y="72"/>
                  </a:lnTo>
                  <a:lnTo>
                    <a:pt x="23" y="47"/>
                  </a:lnTo>
                  <a:lnTo>
                    <a:pt x="0" y="3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4" name="Freeform 451">
              <a:extLst>
                <a:ext uri="{FF2B5EF4-FFF2-40B4-BE49-F238E27FC236}">
                  <a16:creationId xmlns:a16="http://schemas.microsoft.com/office/drawing/2014/main" id="{3C9F4DCE-53CD-4DAC-AF60-4F5215FD957B}"/>
                </a:ext>
              </a:extLst>
            </p:cNvPr>
            <p:cNvSpPr>
              <a:spLocks/>
            </p:cNvSpPr>
            <p:nvPr/>
          </p:nvSpPr>
          <p:spPr bwMode="auto">
            <a:xfrm>
              <a:off x="7116520" y="1194087"/>
              <a:ext cx="80755" cy="71254"/>
            </a:xfrm>
            <a:custGeom>
              <a:avLst/>
              <a:gdLst>
                <a:gd name="T0" fmla="*/ 41 w 51"/>
                <a:gd name="T1" fmla="*/ 45 h 45"/>
                <a:gd name="T2" fmla="*/ 25 w 51"/>
                <a:gd name="T3" fmla="*/ 38 h 45"/>
                <a:gd name="T4" fmla="*/ 10 w 51"/>
                <a:gd name="T5" fmla="*/ 45 h 45"/>
                <a:gd name="T6" fmla="*/ 13 w 51"/>
                <a:gd name="T7" fmla="*/ 28 h 45"/>
                <a:gd name="T8" fmla="*/ 0 w 51"/>
                <a:gd name="T9" fmla="*/ 16 h 45"/>
                <a:gd name="T10" fmla="*/ 16 w 51"/>
                <a:gd name="T11" fmla="*/ 15 h 45"/>
                <a:gd name="T12" fmla="*/ 25 w 51"/>
                <a:gd name="T13" fmla="*/ 0 h 45"/>
                <a:gd name="T14" fmla="*/ 33 w 51"/>
                <a:gd name="T15" fmla="*/ 15 h 45"/>
                <a:gd name="T16" fmla="*/ 51 w 51"/>
                <a:gd name="T17" fmla="*/ 18 h 45"/>
                <a:gd name="T18" fmla="*/ 38 w 51"/>
                <a:gd name="T19" fmla="*/ 28 h 45"/>
                <a:gd name="T20" fmla="*/ 41 w 51"/>
                <a:gd name="T2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45">
                  <a:moveTo>
                    <a:pt x="41" y="45"/>
                  </a:moveTo>
                  <a:lnTo>
                    <a:pt x="25" y="38"/>
                  </a:lnTo>
                  <a:lnTo>
                    <a:pt x="10" y="45"/>
                  </a:lnTo>
                  <a:lnTo>
                    <a:pt x="13" y="28"/>
                  </a:lnTo>
                  <a:lnTo>
                    <a:pt x="0" y="16"/>
                  </a:lnTo>
                  <a:lnTo>
                    <a:pt x="16" y="15"/>
                  </a:lnTo>
                  <a:lnTo>
                    <a:pt x="25" y="0"/>
                  </a:lnTo>
                  <a:lnTo>
                    <a:pt x="33" y="15"/>
                  </a:lnTo>
                  <a:lnTo>
                    <a:pt x="51" y="18"/>
                  </a:lnTo>
                  <a:lnTo>
                    <a:pt x="38" y="28"/>
                  </a:lnTo>
                  <a:lnTo>
                    <a:pt x="41" y="45"/>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5" name="Freeform 452">
              <a:extLst>
                <a:ext uri="{FF2B5EF4-FFF2-40B4-BE49-F238E27FC236}">
                  <a16:creationId xmlns:a16="http://schemas.microsoft.com/office/drawing/2014/main" id="{85AB6443-42E4-41D3-9E37-93210B763926}"/>
                </a:ext>
              </a:extLst>
            </p:cNvPr>
            <p:cNvSpPr>
              <a:spLocks/>
            </p:cNvSpPr>
            <p:nvPr/>
          </p:nvSpPr>
          <p:spPr bwMode="auto">
            <a:xfrm>
              <a:off x="7078518" y="1265341"/>
              <a:ext cx="126674" cy="112423"/>
            </a:xfrm>
            <a:custGeom>
              <a:avLst/>
              <a:gdLst>
                <a:gd name="T0" fmla="*/ 37 w 80"/>
                <a:gd name="T1" fmla="*/ 71 h 71"/>
                <a:gd name="T2" fmla="*/ 27 w 80"/>
                <a:gd name="T3" fmla="*/ 46 h 71"/>
                <a:gd name="T4" fmla="*/ 0 w 80"/>
                <a:gd name="T5" fmla="*/ 41 h 71"/>
                <a:gd name="T6" fmla="*/ 22 w 80"/>
                <a:gd name="T7" fmla="*/ 25 h 71"/>
                <a:gd name="T8" fmla="*/ 20 w 80"/>
                <a:gd name="T9" fmla="*/ 0 h 71"/>
                <a:gd name="T10" fmla="*/ 44 w 80"/>
                <a:gd name="T11" fmla="*/ 13 h 71"/>
                <a:gd name="T12" fmla="*/ 69 w 80"/>
                <a:gd name="T13" fmla="*/ 5 h 71"/>
                <a:gd name="T14" fmla="*/ 62 w 80"/>
                <a:gd name="T15" fmla="*/ 28 h 71"/>
                <a:gd name="T16" fmla="*/ 80 w 80"/>
                <a:gd name="T17" fmla="*/ 48 h 71"/>
                <a:gd name="T18" fmla="*/ 52 w 80"/>
                <a:gd name="T19" fmla="*/ 50 h 71"/>
                <a:gd name="T20" fmla="*/ 37 w 80"/>
                <a:gd name="T21"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1">
                  <a:moveTo>
                    <a:pt x="37" y="71"/>
                  </a:moveTo>
                  <a:lnTo>
                    <a:pt x="27" y="46"/>
                  </a:lnTo>
                  <a:lnTo>
                    <a:pt x="0" y="41"/>
                  </a:lnTo>
                  <a:lnTo>
                    <a:pt x="22" y="25"/>
                  </a:lnTo>
                  <a:lnTo>
                    <a:pt x="20" y="0"/>
                  </a:lnTo>
                  <a:lnTo>
                    <a:pt x="44" y="13"/>
                  </a:lnTo>
                  <a:lnTo>
                    <a:pt x="69" y="5"/>
                  </a:lnTo>
                  <a:lnTo>
                    <a:pt x="62" y="28"/>
                  </a:lnTo>
                  <a:lnTo>
                    <a:pt x="80" y="48"/>
                  </a:lnTo>
                  <a:lnTo>
                    <a:pt x="52" y="50"/>
                  </a:lnTo>
                  <a:lnTo>
                    <a:pt x="37" y="71"/>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6" name="Freeform 453">
              <a:extLst>
                <a:ext uri="{FF2B5EF4-FFF2-40B4-BE49-F238E27FC236}">
                  <a16:creationId xmlns:a16="http://schemas.microsoft.com/office/drawing/2014/main" id="{A33535F2-BAD0-44FC-BD52-5B61F0FB1B7F}"/>
                </a:ext>
              </a:extLst>
            </p:cNvPr>
            <p:cNvSpPr>
              <a:spLocks/>
            </p:cNvSpPr>
            <p:nvPr/>
          </p:nvSpPr>
          <p:spPr bwMode="auto">
            <a:xfrm>
              <a:off x="7200442" y="1040494"/>
              <a:ext cx="123507" cy="115590"/>
            </a:xfrm>
            <a:custGeom>
              <a:avLst/>
              <a:gdLst>
                <a:gd name="T0" fmla="*/ 33 w 78"/>
                <a:gd name="T1" fmla="*/ 73 h 73"/>
                <a:gd name="T2" fmla="*/ 27 w 78"/>
                <a:gd name="T3" fmla="*/ 48 h 73"/>
                <a:gd name="T4" fmla="*/ 0 w 78"/>
                <a:gd name="T5" fmla="*/ 40 h 73"/>
                <a:gd name="T6" fmla="*/ 23 w 78"/>
                <a:gd name="T7" fmla="*/ 27 h 73"/>
                <a:gd name="T8" fmla="*/ 25 w 78"/>
                <a:gd name="T9" fmla="*/ 0 h 73"/>
                <a:gd name="T10" fmla="*/ 46 w 78"/>
                <a:gd name="T11" fmla="*/ 17 h 73"/>
                <a:gd name="T12" fmla="*/ 73 w 78"/>
                <a:gd name="T13" fmla="*/ 10 h 73"/>
                <a:gd name="T14" fmla="*/ 63 w 78"/>
                <a:gd name="T15" fmla="*/ 33 h 73"/>
                <a:gd name="T16" fmla="*/ 78 w 78"/>
                <a:gd name="T17" fmla="*/ 55 h 73"/>
                <a:gd name="T18" fmla="*/ 50 w 78"/>
                <a:gd name="T19" fmla="*/ 53 h 73"/>
                <a:gd name="T20" fmla="*/ 33 w 78"/>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3">
                  <a:moveTo>
                    <a:pt x="33" y="73"/>
                  </a:moveTo>
                  <a:lnTo>
                    <a:pt x="27" y="48"/>
                  </a:lnTo>
                  <a:lnTo>
                    <a:pt x="0" y="40"/>
                  </a:lnTo>
                  <a:lnTo>
                    <a:pt x="23" y="27"/>
                  </a:lnTo>
                  <a:lnTo>
                    <a:pt x="25" y="0"/>
                  </a:lnTo>
                  <a:lnTo>
                    <a:pt x="46" y="17"/>
                  </a:lnTo>
                  <a:lnTo>
                    <a:pt x="73" y="10"/>
                  </a:lnTo>
                  <a:lnTo>
                    <a:pt x="63" y="33"/>
                  </a:lnTo>
                  <a:lnTo>
                    <a:pt x="78" y="55"/>
                  </a:lnTo>
                  <a:lnTo>
                    <a:pt x="50" y="53"/>
                  </a:lnTo>
                  <a:lnTo>
                    <a:pt x="33" y="73"/>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7" name="Freeform 454">
              <a:extLst>
                <a:ext uri="{FF2B5EF4-FFF2-40B4-BE49-F238E27FC236}">
                  <a16:creationId xmlns:a16="http://schemas.microsoft.com/office/drawing/2014/main" id="{001E97A8-B074-40C6-9D88-BE55E6639B50}"/>
                </a:ext>
              </a:extLst>
            </p:cNvPr>
            <p:cNvSpPr>
              <a:spLocks/>
            </p:cNvSpPr>
            <p:nvPr/>
          </p:nvSpPr>
          <p:spPr bwMode="auto">
            <a:xfrm>
              <a:off x="7281197" y="921737"/>
              <a:ext cx="90255" cy="79171"/>
            </a:xfrm>
            <a:custGeom>
              <a:avLst/>
              <a:gdLst>
                <a:gd name="T0" fmla="*/ 47 w 57"/>
                <a:gd name="T1" fmla="*/ 50 h 50"/>
                <a:gd name="T2" fmla="*/ 29 w 57"/>
                <a:gd name="T3" fmla="*/ 42 h 50"/>
                <a:gd name="T4" fmla="*/ 10 w 57"/>
                <a:gd name="T5" fmla="*/ 50 h 50"/>
                <a:gd name="T6" fmla="*/ 14 w 57"/>
                <a:gd name="T7" fmla="*/ 32 h 50"/>
                <a:gd name="T8" fmla="*/ 0 w 57"/>
                <a:gd name="T9" fmla="*/ 20 h 50"/>
                <a:gd name="T10" fmla="*/ 20 w 57"/>
                <a:gd name="T11" fmla="*/ 17 h 50"/>
                <a:gd name="T12" fmla="*/ 29 w 57"/>
                <a:gd name="T13" fmla="*/ 0 h 50"/>
                <a:gd name="T14" fmla="*/ 37 w 57"/>
                <a:gd name="T15" fmla="*/ 17 h 50"/>
                <a:gd name="T16" fmla="*/ 57 w 57"/>
                <a:gd name="T17" fmla="*/ 20 h 50"/>
                <a:gd name="T18" fmla="*/ 44 w 57"/>
                <a:gd name="T19" fmla="*/ 32 h 50"/>
                <a:gd name="T20" fmla="*/ 47 w 57"/>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0">
                  <a:moveTo>
                    <a:pt x="47" y="50"/>
                  </a:moveTo>
                  <a:lnTo>
                    <a:pt x="29" y="42"/>
                  </a:lnTo>
                  <a:lnTo>
                    <a:pt x="10" y="50"/>
                  </a:lnTo>
                  <a:lnTo>
                    <a:pt x="14" y="32"/>
                  </a:lnTo>
                  <a:lnTo>
                    <a:pt x="0" y="20"/>
                  </a:lnTo>
                  <a:lnTo>
                    <a:pt x="20" y="17"/>
                  </a:lnTo>
                  <a:lnTo>
                    <a:pt x="29" y="0"/>
                  </a:lnTo>
                  <a:lnTo>
                    <a:pt x="37" y="17"/>
                  </a:lnTo>
                  <a:lnTo>
                    <a:pt x="57" y="20"/>
                  </a:lnTo>
                  <a:lnTo>
                    <a:pt x="44" y="32"/>
                  </a:lnTo>
                  <a:lnTo>
                    <a:pt x="47"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8" name="Freeform 455">
              <a:extLst>
                <a:ext uri="{FF2B5EF4-FFF2-40B4-BE49-F238E27FC236}">
                  <a16:creationId xmlns:a16="http://schemas.microsoft.com/office/drawing/2014/main" id="{93896D89-06CF-4BFB-8F1B-A6710DF4F2B1}"/>
                </a:ext>
              </a:extLst>
            </p:cNvPr>
            <p:cNvSpPr>
              <a:spLocks/>
            </p:cNvSpPr>
            <p:nvPr/>
          </p:nvSpPr>
          <p:spPr bwMode="auto">
            <a:xfrm>
              <a:off x="7431623" y="874235"/>
              <a:ext cx="106090" cy="95006"/>
            </a:xfrm>
            <a:custGeom>
              <a:avLst/>
              <a:gdLst>
                <a:gd name="T0" fmla="*/ 59 w 67"/>
                <a:gd name="T1" fmla="*/ 57 h 60"/>
                <a:gd name="T2" fmla="*/ 37 w 67"/>
                <a:gd name="T3" fmla="*/ 48 h 60"/>
                <a:gd name="T4" fmla="*/ 17 w 67"/>
                <a:gd name="T5" fmla="*/ 60 h 60"/>
                <a:gd name="T6" fmla="*/ 19 w 67"/>
                <a:gd name="T7" fmla="*/ 38 h 60"/>
                <a:gd name="T8" fmla="*/ 0 w 67"/>
                <a:gd name="T9" fmla="*/ 27 h 60"/>
                <a:gd name="T10" fmla="*/ 24 w 67"/>
                <a:gd name="T11" fmla="*/ 20 h 60"/>
                <a:gd name="T12" fmla="*/ 30 w 67"/>
                <a:gd name="T13" fmla="*/ 0 h 60"/>
                <a:gd name="T14" fmla="*/ 44 w 67"/>
                <a:gd name="T15" fmla="*/ 18 h 60"/>
                <a:gd name="T16" fmla="*/ 67 w 67"/>
                <a:gd name="T17" fmla="*/ 18 h 60"/>
                <a:gd name="T18" fmla="*/ 52 w 67"/>
                <a:gd name="T19" fmla="*/ 35 h 60"/>
                <a:gd name="T20" fmla="*/ 59 w 67"/>
                <a:gd name="T21"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0">
                  <a:moveTo>
                    <a:pt x="59" y="57"/>
                  </a:moveTo>
                  <a:lnTo>
                    <a:pt x="37" y="48"/>
                  </a:lnTo>
                  <a:lnTo>
                    <a:pt x="17" y="60"/>
                  </a:lnTo>
                  <a:lnTo>
                    <a:pt x="19" y="38"/>
                  </a:lnTo>
                  <a:lnTo>
                    <a:pt x="0" y="27"/>
                  </a:lnTo>
                  <a:lnTo>
                    <a:pt x="24" y="20"/>
                  </a:lnTo>
                  <a:lnTo>
                    <a:pt x="30" y="0"/>
                  </a:lnTo>
                  <a:lnTo>
                    <a:pt x="44" y="18"/>
                  </a:lnTo>
                  <a:lnTo>
                    <a:pt x="67" y="18"/>
                  </a:lnTo>
                  <a:lnTo>
                    <a:pt x="52" y="35"/>
                  </a:lnTo>
                  <a:lnTo>
                    <a:pt x="59" y="57"/>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9" name="Freeform 456">
              <a:extLst>
                <a:ext uri="{FF2B5EF4-FFF2-40B4-BE49-F238E27FC236}">
                  <a16:creationId xmlns:a16="http://schemas.microsoft.com/office/drawing/2014/main" id="{AB9A3484-B937-49A9-A2D7-2F8C700B603B}"/>
                </a:ext>
              </a:extLst>
            </p:cNvPr>
            <p:cNvSpPr>
              <a:spLocks/>
            </p:cNvSpPr>
            <p:nvPr/>
          </p:nvSpPr>
          <p:spPr bwMode="auto">
            <a:xfrm>
              <a:off x="6828336" y="902736"/>
              <a:ext cx="126674" cy="109256"/>
            </a:xfrm>
            <a:custGeom>
              <a:avLst/>
              <a:gdLst>
                <a:gd name="T0" fmla="*/ 65 w 80"/>
                <a:gd name="T1" fmla="*/ 69 h 69"/>
                <a:gd name="T2" fmla="*/ 40 w 80"/>
                <a:gd name="T3" fmla="*/ 57 h 69"/>
                <a:gd name="T4" fmla="*/ 15 w 80"/>
                <a:gd name="T5" fmla="*/ 69 h 69"/>
                <a:gd name="T6" fmla="*/ 20 w 80"/>
                <a:gd name="T7" fmla="*/ 44 h 69"/>
                <a:gd name="T8" fmla="*/ 0 w 80"/>
                <a:gd name="T9" fmla="*/ 25 h 69"/>
                <a:gd name="T10" fmla="*/ 27 w 80"/>
                <a:gd name="T11" fmla="*/ 22 h 69"/>
                <a:gd name="T12" fmla="*/ 40 w 80"/>
                <a:gd name="T13" fmla="*/ 0 h 69"/>
                <a:gd name="T14" fmla="*/ 52 w 80"/>
                <a:gd name="T15" fmla="*/ 22 h 69"/>
                <a:gd name="T16" fmla="*/ 80 w 80"/>
                <a:gd name="T17" fmla="*/ 27 h 69"/>
                <a:gd name="T18" fmla="*/ 60 w 80"/>
                <a:gd name="T19" fmla="*/ 44 h 69"/>
                <a:gd name="T20" fmla="*/ 65 w 80"/>
                <a:gd name="T2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9">
                  <a:moveTo>
                    <a:pt x="65" y="69"/>
                  </a:moveTo>
                  <a:lnTo>
                    <a:pt x="40" y="57"/>
                  </a:lnTo>
                  <a:lnTo>
                    <a:pt x="15" y="69"/>
                  </a:lnTo>
                  <a:lnTo>
                    <a:pt x="20" y="44"/>
                  </a:lnTo>
                  <a:lnTo>
                    <a:pt x="0" y="25"/>
                  </a:lnTo>
                  <a:lnTo>
                    <a:pt x="27" y="22"/>
                  </a:lnTo>
                  <a:lnTo>
                    <a:pt x="40" y="0"/>
                  </a:lnTo>
                  <a:lnTo>
                    <a:pt x="52" y="22"/>
                  </a:lnTo>
                  <a:lnTo>
                    <a:pt x="80" y="27"/>
                  </a:lnTo>
                  <a:lnTo>
                    <a:pt x="60" y="44"/>
                  </a:lnTo>
                  <a:lnTo>
                    <a:pt x="65" y="69"/>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0" name="Freeform 457">
              <a:extLst>
                <a:ext uri="{FF2B5EF4-FFF2-40B4-BE49-F238E27FC236}">
                  <a16:creationId xmlns:a16="http://schemas.microsoft.com/office/drawing/2014/main" id="{15D82946-96FF-44BE-BE68-DE95BB1D0840}"/>
                </a:ext>
              </a:extLst>
            </p:cNvPr>
            <p:cNvSpPr>
              <a:spLocks/>
            </p:cNvSpPr>
            <p:nvPr/>
          </p:nvSpPr>
          <p:spPr bwMode="auto">
            <a:xfrm>
              <a:off x="6625657" y="858400"/>
              <a:ext cx="121924" cy="115590"/>
            </a:xfrm>
            <a:custGeom>
              <a:avLst/>
              <a:gdLst>
                <a:gd name="T0" fmla="*/ 77 w 77"/>
                <a:gd name="T1" fmla="*/ 58 h 73"/>
                <a:gd name="T2" fmla="*/ 48 w 77"/>
                <a:gd name="T3" fmla="*/ 55 h 73"/>
                <a:gd name="T4" fmla="*/ 28 w 77"/>
                <a:gd name="T5" fmla="*/ 73 h 73"/>
                <a:gd name="T6" fmla="*/ 25 w 77"/>
                <a:gd name="T7" fmla="*/ 47 h 73"/>
                <a:gd name="T8" fmla="*/ 0 w 77"/>
                <a:gd name="T9" fmla="*/ 37 h 73"/>
                <a:gd name="T10" fmla="*/ 25 w 77"/>
                <a:gd name="T11" fmla="*/ 25 h 73"/>
                <a:gd name="T12" fmla="*/ 28 w 77"/>
                <a:gd name="T13" fmla="*/ 0 h 73"/>
                <a:gd name="T14" fmla="*/ 48 w 77"/>
                <a:gd name="T15" fmla="*/ 18 h 73"/>
                <a:gd name="T16" fmla="*/ 77 w 77"/>
                <a:gd name="T17" fmla="*/ 13 h 73"/>
                <a:gd name="T18" fmla="*/ 63 w 77"/>
                <a:gd name="T19" fmla="*/ 37 h 73"/>
                <a:gd name="T20" fmla="*/ 77 w 77"/>
                <a:gd name="T21" fmla="*/ 5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3">
                  <a:moveTo>
                    <a:pt x="77" y="58"/>
                  </a:moveTo>
                  <a:lnTo>
                    <a:pt x="48" y="55"/>
                  </a:lnTo>
                  <a:lnTo>
                    <a:pt x="28" y="73"/>
                  </a:lnTo>
                  <a:lnTo>
                    <a:pt x="25" y="47"/>
                  </a:lnTo>
                  <a:lnTo>
                    <a:pt x="0" y="37"/>
                  </a:lnTo>
                  <a:lnTo>
                    <a:pt x="25" y="25"/>
                  </a:lnTo>
                  <a:lnTo>
                    <a:pt x="28" y="0"/>
                  </a:lnTo>
                  <a:lnTo>
                    <a:pt x="48" y="18"/>
                  </a:lnTo>
                  <a:lnTo>
                    <a:pt x="77" y="13"/>
                  </a:lnTo>
                  <a:lnTo>
                    <a:pt x="63" y="37"/>
                  </a:lnTo>
                  <a:lnTo>
                    <a:pt x="77" y="5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1" name="Freeform 458">
              <a:extLst>
                <a:ext uri="{FF2B5EF4-FFF2-40B4-BE49-F238E27FC236}">
                  <a16:creationId xmlns:a16="http://schemas.microsoft.com/office/drawing/2014/main" id="{0DBF74AB-A110-4721-ACAB-0C2840654144}"/>
                </a:ext>
              </a:extLst>
            </p:cNvPr>
            <p:cNvSpPr>
              <a:spLocks/>
            </p:cNvSpPr>
            <p:nvPr/>
          </p:nvSpPr>
          <p:spPr bwMode="auto">
            <a:xfrm>
              <a:off x="6622491" y="1032577"/>
              <a:ext cx="102923" cy="90255"/>
            </a:xfrm>
            <a:custGeom>
              <a:avLst/>
              <a:gdLst>
                <a:gd name="T0" fmla="*/ 52 w 65"/>
                <a:gd name="T1" fmla="*/ 57 h 57"/>
                <a:gd name="T2" fmla="*/ 32 w 65"/>
                <a:gd name="T3" fmla="*/ 47 h 57"/>
                <a:gd name="T4" fmla="*/ 12 w 65"/>
                <a:gd name="T5" fmla="*/ 57 h 57"/>
                <a:gd name="T6" fmla="*/ 15 w 65"/>
                <a:gd name="T7" fmla="*/ 35 h 57"/>
                <a:gd name="T8" fmla="*/ 0 w 65"/>
                <a:gd name="T9" fmla="*/ 22 h 57"/>
                <a:gd name="T10" fmla="*/ 22 w 65"/>
                <a:gd name="T11" fmla="*/ 18 h 57"/>
                <a:gd name="T12" fmla="*/ 32 w 65"/>
                <a:gd name="T13" fmla="*/ 0 h 57"/>
                <a:gd name="T14" fmla="*/ 42 w 65"/>
                <a:gd name="T15" fmla="*/ 18 h 57"/>
                <a:gd name="T16" fmla="*/ 65 w 65"/>
                <a:gd name="T17" fmla="*/ 22 h 57"/>
                <a:gd name="T18" fmla="*/ 49 w 65"/>
                <a:gd name="T19" fmla="*/ 35 h 57"/>
                <a:gd name="T20" fmla="*/ 52 w 65"/>
                <a:gd name="T21"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57">
                  <a:moveTo>
                    <a:pt x="52" y="57"/>
                  </a:moveTo>
                  <a:lnTo>
                    <a:pt x="32" y="47"/>
                  </a:lnTo>
                  <a:lnTo>
                    <a:pt x="12" y="57"/>
                  </a:lnTo>
                  <a:lnTo>
                    <a:pt x="15" y="35"/>
                  </a:lnTo>
                  <a:lnTo>
                    <a:pt x="0" y="22"/>
                  </a:lnTo>
                  <a:lnTo>
                    <a:pt x="22" y="18"/>
                  </a:lnTo>
                  <a:lnTo>
                    <a:pt x="32" y="0"/>
                  </a:lnTo>
                  <a:lnTo>
                    <a:pt x="42" y="18"/>
                  </a:lnTo>
                  <a:lnTo>
                    <a:pt x="65" y="22"/>
                  </a:lnTo>
                  <a:lnTo>
                    <a:pt x="49" y="35"/>
                  </a:lnTo>
                  <a:lnTo>
                    <a:pt x="52" y="57"/>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2" name="Freeform 459">
              <a:extLst>
                <a:ext uri="{FF2B5EF4-FFF2-40B4-BE49-F238E27FC236}">
                  <a16:creationId xmlns:a16="http://schemas.microsoft.com/office/drawing/2014/main" id="{57E812D5-EB62-4655-B457-A43504605B89}"/>
                </a:ext>
              </a:extLst>
            </p:cNvPr>
            <p:cNvSpPr>
              <a:spLocks/>
            </p:cNvSpPr>
            <p:nvPr/>
          </p:nvSpPr>
          <p:spPr bwMode="auto">
            <a:xfrm>
              <a:off x="3406547" y="1233672"/>
              <a:ext cx="121924" cy="115590"/>
            </a:xfrm>
            <a:custGeom>
              <a:avLst/>
              <a:gdLst>
                <a:gd name="T0" fmla="*/ 77 w 77"/>
                <a:gd name="T1" fmla="*/ 56 h 73"/>
                <a:gd name="T2" fmla="*/ 50 w 77"/>
                <a:gd name="T3" fmla="*/ 53 h 73"/>
                <a:gd name="T4" fmla="*/ 32 w 77"/>
                <a:gd name="T5" fmla="*/ 73 h 73"/>
                <a:gd name="T6" fmla="*/ 25 w 77"/>
                <a:gd name="T7" fmla="*/ 48 h 73"/>
                <a:gd name="T8" fmla="*/ 0 w 77"/>
                <a:gd name="T9" fmla="*/ 38 h 73"/>
                <a:gd name="T10" fmla="*/ 23 w 77"/>
                <a:gd name="T11" fmla="*/ 25 h 73"/>
                <a:gd name="T12" fmla="*/ 25 w 77"/>
                <a:gd name="T13" fmla="*/ 0 h 73"/>
                <a:gd name="T14" fmla="*/ 47 w 77"/>
                <a:gd name="T15" fmla="*/ 16 h 73"/>
                <a:gd name="T16" fmla="*/ 73 w 77"/>
                <a:gd name="T17" fmla="*/ 11 h 73"/>
                <a:gd name="T18" fmla="*/ 62 w 77"/>
                <a:gd name="T19" fmla="*/ 35 h 73"/>
                <a:gd name="T20" fmla="*/ 77 w 77"/>
                <a:gd name="T21"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73">
                  <a:moveTo>
                    <a:pt x="77" y="56"/>
                  </a:moveTo>
                  <a:lnTo>
                    <a:pt x="50" y="53"/>
                  </a:lnTo>
                  <a:lnTo>
                    <a:pt x="32" y="73"/>
                  </a:lnTo>
                  <a:lnTo>
                    <a:pt x="25" y="48"/>
                  </a:lnTo>
                  <a:lnTo>
                    <a:pt x="0" y="38"/>
                  </a:lnTo>
                  <a:lnTo>
                    <a:pt x="23" y="25"/>
                  </a:lnTo>
                  <a:lnTo>
                    <a:pt x="25" y="0"/>
                  </a:lnTo>
                  <a:lnTo>
                    <a:pt x="47" y="16"/>
                  </a:lnTo>
                  <a:lnTo>
                    <a:pt x="73" y="11"/>
                  </a:lnTo>
                  <a:lnTo>
                    <a:pt x="62" y="35"/>
                  </a:lnTo>
                  <a:lnTo>
                    <a:pt x="77" y="56"/>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3" name="Freeform 461">
              <a:extLst>
                <a:ext uri="{FF2B5EF4-FFF2-40B4-BE49-F238E27FC236}">
                  <a16:creationId xmlns:a16="http://schemas.microsoft.com/office/drawing/2014/main" id="{28B7511C-D517-4179-A664-BD557F0D41AE}"/>
                </a:ext>
              </a:extLst>
            </p:cNvPr>
            <p:cNvSpPr>
              <a:spLocks/>
            </p:cNvSpPr>
            <p:nvPr/>
          </p:nvSpPr>
          <p:spPr bwMode="auto">
            <a:xfrm>
              <a:off x="3883159" y="2256565"/>
              <a:ext cx="129841" cy="110840"/>
            </a:xfrm>
            <a:custGeom>
              <a:avLst/>
              <a:gdLst>
                <a:gd name="T0" fmla="*/ 65 w 82"/>
                <a:gd name="T1" fmla="*/ 70 h 70"/>
                <a:gd name="T2" fmla="*/ 42 w 82"/>
                <a:gd name="T3" fmla="*/ 58 h 70"/>
                <a:gd name="T4" fmla="*/ 17 w 82"/>
                <a:gd name="T5" fmla="*/ 70 h 70"/>
                <a:gd name="T6" fmla="*/ 20 w 82"/>
                <a:gd name="T7" fmla="*/ 45 h 70"/>
                <a:gd name="T8" fmla="*/ 0 w 82"/>
                <a:gd name="T9" fmla="*/ 27 h 70"/>
                <a:gd name="T10" fmla="*/ 29 w 82"/>
                <a:gd name="T11" fmla="*/ 23 h 70"/>
                <a:gd name="T12" fmla="*/ 42 w 82"/>
                <a:gd name="T13" fmla="*/ 0 h 70"/>
                <a:gd name="T14" fmla="*/ 54 w 82"/>
                <a:gd name="T15" fmla="*/ 23 h 70"/>
                <a:gd name="T16" fmla="*/ 82 w 82"/>
                <a:gd name="T17" fmla="*/ 27 h 70"/>
                <a:gd name="T18" fmla="*/ 62 w 82"/>
                <a:gd name="T19" fmla="*/ 45 h 70"/>
                <a:gd name="T20" fmla="*/ 65 w 82"/>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70">
                  <a:moveTo>
                    <a:pt x="65" y="70"/>
                  </a:moveTo>
                  <a:lnTo>
                    <a:pt x="42" y="58"/>
                  </a:lnTo>
                  <a:lnTo>
                    <a:pt x="17" y="70"/>
                  </a:lnTo>
                  <a:lnTo>
                    <a:pt x="20" y="45"/>
                  </a:lnTo>
                  <a:lnTo>
                    <a:pt x="0" y="27"/>
                  </a:lnTo>
                  <a:lnTo>
                    <a:pt x="29" y="23"/>
                  </a:lnTo>
                  <a:lnTo>
                    <a:pt x="42" y="0"/>
                  </a:lnTo>
                  <a:lnTo>
                    <a:pt x="54" y="23"/>
                  </a:lnTo>
                  <a:lnTo>
                    <a:pt x="82" y="27"/>
                  </a:lnTo>
                  <a:lnTo>
                    <a:pt x="62" y="45"/>
                  </a:lnTo>
                  <a:lnTo>
                    <a:pt x="65" y="7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4" name="Freeform 462">
              <a:extLst>
                <a:ext uri="{FF2B5EF4-FFF2-40B4-BE49-F238E27FC236}">
                  <a16:creationId xmlns:a16="http://schemas.microsoft.com/office/drawing/2014/main" id="{F8CFCC59-83B4-4010-B080-77031CC1A79D}"/>
                </a:ext>
              </a:extLst>
            </p:cNvPr>
            <p:cNvSpPr>
              <a:spLocks/>
            </p:cNvSpPr>
            <p:nvPr/>
          </p:nvSpPr>
          <p:spPr bwMode="auto">
            <a:xfrm>
              <a:off x="6994596" y="3211371"/>
              <a:ext cx="107673" cy="93422"/>
            </a:xfrm>
            <a:custGeom>
              <a:avLst/>
              <a:gdLst>
                <a:gd name="T0" fmla="*/ 55 w 68"/>
                <a:gd name="T1" fmla="*/ 59 h 59"/>
                <a:gd name="T2" fmla="*/ 35 w 68"/>
                <a:gd name="T3" fmla="*/ 49 h 59"/>
                <a:gd name="T4" fmla="*/ 13 w 68"/>
                <a:gd name="T5" fmla="*/ 59 h 59"/>
                <a:gd name="T6" fmla="*/ 18 w 68"/>
                <a:gd name="T7" fmla="*/ 37 h 59"/>
                <a:gd name="T8" fmla="*/ 0 w 68"/>
                <a:gd name="T9" fmla="*/ 22 h 59"/>
                <a:gd name="T10" fmla="*/ 25 w 68"/>
                <a:gd name="T11" fmla="*/ 19 h 59"/>
                <a:gd name="T12" fmla="*/ 35 w 68"/>
                <a:gd name="T13" fmla="*/ 0 h 59"/>
                <a:gd name="T14" fmla="*/ 45 w 68"/>
                <a:gd name="T15" fmla="*/ 19 h 59"/>
                <a:gd name="T16" fmla="*/ 68 w 68"/>
                <a:gd name="T17" fmla="*/ 22 h 59"/>
                <a:gd name="T18" fmla="*/ 52 w 68"/>
                <a:gd name="T19" fmla="*/ 37 h 59"/>
                <a:gd name="T20" fmla="*/ 55 w 68"/>
                <a:gd name="T21"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59">
                  <a:moveTo>
                    <a:pt x="55" y="59"/>
                  </a:moveTo>
                  <a:lnTo>
                    <a:pt x="35" y="49"/>
                  </a:lnTo>
                  <a:lnTo>
                    <a:pt x="13" y="59"/>
                  </a:lnTo>
                  <a:lnTo>
                    <a:pt x="18" y="37"/>
                  </a:lnTo>
                  <a:lnTo>
                    <a:pt x="0" y="22"/>
                  </a:lnTo>
                  <a:lnTo>
                    <a:pt x="25" y="19"/>
                  </a:lnTo>
                  <a:lnTo>
                    <a:pt x="35" y="0"/>
                  </a:lnTo>
                  <a:lnTo>
                    <a:pt x="45" y="19"/>
                  </a:lnTo>
                  <a:lnTo>
                    <a:pt x="68" y="22"/>
                  </a:lnTo>
                  <a:lnTo>
                    <a:pt x="52" y="37"/>
                  </a:lnTo>
                  <a:lnTo>
                    <a:pt x="55" y="59"/>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5" name="Freeform 463">
              <a:extLst>
                <a:ext uri="{FF2B5EF4-FFF2-40B4-BE49-F238E27FC236}">
                  <a16:creationId xmlns:a16="http://schemas.microsoft.com/office/drawing/2014/main" id="{09329FA9-51BC-4F68-9DF1-9A5315340BB0}"/>
                </a:ext>
              </a:extLst>
            </p:cNvPr>
            <p:cNvSpPr>
              <a:spLocks/>
            </p:cNvSpPr>
            <p:nvPr/>
          </p:nvSpPr>
          <p:spPr bwMode="auto">
            <a:xfrm>
              <a:off x="4598869" y="2878851"/>
              <a:ext cx="107673" cy="95006"/>
            </a:xfrm>
            <a:custGeom>
              <a:avLst/>
              <a:gdLst>
                <a:gd name="T0" fmla="*/ 55 w 68"/>
                <a:gd name="T1" fmla="*/ 60 h 60"/>
                <a:gd name="T2" fmla="*/ 35 w 68"/>
                <a:gd name="T3" fmla="*/ 50 h 60"/>
                <a:gd name="T4" fmla="*/ 13 w 68"/>
                <a:gd name="T5" fmla="*/ 60 h 60"/>
                <a:gd name="T6" fmla="*/ 16 w 68"/>
                <a:gd name="T7" fmla="*/ 39 h 60"/>
                <a:gd name="T8" fmla="*/ 0 w 68"/>
                <a:gd name="T9" fmla="*/ 24 h 60"/>
                <a:gd name="T10" fmla="*/ 23 w 68"/>
                <a:gd name="T11" fmla="*/ 20 h 60"/>
                <a:gd name="T12" fmla="*/ 35 w 68"/>
                <a:gd name="T13" fmla="*/ 0 h 60"/>
                <a:gd name="T14" fmla="*/ 45 w 68"/>
                <a:gd name="T15" fmla="*/ 20 h 60"/>
                <a:gd name="T16" fmla="*/ 68 w 68"/>
                <a:gd name="T17" fmla="*/ 24 h 60"/>
                <a:gd name="T18" fmla="*/ 51 w 68"/>
                <a:gd name="T19" fmla="*/ 39 h 60"/>
                <a:gd name="T20" fmla="*/ 55 w 68"/>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0">
                  <a:moveTo>
                    <a:pt x="55" y="60"/>
                  </a:moveTo>
                  <a:lnTo>
                    <a:pt x="35" y="50"/>
                  </a:lnTo>
                  <a:lnTo>
                    <a:pt x="13" y="60"/>
                  </a:lnTo>
                  <a:lnTo>
                    <a:pt x="16" y="39"/>
                  </a:lnTo>
                  <a:lnTo>
                    <a:pt x="0" y="24"/>
                  </a:lnTo>
                  <a:lnTo>
                    <a:pt x="23" y="20"/>
                  </a:lnTo>
                  <a:lnTo>
                    <a:pt x="35" y="0"/>
                  </a:lnTo>
                  <a:lnTo>
                    <a:pt x="45" y="20"/>
                  </a:lnTo>
                  <a:lnTo>
                    <a:pt x="68" y="24"/>
                  </a:lnTo>
                  <a:lnTo>
                    <a:pt x="51" y="39"/>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6" name="Freeform 464">
              <a:extLst>
                <a:ext uri="{FF2B5EF4-FFF2-40B4-BE49-F238E27FC236}">
                  <a16:creationId xmlns:a16="http://schemas.microsoft.com/office/drawing/2014/main" id="{9A67166A-2283-497F-B5F1-728687A4CD04}"/>
                </a:ext>
              </a:extLst>
            </p:cNvPr>
            <p:cNvSpPr>
              <a:spLocks/>
            </p:cNvSpPr>
            <p:nvPr/>
          </p:nvSpPr>
          <p:spPr bwMode="auto">
            <a:xfrm>
              <a:off x="5738937" y="2908937"/>
              <a:ext cx="109257" cy="95006"/>
            </a:xfrm>
            <a:custGeom>
              <a:avLst/>
              <a:gdLst>
                <a:gd name="T0" fmla="*/ 55 w 69"/>
                <a:gd name="T1" fmla="*/ 60 h 60"/>
                <a:gd name="T2" fmla="*/ 35 w 69"/>
                <a:gd name="T3" fmla="*/ 50 h 60"/>
                <a:gd name="T4" fmla="*/ 14 w 69"/>
                <a:gd name="T5" fmla="*/ 60 h 60"/>
                <a:gd name="T6" fmla="*/ 19 w 69"/>
                <a:gd name="T7" fmla="*/ 38 h 60"/>
                <a:gd name="T8" fmla="*/ 0 w 69"/>
                <a:gd name="T9" fmla="*/ 23 h 60"/>
                <a:gd name="T10" fmla="*/ 24 w 69"/>
                <a:gd name="T11" fmla="*/ 20 h 60"/>
                <a:gd name="T12" fmla="*/ 35 w 69"/>
                <a:gd name="T13" fmla="*/ 0 h 60"/>
                <a:gd name="T14" fmla="*/ 45 w 69"/>
                <a:gd name="T15" fmla="*/ 20 h 60"/>
                <a:gd name="T16" fmla="*/ 69 w 69"/>
                <a:gd name="T17" fmla="*/ 23 h 60"/>
                <a:gd name="T18" fmla="*/ 52 w 69"/>
                <a:gd name="T19" fmla="*/ 38 h 60"/>
                <a:gd name="T20" fmla="*/ 55 w 69"/>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0">
                  <a:moveTo>
                    <a:pt x="55" y="60"/>
                  </a:moveTo>
                  <a:lnTo>
                    <a:pt x="35" y="50"/>
                  </a:lnTo>
                  <a:lnTo>
                    <a:pt x="14" y="60"/>
                  </a:lnTo>
                  <a:lnTo>
                    <a:pt x="19" y="38"/>
                  </a:lnTo>
                  <a:lnTo>
                    <a:pt x="0" y="23"/>
                  </a:lnTo>
                  <a:lnTo>
                    <a:pt x="24" y="20"/>
                  </a:lnTo>
                  <a:lnTo>
                    <a:pt x="35" y="0"/>
                  </a:lnTo>
                  <a:lnTo>
                    <a:pt x="45" y="20"/>
                  </a:lnTo>
                  <a:lnTo>
                    <a:pt x="69" y="23"/>
                  </a:lnTo>
                  <a:lnTo>
                    <a:pt x="52" y="38"/>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7" name="Freeform 465">
              <a:extLst>
                <a:ext uri="{FF2B5EF4-FFF2-40B4-BE49-F238E27FC236}">
                  <a16:creationId xmlns:a16="http://schemas.microsoft.com/office/drawing/2014/main" id="{8BB6455B-195B-43CE-A35A-FEB2D3F019EF}"/>
                </a:ext>
              </a:extLst>
            </p:cNvPr>
            <p:cNvSpPr>
              <a:spLocks/>
            </p:cNvSpPr>
            <p:nvPr/>
          </p:nvSpPr>
          <p:spPr bwMode="auto">
            <a:xfrm>
              <a:off x="4849050" y="2652422"/>
              <a:ext cx="107673" cy="95006"/>
            </a:xfrm>
            <a:custGeom>
              <a:avLst/>
              <a:gdLst>
                <a:gd name="T0" fmla="*/ 55 w 68"/>
                <a:gd name="T1" fmla="*/ 60 h 60"/>
                <a:gd name="T2" fmla="*/ 33 w 68"/>
                <a:gd name="T3" fmla="*/ 50 h 60"/>
                <a:gd name="T4" fmla="*/ 11 w 68"/>
                <a:gd name="T5" fmla="*/ 60 h 60"/>
                <a:gd name="T6" fmla="*/ 16 w 68"/>
                <a:gd name="T7" fmla="*/ 38 h 60"/>
                <a:gd name="T8" fmla="*/ 0 w 68"/>
                <a:gd name="T9" fmla="*/ 23 h 60"/>
                <a:gd name="T10" fmla="*/ 23 w 68"/>
                <a:gd name="T11" fmla="*/ 20 h 60"/>
                <a:gd name="T12" fmla="*/ 33 w 68"/>
                <a:gd name="T13" fmla="*/ 0 h 60"/>
                <a:gd name="T14" fmla="*/ 43 w 68"/>
                <a:gd name="T15" fmla="*/ 20 h 60"/>
                <a:gd name="T16" fmla="*/ 68 w 68"/>
                <a:gd name="T17" fmla="*/ 23 h 60"/>
                <a:gd name="T18" fmla="*/ 50 w 68"/>
                <a:gd name="T19" fmla="*/ 38 h 60"/>
                <a:gd name="T20" fmla="*/ 55 w 68"/>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0">
                  <a:moveTo>
                    <a:pt x="55" y="60"/>
                  </a:moveTo>
                  <a:lnTo>
                    <a:pt x="33" y="50"/>
                  </a:lnTo>
                  <a:lnTo>
                    <a:pt x="11" y="60"/>
                  </a:lnTo>
                  <a:lnTo>
                    <a:pt x="16" y="38"/>
                  </a:lnTo>
                  <a:lnTo>
                    <a:pt x="0" y="23"/>
                  </a:lnTo>
                  <a:lnTo>
                    <a:pt x="23" y="20"/>
                  </a:lnTo>
                  <a:lnTo>
                    <a:pt x="33" y="0"/>
                  </a:lnTo>
                  <a:lnTo>
                    <a:pt x="43" y="20"/>
                  </a:lnTo>
                  <a:lnTo>
                    <a:pt x="68" y="23"/>
                  </a:lnTo>
                  <a:lnTo>
                    <a:pt x="50" y="38"/>
                  </a:lnTo>
                  <a:lnTo>
                    <a:pt x="5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8" name="Freeform 466">
              <a:extLst>
                <a:ext uri="{FF2B5EF4-FFF2-40B4-BE49-F238E27FC236}">
                  <a16:creationId xmlns:a16="http://schemas.microsoft.com/office/drawing/2014/main" id="{C9A32BBA-FFDD-4227-9E68-605B993B4333}"/>
                </a:ext>
              </a:extLst>
            </p:cNvPr>
            <p:cNvSpPr>
              <a:spLocks/>
            </p:cNvSpPr>
            <p:nvPr/>
          </p:nvSpPr>
          <p:spPr bwMode="auto">
            <a:xfrm>
              <a:off x="4584618" y="2763261"/>
              <a:ext cx="90255" cy="76004"/>
            </a:xfrm>
            <a:custGeom>
              <a:avLst/>
              <a:gdLst>
                <a:gd name="T0" fmla="*/ 45 w 57"/>
                <a:gd name="T1" fmla="*/ 48 h 48"/>
                <a:gd name="T2" fmla="*/ 29 w 57"/>
                <a:gd name="T3" fmla="*/ 40 h 48"/>
                <a:gd name="T4" fmla="*/ 10 w 57"/>
                <a:gd name="T5" fmla="*/ 48 h 48"/>
                <a:gd name="T6" fmla="*/ 14 w 57"/>
                <a:gd name="T7" fmla="*/ 32 h 48"/>
                <a:gd name="T8" fmla="*/ 0 w 57"/>
                <a:gd name="T9" fmla="*/ 18 h 48"/>
                <a:gd name="T10" fmla="*/ 20 w 57"/>
                <a:gd name="T11" fmla="*/ 15 h 48"/>
                <a:gd name="T12" fmla="*/ 29 w 57"/>
                <a:gd name="T13" fmla="*/ 0 h 48"/>
                <a:gd name="T14" fmla="*/ 37 w 57"/>
                <a:gd name="T15" fmla="*/ 15 h 48"/>
                <a:gd name="T16" fmla="*/ 57 w 57"/>
                <a:gd name="T17" fmla="*/ 18 h 48"/>
                <a:gd name="T18" fmla="*/ 42 w 57"/>
                <a:gd name="T19" fmla="*/ 32 h 48"/>
                <a:gd name="T20" fmla="*/ 45 w 57"/>
                <a:gd name="T2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48">
                  <a:moveTo>
                    <a:pt x="45" y="48"/>
                  </a:moveTo>
                  <a:lnTo>
                    <a:pt x="29" y="40"/>
                  </a:lnTo>
                  <a:lnTo>
                    <a:pt x="10" y="48"/>
                  </a:lnTo>
                  <a:lnTo>
                    <a:pt x="14" y="32"/>
                  </a:lnTo>
                  <a:lnTo>
                    <a:pt x="0" y="18"/>
                  </a:lnTo>
                  <a:lnTo>
                    <a:pt x="20" y="15"/>
                  </a:lnTo>
                  <a:lnTo>
                    <a:pt x="29" y="0"/>
                  </a:lnTo>
                  <a:lnTo>
                    <a:pt x="37" y="15"/>
                  </a:lnTo>
                  <a:lnTo>
                    <a:pt x="57" y="18"/>
                  </a:lnTo>
                  <a:lnTo>
                    <a:pt x="42" y="32"/>
                  </a:lnTo>
                  <a:lnTo>
                    <a:pt x="45" y="48"/>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9" name="Freeform 467">
              <a:extLst>
                <a:ext uri="{FF2B5EF4-FFF2-40B4-BE49-F238E27FC236}">
                  <a16:creationId xmlns:a16="http://schemas.microsoft.com/office/drawing/2014/main" id="{40AD8DF8-A6E4-4D0B-908D-90831D6CE5F3}"/>
                </a:ext>
              </a:extLst>
            </p:cNvPr>
            <p:cNvSpPr>
              <a:spLocks/>
            </p:cNvSpPr>
            <p:nvPr/>
          </p:nvSpPr>
          <p:spPr bwMode="auto">
            <a:xfrm>
              <a:off x="4445276" y="2696758"/>
              <a:ext cx="106090" cy="98172"/>
            </a:xfrm>
            <a:custGeom>
              <a:avLst/>
              <a:gdLst>
                <a:gd name="T0" fmla="*/ 30 w 67"/>
                <a:gd name="T1" fmla="*/ 62 h 62"/>
                <a:gd name="T2" fmla="*/ 23 w 67"/>
                <a:gd name="T3" fmla="*/ 42 h 62"/>
                <a:gd name="T4" fmla="*/ 0 w 67"/>
                <a:gd name="T5" fmla="*/ 35 h 62"/>
                <a:gd name="T6" fmla="*/ 20 w 67"/>
                <a:gd name="T7" fmla="*/ 22 h 62"/>
                <a:gd name="T8" fmla="*/ 20 w 67"/>
                <a:gd name="T9" fmla="*/ 0 h 62"/>
                <a:gd name="T10" fmla="*/ 38 w 67"/>
                <a:gd name="T11" fmla="*/ 14 h 62"/>
                <a:gd name="T12" fmla="*/ 62 w 67"/>
                <a:gd name="T13" fmla="*/ 7 h 62"/>
                <a:gd name="T14" fmla="*/ 53 w 67"/>
                <a:gd name="T15" fmla="*/ 29 h 62"/>
                <a:gd name="T16" fmla="*/ 67 w 67"/>
                <a:gd name="T17" fmla="*/ 45 h 62"/>
                <a:gd name="T18" fmla="*/ 43 w 67"/>
                <a:gd name="T19" fmla="*/ 45 h 62"/>
                <a:gd name="T20" fmla="*/ 30 w 67"/>
                <a:gd name="T2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2">
                  <a:moveTo>
                    <a:pt x="30" y="62"/>
                  </a:moveTo>
                  <a:lnTo>
                    <a:pt x="23" y="42"/>
                  </a:lnTo>
                  <a:lnTo>
                    <a:pt x="0" y="35"/>
                  </a:lnTo>
                  <a:lnTo>
                    <a:pt x="20" y="22"/>
                  </a:lnTo>
                  <a:lnTo>
                    <a:pt x="20" y="0"/>
                  </a:lnTo>
                  <a:lnTo>
                    <a:pt x="38" y="14"/>
                  </a:lnTo>
                  <a:lnTo>
                    <a:pt x="62" y="7"/>
                  </a:lnTo>
                  <a:lnTo>
                    <a:pt x="53" y="29"/>
                  </a:lnTo>
                  <a:lnTo>
                    <a:pt x="67" y="45"/>
                  </a:lnTo>
                  <a:lnTo>
                    <a:pt x="43" y="45"/>
                  </a:lnTo>
                  <a:lnTo>
                    <a:pt x="30" y="6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0" name="Freeform 468">
              <a:extLst>
                <a:ext uri="{FF2B5EF4-FFF2-40B4-BE49-F238E27FC236}">
                  <a16:creationId xmlns:a16="http://schemas.microsoft.com/office/drawing/2014/main" id="{40D278CE-91B2-4FB6-A3D5-F39524C972B1}"/>
                </a:ext>
              </a:extLst>
            </p:cNvPr>
            <p:cNvSpPr>
              <a:spLocks/>
            </p:cNvSpPr>
            <p:nvPr/>
          </p:nvSpPr>
          <p:spPr bwMode="auto">
            <a:xfrm>
              <a:off x="4782546" y="2277150"/>
              <a:ext cx="91839" cy="87088"/>
            </a:xfrm>
            <a:custGeom>
              <a:avLst/>
              <a:gdLst>
                <a:gd name="T0" fmla="*/ 58 w 58"/>
                <a:gd name="T1" fmla="*/ 42 h 55"/>
                <a:gd name="T2" fmla="*/ 38 w 58"/>
                <a:gd name="T3" fmla="*/ 40 h 55"/>
                <a:gd name="T4" fmla="*/ 23 w 58"/>
                <a:gd name="T5" fmla="*/ 55 h 55"/>
                <a:gd name="T6" fmla="*/ 20 w 58"/>
                <a:gd name="T7" fmla="*/ 37 h 55"/>
                <a:gd name="T8" fmla="*/ 0 w 58"/>
                <a:gd name="T9" fmla="*/ 30 h 55"/>
                <a:gd name="T10" fmla="*/ 18 w 58"/>
                <a:gd name="T11" fmla="*/ 20 h 55"/>
                <a:gd name="T12" fmla="*/ 20 w 58"/>
                <a:gd name="T13" fmla="*/ 0 h 55"/>
                <a:gd name="T14" fmla="*/ 35 w 58"/>
                <a:gd name="T15" fmla="*/ 14 h 55"/>
                <a:gd name="T16" fmla="*/ 55 w 58"/>
                <a:gd name="T17" fmla="*/ 9 h 55"/>
                <a:gd name="T18" fmla="*/ 47 w 58"/>
                <a:gd name="T19" fmla="*/ 25 h 55"/>
                <a:gd name="T20" fmla="*/ 58 w 58"/>
                <a:gd name="T21"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5">
                  <a:moveTo>
                    <a:pt x="58" y="42"/>
                  </a:moveTo>
                  <a:lnTo>
                    <a:pt x="38" y="40"/>
                  </a:lnTo>
                  <a:lnTo>
                    <a:pt x="23" y="55"/>
                  </a:lnTo>
                  <a:lnTo>
                    <a:pt x="20" y="37"/>
                  </a:lnTo>
                  <a:lnTo>
                    <a:pt x="0" y="30"/>
                  </a:lnTo>
                  <a:lnTo>
                    <a:pt x="18" y="20"/>
                  </a:lnTo>
                  <a:lnTo>
                    <a:pt x="20" y="0"/>
                  </a:lnTo>
                  <a:lnTo>
                    <a:pt x="35" y="14"/>
                  </a:lnTo>
                  <a:lnTo>
                    <a:pt x="55" y="9"/>
                  </a:lnTo>
                  <a:lnTo>
                    <a:pt x="47" y="25"/>
                  </a:lnTo>
                  <a:lnTo>
                    <a:pt x="58" y="4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1" name="Freeform 469">
              <a:extLst>
                <a:ext uri="{FF2B5EF4-FFF2-40B4-BE49-F238E27FC236}">
                  <a16:creationId xmlns:a16="http://schemas.microsoft.com/office/drawing/2014/main" id="{351B118C-0475-41AB-8813-DCBB1A2D98C0}"/>
                </a:ext>
              </a:extLst>
            </p:cNvPr>
            <p:cNvSpPr>
              <a:spLocks/>
            </p:cNvSpPr>
            <p:nvPr/>
          </p:nvSpPr>
          <p:spPr bwMode="auto">
            <a:xfrm>
              <a:off x="4682790" y="2343654"/>
              <a:ext cx="88672" cy="79171"/>
            </a:xfrm>
            <a:custGeom>
              <a:avLst/>
              <a:gdLst>
                <a:gd name="T0" fmla="*/ 46 w 56"/>
                <a:gd name="T1" fmla="*/ 50 h 50"/>
                <a:gd name="T2" fmla="*/ 28 w 56"/>
                <a:gd name="T3" fmla="*/ 42 h 50"/>
                <a:gd name="T4" fmla="*/ 10 w 56"/>
                <a:gd name="T5" fmla="*/ 50 h 50"/>
                <a:gd name="T6" fmla="*/ 13 w 56"/>
                <a:gd name="T7" fmla="*/ 32 h 50"/>
                <a:gd name="T8" fmla="*/ 0 w 56"/>
                <a:gd name="T9" fmla="*/ 20 h 50"/>
                <a:gd name="T10" fmla="*/ 20 w 56"/>
                <a:gd name="T11" fmla="*/ 17 h 50"/>
                <a:gd name="T12" fmla="*/ 28 w 56"/>
                <a:gd name="T13" fmla="*/ 0 h 50"/>
                <a:gd name="T14" fmla="*/ 36 w 56"/>
                <a:gd name="T15" fmla="*/ 17 h 50"/>
                <a:gd name="T16" fmla="*/ 56 w 56"/>
                <a:gd name="T17" fmla="*/ 20 h 50"/>
                <a:gd name="T18" fmla="*/ 43 w 56"/>
                <a:gd name="T19" fmla="*/ 32 h 50"/>
                <a:gd name="T20" fmla="*/ 46 w 56"/>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0">
                  <a:moveTo>
                    <a:pt x="46" y="50"/>
                  </a:moveTo>
                  <a:lnTo>
                    <a:pt x="28" y="42"/>
                  </a:lnTo>
                  <a:lnTo>
                    <a:pt x="10" y="50"/>
                  </a:lnTo>
                  <a:lnTo>
                    <a:pt x="13" y="32"/>
                  </a:lnTo>
                  <a:lnTo>
                    <a:pt x="0" y="20"/>
                  </a:lnTo>
                  <a:lnTo>
                    <a:pt x="20" y="17"/>
                  </a:lnTo>
                  <a:lnTo>
                    <a:pt x="28" y="0"/>
                  </a:lnTo>
                  <a:lnTo>
                    <a:pt x="36" y="17"/>
                  </a:lnTo>
                  <a:lnTo>
                    <a:pt x="56" y="20"/>
                  </a:lnTo>
                  <a:lnTo>
                    <a:pt x="43" y="32"/>
                  </a:lnTo>
                  <a:lnTo>
                    <a:pt x="46" y="5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2" name="Freeform 470">
              <a:extLst>
                <a:ext uri="{FF2B5EF4-FFF2-40B4-BE49-F238E27FC236}">
                  <a16:creationId xmlns:a16="http://schemas.microsoft.com/office/drawing/2014/main" id="{F17BC363-EBE5-4398-9C23-3203A6B26604}"/>
                </a:ext>
              </a:extLst>
            </p:cNvPr>
            <p:cNvSpPr>
              <a:spLocks/>
            </p:cNvSpPr>
            <p:nvPr/>
          </p:nvSpPr>
          <p:spPr bwMode="auto">
            <a:xfrm>
              <a:off x="4355021" y="2248648"/>
              <a:ext cx="110840" cy="95006"/>
            </a:xfrm>
            <a:custGeom>
              <a:avLst/>
              <a:gdLst>
                <a:gd name="T0" fmla="*/ 35 w 70"/>
                <a:gd name="T1" fmla="*/ 60 h 60"/>
                <a:gd name="T2" fmla="*/ 25 w 70"/>
                <a:gd name="T3" fmla="*/ 40 h 60"/>
                <a:gd name="T4" fmla="*/ 0 w 70"/>
                <a:gd name="T5" fmla="*/ 37 h 60"/>
                <a:gd name="T6" fmla="*/ 19 w 70"/>
                <a:gd name="T7" fmla="*/ 22 h 60"/>
                <a:gd name="T8" fmla="*/ 15 w 70"/>
                <a:gd name="T9" fmla="*/ 0 h 60"/>
                <a:gd name="T10" fmla="*/ 35 w 70"/>
                <a:gd name="T11" fmla="*/ 10 h 60"/>
                <a:gd name="T12" fmla="*/ 57 w 70"/>
                <a:gd name="T13" fmla="*/ 2 h 60"/>
                <a:gd name="T14" fmla="*/ 52 w 70"/>
                <a:gd name="T15" fmla="*/ 22 h 60"/>
                <a:gd name="T16" fmla="*/ 70 w 70"/>
                <a:gd name="T17" fmla="*/ 38 h 60"/>
                <a:gd name="T18" fmla="*/ 45 w 70"/>
                <a:gd name="T19" fmla="*/ 40 h 60"/>
                <a:gd name="T20" fmla="*/ 35 w 7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0">
                  <a:moveTo>
                    <a:pt x="35" y="60"/>
                  </a:moveTo>
                  <a:lnTo>
                    <a:pt x="25" y="40"/>
                  </a:lnTo>
                  <a:lnTo>
                    <a:pt x="0" y="37"/>
                  </a:lnTo>
                  <a:lnTo>
                    <a:pt x="19" y="22"/>
                  </a:lnTo>
                  <a:lnTo>
                    <a:pt x="15" y="0"/>
                  </a:lnTo>
                  <a:lnTo>
                    <a:pt x="35" y="10"/>
                  </a:lnTo>
                  <a:lnTo>
                    <a:pt x="57" y="2"/>
                  </a:lnTo>
                  <a:lnTo>
                    <a:pt x="52" y="22"/>
                  </a:lnTo>
                  <a:lnTo>
                    <a:pt x="70" y="38"/>
                  </a:lnTo>
                  <a:lnTo>
                    <a:pt x="45" y="40"/>
                  </a:lnTo>
                  <a:lnTo>
                    <a:pt x="35" y="60"/>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3" name="Freeform 471">
              <a:extLst>
                <a:ext uri="{FF2B5EF4-FFF2-40B4-BE49-F238E27FC236}">
                  <a16:creationId xmlns:a16="http://schemas.microsoft.com/office/drawing/2014/main" id="{4F1017B3-9830-4937-87CB-D7BDC6FF2FBC}"/>
                </a:ext>
              </a:extLst>
            </p:cNvPr>
            <p:cNvSpPr>
              <a:spLocks/>
            </p:cNvSpPr>
            <p:nvPr/>
          </p:nvSpPr>
          <p:spPr bwMode="auto">
            <a:xfrm>
              <a:off x="4576701" y="2562166"/>
              <a:ext cx="109257" cy="98172"/>
            </a:xfrm>
            <a:custGeom>
              <a:avLst/>
              <a:gdLst>
                <a:gd name="T0" fmla="*/ 39 w 69"/>
                <a:gd name="T1" fmla="*/ 62 h 62"/>
                <a:gd name="T2" fmla="*/ 25 w 69"/>
                <a:gd name="T3" fmla="*/ 45 h 62"/>
                <a:gd name="T4" fmla="*/ 0 w 69"/>
                <a:gd name="T5" fmla="*/ 45 h 62"/>
                <a:gd name="T6" fmla="*/ 15 w 69"/>
                <a:gd name="T7" fmla="*/ 27 h 62"/>
                <a:gd name="T8" fmla="*/ 7 w 69"/>
                <a:gd name="T9" fmla="*/ 7 h 62"/>
                <a:gd name="T10" fmla="*/ 30 w 69"/>
                <a:gd name="T11" fmla="*/ 14 h 62"/>
                <a:gd name="T12" fmla="*/ 49 w 69"/>
                <a:gd name="T13" fmla="*/ 0 h 62"/>
                <a:gd name="T14" fmla="*/ 49 w 69"/>
                <a:gd name="T15" fmla="*/ 22 h 62"/>
                <a:gd name="T16" fmla="*/ 69 w 69"/>
                <a:gd name="T17" fmla="*/ 35 h 62"/>
                <a:gd name="T18" fmla="*/ 45 w 69"/>
                <a:gd name="T19" fmla="*/ 42 h 62"/>
                <a:gd name="T20" fmla="*/ 39 w 69"/>
                <a:gd name="T2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2">
                  <a:moveTo>
                    <a:pt x="39" y="62"/>
                  </a:moveTo>
                  <a:lnTo>
                    <a:pt x="25" y="45"/>
                  </a:lnTo>
                  <a:lnTo>
                    <a:pt x="0" y="45"/>
                  </a:lnTo>
                  <a:lnTo>
                    <a:pt x="15" y="27"/>
                  </a:lnTo>
                  <a:lnTo>
                    <a:pt x="7" y="7"/>
                  </a:lnTo>
                  <a:lnTo>
                    <a:pt x="30" y="14"/>
                  </a:lnTo>
                  <a:lnTo>
                    <a:pt x="49" y="0"/>
                  </a:lnTo>
                  <a:lnTo>
                    <a:pt x="49" y="22"/>
                  </a:lnTo>
                  <a:lnTo>
                    <a:pt x="69" y="35"/>
                  </a:lnTo>
                  <a:lnTo>
                    <a:pt x="45" y="42"/>
                  </a:lnTo>
                  <a:lnTo>
                    <a:pt x="39" y="62"/>
                  </a:lnTo>
                  <a:close/>
                </a:path>
              </a:pathLst>
            </a:custGeom>
            <a:solidFill>
              <a:srgbClr val="82B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pic>
        <p:nvPicPr>
          <p:cNvPr id="166" name="图片 35"/>
          <p:cNvPicPr>
            <a:picLocks noChangeAspect="1"/>
          </p:cNvPicPr>
          <p:nvPr/>
        </p:nvPicPr>
        <p:blipFill rotWithShape="1">
          <a:blip r:embed="rId10"/>
          <a:srcRect l="39393" t="10136" r="-8589" b="51643"/>
          <a:stretch/>
        </p:blipFill>
        <p:spPr>
          <a:xfrm>
            <a:off x="10113141" y="-51958"/>
            <a:ext cx="3610388" cy="2063447"/>
          </a:xfrm>
          <a:prstGeom prst="rect">
            <a:avLst/>
          </a:prstGeom>
        </p:spPr>
      </p:pic>
    </p:spTree>
    <p:extLst>
      <p:ext uri="{BB962C8B-B14F-4D97-AF65-F5344CB8AC3E}">
        <p14:creationId xmlns:p14="http://schemas.microsoft.com/office/powerpoint/2010/main" val="168924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32"/>
                                        </p:tgtEl>
                                        <p:attrNameLst>
                                          <p:attrName>style.visibility</p:attrName>
                                        </p:attrNameLst>
                                      </p:cBhvr>
                                      <p:to>
                                        <p:strVal val="visible"/>
                                      </p:to>
                                    </p:set>
                                    <p:anim calcmode="lin" valueType="num">
                                      <p:cBhvr>
                                        <p:cTn id="7" dur="500" fill="hold"/>
                                        <p:tgtEl>
                                          <p:spTgt spid="732"/>
                                        </p:tgtEl>
                                        <p:attrNameLst>
                                          <p:attrName>ppt_w</p:attrName>
                                        </p:attrNameLst>
                                      </p:cBhvr>
                                      <p:tavLst>
                                        <p:tav tm="0">
                                          <p:val>
                                            <p:fltVal val="0"/>
                                          </p:val>
                                        </p:tav>
                                        <p:tav tm="100000">
                                          <p:val>
                                            <p:strVal val="#ppt_w"/>
                                          </p:val>
                                        </p:tav>
                                      </p:tavLst>
                                    </p:anim>
                                    <p:anim calcmode="lin" valueType="num">
                                      <p:cBhvr>
                                        <p:cTn id="8" dur="500" fill="hold"/>
                                        <p:tgtEl>
                                          <p:spTgt spid="732"/>
                                        </p:tgtEl>
                                        <p:attrNameLst>
                                          <p:attrName>ppt_h</p:attrName>
                                        </p:attrNameLst>
                                      </p:cBhvr>
                                      <p:tavLst>
                                        <p:tav tm="0">
                                          <p:val>
                                            <p:fltVal val="0"/>
                                          </p:val>
                                        </p:tav>
                                        <p:tav tm="100000">
                                          <p:val>
                                            <p:strVal val="#ppt_h"/>
                                          </p:val>
                                        </p:tav>
                                      </p:tavLst>
                                    </p:anim>
                                    <p:animEffect transition="in" filter="fade">
                                      <p:cBhvr>
                                        <p:cTn id="9" dur="500"/>
                                        <p:tgtEl>
                                          <p:spTgt spid="73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35"/>
                                        </p:tgtEl>
                                        <p:attrNameLst>
                                          <p:attrName>style.visibility</p:attrName>
                                        </p:attrNameLst>
                                      </p:cBhvr>
                                      <p:to>
                                        <p:strVal val="visible"/>
                                      </p:to>
                                    </p:set>
                                    <p:animEffect transition="in" filter="barn(inVertical)">
                                      <p:cBhvr>
                                        <p:cTn id="14" dur="500"/>
                                        <p:tgtEl>
                                          <p:spTgt spid="73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33"/>
                                        </p:tgtEl>
                                        <p:attrNameLst>
                                          <p:attrName>style.visibility</p:attrName>
                                        </p:attrNameLst>
                                      </p:cBhvr>
                                      <p:to>
                                        <p:strVal val="visible"/>
                                      </p:to>
                                    </p:set>
                                    <p:animEffect transition="in" filter="barn(inVertical)">
                                      <p:cBhvr>
                                        <p:cTn id="19" dur="500"/>
                                        <p:tgtEl>
                                          <p:spTgt spid="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13532" y="-21312"/>
            <a:ext cx="12471452" cy="6976086"/>
          </a:xfrm>
          <a:prstGeom prst="rect">
            <a:avLst/>
          </a:prstGeom>
          <a:solidFill>
            <a:srgbClr val="E4F4EF"/>
          </a:solidFill>
        </p:spPr>
      </p:pic>
      <p:grpSp>
        <p:nvGrpSpPr>
          <p:cNvPr id="166" name="组合 7"/>
          <p:cNvGrpSpPr/>
          <p:nvPr/>
        </p:nvGrpSpPr>
        <p:grpSpPr>
          <a:xfrm>
            <a:off x="2715904" y="0"/>
            <a:ext cx="7237879" cy="1323323"/>
            <a:chOff x="2148504" y="690332"/>
            <a:chExt cx="7237879" cy="1323323"/>
          </a:xfrm>
          <a:solidFill>
            <a:schemeClr val="accent6">
              <a:lumMod val="50000"/>
            </a:schemeClr>
          </a:solidFill>
        </p:grpSpPr>
        <p:sp>
          <p:nvSpPr>
            <p:cNvPr id="167" name="任意多边形 6"/>
            <p:cNvSpPr/>
            <p:nvPr/>
          </p:nvSpPr>
          <p:spPr>
            <a:xfrm>
              <a:off x="4350613" y="690332"/>
              <a:ext cx="2338251" cy="538831"/>
            </a:xfrm>
            <a:custGeom>
              <a:avLst/>
              <a:gdLst>
                <a:gd name="connsiteX0" fmla="*/ 0 w 2338251"/>
                <a:gd name="connsiteY0" fmla="*/ 1254180 h 1254180"/>
                <a:gd name="connsiteX1" fmla="*/ 1188720 w 2338251"/>
                <a:gd name="connsiteY1" fmla="*/ 145 h 1254180"/>
                <a:gd name="connsiteX2" fmla="*/ 2338251 w 2338251"/>
                <a:gd name="connsiteY2" fmla="*/ 1188865 h 1254180"/>
              </a:gdLst>
              <a:ahLst/>
              <a:cxnLst>
                <a:cxn ang="0">
                  <a:pos x="connsiteX0" y="connsiteY0"/>
                </a:cxn>
                <a:cxn ang="0">
                  <a:pos x="connsiteX1" y="connsiteY1"/>
                </a:cxn>
                <a:cxn ang="0">
                  <a:pos x="connsiteX2" y="connsiteY2"/>
                </a:cxn>
              </a:cxnLst>
              <a:rect l="l" t="t" r="r" b="b"/>
              <a:pathLst>
                <a:path w="2338251" h="1254180">
                  <a:moveTo>
                    <a:pt x="0" y="1254180"/>
                  </a:moveTo>
                  <a:cubicBezTo>
                    <a:pt x="399506" y="632605"/>
                    <a:pt x="799012" y="11031"/>
                    <a:pt x="1188720" y="145"/>
                  </a:cubicBezTo>
                  <a:cubicBezTo>
                    <a:pt x="1578428" y="-10741"/>
                    <a:pt x="1958339" y="589062"/>
                    <a:pt x="2338251" y="1188865"/>
                  </a:cubicBezTo>
                </a:path>
              </a:pathLst>
            </a:custGeom>
            <a:noFill/>
            <a:ln>
              <a:solidFill>
                <a:srgbClr val="043405"/>
              </a:solidFill>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zh-CN" altLang="en-US"/>
            </a:p>
          </p:txBody>
        </p:sp>
        <p:sp>
          <p:nvSpPr>
            <p:cNvPr id="168" name="矩形 3"/>
            <p:cNvSpPr/>
            <p:nvPr/>
          </p:nvSpPr>
          <p:spPr>
            <a:xfrm>
              <a:off x="2148504" y="1201125"/>
              <a:ext cx="7237879" cy="812530"/>
            </a:xfrm>
            <a:prstGeom prst="rect">
              <a:avLst/>
            </a:prstGeom>
            <a:grpFill/>
          </p:spPr>
          <p:style>
            <a:lnRef idx="0">
              <a:schemeClr val="accent3"/>
            </a:lnRef>
            <a:fillRef idx="3">
              <a:schemeClr val="accent3"/>
            </a:fillRef>
            <a:effectRef idx="3">
              <a:schemeClr val="accent3"/>
            </a:effectRef>
            <a:fontRef idx="minor">
              <a:schemeClr val="lt1"/>
            </a:fontRef>
          </p:style>
          <p:txBody>
            <a:bodyPr wrap="none">
              <a:spAutoFit/>
            </a:bodyPr>
            <a:lstStyle/>
            <a:p>
              <a:pPr lvl="0">
                <a:lnSpc>
                  <a:spcPct val="130000"/>
                </a:lnSpc>
                <a:defRPr/>
              </a:pPr>
              <a:r>
                <a:rPr lang="en-US" altLang="zh-CN" sz="3600" kern="0" dirty="0">
                  <a:solidFill>
                    <a:schemeClr val="bg1"/>
                  </a:solidFill>
                  <a:latin typeface="UTM Showcard" panose="02040603050506020204" pitchFamily="18" charset="0"/>
                  <a:ea typeface="华康方圆体W7(P)" pitchFamily="82" charset="-122"/>
                </a:rPr>
                <a:t>NƯỚC CẦN CHO SỰ SỐNG CỦA CÂY</a:t>
              </a:r>
              <a:endParaRPr lang="zh-CN" altLang="en-US" sz="3600" kern="0" dirty="0">
                <a:solidFill>
                  <a:schemeClr val="bg1"/>
                </a:solidFill>
                <a:latin typeface="UTM Showcard" panose="02040603050506020204" pitchFamily="18" charset="0"/>
                <a:ea typeface="华康方圆体W7(P)" pitchFamily="82" charset="-122"/>
              </a:endParaRPr>
            </a:p>
          </p:txBody>
        </p:sp>
        <p:sp>
          <p:nvSpPr>
            <p:cNvPr id="169" name="椭圆 4"/>
            <p:cNvSpPr/>
            <p:nvPr/>
          </p:nvSpPr>
          <p:spPr>
            <a:xfrm>
              <a:off x="4217387" y="1127172"/>
              <a:ext cx="216000" cy="216000"/>
            </a:xfrm>
            <a:prstGeom prst="ellipse">
              <a:avLst/>
            </a:prstGeom>
            <a:grpFill/>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sp>
          <p:nvSpPr>
            <p:cNvPr id="170" name="椭圆 5"/>
            <p:cNvSpPr/>
            <p:nvPr/>
          </p:nvSpPr>
          <p:spPr>
            <a:xfrm>
              <a:off x="6580864" y="1121164"/>
              <a:ext cx="216000" cy="216000"/>
            </a:xfrm>
            <a:prstGeom prst="ellipse">
              <a:avLst/>
            </a:prstGeom>
            <a:grpFill/>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grpSp>
      <p:pic>
        <p:nvPicPr>
          <p:cNvPr id="171" name="Picture 170"/>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20936"/>
          <a:stretch/>
        </p:blipFill>
        <p:spPr>
          <a:xfrm>
            <a:off x="0" y="1834116"/>
            <a:ext cx="3985146" cy="3438027"/>
          </a:xfrm>
          <a:prstGeom prst="rect">
            <a:avLst/>
          </a:prstGeom>
        </p:spPr>
      </p:pic>
      <p:sp>
        <p:nvSpPr>
          <p:cNvPr id="172" name="Rectangle 171"/>
          <p:cNvSpPr/>
          <p:nvPr/>
        </p:nvSpPr>
        <p:spPr>
          <a:xfrm>
            <a:off x="4162645" y="5427264"/>
            <a:ext cx="3684935" cy="546392"/>
          </a:xfrm>
          <a:prstGeom prst="rect">
            <a:avLst/>
          </a:prstGeom>
          <a:noFill/>
          <a:ln>
            <a:solidFill>
              <a:srgbClr val="04340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Cây</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cần</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nước</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để</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phát</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triển</a:t>
            </a:r>
            <a:endParaRPr lang="vi-VN"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endParaRPr>
          </a:p>
        </p:txBody>
      </p:sp>
      <p:pic>
        <p:nvPicPr>
          <p:cNvPr id="173" name="Picture 2" descr="Hand watering the plant from white watering can Free Photo"/>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5529" t="11502" r="25962" b="7538"/>
          <a:stretch/>
        </p:blipFill>
        <p:spPr bwMode="auto">
          <a:xfrm>
            <a:off x="4162645" y="1862021"/>
            <a:ext cx="3889612" cy="3443707"/>
          </a:xfrm>
          <a:prstGeom prst="rect">
            <a:avLst/>
          </a:prstGeom>
          <a:noFill/>
          <a:extLst>
            <a:ext uri="{909E8E84-426E-40DD-AFC4-6F175D3DCCD1}">
              <a14:hiddenFill xmlns:a14="http://schemas.microsoft.com/office/drawing/2010/main">
                <a:solidFill>
                  <a:srgbClr val="FFFFFF"/>
                </a:solidFill>
              </a14:hiddenFill>
            </a:ext>
          </a:extLst>
        </p:spPr>
      </p:pic>
      <p:sp>
        <p:nvSpPr>
          <p:cNvPr id="174" name="Rectangle 173"/>
          <p:cNvSpPr/>
          <p:nvPr/>
        </p:nvSpPr>
        <p:spPr>
          <a:xfrm>
            <a:off x="177421" y="5427264"/>
            <a:ext cx="3630304" cy="546392"/>
          </a:xfrm>
          <a:prstGeom prst="rect">
            <a:avLst/>
          </a:prstGeom>
          <a:noFill/>
          <a:ln>
            <a:solidFill>
              <a:srgbClr val="04340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Cây</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cần</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nước</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để</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nảy</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mầm</a:t>
            </a:r>
            <a:endParaRPr lang="vi-VN"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endParaRPr>
          </a:p>
        </p:txBody>
      </p:sp>
      <p:sp>
        <p:nvSpPr>
          <p:cNvPr id="175" name="Rectangle 174"/>
          <p:cNvSpPr/>
          <p:nvPr/>
        </p:nvSpPr>
        <p:spPr>
          <a:xfrm>
            <a:off x="8557361" y="5409071"/>
            <a:ext cx="3084199" cy="546392"/>
          </a:xfrm>
          <a:prstGeom prst="rect">
            <a:avLst/>
          </a:prstGeom>
          <a:noFill/>
          <a:ln>
            <a:solidFill>
              <a:srgbClr val="04340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Nước</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là</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môi</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trường</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sống</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của</a:t>
            </a:r>
            <a:r>
              <a:rPr lang="en-US"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rPr>
              <a:t> </a:t>
            </a:r>
            <a:r>
              <a:rPr lang="en-US" sz="3000" dirty="0" err="1">
                <a:solidFill>
                  <a:srgbClr val="002060"/>
                </a:solidFill>
                <a:latin typeface="UVF Remachine Script" panose="02000000000000000000" pitchFamily="2" charset="0"/>
                <a:ea typeface="Tahoma" panose="020B0604030504040204" pitchFamily="34" charset="0"/>
                <a:cs typeface="Tahoma" panose="020B0604030504040204" pitchFamily="34" charset="0"/>
              </a:rPr>
              <a:t>cây</a:t>
            </a:r>
            <a:endParaRPr lang="vi-VN" sz="3000" dirty="0">
              <a:solidFill>
                <a:srgbClr val="002060"/>
              </a:solidFill>
              <a:latin typeface="UVF Remachine Script" panose="02000000000000000000" pitchFamily="2" charset="0"/>
              <a:ea typeface="Tahoma" panose="020B0604030504040204" pitchFamily="34" charset="0"/>
              <a:cs typeface="Tahoma" panose="020B0604030504040204" pitchFamily="34" charset="0"/>
            </a:endParaRPr>
          </a:p>
        </p:txBody>
      </p:sp>
      <p:pic>
        <p:nvPicPr>
          <p:cNvPr id="176" name="Picture 6" descr="14 Các Loại Cây Thủy Sinh Dễ Tìm Đẹp Trong Tự Nhiên"/>
          <p:cNvPicPr>
            <a:picLocks noChangeAspect="1" noChangeArrowheads="1"/>
          </p:cNvPicPr>
          <p:nvPr/>
        </p:nvPicPr>
        <p:blipFill rotWithShape="1">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l="18491" t="-396" r="8063" b="396"/>
          <a:stretch/>
        </p:blipFill>
        <p:spPr bwMode="auto">
          <a:xfrm>
            <a:off x="8202500" y="1834116"/>
            <a:ext cx="3793922" cy="3443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378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barn(inVertical)">
                                      <p:cBhvr>
                                        <p:cTn id="7" dur="500"/>
                                        <p:tgtEl>
                                          <p:spTgt spid="16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1"/>
                                        </p:tgtEl>
                                        <p:attrNameLst>
                                          <p:attrName>style.visibility</p:attrName>
                                        </p:attrNameLst>
                                      </p:cBhvr>
                                      <p:to>
                                        <p:strVal val="visible"/>
                                      </p:to>
                                    </p:set>
                                    <p:animEffect transition="in" filter="barn(inVertical)">
                                      <p:cBhvr>
                                        <p:cTn id="12" dur="500"/>
                                        <p:tgtEl>
                                          <p:spTgt spid="17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4"/>
                                        </p:tgtEl>
                                        <p:attrNameLst>
                                          <p:attrName>style.visibility</p:attrName>
                                        </p:attrNameLst>
                                      </p:cBhvr>
                                      <p:to>
                                        <p:strVal val="visible"/>
                                      </p:to>
                                    </p:set>
                                    <p:animEffect transition="in" filter="barn(inVertical)">
                                      <p:cBhvr>
                                        <p:cTn id="17" dur="500"/>
                                        <p:tgtEl>
                                          <p:spTgt spid="17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3"/>
                                        </p:tgtEl>
                                        <p:attrNameLst>
                                          <p:attrName>style.visibility</p:attrName>
                                        </p:attrNameLst>
                                      </p:cBhvr>
                                      <p:to>
                                        <p:strVal val="visible"/>
                                      </p:to>
                                    </p:set>
                                    <p:animEffect transition="in" filter="barn(inVertical)">
                                      <p:cBhvr>
                                        <p:cTn id="22" dur="500"/>
                                        <p:tgtEl>
                                          <p:spTgt spid="17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2"/>
                                        </p:tgtEl>
                                        <p:attrNameLst>
                                          <p:attrName>style.visibility</p:attrName>
                                        </p:attrNameLst>
                                      </p:cBhvr>
                                      <p:to>
                                        <p:strVal val="visible"/>
                                      </p:to>
                                    </p:set>
                                    <p:animEffect transition="in" filter="barn(inVertical)">
                                      <p:cBhvr>
                                        <p:cTn id="27" dur="500"/>
                                        <p:tgtEl>
                                          <p:spTgt spid="17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76"/>
                                        </p:tgtEl>
                                        <p:attrNameLst>
                                          <p:attrName>style.visibility</p:attrName>
                                        </p:attrNameLst>
                                      </p:cBhvr>
                                      <p:to>
                                        <p:strVal val="visible"/>
                                      </p:to>
                                    </p:set>
                                    <p:animEffect transition="in" filter="barn(inVertical)">
                                      <p:cBhvr>
                                        <p:cTn id="32" dur="500"/>
                                        <p:tgtEl>
                                          <p:spTgt spid="17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5"/>
                                        </p:tgtEl>
                                        <p:attrNameLst>
                                          <p:attrName>style.visibility</p:attrName>
                                        </p:attrNameLst>
                                      </p:cBhvr>
                                      <p:to>
                                        <p:strVal val="visible"/>
                                      </p:to>
                                    </p:set>
                                    <p:animEffect transition="in" filter="barn(inVertical)">
                                      <p:cBhvr>
                                        <p:cTn id="37"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174" grpId="0" animBg="1"/>
      <p:bldP spid="17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EFF4846-9BB9-497D-8D69-FB8ECF244D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45964"/>
            <a:ext cx="12192000" cy="6326448"/>
          </a:xfrm>
          <a:prstGeom prst="rect">
            <a:avLst/>
          </a:prstGeom>
          <a:solidFill>
            <a:srgbClr val="E4F4EF"/>
          </a:solidFill>
        </p:spPr>
      </p:pic>
      <p:grpSp>
        <p:nvGrpSpPr>
          <p:cNvPr id="3" name="组合 2">
            <a:extLst>
              <a:ext uri="{FF2B5EF4-FFF2-40B4-BE49-F238E27FC236}">
                <a16:creationId xmlns:a16="http://schemas.microsoft.com/office/drawing/2014/main" id="{04C23A6A-6A97-4F35-B796-C3F180F46056}"/>
              </a:ext>
            </a:extLst>
          </p:cNvPr>
          <p:cNvGrpSpPr/>
          <p:nvPr/>
        </p:nvGrpSpPr>
        <p:grpSpPr>
          <a:xfrm>
            <a:off x="-2293245" y="5044218"/>
            <a:ext cx="15375451" cy="6659297"/>
            <a:chOff x="-2209892" y="3865124"/>
            <a:chExt cx="15375451" cy="6659297"/>
          </a:xfrm>
        </p:grpSpPr>
        <p:sp>
          <p:nvSpPr>
            <p:cNvPr id="4" name="任意多边形 1">
              <a:extLst>
                <a:ext uri="{FF2B5EF4-FFF2-40B4-BE49-F238E27FC236}">
                  <a16:creationId xmlns:a16="http://schemas.microsoft.com/office/drawing/2014/main" id="{DF2CA752-73CE-466A-98EF-A6D66F568D09}"/>
                </a:ext>
              </a:extLst>
            </p:cNvPr>
            <p:cNvSpPr/>
            <p:nvPr/>
          </p:nvSpPr>
          <p:spPr>
            <a:xfrm>
              <a:off x="-2209892" y="386512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任意多边形 2">
              <a:extLst>
                <a:ext uri="{FF2B5EF4-FFF2-40B4-BE49-F238E27FC236}">
                  <a16:creationId xmlns:a16="http://schemas.microsoft.com/office/drawing/2014/main" id="{A492AAB8-A963-43CA-8CF2-599A467A505A}"/>
                </a:ext>
              </a:extLst>
            </p:cNvPr>
            <p:cNvSpPr/>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solidFill>
              <a:srgbClr val="A4DCC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184" name="Picture 18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61" y="558129"/>
            <a:ext cx="5235020" cy="3487832"/>
          </a:xfrm>
          <a:prstGeom prst="roundRect">
            <a:avLst/>
          </a:prstGeom>
        </p:spPr>
      </p:pic>
      <p:pic>
        <p:nvPicPr>
          <p:cNvPr id="185"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91249">
            <a:off x="5559321" y="1937425"/>
            <a:ext cx="874592" cy="580317"/>
          </a:xfrm>
          <a:prstGeom prst="rect">
            <a:avLst/>
          </a:prstGeom>
        </p:spPr>
      </p:pic>
      <p:pic>
        <p:nvPicPr>
          <p:cNvPr id="186" name="Picture 18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8754" y="558129"/>
            <a:ext cx="5452220" cy="3636757"/>
          </a:xfrm>
          <a:prstGeom prst="roundRect">
            <a:avLst/>
          </a:prstGeom>
        </p:spPr>
      </p:pic>
      <p:sp>
        <p:nvSpPr>
          <p:cNvPr id="187" name="Rectangle 186"/>
          <p:cNvSpPr/>
          <p:nvPr/>
        </p:nvSpPr>
        <p:spPr>
          <a:xfrm>
            <a:off x="2251576" y="4760669"/>
            <a:ext cx="7172155" cy="584775"/>
          </a:xfrm>
          <a:prstGeom prst="rect">
            <a:avLst/>
          </a:prstGeom>
          <a:solidFill>
            <a:schemeClr val="accent1">
              <a:lumMod val="40000"/>
              <a:lumOff val="60000"/>
            </a:schemeClr>
          </a:solidFill>
        </p:spPr>
        <p:txBody>
          <a:bodyPr wrap="none">
            <a:spAutoFit/>
          </a:bodyPr>
          <a:lstStyle/>
          <a:p>
            <a:pPr algn="ctr"/>
            <a:r>
              <a:rPr lang="en-US" altLang="en-US" sz="3200" b="1" dirty="0" err="1">
                <a:solidFill>
                  <a:srgbClr val="002060"/>
                </a:solidFill>
                <a:latin typeface="Arial" panose="020B0604020202020204" pitchFamily="34" charset="0"/>
                <a:cs typeface="Arial" panose="020B0604020202020204" pitchFamily="34" charset="0"/>
              </a:rPr>
              <a:t>Thử</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đoán</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xem</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chuyện</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gì</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đã</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xảy</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ra</a:t>
            </a:r>
            <a:r>
              <a:rPr lang="en-US" altLang="en-US" sz="3200" b="1" dirty="0">
                <a:solidFill>
                  <a:srgbClr val="002060"/>
                </a:solidFill>
                <a:latin typeface="Arial" panose="020B0604020202020204" pitchFamily="34" charset="0"/>
                <a:cs typeface="Arial" panose="020B0604020202020204" pitchFamily="34" charset="0"/>
              </a:rPr>
              <a:t>?</a:t>
            </a:r>
          </a:p>
        </p:txBody>
      </p:sp>
      <p:sp>
        <p:nvSpPr>
          <p:cNvPr id="188" name="Rectangle 187"/>
          <p:cNvSpPr/>
          <p:nvPr/>
        </p:nvSpPr>
        <p:spPr>
          <a:xfrm>
            <a:off x="2251575" y="5436826"/>
            <a:ext cx="7172155" cy="584775"/>
          </a:xfrm>
          <a:prstGeom prst="rect">
            <a:avLst/>
          </a:prstGeom>
          <a:solidFill>
            <a:srgbClr val="EEAAAA"/>
          </a:solidFill>
        </p:spPr>
        <p:txBody>
          <a:bodyPr wrap="square">
            <a:spAutoFit/>
          </a:bodyPr>
          <a:lstStyle/>
          <a:p>
            <a:pPr algn="ctr"/>
            <a:r>
              <a:rPr lang="en-US" altLang="en-US" sz="3200" b="1" dirty="0" err="1">
                <a:solidFill>
                  <a:srgbClr val="002060"/>
                </a:solidFill>
                <a:latin typeface="Arial" panose="020B0604020202020204" pitchFamily="34" charset="0"/>
                <a:cs typeface="Arial" panose="020B0604020202020204" pitchFamily="34" charset="0"/>
              </a:rPr>
              <a:t>Voi</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bị</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chết</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vì</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thiếu</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nước</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để</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uống</a:t>
            </a:r>
            <a:endParaRPr lang="en-US" altLang="en-US" sz="3200" b="1" dirty="0">
              <a:solidFill>
                <a:srgbClr val="002060"/>
              </a:solidFill>
              <a:latin typeface="Arial" panose="020B0604020202020204" pitchFamily="34" charset="0"/>
              <a:cs typeface="Arial" panose="020B0604020202020204" pitchFamily="34" charset="0"/>
            </a:endParaRPr>
          </a:p>
        </p:txBody>
      </p:sp>
      <p:pic>
        <p:nvPicPr>
          <p:cNvPr id="189" name="Picture 188"/>
          <p:cNvPicPr>
            <a:picLocks noChangeAspect="1"/>
          </p:cNvPicPr>
          <p:nvPr/>
        </p:nvPicPr>
        <p:blipFill>
          <a:blip r:embed="rId6" cstate="print">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tretch>
            <a:fillRect/>
          </a:stretch>
        </p:blipFill>
        <p:spPr>
          <a:xfrm>
            <a:off x="159461" y="636165"/>
            <a:ext cx="5715843" cy="3816923"/>
          </a:xfrm>
          <a:prstGeom prst="roundRect">
            <a:avLst/>
          </a:prstGeom>
        </p:spPr>
      </p:pic>
      <p:pic>
        <p:nvPicPr>
          <p:cNvPr id="190" name="Picture 2" descr="Cận cảnh cuộc sống của voi châu Phi trong tự nhiên"/>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388066" y="555544"/>
            <a:ext cx="5700559" cy="3797998"/>
          </a:xfrm>
          <a:prstGeom prst="roundRect">
            <a:avLst/>
          </a:prstGeom>
          <a:noFill/>
          <a:extLst>
            <a:ext uri="{909E8E84-426E-40DD-AFC4-6F175D3DCCD1}">
              <a14:hiddenFill xmlns:a14="http://schemas.microsoft.com/office/drawing/2010/main">
                <a:solidFill>
                  <a:srgbClr val="FFFFFF"/>
                </a:solidFill>
              </a14:hiddenFill>
            </a:ext>
          </a:extLst>
        </p:spPr>
      </p:pic>
      <p:pic>
        <p:nvPicPr>
          <p:cNvPr id="191" name="Picture 190"/>
          <p:cNvPicPr>
            <a:picLocks noChangeAspect="1"/>
          </p:cNvPicPr>
          <p:nvPr/>
        </p:nvPicPr>
        <p:blipFill rotWithShape="1">
          <a:blip r:embed="rId10">
            <a:extLst>
              <a:ext uri="{28A0092B-C50C-407E-A947-70E740481C1C}">
                <a14:useLocalDpi xmlns:a14="http://schemas.microsoft.com/office/drawing/2010/main" val="0"/>
              </a:ext>
            </a:extLst>
          </a:blip>
          <a:srcRect b="49545"/>
          <a:stretch/>
        </p:blipFill>
        <p:spPr>
          <a:xfrm>
            <a:off x="3187690" y="4045961"/>
            <a:ext cx="5539422" cy="2624511"/>
          </a:xfrm>
          <a:prstGeom prst="rect">
            <a:avLst/>
          </a:prstGeom>
        </p:spPr>
      </p:pic>
      <p:sp>
        <p:nvSpPr>
          <p:cNvPr id="192" name="Rectangle 191"/>
          <p:cNvSpPr/>
          <p:nvPr/>
        </p:nvSpPr>
        <p:spPr>
          <a:xfrm>
            <a:off x="3471753" y="4902037"/>
            <a:ext cx="4807101" cy="1323439"/>
          </a:xfrm>
          <a:prstGeom prst="rect">
            <a:avLst/>
          </a:prstGeom>
          <a:noFill/>
        </p:spPr>
        <p:txBody>
          <a:bodyPr wrap="square" lIns="91440" tIns="45720" rIns="91440" bIns="45720">
            <a:spAutoFit/>
          </a:bodyPr>
          <a:lstStyle/>
          <a:p>
            <a:pPr algn="ctr"/>
            <a:r>
              <a:rPr lang="en-US" sz="4000" b="1" dirty="0" err="1">
                <a:ln w="22225">
                  <a:solidFill>
                    <a:schemeClr val="tx2">
                      <a:lumMod val="75000"/>
                    </a:schemeClr>
                  </a:solidFill>
                  <a:prstDash val="solid"/>
                </a:ln>
                <a:solidFill>
                  <a:srgbClr val="669A9F"/>
                </a:solidFill>
              </a:rPr>
              <a:t>Động</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vật</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sẽ</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chết</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khát</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nếu</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thiếu</a:t>
            </a:r>
            <a:r>
              <a:rPr lang="en-US" sz="4000" b="1" dirty="0">
                <a:ln w="22225">
                  <a:solidFill>
                    <a:schemeClr val="tx2">
                      <a:lumMod val="75000"/>
                    </a:schemeClr>
                  </a:solidFill>
                  <a:prstDash val="solid"/>
                </a:ln>
                <a:solidFill>
                  <a:srgbClr val="669A9F"/>
                </a:solidFill>
              </a:rPr>
              <a:t> </a:t>
            </a:r>
            <a:r>
              <a:rPr lang="en-US" sz="4000" b="1" dirty="0" err="1">
                <a:ln w="22225">
                  <a:solidFill>
                    <a:schemeClr val="tx2">
                      <a:lumMod val="75000"/>
                    </a:schemeClr>
                  </a:solidFill>
                  <a:prstDash val="solid"/>
                </a:ln>
                <a:solidFill>
                  <a:srgbClr val="669A9F"/>
                </a:solidFill>
              </a:rPr>
              <a:t>nước</a:t>
            </a:r>
            <a:endParaRPr lang="en-US" sz="4000" b="1" cap="none" spc="0" dirty="0">
              <a:ln w="22225">
                <a:solidFill>
                  <a:schemeClr val="tx2">
                    <a:lumMod val="75000"/>
                  </a:schemeClr>
                </a:solidFill>
                <a:prstDash val="solid"/>
              </a:ln>
              <a:solidFill>
                <a:srgbClr val="669A9F"/>
              </a:solidFill>
              <a:effectLst/>
            </a:endParaRPr>
          </a:p>
        </p:txBody>
      </p:sp>
      <p:grpSp>
        <p:nvGrpSpPr>
          <p:cNvPr id="6" name="Group 5"/>
          <p:cNvGrpSpPr/>
          <p:nvPr/>
        </p:nvGrpSpPr>
        <p:grpSpPr>
          <a:xfrm>
            <a:off x="3471753" y="4068546"/>
            <a:ext cx="5168332" cy="2624511"/>
            <a:chOff x="-561969" y="1829514"/>
            <a:chExt cx="5168332" cy="2624511"/>
          </a:xfrm>
        </p:grpSpPr>
        <p:pic>
          <p:nvPicPr>
            <p:cNvPr id="15" name="Picture 14"/>
            <p:cNvPicPr>
              <a:picLocks noChangeAspect="1"/>
            </p:cNvPicPr>
            <p:nvPr/>
          </p:nvPicPr>
          <p:blipFill rotWithShape="1">
            <a:blip r:embed="rId10">
              <a:extLst>
                <a:ext uri="{28A0092B-C50C-407E-A947-70E740481C1C}">
                  <a14:useLocalDpi xmlns:a14="http://schemas.microsoft.com/office/drawing/2010/main" val="0"/>
                </a:ext>
              </a:extLst>
            </a:blip>
            <a:srcRect b="49545"/>
            <a:stretch/>
          </p:blipFill>
          <p:spPr>
            <a:xfrm>
              <a:off x="-561969" y="1829514"/>
              <a:ext cx="5168332" cy="2624511"/>
            </a:xfrm>
            <a:prstGeom prst="rect">
              <a:avLst/>
            </a:prstGeom>
          </p:spPr>
        </p:pic>
        <p:sp>
          <p:nvSpPr>
            <p:cNvPr id="16" name="Rectangle 15"/>
            <p:cNvSpPr/>
            <p:nvPr/>
          </p:nvSpPr>
          <p:spPr>
            <a:xfrm>
              <a:off x="-397252" y="2709152"/>
              <a:ext cx="4749555" cy="1323439"/>
            </a:xfrm>
            <a:prstGeom prst="rect">
              <a:avLst/>
            </a:prstGeom>
            <a:noFill/>
          </p:spPr>
          <p:txBody>
            <a:bodyPr wrap="square" lIns="91440" tIns="45720" rIns="91440" bIns="45720">
              <a:spAutoFit/>
            </a:bodyPr>
            <a:lstStyle/>
            <a:p>
              <a:pPr algn="ctr"/>
              <a:r>
                <a:rPr lang="en-US" sz="4000" b="1" dirty="0" err="1">
                  <a:ln w="22225">
                    <a:solidFill>
                      <a:srgbClr val="C00000"/>
                    </a:solidFill>
                    <a:prstDash val="solid"/>
                  </a:ln>
                  <a:solidFill>
                    <a:srgbClr val="C82D2C"/>
                  </a:solidFill>
                </a:rPr>
                <a:t>Điều</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gì</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xảy</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ra</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nếu</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động</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vật</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thiếu</a:t>
              </a:r>
              <a:r>
                <a:rPr lang="en-US" sz="4000" b="1" dirty="0">
                  <a:ln w="22225">
                    <a:solidFill>
                      <a:srgbClr val="C00000"/>
                    </a:solidFill>
                    <a:prstDash val="solid"/>
                  </a:ln>
                  <a:solidFill>
                    <a:srgbClr val="C82D2C"/>
                  </a:solidFill>
                </a:rPr>
                <a:t> </a:t>
              </a:r>
              <a:r>
                <a:rPr lang="en-US" sz="4000" b="1" dirty="0" err="1">
                  <a:ln w="22225">
                    <a:solidFill>
                      <a:srgbClr val="C00000"/>
                    </a:solidFill>
                    <a:prstDash val="solid"/>
                  </a:ln>
                  <a:solidFill>
                    <a:srgbClr val="C82D2C"/>
                  </a:solidFill>
                </a:rPr>
                <a:t>nước</a:t>
              </a:r>
              <a:r>
                <a:rPr lang="en-US" sz="4000" b="1" dirty="0">
                  <a:ln w="22225">
                    <a:solidFill>
                      <a:srgbClr val="C00000"/>
                    </a:solidFill>
                    <a:prstDash val="solid"/>
                  </a:ln>
                  <a:solidFill>
                    <a:srgbClr val="C82D2C"/>
                  </a:solidFill>
                </a:rPr>
                <a:t>?</a:t>
              </a:r>
              <a:endParaRPr lang="en-US" sz="4000" b="1" cap="none" spc="0" dirty="0">
                <a:ln w="22225">
                  <a:solidFill>
                    <a:srgbClr val="C00000"/>
                  </a:solidFill>
                  <a:prstDash val="solid"/>
                </a:ln>
                <a:solidFill>
                  <a:srgbClr val="C82D2C"/>
                </a:solidFill>
                <a:effectLst/>
              </a:endParaRPr>
            </a:p>
          </p:txBody>
        </p:sp>
      </p:grpSp>
    </p:spTree>
    <p:extLst>
      <p:ext uri="{BB962C8B-B14F-4D97-AF65-F5344CB8AC3E}">
        <p14:creationId xmlns:p14="http://schemas.microsoft.com/office/powerpoint/2010/main" val="1546350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barn(inVertical)">
                                      <p:cBhvr>
                                        <p:cTn id="7" dur="500"/>
                                        <p:tgtEl>
                                          <p:spTgt spid="18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barn(inVertical)">
                                      <p:cBhvr>
                                        <p:cTn id="11" dur="500"/>
                                        <p:tgtEl>
                                          <p:spTgt spid="185"/>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barn(inVertical)">
                                      <p:cBhvr>
                                        <p:cTn id="15" dur="500"/>
                                        <p:tgtEl>
                                          <p:spTgt spid="186"/>
                                        </p:tgtEl>
                                      </p:cBhvr>
                                    </p:animEffect>
                                  </p:childTnLst>
                                </p:cTn>
                              </p:par>
                            </p:childTnLst>
                          </p:cTn>
                        </p:par>
                        <p:par>
                          <p:cTn id="16" fill="hold">
                            <p:stCondLst>
                              <p:cond delay="1500"/>
                            </p:stCondLst>
                            <p:childTnLst>
                              <p:par>
                                <p:cTn id="17" presetID="2" presetClass="entr" presetSubtype="8" fill="hold" grpId="0" nodeType="afterEffect">
                                  <p:stCondLst>
                                    <p:cond delay="0"/>
                                  </p:stCondLst>
                                  <p:childTnLst>
                                    <p:set>
                                      <p:cBhvr>
                                        <p:cTn id="18" dur="1" fill="hold">
                                          <p:stCondLst>
                                            <p:cond delay="0"/>
                                          </p:stCondLst>
                                        </p:cTn>
                                        <p:tgtEl>
                                          <p:spTgt spid="187"/>
                                        </p:tgtEl>
                                        <p:attrNameLst>
                                          <p:attrName>style.visibility</p:attrName>
                                        </p:attrNameLst>
                                      </p:cBhvr>
                                      <p:to>
                                        <p:strVal val="visible"/>
                                      </p:to>
                                    </p:set>
                                    <p:anim calcmode="lin" valueType="num">
                                      <p:cBhvr additive="base">
                                        <p:cTn id="19" dur="500" fill="hold"/>
                                        <p:tgtEl>
                                          <p:spTgt spid="187"/>
                                        </p:tgtEl>
                                        <p:attrNameLst>
                                          <p:attrName>ppt_x</p:attrName>
                                        </p:attrNameLst>
                                      </p:cBhvr>
                                      <p:tavLst>
                                        <p:tav tm="0">
                                          <p:val>
                                            <p:strVal val="0-#ppt_w/2"/>
                                          </p:val>
                                        </p:tav>
                                        <p:tav tm="100000">
                                          <p:val>
                                            <p:strVal val="#ppt_x"/>
                                          </p:val>
                                        </p:tav>
                                      </p:tavLst>
                                    </p:anim>
                                    <p:anim calcmode="lin" valueType="num">
                                      <p:cBhvr additive="base">
                                        <p:cTn id="20" dur="500" fill="hold"/>
                                        <p:tgtEl>
                                          <p:spTgt spid="18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88"/>
                                        </p:tgtEl>
                                        <p:attrNameLst>
                                          <p:attrName>style.visibility</p:attrName>
                                        </p:attrNameLst>
                                      </p:cBhvr>
                                      <p:to>
                                        <p:strVal val="visible"/>
                                      </p:to>
                                    </p:set>
                                    <p:animEffect transition="in" filter="wipe(left)">
                                      <p:cBhvr>
                                        <p:cTn id="25" dur="500"/>
                                        <p:tgtEl>
                                          <p:spTgt spid="18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87"/>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18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6"/>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8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89"/>
                                        </p:tgtEl>
                                        <p:attrNameLst>
                                          <p:attrName>style.visibility</p:attrName>
                                        </p:attrNameLst>
                                      </p:cBhvr>
                                      <p:to>
                                        <p:strVal val="visible"/>
                                      </p:to>
                                    </p:set>
                                    <p:animEffect transition="in" filter="wipe(down)">
                                      <p:cBhvr>
                                        <p:cTn id="47" dur="500"/>
                                        <p:tgtEl>
                                          <p:spTgt spid="189"/>
                                        </p:tgtEl>
                                      </p:cBhvr>
                                    </p:animEffect>
                                  </p:childTnLst>
                                </p:cTn>
                              </p:par>
                              <p:par>
                                <p:cTn id="48" presetID="22" presetClass="entr" presetSubtype="4" fill="hold" nodeType="withEffect">
                                  <p:stCondLst>
                                    <p:cond delay="0"/>
                                  </p:stCondLst>
                                  <p:childTnLst>
                                    <p:set>
                                      <p:cBhvr>
                                        <p:cTn id="49" dur="1" fill="hold">
                                          <p:stCondLst>
                                            <p:cond delay="0"/>
                                          </p:stCondLst>
                                        </p:cTn>
                                        <p:tgtEl>
                                          <p:spTgt spid="190"/>
                                        </p:tgtEl>
                                        <p:attrNameLst>
                                          <p:attrName>style.visibility</p:attrName>
                                        </p:attrNameLst>
                                      </p:cBhvr>
                                      <p:to>
                                        <p:strVal val="visible"/>
                                      </p:to>
                                    </p:set>
                                    <p:animEffect transition="in" filter="wipe(down)">
                                      <p:cBhvr>
                                        <p:cTn id="50" dur="500"/>
                                        <p:tgtEl>
                                          <p:spTgt spid="190"/>
                                        </p:tgtEl>
                                      </p:cBhvr>
                                    </p:animEffect>
                                  </p:childTnLst>
                                </p:cTn>
                              </p:par>
                              <p:par>
                                <p:cTn id="51" presetID="14" presetClass="entr" presetSubtype="10" fill="hold" nodeType="withEffect">
                                  <p:stCondLst>
                                    <p:cond delay="0"/>
                                  </p:stCondLst>
                                  <p:childTnLst>
                                    <p:set>
                                      <p:cBhvr>
                                        <p:cTn id="52" dur="1" fill="hold">
                                          <p:stCondLst>
                                            <p:cond delay="0"/>
                                          </p:stCondLst>
                                        </p:cTn>
                                        <p:tgtEl>
                                          <p:spTgt spid="191"/>
                                        </p:tgtEl>
                                        <p:attrNameLst>
                                          <p:attrName>style.visibility</p:attrName>
                                        </p:attrNameLst>
                                      </p:cBhvr>
                                      <p:to>
                                        <p:strVal val="visible"/>
                                      </p:to>
                                    </p:set>
                                    <p:animEffect transition="in" filter="randombar(horizontal)">
                                      <p:cBhvr>
                                        <p:cTn id="53" dur="500"/>
                                        <p:tgtEl>
                                          <p:spTgt spid="19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92"/>
                                        </p:tgtEl>
                                        <p:attrNameLst>
                                          <p:attrName>style.visibility</p:attrName>
                                        </p:attrNameLst>
                                      </p:cBhvr>
                                      <p:to>
                                        <p:strVal val="visible"/>
                                      </p:to>
                                    </p:set>
                                    <p:animEffect transition="in" filter="wipe(left)">
                                      <p:cBhvr>
                                        <p:cTn id="58" dur="5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 grpId="0" animBg="1"/>
      <p:bldP spid="187" grpId="1" animBg="1"/>
      <p:bldP spid="188" grpId="0" animBg="1"/>
      <p:bldP spid="188" grpId="1" animBg="1"/>
      <p:bldP spid="19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133350" y="0"/>
            <a:ext cx="12471452" cy="6858000"/>
          </a:xfrm>
          <a:prstGeom prst="rect">
            <a:avLst/>
          </a:prstGeom>
          <a:solidFill>
            <a:srgbClr val="E4F4EF"/>
          </a:solidFill>
        </p:spPr>
      </p:pic>
      <p:pic>
        <p:nvPicPr>
          <p:cNvPr id="166" name="图形 6"/>
          <p:cNvPicPr>
            <a:picLocks noChangeAspect="1"/>
          </p:cNvPicPr>
          <p:nvPr/>
        </p:nvPicPr>
        <p:blipFill>
          <a:blip r:embed="rId3"/>
          <a:stretch>
            <a:fillRect/>
          </a:stretch>
        </p:blipFill>
        <p:spPr>
          <a:xfrm>
            <a:off x="0" y="6031176"/>
            <a:ext cx="2191359" cy="816170"/>
          </a:xfrm>
          <a:prstGeom prst="rect">
            <a:avLst/>
          </a:prstGeom>
        </p:spPr>
      </p:pic>
      <p:pic>
        <p:nvPicPr>
          <p:cNvPr id="167" name="图形 7"/>
          <p:cNvPicPr>
            <a:picLocks noChangeAspect="1"/>
          </p:cNvPicPr>
          <p:nvPr/>
        </p:nvPicPr>
        <p:blipFill>
          <a:blip r:embed="rId4"/>
          <a:stretch>
            <a:fillRect/>
          </a:stretch>
        </p:blipFill>
        <p:spPr>
          <a:xfrm>
            <a:off x="9873019" y="6058072"/>
            <a:ext cx="2191359" cy="804557"/>
          </a:xfrm>
          <a:prstGeom prst="rect">
            <a:avLst/>
          </a:prstGeom>
        </p:spPr>
      </p:pic>
      <p:pic>
        <p:nvPicPr>
          <p:cNvPr id="168" name="Picture 167"/>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21117" r="6305"/>
          <a:stretch/>
        </p:blipFill>
        <p:spPr>
          <a:xfrm>
            <a:off x="8607868" y="1895466"/>
            <a:ext cx="3456510" cy="3900330"/>
          </a:xfrm>
          <a:prstGeom prst="roundRect">
            <a:avLst/>
          </a:prstGeom>
        </p:spPr>
      </p:pic>
      <p:pic>
        <p:nvPicPr>
          <p:cNvPr id="169" name="Picture 168"/>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34368" t="-917" r="1212" b="917"/>
          <a:stretch/>
        </p:blipFill>
        <p:spPr>
          <a:xfrm>
            <a:off x="362856" y="1827476"/>
            <a:ext cx="4071241" cy="4036310"/>
          </a:xfrm>
          <a:prstGeom prst="roundRect">
            <a:avLst/>
          </a:prstGeom>
        </p:spPr>
      </p:pic>
      <p:pic>
        <p:nvPicPr>
          <p:cNvPr id="170" name="Picture 169"/>
          <p:cNvPicPr>
            <a:picLocks noChangeAspect="1"/>
          </p:cNvPicPr>
          <p:nvPr/>
        </p:nvPicPr>
        <p:blipFill rotWithShape="1">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rcRect l="29196" t="1139" r="13021" b="-1139"/>
          <a:stretch/>
        </p:blipFill>
        <p:spPr>
          <a:xfrm>
            <a:off x="4596569" y="1861471"/>
            <a:ext cx="3976448" cy="3968320"/>
          </a:xfrm>
          <a:prstGeom prst="roundRect">
            <a:avLst/>
          </a:prstGeom>
        </p:spPr>
      </p:pic>
      <p:sp>
        <p:nvSpPr>
          <p:cNvPr id="171" name="文本框 67"/>
          <p:cNvSpPr txBox="1"/>
          <p:nvPr/>
        </p:nvSpPr>
        <p:spPr>
          <a:xfrm>
            <a:off x="1712822" y="172720"/>
            <a:ext cx="8923608" cy="1292662"/>
          </a:xfrm>
          <a:prstGeom prst="rect">
            <a:avLst/>
          </a:prstGeom>
          <a:solidFill>
            <a:schemeClr val="bg1"/>
          </a:solidFill>
          <a:ln w="38100">
            <a:solidFill>
              <a:schemeClr val="accent1">
                <a:lumMod val="75000"/>
              </a:schemeClr>
            </a:solidFill>
          </a:ln>
          <a:effectLst>
            <a:outerShdw blurRad="50800" dist="38100" dir="5400000" algn="t" rotWithShape="0">
              <a:prstClr val="black">
                <a:alpha val="40000"/>
              </a:prstClr>
            </a:outerShdw>
          </a:effectLst>
        </p:spPr>
        <p:txBody>
          <a:bodyPr wrap="square" lIns="91440" tIns="45720" rIns="91440" bIns="45720" rtlCol="0">
            <a:spAutoFit/>
          </a:bodyPr>
          <a:lstStyle/>
          <a:p>
            <a:pPr lvl="1" algn="ctr">
              <a:lnSpc>
                <a:spcPct val="150000"/>
              </a:lnSpc>
            </a:pPr>
            <a:endParaRPr lang="en-US" sz="2600" b="1" dirty="0">
              <a:latin typeface="Times New Roman" panose="02020603050405020304" pitchFamily="18" charset="0"/>
              <a:cs typeface="Times New Roman" panose="02020603050405020304" pitchFamily="18" charset="0"/>
            </a:endParaRPr>
          </a:p>
          <a:p>
            <a:pPr lvl="1" algn="ctr">
              <a:lnSpc>
                <a:spcPct val="150000"/>
              </a:lnSpc>
            </a:pPr>
            <a:endParaRPr lang="en-US" sz="2600" b="1" dirty="0">
              <a:latin typeface="Times New Roman" panose="02020603050405020304" pitchFamily="18" charset="0"/>
              <a:cs typeface="Times New Roman" panose="02020603050405020304" pitchFamily="18" charset="0"/>
            </a:endParaRPr>
          </a:p>
        </p:txBody>
      </p:sp>
      <p:sp>
        <p:nvSpPr>
          <p:cNvPr id="172" name="Rectangle 171"/>
          <p:cNvSpPr/>
          <p:nvPr/>
        </p:nvSpPr>
        <p:spPr>
          <a:xfrm>
            <a:off x="1865222" y="276804"/>
            <a:ext cx="8807510" cy="954107"/>
          </a:xfrm>
          <a:prstGeom prst="rect">
            <a:avLst/>
          </a:prstGeom>
          <a:noFill/>
          <a:ln>
            <a:noFill/>
          </a:ln>
        </p:spPr>
        <p:txBody>
          <a:bodyPr wrap="square">
            <a:spAutoFit/>
          </a:bodyPr>
          <a:lstStyle/>
          <a:p>
            <a:pPr algn="ctr"/>
            <a:r>
              <a:rPr lang="en-US" altLang="en-US" sz="2800" b="1" dirty="0" err="1">
                <a:solidFill>
                  <a:srgbClr val="C42B2B"/>
                </a:solidFill>
                <a:latin typeface="Arial" panose="020B0604020202020204" pitchFamily="34" charset="0"/>
                <a:cs typeface="Arial" panose="020B0604020202020204" pitchFamily="34" charset="0"/>
              </a:rPr>
              <a:t>Nếu</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đại</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dương</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không</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còn</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nước</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thì</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các</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loại</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sinh</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vật</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biển</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như</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cá</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tôm</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cua</a:t>
            </a:r>
            <a:r>
              <a:rPr lang="en-US" altLang="en-US" sz="2800" b="1" dirty="0">
                <a:solidFill>
                  <a:srgbClr val="C42B2B"/>
                </a:solidFill>
                <a:latin typeface="Arial" panose="020B0604020202020204" pitchFamily="34" charset="0"/>
                <a:cs typeface="Arial" panose="020B0604020202020204" pitchFamily="34" charset="0"/>
              </a:rPr>
              <a:t>,..</a:t>
            </a:r>
            <a:r>
              <a:rPr lang="en-US" altLang="en-US" sz="2800" b="1" dirty="0" err="1">
                <a:solidFill>
                  <a:srgbClr val="C42B2B"/>
                </a:solidFill>
                <a:latin typeface="Arial" panose="020B0604020202020204" pitchFamily="34" charset="0"/>
                <a:cs typeface="Arial" panose="020B0604020202020204" pitchFamily="34" charset="0"/>
              </a:rPr>
              <a:t>sẽ</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sống</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như</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thế</a:t>
            </a:r>
            <a:r>
              <a:rPr lang="en-US" altLang="en-US" sz="2800" b="1" dirty="0">
                <a:solidFill>
                  <a:srgbClr val="C42B2B"/>
                </a:solidFill>
                <a:latin typeface="Arial" panose="020B0604020202020204" pitchFamily="34" charset="0"/>
                <a:cs typeface="Arial" panose="020B0604020202020204" pitchFamily="34" charset="0"/>
              </a:rPr>
              <a:t> </a:t>
            </a:r>
            <a:r>
              <a:rPr lang="en-US" altLang="en-US" sz="2800" b="1" dirty="0" err="1">
                <a:solidFill>
                  <a:srgbClr val="C42B2B"/>
                </a:solidFill>
                <a:latin typeface="Arial" panose="020B0604020202020204" pitchFamily="34" charset="0"/>
                <a:cs typeface="Arial" panose="020B0604020202020204" pitchFamily="34" charset="0"/>
              </a:rPr>
              <a:t>nào</a:t>
            </a:r>
            <a:r>
              <a:rPr lang="en-US" altLang="en-US" sz="2800" b="1" dirty="0">
                <a:solidFill>
                  <a:srgbClr val="C42B2B"/>
                </a:solidFill>
                <a:latin typeface="Arial" panose="020B0604020202020204" pitchFamily="34" charset="0"/>
                <a:cs typeface="Arial" panose="020B0604020202020204" pitchFamily="34" charset="0"/>
              </a:rPr>
              <a:t>?</a:t>
            </a:r>
          </a:p>
        </p:txBody>
      </p:sp>
      <p:sp>
        <p:nvSpPr>
          <p:cNvPr id="11" name="Rectangle 10"/>
          <p:cNvSpPr/>
          <p:nvPr/>
        </p:nvSpPr>
        <p:spPr>
          <a:xfrm>
            <a:off x="1628434" y="5998265"/>
            <a:ext cx="8807510" cy="523220"/>
          </a:xfrm>
          <a:prstGeom prst="rect">
            <a:avLst/>
          </a:prstGeom>
          <a:noFill/>
          <a:ln>
            <a:noFill/>
          </a:ln>
        </p:spPr>
        <p:txBody>
          <a:bodyPr wrap="square">
            <a:spAutoFit/>
          </a:bodyPr>
          <a:lstStyle/>
          <a:p>
            <a:pPr algn="ctr"/>
            <a:r>
              <a:rPr lang="en-US" altLang="en-US" sz="2800" b="1" dirty="0">
                <a:solidFill>
                  <a:srgbClr val="C42B2B"/>
                </a:solidFill>
                <a:latin typeface="UTM Facebook" panose="02040403050506020204" pitchFamily="18" charset="0"/>
                <a:cs typeface="Arial" panose="020B0604020202020204" pitchFamily="34" charset="0"/>
              </a:rPr>
              <a:t>CÁC LOẠI ĐỘNG VẬT BIỂN BỊ TUYỆT CHỦNG</a:t>
            </a:r>
          </a:p>
        </p:txBody>
      </p:sp>
    </p:spTree>
    <p:extLst>
      <p:ext uri="{BB962C8B-B14F-4D97-AF65-F5344CB8AC3E}">
        <p14:creationId xmlns:p14="http://schemas.microsoft.com/office/powerpoint/2010/main" val="4048054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randombar(horizontal)">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9"/>
                                        </p:tgtEl>
                                        <p:attrNameLst>
                                          <p:attrName>style.visibility</p:attrName>
                                        </p:attrNameLst>
                                      </p:cBhvr>
                                      <p:to>
                                        <p:strVal val="visible"/>
                                      </p:to>
                                    </p:set>
                                    <p:animEffect transition="in" filter="wipe(left)">
                                      <p:cBhvr>
                                        <p:cTn id="12" dur="500"/>
                                        <p:tgtEl>
                                          <p:spTgt spid="169"/>
                                        </p:tgtEl>
                                      </p:cBhvr>
                                    </p:animEffect>
                                  </p:childTnLst>
                                </p:cTn>
                              </p:par>
                              <p:par>
                                <p:cTn id="13" presetID="22" presetClass="entr" presetSubtype="8" fill="hold" nodeType="withEffect">
                                  <p:stCondLst>
                                    <p:cond delay="0"/>
                                  </p:stCondLst>
                                  <p:childTnLst>
                                    <p:set>
                                      <p:cBhvr>
                                        <p:cTn id="14" dur="1" fill="hold">
                                          <p:stCondLst>
                                            <p:cond delay="0"/>
                                          </p:stCondLst>
                                        </p:cTn>
                                        <p:tgtEl>
                                          <p:spTgt spid="170"/>
                                        </p:tgtEl>
                                        <p:attrNameLst>
                                          <p:attrName>style.visibility</p:attrName>
                                        </p:attrNameLst>
                                      </p:cBhvr>
                                      <p:to>
                                        <p:strVal val="visible"/>
                                      </p:to>
                                    </p:set>
                                    <p:animEffect transition="in" filter="wipe(left)">
                                      <p:cBhvr>
                                        <p:cTn id="15" dur="500"/>
                                        <p:tgtEl>
                                          <p:spTgt spid="170"/>
                                        </p:tgtEl>
                                      </p:cBhvr>
                                    </p:animEffect>
                                  </p:childTnLst>
                                </p:cTn>
                              </p:par>
                              <p:par>
                                <p:cTn id="16" presetID="22" presetClass="entr" presetSubtype="8" fill="hold" nodeType="withEffect">
                                  <p:stCondLst>
                                    <p:cond delay="0"/>
                                  </p:stCondLst>
                                  <p:childTnLst>
                                    <p:set>
                                      <p:cBhvr>
                                        <p:cTn id="17" dur="1" fill="hold">
                                          <p:stCondLst>
                                            <p:cond delay="0"/>
                                          </p:stCondLst>
                                        </p:cTn>
                                        <p:tgtEl>
                                          <p:spTgt spid="168"/>
                                        </p:tgtEl>
                                        <p:attrNameLst>
                                          <p:attrName>style.visibility</p:attrName>
                                        </p:attrNameLst>
                                      </p:cBhvr>
                                      <p:to>
                                        <p:strVal val="visible"/>
                                      </p:to>
                                    </p:set>
                                    <p:animEffect transition="in" filter="wipe(left)">
                                      <p:cBhvr>
                                        <p:cTn id="18" dur="500"/>
                                        <p:tgtEl>
                                          <p:spTgt spid="168"/>
                                        </p:tgtEl>
                                      </p:cBhvr>
                                    </p:animEffect>
                                  </p:childTnLst>
                                </p:cTn>
                              </p:par>
                            </p:childTnLst>
                          </p:cTn>
                        </p:par>
                      </p:childTnLst>
                    </p:cTn>
                  </p:par>
                  <p:par>
                    <p:cTn id="19" fill="hold">
                      <p:stCondLst>
                        <p:cond delay="indefinite"/>
                      </p:stCondLst>
                      <p:childTnLst>
                        <p:par>
                          <p:cTn id="20" fill="hold">
                            <p:stCondLst>
                              <p:cond delay="0"/>
                            </p:stCondLst>
                            <p:childTnLst>
                              <p:par>
                                <p:cTn id="21" presetID="25"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6" dur="1000" fill="hold"/>
                                        <p:tgtEl>
                                          <p:spTgt spid="11"/>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4DCCB"/>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841"/>
          <a:stretch/>
        </p:blipFill>
        <p:spPr>
          <a:xfrm>
            <a:off x="0" y="94434"/>
            <a:ext cx="12192000" cy="1817460"/>
          </a:xfrm>
          <a:prstGeom prst="rect">
            <a:avLst/>
          </a:prstGeom>
        </p:spPr>
      </p:pic>
      <p:pic>
        <p:nvPicPr>
          <p:cNvPr id="13" name="图形 3"/>
          <p:cNvPicPr>
            <a:picLocks noChangeAspect="1"/>
          </p:cNvPicPr>
          <p:nvPr/>
        </p:nvPicPr>
        <p:blipFill>
          <a:blip r:embed="rId3"/>
          <a:stretch>
            <a:fillRect/>
          </a:stretch>
        </p:blipFill>
        <p:spPr>
          <a:xfrm>
            <a:off x="0" y="-319679"/>
            <a:ext cx="12192000" cy="7439298"/>
          </a:xfrm>
          <a:prstGeom prst="rect">
            <a:avLst/>
          </a:prstGeom>
        </p:spPr>
      </p:pic>
      <p:pic>
        <p:nvPicPr>
          <p:cNvPr id="14" name="图形 5"/>
          <p:cNvPicPr>
            <a:picLocks noChangeAspect="1"/>
          </p:cNvPicPr>
          <p:nvPr/>
        </p:nvPicPr>
        <p:blipFill>
          <a:blip r:embed="rId4"/>
          <a:stretch>
            <a:fillRect/>
          </a:stretch>
        </p:blipFill>
        <p:spPr>
          <a:xfrm>
            <a:off x="114708" y="174171"/>
            <a:ext cx="11714436" cy="6683829"/>
          </a:xfrm>
          <a:prstGeom prst="rect">
            <a:avLst/>
          </a:prstGeom>
        </p:spPr>
      </p:pic>
      <p:cxnSp>
        <p:nvCxnSpPr>
          <p:cNvPr id="15" name="直接连接符 20"/>
          <p:cNvCxnSpPr/>
          <p:nvPr/>
        </p:nvCxnSpPr>
        <p:spPr bwMode="auto">
          <a:xfrm>
            <a:off x="3132592" y="5361446"/>
            <a:ext cx="7572375"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1296934" y="3301071"/>
            <a:ext cx="9466883" cy="2096272"/>
            <a:chOff x="1832000" y="1914883"/>
            <a:chExt cx="9466883" cy="3041212"/>
          </a:xfrm>
        </p:grpSpPr>
        <p:grpSp>
          <p:nvGrpSpPr>
            <p:cNvPr id="17" name="Group 16"/>
            <p:cNvGrpSpPr/>
            <p:nvPr/>
          </p:nvGrpSpPr>
          <p:grpSpPr>
            <a:xfrm>
              <a:off x="1832000" y="1914883"/>
              <a:ext cx="9466883" cy="3041212"/>
              <a:chOff x="1378824" y="3177546"/>
              <a:chExt cx="9466883" cy="3041212"/>
            </a:xfrm>
          </p:grpSpPr>
          <p:pic>
            <p:nvPicPr>
              <p:cNvPr id="19" name="图片 4"/>
              <p:cNvPicPr>
                <a:picLocks noChangeAspect="1" noChangeArrowheads="1"/>
              </p:cNvPicPr>
              <p:nvPr/>
            </p:nvPicPr>
            <p:blipFill>
              <a:blip r:embed="rId5">
                <a:extLst>
                  <a:ext uri="{28A0092B-C50C-407E-A947-70E740481C1C}">
                    <a14:useLocalDpi xmlns:a14="http://schemas.microsoft.com/office/drawing/2010/main" val="0"/>
                  </a:ext>
                </a:extLst>
              </a:blip>
              <a:srcRect t="21852"/>
              <a:stretch>
                <a:fillRect/>
              </a:stretch>
            </p:blipFill>
            <p:spPr bwMode="auto">
              <a:xfrm>
                <a:off x="1583618" y="3177546"/>
                <a:ext cx="9253855" cy="304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形 12">
                <a:extLst>
                  <a:ext uri="{FF2B5EF4-FFF2-40B4-BE49-F238E27FC236}">
                    <a16:creationId xmlns:a16="http://schemas.microsoft.com/office/drawing/2014/main" id="{EB595628-6A80-4923-BFDB-6A265A1AD428}"/>
                  </a:ext>
                </a:extLst>
              </p:cNvPr>
              <p:cNvPicPr>
                <a:picLocks noChangeAspect="1"/>
              </p:cNvPicPr>
              <p:nvPr/>
            </p:nvPicPr>
            <p:blipFill>
              <a:blip r:embed="rId6"/>
              <a:stretch>
                <a:fillRect/>
              </a:stretch>
            </p:blipFill>
            <p:spPr>
              <a:xfrm>
                <a:off x="1378824" y="4965083"/>
                <a:ext cx="1620340" cy="1156755"/>
              </a:xfrm>
              <a:prstGeom prst="rect">
                <a:avLst/>
              </a:prstGeom>
            </p:spPr>
          </p:pic>
          <p:pic>
            <p:nvPicPr>
              <p:cNvPr id="21" name="图形 11">
                <a:extLst>
                  <a:ext uri="{FF2B5EF4-FFF2-40B4-BE49-F238E27FC236}">
                    <a16:creationId xmlns:a16="http://schemas.microsoft.com/office/drawing/2014/main" id="{106F0AB0-5206-4951-A6E8-423A9AF8961E}"/>
                  </a:ext>
                </a:extLst>
              </p:cNvPr>
              <p:cNvPicPr>
                <a:picLocks noChangeAspect="1"/>
              </p:cNvPicPr>
              <p:nvPr/>
            </p:nvPicPr>
            <p:blipFill>
              <a:blip r:embed="rId7"/>
              <a:stretch>
                <a:fillRect/>
              </a:stretch>
            </p:blipFill>
            <p:spPr>
              <a:xfrm>
                <a:off x="10264682" y="5754086"/>
                <a:ext cx="581025" cy="447675"/>
              </a:xfrm>
              <a:prstGeom prst="rect">
                <a:avLst/>
              </a:prstGeom>
            </p:spPr>
          </p:pic>
        </p:grpSp>
        <p:pic>
          <p:nvPicPr>
            <p:cNvPr id="18" name="图形 10">
              <a:extLst>
                <a:ext uri="{FF2B5EF4-FFF2-40B4-BE49-F238E27FC236}">
                  <a16:creationId xmlns:a16="http://schemas.microsoft.com/office/drawing/2014/main" id="{AAA37AA2-ACD2-4878-9457-165E208F29A8}"/>
                </a:ext>
              </a:extLst>
            </p:cNvPr>
            <p:cNvPicPr>
              <a:picLocks noChangeAspect="1"/>
            </p:cNvPicPr>
            <p:nvPr/>
          </p:nvPicPr>
          <p:blipFill>
            <a:blip r:embed="rId8"/>
            <a:stretch>
              <a:fillRect/>
            </a:stretch>
          </p:blipFill>
          <p:spPr>
            <a:xfrm>
              <a:off x="10717858" y="1961794"/>
              <a:ext cx="542925" cy="638175"/>
            </a:xfrm>
            <a:prstGeom prst="rect">
              <a:avLst/>
            </a:prstGeom>
          </p:spPr>
        </p:pic>
      </p:grpSp>
      <p:sp>
        <p:nvSpPr>
          <p:cNvPr id="22" name="Rectangle 21"/>
          <p:cNvSpPr/>
          <p:nvPr/>
        </p:nvSpPr>
        <p:spPr>
          <a:xfrm>
            <a:off x="2599065" y="3515962"/>
            <a:ext cx="7357247" cy="1569660"/>
          </a:xfrm>
          <a:prstGeom prst="rect">
            <a:avLst/>
          </a:prstGeom>
        </p:spPr>
        <p:txBody>
          <a:bodyPr wrap="square">
            <a:spAutoFit/>
          </a:bodyPr>
          <a:lstStyle/>
          <a:p>
            <a:pPr algn="ctr"/>
            <a:r>
              <a:rPr lang="nl-NL" sz="3200" b="1" i="1" dirty="0">
                <a:solidFill>
                  <a:srgbClr val="61B0D4"/>
                </a:solidFill>
                <a:latin typeface="Times New Roman" panose="02020603050405020304" pitchFamily="18" charset="0"/>
                <a:ea typeface="Times New Roman" panose="02020603050405020304" pitchFamily="18" charset="0"/>
              </a:rPr>
              <a:t>Nếu thiếu nước </a:t>
            </a:r>
            <a:r>
              <a:rPr lang="nl-NL" sz="3200" b="1" i="1" dirty="0">
                <a:solidFill>
                  <a:srgbClr val="BE4833"/>
                </a:solidFill>
                <a:latin typeface="Times New Roman" panose="02020603050405020304" pitchFamily="18" charset="0"/>
                <a:ea typeface="Times New Roman" panose="02020603050405020304" pitchFamily="18" charset="0"/>
              </a:rPr>
              <a:t>động vật sẽ chết khát,   </a:t>
            </a:r>
            <a:r>
              <a:rPr lang="nl-NL" sz="3200" b="1" i="1" dirty="0">
                <a:solidFill>
                  <a:srgbClr val="61B0D4"/>
                </a:solidFill>
                <a:latin typeface="Times New Roman" panose="02020603050405020304" pitchFamily="18" charset="0"/>
                <a:ea typeface="Times New Roman" panose="02020603050405020304" pitchFamily="18" charset="0"/>
              </a:rPr>
              <a:t>một số </a:t>
            </a:r>
            <a:r>
              <a:rPr lang="nl-NL" sz="3200" b="1" i="1" dirty="0">
                <a:solidFill>
                  <a:srgbClr val="BE4833"/>
                </a:solidFill>
                <a:latin typeface="Times New Roman" panose="02020603050405020304" pitchFamily="18" charset="0"/>
                <a:ea typeface="Times New Roman" panose="02020603050405020304" pitchFamily="18" charset="0"/>
              </a:rPr>
              <a:t>loài sống ở môi trường nước </a:t>
            </a:r>
            <a:r>
              <a:rPr lang="nl-NL" sz="3200" b="1" i="1" dirty="0">
                <a:solidFill>
                  <a:srgbClr val="61B0D4"/>
                </a:solidFill>
                <a:latin typeface="Times New Roman" panose="02020603050405020304" pitchFamily="18" charset="0"/>
                <a:ea typeface="Times New Roman" panose="02020603050405020304" pitchFamily="18" charset="0"/>
              </a:rPr>
              <a:t>như cá, tôm, cua,... sẽ </a:t>
            </a:r>
            <a:r>
              <a:rPr lang="nl-NL" sz="3200" b="1" i="1" dirty="0">
                <a:solidFill>
                  <a:srgbClr val="BE4833"/>
                </a:solidFill>
                <a:latin typeface="Times New Roman" panose="02020603050405020304" pitchFamily="18" charset="0"/>
                <a:ea typeface="Times New Roman" panose="02020603050405020304" pitchFamily="18" charset="0"/>
              </a:rPr>
              <a:t>bị tuyệt chủng</a:t>
            </a:r>
            <a:endParaRPr lang="vi-VN" sz="3200" b="1" dirty="0">
              <a:solidFill>
                <a:srgbClr val="BE4833"/>
              </a:solidFill>
            </a:endParaRPr>
          </a:p>
        </p:txBody>
      </p:sp>
      <p:pic>
        <p:nvPicPr>
          <p:cNvPr id="24" name="Picture 4" descr="Sea underwater life cartoon illustration Free Vector"/>
          <p:cNvPicPr>
            <a:picLocks noChangeAspect="1" noChangeArrowheads="1"/>
          </p:cNvPicPr>
          <p:nvPr/>
        </p:nvPicPr>
        <p:blipFill rotWithShape="1">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b="48185"/>
          <a:stretch/>
        </p:blipFill>
        <p:spPr bwMode="auto">
          <a:xfrm>
            <a:off x="2900347" y="-271828"/>
            <a:ext cx="6984191" cy="3618817"/>
          </a:xfrm>
          <a:prstGeom prst="ellipse">
            <a:avLst/>
          </a:prstGeom>
          <a:noFill/>
          <a:extLst>
            <a:ext uri="{909E8E84-426E-40DD-AFC4-6F175D3DCCD1}">
              <a14:hiddenFill xmlns:a14="http://schemas.microsoft.com/office/drawing/2010/main">
                <a:solidFill>
                  <a:srgbClr val="FFFFFF"/>
                </a:solidFill>
              </a14:hiddenFill>
            </a:ext>
          </a:extLst>
        </p:spPr>
      </p:pic>
      <p:pic>
        <p:nvPicPr>
          <p:cNvPr id="25" name="图片 25">
            <a:extLst>
              <a:ext uri="{FF2B5EF4-FFF2-40B4-BE49-F238E27FC236}">
                <a16:creationId xmlns:a16="http://schemas.microsoft.com/office/drawing/2014/main" id="{DC079706-DD83-46B4-9BDF-C4D941B93DE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96934" y="1500376"/>
            <a:ext cx="1773064" cy="1681073"/>
          </a:xfrm>
          <a:prstGeom prst="rect">
            <a:avLst/>
          </a:prstGeom>
        </p:spPr>
      </p:pic>
      <p:pic>
        <p:nvPicPr>
          <p:cNvPr id="26" name="图片 32">
            <a:extLst>
              <a:ext uri="{FF2B5EF4-FFF2-40B4-BE49-F238E27FC236}">
                <a16:creationId xmlns:a16="http://schemas.microsoft.com/office/drawing/2014/main" id="{C17DBAFF-286E-431F-A893-302E8843A27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14887" y="1040221"/>
            <a:ext cx="2081392" cy="1808015"/>
          </a:xfrm>
          <a:prstGeom prst="rect">
            <a:avLst/>
          </a:prstGeom>
        </p:spPr>
      </p:pic>
      <p:pic>
        <p:nvPicPr>
          <p:cNvPr id="23" name="图片 23">
            <a:extLst>
              <a:ext uri="{FF2B5EF4-FFF2-40B4-BE49-F238E27FC236}">
                <a16:creationId xmlns:a16="http://schemas.microsoft.com/office/drawing/2014/main" id="{F84228D8-B3B8-45C4-83AF-91B8211803A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36316" y="157440"/>
            <a:ext cx="1770097" cy="1522313"/>
          </a:xfrm>
          <a:prstGeom prst="rect">
            <a:avLst/>
          </a:prstGeom>
        </p:spPr>
      </p:pic>
    </p:spTree>
    <p:extLst>
      <p:ext uri="{BB962C8B-B14F-4D97-AF65-F5344CB8AC3E}">
        <p14:creationId xmlns:p14="http://schemas.microsoft.com/office/powerpoint/2010/main" val="4240258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b="55820"/>
          <a:stretch/>
        </p:blipFill>
        <p:spPr>
          <a:xfrm>
            <a:off x="133350" y="0"/>
            <a:ext cx="12471452" cy="6858000"/>
          </a:xfrm>
          <a:prstGeom prst="rect">
            <a:avLst/>
          </a:prstGeom>
          <a:solidFill>
            <a:srgbClr val="E4F4EF"/>
          </a:solidFill>
        </p:spPr>
      </p:pic>
      <p:pic>
        <p:nvPicPr>
          <p:cNvPr id="3" name="图形 6"/>
          <p:cNvPicPr>
            <a:picLocks noChangeAspect="1"/>
          </p:cNvPicPr>
          <p:nvPr/>
        </p:nvPicPr>
        <p:blipFill>
          <a:blip r:embed="rId18"/>
          <a:stretch>
            <a:fillRect/>
          </a:stretch>
        </p:blipFill>
        <p:spPr>
          <a:xfrm>
            <a:off x="9429320" y="5917678"/>
            <a:ext cx="2675845" cy="996616"/>
          </a:xfrm>
          <a:prstGeom prst="rect">
            <a:avLst/>
          </a:prstGeom>
        </p:spPr>
      </p:pic>
      <p:grpSp>
        <p:nvGrpSpPr>
          <p:cNvPr id="4" name="Group 3"/>
          <p:cNvGrpSpPr/>
          <p:nvPr/>
        </p:nvGrpSpPr>
        <p:grpSpPr>
          <a:xfrm>
            <a:off x="1711568" y="1215351"/>
            <a:ext cx="4817709" cy="1578339"/>
            <a:chOff x="2261456" y="1404676"/>
            <a:chExt cx="4817709" cy="1578339"/>
          </a:xfrm>
        </p:grpSpPr>
        <p:grpSp>
          <p:nvGrpSpPr>
            <p:cNvPr id="5" name="Group 4"/>
            <p:cNvGrpSpPr/>
            <p:nvPr/>
          </p:nvGrpSpPr>
          <p:grpSpPr>
            <a:xfrm>
              <a:off x="2261456" y="1404676"/>
              <a:ext cx="1226330" cy="937676"/>
              <a:chOff x="2165164" y="1320069"/>
              <a:chExt cx="979357" cy="749277"/>
            </a:xfrm>
          </p:grpSpPr>
          <p:sp>
            <p:nvSpPr>
              <p:cNvPr id="7" name="MH_Other_1"/>
              <p:cNvSpPr>
                <a:spLocks noChangeArrowheads="1"/>
              </p:cNvSpPr>
              <p:nvPr>
                <p:custDataLst>
                  <p:tags r:id="rId14"/>
                </p:custDataLst>
              </p:nvPr>
            </p:nvSpPr>
            <p:spPr bwMode="auto">
              <a:xfrm rot="1805303" flipH="1">
                <a:off x="2591784" y="1518784"/>
                <a:ext cx="552737" cy="421467"/>
              </a:xfrm>
              <a:prstGeom prst="triangle">
                <a:avLst>
                  <a:gd name="adj" fmla="val 50000"/>
                </a:avLst>
              </a:prstGeom>
              <a:solidFill>
                <a:schemeClr val="accent1">
                  <a:lumMod val="40000"/>
                  <a:lumOff val="60000"/>
                </a:schemeClr>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Calibri" panose="020F0502020204030204" pitchFamily="34" charset="0"/>
                  <a:ea typeface="微软雅黑" panose="020B0503020204020204" pitchFamily="34" charset="-122"/>
                </a:endParaRPr>
              </a:p>
            </p:txBody>
          </p:sp>
          <p:sp>
            <p:nvSpPr>
              <p:cNvPr id="8" name="MH_Other_2"/>
              <p:cNvSpPr/>
              <p:nvPr>
                <p:custDataLst>
                  <p:tags r:id="rId15"/>
                </p:custDataLst>
              </p:nvPr>
            </p:nvSpPr>
            <p:spPr bwMode="auto">
              <a:xfrm>
                <a:off x="2165164" y="1320069"/>
                <a:ext cx="734930" cy="749277"/>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chemeClr val="accent1"/>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eaLnBrk="1" hangingPunct="1"/>
                <a:endParaRPr lang="zh-CN" altLang="en-US" sz="2100" dirty="0">
                  <a:solidFill>
                    <a:srgbClr val="FFFFFF"/>
                  </a:solidFill>
                  <a:latin typeface="Impact" panose="020B0806030902050204" pitchFamily="34" charset="0"/>
                  <a:ea typeface="幼圆" panose="02010509060101010101" pitchFamily="49" charset="-122"/>
                </a:endParaRPr>
              </a:p>
            </p:txBody>
          </p:sp>
        </p:grpSp>
        <p:sp>
          <p:nvSpPr>
            <p:cNvPr id="6" name="MH_SubTitle_1"/>
            <p:cNvSpPr/>
            <p:nvPr>
              <p:custDataLst>
                <p:tags r:id="rId13"/>
              </p:custDataLst>
            </p:nvPr>
          </p:nvSpPr>
          <p:spPr>
            <a:xfrm>
              <a:off x="3396613" y="1493331"/>
              <a:ext cx="3682552" cy="1489684"/>
            </a:xfrm>
            <a:prstGeom prst="rect">
              <a:avLst/>
            </a:prstGeom>
            <a:solidFill>
              <a:schemeClr val="bg1"/>
            </a:solidFill>
            <a:effectLst>
              <a:outerShdw blurRad="50800" dist="38100" dir="5400000" algn="t" rotWithShape="0">
                <a:prstClr val="black">
                  <a:alpha val="40000"/>
                </a:prstClr>
              </a:outerShdw>
            </a:effectLst>
          </p:spPr>
          <p:txBody>
            <a:bodyPr lIns="68580" tIns="34290" rIns="68580" bIns="34290" anchor="ctr"/>
            <a:lstStyle/>
            <a:p>
              <a:pPr algn="just" defTabSz="913765">
                <a:defRPr/>
              </a:pP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Nước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chiếm</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phần</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lớn</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trọng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lượng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cơ</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thể</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người</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động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vật</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thực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vật</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a:t>
              </a:r>
              <a:endParaRPr lang="vi-VN"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9" name="Group 8"/>
          <p:cNvGrpSpPr/>
          <p:nvPr/>
        </p:nvGrpSpPr>
        <p:grpSpPr>
          <a:xfrm>
            <a:off x="2256306" y="3088882"/>
            <a:ext cx="4059515" cy="1576261"/>
            <a:chOff x="1807998" y="3540569"/>
            <a:chExt cx="3909077" cy="1576261"/>
          </a:xfrm>
        </p:grpSpPr>
        <p:grpSp>
          <p:nvGrpSpPr>
            <p:cNvPr id="10" name="Group 9"/>
            <p:cNvGrpSpPr/>
            <p:nvPr/>
          </p:nvGrpSpPr>
          <p:grpSpPr>
            <a:xfrm>
              <a:off x="1807998" y="3540569"/>
              <a:ext cx="1206566" cy="1026487"/>
              <a:chOff x="1982643" y="3075565"/>
              <a:chExt cx="991732" cy="814006"/>
            </a:xfrm>
          </p:grpSpPr>
          <p:sp>
            <p:nvSpPr>
              <p:cNvPr id="12" name="MH_Other_3"/>
              <p:cNvSpPr>
                <a:spLocks noChangeArrowheads="1"/>
              </p:cNvSpPr>
              <p:nvPr>
                <p:custDataLst>
                  <p:tags r:id="rId11"/>
                </p:custDataLst>
              </p:nvPr>
            </p:nvSpPr>
            <p:spPr bwMode="auto">
              <a:xfrm rot="1805303" flipH="1">
                <a:off x="2422255" y="3157985"/>
                <a:ext cx="552120" cy="458545"/>
              </a:xfrm>
              <a:prstGeom prst="triangle">
                <a:avLst>
                  <a:gd name="adj" fmla="val 50000"/>
                </a:avLst>
              </a:prstGeom>
              <a:solidFill>
                <a:srgbClr val="C874D6"/>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Calibri" panose="020F0502020204030204" pitchFamily="34" charset="0"/>
                  <a:ea typeface="微软雅黑" panose="020B0503020204020204" pitchFamily="34" charset="-122"/>
                </a:endParaRPr>
              </a:p>
            </p:txBody>
          </p:sp>
          <p:sp>
            <p:nvSpPr>
              <p:cNvPr id="13" name="MH_Other_4"/>
              <p:cNvSpPr/>
              <p:nvPr>
                <p:custDataLst>
                  <p:tags r:id="rId12"/>
                </p:custDataLst>
              </p:nvPr>
            </p:nvSpPr>
            <p:spPr bwMode="auto">
              <a:xfrm>
                <a:off x="1982643" y="3075565"/>
                <a:ext cx="734109" cy="814006"/>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7030A0"/>
              </a:solidFill>
              <a:ln w="19050">
                <a:noFill/>
                <a:miter lim="800000"/>
              </a:ln>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endParaRPr lang="zh-CN" altLang="en-US" sz="2100" dirty="0">
                  <a:solidFill>
                    <a:srgbClr val="FFFFFF"/>
                  </a:solidFill>
                  <a:latin typeface="Impact" panose="020B0806030902050204" pitchFamily="34" charset="0"/>
                  <a:ea typeface="幼圆" panose="02010509060101010101" pitchFamily="49" charset="-122"/>
                </a:endParaRPr>
              </a:p>
            </p:txBody>
          </p:sp>
        </p:grpSp>
        <p:sp>
          <p:nvSpPr>
            <p:cNvPr id="11" name="MH_SubTitle_3"/>
            <p:cNvSpPr/>
            <p:nvPr>
              <p:custDataLst>
                <p:tags r:id="rId10"/>
              </p:custDataLst>
            </p:nvPr>
          </p:nvSpPr>
          <p:spPr>
            <a:xfrm>
              <a:off x="2921047" y="3709852"/>
              <a:ext cx="2796028" cy="1406978"/>
            </a:xfrm>
            <a:prstGeom prst="rect">
              <a:avLst/>
            </a:prstGeom>
            <a:solidFill>
              <a:schemeClr val="bg1"/>
            </a:solidFill>
            <a:effectLst>
              <a:outerShdw blurRad="50800" dist="38100" dir="5400000" algn="t" rotWithShape="0">
                <a:prstClr val="black">
                  <a:alpha val="40000"/>
                </a:prstClr>
              </a:outerShdw>
            </a:effectLst>
          </p:spPr>
          <p:txBody>
            <a:bodyPr lIns="68580" tIns="34290" rIns="68580" bIns="34290" anchor="ctr"/>
            <a:lstStyle/>
            <a:p>
              <a:r>
                <a:rPr lang="en-US" altLang="en-US" sz="2200" b="1" dirty="0" err="1">
                  <a:solidFill>
                    <a:srgbClr val="002060"/>
                  </a:solidFill>
                  <a:latin typeface="Arial" panose="020B0604020202020204" pitchFamily="34" charset="0"/>
                  <a:cs typeface="Arial" panose="020B0604020202020204" pitchFamily="34" charset="0"/>
                </a:rPr>
                <a:t>Mất</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từ</a:t>
              </a:r>
              <a:r>
                <a:rPr lang="en-US" altLang="en-US" sz="2200" b="1" dirty="0">
                  <a:solidFill>
                    <a:srgbClr val="002060"/>
                  </a:solidFill>
                  <a:latin typeface="Arial" panose="020B0604020202020204" pitchFamily="34" charset="0"/>
                  <a:cs typeface="Arial" panose="020B0604020202020204" pitchFamily="34" charset="0"/>
                </a:rPr>
                <a:t> 10 – 20 % </a:t>
              </a:r>
              <a:r>
                <a:rPr lang="en-US" altLang="en-US" sz="2200" b="1" dirty="0" err="1">
                  <a:solidFill>
                    <a:srgbClr val="002060"/>
                  </a:solidFill>
                  <a:latin typeface="Arial" panose="020B0604020202020204" pitchFamily="34" charset="0"/>
                  <a:cs typeface="Arial" panose="020B0604020202020204" pitchFamily="34" charset="0"/>
                </a:rPr>
                <a:t>nước</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trong</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cơ</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thể</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sinh</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vật</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sẽ</a:t>
              </a:r>
              <a:r>
                <a:rPr lang="en-US" altLang="en-US" sz="2200" b="1" dirty="0">
                  <a:solidFill>
                    <a:srgbClr val="002060"/>
                  </a:solidFill>
                  <a:latin typeface="Arial" panose="020B0604020202020204" pitchFamily="34" charset="0"/>
                  <a:cs typeface="Arial" panose="020B0604020202020204" pitchFamily="34" charset="0"/>
                </a:rPr>
                <a:t> </a:t>
              </a:r>
              <a:r>
                <a:rPr lang="en-US" altLang="en-US" sz="2200" b="1" dirty="0" err="1">
                  <a:solidFill>
                    <a:srgbClr val="002060"/>
                  </a:solidFill>
                  <a:latin typeface="Arial" panose="020B0604020202020204" pitchFamily="34" charset="0"/>
                  <a:cs typeface="Arial" panose="020B0604020202020204" pitchFamily="34" charset="0"/>
                </a:rPr>
                <a:t>chết</a:t>
              </a:r>
              <a:endParaRPr lang="en-US" altLang="en-US" sz="2200" b="1" dirty="0">
                <a:solidFill>
                  <a:srgbClr val="002060"/>
                </a:solidFill>
                <a:latin typeface="Arial" panose="020B0604020202020204" pitchFamily="34" charset="0"/>
                <a:cs typeface="Arial" panose="020B0604020202020204" pitchFamily="34" charset="0"/>
              </a:endParaRPr>
            </a:p>
          </p:txBody>
        </p:sp>
      </p:grpSp>
      <p:grpSp>
        <p:nvGrpSpPr>
          <p:cNvPr id="14" name="Group 13"/>
          <p:cNvGrpSpPr/>
          <p:nvPr/>
        </p:nvGrpSpPr>
        <p:grpSpPr>
          <a:xfrm>
            <a:off x="6881286" y="1941382"/>
            <a:ext cx="4896671" cy="1704616"/>
            <a:chOff x="5499243" y="1936657"/>
            <a:chExt cx="3994754" cy="1308241"/>
          </a:xfrm>
        </p:grpSpPr>
        <p:sp>
          <p:nvSpPr>
            <p:cNvPr id="15" name="MH_Other_5"/>
            <p:cNvSpPr>
              <a:spLocks noChangeArrowheads="1"/>
            </p:cNvSpPr>
            <p:nvPr>
              <p:custDataLst>
                <p:tags r:id="rId7"/>
              </p:custDataLst>
            </p:nvPr>
          </p:nvSpPr>
          <p:spPr bwMode="auto">
            <a:xfrm rot="1805303" flipH="1">
              <a:off x="5894984" y="2206229"/>
              <a:ext cx="497369" cy="444517"/>
            </a:xfrm>
            <a:prstGeom prst="triangle">
              <a:avLst>
                <a:gd name="adj" fmla="val 50000"/>
              </a:avLst>
            </a:prstGeom>
            <a:solidFill>
              <a:schemeClr val="accent2">
                <a:lumMod val="40000"/>
                <a:lumOff val="60000"/>
              </a:schemeClr>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Calibri" panose="020F0502020204030204" pitchFamily="34" charset="0"/>
                <a:ea typeface="微软雅黑" panose="020B0503020204020204" pitchFamily="34" charset="-122"/>
              </a:endParaRPr>
            </a:p>
          </p:txBody>
        </p:sp>
        <p:sp>
          <p:nvSpPr>
            <p:cNvPr id="16" name="MH_Other_6"/>
            <p:cNvSpPr/>
            <p:nvPr>
              <p:custDataLst>
                <p:tags r:id="rId8"/>
              </p:custDataLst>
            </p:nvPr>
          </p:nvSpPr>
          <p:spPr bwMode="auto">
            <a:xfrm>
              <a:off x="5499243" y="2095763"/>
              <a:ext cx="661312" cy="790253"/>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eaLnBrk="1" hangingPunct="1"/>
              <a:endParaRPr lang="zh-CN" altLang="en-US" sz="2100" dirty="0">
                <a:solidFill>
                  <a:srgbClr val="FFFFFF"/>
                </a:solidFill>
                <a:latin typeface="Impact" panose="020B0806030902050204" pitchFamily="34" charset="0"/>
                <a:ea typeface="幼圆" panose="02010509060101010101" pitchFamily="49" charset="-122"/>
              </a:endParaRPr>
            </a:p>
          </p:txBody>
        </p:sp>
        <p:sp>
          <p:nvSpPr>
            <p:cNvPr id="17" name="MH_SubTitle_2"/>
            <p:cNvSpPr/>
            <p:nvPr>
              <p:custDataLst>
                <p:tags r:id="rId9"/>
              </p:custDataLst>
            </p:nvPr>
          </p:nvSpPr>
          <p:spPr>
            <a:xfrm>
              <a:off x="6334694" y="1936657"/>
              <a:ext cx="3159303" cy="1308241"/>
            </a:xfrm>
            <a:prstGeom prst="rect">
              <a:avLst/>
            </a:prstGeom>
            <a:solidFill>
              <a:schemeClr val="bg1"/>
            </a:solidFill>
            <a:effectLst>
              <a:outerShdw blurRad="50800" dist="38100" dir="5400000" algn="t" rotWithShape="0">
                <a:prstClr val="black">
                  <a:alpha val="40000"/>
                </a:prstClr>
              </a:outerShdw>
            </a:effectLst>
          </p:spPr>
          <p:txBody>
            <a:bodyPr lIns="68580" tIns="34290" rIns="68580" bIns="34290" anchor="ctr"/>
            <a:lstStyle/>
            <a:p>
              <a:pPr algn="just" defTabSz="913765"/>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Nước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giúp</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cơ</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thể</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hấp</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thu</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được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những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chất</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dinh</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dưỡng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hoà</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tan,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cần</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cho</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sự</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sống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của</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sinh</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vật</a:t>
              </a:r>
              <a:endParaRPr lang="zh-CN" altLang="en-US"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8" name="Group 17"/>
          <p:cNvGrpSpPr/>
          <p:nvPr/>
        </p:nvGrpSpPr>
        <p:grpSpPr>
          <a:xfrm>
            <a:off x="7691906" y="3960735"/>
            <a:ext cx="3530225" cy="1452540"/>
            <a:chOff x="5657777" y="3259352"/>
            <a:chExt cx="2945066" cy="1185242"/>
          </a:xfrm>
        </p:grpSpPr>
        <p:sp>
          <p:nvSpPr>
            <p:cNvPr id="19" name="MH_Other_7"/>
            <p:cNvSpPr>
              <a:spLocks noChangeArrowheads="1"/>
            </p:cNvSpPr>
            <p:nvPr>
              <p:custDataLst>
                <p:tags r:id="rId4"/>
              </p:custDataLst>
            </p:nvPr>
          </p:nvSpPr>
          <p:spPr bwMode="auto">
            <a:xfrm rot="1805303" flipH="1">
              <a:off x="6118681" y="3378979"/>
              <a:ext cx="563427" cy="437301"/>
            </a:xfrm>
            <a:prstGeom prst="triangle">
              <a:avLst>
                <a:gd name="adj" fmla="val 50000"/>
              </a:avLst>
            </a:prstGeom>
            <a:solidFill>
              <a:schemeClr val="accent4">
                <a:lumMod val="40000"/>
                <a:lumOff val="60000"/>
              </a:schemeClr>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Calibri" panose="020F0502020204030204" pitchFamily="34" charset="0"/>
                <a:ea typeface="微软雅黑" panose="020B0503020204020204" pitchFamily="34" charset="-122"/>
              </a:endParaRPr>
            </a:p>
          </p:txBody>
        </p:sp>
        <p:sp>
          <p:nvSpPr>
            <p:cNvPr id="20" name="MH_Other_8"/>
            <p:cNvSpPr/>
            <p:nvPr>
              <p:custDataLst>
                <p:tags r:id="rId5"/>
              </p:custDataLst>
            </p:nvPr>
          </p:nvSpPr>
          <p:spPr bwMode="auto">
            <a:xfrm>
              <a:off x="5657777" y="3259352"/>
              <a:ext cx="749145" cy="775422"/>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chemeClr val="accent4"/>
            </a:solidFill>
            <a:ln w="19050">
              <a:noFill/>
              <a:miter lim="800000"/>
            </a:ln>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endParaRPr lang="zh-CN" altLang="en-US" sz="2100" dirty="0">
                <a:solidFill>
                  <a:srgbClr val="FFFFFF"/>
                </a:solidFill>
                <a:latin typeface="Impact" panose="020B0806030902050204" pitchFamily="34" charset="0"/>
                <a:ea typeface="幼圆" panose="02010509060101010101" pitchFamily="49" charset="-122"/>
              </a:endParaRPr>
            </a:p>
          </p:txBody>
        </p:sp>
        <p:sp>
          <p:nvSpPr>
            <p:cNvPr id="21" name="MH_SubTitle_4"/>
            <p:cNvSpPr/>
            <p:nvPr>
              <p:custDataLst>
                <p:tags r:id="rId6"/>
              </p:custDataLst>
            </p:nvPr>
          </p:nvSpPr>
          <p:spPr>
            <a:xfrm>
              <a:off x="6597302" y="3522865"/>
              <a:ext cx="2005541" cy="921729"/>
            </a:xfrm>
            <a:prstGeom prst="rect">
              <a:avLst/>
            </a:prstGeom>
            <a:solidFill>
              <a:schemeClr val="bg1"/>
            </a:solidFill>
            <a:effectLst>
              <a:outerShdw blurRad="50800" dist="38100" dir="5400000" algn="t" rotWithShape="0">
                <a:prstClr val="black">
                  <a:alpha val="40000"/>
                </a:prstClr>
              </a:outerShdw>
            </a:effectLst>
          </p:spPr>
          <p:txBody>
            <a:bodyPr lIns="68580" tIns="34290" rIns="68580" bIns="34290" anchor="ctr"/>
            <a:lstStyle/>
            <a:p>
              <a:pPr algn="just" defTabSz="913765">
                <a:defRPr/>
              </a:pP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Nước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giúp</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cơ</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thể</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thải</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ra</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các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chất</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độc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hại</a:t>
              </a:r>
              <a:endParaRPr lang="en-US" altLang="en-US" sz="2200" b="1" dirty="0">
                <a:solidFill>
                  <a:srgbClr val="002060"/>
                </a:solidFill>
                <a:latin typeface="Arial" panose="020B0604020202020204" pitchFamily="34" charset="0"/>
                <a:cs typeface="Arial" panose="020B0604020202020204" pitchFamily="34" charset="0"/>
              </a:endParaRPr>
            </a:p>
          </p:txBody>
        </p:sp>
      </p:grpSp>
      <p:sp>
        <p:nvSpPr>
          <p:cNvPr id="22" name="Rectangle 21"/>
          <p:cNvSpPr/>
          <p:nvPr/>
        </p:nvSpPr>
        <p:spPr>
          <a:xfrm>
            <a:off x="2500770" y="215786"/>
            <a:ext cx="8057014" cy="646331"/>
          </a:xfrm>
          <a:prstGeom prst="rect">
            <a:avLst/>
          </a:prstGeom>
          <a:solidFill>
            <a:schemeClr val="accent1">
              <a:lumMod val="40000"/>
              <a:lumOff val="60000"/>
            </a:schemeClr>
          </a:solidFill>
        </p:spPr>
        <p:txBody>
          <a:bodyPr wrap="none">
            <a:spAutoFit/>
          </a:bodyPr>
          <a:lstStyle/>
          <a:p>
            <a:pPr algn="ctr"/>
            <a:r>
              <a:rPr lang="en-US" altLang="en-US" sz="3600" b="1" dirty="0" err="1">
                <a:solidFill>
                  <a:srgbClr val="002060"/>
                </a:solidFill>
                <a:latin typeface="Arial" panose="020B0604020202020204" pitchFamily="34" charset="0"/>
                <a:cs typeface="Arial" panose="020B0604020202020204" pitchFamily="34" charset="0"/>
              </a:rPr>
              <a:t>Nước</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cần</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cho</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sự</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sống</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của</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sinh</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vật</a:t>
            </a:r>
            <a:endParaRPr lang="en-US" altLang="en-US" sz="3600" b="1" dirty="0">
              <a:solidFill>
                <a:srgbClr val="002060"/>
              </a:solidFill>
              <a:latin typeface="Arial" panose="020B0604020202020204" pitchFamily="34" charset="0"/>
              <a:cs typeface="Arial" panose="020B0604020202020204" pitchFamily="34" charset="0"/>
            </a:endParaRPr>
          </a:p>
        </p:txBody>
      </p:sp>
      <p:grpSp>
        <p:nvGrpSpPr>
          <p:cNvPr id="23" name="Group 22"/>
          <p:cNvGrpSpPr/>
          <p:nvPr/>
        </p:nvGrpSpPr>
        <p:grpSpPr>
          <a:xfrm>
            <a:off x="2846725" y="4665143"/>
            <a:ext cx="4125780" cy="1578137"/>
            <a:chOff x="5657777" y="3259352"/>
            <a:chExt cx="3441904" cy="1287726"/>
          </a:xfrm>
        </p:grpSpPr>
        <p:sp>
          <p:nvSpPr>
            <p:cNvPr id="24" name="MH_Other_7"/>
            <p:cNvSpPr>
              <a:spLocks noChangeArrowheads="1"/>
            </p:cNvSpPr>
            <p:nvPr>
              <p:custDataLst>
                <p:tags r:id="rId1"/>
              </p:custDataLst>
            </p:nvPr>
          </p:nvSpPr>
          <p:spPr bwMode="auto">
            <a:xfrm rot="1805303" flipH="1">
              <a:off x="6118681" y="3378979"/>
              <a:ext cx="563427" cy="437301"/>
            </a:xfrm>
            <a:prstGeom prst="triangle">
              <a:avLst>
                <a:gd name="adj" fmla="val 50000"/>
              </a:avLst>
            </a:prstGeom>
            <a:solidFill>
              <a:srgbClr val="EEAAAA"/>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Calibri" panose="020F0502020204030204" pitchFamily="34" charset="0"/>
                <a:ea typeface="微软雅黑" panose="020B0503020204020204" pitchFamily="34" charset="-122"/>
              </a:endParaRPr>
            </a:p>
          </p:txBody>
        </p:sp>
        <p:sp>
          <p:nvSpPr>
            <p:cNvPr id="25" name="MH_Other_8"/>
            <p:cNvSpPr/>
            <p:nvPr>
              <p:custDataLst>
                <p:tags r:id="rId2"/>
              </p:custDataLst>
            </p:nvPr>
          </p:nvSpPr>
          <p:spPr bwMode="auto">
            <a:xfrm>
              <a:off x="5657777" y="3259352"/>
              <a:ext cx="749145" cy="775422"/>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rgbClr val="BE4833"/>
            </a:solidFill>
            <a:ln w="19050">
              <a:noFill/>
              <a:miter lim="800000"/>
            </a:ln>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endParaRPr lang="zh-CN" altLang="en-US" sz="2100" dirty="0">
                <a:solidFill>
                  <a:srgbClr val="BE4833"/>
                </a:solidFill>
                <a:latin typeface="Impact" panose="020B0806030902050204" pitchFamily="34" charset="0"/>
                <a:ea typeface="幼圆" panose="02010509060101010101" pitchFamily="49" charset="-122"/>
              </a:endParaRPr>
            </a:p>
          </p:txBody>
        </p:sp>
        <p:sp>
          <p:nvSpPr>
            <p:cNvPr id="26" name="MH_SubTitle_4"/>
            <p:cNvSpPr/>
            <p:nvPr>
              <p:custDataLst>
                <p:tags r:id="rId3"/>
              </p:custDataLst>
            </p:nvPr>
          </p:nvSpPr>
          <p:spPr>
            <a:xfrm>
              <a:off x="6558851" y="3625349"/>
              <a:ext cx="2540830" cy="921729"/>
            </a:xfrm>
            <a:prstGeom prst="rect">
              <a:avLst/>
            </a:prstGeom>
            <a:solidFill>
              <a:schemeClr val="bg1"/>
            </a:solidFill>
            <a:effectLst>
              <a:outerShdw blurRad="50800" dist="38100" dir="5400000" algn="t" rotWithShape="0">
                <a:prstClr val="black">
                  <a:alpha val="40000"/>
                </a:prstClr>
              </a:outerShdw>
            </a:effectLst>
          </p:spPr>
          <p:txBody>
            <a:bodyPr lIns="68580" tIns="34290" rIns="68580" bIns="34290" anchor="ctr"/>
            <a:lstStyle/>
            <a:p>
              <a:pPr algn="just" defTabSz="913765">
                <a:defRPr/>
              </a:pP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Nước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là</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môi</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trường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sống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của</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nhiều</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loại</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động</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vật</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thực</a:t>
              </a:r>
              <a:r>
                <a:rPr lang="en-US" altLang="zh-CN" sz="22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en-US" altLang="zh-CN" sz="2200" b="1" kern="0" dirty="0" err="1">
                  <a:solidFill>
                    <a:srgbClr val="002060"/>
                  </a:solidFill>
                  <a:latin typeface="Arial" panose="020B0604020202020204" pitchFamily="34" charset="0"/>
                  <a:ea typeface="微软雅黑" panose="020B0503020204020204" pitchFamily="34" charset="-122"/>
                  <a:cs typeface="Arial" panose="020B0604020202020204" pitchFamily="34" charset="0"/>
                </a:rPr>
                <a:t>vật</a:t>
              </a:r>
              <a:endParaRPr lang="en-US" altLang="en-US" sz="2200" b="1" dirty="0">
                <a:solidFill>
                  <a:srgbClr val="002060"/>
                </a:solidFill>
                <a:latin typeface="Arial" panose="020B0604020202020204" pitchFamily="34" charset="0"/>
                <a:cs typeface="Arial" panose="020B0604020202020204" pitchFamily="34" charset="0"/>
              </a:endParaRPr>
            </a:p>
          </p:txBody>
        </p:sp>
      </p:grpSp>
      <p:grpSp>
        <p:nvGrpSpPr>
          <p:cNvPr id="27" name="Group 26"/>
          <p:cNvGrpSpPr/>
          <p:nvPr/>
        </p:nvGrpSpPr>
        <p:grpSpPr>
          <a:xfrm>
            <a:off x="148169" y="2129431"/>
            <a:ext cx="1672045" cy="2472011"/>
            <a:chOff x="0" y="1864312"/>
            <a:chExt cx="1672045" cy="2472011"/>
          </a:xfrm>
        </p:grpSpPr>
        <p:pic>
          <p:nvPicPr>
            <p:cNvPr id="28" name="图形 9"/>
            <p:cNvPicPr>
              <a:picLocks noChangeAspect="1"/>
            </p:cNvPicPr>
            <p:nvPr/>
          </p:nvPicPr>
          <p:blipFill>
            <a:blip r:embed="rId19"/>
            <a:stretch>
              <a:fillRect/>
            </a:stretch>
          </p:blipFill>
          <p:spPr>
            <a:xfrm>
              <a:off x="0" y="1864312"/>
              <a:ext cx="1672045" cy="2472011"/>
            </a:xfrm>
            <a:prstGeom prst="rect">
              <a:avLst/>
            </a:prstGeom>
          </p:spPr>
        </p:pic>
        <p:sp>
          <p:nvSpPr>
            <p:cNvPr id="29" name="TextBox 28"/>
            <p:cNvSpPr txBox="1"/>
            <p:nvPr/>
          </p:nvSpPr>
          <p:spPr>
            <a:xfrm>
              <a:off x="120720" y="2170562"/>
              <a:ext cx="1388302" cy="1815882"/>
            </a:xfrm>
            <a:prstGeom prst="rect">
              <a:avLst/>
            </a:prstGeom>
            <a:noFill/>
          </p:spPr>
          <p:txBody>
            <a:bodyPr wrap="square" rtlCol="0">
              <a:spAutoFit/>
            </a:bodyPr>
            <a:lstStyle/>
            <a:p>
              <a:pPr algn="ctr"/>
              <a:r>
                <a:rPr lang="en-US" sz="2800" b="1" dirty="0" err="1">
                  <a:solidFill>
                    <a:schemeClr val="bg1"/>
                  </a:solidFill>
                  <a:latin typeface="UVN Huong Que Nang" panose="020E0804040705030404" pitchFamily="34" charset="0"/>
                </a:rPr>
                <a:t>Điều</a:t>
              </a:r>
              <a:r>
                <a:rPr lang="en-US" sz="2800" b="1" dirty="0">
                  <a:solidFill>
                    <a:schemeClr val="bg1"/>
                  </a:solidFill>
                  <a:latin typeface="UVN Huong Que Nang" panose="020E0804040705030404" pitchFamily="34" charset="0"/>
                </a:rPr>
                <a:t> </a:t>
              </a:r>
              <a:r>
                <a:rPr lang="en-US" sz="2800" b="1" dirty="0" err="1">
                  <a:solidFill>
                    <a:schemeClr val="bg1"/>
                  </a:solidFill>
                  <a:latin typeface="UVN Huong Que Nang" panose="020E0804040705030404" pitchFamily="34" charset="0"/>
                </a:rPr>
                <a:t>bạn</a:t>
              </a:r>
              <a:r>
                <a:rPr lang="en-US" sz="2800" b="1" dirty="0">
                  <a:solidFill>
                    <a:schemeClr val="bg1"/>
                  </a:solidFill>
                  <a:latin typeface="UVN Huong Que Nang" panose="020E0804040705030404" pitchFamily="34" charset="0"/>
                </a:rPr>
                <a:t> </a:t>
              </a:r>
              <a:r>
                <a:rPr lang="en-US" sz="2800" b="1" dirty="0" err="1">
                  <a:solidFill>
                    <a:schemeClr val="bg1"/>
                  </a:solidFill>
                  <a:latin typeface="UVN Huong Que Nang" panose="020E0804040705030404" pitchFamily="34" charset="0"/>
                </a:rPr>
                <a:t>cần</a:t>
              </a:r>
              <a:r>
                <a:rPr lang="en-US" sz="2800" b="1" dirty="0">
                  <a:solidFill>
                    <a:schemeClr val="bg1"/>
                  </a:solidFill>
                  <a:latin typeface="UVN Huong Que Nang" panose="020E0804040705030404" pitchFamily="34" charset="0"/>
                </a:rPr>
                <a:t> </a:t>
              </a:r>
              <a:r>
                <a:rPr lang="en-US" sz="2800" b="1" dirty="0" err="1">
                  <a:solidFill>
                    <a:schemeClr val="bg1"/>
                  </a:solidFill>
                  <a:latin typeface="UVN Huong Que Nang" panose="020E0804040705030404" pitchFamily="34" charset="0"/>
                </a:rPr>
                <a:t>biết</a:t>
              </a:r>
              <a:endParaRPr lang="vi-VN" sz="2800" b="1" dirty="0">
                <a:solidFill>
                  <a:schemeClr val="bg1"/>
                </a:solidFill>
              </a:endParaRPr>
            </a:p>
          </p:txBody>
        </p:sp>
      </p:grpSp>
    </p:spTree>
    <p:extLst>
      <p:ext uri="{BB962C8B-B14F-4D97-AF65-F5344CB8AC3E}">
        <p14:creationId xmlns:p14="http://schemas.microsoft.com/office/powerpoint/2010/main" val="763906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27"/>
                                        </p:tgtEl>
                                      </p:cBhvr>
                                    </p:animEffect>
                                    <p:animScale>
                                      <p:cBhvr>
                                        <p:cTn id="7" dur="250" autoRev="1" fill="hold"/>
                                        <p:tgtEl>
                                          <p:spTgt spid="27"/>
                                        </p:tgtEl>
                                      </p:cBhvr>
                                      <p:by x="105000" y="105000"/>
                                    </p:animScale>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barn(inVertical)">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par>
                          <p:cTn id="21" fill="hold">
                            <p:stCondLst>
                              <p:cond delay="1000"/>
                            </p:stCondLst>
                            <p:childTnLst>
                              <p:par>
                                <p:cTn id="22" presetID="16" presetClass="entr" presetSubtype="21"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arn(inVertical)">
                                      <p:cBhvr>
                                        <p:cTn id="24" dur="500"/>
                                        <p:tgtEl>
                                          <p:spTgt spid="23"/>
                                        </p:tgtEl>
                                      </p:cBhvr>
                                    </p:animEffect>
                                  </p:childTnLst>
                                </p:cTn>
                              </p:par>
                            </p:childTnLst>
                          </p:cTn>
                        </p:par>
                        <p:par>
                          <p:cTn id="25" fill="hold">
                            <p:stCondLst>
                              <p:cond delay="1500"/>
                            </p:stCondLst>
                            <p:childTnLst>
                              <p:par>
                                <p:cTn id="26" presetID="16" presetClass="entr" presetSubtype="21"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par>
                          <p:cTn id="29" fill="hold">
                            <p:stCondLst>
                              <p:cond delay="2000"/>
                            </p:stCondLst>
                            <p:childTnLst>
                              <p:par>
                                <p:cTn id="30" presetID="16" presetClass="entr" presetSubtype="21"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E2AD2D3-F795-4EB2-8B64-282A69E1C02E}"/>
              </a:ext>
            </a:extLst>
          </p:cNvPr>
          <p:cNvGrpSpPr/>
          <p:nvPr/>
        </p:nvGrpSpPr>
        <p:grpSpPr>
          <a:xfrm>
            <a:off x="469448" y="-5671493"/>
            <a:ext cx="11922808" cy="20379742"/>
            <a:chOff x="469448" y="-5671493"/>
            <a:chExt cx="11922808" cy="20379742"/>
          </a:xfrm>
          <a:solidFill>
            <a:srgbClr val="E4F4EF"/>
          </a:solidFill>
        </p:grpSpPr>
        <p:sp>
          <p:nvSpPr>
            <p:cNvPr id="6" name="矩形 5">
              <a:extLst>
                <a:ext uri="{FF2B5EF4-FFF2-40B4-BE49-F238E27FC236}">
                  <a16:creationId xmlns:a16="http://schemas.microsoft.com/office/drawing/2014/main" id="{A0757E47-E9A4-4C66-B6AA-5984B02B3587}"/>
                </a:ext>
              </a:extLst>
            </p:cNvPr>
            <p:cNvSpPr/>
            <p:nvPr/>
          </p:nvSpPr>
          <p:spPr>
            <a:xfrm rot="2640000" flipH="1">
              <a:off x="469448" y="-56714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D7CC68B4-743C-41F0-A1E2-70990D5E6E8D}"/>
                </a:ext>
              </a:extLst>
            </p:cNvPr>
            <p:cNvSpPr/>
            <p:nvPr/>
          </p:nvSpPr>
          <p:spPr>
            <a:xfrm rot="2640000" flipH="1">
              <a:off x="621848" y="-55190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3E371741-D9FA-4EC0-A882-B95E51C295A6}"/>
                </a:ext>
              </a:extLst>
            </p:cNvPr>
            <p:cNvSpPr/>
            <p:nvPr/>
          </p:nvSpPr>
          <p:spPr>
            <a:xfrm rot="2640000" flipH="1">
              <a:off x="917682" y="-55190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3020F8C3-4A24-4D0E-80BD-B6B9EFF058ED}"/>
                </a:ext>
              </a:extLst>
            </p:cNvPr>
            <p:cNvSpPr/>
            <p:nvPr/>
          </p:nvSpPr>
          <p:spPr>
            <a:xfrm rot="2640000" flipH="1">
              <a:off x="1070082" y="-53666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F7BEB783-986B-4383-BAE9-176709522B1A}"/>
                </a:ext>
              </a:extLst>
            </p:cNvPr>
            <p:cNvSpPr/>
            <p:nvPr/>
          </p:nvSpPr>
          <p:spPr>
            <a:xfrm rot="2640000" flipH="1">
              <a:off x="1213517" y="-515154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72AB52E2-1A97-41B1-8B03-0DCEC2EE67B6}"/>
                </a:ext>
              </a:extLst>
            </p:cNvPr>
            <p:cNvSpPr/>
            <p:nvPr/>
          </p:nvSpPr>
          <p:spPr>
            <a:xfrm rot="2640000" flipH="1">
              <a:off x="1365917" y="-499914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B0231663-7879-477E-B043-7F633286CBB9}"/>
                </a:ext>
              </a:extLst>
            </p:cNvPr>
            <p:cNvSpPr/>
            <p:nvPr/>
          </p:nvSpPr>
          <p:spPr>
            <a:xfrm rot="2640000" flipH="1">
              <a:off x="1365915" y="-46315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21D73AD5-9103-4168-BE7E-B425A574FB66}"/>
                </a:ext>
              </a:extLst>
            </p:cNvPr>
            <p:cNvSpPr/>
            <p:nvPr/>
          </p:nvSpPr>
          <p:spPr>
            <a:xfrm rot="2640000" flipH="1">
              <a:off x="1518315" y="-44791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B5FD48CB-DA6E-41C4-9419-A360EFDD3091}"/>
                </a:ext>
              </a:extLst>
            </p:cNvPr>
            <p:cNvSpPr/>
            <p:nvPr/>
          </p:nvSpPr>
          <p:spPr>
            <a:xfrm rot="2640000" flipH="1">
              <a:off x="1814149" y="-44791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B58C7007-D331-4CDD-80E5-77566934C50A}"/>
                </a:ext>
              </a:extLst>
            </p:cNvPr>
            <p:cNvSpPr/>
            <p:nvPr/>
          </p:nvSpPr>
          <p:spPr>
            <a:xfrm rot="2640000" flipH="1">
              <a:off x="1966549" y="-43267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8FC7103C-C7A3-48E5-B8B3-981634F84A85}"/>
                </a:ext>
              </a:extLst>
            </p:cNvPr>
            <p:cNvSpPr/>
            <p:nvPr/>
          </p:nvSpPr>
          <p:spPr>
            <a:xfrm rot="2640000" flipH="1">
              <a:off x="2109984" y="-4111634"/>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E03971BB-41D3-4EDA-97D7-291D69253018}"/>
                </a:ext>
              </a:extLst>
            </p:cNvPr>
            <p:cNvSpPr/>
            <p:nvPr/>
          </p:nvSpPr>
          <p:spPr>
            <a:xfrm rot="2640000" flipH="1">
              <a:off x="2262384" y="-3959234"/>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E0ABB71F-3400-4346-AB75-4F46D0DF53E3}"/>
                </a:ext>
              </a:extLst>
            </p:cNvPr>
            <p:cNvSpPr/>
            <p:nvPr/>
          </p:nvSpPr>
          <p:spPr>
            <a:xfrm rot="2640000" flipH="1">
              <a:off x="2262383" y="-36051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424D88CB-71F5-46B3-B407-FFFBC28CC0ED}"/>
                </a:ext>
              </a:extLst>
            </p:cNvPr>
            <p:cNvSpPr/>
            <p:nvPr/>
          </p:nvSpPr>
          <p:spPr>
            <a:xfrm rot="2640000" flipH="1">
              <a:off x="2414783" y="-34527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D59F06C6-C0D6-4217-AA1D-1305E342DC24}"/>
                </a:ext>
              </a:extLst>
            </p:cNvPr>
            <p:cNvSpPr/>
            <p:nvPr/>
          </p:nvSpPr>
          <p:spPr>
            <a:xfrm rot="2640000" flipH="1">
              <a:off x="2710617" y="-34527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24330394-2121-493D-BD9E-154E4C8B4AC9}"/>
                </a:ext>
              </a:extLst>
            </p:cNvPr>
            <p:cNvSpPr/>
            <p:nvPr/>
          </p:nvSpPr>
          <p:spPr>
            <a:xfrm rot="2640000" flipH="1">
              <a:off x="2863017" y="-33003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7411BA20-03CA-4C31-AA33-B5970C3592B0}"/>
                </a:ext>
              </a:extLst>
            </p:cNvPr>
            <p:cNvSpPr/>
            <p:nvPr/>
          </p:nvSpPr>
          <p:spPr>
            <a:xfrm rot="2640000" flipH="1">
              <a:off x="3006452" y="-3085175"/>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91E7FBAB-3FEA-453F-8B00-668BD92EC122}"/>
                </a:ext>
              </a:extLst>
            </p:cNvPr>
            <p:cNvSpPr/>
            <p:nvPr/>
          </p:nvSpPr>
          <p:spPr>
            <a:xfrm rot="2640000" flipH="1">
              <a:off x="3158852" y="-2932775"/>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43FBFEAA-FBF3-4A56-A983-2D0A9DFCDD13}"/>
                </a:ext>
              </a:extLst>
            </p:cNvPr>
            <p:cNvSpPr/>
            <p:nvPr/>
          </p:nvSpPr>
          <p:spPr>
            <a:xfrm rot="2640000" flipH="1">
              <a:off x="3159275" y="-25637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a:extLst>
                <a:ext uri="{FF2B5EF4-FFF2-40B4-BE49-F238E27FC236}">
                  <a16:creationId xmlns:a16="http://schemas.microsoft.com/office/drawing/2014/main" id="{C82ABBB3-A673-4931-9104-A7DD02579324}"/>
                </a:ext>
              </a:extLst>
            </p:cNvPr>
            <p:cNvSpPr/>
            <p:nvPr/>
          </p:nvSpPr>
          <p:spPr>
            <a:xfrm rot="2640000" flipH="1">
              <a:off x="3311675" y="-24113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B7CF4877-11FC-41EA-82A5-D9C9EDCF5CEB}"/>
                </a:ext>
              </a:extLst>
            </p:cNvPr>
            <p:cNvSpPr/>
            <p:nvPr/>
          </p:nvSpPr>
          <p:spPr>
            <a:xfrm rot="2640000" flipH="1">
              <a:off x="3607509" y="-24113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9B2139F2-9642-481F-B77D-B9604075B06C}"/>
                </a:ext>
              </a:extLst>
            </p:cNvPr>
            <p:cNvSpPr/>
            <p:nvPr/>
          </p:nvSpPr>
          <p:spPr>
            <a:xfrm rot="2640000" flipH="1">
              <a:off x="3759909" y="-22589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431D3735-4230-4A4E-9DD8-9700654572A2}"/>
                </a:ext>
              </a:extLst>
            </p:cNvPr>
            <p:cNvSpPr/>
            <p:nvPr/>
          </p:nvSpPr>
          <p:spPr>
            <a:xfrm rot="2640000" flipH="1">
              <a:off x="3903344" y="-204379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EC115A96-27D1-48BC-9879-E8F93ABA8B3F}"/>
                </a:ext>
              </a:extLst>
            </p:cNvPr>
            <p:cNvSpPr/>
            <p:nvPr/>
          </p:nvSpPr>
          <p:spPr>
            <a:xfrm rot="2640000" flipH="1">
              <a:off x="4055744" y="-189139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a:extLst>
                <a:ext uri="{FF2B5EF4-FFF2-40B4-BE49-F238E27FC236}">
                  <a16:creationId xmlns:a16="http://schemas.microsoft.com/office/drawing/2014/main" id="{500E0D3A-DA9F-4B62-947C-13EA9C476D2B}"/>
                </a:ext>
              </a:extLst>
            </p:cNvPr>
            <p:cNvGrpSpPr/>
            <p:nvPr/>
          </p:nvGrpSpPr>
          <p:grpSpPr>
            <a:xfrm>
              <a:off x="4248063" y="-5068429"/>
              <a:ext cx="1929395" cy="19776678"/>
              <a:chOff x="2933204" y="-3533395"/>
              <a:chExt cx="1929395" cy="18909935"/>
            </a:xfrm>
            <a:grpFill/>
          </p:grpSpPr>
          <p:sp>
            <p:nvSpPr>
              <p:cNvPr id="55" name="矩形 54">
                <a:extLst>
                  <a:ext uri="{FF2B5EF4-FFF2-40B4-BE49-F238E27FC236}">
                    <a16:creationId xmlns:a16="http://schemas.microsoft.com/office/drawing/2014/main" id="{ED8DA088-6947-4D74-8D57-D6B6D27296C2}"/>
                  </a:ext>
                </a:extLst>
              </p:cNvPr>
              <p:cNvSpPr/>
              <p:nvPr/>
            </p:nvSpPr>
            <p:spPr>
              <a:xfrm rot="2640000" flipH="1">
                <a:off x="2933204" y="-35333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a:extLst>
                  <a:ext uri="{FF2B5EF4-FFF2-40B4-BE49-F238E27FC236}">
                    <a16:creationId xmlns:a16="http://schemas.microsoft.com/office/drawing/2014/main" id="{7CB5A1B3-BEB4-4017-8906-ECC1A34E0E11}"/>
                  </a:ext>
                </a:extLst>
              </p:cNvPr>
              <p:cNvSpPr/>
              <p:nvPr/>
            </p:nvSpPr>
            <p:spPr>
              <a:xfrm rot="2640000" flipH="1">
                <a:off x="3085604" y="-33809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a:extLst>
                  <a:ext uri="{FF2B5EF4-FFF2-40B4-BE49-F238E27FC236}">
                    <a16:creationId xmlns:a16="http://schemas.microsoft.com/office/drawing/2014/main" id="{C8DAF41F-FC37-4C14-92DD-DFE20222CBCC}"/>
                  </a:ext>
                </a:extLst>
              </p:cNvPr>
              <p:cNvSpPr/>
              <p:nvPr/>
            </p:nvSpPr>
            <p:spPr>
              <a:xfrm rot="2640000" flipH="1">
                <a:off x="3381438" y="-33809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a:extLst>
                  <a:ext uri="{FF2B5EF4-FFF2-40B4-BE49-F238E27FC236}">
                    <a16:creationId xmlns:a16="http://schemas.microsoft.com/office/drawing/2014/main" id="{F0A5C786-6780-4308-BF40-5853D5D74BED}"/>
                  </a:ext>
                </a:extLst>
              </p:cNvPr>
              <p:cNvSpPr/>
              <p:nvPr/>
            </p:nvSpPr>
            <p:spPr>
              <a:xfrm rot="2640000" flipH="1">
                <a:off x="3533838" y="-32285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a:extLst>
                  <a:ext uri="{FF2B5EF4-FFF2-40B4-BE49-F238E27FC236}">
                    <a16:creationId xmlns:a16="http://schemas.microsoft.com/office/drawing/2014/main" id="{F60230DA-BB1D-4C37-A272-ABE34171D4F8}"/>
                  </a:ext>
                </a:extLst>
              </p:cNvPr>
              <p:cNvSpPr/>
              <p:nvPr/>
            </p:nvSpPr>
            <p:spPr>
              <a:xfrm rot="2640000" flipH="1">
                <a:off x="3677273" y="-3013442"/>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a:extLst>
                  <a:ext uri="{FF2B5EF4-FFF2-40B4-BE49-F238E27FC236}">
                    <a16:creationId xmlns:a16="http://schemas.microsoft.com/office/drawing/2014/main" id="{438577DB-E44F-44F6-B25D-3600986852E1}"/>
                  </a:ext>
                </a:extLst>
              </p:cNvPr>
              <p:cNvSpPr/>
              <p:nvPr/>
            </p:nvSpPr>
            <p:spPr>
              <a:xfrm rot="2640000" flipH="1">
                <a:off x="3829673" y="-2861042"/>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CF97F3D9-EB8B-4227-BCD8-D4C32DB2B298}"/>
                  </a:ext>
                </a:extLst>
              </p:cNvPr>
              <p:cNvSpPr/>
              <p:nvPr/>
            </p:nvSpPr>
            <p:spPr>
              <a:xfrm rot="2640000" flipH="1">
                <a:off x="4413861" y="-3088989"/>
                <a:ext cx="117723"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a:extLst>
                  <a:ext uri="{FF2B5EF4-FFF2-40B4-BE49-F238E27FC236}">
                    <a16:creationId xmlns:a16="http://schemas.microsoft.com/office/drawing/2014/main" id="{BB92A429-D405-4343-953B-B12164694E95}"/>
                  </a:ext>
                </a:extLst>
              </p:cNvPr>
              <p:cNvSpPr/>
              <p:nvPr/>
            </p:nvSpPr>
            <p:spPr>
              <a:xfrm rot="2640000" flipH="1">
                <a:off x="3982072" y="-2354536"/>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a:extLst>
                  <a:ext uri="{FF2B5EF4-FFF2-40B4-BE49-F238E27FC236}">
                    <a16:creationId xmlns:a16="http://schemas.microsoft.com/office/drawing/2014/main" id="{58413B7F-9D27-4FF4-916D-0ED3B01123CC}"/>
                  </a:ext>
                </a:extLst>
              </p:cNvPr>
              <p:cNvSpPr/>
              <p:nvPr/>
            </p:nvSpPr>
            <p:spPr>
              <a:xfrm rot="2640000" flipH="1">
                <a:off x="4277906" y="-2354537"/>
                <a:ext cx="136458" cy="172111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a:extLst>
                  <a:ext uri="{FF2B5EF4-FFF2-40B4-BE49-F238E27FC236}">
                    <a16:creationId xmlns:a16="http://schemas.microsoft.com/office/drawing/2014/main" id="{48AE11E6-DACF-4A65-B2AB-C1069EE2455B}"/>
                  </a:ext>
                </a:extLst>
              </p:cNvPr>
              <p:cNvSpPr/>
              <p:nvPr/>
            </p:nvSpPr>
            <p:spPr>
              <a:xfrm rot="2640000" flipH="1">
                <a:off x="4430306" y="-220213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64">
                <a:extLst>
                  <a:ext uri="{FF2B5EF4-FFF2-40B4-BE49-F238E27FC236}">
                    <a16:creationId xmlns:a16="http://schemas.microsoft.com/office/drawing/2014/main" id="{76E8F397-763A-4A5E-9B91-6F1D5898B2E9}"/>
                  </a:ext>
                </a:extLst>
              </p:cNvPr>
              <p:cNvSpPr/>
              <p:nvPr/>
            </p:nvSpPr>
            <p:spPr>
              <a:xfrm rot="2640000" flipH="1">
                <a:off x="4573741" y="-1986984"/>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65">
                <a:extLst>
                  <a:ext uri="{FF2B5EF4-FFF2-40B4-BE49-F238E27FC236}">
                    <a16:creationId xmlns:a16="http://schemas.microsoft.com/office/drawing/2014/main" id="{9D11E072-022B-4B21-A997-8213045EF1A1}"/>
                  </a:ext>
                </a:extLst>
              </p:cNvPr>
              <p:cNvSpPr/>
              <p:nvPr/>
            </p:nvSpPr>
            <p:spPr>
              <a:xfrm rot="2640000" flipH="1">
                <a:off x="4726141" y="-1834582"/>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1" name="矩形 30">
              <a:extLst>
                <a:ext uri="{FF2B5EF4-FFF2-40B4-BE49-F238E27FC236}">
                  <a16:creationId xmlns:a16="http://schemas.microsoft.com/office/drawing/2014/main" id="{61FA3A27-8D66-4201-B200-5337043FEAEE}"/>
                </a:ext>
              </a:extLst>
            </p:cNvPr>
            <p:cNvSpPr/>
            <p:nvPr/>
          </p:nvSpPr>
          <p:spPr>
            <a:xfrm rot="2640000" flipH="1">
              <a:off x="8821902" y="-21556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28C4029E-2F38-4509-A010-5A9552959733}"/>
                </a:ext>
              </a:extLst>
            </p:cNvPr>
            <p:cNvSpPr/>
            <p:nvPr/>
          </p:nvSpPr>
          <p:spPr>
            <a:xfrm rot="2640000" flipH="1">
              <a:off x="8974302" y="-20032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08ED8529-DFE9-44DD-96F5-40542D797553}"/>
                </a:ext>
              </a:extLst>
            </p:cNvPr>
            <p:cNvSpPr/>
            <p:nvPr/>
          </p:nvSpPr>
          <p:spPr>
            <a:xfrm rot="2640000" flipH="1">
              <a:off x="9270136" y="-20032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D44D780F-57D9-469E-8E3B-9F503C56C7E5}"/>
                </a:ext>
              </a:extLst>
            </p:cNvPr>
            <p:cNvSpPr/>
            <p:nvPr/>
          </p:nvSpPr>
          <p:spPr>
            <a:xfrm rot="2640000" flipH="1">
              <a:off x="9422536" y="-18508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9DECA472-6C3B-46A8-B095-326AE9E26CD4}"/>
                </a:ext>
              </a:extLst>
            </p:cNvPr>
            <p:cNvSpPr/>
            <p:nvPr/>
          </p:nvSpPr>
          <p:spPr>
            <a:xfrm rot="2640000" flipH="1">
              <a:off x="9565971" y="-1635679"/>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F1FE40FC-5EB4-4EBB-87DF-EB77C1F462DB}"/>
                </a:ext>
              </a:extLst>
            </p:cNvPr>
            <p:cNvSpPr/>
            <p:nvPr/>
          </p:nvSpPr>
          <p:spPr>
            <a:xfrm rot="2640000" flipH="1">
              <a:off x="9718371" y="-1483279"/>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33E3BE1D-8B0C-410D-9CA0-0678C67DB29E}"/>
                </a:ext>
              </a:extLst>
            </p:cNvPr>
            <p:cNvSpPr/>
            <p:nvPr/>
          </p:nvSpPr>
          <p:spPr>
            <a:xfrm rot="2640000" flipH="1">
              <a:off x="9718369" y="-11157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a:extLst>
                <a:ext uri="{FF2B5EF4-FFF2-40B4-BE49-F238E27FC236}">
                  <a16:creationId xmlns:a16="http://schemas.microsoft.com/office/drawing/2014/main" id="{05C9DF6B-DF1D-428D-8393-0793874CC9F2}"/>
                </a:ext>
              </a:extLst>
            </p:cNvPr>
            <p:cNvSpPr/>
            <p:nvPr/>
          </p:nvSpPr>
          <p:spPr>
            <a:xfrm rot="2640000" flipH="1">
              <a:off x="9870769" y="-9633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DD568DD4-0156-4023-9D7E-8511ED021A89}"/>
                </a:ext>
              </a:extLst>
            </p:cNvPr>
            <p:cNvSpPr/>
            <p:nvPr/>
          </p:nvSpPr>
          <p:spPr>
            <a:xfrm rot="2640000" flipH="1">
              <a:off x="10166603" y="-9633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a:extLst>
                <a:ext uri="{FF2B5EF4-FFF2-40B4-BE49-F238E27FC236}">
                  <a16:creationId xmlns:a16="http://schemas.microsoft.com/office/drawing/2014/main" id="{2434B97B-2D43-4D67-B2F1-21CC11EAD5E3}"/>
                </a:ext>
              </a:extLst>
            </p:cNvPr>
            <p:cNvSpPr/>
            <p:nvPr/>
          </p:nvSpPr>
          <p:spPr>
            <a:xfrm rot="2640000" flipH="1">
              <a:off x="10319003" y="-8109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a:extLst>
                <a:ext uri="{FF2B5EF4-FFF2-40B4-BE49-F238E27FC236}">
                  <a16:creationId xmlns:a16="http://schemas.microsoft.com/office/drawing/2014/main" id="{B34AD07E-D69E-47DC-B4EC-C46C584597FD}"/>
                </a:ext>
              </a:extLst>
            </p:cNvPr>
            <p:cNvSpPr/>
            <p:nvPr/>
          </p:nvSpPr>
          <p:spPr>
            <a:xfrm rot="2640000" flipH="1">
              <a:off x="10462438" y="-59577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a:extLst>
                <a:ext uri="{FF2B5EF4-FFF2-40B4-BE49-F238E27FC236}">
                  <a16:creationId xmlns:a16="http://schemas.microsoft.com/office/drawing/2014/main" id="{A662C077-E3DB-439A-A6FB-F5A6E0C9E15B}"/>
                </a:ext>
              </a:extLst>
            </p:cNvPr>
            <p:cNvSpPr/>
            <p:nvPr/>
          </p:nvSpPr>
          <p:spPr>
            <a:xfrm rot="2640000" flipH="1">
              <a:off x="10614838" y="-44337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a:extLst>
                <a:ext uri="{FF2B5EF4-FFF2-40B4-BE49-F238E27FC236}">
                  <a16:creationId xmlns:a16="http://schemas.microsoft.com/office/drawing/2014/main" id="{80527026-7308-49D4-9CF6-51E936781583}"/>
                </a:ext>
              </a:extLst>
            </p:cNvPr>
            <p:cNvSpPr/>
            <p:nvPr/>
          </p:nvSpPr>
          <p:spPr>
            <a:xfrm rot="2640000" flipH="1">
              <a:off x="10614837" y="-8926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a:extLst>
                <a:ext uri="{FF2B5EF4-FFF2-40B4-BE49-F238E27FC236}">
                  <a16:creationId xmlns:a16="http://schemas.microsoft.com/office/drawing/2014/main" id="{CD708013-49EC-4E7E-8963-E78726575D08}"/>
                </a:ext>
              </a:extLst>
            </p:cNvPr>
            <p:cNvSpPr/>
            <p:nvPr/>
          </p:nvSpPr>
          <p:spPr>
            <a:xfrm rot="2640000" flipH="1">
              <a:off x="10767237" y="6313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6652FA42-4427-4E2E-8094-ECD89E28D156}"/>
                </a:ext>
              </a:extLst>
            </p:cNvPr>
            <p:cNvSpPr/>
            <p:nvPr/>
          </p:nvSpPr>
          <p:spPr>
            <a:xfrm rot="2640000" flipH="1">
              <a:off x="11063071" y="6313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a:extLst>
                <a:ext uri="{FF2B5EF4-FFF2-40B4-BE49-F238E27FC236}">
                  <a16:creationId xmlns:a16="http://schemas.microsoft.com/office/drawing/2014/main" id="{42574306-1797-4F08-984B-A99DAC22EA97}"/>
                </a:ext>
              </a:extLst>
            </p:cNvPr>
            <p:cNvSpPr/>
            <p:nvPr/>
          </p:nvSpPr>
          <p:spPr>
            <a:xfrm rot="2640000" flipH="1">
              <a:off x="11215471" y="21553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a:extLst>
                <a:ext uri="{FF2B5EF4-FFF2-40B4-BE49-F238E27FC236}">
                  <a16:creationId xmlns:a16="http://schemas.microsoft.com/office/drawing/2014/main" id="{5B5C3227-B3FC-4704-AE7D-20B745253007}"/>
                </a:ext>
              </a:extLst>
            </p:cNvPr>
            <p:cNvSpPr/>
            <p:nvPr/>
          </p:nvSpPr>
          <p:spPr>
            <a:xfrm rot="2640000" flipH="1">
              <a:off x="11358906" y="43068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a:extLst>
                <a:ext uri="{FF2B5EF4-FFF2-40B4-BE49-F238E27FC236}">
                  <a16:creationId xmlns:a16="http://schemas.microsoft.com/office/drawing/2014/main" id="{FEBB88EF-9E9E-4831-8E24-5C1E3DF9CA6B}"/>
                </a:ext>
              </a:extLst>
            </p:cNvPr>
            <p:cNvSpPr/>
            <p:nvPr/>
          </p:nvSpPr>
          <p:spPr>
            <a:xfrm rot="2640000" flipH="1">
              <a:off x="11511306" y="58308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a:extLst>
                <a:ext uri="{FF2B5EF4-FFF2-40B4-BE49-F238E27FC236}">
                  <a16:creationId xmlns:a16="http://schemas.microsoft.com/office/drawing/2014/main" id="{D74002A7-FB57-4B20-B9A8-5FCAC94B08A1}"/>
                </a:ext>
              </a:extLst>
            </p:cNvPr>
            <p:cNvSpPr/>
            <p:nvPr/>
          </p:nvSpPr>
          <p:spPr>
            <a:xfrm rot="2640000" flipH="1">
              <a:off x="11511729" y="9521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a:extLst>
                <a:ext uri="{FF2B5EF4-FFF2-40B4-BE49-F238E27FC236}">
                  <a16:creationId xmlns:a16="http://schemas.microsoft.com/office/drawing/2014/main" id="{6D7EAB6E-E1DD-4B40-834F-2C1E501F54FC}"/>
                </a:ext>
              </a:extLst>
            </p:cNvPr>
            <p:cNvSpPr/>
            <p:nvPr/>
          </p:nvSpPr>
          <p:spPr>
            <a:xfrm rot="2640000" flipH="1">
              <a:off x="11664129" y="11045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a:extLst>
                <a:ext uri="{FF2B5EF4-FFF2-40B4-BE49-F238E27FC236}">
                  <a16:creationId xmlns:a16="http://schemas.microsoft.com/office/drawing/2014/main" id="{15331819-BB86-4B2A-9FE1-D6C6FD43A208}"/>
                </a:ext>
              </a:extLst>
            </p:cNvPr>
            <p:cNvSpPr/>
            <p:nvPr/>
          </p:nvSpPr>
          <p:spPr>
            <a:xfrm rot="2640000" flipH="1">
              <a:off x="11959963" y="11045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a:extLst>
                <a:ext uri="{FF2B5EF4-FFF2-40B4-BE49-F238E27FC236}">
                  <a16:creationId xmlns:a16="http://schemas.microsoft.com/office/drawing/2014/main" id="{D9C637F2-4442-451F-83C4-6A6BD1E13E56}"/>
                </a:ext>
              </a:extLst>
            </p:cNvPr>
            <p:cNvSpPr/>
            <p:nvPr/>
          </p:nvSpPr>
          <p:spPr>
            <a:xfrm rot="2640000" flipH="1">
              <a:off x="12112363" y="12569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a:extLst>
                <a:ext uri="{FF2B5EF4-FFF2-40B4-BE49-F238E27FC236}">
                  <a16:creationId xmlns:a16="http://schemas.microsoft.com/office/drawing/2014/main" id="{6A2E77A7-5AAE-418B-BCFF-E9C621651293}"/>
                </a:ext>
              </a:extLst>
            </p:cNvPr>
            <p:cNvSpPr/>
            <p:nvPr/>
          </p:nvSpPr>
          <p:spPr>
            <a:xfrm rot="2640000" flipH="1">
              <a:off x="12255798" y="1472071"/>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a:extLst>
                <a:ext uri="{FF2B5EF4-FFF2-40B4-BE49-F238E27FC236}">
                  <a16:creationId xmlns:a16="http://schemas.microsoft.com/office/drawing/2014/main" id="{9F797819-22B4-4248-9144-AB8BED785F9C}"/>
                </a:ext>
              </a:extLst>
            </p:cNvPr>
            <p:cNvSpPr/>
            <p:nvPr/>
          </p:nvSpPr>
          <p:spPr>
            <a:xfrm rot="2640000" flipH="1">
              <a:off x="4161434" y="-5274354"/>
              <a:ext cx="136458" cy="17999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7" name="组合 66">
            <a:extLst>
              <a:ext uri="{FF2B5EF4-FFF2-40B4-BE49-F238E27FC236}">
                <a16:creationId xmlns:a16="http://schemas.microsoft.com/office/drawing/2014/main" id="{AA9B606D-EBDD-4C73-8003-1867BB741FA3}"/>
              </a:ext>
            </a:extLst>
          </p:cNvPr>
          <p:cNvGrpSpPr/>
          <p:nvPr/>
        </p:nvGrpSpPr>
        <p:grpSpPr>
          <a:xfrm rot="234299">
            <a:off x="-3606038" y="-3960445"/>
            <a:ext cx="21002412" cy="6808940"/>
            <a:chOff x="-4075136" y="4609891"/>
            <a:chExt cx="18331759" cy="6808940"/>
          </a:xfrm>
          <a:solidFill>
            <a:schemeClr val="accent2"/>
          </a:solidFill>
          <a:effectLst/>
        </p:grpSpPr>
        <p:sp>
          <p:nvSpPr>
            <p:cNvPr id="68" name="云形 67">
              <a:extLst>
                <a:ext uri="{FF2B5EF4-FFF2-40B4-BE49-F238E27FC236}">
                  <a16:creationId xmlns:a16="http://schemas.microsoft.com/office/drawing/2014/main" id="{6714602F-3658-4D5F-A123-6A7AD9B6B0A2}"/>
                </a:ext>
              </a:extLst>
            </p:cNvPr>
            <p:cNvSpPr/>
            <p:nvPr/>
          </p:nvSpPr>
          <p:spPr>
            <a:xfrm>
              <a:off x="3579027" y="4609891"/>
              <a:ext cx="10677596" cy="6210344"/>
            </a:xfrm>
            <a:prstGeom prst="cloud">
              <a:avLst/>
            </a:pr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9" name="云形 68">
              <a:extLst>
                <a:ext uri="{FF2B5EF4-FFF2-40B4-BE49-F238E27FC236}">
                  <a16:creationId xmlns:a16="http://schemas.microsoft.com/office/drawing/2014/main" id="{3B1FFE5E-DB0B-41E2-86FB-16472ACA95E7}"/>
                </a:ext>
              </a:extLst>
            </p:cNvPr>
            <p:cNvSpPr/>
            <p:nvPr/>
          </p:nvSpPr>
          <p:spPr>
            <a:xfrm>
              <a:off x="-4075136" y="5208487"/>
              <a:ext cx="10677596" cy="6210344"/>
            </a:xfrm>
            <a:prstGeom prst="cloud">
              <a:avLst/>
            </a:pr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70" name="组合 69">
            <a:extLst>
              <a:ext uri="{FF2B5EF4-FFF2-40B4-BE49-F238E27FC236}">
                <a16:creationId xmlns:a16="http://schemas.microsoft.com/office/drawing/2014/main" id="{EAC85034-32D2-4FFB-9C76-FC3C3AC2E39F}"/>
              </a:ext>
            </a:extLst>
          </p:cNvPr>
          <p:cNvGrpSpPr/>
          <p:nvPr/>
        </p:nvGrpSpPr>
        <p:grpSpPr>
          <a:xfrm rot="234299">
            <a:off x="-3513022" y="-4170213"/>
            <a:ext cx="21002412" cy="6808940"/>
            <a:chOff x="-4075136" y="4609891"/>
            <a:chExt cx="18331759" cy="6808940"/>
          </a:xfrm>
          <a:solidFill>
            <a:srgbClr val="A4DCCB"/>
          </a:solidFill>
          <a:effectLst>
            <a:outerShdw blurRad="50800" dist="38100" dir="5400000" algn="t" rotWithShape="0">
              <a:prstClr val="black">
                <a:alpha val="40000"/>
              </a:prstClr>
            </a:outerShdw>
          </a:effectLst>
        </p:grpSpPr>
        <p:sp>
          <p:nvSpPr>
            <p:cNvPr id="71" name="云形 70">
              <a:extLst>
                <a:ext uri="{FF2B5EF4-FFF2-40B4-BE49-F238E27FC236}">
                  <a16:creationId xmlns:a16="http://schemas.microsoft.com/office/drawing/2014/main" id="{F8C6026A-71D8-4BE2-8A62-0FACC4DC3ED8}"/>
                </a:ext>
              </a:extLst>
            </p:cNvPr>
            <p:cNvSpPr/>
            <p:nvPr/>
          </p:nvSpPr>
          <p:spPr>
            <a:xfrm>
              <a:off x="3579027" y="4609891"/>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云形 71">
              <a:extLst>
                <a:ext uri="{FF2B5EF4-FFF2-40B4-BE49-F238E27FC236}">
                  <a16:creationId xmlns:a16="http://schemas.microsoft.com/office/drawing/2014/main" id="{3D6DCEBD-3A75-441B-9DE9-DA6F28871082}"/>
                </a:ext>
              </a:extLst>
            </p:cNvPr>
            <p:cNvSpPr/>
            <p:nvPr/>
          </p:nvSpPr>
          <p:spPr>
            <a:xfrm>
              <a:off x="-4075136" y="5208487"/>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2" name="文本框 7"/>
          <p:cNvSpPr txBox="1"/>
          <p:nvPr/>
        </p:nvSpPr>
        <p:spPr>
          <a:xfrm>
            <a:off x="6005096" y="3471004"/>
            <a:ext cx="6116092" cy="1673150"/>
          </a:xfrm>
          <a:prstGeom prst="rect">
            <a:avLst/>
          </a:prstGeom>
          <a:ln>
            <a:solidFill>
              <a:srgbClr val="A4DCCB"/>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107000"/>
              </a:lnSpc>
              <a:spcAft>
                <a:spcPts val="0"/>
              </a:spcAft>
            </a:pPr>
            <a:r>
              <a:rPr lang="nl-NL" sz="3200" b="1" dirty="0">
                <a:solidFill>
                  <a:srgbClr val="C00000"/>
                </a:solidFill>
                <a:latin typeface="Times New Roman" panose="02020603050405020304" pitchFamily="18" charset="0"/>
                <a:ea typeface="Times New Roman" panose="02020603050405020304" pitchFamily="18" charset="0"/>
              </a:rPr>
              <a:t>Tìm hiểu v</a:t>
            </a:r>
            <a:r>
              <a:rPr lang="vi-VN" sz="3200" b="1" dirty="0">
                <a:solidFill>
                  <a:srgbClr val="C00000"/>
                </a:solidFill>
                <a:latin typeface="Times New Roman" panose="02020603050405020304" pitchFamily="18" charset="0"/>
                <a:ea typeface="Times New Roman" panose="02020603050405020304" pitchFamily="18" charset="0"/>
              </a:rPr>
              <a:t>ai </a:t>
            </a:r>
            <a:r>
              <a:rPr lang="vi-VN" sz="3200" b="1" dirty="0" err="1">
                <a:solidFill>
                  <a:srgbClr val="C00000"/>
                </a:solidFill>
                <a:latin typeface="Times New Roman" panose="02020603050405020304" pitchFamily="18" charset="0"/>
                <a:ea typeface="Times New Roman" panose="02020603050405020304" pitchFamily="18" charset="0"/>
              </a:rPr>
              <a:t>trò</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của</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nước</a:t>
            </a:r>
            <a:r>
              <a:rPr lang="vi-VN" sz="3200" b="1" dirty="0">
                <a:solidFill>
                  <a:srgbClr val="C00000"/>
                </a:solidFill>
                <a:latin typeface="Times New Roman" panose="02020603050405020304" pitchFamily="18" charset="0"/>
                <a:ea typeface="Times New Roman" panose="02020603050405020304" pitchFamily="18" charset="0"/>
              </a:rPr>
              <a:t> trong </a:t>
            </a:r>
            <a:endParaRPr lang="en-US" sz="3200" b="1" dirty="0">
              <a:solidFill>
                <a:srgbClr val="C00000"/>
              </a:solidFill>
              <a:latin typeface="Times New Roman" panose="02020603050405020304" pitchFamily="18" charset="0"/>
              <a:ea typeface="Times New Roman" panose="02020603050405020304" pitchFamily="18" charset="0"/>
            </a:endParaRPr>
          </a:p>
          <a:p>
            <a:pPr algn="ctr">
              <a:lnSpc>
                <a:spcPct val="107000"/>
              </a:lnSpc>
              <a:spcAft>
                <a:spcPts val="0"/>
              </a:spcAft>
            </a:pPr>
            <a:r>
              <a:rPr lang="vi-VN" sz="3200" b="1" dirty="0" err="1">
                <a:solidFill>
                  <a:srgbClr val="C00000"/>
                </a:solidFill>
                <a:latin typeface="Times New Roman" panose="02020603050405020304" pitchFamily="18" charset="0"/>
                <a:ea typeface="Times New Roman" panose="02020603050405020304" pitchFamily="18" charset="0"/>
              </a:rPr>
              <a:t>một</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số</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hoạt</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động</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sản</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xuất</a:t>
            </a:r>
            <a:r>
              <a:rPr lang="vi-VN" sz="3200" b="1" dirty="0">
                <a:solidFill>
                  <a:srgbClr val="C00000"/>
                </a:solidFill>
                <a:latin typeface="Times New Roman" panose="02020603050405020304" pitchFamily="18" charset="0"/>
                <a:ea typeface="Times New Roman" panose="02020603050405020304" pitchFamily="18" charset="0"/>
              </a:rPr>
              <a:t> </a:t>
            </a:r>
            <a:endParaRPr lang="en-US" sz="3200" b="1" dirty="0">
              <a:solidFill>
                <a:srgbClr val="C00000"/>
              </a:solidFill>
              <a:latin typeface="Times New Roman" panose="02020603050405020304" pitchFamily="18" charset="0"/>
              <a:ea typeface="Times New Roman" panose="02020603050405020304" pitchFamily="18" charset="0"/>
            </a:endParaRPr>
          </a:p>
          <a:p>
            <a:pPr algn="ctr">
              <a:lnSpc>
                <a:spcPct val="107000"/>
              </a:lnSpc>
              <a:spcAft>
                <a:spcPts val="0"/>
              </a:spcAft>
            </a:pPr>
            <a:r>
              <a:rPr lang="vi-VN" sz="3200" b="1" dirty="0" err="1">
                <a:solidFill>
                  <a:srgbClr val="C00000"/>
                </a:solidFill>
                <a:latin typeface="Times New Roman" panose="02020603050405020304" pitchFamily="18" charset="0"/>
                <a:ea typeface="Times New Roman" panose="02020603050405020304" pitchFamily="18" charset="0"/>
              </a:rPr>
              <a:t>và</a:t>
            </a:r>
            <a:r>
              <a:rPr lang="vi-VN" sz="3200" b="1" dirty="0">
                <a:solidFill>
                  <a:srgbClr val="C00000"/>
                </a:solidFill>
                <a:latin typeface="Times New Roman" panose="02020603050405020304" pitchFamily="18" charset="0"/>
                <a:ea typeface="Times New Roman" panose="02020603050405020304" pitchFamily="18" charset="0"/>
              </a:rPr>
              <a:t> sinh </a:t>
            </a:r>
            <a:r>
              <a:rPr lang="vi-VN" sz="3200" b="1" dirty="0" err="1">
                <a:solidFill>
                  <a:srgbClr val="C00000"/>
                </a:solidFill>
                <a:latin typeface="Times New Roman" panose="02020603050405020304" pitchFamily="18" charset="0"/>
                <a:ea typeface="Times New Roman" panose="02020603050405020304" pitchFamily="18" charset="0"/>
              </a:rPr>
              <a:t>hoạt</a:t>
            </a:r>
            <a:r>
              <a:rPr lang="vi-VN" sz="3200" b="1" dirty="0">
                <a:solidFill>
                  <a:srgbClr val="C00000"/>
                </a:solidFill>
                <a:latin typeface="Times New Roman" panose="02020603050405020304" pitchFamily="18" charset="0"/>
                <a:ea typeface="Times New Roman" panose="02020603050405020304" pitchFamily="18" charset="0"/>
              </a:rPr>
              <a:t> </a:t>
            </a:r>
            <a:r>
              <a:rPr lang="vi-VN" sz="3200" b="1" dirty="0" err="1">
                <a:solidFill>
                  <a:srgbClr val="C00000"/>
                </a:solidFill>
                <a:latin typeface="Times New Roman" panose="02020603050405020304" pitchFamily="18" charset="0"/>
                <a:ea typeface="Times New Roman" panose="02020603050405020304" pitchFamily="18" charset="0"/>
              </a:rPr>
              <a:t>của</a:t>
            </a:r>
            <a:r>
              <a:rPr lang="vi-VN" sz="3200" b="1" dirty="0">
                <a:solidFill>
                  <a:srgbClr val="C00000"/>
                </a:solidFill>
                <a:latin typeface="Times New Roman" panose="02020603050405020304" pitchFamily="18" charset="0"/>
                <a:ea typeface="Times New Roman" panose="02020603050405020304" pitchFamily="18" charset="0"/>
              </a:rPr>
              <a:t> con </a:t>
            </a:r>
            <a:r>
              <a:rPr lang="vi-VN" sz="3200" b="1" dirty="0" err="1">
                <a:solidFill>
                  <a:srgbClr val="C00000"/>
                </a:solidFill>
                <a:latin typeface="Times New Roman" panose="02020603050405020304" pitchFamily="18" charset="0"/>
                <a:ea typeface="Times New Roman" panose="02020603050405020304" pitchFamily="18" charset="0"/>
              </a:rPr>
              <a:t>người</a:t>
            </a:r>
            <a:r>
              <a:rPr lang="vi-VN" sz="3200" b="1" dirty="0">
                <a:solidFill>
                  <a:srgbClr val="C00000"/>
                </a:solidFill>
                <a:latin typeface="Times New Roman" panose="02020603050405020304" pitchFamily="18" charset="0"/>
                <a:ea typeface="Times New Roman" panose="02020603050405020304" pitchFamily="18" charset="0"/>
              </a:rPr>
              <a:t>. </a:t>
            </a:r>
            <a:r>
              <a:rPr lang="nl-NL" sz="3200" b="1" dirty="0">
                <a:solidFill>
                  <a:srgbClr val="C00000"/>
                </a:solidFill>
                <a:latin typeface="Times New Roman" panose="02020603050405020304" pitchFamily="18" charset="0"/>
                <a:ea typeface="Times New Roman" panose="02020603050405020304" pitchFamily="18" charset="0"/>
              </a:rPr>
              <a:t> </a:t>
            </a:r>
            <a:endParaRPr lang="vi-VN" sz="3200" dirty="0">
              <a:solidFill>
                <a:srgbClr val="C00000"/>
              </a:solidFill>
              <a:ea typeface="Arial" panose="020B0604020202020204" pitchFamily="34" charset="0"/>
              <a:cs typeface="Times New Roman" panose="02020603050405020304" pitchFamily="18" charset="0"/>
            </a:endParaRPr>
          </a:p>
        </p:txBody>
      </p:sp>
      <p:pic>
        <p:nvPicPr>
          <p:cNvPr id="489" name="图片 9"/>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431195" y="475960"/>
            <a:ext cx="6220601" cy="6220601"/>
          </a:xfrm>
          <a:prstGeom prst="rect">
            <a:avLst/>
          </a:prstGeom>
        </p:spPr>
      </p:pic>
      <p:sp>
        <p:nvSpPr>
          <p:cNvPr id="493" name="Freeform 492"/>
          <p:cNvSpPr/>
          <p:nvPr/>
        </p:nvSpPr>
        <p:spPr>
          <a:xfrm rot="2700000">
            <a:off x="2449325" y="2614212"/>
            <a:ext cx="3508230" cy="3508230"/>
          </a:xfrm>
          <a:custGeom>
            <a:avLst/>
            <a:gdLst>
              <a:gd name="connsiteX0" fmla="*/ 105951 w 3067050"/>
              <a:gd name="connsiteY0" fmla="*/ 105951 h 3067050"/>
              <a:gd name="connsiteX1" fmla="*/ 105951 w 3067050"/>
              <a:gd name="connsiteY1" fmla="*/ 2961099 h 3067050"/>
              <a:gd name="connsiteX2" fmla="*/ 2961099 w 3067050"/>
              <a:gd name="connsiteY2" fmla="*/ 2961099 h 3067050"/>
              <a:gd name="connsiteX3" fmla="*/ 2961099 w 3067050"/>
              <a:gd name="connsiteY3" fmla="*/ 105951 h 3067050"/>
              <a:gd name="connsiteX4" fmla="*/ 0 w 3067050"/>
              <a:gd name="connsiteY4" fmla="*/ 0 h 3067050"/>
              <a:gd name="connsiteX5" fmla="*/ 3067050 w 3067050"/>
              <a:gd name="connsiteY5" fmla="*/ 0 h 3067050"/>
              <a:gd name="connsiteX6" fmla="*/ 3067050 w 3067050"/>
              <a:gd name="connsiteY6" fmla="*/ 3067050 h 3067050"/>
              <a:gd name="connsiteX7" fmla="*/ 0 w 3067050"/>
              <a:gd name="connsiteY7" fmla="*/ 3067050 h 306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50" h="3067050">
                <a:moveTo>
                  <a:pt x="105951" y="105951"/>
                </a:moveTo>
                <a:lnTo>
                  <a:pt x="105951" y="2961099"/>
                </a:lnTo>
                <a:lnTo>
                  <a:pt x="2961099" y="2961099"/>
                </a:lnTo>
                <a:lnTo>
                  <a:pt x="2961099" y="105951"/>
                </a:lnTo>
                <a:close/>
                <a:moveTo>
                  <a:pt x="0" y="0"/>
                </a:moveTo>
                <a:lnTo>
                  <a:pt x="3067050" y="0"/>
                </a:lnTo>
                <a:lnTo>
                  <a:pt x="3067050" y="3067050"/>
                </a:lnTo>
                <a:lnTo>
                  <a:pt x="0" y="3067050"/>
                </a:lnTo>
                <a:close/>
              </a:path>
            </a:pathLst>
          </a:custGeom>
          <a:solidFill>
            <a:srgbClr val="A4DCCB"/>
          </a:solidFill>
          <a:ln>
            <a:solidFill>
              <a:srgbClr val="A4DC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cs typeface="+mn-ea"/>
              <a:sym typeface="+mn-lt"/>
            </a:endParaRPr>
          </a:p>
        </p:txBody>
      </p:sp>
      <p:sp>
        <p:nvSpPr>
          <p:cNvPr id="494" name="Diamond 493"/>
          <p:cNvSpPr/>
          <p:nvPr/>
        </p:nvSpPr>
        <p:spPr>
          <a:xfrm>
            <a:off x="2162462" y="2239711"/>
            <a:ext cx="4187640" cy="418764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cs typeface="+mn-ea"/>
              <a:sym typeface="+mn-lt"/>
            </a:endParaRPr>
          </a:p>
        </p:txBody>
      </p:sp>
      <p:cxnSp>
        <p:nvCxnSpPr>
          <p:cNvPr id="496" name="Straight Connector 495"/>
          <p:cNvCxnSpPr/>
          <p:nvPr/>
        </p:nvCxnSpPr>
        <p:spPr>
          <a:xfrm>
            <a:off x="3154155" y="4669707"/>
            <a:ext cx="2548712" cy="0"/>
          </a:xfrm>
          <a:prstGeom prst="line">
            <a:avLst/>
          </a:prstGeom>
          <a:ln w="222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90" name="文本框 7"/>
          <p:cNvSpPr txBox="1"/>
          <p:nvPr/>
        </p:nvSpPr>
        <p:spPr>
          <a:xfrm>
            <a:off x="2431349" y="3919648"/>
            <a:ext cx="4039900" cy="750975"/>
          </a:xfrm>
          <a:prstGeom prst="rect">
            <a:avLst/>
          </a:prstGeom>
          <a:noFill/>
        </p:spPr>
        <p:txBody>
          <a:bodyPr wrap="square" rtlCol="0">
            <a:spAutoFit/>
          </a:bodyPr>
          <a:lstStyle/>
          <a:p>
            <a:pPr algn="just">
              <a:lnSpc>
                <a:spcPct val="107000"/>
              </a:lnSpc>
              <a:spcAft>
                <a:spcPts val="0"/>
              </a:spcAft>
            </a:pPr>
            <a:r>
              <a:rPr lang="nl-NL" sz="4000" b="1" dirty="0">
                <a:solidFill>
                  <a:srgbClr val="003056"/>
                </a:solidFill>
                <a:latin typeface="UTM Alberta Heavy" panose="02040603050506020204" pitchFamily="18" charset="0"/>
                <a:ea typeface="Times New Roman" panose="02020603050405020304" pitchFamily="18" charset="0"/>
                <a:cs typeface="Times New Roman" panose="02020603050405020304" pitchFamily="18" charset="0"/>
              </a:rPr>
              <a:t>HOẠT ĐỘNG 2</a:t>
            </a:r>
            <a:endParaRPr lang="vi-VN" sz="3200" dirty="0">
              <a:solidFill>
                <a:srgbClr val="003056"/>
              </a:solidFill>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904703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93"/>
                                        </p:tgtEl>
                                        <p:attrNameLst>
                                          <p:attrName>style.visibility</p:attrName>
                                        </p:attrNameLst>
                                      </p:cBhvr>
                                      <p:to>
                                        <p:strVal val="visible"/>
                                      </p:to>
                                    </p:set>
                                    <p:anim calcmode="lin" valueType="num">
                                      <p:cBhvr>
                                        <p:cTn id="7" dur="500" fill="hold"/>
                                        <p:tgtEl>
                                          <p:spTgt spid="493"/>
                                        </p:tgtEl>
                                        <p:attrNameLst>
                                          <p:attrName>ppt_w</p:attrName>
                                        </p:attrNameLst>
                                      </p:cBhvr>
                                      <p:tavLst>
                                        <p:tav tm="0">
                                          <p:val>
                                            <p:fltVal val="0"/>
                                          </p:val>
                                        </p:tav>
                                        <p:tav tm="100000">
                                          <p:val>
                                            <p:strVal val="#ppt_w"/>
                                          </p:val>
                                        </p:tav>
                                      </p:tavLst>
                                    </p:anim>
                                    <p:anim calcmode="lin" valueType="num">
                                      <p:cBhvr>
                                        <p:cTn id="8" dur="500" fill="hold"/>
                                        <p:tgtEl>
                                          <p:spTgt spid="493"/>
                                        </p:tgtEl>
                                        <p:attrNameLst>
                                          <p:attrName>ppt_h</p:attrName>
                                        </p:attrNameLst>
                                      </p:cBhvr>
                                      <p:tavLst>
                                        <p:tav tm="0">
                                          <p:val>
                                            <p:fltVal val="0"/>
                                          </p:val>
                                        </p:tav>
                                        <p:tav tm="100000">
                                          <p:val>
                                            <p:strVal val="#ppt_h"/>
                                          </p:val>
                                        </p:tav>
                                      </p:tavLst>
                                    </p:anim>
                                    <p:animEffect transition="in" filter="fade">
                                      <p:cBhvr>
                                        <p:cTn id="9" dur="500"/>
                                        <p:tgtEl>
                                          <p:spTgt spid="49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94"/>
                                        </p:tgtEl>
                                        <p:attrNameLst>
                                          <p:attrName>style.visibility</p:attrName>
                                        </p:attrNameLst>
                                      </p:cBhvr>
                                      <p:to>
                                        <p:strVal val="visible"/>
                                      </p:to>
                                    </p:set>
                                    <p:anim calcmode="lin" valueType="num">
                                      <p:cBhvr>
                                        <p:cTn id="12" dur="500" fill="hold"/>
                                        <p:tgtEl>
                                          <p:spTgt spid="494"/>
                                        </p:tgtEl>
                                        <p:attrNameLst>
                                          <p:attrName>ppt_w</p:attrName>
                                        </p:attrNameLst>
                                      </p:cBhvr>
                                      <p:tavLst>
                                        <p:tav tm="0">
                                          <p:val>
                                            <p:fltVal val="0"/>
                                          </p:val>
                                        </p:tav>
                                        <p:tav tm="100000">
                                          <p:val>
                                            <p:strVal val="#ppt_w"/>
                                          </p:val>
                                        </p:tav>
                                      </p:tavLst>
                                    </p:anim>
                                    <p:anim calcmode="lin" valueType="num">
                                      <p:cBhvr>
                                        <p:cTn id="13" dur="500" fill="hold"/>
                                        <p:tgtEl>
                                          <p:spTgt spid="494"/>
                                        </p:tgtEl>
                                        <p:attrNameLst>
                                          <p:attrName>ppt_h</p:attrName>
                                        </p:attrNameLst>
                                      </p:cBhvr>
                                      <p:tavLst>
                                        <p:tav tm="0">
                                          <p:val>
                                            <p:fltVal val="0"/>
                                          </p:val>
                                        </p:tav>
                                        <p:tav tm="100000">
                                          <p:val>
                                            <p:strVal val="#ppt_h"/>
                                          </p:val>
                                        </p:tav>
                                      </p:tavLst>
                                    </p:anim>
                                    <p:animEffect transition="in" filter="fade">
                                      <p:cBhvr>
                                        <p:cTn id="14" dur="500"/>
                                        <p:tgtEl>
                                          <p:spTgt spid="494"/>
                                        </p:tgtEl>
                                      </p:cBhvr>
                                    </p:animEffect>
                                  </p:childTnLst>
                                </p:cTn>
                              </p:par>
                              <p:par>
                                <p:cTn id="15" presetID="53" presetClass="entr" presetSubtype="16" fill="hold" nodeType="withEffect">
                                  <p:stCondLst>
                                    <p:cond delay="0"/>
                                  </p:stCondLst>
                                  <p:childTnLst>
                                    <p:set>
                                      <p:cBhvr>
                                        <p:cTn id="16" dur="1" fill="hold">
                                          <p:stCondLst>
                                            <p:cond delay="0"/>
                                          </p:stCondLst>
                                        </p:cTn>
                                        <p:tgtEl>
                                          <p:spTgt spid="489"/>
                                        </p:tgtEl>
                                        <p:attrNameLst>
                                          <p:attrName>style.visibility</p:attrName>
                                        </p:attrNameLst>
                                      </p:cBhvr>
                                      <p:to>
                                        <p:strVal val="visible"/>
                                      </p:to>
                                    </p:set>
                                    <p:anim calcmode="lin" valueType="num">
                                      <p:cBhvr>
                                        <p:cTn id="17" dur="500" fill="hold"/>
                                        <p:tgtEl>
                                          <p:spTgt spid="489"/>
                                        </p:tgtEl>
                                        <p:attrNameLst>
                                          <p:attrName>ppt_w</p:attrName>
                                        </p:attrNameLst>
                                      </p:cBhvr>
                                      <p:tavLst>
                                        <p:tav tm="0">
                                          <p:val>
                                            <p:fltVal val="0"/>
                                          </p:val>
                                        </p:tav>
                                        <p:tav tm="100000">
                                          <p:val>
                                            <p:strVal val="#ppt_w"/>
                                          </p:val>
                                        </p:tav>
                                      </p:tavLst>
                                    </p:anim>
                                    <p:anim calcmode="lin" valueType="num">
                                      <p:cBhvr>
                                        <p:cTn id="18" dur="500" fill="hold"/>
                                        <p:tgtEl>
                                          <p:spTgt spid="489"/>
                                        </p:tgtEl>
                                        <p:attrNameLst>
                                          <p:attrName>ppt_h</p:attrName>
                                        </p:attrNameLst>
                                      </p:cBhvr>
                                      <p:tavLst>
                                        <p:tav tm="0">
                                          <p:val>
                                            <p:fltVal val="0"/>
                                          </p:val>
                                        </p:tav>
                                        <p:tav tm="100000">
                                          <p:val>
                                            <p:strVal val="#ppt_h"/>
                                          </p:val>
                                        </p:tav>
                                      </p:tavLst>
                                    </p:anim>
                                    <p:animEffect transition="in" filter="fade">
                                      <p:cBhvr>
                                        <p:cTn id="19" dur="500"/>
                                        <p:tgtEl>
                                          <p:spTgt spid="489"/>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490"/>
                                        </p:tgtEl>
                                        <p:attrNameLst>
                                          <p:attrName>style.visibility</p:attrName>
                                        </p:attrNameLst>
                                      </p:cBhvr>
                                      <p:to>
                                        <p:strVal val="visible"/>
                                      </p:to>
                                    </p:set>
                                    <p:animEffect transition="in" filter="wipe(left)">
                                      <p:cBhvr>
                                        <p:cTn id="23" dur="500"/>
                                        <p:tgtEl>
                                          <p:spTgt spid="490"/>
                                        </p:tgtEl>
                                      </p:cBhvr>
                                    </p:animEffect>
                                  </p:childTnLst>
                                </p:cTn>
                              </p:par>
                              <p:par>
                                <p:cTn id="24" presetID="16" presetClass="entr" presetSubtype="37" fill="hold" nodeType="withEffect">
                                  <p:stCondLst>
                                    <p:cond delay="0"/>
                                  </p:stCondLst>
                                  <p:childTnLst>
                                    <p:set>
                                      <p:cBhvr>
                                        <p:cTn id="25" dur="1" fill="hold">
                                          <p:stCondLst>
                                            <p:cond delay="0"/>
                                          </p:stCondLst>
                                        </p:cTn>
                                        <p:tgtEl>
                                          <p:spTgt spid="496"/>
                                        </p:tgtEl>
                                        <p:attrNameLst>
                                          <p:attrName>style.visibility</p:attrName>
                                        </p:attrNameLst>
                                      </p:cBhvr>
                                      <p:to>
                                        <p:strVal val="visible"/>
                                      </p:to>
                                    </p:set>
                                    <p:animEffect transition="in" filter="barn(outVertical)">
                                      <p:cBhvr>
                                        <p:cTn id="26" dur="500"/>
                                        <p:tgtEl>
                                          <p:spTgt spid="496"/>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492"/>
                                        </p:tgtEl>
                                        <p:attrNameLst>
                                          <p:attrName>style.visibility</p:attrName>
                                        </p:attrNameLst>
                                      </p:cBhvr>
                                      <p:to>
                                        <p:strVal val="visible"/>
                                      </p:to>
                                    </p:set>
                                    <p:animEffect transition="in" filter="wipe(left)">
                                      <p:cBhvr>
                                        <p:cTn id="30" dur="500"/>
                                        <p:tgtEl>
                                          <p:spTgt spid="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 grpId="0" animBg="1"/>
      <p:bldP spid="493" grpId="0" animBg="1"/>
      <p:bldP spid="494" grpId="0" animBg="1"/>
      <p:bldP spid="49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531552"/>
            <a:ext cx="12192000" cy="6326448"/>
          </a:xfrm>
          <a:prstGeom prst="rect">
            <a:avLst/>
          </a:prstGeom>
          <a:solidFill>
            <a:srgbClr val="E4F4EF"/>
          </a:solidFill>
        </p:spPr>
      </p:pic>
      <p:pic>
        <p:nvPicPr>
          <p:cNvPr id="9" name="图片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1C54C51-846E-45AD-B275-F44BFBE8384A}"/>
              </a:ext>
            </a:extLst>
          </p:cNvPr>
          <p:cNvPicPr>
            <a:picLocks noChangeAspect="1"/>
          </p:cNvPicPr>
          <p:nvPr/>
        </p:nvPicPr>
        <p:blipFill>
          <a:blip r:embed="rId3"/>
          <a:stretch>
            <a:fillRect/>
          </a:stretch>
        </p:blipFill>
        <p:spPr>
          <a:xfrm>
            <a:off x="1299750" y="774651"/>
            <a:ext cx="9682051" cy="5461001"/>
          </a:xfrm>
          <a:prstGeom prst="rect">
            <a:avLst/>
          </a:prstGeom>
        </p:spPr>
      </p:pic>
      <p:grpSp>
        <p:nvGrpSpPr>
          <p:cNvPr id="3" name="组合 2">
            <a:extLst>
              <a:ext uri="{FF2B5EF4-FFF2-40B4-BE49-F238E27FC236}">
                <a16:creationId xmlns:a16="http://schemas.microsoft.com/office/drawing/2014/main" id="{C658D8AE-B48B-407F-B0B7-20F5EC3FFC2B}"/>
              </a:ext>
            </a:extLst>
          </p:cNvPr>
          <p:cNvGrpSpPr/>
          <p:nvPr/>
        </p:nvGrpSpPr>
        <p:grpSpPr>
          <a:xfrm rot="234299">
            <a:off x="-3606038" y="-4855791"/>
            <a:ext cx="21002412" cy="6808940"/>
            <a:chOff x="-4075136" y="4609891"/>
            <a:chExt cx="18331759" cy="6808940"/>
          </a:xfrm>
          <a:solidFill>
            <a:schemeClr val="accent2"/>
          </a:solidFill>
          <a:effectLst/>
        </p:grpSpPr>
        <p:sp>
          <p:nvSpPr>
            <p:cNvPr id="4" name="云形 3">
              <a:extLst>
                <a:ext uri="{FF2B5EF4-FFF2-40B4-BE49-F238E27FC236}">
                  <a16:creationId xmlns:a16="http://schemas.microsoft.com/office/drawing/2014/main" id="{BAE6A3C4-4C94-4680-B55B-34FB81BE5488}"/>
                </a:ext>
              </a:extLst>
            </p:cNvPr>
            <p:cNvSpPr/>
            <p:nvPr/>
          </p:nvSpPr>
          <p:spPr>
            <a:xfrm>
              <a:off x="3579027" y="4609891"/>
              <a:ext cx="10677596" cy="6210344"/>
            </a:xfrm>
            <a:prstGeom prst="cloud">
              <a:avLst/>
            </a:pr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云形 4">
              <a:extLst>
                <a:ext uri="{FF2B5EF4-FFF2-40B4-BE49-F238E27FC236}">
                  <a16:creationId xmlns:a16="http://schemas.microsoft.com/office/drawing/2014/main" id="{A1D9444E-59C1-44C6-A284-483F16086F3E}"/>
                </a:ext>
              </a:extLst>
            </p:cNvPr>
            <p:cNvSpPr/>
            <p:nvPr/>
          </p:nvSpPr>
          <p:spPr>
            <a:xfrm>
              <a:off x="-4075136" y="5208487"/>
              <a:ext cx="10677596" cy="6210344"/>
            </a:xfrm>
            <a:prstGeom prst="cloud">
              <a:avLst/>
            </a:pr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6" name="组合 5">
            <a:extLst>
              <a:ext uri="{FF2B5EF4-FFF2-40B4-BE49-F238E27FC236}">
                <a16:creationId xmlns:a16="http://schemas.microsoft.com/office/drawing/2014/main" id="{3BF9C9FD-32D9-4AF1-9589-EB73B92D10BA}"/>
              </a:ext>
            </a:extLst>
          </p:cNvPr>
          <p:cNvGrpSpPr/>
          <p:nvPr/>
        </p:nvGrpSpPr>
        <p:grpSpPr>
          <a:xfrm rot="234299">
            <a:off x="-3513022" y="-5065559"/>
            <a:ext cx="21002412" cy="6808940"/>
            <a:chOff x="-4075136" y="4609891"/>
            <a:chExt cx="18331759" cy="6808940"/>
          </a:xfrm>
          <a:solidFill>
            <a:srgbClr val="A4DCCB"/>
          </a:solidFill>
          <a:effectLst>
            <a:outerShdw blurRad="50800" dist="38100" dir="5400000" algn="t" rotWithShape="0">
              <a:prstClr val="black">
                <a:alpha val="40000"/>
              </a:prstClr>
            </a:outerShdw>
          </a:effectLst>
        </p:grpSpPr>
        <p:sp>
          <p:nvSpPr>
            <p:cNvPr id="7" name="云形 6">
              <a:extLst>
                <a:ext uri="{FF2B5EF4-FFF2-40B4-BE49-F238E27FC236}">
                  <a16:creationId xmlns:a16="http://schemas.microsoft.com/office/drawing/2014/main" id="{F9174711-445C-4537-B70B-6DF571421BE6}"/>
                </a:ext>
              </a:extLst>
            </p:cNvPr>
            <p:cNvSpPr/>
            <p:nvPr/>
          </p:nvSpPr>
          <p:spPr>
            <a:xfrm>
              <a:off x="3579027" y="4609891"/>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云形 7">
              <a:extLst>
                <a:ext uri="{FF2B5EF4-FFF2-40B4-BE49-F238E27FC236}">
                  <a16:creationId xmlns:a16="http://schemas.microsoft.com/office/drawing/2014/main" id="{0640631C-7747-4A5D-8638-33EF5F909426}"/>
                </a:ext>
              </a:extLst>
            </p:cNvPr>
            <p:cNvSpPr/>
            <p:nvPr/>
          </p:nvSpPr>
          <p:spPr>
            <a:xfrm>
              <a:off x="-4075136" y="5208487"/>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Group 4">
            <a:extLst>
              <a:ext uri="{FF2B5EF4-FFF2-40B4-BE49-F238E27FC236}">
                <a16:creationId xmlns:a16="http://schemas.microsoft.com/office/drawing/2014/main" id="{E331CFE9-1F61-4393-B8CF-93391CF2F327}"/>
              </a:ext>
            </a:extLst>
          </p:cNvPr>
          <p:cNvGrpSpPr>
            <a:grpSpLocks noChangeAspect="1"/>
          </p:cNvGrpSpPr>
          <p:nvPr/>
        </p:nvGrpSpPr>
        <p:grpSpPr bwMode="auto">
          <a:xfrm>
            <a:off x="5069168" y="3860883"/>
            <a:ext cx="1849350" cy="2997117"/>
            <a:chOff x="0" y="424"/>
            <a:chExt cx="2404" cy="3896"/>
          </a:xfrm>
        </p:grpSpPr>
        <p:sp>
          <p:nvSpPr>
            <p:cNvPr id="17" name="AutoShape 3">
              <a:extLst>
                <a:ext uri="{FF2B5EF4-FFF2-40B4-BE49-F238E27FC236}">
                  <a16:creationId xmlns:a16="http://schemas.microsoft.com/office/drawing/2014/main" id="{1FB1E0EE-D109-482F-AB6B-A9D584DFC730}"/>
                </a:ext>
              </a:extLst>
            </p:cNvPr>
            <p:cNvSpPr>
              <a:spLocks noChangeAspect="1" noChangeArrowheads="1" noTextEdit="1"/>
            </p:cNvSpPr>
            <p:nvPr/>
          </p:nvSpPr>
          <p:spPr bwMode="auto">
            <a:xfrm>
              <a:off x="0" y="424"/>
              <a:ext cx="2404" cy="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18" name="Group 205">
              <a:extLst>
                <a:ext uri="{FF2B5EF4-FFF2-40B4-BE49-F238E27FC236}">
                  <a16:creationId xmlns:a16="http://schemas.microsoft.com/office/drawing/2014/main" id="{D06D18C1-9ED7-40EB-B1B8-F46A50078910}"/>
                </a:ext>
              </a:extLst>
            </p:cNvPr>
            <p:cNvGrpSpPr>
              <a:grpSpLocks/>
            </p:cNvGrpSpPr>
            <p:nvPr/>
          </p:nvGrpSpPr>
          <p:grpSpPr bwMode="auto">
            <a:xfrm>
              <a:off x="-2" y="421"/>
              <a:ext cx="2412" cy="3906"/>
              <a:chOff x="-2" y="421"/>
              <a:chExt cx="2412" cy="3906"/>
            </a:xfrm>
          </p:grpSpPr>
          <p:sp>
            <p:nvSpPr>
              <p:cNvPr id="733" name="Freeform 5">
                <a:extLst>
                  <a:ext uri="{FF2B5EF4-FFF2-40B4-BE49-F238E27FC236}">
                    <a16:creationId xmlns:a16="http://schemas.microsoft.com/office/drawing/2014/main" id="{92516D9A-F093-4287-BE99-432D3A546348}"/>
                  </a:ext>
                </a:extLst>
              </p:cNvPr>
              <p:cNvSpPr>
                <a:spLocks/>
              </p:cNvSpPr>
              <p:nvPr/>
            </p:nvSpPr>
            <p:spPr bwMode="auto">
              <a:xfrm>
                <a:off x="0" y="4216"/>
                <a:ext cx="2407" cy="104"/>
              </a:xfrm>
              <a:custGeom>
                <a:avLst/>
                <a:gdLst>
                  <a:gd name="T0" fmla="*/ 2137 w 2142"/>
                  <a:gd name="T1" fmla="*/ 28 h 93"/>
                  <a:gd name="T2" fmla="*/ 2135 w 2142"/>
                  <a:gd name="T3" fmla="*/ 61 h 93"/>
                  <a:gd name="T4" fmla="*/ 2076 w 2142"/>
                  <a:gd name="T5" fmla="*/ 74 h 93"/>
                  <a:gd name="T6" fmla="*/ 1877 w 2142"/>
                  <a:gd name="T7" fmla="*/ 88 h 93"/>
                  <a:gd name="T8" fmla="*/ 1792 w 2142"/>
                  <a:gd name="T9" fmla="*/ 86 h 93"/>
                  <a:gd name="T10" fmla="*/ 1760 w 2142"/>
                  <a:gd name="T11" fmla="*/ 88 h 93"/>
                  <a:gd name="T12" fmla="*/ 1605 w 2142"/>
                  <a:gd name="T13" fmla="*/ 90 h 93"/>
                  <a:gd name="T14" fmla="*/ 1596 w 2142"/>
                  <a:gd name="T15" fmla="*/ 92 h 93"/>
                  <a:gd name="T16" fmla="*/ 856 w 2142"/>
                  <a:gd name="T17" fmla="*/ 92 h 93"/>
                  <a:gd name="T18" fmla="*/ 837 w 2142"/>
                  <a:gd name="T19" fmla="*/ 90 h 93"/>
                  <a:gd name="T20" fmla="*/ 637 w 2142"/>
                  <a:gd name="T21" fmla="*/ 89 h 93"/>
                  <a:gd name="T22" fmla="*/ 478 w 2142"/>
                  <a:gd name="T23" fmla="*/ 86 h 93"/>
                  <a:gd name="T24" fmla="*/ 306 w 2142"/>
                  <a:gd name="T25" fmla="*/ 77 h 93"/>
                  <a:gd name="T26" fmla="*/ 294 w 2142"/>
                  <a:gd name="T27" fmla="*/ 76 h 93"/>
                  <a:gd name="T28" fmla="*/ 267 w 2142"/>
                  <a:gd name="T29" fmla="*/ 71 h 93"/>
                  <a:gd name="T30" fmla="*/ 170 w 2142"/>
                  <a:gd name="T31" fmla="*/ 61 h 93"/>
                  <a:gd name="T32" fmla="*/ 108 w 2142"/>
                  <a:gd name="T33" fmla="*/ 60 h 93"/>
                  <a:gd name="T34" fmla="*/ 18 w 2142"/>
                  <a:gd name="T35" fmla="*/ 47 h 93"/>
                  <a:gd name="T36" fmla="*/ 4 w 2142"/>
                  <a:gd name="T37" fmla="*/ 36 h 93"/>
                  <a:gd name="T38" fmla="*/ 7 w 2142"/>
                  <a:gd name="T39" fmla="*/ 0 h 93"/>
                  <a:gd name="T40" fmla="*/ 10 w 2142"/>
                  <a:gd name="T41" fmla="*/ 2 h 93"/>
                  <a:gd name="T42" fmla="*/ 40 w 2142"/>
                  <a:gd name="T43" fmla="*/ 17 h 93"/>
                  <a:gd name="T44" fmla="*/ 266 w 2142"/>
                  <a:gd name="T45" fmla="*/ 31 h 93"/>
                  <a:gd name="T46" fmla="*/ 379 w 2142"/>
                  <a:gd name="T47" fmla="*/ 38 h 93"/>
                  <a:gd name="T48" fmla="*/ 396 w 2142"/>
                  <a:gd name="T49" fmla="*/ 38 h 93"/>
                  <a:gd name="T50" fmla="*/ 494 w 2142"/>
                  <a:gd name="T51" fmla="*/ 45 h 93"/>
                  <a:gd name="T52" fmla="*/ 589 w 2142"/>
                  <a:gd name="T53" fmla="*/ 41 h 93"/>
                  <a:gd name="T54" fmla="*/ 814 w 2142"/>
                  <a:gd name="T55" fmla="*/ 50 h 93"/>
                  <a:gd name="T56" fmla="*/ 824 w 2142"/>
                  <a:gd name="T57" fmla="*/ 50 h 93"/>
                  <a:gd name="T58" fmla="*/ 1058 w 2142"/>
                  <a:gd name="T59" fmla="*/ 54 h 93"/>
                  <a:gd name="T60" fmla="*/ 1163 w 2142"/>
                  <a:gd name="T61" fmla="*/ 54 h 93"/>
                  <a:gd name="T62" fmla="*/ 1252 w 2142"/>
                  <a:gd name="T63" fmla="*/ 55 h 93"/>
                  <a:gd name="T64" fmla="*/ 1319 w 2142"/>
                  <a:gd name="T65" fmla="*/ 54 h 93"/>
                  <a:gd name="T66" fmla="*/ 1466 w 2142"/>
                  <a:gd name="T67" fmla="*/ 54 h 93"/>
                  <a:gd name="T68" fmla="*/ 1506 w 2142"/>
                  <a:gd name="T69" fmla="*/ 51 h 93"/>
                  <a:gd name="T70" fmla="*/ 1560 w 2142"/>
                  <a:gd name="T71" fmla="*/ 48 h 93"/>
                  <a:gd name="T72" fmla="*/ 1597 w 2142"/>
                  <a:gd name="T73" fmla="*/ 44 h 93"/>
                  <a:gd name="T74" fmla="*/ 1648 w 2142"/>
                  <a:gd name="T75" fmla="*/ 44 h 93"/>
                  <a:gd name="T76" fmla="*/ 1685 w 2142"/>
                  <a:gd name="T77" fmla="*/ 41 h 93"/>
                  <a:gd name="T78" fmla="*/ 1890 w 2142"/>
                  <a:gd name="T79" fmla="*/ 31 h 93"/>
                  <a:gd name="T80" fmla="*/ 1971 w 2142"/>
                  <a:gd name="T81" fmla="*/ 33 h 93"/>
                  <a:gd name="T82" fmla="*/ 2116 w 2142"/>
                  <a:gd name="T83" fmla="*/ 23 h 93"/>
                  <a:gd name="T84" fmla="*/ 2132 w 2142"/>
                  <a:gd name="T85" fmla="*/ 24 h 93"/>
                  <a:gd name="T86" fmla="*/ 2137 w 2142"/>
                  <a:gd name="T87" fmla="*/ 2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2" h="93">
                    <a:moveTo>
                      <a:pt x="2137" y="28"/>
                    </a:moveTo>
                    <a:cubicBezTo>
                      <a:pt x="2125" y="39"/>
                      <a:pt x="2142" y="50"/>
                      <a:pt x="2135" y="61"/>
                    </a:cubicBezTo>
                    <a:cubicBezTo>
                      <a:pt x="2117" y="73"/>
                      <a:pt x="2096" y="72"/>
                      <a:pt x="2076" y="74"/>
                    </a:cubicBezTo>
                    <a:cubicBezTo>
                      <a:pt x="2010" y="80"/>
                      <a:pt x="1943" y="84"/>
                      <a:pt x="1877" y="88"/>
                    </a:cubicBezTo>
                    <a:cubicBezTo>
                      <a:pt x="1849" y="89"/>
                      <a:pt x="1821" y="81"/>
                      <a:pt x="1792" y="86"/>
                    </a:cubicBezTo>
                    <a:cubicBezTo>
                      <a:pt x="1782" y="87"/>
                      <a:pt x="1771" y="89"/>
                      <a:pt x="1760" y="88"/>
                    </a:cubicBezTo>
                    <a:cubicBezTo>
                      <a:pt x="1709" y="87"/>
                      <a:pt x="1657" y="88"/>
                      <a:pt x="1605" y="90"/>
                    </a:cubicBezTo>
                    <a:cubicBezTo>
                      <a:pt x="1602" y="90"/>
                      <a:pt x="1599" y="90"/>
                      <a:pt x="1596" y="92"/>
                    </a:cubicBezTo>
                    <a:cubicBezTo>
                      <a:pt x="1349" y="92"/>
                      <a:pt x="1103" y="92"/>
                      <a:pt x="856" y="92"/>
                    </a:cubicBezTo>
                    <a:cubicBezTo>
                      <a:pt x="850" y="88"/>
                      <a:pt x="843" y="90"/>
                      <a:pt x="837" y="90"/>
                    </a:cubicBezTo>
                    <a:cubicBezTo>
                      <a:pt x="770" y="90"/>
                      <a:pt x="703" y="91"/>
                      <a:pt x="637" y="89"/>
                    </a:cubicBezTo>
                    <a:cubicBezTo>
                      <a:pt x="584" y="88"/>
                      <a:pt x="531" y="93"/>
                      <a:pt x="478" y="86"/>
                    </a:cubicBezTo>
                    <a:cubicBezTo>
                      <a:pt x="421" y="81"/>
                      <a:pt x="363" y="81"/>
                      <a:pt x="306" y="77"/>
                    </a:cubicBezTo>
                    <a:cubicBezTo>
                      <a:pt x="302" y="77"/>
                      <a:pt x="298" y="77"/>
                      <a:pt x="294" y="76"/>
                    </a:cubicBezTo>
                    <a:cubicBezTo>
                      <a:pt x="285" y="73"/>
                      <a:pt x="276" y="71"/>
                      <a:pt x="267" y="71"/>
                    </a:cubicBezTo>
                    <a:cubicBezTo>
                      <a:pt x="234" y="69"/>
                      <a:pt x="202" y="69"/>
                      <a:pt x="170" y="61"/>
                    </a:cubicBezTo>
                    <a:cubicBezTo>
                      <a:pt x="149" y="57"/>
                      <a:pt x="128" y="62"/>
                      <a:pt x="108" y="60"/>
                    </a:cubicBezTo>
                    <a:cubicBezTo>
                      <a:pt x="78" y="57"/>
                      <a:pt x="48" y="48"/>
                      <a:pt x="18" y="47"/>
                    </a:cubicBezTo>
                    <a:cubicBezTo>
                      <a:pt x="11" y="47"/>
                      <a:pt x="8" y="41"/>
                      <a:pt x="4" y="36"/>
                    </a:cubicBezTo>
                    <a:cubicBezTo>
                      <a:pt x="5" y="24"/>
                      <a:pt x="0" y="12"/>
                      <a:pt x="7" y="0"/>
                    </a:cubicBezTo>
                    <a:cubicBezTo>
                      <a:pt x="8" y="1"/>
                      <a:pt x="9" y="1"/>
                      <a:pt x="10" y="2"/>
                    </a:cubicBezTo>
                    <a:cubicBezTo>
                      <a:pt x="15" y="16"/>
                      <a:pt x="28" y="18"/>
                      <a:pt x="40" y="17"/>
                    </a:cubicBezTo>
                    <a:cubicBezTo>
                      <a:pt x="116" y="11"/>
                      <a:pt x="190" y="30"/>
                      <a:pt x="266" y="31"/>
                    </a:cubicBezTo>
                    <a:cubicBezTo>
                      <a:pt x="303" y="32"/>
                      <a:pt x="342" y="32"/>
                      <a:pt x="379" y="38"/>
                    </a:cubicBezTo>
                    <a:cubicBezTo>
                      <a:pt x="385" y="38"/>
                      <a:pt x="391" y="38"/>
                      <a:pt x="396" y="38"/>
                    </a:cubicBezTo>
                    <a:cubicBezTo>
                      <a:pt x="429" y="43"/>
                      <a:pt x="461" y="42"/>
                      <a:pt x="494" y="45"/>
                    </a:cubicBezTo>
                    <a:cubicBezTo>
                      <a:pt x="525" y="47"/>
                      <a:pt x="558" y="38"/>
                      <a:pt x="589" y="41"/>
                    </a:cubicBezTo>
                    <a:cubicBezTo>
                      <a:pt x="664" y="49"/>
                      <a:pt x="739" y="41"/>
                      <a:pt x="814" y="50"/>
                    </a:cubicBezTo>
                    <a:cubicBezTo>
                      <a:pt x="817" y="50"/>
                      <a:pt x="821" y="50"/>
                      <a:pt x="824" y="50"/>
                    </a:cubicBezTo>
                    <a:cubicBezTo>
                      <a:pt x="902" y="48"/>
                      <a:pt x="980" y="56"/>
                      <a:pt x="1058" y="54"/>
                    </a:cubicBezTo>
                    <a:cubicBezTo>
                      <a:pt x="1093" y="53"/>
                      <a:pt x="1128" y="54"/>
                      <a:pt x="1163" y="54"/>
                    </a:cubicBezTo>
                    <a:cubicBezTo>
                      <a:pt x="1193" y="54"/>
                      <a:pt x="1223" y="51"/>
                      <a:pt x="1252" y="55"/>
                    </a:cubicBezTo>
                    <a:cubicBezTo>
                      <a:pt x="1275" y="58"/>
                      <a:pt x="1297" y="60"/>
                      <a:pt x="1319" y="54"/>
                    </a:cubicBezTo>
                    <a:cubicBezTo>
                      <a:pt x="1368" y="54"/>
                      <a:pt x="1417" y="54"/>
                      <a:pt x="1466" y="54"/>
                    </a:cubicBezTo>
                    <a:cubicBezTo>
                      <a:pt x="1480" y="54"/>
                      <a:pt x="1493" y="54"/>
                      <a:pt x="1506" y="51"/>
                    </a:cubicBezTo>
                    <a:cubicBezTo>
                      <a:pt x="1524" y="48"/>
                      <a:pt x="1541" y="46"/>
                      <a:pt x="1560" y="48"/>
                    </a:cubicBezTo>
                    <a:cubicBezTo>
                      <a:pt x="1572" y="50"/>
                      <a:pt x="1586" y="49"/>
                      <a:pt x="1597" y="44"/>
                    </a:cubicBezTo>
                    <a:cubicBezTo>
                      <a:pt x="1615" y="37"/>
                      <a:pt x="1630" y="35"/>
                      <a:pt x="1648" y="44"/>
                    </a:cubicBezTo>
                    <a:cubicBezTo>
                      <a:pt x="1660" y="50"/>
                      <a:pt x="1673" y="42"/>
                      <a:pt x="1685" y="41"/>
                    </a:cubicBezTo>
                    <a:cubicBezTo>
                      <a:pt x="1754" y="39"/>
                      <a:pt x="1822" y="34"/>
                      <a:pt x="1890" y="31"/>
                    </a:cubicBezTo>
                    <a:cubicBezTo>
                      <a:pt x="1917" y="30"/>
                      <a:pt x="1944" y="32"/>
                      <a:pt x="1971" y="33"/>
                    </a:cubicBezTo>
                    <a:cubicBezTo>
                      <a:pt x="2019" y="28"/>
                      <a:pt x="2067" y="21"/>
                      <a:pt x="2116" y="23"/>
                    </a:cubicBezTo>
                    <a:cubicBezTo>
                      <a:pt x="2121" y="23"/>
                      <a:pt x="2127" y="22"/>
                      <a:pt x="2132" y="24"/>
                    </a:cubicBezTo>
                    <a:cubicBezTo>
                      <a:pt x="2134" y="25"/>
                      <a:pt x="2135" y="26"/>
                      <a:pt x="2137" y="28"/>
                    </a:cubicBezTo>
                    <a:close/>
                  </a:path>
                </a:pathLst>
              </a:custGeom>
              <a:solidFill>
                <a:srgbClr val="DE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4" name="Freeform 6">
                <a:extLst>
                  <a:ext uri="{FF2B5EF4-FFF2-40B4-BE49-F238E27FC236}">
                    <a16:creationId xmlns:a16="http://schemas.microsoft.com/office/drawing/2014/main" id="{1C92BB0C-5D2D-4D39-A103-1E24E9F32C0B}"/>
                  </a:ext>
                </a:extLst>
              </p:cNvPr>
              <p:cNvSpPr>
                <a:spLocks/>
              </p:cNvSpPr>
              <p:nvPr/>
            </p:nvSpPr>
            <p:spPr bwMode="auto">
              <a:xfrm>
                <a:off x="1942" y="4284"/>
                <a:ext cx="459" cy="35"/>
              </a:xfrm>
              <a:custGeom>
                <a:avLst/>
                <a:gdLst>
                  <a:gd name="T0" fmla="*/ 32 w 408"/>
                  <a:gd name="T1" fmla="*/ 23 h 31"/>
                  <a:gd name="T2" fmla="*/ 131 w 408"/>
                  <a:gd name="T3" fmla="*/ 21 h 31"/>
                  <a:gd name="T4" fmla="*/ 194 w 408"/>
                  <a:gd name="T5" fmla="*/ 18 h 31"/>
                  <a:gd name="T6" fmla="*/ 407 w 408"/>
                  <a:gd name="T7" fmla="*/ 0 h 31"/>
                  <a:gd name="T8" fmla="*/ 408 w 408"/>
                  <a:gd name="T9" fmla="*/ 31 h 31"/>
                  <a:gd name="T10" fmla="*/ 0 w 408"/>
                  <a:gd name="T11" fmla="*/ 31 h 31"/>
                  <a:gd name="T12" fmla="*/ 11 w 408"/>
                  <a:gd name="T13" fmla="*/ 25 h 31"/>
                  <a:gd name="T14" fmla="*/ 32 w 408"/>
                  <a:gd name="T15" fmla="*/ 23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8" h="31">
                    <a:moveTo>
                      <a:pt x="32" y="23"/>
                    </a:moveTo>
                    <a:cubicBezTo>
                      <a:pt x="65" y="19"/>
                      <a:pt x="97" y="15"/>
                      <a:pt x="131" y="21"/>
                    </a:cubicBezTo>
                    <a:cubicBezTo>
                      <a:pt x="151" y="25"/>
                      <a:pt x="173" y="20"/>
                      <a:pt x="194" y="18"/>
                    </a:cubicBezTo>
                    <a:cubicBezTo>
                      <a:pt x="265" y="12"/>
                      <a:pt x="336" y="6"/>
                      <a:pt x="407" y="0"/>
                    </a:cubicBezTo>
                    <a:cubicBezTo>
                      <a:pt x="408" y="10"/>
                      <a:pt x="408" y="21"/>
                      <a:pt x="408" y="31"/>
                    </a:cubicBezTo>
                    <a:cubicBezTo>
                      <a:pt x="272" y="31"/>
                      <a:pt x="136" y="31"/>
                      <a:pt x="0" y="31"/>
                    </a:cubicBezTo>
                    <a:cubicBezTo>
                      <a:pt x="0" y="22"/>
                      <a:pt x="7" y="26"/>
                      <a:pt x="11" y="25"/>
                    </a:cubicBezTo>
                    <a:cubicBezTo>
                      <a:pt x="18" y="24"/>
                      <a:pt x="25" y="27"/>
                      <a:pt x="32" y="23"/>
                    </a:cubicBezTo>
                    <a:close/>
                  </a:path>
                </a:pathLst>
              </a:custGeom>
              <a:solidFill>
                <a:srgbClr val="50A9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5" name="Freeform 7">
                <a:extLst>
                  <a:ext uri="{FF2B5EF4-FFF2-40B4-BE49-F238E27FC236}">
                    <a16:creationId xmlns:a16="http://schemas.microsoft.com/office/drawing/2014/main" id="{7E767A2F-D188-40DC-AEEF-98B3590AB312}"/>
                  </a:ext>
                </a:extLst>
              </p:cNvPr>
              <p:cNvSpPr>
                <a:spLocks/>
              </p:cNvSpPr>
              <p:nvPr/>
            </p:nvSpPr>
            <p:spPr bwMode="auto">
              <a:xfrm>
                <a:off x="318" y="4289"/>
                <a:ext cx="225" cy="30"/>
              </a:xfrm>
              <a:custGeom>
                <a:avLst/>
                <a:gdLst>
                  <a:gd name="T0" fmla="*/ 21 w 200"/>
                  <a:gd name="T1" fmla="*/ 7 h 27"/>
                  <a:gd name="T2" fmla="*/ 87 w 200"/>
                  <a:gd name="T3" fmla="*/ 11 h 27"/>
                  <a:gd name="T4" fmla="*/ 193 w 200"/>
                  <a:gd name="T5" fmla="*/ 15 h 27"/>
                  <a:gd name="T6" fmla="*/ 193 w 200"/>
                  <a:gd name="T7" fmla="*/ 27 h 27"/>
                  <a:gd name="T8" fmla="*/ 1 w 200"/>
                  <a:gd name="T9" fmla="*/ 27 h 27"/>
                  <a:gd name="T10" fmla="*/ 0 w 200"/>
                  <a:gd name="T11" fmla="*/ 24 h 27"/>
                  <a:gd name="T12" fmla="*/ 1 w 200"/>
                  <a:gd name="T13" fmla="*/ 22 h 27"/>
                  <a:gd name="T14" fmla="*/ 21 w 200"/>
                  <a:gd name="T15" fmla="*/ 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7">
                    <a:moveTo>
                      <a:pt x="21" y="7"/>
                    </a:moveTo>
                    <a:cubicBezTo>
                      <a:pt x="44" y="0"/>
                      <a:pt x="65" y="9"/>
                      <a:pt x="87" y="11"/>
                    </a:cubicBezTo>
                    <a:cubicBezTo>
                      <a:pt x="122" y="14"/>
                      <a:pt x="158" y="8"/>
                      <a:pt x="193" y="15"/>
                    </a:cubicBezTo>
                    <a:cubicBezTo>
                      <a:pt x="200" y="19"/>
                      <a:pt x="199" y="23"/>
                      <a:pt x="193" y="27"/>
                    </a:cubicBezTo>
                    <a:cubicBezTo>
                      <a:pt x="129" y="27"/>
                      <a:pt x="65" y="27"/>
                      <a:pt x="1" y="27"/>
                    </a:cubicBezTo>
                    <a:cubicBezTo>
                      <a:pt x="0" y="26"/>
                      <a:pt x="0" y="25"/>
                      <a:pt x="0" y="24"/>
                    </a:cubicBezTo>
                    <a:cubicBezTo>
                      <a:pt x="0" y="23"/>
                      <a:pt x="0" y="22"/>
                      <a:pt x="1" y="22"/>
                    </a:cubicBezTo>
                    <a:cubicBezTo>
                      <a:pt x="8" y="18"/>
                      <a:pt x="19" y="18"/>
                      <a:pt x="21" y="7"/>
                    </a:cubicBezTo>
                    <a:close/>
                  </a:path>
                </a:pathLst>
              </a:custGeom>
              <a:solidFill>
                <a:srgbClr val="90B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6" name="Freeform 8">
                <a:extLst>
                  <a:ext uri="{FF2B5EF4-FFF2-40B4-BE49-F238E27FC236}">
                    <a16:creationId xmlns:a16="http://schemas.microsoft.com/office/drawing/2014/main" id="{ADEC58CD-7092-4A4D-BF47-367CDB846B05}"/>
                  </a:ext>
                </a:extLst>
              </p:cNvPr>
              <p:cNvSpPr>
                <a:spLocks/>
              </p:cNvSpPr>
              <p:nvPr/>
            </p:nvSpPr>
            <p:spPr bwMode="auto">
              <a:xfrm>
                <a:off x="535" y="4304"/>
                <a:ext cx="427" cy="16"/>
              </a:xfrm>
              <a:custGeom>
                <a:avLst/>
                <a:gdLst>
                  <a:gd name="T0" fmla="*/ 0 w 380"/>
                  <a:gd name="T1" fmla="*/ 13 h 14"/>
                  <a:gd name="T2" fmla="*/ 0 w 380"/>
                  <a:gd name="T3" fmla="*/ 1 h 14"/>
                  <a:gd name="T4" fmla="*/ 107 w 380"/>
                  <a:gd name="T5" fmla="*/ 5 h 14"/>
                  <a:gd name="T6" fmla="*/ 178 w 380"/>
                  <a:gd name="T7" fmla="*/ 8 h 14"/>
                  <a:gd name="T8" fmla="*/ 363 w 380"/>
                  <a:gd name="T9" fmla="*/ 9 h 14"/>
                  <a:gd name="T10" fmla="*/ 380 w 380"/>
                  <a:gd name="T11" fmla="*/ 13 h 14"/>
                  <a:gd name="T12" fmla="*/ 0 w 380"/>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380" h="14">
                    <a:moveTo>
                      <a:pt x="0" y="13"/>
                    </a:moveTo>
                    <a:cubicBezTo>
                      <a:pt x="2" y="9"/>
                      <a:pt x="3" y="5"/>
                      <a:pt x="0" y="1"/>
                    </a:cubicBezTo>
                    <a:cubicBezTo>
                      <a:pt x="36" y="3"/>
                      <a:pt x="71" y="14"/>
                      <a:pt x="107" y="5"/>
                    </a:cubicBezTo>
                    <a:cubicBezTo>
                      <a:pt x="131" y="0"/>
                      <a:pt x="154" y="8"/>
                      <a:pt x="178" y="8"/>
                    </a:cubicBezTo>
                    <a:cubicBezTo>
                      <a:pt x="240" y="9"/>
                      <a:pt x="302" y="8"/>
                      <a:pt x="363" y="9"/>
                    </a:cubicBezTo>
                    <a:cubicBezTo>
                      <a:pt x="369" y="9"/>
                      <a:pt x="376" y="7"/>
                      <a:pt x="380" y="13"/>
                    </a:cubicBezTo>
                    <a:cubicBezTo>
                      <a:pt x="253" y="13"/>
                      <a:pt x="127" y="13"/>
                      <a:pt x="0" y="13"/>
                    </a:cubicBezTo>
                    <a:close/>
                  </a:path>
                </a:pathLst>
              </a:custGeom>
              <a:solidFill>
                <a:srgbClr val="ACC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7" name="Freeform 9">
                <a:extLst>
                  <a:ext uri="{FF2B5EF4-FFF2-40B4-BE49-F238E27FC236}">
                    <a16:creationId xmlns:a16="http://schemas.microsoft.com/office/drawing/2014/main" id="{3F5E92A7-7428-4D2A-BBE7-321AD86B0989}"/>
                  </a:ext>
                </a:extLst>
              </p:cNvPr>
              <p:cNvSpPr>
                <a:spLocks/>
              </p:cNvSpPr>
              <p:nvPr/>
            </p:nvSpPr>
            <p:spPr bwMode="auto">
              <a:xfrm>
                <a:off x="1794" y="4304"/>
                <a:ext cx="184" cy="17"/>
              </a:xfrm>
              <a:custGeom>
                <a:avLst/>
                <a:gdLst>
                  <a:gd name="T0" fmla="*/ 164 w 164"/>
                  <a:gd name="T1" fmla="*/ 5 h 15"/>
                  <a:gd name="T2" fmla="*/ 132 w 164"/>
                  <a:gd name="T3" fmla="*/ 13 h 15"/>
                  <a:gd name="T4" fmla="*/ 0 w 164"/>
                  <a:gd name="T5" fmla="*/ 13 h 15"/>
                  <a:gd name="T6" fmla="*/ 60 w 164"/>
                  <a:gd name="T7" fmla="*/ 6 h 15"/>
                  <a:gd name="T8" fmla="*/ 164 w 164"/>
                  <a:gd name="T9" fmla="*/ 5 h 15"/>
                </a:gdLst>
                <a:ahLst/>
                <a:cxnLst>
                  <a:cxn ang="0">
                    <a:pos x="T0" y="T1"/>
                  </a:cxn>
                  <a:cxn ang="0">
                    <a:pos x="T2" y="T3"/>
                  </a:cxn>
                  <a:cxn ang="0">
                    <a:pos x="T4" y="T5"/>
                  </a:cxn>
                  <a:cxn ang="0">
                    <a:pos x="T6" y="T7"/>
                  </a:cxn>
                  <a:cxn ang="0">
                    <a:pos x="T8" y="T9"/>
                  </a:cxn>
                </a:cxnLst>
                <a:rect l="0" t="0" r="r" b="b"/>
                <a:pathLst>
                  <a:path w="164" h="15">
                    <a:moveTo>
                      <a:pt x="164" y="5"/>
                    </a:moveTo>
                    <a:cubicBezTo>
                      <a:pt x="155" y="15"/>
                      <a:pt x="141" y="4"/>
                      <a:pt x="132" y="13"/>
                    </a:cubicBezTo>
                    <a:cubicBezTo>
                      <a:pt x="88" y="13"/>
                      <a:pt x="44" y="13"/>
                      <a:pt x="0" y="13"/>
                    </a:cubicBezTo>
                    <a:cubicBezTo>
                      <a:pt x="19" y="5"/>
                      <a:pt x="40" y="9"/>
                      <a:pt x="60" y="6"/>
                    </a:cubicBezTo>
                    <a:cubicBezTo>
                      <a:pt x="94" y="0"/>
                      <a:pt x="129" y="7"/>
                      <a:pt x="164" y="5"/>
                    </a:cubicBezTo>
                    <a:close/>
                  </a:path>
                </a:pathLst>
              </a:custGeom>
              <a:solidFill>
                <a:srgbClr val="77B7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8" name="Freeform 10">
                <a:extLst>
                  <a:ext uri="{FF2B5EF4-FFF2-40B4-BE49-F238E27FC236}">
                    <a16:creationId xmlns:a16="http://schemas.microsoft.com/office/drawing/2014/main" id="{FAE33982-2EFE-4951-BC55-25027AB6C30E}"/>
                  </a:ext>
                </a:extLst>
              </p:cNvPr>
              <p:cNvSpPr>
                <a:spLocks/>
              </p:cNvSpPr>
              <p:nvPr/>
            </p:nvSpPr>
            <p:spPr bwMode="auto">
              <a:xfrm>
                <a:off x="171" y="4304"/>
                <a:ext cx="148" cy="15"/>
              </a:xfrm>
              <a:custGeom>
                <a:avLst/>
                <a:gdLst>
                  <a:gd name="T0" fmla="*/ 131 w 132"/>
                  <a:gd name="T1" fmla="*/ 10 h 13"/>
                  <a:gd name="T2" fmla="*/ 132 w 132"/>
                  <a:gd name="T3" fmla="*/ 13 h 13"/>
                  <a:gd name="T4" fmla="*/ 0 w 132"/>
                  <a:gd name="T5" fmla="*/ 13 h 13"/>
                  <a:gd name="T6" fmla="*/ 0 w 132"/>
                  <a:gd name="T7" fmla="*/ 9 h 13"/>
                  <a:gd name="T8" fmla="*/ 3 w 132"/>
                  <a:gd name="T9" fmla="*/ 6 h 13"/>
                  <a:gd name="T10" fmla="*/ 129 w 132"/>
                  <a:gd name="T11" fmla="*/ 7 h 13"/>
                  <a:gd name="T12" fmla="*/ 131 w 132"/>
                  <a:gd name="T13" fmla="*/ 10 h 13"/>
                </a:gdLst>
                <a:ahLst/>
                <a:cxnLst>
                  <a:cxn ang="0">
                    <a:pos x="T0" y="T1"/>
                  </a:cxn>
                  <a:cxn ang="0">
                    <a:pos x="T2" y="T3"/>
                  </a:cxn>
                  <a:cxn ang="0">
                    <a:pos x="T4" y="T5"/>
                  </a:cxn>
                  <a:cxn ang="0">
                    <a:pos x="T6" y="T7"/>
                  </a:cxn>
                  <a:cxn ang="0">
                    <a:pos x="T8" y="T9"/>
                  </a:cxn>
                  <a:cxn ang="0">
                    <a:pos x="T10" y="T11"/>
                  </a:cxn>
                  <a:cxn ang="0">
                    <a:pos x="T12" y="T13"/>
                  </a:cxn>
                </a:cxnLst>
                <a:rect l="0" t="0" r="r" b="b"/>
                <a:pathLst>
                  <a:path w="132" h="13">
                    <a:moveTo>
                      <a:pt x="131" y="10"/>
                    </a:moveTo>
                    <a:cubicBezTo>
                      <a:pt x="132" y="11"/>
                      <a:pt x="132" y="12"/>
                      <a:pt x="132" y="13"/>
                    </a:cubicBezTo>
                    <a:cubicBezTo>
                      <a:pt x="88" y="13"/>
                      <a:pt x="44" y="13"/>
                      <a:pt x="0" y="13"/>
                    </a:cubicBezTo>
                    <a:cubicBezTo>
                      <a:pt x="0" y="12"/>
                      <a:pt x="0" y="10"/>
                      <a:pt x="0" y="9"/>
                    </a:cubicBezTo>
                    <a:cubicBezTo>
                      <a:pt x="1" y="8"/>
                      <a:pt x="2" y="7"/>
                      <a:pt x="3" y="6"/>
                    </a:cubicBezTo>
                    <a:cubicBezTo>
                      <a:pt x="45" y="0"/>
                      <a:pt x="87" y="0"/>
                      <a:pt x="129" y="7"/>
                    </a:cubicBezTo>
                    <a:cubicBezTo>
                      <a:pt x="130" y="7"/>
                      <a:pt x="130" y="9"/>
                      <a:pt x="131" y="10"/>
                    </a:cubicBezTo>
                    <a:close/>
                  </a:path>
                </a:pathLst>
              </a:custGeom>
              <a:solidFill>
                <a:srgbClr val="E1E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9" name="Freeform 11">
                <a:extLst>
                  <a:ext uri="{FF2B5EF4-FFF2-40B4-BE49-F238E27FC236}">
                    <a16:creationId xmlns:a16="http://schemas.microsoft.com/office/drawing/2014/main" id="{1C89FA4E-CDBC-4C92-80F2-36A56FFC13E8}"/>
                  </a:ext>
                </a:extLst>
              </p:cNvPr>
              <p:cNvSpPr>
                <a:spLocks/>
              </p:cNvSpPr>
              <p:nvPr/>
            </p:nvSpPr>
            <p:spPr bwMode="auto">
              <a:xfrm>
                <a:off x="627" y="1173"/>
                <a:ext cx="1077" cy="1550"/>
              </a:xfrm>
              <a:custGeom>
                <a:avLst/>
                <a:gdLst>
                  <a:gd name="T0" fmla="*/ 307 w 958"/>
                  <a:gd name="T1" fmla="*/ 18 h 1379"/>
                  <a:gd name="T2" fmla="*/ 372 w 958"/>
                  <a:gd name="T3" fmla="*/ 34 h 1379"/>
                  <a:gd name="T4" fmla="*/ 366 w 958"/>
                  <a:gd name="T5" fmla="*/ 54 h 1379"/>
                  <a:gd name="T6" fmla="*/ 457 w 958"/>
                  <a:gd name="T7" fmla="*/ 130 h 1379"/>
                  <a:gd name="T8" fmla="*/ 373 w 958"/>
                  <a:gd name="T9" fmla="*/ 342 h 1379"/>
                  <a:gd name="T10" fmla="*/ 323 w 958"/>
                  <a:gd name="T11" fmla="*/ 562 h 1379"/>
                  <a:gd name="T12" fmla="*/ 467 w 958"/>
                  <a:gd name="T13" fmla="*/ 107 h 1379"/>
                  <a:gd name="T14" fmla="*/ 522 w 958"/>
                  <a:gd name="T15" fmla="*/ 174 h 1379"/>
                  <a:gd name="T16" fmla="*/ 456 w 958"/>
                  <a:gd name="T17" fmla="*/ 448 h 1379"/>
                  <a:gd name="T18" fmla="*/ 563 w 958"/>
                  <a:gd name="T19" fmla="*/ 70 h 1379"/>
                  <a:gd name="T20" fmla="*/ 598 w 958"/>
                  <a:gd name="T21" fmla="*/ 132 h 1379"/>
                  <a:gd name="T22" fmla="*/ 596 w 958"/>
                  <a:gd name="T23" fmla="*/ 149 h 1379"/>
                  <a:gd name="T24" fmla="*/ 620 w 958"/>
                  <a:gd name="T25" fmla="*/ 299 h 1379"/>
                  <a:gd name="T26" fmla="*/ 645 w 958"/>
                  <a:gd name="T27" fmla="*/ 72 h 1379"/>
                  <a:gd name="T28" fmla="*/ 643 w 958"/>
                  <a:gd name="T29" fmla="*/ 240 h 1379"/>
                  <a:gd name="T30" fmla="*/ 799 w 958"/>
                  <a:gd name="T31" fmla="*/ 430 h 1379"/>
                  <a:gd name="T32" fmla="*/ 895 w 958"/>
                  <a:gd name="T33" fmla="*/ 91 h 1379"/>
                  <a:gd name="T34" fmla="*/ 945 w 958"/>
                  <a:gd name="T35" fmla="*/ 347 h 1379"/>
                  <a:gd name="T36" fmla="*/ 923 w 958"/>
                  <a:gd name="T37" fmla="*/ 503 h 1379"/>
                  <a:gd name="T38" fmla="*/ 910 w 958"/>
                  <a:gd name="T39" fmla="*/ 687 h 1379"/>
                  <a:gd name="T40" fmla="*/ 869 w 958"/>
                  <a:gd name="T41" fmla="*/ 492 h 1379"/>
                  <a:gd name="T42" fmla="*/ 922 w 958"/>
                  <a:gd name="T43" fmla="*/ 1037 h 1379"/>
                  <a:gd name="T44" fmla="*/ 872 w 958"/>
                  <a:gd name="T45" fmla="*/ 1347 h 1379"/>
                  <a:gd name="T46" fmla="*/ 767 w 958"/>
                  <a:gd name="T47" fmla="*/ 1218 h 1379"/>
                  <a:gd name="T48" fmla="*/ 695 w 958"/>
                  <a:gd name="T49" fmla="*/ 1198 h 1379"/>
                  <a:gd name="T50" fmla="*/ 662 w 958"/>
                  <a:gd name="T51" fmla="*/ 1105 h 1379"/>
                  <a:gd name="T52" fmla="*/ 632 w 958"/>
                  <a:gd name="T53" fmla="*/ 1143 h 1379"/>
                  <a:gd name="T54" fmla="*/ 686 w 958"/>
                  <a:gd name="T55" fmla="*/ 801 h 1379"/>
                  <a:gd name="T56" fmla="*/ 657 w 958"/>
                  <a:gd name="T57" fmla="*/ 976 h 1379"/>
                  <a:gd name="T58" fmla="*/ 555 w 958"/>
                  <a:gd name="T59" fmla="*/ 1314 h 1379"/>
                  <a:gd name="T60" fmla="*/ 640 w 958"/>
                  <a:gd name="T61" fmla="*/ 737 h 1379"/>
                  <a:gd name="T62" fmla="*/ 534 w 958"/>
                  <a:gd name="T63" fmla="*/ 1130 h 1379"/>
                  <a:gd name="T64" fmla="*/ 532 w 958"/>
                  <a:gd name="T65" fmla="*/ 1016 h 1379"/>
                  <a:gd name="T66" fmla="*/ 490 w 958"/>
                  <a:gd name="T67" fmla="*/ 1061 h 1379"/>
                  <a:gd name="T68" fmla="*/ 454 w 958"/>
                  <a:gd name="T69" fmla="*/ 1262 h 1379"/>
                  <a:gd name="T70" fmla="*/ 394 w 958"/>
                  <a:gd name="T71" fmla="*/ 1339 h 1379"/>
                  <a:gd name="T72" fmla="*/ 350 w 958"/>
                  <a:gd name="T73" fmla="*/ 1323 h 1379"/>
                  <a:gd name="T74" fmla="*/ 312 w 958"/>
                  <a:gd name="T75" fmla="*/ 1305 h 1379"/>
                  <a:gd name="T76" fmla="*/ 387 w 958"/>
                  <a:gd name="T77" fmla="*/ 988 h 1379"/>
                  <a:gd name="T78" fmla="*/ 294 w 958"/>
                  <a:gd name="T79" fmla="*/ 1113 h 1379"/>
                  <a:gd name="T80" fmla="*/ 271 w 958"/>
                  <a:gd name="T81" fmla="*/ 1175 h 1379"/>
                  <a:gd name="T82" fmla="*/ 287 w 958"/>
                  <a:gd name="T83" fmla="*/ 1019 h 1379"/>
                  <a:gd name="T84" fmla="*/ 171 w 958"/>
                  <a:gd name="T85" fmla="*/ 1218 h 1379"/>
                  <a:gd name="T86" fmla="*/ 93 w 958"/>
                  <a:gd name="T87" fmla="*/ 1191 h 1379"/>
                  <a:gd name="T88" fmla="*/ 210 w 958"/>
                  <a:gd name="T89" fmla="*/ 897 h 1379"/>
                  <a:gd name="T90" fmla="*/ 103 w 958"/>
                  <a:gd name="T91" fmla="*/ 1170 h 1379"/>
                  <a:gd name="T92" fmla="*/ 90 w 958"/>
                  <a:gd name="T93" fmla="*/ 1096 h 1379"/>
                  <a:gd name="T94" fmla="*/ 269 w 958"/>
                  <a:gd name="T95" fmla="*/ 684 h 1379"/>
                  <a:gd name="T96" fmla="*/ 214 w 958"/>
                  <a:gd name="T97" fmla="*/ 757 h 1379"/>
                  <a:gd name="T98" fmla="*/ 196 w 958"/>
                  <a:gd name="T99" fmla="*/ 754 h 1379"/>
                  <a:gd name="T100" fmla="*/ 189 w 958"/>
                  <a:gd name="T101" fmla="*/ 748 h 1379"/>
                  <a:gd name="T102" fmla="*/ 156 w 958"/>
                  <a:gd name="T103" fmla="*/ 746 h 1379"/>
                  <a:gd name="T104" fmla="*/ 86 w 958"/>
                  <a:gd name="T105" fmla="*/ 954 h 1379"/>
                  <a:gd name="T106" fmla="*/ 113 w 958"/>
                  <a:gd name="T107" fmla="*/ 929 h 1379"/>
                  <a:gd name="T108" fmla="*/ 149 w 958"/>
                  <a:gd name="T109" fmla="*/ 924 h 1379"/>
                  <a:gd name="T110" fmla="*/ 99 w 958"/>
                  <a:gd name="T111" fmla="*/ 1003 h 1379"/>
                  <a:gd name="T112" fmla="*/ 61 w 958"/>
                  <a:gd name="T113" fmla="*/ 946 h 1379"/>
                  <a:gd name="T114" fmla="*/ 135 w 958"/>
                  <a:gd name="T115" fmla="*/ 754 h 1379"/>
                  <a:gd name="T116" fmla="*/ 109 w 958"/>
                  <a:gd name="T117" fmla="*/ 704 h 1379"/>
                  <a:gd name="T118" fmla="*/ 95 w 958"/>
                  <a:gd name="T119" fmla="*/ 667 h 1379"/>
                  <a:gd name="T120" fmla="*/ 196 w 958"/>
                  <a:gd name="T121" fmla="*/ 396 h 1379"/>
                  <a:gd name="T122" fmla="*/ 124 w 958"/>
                  <a:gd name="T123" fmla="*/ 491 h 1379"/>
                  <a:gd name="T124" fmla="*/ 213 w 958"/>
                  <a:gd name="T125" fmla="*/ 244 h 1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8" h="1379">
                    <a:moveTo>
                      <a:pt x="231" y="176"/>
                    </a:moveTo>
                    <a:cubicBezTo>
                      <a:pt x="225" y="180"/>
                      <a:pt x="220" y="184"/>
                      <a:pt x="215" y="188"/>
                    </a:cubicBezTo>
                    <a:cubicBezTo>
                      <a:pt x="210" y="184"/>
                      <a:pt x="212" y="180"/>
                      <a:pt x="214" y="176"/>
                    </a:cubicBezTo>
                    <a:cubicBezTo>
                      <a:pt x="229" y="146"/>
                      <a:pt x="238" y="115"/>
                      <a:pt x="250" y="84"/>
                    </a:cubicBezTo>
                    <a:cubicBezTo>
                      <a:pt x="248" y="69"/>
                      <a:pt x="262" y="56"/>
                      <a:pt x="258" y="40"/>
                    </a:cubicBezTo>
                    <a:cubicBezTo>
                      <a:pt x="263" y="30"/>
                      <a:pt x="266" y="18"/>
                      <a:pt x="273" y="9"/>
                    </a:cubicBezTo>
                    <a:cubicBezTo>
                      <a:pt x="286" y="0"/>
                      <a:pt x="295" y="8"/>
                      <a:pt x="303" y="18"/>
                    </a:cubicBezTo>
                    <a:cubicBezTo>
                      <a:pt x="299" y="31"/>
                      <a:pt x="291" y="42"/>
                      <a:pt x="287" y="53"/>
                    </a:cubicBezTo>
                    <a:cubicBezTo>
                      <a:pt x="293" y="43"/>
                      <a:pt x="296" y="28"/>
                      <a:pt x="307" y="18"/>
                    </a:cubicBezTo>
                    <a:cubicBezTo>
                      <a:pt x="311" y="15"/>
                      <a:pt x="316" y="16"/>
                      <a:pt x="321" y="17"/>
                    </a:cubicBezTo>
                    <a:cubicBezTo>
                      <a:pt x="330" y="22"/>
                      <a:pt x="329" y="29"/>
                      <a:pt x="325" y="38"/>
                    </a:cubicBezTo>
                    <a:cubicBezTo>
                      <a:pt x="320" y="48"/>
                      <a:pt x="314" y="58"/>
                      <a:pt x="309" y="67"/>
                    </a:cubicBezTo>
                    <a:cubicBezTo>
                      <a:pt x="319" y="55"/>
                      <a:pt x="322" y="37"/>
                      <a:pt x="335" y="25"/>
                    </a:cubicBezTo>
                    <a:cubicBezTo>
                      <a:pt x="340" y="24"/>
                      <a:pt x="345" y="24"/>
                      <a:pt x="349" y="26"/>
                    </a:cubicBezTo>
                    <a:cubicBezTo>
                      <a:pt x="356" y="33"/>
                      <a:pt x="349" y="38"/>
                      <a:pt x="347" y="44"/>
                    </a:cubicBezTo>
                    <a:cubicBezTo>
                      <a:pt x="341" y="57"/>
                      <a:pt x="333" y="69"/>
                      <a:pt x="328" y="81"/>
                    </a:cubicBezTo>
                    <a:cubicBezTo>
                      <a:pt x="336" y="64"/>
                      <a:pt x="345" y="46"/>
                      <a:pt x="356" y="30"/>
                    </a:cubicBezTo>
                    <a:cubicBezTo>
                      <a:pt x="362" y="27"/>
                      <a:pt x="368" y="28"/>
                      <a:pt x="372" y="34"/>
                    </a:cubicBezTo>
                    <a:cubicBezTo>
                      <a:pt x="374" y="44"/>
                      <a:pt x="367" y="50"/>
                      <a:pt x="364" y="58"/>
                    </a:cubicBezTo>
                    <a:cubicBezTo>
                      <a:pt x="347" y="93"/>
                      <a:pt x="338" y="131"/>
                      <a:pt x="324" y="166"/>
                    </a:cubicBezTo>
                    <a:cubicBezTo>
                      <a:pt x="308" y="210"/>
                      <a:pt x="289" y="252"/>
                      <a:pt x="275" y="297"/>
                    </a:cubicBezTo>
                    <a:cubicBezTo>
                      <a:pt x="264" y="332"/>
                      <a:pt x="245" y="362"/>
                      <a:pt x="227" y="394"/>
                    </a:cubicBezTo>
                    <a:cubicBezTo>
                      <a:pt x="211" y="421"/>
                      <a:pt x="199" y="450"/>
                      <a:pt x="188" y="470"/>
                    </a:cubicBezTo>
                    <a:cubicBezTo>
                      <a:pt x="209" y="426"/>
                      <a:pt x="237" y="377"/>
                      <a:pt x="265" y="328"/>
                    </a:cubicBezTo>
                    <a:cubicBezTo>
                      <a:pt x="277" y="307"/>
                      <a:pt x="281" y="281"/>
                      <a:pt x="290" y="257"/>
                    </a:cubicBezTo>
                    <a:cubicBezTo>
                      <a:pt x="299" y="232"/>
                      <a:pt x="309" y="208"/>
                      <a:pt x="319" y="183"/>
                    </a:cubicBezTo>
                    <a:cubicBezTo>
                      <a:pt x="335" y="140"/>
                      <a:pt x="347" y="96"/>
                      <a:pt x="366" y="54"/>
                    </a:cubicBezTo>
                    <a:cubicBezTo>
                      <a:pt x="370" y="46"/>
                      <a:pt x="373" y="34"/>
                      <a:pt x="386" y="36"/>
                    </a:cubicBezTo>
                    <a:cubicBezTo>
                      <a:pt x="402" y="37"/>
                      <a:pt x="417" y="44"/>
                      <a:pt x="432" y="47"/>
                    </a:cubicBezTo>
                    <a:cubicBezTo>
                      <a:pt x="442" y="49"/>
                      <a:pt x="447" y="54"/>
                      <a:pt x="444" y="66"/>
                    </a:cubicBezTo>
                    <a:cubicBezTo>
                      <a:pt x="444" y="68"/>
                      <a:pt x="448" y="65"/>
                      <a:pt x="445" y="65"/>
                    </a:cubicBezTo>
                    <a:cubicBezTo>
                      <a:pt x="444" y="65"/>
                      <a:pt x="444" y="65"/>
                      <a:pt x="444" y="64"/>
                    </a:cubicBezTo>
                    <a:cubicBezTo>
                      <a:pt x="446" y="53"/>
                      <a:pt x="455" y="52"/>
                      <a:pt x="464" y="52"/>
                    </a:cubicBezTo>
                    <a:cubicBezTo>
                      <a:pt x="474" y="54"/>
                      <a:pt x="486" y="51"/>
                      <a:pt x="488" y="66"/>
                    </a:cubicBezTo>
                    <a:cubicBezTo>
                      <a:pt x="481" y="79"/>
                      <a:pt x="482" y="96"/>
                      <a:pt x="466" y="105"/>
                    </a:cubicBezTo>
                    <a:cubicBezTo>
                      <a:pt x="459" y="109"/>
                      <a:pt x="459" y="122"/>
                      <a:pt x="457" y="130"/>
                    </a:cubicBezTo>
                    <a:cubicBezTo>
                      <a:pt x="454" y="156"/>
                      <a:pt x="432" y="172"/>
                      <a:pt x="426" y="196"/>
                    </a:cubicBezTo>
                    <a:cubicBezTo>
                      <a:pt x="422" y="212"/>
                      <a:pt x="416" y="226"/>
                      <a:pt x="414" y="242"/>
                    </a:cubicBezTo>
                    <a:cubicBezTo>
                      <a:pt x="413" y="247"/>
                      <a:pt x="413" y="252"/>
                      <a:pt x="408" y="254"/>
                    </a:cubicBezTo>
                    <a:cubicBezTo>
                      <a:pt x="393" y="256"/>
                      <a:pt x="393" y="245"/>
                      <a:pt x="394" y="236"/>
                    </a:cubicBezTo>
                    <a:cubicBezTo>
                      <a:pt x="396" y="225"/>
                      <a:pt x="400" y="214"/>
                      <a:pt x="402" y="203"/>
                    </a:cubicBezTo>
                    <a:cubicBezTo>
                      <a:pt x="408" y="172"/>
                      <a:pt x="426" y="146"/>
                      <a:pt x="436" y="117"/>
                    </a:cubicBezTo>
                    <a:cubicBezTo>
                      <a:pt x="437" y="113"/>
                      <a:pt x="439" y="110"/>
                      <a:pt x="440" y="106"/>
                    </a:cubicBezTo>
                    <a:cubicBezTo>
                      <a:pt x="430" y="136"/>
                      <a:pt x="414" y="164"/>
                      <a:pt x="403" y="193"/>
                    </a:cubicBezTo>
                    <a:cubicBezTo>
                      <a:pt x="391" y="242"/>
                      <a:pt x="399" y="295"/>
                      <a:pt x="373" y="342"/>
                    </a:cubicBezTo>
                    <a:cubicBezTo>
                      <a:pt x="374" y="381"/>
                      <a:pt x="354" y="415"/>
                      <a:pt x="340" y="450"/>
                    </a:cubicBezTo>
                    <a:cubicBezTo>
                      <a:pt x="337" y="458"/>
                      <a:pt x="337" y="467"/>
                      <a:pt x="337" y="475"/>
                    </a:cubicBezTo>
                    <a:cubicBezTo>
                      <a:pt x="323" y="513"/>
                      <a:pt x="309" y="552"/>
                      <a:pt x="297" y="590"/>
                    </a:cubicBezTo>
                    <a:cubicBezTo>
                      <a:pt x="290" y="608"/>
                      <a:pt x="283" y="627"/>
                      <a:pt x="276" y="645"/>
                    </a:cubicBezTo>
                    <a:cubicBezTo>
                      <a:pt x="283" y="629"/>
                      <a:pt x="290" y="613"/>
                      <a:pt x="295" y="596"/>
                    </a:cubicBezTo>
                    <a:cubicBezTo>
                      <a:pt x="305" y="566"/>
                      <a:pt x="316" y="535"/>
                      <a:pt x="327" y="504"/>
                    </a:cubicBezTo>
                    <a:cubicBezTo>
                      <a:pt x="329" y="497"/>
                      <a:pt x="330" y="488"/>
                      <a:pt x="337" y="483"/>
                    </a:cubicBezTo>
                    <a:cubicBezTo>
                      <a:pt x="339" y="483"/>
                      <a:pt x="341" y="483"/>
                      <a:pt x="343" y="484"/>
                    </a:cubicBezTo>
                    <a:cubicBezTo>
                      <a:pt x="345" y="512"/>
                      <a:pt x="328" y="536"/>
                      <a:pt x="323" y="562"/>
                    </a:cubicBezTo>
                    <a:cubicBezTo>
                      <a:pt x="329" y="531"/>
                      <a:pt x="350" y="502"/>
                      <a:pt x="344" y="467"/>
                    </a:cubicBezTo>
                    <a:cubicBezTo>
                      <a:pt x="342" y="460"/>
                      <a:pt x="346" y="453"/>
                      <a:pt x="348" y="446"/>
                    </a:cubicBezTo>
                    <a:cubicBezTo>
                      <a:pt x="361" y="413"/>
                      <a:pt x="370" y="380"/>
                      <a:pt x="374" y="345"/>
                    </a:cubicBezTo>
                    <a:cubicBezTo>
                      <a:pt x="377" y="317"/>
                      <a:pt x="393" y="291"/>
                      <a:pt x="399" y="263"/>
                    </a:cubicBezTo>
                    <a:cubicBezTo>
                      <a:pt x="400" y="258"/>
                      <a:pt x="404" y="255"/>
                      <a:pt x="409" y="255"/>
                    </a:cubicBezTo>
                    <a:cubicBezTo>
                      <a:pt x="409" y="255"/>
                      <a:pt x="410" y="255"/>
                      <a:pt x="410" y="256"/>
                    </a:cubicBezTo>
                    <a:cubicBezTo>
                      <a:pt x="411" y="256"/>
                      <a:pt x="411" y="257"/>
                      <a:pt x="411" y="258"/>
                    </a:cubicBezTo>
                    <a:cubicBezTo>
                      <a:pt x="412" y="213"/>
                      <a:pt x="442" y="180"/>
                      <a:pt x="454" y="139"/>
                    </a:cubicBezTo>
                    <a:cubicBezTo>
                      <a:pt x="458" y="128"/>
                      <a:pt x="459" y="114"/>
                      <a:pt x="467" y="107"/>
                    </a:cubicBezTo>
                    <a:cubicBezTo>
                      <a:pt x="479" y="96"/>
                      <a:pt x="481" y="82"/>
                      <a:pt x="487" y="69"/>
                    </a:cubicBezTo>
                    <a:cubicBezTo>
                      <a:pt x="495" y="50"/>
                      <a:pt x="509" y="59"/>
                      <a:pt x="521" y="62"/>
                    </a:cubicBezTo>
                    <a:cubicBezTo>
                      <a:pt x="532" y="81"/>
                      <a:pt x="511" y="90"/>
                      <a:pt x="509" y="103"/>
                    </a:cubicBezTo>
                    <a:cubicBezTo>
                      <a:pt x="514" y="100"/>
                      <a:pt x="513" y="91"/>
                      <a:pt x="522" y="88"/>
                    </a:cubicBezTo>
                    <a:cubicBezTo>
                      <a:pt x="536" y="113"/>
                      <a:pt x="515" y="134"/>
                      <a:pt x="512" y="154"/>
                    </a:cubicBezTo>
                    <a:cubicBezTo>
                      <a:pt x="513" y="150"/>
                      <a:pt x="516" y="144"/>
                      <a:pt x="518" y="138"/>
                    </a:cubicBezTo>
                    <a:cubicBezTo>
                      <a:pt x="519" y="133"/>
                      <a:pt x="519" y="125"/>
                      <a:pt x="527" y="129"/>
                    </a:cubicBezTo>
                    <a:cubicBezTo>
                      <a:pt x="533" y="131"/>
                      <a:pt x="538" y="136"/>
                      <a:pt x="535" y="143"/>
                    </a:cubicBezTo>
                    <a:cubicBezTo>
                      <a:pt x="531" y="154"/>
                      <a:pt x="527" y="164"/>
                      <a:pt x="522" y="174"/>
                    </a:cubicBezTo>
                    <a:cubicBezTo>
                      <a:pt x="518" y="183"/>
                      <a:pt x="511" y="192"/>
                      <a:pt x="519" y="202"/>
                    </a:cubicBezTo>
                    <a:cubicBezTo>
                      <a:pt x="516" y="225"/>
                      <a:pt x="507" y="247"/>
                      <a:pt x="501" y="269"/>
                    </a:cubicBezTo>
                    <a:cubicBezTo>
                      <a:pt x="499" y="276"/>
                      <a:pt x="493" y="282"/>
                      <a:pt x="486" y="281"/>
                    </a:cubicBezTo>
                    <a:cubicBezTo>
                      <a:pt x="477" y="279"/>
                      <a:pt x="481" y="269"/>
                      <a:pt x="483" y="264"/>
                    </a:cubicBezTo>
                    <a:cubicBezTo>
                      <a:pt x="489" y="244"/>
                      <a:pt x="490" y="221"/>
                      <a:pt x="498" y="208"/>
                    </a:cubicBezTo>
                    <a:cubicBezTo>
                      <a:pt x="493" y="232"/>
                      <a:pt x="475" y="260"/>
                      <a:pt x="485" y="294"/>
                    </a:cubicBezTo>
                    <a:cubicBezTo>
                      <a:pt x="487" y="300"/>
                      <a:pt x="485" y="307"/>
                      <a:pt x="482" y="313"/>
                    </a:cubicBezTo>
                    <a:cubicBezTo>
                      <a:pt x="465" y="349"/>
                      <a:pt x="465" y="387"/>
                      <a:pt x="462" y="425"/>
                    </a:cubicBezTo>
                    <a:cubicBezTo>
                      <a:pt x="462" y="433"/>
                      <a:pt x="460" y="440"/>
                      <a:pt x="456" y="448"/>
                    </a:cubicBezTo>
                    <a:cubicBezTo>
                      <a:pt x="441" y="480"/>
                      <a:pt x="432" y="513"/>
                      <a:pt x="424" y="534"/>
                    </a:cubicBezTo>
                    <a:cubicBezTo>
                      <a:pt x="429" y="520"/>
                      <a:pt x="437" y="493"/>
                      <a:pt x="448" y="468"/>
                    </a:cubicBezTo>
                    <a:cubicBezTo>
                      <a:pt x="460" y="443"/>
                      <a:pt x="462" y="417"/>
                      <a:pt x="467" y="391"/>
                    </a:cubicBezTo>
                    <a:cubicBezTo>
                      <a:pt x="473" y="360"/>
                      <a:pt x="473" y="325"/>
                      <a:pt x="488" y="297"/>
                    </a:cubicBezTo>
                    <a:cubicBezTo>
                      <a:pt x="501" y="272"/>
                      <a:pt x="506" y="245"/>
                      <a:pt x="516" y="219"/>
                    </a:cubicBezTo>
                    <a:cubicBezTo>
                      <a:pt x="518" y="213"/>
                      <a:pt x="519" y="207"/>
                      <a:pt x="518" y="200"/>
                    </a:cubicBezTo>
                    <a:cubicBezTo>
                      <a:pt x="512" y="189"/>
                      <a:pt x="520" y="180"/>
                      <a:pt x="524" y="171"/>
                    </a:cubicBezTo>
                    <a:cubicBezTo>
                      <a:pt x="530" y="154"/>
                      <a:pt x="539" y="140"/>
                      <a:pt x="531" y="120"/>
                    </a:cubicBezTo>
                    <a:cubicBezTo>
                      <a:pt x="524" y="99"/>
                      <a:pt x="543" y="73"/>
                      <a:pt x="563" y="70"/>
                    </a:cubicBezTo>
                    <a:cubicBezTo>
                      <a:pt x="565" y="71"/>
                      <a:pt x="567" y="72"/>
                      <a:pt x="568" y="74"/>
                    </a:cubicBezTo>
                    <a:cubicBezTo>
                      <a:pt x="558" y="115"/>
                      <a:pt x="555" y="158"/>
                      <a:pt x="544" y="183"/>
                    </a:cubicBezTo>
                    <a:cubicBezTo>
                      <a:pt x="551" y="166"/>
                      <a:pt x="557" y="132"/>
                      <a:pt x="563" y="98"/>
                    </a:cubicBezTo>
                    <a:cubicBezTo>
                      <a:pt x="564" y="89"/>
                      <a:pt x="566" y="80"/>
                      <a:pt x="574" y="74"/>
                    </a:cubicBezTo>
                    <a:cubicBezTo>
                      <a:pt x="581" y="72"/>
                      <a:pt x="587" y="71"/>
                      <a:pt x="591" y="78"/>
                    </a:cubicBezTo>
                    <a:cubicBezTo>
                      <a:pt x="579" y="122"/>
                      <a:pt x="575" y="168"/>
                      <a:pt x="558" y="205"/>
                    </a:cubicBezTo>
                    <a:cubicBezTo>
                      <a:pt x="576" y="169"/>
                      <a:pt x="578" y="122"/>
                      <a:pt x="592" y="79"/>
                    </a:cubicBezTo>
                    <a:cubicBezTo>
                      <a:pt x="596" y="71"/>
                      <a:pt x="600" y="64"/>
                      <a:pt x="608" y="76"/>
                    </a:cubicBezTo>
                    <a:cubicBezTo>
                      <a:pt x="606" y="95"/>
                      <a:pt x="601" y="113"/>
                      <a:pt x="598" y="132"/>
                    </a:cubicBezTo>
                    <a:cubicBezTo>
                      <a:pt x="597" y="138"/>
                      <a:pt x="593" y="145"/>
                      <a:pt x="599" y="152"/>
                    </a:cubicBezTo>
                    <a:cubicBezTo>
                      <a:pt x="603" y="173"/>
                      <a:pt x="593" y="191"/>
                      <a:pt x="586" y="209"/>
                    </a:cubicBezTo>
                    <a:cubicBezTo>
                      <a:pt x="574" y="240"/>
                      <a:pt x="571" y="270"/>
                      <a:pt x="583" y="302"/>
                    </a:cubicBezTo>
                    <a:cubicBezTo>
                      <a:pt x="588" y="318"/>
                      <a:pt x="581" y="336"/>
                      <a:pt x="578" y="351"/>
                    </a:cubicBezTo>
                    <a:cubicBezTo>
                      <a:pt x="579" y="344"/>
                      <a:pt x="580" y="335"/>
                      <a:pt x="582" y="327"/>
                    </a:cubicBezTo>
                    <a:cubicBezTo>
                      <a:pt x="587" y="311"/>
                      <a:pt x="578" y="298"/>
                      <a:pt x="577" y="285"/>
                    </a:cubicBezTo>
                    <a:cubicBezTo>
                      <a:pt x="575" y="257"/>
                      <a:pt x="574" y="229"/>
                      <a:pt x="589" y="203"/>
                    </a:cubicBezTo>
                    <a:cubicBezTo>
                      <a:pt x="595" y="192"/>
                      <a:pt x="597" y="178"/>
                      <a:pt x="601" y="165"/>
                    </a:cubicBezTo>
                    <a:cubicBezTo>
                      <a:pt x="602" y="159"/>
                      <a:pt x="602" y="153"/>
                      <a:pt x="596" y="149"/>
                    </a:cubicBezTo>
                    <a:cubicBezTo>
                      <a:pt x="596" y="124"/>
                      <a:pt x="606" y="101"/>
                      <a:pt x="608" y="77"/>
                    </a:cubicBezTo>
                    <a:cubicBezTo>
                      <a:pt x="609" y="71"/>
                      <a:pt x="612" y="70"/>
                      <a:pt x="617" y="70"/>
                    </a:cubicBezTo>
                    <a:cubicBezTo>
                      <a:pt x="629" y="92"/>
                      <a:pt x="621" y="113"/>
                      <a:pt x="618" y="133"/>
                    </a:cubicBezTo>
                    <a:cubicBezTo>
                      <a:pt x="623" y="114"/>
                      <a:pt x="623" y="93"/>
                      <a:pt x="628" y="73"/>
                    </a:cubicBezTo>
                    <a:cubicBezTo>
                      <a:pt x="629" y="71"/>
                      <a:pt x="631" y="70"/>
                      <a:pt x="633" y="70"/>
                    </a:cubicBezTo>
                    <a:cubicBezTo>
                      <a:pt x="645" y="73"/>
                      <a:pt x="643" y="82"/>
                      <a:pt x="641" y="89"/>
                    </a:cubicBezTo>
                    <a:cubicBezTo>
                      <a:pt x="629" y="130"/>
                      <a:pt x="628" y="172"/>
                      <a:pt x="617" y="212"/>
                    </a:cubicBezTo>
                    <a:cubicBezTo>
                      <a:pt x="614" y="224"/>
                      <a:pt x="623" y="207"/>
                      <a:pt x="623" y="214"/>
                    </a:cubicBezTo>
                    <a:cubicBezTo>
                      <a:pt x="623" y="242"/>
                      <a:pt x="618" y="271"/>
                      <a:pt x="620" y="299"/>
                    </a:cubicBezTo>
                    <a:cubicBezTo>
                      <a:pt x="620" y="305"/>
                      <a:pt x="618" y="313"/>
                      <a:pt x="623" y="318"/>
                    </a:cubicBezTo>
                    <a:cubicBezTo>
                      <a:pt x="632" y="323"/>
                      <a:pt x="629" y="331"/>
                      <a:pt x="628" y="339"/>
                    </a:cubicBezTo>
                    <a:cubicBezTo>
                      <a:pt x="627" y="347"/>
                      <a:pt x="625" y="354"/>
                      <a:pt x="626" y="362"/>
                    </a:cubicBezTo>
                    <a:cubicBezTo>
                      <a:pt x="626" y="351"/>
                      <a:pt x="628" y="340"/>
                      <a:pt x="630" y="329"/>
                    </a:cubicBezTo>
                    <a:cubicBezTo>
                      <a:pt x="632" y="322"/>
                      <a:pt x="627" y="320"/>
                      <a:pt x="622" y="317"/>
                    </a:cubicBezTo>
                    <a:cubicBezTo>
                      <a:pt x="617" y="288"/>
                      <a:pt x="622" y="259"/>
                      <a:pt x="623" y="230"/>
                    </a:cubicBezTo>
                    <a:cubicBezTo>
                      <a:pt x="623" y="224"/>
                      <a:pt x="625" y="218"/>
                      <a:pt x="622" y="212"/>
                    </a:cubicBezTo>
                    <a:cubicBezTo>
                      <a:pt x="618" y="208"/>
                      <a:pt x="619" y="203"/>
                      <a:pt x="621" y="198"/>
                    </a:cubicBezTo>
                    <a:cubicBezTo>
                      <a:pt x="631" y="156"/>
                      <a:pt x="631" y="113"/>
                      <a:pt x="645" y="72"/>
                    </a:cubicBezTo>
                    <a:cubicBezTo>
                      <a:pt x="651" y="62"/>
                      <a:pt x="657" y="52"/>
                      <a:pt x="671" y="56"/>
                    </a:cubicBezTo>
                    <a:cubicBezTo>
                      <a:pt x="675" y="62"/>
                      <a:pt x="674" y="68"/>
                      <a:pt x="672" y="73"/>
                    </a:cubicBezTo>
                    <a:cubicBezTo>
                      <a:pt x="659" y="97"/>
                      <a:pt x="657" y="124"/>
                      <a:pt x="655" y="146"/>
                    </a:cubicBezTo>
                    <a:cubicBezTo>
                      <a:pt x="659" y="129"/>
                      <a:pt x="656" y="107"/>
                      <a:pt x="667" y="87"/>
                    </a:cubicBezTo>
                    <a:cubicBezTo>
                      <a:pt x="675" y="93"/>
                      <a:pt x="675" y="100"/>
                      <a:pt x="674" y="107"/>
                    </a:cubicBezTo>
                    <a:cubicBezTo>
                      <a:pt x="668" y="130"/>
                      <a:pt x="669" y="154"/>
                      <a:pt x="670" y="177"/>
                    </a:cubicBezTo>
                    <a:cubicBezTo>
                      <a:pt x="665" y="221"/>
                      <a:pt x="664" y="266"/>
                      <a:pt x="650" y="309"/>
                    </a:cubicBezTo>
                    <a:cubicBezTo>
                      <a:pt x="644" y="309"/>
                      <a:pt x="642" y="304"/>
                      <a:pt x="642" y="299"/>
                    </a:cubicBezTo>
                    <a:cubicBezTo>
                      <a:pt x="642" y="277"/>
                      <a:pt x="641" y="255"/>
                      <a:pt x="643" y="240"/>
                    </a:cubicBezTo>
                    <a:cubicBezTo>
                      <a:pt x="642" y="268"/>
                      <a:pt x="638" y="302"/>
                      <a:pt x="652" y="335"/>
                    </a:cubicBezTo>
                    <a:cubicBezTo>
                      <a:pt x="655" y="339"/>
                      <a:pt x="657" y="343"/>
                      <a:pt x="657" y="348"/>
                    </a:cubicBezTo>
                    <a:cubicBezTo>
                      <a:pt x="657" y="378"/>
                      <a:pt x="671" y="397"/>
                      <a:pt x="700" y="409"/>
                    </a:cubicBezTo>
                    <a:cubicBezTo>
                      <a:pt x="724" y="417"/>
                      <a:pt x="749" y="422"/>
                      <a:pt x="771" y="435"/>
                    </a:cubicBezTo>
                    <a:cubicBezTo>
                      <a:pt x="771" y="461"/>
                      <a:pt x="775" y="487"/>
                      <a:pt x="771" y="508"/>
                    </a:cubicBezTo>
                    <a:cubicBezTo>
                      <a:pt x="771" y="516"/>
                      <a:pt x="775" y="512"/>
                      <a:pt x="772" y="513"/>
                    </a:cubicBezTo>
                    <a:cubicBezTo>
                      <a:pt x="772" y="514"/>
                      <a:pt x="771" y="513"/>
                      <a:pt x="772" y="512"/>
                    </a:cubicBezTo>
                    <a:cubicBezTo>
                      <a:pt x="777" y="486"/>
                      <a:pt x="766" y="459"/>
                      <a:pt x="775" y="434"/>
                    </a:cubicBezTo>
                    <a:cubicBezTo>
                      <a:pt x="783" y="430"/>
                      <a:pt x="791" y="430"/>
                      <a:pt x="799" y="430"/>
                    </a:cubicBezTo>
                    <a:cubicBezTo>
                      <a:pt x="828" y="431"/>
                      <a:pt x="853" y="419"/>
                      <a:pt x="877" y="405"/>
                    </a:cubicBezTo>
                    <a:cubicBezTo>
                      <a:pt x="891" y="396"/>
                      <a:pt x="900" y="385"/>
                      <a:pt x="903" y="367"/>
                    </a:cubicBezTo>
                    <a:cubicBezTo>
                      <a:pt x="906" y="341"/>
                      <a:pt x="915" y="317"/>
                      <a:pt x="917" y="291"/>
                    </a:cubicBezTo>
                    <a:cubicBezTo>
                      <a:pt x="918" y="286"/>
                      <a:pt x="919" y="280"/>
                      <a:pt x="926" y="279"/>
                    </a:cubicBezTo>
                    <a:cubicBezTo>
                      <a:pt x="927" y="281"/>
                      <a:pt x="929" y="282"/>
                      <a:pt x="929" y="284"/>
                    </a:cubicBezTo>
                    <a:cubicBezTo>
                      <a:pt x="931" y="296"/>
                      <a:pt x="930" y="308"/>
                      <a:pt x="930" y="320"/>
                    </a:cubicBezTo>
                    <a:cubicBezTo>
                      <a:pt x="930" y="308"/>
                      <a:pt x="930" y="295"/>
                      <a:pt x="930" y="283"/>
                    </a:cubicBezTo>
                    <a:cubicBezTo>
                      <a:pt x="920" y="259"/>
                      <a:pt x="927" y="234"/>
                      <a:pt x="923" y="210"/>
                    </a:cubicBezTo>
                    <a:cubicBezTo>
                      <a:pt x="917" y="170"/>
                      <a:pt x="906" y="130"/>
                      <a:pt x="895" y="91"/>
                    </a:cubicBezTo>
                    <a:cubicBezTo>
                      <a:pt x="893" y="83"/>
                      <a:pt x="892" y="74"/>
                      <a:pt x="896" y="66"/>
                    </a:cubicBezTo>
                    <a:cubicBezTo>
                      <a:pt x="904" y="59"/>
                      <a:pt x="910" y="65"/>
                      <a:pt x="915" y="71"/>
                    </a:cubicBezTo>
                    <a:cubicBezTo>
                      <a:pt x="919" y="88"/>
                      <a:pt x="922" y="106"/>
                      <a:pt x="925" y="117"/>
                    </a:cubicBezTo>
                    <a:cubicBezTo>
                      <a:pt x="923" y="110"/>
                      <a:pt x="922" y="97"/>
                      <a:pt x="919" y="85"/>
                    </a:cubicBezTo>
                    <a:cubicBezTo>
                      <a:pt x="917" y="78"/>
                      <a:pt x="917" y="73"/>
                      <a:pt x="926" y="72"/>
                    </a:cubicBezTo>
                    <a:cubicBezTo>
                      <a:pt x="931" y="72"/>
                      <a:pt x="934" y="74"/>
                      <a:pt x="937" y="78"/>
                    </a:cubicBezTo>
                    <a:cubicBezTo>
                      <a:pt x="943" y="89"/>
                      <a:pt x="948" y="99"/>
                      <a:pt x="943" y="112"/>
                    </a:cubicBezTo>
                    <a:cubicBezTo>
                      <a:pt x="938" y="130"/>
                      <a:pt x="941" y="148"/>
                      <a:pt x="945" y="165"/>
                    </a:cubicBezTo>
                    <a:cubicBezTo>
                      <a:pt x="958" y="226"/>
                      <a:pt x="948" y="286"/>
                      <a:pt x="945" y="347"/>
                    </a:cubicBezTo>
                    <a:cubicBezTo>
                      <a:pt x="944" y="361"/>
                      <a:pt x="951" y="372"/>
                      <a:pt x="952" y="386"/>
                    </a:cubicBezTo>
                    <a:cubicBezTo>
                      <a:pt x="956" y="417"/>
                      <a:pt x="952" y="448"/>
                      <a:pt x="952" y="479"/>
                    </a:cubicBezTo>
                    <a:cubicBezTo>
                      <a:pt x="948" y="490"/>
                      <a:pt x="958" y="504"/>
                      <a:pt x="942" y="512"/>
                    </a:cubicBezTo>
                    <a:cubicBezTo>
                      <a:pt x="938" y="508"/>
                      <a:pt x="931" y="512"/>
                      <a:pt x="928" y="506"/>
                    </a:cubicBezTo>
                    <a:cubicBezTo>
                      <a:pt x="930" y="489"/>
                      <a:pt x="930" y="472"/>
                      <a:pt x="932" y="455"/>
                    </a:cubicBezTo>
                    <a:cubicBezTo>
                      <a:pt x="928" y="437"/>
                      <a:pt x="931" y="419"/>
                      <a:pt x="927" y="402"/>
                    </a:cubicBezTo>
                    <a:cubicBezTo>
                      <a:pt x="928" y="415"/>
                      <a:pt x="931" y="429"/>
                      <a:pt x="930" y="443"/>
                    </a:cubicBezTo>
                    <a:cubicBezTo>
                      <a:pt x="932" y="458"/>
                      <a:pt x="930" y="473"/>
                      <a:pt x="930" y="488"/>
                    </a:cubicBezTo>
                    <a:cubicBezTo>
                      <a:pt x="929" y="493"/>
                      <a:pt x="932" y="503"/>
                      <a:pt x="923" y="503"/>
                    </a:cubicBezTo>
                    <a:cubicBezTo>
                      <a:pt x="915" y="504"/>
                      <a:pt x="917" y="495"/>
                      <a:pt x="915" y="490"/>
                    </a:cubicBezTo>
                    <a:cubicBezTo>
                      <a:pt x="904" y="471"/>
                      <a:pt x="911" y="451"/>
                      <a:pt x="908" y="431"/>
                    </a:cubicBezTo>
                    <a:cubicBezTo>
                      <a:pt x="908" y="451"/>
                      <a:pt x="904" y="471"/>
                      <a:pt x="915" y="490"/>
                    </a:cubicBezTo>
                    <a:cubicBezTo>
                      <a:pt x="916" y="515"/>
                      <a:pt x="916" y="540"/>
                      <a:pt x="922" y="565"/>
                    </a:cubicBezTo>
                    <a:cubicBezTo>
                      <a:pt x="929" y="589"/>
                      <a:pt x="927" y="615"/>
                      <a:pt x="932" y="639"/>
                    </a:cubicBezTo>
                    <a:cubicBezTo>
                      <a:pt x="933" y="657"/>
                      <a:pt x="937" y="675"/>
                      <a:pt x="936" y="693"/>
                    </a:cubicBezTo>
                    <a:cubicBezTo>
                      <a:pt x="935" y="701"/>
                      <a:pt x="938" y="711"/>
                      <a:pt x="927" y="712"/>
                    </a:cubicBezTo>
                    <a:cubicBezTo>
                      <a:pt x="916" y="714"/>
                      <a:pt x="914" y="705"/>
                      <a:pt x="912" y="697"/>
                    </a:cubicBezTo>
                    <a:cubicBezTo>
                      <a:pt x="912" y="694"/>
                      <a:pt x="910" y="690"/>
                      <a:pt x="910" y="687"/>
                    </a:cubicBezTo>
                    <a:cubicBezTo>
                      <a:pt x="906" y="655"/>
                      <a:pt x="899" y="623"/>
                      <a:pt x="901" y="591"/>
                    </a:cubicBezTo>
                    <a:cubicBezTo>
                      <a:pt x="902" y="579"/>
                      <a:pt x="901" y="567"/>
                      <a:pt x="895" y="556"/>
                    </a:cubicBezTo>
                    <a:cubicBezTo>
                      <a:pt x="888" y="543"/>
                      <a:pt x="890" y="528"/>
                      <a:pt x="890" y="514"/>
                    </a:cubicBezTo>
                    <a:cubicBezTo>
                      <a:pt x="892" y="483"/>
                      <a:pt x="892" y="452"/>
                      <a:pt x="892" y="433"/>
                    </a:cubicBezTo>
                    <a:cubicBezTo>
                      <a:pt x="893" y="451"/>
                      <a:pt x="891" y="481"/>
                      <a:pt x="890" y="510"/>
                    </a:cubicBezTo>
                    <a:cubicBezTo>
                      <a:pt x="890" y="516"/>
                      <a:pt x="890" y="522"/>
                      <a:pt x="890" y="528"/>
                    </a:cubicBezTo>
                    <a:cubicBezTo>
                      <a:pt x="890" y="535"/>
                      <a:pt x="889" y="543"/>
                      <a:pt x="881" y="544"/>
                    </a:cubicBezTo>
                    <a:cubicBezTo>
                      <a:pt x="873" y="544"/>
                      <a:pt x="871" y="534"/>
                      <a:pt x="871" y="528"/>
                    </a:cubicBezTo>
                    <a:cubicBezTo>
                      <a:pt x="871" y="516"/>
                      <a:pt x="868" y="504"/>
                      <a:pt x="869" y="492"/>
                    </a:cubicBezTo>
                    <a:cubicBezTo>
                      <a:pt x="871" y="477"/>
                      <a:pt x="869" y="462"/>
                      <a:pt x="866" y="450"/>
                    </a:cubicBezTo>
                    <a:cubicBezTo>
                      <a:pt x="867" y="474"/>
                      <a:pt x="863" y="503"/>
                      <a:pt x="872" y="527"/>
                    </a:cubicBezTo>
                    <a:cubicBezTo>
                      <a:pt x="893" y="582"/>
                      <a:pt x="876" y="639"/>
                      <a:pt x="887" y="694"/>
                    </a:cubicBezTo>
                    <a:cubicBezTo>
                      <a:pt x="889" y="701"/>
                      <a:pt x="888" y="708"/>
                      <a:pt x="895" y="711"/>
                    </a:cubicBezTo>
                    <a:cubicBezTo>
                      <a:pt x="901" y="713"/>
                      <a:pt x="902" y="719"/>
                      <a:pt x="903" y="724"/>
                    </a:cubicBezTo>
                    <a:cubicBezTo>
                      <a:pt x="902" y="783"/>
                      <a:pt x="906" y="842"/>
                      <a:pt x="912" y="901"/>
                    </a:cubicBezTo>
                    <a:cubicBezTo>
                      <a:pt x="912" y="904"/>
                      <a:pt x="912" y="907"/>
                      <a:pt x="912" y="911"/>
                    </a:cubicBezTo>
                    <a:cubicBezTo>
                      <a:pt x="907" y="943"/>
                      <a:pt x="906" y="974"/>
                      <a:pt x="915" y="1006"/>
                    </a:cubicBezTo>
                    <a:cubicBezTo>
                      <a:pt x="921" y="1015"/>
                      <a:pt x="918" y="1027"/>
                      <a:pt x="922" y="1037"/>
                    </a:cubicBezTo>
                    <a:cubicBezTo>
                      <a:pt x="932" y="1063"/>
                      <a:pt x="920" y="1090"/>
                      <a:pt x="926" y="1116"/>
                    </a:cubicBezTo>
                    <a:cubicBezTo>
                      <a:pt x="926" y="1158"/>
                      <a:pt x="929" y="1199"/>
                      <a:pt x="936" y="1240"/>
                    </a:cubicBezTo>
                    <a:cubicBezTo>
                      <a:pt x="939" y="1262"/>
                      <a:pt x="950" y="1282"/>
                      <a:pt x="948" y="1304"/>
                    </a:cubicBezTo>
                    <a:cubicBezTo>
                      <a:pt x="947" y="1311"/>
                      <a:pt x="948" y="1319"/>
                      <a:pt x="943" y="1325"/>
                    </a:cubicBezTo>
                    <a:cubicBezTo>
                      <a:pt x="938" y="1330"/>
                      <a:pt x="932" y="1333"/>
                      <a:pt x="926" y="1334"/>
                    </a:cubicBezTo>
                    <a:cubicBezTo>
                      <a:pt x="918" y="1335"/>
                      <a:pt x="912" y="1334"/>
                      <a:pt x="912" y="1325"/>
                    </a:cubicBezTo>
                    <a:cubicBezTo>
                      <a:pt x="913" y="1287"/>
                      <a:pt x="910" y="1249"/>
                      <a:pt x="908" y="1211"/>
                    </a:cubicBezTo>
                    <a:cubicBezTo>
                      <a:pt x="909" y="1243"/>
                      <a:pt x="913" y="1275"/>
                      <a:pt x="912" y="1308"/>
                    </a:cubicBezTo>
                    <a:cubicBezTo>
                      <a:pt x="912" y="1340"/>
                      <a:pt x="907" y="1345"/>
                      <a:pt x="872" y="1347"/>
                    </a:cubicBezTo>
                    <a:cubicBezTo>
                      <a:pt x="856" y="1335"/>
                      <a:pt x="869" y="1323"/>
                      <a:pt x="869" y="1310"/>
                    </a:cubicBezTo>
                    <a:cubicBezTo>
                      <a:pt x="865" y="1322"/>
                      <a:pt x="865" y="1334"/>
                      <a:pt x="864" y="1346"/>
                    </a:cubicBezTo>
                    <a:cubicBezTo>
                      <a:pt x="837" y="1362"/>
                      <a:pt x="808" y="1364"/>
                      <a:pt x="777" y="1361"/>
                    </a:cubicBezTo>
                    <a:cubicBezTo>
                      <a:pt x="772" y="1354"/>
                      <a:pt x="773" y="1346"/>
                      <a:pt x="775" y="1338"/>
                    </a:cubicBezTo>
                    <a:cubicBezTo>
                      <a:pt x="785" y="1290"/>
                      <a:pt x="790" y="1241"/>
                      <a:pt x="788" y="1192"/>
                    </a:cubicBezTo>
                    <a:cubicBezTo>
                      <a:pt x="788" y="1178"/>
                      <a:pt x="790" y="1164"/>
                      <a:pt x="792" y="1150"/>
                    </a:cubicBezTo>
                    <a:cubicBezTo>
                      <a:pt x="800" y="1114"/>
                      <a:pt x="791" y="1077"/>
                      <a:pt x="794" y="1038"/>
                    </a:cubicBezTo>
                    <a:cubicBezTo>
                      <a:pt x="794" y="1086"/>
                      <a:pt x="779" y="1130"/>
                      <a:pt x="777" y="1176"/>
                    </a:cubicBezTo>
                    <a:cubicBezTo>
                      <a:pt x="770" y="1189"/>
                      <a:pt x="768" y="1203"/>
                      <a:pt x="767" y="1218"/>
                    </a:cubicBezTo>
                    <a:cubicBezTo>
                      <a:pt x="764" y="1258"/>
                      <a:pt x="764" y="1298"/>
                      <a:pt x="744" y="1335"/>
                    </a:cubicBezTo>
                    <a:cubicBezTo>
                      <a:pt x="739" y="1344"/>
                      <a:pt x="741" y="1355"/>
                      <a:pt x="736" y="1364"/>
                    </a:cubicBezTo>
                    <a:cubicBezTo>
                      <a:pt x="729" y="1373"/>
                      <a:pt x="718" y="1373"/>
                      <a:pt x="708" y="1373"/>
                    </a:cubicBezTo>
                    <a:cubicBezTo>
                      <a:pt x="695" y="1373"/>
                      <a:pt x="693" y="1367"/>
                      <a:pt x="693" y="1354"/>
                    </a:cubicBezTo>
                    <a:cubicBezTo>
                      <a:pt x="695" y="1320"/>
                      <a:pt x="695" y="1285"/>
                      <a:pt x="704" y="1252"/>
                    </a:cubicBezTo>
                    <a:cubicBezTo>
                      <a:pt x="707" y="1243"/>
                      <a:pt x="701" y="1249"/>
                      <a:pt x="699" y="1248"/>
                    </a:cubicBezTo>
                    <a:cubicBezTo>
                      <a:pt x="693" y="1244"/>
                      <a:pt x="694" y="1238"/>
                      <a:pt x="694" y="1231"/>
                    </a:cubicBezTo>
                    <a:cubicBezTo>
                      <a:pt x="694" y="1220"/>
                      <a:pt x="697" y="1209"/>
                      <a:pt x="696" y="1198"/>
                    </a:cubicBezTo>
                    <a:cubicBezTo>
                      <a:pt x="695" y="1196"/>
                      <a:pt x="692" y="1199"/>
                      <a:pt x="695" y="1198"/>
                    </a:cubicBezTo>
                    <a:cubicBezTo>
                      <a:pt x="696" y="1198"/>
                      <a:pt x="696" y="1198"/>
                      <a:pt x="696" y="1200"/>
                    </a:cubicBezTo>
                    <a:cubicBezTo>
                      <a:pt x="696" y="1207"/>
                      <a:pt x="695" y="1214"/>
                      <a:pt x="694" y="1221"/>
                    </a:cubicBezTo>
                    <a:cubicBezTo>
                      <a:pt x="685" y="1261"/>
                      <a:pt x="698" y="1301"/>
                      <a:pt x="694" y="1341"/>
                    </a:cubicBezTo>
                    <a:cubicBezTo>
                      <a:pt x="692" y="1368"/>
                      <a:pt x="694" y="1369"/>
                      <a:pt x="667" y="1376"/>
                    </a:cubicBezTo>
                    <a:cubicBezTo>
                      <a:pt x="657" y="1378"/>
                      <a:pt x="648" y="1379"/>
                      <a:pt x="638" y="1374"/>
                    </a:cubicBezTo>
                    <a:cubicBezTo>
                      <a:pt x="631" y="1370"/>
                      <a:pt x="631" y="1363"/>
                      <a:pt x="633" y="1357"/>
                    </a:cubicBezTo>
                    <a:cubicBezTo>
                      <a:pt x="643" y="1325"/>
                      <a:pt x="641" y="1293"/>
                      <a:pt x="642" y="1260"/>
                    </a:cubicBezTo>
                    <a:cubicBezTo>
                      <a:pt x="643" y="1238"/>
                      <a:pt x="648" y="1216"/>
                      <a:pt x="655" y="1194"/>
                    </a:cubicBezTo>
                    <a:cubicBezTo>
                      <a:pt x="664" y="1165"/>
                      <a:pt x="668" y="1135"/>
                      <a:pt x="662" y="1105"/>
                    </a:cubicBezTo>
                    <a:cubicBezTo>
                      <a:pt x="672" y="1060"/>
                      <a:pt x="683" y="1015"/>
                      <a:pt x="683" y="975"/>
                    </a:cubicBezTo>
                    <a:cubicBezTo>
                      <a:pt x="681" y="983"/>
                      <a:pt x="680" y="997"/>
                      <a:pt x="680" y="1012"/>
                    </a:cubicBezTo>
                    <a:cubicBezTo>
                      <a:pt x="678" y="1046"/>
                      <a:pt x="664" y="1078"/>
                      <a:pt x="661" y="1113"/>
                    </a:cubicBezTo>
                    <a:cubicBezTo>
                      <a:pt x="672" y="1167"/>
                      <a:pt x="640" y="1216"/>
                      <a:pt x="642" y="1269"/>
                    </a:cubicBezTo>
                    <a:cubicBezTo>
                      <a:pt x="642" y="1299"/>
                      <a:pt x="640" y="1329"/>
                      <a:pt x="633" y="1358"/>
                    </a:cubicBezTo>
                    <a:cubicBezTo>
                      <a:pt x="630" y="1368"/>
                      <a:pt x="626" y="1373"/>
                      <a:pt x="616" y="1373"/>
                    </a:cubicBezTo>
                    <a:cubicBezTo>
                      <a:pt x="614" y="1373"/>
                      <a:pt x="612" y="1373"/>
                      <a:pt x="610" y="1373"/>
                    </a:cubicBezTo>
                    <a:cubicBezTo>
                      <a:pt x="598" y="1369"/>
                      <a:pt x="598" y="1361"/>
                      <a:pt x="600" y="1351"/>
                    </a:cubicBezTo>
                    <a:cubicBezTo>
                      <a:pt x="616" y="1282"/>
                      <a:pt x="623" y="1212"/>
                      <a:pt x="632" y="1143"/>
                    </a:cubicBezTo>
                    <a:cubicBezTo>
                      <a:pt x="633" y="1136"/>
                      <a:pt x="636" y="1130"/>
                      <a:pt x="628" y="1126"/>
                    </a:cubicBezTo>
                    <a:cubicBezTo>
                      <a:pt x="627" y="1108"/>
                      <a:pt x="634" y="1092"/>
                      <a:pt x="639" y="1076"/>
                    </a:cubicBezTo>
                    <a:cubicBezTo>
                      <a:pt x="646" y="1084"/>
                      <a:pt x="643" y="1093"/>
                      <a:pt x="644" y="1102"/>
                    </a:cubicBezTo>
                    <a:cubicBezTo>
                      <a:pt x="644" y="1104"/>
                      <a:pt x="648" y="1101"/>
                      <a:pt x="645" y="1102"/>
                    </a:cubicBezTo>
                    <a:cubicBezTo>
                      <a:pt x="644" y="1102"/>
                      <a:pt x="644" y="1102"/>
                      <a:pt x="644" y="1101"/>
                    </a:cubicBezTo>
                    <a:cubicBezTo>
                      <a:pt x="641" y="1067"/>
                      <a:pt x="647" y="1034"/>
                      <a:pt x="654" y="1001"/>
                    </a:cubicBezTo>
                    <a:cubicBezTo>
                      <a:pt x="656" y="972"/>
                      <a:pt x="665" y="944"/>
                      <a:pt x="670" y="915"/>
                    </a:cubicBezTo>
                    <a:cubicBezTo>
                      <a:pt x="673" y="900"/>
                      <a:pt x="679" y="885"/>
                      <a:pt x="680" y="870"/>
                    </a:cubicBezTo>
                    <a:cubicBezTo>
                      <a:pt x="675" y="846"/>
                      <a:pt x="677" y="823"/>
                      <a:pt x="686" y="801"/>
                    </a:cubicBezTo>
                    <a:cubicBezTo>
                      <a:pt x="697" y="771"/>
                      <a:pt x="702" y="740"/>
                      <a:pt x="710" y="709"/>
                    </a:cubicBezTo>
                    <a:cubicBezTo>
                      <a:pt x="723" y="655"/>
                      <a:pt x="728" y="600"/>
                      <a:pt x="724" y="544"/>
                    </a:cubicBezTo>
                    <a:cubicBezTo>
                      <a:pt x="724" y="538"/>
                      <a:pt x="727" y="534"/>
                      <a:pt x="725" y="528"/>
                    </a:cubicBezTo>
                    <a:cubicBezTo>
                      <a:pt x="725" y="526"/>
                      <a:pt x="721" y="529"/>
                      <a:pt x="724" y="528"/>
                    </a:cubicBezTo>
                    <a:cubicBezTo>
                      <a:pt x="725" y="528"/>
                      <a:pt x="725" y="528"/>
                      <a:pt x="725" y="529"/>
                    </a:cubicBezTo>
                    <a:cubicBezTo>
                      <a:pt x="727" y="567"/>
                      <a:pt x="725" y="605"/>
                      <a:pt x="722" y="642"/>
                    </a:cubicBezTo>
                    <a:cubicBezTo>
                      <a:pt x="718" y="688"/>
                      <a:pt x="706" y="732"/>
                      <a:pt x="693" y="776"/>
                    </a:cubicBezTo>
                    <a:cubicBezTo>
                      <a:pt x="684" y="807"/>
                      <a:pt x="673" y="838"/>
                      <a:pt x="680" y="871"/>
                    </a:cubicBezTo>
                    <a:cubicBezTo>
                      <a:pt x="674" y="906"/>
                      <a:pt x="664" y="941"/>
                      <a:pt x="657" y="976"/>
                    </a:cubicBezTo>
                    <a:cubicBezTo>
                      <a:pt x="655" y="986"/>
                      <a:pt x="654" y="996"/>
                      <a:pt x="654" y="1006"/>
                    </a:cubicBezTo>
                    <a:cubicBezTo>
                      <a:pt x="648" y="1042"/>
                      <a:pt x="636" y="1076"/>
                      <a:pt x="629" y="1111"/>
                    </a:cubicBezTo>
                    <a:cubicBezTo>
                      <a:pt x="628" y="1114"/>
                      <a:pt x="627" y="1117"/>
                      <a:pt x="626" y="1119"/>
                    </a:cubicBezTo>
                    <a:cubicBezTo>
                      <a:pt x="624" y="1126"/>
                      <a:pt x="628" y="1129"/>
                      <a:pt x="633" y="1132"/>
                    </a:cubicBezTo>
                    <a:cubicBezTo>
                      <a:pt x="624" y="1211"/>
                      <a:pt x="615" y="1291"/>
                      <a:pt x="595" y="1369"/>
                    </a:cubicBezTo>
                    <a:cubicBezTo>
                      <a:pt x="576" y="1377"/>
                      <a:pt x="556" y="1376"/>
                      <a:pt x="537" y="1369"/>
                    </a:cubicBezTo>
                    <a:cubicBezTo>
                      <a:pt x="535" y="1367"/>
                      <a:pt x="533" y="1366"/>
                      <a:pt x="532" y="1364"/>
                    </a:cubicBezTo>
                    <a:cubicBezTo>
                      <a:pt x="531" y="1338"/>
                      <a:pt x="542" y="1315"/>
                      <a:pt x="550" y="1287"/>
                    </a:cubicBezTo>
                    <a:cubicBezTo>
                      <a:pt x="558" y="1299"/>
                      <a:pt x="555" y="1307"/>
                      <a:pt x="555" y="1314"/>
                    </a:cubicBezTo>
                    <a:cubicBezTo>
                      <a:pt x="561" y="1263"/>
                      <a:pt x="558" y="1212"/>
                      <a:pt x="570" y="1162"/>
                    </a:cubicBezTo>
                    <a:cubicBezTo>
                      <a:pt x="566" y="1177"/>
                      <a:pt x="563" y="1192"/>
                      <a:pt x="561" y="1207"/>
                    </a:cubicBezTo>
                    <a:cubicBezTo>
                      <a:pt x="559" y="1210"/>
                      <a:pt x="557" y="1212"/>
                      <a:pt x="554" y="1213"/>
                    </a:cubicBezTo>
                    <a:cubicBezTo>
                      <a:pt x="546" y="1212"/>
                      <a:pt x="543" y="1208"/>
                      <a:pt x="544" y="1200"/>
                    </a:cubicBezTo>
                    <a:cubicBezTo>
                      <a:pt x="552" y="1171"/>
                      <a:pt x="560" y="1141"/>
                      <a:pt x="560" y="1112"/>
                    </a:cubicBezTo>
                    <a:cubicBezTo>
                      <a:pt x="559" y="1069"/>
                      <a:pt x="573" y="1030"/>
                      <a:pt x="579" y="989"/>
                    </a:cubicBezTo>
                    <a:cubicBezTo>
                      <a:pt x="583" y="963"/>
                      <a:pt x="587" y="936"/>
                      <a:pt x="595" y="911"/>
                    </a:cubicBezTo>
                    <a:cubicBezTo>
                      <a:pt x="608" y="871"/>
                      <a:pt x="609" y="827"/>
                      <a:pt x="626" y="788"/>
                    </a:cubicBezTo>
                    <a:cubicBezTo>
                      <a:pt x="634" y="771"/>
                      <a:pt x="635" y="751"/>
                      <a:pt x="640" y="737"/>
                    </a:cubicBezTo>
                    <a:cubicBezTo>
                      <a:pt x="637" y="770"/>
                      <a:pt x="615" y="801"/>
                      <a:pt x="610" y="837"/>
                    </a:cubicBezTo>
                    <a:cubicBezTo>
                      <a:pt x="601" y="899"/>
                      <a:pt x="584" y="959"/>
                      <a:pt x="573" y="1020"/>
                    </a:cubicBezTo>
                    <a:cubicBezTo>
                      <a:pt x="568" y="1043"/>
                      <a:pt x="563" y="1067"/>
                      <a:pt x="558" y="1090"/>
                    </a:cubicBezTo>
                    <a:cubicBezTo>
                      <a:pt x="555" y="1110"/>
                      <a:pt x="559" y="1130"/>
                      <a:pt x="555" y="1151"/>
                    </a:cubicBezTo>
                    <a:cubicBezTo>
                      <a:pt x="552" y="1165"/>
                      <a:pt x="547" y="1179"/>
                      <a:pt x="548" y="1194"/>
                    </a:cubicBezTo>
                    <a:cubicBezTo>
                      <a:pt x="547" y="1195"/>
                      <a:pt x="545" y="1197"/>
                      <a:pt x="544" y="1197"/>
                    </a:cubicBezTo>
                    <a:cubicBezTo>
                      <a:pt x="535" y="1193"/>
                      <a:pt x="541" y="1180"/>
                      <a:pt x="531" y="1176"/>
                    </a:cubicBezTo>
                    <a:cubicBezTo>
                      <a:pt x="529" y="1174"/>
                      <a:pt x="528" y="1172"/>
                      <a:pt x="529" y="1169"/>
                    </a:cubicBezTo>
                    <a:cubicBezTo>
                      <a:pt x="529" y="1156"/>
                      <a:pt x="535" y="1143"/>
                      <a:pt x="534" y="1130"/>
                    </a:cubicBezTo>
                    <a:cubicBezTo>
                      <a:pt x="540" y="1087"/>
                      <a:pt x="547" y="1043"/>
                      <a:pt x="555" y="1012"/>
                    </a:cubicBezTo>
                    <a:cubicBezTo>
                      <a:pt x="550" y="1040"/>
                      <a:pt x="539" y="1080"/>
                      <a:pt x="536" y="1120"/>
                    </a:cubicBezTo>
                    <a:cubicBezTo>
                      <a:pt x="532" y="1167"/>
                      <a:pt x="513" y="1211"/>
                      <a:pt x="509" y="1258"/>
                    </a:cubicBezTo>
                    <a:cubicBezTo>
                      <a:pt x="507" y="1291"/>
                      <a:pt x="506" y="1324"/>
                      <a:pt x="493" y="1355"/>
                    </a:cubicBezTo>
                    <a:cubicBezTo>
                      <a:pt x="481" y="1363"/>
                      <a:pt x="470" y="1362"/>
                      <a:pt x="460" y="1351"/>
                    </a:cubicBezTo>
                    <a:cubicBezTo>
                      <a:pt x="462" y="1332"/>
                      <a:pt x="464" y="1313"/>
                      <a:pt x="474" y="1296"/>
                    </a:cubicBezTo>
                    <a:cubicBezTo>
                      <a:pt x="481" y="1286"/>
                      <a:pt x="477" y="1273"/>
                      <a:pt x="479" y="1261"/>
                    </a:cubicBezTo>
                    <a:cubicBezTo>
                      <a:pt x="488" y="1215"/>
                      <a:pt x="501" y="1171"/>
                      <a:pt x="506" y="1125"/>
                    </a:cubicBezTo>
                    <a:cubicBezTo>
                      <a:pt x="509" y="1087"/>
                      <a:pt x="527" y="1054"/>
                      <a:pt x="532" y="1016"/>
                    </a:cubicBezTo>
                    <a:cubicBezTo>
                      <a:pt x="535" y="991"/>
                      <a:pt x="541" y="965"/>
                      <a:pt x="546" y="940"/>
                    </a:cubicBezTo>
                    <a:cubicBezTo>
                      <a:pt x="536" y="995"/>
                      <a:pt x="526" y="1051"/>
                      <a:pt x="509" y="1105"/>
                    </a:cubicBezTo>
                    <a:cubicBezTo>
                      <a:pt x="504" y="1150"/>
                      <a:pt x="493" y="1195"/>
                      <a:pt x="484" y="1239"/>
                    </a:cubicBezTo>
                    <a:cubicBezTo>
                      <a:pt x="476" y="1278"/>
                      <a:pt x="468" y="1316"/>
                      <a:pt x="455" y="1353"/>
                    </a:cubicBezTo>
                    <a:cubicBezTo>
                      <a:pt x="448" y="1356"/>
                      <a:pt x="442" y="1354"/>
                      <a:pt x="437" y="1348"/>
                    </a:cubicBezTo>
                    <a:cubicBezTo>
                      <a:pt x="431" y="1334"/>
                      <a:pt x="439" y="1321"/>
                      <a:pt x="443" y="1308"/>
                    </a:cubicBezTo>
                    <a:cubicBezTo>
                      <a:pt x="450" y="1288"/>
                      <a:pt x="456" y="1268"/>
                      <a:pt x="456" y="1247"/>
                    </a:cubicBezTo>
                    <a:cubicBezTo>
                      <a:pt x="457" y="1201"/>
                      <a:pt x="477" y="1160"/>
                      <a:pt x="484" y="1116"/>
                    </a:cubicBezTo>
                    <a:cubicBezTo>
                      <a:pt x="486" y="1097"/>
                      <a:pt x="493" y="1080"/>
                      <a:pt x="490" y="1061"/>
                    </a:cubicBezTo>
                    <a:cubicBezTo>
                      <a:pt x="502" y="1022"/>
                      <a:pt x="512" y="983"/>
                      <a:pt x="523" y="944"/>
                    </a:cubicBezTo>
                    <a:cubicBezTo>
                      <a:pt x="526" y="933"/>
                      <a:pt x="530" y="921"/>
                      <a:pt x="525" y="913"/>
                    </a:cubicBezTo>
                    <a:cubicBezTo>
                      <a:pt x="504" y="879"/>
                      <a:pt x="534" y="854"/>
                      <a:pt x="536" y="829"/>
                    </a:cubicBezTo>
                    <a:cubicBezTo>
                      <a:pt x="531" y="845"/>
                      <a:pt x="521" y="865"/>
                      <a:pt x="518" y="888"/>
                    </a:cubicBezTo>
                    <a:cubicBezTo>
                      <a:pt x="517" y="892"/>
                      <a:pt x="514" y="898"/>
                      <a:pt x="517" y="901"/>
                    </a:cubicBezTo>
                    <a:cubicBezTo>
                      <a:pt x="538" y="928"/>
                      <a:pt x="519" y="954"/>
                      <a:pt x="513" y="979"/>
                    </a:cubicBezTo>
                    <a:cubicBezTo>
                      <a:pt x="506" y="1008"/>
                      <a:pt x="498" y="1036"/>
                      <a:pt x="490" y="1065"/>
                    </a:cubicBezTo>
                    <a:cubicBezTo>
                      <a:pt x="488" y="1098"/>
                      <a:pt x="483" y="1130"/>
                      <a:pt x="472" y="1160"/>
                    </a:cubicBezTo>
                    <a:cubicBezTo>
                      <a:pt x="460" y="1193"/>
                      <a:pt x="459" y="1228"/>
                      <a:pt x="454" y="1262"/>
                    </a:cubicBezTo>
                    <a:cubicBezTo>
                      <a:pt x="450" y="1290"/>
                      <a:pt x="441" y="1317"/>
                      <a:pt x="431" y="1344"/>
                    </a:cubicBezTo>
                    <a:cubicBezTo>
                      <a:pt x="422" y="1350"/>
                      <a:pt x="414" y="1347"/>
                      <a:pt x="406" y="1342"/>
                    </a:cubicBezTo>
                    <a:cubicBezTo>
                      <a:pt x="407" y="1317"/>
                      <a:pt x="415" y="1295"/>
                      <a:pt x="425" y="1273"/>
                    </a:cubicBezTo>
                    <a:cubicBezTo>
                      <a:pt x="435" y="1259"/>
                      <a:pt x="431" y="1242"/>
                      <a:pt x="433" y="1227"/>
                    </a:cubicBezTo>
                    <a:cubicBezTo>
                      <a:pt x="440" y="1186"/>
                      <a:pt x="449" y="1146"/>
                      <a:pt x="465" y="1107"/>
                    </a:cubicBezTo>
                    <a:cubicBezTo>
                      <a:pt x="469" y="1098"/>
                      <a:pt x="462" y="1087"/>
                      <a:pt x="468" y="1079"/>
                    </a:cubicBezTo>
                    <a:cubicBezTo>
                      <a:pt x="453" y="1142"/>
                      <a:pt x="432" y="1204"/>
                      <a:pt x="428" y="1270"/>
                    </a:cubicBezTo>
                    <a:cubicBezTo>
                      <a:pt x="416" y="1283"/>
                      <a:pt x="414" y="1301"/>
                      <a:pt x="410" y="1317"/>
                    </a:cubicBezTo>
                    <a:cubicBezTo>
                      <a:pt x="407" y="1326"/>
                      <a:pt x="408" y="1338"/>
                      <a:pt x="394" y="1339"/>
                    </a:cubicBezTo>
                    <a:cubicBezTo>
                      <a:pt x="392" y="1339"/>
                      <a:pt x="390" y="1338"/>
                      <a:pt x="389" y="1337"/>
                    </a:cubicBezTo>
                    <a:cubicBezTo>
                      <a:pt x="386" y="1336"/>
                      <a:pt x="384" y="1333"/>
                      <a:pt x="383" y="1330"/>
                    </a:cubicBezTo>
                    <a:cubicBezTo>
                      <a:pt x="382" y="1318"/>
                      <a:pt x="390" y="1308"/>
                      <a:pt x="393" y="1296"/>
                    </a:cubicBezTo>
                    <a:cubicBezTo>
                      <a:pt x="399" y="1271"/>
                      <a:pt x="396" y="1246"/>
                      <a:pt x="399" y="1224"/>
                    </a:cubicBezTo>
                    <a:cubicBezTo>
                      <a:pt x="399" y="1248"/>
                      <a:pt x="391" y="1274"/>
                      <a:pt x="390" y="1301"/>
                    </a:cubicBezTo>
                    <a:cubicBezTo>
                      <a:pt x="390" y="1313"/>
                      <a:pt x="386" y="1328"/>
                      <a:pt x="369" y="1332"/>
                    </a:cubicBezTo>
                    <a:cubicBezTo>
                      <a:pt x="364" y="1332"/>
                      <a:pt x="360" y="1329"/>
                      <a:pt x="357" y="1325"/>
                    </a:cubicBezTo>
                    <a:cubicBezTo>
                      <a:pt x="360" y="1302"/>
                      <a:pt x="370" y="1281"/>
                      <a:pt x="375" y="1262"/>
                    </a:cubicBezTo>
                    <a:cubicBezTo>
                      <a:pt x="365" y="1280"/>
                      <a:pt x="367" y="1306"/>
                      <a:pt x="350" y="1323"/>
                    </a:cubicBezTo>
                    <a:cubicBezTo>
                      <a:pt x="348" y="1324"/>
                      <a:pt x="346" y="1324"/>
                      <a:pt x="344" y="1324"/>
                    </a:cubicBezTo>
                    <a:cubicBezTo>
                      <a:pt x="335" y="1324"/>
                      <a:pt x="328" y="1319"/>
                      <a:pt x="320" y="1315"/>
                    </a:cubicBezTo>
                    <a:cubicBezTo>
                      <a:pt x="318" y="1314"/>
                      <a:pt x="317" y="1313"/>
                      <a:pt x="316" y="1311"/>
                    </a:cubicBezTo>
                    <a:cubicBezTo>
                      <a:pt x="316" y="1309"/>
                      <a:pt x="315" y="1307"/>
                      <a:pt x="316" y="1305"/>
                    </a:cubicBezTo>
                    <a:cubicBezTo>
                      <a:pt x="315" y="1296"/>
                      <a:pt x="320" y="1288"/>
                      <a:pt x="324" y="1279"/>
                    </a:cubicBezTo>
                    <a:cubicBezTo>
                      <a:pt x="335" y="1257"/>
                      <a:pt x="348" y="1235"/>
                      <a:pt x="349" y="1208"/>
                    </a:cubicBezTo>
                    <a:cubicBezTo>
                      <a:pt x="351" y="1184"/>
                      <a:pt x="365" y="1162"/>
                      <a:pt x="375" y="1140"/>
                    </a:cubicBezTo>
                    <a:cubicBezTo>
                      <a:pt x="365" y="1159"/>
                      <a:pt x="353" y="1180"/>
                      <a:pt x="351" y="1200"/>
                    </a:cubicBezTo>
                    <a:cubicBezTo>
                      <a:pt x="346" y="1239"/>
                      <a:pt x="326" y="1271"/>
                      <a:pt x="312" y="1305"/>
                    </a:cubicBezTo>
                    <a:cubicBezTo>
                      <a:pt x="307" y="1307"/>
                      <a:pt x="302" y="1305"/>
                      <a:pt x="298" y="1304"/>
                    </a:cubicBezTo>
                    <a:cubicBezTo>
                      <a:pt x="293" y="1302"/>
                      <a:pt x="289" y="1301"/>
                      <a:pt x="285" y="1297"/>
                    </a:cubicBezTo>
                    <a:cubicBezTo>
                      <a:pt x="284" y="1295"/>
                      <a:pt x="284" y="1293"/>
                      <a:pt x="284" y="1291"/>
                    </a:cubicBezTo>
                    <a:cubicBezTo>
                      <a:pt x="310" y="1240"/>
                      <a:pt x="325" y="1183"/>
                      <a:pt x="351" y="1131"/>
                    </a:cubicBezTo>
                    <a:cubicBezTo>
                      <a:pt x="364" y="1104"/>
                      <a:pt x="371" y="1075"/>
                      <a:pt x="380" y="1056"/>
                    </a:cubicBezTo>
                    <a:cubicBezTo>
                      <a:pt x="375" y="1068"/>
                      <a:pt x="369" y="1088"/>
                      <a:pt x="362" y="1107"/>
                    </a:cubicBezTo>
                    <a:cubicBezTo>
                      <a:pt x="360" y="1114"/>
                      <a:pt x="359" y="1124"/>
                      <a:pt x="347" y="1121"/>
                    </a:cubicBezTo>
                    <a:cubicBezTo>
                      <a:pt x="343" y="1117"/>
                      <a:pt x="345" y="1114"/>
                      <a:pt x="346" y="1110"/>
                    </a:cubicBezTo>
                    <a:cubicBezTo>
                      <a:pt x="358" y="1069"/>
                      <a:pt x="369" y="1028"/>
                      <a:pt x="387" y="988"/>
                    </a:cubicBezTo>
                    <a:cubicBezTo>
                      <a:pt x="369" y="1027"/>
                      <a:pt x="358" y="1068"/>
                      <a:pt x="346" y="1109"/>
                    </a:cubicBezTo>
                    <a:cubicBezTo>
                      <a:pt x="344" y="1115"/>
                      <a:pt x="343" y="1119"/>
                      <a:pt x="348" y="1123"/>
                    </a:cubicBezTo>
                    <a:cubicBezTo>
                      <a:pt x="350" y="1127"/>
                      <a:pt x="350" y="1132"/>
                      <a:pt x="348" y="1136"/>
                    </a:cubicBezTo>
                    <a:cubicBezTo>
                      <a:pt x="327" y="1176"/>
                      <a:pt x="319" y="1222"/>
                      <a:pt x="297" y="1261"/>
                    </a:cubicBezTo>
                    <a:cubicBezTo>
                      <a:pt x="291" y="1272"/>
                      <a:pt x="291" y="1288"/>
                      <a:pt x="274" y="1291"/>
                    </a:cubicBezTo>
                    <a:cubicBezTo>
                      <a:pt x="259" y="1288"/>
                      <a:pt x="242" y="1292"/>
                      <a:pt x="230" y="1278"/>
                    </a:cubicBezTo>
                    <a:cubicBezTo>
                      <a:pt x="229" y="1277"/>
                      <a:pt x="229" y="1275"/>
                      <a:pt x="230" y="1273"/>
                    </a:cubicBezTo>
                    <a:cubicBezTo>
                      <a:pt x="243" y="1241"/>
                      <a:pt x="260" y="1210"/>
                      <a:pt x="269" y="1177"/>
                    </a:cubicBezTo>
                    <a:cubicBezTo>
                      <a:pt x="279" y="1156"/>
                      <a:pt x="290" y="1136"/>
                      <a:pt x="294" y="1113"/>
                    </a:cubicBezTo>
                    <a:cubicBezTo>
                      <a:pt x="295" y="1106"/>
                      <a:pt x="299" y="1100"/>
                      <a:pt x="293" y="1094"/>
                    </a:cubicBezTo>
                    <a:cubicBezTo>
                      <a:pt x="311" y="1057"/>
                      <a:pt x="316" y="1017"/>
                      <a:pt x="329" y="978"/>
                    </a:cubicBezTo>
                    <a:cubicBezTo>
                      <a:pt x="338" y="953"/>
                      <a:pt x="339" y="925"/>
                      <a:pt x="343" y="898"/>
                    </a:cubicBezTo>
                    <a:cubicBezTo>
                      <a:pt x="347" y="868"/>
                      <a:pt x="361" y="840"/>
                      <a:pt x="365" y="814"/>
                    </a:cubicBezTo>
                    <a:cubicBezTo>
                      <a:pt x="356" y="849"/>
                      <a:pt x="343" y="887"/>
                      <a:pt x="337" y="927"/>
                    </a:cubicBezTo>
                    <a:cubicBezTo>
                      <a:pt x="332" y="960"/>
                      <a:pt x="325" y="993"/>
                      <a:pt x="315" y="1025"/>
                    </a:cubicBezTo>
                    <a:cubicBezTo>
                      <a:pt x="308" y="1047"/>
                      <a:pt x="304" y="1069"/>
                      <a:pt x="293" y="1089"/>
                    </a:cubicBezTo>
                    <a:cubicBezTo>
                      <a:pt x="291" y="1093"/>
                      <a:pt x="291" y="1095"/>
                      <a:pt x="295" y="1097"/>
                    </a:cubicBezTo>
                    <a:cubicBezTo>
                      <a:pt x="296" y="1126"/>
                      <a:pt x="280" y="1149"/>
                      <a:pt x="271" y="1175"/>
                    </a:cubicBezTo>
                    <a:cubicBezTo>
                      <a:pt x="259" y="1208"/>
                      <a:pt x="244" y="1239"/>
                      <a:pt x="230" y="1272"/>
                    </a:cubicBezTo>
                    <a:cubicBezTo>
                      <a:pt x="221" y="1278"/>
                      <a:pt x="214" y="1271"/>
                      <a:pt x="207" y="1268"/>
                    </a:cubicBezTo>
                    <a:cubicBezTo>
                      <a:pt x="195" y="1261"/>
                      <a:pt x="182" y="1256"/>
                      <a:pt x="172" y="1245"/>
                    </a:cubicBezTo>
                    <a:cubicBezTo>
                      <a:pt x="170" y="1238"/>
                      <a:pt x="171" y="1229"/>
                      <a:pt x="179" y="1230"/>
                    </a:cubicBezTo>
                    <a:cubicBezTo>
                      <a:pt x="192" y="1233"/>
                      <a:pt x="193" y="1224"/>
                      <a:pt x="196" y="1217"/>
                    </a:cubicBezTo>
                    <a:cubicBezTo>
                      <a:pt x="214" y="1182"/>
                      <a:pt x="219" y="1142"/>
                      <a:pt x="238" y="1107"/>
                    </a:cubicBezTo>
                    <a:cubicBezTo>
                      <a:pt x="242" y="1100"/>
                      <a:pt x="244" y="1091"/>
                      <a:pt x="251" y="1086"/>
                    </a:cubicBezTo>
                    <a:cubicBezTo>
                      <a:pt x="252" y="1084"/>
                      <a:pt x="254" y="1083"/>
                      <a:pt x="255" y="1083"/>
                    </a:cubicBezTo>
                    <a:cubicBezTo>
                      <a:pt x="273" y="1065"/>
                      <a:pt x="279" y="1041"/>
                      <a:pt x="287" y="1019"/>
                    </a:cubicBezTo>
                    <a:cubicBezTo>
                      <a:pt x="296" y="996"/>
                      <a:pt x="311" y="974"/>
                      <a:pt x="315" y="950"/>
                    </a:cubicBezTo>
                    <a:cubicBezTo>
                      <a:pt x="309" y="960"/>
                      <a:pt x="309" y="975"/>
                      <a:pt x="299" y="985"/>
                    </a:cubicBezTo>
                    <a:cubicBezTo>
                      <a:pt x="293" y="987"/>
                      <a:pt x="287" y="988"/>
                      <a:pt x="281" y="983"/>
                    </a:cubicBezTo>
                    <a:cubicBezTo>
                      <a:pt x="277" y="978"/>
                      <a:pt x="281" y="973"/>
                      <a:pt x="280" y="970"/>
                    </a:cubicBezTo>
                    <a:cubicBezTo>
                      <a:pt x="281" y="966"/>
                      <a:pt x="278" y="968"/>
                      <a:pt x="278" y="968"/>
                    </a:cubicBezTo>
                    <a:cubicBezTo>
                      <a:pt x="281" y="977"/>
                      <a:pt x="278" y="983"/>
                      <a:pt x="271" y="988"/>
                    </a:cubicBezTo>
                    <a:cubicBezTo>
                      <a:pt x="262" y="991"/>
                      <a:pt x="261" y="1000"/>
                      <a:pt x="259" y="1007"/>
                    </a:cubicBezTo>
                    <a:cubicBezTo>
                      <a:pt x="240" y="1071"/>
                      <a:pt x="209" y="1131"/>
                      <a:pt x="186" y="1194"/>
                    </a:cubicBezTo>
                    <a:cubicBezTo>
                      <a:pt x="183" y="1203"/>
                      <a:pt x="181" y="1213"/>
                      <a:pt x="171" y="1218"/>
                    </a:cubicBezTo>
                    <a:cubicBezTo>
                      <a:pt x="164" y="1218"/>
                      <a:pt x="158" y="1216"/>
                      <a:pt x="156" y="1209"/>
                    </a:cubicBezTo>
                    <a:cubicBezTo>
                      <a:pt x="169" y="1167"/>
                      <a:pt x="180" y="1124"/>
                      <a:pt x="206" y="1087"/>
                    </a:cubicBezTo>
                    <a:cubicBezTo>
                      <a:pt x="216" y="1053"/>
                      <a:pt x="234" y="1022"/>
                      <a:pt x="242" y="1001"/>
                    </a:cubicBezTo>
                    <a:cubicBezTo>
                      <a:pt x="236" y="1019"/>
                      <a:pt x="218" y="1047"/>
                      <a:pt x="210" y="1078"/>
                    </a:cubicBezTo>
                    <a:cubicBezTo>
                      <a:pt x="184" y="1115"/>
                      <a:pt x="174" y="1158"/>
                      <a:pt x="156" y="1199"/>
                    </a:cubicBezTo>
                    <a:cubicBezTo>
                      <a:pt x="149" y="1205"/>
                      <a:pt x="145" y="1217"/>
                      <a:pt x="132" y="1207"/>
                    </a:cubicBezTo>
                    <a:cubicBezTo>
                      <a:pt x="131" y="1207"/>
                      <a:pt x="130" y="1214"/>
                      <a:pt x="126" y="1214"/>
                    </a:cubicBezTo>
                    <a:cubicBezTo>
                      <a:pt x="124" y="1215"/>
                      <a:pt x="122" y="1214"/>
                      <a:pt x="120" y="1214"/>
                    </a:cubicBezTo>
                    <a:cubicBezTo>
                      <a:pt x="109" y="1209"/>
                      <a:pt x="95" y="1207"/>
                      <a:pt x="93" y="1191"/>
                    </a:cubicBezTo>
                    <a:cubicBezTo>
                      <a:pt x="102" y="1171"/>
                      <a:pt x="113" y="1151"/>
                      <a:pt x="119" y="1129"/>
                    </a:cubicBezTo>
                    <a:cubicBezTo>
                      <a:pt x="123" y="1116"/>
                      <a:pt x="134" y="1107"/>
                      <a:pt x="142" y="1097"/>
                    </a:cubicBezTo>
                    <a:cubicBezTo>
                      <a:pt x="150" y="1086"/>
                      <a:pt x="155" y="1073"/>
                      <a:pt x="161" y="1060"/>
                    </a:cubicBezTo>
                    <a:cubicBezTo>
                      <a:pt x="162" y="1056"/>
                      <a:pt x="164" y="1051"/>
                      <a:pt x="168" y="1052"/>
                    </a:cubicBezTo>
                    <a:cubicBezTo>
                      <a:pt x="175" y="1055"/>
                      <a:pt x="172" y="1062"/>
                      <a:pt x="171" y="1068"/>
                    </a:cubicBezTo>
                    <a:cubicBezTo>
                      <a:pt x="172" y="1059"/>
                      <a:pt x="175" y="1050"/>
                      <a:pt x="167" y="1041"/>
                    </a:cubicBezTo>
                    <a:cubicBezTo>
                      <a:pt x="161" y="1034"/>
                      <a:pt x="166" y="1025"/>
                      <a:pt x="168" y="1018"/>
                    </a:cubicBezTo>
                    <a:cubicBezTo>
                      <a:pt x="179" y="991"/>
                      <a:pt x="186" y="963"/>
                      <a:pt x="192" y="934"/>
                    </a:cubicBezTo>
                    <a:cubicBezTo>
                      <a:pt x="194" y="921"/>
                      <a:pt x="201" y="909"/>
                      <a:pt x="210" y="897"/>
                    </a:cubicBezTo>
                    <a:cubicBezTo>
                      <a:pt x="225" y="879"/>
                      <a:pt x="229" y="855"/>
                      <a:pt x="237" y="834"/>
                    </a:cubicBezTo>
                    <a:cubicBezTo>
                      <a:pt x="239" y="827"/>
                      <a:pt x="242" y="821"/>
                      <a:pt x="243" y="816"/>
                    </a:cubicBezTo>
                    <a:cubicBezTo>
                      <a:pt x="238" y="828"/>
                      <a:pt x="235" y="842"/>
                      <a:pt x="230" y="855"/>
                    </a:cubicBezTo>
                    <a:cubicBezTo>
                      <a:pt x="223" y="872"/>
                      <a:pt x="216" y="888"/>
                      <a:pt x="205" y="902"/>
                    </a:cubicBezTo>
                    <a:cubicBezTo>
                      <a:pt x="192" y="919"/>
                      <a:pt x="188" y="940"/>
                      <a:pt x="185" y="960"/>
                    </a:cubicBezTo>
                    <a:cubicBezTo>
                      <a:pt x="181" y="978"/>
                      <a:pt x="178" y="995"/>
                      <a:pt x="170" y="1011"/>
                    </a:cubicBezTo>
                    <a:cubicBezTo>
                      <a:pt x="164" y="1026"/>
                      <a:pt x="165" y="1041"/>
                      <a:pt x="161" y="1056"/>
                    </a:cubicBezTo>
                    <a:cubicBezTo>
                      <a:pt x="153" y="1076"/>
                      <a:pt x="145" y="1094"/>
                      <a:pt x="130" y="1110"/>
                    </a:cubicBezTo>
                    <a:cubicBezTo>
                      <a:pt x="114" y="1127"/>
                      <a:pt x="114" y="1151"/>
                      <a:pt x="103" y="1170"/>
                    </a:cubicBezTo>
                    <a:cubicBezTo>
                      <a:pt x="98" y="1177"/>
                      <a:pt x="97" y="1186"/>
                      <a:pt x="91" y="1192"/>
                    </a:cubicBezTo>
                    <a:cubicBezTo>
                      <a:pt x="83" y="1195"/>
                      <a:pt x="77" y="1191"/>
                      <a:pt x="72" y="1186"/>
                    </a:cubicBezTo>
                    <a:cubicBezTo>
                      <a:pt x="65" y="1174"/>
                      <a:pt x="73" y="1164"/>
                      <a:pt x="78" y="1155"/>
                    </a:cubicBezTo>
                    <a:cubicBezTo>
                      <a:pt x="88" y="1137"/>
                      <a:pt x="96" y="1118"/>
                      <a:pt x="103" y="1099"/>
                    </a:cubicBezTo>
                    <a:cubicBezTo>
                      <a:pt x="94" y="1127"/>
                      <a:pt x="80" y="1153"/>
                      <a:pt x="65" y="1178"/>
                    </a:cubicBezTo>
                    <a:cubicBezTo>
                      <a:pt x="59" y="1181"/>
                      <a:pt x="53" y="1179"/>
                      <a:pt x="49" y="1173"/>
                    </a:cubicBezTo>
                    <a:cubicBezTo>
                      <a:pt x="48" y="1159"/>
                      <a:pt x="58" y="1149"/>
                      <a:pt x="63" y="1137"/>
                    </a:cubicBezTo>
                    <a:cubicBezTo>
                      <a:pt x="69" y="1123"/>
                      <a:pt x="78" y="1110"/>
                      <a:pt x="82" y="1095"/>
                    </a:cubicBezTo>
                    <a:cubicBezTo>
                      <a:pt x="85" y="1094"/>
                      <a:pt x="88" y="1093"/>
                      <a:pt x="90" y="1096"/>
                    </a:cubicBezTo>
                    <a:cubicBezTo>
                      <a:pt x="91" y="1095"/>
                      <a:pt x="92" y="1103"/>
                      <a:pt x="91" y="1097"/>
                    </a:cubicBezTo>
                    <a:cubicBezTo>
                      <a:pt x="90" y="1084"/>
                      <a:pt x="98" y="1075"/>
                      <a:pt x="102" y="1066"/>
                    </a:cubicBezTo>
                    <a:cubicBezTo>
                      <a:pt x="112" y="1045"/>
                      <a:pt x="120" y="1023"/>
                      <a:pt x="131" y="1003"/>
                    </a:cubicBezTo>
                    <a:cubicBezTo>
                      <a:pt x="158" y="953"/>
                      <a:pt x="184" y="902"/>
                      <a:pt x="203" y="848"/>
                    </a:cubicBezTo>
                    <a:cubicBezTo>
                      <a:pt x="208" y="837"/>
                      <a:pt x="212" y="825"/>
                      <a:pt x="223" y="817"/>
                    </a:cubicBezTo>
                    <a:cubicBezTo>
                      <a:pt x="230" y="811"/>
                      <a:pt x="230" y="800"/>
                      <a:pt x="233" y="791"/>
                    </a:cubicBezTo>
                    <a:cubicBezTo>
                      <a:pt x="235" y="784"/>
                      <a:pt x="234" y="773"/>
                      <a:pt x="240" y="769"/>
                    </a:cubicBezTo>
                    <a:cubicBezTo>
                      <a:pt x="253" y="757"/>
                      <a:pt x="253" y="741"/>
                      <a:pt x="256" y="727"/>
                    </a:cubicBezTo>
                    <a:cubicBezTo>
                      <a:pt x="260" y="711"/>
                      <a:pt x="266" y="697"/>
                      <a:pt x="269" y="684"/>
                    </a:cubicBezTo>
                    <a:cubicBezTo>
                      <a:pt x="262" y="698"/>
                      <a:pt x="261" y="717"/>
                      <a:pt x="254" y="734"/>
                    </a:cubicBezTo>
                    <a:cubicBezTo>
                      <a:pt x="243" y="761"/>
                      <a:pt x="231" y="787"/>
                      <a:pt x="219" y="814"/>
                    </a:cubicBezTo>
                    <a:cubicBezTo>
                      <a:pt x="208" y="837"/>
                      <a:pt x="199" y="861"/>
                      <a:pt x="189" y="885"/>
                    </a:cubicBezTo>
                    <a:cubicBezTo>
                      <a:pt x="184" y="898"/>
                      <a:pt x="181" y="913"/>
                      <a:pt x="166" y="920"/>
                    </a:cubicBezTo>
                    <a:cubicBezTo>
                      <a:pt x="161" y="909"/>
                      <a:pt x="164" y="899"/>
                      <a:pt x="168" y="888"/>
                    </a:cubicBezTo>
                    <a:cubicBezTo>
                      <a:pt x="177" y="865"/>
                      <a:pt x="189" y="842"/>
                      <a:pt x="198" y="820"/>
                    </a:cubicBezTo>
                    <a:cubicBezTo>
                      <a:pt x="192" y="826"/>
                      <a:pt x="197" y="841"/>
                      <a:pt x="181" y="843"/>
                    </a:cubicBezTo>
                    <a:cubicBezTo>
                      <a:pt x="176" y="835"/>
                      <a:pt x="180" y="828"/>
                      <a:pt x="183" y="821"/>
                    </a:cubicBezTo>
                    <a:cubicBezTo>
                      <a:pt x="192" y="798"/>
                      <a:pt x="198" y="772"/>
                      <a:pt x="214" y="757"/>
                    </a:cubicBezTo>
                    <a:cubicBezTo>
                      <a:pt x="240" y="732"/>
                      <a:pt x="232" y="700"/>
                      <a:pt x="242" y="679"/>
                    </a:cubicBezTo>
                    <a:cubicBezTo>
                      <a:pt x="244" y="722"/>
                      <a:pt x="210" y="758"/>
                      <a:pt x="191" y="800"/>
                    </a:cubicBezTo>
                    <a:cubicBezTo>
                      <a:pt x="180" y="824"/>
                      <a:pt x="168" y="847"/>
                      <a:pt x="158" y="872"/>
                    </a:cubicBezTo>
                    <a:cubicBezTo>
                      <a:pt x="153" y="882"/>
                      <a:pt x="148" y="891"/>
                      <a:pt x="139" y="898"/>
                    </a:cubicBezTo>
                    <a:cubicBezTo>
                      <a:pt x="137" y="900"/>
                      <a:pt x="133" y="902"/>
                      <a:pt x="130" y="899"/>
                    </a:cubicBezTo>
                    <a:cubicBezTo>
                      <a:pt x="127" y="897"/>
                      <a:pt x="127" y="894"/>
                      <a:pt x="128" y="890"/>
                    </a:cubicBezTo>
                    <a:cubicBezTo>
                      <a:pt x="129" y="888"/>
                      <a:pt x="130" y="887"/>
                      <a:pt x="131" y="885"/>
                    </a:cubicBezTo>
                    <a:cubicBezTo>
                      <a:pt x="155" y="848"/>
                      <a:pt x="166" y="805"/>
                      <a:pt x="180" y="764"/>
                    </a:cubicBezTo>
                    <a:cubicBezTo>
                      <a:pt x="183" y="755"/>
                      <a:pt x="186" y="754"/>
                      <a:pt x="196" y="754"/>
                    </a:cubicBezTo>
                    <a:cubicBezTo>
                      <a:pt x="197" y="754"/>
                      <a:pt x="196" y="753"/>
                      <a:pt x="196" y="753"/>
                    </a:cubicBezTo>
                    <a:cubicBezTo>
                      <a:pt x="199" y="721"/>
                      <a:pt x="213" y="693"/>
                      <a:pt x="224" y="664"/>
                    </a:cubicBezTo>
                    <a:cubicBezTo>
                      <a:pt x="227" y="646"/>
                      <a:pt x="237" y="631"/>
                      <a:pt x="242" y="615"/>
                    </a:cubicBezTo>
                    <a:cubicBezTo>
                      <a:pt x="246" y="604"/>
                      <a:pt x="249" y="593"/>
                      <a:pt x="247" y="582"/>
                    </a:cubicBezTo>
                    <a:cubicBezTo>
                      <a:pt x="260" y="546"/>
                      <a:pt x="274" y="510"/>
                      <a:pt x="282" y="468"/>
                    </a:cubicBezTo>
                    <a:cubicBezTo>
                      <a:pt x="273" y="509"/>
                      <a:pt x="261" y="544"/>
                      <a:pt x="248" y="579"/>
                    </a:cubicBezTo>
                    <a:cubicBezTo>
                      <a:pt x="250" y="604"/>
                      <a:pt x="238" y="625"/>
                      <a:pt x="229" y="647"/>
                    </a:cubicBezTo>
                    <a:cubicBezTo>
                      <a:pt x="227" y="652"/>
                      <a:pt x="223" y="657"/>
                      <a:pt x="224" y="664"/>
                    </a:cubicBezTo>
                    <a:cubicBezTo>
                      <a:pt x="209" y="691"/>
                      <a:pt x="207" y="722"/>
                      <a:pt x="189" y="748"/>
                    </a:cubicBezTo>
                    <a:cubicBezTo>
                      <a:pt x="186" y="752"/>
                      <a:pt x="184" y="758"/>
                      <a:pt x="179" y="755"/>
                    </a:cubicBezTo>
                    <a:cubicBezTo>
                      <a:pt x="174" y="753"/>
                      <a:pt x="176" y="747"/>
                      <a:pt x="177" y="743"/>
                    </a:cubicBezTo>
                    <a:cubicBezTo>
                      <a:pt x="184" y="718"/>
                      <a:pt x="195" y="696"/>
                      <a:pt x="203" y="672"/>
                    </a:cubicBezTo>
                    <a:cubicBezTo>
                      <a:pt x="205" y="669"/>
                      <a:pt x="200" y="670"/>
                      <a:pt x="203" y="671"/>
                    </a:cubicBezTo>
                    <a:cubicBezTo>
                      <a:pt x="203" y="671"/>
                      <a:pt x="203" y="671"/>
                      <a:pt x="203" y="672"/>
                    </a:cubicBezTo>
                    <a:cubicBezTo>
                      <a:pt x="195" y="696"/>
                      <a:pt x="184" y="719"/>
                      <a:pt x="177" y="744"/>
                    </a:cubicBezTo>
                    <a:cubicBezTo>
                      <a:pt x="173" y="754"/>
                      <a:pt x="166" y="760"/>
                      <a:pt x="153" y="760"/>
                    </a:cubicBezTo>
                    <a:cubicBezTo>
                      <a:pt x="156" y="727"/>
                      <a:pt x="172" y="699"/>
                      <a:pt x="178" y="667"/>
                    </a:cubicBezTo>
                    <a:cubicBezTo>
                      <a:pt x="172" y="694"/>
                      <a:pt x="158" y="719"/>
                      <a:pt x="156" y="746"/>
                    </a:cubicBezTo>
                    <a:cubicBezTo>
                      <a:pt x="152" y="793"/>
                      <a:pt x="128" y="832"/>
                      <a:pt x="109" y="873"/>
                    </a:cubicBezTo>
                    <a:cubicBezTo>
                      <a:pt x="101" y="890"/>
                      <a:pt x="98" y="910"/>
                      <a:pt x="89" y="920"/>
                    </a:cubicBezTo>
                    <a:cubicBezTo>
                      <a:pt x="108" y="875"/>
                      <a:pt x="134" y="826"/>
                      <a:pt x="153" y="775"/>
                    </a:cubicBezTo>
                    <a:cubicBezTo>
                      <a:pt x="155" y="770"/>
                      <a:pt x="155" y="763"/>
                      <a:pt x="162" y="762"/>
                    </a:cubicBezTo>
                    <a:cubicBezTo>
                      <a:pt x="166" y="761"/>
                      <a:pt x="171" y="763"/>
                      <a:pt x="175" y="765"/>
                    </a:cubicBezTo>
                    <a:cubicBezTo>
                      <a:pt x="182" y="770"/>
                      <a:pt x="177" y="775"/>
                      <a:pt x="175" y="779"/>
                    </a:cubicBezTo>
                    <a:cubicBezTo>
                      <a:pt x="160" y="830"/>
                      <a:pt x="137" y="878"/>
                      <a:pt x="110" y="924"/>
                    </a:cubicBezTo>
                    <a:cubicBezTo>
                      <a:pt x="104" y="935"/>
                      <a:pt x="103" y="950"/>
                      <a:pt x="90" y="957"/>
                    </a:cubicBezTo>
                    <a:cubicBezTo>
                      <a:pt x="89" y="956"/>
                      <a:pt x="87" y="953"/>
                      <a:pt x="86" y="954"/>
                    </a:cubicBezTo>
                    <a:cubicBezTo>
                      <a:pt x="71" y="995"/>
                      <a:pt x="57" y="1036"/>
                      <a:pt x="44" y="1077"/>
                    </a:cubicBezTo>
                    <a:cubicBezTo>
                      <a:pt x="49" y="1085"/>
                      <a:pt x="48" y="1092"/>
                      <a:pt x="43" y="1099"/>
                    </a:cubicBezTo>
                    <a:cubicBezTo>
                      <a:pt x="38" y="1107"/>
                      <a:pt x="35" y="1116"/>
                      <a:pt x="31" y="1125"/>
                    </a:cubicBezTo>
                    <a:cubicBezTo>
                      <a:pt x="37" y="1114"/>
                      <a:pt x="40" y="1100"/>
                      <a:pt x="49" y="1092"/>
                    </a:cubicBezTo>
                    <a:cubicBezTo>
                      <a:pt x="61" y="1081"/>
                      <a:pt x="46" y="1083"/>
                      <a:pt x="44" y="1078"/>
                    </a:cubicBezTo>
                    <a:cubicBezTo>
                      <a:pt x="42" y="1068"/>
                      <a:pt x="49" y="1059"/>
                      <a:pt x="53" y="1051"/>
                    </a:cubicBezTo>
                    <a:cubicBezTo>
                      <a:pt x="65" y="1026"/>
                      <a:pt x="65" y="997"/>
                      <a:pt x="82" y="974"/>
                    </a:cubicBezTo>
                    <a:cubicBezTo>
                      <a:pt x="92" y="963"/>
                      <a:pt x="98" y="950"/>
                      <a:pt x="104" y="937"/>
                    </a:cubicBezTo>
                    <a:cubicBezTo>
                      <a:pt x="106" y="933"/>
                      <a:pt x="107" y="926"/>
                      <a:pt x="113" y="929"/>
                    </a:cubicBezTo>
                    <a:cubicBezTo>
                      <a:pt x="119" y="931"/>
                      <a:pt x="117" y="938"/>
                      <a:pt x="115" y="943"/>
                    </a:cubicBezTo>
                    <a:cubicBezTo>
                      <a:pt x="113" y="949"/>
                      <a:pt x="110" y="955"/>
                      <a:pt x="106" y="960"/>
                    </a:cubicBezTo>
                    <a:cubicBezTo>
                      <a:pt x="115" y="948"/>
                      <a:pt x="118" y="932"/>
                      <a:pt x="125" y="918"/>
                    </a:cubicBezTo>
                    <a:cubicBezTo>
                      <a:pt x="128" y="913"/>
                      <a:pt x="129" y="905"/>
                      <a:pt x="135" y="905"/>
                    </a:cubicBezTo>
                    <a:cubicBezTo>
                      <a:pt x="143" y="904"/>
                      <a:pt x="140" y="912"/>
                      <a:pt x="141" y="917"/>
                    </a:cubicBezTo>
                    <a:cubicBezTo>
                      <a:pt x="143" y="916"/>
                      <a:pt x="145" y="915"/>
                      <a:pt x="147" y="917"/>
                    </a:cubicBezTo>
                    <a:cubicBezTo>
                      <a:pt x="151" y="931"/>
                      <a:pt x="140" y="942"/>
                      <a:pt x="136" y="953"/>
                    </a:cubicBezTo>
                    <a:cubicBezTo>
                      <a:pt x="131" y="965"/>
                      <a:pt x="125" y="977"/>
                      <a:pt x="122" y="983"/>
                    </a:cubicBezTo>
                    <a:cubicBezTo>
                      <a:pt x="129" y="968"/>
                      <a:pt x="140" y="946"/>
                      <a:pt x="149" y="924"/>
                    </a:cubicBezTo>
                    <a:cubicBezTo>
                      <a:pt x="151" y="918"/>
                      <a:pt x="150" y="909"/>
                      <a:pt x="158" y="908"/>
                    </a:cubicBezTo>
                    <a:cubicBezTo>
                      <a:pt x="168" y="907"/>
                      <a:pt x="160" y="921"/>
                      <a:pt x="168" y="922"/>
                    </a:cubicBezTo>
                    <a:cubicBezTo>
                      <a:pt x="160" y="950"/>
                      <a:pt x="147" y="975"/>
                      <a:pt x="131" y="999"/>
                    </a:cubicBezTo>
                    <a:cubicBezTo>
                      <a:pt x="120" y="1022"/>
                      <a:pt x="111" y="1046"/>
                      <a:pt x="100" y="1068"/>
                    </a:cubicBezTo>
                    <a:cubicBezTo>
                      <a:pt x="95" y="1079"/>
                      <a:pt x="90" y="1090"/>
                      <a:pt x="80" y="1097"/>
                    </a:cubicBezTo>
                    <a:cubicBezTo>
                      <a:pt x="72" y="1122"/>
                      <a:pt x="57" y="1145"/>
                      <a:pt x="46" y="1169"/>
                    </a:cubicBezTo>
                    <a:cubicBezTo>
                      <a:pt x="39" y="1170"/>
                      <a:pt x="34" y="1168"/>
                      <a:pt x="33" y="1161"/>
                    </a:cubicBezTo>
                    <a:cubicBezTo>
                      <a:pt x="52" y="1133"/>
                      <a:pt x="65" y="1103"/>
                      <a:pt x="72" y="1070"/>
                    </a:cubicBezTo>
                    <a:cubicBezTo>
                      <a:pt x="77" y="1045"/>
                      <a:pt x="91" y="1022"/>
                      <a:pt x="99" y="1003"/>
                    </a:cubicBezTo>
                    <a:cubicBezTo>
                      <a:pt x="82" y="1032"/>
                      <a:pt x="73" y="1068"/>
                      <a:pt x="61" y="1104"/>
                    </a:cubicBezTo>
                    <a:cubicBezTo>
                      <a:pt x="56" y="1120"/>
                      <a:pt x="51" y="1136"/>
                      <a:pt x="40" y="1149"/>
                    </a:cubicBezTo>
                    <a:cubicBezTo>
                      <a:pt x="36" y="1156"/>
                      <a:pt x="31" y="1160"/>
                      <a:pt x="23" y="1160"/>
                    </a:cubicBezTo>
                    <a:cubicBezTo>
                      <a:pt x="13" y="1157"/>
                      <a:pt x="4" y="1153"/>
                      <a:pt x="0" y="1142"/>
                    </a:cubicBezTo>
                    <a:cubicBezTo>
                      <a:pt x="0" y="1136"/>
                      <a:pt x="4" y="1131"/>
                      <a:pt x="7" y="1126"/>
                    </a:cubicBezTo>
                    <a:cubicBezTo>
                      <a:pt x="16" y="1105"/>
                      <a:pt x="26" y="1084"/>
                      <a:pt x="35" y="1065"/>
                    </a:cubicBezTo>
                    <a:cubicBezTo>
                      <a:pt x="26" y="1073"/>
                      <a:pt x="29" y="1089"/>
                      <a:pt x="17" y="1097"/>
                    </a:cubicBezTo>
                    <a:cubicBezTo>
                      <a:pt x="7" y="1091"/>
                      <a:pt x="14" y="1083"/>
                      <a:pt x="13" y="1076"/>
                    </a:cubicBezTo>
                    <a:cubicBezTo>
                      <a:pt x="32" y="1034"/>
                      <a:pt x="44" y="989"/>
                      <a:pt x="61" y="946"/>
                    </a:cubicBezTo>
                    <a:cubicBezTo>
                      <a:pt x="61" y="945"/>
                      <a:pt x="63" y="944"/>
                      <a:pt x="62" y="942"/>
                    </a:cubicBezTo>
                    <a:cubicBezTo>
                      <a:pt x="61" y="944"/>
                      <a:pt x="59" y="945"/>
                      <a:pt x="57" y="945"/>
                    </a:cubicBezTo>
                    <a:cubicBezTo>
                      <a:pt x="42" y="934"/>
                      <a:pt x="58" y="923"/>
                      <a:pt x="58" y="912"/>
                    </a:cubicBezTo>
                    <a:cubicBezTo>
                      <a:pt x="68" y="889"/>
                      <a:pt x="77" y="862"/>
                      <a:pt x="94" y="844"/>
                    </a:cubicBezTo>
                    <a:cubicBezTo>
                      <a:pt x="113" y="822"/>
                      <a:pt x="117" y="794"/>
                      <a:pt x="132" y="773"/>
                    </a:cubicBezTo>
                    <a:cubicBezTo>
                      <a:pt x="139" y="762"/>
                      <a:pt x="135" y="755"/>
                      <a:pt x="137" y="747"/>
                    </a:cubicBezTo>
                    <a:cubicBezTo>
                      <a:pt x="139" y="736"/>
                      <a:pt x="143" y="725"/>
                      <a:pt x="145" y="714"/>
                    </a:cubicBezTo>
                    <a:cubicBezTo>
                      <a:pt x="150" y="682"/>
                      <a:pt x="160" y="651"/>
                      <a:pt x="173" y="624"/>
                    </a:cubicBezTo>
                    <a:cubicBezTo>
                      <a:pt x="151" y="663"/>
                      <a:pt x="145" y="709"/>
                      <a:pt x="135" y="754"/>
                    </a:cubicBezTo>
                    <a:cubicBezTo>
                      <a:pt x="129" y="779"/>
                      <a:pt x="124" y="809"/>
                      <a:pt x="108" y="826"/>
                    </a:cubicBezTo>
                    <a:cubicBezTo>
                      <a:pt x="83" y="851"/>
                      <a:pt x="77" y="884"/>
                      <a:pt x="58" y="911"/>
                    </a:cubicBezTo>
                    <a:cubicBezTo>
                      <a:pt x="56" y="924"/>
                      <a:pt x="50" y="922"/>
                      <a:pt x="42" y="916"/>
                    </a:cubicBezTo>
                    <a:cubicBezTo>
                      <a:pt x="42" y="906"/>
                      <a:pt x="52" y="897"/>
                      <a:pt x="42" y="887"/>
                    </a:cubicBezTo>
                    <a:cubicBezTo>
                      <a:pt x="49" y="863"/>
                      <a:pt x="65" y="842"/>
                      <a:pt x="75" y="819"/>
                    </a:cubicBezTo>
                    <a:cubicBezTo>
                      <a:pt x="76" y="816"/>
                      <a:pt x="83" y="812"/>
                      <a:pt x="75" y="809"/>
                    </a:cubicBezTo>
                    <a:cubicBezTo>
                      <a:pt x="73" y="798"/>
                      <a:pt x="73" y="788"/>
                      <a:pt x="82" y="780"/>
                    </a:cubicBezTo>
                    <a:cubicBezTo>
                      <a:pt x="95" y="765"/>
                      <a:pt x="95" y="746"/>
                      <a:pt x="101" y="729"/>
                    </a:cubicBezTo>
                    <a:cubicBezTo>
                      <a:pt x="105" y="720"/>
                      <a:pt x="107" y="710"/>
                      <a:pt x="109" y="704"/>
                    </a:cubicBezTo>
                    <a:cubicBezTo>
                      <a:pt x="111" y="698"/>
                      <a:pt x="113" y="701"/>
                      <a:pt x="111" y="700"/>
                    </a:cubicBezTo>
                    <a:cubicBezTo>
                      <a:pt x="111" y="700"/>
                      <a:pt x="110" y="700"/>
                      <a:pt x="110" y="701"/>
                    </a:cubicBezTo>
                    <a:cubicBezTo>
                      <a:pt x="104" y="718"/>
                      <a:pt x="101" y="734"/>
                      <a:pt x="94" y="750"/>
                    </a:cubicBezTo>
                    <a:cubicBezTo>
                      <a:pt x="93" y="754"/>
                      <a:pt x="94" y="762"/>
                      <a:pt x="85" y="760"/>
                    </a:cubicBezTo>
                    <a:cubicBezTo>
                      <a:pt x="84" y="760"/>
                      <a:pt x="84" y="760"/>
                      <a:pt x="84" y="760"/>
                    </a:cubicBezTo>
                    <a:cubicBezTo>
                      <a:pt x="83" y="760"/>
                      <a:pt x="83" y="760"/>
                      <a:pt x="83" y="760"/>
                    </a:cubicBezTo>
                    <a:cubicBezTo>
                      <a:pt x="74" y="747"/>
                      <a:pt x="81" y="734"/>
                      <a:pt x="84" y="721"/>
                    </a:cubicBezTo>
                    <a:cubicBezTo>
                      <a:pt x="85" y="716"/>
                      <a:pt x="90" y="711"/>
                      <a:pt x="82" y="708"/>
                    </a:cubicBezTo>
                    <a:cubicBezTo>
                      <a:pt x="82" y="693"/>
                      <a:pt x="85" y="679"/>
                      <a:pt x="95" y="667"/>
                    </a:cubicBezTo>
                    <a:cubicBezTo>
                      <a:pt x="113" y="652"/>
                      <a:pt x="116" y="628"/>
                      <a:pt x="125" y="608"/>
                    </a:cubicBezTo>
                    <a:cubicBezTo>
                      <a:pt x="142" y="571"/>
                      <a:pt x="149" y="531"/>
                      <a:pt x="163" y="493"/>
                    </a:cubicBezTo>
                    <a:cubicBezTo>
                      <a:pt x="149" y="530"/>
                      <a:pt x="141" y="569"/>
                      <a:pt x="126" y="606"/>
                    </a:cubicBezTo>
                    <a:cubicBezTo>
                      <a:pt x="120" y="620"/>
                      <a:pt x="114" y="634"/>
                      <a:pt x="108" y="648"/>
                    </a:cubicBezTo>
                    <a:cubicBezTo>
                      <a:pt x="107" y="652"/>
                      <a:pt x="105" y="657"/>
                      <a:pt x="99" y="656"/>
                    </a:cubicBezTo>
                    <a:cubicBezTo>
                      <a:pt x="90" y="648"/>
                      <a:pt x="100" y="641"/>
                      <a:pt x="101" y="634"/>
                    </a:cubicBezTo>
                    <a:cubicBezTo>
                      <a:pt x="102" y="625"/>
                      <a:pt x="110" y="617"/>
                      <a:pt x="103" y="608"/>
                    </a:cubicBezTo>
                    <a:cubicBezTo>
                      <a:pt x="100" y="604"/>
                      <a:pt x="101" y="600"/>
                      <a:pt x="102" y="597"/>
                    </a:cubicBezTo>
                    <a:cubicBezTo>
                      <a:pt x="126" y="526"/>
                      <a:pt x="153" y="457"/>
                      <a:pt x="196" y="396"/>
                    </a:cubicBezTo>
                    <a:cubicBezTo>
                      <a:pt x="231" y="347"/>
                      <a:pt x="249" y="289"/>
                      <a:pt x="269" y="233"/>
                    </a:cubicBezTo>
                    <a:cubicBezTo>
                      <a:pt x="290" y="197"/>
                      <a:pt x="303" y="158"/>
                      <a:pt x="318" y="119"/>
                    </a:cubicBezTo>
                    <a:cubicBezTo>
                      <a:pt x="303" y="157"/>
                      <a:pt x="290" y="195"/>
                      <a:pt x="270" y="231"/>
                    </a:cubicBezTo>
                    <a:cubicBezTo>
                      <a:pt x="260" y="254"/>
                      <a:pt x="253" y="278"/>
                      <a:pt x="245" y="302"/>
                    </a:cubicBezTo>
                    <a:cubicBezTo>
                      <a:pt x="231" y="341"/>
                      <a:pt x="209" y="374"/>
                      <a:pt x="188" y="409"/>
                    </a:cubicBezTo>
                    <a:cubicBezTo>
                      <a:pt x="167" y="443"/>
                      <a:pt x="148" y="479"/>
                      <a:pt x="130" y="516"/>
                    </a:cubicBezTo>
                    <a:cubicBezTo>
                      <a:pt x="121" y="533"/>
                      <a:pt x="112" y="552"/>
                      <a:pt x="95" y="564"/>
                    </a:cubicBezTo>
                    <a:cubicBezTo>
                      <a:pt x="86" y="553"/>
                      <a:pt x="98" y="545"/>
                      <a:pt x="101" y="536"/>
                    </a:cubicBezTo>
                    <a:cubicBezTo>
                      <a:pt x="106" y="520"/>
                      <a:pt x="116" y="506"/>
                      <a:pt x="124" y="491"/>
                    </a:cubicBezTo>
                    <a:cubicBezTo>
                      <a:pt x="126" y="486"/>
                      <a:pt x="133" y="482"/>
                      <a:pt x="126" y="476"/>
                    </a:cubicBezTo>
                    <a:cubicBezTo>
                      <a:pt x="125" y="473"/>
                      <a:pt x="125" y="470"/>
                      <a:pt x="127" y="468"/>
                    </a:cubicBezTo>
                    <a:cubicBezTo>
                      <a:pt x="150" y="434"/>
                      <a:pt x="166" y="396"/>
                      <a:pt x="184" y="359"/>
                    </a:cubicBezTo>
                    <a:cubicBezTo>
                      <a:pt x="214" y="313"/>
                      <a:pt x="232" y="260"/>
                      <a:pt x="254" y="210"/>
                    </a:cubicBezTo>
                    <a:cubicBezTo>
                      <a:pt x="267" y="178"/>
                      <a:pt x="284" y="148"/>
                      <a:pt x="291" y="121"/>
                    </a:cubicBezTo>
                    <a:cubicBezTo>
                      <a:pt x="274" y="167"/>
                      <a:pt x="249" y="217"/>
                      <a:pt x="229" y="268"/>
                    </a:cubicBezTo>
                    <a:cubicBezTo>
                      <a:pt x="221" y="287"/>
                      <a:pt x="213" y="306"/>
                      <a:pt x="203" y="324"/>
                    </a:cubicBezTo>
                    <a:cubicBezTo>
                      <a:pt x="201" y="327"/>
                      <a:pt x="201" y="334"/>
                      <a:pt x="194" y="332"/>
                    </a:cubicBezTo>
                    <a:cubicBezTo>
                      <a:pt x="202" y="303"/>
                      <a:pt x="198" y="271"/>
                      <a:pt x="213" y="244"/>
                    </a:cubicBezTo>
                    <a:cubicBezTo>
                      <a:pt x="229" y="220"/>
                      <a:pt x="236" y="192"/>
                      <a:pt x="242" y="165"/>
                    </a:cubicBezTo>
                    <a:cubicBezTo>
                      <a:pt x="246" y="148"/>
                      <a:pt x="254" y="134"/>
                      <a:pt x="259" y="118"/>
                    </a:cubicBezTo>
                    <a:cubicBezTo>
                      <a:pt x="262" y="111"/>
                      <a:pt x="265" y="105"/>
                      <a:pt x="266" y="99"/>
                    </a:cubicBezTo>
                    <a:cubicBezTo>
                      <a:pt x="258" y="122"/>
                      <a:pt x="248" y="145"/>
                      <a:pt x="239" y="169"/>
                    </a:cubicBezTo>
                    <a:cubicBezTo>
                      <a:pt x="238" y="173"/>
                      <a:pt x="236" y="176"/>
                      <a:pt x="231" y="176"/>
                    </a:cubicBezTo>
                    <a:close/>
                  </a:path>
                </a:pathLst>
              </a:custGeom>
              <a:solidFill>
                <a:srgbClr val="F3D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0" name="Freeform 12">
                <a:extLst>
                  <a:ext uri="{FF2B5EF4-FFF2-40B4-BE49-F238E27FC236}">
                    <a16:creationId xmlns:a16="http://schemas.microsoft.com/office/drawing/2014/main" id="{70E49F1F-F79A-43B7-B10E-F97601748E4C}"/>
                  </a:ext>
                </a:extLst>
              </p:cNvPr>
              <p:cNvSpPr>
                <a:spLocks/>
              </p:cNvSpPr>
              <p:nvPr/>
            </p:nvSpPr>
            <p:spPr bwMode="auto">
              <a:xfrm>
                <a:off x="1616" y="1259"/>
                <a:ext cx="429" cy="1401"/>
              </a:xfrm>
              <a:custGeom>
                <a:avLst/>
                <a:gdLst>
                  <a:gd name="T0" fmla="*/ 71 w 382"/>
                  <a:gd name="T1" fmla="*/ 553 h 1247"/>
                  <a:gd name="T2" fmla="*/ 90 w 382"/>
                  <a:gd name="T3" fmla="*/ 349 h 1247"/>
                  <a:gd name="T4" fmla="*/ 88 w 382"/>
                  <a:gd name="T5" fmla="*/ 256 h 1247"/>
                  <a:gd name="T6" fmla="*/ 94 w 382"/>
                  <a:gd name="T7" fmla="*/ 574 h 1247"/>
                  <a:gd name="T8" fmla="*/ 80 w 382"/>
                  <a:gd name="T9" fmla="*/ 494 h 1247"/>
                  <a:gd name="T10" fmla="*/ 70 w 382"/>
                  <a:gd name="T11" fmla="*/ 407 h 1247"/>
                  <a:gd name="T12" fmla="*/ 60 w 382"/>
                  <a:gd name="T13" fmla="*/ 42 h 1247"/>
                  <a:gd name="T14" fmla="*/ 78 w 382"/>
                  <a:gd name="T15" fmla="*/ 6 h 1247"/>
                  <a:gd name="T16" fmla="*/ 147 w 382"/>
                  <a:gd name="T17" fmla="*/ 185 h 1247"/>
                  <a:gd name="T18" fmla="*/ 145 w 382"/>
                  <a:gd name="T19" fmla="*/ 104 h 1247"/>
                  <a:gd name="T20" fmla="*/ 182 w 382"/>
                  <a:gd name="T21" fmla="*/ 252 h 1247"/>
                  <a:gd name="T22" fmla="*/ 186 w 382"/>
                  <a:gd name="T23" fmla="*/ 384 h 1247"/>
                  <a:gd name="T24" fmla="*/ 170 w 382"/>
                  <a:gd name="T25" fmla="*/ 198 h 1247"/>
                  <a:gd name="T26" fmla="*/ 169 w 382"/>
                  <a:gd name="T27" fmla="*/ 6 h 1247"/>
                  <a:gd name="T28" fmla="*/ 213 w 382"/>
                  <a:gd name="T29" fmla="*/ 368 h 1247"/>
                  <a:gd name="T30" fmla="*/ 176 w 382"/>
                  <a:gd name="T31" fmla="*/ 78 h 1247"/>
                  <a:gd name="T32" fmla="*/ 196 w 382"/>
                  <a:gd name="T33" fmla="*/ 98 h 1247"/>
                  <a:gd name="T34" fmla="*/ 234 w 382"/>
                  <a:gd name="T35" fmla="*/ 336 h 1247"/>
                  <a:gd name="T36" fmla="*/ 249 w 382"/>
                  <a:gd name="T37" fmla="*/ 448 h 1247"/>
                  <a:gd name="T38" fmla="*/ 200 w 382"/>
                  <a:gd name="T39" fmla="*/ 121 h 1247"/>
                  <a:gd name="T40" fmla="*/ 231 w 382"/>
                  <a:gd name="T41" fmla="*/ 7 h 1247"/>
                  <a:gd name="T42" fmla="*/ 256 w 382"/>
                  <a:gd name="T43" fmla="*/ 47 h 1247"/>
                  <a:gd name="T44" fmla="*/ 284 w 382"/>
                  <a:gd name="T45" fmla="*/ 250 h 1247"/>
                  <a:gd name="T46" fmla="*/ 292 w 382"/>
                  <a:gd name="T47" fmla="*/ 353 h 1247"/>
                  <a:gd name="T48" fmla="*/ 333 w 382"/>
                  <a:gd name="T49" fmla="*/ 645 h 1247"/>
                  <a:gd name="T50" fmla="*/ 335 w 382"/>
                  <a:gd name="T51" fmla="*/ 664 h 1247"/>
                  <a:gd name="T52" fmla="*/ 373 w 382"/>
                  <a:gd name="T53" fmla="*/ 915 h 1247"/>
                  <a:gd name="T54" fmla="*/ 353 w 382"/>
                  <a:gd name="T55" fmla="*/ 904 h 1247"/>
                  <a:gd name="T56" fmla="*/ 348 w 382"/>
                  <a:gd name="T57" fmla="*/ 1129 h 1247"/>
                  <a:gd name="T58" fmla="*/ 334 w 382"/>
                  <a:gd name="T59" fmla="*/ 1092 h 1247"/>
                  <a:gd name="T60" fmla="*/ 341 w 382"/>
                  <a:gd name="T61" fmla="*/ 1135 h 1247"/>
                  <a:gd name="T62" fmla="*/ 308 w 382"/>
                  <a:gd name="T63" fmla="*/ 1157 h 1247"/>
                  <a:gd name="T64" fmla="*/ 247 w 382"/>
                  <a:gd name="T65" fmla="*/ 1083 h 1247"/>
                  <a:gd name="T66" fmla="*/ 236 w 382"/>
                  <a:gd name="T67" fmla="*/ 961 h 1247"/>
                  <a:gd name="T68" fmla="*/ 212 w 382"/>
                  <a:gd name="T69" fmla="*/ 1198 h 1247"/>
                  <a:gd name="T70" fmla="*/ 165 w 382"/>
                  <a:gd name="T71" fmla="*/ 1205 h 1247"/>
                  <a:gd name="T72" fmla="*/ 147 w 382"/>
                  <a:gd name="T73" fmla="*/ 1008 h 1247"/>
                  <a:gd name="T74" fmla="*/ 168 w 382"/>
                  <a:gd name="T75" fmla="*/ 1218 h 1247"/>
                  <a:gd name="T76" fmla="*/ 64 w 382"/>
                  <a:gd name="T77" fmla="*/ 1195 h 1247"/>
                  <a:gd name="T78" fmla="*/ 39 w 382"/>
                  <a:gd name="T79" fmla="*/ 836 h 1247"/>
                  <a:gd name="T80" fmla="*/ 29 w 382"/>
                  <a:gd name="T81" fmla="*/ 932 h 1247"/>
                  <a:gd name="T82" fmla="*/ 22 w 382"/>
                  <a:gd name="T83" fmla="*/ 658 h 1247"/>
                  <a:gd name="T84" fmla="*/ 2 w 382"/>
                  <a:gd name="T85" fmla="*/ 484 h 1247"/>
                  <a:gd name="T86" fmla="*/ 22 w 382"/>
                  <a:gd name="T87" fmla="*/ 515 h 1247"/>
                  <a:gd name="T88" fmla="*/ 41 w 382"/>
                  <a:gd name="T89" fmla="*/ 734 h 1247"/>
                  <a:gd name="T90" fmla="*/ 66 w 382"/>
                  <a:gd name="T91" fmla="*/ 734 h 1247"/>
                  <a:gd name="T92" fmla="*/ 66 w 382"/>
                  <a:gd name="T93" fmla="*/ 668 h 1247"/>
                  <a:gd name="T94" fmla="*/ 38 w 382"/>
                  <a:gd name="T95" fmla="*/ 480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2" h="1247">
                    <a:moveTo>
                      <a:pt x="50" y="432"/>
                    </a:moveTo>
                    <a:cubicBezTo>
                      <a:pt x="54" y="432"/>
                      <a:pt x="55" y="420"/>
                      <a:pt x="62" y="428"/>
                    </a:cubicBezTo>
                    <a:cubicBezTo>
                      <a:pt x="61" y="454"/>
                      <a:pt x="60" y="479"/>
                      <a:pt x="68" y="504"/>
                    </a:cubicBezTo>
                    <a:cubicBezTo>
                      <a:pt x="73" y="520"/>
                      <a:pt x="69" y="537"/>
                      <a:pt x="71" y="553"/>
                    </a:cubicBezTo>
                    <a:cubicBezTo>
                      <a:pt x="71" y="566"/>
                      <a:pt x="78" y="549"/>
                      <a:pt x="79" y="555"/>
                    </a:cubicBezTo>
                    <a:cubicBezTo>
                      <a:pt x="86" y="569"/>
                      <a:pt x="79" y="586"/>
                      <a:pt x="88" y="598"/>
                    </a:cubicBezTo>
                    <a:cubicBezTo>
                      <a:pt x="107" y="548"/>
                      <a:pt x="95" y="495"/>
                      <a:pt x="96" y="443"/>
                    </a:cubicBezTo>
                    <a:cubicBezTo>
                      <a:pt x="84" y="412"/>
                      <a:pt x="92" y="380"/>
                      <a:pt x="90" y="349"/>
                    </a:cubicBezTo>
                    <a:cubicBezTo>
                      <a:pt x="91" y="325"/>
                      <a:pt x="89" y="302"/>
                      <a:pt x="87" y="278"/>
                    </a:cubicBezTo>
                    <a:cubicBezTo>
                      <a:pt x="86" y="271"/>
                      <a:pt x="85" y="264"/>
                      <a:pt x="88" y="257"/>
                    </a:cubicBezTo>
                    <a:cubicBezTo>
                      <a:pt x="89" y="236"/>
                      <a:pt x="84" y="216"/>
                      <a:pt x="86" y="200"/>
                    </a:cubicBezTo>
                    <a:cubicBezTo>
                      <a:pt x="84" y="215"/>
                      <a:pt x="88" y="235"/>
                      <a:pt x="88" y="256"/>
                    </a:cubicBezTo>
                    <a:cubicBezTo>
                      <a:pt x="84" y="276"/>
                      <a:pt x="90" y="297"/>
                      <a:pt x="90" y="317"/>
                    </a:cubicBezTo>
                    <a:cubicBezTo>
                      <a:pt x="90" y="353"/>
                      <a:pt x="92" y="389"/>
                      <a:pt x="88" y="425"/>
                    </a:cubicBezTo>
                    <a:cubicBezTo>
                      <a:pt x="87" y="434"/>
                      <a:pt x="99" y="435"/>
                      <a:pt x="96" y="443"/>
                    </a:cubicBezTo>
                    <a:cubicBezTo>
                      <a:pt x="94" y="487"/>
                      <a:pt x="104" y="531"/>
                      <a:pt x="94" y="574"/>
                    </a:cubicBezTo>
                    <a:cubicBezTo>
                      <a:pt x="93" y="579"/>
                      <a:pt x="94" y="585"/>
                      <a:pt x="88" y="588"/>
                    </a:cubicBezTo>
                    <a:cubicBezTo>
                      <a:pt x="78" y="580"/>
                      <a:pt x="84" y="569"/>
                      <a:pt x="81" y="559"/>
                    </a:cubicBezTo>
                    <a:cubicBezTo>
                      <a:pt x="79" y="554"/>
                      <a:pt x="80" y="549"/>
                      <a:pt x="82" y="543"/>
                    </a:cubicBezTo>
                    <a:cubicBezTo>
                      <a:pt x="81" y="526"/>
                      <a:pt x="80" y="509"/>
                      <a:pt x="80" y="494"/>
                    </a:cubicBezTo>
                    <a:cubicBezTo>
                      <a:pt x="77" y="510"/>
                      <a:pt x="84" y="528"/>
                      <a:pt x="79" y="547"/>
                    </a:cubicBezTo>
                    <a:cubicBezTo>
                      <a:pt x="74" y="550"/>
                      <a:pt x="71" y="546"/>
                      <a:pt x="71" y="542"/>
                    </a:cubicBezTo>
                    <a:cubicBezTo>
                      <a:pt x="73" y="517"/>
                      <a:pt x="65" y="493"/>
                      <a:pt x="62" y="468"/>
                    </a:cubicBezTo>
                    <a:cubicBezTo>
                      <a:pt x="59" y="447"/>
                      <a:pt x="75" y="428"/>
                      <a:pt x="70" y="407"/>
                    </a:cubicBezTo>
                    <a:cubicBezTo>
                      <a:pt x="68" y="376"/>
                      <a:pt x="77" y="345"/>
                      <a:pt x="70" y="314"/>
                    </a:cubicBezTo>
                    <a:cubicBezTo>
                      <a:pt x="58" y="259"/>
                      <a:pt x="72" y="204"/>
                      <a:pt x="70" y="148"/>
                    </a:cubicBezTo>
                    <a:cubicBezTo>
                      <a:pt x="69" y="118"/>
                      <a:pt x="61" y="88"/>
                      <a:pt x="60" y="58"/>
                    </a:cubicBezTo>
                    <a:cubicBezTo>
                      <a:pt x="60" y="52"/>
                      <a:pt x="57" y="47"/>
                      <a:pt x="60" y="42"/>
                    </a:cubicBezTo>
                    <a:cubicBezTo>
                      <a:pt x="74" y="38"/>
                      <a:pt x="72" y="49"/>
                      <a:pt x="74" y="56"/>
                    </a:cubicBezTo>
                    <a:cubicBezTo>
                      <a:pt x="79" y="80"/>
                      <a:pt x="76" y="105"/>
                      <a:pt x="82" y="129"/>
                    </a:cubicBezTo>
                    <a:cubicBezTo>
                      <a:pt x="73" y="92"/>
                      <a:pt x="79" y="54"/>
                      <a:pt x="74" y="17"/>
                    </a:cubicBezTo>
                    <a:cubicBezTo>
                      <a:pt x="73" y="13"/>
                      <a:pt x="75" y="10"/>
                      <a:pt x="78" y="6"/>
                    </a:cubicBezTo>
                    <a:cubicBezTo>
                      <a:pt x="96" y="3"/>
                      <a:pt x="96" y="3"/>
                      <a:pt x="97" y="17"/>
                    </a:cubicBezTo>
                    <a:cubicBezTo>
                      <a:pt x="102" y="5"/>
                      <a:pt x="110" y="0"/>
                      <a:pt x="122" y="6"/>
                    </a:cubicBezTo>
                    <a:cubicBezTo>
                      <a:pt x="133" y="33"/>
                      <a:pt x="144" y="60"/>
                      <a:pt x="139" y="90"/>
                    </a:cubicBezTo>
                    <a:cubicBezTo>
                      <a:pt x="135" y="123"/>
                      <a:pt x="143" y="155"/>
                      <a:pt x="147" y="185"/>
                    </a:cubicBezTo>
                    <a:cubicBezTo>
                      <a:pt x="148" y="189"/>
                      <a:pt x="152" y="186"/>
                      <a:pt x="149" y="187"/>
                    </a:cubicBezTo>
                    <a:cubicBezTo>
                      <a:pt x="149" y="187"/>
                      <a:pt x="149" y="187"/>
                      <a:pt x="149" y="186"/>
                    </a:cubicBezTo>
                    <a:cubicBezTo>
                      <a:pt x="143" y="163"/>
                      <a:pt x="139" y="140"/>
                      <a:pt x="138" y="116"/>
                    </a:cubicBezTo>
                    <a:cubicBezTo>
                      <a:pt x="138" y="111"/>
                      <a:pt x="138" y="104"/>
                      <a:pt x="145" y="104"/>
                    </a:cubicBezTo>
                    <a:cubicBezTo>
                      <a:pt x="151" y="105"/>
                      <a:pt x="153" y="110"/>
                      <a:pt x="154" y="116"/>
                    </a:cubicBezTo>
                    <a:cubicBezTo>
                      <a:pt x="155" y="125"/>
                      <a:pt x="153" y="135"/>
                      <a:pt x="155" y="144"/>
                    </a:cubicBezTo>
                    <a:cubicBezTo>
                      <a:pt x="158" y="163"/>
                      <a:pt x="162" y="183"/>
                      <a:pt x="171" y="200"/>
                    </a:cubicBezTo>
                    <a:cubicBezTo>
                      <a:pt x="179" y="217"/>
                      <a:pt x="180" y="234"/>
                      <a:pt x="182" y="252"/>
                    </a:cubicBezTo>
                    <a:cubicBezTo>
                      <a:pt x="185" y="278"/>
                      <a:pt x="174" y="304"/>
                      <a:pt x="182" y="330"/>
                    </a:cubicBezTo>
                    <a:cubicBezTo>
                      <a:pt x="191" y="361"/>
                      <a:pt x="184" y="392"/>
                      <a:pt x="182" y="423"/>
                    </a:cubicBezTo>
                    <a:cubicBezTo>
                      <a:pt x="181" y="434"/>
                      <a:pt x="184" y="444"/>
                      <a:pt x="184" y="452"/>
                    </a:cubicBezTo>
                    <a:cubicBezTo>
                      <a:pt x="180" y="431"/>
                      <a:pt x="184" y="408"/>
                      <a:pt x="186" y="384"/>
                    </a:cubicBezTo>
                    <a:cubicBezTo>
                      <a:pt x="187" y="367"/>
                      <a:pt x="187" y="349"/>
                      <a:pt x="182" y="333"/>
                    </a:cubicBezTo>
                    <a:cubicBezTo>
                      <a:pt x="174" y="306"/>
                      <a:pt x="189" y="280"/>
                      <a:pt x="182" y="253"/>
                    </a:cubicBezTo>
                    <a:cubicBezTo>
                      <a:pt x="181" y="250"/>
                      <a:pt x="181" y="247"/>
                      <a:pt x="181" y="243"/>
                    </a:cubicBezTo>
                    <a:cubicBezTo>
                      <a:pt x="181" y="227"/>
                      <a:pt x="177" y="212"/>
                      <a:pt x="170" y="198"/>
                    </a:cubicBezTo>
                    <a:cubicBezTo>
                      <a:pt x="160" y="178"/>
                      <a:pt x="157" y="156"/>
                      <a:pt x="154" y="134"/>
                    </a:cubicBezTo>
                    <a:cubicBezTo>
                      <a:pt x="154" y="100"/>
                      <a:pt x="154" y="65"/>
                      <a:pt x="149" y="31"/>
                    </a:cubicBezTo>
                    <a:cubicBezTo>
                      <a:pt x="148" y="23"/>
                      <a:pt x="148" y="15"/>
                      <a:pt x="153" y="8"/>
                    </a:cubicBezTo>
                    <a:cubicBezTo>
                      <a:pt x="158" y="4"/>
                      <a:pt x="163" y="3"/>
                      <a:pt x="169" y="6"/>
                    </a:cubicBezTo>
                    <a:cubicBezTo>
                      <a:pt x="174" y="30"/>
                      <a:pt x="179" y="55"/>
                      <a:pt x="175" y="78"/>
                    </a:cubicBezTo>
                    <a:cubicBezTo>
                      <a:pt x="168" y="117"/>
                      <a:pt x="177" y="153"/>
                      <a:pt x="187" y="189"/>
                    </a:cubicBezTo>
                    <a:cubicBezTo>
                      <a:pt x="195" y="225"/>
                      <a:pt x="204" y="260"/>
                      <a:pt x="203" y="297"/>
                    </a:cubicBezTo>
                    <a:cubicBezTo>
                      <a:pt x="202" y="323"/>
                      <a:pt x="212" y="348"/>
                      <a:pt x="213" y="368"/>
                    </a:cubicBezTo>
                    <a:cubicBezTo>
                      <a:pt x="211" y="353"/>
                      <a:pt x="204" y="331"/>
                      <a:pt x="204" y="310"/>
                    </a:cubicBezTo>
                    <a:cubicBezTo>
                      <a:pt x="205" y="275"/>
                      <a:pt x="199" y="242"/>
                      <a:pt x="192" y="208"/>
                    </a:cubicBezTo>
                    <a:cubicBezTo>
                      <a:pt x="186" y="181"/>
                      <a:pt x="175" y="154"/>
                      <a:pt x="174" y="125"/>
                    </a:cubicBezTo>
                    <a:cubicBezTo>
                      <a:pt x="173" y="109"/>
                      <a:pt x="171" y="94"/>
                      <a:pt x="176" y="78"/>
                    </a:cubicBezTo>
                    <a:cubicBezTo>
                      <a:pt x="180" y="67"/>
                      <a:pt x="175" y="53"/>
                      <a:pt x="173" y="41"/>
                    </a:cubicBezTo>
                    <a:cubicBezTo>
                      <a:pt x="172" y="29"/>
                      <a:pt x="173" y="19"/>
                      <a:pt x="177" y="8"/>
                    </a:cubicBezTo>
                    <a:cubicBezTo>
                      <a:pt x="180" y="6"/>
                      <a:pt x="183" y="5"/>
                      <a:pt x="186" y="7"/>
                    </a:cubicBezTo>
                    <a:cubicBezTo>
                      <a:pt x="193" y="37"/>
                      <a:pt x="202" y="67"/>
                      <a:pt x="196" y="98"/>
                    </a:cubicBezTo>
                    <a:cubicBezTo>
                      <a:pt x="195" y="106"/>
                      <a:pt x="198" y="114"/>
                      <a:pt x="200" y="122"/>
                    </a:cubicBezTo>
                    <a:cubicBezTo>
                      <a:pt x="200" y="148"/>
                      <a:pt x="203" y="175"/>
                      <a:pt x="210" y="198"/>
                    </a:cubicBezTo>
                    <a:cubicBezTo>
                      <a:pt x="217" y="220"/>
                      <a:pt x="216" y="242"/>
                      <a:pt x="222" y="264"/>
                    </a:cubicBezTo>
                    <a:cubicBezTo>
                      <a:pt x="228" y="287"/>
                      <a:pt x="231" y="312"/>
                      <a:pt x="234" y="336"/>
                    </a:cubicBezTo>
                    <a:cubicBezTo>
                      <a:pt x="236" y="371"/>
                      <a:pt x="243" y="406"/>
                      <a:pt x="250" y="439"/>
                    </a:cubicBezTo>
                    <a:cubicBezTo>
                      <a:pt x="256" y="471"/>
                      <a:pt x="257" y="503"/>
                      <a:pt x="259" y="534"/>
                    </a:cubicBezTo>
                    <a:cubicBezTo>
                      <a:pt x="257" y="522"/>
                      <a:pt x="258" y="510"/>
                      <a:pt x="258" y="498"/>
                    </a:cubicBezTo>
                    <a:cubicBezTo>
                      <a:pt x="257" y="481"/>
                      <a:pt x="261" y="463"/>
                      <a:pt x="249" y="448"/>
                    </a:cubicBezTo>
                    <a:cubicBezTo>
                      <a:pt x="248" y="446"/>
                      <a:pt x="248" y="443"/>
                      <a:pt x="248" y="440"/>
                    </a:cubicBezTo>
                    <a:cubicBezTo>
                      <a:pt x="247" y="397"/>
                      <a:pt x="236" y="355"/>
                      <a:pt x="230" y="313"/>
                    </a:cubicBezTo>
                    <a:cubicBezTo>
                      <a:pt x="222" y="256"/>
                      <a:pt x="215" y="199"/>
                      <a:pt x="202" y="142"/>
                    </a:cubicBezTo>
                    <a:cubicBezTo>
                      <a:pt x="200" y="135"/>
                      <a:pt x="200" y="128"/>
                      <a:pt x="200" y="121"/>
                    </a:cubicBezTo>
                    <a:cubicBezTo>
                      <a:pt x="195" y="95"/>
                      <a:pt x="202" y="68"/>
                      <a:pt x="194" y="43"/>
                    </a:cubicBezTo>
                    <a:cubicBezTo>
                      <a:pt x="193" y="40"/>
                      <a:pt x="194" y="37"/>
                      <a:pt x="194" y="35"/>
                    </a:cubicBezTo>
                    <a:cubicBezTo>
                      <a:pt x="189" y="3"/>
                      <a:pt x="192" y="0"/>
                      <a:pt x="226" y="4"/>
                    </a:cubicBezTo>
                    <a:cubicBezTo>
                      <a:pt x="228" y="5"/>
                      <a:pt x="230" y="6"/>
                      <a:pt x="231" y="7"/>
                    </a:cubicBezTo>
                    <a:cubicBezTo>
                      <a:pt x="234" y="10"/>
                      <a:pt x="233" y="15"/>
                      <a:pt x="236" y="18"/>
                    </a:cubicBezTo>
                    <a:cubicBezTo>
                      <a:pt x="234" y="11"/>
                      <a:pt x="236" y="7"/>
                      <a:pt x="243" y="6"/>
                    </a:cubicBezTo>
                    <a:cubicBezTo>
                      <a:pt x="250" y="5"/>
                      <a:pt x="253" y="9"/>
                      <a:pt x="254" y="15"/>
                    </a:cubicBezTo>
                    <a:cubicBezTo>
                      <a:pt x="256" y="25"/>
                      <a:pt x="255" y="36"/>
                      <a:pt x="256" y="47"/>
                    </a:cubicBezTo>
                    <a:cubicBezTo>
                      <a:pt x="261" y="84"/>
                      <a:pt x="269" y="121"/>
                      <a:pt x="258" y="158"/>
                    </a:cubicBezTo>
                    <a:cubicBezTo>
                      <a:pt x="262" y="181"/>
                      <a:pt x="268" y="203"/>
                      <a:pt x="273" y="226"/>
                    </a:cubicBezTo>
                    <a:cubicBezTo>
                      <a:pt x="274" y="230"/>
                      <a:pt x="274" y="236"/>
                      <a:pt x="276" y="239"/>
                    </a:cubicBezTo>
                    <a:cubicBezTo>
                      <a:pt x="279" y="242"/>
                      <a:pt x="269" y="254"/>
                      <a:pt x="284" y="250"/>
                    </a:cubicBezTo>
                    <a:cubicBezTo>
                      <a:pt x="287" y="249"/>
                      <a:pt x="290" y="259"/>
                      <a:pt x="292" y="265"/>
                    </a:cubicBezTo>
                    <a:cubicBezTo>
                      <a:pt x="301" y="292"/>
                      <a:pt x="298" y="320"/>
                      <a:pt x="302" y="348"/>
                    </a:cubicBezTo>
                    <a:cubicBezTo>
                      <a:pt x="303" y="352"/>
                      <a:pt x="303" y="359"/>
                      <a:pt x="295" y="359"/>
                    </a:cubicBezTo>
                    <a:cubicBezTo>
                      <a:pt x="292" y="360"/>
                      <a:pt x="292" y="356"/>
                      <a:pt x="292" y="353"/>
                    </a:cubicBezTo>
                    <a:cubicBezTo>
                      <a:pt x="301" y="398"/>
                      <a:pt x="319" y="440"/>
                      <a:pt x="325" y="485"/>
                    </a:cubicBezTo>
                    <a:cubicBezTo>
                      <a:pt x="328" y="510"/>
                      <a:pt x="336" y="535"/>
                      <a:pt x="329" y="560"/>
                    </a:cubicBezTo>
                    <a:cubicBezTo>
                      <a:pt x="327" y="583"/>
                      <a:pt x="330" y="605"/>
                      <a:pt x="332" y="627"/>
                    </a:cubicBezTo>
                    <a:cubicBezTo>
                      <a:pt x="333" y="633"/>
                      <a:pt x="334" y="639"/>
                      <a:pt x="333" y="645"/>
                    </a:cubicBezTo>
                    <a:cubicBezTo>
                      <a:pt x="326" y="666"/>
                      <a:pt x="330" y="689"/>
                      <a:pt x="332" y="711"/>
                    </a:cubicBezTo>
                    <a:cubicBezTo>
                      <a:pt x="333" y="731"/>
                      <a:pt x="334" y="751"/>
                      <a:pt x="338" y="768"/>
                    </a:cubicBezTo>
                    <a:cubicBezTo>
                      <a:pt x="337" y="740"/>
                      <a:pt x="328" y="710"/>
                      <a:pt x="331" y="678"/>
                    </a:cubicBezTo>
                    <a:cubicBezTo>
                      <a:pt x="331" y="673"/>
                      <a:pt x="329" y="668"/>
                      <a:pt x="335" y="664"/>
                    </a:cubicBezTo>
                    <a:cubicBezTo>
                      <a:pt x="339" y="694"/>
                      <a:pt x="342" y="723"/>
                      <a:pt x="346" y="753"/>
                    </a:cubicBezTo>
                    <a:cubicBezTo>
                      <a:pt x="350" y="781"/>
                      <a:pt x="352" y="808"/>
                      <a:pt x="362" y="835"/>
                    </a:cubicBezTo>
                    <a:cubicBezTo>
                      <a:pt x="360" y="857"/>
                      <a:pt x="373" y="878"/>
                      <a:pt x="373" y="900"/>
                    </a:cubicBezTo>
                    <a:cubicBezTo>
                      <a:pt x="368" y="905"/>
                      <a:pt x="372" y="910"/>
                      <a:pt x="373" y="915"/>
                    </a:cubicBezTo>
                    <a:cubicBezTo>
                      <a:pt x="375" y="922"/>
                      <a:pt x="372" y="923"/>
                      <a:pt x="366" y="920"/>
                    </a:cubicBezTo>
                    <a:cubicBezTo>
                      <a:pt x="355" y="917"/>
                      <a:pt x="358" y="906"/>
                      <a:pt x="356" y="899"/>
                    </a:cubicBezTo>
                    <a:cubicBezTo>
                      <a:pt x="345" y="870"/>
                      <a:pt x="345" y="838"/>
                      <a:pt x="344" y="810"/>
                    </a:cubicBezTo>
                    <a:cubicBezTo>
                      <a:pt x="342" y="840"/>
                      <a:pt x="350" y="872"/>
                      <a:pt x="353" y="904"/>
                    </a:cubicBezTo>
                    <a:cubicBezTo>
                      <a:pt x="351" y="934"/>
                      <a:pt x="361" y="961"/>
                      <a:pt x="370" y="988"/>
                    </a:cubicBezTo>
                    <a:cubicBezTo>
                      <a:pt x="370" y="1015"/>
                      <a:pt x="378" y="1041"/>
                      <a:pt x="382" y="1068"/>
                    </a:cubicBezTo>
                    <a:cubicBezTo>
                      <a:pt x="382" y="1076"/>
                      <a:pt x="382" y="1084"/>
                      <a:pt x="382" y="1093"/>
                    </a:cubicBezTo>
                    <a:cubicBezTo>
                      <a:pt x="379" y="1113"/>
                      <a:pt x="362" y="1120"/>
                      <a:pt x="348" y="1129"/>
                    </a:cubicBezTo>
                    <a:cubicBezTo>
                      <a:pt x="334" y="1120"/>
                      <a:pt x="329" y="1108"/>
                      <a:pt x="334" y="1092"/>
                    </a:cubicBezTo>
                    <a:cubicBezTo>
                      <a:pt x="341" y="1079"/>
                      <a:pt x="335" y="1064"/>
                      <a:pt x="335" y="1050"/>
                    </a:cubicBezTo>
                    <a:cubicBezTo>
                      <a:pt x="336" y="1044"/>
                      <a:pt x="334" y="1037"/>
                      <a:pt x="334" y="1031"/>
                    </a:cubicBezTo>
                    <a:cubicBezTo>
                      <a:pt x="333" y="1051"/>
                      <a:pt x="340" y="1071"/>
                      <a:pt x="334" y="1092"/>
                    </a:cubicBezTo>
                    <a:cubicBezTo>
                      <a:pt x="330" y="1094"/>
                      <a:pt x="328" y="1090"/>
                      <a:pt x="328" y="1087"/>
                    </a:cubicBezTo>
                    <a:cubicBezTo>
                      <a:pt x="322" y="1047"/>
                      <a:pt x="314" y="1008"/>
                      <a:pt x="310" y="971"/>
                    </a:cubicBezTo>
                    <a:cubicBezTo>
                      <a:pt x="309" y="978"/>
                      <a:pt x="312" y="988"/>
                      <a:pt x="313" y="999"/>
                    </a:cubicBezTo>
                    <a:cubicBezTo>
                      <a:pt x="322" y="1044"/>
                      <a:pt x="325" y="1091"/>
                      <a:pt x="341" y="1135"/>
                    </a:cubicBezTo>
                    <a:cubicBezTo>
                      <a:pt x="335" y="1146"/>
                      <a:pt x="326" y="1155"/>
                      <a:pt x="312" y="1154"/>
                    </a:cubicBezTo>
                    <a:cubicBezTo>
                      <a:pt x="296" y="1137"/>
                      <a:pt x="302" y="1114"/>
                      <a:pt x="298" y="1094"/>
                    </a:cubicBezTo>
                    <a:cubicBezTo>
                      <a:pt x="297" y="1088"/>
                      <a:pt x="298" y="1082"/>
                      <a:pt x="298" y="1076"/>
                    </a:cubicBezTo>
                    <a:cubicBezTo>
                      <a:pt x="298" y="1103"/>
                      <a:pt x="300" y="1131"/>
                      <a:pt x="308" y="1157"/>
                    </a:cubicBezTo>
                    <a:cubicBezTo>
                      <a:pt x="293" y="1178"/>
                      <a:pt x="270" y="1184"/>
                      <a:pt x="246" y="1190"/>
                    </a:cubicBezTo>
                    <a:cubicBezTo>
                      <a:pt x="241" y="1189"/>
                      <a:pt x="238" y="1185"/>
                      <a:pt x="238" y="1180"/>
                    </a:cubicBezTo>
                    <a:cubicBezTo>
                      <a:pt x="241" y="1159"/>
                      <a:pt x="232" y="1137"/>
                      <a:pt x="246" y="1116"/>
                    </a:cubicBezTo>
                    <a:cubicBezTo>
                      <a:pt x="253" y="1108"/>
                      <a:pt x="249" y="1094"/>
                      <a:pt x="247" y="1083"/>
                    </a:cubicBezTo>
                    <a:cubicBezTo>
                      <a:pt x="247" y="1081"/>
                      <a:pt x="246" y="1079"/>
                      <a:pt x="246" y="1077"/>
                    </a:cubicBezTo>
                    <a:cubicBezTo>
                      <a:pt x="248" y="1037"/>
                      <a:pt x="247" y="998"/>
                      <a:pt x="235" y="960"/>
                    </a:cubicBezTo>
                    <a:cubicBezTo>
                      <a:pt x="235" y="957"/>
                      <a:pt x="233" y="961"/>
                      <a:pt x="235" y="960"/>
                    </a:cubicBezTo>
                    <a:cubicBezTo>
                      <a:pt x="236" y="959"/>
                      <a:pt x="236" y="960"/>
                      <a:pt x="236" y="961"/>
                    </a:cubicBezTo>
                    <a:cubicBezTo>
                      <a:pt x="249" y="1011"/>
                      <a:pt x="245" y="1061"/>
                      <a:pt x="242" y="1111"/>
                    </a:cubicBezTo>
                    <a:cubicBezTo>
                      <a:pt x="241" y="1133"/>
                      <a:pt x="238" y="1154"/>
                      <a:pt x="238" y="1176"/>
                    </a:cubicBezTo>
                    <a:cubicBezTo>
                      <a:pt x="238" y="1192"/>
                      <a:pt x="232" y="1200"/>
                      <a:pt x="217" y="1202"/>
                    </a:cubicBezTo>
                    <a:cubicBezTo>
                      <a:pt x="214" y="1202"/>
                      <a:pt x="213" y="1200"/>
                      <a:pt x="212" y="1198"/>
                    </a:cubicBezTo>
                    <a:cubicBezTo>
                      <a:pt x="207" y="1177"/>
                      <a:pt x="212" y="1156"/>
                      <a:pt x="210" y="1138"/>
                    </a:cubicBezTo>
                    <a:cubicBezTo>
                      <a:pt x="211" y="1157"/>
                      <a:pt x="208" y="1179"/>
                      <a:pt x="212" y="1200"/>
                    </a:cubicBezTo>
                    <a:cubicBezTo>
                      <a:pt x="209" y="1214"/>
                      <a:pt x="196" y="1214"/>
                      <a:pt x="186" y="1217"/>
                    </a:cubicBezTo>
                    <a:cubicBezTo>
                      <a:pt x="176" y="1217"/>
                      <a:pt x="168" y="1215"/>
                      <a:pt x="165" y="1205"/>
                    </a:cubicBezTo>
                    <a:cubicBezTo>
                      <a:pt x="158" y="1175"/>
                      <a:pt x="155" y="1144"/>
                      <a:pt x="156" y="1111"/>
                    </a:cubicBezTo>
                    <a:cubicBezTo>
                      <a:pt x="167" y="1116"/>
                      <a:pt x="165" y="1124"/>
                      <a:pt x="167" y="1129"/>
                    </a:cubicBezTo>
                    <a:cubicBezTo>
                      <a:pt x="160" y="1090"/>
                      <a:pt x="144" y="1051"/>
                      <a:pt x="148" y="1009"/>
                    </a:cubicBezTo>
                    <a:cubicBezTo>
                      <a:pt x="149" y="1006"/>
                      <a:pt x="144" y="1009"/>
                      <a:pt x="147" y="1008"/>
                    </a:cubicBezTo>
                    <a:cubicBezTo>
                      <a:pt x="148" y="1008"/>
                      <a:pt x="148" y="1009"/>
                      <a:pt x="148" y="1010"/>
                    </a:cubicBezTo>
                    <a:cubicBezTo>
                      <a:pt x="144" y="1024"/>
                      <a:pt x="147" y="1039"/>
                      <a:pt x="150" y="1053"/>
                    </a:cubicBezTo>
                    <a:cubicBezTo>
                      <a:pt x="158" y="1091"/>
                      <a:pt x="154" y="1131"/>
                      <a:pt x="159" y="1170"/>
                    </a:cubicBezTo>
                    <a:cubicBezTo>
                      <a:pt x="161" y="1186"/>
                      <a:pt x="164" y="1202"/>
                      <a:pt x="168" y="1218"/>
                    </a:cubicBezTo>
                    <a:cubicBezTo>
                      <a:pt x="160" y="1229"/>
                      <a:pt x="146" y="1230"/>
                      <a:pt x="134" y="1234"/>
                    </a:cubicBezTo>
                    <a:cubicBezTo>
                      <a:pt x="115" y="1240"/>
                      <a:pt x="95" y="1246"/>
                      <a:pt x="74" y="1247"/>
                    </a:cubicBezTo>
                    <a:cubicBezTo>
                      <a:pt x="65" y="1244"/>
                      <a:pt x="66" y="1236"/>
                      <a:pt x="66" y="1229"/>
                    </a:cubicBezTo>
                    <a:cubicBezTo>
                      <a:pt x="66" y="1217"/>
                      <a:pt x="68" y="1206"/>
                      <a:pt x="64" y="1195"/>
                    </a:cubicBezTo>
                    <a:cubicBezTo>
                      <a:pt x="54" y="1162"/>
                      <a:pt x="48" y="1128"/>
                      <a:pt x="45" y="1093"/>
                    </a:cubicBezTo>
                    <a:cubicBezTo>
                      <a:pt x="44" y="1066"/>
                      <a:pt x="43" y="1040"/>
                      <a:pt x="42" y="1013"/>
                    </a:cubicBezTo>
                    <a:cubicBezTo>
                      <a:pt x="43" y="1010"/>
                      <a:pt x="45" y="1007"/>
                      <a:pt x="45" y="1004"/>
                    </a:cubicBezTo>
                    <a:cubicBezTo>
                      <a:pt x="37" y="948"/>
                      <a:pt x="46" y="891"/>
                      <a:pt x="39" y="836"/>
                    </a:cubicBezTo>
                    <a:cubicBezTo>
                      <a:pt x="38" y="832"/>
                      <a:pt x="35" y="835"/>
                      <a:pt x="37" y="834"/>
                    </a:cubicBezTo>
                    <a:cubicBezTo>
                      <a:pt x="38" y="834"/>
                      <a:pt x="39" y="834"/>
                      <a:pt x="39" y="835"/>
                    </a:cubicBezTo>
                    <a:cubicBezTo>
                      <a:pt x="40" y="877"/>
                      <a:pt x="48" y="918"/>
                      <a:pt x="37" y="960"/>
                    </a:cubicBezTo>
                    <a:cubicBezTo>
                      <a:pt x="30" y="952"/>
                      <a:pt x="39" y="939"/>
                      <a:pt x="29" y="932"/>
                    </a:cubicBezTo>
                    <a:cubicBezTo>
                      <a:pt x="25" y="900"/>
                      <a:pt x="27" y="868"/>
                      <a:pt x="26" y="837"/>
                    </a:cubicBezTo>
                    <a:cubicBezTo>
                      <a:pt x="26" y="834"/>
                      <a:pt x="26" y="830"/>
                      <a:pt x="26" y="827"/>
                    </a:cubicBezTo>
                    <a:cubicBezTo>
                      <a:pt x="31" y="805"/>
                      <a:pt x="27" y="782"/>
                      <a:pt x="25" y="760"/>
                    </a:cubicBezTo>
                    <a:cubicBezTo>
                      <a:pt x="22" y="726"/>
                      <a:pt x="22" y="692"/>
                      <a:pt x="22" y="658"/>
                    </a:cubicBezTo>
                    <a:cubicBezTo>
                      <a:pt x="22" y="653"/>
                      <a:pt x="23" y="648"/>
                      <a:pt x="18" y="645"/>
                    </a:cubicBezTo>
                    <a:cubicBezTo>
                      <a:pt x="17" y="643"/>
                      <a:pt x="20" y="637"/>
                      <a:pt x="14" y="640"/>
                    </a:cubicBezTo>
                    <a:cubicBezTo>
                      <a:pt x="7" y="640"/>
                      <a:pt x="8" y="634"/>
                      <a:pt x="7" y="630"/>
                    </a:cubicBezTo>
                    <a:cubicBezTo>
                      <a:pt x="0" y="582"/>
                      <a:pt x="2" y="533"/>
                      <a:pt x="2" y="484"/>
                    </a:cubicBezTo>
                    <a:cubicBezTo>
                      <a:pt x="2" y="479"/>
                      <a:pt x="2" y="473"/>
                      <a:pt x="8" y="472"/>
                    </a:cubicBezTo>
                    <a:cubicBezTo>
                      <a:pt x="12" y="472"/>
                      <a:pt x="14" y="477"/>
                      <a:pt x="16" y="480"/>
                    </a:cubicBezTo>
                    <a:cubicBezTo>
                      <a:pt x="23" y="488"/>
                      <a:pt x="22" y="498"/>
                      <a:pt x="22" y="508"/>
                    </a:cubicBezTo>
                    <a:cubicBezTo>
                      <a:pt x="22" y="511"/>
                      <a:pt x="22" y="513"/>
                      <a:pt x="22" y="515"/>
                    </a:cubicBezTo>
                    <a:cubicBezTo>
                      <a:pt x="23" y="530"/>
                      <a:pt x="19" y="545"/>
                      <a:pt x="25" y="560"/>
                    </a:cubicBezTo>
                    <a:cubicBezTo>
                      <a:pt x="26" y="578"/>
                      <a:pt x="29" y="595"/>
                      <a:pt x="32" y="613"/>
                    </a:cubicBezTo>
                    <a:cubicBezTo>
                      <a:pt x="45" y="639"/>
                      <a:pt x="48" y="668"/>
                      <a:pt x="46" y="697"/>
                    </a:cubicBezTo>
                    <a:cubicBezTo>
                      <a:pt x="46" y="709"/>
                      <a:pt x="46" y="722"/>
                      <a:pt x="41" y="734"/>
                    </a:cubicBezTo>
                    <a:cubicBezTo>
                      <a:pt x="52" y="702"/>
                      <a:pt x="40" y="668"/>
                      <a:pt x="50" y="632"/>
                    </a:cubicBezTo>
                    <a:cubicBezTo>
                      <a:pt x="59" y="644"/>
                      <a:pt x="65" y="654"/>
                      <a:pt x="66" y="665"/>
                    </a:cubicBezTo>
                    <a:cubicBezTo>
                      <a:pt x="68" y="687"/>
                      <a:pt x="61" y="709"/>
                      <a:pt x="65" y="730"/>
                    </a:cubicBezTo>
                    <a:cubicBezTo>
                      <a:pt x="66" y="731"/>
                      <a:pt x="66" y="733"/>
                      <a:pt x="66" y="734"/>
                    </a:cubicBezTo>
                    <a:cubicBezTo>
                      <a:pt x="67" y="734"/>
                      <a:pt x="67" y="735"/>
                      <a:pt x="68" y="735"/>
                    </a:cubicBezTo>
                    <a:cubicBezTo>
                      <a:pt x="68" y="735"/>
                      <a:pt x="68" y="735"/>
                      <a:pt x="68" y="735"/>
                    </a:cubicBezTo>
                    <a:cubicBezTo>
                      <a:pt x="61" y="715"/>
                      <a:pt x="68" y="694"/>
                      <a:pt x="66" y="674"/>
                    </a:cubicBezTo>
                    <a:cubicBezTo>
                      <a:pt x="66" y="672"/>
                      <a:pt x="66" y="670"/>
                      <a:pt x="66" y="668"/>
                    </a:cubicBezTo>
                    <a:cubicBezTo>
                      <a:pt x="70" y="656"/>
                      <a:pt x="61" y="648"/>
                      <a:pt x="59" y="637"/>
                    </a:cubicBezTo>
                    <a:cubicBezTo>
                      <a:pt x="54" y="620"/>
                      <a:pt x="55" y="601"/>
                      <a:pt x="56" y="582"/>
                    </a:cubicBezTo>
                    <a:cubicBezTo>
                      <a:pt x="56" y="572"/>
                      <a:pt x="53" y="564"/>
                      <a:pt x="48" y="556"/>
                    </a:cubicBezTo>
                    <a:cubicBezTo>
                      <a:pt x="45" y="531"/>
                      <a:pt x="47" y="505"/>
                      <a:pt x="38" y="480"/>
                    </a:cubicBezTo>
                    <a:cubicBezTo>
                      <a:pt x="39" y="469"/>
                      <a:pt x="34" y="458"/>
                      <a:pt x="34" y="447"/>
                    </a:cubicBezTo>
                    <a:cubicBezTo>
                      <a:pt x="35" y="437"/>
                      <a:pt x="36" y="428"/>
                      <a:pt x="50" y="432"/>
                    </a:cubicBezTo>
                    <a:close/>
                  </a:path>
                </a:pathLst>
              </a:custGeom>
              <a:solidFill>
                <a:srgbClr val="F1D6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1" name="Freeform 13">
                <a:extLst>
                  <a:ext uri="{FF2B5EF4-FFF2-40B4-BE49-F238E27FC236}">
                    <a16:creationId xmlns:a16="http://schemas.microsoft.com/office/drawing/2014/main" id="{6C4158BE-C3CA-4D2F-ACDA-B1232243AEF0}"/>
                  </a:ext>
                </a:extLst>
              </p:cNvPr>
              <p:cNvSpPr>
                <a:spLocks/>
              </p:cNvSpPr>
              <p:nvPr/>
            </p:nvSpPr>
            <p:spPr bwMode="auto">
              <a:xfrm>
                <a:off x="1206" y="619"/>
                <a:ext cx="656" cy="435"/>
              </a:xfrm>
              <a:custGeom>
                <a:avLst/>
                <a:gdLst>
                  <a:gd name="T0" fmla="*/ 61 w 584"/>
                  <a:gd name="T1" fmla="*/ 32 h 387"/>
                  <a:gd name="T2" fmla="*/ 283 w 584"/>
                  <a:gd name="T3" fmla="*/ 49 h 387"/>
                  <a:gd name="T4" fmla="*/ 475 w 584"/>
                  <a:gd name="T5" fmla="*/ 193 h 387"/>
                  <a:gd name="T6" fmla="*/ 497 w 584"/>
                  <a:gd name="T7" fmla="*/ 219 h 387"/>
                  <a:gd name="T8" fmla="*/ 530 w 584"/>
                  <a:gd name="T9" fmla="*/ 261 h 387"/>
                  <a:gd name="T10" fmla="*/ 570 w 584"/>
                  <a:gd name="T11" fmla="*/ 328 h 387"/>
                  <a:gd name="T12" fmla="*/ 564 w 584"/>
                  <a:gd name="T13" fmla="*/ 379 h 387"/>
                  <a:gd name="T14" fmla="*/ 507 w 584"/>
                  <a:gd name="T15" fmla="*/ 375 h 387"/>
                  <a:gd name="T16" fmla="*/ 486 w 584"/>
                  <a:gd name="T17" fmla="*/ 379 h 387"/>
                  <a:gd name="T18" fmla="*/ 460 w 584"/>
                  <a:gd name="T19" fmla="*/ 374 h 387"/>
                  <a:gd name="T20" fmla="*/ 424 w 584"/>
                  <a:gd name="T21" fmla="*/ 353 h 387"/>
                  <a:gd name="T22" fmla="*/ 403 w 584"/>
                  <a:gd name="T23" fmla="*/ 350 h 387"/>
                  <a:gd name="T24" fmla="*/ 386 w 584"/>
                  <a:gd name="T25" fmla="*/ 346 h 387"/>
                  <a:gd name="T26" fmla="*/ 376 w 584"/>
                  <a:gd name="T27" fmla="*/ 369 h 387"/>
                  <a:gd name="T28" fmla="*/ 360 w 584"/>
                  <a:gd name="T29" fmla="*/ 347 h 387"/>
                  <a:gd name="T30" fmla="*/ 335 w 584"/>
                  <a:gd name="T31" fmla="*/ 338 h 387"/>
                  <a:gd name="T32" fmla="*/ 300 w 584"/>
                  <a:gd name="T33" fmla="*/ 321 h 387"/>
                  <a:gd name="T34" fmla="*/ 281 w 584"/>
                  <a:gd name="T35" fmla="*/ 320 h 387"/>
                  <a:gd name="T36" fmla="*/ 272 w 584"/>
                  <a:gd name="T37" fmla="*/ 336 h 387"/>
                  <a:gd name="T38" fmla="*/ 258 w 584"/>
                  <a:gd name="T39" fmla="*/ 317 h 387"/>
                  <a:gd name="T40" fmla="*/ 223 w 584"/>
                  <a:gd name="T41" fmla="*/ 312 h 387"/>
                  <a:gd name="T42" fmla="*/ 194 w 584"/>
                  <a:gd name="T43" fmla="*/ 296 h 387"/>
                  <a:gd name="T44" fmla="*/ 180 w 584"/>
                  <a:gd name="T45" fmla="*/ 288 h 387"/>
                  <a:gd name="T46" fmla="*/ 154 w 584"/>
                  <a:gd name="T47" fmla="*/ 282 h 387"/>
                  <a:gd name="T48" fmla="*/ 138 w 584"/>
                  <a:gd name="T49" fmla="*/ 276 h 387"/>
                  <a:gd name="T50" fmla="*/ 114 w 584"/>
                  <a:gd name="T51" fmla="*/ 270 h 387"/>
                  <a:gd name="T52" fmla="*/ 95 w 584"/>
                  <a:gd name="T53" fmla="*/ 265 h 387"/>
                  <a:gd name="T54" fmla="*/ 72 w 584"/>
                  <a:gd name="T55" fmla="*/ 259 h 387"/>
                  <a:gd name="T56" fmla="*/ 47 w 584"/>
                  <a:gd name="T57" fmla="*/ 248 h 387"/>
                  <a:gd name="T58" fmla="*/ 22 w 584"/>
                  <a:gd name="T59" fmla="*/ 237 h 387"/>
                  <a:gd name="T60" fmla="*/ 3 w 584"/>
                  <a:gd name="T61" fmla="*/ 221 h 387"/>
                  <a:gd name="T62" fmla="*/ 3 w 584"/>
                  <a:gd name="T63" fmla="*/ 141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4" h="387">
                    <a:moveTo>
                      <a:pt x="3" y="141"/>
                    </a:moveTo>
                    <a:cubicBezTo>
                      <a:pt x="10" y="98"/>
                      <a:pt x="32" y="62"/>
                      <a:pt x="61" y="32"/>
                    </a:cubicBezTo>
                    <a:cubicBezTo>
                      <a:pt x="83" y="9"/>
                      <a:pt x="115" y="5"/>
                      <a:pt x="146" y="3"/>
                    </a:cubicBezTo>
                    <a:cubicBezTo>
                      <a:pt x="198" y="0"/>
                      <a:pt x="243" y="21"/>
                      <a:pt x="283" y="49"/>
                    </a:cubicBezTo>
                    <a:cubicBezTo>
                      <a:pt x="337" y="85"/>
                      <a:pt x="387" y="125"/>
                      <a:pt x="440" y="162"/>
                    </a:cubicBezTo>
                    <a:cubicBezTo>
                      <a:pt x="453" y="171"/>
                      <a:pt x="459" y="188"/>
                      <a:pt x="475" y="193"/>
                    </a:cubicBezTo>
                    <a:cubicBezTo>
                      <a:pt x="478" y="195"/>
                      <a:pt x="480" y="198"/>
                      <a:pt x="482" y="201"/>
                    </a:cubicBezTo>
                    <a:cubicBezTo>
                      <a:pt x="486" y="208"/>
                      <a:pt x="491" y="213"/>
                      <a:pt x="497" y="219"/>
                    </a:cubicBezTo>
                    <a:cubicBezTo>
                      <a:pt x="499" y="221"/>
                      <a:pt x="501" y="223"/>
                      <a:pt x="502" y="225"/>
                    </a:cubicBezTo>
                    <a:cubicBezTo>
                      <a:pt x="510" y="238"/>
                      <a:pt x="519" y="251"/>
                      <a:pt x="530" y="261"/>
                    </a:cubicBezTo>
                    <a:cubicBezTo>
                      <a:pt x="531" y="262"/>
                      <a:pt x="533" y="264"/>
                      <a:pt x="534" y="265"/>
                    </a:cubicBezTo>
                    <a:cubicBezTo>
                      <a:pt x="544" y="287"/>
                      <a:pt x="559" y="306"/>
                      <a:pt x="570" y="328"/>
                    </a:cubicBezTo>
                    <a:cubicBezTo>
                      <a:pt x="572" y="331"/>
                      <a:pt x="573" y="335"/>
                      <a:pt x="575" y="338"/>
                    </a:cubicBezTo>
                    <a:cubicBezTo>
                      <a:pt x="584" y="355"/>
                      <a:pt x="575" y="367"/>
                      <a:pt x="564" y="379"/>
                    </a:cubicBezTo>
                    <a:cubicBezTo>
                      <a:pt x="553" y="387"/>
                      <a:pt x="541" y="386"/>
                      <a:pt x="530" y="381"/>
                    </a:cubicBezTo>
                    <a:cubicBezTo>
                      <a:pt x="523" y="377"/>
                      <a:pt x="516" y="373"/>
                      <a:pt x="507" y="375"/>
                    </a:cubicBezTo>
                    <a:cubicBezTo>
                      <a:pt x="505" y="375"/>
                      <a:pt x="504" y="375"/>
                      <a:pt x="502" y="375"/>
                    </a:cubicBezTo>
                    <a:cubicBezTo>
                      <a:pt x="495" y="369"/>
                      <a:pt x="490" y="373"/>
                      <a:pt x="486" y="379"/>
                    </a:cubicBezTo>
                    <a:cubicBezTo>
                      <a:pt x="484" y="380"/>
                      <a:pt x="481" y="380"/>
                      <a:pt x="479" y="378"/>
                    </a:cubicBezTo>
                    <a:cubicBezTo>
                      <a:pt x="473" y="375"/>
                      <a:pt x="471" y="354"/>
                      <a:pt x="460" y="374"/>
                    </a:cubicBezTo>
                    <a:cubicBezTo>
                      <a:pt x="458" y="377"/>
                      <a:pt x="455" y="379"/>
                      <a:pt x="451" y="378"/>
                    </a:cubicBezTo>
                    <a:cubicBezTo>
                      <a:pt x="446" y="365"/>
                      <a:pt x="440" y="354"/>
                      <a:pt x="424" y="353"/>
                    </a:cubicBezTo>
                    <a:cubicBezTo>
                      <a:pt x="420" y="352"/>
                      <a:pt x="416" y="351"/>
                      <a:pt x="411" y="350"/>
                    </a:cubicBezTo>
                    <a:cubicBezTo>
                      <a:pt x="409" y="350"/>
                      <a:pt x="406" y="350"/>
                      <a:pt x="403" y="350"/>
                    </a:cubicBezTo>
                    <a:cubicBezTo>
                      <a:pt x="402" y="350"/>
                      <a:pt x="400" y="349"/>
                      <a:pt x="398" y="349"/>
                    </a:cubicBezTo>
                    <a:cubicBezTo>
                      <a:pt x="394" y="349"/>
                      <a:pt x="390" y="347"/>
                      <a:pt x="386" y="346"/>
                    </a:cubicBezTo>
                    <a:cubicBezTo>
                      <a:pt x="384" y="346"/>
                      <a:pt x="382" y="346"/>
                      <a:pt x="379" y="346"/>
                    </a:cubicBezTo>
                    <a:cubicBezTo>
                      <a:pt x="373" y="353"/>
                      <a:pt x="382" y="362"/>
                      <a:pt x="376" y="369"/>
                    </a:cubicBezTo>
                    <a:cubicBezTo>
                      <a:pt x="374" y="370"/>
                      <a:pt x="372" y="370"/>
                      <a:pt x="370" y="370"/>
                    </a:cubicBezTo>
                    <a:cubicBezTo>
                      <a:pt x="363" y="364"/>
                      <a:pt x="362" y="355"/>
                      <a:pt x="360" y="347"/>
                    </a:cubicBezTo>
                    <a:cubicBezTo>
                      <a:pt x="356" y="338"/>
                      <a:pt x="350" y="333"/>
                      <a:pt x="340" y="338"/>
                    </a:cubicBezTo>
                    <a:cubicBezTo>
                      <a:pt x="339" y="339"/>
                      <a:pt x="337" y="339"/>
                      <a:pt x="335" y="338"/>
                    </a:cubicBezTo>
                    <a:cubicBezTo>
                      <a:pt x="328" y="334"/>
                      <a:pt x="324" y="325"/>
                      <a:pt x="315" y="324"/>
                    </a:cubicBezTo>
                    <a:cubicBezTo>
                      <a:pt x="310" y="322"/>
                      <a:pt x="305" y="322"/>
                      <a:pt x="300" y="321"/>
                    </a:cubicBezTo>
                    <a:cubicBezTo>
                      <a:pt x="295" y="320"/>
                      <a:pt x="291" y="319"/>
                      <a:pt x="286" y="320"/>
                    </a:cubicBezTo>
                    <a:cubicBezTo>
                      <a:pt x="284" y="320"/>
                      <a:pt x="282" y="320"/>
                      <a:pt x="281" y="320"/>
                    </a:cubicBezTo>
                    <a:cubicBezTo>
                      <a:pt x="279" y="320"/>
                      <a:pt x="278" y="321"/>
                      <a:pt x="278" y="322"/>
                    </a:cubicBezTo>
                    <a:cubicBezTo>
                      <a:pt x="277" y="327"/>
                      <a:pt x="281" y="335"/>
                      <a:pt x="272" y="336"/>
                    </a:cubicBezTo>
                    <a:cubicBezTo>
                      <a:pt x="267" y="337"/>
                      <a:pt x="265" y="330"/>
                      <a:pt x="263" y="325"/>
                    </a:cubicBezTo>
                    <a:cubicBezTo>
                      <a:pt x="262" y="323"/>
                      <a:pt x="261" y="320"/>
                      <a:pt x="258" y="317"/>
                    </a:cubicBezTo>
                    <a:cubicBezTo>
                      <a:pt x="253" y="323"/>
                      <a:pt x="258" y="333"/>
                      <a:pt x="248" y="337"/>
                    </a:cubicBezTo>
                    <a:cubicBezTo>
                      <a:pt x="242" y="327"/>
                      <a:pt x="240" y="312"/>
                      <a:pt x="223" y="312"/>
                    </a:cubicBezTo>
                    <a:cubicBezTo>
                      <a:pt x="217" y="299"/>
                      <a:pt x="213" y="316"/>
                      <a:pt x="208" y="313"/>
                    </a:cubicBezTo>
                    <a:cubicBezTo>
                      <a:pt x="201" y="309"/>
                      <a:pt x="204" y="298"/>
                      <a:pt x="194" y="296"/>
                    </a:cubicBezTo>
                    <a:cubicBezTo>
                      <a:pt x="191" y="296"/>
                      <a:pt x="189" y="296"/>
                      <a:pt x="186" y="295"/>
                    </a:cubicBezTo>
                    <a:cubicBezTo>
                      <a:pt x="184" y="293"/>
                      <a:pt x="182" y="290"/>
                      <a:pt x="180" y="288"/>
                    </a:cubicBezTo>
                    <a:cubicBezTo>
                      <a:pt x="176" y="283"/>
                      <a:pt x="171" y="285"/>
                      <a:pt x="167" y="285"/>
                    </a:cubicBezTo>
                    <a:cubicBezTo>
                      <a:pt x="162" y="285"/>
                      <a:pt x="158" y="283"/>
                      <a:pt x="154" y="282"/>
                    </a:cubicBezTo>
                    <a:cubicBezTo>
                      <a:pt x="152" y="282"/>
                      <a:pt x="150" y="281"/>
                      <a:pt x="147" y="280"/>
                    </a:cubicBezTo>
                    <a:cubicBezTo>
                      <a:pt x="144" y="278"/>
                      <a:pt x="141" y="277"/>
                      <a:pt x="138" y="276"/>
                    </a:cubicBezTo>
                    <a:cubicBezTo>
                      <a:pt x="134" y="274"/>
                      <a:pt x="130" y="273"/>
                      <a:pt x="126" y="272"/>
                    </a:cubicBezTo>
                    <a:cubicBezTo>
                      <a:pt x="122" y="272"/>
                      <a:pt x="119" y="270"/>
                      <a:pt x="114" y="270"/>
                    </a:cubicBezTo>
                    <a:cubicBezTo>
                      <a:pt x="113" y="269"/>
                      <a:pt x="111" y="269"/>
                      <a:pt x="110" y="268"/>
                    </a:cubicBezTo>
                    <a:cubicBezTo>
                      <a:pt x="105" y="267"/>
                      <a:pt x="100" y="266"/>
                      <a:pt x="95" y="265"/>
                    </a:cubicBezTo>
                    <a:cubicBezTo>
                      <a:pt x="92" y="265"/>
                      <a:pt x="90" y="264"/>
                      <a:pt x="87" y="263"/>
                    </a:cubicBezTo>
                    <a:cubicBezTo>
                      <a:pt x="83" y="259"/>
                      <a:pt x="77" y="259"/>
                      <a:pt x="72" y="259"/>
                    </a:cubicBezTo>
                    <a:cubicBezTo>
                      <a:pt x="69" y="258"/>
                      <a:pt x="67" y="257"/>
                      <a:pt x="65" y="256"/>
                    </a:cubicBezTo>
                    <a:cubicBezTo>
                      <a:pt x="59" y="252"/>
                      <a:pt x="53" y="250"/>
                      <a:pt x="47" y="248"/>
                    </a:cubicBezTo>
                    <a:cubicBezTo>
                      <a:pt x="43" y="246"/>
                      <a:pt x="39" y="245"/>
                      <a:pt x="35" y="243"/>
                    </a:cubicBezTo>
                    <a:cubicBezTo>
                      <a:pt x="31" y="241"/>
                      <a:pt x="27" y="238"/>
                      <a:pt x="22" y="237"/>
                    </a:cubicBezTo>
                    <a:cubicBezTo>
                      <a:pt x="19" y="237"/>
                      <a:pt x="16" y="236"/>
                      <a:pt x="14" y="235"/>
                    </a:cubicBezTo>
                    <a:cubicBezTo>
                      <a:pt x="8" y="232"/>
                      <a:pt x="3" y="229"/>
                      <a:pt x="3" y="221"/>
                    </a:cubicBezTo>
                    <a:cubicBezTo>
                      <a:pt x="3" y="216"/>
                      <a:pt x="3" y="210"/>
                      <a:pt x="3" y="205"/>
                    </a:cubicBezTo>
                    <a:cubicBezTo>
                      <a:pt x="0" y="184"/>
                      <a:pt x="0" y="162"/>
                      <a:pt x="3" y="141"/>
                    </a:cubicBezTo>
                    <a:close/>
                  </a:path>
                </a:pathLst>
              </a:custGeom>
              <a:solidFill>
                <a:srgbClr val="BD7C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2" name="Freeform 14">
                <a:extLst>
                  <a:ext uri="{FF2B5EF4-FFF2-40B4-BE49-F238E27FC236}">
                    <a16:creationId xmlns:a16="http://schemas.microsoft.com/office/drawing/2014/main" id="{2715F058-2C4B-4AB5-BF3A-96F779C315CA}"/>
                  </a:ext>
                </a:extLst>
              </p:cNvPr>
              <p:cNvSpPr>
                <a:spLocks/>
              </p:cNvSpPr>
              <p:nvPr/>
            </p:nvSpPr>
            <p:spPr bwMode="auto">
              <a:xfrm>
                <a:off x="1051" y="2487"/>
                <a:ext cx="1059" cy="364"/>
              </a:xfrm>
              <a:custGeom>
                <a:avLst/>
                <a:gdLst>
                  <a:gd name="T0" fmla="*/ 581 w 942"/>
                  <a:gd name="T1" fmla="*/ 152 h 324"/>
                  <a:gd name="T2" fmla="*/ 668 w 942"/>
                  <a:gd name="T3" fmla="*/ 126 h 324"/>
                  <a:gd name="T4" fmla="*/ 689 w 942"/>
                  <a:gd name="T5" fmla="*/ 119 h 324"/>
                  <a:gd name="T6" fmla="*/ 713 w 942"/>
                  <a:gd name="T7" fmla="*/ 107 h 324"/>
                  <a:gd name="T8" fmla="*/ 717 w 942"/>
                  <a:gd name="T9" fmla="*/ 107 h 324"/>
                  <a:gd name="T10" fmla="*/ 717 w 942"/>
                  <a:gd name="T11" fmla="*/ 107 h 324"/>
                  <a:gd name="T12" fmla="*/ 752 w 942"/>
                  <a:gd name="T13" fmla="*/ 95 h 324"/>
                  <a:gd name="T14" fmla="*/ 808 w 942"/>
                  <a:gd name="T15" fmla="*/ 66 h 324"/>
                  <a:gd name="T16" fmla="*/ 817 w 942"/>
                  <a:gd name="T17" fmla="*/ 60 h 324"/>
                  <a:gd name="T18" fmla="*/ 841 w 942"/>
                  <a:gd name="T19" fmla="*/ 43 h 324"/>
                  <a:gd name="T20" fmla="*/ 853 w 942"/>
                  <a:gd name="T21" fmla="*/ 34 h 324"/>
                  <a:gd name="T22" fmla="*/ 885 w 942"/>
                  <a:gd name="T23" fmla="*/ 0 h 324"/>
                  <a:gd name="T24" fmla="*/ 936 w 942"/>
                  <a:gd name="T25" fmla="*/ 117 h 324"/>
                  <a:gd name="T26" fmla="*/ 925 w 942"/>
                  <a:gd name="T27" fmla="*/ 135 h 324"/>
                  <a:gd name="T28" fmla="*/ 858 w 942"/>
                  <a:gd name="T29" fmla="*/ 179 h 324"/>
                  <a:gd name="T30" fmla="*/ 780 w 942"/>
                  <a:gd name="T31" fmla="*/ 223 h 324"/>
                  <a:gd name="T32" fmla="*/ 674 w 942"/>
                  <a:gd name="T33" fmla="*/ 263 h 324"/>
                  <a:gd name="T34" fmla="*/ 526 w 942"/>
                  <a:gd name="T35" fmla="*/ 298 h 324"/>
                  <a:gd name="T36" fmla="*/ 500 w 942"/>
                  <a:gd name="T37" fmla="*/ 306 h 324"/>
                  <a:gd name="T38" fmla="*/ 453 w 942"/>
                  <a:gd name="T39" fmla="*/ 310 h 324"/>
                  <a:gd name="T40" fmla="*/ 338 w 942"/>
                  <a:gd name="T41" fmla="*/ 320 h 324"/>
                  <a:gd name="T42" fmla="*/ 304 w 942"/>
                  <a:gd name="T43" fmla="*/ 321 h 324"/>
                  <a:gd name="T44" fmla="*/ 98 w 942"/>
                  <a:gd name="T45" fmla="*/ 303 h 324"/>
                  <a:gd name="T46" fmla="*/ 13 w 942"/>
                  <a:gd name="T47" fmla="*/ 275 h 324"/>
                  <a:gd name="T48" fmla="*/ 8 w 942"/>
                  <a:gd name="T49" fmla="*/ 248 h 324"/>
                  <a:gd name="T50" fmla="*/ 7 w 942"/>
                  <a:gd name="T51" fmla="*/ 230 h 324"/>
                  <a:gd name="T52" fmla="*/ 28 w 942"/>
                  <a:gd name="T53" fmla="*/ 235 h 324"/>
                  <a:gd name="T54" fmla="*/ 33 w 942"/>
                  <a:gd name="T55" fmla="*/ 243 h 324"/>
                  <a:gd name="T56" fmla="*/ 67 w 942"/>
                  <a:gd name="T57" fmla="*/ 217 h 324"/>
                  <a:gd name="T58" fmla="*/ 72 w 942"/>
                  <a:gd name="T59" fmla="*/ 203 h 324"/>
                  <a:gd name="T60" fmla="*/ 69 w 942"/>
                  <a:gd name="T61" fmla="*/ 198 h 324"/>
                  <a:gd name="T62" fmla="*/ 81 w 942"/>
                  <a:gd name="T63" fmla="*/ 185 h 324"/>
                  <a:gd name="T64" fmla="*/ 121 w 942"/>
                  <a:gd name="T65" fmla="*/ 191 h 324"/>
                  <a:gd name="T66" fmla="*/ 139 w 942"/>
                  <a:gd name="T67" fmla="*/ 203 h 324"/>
                  <a:gd name="T68" fmla="*/ 154 w 942"/>
                  <a:gd name="T69" fmla="*/ 230 h 324"/>
                  <a:gd name="T70" fmla="*/ 157 w 942"/>
                  <a:gd name="T71" fmla="*/ 195 h 324"/>
                  <a:gd name="T72" fmla="*/ 217 w 942"/>
                  <a:gd name="T73" fmla="*/ 199 h 324"/>
                  <a:gd name="T74" fmla="*/ 234 w 942"/>
                  <a:gd name="T75" fmla="*/ 200 h 324"/>
                  <a:gd name="T76" fmla="*/ 236 w 942"/>
                  <a:gd name="T77" fmla="*/ 200 h 324"/>
                  <a:gd name="T78" fmla="*/ 261 w 942"/>
                  <a:gd name="T79" fmla="*/ 202 h 324"/>
                  <a:gd name="T80" fmla="*/ 292 w 942"/>
                  <a:gd name="T81" fmla="*/ 202 h 324"/>
                  <a:gd name="T82" fmla="*/ 329 w 942"/>
                  <a:gd name="T83" fmla="*/ 199 h 324"/>
                  <a:gd name="T84" fmla="*/ 356 w 942"/>
                  <a:gd name="T85" fmla="*/ 194 h 324"/>
                  <a:gd name="T86" fmla="*/ 373 w 942"/>
                  <a:gd name="T87" fmla="*/ 191 h 324"/>
                  <a:gd name="T88" fmla="*/ 381 w 942"/>
                  <a:gd name="T89" fmla="*/ 190 h 324"/>
                  <a:gd name="T90" fmla="*/ 401 w 942"/>
                  <a:gd name="T91" fmla="*/ 191 h 324"/>
                  <a:gd name="T92" fmla="*/ 485 w 942"/>
                  <a:gd name="T93" fmla="*/ 175 h 324"/>
                  <a:gd name="T94" fmla="*/ 493 w 942"/>
                  <a:gd name="T95" fmla="*/ 174 h 324"/>
                  <a:gd name="T96" fmla="*/ 532 w 942"/>
                  <a:gd name="T97" fmla="*/ 128 h 324"/>
                  <a:gd name="T98" fmla="*/ 532 w 942"/>
                  <a:gd name="T99" fmla="*/ 41 h 324"/>
                  <a:gd name="T100" fmla="*/ 537 w 942"/>
                  <a:gd name="T101" fmla="*/ 161 h 324"/>
                  <a:gd name="T102" fmla="*/ 565 w 942"/>
                  <a:gd name="T103" fmla="*/ 155 h 324"/>
                  <a:gd name="T104" fmla="*/ 581 w 942"/>
                  <a:gd name="T105" fmla="*/ 15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2" h="324">
                    <a:moveTo>
                      <a:pt x="581" y="152"/>
                    </a:moveTo>
                    <a:cubicBezTo>
                      <a:pt x="610" y="143"/>
                      <a:pt x="639" y="135"/>
                      <a:pt x="668" y="126"/>
                    </a:cubicBezTo>
                    <a:cubicBezTo>
                      <a:pt x="673" y="119"/>
                      <a:pt x="683" y="123"/>
                      <a:pt x="689" y="119"/>
                    </a:cubicBezTo>
                    <a:cubicBezTo>
                      <a:pt x="697" y="115"/>
                      <a:pt x="708" y="117"/>
                      <a:pt x="713" y="107"/>
                    </a:cubicBezTo>
                    <a:cubicBezTo>
                      <a:pt x="714" y="105"/>
                      <a:pt x="716" y="105"/>
                      <a:pt x="717" y="107"/>
                    </a:cubicBezTo>
                    <a:cubicBezTo>
                      <a:pt x="717" y="107"/>
                      <a:pt x="717" y="107"/>
                      <a:pt x="717" y="107"/>
                    </a:cubicBezTo>
                    <a:cubicBezTo>
                      <a:pt x="730" y="108"/>
                      <a:pt x="741" y="99"/>
                      <a:pt x="752" y="95"/>
                    </a:cubicBezTo>
                    <a:cubicBezTo>
                      <a:pt x="771" y="85"/>
                      <a:pt x="790" y="76"/>
                      <a:pt x="808" y="66"/>
                    </a:cubicBezTo>
                    <a:cubicBezTo>
                      <a:pt x="812" y="65"/>
                      <a:pt x="813" y="60"/>
                      <a:pt x="817" y="60"/>
                    </a:cubicBezTo>
                    <a:cubicBezTo>
                      <a:pt x="825" y="54"/>
                      <a:pt x="833" y="49"/>
                      <a:pt x="841" y="43"/>
                    </a:cubicBezTo>
                    <a:cubicBezTo>
                      <a:pt x="843" y="38"/>
                      <a:pt x="849" y="37"/>
                      <a:pt x="853" y="34"/>
                    </a:cubicBezTo>
                    <a:cubicBezTo>
                      <a:pt x="859" y="19"/>
                      <a:pt x="878" y="15"/>
                      <a:pt x="885" y="0"/>
                    </a:cubicBezTo>
                    <a:cubicBezTo>
                      <a:pt x="904" y="38"/>
                      <a:pt x="913" y="80"/>
                      <a:pt x="936" y="117"/>
                    </a:cubicBezTo>
                    <a:cubicBezTo>
                      <a:pt x="942" y="127"/>
                      <a:pt x="928" y="128"/>
                      <a:pt x="925" y="135"/>
                    </a:cubicBezTo>
                    <a:cubicBezTo>
                      <a:pt x="906" y="155"/>
                      <a:pt x="882" y="166"/>
                      <a:pt x="858" y="179"/>
                    </a:cubicBezTo>
                    <a:cubicBezTo>
                      <a:pt x="832" y="193"/>
                      <a:pt x="808" y="211"/>
                      <a:pt x="780" y="223"/>
                    </a:cubicBezTo>
                    <a:cubicBezTo>
                      <a:pt x="745" y="236"/>
                      <a:pt x="711" y="252"/>
                      <a:pt x="674" y="263"/>
                    </a:cubicBezTo>
                    <a:cubicBezTo>
                      <a:pt x="625" y="276"/>
                      <a:pt x="577" y="291"/>
                      <a:pt x="526" y="298"/>
                    </a:cubicBezTo>
                    <a:cubicBezTo>
                      <a:pt x="517" y="299"/>
                      <a:pt x="508" y="301"/>
                      <a:pt x="500" y="306"/>
                    </a:cubicBezTo>
                    <a:cubicBezTo>
                      <a:pt x="485" y="310"/>
                      <a:pt x="468" y="307"/>
                      <a:pt x="453" y="310"/>
                    </a:cubicBezTo>
                    <a:cubicBezTo>
                      <a:pt x="415" y="316"/>
                      <a:pt x="375" y="312"/>
                      <a:pt x="338" y="320"/>
                    </a:cubicBezTo>
                    <a:cubicBezTo>
                      <a:pt x="326" y="322"/>
                      <a:pt x="315" y="320"/>
                      <a:pt x="304" y="321"/>
                    </a:cubicBezTo>
                    <a:cubicBezTo>
                      <a:pt x="234" y="324"/>
                      <a:pt x="166" y="320"/>
                      <a:pt x="98" y="303"/>
                    </a:cubicBezTo>
                    <a:cubicBezTo>
                      <a:pt x="70" y="293"/>
                      <a:pt x="39" y="291"/>
                      <a:pt x="13" y="275"/>
                    </a:cubicBezTo>
                    <a:cubicBezTo>
                      <a:pt x="13" y="266"/>
                      <a:pt x="11" y="257"/>
                      <a:pt x="8" y="248"/>
                    </a:cubicBezTo>
                    <a:cubicBezTo>
                      <a:pt x="6" y="242"/>
                      <a:pt x="0" y="235"/>
                      <a:pt x="7" y="230"/>
                    </a:cubicBezTo>
                    <a:cubicBezTo>
                      <a:pt x="14" y="226"/>
                      <a:pt x="22" y="231"/>
                      <a:pt x="28" y="235"/>
                    </a:cubicBezTo>
                    <a:cubicBezTo>
                      <a:pt x="30" y="237"/>
                      <a:pt x="32" y="240"/>
                      <a:pt x="33" y="243"/>
                    </a:cubicBezTo>
                    <a:cubicBezTo>
                      <a:pt x="41" y="230"/>
                      <a:pt x="52" y="219"/>
                      <a:pt x="67" y="217"/>
                    </a:cubicBezTo>
                    <a:cubicBezTo>
                      <a:pt x="83" y="215"/>
                      <a:pt x="77" y="210"/>
                      <a:pt x="72" y="203"/>
                    </a:cubicBezTo>
                    <a:cubicBezTo>
                      <a:pt x="71" y="201"/>
                      <a:pt x="70" y="200"/>
                      <a:pt x="69" y="198"/>
                    </a:cubicBezTo>
                    <a:cubicBezTo>
                      <a:pt x="65" y="186"/>
                      <a:pt x="73" y="183"/>
                      <a:pt x="81" y="185"/>
                    </a:cubicBezTo>
                    <a:cubicBezTo>
                      <a:pt x="94" y="189"/>
                      <a:pt x="108" y="190"/>
                      <a:pt x="121" y="191"/>
                    </a:cubicBezTo>
                    <a:cubicBezTo>
                      <a:pt x="129" y="191"/>
                      <a:pt x="135" y="196"/>
                      <a:pt x="139" y="203"/>
                    </a:cubicBezTo>
                    <a:cubicBezTo>
                      <a:pt x="143" y="213"/>
                      <a:pt x="151" y="221"/>
                      <a:pt x="154" y="230"/>
                    </a:cubicBezTo>
                    <a:cubicBezTo>
                      <a:pt x="137" y="197"/>
                      <a:pt x="137" y="197"/>
                      <a:pt x="157" y="195"/>
                    </a:cubicBezTo>
                    <a:cubicBezTo>
                      <a:pt x="177" y="201"/>
                      <a:pt x="197" y="198"/>
                      <a:pt x="217" y="199"/>
                    </a:cubicBezTo>
                    <a:cubicBezTo>
                      <a:pt x="223" y="196"/>
                      <a:pt x="228" y="204"/>
                      <a:pt x="234" y="200"/>
                    </a:cubicBezTo>
                    <a:cubicBezTo>
                      <a:pt x="235" y="200"/>
                      <a:pt x="235" y="200"/>
                      <a:pt x="236" y="200"/>
                    </a:cubicBezTo>
                    <a:cubicBezTo>
                      <a:pt x="244" y="203"/>
                      <a:pt x="253" y="199"/>
                      <a:pt x="261" y="202"/>
                    </a:cubicBezTo>
                    <a:cubicBezTo>
                      <a:pt x="272" y="202"/>
                      <a:pt x="282" y="202"/>
                      <a:pt x="292" y="202"/>
                    </a:cubicBezTo>
                    <a:cubicBezTo>
                      <a:pt x="304" y="199"/>
                      <a:pt x="317" y="204"/>
                      <a:pt x="329" y="199"/>
                    </a:cubicBezTo>
                    <a:cubicBezTo>
                      <a:pt x="339" y="200"/>
                      <a:pt x="348" y="199"/>
                      <a:pt x="356" y="194"/>
                    </a:cubicBezTo>
                    <a:cubicBezTo>
                      <a:pt x="362" y="193"/>
                      <a:pt x="368" y="192"/>
                      <a:pt x="373" y="191"/>
                    </a:cubicBezTo>
                    <a:cubicBezTo>
                      <a:pt x="376" y="190"/>
                      <a:pt x="379" y="190"/>
                      <a:pt x="381" y="190"/>
                    </a:cubicBezTo>
                    <a:cubicBezTo>
                      <a:pt x="388" y="191"/>
                      <a:pt x="395" y="188"/>
                      <a:pt x="401" y="191"/>
                    </a:cubicBezTo>
                    <a:cubicBezTo>
                      <a:pt x="429" y="187"/>
                      <a:pt x="458" y="184"/>
                      <a:pt x="485" y="175"/>
                    </a:cubicBezTo>
                    <a:cubicBezTo>
                      <a:pt x="488" y="173"/>
                      <a:pt x="490" y="173"/>
                      <a:pt x="493" y="174"/>
                    </a:cubicBezTo>
                    <a:cubicBezTo>
                      <a:pt x="532" y="166"/>
                      <a:pt x="532" y="166"/>
                      <a:pt x="532" y="128"/>
                    </a:cubicBezTo>
                    <a:cubicBezTo>
                      <a:pt x="532" y="97"/>
                      <a:pt x="532" y="66"/>
                      <a:pt x="532" y="41"/>
                    </a:cubicBezTo>
                    <a:cubicBezTo>
                      <a:pt x="538" y="76"/>
                      <a:pt x="537" y="119"/>
                      <a:pt x="537" y="161"/>
                    </a:cubicBezTo>
                    <a:cubicBezTo>
                      <a:pt x="548" y="162"/>
                      <a:pt x="556" y="157"/>
                      <a:pt x="565" y="155"/>
                    </a:cubicBezTo>
                    <a:cubicBezTo>
                      <a:pt x="570" y="150"/>
                      <a:pt x="576" y="155"/>
                      <a:pt x="581" y="152"/>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3" name="Freeform 15">
                <a:extLst>
                  <a:ext uri="{FF2B5EF4-FFF2-40B4-BE49-F238E27FC236}">
                    <a16:creationId xmlns:a16="http://schemas.microsoft.com/office/drawing/2014/main" id="{6B8AFFF2-BE8B-49C2-94CF-D3BDBDAEA60B}"/>
                  </a:ext>
                </a:extLst>
              </p:cNvPr>
              <p:cNvSpPr>
                <a:spLocks/>
              </p:cNvSpPr>
              <p:nvPr/>
            </p:nvSpPr>
            <p:spPr bwMode="auto">
              <a:xfrm>
                <a:off x="105" y="3681"/>
                <a:ext cx="2287" cy="122"/>
              </a:xfrm>
              <a:custGeom>
                <a:avLst/>
                <a:gdLst>
                  <a:gd name="T0" fmla="*/ 11 w 2035"/>
                  <a:gd name="T1" fmla="*/ 0 h 109"/>
                  <a:gd name="T2" fmla="*/ 97 w 2035"/>
                  <a:gd name="T3" fmla="*/ 17 h 109"/>
                  <a:gd name="T4" fmla="*/ 183 w 2035"/>
                  <a:gd name="T5" fmla="*/ 13 h 109"/>
                  <a:gd name="T6" fmla="*/ 228 w 2035"/>
                  <a:gd name="T7" fmla="*/ 24 h 109"/>
                  <a:gd name="T8" fmla="*/ 335 w 2035"/>
                  <a:gd name="T9" fmla="*/ 29 h 109"/>
                  <a:gd name="T10" fmla="*/ 489 w 2035"/>
                  <a:gd name="T11" fmla="*/ 21 h 109"/>
                  <a:gd name="T12" fmla="*/ 552 w 2035"/>
                  <a:gd name="T13" fmla="*/ 21 h 109"/>
                  <a:gd name="T14" fmla="*/ 791 w 2035"/>
                  <a:gd name="T15" fmla="*/ 30 h 109"/>
                  <a:gd name="T16" fmla="*/ 865 w 2035"/>
                  <a:gd name="T17" fmla="*/ 34 h 109"/>
                  <a:gd name="T18" fmla="*/ 973 w 2035"/>
                  <a:gd name="T19" fmla="*/ 30 h 109"/>
                  <a:gd name="T20" fmla="*/ 1206 w 2035"/>
                  <a:gd name="T21" fmla="*/ 31 h 109"/>
                  <a:gd name="T22" fmla="*/ 1349 w 2035"/>
                  <a:gd name="T23" fmla="*/ 37 h 109"/>
                  <a:gd name="T24" fmla="*/ 1476 w 2035"/>
                  <a:gd name="T25" fmla="*/ 35 h 109"/>
                  <a:gd name="T26" fmla="*/ 1604 w 2035"/>
                  <a:gd name="T27" fmla="*/ 32 h 109"/>
                  <a:gd name="T28" fmla="*/ 1693 w 2035"/>
                  <a:gd name="T29" fmla="*/ 32 h 109"/>
                  <a:gd name="T30" fmla="*/ 1829 w 2035"/>
                  <a:gd name="T31" fmla="*/ 25 h 109"/>
                  <a:gd name="T32" fmla="*/ 2017 w 2035"/>
                  <a:gd name="T33" fmla="*/ 22 h 109"/>
                  <a:gd name="T34" fmla="*/ 2027 w 2035"/>
                  <a:gd name="T35" fmla="*/ 72 h 109"/>
                  <a:gd name="T36" fmla="*/ 1889 w 2035"/>
                  <a:gd name="T37" fmla="*/ 88 h 109"/>
                  <a:gd name="T38" fmla="*/ 1736 w 2035"/>
                  <a:gd name="T39" fmla="*/ 93 h 109"/>
                  <a:gd name="T40" fmla="*/ 1509 w 2035"/>
                  <a:gd name="T41" fmla="*/ 96 h 109"/>
                  <a:gd name="T42" fmla="*/ 1347 w 2035"/>
                  <a:gd name="T43" fmla="*/ 101 h 109"/>
                  <a:gd name="T44" fmla="*/ 1280 w 2035"/>
                  <a:gd name="T45" fmla="*/ 99 h 109"/>
                  <a:gd name="T46" fmla="*/ 1235 w 2035"/>
                  <a:gd name="T47" fmla="*/ 101 h 109"/>
                  <a:gd name="T48" fmla="*/ 1097 w 2035"/>
                  <a:gd name="T49" fmla="*/ 99 h 109"/>
                  <a:gd name="T50" fmla="*/ 996 w 2035"/>
                  <a:gd name="T51" fmla="*/ 93 h 109"/>
                  <a:gd name="T52" fmla="*/ 924 w 2035"/>
                  <a:gd name="T53" fmla="*/ 91 h 109"/>
                  <a:gd name="T54" fmla="*/ 848 w 2035"/>
                  <a:gd name="T55" fmla="*/ 87 h 109"/>
                  <a:gd name="T56" fmla="*/ 787 w 2035"/>
                  <a:gd name="T57" fmla="*/ 93 h 109"/>
                  <a:gd name="T58" fmla="*/ 733 w 2035"/>
                  <a:gd name="T59" fmla="*/ 81 h 109"/>
                  <a:gd name="T60" fmla="*/ 664 w 2035"/>
                  <a:gd name="T61" fmla="*/ 82 h 109"/>
                  <a:gd name="T62" fmla="*/ 596 w 2035"/>
                  <a:gd name="T63" fmla="*/ 86 h 109"/>
                  <a:gd name="T64" fmla="*/ 519 w 2035"/>
                  <a:gd name="T65" fmla="*/ 83 h 109"/>
                  <a:gd name="T66" fmla="*/ 444 w 2035"/>
                  <a:gd name="T67" fmla="*/ 82 h 109"/>
                  <a:gd name="T68" fmla="*/ 259 w 2035"/>
                  <a:gd name="T69" fmla="*/ 79 h 109"/>
                  <a:gd name="T70" fmla="*/ 154 w 2035"/>
                  <a:gd name="T71" fmla="*/ 70 h 109"/>
                  <a:gd name="T72" fmla="*/ 0 w 2035"/>
                  <a:gd name="T73" fmla="*/ 5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35" h="109">
                    <a:moveTo>
                      <a:pt x="0" y="57"/>
                    </a:moveTo>
                    <a:cubicBezTo>
                      <a:pt x="4" y="38"/>
                      <a:pt x="7" y="19"/>
                      <a:pt x="11" y="0"/>
                    </a:cubicBezTo>
                    <a:cubicBezTo>
                      <a:pt x="18" y="9"/>
                      <a:pt x="28" y="9"/>
                      <a:pt x="38" y="10"/>
                    </a:cubicBezTo>
                    <a:cubicBezTo>
                      <a:pt x="58" y="11"/>
                      <a:pt x="78" y="11"/>
                      <a:pt x="97" y="17"/>
                    </a:cubicBezTo>
                    <a:cubicBezTo>
                      <a:pt x="109" y="21"/>
                      <a:pt x="121" y="16"/>
                      <a:pt x="133" y="15"/>
                    </a:cubicBezTo>
                    <a:cubicBezTo>
                      <a:pt x="149" y="14"/>
                      <a:pt x="166" y="15"/>
                      <a:pt x="183" y="13"/>
                    </a:cubicBezTo>
                    <a:cubicBezTo>
                      <a:pt x="188" y="12"/>
                      <a:pt x="192" y="13"/>
                      <a:pt x="196" y="16"/>
                    </a:cubicBezTo>
                    <a:cubicBezTo>
                      <a:pt x="205" y="27"/>
                      <a:pt x="217" y="24"/>
                      <a:pt x="228" y="24"/>
                    </a:cubicBezTo>
                    <a:cubicBezTo>
                      <a:pt x="230" y="24"/>
                      <a:pt x="232" y="25"/>
                      <a:pt x="234" y="25"/>
                    </a:cubicBezTo>
                    <a:cubicBezTo>
                      <a:pt x="268" y="23"/>
                      <a:pt x="301" y="33"/>
                      <a:pt x="335" y="29"/>
                    </a:cubicBezTo>
                    <a:cubicBezTo>
                      <a:pt x="383" y="27"/>
                      <a:pt x="430" y="23"/>
                      <a:pt x="478" y="21"/>
                    </a:cubicBezTo>
                    <a:cubicBezTo>
                      <a:pt x="481" y="20"/>
                      <a:pt x="485" y="20"/>
                      <a:pt x="489" y="21"/>
                    </a:cubicBezTo>
                    <a:cubicBezTo>
                      <a:pt x="502" y="26"/>
                      <a:pt x="514" y="27"/>
                      <a:pt x="525" y="18"/>
                    </a:cubicBezTo>
                    <a:cubicBezTo>
                      <a:pt x="534" y="18"/>
                      <a:pt x="543" y="19"/>
                      <a:pt x="552" y="21"/>
                    </a:cubicBezTo>
                    <a:cubicBezTo>
                      <a:pt x="567" y="30"/>
                      <a:pt x="583" y="25"/>
                      <a:pt x="599" y="26"/>
                    </a:cubicBezTo>
                    <a:cubicBezTo>
                      <a:pt x="663" y="29"/>
                      <a:pt x="727" y="22"/>
                      <a:pt x="791" y="30"/>
                    </a:cubicBezTo>
                    <a:cubicBezTo>
                      <a:pt x="805" y="32"/>
                      <a:pt x="820" y="27"/>
                      <a:pt x="834" y="28"/>
                    </a:cubicBezTo>
                    <a:cubicBezTo>
                      <a:pt x="845" y="29"/>
                      <a:pt x="855" y="32"/>
                      <a:pt x="865" y="34"/>
                    </a:cubicBezTo>
                    <a:cubicBezTo>
                      <a:pt x="872" y="35"/>
                      <a:pt x="879" y="33"/>
                      <a:pt x="886" y="31"/>
                    </a:cubicBezTo>
                    <a:cubicBezTo>
                      <a:pt x="915" y="29"/>
                      <a:pt x="944" y="31"/>
                      <a:pt x="973" y="30"/>
                    </a:cubicBezTo>
                    <a:cubicBezTo>
                      <a:pt x="1020" y="29"/>
                      <a:pt x="1067" y="36"/>
                      <a:pt x="1114" y="34"/>
                    </a:cubicBezTo>
                    <a:cubicBezTo>
                      <a:pt x="1144" y="32"/>
                      <a:pt x="1176" y="40"/>
                      <a:pt x="1206" y="31"/>
                    </a:cubicBezTo>
                    <a:cubicBezTo>
                      <a:pt x="1239" y="30"/>
                      <a:pt x="1272" y="33"/>
                      <a:pt x="1305" y="37"/>
                    </a:cubicBezTo>
                    <a:cubicBezTo>
                      <a:pt x="1320" y="39"/>
                      <a:pt x="1335" y="39"/>
                      <a:pt x="1349" y="37"/>
                    </a:cubicBezTo>
                    <a:cubicBezTo>
                      <a:pt x="1368" y="34"/>
                      <a:pt x="1387" y="33"/>
                      <a:pt x="1406" y="36"/>
                    </a:cubicBezTo>
                    <a:cubicBezTo>
                      <a:pt x="1429" y="41"/>
                      <a:pt x="1453" y="37"/>
                      <a:pt x="1476" y="35"/>
                    </a:cubicBezTo>
                    <a:cubicBezTo>
                      <a:pt x="1495" y="33"/>
                      <a:pt x="1514" y="36"/>
                      <a:pt x="1533" y="36"/>
                    </a:cubicBezTo>
                    <a:cubicBezTo>
                      <a:pt x="1557" y="36"/>
                      <a:pt x="1580" y="35"/>
                      <a:pt x="1604" y="32"/>
                    </a:cubicBezTo>
                    <a:cubicBezTo>
                      <a:pt x="1618" y="29"/>
                      <a:pt x="1632" y="29"/>
                      <a:pt x="1646" y="32"/>
                    </a:cubicBezTo>
                    <a:cubicBezTo>
                      <a:pt x="1662" y="36"/>
                      <a:pt x="1678" y="35"/>
                      <a:pt x="1693" y="32"/>
                    </a:cubicBezTo>
                    <a:cubicBezTo>
                      <a:pt x="1712" y="28"/>
                      <a:pt x="1731" y="28"/>
                      <a:pt x="1750" y="31"/>
                    </a:cubicBezTo>
                    <a:cubicBezTo>
                      <a:pt x="1777" y="34"/>
                      <a:pt x="1803" y="26"/>
                      <a:pt x="1829" y="25"/>
                    </a:cubicBezTo>
                    <a:cubicBezTo>
                      <a:pt x="1852" y="23"/>
                      <a:pt x="1876" y="25"/>
                      <a:pt x="1899" y="25"/>
                    </a:cubicBezTo>
                    <a:cubicBezTo>
                      <a:pt x="1938" y="26"/>
                      <a:pt x="1977" y="23"/>
                      <a:pt x="2017" y="22"/>
                    </a:cubicBezTo>
                    <a:cubicBezTo>
                      <a:pt x="2022" y="22"/>
                      <a:pt x="2026" y="21"/>
                      <a:pt x="2031" y="23"/>
                    </a:cubicBezTo>
                    <a:cubicBezTo>
                      <a:pt x="2030" y="40"/>
                      <a:pt x="2035" y="57"/>
                      <a:pt x="2027" y="72"/>
                    </a:cubicBezTo>
                    <a:cubicBezTo>
                      <a:pt x="1998" y="80"/>
                      <a:pt x="1968" y="79"/>
                      <a:pt x="1938" y="81"/>
                    </a:cubicBezTo>
                    <a:cubicBezTo>
                      <a:pt x="1921" y="82"/>
                      <a:pt x="1905" y="83"/>
                      <a:pt x="1889" y="88"/>
                    </a:cubicBezTo>
                    <a:cubicBezTo>
                      <a:pt x="1873" y="92"/>
                      <a:pt x="1857" y="86"/>
                      <a:pt x="1841" y="88"/>
                    </a:cubicBezTo>
                    <a:cubicBezTo>
                      <a:pt x="1806" y="94"/>
                      <a:pt x="1771" y="93"/>
                      <a:pt x="1736" y="93"/>
                    </a:cubicBezTo>
                    <a:cubicBezTo>
                      <a:pt x="1684" y="94"/>
                      <a:pt x="1632" y="100"/>
                      <a:pt x="1580" y="98"/>
                    </a:cubicBezTo>
                    <a:cubicBezTo>
                      <a:pt x="1556" y="98"/>
                      <a:pt x="1532" y="95"/>
                      <a:pt x="1509" y="96"/>
                    </a:cubicBezTo>
                    <a:cubicBezTo>
                      <a:pt x="1475" y="98"/>
                      <a:pt x="1442" y="96"/>
                      <a:pt x="1408" y="101"/>
                    </a:cubicBezTo>
                    <a:cubicBezTo>
                      <a:pt x="1388" y="104"/>
                      <a:pt x="1367" y="100"/>
                      <a:pt x="1347" y="101"/>
                    </a:cubicBezTo>
                    <a:cubicBezTo>
                      <a:pt x="1336" y="102"/>
                      <a:pt x="1327" y="109"/>
                      <a:pt x="1316" y="104"/>
                    </a:cubicBezTo>
                    <a:cubicBezTo>
                      <a:pt x="1305" y="98"/>
                      <a:pt x="1293" y="95"/>
                      <a:pt x="1280" y="99"/>
                    </a:cubicBezTo>
                    <a:cubicBezTo>
                      <a:pt x="1278" y="99"/>
                      <a:pt x="1276" y="99"/>
                      <a:pt x="1275" y="99"/>
                    </a:cubicBezTo>
                    <a:cubicBezTo>
                      <a:pt x="1261" y="94"/>
                      <a:pt x="1249" y="104"/>
                      <a:pt x="1235" y="101"/>
                    </a:cubicBezTo>
                    <a:cubicBezTo>
                      <a:pt x="1233" y="101"/>
                      <a:pt x="1231" y="101"/>
                      <a:pt x="1230" y="101"/>
                    </a:cubicBezTo>
                    <a:cubicBezTo>
                      <a:pt x="1186" y="94"/>
                      <a:pt x="1141" y="99"/>
                      <a:pt x="1097" y="99"/>
                    </a:cubicBezTo>
                    <a:cubicBezTo>
                      <a:pt x="1067" y="100"/>
                      <a:pt x="1037" y="100"/>
                      <a:pt x="1007" y="93"/>
                    </a:cubicBezTo>
                    <a:cubicBezTo>
                      <a:pt x="1004" y="93"/>
                      <a:pt x="1000" y="93"/>
                      <a:pt x="996" y="93"/>
                    </a:cubicBezTo>
                    <a:cubicBezTo>
                      <a:pt x="985" y="93"/>
                      <a:pt x="975" y="92"/>
                      <a:pt x="964" y="94"/>
                    </a:cubicBezTo>
                    <a:cubicBezTo>
                      <a:pt x="951" y="97"/>
                      <a:pt x="937" y="100"/>
                      <a:pt x="924" y="91"/>
                    </a:cubicBezTo>
                    <a:cubicBezTo>
                      <a:pt x="919" y="88"/>
                      <a:pt x="911" y="87"/>
                      <a:pt x="905" y="89"/>
                    </a:cubicBezTo>
                    <a:cubicBezTo>
                      <a:pt x="886" y="95"/>
                      <a:pt x="867" y="94"/>
                      <a:pt x="848" y="87"/>
                    </a:cubicBezTo>
                    <a:cubicBezTo>
                      <a:pt x="847" y="88"/>
                      <a:pt x="845" y="88"/>
                      <a:pt x="843" y="88"/>
                    </a:cubicBezTo>
                    <a:cubicBezTo>
                      <a:pt x="825" y="92"/>
                      <a:pt x="805" y="80"/>
                      <a:pt x="787" y="93"/>
                    </a:cubicBezTo>
                    <a:cubicBezTo>
                      <a:pt x="785" y="94"/>
                      <a:pt x="783" y="93"/>
                      <a:pt x="782" y="93"/>
                    </a:cubicBezTo>
                    <a:cubicBezTo>
                      <a:pt x="767" y="81"/>
                      <a:pt x="750" y="84"/>
                      <a:pt x="733" y="81"/>
                    </a:cubicBezTo>
                    <a:cubicBezTo>
                      <a:pt x="730" y="81"/>
                      <a:pt x="727" y="81"/>
                      <a:pt x="724" y="81"/>
                    </a:cubicBezTo>
                    <a:cubicBezTo>
                      <a:pt x="704" y="82"/>
                      <a:pt x="684" y="81"/>
                      <a:pt x="664" y="82"/>
                    </a:cubicBezTo>
                    <a:cubicBezTo>
                      <a:pt x="662" y="83"/>
                      <a:pt x="660" y="83"/>
                      <a:pt x="658" y="84"/>
                    </a:cubicBezTo>
                    <a:cubicBezTo>
                      <a:pt x="637" y="83"/>
                      <a:pt x="617" y="77"/>
                      <a:pt x="596" y="86"/>
                    </a:cubicBezTo>
                    <a:cubicBezTo>
                      <a:pt x="586" y="90"/>
                      <a:pt x="573" y="82"/>
                      <a:pt x="562" y="78"/>
                    </a:cubicBezTo>
                    <a:cubicBezTo>
                      <a:pt x="546" y="73"/>
                      <a:pt x="532" y="73"/>
                      <a:pt x="519" y="83"/>
                    </a:cubicBezTo>
                    <a:cubicBezTo>
                      <a:pt x="507" y="84"/>
                      <a:pt x="495" y="84"/>
                      <a:pt x="483" y="82"/>
                    </a:cubicBezTo>
                    <a:cubicBezTo>
                      <a:pt x="470" y="81"/>
                      <a:pt x="457" y="81"/>
                      <a:pt x="444" y="82"/>
                    </a:cubicBezTo>
                    <a:cubicBezTo>
                      <a:pt x="397" y="79"/>
                      <a:pt x="349" y="77"/>
                      <a:pt x="302" y="84"/>
                    </a:cubicBezTo>
                    <a:cubicBezTo>
                      <a:pt x="288" y="86"/>
                      <a:pt x="273" y="82"/>
                      <a:pt x="259" y="79"/>
                    </a:cubicBezTo>
                    <a:cubicBezTo>
                      <a:pt x="251" y="78"/>
                      <a:pt x="243" y="77"/>
                      <a:pt x="235" y="79"/>
                    </a:cubicBezTo>
                    <a:cubicBezTo>
                      <a:pt x="208" y="79"/>
                      <a:pt x="182" y="71"/>
                      <a:pt x="154" y="70"/>
                    </a:cubicBezTo>
                    <a:cubicBezTo>
                      <a:pt x="110" y="69"/>
                      <a:pt x="67" y="58"/>
                      <a:pt x="22" y="62"/>
                    </a:cubicBezTo>
                    <a:cubicBezTo>
                      <a:pt x="15" y="63"/>
                      <a:pt x="6" y="63"/>
                      <a:pt x="0" y="57"/>
                    </a:cubicBezTo>
                    <a:close/>
                  </a:path>
                </a:pathLst>
              </a:custGeom>
              <a:solidFill>
                <a:srgbClr val="DFE7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4" name="Freeform 16">
                <a:extLst>
                  <a:ext uri="{FF2B5EF4-FFF2-40B4-BE49-F238E27FC236}">
                    <a16:creationId xmlns:a16="http://schemas.microsoft.com/office/drawing/2014/main" id="{794CB01D-5E20-4A60-9D59-6D8E282329D5}"/>
                  </a:ext>
                </a:extLst>
              </p:cNvPr>
              <p:cNvSpPr>
                <a:spLocks/>
              </p:cNvSpPr>
              <p:nvPr/>
            </p:nvSpPr>
            <p:spPr bwMode="auto">
              <a:xfrm>
                <a:off x="22" y="4076"/>
                <a:ext cx="2381" cy="107"/>
              </a:xfrm>
              <a:custGeom>
                <a:avLst/>
                <a:gdLst>
                  <a:gd name="T0" fmla="*/ 2112 w 2118"/>
                  <a:gd name="T1" fmla="*/ 0 h 95"/>
                  <a:gd name="T2" fmla="*/ 2116 w 2118"/>
                  <a:gd name="T3" fmla="*/ 76 h 95"/>
                  <a:gd name="T4" fmla="*/ 2058 w 2118"/>
                  <a:gd name="T5" fmla="*/ 61 h 95"/>
                  <a:gd name="T6" fmla="*/ 1936 w 2118"/>
                  <a:gd name="T7" fmla="*/ 71 h 95"/>
                  <a:gd name="T8" fmla="*/ 1922 w 2118"/>
                  <a:gd name="T9" fmla="*/ 70 h 95"/>
                  <a:gd name="T10" fmla="*/ 1911 w 2118"/>
                  <a:gd name="T11" fmla="*/ 70 h 95"/>
                  <a:gd name="T12" fmla="*/ 1816 w 2118"/>
                  <a:gd name="T13" fmla="*/ 73 h 95"/>
                  <a:gd name="T14" fmla="*/ 1781 w 2118"/>
                  <a:gd name="T15" fmla="*/ 68 h 95"/>
                  <a:gd name="T16" fmla="*/ 1705 w 2118"/>
                  <a:gd name="T17" fmla="*/ 76 h 95"/>
                  <a:gd name="T18" fmla="*/ 1684 w 2118"/>
                  <a:gd name="T19" fmla="*/ 74 h 95"/>
                  <a:gd name="T20" fmla="*/ 1617 w 2118"/>
                  <a:gd name="T21" fmla="*/ 72 h 95"/>
                  <a:gd name="T22" fmla="*/ 1569 w 2118"/>
                  <a:gd name="T23" fmla="*/ 77 h 95"/>
                  <a:gd name="T24" fmla="*/ 1446 w 2118"/>
                  <a:gd name="T25" fmla="*/ 79 h 95"/>
                  <a:gd name="T26" fmla="*/ 1360 w 2118"/>
                  <a:gd name="T27" fmla="*/ 82 h 95"/>
                  <a:gd name="T28" fmla="*/ 1340 w 2118"/>
                  <a:gd name="T29" fmla="*/ 88 h 95"/>
                  <a:gd name="T30" fmla="*/ 1200 w 2118"/>
                  <a:gd name="T31" fmla="*/ 91 h 95"/>
                  <a:gd name="T32" fmla="*/ 1133 w 2118"/>
                  <a:gd name="T33" fmla="*/ 91 h 95"/>
                  <a:gd name="T34" fmla="*/ 1022 w 2118"/>
                  <a:gd name="T35" fmla="*/ 86 h 95"/>
                  <a:gd name="T36" fmla="*/ 968 w 2118"/>
                  <a:gd name="T37" fmla="*/ 88 h 95"/>
                  <a:gd name="T38" fmla="*/ 783 w 2118"/>
                  <a:gd name="T39" fmla="*/ 86 h 95"/>
                  <a:gd name="T40" fmla="*/ 648 w 2118"/>
                  <a:gd name="T41" fmla="*/ 93 h 95"/>
                  <a:gd name="T42" fmla="*/ 638 w 2118"/>
                  <a:gd name="T43" fmla="*/ 93 h 95"/>
                  <a:gd name="T44" fmla="*/ 499 w 2118"/>
                  <a:gd name="T45" fmla="*/ 82 h 95"/>
                  <a:gd name="T46" fmla="*/ 385 w 2118"/>
                  <a:gd name="T47" fmla="*/ 73 h 95"/>
                  <a:gd name="T48" fmla="*/ 327 w 2118"/>
                  <a:gd name="T49" fmla="*/ 73 h 95"/>
                  <a:gd name="T50" fmla="*/ 228 w 2118"/>
                  <a:gd name="T51" fmla="*/ 67 h 95"/>
                  <a:gd name="T52" fmla="*/ 163 w 2118"/>
                  <a:gd name="T53" fmla="*/ 65 h 95"/>
                  <a:gd name="T54" fmla="*/ 0 w 2118"/>
                  <a:gd name="T55" fmla="*/ 56 h 95"/>
                  <a:gd name="T56" fmla="*/ 12 w 2118"/>
                  <a:gd name="T57" fmla="*/ 12 h 95"/>
                  <a:gd name="T58" fmla="*/ 55 w 2118"/>
                  <a:gd name="T59" fmla="*/ 11 h 95"/>
                  <a:gd name="T60" fmla="*/ 77 w 2118"/>
                  <a:gd name="T61" fmla="*/ 11 h 95"/>
                  <a:gd name="T62" fmla="*/ 168 w 2118"/>
                  <a:gd name="T63" fmla="*/ 16 h 95"/>
                  <a:gd name="T64" fmla="*/ 336 w 2118"/>
                  <a:gd name="T65" fmla="*/ 22 h 95"/>
                  <a:gd name="T66" fmla="*/ 609 w 2118"/>
                  <a:gd name="T67" fmla="*/ 25 h 95"/>
                  <a:gd name="T68" fmla="*/ 721 w 2118"/>
                  <a:gd name="T69" fmla="*/ 27 h 95"/>
                  <a:gd name="T70" fmla="*/ 763 w 2118"/>
                  <a:gd name="T71" fmla="*/ 19 h 95"/>
                  <a:gd name="T72" fmla="*/ 823 w 2118"/>
                  <a:gd name="T73" fmla="*/ 24 h 95"/>
                  <a:gd name="T74" fmla="*/ 909 w 2118"/>
                  <a:gd name="T75" fmla="*/ 26 h 95"/>
                  <a:gd name="T76" fmla="*/ 1010 w 2118"/>
                  <a:gd name="T77" fmla="*/ 25 h 95"/>
                  <a:gd name="T78" fmla="*/ 1068 w 2118"/>
                  <a:gd name="T79" fmla="*/ 24 h 95"/>
                  <a:gd name="T80" fmla="*/ 1141 w 2118"/>
                  <a:gd name="T81" fmla="*/ 27 h 95"/>
                  <a:gd name="T82" fmla="*/ 1310 w 2118"/>
                  <a:gd name="T83" fmla="*/ 29 h 95"/>
                  <a:gd name="T84" fmla="*/ 1367 w 2118"/>
                  <a:gd name="T85" fmla="*/ 29 h 95"/>
                  <a:gd name="T86" fmla="*/ 1413 w 2118"/>
                  <a:gd name="T87" fmla="*/ 25 h 95"/>
                  <a:gd name="T88" fmla="*/ 1450 w 2118"/>
                  <a:gd name="T89" fmla="*/ 30 h 95"/>
                  <a:gd name="T90" fmla="*/ 1549 w 2118"/>
                  <a:gd name="T91" fmla="*/ 33 h 95"/>
                  <a:gd name="T92" fmla="*/ 1630 w 2118"/>
                  <a:gd name="T93" fmla="*/ 35 h 95"/>
                  <a:gd name="T94" fmla="*/ 1658 w 2118"/>
                  <a:gd name="T95" fmla="*/ 34 h 95"/>
                  <a:gd name="T96" fmla="*/ 1664 w 2118"/>
                  <a:gd name="T97" fmla="*/ 33 h 95"/>
                  <a:gd name="T98" fmla="*/ 1720 w 2118"/>
                  <a:gd name="T99" fmla="*/ 31 h 95"/>
                  <a:gd name="T100" fmla="*/ 1772 w 2118"/>
                  <a:gd name="T101" fmla="*/ 30 h 95"/>
                  <a:gd name="T102" fmla="*/ 1878 w 2118"/>
                  <a:gd name="T103" fmla="*/ 28 h 95"/>
                  <a:gd name="T104" fmla="*/ 2003 w 2118"/>
                  <a:gd name="T105" fmla="*/ 21 h 95"/>
                  <a:gd name="T106" fmla="*/ 2088 w 2118"/>
                  <a:gd name="T107" fmla="*/ 18 h 95"/>
                  <a:gd name="T108" fmla="*/ 2109 w 2118"/>
                  <a:gd name="T109" fmla="*/ 4 h 95"/>
                  <a:gd name="T110" fmla="*/ 2112 w 2118"/>
                  <a:gd name="T11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18" h="95">
                    <a:moveTo>
                      <a:pt x="2112" y="0"/>
                    </a:moveTo>
                    <a:cubicBezTo>
                      <a:pt x="2118" y="25"/>
                      <a:pt x="2112" y="51"/>
                      <a:pt x="2116" y="76"/>
                    </a:cubicBezTo>
                    <a:cubicBezTo>
                      <a:pt x="2101" y="54"/>
                      <a:pt x="2079" y="61"/>
                      <a:pt x="2058" y="61"/>
                    </a:cubicBezTo>
                    <a:cubicBezTo>
                      <a:pt x="2017" y="61"/>
                      <a:pt x="1976" y="60"/>
                      <a:pt x="1936" y="71"/>
                    </a:cubicBezTo>
                    <a:cubicBezTo>
                      <a:pt x="1932" y="72"/>
                      <a:pt x="1927" y="70"/>
                      <a:pt x="1922" y="70"/>
                    </a:cubicBezTo>
                    <a:cubicBezTo>
                      <a:pt x="1918" y="70"/>
                      <a:pt x="1915" y="70"/>
                      <a:pt x="1911" y="70"/>
                    </a:cubicBezTo>
                    <a:cubicBezTo>
                      <a:pt x="1879" y="67"/>
                      <a:pt x="1847" y="71"/>
                      <a:pt x="1816" y="73"/>
                    </a:cubicBezTo>
                    <a:cubicBezTo>
                      <a:pt x="1803" y="73"/>
                      <a:pt x="1793" y="69"/>
                      <a:pt x="1781" y="68"/>
                    </a:cubicBezTo>
                    <a:cubicBezTo>
                      <a:pt x="1756" y="73"/>
                      <a:pt x="1730" y="65"/>
                      <a:pt x="1705" y="76"/>
                    </a:cubicBezTo>
                    <a:cubicBezTo>
                      <a:pt x="1698" y="80"/>
                      <a:pt x="1691" y="75"/>
                      <a:pt x="1684" y="74"/>
                    </a:cubicBezTo>
                    <a:cubicBezTo>
                      <a:pt x="1662" y="67"/>
                      <a:pt x="1640" y="73"/>
                      <a:pt x="1617" y="72"/>
                    </a:cubicBezTo>
                    <a:cubicBezTo>
                      <a:pt x="1602" y="71"/>
                      <a:pt x="1585" y="75"/>
                      <a:pt x="1569" y="77"/>
                    </a:cubicBezTo>
                    <a:cubicBezTo>
                      <a:pt x="1528" y="81"/>
                      <a:pt x="1487" y="75"/>
                      <a:pt x="1446" y="79"/>
                    </a:cubicBezTo>
                    <a:cubicBezTo>
                      <a:pt x="1417" y="82"/>
                      <a:pt x="1389" y="83"/>
                      <a:pt x="1360" y="82"/>
                    </a:cubicBezTo>
                    <a:cubicBezTo>
                      <a:pt x="1353" y="81"/>
                      <a:pt x="1347" y="87"/>
                      <a:pt x="1340" y="88"/>
                    </a:cubicBezTo>
                    <a:cubicBezTo>
                      <a:pt x="1293" y="89"/>
                      <a:pt x="1247" y="93"/>
                      <a:pt x="1200" y="91"/>
                    </a:cubicBezTo>
                    <a:cubicBezTo>
                      <a:pt x="1178" y="86"/>
                      <a:pt x="1156" y="92"/>
                      <a:pt x="1133" y="91"/>
                    </a:cubicBezTo>
                    <a:cubicBezTo>
                      <a:pt x="1096" y="89"/>
                      <a:pt x="1059" y="89"/>
                      <a:pt x="1022" y="86"/>
                    </a:cubicBezTo>
                    <a:cubicBezTo>
                      <a:pt x="1004" y="85"/>
                      <a:pt x="986" y="84"/>
                      <a:pt x="968" y="88"/>
                    </a:cubicBezTo>
                    <a:cubicBezTo>
                      <a:pt x="906" y="95"/>
                      <a:pt x="845" y="85"/>
                      <a:pt x="783" y="86"/>
                    </a:cubicBezTo>
                    <a:cubicBezTo>
                      <a:pt x="738" y="86"/>
                      <a:pt x="693" y="80"/>
                      <a:pt x="648" y="93"/>
                    </a:cubicBezTo>
                    <a:cubicBezTo>
                      <a:pt x="645" y="94"/>
                      <a:pt x="641" y="94"/>
                      <a:pt x="638" y="93"/>
                    </a:cubicBezTo>
                    <a:cubicBezTo>
                      <a:pt x="593" y="81"/>
                      <a:pt x="546" y="81"/>
                      <a:pt x="499" y="82"/>
                    </a:cubicBezTo>
                    <a:cubicBezTo>
                      <a:pt x="461" y="82"/>
                      <a:pt x="423" y="76"/>
                      <a:pt x="385" y="73"/>
                    </a:cubicBezTo>
                    <a:cubicBezTo>
                      <a:pt x="366" y="71"/>
                      <a:pt x="346" y="73"/>
                      <a:pt x="327" y="73"/>
                    </a:cubicBezTo>
                    <a:cubicBezTo>
                      <a:pt x="294" y="75"/>
                      <a:pt x="261" y="72"/>
                      <a:pt x="228" y="67"/>
                    </a:cubicBezTo>
                    <a:cubicBezTo>
                      <a:pt x="207" y="64"/>
                      <a:pt x="184" y="65"/>
                      <a:pt x="163" y="65"/>
                    </a:cubicBezTo>
                    <a:cubicBezTo>
                      <a:pt x="108" y="65"/>
                      <a:pt x="55" y="55"/>
                      <a:pt x="0" y="56"/>
                    </a:cubicBezTo>
                    <a:cubicBezTo>
                      <a:pt x="4" y="41"/>
                      <a:pt x="8" y="27"/>
                      <a:pt x="12" y="12"/>
                    </a:cubicBezTo>
                    <a:cubicBezTo>
                      <a:pt x="26" y="4"/>
                      <a:pt x="41" y="10"/>
                      <a:pt x="55" y="11"/>
                    </a:cubicBezTo>
                    <a:cubicBezTo>
                      <a:pt x="62" y="11"/>
                      <a:pt x="69" y="13"/>
                      <a:pt x="77" y="11"/>
                    </a:cubicBezTo>
                    <a:cubicBezTo>
                      <a:pt x="107" y="11"/>
                      <a:pt x="138" y="11"/>
                      <a:pt x="168" y="16"/>
                    </a:cubicBezTo>
                    <a:cubicBezTo>
                      <a:pt x="224" y="24"/>
                      <a:pt x="280" y="18"/>
                      <a:pt x="336" y="22"/>
                    </a:cubicBezTo>
                    <a:cubicBezTo>
                      <a:pt x="427" y="29"/>
                      <a:pt x="518" y="25"/>
                      <a:pt x="609" y="25"/>
                    </a:cubicBezTo>
                    <a:cubicBezTo>
                      <a:pt x="646" y="25"/>
                      <a:pt x="683" y="30"/>
                      <a:pt x="721" y="27"/>
                    </a:cubicBezTo>
                    <a:cubicBezTo>
                      <a:pt x="735" y="26"/>
                      <a:pt x="748" y="15"/>
                      <a:pt x="763" y="19"/>
                    </a:cubicBezTo>
                    <a:cubicBezTo>
                      <a:pt x="782" y="31"/>
                      <a:pt x="803" y="23"/>
                      <a:pt x="823" y="24"/>
                    </a:cubicBezTo>
                    <a:cubicBezTo>
                      <a:pt x="852" y="26"/>
                      <a:pt x="881" y="26"/>
                      <a:pt x="909" y="26"/>
                    </a:cubicBezTo>
                    <a:cubicBezTo>
                      <a:pt x="943" y="25"/>
                      <a:pt x="977" y="29"/>
                      <a:pt x="1010" y="25"/>
                    </a:cubicBezTo>
                    <a:cubicBezTo>
                      <a:pt x="1029" y="22"/>
                      <a:pt x="1049" y="24"/>
                      <a:pt x="1068" y="24"/>
                    </a:cubicBezTo>
                    <a:cubicBezTo>
                      <a:pt x="1092" y="29"/>
                      <a:pt x="1117" y="25"/>
                      <a:pt x="1141" y="27"/>
                    </a:cubicBezTo>
                    <a:cubicBezTo>
                      <a:pt x="1197" y="27"/>
                      <a:pt x="1254" y="32"/>
                      <a:pt x="1310" y="29"/>
                    </a:cubicBezTo>
                    <a:cubicBezTo>
                      <a:pt x="1329" y="27"/>
                      <a:pt x="1348" y="26"/>
                      <a:pt x="1367" y="29"/>
                    </a:cubicBezTo>
                    <a:cubicBezTo>
                      <a:pt x="1382" y="32"/>
                      <a:pt x="1398" y="34"/>
                      <a:pt x="1413" y="25"/>
                    </a:cubicBezTo>
                    <a:cubicBezTo>
                      <a:pt x="1425" y="19"/>
                      <a:pt x="1439" y="27"/>
                      <a:pt x="1450" y="30"/>
                    </a:cubicBezTo>
                    <a:cubicBezTo>
                      <a:pt x="1483" y="38"/>
                      <a:pt x="1516" y="31"/>
                      <a:pt x="1549" y="33"/>
                    </a:cubicBezTo>
                    <a:cubicBezTo>
                      <a:pt x="1576" y="35"/>
                      <a:pt x="1603" y="36"/>
                      <a:pt x="1630" y="35"/>
                    </a:cubicBezTo>
                    <a:cubicBezTo>
                      <a:pt x="1640" y="35"/>
                      <a:pt x="1649" y="35"/>
                      <a:pt x="1658" y="34"/>
                    </a:cubicBezTo>
                    <a:cubicBezTo>
                      <a:pt x="1660" y="33"/>
                      <a:pt x="1662" y="33"/>
                      <a:pt x="1664" y="33"/>
                    </a:cubicBezTo>
                    <a:cubicBezTo>
                      <a:pt x="1683" y="35"/>
                      <a:pt x="1701" y="34"/>
                      <a:pt x="1720" y="31"/>
                    </a:cubicBezTo>
                    <a:cubicBezTo>
                      <a:pt x="1737" y="27"/>
                      <a:pt x="1754" y="26"/>
                      <a:pt x="1772" y="30"/>
                    </a:cubicBezTo>
                    <a:cubicBezTo>
                      <a:pt x="1807" y="37"/>
                      <a:pt x="1843" y="30"/>
                      <a:pt x="1878" y="28"/>
                    </a:cubicBezTo>
                    <a:cubicBezTo>
                      <a:pt x="1919" y="26"/>
                      <a:pt x="1961" y="25"/>
                      <a:pt x="2003" y="21"/>
                    </a:cubicBezTo>
                    <a:cubicBezTo>
                      <a:pt x="2031" y="17"/>
                      <a:pt x="2060" y="14"/>
                      <a:pt x="2088" y="18"/>
                    </a:cubicBezTo>
                    <a:cubicBezTo>
                      <a:pt x="2099" y="19"/>
                      <a:pt x="2106" y="15"/>
                      <a:pt x="2109" y="4"/>
                    </a:cubicBezTo>
                    <a:cubicBezTo>
                      <a:pt x="2110" y="2"/>
                      <a:pt x="2111" y="1"/>
                      <a:pt x="2112" y="0"/>
                    </a:cubicBezTo>
                    <a:close/>
                  </a:path>
                </a:pathLst>
              </a:custGeom>
              <a:solidFill>
                <a:srgbClr val="E0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5" name="Freeform 17">
                <a:extLst>
                  <a:ext uri="{FF2B5EF4-FFF2-40B4-BE49-F238E27FC236}">
                    <a16:creationId xmlns:a16="http://schemas.microsoft.com/office/drawing/2014/main" id="{F9E92465-0B25-46A8-B3F1-B06DBDCDEFA6}"/>
                  </a:ext>
                </a:extLst>
              </p:cNvPr>
              <p:cNvSpPr>
                <a:spLocks/>
              </p:cNvSpPr>
              <p:nvPr/>
            </p:nvSpPr>
            <p:spPr bwMode="auto">
              <a:xfrm>
                <a:off x="45" y="3973"/>
                <a:ext cx="2351" cy="118"/>
              </a:xfrm>
              <a:custGeom>
                <a:avLst/>
                <a:gdLst>
                  <a:gd name="T0" fmla="*/ 2092 w 2092"/>
                  <a:gd name="T1" fmla="*/ 80 h 105"/>
                  <a:gd name="T2" fmla="*/ 2026 w 2092"/>
                  <a:gd name="T3" fmla="*/ 86 h 105"/>
                  <a:gd name="T4" fmla="*/ 1929 w 2092"/>
                  <a:gd name="T5" fmla="*/ 96 h 105"/>
                  <a:gd name="T6" fmla="*/ 1886 w 2092"/>
                  <a:gd name="T7" fmla="*/ 96 h 105"/>
                  <a:gd name="T8" fmla="*/ 1771 w 2092"/>
                  <a:gd name="T9" fmla="*/ 100 h 105"/>
                  <a:gd name="T10" fmla="*/ 1723 w 2092"/>
                  <a:gd name="T11" fmla="*/ 95 h 105"/>
                  <a:gd name="T12" fmla="*/ 1594 w 2092"/>
                  <a:gd name="T13" fmla="*/ 103 h 105"/>
                  <a:gd name="T14" fmla="*/ 1480 w 2092"/>
                  <a:gd name="T15" fmla="*/ 104 h 105"/>
                  <a:gd name="T16" fmla="*/ 1307 w 2092"/>
                  <a:gd name="T17" fmla="*/ 97 h 105"/>
                  <a:gd name="T18" fmla="*/ 1227 w 2092"/>
                  <a:gd name="T19" fmla="*/ 93 h 105"/>
                  <a:gd name="T20" fmla="*/ 1142 w 2092"/>
                  <a:gd name="T21" fmla="*/ 95 h 105"/>
                  <a:gd name="T22" fmla="*/ 1072 w 2092"/>
                  <a:gd name="T23" fmla="*/ 89 h 105"/>
                  <a:gd name="T24" fmla="*/ 1014 w 2092"/>
                  <a:gd name="T25" fmla="*/ 89 h 105"/>
                  <a:gd name="T26" fmla="*/ 980 w 2092"/>
                  <a:gd name="T27" fmla="*/ 92 h 105"/>
                  <a:gd name="T28" fmla="*/ 810 w 2092"/>
                  <a:gd name="T29" fmla="*/ 92 h 105"/>
                  <a:gd name="T30" fmla="*/ 669 w 2092"/>
                  <a:gd name="T31" fmla="*/ 92 h 105"/>
                  <a:gd name="T32" fmla="*/ 554 w 2092"/>
                  <a:gd name="T33" fmla="*/ 93 h 105"/>
                  <a:gd name="T34" fmla="*/ 377 w 2092"/>
                  <a:gd name="T35" fmla="*/ 89 h 105"/>
                  <a:gd name="T36" fmla="*/ 204 w 2092"/>
                  <a:gd name="T37" fmla="*/ 88 h 105"/>
                  <a:gd name="T38" fmla="*/ 123 w 2092"/>
                  <a:gd name="T39" fmla="*/ 79 h 105"/>
                  <a:gd name="T40" fmla="*/ 32 w 2092"/>
                  <a:gd name="T41" fmla="*/ 75 h 105"/>
                  <a:gd name="T42" fmla="*/ 11 w 2092"/>
                  <a:gd name="T43" fmla="*/ 0 h 105"/>
                  <a:gd name="T44" fmla="*/ 101 w 2092"/>
                  <a:gd name="T45" fmla="*/ 9 h 105"/>
                  <a:gd name="T46" fmla="*/ 206 w 2092"/>
                  <a:gd name="T47" fmla="*/ 22 h 105"/>
                  <a:gd name="T48" fmla="*/ 229 w 2092"/>
                  <a:gd name="T49" fmla="*/ 18 h 105"/>
                  <a:gd name="T50" fmla="*/ 346 w 2092"/>
                  <a:gd name="T51" fmla="*/ 26 h 105"/>
                  <a:gd name="T52" fmla="*/ 555 w 2092"/>
                  <a:gd name="T53" fmla="*/ 34 h 105"/>
                  <a:gd name="T54" fmla="*/ 784 w 2092"/>
                  <a:gd name="T55" fmla="*/ 41 h 105"/>
                  <a:gd name="T56" fmla="*/ 926 w 2092"/>
                  <a:gd name="T57" fmla="*/ 48 h 105"/>
                  <a:gd name="T58" fmla="*/ 1260 w 2092"/>
                  <a:gd name="T59" fmla="*/ 51 h 105"/>
                  <a:gd name="T60" fmla="*/ 1497 w 2092"/>
                  <a:gd name="T61" fmla="*/ 51 h 105"/>
                  <a:gd name="T62" fmla="*/ 1642 w 2092"/>
                  <a:gd name="T63" fmla="*/ 50 h 105"/>
                  <a:gd name="T64" fmla="*/ 1762 w 2092"/>
                  <a:gd name="T65" fmla="*/ 48 h 105"/>
                  <a:gd name="T66" fmla="*/ 2044 w 2092"/>
                  <a:gd name="T67" fmla="*/ 3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2" h="105">
                    <a:moveTo>
                      <a:pt x="2091" y="31"/>
                    </a:moveTo>
                    <a:cubicBezTo>
                      <a:pt x="2091" y="48"/>
                      <a:pt x="2092" y="64"/>
                      <a:pt x="2092" y="80"/>
                    </a:cubicBezTo>
                    <a:cubicBezTo>
                      <a:pt x="2088" y="84"/>
                      <a:pt x="2086" y="91"/>
                      <a:pt x="2079" y="89"/>
                    </a:cubicBezTo>
                    <a:cubicBezTo>
                      <a:pt x="2062" y="83"/>
                      <a:pt x="2043" y="92"/>
                      <a:pt x="2026" y="86"/>
                    </a:cubicBezTo>
                    <a:cubicBezTo>
                      <a:pt x="2024" y="85"/>
                      <a:pt x="2020" y="84"/>
                      <a:pt x="2018" y="85"/>
                    </a:cubicBezTo>
                    <a:cubicBezTo>
                      <a:pt x="1990" y="100"/>
                      <a:pt x="1958" y="81"/>
                      <a:pt x="1929" y="96"/>
                    </a:cubicBezTo>
                    <a:cubicBezTo>
                      <a:pt x="1920" y="101"/>
                      <a:pt x="1903" y="97"/>
                      <a:pt x="1890" y="96"/>
                    </a:cubicBezTo>
                    <a:cubicBezTo>
                      <a:pt x="1889" y="96"/>
                      <a:pt x="1887" y="96"/>
                      <a:pt x="1886" y="96"/>
                    </a:cubicBezTo>
                    <a:cubicBezTo>
                      <a:pt x="1862" y="102"/>
                      <a:pt x="1838" y="98"/>
                      <a:pt x="1814" y="93"/>
                    </a:cubicBezTo>
                    <a:cubicBezTo>
                      <a:pt x="1799" y="90"/>
                      <a:pt x="1786" y="99"/>
                      <a:pt x="1771" y="100"/>
                    </a:cubicBezTo>
                    <a:cubicBezTo>
                      <a:pt x="1760" y="102"/>
                      <a:pt x="1749" y="103"/>
                      <a:pt x="1739" y="98"/>
                    </a:cubicBezTo>
                    <a:cubicBezTo>
                      <a:pt x="1734" y="96"/>
                      <a:pt x="1728" y="94"/>
                      <a:pt x="1723" y="95"/>
                    </a:cubicBezTo>
                    <a:cubicBezTo>
                      <a:pt x="1682" y="102"/>
                      <a:pt x="1641" y="99"/>
                      <a:pt x="1600" y="102"/>
                    </a:cubicBezTo>
                    <a:cubicBezTo>
                      <a:pt x="1598" y="102"/>
                      <a:pt x="1596" y="103"/>
                      <a:pt x="1594" y="103"/>
                    </a:cubicBezTo>
                    <a:cubicBezTo>
                      <a:pt x="1578" y="104"/>
                      <a:pt x="1563" y="95"/>
                      <a:pt x="1546" y="100"/>
                    </a:cubicBezTo>
                    <a:cubicBezTo>
                      <a:pt x="1524" y="97"/>
                      <a:pt x="1501" y="105"/>
                      <a:pt x="1480" y="104"/>
                    </a:cubicBezTo>
                    <a:cubicBezTo>
                      <a:pt x="1455" y="104"/>
                      <a:pt x="1430" y="102"/>
                      <a:pt x="1406" y="97"/>
                    </a:cubicBezTo>
                    <a:cubicBezTo>
                      <a:pt x="1372" y="91"/>
                      <a:pt x="1340" y="96"/>
                      <a:pt x="1307" y="97"/>
                    </a:cubicBezTo>
                    <a:cubicBezTo>
                      <a:pt x="1302" y="98"/>
                      <a:pt x="1298" y="98"/>
                      <a:pt x="1293" y="97"/>
                    </a:cubicBezTo>
                    <a:cubicBezTo>
                      <a:pt x="1271" y="102"/>
                      <a:pt x="1249" y="97"/>
                      <a:pt x="1227" y="93"/>
                    </a:cubicBezTo>
                    <a:cubicBezTo>
                      <a:pt x="1207" y="89"/>
                      <a:pt x="1186" y="92"/>
                      <a:pt x="1166" y="93"/>
                    </a:cubicBezTo>
                    <a:cubicBezTo>
                      <a:pt x="1158" y="94"/>
                      <a:pt x="1150" y="95"/>
                      <a:pt x="1142" y="95"/>
                    </a:cubicBezTo>
                    <a:cubicBezTo>
                      <a:pt x="1140" y="95"/>
                      <a:pt x="1138" y="94"/>
                      <a:pt x="1136" y="94"/>
                    </a:cubicBezTo>
                    <a:cubicBezTo>
                      <a:pt x="1115" y="88"/>
                      <a:pt x="1094" y="87"/>
                      <a:pt x="1072" y="89"/>
                    </a:cubicBezTo>
                    <a:cubicBezTo>
                      <a:pt x="1069" y="89"/>
                      <a:pt x="1066" y="88"/>
                      <a:pt x="1063" y="88"/>
                    </a:cubicBezTo>
                    <a:cubicBezTo>
                      <a:pt x="1046" y="82"/>
                      <a:pt x="1030" y="90"/>
                      <a:pt x="1014" y="89"/>
                    </a:cubicBezTo>
                    <a:cubicBezTo>
                      <a:pt x="1012" y="90"/>
                      <a:pt x="1010" y="90"/>
                      <a:pt x="1007" y="89"/>
                    </a:cubicBezTo>
                    <a:cubicBezTo>
                      <a:pt x="998" y="89"/>
                      <a:pt x="989" y="88"/>
                      <a:pt x="980" y="92"/>
                    </a:cubicBezTo>
                    <a:cubicBezTo>
                      <a:pt x="967" y="97"/>
                      <a:pt x="953" y="96"/>
                      <a:pt x="939" y="96"/>
                    </a:cubicBezTo>
                    <a:cubicBezTo>
                      <a:pt x="896" y="95"/>
                      <a:pt x="853" y="87"/>
                      <a:pt x="810" y="92"/>
                    </a:cubicBezTo>
                    <a:cubicBezTo>
                      <a:pt x="769" y="89"/>
                      <a:pt x="729" y="94"/>
                      <a:pt x="688" y="96"/>
                    </a:cubicBezTo>
                    <a:cubicBezTo>
                      <a:pt x="681" y="96"/>
                      <a:pt x="675" y="97"/>
                      <a:pt x="669" y="92"/>
                    </a:cubicBezTo>
                    <a:cubicBezTo>
                      <a:pt x="656" y="84"/>
                      <a:pt x="644" y="98"/>
                      <a:pt x="631" y="96"/>
                    </a:cubicBezTo>
                    <a:cubicBezTo>
                      <a:pt x="606" y="92"/>
                      <a:pt x="581" y="88"/>
                      <a:pt x="554" y="93"/>
                    </a:cubicBezTo>
                    <a:cubicBezTo>
                      <a:pt x="534" y="97"/>
                      <a:pt x="513" y="92"/>
                      <a:pt x="492" y="93"/>
                    </a:cubicBezTo>
                    <a:cubicBezTo>
                      <a:pt x="454" y="95"/>
                      <a:pt x="416" y="92"/>
                      <a:pt x="377" y="89"/>
                    </a:cubicBezTo>
                    <a:cubicBezTo>
                      <a:pt x="348" y="86"/>
                      <a:pt x="319" y="94"/>
                      <a:pt x="290" y="89"/>
                    </a:cubicBezTo>
                    <a:cubicBezTo>
                      <a:pt x="261" y="85"/>
                      <a:pt x="233" y="84"/>
                      <a:pt x="204" y="88"/>
                    </a:cubicBezTo>
                    <a:cubicBezTo>
                      <a:pt x="195" y="89"/>
                      <a:pt x="186" y="88"/>
                      <a:pt x="177" y="85"/>
                    </a:cubicBezTo>
                    <a:cubicBezTo>
                      <a:pt x="160" y="79"/>
                      <a:pt x="142" y="76"/>
                      <a:pt x="123" y="79"/>
                    </a:cubicBezTo>
                    <a:cubicBezTo>
                      <a:pt x="102" y="82"/>
                      <a:pt x="81" y="74"/>
                      <a:pt x="60" y="71"/>
                    </a:cubicBezTo>
                    <a:cubicBezTo>
                      <a:pt x="51" y="70"/>
                      <a:pt x="42" y="69"/>
                      <a:pt x="32" y="75"/>
                    </a:cubicBezTo>
                    <a:cubicBezTo>
                      <a:pt x="19" y="83"/>
                      <a:pt x="9" y="71"/>
                      <a:pt x="0" y="64"/>
                    </a:cubicBezTo>
                    <a:cubicBezTo>
                      <a:pt x="0" y="42"/>
                      <a:pt x="7" y="21"/>
                      <a:pt x="11" y="0"/>
                    </a:cubicBezTo>
                    <a:cubicBezTo>
                      <a:pt x="31" y="4"/>
                      <a:pt x="52" y="4"/>
                      <a:pt x="71" y="10"/>
                    </a:cubicBezTo>
                    <a:cubicBezTo>
                      <a:pt x="81" y="14"/>
                      <a:pt x="91" y="10"/>
                      <a:pt x="101" y="9"/>
                    </a:cubicBezTo>
                    <a:cubicBezTo>
                      <a:pt x="102" y="9"/>
                      <a:pt x="104" y="9"/>
                      <a:pt x="106" y="10"/>
                    </a:cubicBezTo>
                    <a:cubicBezTo>
                      <a:pt x="139" y="15"/>
                      <a:pt x="173" y="14"/>
                      <a:pt x="206" y="22"/>
                    </a:cubicBezTo>
                    <a:cubicBezTo>
                      <a:pt x="212" y="23"/>
                      <a:pt x="217" y="21"/>
                      <a:pt x="223" y="18"/>
                    </a:cubicBezTo>
                    <a:cubicBezTo>
                      <a:pt x="225" y="18"/>
                      <a:pt x="227" y="18"/>
                      <a:pt x="229" y="18"/>
                    </a:cubicBezTo>
                    <a:cubicBezTo>
                      <a:pt x="261" y="31"/>
                      <a:pt x="294" y="23"/>
                      <a:pt x="327" y="26"/>
                    </a:cubicBezTo>
                    <a:cubicBezTo>
                      <a:pt x="333" y="25"/>
                      <a:pt x="340" y="25"/>
                      <a:pt x="346" y="26"/>
                    </a:cubicBezTo>
                    <a:cubicBezTo>
                      <a:pt x="391" y="31"/>
                      <a:pt x="437" y="36"/>
                      <a:pt x="483" y="34"/>
                    </a:cubicBezTo>
                    <a:cubicBezTo>
                      <a:pt x="507" y="33"/>
                      <a:pt x="531" y="35"/>
                      <a:pt x="555" y="34"/>
                    </a:cubicBezTo>
                    <a:cubicBezTo>
                      <a:pt x="594" y="35"/>
                      <a:pt x="633" y="35"/>
                      <a:pt x="672" y="35"/>
                    </a:cubicBezTo>
                    <a:cubicBezTo>
                      <a:pt x="709" y="35"/>
                      <a:pt x="746" y="39"/>
                      <a:pt x="784" y="41"/>
                    </a:cubicBezTo>
                    <a:cubicBezTo>
                      <a:pt x="811" y="42"/>
                      <a:pt x="839" y="48"/>
                      <a:pt x="867" y="45"/>
                    </a:cubicBezTo>
                    <a:cubicBezTo>
                      <a:pt x="886" y="42"/>
                      <a:pt x="906" y="47"/>
                      <a:pt x="926" y="48"/>
                    </a:cubicBezTo>
                    <a:cubicBezTo>
                      <a:pt x="998" y="51"/>
                      <a:pt x="1069" y="49"/>
                      <a:pt x="1141" y="53"/>
                    </a:cubicBezTo>
                    <a:cubicBezTo>
                      <a:pt x="1180" y="55"/>
                      <a:pt x="1220" y="54"/>
                      <a:pt x="1260" y="51"/>
                    </a:cubicBezTo>
                    <a:cubicBezTo>
                      <a:pt x="1296" y="46"/>
                      <a:pt x="1333" y="54"/>
                      <a:pt x="1369" y="51"/>
                    </a:cubicBezTo>
                    <a:cubicBezTo>
                      <a:pt x="1412" y="48"/>
                      <a:pt x="1454" y="52"/>
                      <a:pt x="1497" y="51"/>
                    </a:cubicBezTo>
                    <a:cubicBezTo>
                      <a:pt x="1531" y="50"/>
                      <a:pt x="1564" y="52"/>
                      <a:pt x="1598" y="52"/>
                    </a:cubicBezTo>
                    <a:cubicBezTo>
                      <a:pt x="1613" y="52"/>
                      <a:pt x="1628" y="52"/>
                      <a:pt x="1642" y="50"/>
                    </a:cubicBezTo>
                    <a:cubicBezTo>
                      <a:pt x="1674" y="46"/>
                      <a:pt x="1706" y="52"/>
                      <a:pt x="1738" y="51"/>
                    </a:cubicBezTo>
                    <a:cubicBezTo>
                      <a:pt x="1746" y="50"/>
                      <a:pt x="1754" y="50"/>
                      <a:pt x="1762" y="48"/>
                    </a:cubicBezTo>
                    <a:cubicBezTo>
                      <a:pt x="1806" y="43"/>
                      <a:pt x="1851" y="49"/>
                      <a:pt x="1895" y="46"/>
                    </a:cubicBezTo>
                    <a:cubicBezTo>
                      <a:pt x="1945" y="46"/>
                      <a:pt x="1994" y="41"/>
                      <a:pt x="2044" y="36"/>
                    </a:cubicBezTo>
                    <a:cubicBezTo>
                      <a:pt x="2060" y="35"/>
                      <a:pt x="2076" y="34"/>
                      <a:pt x="2091" y="31"/>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6" name="Freeform 18">
                <a:extLst>
                  <a:ext uri="{FF2B5EF4-FFF2-40B4-BE49-F238E27FC236}">
                    <a16:creationId xmlns:a16="http://schemas.microsoft.com/office/drawing/2014/main" id="{0FEAE527-74BA-4D61-A225-5A64777E0E16}"/>
                  </a:ext>
                </a:extLst>
              </p:cNvPr>
              <p:cNvSpPr>
                <a:spLocks/>
              </p:cNvSpPr>
              <p:nvPr/>
            </p:nvSpPr>
            <p:spPr bwMode="auto">
              <a:xfrm>
                <a:off x="172" y="3340"/>
                <a:ext cx="2157" cy="109"/>
              </a:xfrm>
              <a:custGeom>
                <a:avLst/>
                <a:gdLst>
                  <a:gd name="T0" fmla="*/ 1911 w 1919"/>
                  <a:gd name="T1" fmla="*/ 3 h 97"/>
                  <a:gd name="T2" fmla="*/ 1919 w 1919"/>
                  <a:gd name="T3" fmla="*/ 59 h 97"/>
                  <a:gd name="T4" fmla="*/ 1878 w 1919"/>
                  <a:gd name="T5" fmla="*/ 65 h 97"/>
                  <a:gd name="T6" fmla="*/ 1825 w 1919"/>
                  <a:gd name="T7" fmla="*/ 70 h 97"/>
                  <a:gd name="T8" fmla="*/ 1683 w 1919"/>
                  <a:gd name="T9" fmla="*/ 74 h 97"/>
                  <a:gd name="T10" fmla="*/ 1556 w 1919"/>
                  <a:gd name="T11" fmla="*/ 77 h 97"/>
                  <a:gd name="T12" fmla="*/ 1459 w 1919"/>
                  <a:gd name="T13" fmla="*/ 81 h 97"/>
                  <a:gd name="T14" fmla="*/ 1399 w 1919"/>
                  <a:gd name="T15" fmla="*/ 90 h 97"/>
                  <a:gd name="T16" fmla="*/ 1379 w 1919"/>
                  <a:gd name="T17" fmla="*/ 84 h 97"/>
                  <a:gd name="T18" fmla="*/ 1273 w 1919"/>
                  <a:gd name="T19" fmla="*/ 90 h 97"/>
                  <a:gd name="T20" fmla="*/ 1242 w 1919"/>
                  <a:gd name="T21" fmla="*/ 89 h 97"/>
                  <a:gd name="T22" fmla="*/ 1230 w 1919"/>
                  <a:gd name="T23" fmla="*/ 87 h 97"/>
                  <a:gd name="T24" fmla="*/ 1143 w 1919"/>
                  <a:gd name="T25" fmla="*/ 84 h 97"/>
                  <a:gd name="T26" fmla="*/ 1079 w 1919"/>
                  <a:gd name="T27" fmla="*/ 76 h 97"/>
                  <a:gd name="T28" fmla="*/ 1035 w 1919"/>
                  <a:gd name="T29" fmla="*/ 79 h 97"/>
                  <a:gd name="T30" fmla="*/ 850 w 1919"/>
                  <a:gd name="T31" fmla="*/ 85 h 97"/>
                  <a:gd name="T32" fmla="*/ 765 w 1919"/>
                  <a:gd name="T33" fmla="*/ 84 h 97"/>
                  <a:gd name="T34" fmla="*/ 644 w 1919"/>
                  <a:gd name="T35" fmla="*/ 87 h 97"/>
                  <a:gd name="T36" fmla="*/ 573 w 1919"/>
                  <a:gd name="T37" fmla="*/ 94 h 97"/>
                  <a:gd name="T38" fmla="*/ 560 w 1919"/>
                  <a:gd name="T39" fmla="*/ 94 h 97"/>
                  <a:gd name="T40" fmla="*/ 513 w 1919"/>
                  <a:gd name="T41" fmla="*/ 90 h 97"/>
                  <a:gd name="T42" fmla="*/ 470 w 1919"/>
                  <a:gd name="T43" fmla="*/ 89 h 97"/>
                  <a:gd name="T44" fmla="*/ 464 w 1919"/>
                  <a:gd name="T45" fmla="*/ 88 h 97"/>
                  <a:gd name="T46" fmla="*/ 346 w 1919"/>
                  <a:gd name="T47" fmla="*/ 90 h 97"/>
                  <a:gd name="T48" fmla="*/ 115 w 1919"/>
                  <a:gd name="T49" fmla="*/ 80 h 97"/>
                  <a:gd name="T50" fmla="*/ 21 w 1919"/>
                  <a:gd name="T51" fmla="*/ 70 h 97"/>
                  <a:gd name="T52" fmla="*/ 0 w 1919"/>
                  <a:gd name="T53" fmla="*/ 64 h 97"/>
                  <a:gd name="T54" fmla="*/ 11 w 1919"/>
                  <a:gd name="T55" fmla="*/ 11 h 97"/>
                  <a:gd name="T56" fmla="*/ 135 w 1919"/>
                  <a:gd name="T57" fmla="*/ 22 h 97"/>
                  <a:gd name="T58" fmla="*/ 218 w 1919"/>
                  <a:gd name="T59" fmla="*/ 25 h 97"/>
                  <a:gd name="T60" fmla="*/ 312 w 1919"/>
                  <a:gd name="T61" fmla="*/ 31 h 97"/>
                  <a:gd name="T62" fmla="*/ 413 w 1919"/>
                  <a:gd name="T63" fmla="*/ 34 h 97"/>
                  <a:gd name="T64" fmla="*/ 487 w 1919"/>
                  <a:gd name="T65" fmla="*/ 28 h 97"/>
                  <a:gd name="T66" fmla="*/ 576 w 1919"/>
                  <a:gd name="T67" fmla="*/ 36 h 97"/>
                  <a:gd name="T68" fmla="*/ 624 w 1919"/>
                  <a:gd name="T69" fmla="*/ 41 h 97"/>
                  <a:gd name="T70" fmla="*/ 649 w 1919"/>
                  <a:gd name="T71" fmla="*/ 55 h 97"/>
                  <a:gd name="T72" fmla="*/ 710 w 1919"/>
                  <a:gd name="T73" fmla="*/ 54 h 97"/>
                  <a:gd name="T74" fmla="*/ 726 w 1919"/>
                  <a:gd name="T75" fmla="*/ 48 h 97"/>
                  <a:gd name="T76" fmla="*/ 789 w 1919"/>
                  <a:gd name="T77" fmla="*/ 28 h 97"/>
                  <a:gd name="T78" fmla="*/ 972 w 1919"/>
                  <a:gd name="T79" fmla="*/ 34 h 97"/>
                  <a:gd name="T80" fmla="*/ 1142 w 1919"/>
                  <a:gd name="T81" fmla="*/ 37 h 97"/>
                  <a:gd name="T82" fmla="*/ 1191 w 1919"/>
                  <a:gd name="T83" fmla="*/ 33 h 97"/>
                  <a:gd name="T84" fmla="*/ 1284 w 1919"/>
                  <a:gd name="T85" fmla="*/ 29 h 97"/>
                  <a:gd name="T86" fmla="*/ 1291 w 1919"/>
                  <a:gd name="T87" fmla="*/ 27 h 97"/>
                  <a:gd name="T88" fmla="*/ 1331 w 1919"/>
                  <a:gd name="T89" fmla="*/ 26 h 97"/>
                  <a:gd name="T90" fmla="*/ 1418 w 1919"/>
                  <a:gd name="T91" fmla="*/ 24 h 97"/>
                  <a:gd name="T92" fmla="*/ 1483 w 1919"/>
                  <a:gd name="T93" fmla="*/ 25 h 97"/>
                  <a:gd name="T94" fmla="*/ 1528 w 1919"/>
                  <a:gd name="T95" fmla="*/ 21 h 97"/>
                  <a:gd name="T96" fmla="*/ 1615 w 1919"/>
                  <a:gd name="T97" fmla="*/ 16 h 97"/>
                  <a:gd name="T98" fmla="*/ 1712 w 1919"/>
                  <a:gd name="T99" fmla="*/ 9 h 97"/>
                  <a:gd name="T100" fmla="*/ 1747 w 1919"/>
                  <a:gd name="T101" fmla="*/ 14 h 97"/>
                  <a:gd name="T102" fmla="*/ 1825 w 1919"/>
                  <a:gd name="T103" fmla="*/ 3 h 97"/>
                  <a:gd name="T104" fmla="*/ 1846 w 1919"/>
                  <a:gd name="T105" fmla="*/ 1 h 97"/>
                  <a:gd name="T106" fmla="*/ 1863 w 1919"/>
                  <a:gd name="T107" fmla="*/ 1 h 97"/>
                  <a:gd name="T108" fmla="*/ 1911 w 1919"/>
                  <a:gd name="T109" fmla="*/ 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9" h="97">
                    <a:moveTo>
                      <a:pt x="1911" y="3"/>
                    </a:moveTo>
                    <a:cubicBezTo>
                      <a:pt x="1913" y="22"/>
                      <a:pt x="1916" y="40"/>
                      <a:pt x="1919" y="59"/>
                    </a:cubicBezTo>
                    <a:cubicBezTo>
                      <a:pt x="1906" y="68"/>
                      <a:pt x="1891" y="64"/>
                      <a:pt x="1878" y="65"/>
                    </a:cubicBezTo>
                    <a:cubicBezTo>
                      <a:pt x="1860" y="66"/>
                      <a:pt x="1843" y="71"/>
                      <a:pt x="1825" y="70"/>
                    </a:cubicBezTo>
                    <a:cubicBezTo>
                      <a:pt x="1777" y="69"/>
                      <a:pt x="1730" y="76"/>
                      <a:pt x="1683" y="74"/>
                    </a:cubicBezTo>
                    <a:cubicBezTo>
                      <a:pt x="1640" y="69"/>
                      <a:pt x="1598" y="71"/>
                      <a:pt x="1556" y="77"/>
                    </a:cubicBezTo>
                    <a:cubicBezTo>
                      <a:pt x="1524" y="75"/>
                      <a:pt x="1492" y="77"/>
                      <a:pt x="1459" y="81"/>
                    </a:cubicBezTo>
                    <a:cubicBezTo>
                      <a:pt x="1439" y="83"/>
                      <a:pt x="1419" y="81"/>
                      <a:pt x="1399" y="90"/>
                    </a:cubicBezTo>
                    <a:cubicBezTo>
                      <a:pt x="1392" y="94"/>
                      <a:pt x="1387" y="84"/>
                      <a:pt x="1379" y="84"/>
                    </a:cubicBezTo>
                    <a:cubicBezTo>
                      <a:pt x="1344" y="88"/>
                      <a:pt x="1308" y="81"/>
                      <a:pt x="1273" y="90"/>
                    </a:cubicBezTo>
                    <a:cubicBezTo>
                      <a:pt x="1263" y="92"/>
                      <a:pt x="1252" y="93"/>
                      <a:pt x="1242" y="89"/>
                    </a:cubicBezTo>
                    <a:cubicBezTo>
                      <a:pt x="1238" y="87"/>
                      <a:pt x="1234" y="86"/>
                      <a:pt x="1230" y="87"/>
                    </a:cubicBezTo>
                    <a:cubicBezTo>
                      <a:pt x="1201" y="94"/>
                      <a:pt x="1171" y="87"/>
                      <a:pt x="1143" y="84"/>
                    </a:cubicBezTo>
                    <a:cubicBezTo>
                      <a:pt x="1121" y="81"/>
                      <a:pt x="1099" y="84"/>
                      <a:pt x="1079" y="76"/>
                    </a:cubicBezTo>
                    <a:cubicBezTo>
                      <a:pt x="1064" y="71"/>
                      <a:pt x="1050" y="77"/>
                      <a:pt x="1035" y="79"/>
                    </a:cubicBezTo>
                    <a:cubicBezTo>
                      <a:pt x="974" y="83"/>
                      <a:pt x="912" y="81"/>
                      <a:pt x="850" y="85"/>
                    </a:cubicBezTo>
                    <a:cubicBezTo>
                      <a:pt x="822" y="85"/>
                      <a:pt x="793" y="84"/>
                      <a:pt x="765" y="84"/>
                    </a:cubicBezTo>
                    <a:cubicBezTo>
                      <a:pt x="725" y="85"/>
                      <a:pt x="684" y="84"/>
                      <a:pt x="644" y="87"/>
                    </a:cubicBezTo>
                    <a:cubicBezTo>
                      <a:pt x="620" y="85"/>
                      <a:pt x="595" y="78"/>
                      <a:pt x="573" y="94"/>
                    </a:cubicBezTo>
                    <a:cubicBezTo>
                      <a:pt x="568" y="97"/>
                      <a:pt x="564" y="96"/>
                      <a:pt x="560" y="94"/>
                    </a:cubicBezTo>
                    <a:cubicBezTo>
                      <a:pt x="544" y="87"/>
                      <a:pt x="528" y="87"/>
                      <a:pt x="513" y="90"/>
                    </a:cubicBezTo>
                    <a:cubicBezTo>
                      <a:pt x="498" y="94"/>
                      <a:pt x="485" y="81"/>
                      <a:pt x="470" y="89"/>
                    </a:cubicBezTo>
                    <a:cubicBezTo>
                      <a:pt x="468" y="89"/>
                      <a:pt x="466" y="89"/>
                      <a:pt x="464" y="88"/>
                    </a:cubicBezTo>
                    <a:cubicBezTo>
                      <a:pt x="424" y="89"/>
                      <a:pt x="385" y="87"/>
                      <a:pt x="346" y="90"/>
                    </a:cubicBezTo>
                    <a:cubicBezTo>
                      <a:pt x="269" y="90"/>
                      <a:pt x="192" y="84"/>
                      <a:pt x="115" y="80"/>
                    </a:cubicBezTo>
                    <a:cubicBezTo>
                      <a:pt x="84" y="78"/>
                      <a:pt x="52" y="72"/>
                      <a:pt x="21" y="70"/>
                    </a:cubicBezTo>
                    <a:cubicBezTo>
                      <a:pt x="13" y="70"/>
                      <a:pt x="6" y="67"/>
                      <a:pt x="0" y="64"/>
                    </a:cubicBezTo>
                    <a:cubicBezTo>
                      <a:pt x="3" y="46"/>
                      <a:pt x="7" y="29"/>
                      <a:pt x="11" y="11"/>
                    </a:cubicBezTo>
                    <a:cubicBezTo>
                      <a:pt x="52" y="20"/>
                      <a:pt x="94" y="18"/>
                      <a:pt x="135" y="22"/>
                    </a:cubicBezTo>
                    <a:cubicBezTo>
                      <a:pt x="162" y="24"/>
                      <a:pt x="190" y="25"/>
                      <a:pt x="218" y="25"/>
                    </a:cubicBezTo>
                    <a:cubicBezTo>
                      <a:pt x="250" y="25"/>
                      <a:pt x="280" y="29"/>
                      <a:pt x="312" y="31"/>
                    </a:cubicBezTo>
                    <a:cubicBezTo>
                      <a:pt x="345" y="33"/>
                      <a:pt x="379" y="36"/>
                      <a:pt x="413" y="34"/>
                    </a:cubicBezTo>
                    <a:cubicBezTo>
                      <a:pt x="437" y="33"/>
                      <a:pt x="462" y="27"/>
                      <a:pt x="487" y="28"/>
                    </a:cubicBezTo>
                    <a:cubicBezTo>
                      <a:pt x="517" y="30"/>
                      <a:pt x="547" y="29"/>
                      <a:pt x="576" y="36"/>
                    </a:cubicBezTo>
                    <a:cubicBezTo>
                      <a:pt x="592" y="40"/>
                      <a:pt x="609" y="33"/>
                      <a:pt x="624" y="41"/>
                    </a:cubicBezTo>
                    <a:cubicBezTo>
                      <a:pt x="629" y="52"/>
                      <a:pt x="636" y="56"/>
                      <a:pt x="649" y="55"/>
                    </a:cubicBezTo>
                    <a:cubicBezTo>
                      <a:pt x="669" y="55"/>
                      <a:pt x="690" y="55"/>
                      <a:pt x="710" y="54"/>
                    </a:cubicBezTo>
                    <a:cubicBezTo>
                      <a:pt x="716" y="54"/>
                      <a:pt x="722" y="54"/>
                      <a:pt x="726" y="48"/>
                    </a:cubicBezTo>
                    <a:cubicBezTo>
                      <a:pt x="744" y="31"/>
                      <a:pt x="767" y="27"/>
                      <a:pt x="789" y="28"/>
                    </a:cubicBezTo>
                    <a:cubicBezTo>
                      <a:pt x="850" y="31"/>
                      <a:pt x="911" y="35"/>
                      <a:pt x="972" y="34"/>
                    </a:cubicBezTo>
                    <a:cubicBezTo>
                      <a:pt x="1029" y="32"/>
                      <a:pt x="1085" y="25"/>
                      <a:pt x="1142" y="37"/>
                    </a:cubicBezTo>
                    <a:cubicBezTo>
                      <a:pt x="1159" y="41"/>
                      <a:pt x="1175" y="35"/>
                      <a:pt x="1191" y="33"/>
                    </a:cubicBezTo>
                    <a:cubicBezTo>
                      <a:pt x="1222" y="28"/>
                      <a:pt x="1253" y="29"/>
                      <a:pt x="1284" y="29"/>
                    </a:cubicBezTo>
                    <a:cubicBezTo>
                      <a:pt x="1286" y="29"/>
                      <a:pt x="1289" y="28"/>
                      <a:pt x="1291" y="27"/>
                    </a:cubicBezTo>
                    <a:cubicBezTo>
                      <a:pt x="1304" y="24"/>
                      <a:pt x="1318" y="29"/>
                      <a:pt x="1331" y="26"/>
                    </a:cubicBezTo>
                    <a:cubicBezTo>
                      <a:pt x="1360" y="27"/>
                      <a:pt x="1389" y="26"/>
                      <a:pt x="1418" y="24"/>
                    </a:cubicBezTo>
                    <a:cubicBezTo>
                      <a:pt x="1439" y="22"/>
                      <a:pt x="1461" y="22"/>
                      <a:pt x="1483" y="25"/>
                    </a:cubicBezTo>
                    <a:cubicBezTo>
                      <a:pt x="1498" y="27"/>
                      <a:pt x="1513" y="26"/>
                      <a:pt x="1528" y="21"/>
                    </a:cubicBezTo>
                    <a:cubicBezTo>
                      <a:pt x="1558" y="25"/>
                      <a:pt x="1586" y="14"/>
                      <a:pt x="1615" y="16"/>
                    </a:cubicBezTo>
                    <a:cubicBezTo>
                      <a:pt x="1648" y="19"/>
                      <a:pt x="1680" y="15"/>
                      <a:pt x="1712" y="9"/>
                    </a:cubicBezTo>
                    <a:cubicBezTo>
                      <a:pt x="1724" y="9"/>
                      <a:pt x="1736" y="12"/>
                      <a:pt x="1747" y="14"/>
                    </a:cubicBezTo>
                    <a:cubicBezTo>
                      <a:pt x="1774" y="18"/>
                      <a:pt x="1799" y="3"/>
                      <a:pt x="1825" y="3"/>
                    </a:cubicBezTo>
                    <a:cubicBezTo>
                      <a:pt x="1832" y="3"/>
                      <a:pt x="1839" y="2"/>
                      <a:pt x="1846" y="1"/>
                    </a:cubicBezTo>
                    <a:cubicBezTo>
                      <a:pt x="1852" y="1"/>
                      <a:pt x="1858" y="2"/>
                      <a:pt x="1863" y="1"/>
                    </a:cubicBezTo>
                    <a:cubicBezTo>
                      <a:pt x="1879" y="2"/>
                      <a:pt x="1895" y="0"/>
                      <a:pt x="1911" y="3"/>
                    </a:cubicBezTo>
                    <a:close/>
                  </a:path>
                </a:pathLst>
              </a:custGeom>
              <a:solidFill>
                <a:srgbClr val="DFE7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7" name="Freeform 19">
                <a:extLst>
                  <a:ext uri="{FF2B5EF4-FFF2-40B4-BE49-F238E27FC236}">
                    <a16:creationId xmlns:a16="http://schemas.microsoft.com/office/drawing/2014/main" id="{D5AF6D20-5314-432B-9CBA-CCB9E552E02E}"/>
                  </a:ext>
                </a:extLst>
              </p:cNvPr>
              <p:cNvSpPr>
                <a:spLocks/>
              </p:cNvSpPr>
              <p:nvPr/>
            </p:nvSpPr>
            <p:spPr bwMode="auto">
              <a:xfrm>
                <a:off x="90" y="3771"/>
                <a:ext cx="2302" cy="107"/>
              </a:xfrm>
              <a:custGeom>
                <a:avLst/>
                <a:gdLst>
                  <a:gd name="T0" fmla="*/ 2044 w 2048"/>
                  <a:gd name="T1" fmla="*/ 16 h 96"/>
                  <a:gd name="T2" fmla="*/ 2044 w 2048"/>
                  <a:gd name="T3" fmla="*/ 52 h 96"/>
                  <a:gd name="T4" fmla="*/ 2038 w 2048"/>
                  <a:gd name="T5" fmla="*/ 67 h 96"/>
                  <a:gd name="T6" fmla="*/ 1982 w 2048"/>
                  <a:gd name="T7" fmla="*/ 75 h 96"/>
                  <a:gd name="T8" fmla="*/ 1908 w 2048"/>
                  <a:gd name="T9" fmla="*/ 79 h 96"/>
                  <a:gd name="T10" fmla="*/ 1877 w 2048"/>
                  <a:gd name="T11" fmla="*/ 79 h 96"/>
                  <a:gd name="T12" fmla="*/ 1868 w 2048"/>
                  <a:gd name="T13" fmla="*/ 79 h 96"/>
                  <a:gd name="T14" fmla="*/ 1474 w 2048"/>
                  <a:gd name="T15" fmla="*/ 92 h 96"/>
                  <a:gd name="T16" fmla="*/ 1389 w 2048"/>
                  <a:gd name="T17" fmla="*/ 91 h 96"/>
                  <a:gd name="T18" fmla="*/ 1354 w 2048"/>
                  <a:gd name="T19" fmla="*/ 90 h 96"/>
                  <a:gd name="T20" fmla="*/ 1240 w 2048"/>
                  <a:gd name="T21" fmla="*/ 91 h 96"/>
                  <a:gd name="T22" fmla="*/ 1111 w 2048"/>
                  <a:gd name="T23" fmla="*/ 90 h 96"/>
                  <a:gd name="T24" fmla="*/ 961 w 2048"/>
                  <a:gd name="T25" fmla="*/ 90 h 96"/>
                  <a:gd name="T26" fmla="*/ 848 w 2048"/>
                  <a:gd name="T27" fmla="*/ 87 h 96"/>
                  <a:gd name="T28" fmla="*/ 752 w 2048"/>
                  <a:gd name="T29" fmla="*/ 86 h 96"/>
                  <a:gd name="T30" fmla="*/ 523 w 2048"/>
                  <a:gd name="T31" fmla="*/ 78 h 96"/>
                  <a:gd name="T32" fmla="*/ 332 w 2048"/>
                  <a:gd name="T33" fmla="*/ 74 h 96"/>
                  <a:gd name="T34" fmla="*/ 281 w 2048"/>
                  <a:gd name="T35" fmla="*/ 74 h 96"/>
                  <a:gd name="T36" fmla="*/ 169 w 2048"/>
                  <a:gd name="T37" fmla="*/ 65 h 96"/>
                  <a:gd name="T38" fmla="*/ 35 w 2048"/>
                  <a:gd name="T39" fmla="*/ 56 h 96"/>
                  <a:gd name="T40" fmla="*/ 0 w 2048"/>
                  <a:gd name="T41" fmla="*/ 37 h 96"/>
                  <a:gd name="T42" fmla="*/ 8 w 2048"/>
                  <a:gd name="T43" fmla="*/ 0 h 96"/>
                  <a:gd name="T44" fmla="*/ 159 w 2048"/>
                  <a:gd name="T45" fmla="*/ 17 h 96"/>
                  <a:gd name="T46" fmla="*/ 194 w 2048"/>
                  <a:gd name="T47" fmla="*/ 15 h 96"/>
                  <a:gd name="T48" fmla="*/ 208 w 2048"/>
                  <a:gd name="T49" fmla="*/ 14 h 96"/>
                  <a:gd name="T50" fmla="*/ 230 w 2048"/>
                  <a:gd name="T51" fmla="*/ 14 h 96"/>
                  <a:gd name="T52" fmla="*/ 266 w 2048"/>
                  <a:gd name="T53" fmla="*/ 19 h 96"/>
                  <a:gd name="T54" fmla="*/ 302 w 2048"/>
                  <a:gd name="T55" fmla="*/ 22 h 96"/>
                  <a:gd name="T56" fmla="*/ 370 w 2048"/>
                  <a:gd name="T57" fmla="*/ 20 h 96"/>
                  <a:gd name="T58" fmla="*/ 431 w 2048"/>
                  <a:gd name="T59" fmla="*/ 22 h 96"/>
                  <a:gd name="T60" fmla="*/ 491 w 2048"/>
                  <a:gd name="T61" fmla="*/ 29 h 96"/>
                  <a:gd name="T62" fmla="*/ 549 w 2048"/>
                  <a:gd name="T63" fmla="*/ 32 h 96"/>
                  <a:gd name="T64" fmla="*/ 590 w 2048"/>
                  <a:gd name="T65" fmla="*/ 28 h 96"/>
                  <a:gd name="T66" fmla="*/ 733 w 2048"/>
                  <a:gd name="T67" fmla="*/ 29 h 96"/>
                  <a:gd name="T68" fmla="*/ 771 w 2048"/>
                  <a:gd name="T69" fmla="*/ 28 h 96"/>
                  <a:gd name="T70" fmla="*/ 779 w 2048"/>
                  <a:gd name="T71" fmla="*/ 29 h 96"/>
                  <a:gd name="T72" fmla="*/ 825 w 2048"/>
                  <a:gd name="T73" fmla="*/ 33 h 96"/>
                  <a:gd name="T74" fmla="*/ 849 w 2048"/>
                  <a:gd name="T75" fmla="*/ 28 h 96"/>
                  <a:gd name="T76" fmla="*/ 934 w 2048"/>
                  <a:gd name="T77" fmla="*/ 30 h 96"/>
                  <a:gd name="T78" fmla="*/ 940 w 2048"/>
                  <a:gd name="T79" fmla="*/ 30 h 96"/>
                  <a:gd name="T80" fmla="*/ 1049 w 2048"/>
                  <a:gd name="T81" fmla="*/ 38 h 96"/>
                  <a:gd name="T82" fmla="*/ 1091 w 2048"/>
                  <a:gd name="T83" fmla="*/ 39 h 96"/>
                  <a:gd name="T84" fmla="*/ 1097 w 2048"/>
                  <a:gd name="T85" fmla="*/ 40 h 96"/>
                  <a:gd name="T86" fmla="*/ 1169 w 2048"/>
                  <a:gd name="T87" fmla="*/ 40 h 96"/>
                  <a:gd name="T88" fmla="*/ 1277 w 2048"/>
                  <a:gd name="T89" fmla="*/ 42 h 96"/>
                  <a:gd name="T90" fmla="*/ 1319 w 2048"/>
                  <a:gd name="T91" fmla="*/ 42 h 96"/>
                  <a:gd name="T92" fmla="*/ 1425 w 2048"/>
                  <a:gd name="T93" fmla="*/ 38 h 96"/>
                  <a:gd name="T94" fmla="*/ 1441 w 2048"/>
                  <a:gd name="T95" fmla="*/ 35 h 96"/>
                  <a:gd name="T96" fmla="*/ 1456 w 2048"/>
                  <a:gd name="T97" fmla="*/ 37 h 96"/>
                  <a:gd name="T98" fmla="*/ 1477 w 2048"/>
                  <a:gd name="T99" fmla="*/ 39 h 96"/>
                  <a:gd name="T100" fmla="*/ 1522 w 2048"/>
                  <a:gd name="T101" fmla="*/ 37 h 96"/>
                  <a:gd name="T102" fmla="*/ 1610 w 2048"/>
                  <a:gd name="T103" fmla="*/ 36 h 96"/>
                  <a:gd name="T104" fmla="*/ 1624 w 2048"/>
                  <a:gd name="T105" fmla="*/ 37 h 96"/>
                  <a:gd name="T106" fmla="*/ 1633 w 2048"/>
                  <a:gd name="T107" fmla="*/ 39 h 96"/>
                  <a:gd name="T108" fmla="*/ 1704 w 2048"/>
                  <a:gd name="T109" fmla="*/ 38 h 96"/>
                  <a:gd name="T110" fmla="*/ 1777 w 2048"/>
                  <a:gd name="T111" fmla="*/ 31 h 96"/>
                  <a:gd name="T112" fmla="*/ 1791 w 2048"/>
                  <a:gd name="T113" fmla="*/ 33 h 96"/>
                  <a:gd name="T114" fmla="*/ 1846 w 2048"/>
                  <a:gd name="T115" fmla="*/ 29 h 96"/>
                  <a:gd name="T116" fmla="*/ 1898 w 2048"/>
                  <a:gd name="T117" fmla="*/ 26 h 96"/>
                  <a:gd name="T118" fmla="*/ 1947 w 2048"/>
                  <a:gd name="T119" fmla="*/ 19 h 96"/>
                  <a:gd name="T120" fmla="*/ 1955 w 2048"/>
                  <a:gd name="T121" fmla="*/ 17 h 96"/>
                  <a:gd name="T122" fmla="*/ 2044 w 2048"/>
                  <a:gd name="T12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48" h="96">
                    <a:moveTo>
                      <a:pt x="2044" y="16"/>
                    </a:moveTo>
                    <a:cubicBezTo>
                      <a:pt x="2046" y="28"/>
                      <a:pt x="2048" y="40"/>
                      <a:pt x="2044" y="52"/>
                    </a:cubicBezTo>
                    <a:cubicBezTo>
                      <a:pt x="2042" y="57"/>
                      <a:pt x="2044" y="63"/>
                      <a:pt x="2038" y="67"/>
                    </a:cubicBezTo>
                    <a:cubicBezTo>
                      <a:pt x="2020" y="73"/>
                      <a:pt x="2001" y="72"/>
                      <a:pt x="1982" y="75"/>
                    </a:cubicBezTo>
                    <a:cubicBezTo>
                      <a:pt x="1957" y="80"/>
                      <a:pt x="1932" y="73"/>
                      <a:pt x="1908" y="79"/>
                    </a:cubicBezTo>
                    <a:cubicBezTo>
                      <a:pt x="1898" y="80"/>
                      <a:pt x="1887" y="78"/>
                      <a:pt x="1877" y="79"/>
                    </a:cubicBezTo>
                    <a:cubicBezTo>
                      <a:pt x="1874" y="80"/>
                      <a:pt x="1871" y="79"/>
                      <a:pt x="1868" y="79"/>
                    </a:cubicBezTo>
                    <a:cubicBezTo>
                      <a:pt x="1737" y="86"/>
                      <a:pt x="1605" y="89"/>
                      <a:pt x="1474" y="92"/>
                    </a:cubicBezTo>
                    <a:cubicBezTo>
                      <a:pt x="1446" y="84"/>
                      <a:pt x="1417" y="90"/>
                      <a:pt x="1389" y="91"/>
                    </a:cubicBezTo>
                    <a:cubicBezTo>
                      <a:pt x="1377" y="96"/>
                      <a:pt x="1366" y="91"/>
                      <a:pt x="1354" y="90"/>
                    </a:cubicBezTo>
                    <a:cubicBezTo>
                      <a:pt x="1316" y="89"/>
                      <a:pt x="1278" y="91"/>
                      <a:pt x="1240" y="91"/>
                    </a:cubicBezTo>
                    <a:cubicBezTo>
                      <a:pt x="1197" y="91"/>
                      <a:pt x="1154" y="91"/>
                      <a:pt x="1111" y="90"/>
                    </a:cubicBezTo>
                    <a:cubicBezTo>
                      <a:pt x="1061" y="89"/>
                      <a:pt x="1011" y="93"/>
                      <a:pt x="961" y="90"/>
                    </a:cubicBezTo>
                    <a:cubicBezTo>
                      <a:pt x="924" y="88"/>
                      <a:pt x="886" y="88"/>
                      <a:pt x="848" y="87"/>
                    </a:cubicBezTo>
                    <a:cubicBezTo>
                      <a:pt x="816" y="86"/>
                      <a:pt x="784" y="88"/>
                      <a:pt x="752" y="86"/>
                    </a:cubicBezTo>
                    <a:cubicBezTo>
                      <a:pt x="676" y="81"/>
                      <a:pt x="600" y="80"/>
                      <a:pt x="523" y="78"/>
                    </a:cubicBezTo>
                    <a:cubicBezTo>
                      <a:pt x="460" y="77"/>
                      <a:pt x="396" y="80"/>
                      <a:pt x="332" y="74"/>
                    </a:cubicBezTo>
                    <a:cubicBezTo>
                      <a:pt x="315" y="73"/>
                      <a:pt x="298" y="76"/>
                      <a:pt x="281" y="74"/>
                    </a:cubicBezTo>
                    <a:cubicBezTo>
                      <a:pt x="243" y="72"/>
                      <a:pt x="206" y="69"/>
                      <a:pt x="169" y="65"/>
                    </a:cubicBezTo>
                    <a:cubicBezTo>
                      <a:pt x="125" y="60"/>
                      <a:pt x="79" y="63"/>
                      <a:pt x="35" y="56"/>
                    </a:cubicBezTo>
                    <a:cubicBezTo>
                      <a:pt x="21" y="54"/>
                      <a:pt x="6" y="53"/>
                      <a:pt x="0" y="37"/>
                    </a:cubicBezTo>
                    <a:cubicBezTo>
                      <a:pt x="6" y="25"/>
                      <a:pt x="1" y="11"/>
                      <a:pt x="8" y="0"/>
                    </a:cubicBezTo>
                    <a:cubicBezTo>
                      <a:pt x="58" y="1"/>
                      <a:pt x="108" y="17"/>
                      <a:pt x="159" y="17"/>
                    </a:cubicBezTo>
                    <a:cubicBezTo>
                      <a:pt x="170" y="16"/>
                      <a:pt x="182" y="15"/>
                      <a:pt x="194" y="15"/>
                    </a:cubicBezTo>
                    <a:cubicBezTo>
                      <a:pt x="199" y="15"/>
                      <a:pt x="203" y="14"/>
                      <a:pt x="208" y="14"/>
                    </a:cubicBezTo>
                    <a:cubicBezTo>
                      <a:pt x="215" y="18"/>
                      <a:pt x="222" y="15"/>
                      <a:pt x="230" y="14"/>
                    </a:cubicBezTo>
                    <a:cubicBezTo>
                      <a:pt x="241" y="20"/>
                      <a:pt x="253" y="23"/>
                      <a:pt x="266" y="19"/>
                    </a:cubicBezTo>
                    <a:cubicBezTo>
                      <a:pt x="278" y="15"/>
                      <a:pt x="290" y="22"/>
                      <a:pt x="302" y="22"/>
                    </a:cubicBezTo>
                    <a:cubicBezTo>
                      <a:pt x="325" y="23"/>
                      <a:pt x="347" y="21"/>
                      <a:pt x="370" y="20"/>
                    </a:cubicBezTo>
                    <a:cubicBezTo>
                      <a:pt x="390" y="20"/>
                      <a:pt x="411" y="19"/>
                      <a:pt x="431" y="22"/>
                    </a:cubicBezTo>
                    <a:cubicBezTo>
                      <a:pt x="450" y="32"/>
                      <a:pt x="470" y="34"/>
                      <a:pt x="491" y="29"/>
                    </a:cubicBezTo>
                    <a:cubicBezTo>
                      <a:pt x="510" y="24"/>
                      <a:pt x="530" y="32"/>
                      <a:pt x="549" y="32"/>
                    </a:cubicBezTo>
                    <a:cubicBezTo>
                      <a:pt x="563" y="32"/>
                      <a:pt x="577" y="32"/>
                      <a:pt x="590" y="28"/>
                    </a:cubicBezTo>
                    <a:cubicBezTo>
                      <a:pt x="638" y="31"/>
                      <a:pt x="685" y="28"/>
                      <a:pt x="733" y="29"/>
                    </a:cubicBezTo>
                    <a:cubicBezTo>
                      <a:pt x="745" y="31"/>
                      <a:pt x="758" y="31"/>
                      <a:pt x="771" y="28"/>
                    </a:cubicBezTo>
                    <a:cubicBezTo>
                      <a:pt x="773" y="28"/>
                      <a:pt x="776" y="28"/>
                      <a:pt x="779" y="29"/>
                    </a:cubicBezTo>
                    <a:cubicBezTo>
                      <a:pt x="795" y="29"/>
                      <a:pt x="809" y="39"/>
                      <a:pt x="825" y="33"/>
                    </a:cubicBezTo>
                    <a:cubicBezTo>
                      <a:pt x="833" y="31"/>
                      <a:pt x="841" y="28"/>
                      <a:pt x="849" y="28"/>
                    </a:cubicBezTo>
                    <a:cubicBezTo>
                      <a:pt x="877" y="30"/>
                      <a:pt x="905" y="41"/>
                      <a:pt x="934" y="30"/>
                    </a:cubicBezTo>
                    <a:cubicBezTo>
                      <a:pt x="936" y="29"/>
                      <a:pt x="938" y="30"/>
                      <a:pt x="940" y="30"/>
                    </a:cubicBezTo>
                    <a:cubicBezTo>
                      <a:pt x="975" y="44"/>
                      <a:pt x="1012" y="36"/>
                      <a:pt x="1049" y="38"/>
                    </a:cubicBezTo>
                    <a:cubicBezTo>
                      <a:pt x="1063" y="39"/>
                      <a:pt x="1077" y="38"/>
                      <a:pt x="1091" y="39"/>
                    </a:cubicBezTo>
                    <a:cubicBezTo>
                      <a:pt x="1093" y="39"/>
                      <a:pt x="1095" y="40"/>
                      <a:pt x="1097" y="40"/>
                    </a:cubicBezTo>
                    <a:cubicBezTo>
                      <a:pt x="1121" y="35"/>
                      <a:pt x="1145" y="45"/>
                      <a:pt x="1169" y="40"/>
                    </a:cubicBezTo>
                    <a:cubicBezTo>
                      <a:pt x="1205" y="36"/>
                      <a:pt x="1241" y="40"/>
                      <a:pt x="1277" y="42"/>
                    </a:cubicBezTo>
                    <a:cubicBezTo>
                      <a:pt x="1291" y="42"/>
                      <a:pt x="1305" y="43"/>
                      <a:pt x="1319" y="42"/>
                    </a:cubicBezTo>
                    <a:cubicBezTo>
                      <a:pt x="1354" y="38"/>
                      <a:pt x="1390" y="41"/>
                      <a:pt x="1425" y="38"/>
                    </a:cubicBezTo>
                    <a:cubicBezTo>
                      <a:pt x="1431" y="38"/>
                      <a:pt x="1436" y="38"/>
                      <a:pt x="1441" y="35"/>
                    </a:cubicBezTo>
                    <a:cubicBezTo>
                      <a:pt x="1449" y="29"/>
                      <a:pt x="1448" y="31"/>
                      <a:pt x="1456" y="37"/>
                    </a:cubicBezTo>
                    <a:cubicBezTo>
                      <a:pt x="1459" y="40"/>
                      <a:pt x="1470" y="42"/>
                      <a:pt x="1477" y="39"/>
                    </a:cubicBezTo>
                    <a:cubicBezTo>
                      <a:pt x="1492" y="32"/>
                      <a:pt x="1507" y="37"/>
                      <a:pt x="1522" y="37"/>
                    </a:cubicBezTo>
                    <a:cubicBezTo>
                      <a:pt x="1551" y="35"/>
                      <a:pt x="1581" y="45"/>
                      <a:pt x="1610" y="36"/>
                    </a:cubicBezTo>
                    <a:cubicBezTo>
                      <a:pt x="1615" y="34"/>
                      <a:pt x="1619" y="35"/>
                      <a:pt x="1624" y="37"/>
                    </a:cubicBezTo>
                    <a:cubicBezTo>
                      <a:pt x="1627" y="38"/>
                      <a:pt x="1631" y="40"/>
                      <a:pt x="1633" y="39"/>
                    </a:cubicBezTo>
                    <a:cubicBezTo>
                      <a:pt x="1657" y="26"/>
                      <a:pt x="1681" y="46"/>
                      <a:pt x="1704" y="38"/>
                    </a:cubicBezTo>
                    <a:cubicBezTo>
                      <a:pt x="1728" y="30"/>
                      <a:pt x="1753" y="36"/>
                      <a:pt x="1777" y="31"/>
                    </a:cubicBezTo>
                    <a:cubicBezTo>
                      <a:pt x="1782" y="30"/>
                      <a:pt x="1786" y="32"/>
                      <a:pt x="1791" y="33"/>
                    </a:cubicBezTo>
                    <a:cubicBezTo>
                      <a:pt x="1809" y="36"/>
                      <a:pt x="1827" y="36"/>
                      <a:pt x="1846" y="29"/>
                    </a:cubicBezTo>
                    <a:cubicBezTo>
                      <a:pt x="1863" y="22"/>
                      <a:pt x="1881" y="27"/>
                      <a:pt x="1898" y="26"/>
                    </a:cubicBezTo>
                    <a:cubicBezTo>
                      <a:pt x="1915" y="25"/>
                      <a:pt x="1932" y="28"/>
                      <a:pt x="1947" y="19"/>
                    </a:cubicBezTo>
                    <a:cubicBezTo>
                      <a:pt x="1950" y="18"/>
                      <a:pt x="1952" y="17"/>
                      <a:pt x="1955" y="17"/>
                    </a:cubicBezTo>
                    <a:cubicBezTo>
                      <a:pt x="1985" y="18"/>
                      <a:pt x="2014" y="18"/>
                      <a:pt x="2044" y="16"/>
                    </a:cubicBezTo>
                    <a:close/>
                  </a:path>
                </a:pathLst>
              </a:custGeom>
              <a:solidFill>
                <a:srgbClr val="E0E8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8" name="Freeform 20">
                <a:extLst>
                  <a:ext uri="{FF2B5EF4-FFF2-40B4-BE49-F238E27FC236}">
                    <a16:creationId xmlns:a16="http://schemas.microsoft.com/office/drawing/2014/main" id="{4E99EB40-4BEE-4016-B3FE-CD2FBA8820A2}"/>
                  </a:ext>
                </a:extLst>
              </p:cNvPr>
              <p:cNvSpPr>
                <a:spLocks/>
              </p:cNvSpPr>
              <p:nvPr/>
            </p:nvSpPr>
            <p:spPr bwMode="auto">
              <a:xfrm>
                <a:off x="139" y="3498"/>
                <a:ext cx="2226" cy="124"/>
              </a:xfrm>
              <a:custGeom>
                <a:avLst/>
                <a:gdLst>
                  <a:gd name="T0" fmla="*/ 1980 w 1980"/>
                  <a:gd name="T1" fmla="*/ 79 h 111"/>
                  <a:gd name="T2" fmla="*/ 1903 w 1980"/>
                  <a:gd name="T3" fmla="*/ 87 h 111"/>
                  <a:gd name="T4" fmla="*/ 1672 w 1980"/>
                  <a:gd name="T5" fmla="*/ 96 h 111"/>
                  <a:gd name="T6" fmla="*/ 1563 w 1980"/>
                  <a:gd name="T7" fmla="*/ 96 h 111"/>
                  <a:gd name="T8" fmla="*/ 1509 w 1980"/>
                  <a:gd name="T9" fmla="*/ 94 h 111"/>
                  <a:gd name="T10" fmla="*/ 1371 w 1980"/>
                  <a:gd name="T11" fmla="*/ 98 h 111"/>
                  <a:gd name="T12" fmla="*/ 1323 w 1980"/>
                  <a:gd name="T13" fmla="*/ 104 h 111"/>
                  <a:gd name="T14" fmla="*/ 1236 w 1980"/>
                  <a:gd name="T15" fmla="*/ 100 h 111"/>
                  <a:gd name="T16" fmla="*/ 900 w 1980"/>
                  <a:gd name="T17" fmla="*/ 107 h 111"/>
                  <a:gd name="T18" fmla="*/ 782 w 1980"/>
                  <a:gd name="T19" fmla="*/ 104 h 111"/>
                  <a:gd name="T20" fmla="*/ 666 w 1980"/>
                  <a:gd name="T21" fmla="*/ 100 h 111"/>
                  <a:gd name="T22" fmla="*/ 432 w 1980"/>
                  <a:gd name="T23" fmla="*/ 94 h 111"/>
                  <a:gd name="T24" fmla="*/ 390 w 1980"/>
                  <a:gd name="T25" fmla="*/ 96 h 111"/>
                  <a:gd name="T26" fmla="*/ 349 w 1980"/>
                  <a:gd name="T27" fmla="*/ 94 h 111"/>
                  <a:gd name="T28" fmla="*/ 73 w 1980"/>
                  <a:gd name="T29" fmla="*/ 81 h 111"/>
                  <a:gd name="T30" fmla="*/ 0 w 1980"/>
                  <a:gd name="T31" fmla="*/ 71 h 111"/>
                  <a:gd name="T32" fmla="*/ 35 w 1980"/>
                  <a:gd name="T33" fmla="*/ 21 h 111"/>
                  <a:gd name="T34" fmla="*/ 126 w 1980"/>
                  <a:gd name="T35" fmla="*/ 26 h 111"/>
                  <a:gd name="T36" fmla="*/ 206 w 1980"/>
                  <a:gd name="T37" fmla="*/ 38 h 111"/>
                  <a:gd name="T38" fmla="*/ 304 w 1980"/>
                  <a:gd name="T39" fmla="*/ 39 h 111"/>
                  <a:gd name="T40" fmla="*/ 385 w 1980"/>
                  <a:gd name="T41" fmla="*/ 47 h 111"/>
                  <a:gd name="T42" fmla="*/ 505 w 1980"/>
                  <a:gd name="T43" fmla="*/ 51 h 111"/>
                  <a:gd name="T44" fmla="*/ 636 w 1980"/>
                  <a:gd name="T45" fmla="*/ 51 h 111"/>
                  <a:gd name="T46" fmla="*/ 750 w 1980"/>
                  <a:gd name="T47" fmla="*/ 52 h 111"/>
                  <a:gd name="T48" fmla="*/ 788 w 1980"/>
                  <a:gd name="T49" fmla="*/ 46 h 111"/>
                  <a:gd name="T50" fmla="*/ 827 w 1980"/>
                  <a:gd name="T51" fmla="*/ 50 h 111"/>
                  <a:gd name="T52" fmla="*/ 884 w 1980"/>
                  <a:gd name="T53" fmla="*/ 49 h 111"/>
                  <a:gd name="T54" fmla="*/ 1016 w 1980"/>
                  <a:gd name="T55" fmla="*/ 52 h 111"/>
                  <a:gd name="T56" fmla="*/ 1107 w 1980"/>
                  <a:gd name="T57" fmla="*/ 51 h 111"/>
                  <a:gd name="T58" fmla="*/ 1238 w 1980"/>
                  <a:gd name="T59" fmla="*/ 45 h 111"/>
                  <a:gd name="T60" fmla="*/ 1367 w 1980"/>
                  <a:gd name="T61" fmla="*/ 46 h 111"/>
                  <a:gd name="T62" fmla="*/ 1422 w 1980"/>
                  <a:gd name="T63" fmla="*/ 41 h 111"/>
                  <a:gd name="T64" fmla="*/ 1598 w 1980"/>
                  <a:gd name="T65" fmla="*/ 46 h 111"/>
                  <a:gd name="T66" fmla="*/ 1694 w 1980"/>
                  <a:gd name="T67" fmla="*/ 37 h 111"/>
                  <a:gd name="T68" fmla="*/ 1745 w 1980"/>
                  <a:gd name="T69" fmla="*/ 36 h 111"/>
                  <a:gd name="T70" fmla="*/ 1783 w 1980"/>
                  <a:gd name="T71" fmla="*/ 35 h 111"/>
                  <a:gd name="T72" fmla="*/ 1826 w 1980"/>
                  <a:gd name="T73" fmla="*/ 35 h 111"/>
                  <a:gd name="T74" fmla="*/ 1953 w 1980"/>
                  <a:gd name="T75" fmla="*/ 3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80" h="111">
                    <a:moveTo>
                      <a:pt x="1972" y="42"/>
                    </a:moveTo>
                    <a:cubicBezTo>
                      <a:pt x="1971" y="56"/>
                      <a:pt x="1978" y="67"/>
                      <a:pt x="1980" y="79"/>
                    </a:cubicBezTo>
                    <a:cubicBezTo>
                      <a:pt x="1958" y="89"/>
                      <a:pt x="1935" y="81"/>
                      <a:pt x="1913" y="86"/>
                    </a:cubicBezTo>
                    <a:cubicBezTo>
                      <a:pt x="1910" y="87"/>
                      <a:pt x="1906" y="87"/>
                      <a:pt x="1903" y="87"/>
                    </a:cubicBezTo>
                    <a:cubicBezTo>
                      <a:pt x="1869" y="76"/>
                      <a:pt x="1835" y="83"/>
                      <a:pt x="1802" y="87"/>
                    </a:cubicBezTo>
                    <a:cubicBezTo>
                      <a:pt x="1759" y="92"/>
                      <a:pt x="1715" y="88"/>
                      <a:pt x="1672" y="96"/>
                    </a:cubicBezTo>
                    <a:cubicBezTo>
                      <a:pt x="1670" y="96"/>
                      <a:pt x="1668" y="95"/>
                      <a:pt x="1666" y="95"/>
                    </a:cubicBezTo>
                    <a:cubicBezTo>
                      <a:pt x="1632" y="92"/>
                      <a:pt x="1597" y="89"/>
                      <a:pt x="1563" y="96"/>
                    </a:cubicBezTo>
                    <a:cubicBezTo>
                      <a:pt x="1561" y="96"/>
                      <a:pt x="1559" y="97"/>
                      <a:pt x="1557" y="96"/>
                    </a:cubicBezTo>
                    <a:cubicBezTo>
                      <a:pt x="1541" y="91"/>
                      <a:pt x="1526" y="90"/>
                      <a:pt x="1509" y="94"/>
                    </a:cubicBezTo>
                    <a:cubicBezTo>
                      <a:pt x="1484" y="100"/>
                      <a:pt x="1458" y="96"/>
                      <a:pt x="1432" y="95"/>
                    </a:cubicBezTo>
                    <a:cubicBezTo>
                      <a:pt x="1411" y="95"/>
                      <a:pt x="1391" y="98"/>
                      <a:pt x="1371" y="98"/>
                    </a:cubicBezTo>
                    <a:cubicBezTo>
                      <a:pt x="1369" y="99"/>
                      <a:pt x="1367" y="99"/>
                      <a:pt x="1365" y="99"/>
                    </a:cubicBezTo>
                    <a:cubicBezTo>
                      <a:pt x="1351" y="101"/>
                      <a:pt x="1337" y="99"/>
                      <a:pt x="1323" y="104"/>
                    </a:cubicBezTo>
                    <a:cubicBezTo>
                      <a:pt x="1315" y="105"/>
                      <a:pt x="1306" y="105"/>
                      <a:pt x="1297" y="104"/>
                    </a:cubicBezTo>
                    <a:cubicBezTo>
                      <a:pt x="1277" y="100"/>
                      <a:pt x="1257" y="100"/>
                      <a:pt x="1236" y="100"/>
                    </a:cubicBezTo>
                    <a:cubicBezTo>
                      <a:pt x="1191" y="102"/>
                      <a:pt x="1145" y="94"/>
                      <a:pt x="1100" y="101"/>
                    </a:cubicBezTo>
                    <a:cubicBezTo>
                      <a:pt x="1034" y="111"/>
                      <a:pt x="967" y="101"/>
                      <a:pt x="900" y="107"/>
                    </a:cubicBezTo>
                    <a:cubicBezTo>
                      <a:pt x="888" y="107"/>
                      <a:pt x="876" y="107"/>
                      <a:pt x="863" y="106"/>
                    </a:cubicBezTo>
                    <a:cubicBezTo>
                      <a:pt x="836" y="104"/>
                      <a:pt x="809" y="101"/>
                      <a:pt x="782" y="104"/>
                    </a:cubicBezTo>
                    <a:cubicBezTo>
                      <a:pt x="756" y="103"/>
                      <a:pt x="731" y="106"/>
                      <a:pt x="705" y="104"/>
                    </a:cubicBezTo>
                    <a:cubicBezTo>
                      <a:pt x="692" y="101"/>
                      <a:pt x="679" y="101"/>
                      <a:pt x="666" y="100"/>
                    </a:cubicBezTo>
                    <a:cubicBezTo>
                      <a:pt x="615" y="101"/>
                      <a:pt x="564" y="95"/>
                      <a:pt x="513" y="98"/>
                    </a:cubicBezTo>
                    <a:cubicBezTo>
                      <a:pt x="486" y="100"/>
                      <a:pt x="459" y="99"/>
                      <a:pt x="432" y="94"/>
                    </a:cubicBezTo>
                    <a:cubicBezTo>
                      <a:pt x="424" y="92"/>
                      <a:pt x="416" y="92"/>
                      <a:pt x="408" y="94"/>
                    </a:cubicBezTo>
                    <a:cubicBezTo>
                      <a:pt x="402" y="96"/>
                      <a:pt x="396" y="97"/>
                      <a:pt x="390" y="96"/>
                    </a:cubicBezTo>
                    <a:cubicBezTo>
                      <a:pt x="378" y="97"/>
                      <a:pt x="367" y="92"/>
                      <a:pt x="355" y="94"/>
                    </a:cubicBezTo>
                    <a:cubicBezTo>
                      <a:pt x="353" y="94"/>
                      <a:pt x="351" y="94"/>
                      <a:pt x="349" y="94"/>
                    </a:cubicBezTo>
                    <a:cubicBezTo>
                      <a:pt x="313" y="87"/>
                      <a:pt x="276" y="91"/>
                      <a:pt x="240" y="88"/>
                    </a:cubicBezTo>
                    <a:cubicBezTo>
                      <a:pt x="184" y="85"/>
                      <a:pt x="129" y="86"/>
                      <a:pt x="73" y="81"/>
                    </a:cubicBezTo>
                    <a:cubicBezTo>
                      <a:pt x="59" y="80"/>
                      <a:pt x="46" y="80"/>
                      <a:pt x="32" y="81"/>
                    </a:cubicBezTo>
                    <a:cubicBezTo>
                      <a:pt x="20" y="81"/>
                      <a:pt x="9" y="79"/>
                      <a:pt x="0" y="71"/>
                    </a:cubicBezTo>
                    <a:cubicBezTo>
                      <a:pt x="2" y="52"/>
                      <a:pt x="5" y="33"/>
                      <a:pt x="12" y="15"/>
                    </a:cubicBezTo>
                    <a:cubicBezTo>
                      <a:pt x="20" y="14"/>
                      <a:pt x="32" y="0"/>
                      <a:pt x="35" y="21"/>
                    </a:cubicBezTo>
                    <a:cubicBezTo>
                      <a:pt x="36" y="25"/>
                      <a:pt x="46" y="26"/>
                      <a:pt x="53" y="26"/>
                    </a:cubicBezTo>
                    <a:cubicBezTo>
                      <a:pt x="77" y="27"/>
                      <a:pt x="102" y="26"/>
                      <a:pt x="126" y="26"/>
                    </a:cubicBezTo>
                    <a:cubicBezTo>
                      <a:pt x="147" y="29"/>
                      <a:pt x="169" y="32"/>
                      <a:pt x="190" y="38"/>
                    </a:cubicBezTo>
                    <a:cubicBezTo>
                      <a:pt x="195" y="42"/>
                      <a:pt x="200" y="41"/>
                      <a:pt x="206" y="38"/>
                    </a:cubicBezTo>
                    <a:cubicBezTo>
                      <a:pt x="228" y="30"/>
                      <a:pt x="250" y="36"/>
                      <a:pt x="271" y="40"/>
                    </a:cubicBezTo>
                    <a:cubicBezTo>
                      <a:pt x="283" y="42"/>
                      <a:pt x="293" y="43"/>
                      <a:pt x="304" y="39"/>
                    </a:cubicBezTo>
                    <a:cubicBezTo>
                      <a:pt x="308" y="38"/>
                      <a:pt x="311" y="38"/>
                      <a:pt x="315" y="38"/>
                    </a:cubicBezTo>
                    <a:cubicBezTo>
                      <a:pt x="338" y="45"/>
                      <a:pt x="362" y="52"/>
                      <a:pt x="385" y="47"/>
                    </a:cubicBezTo>
                    <a:cubicBezTo>
                      <a:pt x="402" y="44"/>
                      <a:pt x="418" y="39"/>
                      <a:pt x="434" y="44"/>
                    </a:cubicBezTo>
                    <a:cubicBezTo>
                      <a:pt x="457" y="52"/>
                      <a:pt x="481" y="45"/>
                      <a:pt x="505" y="51"/>
                    </a:cubicBezTo>
                    <a:cubicBezTo>
                      <a:pt x="528" y="56"/>
                      <a:pt x="551" y="49"/>
                      <a:pt x="574" y="42"/>
                    </a:cubicBezTo>
                    <a:cubicBezTo>
                      <a:pt x="595" y="47"/>
                      <a:pt x="616" y="48"/>
                      <a:pt x="636" y="51"/>
                    </a:cubicBezTo>
                    <a:cubicBezTo>
                      <a:pt x="656" y="54"/>
                      <a:pt x="677" y="37"/>
                      <a:pt x="694" y="58"/>
                    </a:cubicBezTo>
                    <a:cubicBezTo>
                      <a:pt x="711" y="37"/>
                      <a:pt x="732" y="62"/>
                      <a:pt x="750" y="52"/>
                    </a:cubicBezTo>
                    <a:cubicBezTo>
                      <a:pt x="752" y="52"/>
                      <a:pt x="754" y="52"/>
                      <a:pt x="756" y="52"/>
                    </a:cubicBezTo>
                    <a:cubicBezTo>
                      <a:pt x="767" y="53"/>
                      <a:pt x="779" y="56"/>
                      <a:pt x="788" y="46"/>
                    </a:cubicBezTo>
                    <a:cubicBezTo>
                      <a:pt x="797" y="44"/>
                      <a:pt x="805" y="50"/>
                      <a:pt x="814" y="48"/>
                    </a:cubicBezTo>
                    <a:cubicBezTo>
                      <a:pt x="818" y="48"/>
                      <a:pt x="822" y="53"/>
                      <a:pt x="827" y="50"/>
                    </a:cubicBezTo>
                    <a:cubicBezTo>
                      <a:pt x="829" y="49"/>
                      <a:pt x="830" y="49"/>
                      <a:pt x="832" y="49"/>
                    </a:cubicBezTo>
                    <a:cubicBezTo>
                      <a:pt x="850" y="57"/>
                      <a:pt x="867" y="48"/>
                      <a:pt x="884" y="49"/>
                    </a:cubicBezTo>
                    <a:cubicBezTo>
                      <a:pt x="910" y="49"/>
                      <a:pt x="935" y="54"/>
                      <a:pt x="960" y="59"/>
                    </a:cubicBezTo>
                    <a:cubicBezTo>
                      <a:pt x="979" y="58"/>
                      <a:pt x="998" y="60"/>
                      <a:pt x="1016" y="52"/>
                    </a:cubicBezTo>
                    <a:cubicBezTo>
                      <a:pt x="1027" y="47"/>
                      <a:pt x="1040" y="52"/>
                      <a:pt x="1051" y="50"/>
                    </a:cubicBezTo>
                    <a:cubicBezTo>
                      <a:pt x="1070" y="46"/>
                      <a:pt x="1088" y="42"/>
                      <a:pt x="1107" y="51"/>
                    </a:cubicBezTo>
                    <a:cubicBezTo>
                      <a:pt x="1112" y="54"/>
                      <a:pt x="1119" y="49"/>
                      <a:pt x="1125" y="51"/>
                    </a:cubicBezTo>
                    <a:cubicBezTo>
                      <a:pt x="1162" y="53"/>
                      <a:pt x="1200" y="50"/>
                      <a:pt x="1238" y="45"/>
                    </a:cubicBezTo>
                    <a:cubicBezTo>
                      <a:pt x="1244" y="44"/>
                      <a:pt x="1250" y="44"/>
                      <a:pt x="1255" y="46"/>
                    </a:cubicBezTo>
                    <a:cubicBezTo>
                      <a:pt x="1293" y="58"/>
                      <a:pt x="1330" y="47"/>
                      <a:pt x="1367" y="46"/>
                    </a:cubicBezTo>
                    <a:cubicBezTo>
                      <a:pt x="1383" y="46"/>
                      <a:pt x="1401" y="49"/>
                      <a:pt x="1416" y="40"/>
                    </a:cubicBezTo>
                    <a:cubicBezTo>
                      <a:pt x="1418" y="40"/>
                      <a:pt x="1420" y="40"/>
                      <a:pt x="1422" y="41"/>
                    </a:cubicBezTo>
                    <a:cubicBezTo>
                      <a:pt x="1459" y="59"/>
                      <a:pt x="1497" y="41"/>
                      <a:pt x="1535" y="44"/>
                    </a:cubicBezTo>
                    <a:cubicBezTo>
                      <a:pt x="1556" y="46"/>
                      <a:pt x="1577" y="39"/>
                      <a:pt x="1598" y="46"/>
                    </a:cubicBezTo>
                    <a:cubicBezTo>
                      <a:pt x="1610" y="49"/>
                      <a:pt x="1623" y="49"/>
                      <a:pt x="1634" y="44"/>
                    </a:cubicBezTo>
                    <a:cubicBezTo>
                      <a:pt x="1653" y="34"/>
                      <a:pt x="1673" y="31"/>
                      <a:pt x="1694" y="37"/>
                    </a:cubicBezTo>
                    <a:cubicBezTo>
                      <a:pt x="1696" y="36"/>
                      <a:pt x="1698" y="36"/>
                      <a:pt x="1700" y="37"/>
                    </a:cubicBezTo>
                    <a:cubicBezTo>
                      <a:pt x="1715" y="35"/>
                      <a:pt x="1730" y="37"/>
                      <a:pt x="1745" y="36"/>
                    </a:cubicBezTo>
                    <a:cubicBezTo>
                      <a:pt x="1746" y="36"/>
                      <a:pt x="1748" y="37"/>
                      <a:pt x="1750" y="37"/>
                    </a:cubicBezTo>
                    <a:cubicBezTo>
                      <a:pt x="1761" y="43"/>
                      <a:pt x="1772" y="36"/>
                      <a:pt x="1783" y="35"/>
                    </a:cubicBezTo>
                    <a:cubicBezTo>
                      <a:pt x="1786" y="34"/>
                      <a:pt x="1788" y="34"/>
                      <a:pt x="1791" y="33"/>
                    </a:cubicBezTo>
                    <a:cubicBezTo>
                      <a:pt x="1803" y="29"/>
                      <a:pt x="1814" y="40"/>
                      <a:pt x="1826" y="35"/>
                    </a:cubicBezTo>
                    <a:cubicBezTo>
                      <a:pt x="1829" y="35"/>
                      <a:pt x="1832" y="34"/>
                      <a:pt x="1835" y="34"/>
                    </a:cubicBezTo>
                    <a:cubicBezTo>
                      <a:pt x="1874" y="33"/>
                      <a:pt x="1914" y="37"/>
                      <a:pt x="1953" y="33"/>
                    </a:cubicBezTo>
                    <a:cubicBezTo>
                      <a:pt x="1962" y="32"/>
                      <a:pt x="1967" y="36"/>
                      <a:pt x="1972" y="42"/>
                    </a:cubicBezTo>
                    <a:close/>
                  </a:path>
                </a:pathLst>
              </a:custGeom>
              <a:solidFill>
                <a:srgbClr val="E0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9" name="Freeform 21">
                <a:extLst>
                  <a:ext uri="{FF2B5EF4-FFF2-40B4-BE49-F238E27FC236}">
                    <a16:creationId xmlns:a16="http://schemas.microsoft.com/office/drawing/2014/main" id="{E35F2608-C373-4678-B2D2-B16AD68C27CB}"/>
                  </a:ext>
                </a:extLst>
              </p:cNvPr>
              <p:cNvSpPr>
                <a:spLocks/>
              </p:cNvSpPr>
              <p:nvPr/>
            </p:nvSpPr>
            <p:spPr bwMode="auto">
              <a:xfrm>
                <a:off x="153" y="3436"/>
                <a:ext cx="2200" cy="98"/>
              </a:xfrm>
              <a:custGeom>
                <a:avLst/>
                <a:gdLst>
                  <a:gd name="T0" fmla="*/ 0 w 1958"/>
                  <a:gd name="T1" fmla="*/ 54 h 87"/>
                  <a:gd name="T2" fmla="*/ 12 w 1958"/>
                  <a:gd name="T3" fmla="*/ 2 h 87"/>
                  <a:gd name="T4" fmla="*/ 88 w 1958"/>
                  <a:gd name="T5" fmla="*/ 12 h 87"/>
                  <a:gd name="T6" fmla="*/ 193 w 1958"/>
                  <a:gd name="T7" fmla="*/ 18 h 87"/>
                  <a:gd name="T8" fmla="*/ 284 w 1958"/>
                  <a:gd name="T9" fmla="*/ 19 h 87"/>
                  <a:gd name="T10" fmla="*/ 333 w 1958"/>
                  <a:gd name="T11" fmla="*/ 23 h 87"/>
                  <a:gd name="T12" fmla="*/ 339 w 1958"/>
                  <a:gd name="T13" fmla="*/ 24 h 87"/>
                  <a:gd name="T14" fmla="*/ 461 w 1958"/>
                  <a:gd name="T15" fmla="*/ 27 h 87"/>
                  <a:gd name="T16" fmla="*/ 519 w 1958"/>
                  <a:gd name="T17" fmla="*/ 31 h 87"/>
                  <a:gd name="T18" fmla="*/ 525 w 1958"/>
                  <a:gd name="T19" fmla="*/ 30 h 87"/>
                  <a:gd name="T20" fmla="*/ 666 w 1958"/>
                  <a:gd name="T21" fmla="*/ 21 h 87"/>
                  <a:gd name="T22" fmla="*/ 672 w 1958"/>
                  <a:gd name="T23" fmla="*/ 21 h 87"/>
                  <a:gd name="T24" fmla="*/ 695 w 1958"/>
                  <a:gd name="T25" fmla="*/ 30 h 87"/>
                  <a:gd name="T26" fmla="*/ 818 w 1958"/>
                  <a:gd name="T27" fmla="*/ 27 h 87"/>
                  <a:gd name="T28" fmla="*/ 903 w 1958"/>
                  <a:gd name="T29" fmla="*/ 19 h 87"/>
                  <a:gd name="T30" fmla="*/ 911 w 1958"/>
                  <a:gd name="T31" fmla="*/ 19 h 87"/>
                  <a:gd name="T32" fmla="*/ 937 w 1958"/>
                  <a:gd name="T33" fmla="*/ 21 h 87"/>
                  <a:gd name="T34" fmla="*/ 978 w 1958"/>
                  <a:gd name="T35" fmla="*/ 25 h 87"/>
                  <a:gd name="T36" fmla="*/ 1010 w 1958"/>
                  <a:gd name="T37" fmla="*/ 24 h 87"/>
                  <a:gd name="T38" fmla="*/ 1097 w 1958"/>
                  <a:gd name="T39" fmla="*/ 20 h 87"/>
                  <a:gd name="T40" fmla="*/ 1106 w 1958"/>
                  <a:gd name="T41" fmla="*/ 13 h 87"/>
                  <a:gd name="T42" fmla="*/ 1118 w 1958"/>
                  <a:gd name="T43" fmla="*/ 13 h 87"/>
                  <a:gd name="T44" fmla="*/ 1151 w 1958"/>
                  <a:gd name="T45" fmla="*/ 27 h 87"/>
                  <a:gd name="T46" fmla="*/ 1198 w 1958"/>
                  <a:gd name="T47" fmla="*/ 30 h 87"/>
                  <a:gd name="T48" fmla="*/ 1244 w 1958"/>
                  <a:gd name="T49" fmla="*/ 24 h 87"/>
                  <a:gd name="T50" fmla="*/ 1254 w 1958"/>
                  <a:gd name="T51" fmla="*/ 23 h 87"/>
                  <a:gd name="T52" fmla="*/ 1332 w 1958"/>
                  <a:gd name="T53" fmla="*/ 29 h 87"/>
                  <a:gd name="T54" fmla="*/ 1345 w 1958"/>
                  <a:gd name="T55" fmla="*/ 26 h 87"/>
                  <a:gd name="T56" fmla="*/ 1374 w 1958"/>
                  <a:gd name="T57" fmla="*/ 24 h 87"/>
                  <a:gd name="T58" fmla="*/ 1409 w 1958"/>
                  <a:gd name="T59" fmla="*/ 22 h 87"/>
                  <a:gd name="T60" fmla="*/ 1420 w 1958"/>
                  <a:gd name="T61" fmla="*/ 20 h 87"/>
                  <a:gd name="T62" fmla="*/ 1563 w 1958"/>
                  <a:gd name="T63" fmla="*/ 19 h 87"/>
                  <a:gd name="T64" fmla="*/ 1612 w 1958"/>
                  <a:gd name="T65" fmla="*/ 15 h 87"/>
                  <a:gd name="T66" fmla="*/ 1618 w 1958"/>
                  <a:gd name="T67" fmla="*/ 15 h 87"/>
                  <a:gd name="T68" fmla="*/ 1684 w 1958"/>
                  <a:gd name="T69" fmla="*/ 18 h 87"/>
                  <a:gd name="T70" fmla="*/ 1738 w 1958"/>
                  <a:gd name="T71" fmla="*/ 13 h 87"/>
                  <a:gd name="T72" fmla="*/ 1860 w 1958"/>
                  <a:gd name="T73" fmla="*/ 10 h 87"/>
                  <a:gd name="T74" fmla="*/ 1925 w 1958"/>
                  <a:gd name="T75" fmla="*/ 6 h 87"/>
                  <a:gd name="T76" fmla="*/ 1944 w 1958"/>
                  <a:gd name="T77" fmla="*/ 14 h 87"/>
                  <a:gd name="T78" fmla="*/ 1953 w 1958"/>
                  <a:gd name="T79" fmla="*/ 62 h 87"/>
                  <a:gd name="T80" fmla="*/ 1847 w 1958"/>
                  <a:gd name="T81" fmla="*/ 68 h 87"/>
                  <a:gd name="T82" fmla="*/ 1639 w 1958"/>
                  <a:gd name="T83" fmla="*/ 76 h 87"/>
                  <a:gd name="T84" fmla="*/ 1280 w 1958"/>
                  <a:gd name="T85" fmla="*/ 76 h 87"/>
                  <a:gd name="T86" fmla="*/ 1087 w 1958"/>
                  <a:gd name="T87" fmla="*/ 80 h 87"/>
                  <a:gd name="T88" fmla="*/ 907 w 1958"/>
                  <a:gd name="T89" fmla="*/ 85 h 87"/>
                  <a:gd name="T90" fmla="*/ 816 w 1958"/>
                  <a:gd name="T91" fmla="*/ 80 h 87"/>
                  <a:gd name="T92" fmla="*/ 796 w 1958"/>
                  <a:gd name="T93" fmla="*/ 79 h 87"/>
                  <a:gd name="T94" fmla="*/ 720 w 1958"/>
                  <a:gd name="T95" fmla="*/ 79 h 87"/>
                  <a:gd name="T96" fmla="*/ 646 w 1958"/>
                  <a:gd name="T97" fmla="*/ 82 h 87"/>
                  <a:gd name="T98" fmla="*/ 640 w 1958"/>
                  <a:gd name="T99" fmla="*/ 83 h 87"/>
                  <a:gd name="T100" fmla="*/ 565 w 1958"/>
                  <a:gd name="T101" fmla="*/ 75 h 87"/>
                  <a:gd name="T102" fmla="*/ 541 w 1958"/>
                  <a:gd name="T103" fmla="*/ 78 h 87"/>
                  <a:gd name="T104" fmla="*/ 522 w 1958"/>
                  <a:gd name="T105" fmla="*/ 78 h 87"/>
                  <a:gd name="T106" fmla="*/ 440 w 1958"/>
                  <a:gd name="T107" fmla="*/ 75 h 87"/>
                  <a:gd name="T108" fmla="*/ 412 w 1958"/>
                  <a:gd name="T109" fmla="*/ 73 h 87"/>
                  <a:gd name="T110" fmla="*/ 341 w 1958"/>
                  <a:gd name="T111" fmla="*/ 65 h 87"/>
                  <a:gd name="T112" fmla="*/ 293 w 1958"/>
                  <a:gd name="T113" fmla="*/ 68 h 87"/>
                  <a:gd name="T114" fmla="*/ 248 w 1958"/>
                  <a:gd name="T115" fmla="*/ 64 h 87"/>
                  <a:gd name="T116" fmla="*/ 126 w 1958"/>
                  <a:gd name="T117" fmla="*/ 54 h 87"/>
                  <a:gd name="T118" fmla="*/ 53 w 1958"/>
                  <a:gd name="T119" fmla="*/ 52 h 87"/>
                  <a:gd name="T120" fmla="*/ 23 w 1958"/>
                  <a:gd name="T121" fmla="*/ 55 h 87"/>
                  <a:gd name="T122" fmla="*/ 0 w 1958"/>
                  <a:gd name="T123" fmla="*/ 5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58" h="87">
                    <a:moveTo>
                      <a:pt x="0" y="54"/>
                    </a:moveTo>
                    <a:cubicBezTo>
                      <a:pt x="4" y="37"/>
                      <a:pt x="8" y="19"/>
                      <a:pt x="12" y="2"/>
                    </a:cubicBezTo>
                    <a:cubicBezTo>
                      <a:pt x="36" y="12"/>
                      <a:pt x="63" y="8"/>
                      <a:pt x="88" y="12"/>
                    </a:cubicBezTo>
                    <a:cubicBezTo>
                      <a:pt x="122" y="18"/>
                      <a:pt x="158" y="17"/>
                      <a:pt x="193" y="18"/>
                    </a:cubicBezTo>
                    <a:cubicBezTo>
                      <a:pt x="223" y="19"/>
                      <a:pt x="253" y="19"/>
                      <a:pt x="284" y="19"/>
                    </a:cubicBezTo>
                    <a:cubicBezTo>
                      <a:pt x="301" y="19"/>
                      <a:pt x="317" y="24"/>
                      <a:pt x="333" y="23"/>
                    </a:cubicBezTo>
                    <a:cubicBezTo>
                      <a:pt x="335" y="23"/>
                      <a:pt x="337" y="23"/>
                      <a:pt x="339" y="24"/>
                    </a:cubicBezTo>
                    <a:cubicBezTo>
                      <a:pt x="380" y="25"/>
                      <a:pt x="420" y="21"/>
                      <a:pt x="461" y="27"/>
                    </a:cubicBezTo>
                    <a:cubicBezTo>
                      <a:pt x="480" y="33"/>
                      <a:pt x="499" y="33"/>
                      <a:pt x="519" y="31"/>
                    </a:cubicBezTo>
                    <a:cubicBezTo>
                      <a:pt x="521" y="31"/>
                      <a:pt x="523" y="30"/>
                      <a:pt x="525" y="30"/>
                    </a:cubicBezTo>
                    <a:cubicBezTo>
                      <a:pt x="572" y="38"/>
                      <a:pt x="620" y="33"/>
                      <a:pt x="666" y="21"/>
                    </a:cubicBezTo>
                    <a:cubicBezTo>
                      <a:pt x="668" y="21"/>
                      <a:pt x="670" y="21"/>
                      <a:pt x="672" y="21"/>
                    </a:cubicBezTo>
                    <a:cubicBezTo>
                      <a:pt x="678" y="29"/>
                      <a:pt x="685" y="29"/>
                      <a:pt x="695" y="30"/>
                    </a:cubicBezTo>
                    <a:cubicBezTo>
                      <a:pt x="736" y="32"/>
                      <a:pt x="777" y="23"/>
                      <a:pt x="818" y="27"/>
                    </a:cubicBezTo>
                    <a:cubicBezTo>
                      <a:pt x="846" y="30"/>
                      <a:pt x="875" y="22"/>
                      <a:pt x="903" y="19"/>
                    </a:cubicBezTo>
                    <a:cubicBezTo>
                      <a:pt x="906" y="19"/>
                      <a:pt x="908" y="19"/>
                      <a:pt x="911" y="19"/>
                    </a:cubicBezTo>
                    <a:cubicBezTo>
                      <a:pt x="920" y="23"/>
                      <a:pt x="928" y="24"/>
                      <a:pt x="937" y="21"/>
                    </a:cubicBezTo>
                    <a:cubicBezTo>
                      <a:pt x="951" y="17"/>
                      <a:pt x="964" y="22"/>
                      <a:pt x="978" y="25"/>
                    </a:cubicBezTo>
                    <a:cubicBezTo>
                      <a:pt x="988" y="22"/>
                      <a:pt x="999" y="14"/>
                      <a:pt x="1010" y="24"/>
                    </a:cubicBezTo>
                    <a:cubicBezTo>
                      <a:pt x="1039" y="24"/>
                      <a:pt x="1068" y="21"/>
                      <a:pt x="1097" y="20"/>
                    </a:cubicBezTo>
                    <a:cubicBezTo>
                      <a:pt x="1102" y="20"/>
                      <a:pt x="1103" y="16"/>
                      <a:pt x="1106" y="13"/>
                    </a:cubicBezTo>
                    <a:cubicBezTo>
                      <a:pt x="1109" y="7"/>
                      <a:pt x="1115" y="6"/>
                      <a:pt x="1118" y="13"/>
                    </a:cubicBezTo>
                    <a:cubicBezTo>
                      <a:pt x="1123" y="31"/>
                      <a:pt x="1139" y="27"/>
                      <a:pt x="1151" y="27"/>
                    </a:cubicBezTo>
                    <a:cubicBezTo>
                      <a:pt x="1167" y="26"/>
                      <a:pt x="1182" y="27"/>
                      <a:pt x="1198" y="30"/>
                    </a:cubicBezTo>
                    <a:cubicBezTo>
                      <a:pt x="1214" y="34"/>
                      <a:pt x="1230" y="34"/>
                      <a:pt x="1244" y="24"/>
                    </a:cubicBezTo>
                    <a:cubicBezTo>
                      <a:pt x="1247" y="23"/>
                      <a:pt x="1250" y="21"/>
                      <a:pt x="1254" y="23"/>
                    </a:cubicBezTo>
                    <a:cubicBezTo>
                      <a:pt x="1278" y="37"/>
                      <a:pt x="1306" y="21"/>
                      <a:pt x="1332" y="29"/>
                    </a:cubicBezTo>
                    <a:cubicBezTo>
                      <a:pt x="1336" y="31"/>
                      <a:pt x="1340" y="26"/>
                      <a:pt x="1345" y="26"/>
                    </a:cubicBezTo>
                    <a:cubicBezTo>
                      <a:pt x="1355" y="26"/>
                      <a:pt x="1363" y="0"/>
                      <a:pt x="1374" y="24"/>
                    </a:cubicBezTo>
                    <a:cubicBezTo>
                      <a:pt x="1385" y="10"/>
                      <a:pt x="1397" y="28"/>
                      <a:pt x="1409" y="22"/>
                    </a:cubicBezTo>
                    <a:cubicBezTo>
                      <a:pt x="1412" y="20"/>
                      <a:pt x="1417" y="19"/>
                      <a:pt x="1420" y="20"/>
                    </a:cubicBezTo>
                    <a:cubicBezTo>
                      <a:pt x="1468" y="34"/>
                      <a:pt x="1515" y="11"/>
                      <a:pt x="1563" y="19"/>
                    </a:cubicBezTo>
                    <a:cubicBezTo>
                      <a:pt x="1579" y="22"/>
                      <a:pt x="1595" y="14"/>
                      <a:pt x="1612" y="15"/>
                    </a:cubicBezTo>
                    <a:cubicBezTo>
                      <a:pt x="1614" y="15"/>
                      <a:pt x="1616" y="15"/>
                      <a:pt x="1618" y="15"/>
                    </a:cubicBezTo>
                    <a:cubicBezTo>
                      <a:pt x="1640" y="17"/>
                      <a:pt x="1662" y="23"/>
                      <a:pt x="1684" y="18"/>
                    </a:cubicBezTo>
                    <a:cubicBezTo>
                      <a:pt x="1702" y="16"/>
                      <a:pt x="1720" y="17"/>
                      <a:pt x="1738" y="13"/>
                    </a:cubicBezTo>
                    <a:cubicBezTo>
                      <a:pt x="1778" y="12"/>
                      <a:pt x="1819" y="13"/>
                      <a:pt x="1860" y="10"/>
                    </a:cubicBezTo>
                    <a:cubicBezTo>
                      <a:pt x="1882" y="9"/>
                      <a:pt x="1903" y="5"/>
                      <a:pt x="1925" y="6"/>
                    </a:cubicBezTo>
                    <a:cubicBezTo>
                      <a:pt x="1932" y="7"/>
                      <a:pt x="1940" y="5"/>
                      <a:pt x="1944" y="14"/>
                    </a:cubicBezTo>
                    <a:cubicBezTo>
                      <a:pt x="1945" y="30"/>
                      <a:pt x="1958" y="44"/>
                      <a:pt x="1953" y="62"/>
                    </a:cubicBezTo>
                    <a:cubicBezTo>
                      <a:pt x="1917" y="64"/>
                      <a:pt x="1882" y="68"/>
                      <a:pt x="1847" y="68"/>
                    </a:cubicBezTo>
                    <a:cubicBezTo>
                      <a:pt x="1778" y="68"/>
                      <a:pt x="1708" y="65"/>
                      <a:pt x="1639" y="76"/>
                    </a:cubicBezTo>
                    <a:cubicBezTo>
                      <a:pt x="1519" y="76"/>
                      <a:pt x="1399" y="76"/>
                      <a:pt x="1280" y="76"/>
                    </a:cubicBezTo>
                    <a:cubicBezTo>
                      <a:pt x="1215" y="76"/>
                      <a:pt x="1151" y="75"/>
                      <a:pt x="1087" y="80"/>
                    </a:cubicBezTo>
                    <a:cubicBezTo>
                      <a:pt x="1027" y="85"/>
                      <a:pt x="967" y="81"/>
                      <a:pt x="907" y="85"/>
                    </a:cubicBezTo>
                    <a:cubicBezTo>
                      <a:pt x="878" y="87"/>
                      <a:pt x="847" y="83"/>
                      <a:pt x="816" y="80"/>
                    </a:cubicBezTo>
                    <a:cubicBezTo>
                      <a:pt x="810" y="79"/>
                      <a:pt x="803" y="77"/>
                      <a:pt x="796" y="79"/>
                    </a:cubicBezTo>
                    <a:cubicBezTo>
                      <a:pt x="771" y="87"/>
                      <a:pt x="745" y="85"/>
                      <a:pt x="720" y="79"/>
                    </a:cubicBezTo>
                    <a:cubicBezTo>
                      <a:pt x="695" y="74"/>
                      <a:pt x="670" y="80"/>
                      <a:pt x="646" y="82"/>
                    </a:cubicBezTo>
                    <a:cubicBezTo>
                      <a:pt x="644" y="82"/>
                      <a:pt x="642" y="83"/>
                      <a:pt x="640" y="83"/>
                    </a:cubicBezTo>
                    <a:cubicBezTo>
                      <a:pt x="614" y="85"/>
                      <a:pt x="591" y="72"/>
                      <a:pt x="565" y="75"/>
                    </a:cubicBezTo>
                    <a:cubicBezTo>
                      <a:pt x="557" y="76"/>
                      <a:pt x="549" y="75"/>
                      <a:pt x="541" y="78"/>
                    </a:cubicBezTo>
                    <a:cubicBezTo>
                      <a:pt x="535" y="79"/>
                      <a:pt x="528" y="79"/>
                      <a:pt x="522" y="78"/>
                    </a:cubicBezTo>
                    <a:cubicBezTo>
                      <a:pt x="495" y="80"/>
                      <a:pt x="467" y="77"/>
                      <a:pt x="440" y="75"/>
                    </a:cubicBezTo>
                    <a:cubicBezTo>
                      <a:pt x="430" y="85"/>
                      <a:pt x="422" y="76"/>
                      <a:pt x="412" y="73"/>
                    </a:cubicBezTo>
                    <a:cubicBezTo>
                      <a:pt x="389" y="66"/>
                      <a:pt x="365" y="64"/>
                      <a:pt x="341" y="65"/>
                    </a:cubicBezTo>
                    <a:cubicBezTo>
                      <a:pt x="325" y="73"/>
                      <a:pt x="310" y="75"/>
                      <a:pt x="293" y="68"/>
                    </a:cubicBezTo>
                    <a:cubicBezTo>
                      <a:pt x="279" y="62"/>
                      <a:pt x="263" y="63"/>
                      <a:pt x="248" y="64"/>
                    </a:cubicBezTo>
                    <a:cubicBezTo>
                      <a:pt x="207" y="57"/>
                      <a:pt x="166" y="57"/>
                      <a:pt x="126" y="54"/>
                    </a:cubicBezTo>
                    <a:cubicBezTo>
                      <a:pt x="102" y="52"/>
                      <a:pt x="77" y="60"/>
                      <a:pt x="53" y="52"/>
                    </a:cubicBezTo>
                    <a:cubicBezTo>
                      <a:pt x="43" y="50"/>
                      <a:pt x="32" y="51"/>
                      <a:pt x="23" y="55"/>
                    </a:cubicBezTo>
                    <a:cubicBezTo>
                      <a:pt x="15" y="59"/>
                      <a:pt x="8" y="58"/>
                      <a:pt x="0" y="54"/>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0" name="Freeform 22">
                <a:extLst>
                  <a:ext uri="{FF2B5EF4-FFF2-40B4-BE49-F238E27FC236}">
                    <a16:creationId xmlns:a16="http://schemas.microsoft.com/office/drawing/2014/main" id="{7BAD7EDC-9B26-46AF-8D49-6201D8BE0E03}"/>
                  </a:ext>
                </a:extLst>
              </p:cNvPr>
              <p:cNvSpPr>
                <a:spLocks/>
              </p:cNvSpPr>
              <p:nvPr/>
            </p:nvSpPr>
            <p:spPr bwMode="auto">
              <a:xfrm>
                <a:off x="76" y="3838"/>
                <a:ext cx="2321" cy="114"/>
              </a:xfrm>
              <a:custGeom>
                <a:avLst/>
                <a:gdLst>
                  <a:gd name="T0" fmla="*/ 0 w 2065"/>
                  <a:gd name="T1" fmla="*/ 48 h 101"/>
                  <a:gd name="T2" fmla="*/ 7 w 2065"/>
                  <a:gd name="T3" fmla="*/ 0 h 101"/>
                  <a:gd name="T4" fmla="*/ 120 w 2065"/>
                  <a:gd name="T5" fmla="*/ 18 h 101"/>
                  <a:gd name="T6" fmla="*/ 159 w 2065"/>
                  <a:gd name="T7" fmla="*/ 21 h 101"/>
                  <a:gd name="T8" fmla="*/ 262 w 2065"/>
                  <a:gd name="T9" fmla="*/ 27 h 101"/>
                  <a:gd name="T10" fmla="*/ 315 w 2065"/>
                  <a:gd name="T11" fmla="*/ 27 h 101"/>
                  <a:gd name="T12" fmla="*/ 356 w 2065"/>
                  <a:gd name="T13" fmla="*/ 30 h 101"/>
                  <a:gd name="T14" fmla="*/ 611 w 2065"/>
                  <a:gd name="T15" fmla="*/ 34 h 101"/>
                  <a:gd name="T16" fmla="*/ 778 w 2065"/>
                  <a:gd name="T17" fmla="*/ 41 h 101"/>
                  <a:gd name="T18" fmla="*/ 818 w 2065"/>
                  <a:gd name="T19" fmla="*/ 42 h 101"/>
                  <a:gd name="T20" fmla="*/ 958 w 2065"/>
                  <a:gd name="T21" fmla="*/ 42 h 101"/>
                  <a:gd name="T22" fmla="*/ 1112 w 2065"/>
                  <a:gd name="T23" fmla="*/ 42 h 101"/>
                  <a:gd name="T24" fmla="*/ 1296 w 2065"/>
                  <a:gd name="T25" fmla="*/ 44 h 101"/>
                  <a:gd name="T26" fmla="*/ 1369 w 2065"/>
                  <a:gd name="T27" fmla="*/ 43 h 101"/>
                  <a:gd name="T28" fmla="*/ 1485 w 2065"/>
                  <a:gd name="T29" fmla="*/ 42 h 101"/>
                  <a:gd name="T30" fmla="*/ 1640 w 2065"/>
                  <a:gd name="T31" fmla="*/ 40 h 101"/>
                  <a:gd name="T32" fmla="*/ 1764 w 2065"/>
                  <a:gd name="T33" fmla="*/ 35 h 101"/>
                  <a:gd name="T34" fmla="*/ 1821 w 2065"/>
                  <a:gd name="T35" fmla="*/ 34 h 101"/>
                  <a:gd name="T36" fmla="*/ 2011 w 2065"/>
                  <a:gd name="T37" fmla="*/ 26 h 101"/>
                  <a:gd name="T38" fmla="*/ 2046 w 2065"/>
                  <a:gd name="T39" fmla="*/ 24 h 101"/>
                  <a:gd name="T40" fmla="*/ 2060 w 2065"/>
                  <a:gd name="T41" fmla="*/ 7 h 101"/>
                  <a:gd name="T42" fmla="*/ 2064 w 2065"/>
                  <a:gd name="T43" fmla="*/ 80 h 101"/>
                  <a:gd name="T44" fmla="*/ 2061 w 2065"/>
                  <a:gd name="T45" fmla="*/ 97 h 101"/>
                  <a:gd name="T46" fmla="*/ 2058 w 2065"/>
                  <a:gd name="T47" fmla="*/ 95 h 101"/>
                  <a:gd name="T48" fmla="*/ 2013 w 2065"/>
                  <a:gd name="T49" fmla="*/ 72 h 101"/>
                  <a:gd name="T50" fmla="*/ 1905 w 2065"/>
                  <a:gd name="T51" fmla="*/ 79 h 101"/>
                  <a:gd name="T52" fmla="*/ 1836 w 2065"/>
                  <a:gd name="T53" fmla="*/ 84 h 101"/>
                  <a:gd name="T54" fmla="*/ 1770 w 2065"/>
                  <a:gd name="T55" fmla="*/ 84 h 101"/>
                  <a:gd name="T56" fmla="*/ 1642 w 2065"/>
                  <a:gd name="T57" fmla="*/ 88 h 101"/>
                  <a:gd name="T58" fmla="*/ 1635 w 2065"/>
                  <a:gd name="T59" fmla="*/ 89 h 101"/>
                  <a:gd name="T60" fmla="*/ 1585 w 2065"/>
                  <a:gd name="T61" fmla="*/ 90 h 101"/>
                  <a:gd name="T62" fmla="*/ 1352 w 2065"/>
                  <a:gd name="T63" fmla="*/ 95 h 101"/>
                  <a:gd name="T64" fmla="*/ 1233 w 2065"/>
                  <a:gd name="T65" fmla="*/ 96 h 101"/>
                  <a:gd name="T66" fmla="*/ 964 w 2065"/>
                  <a:gd name="T67" fmla="*/ 98 h 101"/>
                  <a:gd name="T68" fmla="*/ 655 w 2065"/>
                  <a:gd name="T69" fmla="*/ 89 h 101"/>
                  <a:gd name="T70" fmla="*/ 649 w 2065"/>
                  <a:gd name="T71" fmla="*/ 89 h 101"/>
                  <a:gd name="T72" fmla="*/ 580 w 2065"/>
                  <a:gd name="T73" fmla="*/ 84 h 101"/>
                  <a:gd name="T74" fmla="*/ 570 w 2065"/>
                  <a:gd name="T75" fmla="*/ 84 h 101"/>
                  <a:gd name="T76" fmla="*/ 501 w 2065"/>
                  <a:gd name="T77" fmla="*/ 83 h 101"/>
                  <a:gd name="T78" fmla="*/ 404 w 2065"/>
                  <a:gd name="T79" fmla="*/ 78 h 101"/>
                  <a:gd name="T80" fmla="*/ 215 w 2065"/>
                  <a:gd name="T81" fmla="*/ 69 h 101"/>
                  <a:gd name="T82" fmla="*/ 131 w 2065"/>
                  <a:gd name="T83" fmla="*/ 61 h 101"/>
                  <a:gd name="T84" fmla="*/ 105 w 2065"/>
                  <a:gd name="T85" fmla="*/ 61 h 101"/>
                  <a:gd name="T86" fmla="*/ 20 w 2065"/>
                  <a:gd name="T87" fmla="*/ 54 h 101"/>
                  <a:gd name="T88" fmla="*/ 0 w 2065"/>
                  <a:gd name="T89" fmla="*/ 4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65" h="101">
                    <a:moveTo>
                      <a:pt x="0" y="48"/>
                    </a:moveTo>
                    <a:cubicBezTo>
                      <a:pt x="2" y="32"/>
                      <a:pt x="5" y="16"/>
                      <a:pt x="7" y="0"/>
                    </a:cubicBezTo>
                    <a:cubicBezTo>
                      <a:pt x="43" y="20"/>
                      <a:pt x="82" y="15"/>
                      <a:pt x="120" y="18"/>
                    </a:cubicBezTo>
                    <a:cubicBezTo>
                      <a:pt x="133" y="19"/>
                      <a:pt x="146" y="19"/>
                      <a:pt x="159" y="21"/>
                    </a:cubicBezTo>
                    <a:cubicBezTo>
                      <a:pt x="193" y="26"/>
                      <a:pt x="228" y="28"/>
                      <a:pt x="262" y="27"/>
                    </a:cubicBezTo>
                    <a:cubicBezTo>
                      <a:pt x="280" y="26"/>
                      <a:pt x="297" y="25"/>
                      <a:pt x="315" y="27"/>
                    </a:cubicBezTo>
                    <a:cubicBezTo>
                      <a:pt x="328" y="31"/>
                      <a:pt x="342" y="31"/>
                      <a:pt x="356" y="30"/>
                    </a:cubicBezTo>
                    <a:cubicBezTo>
                      <a:pt x="441" y="36"/>
                      <a:pt x="526" y="36"/>
                      <a:pt x="611" y="34"/>
                    </a:cubicBezTo>
                    <a:cubicBezTo>
                      <a:pt x="667" y="32"/>
                      <a:pt x="723" y="38"/>
                      <a:pt x="778" y="41"/>
                    </a:cubicBezTo>
                    <a:cubicBezTo>
                      <a:pt x="792" y="42"/>
                      <a:pt x="805" y="43"/>
                      <a:pt x="818" y="42"/>
                    </a:cubicBezTo>
                    <a:cubicBezTo>
                      <a:pt x="865" y="38"/>
                      <a:pt x="911" y="41"/>
                      <a:pt x="958" y="42"/>
                    </a:cubicBezTo>
                    <a:cubicBezTo>
                      <a:pt x="1009" y="42"/>
                      <a:pt x="1060" y="42"/>
                      <a:pt x="1112" y="42"/>
                    </a:cubicBezTo>
                    <a:cubicBezTo>
                      <a:pt x="1173" y="43"/>
                      <a:pt x="1234" y="43"/>
                      <a:pt x="1296" y="44"/>
                    </a:cubicBezTo>
                    <a:cubicBezTo>
                      <a:pt x="1320" y="44"/>
                      <a:pt x="1345" y="40"/>
                      <a:pt x="1369" y="43"/>
                    </a:cubicBezTo>
                    <a:cubicBezTo>
                      <a:pt x="1408" y="43"/>
                      <a:pt x="1446" y="41"/>
                      <a:pt x="1485" y="42"/>
                    </a:cubicBezTo>
                    <a:cubicBezTo>
                      <a:pt x="1537" y="39"/>
                      <a:pt x="1589" y="42"/>
                      <a:pt x="1640" y="40"/>
                    </a:cubicBezTo>
                    <a:cubicBezTo>
                      <a:pt x="1681" y="38"/>
                      <a:pt x="1723" y="40"/>
                      <a:pt x="1764" y="35"/>
                    </a:cubicBezTo>
                    <a:cubicBezTo>
                      <a:pt x="1783" y="33"/>
                      <a:pt x="1802" y="34"/>
                      <a:pt x="1821" y="34"/>
                    </a:cubicBezTo>
                    <a:cubicBezTo>
                      <a:pt x="1885" y="36"/>
                      <a:pt x="1947" y="24"/>
                      <a:pt x="2011" y="26"/>
                    </a:cubicBezTo>
                    <a:cubicBezTo>
                      <a:pt x="2023" y="26"/>
                      <a:pt x="2035" y="29"/>
                      <a:pt x="2046" y="24"/>
                    </a:cubicBezTo>
                    <a:cubicBezTo>
                      <a:pt x="2053" y="21"/>
                      <a:pt x="2049" y="8"/>
                      <a:pt x="2060" y="7"/>
                    </a:cubicBezTo>
                    <a:cubicBezTo>
                      <a:pt x="2060" y="32"/>
                      <a:pt x="2058" y="56"/>
                      <a:pt x="2064" y="80"/>
                    </a:cubicBezTo>
                    <a:cubicBezTo>
                      <a:pt x="2065" y="85"/>
                      <a:pt x="2065" y="92"/>
                      <a:pt x="2061" y="97"/>
                    </a:cubicBezTo>
                    <a:cubicBezTo>
                      <a:pt x="2060" y="96"/>
                      <a:pt x="2059" y="95"/>
                      <a:pt x="2058" y="95"/>
                    </a:cubicBezTo>
                    <a:cubicBezTo>
                      <a:pt x="2048" y="71"/>
                      <a:pt x="2038" y="66"/>
                      <a:pt x="2013" y="72"/>
                    </a:cubicBezTo>
                    <a:cubicBezTo>
                      <a:pt x="1977" y="79"/>
                      <a:pt x="1941" y="77"/>
                      <a:pt x="1905" y="79"/>
                    </a:cubicBezTo>
                    <a:cubicBezTo>
                      <a:pt x="1882" y="80"/>
                      <a:pt x="1859" y="82"/>
                      <a:pt x="1836" y="84"/>
                    </a:cubicBezTo>
                    <a:cubicBezTo>
                      <a:pt x="1814" y="86"/>
                      <a:pt x="1792" y="86"/>
                      <a:pt x="1770" y="84"/>
                    </a:cubicBezTo>
                    <a:cubicBezTo>
                      <a:pt x="1727" y="88"/>
                      <a:pt x="1684" y="83"/>
                      <a:pt x="1642" y="88"/>
                    </a:cubicBezTo>
                    <a:cubicBezTo>
                      <a:pt x="1639" y="88"/>
                      <a:pt x="1637" y="89"/>
                      <a:pt x="1635" y="89"/>
                    </a:cubicBezTo>
                    <a:cubicBezTo>
                      <a:pt x="1618" y="91"/>
                      <a:pt x="1602" y="89"/>
                      <a:pt x="1585" y="90"/>
                    </a:cubicBezTo>
                    <a:cubicBezTo>
                      <a:pt x="1508" y="85"/>
                      <a:pt x="1430" y="96"/>
                      <a:pt x="1352" y="95"/>
                    </a:cubicBezTo>
                    <a:cubicBezTo>
                      <a:pt x="1312" y="94"/>
                      <a:pt x="1273" y="97"/>
                      <a:pt x="1233" y="96"/>
                    </a:cubicBezTo>
                    <a:cubicBezTo>
                      <a:pt x="1143" y="101"/>
                      <a:pt x="1054" y="95"/>
                      <a:pt x="964" y="98"/>
                    </a:cubicBezTo>
                    <a:cubicBezTo>
                      <a:pt x="861" y="89"/>
                      <a:pt x="758" y="89"/>
                      <a:pt x="655" y="89"/>
                    </a:cubicBezTo>
                    <a:cubicBezTo>
                      <a:pt x="653" y="90"/>
                      <a:pt x="651" y="90"/>
                      <a:pt x="649" y="89"/>
                    </a:cubicBezTo>
                    <a:cubicBezTo>
                      <a:pt x="626" y="83"/>
                      <a:pt x="603" y="84"/>
                      <a:pt x="580" y="84"/>
                    </a:cubicBezTo>
                    <a:cubicBezTo>
                      <a:pt x="576" y="85"/>
                      <a:pt x="573" y="84"/>
                      <a:pt x="570" y="84"/>
                    </a:cubicBezTo>
                    <a:cubicBezTo>
                      <a:pt x="547" y="81"/>
                      <a:pt x="524" y="85"/>
                      <a:pt x="501" y="83"/>
                    </a:cubicBezTo>
                    <a:cubicBezTo>
                      <a:pt x="469" y="80"/>
                      <a:pt x="436" y="73"/>
                      <a:pt x="404" y="78"/>
                    </a:cubicBezTo>
                    <a:cubicBezTo>
                      <a:pt x="341" y="76"/>
                      <a:pt x="278" y="68"/>
                      <a:pt x="215" y="69"/>
                    </a:cubicBezTo>
                    <a:cubicBezTo>
                      <a:pt x="187" y="70"/>
                      <a:pt x="158" y="68"/>
                      <a:pt x="131" y="61"/>
                    </a:cubicBezTo>
                    <a:cubicBezTo>
                      <a:pt x="122" y="59"/>
                      <a:pt x="114" y="62"/>
                      <a:pt x="105" y="61"/>
                    </a:cubicBezTo>
                    <a:cubicBezTo>
                      <a:pt x="77" y="55"/>
                      <a:pt x="48" y="57"/>
                      <a:pt x="20" y="54"/>
                    </a:cubicBezTo>
                    <a:cubicBezTo>
                      <a:pt x="13" y="53"/>
                      <a:pt x="5" y="54"/>
                      <a:pt x="0" y="48"/>
                    </a:cubicBezTo>
                    <a:close/>
                  </a:path>
                </a:pathLst>
              </a:custGeom>
              <a:solidFill>
                <a:srgbClr val="DE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1" name="Freeform 23">
                <a:extLst>
                  <a:ext uri="{FF2B5EF4-FFF2-40B4-BE49-F238E27FC236}">
                    <a16:creationId xmlns:a16="http://schemas.microsoft.com/office/drawing/2014/main" id="{BAB5456D-6A16-4C4B-9B87-6A4AB00DDCC1}"/>
                  </a:ext>
                </a:extLst>
              </p:cNvPr>
              <p:cNvSpPr>
                <a:spLocks/>
              </p:cNvSpPr>
              <p:nvPr/>
            </p:nvSpPr>
            <p:spPr bwMode="auto">
              <a:xfrm>
                <a:off x="373" y="3616"/>
                <a:ext cx="2007" cy="89"/>
              </a:xfrm>
              <a:custGeom>
                <a:avLst/>
                <a:gdLst>
                  <a:gd name="T0" fmla="*/ 1777 w 1786"/>
                  <a:gd name="T1" fmla="*/ 2 h 80"/>
                  <a:gd name="T2" fmla="*/ 1784 w 1786"/>
                  <a:gd name="T3" fmla="*/ 51 h 80"/>
                  <a:gd name="T4" fmla="*/ 1750 w 1786"/>
                  <a:gd name="T5" fmla="*/ 60 h 80"/>
                  <a:gd name="T6" fmla="*/ 1579 w 1786"/>
                  <a:gd name="T7" fmla="*/ 68 h 80"/>
                  <a:gd name="T8" fmla="*/ 1570 w 1786"/>
                  <a:gd name="T9" fmla="*/ 70 h 80"/>
                  <a:gd name="T10" fmla="*/ 1514 w 1786"/>
                  <a:gd name="T11" fmla="*/ 73 h 80"/>
                  <a:gd name="T12" fmla="*/ 1429 w 1786"/>
                  <a:gd name="T13" fmla="*/ 73 h 80"/>
                  <a:gd name="T14" fmla="*/ 1318 w 1786"/>
                  <a:gd name="T15" fmla="*/ 77 h 80"/>
                  <a:gd name="T16" fmla="*/ 1225 w 1786"/>
                  <a:gd name="T17" fmla="*/ 72 h 80"/>
                  <a:gd name="T18" fmla="*/ 1104 w 1786"/>
                  <a:gd name="T19" fmla="*/ 72 h 80"/>
                  <a:gd name="T20" fmla="*/ 935 w 1786"/>
                  <a:gd name="T21" fmla="*/ 71 h 80"/>
                  <a:gd name="T22" fmla="*/ 817 w 1786"/>
                  <a:gd name="T23" fmla="*/ 74 h 80"/>
                  <a:gd name="T24" fmla="*/ 707 w 1786"/>
                  <a:gd name="T25" fmla="*/ 73 h 80"/>
                  <a:gd name="T26" fmla="*/ 618 w 1786"/>
                  <a:gd name="T27" fmla="*/ 79 h 80"/>
                  <a:gd name="T28" fmla="*/ 612 w 1786"/>
                  <a:gd name="T29" fmla="*/ 80 h 80"/>
                  <a:gd name="T30" fmla="*/ 561 w 1786"/>
                  <a:gd name="T31" fmla="*/ 72 h 80"/>
                  <a:gd name="T32" fmla="*/ 481 w 1786"/>
                  <a:gd name="T33" fmla="*/ 65 h 80"/>
                  <a:gd name="T34" fmla="*/ 417 w 1786"/>
                  <a:gd name="T35" fmla="*/ 64 h 80"/>
                  <a:gd name="T36" fmla="*/ 356 w 1786"/>
                  <a:gd name="T37" fmla="*/ 68 h 80"/>
                  <a:gd name="T38" fmla="*/ 259 w 1786"/>
                  <a:gd name="T39" fmla="*/ 67 h 80"/>
                  <a:gd name="T40" fmla="*/ 250 w 1786"/>
                  <a:gd name="T41" fmla="*/ 66 h 80"/>
                  <a:gd name="T42" fmla="*/ 84 w 1786"/>
                  <a:gd name="T43" fmla="*/ 60 h 80"/>
                  <a:gd name="T44" fmla="*/ 7 w 1786"/>
                  <a:gd name="T45" fmla="*/ 53 h 80"/>
                  <a:gd name="T46" fmla="*/ 7 w 1786"/>
                  <a:gd name="T47" fmla="*/ 39 h 80"/>
                  <a:gd name="T48" fmla="*/ 17 w 1786"/>
                  <a:gd name="T49" fmla="*/ 34 h 80"/>
                  <a:gd name="T50" fmla="*/ 55 w 1786"/>
                  <a:gd name="T51" fmla="*/ 7 h 80"/>
                  <a:gd name="T52" fmla="*/ 117 w 1786"/>
                  <a:gd name="T53" fmla="*/ 10 h 80"/>
                  <a:gd name="T54" fmla="*/ 167 w 1786"/>
                  <a:gd name="T55" fmla="*/ 8 h 80"/>
                  <a:gd name="T56" fmla="*/ 175 w 1786"/>
                  <a:gd name="T57" fmla="*/ 8 h 80"/>
                  <a:gd name="T58" fmla="*/ 191 w 1786"/>
                  <a:gd name="T59" fmla="*/ 14 h 80"/>
                  <a:gd name="T60" fmla="*/ 234 w 1786"/>
                  <a:gd name="T61" fmla="*/ 19 h 80"/>
                  <a:gd name="T62" fmla="*/ 258 w 1786"/>
                  <a:gd name="T63" fmla="*/ 14 h 80"/>
                  <a:gd name="T64" fmla="*/ 285 w 1786"/>
                  <a:gd name="T65" fmla="*/ 18 h 80"/>
                  <a:gd name="T66" fmla="*/ 309 w 1786"/>
                  <a:gd name="T67" fmla="*/ 16 h 80"/>
                  <a:gd name="T68" fmla="*/ 338 w 1786"/>
                  <a:gd name="T69" fmla="*/ 13 h 80"/>
                  <a:gd name="T70" fmla="*/ 369 w 1786"/>
                  <a:gd name="T71" fmla="*/ 14 h 80"/>
                  <a:gd name="T72" fmla="*/ 425 w 1786"/>
                  <a:gd name="T73" fmla="*/ 21 h 80"/>
                  <a:gd name="T74" fmla="*/ 448 w 1786"/>
                  <a:gd name="T75" fmla="*/ 18 h 80"/>
                  <a:gd name="T76" fmla="*/ 622 w 1786"/>
                  <a:gd name="T77" fmla="*/ 15 h 80"/>
                  <a:gd name="T78" fmla="*/ 715 w 1786"/>
                  <a:gd name="T79" fmla="*/ 16 h 80"/>
                  <a:gd name="T80" fmla="*/ 724 w 1786"/>
                  <a:gd name="T81" fmla="*/ 15 h 80"/>
                  <a:gd name="T82" fmla="*/ 867 w 1786"/>
                  <a:gd name="T83" fmla="*/ 17 h 80"/>
                  <a:gd name="T84" fmla="*/ 928 w 1786"/>
                  <a:gd name="T85" fmla="*/ 13 h 80"/>
                  <a:gd name="T86" fmla="*/ 941 w 1786"/>
                  <a:gd name="T87" fmla="*/ 15 h 80"/>
                  <a:gd name="T88" fmla="*/ 974 w 1786"/>
                  <a:gd name="T89" fmla="*/ 17 h 80"/>
                  <a:gd name="T90" fmla="*/ 1193 w 1786"/>
                  <a:gd name="T91" fmla="*/ 16 h 80"/>
                  <a:gd name="T92" fmla="*/ 1317 w 1786"/>
                  <a:gd name="T93" fmla="*/ 19 h 80"/>
                  <a:gd name="T94" fmla="*/ 1323 w 1786"/>
                  <a:gd name="T95" fmla="*/ 18 h 80"/>
                  <a:gd name="T96" fmla="*/ 1364 w 1786"/>
                  <a:gd name="T97" fmla="*/ 18 h 80"/>
                  <a:gd name="T98" fmla="*/ 1572 w 1786"/>
                  <a:gd name="T99" fmla="*/ 13 h 80"/>
                  <a:gd name="T100" fmla="*/ 1636 w 1786"/>
                  <a:gd name="T101" fmla="*/ 13 h 80"/>
                  <a:gd name="T102" fmla="*/ 1712 w 1786"/>
                  <a:gd name="T103" fmla="*/ 4 h 80"/>
                  <a:gd name="T104" fmla="*/ 1752 w 1786"/>
                  <a:gd name="T105" fmla="*/ 5 h 80"/>
                  <a:gd name="T106" fmla="*/ 1777 w 1786"/>
                  <a:gd name="T107" fmla="*/ 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86" h="80">
                    <a:moveTo>
                      <a:pt x="1777" y="2"/>
                    </a:moveTo>
                    <a:cubicBezTo>
                      <a:pt x="1777" y="18"/>
                      <a:pt x="1786" y="34"/>
                      <a:pt x="1784" y="51"/>
                    </a:cubicBezTo>
                    <a:cubicBezTo>
                      <a:pt x="1774" y="60"/>
                      <a:pt x="1762" y="59"/>
                      <a:pt x="1750" y="60"/>
                    </a:cubicBezTo>
                    <a:cubicBezTo>
                      <a:pt x="1693" y="65"/>
                      <a:pt x="1637" y="71"/>
                      <a:pt x="1579" y="68"/>
                    </a:cubicBezTo>
                    <a:cubicBezTo>
                      <a:pt x="1576" y="68"/>
                      <a:pt x="1573" y="69"/>
                      <a:pt x="1570" y="70"/>
                    </a:cubicBezTo>
                    <a:cubicBezTo>
                      <a:pt x="1551" y="73"/>
                      <a:pt x="1533" y="71"/>
                      <a:pt x="1514" y="73"/>
                    </a:cubicBezTo>
                    <a:cubicBezTo>
                      <a:pt x="1486" y="71"/>
                      <a:pt x="1457" y="72"/>
                      <a:pt x="1429" y="73"/>
                    </a:cubicBezTo>
                    <a:cubicBezTo>
                      <a:pt x="1392" y="75"/>
                      <a:pt x="1355" y="71"/>
                      <a:pt x="1318" y="77"/>
                    </a:cubicBezTo>
                    <a:cubicBezTo>
                      <a:pt x="1287" y="69"/>
                      <a:pt x="1256" y="74"/>
                      <a:pt x="1225" y="72"/>
                    </a:cubicBezTo>
                    <a:cubicBezTo>
                      <a:pt x="1185" y="71"/>
                      <a:pt x="1144" y="68"/>
                      <a:pt x="1104" y="72"/>
                    </a:cubicBezTo>
                    <a:cubicBezTo>
                      <a:pt x="1047" y="77"/>
                      <a:pt x="991" y="69"/>
                      <a:pt x="935" y="71"/>
                    </a:cubicBezTo>
                    <a:cubicBezTo>
                      <a:pt x="896" y="71"/>
                      <a:pt x="857" y="73"/>
                      <a:pt x="817" y="74"/>
                    </a:cubicBezTo>
                    <a:cubicBezTo>
                      <a:pt x="781" y="75"/>
                      <a:pt x="743" y="72"/>
                      <a:pt x="707" y="73"/>
                    </a:cubicBezTo>
                    <a:cubicBezTo>
                      <a:pt x="677" y="74"/>
                      <a:pt x="647" y="70"/>
                      <a:pt x="618" y="79"/>
                    </a:cubicBezTo>
                    <a:cubicBezTo>
                      <a:pt x="616" y="80"/>
                      <a:pt x="614" y="80"/>
                      <a:pt x="612" y="80"/>
                    </a:cubicBezTo>
                    <a:cubicBezTo>
                      <a:pt x="595" y="73"/>
                      <a:pt x="578" y="70"/>
                      <a:pt x="561" y="72"/>
                    </a:cubicBezTo>
                    <a:cubicBezTo>
                      <a:pt x="534" y="70"/>
                      <a:pt x="507" y="66"/>
                      <a:pt x="481" y="65"/>
                    </a:cubicBezTo>
                    <a:cubicBezTo>
                      <a:pt x="460" y="64"/>
                      <a:pt x="438" y="62"/>
                      <a:pt x="417" y="64"/>
                    </a:cubicBezTo>
                    <a:cubicBezTo>
                      <a:pt x="397" y="66"/>
                      <a:pt x="377" y="68"/>
                      <a:pt x="356" y="68"/>
                    </a:cubicBezTo>
                    <a:cubicBezTo>
                      <a:pt x="324" y="68"/>
                      <a:pt x="292" y="64"/>
                      <a:pt x="259" y="67"/>
                    </a:cubicBezTo>
                    <a:cubicBezTo>
                      <a:pt x="256" y="67"/>
                      <a:pt x="253" y="66"/>
                      <a:pt x="250" y="66"/>
                    </a:cubicBezTo>
                    <a:cubicBezTo>
                      <a:pt x="194" y="62"/>
                      <a:pt x="139" y="58"/>
                      <a:pt x="84" y="60"/>
                    </a:cubicBezTo>
                    <a:cubicBezTo>
                      <a:pt x="59" y="52"/>
                      <a:pt x="32" y="59"/>
                      <a:pt x="7" y="53"/>
                    </a:cubicBezTo>
                    <a:cubicBezTo>
                      <a:pt x="0" y="49"/>
                      <a:pt x="1" y="44"/>
                      <a:pt x="7" y="39"/>
                    </a:cubicBezTo>
                    <a:cubicBezTo>
                      <a:pt x="10" y="36"/>
                      <a:pt x="14" y="33"/>
                      <a:pt x="17" y="34"/>
                    </a:cubicBezTo>
                    <a:cubicBezTo>
                      <a:pt x="37" y="35"/>
                      <a:pt x="48" y="25"/>
                      <a:pt x="55" y="7"/>
                    </a:cubicBezTo>
                    <a:cubicBezTo>
                      <a:pt x="76" y="1"/>
                      <a:pt x="97" y="11"/>
                      <a:pt x="117" y="10"/>
                    </a:cubicBezTo>
                    <a:cubicBezTo>
                      <a:pt x="134" y="10"/>
                      <a:pt x="150" y="13"/>
                      <a:pt x="167" y="8"/>
                    </a:cubicBezTo>
                    <a:cubicBezTo>
                      <a:pt x="170" y="7"/>
                      <a:pt x="172" y="7"/>
                      <a:pt x="175" y="8"/>
                    </a:cubicBezTo>
                    <a:cubicBezTo>
                      <a:pt x="180" y="11"/>
                      <a:pt x="184" y="15"/>
                      <a:pt x="191" y="14"/>
                    </a:cubicBezTo>
                    <a:cubicBezTo>
                      <a:pt x="205" y="14"/>
                      <a:pt x="220" y="13"/>
                      <a:pt x="234" y="19"/>
                    </a:cubicBezTo>
                    <a:cubicBezTo>
                      <a:pt x="243" y="23"/>
                      <a:pt x="249" y="12"/>
                      <a:pt x="258" y="14"/>
                    </a:cubicBezTo>
                    <a:cubicBezTo>
                      <a:pt x="267" y="15"/>
                      <a:pt x="276" y="17"/>
                      <a:pt x="285" y="18"/>
                    </a:cubicBezTo>
                    <a:cubicBezTo>
                      <a:pt x="293" y="22"/>
                      <a:pt x="301" y="20"/>
                      <a:pt x="309" y="16"/>
                    </a:cubicBezTo>
                    <a:cubicBezTo>
                      <a:pt x="318" y="11"/>
                      <a:pt x="328" y="13"/>
                      <a:pt x="338" y="13"/>
                    </a:cubicBezTo>
                    <a:cubicBezTo>
                      <a:pt x="348" y="17"/>
                      <a:pt x="359" y="13"/>
                      <a:pt x="369" y="14"/>
                    </a:cubicBezTo>
                    <a:cubicBezTo>
                      <a:pt x="388" y="14"/>
                      <a:pt x="406" y="19"/>
                      <a:pt x="425" y="21"/>
                    </a:cubicBezTo>
                    <a:cubicBezTo>
                      <a:pt x="433" y="22"/>
                      <a:pt x="441" y="21"/>
                      <a:pt x="448" y="18"/>
                    </a:cubicBezTo>
                    <a:cubicBezTo>
                      <a:pt x="507" y="19"/>
                      <a:pt x="564" y="15"/>
                      <a:pt x="622" y="15"/>
                    </a:cubicBezTo>
                    <a:cubicBezTo>
                      <a:pt x="653" y="15"/>
                      <a:pt x="684" y="24"/>
                      <a:pt x="715" y="16"/>
                    </a:cubicBezTo>
                    <a:cubicBezTo>
                      <a:pt x="718" y="18"/>
                      <a:pt x="721" y="17"/>
                      <a:pt x="724" y="15"/>
                    </a:cubicBezTo>
                    <a:cubicBezTo>
                      <a:pt x="771" y="15"/>
                      <a:pt x="819" y="12"/>
                      <a:pt x="867" y="17"/>
                    </a:cubicBezTo>
                    <a:cubicBezTo>
                      <a:pt x="887" y="18"/>
                      <a:pt x="908" y="9"/>
                      <a:pt x="928" y="13"/>
                    </a:cubicBezTo>
                    <a:cubicBezTo>
                      <a:pt x="933" y="13"/>
                      <a:pt x="937" y="14"/>
                      <a:pt x="941" y="15"/>
                    </a:cubicBezTo>
                    <a:cubicBezTo>
                      <a:pt x="952" y="20"/>
                      <a:pt x="963" y="18"/>
                      <a:pt x="974" y="17"/>
                    </a:cubicBezTo>
                    <a:cubicBezTo>
                      <a:pt x="1047" y="11"/>
                      <a:pt x="1120" y="21"/>
                      <a:pt x="1193" y="16"/>
                    </a:cubicBezTo>
                    <a:cubicBezTo>
                      <a:pt x="1234" y="13"/>
                      <a:pt x="1276" y="17"/>
                      <a:pt x="1317" y="19"/>
                    </a:cubicBezTo>
                    <a:cubicBezTo>
                      <a:pt x="1319" y="19"/>
                      <a:pt x="1321" y="19"/>
                      <a:pt x="1323" y="18"/>
                    </a:cubicBezTo>
                    <a:cubicBezTo>
                      <a:pt x="1337" y="18"/>
                      <a:pt x="1350" y="19"/>
                      <a:pt x="1364" y="18"/>
                    </a:cubicBezTo>
                    <a:cubicBezTo>
                      <a:pt x="1433" y="19"/>
                      <a:pt x="1503" y="6"/>
                      <a:pt x="1572" y="13"/>
                    </a:cubicBezTo>
                    <a:cubicBezTo>
                      <a:pt x="1593" y="11"/>
                      <a:pt x="1614" y="14"/>
                      <a:pt x="1636" y="13"/>
                    </a:cubicBezTo>
                    <a:cubicBezTo>
                      <a:pt x="1661" y="12"/>
                      <a:pt x="1687" y="11"/>
                      <a:pt x="1712" y="4"/>
                    </a:cubicBezTo>
                    <a:cubicBezTo>
                      <a:pt x="1725" y="0"/>
                      <a:pt x="1738" y="3"/>
                      <a:pt x="1752" y="5"/>
                    </a:cubicBezTo>
                    <a:cubicBezTo>
                      <a:pt x="1760" y="5"/>
                      <a:pt x="1769" y="5"/>
                      <a:pt x="1777" y="2"/>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2" name="Freeform 24">
                <a:extLst>
                  <a:ext uri="{FF2B5EF4-FFF2-40B4-BE49-F238E27FC236}">
                    <a16:creationId xmlns:a16="http://schemas.microsoft.com/office/drawing/2014/main" id="{E5CDB0F4-700F-40EF-8796-40A54EB29A1C}"/>
                  </a:ext>
                </a:extLst>
              </p:cNvPr>
              <p:cNvSpPr>
                <a:spLocks/>
              </p:cNvSpPr>
              <p:nvPr/>
            </p:nvSpPr>
            <p:spPr bwMode="auto">
              <a:xfrm>
                <a:off x="918" y="978"/>
                <a:ext cx="581" cy="286"/>
              </a:xfrm>
              <a:custGeom>
                <a:avLst/>
                <a:gdLst>
                  <a:gd name="T0" fmla="*/ 335 w 517"/>
                  <a:gd name="T1" fmla="*/ 253 h 255"/>
                  <a:gd name="T2" fmla="*/ 315 w 517"/>
                  <a:gd name="T3" fmla="*/ 250 h 255"/>
                  <a:gd name="T4" fmla="*/ 303 w 517"/>
                  <a:gd name="T5" fmla="*/ 246 h 255"/>
                  <a:gd name="T6" fmla="*/ 275 w 517"/>
                  <a:gd name="T7" fmla="*/ 246 h 255"/>
                  <a:gd name="T8" fmla="*/ 230 w 517"/>
                  <a:gd name="T9" fmla="*/ 245 h 255"/>
                  <a:gd name="T10" fmla="*/ 227 w 517"/>
                  <a:gd name="T11" fmla="*/ 242 h 255"/>
                  <a:gd name="T12" fmla="*/ 174 w 517"/>
                  <a:gd name="T13" fmla="*/ 226 h 255"/>
                  <a:gd name="T14" fmla="*/ 111 w 517"/>
                  <a:gd name="T15" fmla="*/ 210 h 255"/>
                  <a:gd name="T16" fmla="*/ 90 w 517"/>
                  <a:gd name="T17" fmla="*/ 203 h 255"/>
                  <a:gd name="T18" fmla="*/ 63 w 517"/>
                  <a:gd name="T19" fmla="*/ 195 h 255"/>
                  <a:gd name="T20" fmla="*/ 41 w 517"/>
                  <a:gd name="T21" fmla="*/ 194 h 255"/>
                  <a:gd name="T22" fmla="*/ 10 w 517"/>
                  <a:gd name="T23" fmla="*/ 186 h 255"/>
                  <a:gd name="T24" fmla="*/ 27 w 517"/>
                  <a:gd name="T25" fmla="*/ 122 h 255"/>
                  <a:gd name="T26" fmla="*/ 46 w 517"/>
                  <a:gd name="T27" fmla="*/ 83 h 255"/>
                  <a:gd name="T28" fmla="*/ 59 w 517"/>
                  <a:gd name="T29" fmla="*/ 63 h 255"/>
                  <a:gd name="T30" fmla="*/ 68 w 517"/>
                  <a:gd name="T31" fmla="*/ 42 h 255"/>
                  <a:gd name="T32" fmla="*/ 84 w 517"/>
                  <a:gd name="T33" fmla="*/ 11 h 255"/>
                  <a:gd name="T34" fmla="*/ 108 w 517"/>
                  <a:gd name="T35" fmla="*/ 1 h 255"/>
                  <a:gd name="T36" fmla="*/ 155 w 517"/>
                  <a:gd name="T37" fmla="*/ 5 h 255"/>
                  <a:gd name="T38" fmla="*/ 205 w 517"/>
                  <a:gd name="T39" fmla="*/ 9 h 255"/>
                  <a:gd name="T40" fmla="*/ 233 w 517"/>
                  <a:gd name="T41" fmla="*/ 3 h 255"/>
                  <a:gd name="T42" fmla="*/ 291 w 517"/>
                  <a:gd name="T43" fmla="*/ 17 h 255"/>
                  <a:gd name="T44" fmla="*/ 316 w 517"/>
                  <a:gd name="T45" fmla="*/ 18 h 255"/>
                  <a:gd name="T46" fmla="*/ 342 w 517"/>
                  <a:gd name="T47" fmla="*/ 21 h 255"/>
                  <a:gd name="T48" fmla="*/ 371 w 517"/>
                  <a:gd name="T49" fmla="*/ 23 h 255"/>
                  <a:gd name="T50" fmla="*/ 388 w 517"/>
                  <a:gd name="T51" fmla="*/ 25 h 255"/>
                  <a:gd name="T52" fmla="*/ 408 w 517"/>
                  <a:gd name="T53" fmla="*/ 26 h 255"/>
                  <a:gd name="T54" fmla="*/ 446 w 517"/>
                  <a:gd name="T55" fmla="*/ 28 h 255"/>
                  <a:gd name="T56" fmla="*/ 467 w 517"/>
                  <a:gd name="T57" fmla="*/ 30 h 255"/>
                  <a:gd name="T58" fmla="*/ 502 w 517"/>
                  <a:gd name="T59" fmla="*/ 51 h 255"/>
                  <a:gd name="T60" fmla="*/ 446 w 517"/>
                  <a:gd name="T61" fmla="*/ 184 h 255"/>
                  <a:gd name="T62" fmla="*/ 432 w 517"/>
                  <a:gd name="T63" fmla="*/ 226 h 255"/>
                  <a:gd name="T64" fmla="*/ 411 w 517"/>
                  <a:gd name="T65" fmla="*/ 230 h 255"/>
                  <a:gd name="T66" fmla="*/ 371 w 517"/>
                  <a:gd name="T67" fmla="*/ 246 h 255"/>
                  <a:gd name="T68" fmla="*/ 359 w 517"/>
                  <a:gd name="T69" fmla="*/ 246 h 255"/>
                  <a:gd name="T70" fmla="*/ 347 w 517"/>
                  <a:gd name="T71" fmla="*/ 25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7" h="255">
                    <a:moveTo>
                      <a:pt x="347" y="250"/>
                    </a:moveTo>
                    <a:cubicBezTo>
                      <a:pt x="341" y="244"/>
                      <a:pt x="338" y="250"/>
                      <a:pt x="335" y="253"/>
                    </a:cubicBezTo>
                    <a:cubicBezTo>
                      <a:pt x="333" y="255"/>
                      <a:pt x="332" y="255"/>
                      <a:pt x="330" y="254"/>
                    </a:cubicBezTo>
                    <a:cubicBezTo>
                      <a:pt x="326" y="247"/>
                      <a:pt x="320" y="251"/>
                      <a:pt x="315" y="250"/>
                    </a:cubicBezTo>
                    <a:cubicBezTo>
                      <a:pt x="311" y="252"/>
                      <a:pt x="309" y="249"/>
                      <a:pt x="307" y="246"/>
                    </a:cubicBezTo>
                    <a:cubicBezTo>
                      <a:pt x="306" y="246"/>
                      <a:pt x="304" y="246"/>
                      <a:pt x="303" y="246"/>
                    </a:cubicBezTo>
                    <a:cubicBezTo>
                      <a:pt x="297" y="248"/>
                      <a:pt x="292" y="243"/>
                      <a:pt x="286" y="246"/>
                    </a:cubicBezTo>
                    <a:cubicBezTo>
                      <a:pt x="283" y="247"/>
                      <a:pt x="279" y="247"/>
                      <a:pt x="275" y="246"/>
                    </a:cubicBezTo>
                    <a:cubicBezTo>
                      <a:pt x="270" y="246"/>
                      <a:pt x="266" y="242"/>
                      <a:pt x="262" y="239"/>
                    </a:cubicBezTo>
                    <a:cubicBezTo>
                      <a:pt x="252" y="242"/>
                      <a:pt x="238" y="226"/>
                      <a:pt x="230" y="245"/>
                    </a:cubicBezTo>
                    <a:cubicBezTo>
                      <a:pt x="229" y="246"/>
                      <a:pt x="227" y="246"/>
                      <a:pt x="226" y="244"/>
                    </a:cubicBezTo>
                    <a:cubicBezTo>
                      <a:pt x="225" y="244"/>
                      <a:pt x="226" y="243"/>
                      <a:pt x="227" y="242"/>
                    </a:cubicBezTo>
                    <a:cubicBezTo>
                      <a:pt x="218" y="226"/>
                      <a:pt x="193" y="227"/>
                      <a:pt x="181" y="245"/>
                    </a:cubicBezTo>
                    <a:cubicBezTo>
                      <a:pt x="182" y="236"/>
                      <a:pt x="189" y="228"/>
                      <a:pt x="174" y="226"/>
                    </a:cubicBezTo>
                    <a:cubicBezTo>
                      <a:pt x="158" y="223"/>
                      <a:pt x="143" y="218"/>
                      <a:pt x="127" y="213"/>
                    </a:cubicBezTo>
                    <a:cubicBezTo>
                      <a:pt x="122" y="210"/>
                      <a:pt x="116" y="214"/>
                      <a:pt x="111" y="210"/>
                    </a:cubicBezTo>
                    <a:cubicBezTo>
                      <a:pt x="106" y="206"/>
                      <a:pt x="101" y="205"/>
                      <a:pt x="95" y="207"/>
                    </a:cubicBezTo>
                    <a:cubicBezTo>
                      <a:pt x="93" y="206"/>
                      <a:pt x="92" y="203"/>
                      <a:pt x="90" y="203"/>
                    </a:cubicBezTo>
                    <a:cubicBezTo>
                      <a:pt x="85" y="203"/>
                      <a:pt x="80" y="202"/>
                      <a:pt x="75" y="202"/>
                    </a:cubicBezTo>
                    <a:cubicBezTo>
                      <a:pt x="68" y="205"/>
                      <a:pt x="69" y="194"/>
                      <a:pt x="63" y="195"/>
                    </a:cubicBezTo>
                    <a:cubicBezTo>
                      <a:pt x="58" y="194"/>
                      <a:pt x="52" y="192"/>
                      <a:pt x="47" y="194"/>
                    </a:cubicBezTo>
                    <a:cubicBezTo>
                      <a:pt x="45" y="196"/>
                      <a:pt x="43" y="196"/>
                      <a:pt x="41" y="194"/>
                    </a:cubicBezTo>
                    <a:cubicBezTo>
                      <a:pt x="34" y="187"/>
                      <a:pt x="26" y="179"/>
                      <a:pt x="15" y="186"/>
                    </a:cubicBezTo>
                    <a:cubicBezTo>
                      <a:pt x="13" y="188"/>
                      <a:pt x="11" y="188"/>
                      <a:pt x="10" y="186"/>
                    </a:cubicBezTo>
                    <a:cubicBezTo>
                      <a:pt x="0" y="169"/>
                      <a:pt x="12" y="157"/>
                      <a:pt x="17" y="144"/>
                    </a:cubicBezTo>
                    <a:cubicBezTo>
                      <a:pt x="20" y="136"/>
                      <a:pt x="24" y="130"/>
                      <a:pt x="27" y="122"/>
                    </a:cubicBezTo>
                    <a:cubicBezTo>
                      <a:pt x="28" y="110"/>
                      <a:pt x="36" y="101"/>
                      <a:pt x="40" y="91"/>
                    </a:cubicBezTo>
                    <a:cubicBezTo>
                      <a:pt x="42" y="88"/>
                      <a:pt x="44" y="86"/>
                      <a:pt x="46" y="83"/>
                    </a:cubicBezTo>
                    <a:cubicBezTo>
                      <a:pt x="48" y="79"/>
                      <a:pt x="50" y="76"/>
                      <a:pt x="52" y="73"/>
                    </a:cubicBezTo>
                    <a:cubicBezTo>
                      <a:pt x="55" y="70"/>
                      <a:pt x="57" y="66"/>
                      <a:pt x="59" y="63"/>
                    </a:cubicBezTo>
                    <a:cubicBezTo>
                      <a:pt x="61" y="57"/>
                      <a:pt x="62" y="51"/>
                      <a:pt x="65" y="46"/>
                    </a:cubicBezTo>
                    <a:cubicBezTo>
                      <a:pt x="66" y="45"/>
                      <a:pt x="67" y="43"/>
                      <a:pt x="68" y="42"/>
                    </a:cubicBezTo>
                    <a:cubicBezTo>
                      <a:pt x="75" y="35"/>
                      <a:pt x="77" y="27"/>
                      <a:pt x="80" y="18"/>
                    </a:cubicBezTo>
                    <a:cubicBezTo>
                      <a:pt x="81" y="15"/>
                      <a:pt x="82" y="13"/>
                      <a:pt x="84" y="11"/>
                    </a:cubicBezTo>
                    <a:cubicBezTo>
                      <a:pt x="88" y="9"/>
                      <a:pt x="91" y="7"/>
                      <a:pt x="94" y="5"/>
                    </a:cubicBezTo>
                    <a:cubicBezTo>
                      <a:pt x="99" y="3"/>
                      <a:pt x="103" y="2"/>
                      <a:pt x="108" y="1"/>
                    </a:cubicBezTo>
                    <a:cubicBezTo>
                      <a:pt x="117" y="1"/>
                      <a:pt x="125" y="1"/>
                      <a:pt x="134" y="0"/>
                    </a:cubicBezTo>
                    <a:cubicBezTo>
                      <a:pt x="141" y="1"/>
                      <a:pt x="147" y="6"/>
                      <a:pt x="155" y="5"/>
                    </a:cubicBezTo>
                    <a:cubicBezTo>
                      <a:pt x="165" y="4"/>
                      <a:pt x="175" y="4"/>
                      <a:pt x="185" y="6"/>
                    </a:cubicBezTo>
                    <a:cubicBezTo>
                      <a:pt x="191" y="8"/>
                      <a:pt x="198" y="8"/>
                      <a:pt x="205" y="9"/>
                    </a:cubicBezTo>
                    <a:cubicBezTo>
                      <a:pt x="214" y="11"/>
                      <a:pt x="221" y="4"/>
                      <a:pt x="228" y="1"/>
                    </a:cubicBezTo>
                    <a:cubicBezTo>
                      <a:pt x="230" y="1"/>
                      <a:pt x="232" y="2"/>
                      <a:pt x="233" y="3"/>
                    </a:cubicBezTo>
                    <a:cubicBezTo>
                      <a:pt x="243" y="19"/>
                      <a:pt x="260" y="8"/>
                      <a:pt x="273" y="14"/>
                    </a:cubicBezTo>
                    <a:cubicBezTo>
                      <a:pt x="279" y="16"/>
                      <a:pt x="285" y="17"/>
                      <a:pt x="291" y="17"/>
                    </a:cubicBezTo>
                    <a:cubicBezTo>
                      <a:pt x="298" y="17"/>
                      <a:pt x="304" y="17"/>
                      <a:pt x="311" y="17"/>
                    </a:cubicBezTo>
                    <a:cubicBezTo>
                      <a:pt x="313" y="18"/>
                      <a:pt x="315" y="18"/>
                      <a:pt x="316" y="18"/>
                    </a:cubicBezTo>
                    <a:cubicBezTo>
                      <a:pt x="318" y="19"/>
                      <a:pt x="320" y="19"/>
                      <a:pt x="322" y="20"/>
                    </a:cubicBezTo>
                    <a:cubicBezTo>
                      <a:pt x="328" y="22"/>
                      <a:pt x="335" y="21"/>
                      <a:pt x="342" y="21"/>
                    </a:cubicBezTo>
                    <a:cubicBezTo>
                      <a:pt x="345" y="21"/>
                      <a:pt x="348" y="21"/>
                      <a:pt x="350" y="21"/>
                    </a:cubicBezTo>
                    <a:cubicBezTo>
                      <a:pt x="357" y="22"/>
                      <a:pt x="364" y="23"/>
                      <a:pt x="371" y="23"/>
                    </a:cubicBezTo>
                    <a:cubicBezTo>
                      <a:pt x="372" y="23"/>
                      <a:pt x="374" y="23"/>
                      <a:pt x="376" y="24"/>
                    </a:cubicBezTo>
                    <a:cubicBezTo>
                      <a:pt x="380" y="25"/>
                      <a:pt x="384" y="25"/>
                      <a:pt x="388" y="25"/>
                    </a:cubicBezTo>
                    <a:cubicBezTo>
                      <a:pt x="391" y="25"/>
                      <a:pt x="394" y="25"/>
                      <a:pt x="397" y="25"/>
                    </a:cubicBezTo>
                    <a:cubicBezTo>
                      <a:pt x="400" y="25"/>
                      <a:pt x="404" y="25"/>
                      <a:pt x="408" y="26"/>
                    </a:cubicBezTo>
                    <a:cubicBezTo>
                      <a:pt x="415" y="28"/>
                      <a:pt x="422" y="29"/>
                      <a:pt x="430" y="29"/>
                    </a:cubicBezTo>
                    <a:cubicBezTo>
                      <a:pt x="435" y="29"/>
                      <a:pt x="441" y="29"/>
                      <a:pt x="446" y="28"/>
                    </a:cubicBezTo>
                    <a:cubicBezTo>
                      <a:pt x="448" y="27"/>
                      <a:pt x="450" y="27"/>
                      <a:pt x="452" y="28"/>
                    </a:cubicBezTo>
                    <a:cubicBezTo>
                      <a:pt x="457" y="29"/>
                      <a:pt x="462" y="29"/>
                      <a:pt x="467" y="30"/>
                    </a:cubicBezTo>
                    <a:cubicBezTo>
                      <a:pt x="482" y="35"/>
                      <a:pt x="499" y="34"/>
                      <a:pt x="515" y="41"/>
                    </a:cubicBezTo>
                    <a:cubicBezTo>
                      <a:pt x="517" y="52"/>
                      <a:pt x="507" y="50"/>
                      <a:pt x="502" y="51"/>
                    </a:cubicBezTo>
                    <a:cubicBezTo>
                      <a:pt x="485" y="53"/>
                      <a:pt x="476" y="63"/>
                      <a:pt x="473" y="78"/>
                    </a:cubicBezTo>
                    <a:cubicBezTo>
                      <a:pt x="466" y="113"/>
                      <a:pt x="459" y="149"/>
                      <a:pt x="446" y="184"/>
                    </a:cubicBezTo>
                    <a:cubicBezTo>
                      <a:pt x="442" y="194"/>
                      <a:pt x="445" y="203"/>
                      <a:pt x="452" y="212"/>
                    </a:cubicBezTo>
                    <a:cubicBezTo>
                      <a:pt x="450" y="223"/>
                      <a:pt x="440" y="223"/>
                      <a:pt x="432" y="226"/>
                    </a:cubicBezTo>
                    <a:cubicBezTo>
                      <a:pt x="429" y="227"/>
                      <a:pt x="427" y="228"/>
                      <a:pt x="424" y="229"/>
                    </a:cubicBezTo>
                    <a:cubicBezTo>
                      <a:pt x="420" y="230"/>
                      <a:pt x="416" y="233"/>
                      <a:pt x="411" y="230"/>
                    </a:cubicBezTo>
                    <a:cubicBezTo>
                      <a:pt x="403" y="233"/>
                      <a:pt x="395" y="237"/>
                      <a:pt x="391" y="245"/>
                    </a:cubicBezTo>
                    <a:cubicBezTo>
                      <a:pt x="385" y="252"/>
                      <a:pt x="377" y="239"/>
                      <a:pt x="371" y="246"/>
                    </a:cubicBezTo>
                    <a:cubicBezTo>
                      <a:pt x="372" y="247"/>
                      <a:pt x="372" y="247"/>
                      <a:pt x="372" y="247"/>
                    </a:cubicBezTo>
                    <a:cubicBezTo>
                      <a:pt x="367" y="249"/>
                      <a:pt x="363" y="249"/>
                      <a:pt x="359" y="246"/>
                    </a:cubicBezTo>
                    <a:cubicBezTo>
                      <a:pt x="355" y="245"/>
                      <a:pt x="352" y="246"/>
                      <a:pt x="350" y="249"/>
                    </a:cubicBezTo>
                    <a:cubicBezTo>
                      <a:pt x="349" y="252"/>
                      <a:pt x="348" y="252"/>
                      <a:pt x="347" y="250"/>
                    </a:cubicBezTo>
                    <a:close/>
                  </a:path>
                </a:pathLst>
              </a:custGeom>
              <a:solidFill>
                <a:srgbClr val="2A48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3" name="Freeform 25">
                <a:extLst>
                  <a:ext uri="{FF2B5EF4-FFF2-40B4-BE49-F238E27FC236}">
                    <a16:creationId xmlns:a16="http://schemas.microsoft.com/office/drawing/2014/main" id="{F7291722-6927-4818-8E2B-FAB3BBC64AD3}"/>
                  </a:ext>
                </a:extLst>
              </p:cNvPr>
              <p:cNvSpPr>
                <a:spLocks/>
              </p:cNvSpPr>
              <p:nvPr/>
            </p:nvSpPr>
            <p:spPr bwMode="auto">
              <a:xfrm>
                <a:off x="13" y="4144"/>
                <a:ext cx="2397" cy="119"/>
              </a:xfrm>
              <a:custGeom>
                <a:avLst/>
                <a:gdLst>
                  <a:gd name="T0" fmla="*/ 0 w 2132"/>
                  <a:gd name="T1" fmla="*/ 48 h 106"/>
                  <a:gd name="T2" fmla="*/ 8 w 2132"/>
                  <a:gd name="T3" fmla="*/ 0 h 106"/>
                  <a:gd name="T4" fmla="*/ 54 w 2132"/>
                  <a:gd name="T5" fmla="*/ 25 h 106"/>
                  <a:gd name="T6" fmla="*/ 178 w 2132"/>
                  <a:gd name="T7" fmla="*/ 32 h 106"/>
                  <a:gd name="T8" fmla="*/ 265 w 2132"/>
                  <a:gd name="T9" fmla="*/ 33 h 106"/>
                  <a:gd name="T10" fmla="*/ 390 w 2132"/>
                  <a:gd name="T11" fmla="*/ 42 h 106"/>
                  <a:gd name="T12" fmla="*/ 563 w 2132"/>
                  <a:gd name="T13" fmla="*/ 47 h 106"/>
                  <a:gd name="T14" fmla="*/ 690 w 2132"/>
                  <a:gd name="T15" fmla="*/ 53 h 106"/>
                  <a:gd name="T16" fmla="*/ 807 w 2132"/>
                  <a:gd name="T17" fmla="*/ 45 h 106"/>
                  <a:gd name="T18" fmla="*/ 830 w 2132"/>
                  <a:gd name="T19" fmla="*/ 48 h 106"/>
                  <a:gd name="T20" fmla="*/ 876 w 2132"/>
                  <a:gd name="T21" fmla="*/ 48 h 106"/>
                  <a:gd name="T22" fmla="*/ 910 w 2132"/>
                  <a:gd name="T23" fmla="*/ 46 h 106"/>
                  <a:gd name="T24" fmla="*/ 915 w 2132"/>
                  <a:gd name="T25" fmla="*/ 49 h 106"/>
                  <a:gd name="T26" fmla="*/ 959 w 2132"/>
                  <a:gd name="T27" fmla="*/ 55 h 106"/>
                  <a:gd name="T28" fmla="*/ 1082 w 2132"/>
                  <a:gd name="T29" fmla="*/ 56 h 106"/>
                  <a:gd name="T30" fmla="*/ 1163 w 2132"/>
                  <a:gd name="T31" fmla="*/ 50 h 106"/>
                  <a:gd name="T32" fmla="*/ 1272 w 2132"/>
                  <a:gd name="T33" fmla="*/ 50 h 106"/>
                  <a:gd name="T34" fmla="*/ 1295 w 2132"/>
                  <a:gd name="T35" fmla="*/ 49 h 106"/>
                  <a:gd name="T36" fmla="*/ 1379 w 2132"/>
                  <a:gd name="T37" fmla="*/ 42 h 106"/>
                  <a:gd name="T38" fmla="*/ 1385 w 2132"/>
                  <a:gd name="T39" fmla="*/ 44 h 106"/>
                  <a:gd name="T40" fmla="*/ 1438 w 2132"/>
                  <a:gd name="T41" fmla="*/ 41 h 106"/>
                  <a:gd name="T42" fmla="*/ 1521 w 2132"/>
                  <a:gd name="T43" fmla="*/ 43 h 106"/>
                  <a:gd name="T44" fmla="*/ 1589 w 2132"/>
                  <a:gd name="T45" fmla="*/ 41 h 106"/>
                  <a:gd name="T46" fmla="*/ 1620 w 2132"/>
                  <a:gd name="T47" fmla="*/ 38 h 106"/>
                  <a:gd name="T48" fmla="*/ 1768 w 2132"/>
                  <a:gd name="T49" fmla="*/ 38 h 106"/>
                  <a:gd name="T50" fmla="*/ 1790 w 2132"/>
                  <a:gd name="T51" fmla="*/ 36 h 106"/>
                  <a:gd name="T52" fmla="*/ 1807 w 2132"/>
                  <a:gd name="T53" fmla="*/ 35 h 106"/>
                  <a:gd name="T54" fmla="*/ 1878 w 2132"/>
                  <a:gd name="T55" fmla="*/ 32 h 106"/>
                  <a:gd name="T56" fmla="*/ 1972 w 2132"/>
                  <a:gd name="T57" fmla="*/ 31 h 106"/>
                  <a:gd name="T58" fmla="*/ 2082 w 2132"/>
                  <a:gd name="T59" fmla="*/ 23 h 106"/>
                  <a:gd name="T60" fmla="*/ 2124 w 2132"/>
                  <a:gd name="T61" fmla="*/ 27 h 106"/>
                  <a:gd name="T62" fmla="*/ 2125 w 2132"/>
                  <a:gd name="T63" fmla="*/ 92 h 106"/>
                  <a:gd name="T64" fmla="*/ 2123 w 2132"/>
                  <a:gd name="T65" fmla="*/ 91 h 106"/>
                  <a:gd name="T66" fmla="*/ 2086 w 2132"/>
                  <a:gd name="T67" fmla="*/ 74 h 106"/>
                  <a:gd name="T68" fmla="*/ 1987 w 2132"/>
                  <a:gd name="T69" fmla="*/ 74 h 106"/>
                  <a:gd name="T70" fmla="*/ 1981 w 2132"/>
                  <a:gd name="T71" fmla="*/ 73 h 106"/>
                  <a:gd name="T72" fmla="*/ 1916 w 2132"/>
                  <a:gd name="T73" fmla="*/ 74 h 106"/>
                  <a:gd name="T74" fmla="*/ 1807 w 2132"/>
                  <a:gd name="T75" fmla="*/ 82 h 106"/>
                  <a:gd name="T76" fmla="*/ 1690 w 2132"/>
                  <a:gd name="T77" fmla="*/ 95 h 106"/>
                  <a:gd name="T78" fmla="*/ 1685 w 2132"/>
                  <a:gd name="T79" fmla="*/ 96 h 106"/>
                  <a:gd name="T80" fmla="*/ 1484 w 2132"/>
                  <a:gd name="T81" fmla="*/ 93 h 106"/>
                  <a:gd name="T82" fmla="*/ 1401 w 2132"/>
                  <a:gd name="T83" fmla="*/ 98 h 106"/>
                  <a:gd name="T84" fmla="*/ 1318 w 2132"/>
                  <a:gd name="T85" fmla="*/ 101 h 106"/>
                  <a:gd name="T86" fmla="*/ 1293 w 2132"/>
                  <a:gd name="T87" fmla="*/ 98 h 106"/>
                  <a:gd name="T88" fmla="*/ 1275 w 2132"/>
                  <a:gd name="T89" fmla="*/ 101 h 106"/>
                  <a:gd name="T90" fmla="*/ 1195 w 2132"/>
                  <a:gd name="T91" fmla="*/ 104 h 106"/>
                  <a:gd name="T92" fmla="*/ 1167 w 2132"/>
                  <a:gd name="T93" fmla="*/ 100 h 106"/>
                  <a:gd name="T94" fmla="*/ 1140 w 2132"/>
                  <a:gd name="T95" fmla="*/ 98 h 106"/>
                  <a:gd name="T96" fmla="*/ 983 w 2132"/>
                  <a:gd name="T97" fmla="*/ 98 h 106"/>
                  <a:gd name="T98" fmla="*/ 893 w 2132"/>
                  <a:gd name="T99" fmla="*/ 94 h 106"/>
                  <a:gd name="T100" fmla="*/ 820 w 2132"/>
                  <a:gd name="T101" fmla="*/ 90 h 106"/>
                  <a:gd name="T102" fmla="*/ 727 w 2132"/>
                  <a:gd name="T103" fmla="*/ 86 h 106"/>
                  <a:gd name="T104" fmla="*/ 717 w 2132"/>
                  <a:gd name="T105" fmla="*/ 86 h 106"/>
                  <a:gd name="T106" fmla="*/ 611 w 2132"/>
                  <a:gd name="T107" fmla="*/ 88 h 106"/>
                  <a:gd name="T108" fmla="*/ 506 w 2132"/>
                  <a:gd name="T109" fmla="*/ 81 h 106"/>
                  <a:gd name="T110" fmla="*/ 413 w 2132"/>
                  <a:gd name="T111" fmla="*/ 82 h 106"/>
                  <a:gd name="T112" fmla="*/ 363 w 2132"/>
                  <a:gd name="T113" fmla="*/ 79 h 106"/>
                  <a:gd name="T114" fmla="*/ 282 w 2132"/>
                  <a:gd name="T115" fmla="*/ 74 h 106"/>
                  <a:gd name="T116" fmla="*/ 99 w 2132"/>
                  <a:gd name="T117" fmla="*/ 59 h 106"/>
                  <a:gd name="T118" fmla="*/ 78 w 2132"/>
                  <a:gd name="T119" fmla="*/ 54 h 106"/>
                  <a:gd name="T120" fmla="*/ 27 w 2132"/>
                  <a:gd name="T121" fmla="*/ 54 h 106"/>
                  <a:gd name="T122" fmla="*/ 0 w 2132"/>
                  <a:gd name="T123" fmla="*/ 4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2" h="106">
                    <a:moveTo>
                      <a:pt x="0" y="48"/>
                    </a:moveTo>
                    <a:cubicBezTo>
                      <a:pt x="3" y="32"/>
                      <a:pt x="2" y="15"/>
                      <a:pt x="8" y="0"/>
                    </a:cubicBezTo>
                    <a:cubicBezTo>
                      <a:pt x="16" y="21"/>
                      <a:pt x="34" y="26"/>
                      <a:pt x="54" y="25"/>
                    </a:cubicBezTo>
                    <a:cubicBezTo>
                      <a:pt x="96" y="24"/>
                      <a:pt x="137" y="28"/>
                      <a:pt x="178" y="32"/>
                    </a:cubicBezTo>
                    <a:cubicBezTo>
                      <a:pt x="207" y="35"/>
                      <a:pt x="236" y="32"/>
                      <a:pt x="265" y="33"/>
                    </a:cubicBezTo>
                    <a:cubicBezTo>
                      <a:pt x="307" y="35"/>
                      <a:pt x="348" y="45"/>
                      <a:pt x="390" y="42"/>
                    </a:cubicBezTo>
                    <a:cubicBezTo>
                      <a:pt x="448" y="38"/>
                      <a:pt x="505" y="48"/>
                      <a:pt x="563" y="47"/>
                    </a:cubicBezTo>
                    <a:cubicBezTo>
                      <a:pt x="605" y="47"/>
                      <a:pt x="648" y="55"/>
                      <a:pt x="690" y="53"/>
                    </a:cubicBezTo>
                    <a:cubicBezTo>
                      <a:pt x="729" y="52"/>
                      <a:pt x="769" y="54"/>
                      <a:pt x="807" y="45"/>
                    </a:cubicBezTo>
                    <a:cubicBezTo>
                      <a:pt x="815" y="43"/>
                      <a:pt x="823" y="47"/>
                      <a:pt x="830" y="48"/>
                    </a:cubicBezTo>
                    <a:cubicBezTo>
                      <a:pt x="846" y="51"/>
                      <a:pt x="861" y="51"/>
                      <a:pt x="876" y="48"/>
                    </a:cubicBezTo>
                    <a:cubicBezTo>
                      <a:pt x="887" y="47"/>
                      <a:pt x="899" y="53"/>
                      <a:pt x="910" y="46"/>
                    </a:cubicBezTo>
                    <a:cubicBezTo>
                      <a:pt x="912" y="47"/>
                      <a:pt x="914" y="48"/>
                      <a:pt x="915" y="49"/>
                    </a:cubicBezTo>
                    <a:cubicBezTo>
                      <a:pt x="928" y="60"/>
                      <a:pt x="945" y="56"/>
                      <a:pt x="959" y="55"/>
                    </a:cubicBezTo>
                    <a:cubicBezTo>
                      <a:pt x="1000" y="51"/>
                      <a:pt x="1041" y="55"/>
                      <a:pt x="1082" y="56"/>
                    </a:cubicBezTo>
                    <a:cubicBezTo>
                      <a:pt x="1109" y="57"/>
                      <a:pt x="1136" y="54"/>
                      <a:pt x="1163" y="50"/>
                    </a:cubicBezTo>
                    <a:cubicBezTo>
                      <a:pt x="1199" y="53"/>
                      <a:pt x="1235" y="45"/>
                      <a:pt x="1272" y="50"/>
                    </a:cubicBezTo>
                    <a:cubicBezTo>
                      <a:pt x="1280" y="51"/>
                      <a:pt x="1287" y="50"/>
                      <a:pt x="1295" y="49"/>
                    </a:cubicBezTo>
                    <a:cubicBezTo>
                      <a:pt x="1323" y="46"/>
                      <a:pt x="1352" y="47"/>
                      <a:pt x="1379" y="42"/>
                    </a:cubicBezTo>
                    <a:cubicBezTo>
                      <a:pt x="1381" y="43"/>
                      <a:pt x="1383" y="43"/>
                      <a:pt x="1385" y="44"/>
                    </a:cubicBezTo>
                    <a:cubicBezTo>
                      <a:pt x="1403" y="49"/>
                      <a:pt x="1421" y="40"/>
                      <a:pt x="1438" y="41"/>
                    </a:cubicBezTo>
                    <a:cubicBezTo>
                      <a:pt x="1466" y="43"/>
                      <a:pt x="1493" y="42"/>
                      <a:pt x="1521" y="43"/>
                    </a:cubicBezTo>
                    <a:cubicBezTo>
                      <a:pt x="1544" y="44"/>
                      <a:pt x="1566" y="43"/>
                      <a:pt x="1589" y="41"/>
                    </a:cubicBezTo>
                    <a:cubicBezTo>
                      <a:pt x="1599" y="38"/>
                      <a:pt x="1609" y="38"/>
                      <a:pt x="1620" y="38"/>
                    </a:cubicBezTo>
                    <a:cubicBezTo>
                      <a:pt x="1669" y="37"/>
                      <a:pt x="1719" y="34"/>
                      <a:pt x="1768" y="38"/>
                    </a:cubicBezTo>
                    <a:cubicBezTo>
                      <a:pt x="1776" y="39"/>
                      <a:pt x="1783" y="37"/>
                      <a:pt x="1790" y="36"/>
                    </a:cubicBezTo>
                    <a:cubicBezTo>
                      <a:pt x="1796" y="35"/>
                      <a:pt x="1801" y="35"/>
                      <a:pt x="1807" y="35"/>
                    </a:cubicBezTo>
                    <a:cubicBezTo>
                      <a:pt x="1831" y="34"/>
                      <a:pt x="1854" y="28"/>
                      <a:pt x="1878" y="32"/>
                    </a:cubicBezTo>
                    <a:cubicBezTo>
                      <a:pt x="1909" y="36"/>
                      <a:pt x="1941" y="31"/>
                      <a:pt x="1972" y="31"/>
                    </a:cubicBezTo>
                    <a:cubicBezTo>
                      <a:pt x="2009" y="34"/>
                      <a:pt x="2046" y="23"/>
                      <a:pt x="2082" y="23"/>
                    </a:cubicBezTo>
                    <a:cubicBezTo>
                      <a:pt x="2096" y="23"/>
                      <a:pt x="2110" y="22"/>
                      <a:pt x="2124" y="27"/>
                    </a:cubicBezTo>
                    <a:cubicBezTo>
                      <a:pt x="2120" y="49"/>
                      <a:pt x="2132" y="71"/>
                      <a:pt x="2125" y="92"/>
                    </a:cubicBezTo>
                    <a:cubicBezTo>
                      <a:pt x="2125" y="92"/>
                      <a:pt x="2123" y="91"/>
                      <a:pt x="2123" y="91"/>
                    </a:cubicBezTo>
                    <a:cubicBezTo>
                      <a:pt x="2116" y="74"/>
                      <a:pt x="2103" y="71"/>
                      <a:pt x="2086" y="74"/>
                    </a:cubicBezTo>
                    <a:cubicBezTo>
                      <a:pt x="2053" y="56"/>
                      <a:pt x="2020" y="66"/>
                      <a:pt x="1987" y="74"/>
                    </a:cubicBezTo>
                    <a:cubicBezTo>
                      <a:pt x="1984" y="74"/>
                      <a:pt x="1982" y="74"/>
                      <a:pt x="1981" y="73"/>
                    </a:cubicBezTo>
                    <a:cubicBezTo>
                      <a:pt x="1959" y="69"/>
                      <a:pt x="1937" y="70"/>
                      <a:pt x="1916" y="74"/>
                    </a:cubicBezTo>
                    <a:cubicBezTo>
                      <a:pt x="1879" y="81"/>
                      <a:pt x="1843" y="81"/>
                      <a:pt x="1807" y="82"/>
                    </a:cubicBezTo>
                    <a:cubicBezTo>
                      <a:pt x="1767" y="82"/>
                      <a:pt x="1728" y="83"/>
                      <a:pt x="1690" y="95"/>
                    </a:cubicBezTo>
                    <a:cubicBezTo>
                      <a:pt x="1688" y="95"/>
                      <a:pt x="1687" y="96"/>
                      <a:pt x="1685" y="96"/>
                    </a:cubicBezTo>
                    <a:cubicBezTo>
                      <a:pt x="1618" y="81"/>
                      <a:pt x="1551" y="98"/>
                      <a:pt x="1484" y="93"/>
                    </a:cubicBezTo>
                    <a:cubicBezTo>
                      <a:pt x="1456" y="92"/>
                      <a:pt x="1429" y="92"/>
                      <a:pt x="1401" y="98"/>
                    </a:cubicBezTo>
                    <a:cubicBezTo>
                      <a:pt x="1374" y="104"/>
                      <a:pt x="1346" y="103"/>
                      <a:pt x="1318" y="101"/>
                    </a:cubicBezTo>
                    <a:cubicBezTo>
                      <a:pt x="1310" y="100"/>
                      <a:pt x="1302" y="97"/>
                      <a:pt x="1293" y="98"/>
                    </a:cubicBezTo>
                    <a:cubicBezTo>
                      <a:pt x="1287" y="100"/>
                      <a:pt x="1281" y="101"/>
                      <a:pt x="1275" y="101"/>
                    </a:cubicBezTo>
                    <a:cubicBezTo>
                      <a:pt x="1248" y="103"/>
                      <a:pt x="1221" y="98"/>
                      <a:pt x="1195" y="104"/>
                    </a:cubicBezTo>
                    <a:cubicBezTo>
                      <a:pt x="1185" y="106"/>
                      <a:pt x="1177" y="99"/>
                      <a:pt x="1167" y="100"/>
                    </a:cubicBezTo>
                    <a:cubicBezTo>
                      <a:pt x="1158" y="101"/>
                      <a:pt x="1149" y="101"/>
                      <a:pt x="1140" y="98"/>
                    </a:cubicBezTo>
                    <a:cubicBezTo>
                      <a:pt x="1087" y="92"/>
                      <a:pt x="1035" y="93"/>
                      <a:pt x="983" y="98"/>
                    </a:cubicBezTo>
                    <a:cubicBezTo>
                      <a:pt x="953" y="101"/>
                      <a:pt x="923" y="97"/>
                      <a:pt x="893" y="94"/>
                    </a:cubicBezTo>
                    <a:cubicBezTo>
                      <a:pt x="869" y="92"/>
                      <a:pt x="844" y="92"/>
                      <a:pt x="820" y="90"/>
                    </a:cubicBezTo>
                    <a:cubicBezTo>
                      <a:pt x="789" y="88"/>
                      <a:pt x="758" y="93"/>
                      <a:pt x="727" y="86"/>
                    </a:cubicBezTo>
                    <a:cubicBezTo>
                      <a:pt x="724" y="86"/>
                      <a:pt x="720" y="85"/>
                      <a:pt x="717" y="86"/>
                    </a:cubicBezTo>
                    <a:cubicBezTo>
                      <a:pt x="682" y="100"/>
                      <a:pt x="647" y="86"/>
                      <a:pt x="611" y="88"/>
                    </a:cubicBezTo>
                    <a:cubicBezTo>
                      <a:pt x="576" y="90"/>
                      <a:pt x="541" y="81"/>
                      <a:pt x="506" y="81"/>
                    </a:cubicBezTo>
                    <a:cubicBezTo>
                      <a:pt x="475" y="82"/>
                      <a:pt x="444" y="77"/>
                      <a:pt x="413" y="82"/>
                    </a:cubicBezTo>
                    <a:cubicBezTo>
                      <a:pt x="396" y="84"/>
                      <a:pt x="380" y="82"/>
                      <a:pt x="363" y="79"/>
                    </a:cubicBezTo>
                    <a:cubicBezTo>
                      <a:pt x="337" y="73"/>
                      <a:pt x="309" y="75"/>
                      <a:pt x="282" y="74"/>
                    </a:cubicBezTo>
                    <a:cubicBezTo>
                      <a:pt x="221" y="70"/>
                      <a:pt x="160" y="70"/>
                      <a:pt x="99" y="59"/>
                    </a:cubicBezTo>
                    <a:cubicBezTo>
                      <a:pt x="92" y="58"/>
                      <a:pt x="85" y="56"/>
                      <a:pt x="78" y="54"/>
                    </a:cubicBezTo>
                    <a:cubicBezTo>
                      <a:pt x="61" y="52"/>
                      <a:pt x="44" y="54"/>
                      <a:pt x="27" y="54"/>
                    </a:cubicBezTo>
                    <a:cubicBezTo>
                      <a:pt x="17" y="55"/>
                      <a:pt x="8" y="56"/>
                      <a:pt x="0" y="48"/>
                    </a:cubicBezTo>
                    <a:close/>
                  </a:path>
                </a:pathLst>
              </a:custGeom>
              <a:solidFill>
                <a:srgbClr val="DFE8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4" name="Freeform 26">
                <a:extLst>
                  <a:ext uri="{FF2B5EF4-FFF2-40B4-BE49-F238E27FC236}">
                    <a16:creationId xmlns:a16="http://schemas.microsoft.com/office/drawing/2014/main" id="{18465EB8-F706-4426-942C-8F093BD09FAD}"/>
                  </a:ext>
                </a:extLst>
              </p:cNvPr>
              <p:cNvSpPr>
                <a:spLocks/>
              </p:cNvSpPr>
              <p:nvPr/>
            </p:nvSpPr>
            <p:spPr bwMode="auto">
              <a:xfrm>
                <a:off x="65" y="3901"/>
                <a:ext cx="1932" cy="126"/>
              </a:xfrm>
              <a:custGeom>
                <a:avLst/>
                <a:gdLst>
                  <a:gd name="T0" fmla="*/ 2 w 1719"/>
                  <a:gd name="T1" fmla="*/ 32 h 112"/>
                  <a:gd name="T2" fmla="*/ 6 w 1719"/>
                  <a:gd name="T3" fmla="*/ 4 h 112"/>
                  <a:gd name="T4" fmla="*/ 77 w 1719"/>
                  <a:gd name="T5" fmla="*/ 8 h 112"/>
                  <a:gd name="T6" fmla="*/ 164 w 1719"/>
                  <a:gd name="T7" fmla="*/ 18 h 112"/>
                  <a:gd name="T8" fmla="*/ 206 w 1719"/>
                  <a:gd name="T9" fmla="*/ 19 h 112"/>
                  <a:gd name="T10" fmla="*/ 213 w 1719"/>
                  <a:gd name="T11" fmla="*/ 21 h 112"/>
                  <a:gd name="T12" fmla="*/ 259 w 1719"/>
                  <a:gd name="T13" fmla="*/ 22 h 112"/>
                  <a:gd name="T14" fmla="*/ 547 w 1719"/>
                  <a:gd name="T15" fmla="*/ 36 h 112"/>
                  <a:gd name="T16" fmla="*/ 586 w 1719"/>
                  <a:gd name="T17" fmla="*/ 37 h 112"/>
                  <a:gd name="T18" fmla="*/ 643 w 1719"/>
                  <a:gd name="T19" fmla="*/ 41 h 112"/>
                  <a:gd name="T20" fmla="*/ 733 w 1719"/>
                  <a:gd name="T21" fmla="*/ 43 h 112"/>
                  <a:gd name="T22" fmla="*/ 836 w 1719"/>
                  <a:gd name="T23" fmla="*/ 46 h 112"/>
                  <a:gd name="T24" fmla="*/ 937 w 1719"/>
                  <a:gd name="T25" fmla="*/ 47 h 112"/>
                  <a:gd name="T26" fmla="*/ 1102 w 1719"/>
                  <a:gd name="T27" fmla="*/ 49 h 112"/>
                  <a:gd name="T28" fmla="*/ 1152 w 1719"/>
                  <a:gd name="T29" fmla="*/ 50 h 112"/>
                  <a:gd name="T30" fmla="*/ 1261 w 1719"/>
                  <a:gd name="T31" fmla="*/ 53 h 112"/>
                  <a:gd name="T32" fmla="*/ 1341 w 1719"/>
                  <a:gd name="T33" fmla="*/ 50 h 112"/>
                  <a:gd name="T34" fmla="*/ 1505 w 1719"/>
                  <a:gd name="T35" fmla="*/ 44 h 112"/>
                  <a:gd name="T36" fmla="*/ 1553 w 1719"/>
                  <a:gd name="T37" fmla="*/ 46 h 112"/>
                  <a:gd name="T38" fmla="*/ 1607 w 1719"/>
                  <a:gd name="T39" fmla="*/ 49 h 112"/>
                  <a:gd name="T40" fmla="*/ 1635 w 1719"/>
                  <a:gd name="T41" fmla="*/ 55 h 112"/>
                  <a:gd name="T42" fmla="*/ 1676 w 1719"/>
                  <a:gd name="T43" fmla="*/ 55 h 112"/>
                  <a:gd name="T44" fmla="*/ 1694 w 1719"/>
                  <a:gd name="T45" fmla="*/ 53 h 112"/>
                  <a:gd name="T46" fmla="*/ 1714 w 1719"/>
                  <a:gd name="T47" fmla="*/ 63 h 112"/>
                  <a:gd name="T48" fmla="*/ 1711 w 1719"/>
                  <a:gd name="T49" fmla="*/ 86 h 112"/>
                  <a:gd name="T50" fmla="*/ 1705 w 1719"/>
                  <a:gd name="T51" fmla="*/ 88 h 112"/>
                  <a:gd name="T52" fmla="*/ 1668 w 1719"/>
                  <a:gd name="T53" fmla="*/ 82 h 112"/>
                  <a:gd name="T54" fmla="*/ 1675 w 1719"/>
                  <a:gd name="T55" fmla="*/ 92 h 112"/>
                  <a:gd name="T56" fmla="*/ 1648 w 1719"/>
                  <a:gd name="T57" fmla="*/ 98 h 112"/>
                  <a:gd name="T58" fmla="*/ 1511 w 1719"/>
                  <a:gd name="T59" fmla="*/ 100 h 112"/>
                  <a:gd name="T60" fmla="*/ 1258 w 1719"/>
                  <a:gd name="T61" fmla="*/ 104 h 112"/>
                  <a:gd name="T62" fmla="*/ 1218 w 1719"/>
                  <a:gd name="T63" fmla="*/ 105 h 112"/>
                  <a:gd name="T64" fmla="*/ 986 w 1719"/>
                  <a:gd name="T65" fmla="*/ 104 h 112"/>
                  <a:gd name="T66" fmla="*/ 863 w 1719"/>
                  <a:gd name="T67" fmla="*/ 97 h 112"/>
                  <a:gd name="T68" fmla="*/ 716 w 1719"/>
                  <a:gd name="T69" fmla="*/ 92 h 112"/>
                  <a:gd name="T70" fmla="*/ 593 w 1719"/>
                  <a:gd name="T71" fmla="*/ 84 h 112"/>
                  <a:gd name="T72" fmla="*/ 488 w 1719"/>
                  <a:gd name="T73" fmla="*/ 79 h 112"/>
                  <a:gd name="T74" fmla="*/ 408 w 1719"/>
                  <a:gd name="T75" fmla="*/ 75 h 112"/>
                  <a:gd name="T76" fmla="*/ 365 w 1719"/>
                  <a:gd name="T77" fmla="*/ 69 h 112"/>
                  <a:gd name="T78" fmla="*/ 359 w 1719"/>
                  <a:gd name="T79" fmla="*/ 69 h 112"/>
                  <a:gd name="T80" fmla="*/ 110 w 1719"/>
                  <a:gd name="T81" fmla="*/ 47 h 112"/>
                  <a:gd name="T82" fmla="*/ 26 w 1719"/>
                  <a:gd name="T83" fmla="*/ 41 h 112"/>
                  <a:gd name="T84" fmla="*/ 2 w 1719"/>
                  <a:gd name="T85"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19" h="112">
                    <a:moveTo>
                      <a:pt x="2" y="32"/>
                    </a:moveTo>
                    <a:cubicBezTo>
                      <a:pt x="2" y="22"/>
                      <a:pt x="0" y="12"/>
                      <a:pt x="6" y="4"/>
                    </a:cubicBezTo>
                    <a:cubicBezTo>
                      <a:pt x="30" y="0"/>
                      <a:pt x="54" y="6"/>
                      <a:pt x="77" y="8"/>
                    </a:cubicBezTo>
                    <a:cubicBezTo>
                      <a:pt x="106" y="11"/>
                      <a:pt x="136" y="12"/>
                      <a:pt x="164" y="18"/>
                    </a:cubicBezTo>
                    <a:cubicBezTo>
                      <a:pt x="178" y="21"/>
                      <a:pt x="192" y="20"/>
                      <a:pt x="206" y="19"/>
                    </a:cubicBezTo>
                    <a:cubicBezTo>
                      <a:pt x="208" y="20"/>
                      <a:pt x="210" y="20"/>
                      <a:pt x="213" y="21"/>
                    </a:cubicBezTo>
                    <a:cubicBezTo>
                      <a:pt x="228" y="24"/>
                      <a:pt x="244" y="22"/>
                      <a:pt x="259" y="22"/>
                    </a:cubicBezTo>
                    <a:cubicBezTo>
                      <a:pt x="355" y="25"/>
                      <a:pt x="451" y="32"/>
                      <a:pt x="547" y="36"/>
                    </a:cubicBezTo>
                    <a:cubicBezTo>
                      <a:pt x="560" y="40"/>
                      <a:pt x="573" y="39"/>
                      <a:pt x="586" y="37"/>
                    </a:cubicBezTo>
                    <a:cubicBezTo>
                      <a:pt x="605" y="38"/>
                      <a:pt x="624" y="40"/>
                      <a:pt x="643" y="41"/>
                    </a:cubicBezTo>
                    <a:cubicBezTo>
                      <a:pt x="673" y="42"/>
                      <a:pt x="703" y="43"/>
                      <a:pt x="733" y="43"/>
                    </a:cubicBezTo>
                    <a:cubicBezTo>
                      <a:pt x="767" y="44"/>
                      <a:pt x="802" y="48"/>
                      <a:pt x="836" y="46"/>
                    </a:cubicBezTo>
                    <a:cubicBezTo>
                      <a:pt x="870" y="45"/>
                      <a:pt x="903" y="54"/>
                      <a:pt x="937" y="47"/>
                    </a:cubicBezTo>
                    <a:cubicBezTo>
                      <a:pt x="992" y="51"/>
                      <a:pt x="1047" y="41"/>
                      <a:pt x="1102" y="49"/>
                    </a:cubicBezTo>
                    <a:cubicBezTo>
                      <a:pt x="1119" y="51"/>
                      <a:pt x="1135" y="50"/>
                      <a:pt x="1152" y="50"/>
                    </a:cubicBezTo>
                    <a:cubicBezTo>
                      <a:pt x="1188" y="51"/>
                      <a:pt x="1225" y="50"/>
                      <a:pt x="1261" y="53"/>
                    </a:cubicBezTo>
                    <a:cubicBezTo>
                      <a:pt x="1288" y="56"/>
                      <a:pt x="1314" y="48"/>
                      <a:pt x="1341" y="50"/>
                    </a:cubicBezTo>
                    <a:cubicBezTo>
                      <a:pt x="1396" y="48"/>
                      <a:pt x="1450" y="46"/>
                      <a:pt x="1505" y="44"/>
                    </a:cubicBezTo>
                    <a:cubicBezTo>
                      <a:pt x="1521" y="43"/>
                      <a:pt x="1537" y="42"/>
                      <a:pt x="1553" y="46"/>
                    </a:cubicBezTo>
                    <a:cubicBezTo>
                      <a:pt x="1571" y="46"/>
                      <a:pt x="1589" y="47"/>
                      <a:pt x="1607" y="49"/>
                    </a:cubicBezTo>
                    <a:cubicBezTo>
                      <a:pt x="1615" y="56"/>
                      <a:pt x="1622" y="61"/>
                      <a:pt x="1635" y="55"/>
                    </a:cubicBezTo>
                    <a:cubicBezTo>
                      <a:pt x="1647" y="50"/>
                      <a:pt x="1662" y="57"/>
                      <a:pt x="1676" y="55"/>
                    </a:cubicBezTo>
                    <a:cubicBezTo>
                      <a:pt x="1682" y="55"/>
                      <a:pt x="1688" y="55"/>
                      <a:pt x="1694" y="53"/>
                    </a:cubicBezTo>
                    <a:cubicBezTo>
                      <a:pt x="1703" y="51"/>
                      <a:pt x="1710" y="56"/>
                      <a:pt x="1714" y="63"/>
                    </a:cubicBezTo>
                    <a:cubicBezTo>
                      <a:pt x="1719" y="71"/>
                      <a:pt x="1714" y="79"/>
                      <a:pt x="1711" y="86"/>
                    </a:cubicBezTo>
                    <a:cubicBezTo>
                      <a:pt x="1710" y="88"/>
                      <a:pt x="1707" y="89"/>
                      <a:pt x="1705" y="88"/>
                    </a:cubicBezTo>
                    <a:cubicBezTo>
                      <a:pt x="1692" y="79"/>
                      <a:pt x="1677" y="91"/>
                      <a:pt x="1668" y="82"/>
                    </a:cubicBezTo>
                    <a:cubicBezTo>
                      <a:pt x="1670" y="83"/>
                      <a:pt x="1678" y="82"/>
                      <a:pt x="1675" y="92"/>
                    </a:cubicBezTo>
                    <a:cubicBezTo>
                      <a:pt x="1667" y="99"/>
                      <a:pt x="1657" y="97"/>
                      <a:pt x="1648" y="98"/>
                    </a:cubicBezTo>
                    <a:cubicBezTo>
                      <a:pt x="1602" y="103"/>
                      <a:pt x="1557" y="97"/>
                      <a:pt x="1511" y="100"/>
                    </a:cubicBezTo>
                    <a:cubicBezTo>
                      <a:pt x="1427" y="104"/>
                      <a:pt x="1342" y="99"/>
                      <a:pt x="1258" y="104"/>
                    </a:cubicBezTo>
                    <a:cubicBezTo>
                      <a:pt x="1245" y="101"/>
                      <a:pt x="1232" y="106"/>
                      <a:pt x="1218" y="105"/>
                    </a:cubicBezTo>
                    <a:cubicBezTo>
                      <a:pt x="1141" y="103"/>
                      <a:pt x="1063" y="112"/>
                      <a:pt x="986" y="104"/>
                    </a:cubicBezTo>
                    <a:cubicBezTo>
                      <a:pt x="945" y="99"/>
                      <a:pt x="904" y="101"/>
                      <a:pt x="863" y="97"/>
                    </a:cubicBezTo>
                    <a:cubicBezTo>
                      <a:pt x="815" y="92"/>
                      <a:pt x="765" y="93"/>
                      <a:pt x="716" y="92"/>
                    </a:cubicBezTo>
                    <a:cubicBezTo>
                      <a:pt x="675" y="91"/>
                      <a:pt x="634" y="85"/>
                      <a:pt x="593" y="84"/>
                    </a:cubicBezTo>
                    <a:cubicBezTo>
                      <a:pt x="558" y="81"/>
                      <a:pt x="523" y="78"/>
                      <a:pt x="488" y="79"/>
                    </a:cubicBezTo>
                    <a:cubicBezTo>
                      <a:pt x="461" y="80"/>
                      <a:pt x="435" y="74"/>
                      <a:pt x="408" y="75"/>
                    </a:cubicBezTo>
                    <a:cubicBezTo>
                      <a:pt x="394" y="68"/>
                      <a:pt x="380" y="69"/>
                      <a:pt x="365" y="69"/>
                    </a:cubicBezTo>
                    <a:cubicBezTo>
                      <a:pt x="363" y="70"/>
                      <a:pt x="361" y="69"/>
                      <a:pt x="359" y="69"/>
                    </a:cubicBezTo>
                    <a:cubicBezTo>
                      <a:pt x="275" y="67"/>
                      <a:pt x="192" y="62"/>
                      <a:pt x="110" y="47"/>
                    </a:cubicBezTo>
                    <a:cubicBezTo>
                      <a:pt x="83" y="41"/>
                      <a:pt x="54" y="41"/>
                      <a:pt x="26" y="41"/>
                    </a:cubicBezTo>
                    <a:cubicBezTo>
                      <a:pt x="17" y="41"/>
                      <a:pt x="7" y="43"/>
                      <a:pt x="2" y="32"/>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5" name="Freeform 27">
                <a:extLst>
                  <a:ext uri="{FF2B5EF4-FFF2-40B4-BE49-F238E27FC236}">
                    <a16:creationId xmlns:a16="http://schemas.microsoft.com/office/drawing/2014/main" id="{02F567D0-4666-416D-9F77-FA16623C6A36}"/>
                  </a:ext>
                </a:extLst>
              </p:cNvPr>
              <p:cNvSpPr>
                <a:spLocks/>
              </p:cNvSpPr>
              <p:nvPr/>
            </p:nvSpPr>
            <p:spPr bwMode="auto">
              <a:xfrm>
                <a:off x="1507" y="1021"/>
                <a:ext cx="476" cy="259"/>
              </a:xfrm>
              <a:custGeom>
                <a:avLst/>
                <a:gdLst>
                  <a:gd name="T0" fmla="*/ 238 w 423"/>
                  <a:gd name="T1" fmla="*/ 16 h 231"/>
                  <a:gd name="T2" fmla="*/ 294 w 423"/>
                  <a:gd name="T3" fmla="*/ 20 h 231"/>
                  <a:gd name="T4" fmla="*/ 312 w 423"/>
                  <a:gd name="T5" fmla="*/ 23 h 231"/>
                  <a:gd name="T6" fmla="*/ 327 w 423"/>
                  <a:gd name="T7" fmla="*/ 23 h 231"/>
                  <a:gd name="T8" fmla="*/ 356 w 423"/>
                  <a:gd name="T9" fmla="*/ 27 h 231"/>
                  <a:gd name="T10" fmla="*/ 371 w 423"/>
                  <a:gd name="T11" fmla="*/ 49 h 231"/>
                  <a:gd name="T12" fmla="*/ 403 w 423"/>
                  <a:gd name="T13" fmla="*/ 117 h 231"/>
                  <a:gd name="T14" fmla="*/ 415 w 423"/>
                  <a:gd name="T15" fmla="*/ 221 h 231"/>
                  <a:gd name="T16" fmla="*/ 396 w 423"/>
                  <a:gd name="T17" fmla="*/ 221 h 231"/>
                  <a:gd name="T18" fmla="*/ 368 w 423"/>
                  <a:gd name="T19" fmla="*/ 220 h 231"/>
                  <a:gd name="T20" fmla="*/ 327 w 423"/>
                  <a:gd name="T21" fmla="*/ 220 h 231"/>
                  <a:gd name="T22" fmla="*/ 283 w 423"/>
                  <a:gd name="T23" fmla="*/ 220 h 231"/>
                  <a:gd name="T24" fmla="*/ 266 w 423"/>
                  <a:gd name="T25" fmla="*/ 221 h 231"/>
                  <a:gd name="T26" fmla="*/ 242 w 423"/>
                  <a:gd name="T27" fmla="*/ 226 h 231"/>
                  <a:gd name="T28" fmla="*/ 219 w 423"/>
                  <a:gd name="T29" fmla="*/ 221 h 231"/>
                  <a:gd name="T30" fmla="*/ 195 w 423"/>
                  <a:gd name="T31" fmla="*/ 226 h 231"/>
                  <a:gd name="T32" fmla="*/ 168 w 423"/>
                  <a:gd name="T33" fmla="*/ 223 h 231"/>
                  <a:gd name="T34" fmla="*/ 152 w 423"/>
                  <a:gd name="T35" fmla="*/ 216 h 231"/>
                  <a:gd name="T36" fmla="*/ 131 w 423"/>
                  <a:gd name="T37" fmla="*/ 208 h 231"/>
                  <a:gd name="T38" fmla="*/ 108 w 423"/>
                  <a:gd name="T39" fmla="*/ 203 h 231"/>
                  <a:gd name="T40" fmla="*/ 93 w 423"/>
                  <a:gd name="T41" fmla="*/ 198 h 231"/>
                  <a:gd name="T42" fmla="*/ 66 w 423"/>
                  <a:gd name="T43" fmla="*/ 183 h 231"/>
                  <a:gd name="T44" fmla="*/ 19 w 423"/>
                  <a:gd name="T45" fmla="*/ 39 h 231"/>
                  <a:gd name="T46" fmla="*/ 17 w 423"/>
                  <a:gd name="T47" fmla="*/ 0 h 231"/>
                  <a:gd name="T48" fmla="*/ 44 w 423"/>
                  <a:gd name="T49" fmla="*/ 3 h 231"/>
                  <a:gd name="T50" fmla="*/ 82 w 423"/>
                  <a:gd name="T51" fmla="*/ 7 h 231"/>
                  <a:gd name="T52" fmla="*/ 103 w 423"/>
                  <a:gd name="T53" fmla="*/ 11 h 231"/>
                  <a:gd name="T54" fmla="*/ 119 w 423"/>
                  <a:gd name="T55" fmla="*/ 9 h 231"/>
                  <a:gd name="T56" fmla="*/ 136 w 423"/>
                  <a:gd name="T57" fmla="*/ 11 h 231"/>
                  <a:gd name="T58" fmla="*/ 154 w 423"/>
                  <a:gd name="T59" fmla="*/ 12 h 231"/>
                  <a:gd name="T60" fmla="*/ 184 w 423"/>
                  <a:gd name="T61" fmla="*/ 19 h 231"/>
                  <a:gd name="T62" fmla="*/ 212 w 423"/>
                  <a:gd name="T63" fmla="*/ 19 h 231"/>
                  <a:gd name="T64" fmla="*/ 236 w 423"/>
                  <a:gd name="T65" fmla="*/ 16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3" h="231">
                    <a:moveTo>
                      <a:pt x="236" y="16"/>
                    </a:moveTo>
                    <a:cubicBezTo>
                      <a:pt x="237" y="16"/>
                      <a:pt x="237" y="16"/>
                      <a:pt x="238" y="16"/>
                    </a:cubicBezTo>
                    <a:cubicBezTo>
                      <a:pt x="245" y="18"/>
                      <a:pt x="253" y="19"/>
                      <a:pt x="260" y="20"/>
                    </a:cubicBezTo>
                    <a:cubicBezTo>
                      <a:pt x="271" y="23"/>
                      <a:pt x="283" y="26"/>
                      <a:pt x="294" y="20"/>
                    </a:cubicBezTo>
                    <a:cubicBezTo>
                      <a:pt x="296" y="21"/>
                      <a:pt x="297" y="21"/>
                      <a:pt x="299" y="22"/>
                    </a:cubicBezTo>
                    <a:cubicBezTo>
                      <a:pt x="303" y="23"/>
                      <a:pt x="308" y="23"/>
                      <a:pt x="312" y="23"/>
                    </a:cubicBezTo>
                    <a:cubicBezTo>
                      <a:pt x="315" y="23"/>
                      <a:pt x="319" y="23"/>
                      <a:pt x="322" y="23"/>
                    </a:cubicBezTo>
                    <a:cubicBezTo>
                      <a:pt x="324" y="23"/>
                      <a:pt x="326" y="23"/>
                      <a:pt x="327" y="23"/>
                    </a:cubicBezTo>
                    <a:cubicBezTo>
                      <a:pt x="335" y="23"/>
                      <a:pt x="343" y="25"/>
                      <a:pt x="351" y="25"/>
                    </a:cubicBezTo>
                    <a:cubicBezTo>
                      <a:pt x="352" y="26"/>
                      <a:pt x="354" y="26"/>
                      <a:pt x="356" y="27"/>
                    </a:cubicBezTo>
                    <a:cubicBezTo>
                      <a:pt x="359" y="29"/>
                      <a:pt x="361" y="31"/>
                      <a:pt x="363" y="35"/>
                    </a:cubicBezTo>
                    <a:cubicBezTo>
                      <a:pt x="366" y="39"/>
                      <a:pt x="368" y="44"/>
                      <a:pt x="371" y="49"/>
                    </a:cubicBezTo>
                    <a:cubicBezTo>
                      <a:pt x="379" y="73"/>
                      <a:pt x="394" y="95"/>
                      <a:pt x="399" y="120"/>
                    </a:cubicBezTo>
                    <a:cubicBezTo>
                      <a:pt x="399" y="121"/>
                      <a:pt x="401" y="118"/>
                      <a:pt x="403" y="117"/>
                    </a:cubicBezTo>
                    <a:cubicBezTo>
                      <a:pt x="411" y="148"/>
                      <a:pt x="422" y="179"/>
                      <a:pt x="423" y="212"/>
                    </a:cubicBezTo>
                    <a:cubicBezTo>
                      <a:pt x="420" y="214"/>
                      <a:pt x="422" y="221"/>
                      <a:pt x="415" y="221"/>
                    </a:cubicBezTo>
                    <a:cubicBezTo>
                      <a:pt x="410" y="220"/>
                      <a:pt x="406" y="217"/>
                      <a:pt x="401" y="221"/>
                    </a:cubicBezTo>
                    <a:cubicBezTo>
                      <a:pt x="399" y="221"/>
                      <a:pt x="397" y="222"/>
                      <a:pt x="396" y="221"/>
                    </a:cubicBezTo>
                    <a:cubicBezTo>
                      <a:pt x="394" y="221"/>
                      <a:pt x="392" y="220"/>
                      <a:pt x="391" y="219"/>
                    </a:cubicBezTo>
                    <a:cubicBezTo>
                      <a:pt x="383" y="215"/>
                      <a:pt x="376" y="220"/>
                      <a:pt x="368" y="220"/>
                    </a:cubicBezTo>
                    <a:cubicBezTo>
                      <a:pt x="363" y="221"/>
                      <a:pt x="357" y="221"/>
                      <a:pt x="351" y="220"/>
                    </a:cubicBezTo>
                    <a:cubicBezTo>
                      <a:pt x="343" y="215"/>
                      <a:pt x="335" y="220"/>
                      <a:pt x="327" y="220"/>
                    </a:cubicBezTo>
                    <a:cubicBezTo>
                      <a:pt x="327" y="220"/>
                      <a:pt x="327" y="220"/>
                      <a:pt x="327" y="220"/>
                    </a:cubicBezTo>
                    <a:cubicBezTo>
                      <a:pt x="312" y="216"/>
                      <a:pt x="298" y="218"/>
                      <a:pt x="283" y="220"/>
                    </a:cubicBezTo>
                    <a:cubicBezTo>
                      <a:pt x="280" y="220"/>
                      <a:pt x="277" y="220"/>
                      <a:pt x="275" y="220"/>
                    </a:cubicBezTo>
                    <a:cubicBezTo>
                      <a:pt x="272" y="222"/>
                      <a:pt x="269" y="222"/>
                      <a:pt x="266" y="221"/>
                    </a:cubicBezTo>
                    <a:cubicBezTo>
                      <a:pt x="261" y="220"/>
                      <a:pt x="256" y="220"/>
                      <a:pt x="251" y="220"/>
                    </a:cubicBezTo>
                    <a:cubicBezTo>
                      <a:pt x="249" y="223"/>
                      <a:pt x="247" y="226"/>
                      <a:pt x="242" y="226"/>
                    </a:cubicBezTo>
                    <a:cubicBezTo>
                      <a:pt x="238" y="225"/>
                      <a:pt x="233" y="225"/>
                      <a:pt x="229" y="225"/>
                    </a:cubicBezTo>
                    <a:cubicBezTo>
                      <a:pt x="225" y="224"/>
                      <a:pt x="222" y="223"/>
                      <a:pt x="219" y="221"/>
                    </a:cubicBezTo>
                    <a:cubicBezTo>
                      <a:pt x="212" y="222"/>
                      <a:pt x="202" y="213"/>
                      <a:pt x="198" y="227"/>
                    </a:cubicBezTo>
                    <a:cubicBezTo>
                      <a:pt x="197" y="231"/>
                      <a:pt x="196" y="227"/>
                      <a:pt x="195" y="226"/>
                    </a:cubicBezTo>
                    <a:cubicBezTo>
                      <a:pt x="191" y="216"/>
                      <a:pt x="182" y="221"/>
                      <a:pt x="175" y="220"/>
                    </a:cubicBezTo>
                    <a:cubicBezTo>
                      <a:pt x="173" y="222"/>
                      <a:pt x="171" y="223"/>
                      <a:pt x="168" y="223"/>
                    </a:cubicBezTo>
                    <a:cubicBezTo>
                      <a:pt x="165" y="222"/>
                      <a:pt x="161" y="221"/>
                      <a:pt x="158" y="220"/>
                    </a:cubicBezTo>
                    <a:cubicBezTo>
                      <a:pt x="156" y="219"/>
                      <a:pt x="153" y="218"/>
                      <a:pt x="152" y="216"/>
                    </a:cubicBezTo>
                    <a:cubicBezTo>
                      <a:pt x="149" y="214"/>
                      <a:pt x="146" y="213"/>
                      <a:pt x="143" y="211"/>
                    </a:cubicBezTo>
                    <a:cubicBezTo>
                      <a:pt x="139" y="209"/>
                      <a:pt x="134" y="212"/>
                      <a:pt x="131" y="208"/>
                    </a:cubicBezTo>
                    <a:cubicBezTo>
                      <a:pt x="126" y="206"/>
                      <a:pt x="120" y="204"/>
                      <a:pt x="115" y="201"/>
                    </a:cubicBezTo>
                    <a:cubicBezTo>
                      <a:pt x="113" y="203"/>
                      <a:pt x="111" y="203"/>
                      <a:pt x="108" y="203"/>
                    </a:cubicBezTo>
                    <a:cubicBezTo>
                      <a:pt x="105" y="202"/>
                      <a:pt x="101" y="201"/>
                      <a:pt x="98" y="200"/>
                    </a:cubicBezTo>
                    <a:cubicBezTo>
                      <a:pt x="97" y="199"/>
                      <a:pt x="95" y="199"/>
                      <a:pt x="93" y="198"/>
                    </a:cubicBezTo>
                    <a:cubicBezTo>
                      <a:pt x="88" y="195"/>
                      <a:pt x="82" y="193"/>
                      <a:pt x="76" y="191"/>
                    </a:cubicBezTo>
                    <a:cubicBezTo>
                      <a:pt x="72" y="189"/>
                      <a:pt x="68" y="188"/>
                      <a:pt x="66" y="183"/>
                    </a:cubicBezTo>
                    <a:cubicBezTo>
                      <a:pt x="68" y="164"/>
                      <a:pt x="62" y="149"/>
                      <a:pt x="53" y="132"/>
                    </a:cubicBezTo>
                    <a:cubicBezTo>
                      <a:pt x="38" y="103"/>
                      <a:pt x="26" y="71"/>
                      <a:pt x="19" y="39"/>
                    </a:cubicBezTo>
                    <a:cubicBezTo>
                      <a:pt x="16" y="26"/>
                      <a:pt x="0" y="18"/>
                      <a:pt x="2" y="3"/>
                    </a:cubicBezTo>
                    <a:cubicBezTo>
                      <a:pt x="7" y="0"/>
                      <a:pt x="12" y="0"/>
                      <a:pt x="17" y="0"/>
                    </a:cubicBezTo>
                    <a:cubicBezTo>
                      <a:pt x="24" y="2"/>
                      <a:pt x="31" y="3"/>
                      <a:pt x="38" y="3"/>
                    </a:cubicBezTo>
                    <a:cubicBezTo>
                      <a:pt x="40" y="3"/>
                      <a:pt x="42" y="3"/>
                      <a:pt x="44" y="3"/>
                    </a:cubicBezTo>
                    <a:cubicBezTo>
                      <a:pt x="48" y="3"/>
                      <a:pt x="52" y="3"/>
                      <a:pt x="56" y="3"/>
                    </a:cubicBezTo>
                    <a:cubicBezTo>
                      <a:pt x="65" y="3"/>
                      <a:pt x="73" y="6"/>
                      <a:pt x="82" y="7"/>
                    </a:cubicBezTo>
                    <a:cubicBezTo>
                      <a:pt x="85" y="7"/>
                      <a:pt x="89" y="7"/>
                      <a:pt x="92" y="7"/>
                    </a:cubicBezTo>
                    <a:cubicBezTo>
                      <a:pt x="96" y="7"/>
                      <a:pt x="100" y="9"/>
                      <a:pt x="103" y="11"/>
                    </a:cubicBezTo>
                    <a:cubicBezTo>
                      <a:pt x="104" y="11"/>
                      <a:pt x="105" y="11"/>
                      <a:pt x="107" y="11"/>
                    </a:cubicBezTo>
                    <a:cubicBezTo>
                      <a:pt x="111" y="11"/>
                      <a:pt x="115" y="9"/>
                      <a:pt x="119" y="9"/>
                    </a:cubicBezTo>
                    <a:cubicBezTo>
                      <a:pt x="121" y="8"/>
                      <a:pt x="124" y="9"/>
                      <a:pt x="126" y="9"/>
                    </a:cubicBezTo>
                    <a:cubicBezTo>
                      <a:pt x="130" y="10"/>
                      <a:pt x="133" y="11"/>
                      <a:pt x="136" y="11"/>
                    </a:cubicBezTo>
                    <a:cubicBezTo>
                      <a:pt x="139" y="11"/>
                      <a:pt x="141" y="11"/>
                      <a:pt x="144" y="11"/>
                    </a:cubicBezTo>
                    <a:cubicBezTo>
                      <a:pt x="147" y="11"/>
                      <a:pt x="151" y="11"/>
                      <a:pt x="154" y="12"/>
                    </a:cubicBezTo>
                    <a:cubicBezTo>
                      <a:pt x="156" y="11"/>
                      <a:pt x="157" y="11"/>
                      <a:pt x="159" y="11"/>
                    </a:cubicBezTo>
                    <a:cubicBezTo>
                      <a:pt x="171" y="3"/>
                      <a:pt x="177" y="13"/>
                      <a:pt x="184" y="19"/>
                    </a:cubicBezTo>
                    <a:cubicBezTo>
                      <a:pt x="186" y="18"/>
                      <a:pt x="188" y="16"/>
                      <a:pt x="190" y="15"/>
                    </a:cubicBezTo>
                    <a:cubicBezTo>
                      <a:pt x="198" y="14"/>
                      <a:pt x="205" y="15"/>
                      <a:pt x="212" y="19"/>
                    </a:cubicBezTo>
                    <a:cubicBezTo>
                      <a:pt x="214" y="19"/>
                      <a:pt x="216" y="19"/>
                      <a:pt x="218" y="19"/>
                    </a:cubicBezTo>
                    <a:cubicBezTo>
                      <a:pt x="224" y="19"/>
                      <a:pt x="230" y="18"/>
                      <a:pt x="236" y="16"/>
                    </a:cubicBezTo>
                    <a:close/>
                  </a:path>
                </a:pathLst>
              </a:custGeom>
              <a:solidFill>
                <a:srgbClr val="2A4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6" name="Freeform 28">
                <a:extLst>
                  <a:ext uri="{FF2B5EF4-FFF2-40B4-BE49-F238E27FC236}">
                    <a16:creationId xmlns:a16="http://schemas.microsoft.com/office/drawing/2014/main" id="{99B9398D-151C-4650-8FF3-0F50F8307A36}"/>
                  </a:ext>
                </a:extLst>
              </p:cNvPr>
              <p:cNvSpPr>
                <a:spLocks/>
              </p:cNvSpPr>
              <p:nvPr/>
            </p:nvSpPr>
            <p:spPr bwMode="auto">
              <a:xfrm>
                <a:off x="1033" y="3263"/>
                <a:ext cx="1278" cy="95"/>
              </a:xfrm>
              <a:custGeom>
                <a:avLst/>
                <a:gdLst>
                  <a:gd name="T0" fmla="*/ 1121 w 1137"/>
                  <a:gd name="T1" fmla="*/ 4 h 85"/>
                  <a:gd name="T2" fmla="*/ 1137 w 1137"/>
                  <a:gd name="T3" fmla="*/ 45 h 85"/>
                  <a:gd name="T4" fmla="*/ 1102 w 1137"/>
                  <a:gd name="T5" fmla="*/ 49 h 85"/>
                  <a:gd name="T6" fmla="*/ 1070 w 1137"/>
                  <a:gd name="T7" fmla="*/ 52 h 85"/>
                  <a:gd name="T8" fmla="*/ 1045 w 1137"/>
                  <a:gd name="T9" fmla="*/ 55 h 85"/>
                  <a:gd name="T10" fmla="*/ 969 w 1137"/>
                  <a:gd name="T11" fmla="*/ 58 h 85"/>
                  <a:gd name="T12" fmla="*/ 888 w 1137"/>
                  <a:gd name="T13" fmla="*/ 65 h 85"/>
                  <a:gd name="T14" fmla="*/ 650 w 1137"/>
                  <a:gd name="T15" fmla="*/ 72 h 85"/>
                  <a:gd name="T16" fmla="*/ 634 w 1137"/>
                  <a:gd name="T17" fmla="*/ 73 h 85"/>
                  <a:gd name="T18" fmla="*/ 628 w 1137"/>
                  <a:gd name="T19" fmla="*/ 72 h 85"/>
                  <a:gd name="T20" fmla="*/ 526 w 1137"/>
                  <a:gd name="T21" fmla="*/ 78 h 85"/>
                  <a:gd name="T22" fmla="*/ 517 w 1137"/>
                  <a:gd name="T23" fmla="*/ 77 h 85"/>
                  <a:gd name="T24" fmla="*/ 419 w 1137"/>
                  <a:gd name="T25" fmla="*/ 84 h 85"/>
                  <a:gd name="T26" fmla="*/ 376 w 1137"/>
                  <a:gd name="T27" fmla="*/ 80 h 85"/>
                  <a:gd name="T28" fmla="*/ 301 w 1137"/>
                  <a:gd name="T29" fmla="*/ 79 h 85"/>
                  <a:gd name="T30" fmla="*/ 162 w 1137"/>
                  <a:gd name="T31" fmla="*/ 82 h 85"/>
                  <a:gd name="T32" fmla="*/ 19 w 1137"/>
                  <a:gd name="T33" fmla="*/ 77 h 85"/>
                  <a:gd name="T34" fmla="*/ 0 w 1137"/>
                  <a:gd name="T35" fmla="*/ 70 h 85"/>
                  <a:gd name="T36" fmla="*/ 15 w 1137"/>
                  <a:gd name="T37" fmla="*/ 58 h 85"/>
                  <a:gd name="T38" fmla="*/ 60 w 1137"/>
                  <a:gd name="T39" fmla="*/ 44 h 85"/>
                  <a:gd name="T40" fmla="*/ 78 w 1137"/>
                  <a:gd name="T41" fmla="*/ 23 h 85"/>
                  <a:gd name="T42" fmla="*/ 119 w 1137"/>
                  <a:gd name="T43" fmla="*/ 19 h 85"/>
                  <a:gd name="T44" fmla="*/ 276 w 1137"/>
                  <a:gd name="T45" fmla="*/ 23 h 85"/>
                  <a:gd name="T46" fmla="*/ 347 w 1137"/>
                  <a:gd name="T47" fmla="*/ 25 h 85"/>
                  <a:gd name="T48" fmla="*/ 431 w 1137"/>
                  <a:gd name="T49" fmla="*/ 20 h 85"/>
                  <a:gd name="T50" fmla="*/ 439 w 1137"/>
                  <a:gd name="T51" fmla="*/ 20 h 85"/>
                  <a:gd name="T52" fmla="*/ 499 w 1137"/>
                  <a:gd name="T53" fmla="*/ 21 h 85"/>
                  <a:gd name="T54" fmla="*/ 583 w 1137"/>
                  <a:gd name="T55" fmla="*/ 16 h 85"/>
                  <a:gd name="T56" fmla="*/ 713 w 1137"/>
                  <a:gd name="T57" fmla="*/ 16 h 85"/>
                  <a:gd name="T58" fmla="*/ 797 w 1137"/>
                  <a:gd name="T59" fmla="*/ 15 h 85"/>
                  <a:gd name="T60" fmla="*/ 1013 w 1137"/>
                  <a:gd name="T61" fmla="*/ 14 h 85"/>
                  <a:gd name="T62" fmla="*/ 1112 w 1137"/>
                  <a:gd name="T63" fmla="*/ 2 h 85"/>
                  <a:gd name="T64" fmla="*/ 1121 w 1137"/>
                  <a:gd name="T65" fmla="*/ 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7" h="85">
                    <a:moveTo>
                      <a:pt x="1121" y="4"/>
                    </a:moveTo>
                    <a:cubicBezTo>
                      <a:pt x="1130" y="16"/>
                      <a:pt x="1129" y="32"/>
                      <a:pt x="1137" y="45"/>
                    </a:cubicBezTo>
                    <a:cubicBezTo>
                      <a:pt x="1126" y="52"/>
                      <a:pt x="1114" y="49"/>
                      <a:pt x="1102" y="49"/>
                    </a:cubicBezTo>
                    <a:cubicBezTo>
                      <a:pt x="1091" y="50"/>
                      <a:pt x="1080" y="48"/>
                      <a:pt x="1070" y="52"/>
                    </a:cubicBezTo>
                    <a:cubicBezTo>
                      <a:pt x="1062" y="56"/>
                      <a:pt x="1053" y="54"/>
                      <a:pt x="1045" y="55"/>
                    </a:cubicBezTo>
                    <a:cubicBezTo>
                      <a:pt x="1020" y="59"/>
                      <a:pt x="994" y="52"/>
                      <a:pt x="969" y="58"/>
                    </a:cubicBezTo>
                    <a:cubicBezTo>
                      <a:pt x="943" y="64"/>
                      <a:pt x="915" y="65"/>
                      <a:pt x="888" y="65"/>
                    </a:cubicBezTo>
                    <a:cubicBezTo>
                      <a:pt x="809" y="67"/>
                      <a:pt x="729" y="67"/>
                      <a:pt x="650" y="72"/>
                    </a:cubicBezTo>
                    <a:cubicBezTo>
                      <a:pt x="645" y="73"/>
                      <a:pt x="639" y="73"/>
                      <a:pt x="634" y="73"/>
                    </a:cubicBezTo>
                    <a:cubicBezTo>
                      <a:pt x="632" y="73"/>
                      <a:pt x="630" y="72"/>
                      <a:pt x="628" y="72"/>
                    </a:cubicBezTo>
                    <a:cubicBezTo>
                      <a:pt x="594" y="72"/>
                      <a:pt x="560" y="77"/>
                      <a:pt x="526" y="78"/>
                    </a:cubicBezTo>
                    <a:cubicBezTo>
                      <a:pt x="523" y="78"/>
                      <a:pt x="520" y="77"/>
                      <a:pt x="517" y="77"/>
                    </a:cubicBezTo>
                    <a:cubicBezTo>
                      <a:pt x="484" y="81"/>
                      <a:pt x="452" y="81"/>
                      <a:pt x="419" y="84"/>
                    </a:cubicBezTo>
                    <a:cubicBezTo>
                      <a:pt x="405" y="85"/>
                      <a:pt x="390" y="85"/>
                      <a:pt x="376" y="80"/>
                    </a:cubicBezTo>
                    <a:cubicBezTo>
                      <a:pt x="351" y="72"/>
                      <a:pt x="326" y="80"/>
                      <a:pt x="301" y="79"/>
                    </a:cubicBezTo>
                    <a:cubicBezTo>
                      <a:pt x="255" y="78"/>
                      <a:pt x="208" y="79"/>
                      <a:pt x="162" y="82"/>
                    </a:cubicBezTo>
                    <a:cubicBezTo>
                      <a:pt x="114" y="85"/>
                      <a:pt x="67" y="73"/>
                      <a:pt x="19" y="77"/>
                    </a:cubicBezTo>
                    <a:cubicBezTo>
                      <a:pt x="12" y="78"/>
                      <a:pt x="4" y="78"/>
                      <a:pt x="0" y="70"/>
                    </a:cubicBezTo>
                    <a:cubicBezTo>
                      <a:pt x="1" y="62"/>
                      <a:pt x="9" y="61"/>
                      <a:pt x="15" y="58"/>
                    </a:cubicBezTo>
                    <a:cubicBezTo>
                      <a:pt x="29" y="52"/>
                      <a:pt x="45" y="48"/>
                      <a:pt x="60" y="44"/>
                    </a:cubicBezTo>
                    <a:cubicBezTo>
                      <a:pt x="71" y="40"/>
                      <a:pt x="78" y="35"/>
                      <a:pt x="78" y="23"/>
                    </a:cubicBezTo>
                    <a:cubicBezTo>
                      <a:pt x="91" y="10"/>
                      <a:pt x="106" y="18"/>
                      <a:pt x="119" y="19"/>
                    </a:cubicBezTo>
                    <a:cubicBezTo>
                      <a:pt x="172" y="21"/>
                      <a:pt x="224" y="25"/>
                      <a:pt x="276" y="23"/>
                    </a:cubicBezTo>
                    <a:cubicBezTo>
                      <a:pt x="300" y="22"/>
                      <a:pt x="323" y="21"/>
                      <a:pt x="347" y="25"/>
                    </a:cubicBezTo>
                    <a:cubicBezTo>
                      <a:pt x="374" y="31"/>
                      <a:pt x="403" y="29"/>
                      <a:pt x="431" y="20"/>
                    </a:cubicBezTo>
                    <a:cubicBezTo>
                      <a:pt x="433" y="19"/>
                      <a:pt x="436" y="19"/>
                      <a:pt x="439" y="20"/>
                    </a:cubicBezTo>
                    <a:cubicBezTo>
                      <a:pt x="459" y="31"/>
                      <a:pt x="479" y="24"/>
                      <a:pt x="499" y="21"/>
                    </a:cubicBezTo>
                    <a:cubicBezTo>
                      <a:pt x="527" y="19"/>
                      <a:pt x="555" y="22"/>
                      <a:pt x="583" y="16"/>
                    </a:cubicBezTo>
                    <a:cubicBezTo>
                      <a:pt x="626" y="14"/>
                      <a:pt x="670" y="20"/>
                      <a:pt x="713" y="16"/>
                    </a:cubicBezTo>
                    <a:cubicBezTo>
                      <a:pt x="741" y="13"/>
                      <a:pt x="769" y="12"/>
                      <a:pt x="797" y="15"/>
                    </a:cubicBezTo>
                    <a:cubicBezTo>
                      <a:pt x="869" y="18"/>
                      <a:pt x="941" y="16"/>
                      <a:pt x="1013" y="14"/>
                    </a:cubicBezTo>
                    <a:cubicBezTo>
                      <a:pt x="1046" y="13"/>
                      <a:pt x="1078" y="0"/>
                      <a:pt x="1112" y="2"/>
                    </a:cubicBezTo>
                    <a:cubicBezTo>
                      <a:pt x="1115" y="2"/>
                      <a:pt x="1118" y="2"/>
                      <a:pt x="1121" y="4"/>
                    </a:cubicBezTo>
                    <a:close/>
                  </a:path>
                </a:pathLst>
              </a:custGeom>
              <a:solidFill>
                <a:srgbClr val="DFE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7" name="Freeform 29">
                <a:extLst>
                  <a:ext uri="{FF2B5EF4-FFF2-40B4-BE49-F238E27FC236}">
                    <a16:creationId xmlns:a16="http://schemas.microsoft.com/office/drawing/2014/main" id="{1BB55644-E265-4443-BF89-E02D4A36E1EF}"/>
                  </a:ext>
                </a:extLst>
              </p:cNvPr>
              <p:cNvSpPr>
                <a:spLocks/>
              </p:cNvSpPr>
              <p:nvPr/>
            </p:nvSpPr>
            <p:spPr bwMode="auto">
              <a:xfrm>
                <a:off x="1042" y="3021"/>
                <a:ext cx="1188" cy="92"/>
              </a:xfrm>
              <a:custGeom>
                <a:avLst/>
                <a:gdLst>
                  <a:gd name="T0" fmla="*/ 1045 w 1057"/>
                  <a:gd name="T1" fmla="*/ 7 h 82"/>
                  <a:gd name="T2" fmla="*/ 1057 w 1057"/>
                  <a:gd name="T3" fmla="*/ 47 h 82"/>
                  <a:gd name="T4" fmla="*/ 1024 w 1057"/>
                  <a:gd name="T5" fmla="*/ 54 h 82"/>
                  <a:gd name="T6" fmla="*/ 970 w 1057"/>
                  <a:gd name="T7" fmla="*/ 53 h 82"/>
                  <a:gd name="T8" fmla="*/ 964 w 1057"/>
                  <a:gd name="T9" fmla="*/ 54 h 82"/>
                  <a:gd name="T10" fmla="*/ 911 w 1057"/>
                  <a:gd name="T11" fmla="*/ 65 h 82"/>
                  <a:gd name="T12" fmla="*/ 906 w 1057"/>
                  <a:gd name="T13" fmla="*/ 64 h 82"/>
                  <a:gd name="T14" fmla="*/ 896 w 1057"/>
                  <a:gd name="T15" fmla="*/ 56 h 82"/>
                  <a:gd name="T16" fmla="*/ 812 w 1057"/>
                  <a:gd name="T17" fmla="*/ 65 h 82"/>
                  <a:gd name="T18" fmla="*/ 802 w 1057"/>
                  <a:gd name="T19" fmla="*/ 65 h 82"/>
                  <a:gd name="T20" fmla="*/ 679 w 1057"/>
                  <a:gd name="T21" fmla="*/ 71 h 82"/>
                  <a:gd name="T22" fmla="*/ 547 w 1057"/>
                  <a:gd name="T23" fmla="*/ 73 h 82"/>
                  <a:gd name="T24" fmla="*/ 472 w 1057"/>
                  <a:gd name="T25" fmla="*/ 71 h 82"/>
                  <a:gd name="T26" fmla="*/ 454 w 1057"/>
                  <a:gd name="T27" fmla="*/ 67 h 82"/>
                  <a:gd name="T28" fmla="*/ 352 w 1057"/>
                  <a:gd name="T29" fmla="*/ 79 h 82"/>
                  <a:gd name="T30" fmla="*/ 316 w 1057"/>
                  <a:gd name="T31" fmla="*/ 82 h 82"/>
                  <a:gd name="T32" fmla="*/ 307 w 1057"/>
                  <a:gd name="T33" fmla="*/ 77 h 82"/>
                  <a:gd name="T34" fmla="*/ 294 w 1057"/>
                  <a:gd name="T35" fmla="*/ 69 h 82"/>
                  <a:gd name="T36" fmla="*/ 202 w 1057"/>
                  <a:gd name="T37" fmla="*/ 69 h 82"/>
                  <a:gd name="T38" fmla="*/ 196 w 1057"/>
                  <a:gd name="T39" fmla="*/ 70 h 82"/>
                  <a:gd name="T40" fmla="*/ 143 w 1057"/>
                  <a:gd name="T41" fmla="*/ 64 h 82"/>
                  <a:gd name="T42" fmla="*/ 126 w 1057"/>
                  <a:gd name="T43" fmla="*/ 63 h 82"/>
                  <a:gd name="T44" fmla="*/ 12 w 1057"/>
                  <a:gd name="T45" fmla="*/ 63 h 82"/>
                  <a:gd name="T46" fmla="*/ 2 w 1057"/>
                  <a:gd name="T47" fmla="*/ 36 h 82"/>
                  <a:gd name="T48" fmla="*/ 1 w 1057"/>
                  <a:gd name="T49" fmla="*/ 29 h 82"/>
                  <a:gd name="T50" fmla="*/ 3 w 1057"/>
                  <a:gd name="T51" fmla="*/ 16 h 82"/>
                  <a:gd name="T52" fmla="*/ 61 w 1057"/>
                  <a:gd name="T53" fmla="*/ 14 h 82"/>
                  <a:gd name="T54" fmla="*/ 120 w 1057"/>
                  <a:gd name="T55" fmla="*/ 17 h 82"/>
                  <a:gd name="T56" fmla="*/ 127 w 1057"/>
                  <a:gd name="T57" fmla="*/ 17 h 82"/>
                  <a:gd name="T58" fmla="*/ 412 w 1057"/>
                  <a:gd name="T59" fmla="*/ 24 h 82"/>
                  <a:gd name="T60" fmla="*/ 549 w 1057"/>
                  <a:gd name="T61" fmla="*/ 19 h 82"/>
                  <a:gd name="T62" fmla="*/ 585 w 1057"/>
                  <a:gd name="T63" fmla="*/ 19 h 82"/>
                  <a:gd name="T64" fmla="*/ 707 w 1057"/>
                  <a:gd name="T65" fmla="*/ 19 h 82"/>
                  <a:gd name="T66" fmla="*/ 862 w 1057"/>
                  <a:gd name="T67" fmla="*/ 12 h 82"/>
                  <a:gd name="T68" fmla="*/ 1012 w 1057"/>
                  <a:gd name="T69" fmla="*/ 3 h 82"/>
                  <a:gd name="T70" fmla="*/ 1045 w 1057"/>
                  <a:gd name="T71" fmla="*/ 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7" h="82">
                    <a:moveTo>
                      <a:pt x="1045" y="7"/>
                    </a:moveTo>
                    <a:cubicBezTo>
                      <a:pt x="1049" y="20"/>
                      <a:pt x="1053" y="34"/>
                      <a:pt x="1057" y="47"/>
                    </a:cubicBezTo>
                    <a:cubicBezTo>
                      <a:pt x="1048" y="56"/>
                      <a:pt x="1037" y="56"/>
                      <a:pt x="1024" y="54"/>
                    </a:cubicBezTo>
                    <a:cubicBezTo>
                      <a:pt x="1007" y="51"/>
                      <a:pt x="988" y="43"/>
                      <a:pt x="970" y="53"/>
                    </a:cubicBezTo>
                    <a:cubicBezTo>
                      <a:pt x="968" y="54"/>
                      <a:pt x="966" y="54"/>
                      <a:pt x="964" y="54"/>
                    </a:cubicBezTo>
                    <a:cubicBezTo>
                      <a:pt x="946" y="53"/>
                      <a:pt x="928" y="57"/>
                      <a:pt x="911" y="65"/>
                    </a:cubicBezTo>
                    <a:cubicBezTo>
                      <a:pt x="909" y="65"/>
                      <a:pt x="907" y="64"/>
                      <a:pt x="906" y="64"/>
                    </a:cubicBezTo>
                    <a:cubicBezTo>
                      <a:pt x="902" y="63"/>
                      <a:pt x="909" y="53"/>
                      <a:pt x="896" y="56"/>
                    </a:cubicBezTo>
                    <a:cubicBezTo>
                      <a:pt x="869" y="63"/>
                      <a:pt x="840" y="69"/>
                      <a:pt x="812" y="65"/>
                    </a:cubicBezTo>
                    <a:cubicBezTo>
                      <a:pt x="808" y="64"/>
                      <a:pt x="805" y="64"/>
                      <a:pt x="802" y="65"/>
                    </a:cubicBezTo>
                    <a:cubicBezTo>
                      <a:pt x="762" y="82"/>
                      <a:pt x="720" y="67"/>
                      <a:pt x="679" y="71"/>
                    </a:cubicBezTo>
                    <a:cubicBezTo>
                      <a:pt x="635" y="74"/>
                      <a:pt x="591" y="69"/>
                      <a:pt x="547" y="73"/>
                    </a:cubicBezTo>
                    <a:cubicBezTo>
                      <a:pt x="522" y="76"/>
                      <a:pt x="497" y="72"/>
                      <a:pt x="472" y="71"/>
                    </a:cubicBezTo>
                    <a:cubicBezTo>
                      <a:pt x="467" y="67"/>
                      <a:pt x="460" y="65"/>
                      <a:pt x="454" y="67"/>
                    </a:cubicBezTo>
                    <a:cubicBezTo>
                      <a:pt x="421" y="79"/>
                      <a:pt x="385" y="68"/>
                      <a:pt x="352" y="79"/>
                    </a:cubicBezTo>
                    <a:cubicBezTo>
                      <a:pt x="342" y="82"/>
                      <a:pt x="328" y="73"/>
                      <a:pt x="316" y="82"/>
                    </a:cubicBezTo>
                    <a:cubicBezTo>
                      <a:pt x="312" y="82"/>
                      <a:pt x="309" y="81"/>
                      <a:pt x="307" y="77"/>
                    </a:cubicBezTo>
                    <a:cubicBezTo>
                      <a:pt x="304" y="72"/>
                      <a:pt x="300" y="68"/>
                      <a:pt x="294" y="69"/>
                    </a:cubicBezTo>
                    <a:cubicBezTo>
                      <a:pt x="263" y="74"/>
                      <a:pt x="233" y="67"/>
                      <a:pt x="202" y="69"/>
                    </a:cubicBezTo>
                    <a:cubicBezTo>
                      <a:pt x="200" y="70"/>
                      <a:pt x="198" y="70"/>
                      <a:pt x="196" y="70"/>
                    </a:cubicBezTo>
                    <a:cubicBezTo>
                      <a:pt x="179" y="61"/>
                      <a:pt x="162" y="59"/>
                      <a:pt x="143" y="64"/>
                    </a:cubicBezTo>
                    <a:cubicBezTo>
                      <a:pt x="137" y="65"/>
                      <a:pt x="132" y="64"/>
                      <a:pt x="126" y="63"/>
                    </a:cubicBezTo>
                    <a:cubicBezTo>
                      <a:pt x="88" y="57"/>
                      <a:pt x="50" y="70"/>
                      <a:pt x="12" y="63"/>
                    </a:cubicBezTo>
                    <a:cubicBezTo>
                      <a:pt x="4" y="56"/>
                      <a:pt x="5" y="45"/>
                      <a:pt x="2" y="36"/>
                    </a:cubicBezTo>
                    <a:cubicBezTo>
                      <a:pt x="1" y="33"/>
                      <a:pt x="1" y="31"/>
                      <a:pt x="1" y="29"/>
                    </a:cubicBezTo>
                    <a:cubicBezTo>
                      <a:pt x="0" y="25"/>
                      <a:pt x="1" y="20"/>
                      <a:pt x="3" y="16"/>
                    </a:cubicBezTo>
                    <a:cubicBezTo>
                      <a:pt x="23" y="10"/>
                      <a:pt x="42" y="12"/>
                      <a:pt x="61" y="14"/>
                    </a:cubicBezTo>
                    <a:cubicBezTo>
                      <a:pt x="81" y="17"/>
                      <a:pt x="101" y="18"/>
                      <a:pt x="120" y="17"/>
                    </a:cubicBezTo>
                    <a:cubicBezTo>
                      <a:pt x="123" y="17"/>
                      <a:pt x="125" y="17"/>
                      <a:pt x="127" y="17"/>
                    </a:cubicBezTo>
                    <a:cubicBezTo>
                      <a:pt x="222" y="18"/>
                      <a:pt x="317" y="29"/>
                      <a:pt x="412" y="24"/>
                    </a:cubicBezTo>
                    <a:cubicBezTo>
                      <a:pt x="458" y="22"/>
                      <a:pt x="503" y="23"/>
                      <a:pt x="549" y="19"/>
                    </a:cubicBezTo>
                    <a:cubicBezTo>
                      <a:pt x="561" y="16"/>
                      <a:pt x="573" y="17"/>
                      <a:pt x="585" y="19"/>
                    </a:cubicBezTo>
                    <a:cubicBezTo>
                      <a:pt x="626" y="24"/>
                      <a:pt x="667" y="23"/>
                      <a:pt x="707" y="19"/>
                    </a:cubicBezTo>
                    <a:cubicBezTo>
                      <a:pt x="759" y="15"/>
                      <a:pt x="811" y="14"/>
                      <a:pt x="862" y="12"/>
                    </a:cubicBezTo>
                    <a:cubicBezTo>
                      <a:pt x="912" y="11"/>
                      <a:pt x="962" y="4"/>
                      <a:pt x="1012" y="3"/>
                    </a:cubicBezTo>
                    <a:cubicBezTo>
                      <a:pt x="1023" y="2"/>
                      <a:pt x="1034" y="0"/>
                      <a:pt x="1045" y="7"/>
                    </a:cubicBezTo>
                    <a:close/>
                  </a:path>
                </a:pathLst>
              </a:custGeom>
              <a:solidFill>
                <a:srgbClr val="DEE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8" name="Freeform 30">
                <a:extLst>
                  <a:ext uri="{FF2B5EF4-FFF2-40B4-BE49-F238E27FC236}">
                    <a16:creationId xmlns:a16="http://schemas.microsoft.com/office/drawing/2014/main" id="{A74AAC75-2E4E-4ADC-86C5-F9D125400492}"/>
                  </a:ext>
                </a:extLst>
              </p:cNvPr>
              <p:cNvSpPr>
                <a:spLocks/>
              </p:cNvSpPr>
              <p:nvPr/>
            </p:nvSpPr>
            <p:spPr bwMode="auto">
              <a:xfrm>
                <a:off x="1058" y="3110"/>
                <a:ext cx="1203" cy="80"/>
              </a:xfrm>
              <a:custGeom>
                <a:avLst/>
                <a:gdLst>
                  <a:gd name="T0" fmla="*/ 1055 w 1071"/>
                  <a:gd name="T1" fmla="*/ 0 h 71"/>
                  <a:gd name="T2" fmla="*/ 1071 w 1071"/>
                  <a:gd name="T3" fmla="*/ 48 h 71"/>
                  <a:gd name="T4" fmla="*/ 1019 w 1071"/>
                  <a:gd name="T5" fmla="*/ 58 h 71"/>
                  <a:gd name="T6" fmla="*/ 1003 w 1071"/>
                  <a:gd name="T7" fmla="*/ 60 h 71"/>
                  <a:gd name="T8" fmla="*/ 987 w 1071"/>
                  <a:gd name="T9" fmla="*/ 61 h 71"/>
                  <a:gd name="T10" fmla="*/ 931 w 1071"/>
                  <a:gd name="T11" fmla="*/ 55 h 71"/>
                  <a:gd name="T12" fmla="*/ 838 w 1071"/>
                  <a:gd name="T13" fmla="*/ 59 h 71"/>
                  <a:gd name="T14" fmla="*/ 781 w 1071"/>
                  <a:gd name="T15" fmla="*/ 63 h 71"/>
                  <a:gd name="T16" fmla="*/ 773 w 1071"/>
                  <a:gd name="T17" fmla="*/ 61 h 71"/>
                  <a:gd name="T18" fmla="*/ 626 w 1071"/>
                  <a:gd name="T19" fmla="*/ 65 h 71"/>
                  <a:gd name="T20" fmla="*/ 535 w 1071"/>
                  <a:gd name="T21" fmla="*/ 66 h 71"/>
                  <a:gd name="T22" fmla="*/ 426 w 1071"/>
                  <a:gd name="T23" fmla="*/ 64 h 71"/>
                  <a:gd name="T24" fmla="*/ 335 w 1071"/>
                  <a:gd name="T25" fmla="*/ 61 h 71"/>
                  <a:gd name="T26" fmla="*/ 238 w 1071"/>
                  <a:gd name="T27" fmla="*/ 58 h 71"/>
                  <a:gd name="T28" fmla="*/ 106 w 1071"/>
                  <a:gd name="T29" fmla="*/ 60 h 71"/>
                  <a:gd name="T30" fmla="*/ 23 w 1071"/>
                  <a:gd name="T31" fmla="*/ 60 h 71"/>
                  <a:gd name="T32" fmla="*/ 17 w 1071"/>
                  <a:gd name="T33" fmla="*/ 59 h 71"/>
                  <a:gd name="T34" fmla="*/ 13 w 1071"/>
                  <a:gd name="T35" fmla="*/ 55 h 71"/>
                  <a:gd name="T36" fmla="*/ 3 w 1071"/>
                  <a:gd name="T37" fmla="*/ 27 h 71"/>
                  <a:gd name="T38" fmla="*/ 10 w 1071"/>
                  <a:gd name="T39" fmla="*/ 9 h 71"/>
                  <a:gd name="T40" fmla="*/ 119 w 1071"/>
                  <a:gd name="T41" fmla="*/ 9 h 71"/>
                  <a:gd name="T42" fmla="*/ 315 w 1071"/>
                  <a:gd name="T43" fmla="*/ 16 h 71"/>
                  <a:gd name="T44" fmla="*/ 427 w 1071"/>
                  <a:gd name="T45" fmla="*/ 15 h 71"/>
                  <a:gd name="T46" fmla="*/ 579 w 1071"/>
                  <a:gd name="T47" fmla="*/ 17 h 71"/>
                  <a:gd name="T48" fmla="*/ 642 w 1071"/>
                  <a:gd name="T49" fmla="*/ 10 h 71"/>
                  <a:gd name="T50" fmla="*/ 653 w 1071"/>
                  <a:gd name="T51" fmla="*/ 8 h 71"/>
                  <a:gd name="T52" fmla="*/ 784 w 1071"/>
                  <a:gd name="T53" fmla="*/ 9 h 71"/>
                  <a:gd name="T54" fmla="*/ 898 w 1071"/>
                  <a:gd name="T55" fmla="*/ 11 h 71"/>
                  <a:gd name="T56" fmla="*/ 904 w 1071"/>
                  <a:gd name="T57" fmla="*/ 12 h 71"/>
                  <a:gd name="T58" fmla="*/ 989 w 1071"/>
                  <a:gd name="T59" fmla="*/ 7 h 71"/>
                  <a:gd name="T60" fmla="*/ 1040 w 1071"/>
                  <a:gd name="T61" fmla="*/ 9 h 71"/>
                  <a:gd name="T62" fmla="*/ 1055 w 1071"/>
                  <a:gd name="T63"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71" h="71">
                    <a:moveTo>
                      <a:pt x="1055" y="0"/>
                    </a:moveTo>
                    <a:cubicBezTo>
                      <a:pt x="1061" y="16"/>
                      <a:pt x="1066" y="32"/>
                      <a:pt x="1071" y="48"/>
                    </a:cubicBezTo>
                    <a:cubicBezTo>
                      <a:pt x="1054" y="57"/>
                      <a:pt x="1036" y="57"/>
                      <a:pt x="1019" y="58"/>
                    </a:cubicBezTo>
                    <a:cubicBezTo>
                      <a:pt x="1013" y="57"/>
                      <a:pt x="1008" y="59"/>
                      <a:pt x="1003" y="60"/>
                    </a:cubicBezTo>
                    <a:cubicBezTo>
                      <a:pt x="997" y="61"/>
                      <a:pt x="992" y="61"/>
                      <a:pt x="987" y="61"/>
                    </a:cubicBezTo>
                    <a:cubicBezTo>
                      <a:pt x="968" y="58"/>
                      <a:pt x="948" y="67"/>
                      <a:pt x="931" y="55"/>
                    </a:cubicBezTo>
                    <a:cubicBezTo>
                      <a:pt x="900" y="67"/>
                      <a:pt x="869" y="54"/>
                      <a:pt x="838" y="59"/>
                    </a:cubicBezTo>
                    <a:cubicBezTo>
                      <a:pt x="819" y="61"/>
                      <a:pt x="799" y="59"/>
                      <a:pt x="781" y="63"/>
                    </a:cubicBezTo>
                    <a:cubicBezTo>
                      <a:pt x="778" y="63"/>
                      <a:pt x="775" y="60"/>
                      <a:pt x="773" y="61"/>
                    </a:cubicBezTo>
                    <a:cubicBezTo>
                      <a:pt x="724" y="71"/>
                      <a:pt x="675" y="59"/>
                      <a:pt x="626" y="65"/>
                    </a:cubicBezTo>
                    <a:cubicBezTo>
                      <a:pt x="596" y="69"/>
                      <a:pt x="565" y="65"/>
                      <a:pt x="535" y="66"/>
                    </a:cubicBezTo>
                    <a:cubicBezTo>
                      <a:pt x="498" y="66"/>
                      <a:pt x="462" y="63"/>
                      <a:pt x="426" y="64"/>
                    </a:cubicBezTo>
                    <a:cubicBezTo>
                      <a:pt x="395" y="64"/>
                      <a:pt x="365" y="68"/>
                      <a:pt x="335" y="61"/>
                    </a:cubicBezTo>
                    <a:cubicBezTo>
                      <a:pt x="303" y="53"/>
                      <a:pt x="270" y="55"/>
                      <a:pt x="238" y="58"/>
                    </a:cubicBezTo>
                    <a:cubicBezTo>
                      <a:pt x="194" y="61"/>
                      <a:pt x="150" y="59"/>
                      <a:pt x="106" y="60"/>
                    </a:cubicBezTo>
                    <a:cubicBezTo>
                      <a:pt x="78" y="61"/>
                      <a:pt x="51" y="59"/>
                      <a:pt x="23" y="60"/>
                    </a:cubicBezTo>
                    <a:cubicBezTo>
                      <a:pt x="21" y="60"/>
                      <a:pt x="19" y="59"/>
                      <a:pt x="17" y="59"/>
                    </a:cubicBezTo>
                    <a:cubicBezTo>
                      <a:pt x="15" y="58"/>
                      <a:pt x="14" y="57"/>
                      <a:pt x="13" y="55"/>
                    </a:cubicBezTo>
                    <a:cubicBezTo>
                      <a:pt x="9" y="46"/>
                      <a:pt x="7" y="36"/>
                      <a:pt x="3" y="27"/>
                    </a:cubicBezTo>
                    <a:cubicBezTo>
                      <a:pt x="1" y="20"/>
                      <a:pt x="0" y="13"/>
                      <a:pt x="10" y="9"/>
                    </a:cubicBezTo>
                    <a:cubicBezTo>
                      <a:pt x="46" y="15"/>
                      <a:pt x="83" y="7"/>
                      <a:pt x="119" y="9"/>
                    </a:cubicBezTo>
                    <a:cubicBezTo>
                      <a:pt x="184" y="13"/>
                      <a:pt x="249" y="14"/>
                      <a:pt x="315" y="16"/>
                    </a:cubicBezTo>
                    <a:cubicBezTo>
                      <a:pt x="352" y="19"/>
                      <a:pt x="389" y="19"/>
                      <a:pt x="427" y="15"/>
                    </a:cubicBezTo>
                    <a:cubicBezTo>
                      <a:pt x="478" y="13"/>
                      <a:pt x="528" y="9"/>
                      <a:pt x="579" y="17"/>
                    </a:cubicBezTo>
                    <a:cubicBezTo>
                      <a:pt x="600" y="20"/>
                      <a:pt x="622" y="17"/>
                      <a:pt x="642" y="10"/>
                    </a:cubicBezTo>
                    <a:cubicBezTo>
                      <a:pt x="646" y="8"/>
                      <a:pt x="649" y="7"/>
                      <a:pt x="653" y="8"/>
                    </a:cubicBezTo>
                    <a:cubicBezTo>
                      <a:pt x="697" y="18"/>
                      <a:pt x="740" y="16"/>
                      <a:pt x="784" y="9"/>
                    </a:cubicBezTo>
                    <a:cubicBezTo>
                      <a:pt x="821" y="17"/>
                      <a:pt x="860" y="6"/>
                      <a:pt x="898" y="11"/>
                    </a:cubicBezTo>
                    <a:cubicBezTo>
                      <a:pt x="900" y="12"/>
                      <a:pt x="902" y="12"/>
                      <a:pt x="904" y="12"/>
                    </a:cubicBezTo>
                    <a:cubicBezTo>
                      <a:pt x="932" y="6"/>
                      <a:pt x="961" y="18"/>
                      <a:pt x="989" y="7"/>
                    </a:cubicBezTo>
                    <a:cubicBezTo>
                      <a:pt x="1005" y="1"/>
                      <a:pt x="1023" y="15"/>
                      <a:pt x="1040" y="9"/>
                    </a:cubicBezTo>
                    <a:cubicBezTo>
                      <a:pt x="1047" y="8"/>
                      <a:pt x="1050" y="3"/>
                      <a:pt x="1055" y="0"/>
                    </a:cubicBezTo>
                    <a:close/>
                  </a:path>
                </a:pathLst>
              </a:custGeom>
              <a:solidFill>
                <a:srgbClr val="DEE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9" name="Freeform 31">
                <a:extLst>
                  <a:ext uri="{FF2B5EF4-FFF2-40B4-BE49-F238E27FC236}">
                    <a16:creationId xmlns:a16="http://schemas.microsoft.com/office/drawing/2014/main" id="{F793E7D0-C1DC-49E8-BE9F-A166064598EE}"/>
                  </a:ext>
                </a:extLst>
              </p:cNvPr>
              <p:cNvSpPr>
                <a:spLocks/>
              </p:cNvSpPr>
              <p:nvPr/>
            </p:nvSpPr>
            <p:spPr bwMode="auto">
              <a:xfrm>
                <a:off x="1027" y="2935"/>
                <a:ext cx="1180" cy="96"/>
              </a:xfrm>
              <a:custGeom>
                <a:avLst/>
                <a:gdLst>
                  <a:gd name="T0" fmla="*/ 1033 w 1050"/>
                  <a:gd name="T1" fmla="*/ 11 h 86"/>
                  <a:gd name="T2" fmla="*/ 1050 w 1050"/>
                  <a:gd name="T3" fmla="*/ 60 h 86"/>
                  <a:gd name="T4" fmla="*/ 984 w 1050"/>
                  <a:gd name="T5" fmla="*/ 54 h 86"/>
                  <a:gd name="T6" fmla="*/ 953 w 1050"/>
                  <a:gd name="T7" fmla="*/ 57 h 86"/>
                  <a:gd name="T8" fmla="*/ 829 w 1050"/>
                  <a:gd name="T9" fmla="*/ 61 h 86"/>
                  <a:gd name="T10" fmla="*/ 786 w 1050"/>
                  <a:gd name="T11" fmla="*/ 67 h 86"/>
                  <a:gd name="T12" fmla="*/ 781 w 1050"/>
                  <a:gd name="T13" fmla="*/ 67 h 86"/>
                  <a:gd name="T14" fmla="*/ 738 w 1050"/>
                  <a:gd name="T15" fmla="*/ 74 h 86"/>
                  <a:gd name="T16" fmla="*/ 681 w 1050"/>
                  <a:gd name="T17" fmla="*/ 75 h 86"/>
                  <a:gd name="T18" fmla="*/ 625 w 1050"/>
                  <a:gd name="T19" fmla="*/ 83 h 86"/>
                  <a:gd name="T20" fmla="*/ 612 w 1050"/>
                  <a:gd name="T21" fmla="*/ 79 h 86"/>
                  <a:gd name="T22" fmla="*/ 589 w 1050"/>
                  <a:gd name="T23" fmla="*/ 71 h 86"/>
                  <a:gd name="T24" fmla="*/ 540 w 1050"/>
                  <a:gd name="T25" fmla="*/ 73 h 86"/>
                  <a:gd name="T26" fmla="*/ 507 w 1050"/>
                  <a:gd name="T27" fmla="*/ 76 h 86"/>
                  <a:gd name="T28" fmla="*/ 455 w 1050"/>
                  <a:gd name="T29" fmla="*/ 77 h 86"/>
                  <a:gd name="T30" fmla="*/ 370 w 1050"/>
                  <a:gd name="T31" fmla="*/ 76 h 86"/>
                  <a:gd name="T32" fmla="*/ 289 w 1050"/>
                  <a:gd name="T33" fmla="*/ 74 h 86"/>
                  <a:gd name="T34" fmla="*/ 278 w 1050"/>
                  <a:gd name="T35" fmla="*/ 78 h 86"/>
                  <a:gd name="T36" fmla="*/ 264 w 1050"/>
                  <a:gd name="T37" fmla="*/ 79 h 86"/>
                  <a:gd name="T38" fmla="*/ 245 w 1050"/>
                  <a:gd name="T39" fmla="*/ 76 h 86"/>
                  <a:gd name="T40" fmla="*/ 213 w 1050"/>
                  <a:gd name="T41" fmla="*/ 76 h 86"/>
                  <a:gd name="T42" fmla="*/ 208 w 1050"/>
                  <a:gd name="T43" fmla="*/ 75 h 86"/>
                  <a:gd name="T44" fmla="*/ 184 w 1050"/>
                  <a:gd name="T45" fmla="*/ 77 h 86"/>
                  <a:gd name="T46" fmla="*/ 138 w 1050"/>
                  <a:gd name="T47" fmla="*/ 74 h 86"/>
                  <a:gd name="T48" fmla="*/ 101 w 1050"/>
                  <a:gd name="T49" fmla="*/ 71 h 86"/>
                  <a:gd name="T50" fmla="*/ 58 w 1050"/>
                  <a:gd name="T51" fmla="*/ 69 h 86"/>
                  <a:gd name="T52" fmla="*/ 33 w 1050"/>
                  <a:gd name="T53" fmla="*/ 70 h 86"/>
                  <a:gd name="T54" fmla="*/ 5 w 1050"/>
                  <a:gd name="T55" fmla="*/ 60 h 86"/>
                  <a:gd name="T56" fmla="*/ 4 w 1050"/>
                  <a:gd name="T57" fmla="*/ 38 h 86"/>
                  <a:gd name="T58" fmla="*/ 40 w 1050"/>
                  <a:gd name="T59" fmla="*/ 26 h 86"/>
                  <a:gd name="T60" fmla="*/ 171 w 1050"/>
                  <a:gd name="T61" fmla="*/ 30 h 86"/>
                  <a:gd name="T62" fmla="*/ 209 w 1050"/>
                  <a:gd name="T63" fmla="*/ 30 h 86"/>
                  <a:gd name="T64" fmla="*/ 386 w 1050"/>
                  <a:gd name="T65" fmla="*/ 31 h 86"/>
                  <a:gd name="T66" fmla="*/ 459 w 1050"/>
                  <a:gd name="T67" fmla="*/ 26 h 86"/>
                  <a:gd name="T68" fmla="*/ 640 w 1050"/>
                  <a:gd name="T69" fmla="*/ 21 h 86"/>
                  <a:gd name="T70" fmla="*/ 969 w 1050"/>
                  <a:gd name="T71" fmla="*/ 10 h 86"/>
                  <a:gd name="T72" fmla="*/ 1033 w 1050"/>
                  <a:gd name="T7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50" h="86">
                    <a:moveTo>
                      <a:pt x="1033" y="11"/>
                    </a:moveTo>
                    <a:cubicBezTo>
                      <a:pt x="1039" y="28"/>
                      <a:pt x="1044" y="44"/>
                      <a:pt x="1050" y="60"/>
                    </a:cubicBezTo>
                    <a:cubicBezTo>
                      <a:pt x="1028" y="58"/>
                      <a:pt x="1006" y="55"/>
                      <a:pt x="984" y="54"/>
                    </a:cubicBezTo>
                    <a:cubicBezTo>
                      <a:pt x="974" y="52"/>
                      <a:pt x="963" y="55"/>
                      <a:pt x="953" y="57"/>
                    </a:cubicBezTo>
                    <a:cubicBezTo>
                      <a:pt x="912" y="61"/>
                      <a:pt x="871" y="65"/>
                      <a:pt x="829" y="61"/>
                    </a:cubicBezTo>
                    <a:cubicBezTo>
                      <a:pt x="814" y="60"/>
                      <a:pt x="801" y="68"/>
                      <a:pt x="786" y="67"/>
                    </a:cubicBezTo>
                    <a:cubicBezTo>
                      <a:pt x="784" y="67"/>
                      <a:pt x="783" y="67"/>
                      <a:pt x="781" y="67"/>
                    </a:cubicBezTo>
                    <a:cubicBezTo>
                      <a:pt x="766" y="65"/>
                      <a:pt x="753" y="70"/>
                      <a:pt x="738" y="74"/>
                    </a:cubicBezTo>
                    <a:cubicBezTo>
                      <a:pt x="720" y="78"/>
                      <a:pt x="700" y="76"/>
                      <a:pt x="681" y="75"/>
                    </a:cubicBezTo>
                    <a:cubicBezTo>
                      <a:pt x="662" y="74"/>
                      <a:pt x="643" y="77"/>
                      <a:pt x="625" y="83"/>
                    </a:cubicBezTo>
                    <a:cubicBezTo>
                      <a:pt x="620" y="84"/>
                      <a:pt x="616" y="83"/>
                      <a:pt x="612" y="79"/>
                    </a:cubicBezTo>
                    <a:cubicBezTo>
                      <a:pt x="606" y="71"/>
                      <a:pt x="598" y="68"/>
                      <a:pt x="589" y="71"/>
                    </a:cubicBezTo>
                    <a:cubicBezTo>
                      <a:pt x="573" y="75"/>
                      <a:pt x="557" y="76"/>
                      <a:pt x="540" y="73"/>
                    </a:cubicBezTo>
                    <a:cubicBezTo>
                      <a:pt x="530" y="71"/>
                      <a:pt x="519" y="81"/>
                      <a:pt x="507" y="76"/>
                    </a:cubicBezTo>
                    <a:cubicBezTo>
                      <a:pt x="490" y="70"/>
                      <a:pt x="472" y="72"/>
                      <a:pt x="455" y="77"/>
                    </a:cubicBezTo>
                    <a:cubicBezTo>
                      <a:pt x="426" y="86"/>
                      <a:pt x="398" y="73"/>
                      <a:pt x="370" y="76"/>
                    </a:cubicBezTo>
                    <a:cubicBezTo>
                      <a:pt x="343" y="79"/>
                      <a:pt x="316" y="73"/>
                      <a:pt x="289" y="74"/>
                    </a:cubicBezTo>
                    <a:cubicBezTo>
                      <a:pt x="285" y="75"/>
                      <a:pt x="282" y="77"/>
                      <a:pt x="278" y="78"/>
                    </a:cubicBezTo>
                    <a:cubicBezTo>
                      <a:pt x="273" y="80"/>
                      <a:pt x="269" y="81"/>
                      <a:pt x="264" y="79"/>
                    </a:cubicBezTo>
                    <a:cubicBezTo>
                      <a:pt x="258" y="76"/>
                      <a:pt x="254" y="69"/>
                      <a:pt x="245" y="76"/>
                    </a:cubicBezTo>
                    <a:cubicBezTo>
                      <a:pt x="235" y="84"/>
                      <a:pt x="224" y="73"/>
                      <a:pt x="213" y="76"/>
                    </a:cubicBezTo>
                    <a:cubicBezTo>
                      <a:pt x="211" y="75"/>
                      <a:pt x="209" y="75"/>
                      <a:pt x="208" y="75"/>
                    </a:cubicBezTo>
                    <a:cubicBezTo>
                      <a:pt x="200" y="72"/>
                      <a:pt x="192" y="73"/>
                      <a:pt x="184" y="77"/>
                    </a:cubicBezTo>
                    <a:cubicBezTo>
                      <a:pt x="169" y="83"/>
                      <a:pt x="154" y="82"/>
                      <a:pt x="138" y="74"/>
                    </a:cubicBezTo>
                    <a:cubicBezTo>
                      <a:pt x="127" y="68"/>
                      <a:pt x="114" y="69"/>
                      <a:pt x="101" y="71"/>
                    </a:cubicBezTo>
                    <a:cubicBezTo>
                      <a:pt x="87" y="73"/>
                      <a:pt x="73" y="76"/>
                      <a:pt x="58" y="69"/>
                    </a:cubicBezTo>
                    <a:cubicBezTo>
                      <a:pt x="50" y="65"/>
                      <a:pt x="41" y="69"/>
                      <a:pt x="33" y="70"/>
                    </a:cubicBezTo>
                    <a:cubicBezTo>
                      <a:pt x="21" y="72"/>
                      <a:pt x="12" y="70"/>
                      <a:pt x="5" y="60"/>
                    </a:cubicBezTo>
                    <a:cubicBezTo>
                      <a:pt x="1" y="53"/>
                      <a:pt x="0" y="45"/>
                      <a:pt x="4" y="38"/>
                    </a:cubicBezTo>
                    <a:cubicBezTo>
                      <a:pt x="13" y="26"/>
                      <a:pt x="27" y="27"/>
                      <a:pt x="40" y="26"/>
                    </a:cubicBezTo>
                    <a:cubicBezTo>
                      <a:pt x="83" y="25"/>
                      <a:pt x="127" y="31"/>
                      <a:pt x="171" y="30"/>
                    </a:cubicBezTo>
                    <a:cubicBezTo>
                      <a:pt x="183" y="30"/>
                      <a:pt x="196" y="31"/>
                      <a:pt x="209" y="30"/>
                    </a:cubicBezTo>
                    <a:cubicBezTo>
                      <a:pt x="268" y="38"/>
                      <a:pt x="327" y="31"/>
                      <a:pt x="386" y="31"/>
                    </a:cubicBezTo>
                    <a:cubicBezTo>
                      <a:pt x="411" y="32"/>
                      <a:pt x="435" y="23"/>
                      <a:pt x="459" y="26"/>
                    </a:cubicBezTo>
                    <a:cubicBezTo>
                      <a:pt x="520" y="24"/>
                      <a:pt x="581" y="26"/>
                      <a:pt x="640" y="21"/>
                    </a:cubicBezTo>
                    <a:cubicBezTo>
                      <a:pt x="750" y="11"/>
                      <a:pt x="859" y="17"/>
                      <a:pt x="969" y="10"/>
                    </a:cubicBezTo>
                    <a:cubicBezTo>
                      <a:pt x="990" y="8"/>
                      <a:pt x="1012" y="0"/>
                      <a:pt x="1033" y="11"/>
                    </a:cubicBezTo>
                    <a:close/>
                  </a:path>
                </a:pathLst>
              </a:custGeom>
              <a:solidFill>
                <a:srgbClr val="DDE6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0" name="Freeform 32">
                <a:extLst>
                  <a:ext uri="{FF2B5EF4-FFF2-40B4-BE49-F238E27FC236}">
                    <a16:creationId xmlns:a16="http://schemas.microsoft.com/office/drawing/2014/main" id="{F28441FB-37CA-4976-BC34-9806AC017448}"/>
                  </a:ext>
                </a:extLst>
              </p:cNvPr>
              <p:cNvSpPr>
                <a:spLocks/>
              </p:cNvSpPr>
              <p:nvPr/>
            </p:nvSpPr>
            <p:spPr bwMode="auto">
              <a:xfrm>
                <a:off x="1088" y="3182"/>
                <a:ext cx="1196" cy="89"/>
              </a:xfrm>
              <a:custGeom>
                <a:avLst/>
                <a:gdLst>
                  <a:gd name="T0" fmla="*/ 1049 w 1064"/>
                  <a:gd name="T1" fmla="*/ 0 h 79"/>
                  <a:gd name="T2" fmla="*/ 1064 w 1064"/>
                  <a:gd name="T3" fmla="*/ 48 h 79"/>
                  <a:gd name="T4" fmla="*/ 985 w 1064"/>
                  <a:gd name="T5" fmla="*/ 62 h 79"/>
                  <a:gd name="T6" fmla="*/ 937 w 1064"/>
                  <a:gd name="T7" fmla="*/ 63 h 79"/>
                  <a:gd name="T8" fmla="*/ 909 w 1064"/>
                  <a:gd name="T9" fmla="*/ 71 h 79"/>
                  <a:gd name="T10" fmla="*/ 877 w 1064"/>
                  <a:gd name="T11" fmla="*/ 69 h 79"/>
                  <a:gd name="T12" fmla="*/ 871 w 1064"/>
                  <a:gd name="T13" fmla="*/ 64 h 79"/>
                  <a:gd name="T14" fmla="*/ 782 w 1064"/>
                  <a:gd name="T15" fmla="*/ 68 h 79"/>
                  <a:gd name="T16" fmla="*/ 621 w 1064"/>
                  <a:gd name="T17" fmla="*/ 69 h 79"/>
                  <a:gd name="T18" fmla="*/ 510 w 1064"/>
                  <a:gd name="T19" fmla="*/ 73 h 79"/>
                  <a:gd name="T20" fmla="*/ 397 w 1064"/>
                  <a:gd name="T21" fmla="*/ 74 h 79"/>
                  <a:gd name="T22" fmla="*/ 132 w 1064"/>
                  <a:gd name="T23" fmla="*/ 75 h 79"/>
                  <a:gd name="T24" fmla="*/ 19 w 1064"/>
                  <a:gd name="T25" fmla="*/ 68 h 79"/>
                  <a:gd name="T26" fmla="*/ 0 w 1064"/>
                  <a:gd name="T27" fmla="*/ 33 h 79"/>
                  <a:gd name="T28" fmla="*/ 18 w 1064"/>
                  <a:gd name="T29" fmla="*/ 23 h 79"/>
                  <a:gd name="T30" fmla="*/ 115 w 1064"/>
                  <a:gd name="T31" fmla="*/ 19 h 79"/>
                  <a:gd name="T32" fmla="*/ 199 w 1064"/>
                  <a:gd name="T33" fmla="*/ 24 h 79"/>
                  <a:gd name="T34" fmla="*/ 214 w 1064"/>
                  <a:gd name="T35" fmla="*/ 26 h 79"/>
                  <a:gd name="T36" fmla="*/ 319 w 1064"/>
                  <a:gd name="T37" fmla="*/ 26 h 79"/>
                  <a:gd name="T38" fmla="*/ 446 w 1064"/>
                  <a:gd name="T39" fmla="*/ 28 h 79"/>
                  <a:gd name="T40" fmla="*/ 654 w 1064"/>
                  <a:gd name="T41" fmla="*/ 32 h 79"/>
                  <a:gd name="T42" fmla="*/ 699 w 1064"/>
                  <a:gd name="T43" fmla="*/ 25 h 79"/>
                  <a:gd name="T44" fmla="*/ 802 w 1064"/>
                  <a:gd name="T45" fmla="*/ 19 h 79"/>
                  <a:gd name="T46" fmla="*/ 931 w 1064"/>
                  <a:gd name="T47" fmla="*/ 18 h 79"/>
                  <a:gd name="T48" fmla="*/ 1040 w 1064"/>
                  <a:gd name="T49" fmla="*/ 8 h 79"/>
                  <a:gd name="T50" fmla="*/ 1046 w 1064"/>
                  <a:gd name="T51" fmla="*/ 1 h 79"/>
                  <a:gd name="T52" fmla="*/ 1049 w 1064"/>
                  <a:gd name="T5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4" h="79">
                    <a:moveTo>
                      <a:pt x="1049" y="0"/>
                    </a:moveTo>
                    <a:cubicBezTo>
                      <a:pt x="1058" y="15"/>
                      <a:pt x="1055" y="33"/>
                      <a:pt x="1064" y="48"/>
                    </a:cubicBezTo>
                    <a:cubicBezTo>
                      <a:pt x="1039" y="62"/>
                      <a:pt x="1011" y="58"/>
                      <a:pt x="985" y="62"/>
                    </a:cubicBezTo>
                    <a:cubicBezTo>
                      <a:pt x="969" y="64"/>
                      <a:pt x="953" y="64"/>
                      <a:pt x="937" y="63"/>
                    </a:cubicBezTo>
                    <a:cubicBezTo>
                      <a:pt x="927" y="63"/>
                      <a:pt x="918" y="64"/>
                      <a:pt x="909" y="71"/>
                    </a:cubicBezTo>
                    <a:cubicBezTo>
                      <a:pt x="900" y="79"/>
                      <a:pt x="882" y="77"/>
                      <a:pt x="877" y="69"/>
                    </a:cubicBezTo>
                    <a:cubicBezTo>
                      <a:pt x="874" y="64"/>
                      <a:pt x="874" y="63"/>
                      <a:pt x="871" y="64"/>
                    </a:cubicBezTo>
                    <a:cubicBezTo>
                      <a:pt x="841" y="72"/>
                      <a:pt x="811" y="61"/>
                      <a:pt x="782" y="68"/>
                    </a:cubicBezTo>
                    <a:cubicBezTo>
                      <a:pt x="728" y="70"/>
                      <a:pt x="674" y="65"/>
                      <a:pt x="621" y="69"/>
                    </a:cubicBezTo>
                    <a:cubicBezTo>
                      <a:pt x="584" y="71"/>
                      <a:pt x="547" y="64"/>
                      <a:pt x="510" y="73"/>
                    </a:cubicBezTo>
                    <a:cubicBezTo>
                      <a:pt x="472" y="75"/>
                      <a:pt x="434" y="74"/>
                      <a:pt x="397" y="74"/>
                    </a:cubicBezTo>
                    <a:cubicBezTo>
                      <a:pt x="309" y="76"/>
                      <a:pt x="220" y="74"/>
                      <a:pt x="132" y="75"/>
                    </a:cubicBezTo>
                    <a:cubicBezTo>
                      <a:pt x="95" y="75"/>
                      <a:pt x="57" y="71"/>
                      <a:pt x="19" y="68"/>
                    </a:cubicBezTo>
                    <a:cubicBezTo>
                      <a:pt x="5" y="60"/>
                      <a:pt x="3" y="47"/>
                      <a:pt x="0" y="33"/>
                    </a:cubicBezTo>
                    <a:cubicBezTo>
                      <a:pt x="1" y="21"/>
                      <a:pt x="10" y="21"/>
                      <a:pt x="18" y="23"/>
                    </a:cubicBezTo>
                    <a:cubicBezTo>
                      <a:pt x="51" y="28"/>
                      <a:pt x="83" y="24"/>
                      <a:pt x="115" y="19"/>
                    </a:cubicBezTo>
                    <a:cubicBezTo>
                      <a:pt x="143" y="15"/>
                      <a:pt x="171" y="23"/>
                      <a:pt x="199" y="24"/>
                    </a:cubicBezTo>
                    <a:cubicBezTo>
                      <a:pt x="204" y="25"/>
                      <a:pt x="210" y="28"/>
                      <a:pt x="214" y="26"/>
                    </a:cubicBezTo>
                    <a:cubicBezTo>
                      <a:pt x="249" y="11"/>
                      <a:pt x="284" y="28"/>
                      <a:pt x="319" y="26"/>
                    </a:cubicBezTo>
                    <a:cubicBezTo>
                      <a:pt x="361" y="24"/>
                      <a:pt x="404" y="26"/>
                      <a:pt x="446" y="28"/>
                    </a:cubicBezTo>
                    <a:cubicBezTo>
                      <a:pt x="516" y="32"/>
                      <a:pt x="585" y="22"/>
                      <a:pt x="654" y="32"/>
                    </a:cubicBezTo>
                    <a:cubicBezTo>
                      <a:pt x="670" y="34"/>
                      <a:pt x="684" y="26"/>
                      <a:pt x="699" y="25"/>
                    </a:cubicBezTo>
                    <a:cubicBezTo>
                      <a:pt x="733" y="21"/>
                      <a:pt x="768" y="26"/>
                      <a:pt x="802" y="19"/>
                    </a:cubicBezTo>
                    <a:cubicBezTo>
                      <a:pt x="845" y="17"/>
                      <a:pt x="888" y="16"/>
                      <a:pt x="931" y="18"/>
                    </a:cubicBezTo>
                    <a:cubicBezTo>
                      <a:pt x="967" y="19"/>
                      <a:pt x="1004" y="19"/>
                      <a:pt x="1040" y="8"/>
                    </a:cubicBezTo>
                    <a:cubicBezTo>
                      <a:pt x="1043" y="7"/>
                      <a:pt x="1044" y="4"/>
                      <a:pt x="1046" y="1"/>
                    </a:cubicBezTo>
                    <a:cubicBezTo>
                      <a:pt x="1047" y="1"/>
                      <a:pt x="1048" y="0"/>
                      <a:pt x="1049" y="0"/>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1" name="Freeform 33">
                <a:extLst>
                  <a:ext uri="{FF2B5EF4-FFF2-40B4-BE49-F238E27FC236}">
                    <a16:creationId xmlns:a16="http://schemas.microsoft.com/office/drawing/2014/main" id="{787FC517-112C-4E94-B791-680812DA01AE}"/>
                  </a:ext>
                </a:extLst>
              </p:cNvPr>
              <p:cNvSpPr>
                <a:spLocks/>
              </p:cNvSpPr>
              <p:nvPr/>
            </p:nvSpPr>
            <p:spPr bwMode="auto">
              <a:xfrm>
                <a:off x="1013" y="2867"/>
                <a:ext cx="1162" cy="85"/>
              </a:xfrm>
              <a:custGeom>
                <a:avLst/>
                <a:gdLst>
                  <a:gd name="T0" fmla="*/ 1023 w 1034"/>
                  <a:gd name="T1" fmla="*/ 0 h 75"/>
                  <a:gd name="T2" fmla="*/ 1034 w 1034"/>
                  <a:gd name="T3" fmla="*/ 41 h 75"/>
                  <a:gd name="T4" fmla="*/ 985 w 1034"/>
                  <a:gd name="T5" fmla="*/ 50 h 75"/>
                  <a:gd name="T6" fmla="*/ 849 w 1034"/>
                  <a:gd name="T7" fmla="*/ 57 h 75"/>
                  <a:gd name="T8" fmla="*/ 800 w 1034"/>
                  <a:gd name="T9" fmla="*/ 56 h 75"/>
                  <a:gd name="T10" fmla="*/ 795 w 1034"/>
                  <a:gd name="T11" fmla="*/ 55 h 75"/>
                  <a:gd name="T12" fmla="*/ 752 w 1034"/>
                  <a:gd name="T13" fmla="*/ 58 h 75"/>
                  <a:gd name="T14" fmla="*/ 747 w 1034"/>
                  <a:gd name="T15" fmla="*/ 58 h 75"/>
                  <a:gd name="T16" fmla="*/ 666 w 1034"/>
                  <a:gd name="T17" fmla="*/ 53 h 75"/>
                  <a:gd name="T18" fmla="*/ 626 w 1034"/>
                  <a:gd name="T19" fmla="*/ 56 h 75"/>
                  <a:gd name="T20" fmla="*/ 581 w 1034"/>
                  <a:gd name="T21" fmla="*/ 60 h 75"/>
                  <a:gd name="T22" fmla="*/ 536 w 1034"/>
                  <a:gd name="T23" fmla="*/ 65 h 75"/>
                  <a:gd name="T24" fmla="*/ 517 w 1034"/>
                  <a:gd name="T25" fmla="*/ 69 h 75"/>
                  <a:gd name="T26" fmla="*/ 492 w 1034"/>
                  <a:gd name="T27" fmla="*/ 65 h 75"/>
                  <a:gd name="T28" fmla="*/ 435 w 1034"/>
                  <a:gd name="T29" fmla="*/ 72 h 75"/>
                  <a:gd name="T30" fmla="*/ 418 w 1034"/>
                  <a:gd name="T31" fmla="*/ 70 h 75"/>
                  <a:gd name="T32" fmla="*/ 410 w 1034"/>
                  <a:gd name="T33" fmla="*/ 68 h 75"/>
                  <a:gd name="T34" fmla="*/ 319 w 1034"/>
                  <a:gd name="T35" fmla="*/ 70 h 75"/>
                  <a:gd name="T36" fmla="*/ 234 w 1034"/>
                  <a:gd name="T37" fmla="*/ 70 h 75"/>
                  <a:gd name="T38" fmla="*/ 228 w 1034"/>
                  <a:gd name="T39" fmla="*/ 69 h 75"/>
                  <a:gd name="T40" fmla="*/ 167 w 1034"/>
                  <a:gd name="T41" fmla="*/ 71 h 75"/>
                  <a:gd name="T42" fmla="*/ 76 w 1034"/>
                  <a:gd name="T43" fmla="*/ 72 h 75"/>
                  <a:gd name="T44" fmla="*/ 60 w 1034"/>
                  <a:gd name="T45" fmla="*/ 74 h 75"/>
                  <a:gd name="T46" fmla="*/ 49 w 1034"/>
                  <a:gd name="T47" fmla="*/ 72 h 75"/>
                  <a:gd name="T48" fmla="*/ 28 w 1034"/>
                  <a:gd name="T49" fmla="*/ 70 h 75"/>
                  <a:gd name="T50" fmla="*/ 8 w 1034"/>
                  <a:gd name="T51" fmla="*/ 66 h 75"/>
                  <a:gd name="T52" fmla="*/ 4 w 1034"/>
                  <a:gd name="T53" fmla="*/ 30 h 75"/>
                  <a:gd name="T54" fmla="*/ 9 w 1034"/>
                  <a:gd name="T55" fmla="*/ 26 h 75"/>
                  <a:gd name="T56" fmla="*/ 65 w 1034"/>
                  <a:gd name="T57" fmla="*/ 24 h 75"/>
                  <a:gd name="T58" fmla="*/ 89 w 1034"/>
                  <a:gd name="T59" fmla="*/ 23 h 75"/>
                  <a:gd name="T60" fmla="*/ 95 w 1034"/>
                  <a:gd name="T61" fmla="*/ 24 h 75"/>
                  <a:gd name="T62" fmla="*/ 153 w 1034"/>
                  <a:gd name="T63" fmla="*/ 22 h 75"/>
                  <a:gd name="T64" fmla="*/ 199 w 1034"/>
                  <a:gd name="T65" fmla="*/ 20 h 75"/>
                  <a:gd name="T66" fmla="*/ 304 w 1034"/>
                  <a:gd name="T67" fmla="*/ 20 h 75"/>
                  <a:gd name="T68" fmla="*/ 555 w 1034"/>
                  <a:gd name="T69" fmla="*/ 15 h 75"/>
                  <a:gd name="T70" fmla="*/ 646 w 1034"/>
                  <a:gd name="T71" fmla="*/ 19 h 75"/>
                  <a:gd name="T72" fmla="*/ 821 w 1034"/>
                  <a:gd name="T73" fmla="*/ 7 h 75"/>
                  <a:gd name="T74" fmla="*/ 923 w 1034"/>
                  <a:gd name="T75" fmla="*/ 6 h 75"/>
                  <a:gd name="T76" fmla="*/ 1023 w 1034"/>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34" h="75">
                    <a:moveTo>
                      <a:pt x="1023" y="0"/>
                    </a:moveTo>
                    <a:cubicBezTo>
                      <a:pt x="1027" y="13"/>
                      <a:pt x="1031" y="27"/>
                      <a:pt x="1034" y="41"/>
                    </a:cubicBezTo>
                    <a:cubicBezTo>
                      <a:pt x="1020" y="55"/>
                      <a:pt x="1002" y="49"/>
                      <a:pt x="985" y="50"/>
                    </a:cubicBezTo>
                    <a:cubicBezTo>
                      <a:pt x="940" y="52"/>
                      <a:pt x="894" y="47"/>
                      <a:pt x="849" y="57"/>
                    </a:cubicBezTo>
                    <a:cubicBezTo>
                      <a:pt x="833" y="61"/>
                      <a:pt x="817" y="55"/>
                      <a:pt x="800" y="56"/>
                    </a:cubicBezTo>
                    <a:cubicBezTo>
                      <a:pt x="798" y="56"/>
                      <a:pt x="796" y="56"/>
                      <a:pt x="795" y="55"/>
                    </a:cubicBezTo>
                    <a:cubicBezTo>
                      <a:pt x="780" y="53"/>
                      <a:pt x="767" y="60"/>
                      <a:pt x="752" y="58"/>
                    </a:cubicBezTo>
                    <a:cubicBezTo>
                      <a:pt x="750" y="58"/>
                      <a:pt x="749" y="58"/>
                      <a:pt x="747" y="58"/>
                    </a:cubicBezTo>
                    <a:cubicBezTo>
                      <a:pt x="720" y="53"/>
                      <a:pt x="693" y="56"/>
                      <a:pt x="666" y="53"/>
                    </a:cubicBezTo>
                    <a:cubicBezTo>
                      <a:pt x="652" y="52"/>
                      <a:pt x="640" y="75"/>
                      <a:pt x="626" y="56"/>
                    </a:cubicBezTo>
                    <a:cubicBezTo>
                      <a:pt x="612" y="61"/>
                      <a:pt x="596" y="59"/>
                      <a:pt x="581" y="60"/>
                    </a:cubicBezTo>
                    <a:cubicBezTo>
                      <a:pt x="566" y="62"/>
                      <a:pt x="551" y="65"/>
                      <a:pt x="536" y="65"/>
                    </a:cubicBezTo>
                    <a:cubicBezTo>
                      <a:pt x="529" y="65"/>
                      <a:pt x="523" y="65"/>
                      <a:pt x="517" y="69"/>
                    </a:cubicBezTo>
                    <a:cubicBezTo>
                      <a:pt x="507" y="74"/>
                      <a:pt x="500" y="65"/>
                      <a:pt x="492" y="65"/>
                    </a:cubicBezTo>
                    <a:cubicBezTo>
                      <a:pt x="473" y="65"/>
                      <a:pt x="453" y="62"/>
                      <a:pt x="435" y="72"/>
                    </a:cubicBezTo>
                    <a:cubicBezTo>
                      <a:pt x="429" y="75"/>
                      <a:pt x="423" y="72"/>
                      <a:pt x="418" y="70"/>
                    </a:cubicBezTo>
                    <a:cubicBezTo>
                      <a:pt x="415" y="69"/>
                      <a:pt x="412" y="69"/>
                      <a:pt x="410" y="68"/>
                    </a:cubicBezTo>
                    <a:cubicBezTo>
                      <a:pt x="379" y="66"/>
                      <a:pt x="349" y="74"/>
                      <a:pt x="319" y="70"/>
                    </a:cubicBezTo>
                    <a:cubicBezTo>
                      <a:pt x="291" y="66"/>
                      <a:pt x="262" y="71"/>
                      <a:pt x="234" y="70"/>
                    </a:cubicBezTo>
                    <a:cubicBezTo>
                      <a:pt x="232" y="70"/>
                      <a:pt x="230" y="69"/>
                      <a:pt x="228" y="69"/>
                    </a:cubicBezTo>
                    <a:cubicBezTo>
                      <a:pt x="208" y="66"/>
                      <a:pt x="188" y="71"/>
                      <a:pt x="167" y="71"/>
                    </a:cubicBezTo>
                    <a:cubicBezTo>
                      <a:pt x="137" y="71"/>
                      <a:pt x="106" y="75"/>
                      <a:pt x="76" y="72"/>
                    </a:cubicBezTo>
                    <a:cubicBezTo>
                      <a:pt x="70" y="71"/>
                      <a:pt x="65" y="73"/>
                      <a:pt x="60" y="74"/>
                    </a:cubicBezTo>
                    <a:cubicBezTo>
                      <a:pt x="56" y="75"/>
                      <a:pt x="53" y="74"/>
                      <a:pt x="49" y="72"/>
                    </a:cubicBezTo>
                    <a:cubicBezTo>
                      <a:pt x="43" y="66"/>
                      <a:pt x="35" y="70"/>
                      <a:pt x="28" y="70"/>
                    </a:cubicBezTo>
                    <a:cubicBezTo>
                      <a:pt x="21" y="70"/>
                      <a:pt x="13" y="74"/>
                      <a:pt x="8" y="66"/>
                    </a:cubicBezTo>
                    <a:cubicBezTo>
                      <a:pt x="4" y="54"/>
                      <a:pt x="0" y="43"/>
                      <a:pt x="4" y="30"/>
                    </a:cubicBezTo>
                    <a:cubicBezTo>
                      <a:pt x="5" y="28"/>
                      <a:pt x="7" y="27"/>
                      <a:pt x="9" y="26"/>
                    </a:cubicBezTo>
                    <a:cubicBezTo>
                      <a:pt x="28" y="26"/>
                      <a:pt x="46" y="24"/>
                      <a:pt x="65" y="24"/>
                    </a:cubicBezTo>
                    <a:cubicBezTo>
                      <a:pt x="73" y="23"/>
                      <a:pt x="81" y="23"/>
                      <a:pt x="89" y="23"/>
                    </a:cubicBezTo>
                    <a:cubicBezTo>
                      <a:pt x="91" y="23"/>
                      <a:pt x="93" y="24"/>
                      <a:pt x="95" y="24"/>
                    </a:cubicBezTo>
                    <a:cubicBezTo>
                      <a:pt x="114" y="26"/>
                      <a:pt x="134" y="22"/>
                      <a:pt x="153" y="22"/>
                    </a:cubicBezTo>
                    <a:cubicBezTo>
                      <a:pt x="169" y="22"/>
                      <a:pt x="184" y="24"/>
                      <a:pt x="199" y="20"/>
                    </a:cubicBezTo>
                    <a:cubicBezTo>
                      <a:pt x="234" y="17"/>
                      <a:pt x="269" y="19"/>
                      <a:pt x="304" y="20"/>
                    </a:cubicBezTo>
                    <a:cubicBezTo>
                      <a:pt x="387" y="20"/>
                      <a:pt x="471" y="20"/>
                      <a:pt x="555" y="15"/>
                    </a:cubicBezTo>
                    <a:cubicBezTo>
                      <a:pt x="586" y="13"/>
                      <a:pt x="616" y="19"/>
                      <a:pt x="646" y="19"/>
                    </a:cubicBezTo>
                    <a:cubicBezTo>
                      <a:pt x="705" y="18"/>
                      <a:pt x="763" y="10"/>
                      <a:pt x="821" y="7"/>
                    </a:cubicBezTo>
                    <a:cubicBezTo>
                      <a:pt x="855" y="6"/>
                      <a:pt x="889" y="7"/>
                      <a:pt x="923" y="6"/>
                    </a:cubicBezTo>
                    <a:cubicBezTo>
                      <a:pt x="957" y="7"/>
                      <a:pt x="990" y="2"/>
                      <a:pt x="1023" y="0"/>
                    </a:cubicBezTo>
                    <a:close/>
                  </a:path>
                </a:pathLst>
              </a:custGeom>
              <a:solidFill>
                <a:srgbClr val="DEE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2" name="Freeform 34">
                <a:extLst>
                  <a:ext uri="{FF2B5EF4-FFF2-40B4-BE49-F238E27FC236}">
                    <a16:creationId xmlns:a16="http://schemas.microsoft.com/office/drawing/2014/main" id="{FEC195AC-4B55-43C2-A4C9-2532F14FC258}"/>
                  </a:ext>
                </a:extLst>
              </p:cNvPr>
              <p:cNvSpPr>
                <a:spLocks/>
              </p:cNvSpPr>
              <p:nvPr/>
            </p:nvSpPr>
            <p:spPr bwMode="auto">
              <a:xfrm>
                <a:off x="1003" y="2794"/>
                <a:ext cx="1159" cy="86"/>
              </a:xfrm>
              <a:custGeom>
                <a:avLst/>
                <a:gdLst>
                  <a:gd name="T0" fmla="*/ 140 w 1032"/>
                  <a:gd name="T1" fmla="*/ 25 h 76"/>
                  <a:gd name="T2" fmla="*/ 183 w 1032"/>
                  <a:gd name="T3" fmla="*/ 32 h 76"/>
                  <a:gd name="T4" fmla="*/ 277 w 1032"/>
                  <a:gd name="T5" fmla="*/ 41 h 76"/>
                  <a:gd name="T6" fmla="*/ 394 w 1032"/>
                  <a:gd name="T7" fmla="*/ 39 h 76"/>
                  <a:gd name="T8" fmla="*/ 459 w 1032"/>
                  <a:gd name="T9" fmla="*/ 38 h 76"/>
                  <a:gd name="T10" fmla="*/ 543 w 1032"/>
                  <a:gd name="T11" fmla="*/ 28 h 76"/>
                  <a:gd name="T12" fmla="*/ 674 w 1032"/>
                  <a:gd name="T13" fmla="*/ 16 h 76"/>
                  <a:gd name="T14" fmla="*/ 721 w 1032"/>
                  <a:gd name="T15" fmla="*/ 8 h 76"/>
                  <a:gd name="T16" fmla="*/ 740 w 1032"/>
                  <a:gd name="T17" fmla="*/ 7 h 76"/>
                  <a:gd name="T18" fmla="*/ 786 w 1032"/>
                  <a:gd name="T19" fmla="*/ 12 h 76"/>
                  <a:gd name="T20" fmla="*/ 949 w 1032"/>
                  <a:gd name="T21" fmla="*/ 3 h 76"/>
                  <a:gd name="T22" fmla="*/ 993 w 1032"/>
                  <a:gd name="T23" fmla="*/ 1 h 76"/>
                  <a:gd name="T24" fmla="*/ 1012 w 1032"/>
                  <a:gd name="T25" fmla="*/ 5 h 76"/>
                  <a:gd name="T26" fmla="*/ 1032 w 1032"/>
                  <a:gd name="T27" fmla="*/ 62 h 76"/>
                  <a:gd name="T28" fmla="*/ 979 w 1032"/>
                  <a:gd name="T29" fmla="*/ 56 h 76"/>
                  <a:gd name="T30" fmla="*/ 839 w 1032"/>
                  <a:gd name="T31" fmla="*/ 61 h 76"/>
                  <a:gd name="T32" fmla="*/ 764 w 1032"/>
                  <a:gd name="T33" fmla="*/ 59 h 76"/>
                  <a:gd name="T34" fmla="*/ 724 w 1032"/>
                  <a:gd name="T35" fmla="*/ 63 h 76"/>
                  <a:gd name="T36" fmla="*/ 601 w 1032"/>
                  <a:gd name="T37" fmla="*/ 69 h 76"/>
                  <a:gd name="T38" fmla="*/ 595 w 1032"/>
                  <a:gd name="T39" fmla="*/ 70 h 76"/>
                  <a:gd name="T40" fmla="*/ 571 w 1032"/>
                  <a:gd name="T41" fmla="*/ 67 h 76"/>
                  <a:gd name="T42" fmla="*/ 523 w 1032"/>
                  <a:gd name="T43" fmla="*/ 70 h 76"/>
                  <a:gd name="T44" fmla="*/ 490 w 1032"/>
                  <a:gd name="T45" fmla="*/ 73 h 76"/>
                  <a:gd name="T46" fmla="*/ 447 w 1032"/>
                  <a:gd name="T47" fmla="*/ 73 h 76"/>
                  <a:gd name="T48" fmla="*/ 405 w 1032"/>
                  <a:gd name="T49" fmla="*/ 73 h 76"/>
                  <a:gd name="T50" fmla="*/ 376 w 1032"/>
                  <a:gd name="T51" fmla="*/ 70 h 76"/>
                  <a:gd name="T52" fmla="*/ 255 w 1032"/>
                  <a:gd name="T53" fmla="*/ 71 h 76"/>
                  <a:gd name="T54" fmla="*/ 229 w 1032"/>
                  <a:gd name="T55" fmla="*/ 74 h 76"/>
                  <a:gd name="T56" fmla="*/ 132 w 1032"/>
                  <a:gd name="T57" fmla="*/ 68 h 76"/>
                  <a:gd name="T58" fmla="*/ 12 w 1032"/>
                  <a:gd name="T59" fmla="*/ 67 h 76"/>
                  <a:gd name="T60" fmla="*/ 5 w 1032"/>
                  <a:gd name="T61" fmla="*/ 57 h 76"/>
                  <a:gd name="T62" fmla="*/ 1 w 1032"/>
                  <a:gd name="T63" fmla="*/ 38 h 76"/>
                  <a:gd name="T64" fmla="*/ 29 w 1032"/>
                  <a:gd name="T65" fmla="*/ 18 h 76"/>
                  <a:gd name="T66" fmla="*/ 140 w 1032"/>
                  <a:gd name="T67" fmla="*/ 2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2" h="76">
                    <a:moveTo>
                      <a:pt x="140" y="25"/>
                    </a:moveTo>
                    <a:cubicBezTo>
                      <a:pt x="154" y="27"/>
                      <a:pt x="169" y="29"/>
                      <a:pt x="183" y="32"/>
                    </a:cubicBezTo>
                    <a:cubicBezTo>
                      <a:pt x="214" y="39"/>
                      <a:pt x="246" y="39"/>
                      <a:pt x="277" y="41"/>
                    </a:cubicBezTo>
                    <a:cubicBezTo>
                      <a:pt x="316" y="43"/>
                      <a:pt x="355" y="41"/>
                      <a:pt x="394" y="39"/>
                    </a:cubicBezTo>
                    <a:cubicBezTo>
                      <a:pt x="415" y="38"/>
                      <a:pt x="437" y="26"/>
                      <a:pt x="459" y="38"/>
                    </a:cubicBezTo>
                    <a:cubicBezTo>
                      <a:pt x="486" y="22"/>
                      <a:pt x="516" y="33"/>
                      <a:pt x="543" y="28"/>
                    </a:cubicBezTo>
                    <a:cubicBezTo>
                      <a:pt x="587" y="22"/>
                      <a:pt x="630" y="15"/>
                      <a:pt x="674" y="16"/>
                    </a:cubicBezTo>
                    <a:cubicBezTo>
                      <a:pt x="690" y="16"/>
                      <a:pt x="706" y="16"/>
                      <a:pt x="721" y="8"/>
                    </a:cubicBezTo>
                    <a:cubicBezTo>
                      <a:pt x="727" y="5"/>
                      <a:pt x="734" y="3"/>
                      <a:pt x="740" y="7"/>
                    </a:cubicBezTo>
                    <a:cubicBezTo>
                      <a:pt x="755" y="17"/>
                      <a:pt x="771" y="11"/>
                      <a:pt x="786" y="12"/>
                    </a:cubicBezTo>
                    <a:cubicBezTo>
                      <a:pt x="841" y="14"/>
                      <a:pt x="895" y="0"/>
                      <a:pt x="949" y="3"/>
                    </a:cubicBezTo>
                    <a:cubicBezTo>
                      <a:pt x="964" y="4"/>
                      <a:pt x="979" y="4"/>
                      <a:pt x="993" y="1"/>
                    </a:cubicBezTo>
                    <a:cubicBezTo>
                      <a:pt x="1000" y="0"/>
                      <a:pt x="1006" y="0"/>
                      <a:pt x="1012" y="5"/>
                    </a:cubicBezTo>
                    <a:cubicBezTo>
                      <a:pt x="1015" y="25"/>
                      <a:pt x="1029" y="41"/>
                      <a:pt x="1032" y="62"/>
                    </a:cubicBezTo>
                    <a:cubicBezTo>
                      <a:pt x="1015" y="53"/>
                      <a:pt x="997" y="54"/>
                      <a:pt x="979" y="56"/>
                    </a:cubicBezTo>
                    <a:cubicBezTo>
                      <a:pt x="932" y="48"/>
                      <a:pt x="886" y="57"/>
                      <a:pt x="839" y="61"/>
                    </a:cubicBezTo>
                    <a:cubicBezTo>
                      <a:pt x="814" y="63"/>
                      <a:pt x="789" y="57"/>
                      <a:pt x="764" y="59"/>
                    </a:cubicBezTo>
                    <a:cubicBezTo>
                      <a:pt x="751" y="61"/>
                      <a:pt x="737" y="61"/>
                      <a:pt x="724" y="63"/>
                    </a:cubicBezTo>
                    <a:cubicBezTo>
                      <a:pt x="683" y="70"/>
                      <a:pt x="642" y="65"/>
                      <a:pt x="601" y="69"/>
                    </a:cubicBezTo>
                    <a:cubicBezTo>
                      <a:pt x="599" y="69"/>
                      <a:pt x="597" y="70"/>
                      <a:pt x="595" y="70"/>
                    </a:cubicBezTo>
                    <a:cubicBezTo>
                      <a:pt x="587" y="71"/>
                      <a:pt x="579" y="70"/>
                      <a:pt x="571" y="67"/>
                    </a:cubicBezTo>
                    <a:cubicBezTo>
                      <a:pt x="555" y="62"/>
                      <a:pt x="539" y="62"/>
                      <a:pt x="523" y="70"/>
                    </a:cubicBezTo>
                    <a:cubicBezTo>
                      <a:pt x="513" y="74"/>
                      <a:pt x="502" y="75"/>
                      <a:pt x="490" y="73"/>
                    </a:cubicBezTo>
                    <a:cubicBezTo>
                      <a:pt x="476" y="70"/>
                      <a:pt x="461" y="70"/>
                      <a:pt x="447" y="73"/>
                    </a:cubicBezTo>
                    <a:cubicBezTo>
                      <a:pt x="433" y="76"/>
                      <a:pt x="419" y="76"/>
                      <a:pt x="405" y="73"/>
                    </a:cubicBezTo>
                    <a:cubicBezTo>
                      <a:pt x="395" y="71"/>
                      <a:pt x="386" y="71"/>
                      <a:pt x="376" y="70"/>
                    </a:cubicBezTo>
                    <a:cubicBezTo>
                      <a:pt x="335" y="70"/>
                      <a:pt x="295" y="75"/>
                      <a:pt x="255" y="71"/>
                    </a:cubicBezTo>
                    <a:cubicBezTo>
                      <a:pt x="246" y="70"/>
                      <a:pt x="237" y="70"/>
                      <a:pt x="229" y="74"/>
                    </a:cubicBezTo>
                    <a:cubicBezTo>
                      <a:pt x="197" y="73"/>
                      <a:pt x="164" y="71"/>
                      <a:pt x="132" y="68"/>
                    </a:cubicBezTo>
                    <a:cubicBezTo>
                      <a:pt x="92" y="70"/>
                      <a:pt x="52" y="68"/>
                      <a:pt x="12" y="67"/>
                    </a:cubicBezTo>
                    <a:cubicBezTo>
                      <a:pt x="9" y="65"/>
                      <a:pt x="7" y="61"/>
                      <a:pt x="5" y="57"/>
                    </a:cubicBezTo>
                    <a:cubicBezTo>
                      <a:pt x="2" y="51"/>
                      <a:pt x="0" y="45"/>
                      <a:pt x="1" y="38"/>
                    </a:cubicBezTo>
                    <a:cubicBezTo>
                      <a:pt x="4" y="22"/>
                      <a:pt x="15" y="18"/>
                      <a:pt x="29" y="18"/>
                    </a:cubicBezTo>
                    <a:cubicBezTo>
                      <a:pt x="66" y="19"/>
                      <a:pt x="103" y="24"/>
                      <a:pt x="140" y="25"/>
                    </a:cubicBezTo>
                    <a:close/>
                  </a:path>
                </a:pathLst>
              </a:custGeom>
              <a:solidFill>
                <a:srgbClr val="DBE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3" name="Freeform 35">
                <a:extLst>
                  <a:ext uri="{FF2B5EF4-FFF2-40B4-BE49-F238E27FC236}">
                    <a16:creationId xmlns:a16="http://schemas.microsoft.com/office/drawing/2014/main" id="{17B47A74-C270-450E-9001-CA1627D01F77}"/>
                  </a:ext>
                </a:extLst>
              </p:cNvPr>
              <p:cNvSpPr>
                <a:spLocks/>
              </p:cNvSpPr>
              <p:nvPr/>
            </p:nvSpPr>
            <p:spPr bwMode="auto">
              <a:xfrm>
                <a:off x="20" y="4130"/>
                <a:ext cx="1108" cy="92"/>
              </a:xfrm>
              <a:custGeom>
                <a:avLst/>
                <a:gdLst>
                  <a:gd name="T0" fmla="*/ 874 w 986"/>
                  <a:gd name="T1" fmla="*/ 64 h 82"/>
                  <a:gd name="T2" fmla="*/ 828 w 986"/>
                  <a:gd name="T3" fmla="*/ 66 h 82"/>
                  <a:gd name="T4" fmla="*/ 804 w 986"/>
                  <a:gd name="T5" fmla="*/ 60 h 82"/>
                  <a:gd name="T6" fmla="*/ 776 w 986"/>
                  <a:gd name="T7" fmla="*/ 65 h 82"/>
                  <a:gd name="T8" fmla="*/ 563 w 986"/>
                  <a:gd name="T9" fmla="*/ 63 h 82"/>
                  <a:gd name="T10" fmla="*/ 513 w 986"/>
                  <a:gd name="T11" fmla="*/ 64 h 82"/>
                  <a:gd name="T12" fmla="*/ 427 w 986"/>
                  <a:gd name="T13" fmla="*/ 59 h 82"/>
                  <a:gd name="T14" fmla="*/ 234 w 986"/>
                  <a:gd name="T15" fmla="*/ 51 h 82"/>
                  <a:gd name="T16" fmla="*/ 94 w 986"/>
                  <a:gd name="T17" fmla="*/ 44 h 82"/>
                  <a:gd name="T18" fmla="*/ 26 w 986"/>
                  <a:gd name="T19" fmla="*/ 41 h 82"/>
                  <a:gd name="T20" fmla="*/ 2 w 986"/>
                  <a:gd name="T21" fmla="*/ 12 h 82"/>
                  <a:gd name="T22" fmla="*/ 2 w 986"/>
                  <a:gd name="T23" fmla="*/ 8 h 82"/>
                  <a:gd name="T24" fmla="*/ 75 w 986"/>
                  <a:gd name="T25" fmla="*/ 6 h 82"/>
                  <a:gd name="T26" fmla="*/ 106 w 986"/>
                  <a:gd name="T27" fmla="*/ 8 h 82"/>
                  <a:gd name="T28" fmla="*/ 212 w 986"/>
                  <a:gd name="T29" fmla="*/ 12 h 82"/>
                  <a:gd name="T30" fmla="*/ 304 w 986"/>
                  <a:gd name="T31" fmla="*/ 22 h 82"/>
                  <a:gd name="T32" fmla="*/ 351 w 986"/>
                  <a:gd name="T33" fmla="*/ 19 h 82"/>
                  <a:gd name="T34" fmla="*/ 450 w 986"/>
                  <a:gd name="T35" fmla="*/ 31 h 82"/>
                  <a:gd name="T36" fmla="*/ 480 w 986"/>
                  <a:gd name="T37" fmla="*/ 26 h 82"/>
                  <a:gd name="T38" fmla="*/ 612 w 986"/>
                  <a:gd name="T39" fmla="*/ 34 h 82"/>
                  <a:gd name="T40" fmla="*/ 765 w 986"/>
                  <a:gd name="T41" fmla="*/ 32 h 82"/>
                  <a:gd name="T42" fmla="*/ 864 w 986"/>
                  <a:gd name="T43" fmla="*/ 36 h 82"/>
                  <a:gd name="T44" fmla="*/ 940 w 986"/>
                  <a:gd name="T45" fmla="*/ 35 h 82"/>
                  <a:gd name="T46" fmla="*/ 969 w 986"/>
                  <a:gd name="T47" fmla="*/ 36 h 82"/>
                  <a:gd name="T48" fmla="*/ 985 w 986"/>
                  <a:gd name="T49" fmla="*/ 44 h 82"/>
                  <a:gd name="T50" fmla="*/ 976 w 986"/>
                  <a:gd name="T51" fmla="*/ 61 h 82"/>
                  <a:gd name="T52" fmla="*/ 906 w 986"/>
                  <a:gd name="T53" fmla="*/ 60 h 82"/>
                  <a:gd name="T54" fmla="*/ 906 w 986"/>
                  <a:gd name="T55" fmla="*/ 60 h 82"/>
                  <a:gd name="T56" fmla="*/ 874 w 986"/>
                  <a:gd name="T57" fmla="*/ 6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6" h="82">
                    <a:moveTo>
                      <a:pt x="874" y="64"/>
                    </a:moveTo>
                    <a:cubicBezTo>
                      <a:pt x="859" y="72"/>
                      <a:pt x="842" y="71"/>
                      <a:pt x="828" y="66"/>
                    </a:cubicBezTo>
                    <a:cubicBezTo>
                      <a:pt x="820" y="64"/>
                      <a:pt x="805" y="82"/>
                      <a:pt x="804" y="60"/>
                    </a:cubicBezTo>
                    <a:cubicBezTo>
                      <a:pt x="799" y="80"/>
                      <a:pt x="785" y="64"/>
                      <a:pt x="776" y="65"/>
                    </a:cubicBezTo>
                    <a:cubicBezTo>
                      <a:pt x="705" y="73"/>
                      <a:pt x="634" y="75"/>
                      <a:pt x="563" y="63"/>
                    </a:cubicBezTo>
                    <a:cubicBezTo>
                      <a:pt x="547" y="61"/>
                      <a:pt x="530" y="63"/>
                      <a:pt x="513" y="64"/>
                    </a:cubicBezTo>
                    <a:cubicBezTo>
                      <a:pt x="484" y="66"/>
                      <a:pt x="455" y="57"/>
                      <a:pt x="427" y="59"/>
                    </a:cubicBezTo>
                    <a:cubicBezTo>
                      <a:pt x="362" y="64"/>
                      <a:pt x="299" y="48"/>
                      <a:pt x="234" y="51"/>
                    </a:cubicBezTo>
                    <a:cubicBezTo>
                      <a:pt x="187" y="52"/>
                      <a:pt x="141" y="46"/>
                      <a:pt x="94" y="44"/>
                    </a:cubicBezTo>
                    <a:cubicBezTo>
                      <a:pt x="71" y="43"/>
                      <a:pt x="48" y="44"/>
                      <a:pt x="26" y="41"/>
                    </a:cubicBezTo>
                    <a:cubicBezTo>
                      <a:pt x="7" y="38"/>
                      <a:pt x="0" y="30"/>
                      <a:pt x="2" y="12"/>
                    </a:cubicBezTo>
                    <a:cubicBezTo>
                      <a:pt x="2" y="11"/>
                      <a:pt x="2" y="9"/>
                      <a:pt x="2" y="8"/>
                    </a:cubicBezTo>
                    <a:cubicBezTo>
                      <a:pt x="26" y="0"/>
                      <a:pt x="51" y="3"/>
                      <a:pt x="75" y="6"/>
                    </a:cubicBezTo>
                    <a:cubicBezTo>
                      <a:pt x="85" y="8"/>
                      <a:pt x="96" y="7"/>
                      <a:pt x="106" y="8"/>
                    </a:cubicBezTo>
                    <a:cubicBezTo>
                      <a:pt x="141" y="13"/>
                      <a:pt x="177" y="10"/>
                      <a:pt x="212" y="12"/>
                    </a:cubicBezTo>
                    <a:cubicBezTo>
                      <a:pt x="243" y="14"/>
                      <a:pt x="274" y="19"/>
                      <a:pt x="304" y="22"/>
                    </a:cubicBezTo>
                    <a:cubicBezTo>
                      <a:pt x="320" y="23"/>
                      <a:pt x="335" y="20"/>
                      <a:pt x="351" y="19"/>
                    </a:cubicBezTo>
                    <a:cubicBezTo>
                      <a:pt x="385" y="19"/>
                      <a:pt x="418" y="18"/>
                      <a:pt x="450" y="31"/>
                    </a:cubicBezTo>
                    <a:cubicBezTo>
                      <a:pt x="460" y="35"/>
                      <a:pt x="469" y="25"/>
                      <a:pt x="480" y="26"/>
                    </a:cubicBezTo>
                    <a:cubicBezTo>
                      <a:pt x="524" y="30"/>
                      <a:pt x="568" y="30"/>
                      <a:pt x="612" y="34"/>
                    </a:cubicBezTo>
                    <a:cubicBezTo>
                      <a:pt x="663" y="40"/>
                      <a:pt x="714" y="27"/>
                      <a:pt x="765" y="32"/>
                    </a:cubicBezTo>
                    <a:cubicBezTo>
                      <a:pt x="798" y="34"/>
                      <a:pt x="831" y="30"/>
                      <a:pt x="864" y="36"/>
                    </a:cubicBezTo>
                    <a:cubicBezTo>
                      <a:pt x="889" y="40"/>
                      <a:pt x="915" y="36"/>
                      <a:pt x="940" y="35"/>
                    </a:cubicBezTo>
                    <a:cubicBezTo>
                      <a:pt x="950" y="35"/>
                      <a:pt x="960" y="37"/>
                      <a:pt x="969" y="36"/>
                    </a:cubicBezTo>
                    <a:cubicBezTo>
                      <a:pt x="978" y="33"/>
                      <a:pt x="984" y="33"/>
                      <a:pt x="985" y="44"/>
                    </a:cubicBezTo>
                    <a:cubicBezTo>
                      <a:pt x="986" y="51"/>
                      <a:pt x="982" y="63"/>
                      <a:pt x="976" y="61"/>
                    </a:cubicBezTo>
                    <a:cubicBezTo>
                      <a:pt x="952" y="53"/>
                      <a:pt x="929" y="69"/>
                      <a:pt x="906" y="60"/>
                    </a:cubicBezTo>
                    <a:cubicBezTo>
                      <a:pt x="906" y="60"/>
                      <a:pt x="906" y="60"/>
                      <a:pt x="906" y="60"/>
                    </a:cubicBezTo>
                    <a:cubicBezTo>
                      <a:pt x="894" y="53"/>
                      <a:pt x="885" y="64"/>
                      <a:pt x="874" y="64"/>
                    </a:cubicBezTo>
                    <a:close/>
                  </a:path>
                </a:pathLst>
              </a:custGeom>
              <a:solidFill>
                <a:srgbClr val="8FC1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4" name="Freeform 36">
                <a:extLst>
                  <a:ext uri="{FF2B5EF4-FFF2-40B4-BE49-F238E27FC236}">
                    <a16:creationId xmlns:a16="http://schemas.microsoft.com/office/drawing/2014/main" id="{17DEB6D1-ADBD-40C0-B7D8-040D63453A03}"/>
                  </a:ext>
                </a:extLst>
              </p:cNvPr>
              <p:cNvSpPr>
                <a:spLocks/>
              </p:cNvSpPr>
              <p:nvPr/>
            </p:nvSpPr>
            <p:spPr bwMode="auto">
              <a:xfrm>
                <a:off x="198" y="3249"/>
                <a:ext cx="676" cy="108"/>
              </a:xfrm>
              <a:custGeom>
                <a:avLst/>
                <a:gdLst>
                  <a:gd name="T0" fmla="*/ 0 w 602"/>
                  <a:gd name="T1" fmla="*/ 68 h 96"/>
                  <a:gd name="T2" fmla="*/ 32 w 602"/>
                  <a:gd name="T3" fmla="*/ 0 h 96"/>
                  <a:gd name="T4" fmla="*/ 50 w 602"/>
                  <a:gd name="T5" fmla="*/ 11 h 96"/>
                  <a:gd name="T6" fmla="*/ 146 w 602"/>
                  <a:gd name="T7" fmla="*/ 17 h 96"/>
                  <a:gd name="T8" fmla="*/ 243 w 602"/>
                  <a:gd name="T9" fmla="*/ 20 h 96"/>
                  <a:gd name="T10" fmla="*/ 287 w 602"/>
                  <a:gd name="T11" fmla="*/ 21 h 96"/>
                  <a:gd name="T12" fmla="*/ 353 w 602"/>
                  <a:gd name="T13" fmla="*/ 25 h 96"/>
                  <a:gd name="T14" fmla="*/ 372 w 602"/>
                  <a:gd name="T15" fmla="*/ 21 h 96"/>
                  <a:gd name="T16" fmla="*/ 378 w 602"/>
                  <a:gd name="T17" fmla="*/ 22 h 96"/>
                  <a:gd name="T18" fmla="*/ 444 w 602"/>
                  <a:gd name="T19" fmla="*/ 27 h 96"/>
                  <a:gd name="T20" fmla="*/ 529 w 602"/>
                  <a:gd name="T21" fmla="*/ 23 h 96"/>
                  <a:gd name="T22" fmla="*/ 578 w 602"/>
                  <a:gd name="T23" fmla="*/ 16 h 96"/>
                  <a:gd name="T24" fmla="*/ 589 w 602"/>
                  <a:gd name="T25" fmla="*/ 18 h 96"/>
                  <a:gd name="T26" fmla="*/ 574 w 602"/>
                  <a:gd name="T27" fmla="*/ 34 h 96"/>
                  <a:gd name="T28" fmla="*/ 598 w 602"/>
                  <a:gd name="T29" fmla="*/ 39 h 96"/>
                  <a:gd name="T30" fmla="*/ 600 w 602"/>
                  <a:gd name="T31" fmla="*/ 45 h 96"/>
                  <a:gd name="T32" fmla="*/ 601 w 602"/>
                  <a:gd name="T33" fmla="*/ 79 h 96"/>
                  <a:gd name="T34" fmla="*/ 587 w 602"/>
                  <a:gd name="T35" fmla="*/ 90 h 96"/>
                  <a:gd name="T36" fmla="*/ 565 w 602"/>
                  <a:gd name="T37" fmla="*/ 91 h 96"/>
                  <a:gd name="T38" fmla="*/ 411 w 602"/>
                  <a:gd name="T39" fmla="*/ 86 h 96"/>
                  <a:gd name="T40" fmla="*/ 385 w 602"/>
                  <a:gd name="T41" fmla="*/ 86 h 96"/>
                  <a:gd name="T42" fmla="*/ 256 w 602"/>
                  <a:gd name="T43" fmla="*/ 84 h 96"/>
                  <a:gd name="T44" fmla="*/ 163 w 602"/>
                  <a:gd name="T45" fmla="*/ 81 h 96"/>
                  <a:gd name="T46" fmla="*/ 120 w 602"/>
                  <a:gd name="T47" fmla="*/ 77 h 96"/>
                  <a:gd name="T48" fmla="*/ 0 w 602"/>
                  <a:gd name="T49" fmla="*/ 6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2" h="96">
                    <a:moveTo>
                      <a:pt x="0" y="68"/>
                    </a:moveTo>
                    <a:cubicBezTo>
                      <a:pt x="10" y="45"/>
                      <a:pt x="21" y="22"/>
                      <a:pt x="32" y="0"/>
                    </a:cubicBezTo>
                    <a:cubicBezTo>
                      <a:pt x="37" y="4"/>
                      <a:pt x="42" y="10"/>
                      <a:pt x="50" y="11"/>
                    </a:cubicBezTo>
                    <a:cubicBezTo>
                      <a:pt x="82" y="13"/>
                      <a:pt x="114" y="20"/>
                      <a:pt x="146" y="17"/>
                    </a:cubicBezTo>
                    <a:cubicBezTo>
                      <a:pt x="179" y="14"/>
                      <a:pt x="211" y="19"/>
                      <a:pt x="243" y="20"/>
                    </a:cubicBezTo>
                    <a:cubicBezTo>
                      <a:pt x="258" y="24"/>
                      <a:pt x="272" y="23"/>
                      <a:pt x="287" y="21"/>
                    </a:cubicBezTo>
                    <a:cubicBezTo>
                      <a:pt x="309" y="25"/>
                      <a:pt x="331" y="19"/>
                      <a:pt x="353" y="25"/>
                    </a:cubicBezTo>
                    <a:cubicBezTo>
                      <a:pt x="360" y="27"/>
                      <a:pt x="366" y="21"/>
                      <a:pt x="372" y="21"/>
                    </a:cubicBezTo>
                    <a:cubicBezTo>
                      <a:pt x="374" y="21"/>
                      <a:pt x="376" y="21"/>
                      <a:pt x="378" y="22"/>
                    </a:cubicBezTo>
                    <a:cubicBezTo>
                      <a:pt x="400" y="29"/>
                      <a:pt x="422" y="24"/>
                      <a:pt x="444" y="27"/>
                    </a:cubicBezTo>
                    <a:cubicBezTo>
                      <a:pt x="472" y="26"/>
                      <a:pt x="500" y="20"/>
                      <a:pt x="529" y="23"/>
                    </a:cubicBezTo>
                    <a:cubicBezTo>
                      <a:pt x="545" y="25"/>
                      <a:pt x="560" y="12"/>
                      <a:pt x="578" y="16"/>
                    </a:cubicBezTo>
                    <a:cubicBezTo>
                      <a:pt x="581" y="17"/>
                      <a:pt x="586" y="16"/>
                      <a:pt x="589" y="18"/>
                    </a:cubicBezTo>
                    <a:cubicBezTo>
                      <a:pt x="589" y="27"/>
                      <a:pt x="589" y="27"/>
                      <a:pt x="574" y="34"/>
                    </a:cubicBezTo>
                    <a:cubicBezTo>
                      <a:pt x="583" y="29"/>
                      <a:pt x="592" y="27"/>
                      <a:pt x="598" y="39"/>
                    </a:cubicBezTo>
                    <a:cubicBezTo>
                      <a:pt x="599" y="41"/>
                      <a:pt x="600" y="43"/>
                      <a:pt x="600" y="45"/>
                    </a:cubicBezTo>
                    <a:cubicBezTo>
                      <a:pt x="602" y="56"/>
                      <a:pt x="602" y="67"/>
                      <a:pt x="601" y="79"/>
                    </a:cubicBezTo>
                    <a:cubicBezTo>
                      <a:pt x="599" y="87"/>
                      <a:pt x="594" y="90"/>
                      <a:pt x="587" y="90"/>
                    </a:cubicBezTo>
                    <a:cubicBezTo>
                      <a:pt x="579" y="89"/>
                      <a:pt x="572" y="91"/>
                      <a:pt x="565" y="91"/>
                    </a:cubicBezTo>
                    <a:cubicBezTo>
                      <a:pt x="514" y="87"/>
                      <a:pt x="462" y="96"/>
                      <a:pt x="411" y="86"/>
                    </a:cubicBezTo>
                    <a:cubicBezTo>
                      <a:pt x="403" y="84"/>
                      <a:pt x="394" y="84"/>
                      <a:pt x="385" y="86"/>
                    </a:cubicBezTo>
                    <a:cubicBezTo>
                      <a:pt x="342" y="93"/>
                      <a:pt x="299" y="84"/>
                      <a:pt x="256" y="84"/>
                    </a:cubicBezTo>
                    <a:cubicBezTo>
                      <a:pt x="225" y="84"/>
                      <a:pt x="195" y="73"/>
                      <a:pt x="163" y="81"/>
                    </a:cubicBezTo>
                    <a:cubicBezTo>
                      <a:pt x="149" y="85"/>
                      <a:pt x="135" y="78"/>
                      <a:pt x="120" y="77"/>
                    </a:cubicBezTo>
                    <a:cubicBezTo>
                      <a:pt x="80" y="73"/>
                      <a:pt x="39" y="81"/>
                      <a:pt x="0" y="68"/>
                    </a:cubicBezTo>
                    <a:close/>
                  </a:path>
                </a:pathLst>
              </a:custGeom>
              <a:solidFill>
                <a:srgbClr val="DFE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5" name="Freeform 37">
                <a:extLst>
                  <a:ext uri="{FF2B5EF4-FFF2-40B4-BE49-F238E27FC236}">
                    <a16:creationId xmlns:a16="http://schemas.microsoft.com/office/drawing/2014/main" id="{A583D394-4A66-4C97-AF49-E6ABD9BD39F2}"/>
                  </a:ext>
                </a:extLst>
              </p:cNvPr>
              <p:cNvSpPr>
                <a:spLocks/>
              </p:cNvSpPr>
              <p:nvPr/>
            </p:nvSpPr>
            <p:spPr bwMode="auto">
              <a:xfrm>
                <a:off x="742" y="535"/>
                <a:ext cx="409" cy="454"/>
              </a:xfrm>
              <a:custGeom>
                <a:avLst/>
                <a:gdLst>
                  <a:gd name="T0" fmla="*/ 292 w 364"/>
                  <a:gd name="T1" fmla="*/ 397 h 404"/>
                  <a:gd name="T2" fmla="*/ 265 w 364"/>
                  <a:gd name="T3" fmla="*/ 400 h 404"/>
                  <a:gd name="T4" fmla="*/ 270 w 364"/>
                  <a:gd name="T5" fmla="*/ 383 h 404"/>
                  <a:gd name="T6" fmla="*/ 288 w 364"/>
                  <a:gd name="T7" fmla="*/ 326 h 404"/>
                  <a:gd name="T8" fmla="*/ 217 w 364"/>
                  <a:gd name="T9" fmla="*/ 239 h 404"/>
                  <a:gd name="T10" fmla="*/ 171 w 364"/>
                  <a:gd name="T11" fmla="*/ 209 h 404"/>
                  <a:gd name="T12" fmla="*/ 111 w 364"/>
                  <a:gd name="T13" fmla="*/ 153 h 404"/>
                  <a:gd name="T14" fmla="*/ 127 w 364"/>
                  <a:gd name="T15" fmla="*/ 170 h 404"/>
                  <a:gd name="T16" fmla="*/ 131 w 364"/>
                  <a:gd name="T17" fmla="*/ 180 h 404"/>
                  <a:gd name="T18" fmla="*/ 119 w 364"/>
                  <a:gd name="T19" fmla="*/ 179 h 404"/>
                  <a:gd name="T20" fmla="*/ 73 w 364"/>
                  <a:gd name="T21" fmla="*/ 137 h 404"/>
                  <a:gd name="T22" fmla="*/ 36 w 364"/>
                  <a:gd name="T23" fmla="*/ 96 h 404"/>
                  <a:gd name="T24" fmla="*/ 32 w 364"/>
                  <a:gd name="T25" fmla="*/ 88 h 404"/>
                  <a:gd name="T26" fmla="*/ 32 w 364"/>
                  <a:gd name="T27" fmla="*/ 82 h 404"/>
                  <a:gd name="T28" fmla="*/ 17 w 364"/>
                  <a:gd name="T29" fmla="*/ 59 h 404"/>
                  <a:gd name="T30" fmla="*/ 0 w 364"/>
                  <a:gd name="T31" fmla="*/ 41 h 404"/>
                  <a:gd name="T32" fmla="*/ 32 w 364"/>
                  <a:gd name="T33" fmla="*/ 32 h 404"/>
                  <a:gd name="T34" fmla="*/ 189 w 364"/>
                  <a:gd name="T35" fmla="*/ 167 h 404"/>
                  <a:gd name="T36" fmla="*/ 283 w 364"/>
                  <a:gd name="T37" fmla="*/ 272 h 404"/>
                  <a:gd name="T38" fmla="*/ 314 w 364"/>
                  <a:gd name="T39" fmla="*/ 332 h 404"/>
                  <a:gd name="T40" fmla="*/ 256 w 364"/>
                  <a:gd name="T41" fmla="*/ 241 h 404"/>
                  <a:gd name="T42" fmla="*/ 232 w 364"/>
                  <a:gd name="T43" fmla="*/ 212 h 404"/>
                  <a:gd name="T44" fmla="*/ 187 w 364"/>
                  <a:gd name="T45" fmla="*/ 165 h 404"/>
                  <a:gd name="T46" fmla="*/ 114 w 364"/>
                  <a:gd name="T47" fmla="*/ 92 h 404"/>
                  <a:gd name="T48" fmla="*/ 46 w 364"/>
                  <a:gd name="T49" fmla="*/ 19 h 404"/>
                  <a:gd name="T50" fmla="*/ 44 w 364"/>
                  <a:gd name="T51" fmla="*/ 12 h 404"/>
                  <a:gd name="T52" fmla="*/ 54 w 364"/>
                  <a:gd name="T53" fmla="*/ 0 h 404"/>
                  <a:gd name="T54" fmla="*/ 100 w 364"/>
                  <a:gd name="T55" fmla="*/ 35 h 404"/>
                  <a:gd name="T56" fmla="*/ 103 w 364"/>
                  <a:gd name="T57" fmla="*/ 41 h 404"/>
                  <a:gd name="T58" fmla="*/ 103 w 364"/>
                  <a:gd name="T59" fmla="*/ 37 h 404"/>
                  <a:gd name="T60" fmla="*/ 124 w 364"/>
                  <a:gd name="T61" fmla="*/ 28 h 404"/>
                  <a:gd name="T62" fmla="*/ 158 w 364"/>
                  <a:gd name="T63" fmla="*/ 55 h 404"/>
                  <a:gd name="T64" fmla="*/ 144 w 364"/>
                  <a:gd name="T65" fmla="*/ 36 h 404"/>
                  <a:gd name="T66" fmla="*/ 152 w 364"/>
                  <a:gd name="T67" fmla="*/ 36 h 404"/>
                  <a:gd name="T68" fmla="*/ 194 w 364"/>
                  <a:gd name="T69" fmla="*/ 77 h 404"/>
                  <a:gd name="T70" fmla="*/ 192 w 364"/>
                  <a:gd name="T71" fmla="*/ 81 h 404"/>
                  <a:gd name="T72" fmla="*/ 208 w 364"/>
                  <a:gd name="T73" fmla="*/ 115 h 404"/>
                  <a:gd name="T74" fmla="*/ 276 w 364"/>
                  <a:gd name="T75" fmla="*/ 173 h 404"/>
                  <a:gd name="T76" fmla="*/ 343 w 364"/>
                  <a:gd name="T77" fmla="*/ 259 h 404"/>
                  <a:gd name="T78" fmla="*/ 359 w 364"/>
                  <a:gd name="T79" fmla="*/ 292 h 404"/>
                  <a:gd name="T80" fmla="*/ 363 w 364"/>
                  <a:gd name="T81" fmla="*/ 303 h 404"/>
                  <a:gd name="T82" fmla="*/ 353 w 364"/>
                  <a:gd name="T83" fmla="*/ 323 h 404"/>
                  <a:gd name="T84" fmla="*/ 337 w 364"/>
                  <a:gd name="T85" fmla="*/ 313 h 404"/>
                  <a:gd name="T86" fmla="*/ 331 w 364"/>
                  <a:gd name="T87" fmla="*/ 304 h 404"/>
                  <a:gd name="T88" fmla="*/ 328 w 364"/>
                  <a:gd name="T89" fmla="*/ 300 h 404"/>
                  <a:gd name="T90" fmla="*/ 226 w 364"/>
                  <a:gd name="T91" fmla="*/ 180 h 404"/>
                  <a:gd name="T92" fmla="*/ 293 w 364"/>
                  <a:gd name="T93" fmla="*/ 254 h 404"/>
                  <a:gd name="T94" fmla="*/ 333 w 364"/>
                  <a:gd name="T95" fmla="*/ 325 h 404"/>
                  <a:gd name="T96" fmla="*/ 333 w 364"/>
                  <a:gd name="T97" fmla="*/ 348 h 404"/>
                  <a:gd name="T98" fmla="*/ 292 w 364"/>
                  <a:gd name="T99" fmla="*/ 397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4" h="404">
                    <a:moveTo>
                      <a:pt x="292" y="397"/>
                    </a:moveTo>
                    <a:cubicBezTo>
                      <a:pt x="284" y="404"/>
                      <a:pt x="274" y="398"/>
                      <a:pt x="265" y="400"/>
                    </a:cubicBezTo>
                    <a:cubicBezTo>
                      <a:pt x="259" y="391"/>
                      <a:pt x="264" y="388"/>
                      <a:pt x="270" y="383"/>
                    </a:cubicBezTo>
                    <a:cubicBezTo>
                      <a:pt x="294" y="364"/>
                      <a:pt x="297" y="351"/>
                      <a:pt x="288" y="326"/>
                    </a:cubicBezTo>
                    <a:cubicBezTo>
                      <a:pt x="275" y="288"/>
                      <a:pt x="244" y="265"/>
                      <a:pt x="217" y="239"/>
                    </a:cubicBezTo>
                    <a:cubicBezTo>
                      <a:pt x="204" y="227"/>
                      <a:pt x="186" y="219"/>
                      <a:pt x="171" y="209"/>
                    </a:cubicBezTo>
                    <a:cubicBezTo>
                      <a:pt x="148" y="193"/>
                      <a:pt x="131" y="171"/>
                      <a:pt x="111" y="153"/>
                    </a:cubicBezTo>
                    <a:cubicBezTo>
                      <a:pt x="116" y="158"/>
                      <a:pt x="122" y="163"/>
                      <a:pt x="127" y="170"/>
                    </a:cubicBezTo>
                    <a:cubicBezTo>
                      <a:pt x="130" y="172"/>
                      <a:pt x="134" y="176"/>
                      <a:pt x="131" y="180"/>
                    </a:cubicBezTo>
                    <a:cubicBezTo>
                      <a:pt x="128" y="184"/>
                      <a:pt x="123" y="181"/>
                      <a:pt x="119" y="179"/>
                    </a:cubicBezTo>
                    <a:cubicBezTo>
                      <a:pt x="102" y="166"/>
                      <a:pt x="86" y="153"/>
                      <a:pt x="73" y="137"/>
                    </a:cubicBezTo>
                    <a:cubicBezTo>
                      <a:pt x="61" y="123"/>
                      <a:pt x="47" y="110"/>
                      <a:pt x="36" y="96"/>
                    </a:cubicBezTo>
                    <a:cubicBezTo>
                      <a:pt x="35" y="93"/>
                      <a:pt x="33" y="90"/>
                      <a:pt x="32" y="88"/>
                    </a:cubicBezTo>
                    <a:cubicBezTo>
                      <a:pt x="30" y="86"/>
                      <a:pt x="30" y="84"/>
                      <a:pt x="32" y="82"/>
                    </a:cubicBezTo>
                    <a:cubicBezTo>
                      <a:pt x="34" y="69"/>
                      <a:pt x="22" y="66"/>
                      <a:pt x="17" y="59"/>
                    </a:cubicBezTo>
                    <a:cubicBezTo>
                      <a:pt x="12" y="53"/>
                      <a:pt x="7" y="49"/>
                      <a:pt x="0" y="41"/>
                    </a:cubicBezTo>
                    <a:cubicBezTo>
                      <a:pt x="13" y="41"/>
                      <a:pt x="27" y="48"/>
                      <a:pt x="32" y="32"/>
                    </a:cubicBezTo>
                    <a:cubicBezTo>
                      <a:pt x="91" y="70"/>
                      <a:pt x="142" y="116"/>
                      <a:pt x="189" y="167"/>
                    </a:cubicBezTo>
                    <a:cubicBezTo>
                      <a:pt x="225" y="197"/>
                      <a:pt x="251" y="237"/>
                      <a:pt x="283" y="272"/>
                    </a:cubicBezTo>
                    <a:cubicBezTo>
                      <a:pt x="298" y="288"/>
                      <a:pt x="308" y="313"/>
                      <a:pt x="314" y="332"/>
                    </a:cubicBezTo>
                    <a:cubicBezTo>
                      <a:pt x="300" y="302"/>
                      <a:pt x="286" y="266"/>
                      <a:pt x="256" y="241"/>
                    </a:cubicBezTo>
                    <a:cubicBezTo>
                      <a:pt x="246" y="233"/>
                      <a:pt x="239" y="222"/>
                      <a:pt x="232" y="212"/>
                    </a:cubicBezTo>
                    <a:cubicBezTo>
                      <a:pt x="219" y="195"/>
                      <a:pt x="203" y="180"/>
                      <a:pt x="187" y="165"/>
                    </a:cubicBezTo>
                    <a:cubicBezTo>
                      <a:pt x="161" y="142"/>
                      <a:pt x="142" y="111"/>
                      <a:pt x="114" y="92"/>
                    </a:cubicBezTo>
                    <a:cubicBezTo>
                      <a:pt x="85" y="72"/>
                      <a:pt x="73" y="39"/>
                      <a:pt x="46" y="19"/>
                    </a:cubicBezTo>
                    <a:cubicBezTo>
                      <a:pt x="44" y="18"/>
                      <a:pt x="43" y="15"/>
                      <a:pt x="44" y="12"/>
                    </a:cubicBezTo>
                    <a:cubicBezTo>
                      <a:pt x="50" y="11"/>
                      <a:pt x="49" y="4"/>
                      <a:pt x="54" y="0"/>
                    </a:cubicBezTo>
                    <a:cubicBezTo>
                      <a:pt x="62" y="23"/>
                      <a:pt x="88" y="20"/>
                      <a:pt x="100" y="35"/>
                    </a:cubicBezTo>
                    <a:cubicBezTo>
                      <a:pt x="101" y="37"/>
                      <a:pt x="100" y="40"/>
                      <a:pt x="103" y="41"/>
                    </a:cubicBezTo>
                    <a:cubicBezTo>
                      <a:pt x="103" y="39"/>
                      <a:pt x="103" y="38"/>
                      <a:pt x="103" y="37"/>
                    </a:cubicBezTo>
                    <a:cubicBezTo>
                      <a:pt x="110" y="34"/>
                      <a:pt x="123" y="45"/>
                      <a:pt x="124" y="28"/>
                    </a:cubicBezTo>
                    <a:cubicBezTo>
                      <a:pt x="141" y="31"/>
                      <a:pt x="146" y="49"/>
                      <a:pt x="158" y="55"/>
                    </a:cubicBezTo>
                    <a:cubicBezTo>
                      <a:pt x="154" y="49"/>
                      <a:pt x="143" y="47"/>
                      <a:pt x="144" y="36"/>
                    </a:cubicBezTo>
                    <a:cubicBezTo>
                      <a:pt x="147" y="36"/>
                      <a:pt x="149" y="36"/>
                      <a:pt x="152" y="36"/>
                    </a:cubicBezTo>
                    <a:cubicBezTo>
                      <a:pt x="169" y="47"/>
                      <a:pt x="185" y="59"/>
                      <a:pt x="194" y="77"/>
                    </a:cubicBezTo>
                    <a:cubicBezTo>
                      <a:pt x="194" y="78"/>
                      <a:pt x="193" y="80"/>
                      <a:pt x="192" y="81"/>
                    </a:cubicBezTo>
                    <a:cubicBezTo>
                      <a:pt x="195" y="103"/>
                      <a:pt x="194" y="104"/>
                      <a:pt x="208" y="115"/>
                    </a:cubicBezTo>
                    <a:cubicBezTo>
                      <a:pt x="231" y="134"/>
                      <a:pt x="252" y="155"/>
                      <a:pt x="276" y="173"/>
                    </a:cubicBezTo>
                    <a:cubicBezTo>
                      <a:pt x="304" y="196"/>
                      <a:pt x="324" y="227"/>
                      <a:pt x="343" y="259"/>
                    </a:cubicBezTo>
                    <a:cubicBezTo>
                      <a:pt x="342" y="273"/>
                      <a:pt x="353" y="281"/>
                      <a:pt x="359" y="292"/>
                    </a:cubicBezTo>
                    <a:cubicBezTo>
                      <a:pt x="361" y="296"/>
                      <a:pt x="363" y="299"/>
                      <a:pt x="363" y="303"/>
                    </a:cubicBezTo>
                    <a:cubicBezTo>
                      <a:pt x="364" y="312"/>
                      <a:pt x="360" y="320"/>
                      <a:pt x="353" y="323"/>
                    </a:cubicBezTo>
                    <a:cubicBezTo>
                      <a:pt x="344" y="328"/>
                      <a:pt x="341" y="318"/>
                      <a:pt x="337" y="313"/>
                    </a:cubicBezTo>
                    <a:cubicBezTo>
                      <a:pt x="335" y="310"/>
                      <a:pt x="333" y="307"/>
                      <a:pt x="331" y="304"/>
                    </a:cubicBezTo>
                    <a:cubicBezTo>
                      <a:pt x="330" y="303"/>
                      <a:pt x="329" y="301"/>
                      <a:pt x="328" y="300"/>
                    </a:cubicBezTo>
                    <a:cubicBezTo>
                      <a:pt x="293" y="257"/>
                      <a:pt x="264" y="208"/>
                      <a:pt x="226" y="180"/>
                    </a:cubicBezTo>
                    <a:cubicBezTo>
                      <a:pt x="245" y="200"/>
                      <a:pt x="272" y="224"/>
                      <a:pt x="293" y="254"/>
                    </a:cubicBezTo>
                    <a:cubicBezTo>
                      <a:pt x="309" y="277"/>
                      <a:pt x="318" y="303"/>
                      <a:pt x="333" y="325"/>
                    </a:cubicBezTo>
                    <a:cubicBezTo>
                      <a:pt x="338" y="332"/>
                      <a:pt x="337" y="341"/>
                      <a:pt x="333" y="348"/>
                    </a:cubicBezTo>
                    <a:cubicBezTo>
                      <a:pt x="322" y="366"/>
                      <a:pt x="310" y="384"/>
                      <a:pt x="292" y="397"/>
                    </a:cubicBezTo>
                    <a:close/>
                  </a:path>
                </a:pathLst>
              </a:custGeom>
              <a:solidFill>
                <a:srgbClr val="F2DC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6" name="Freeform 38">
                <a:extLst>
                  <a:ext uri="{FF2B5EF4-FFF2-40B4-BE49-F238E27FC236}">
                    <a16:creationId xmlns:a16="http://schemas.microsoft.com/office/drawing/2014/main" id="{5ED76AE9-F7D7-4F90-AFF6-0B770E03D859}"/>
                  </a:ext>
                </a:extLst>
              </p:cNvPr>
              <p:cNvSpPr>
                <a:spLocks/>
              </p:cNvSpPr>
              <p:nvPr/>
            </p:nvSpPr>
            <p:spPr bwMode="auto">
              <a:xfrm>
                <a:off x="1766" y="464"/>
                <a:ext cx="192" cy="526"/>
              </a:xfrm>
              <a:custGeom>
                <a:avLst/>
                <a:gdLst>
                  <a:gd name="T0" fmla="*/ 0 w 171"/>
                  <a:gd name="T1" fmla="*/ 363 h 468"/>
                  <a:gd name="T2" fmla="*/ 8 w 171"/>
                  <a:gd name="T3" fmla="*/ 312 h 468"/>
                  <a:gd name="T4" fmla="*/ 16 w 171"/>
                  <a:gd name="T5" fmla="*/ 280 h 468"/>
                  <a:gd name="T6" fmla="*/ 58 w 171"/>
                  <a:gd name="T7" fmla="*/ 138 h 468"/>
                  <a:gd name="T8" fmla="*/ 72 w 171"/>
                  <a:gd name="T9" fmla="*/ 42 h 468"/>
                  <a:gd name="T10" fmla="*/ 89 w 171"/>
                  <a:gd name="T11" fmla="*/ 55 h 468"/>
                  <a:gd name="T12" fmla="*/ 89 w 171"/>
                  <a:gd name="T13" fmla="*/ 70 h 468"/>
                  <a:gd name="T14" fmla="*/ 75 w 171"/>
                  <a:gd name="T15" fmla="*/ 152 h 468"/>
                  <a:gd name="T16" fmla="*/ 27 w 171"/>
                  <a:gd name="T17" fmla="*/ 319 h 468"/>
                  <a:gd name="T18" fmla="*/ 48 w 171"/>
                  <a:gd name="T19" fmla="*/ 242 h 468"/>
                  <a:gd name="T20" fmla="*/ 88 w 171"/>
                  <a:gd name="T21" fmla="*/ 96 h 468"/>
                  <a:gd name="T22" fmla="*/ 130 w 171"/>
                  <a:gd name="T23" fmla="*/ 0 h 468"/>
                  <a:gd name="T24" fmla="*/ 119 w 171"/>
                  <a:gd name="T25" fmla="*/ 68 h 468"/>
                  <a:gd name="T26" fmla="*/ 80 w 171"/>
                  <a:gd name="T27" fmla="*/ 196 h 468"/>
                  <a:gd name="T28" fmla="*/ 42 w 171"/>
                  <a:gd name="T29" fmla="*/ 330 h 468"/>
                  <a:gd name="T30" fmla="*/ 93 w 171"/>
                  <a:gd name="T31" fmla="*/ 157 h 468"/>
                  <a:gd name="T32" fmla="*/ 120 w 171"/>
                  <a:gd name="T33" fmla="*/ 94 h 468"/>
                  <a:gd name="T34" fmla="*/ 111 w 171"/>
                  <a:gd name="T35" fmla="*/ 148 h 468"/>
                  <a:gd name="T36" fmla="*/ 126 w 171"/>
                  <a:gd name="T37" fmla="*/ 87 h 468"/>
                  <a:gd name="T38" fmla="*/ 128 w 171"/>
                  <a:gd name="T39" fmla="*/ 114 h 468"/>
                  <a:gd name="T40" fmla="*/ 145 w 171"/>
                  <a:gd name="T41" fmla="*/ 79 h 468"/>
                  <a:gd name="T42" fmla="*/ 110 w 171"/>
                  <a:gd name="T43" fmla="*/ 221 h 468"/>
                  <a:gd name="T44" fmla="*/ 133 w 171"/>
                  <a:gd name="T45" fmla="*/ 167 h 468"/>
                  <a:gd name="T46" fmla="*/ 123 w 171"/>
                  <a:gd name="T47" fmla="*/ 228 h 468"/>
                  <a:gd name="T48" fmla="*/ 137 w 171"/>
                  <a:gd name="T49" fmla="*/ 165 h 468"/>
                  <a:gd name="T50" fmla="*/ 149 w 171"/>
                  <a:gd name="T51" fmla="*/ 71 h 468"/>
                  <a:gd name="T52" fmla="*/ 161 w 171"/>
                  <a:gd name="T53" fmla="*/ 27 h 468"/>
                  <a:gd name="T54" fmla="*/ 163 w 171"/>
                  <a:gd name="T55" fmla="*/ 90 h 468"/>
                  <a:gd name="T56" fmla="*/ 168 w 171"/>
                  <a:gd name="T57" fmla="*/ 103 h 468"/>
                  <a:gd name="T58" fmla="*/ 154 w 171"/>
                  <a:gd name="T59" fmla="*/ 197 h 468"/>
                  <a:gd name="T60" fmla="*/ 73 w 171"/>
                  <a:gd name="T61" fmla="*/ 408 h 468"/>
                  <a:gd name="T62" fmla="*/ 84 w 171"/>
                  <a:gd name="T63" fmla="*/ 363 h 468"/>
                  <a:gd name="T64" fmla="*/ 96 w 171"/>
                  <a:gd name="T65" fmla="*/ 344 h 468"/>
                  <a:gd name="T66" fmla="*/ 94 w 171"/>
                  <a:gd name="T67" fmla="*/ 377 h 468"/>
                  <a:gd name="T68" fmla="*/ 110 w 171"/>
                  <a:gd name="T69" fmla="*/ 331 h 468"/>
                  <a:gd name="T70" fmla="*/ 86 w 171"/>
                  <a:gd name="T71" fmla="*/ 453 h 468"/>
                  <a:gd name="T72" fmla="*/ 32 w 171"/>
                  <a:gd name="T73" fmla="*/ 403 h 468"/>
                  <a:gd name="T74" fmla="*/ 63 w 171"/>
                  <a:gd name="T75" fmla="*/ 367 h 468"/>
                  <a:gd name="T76" fmla="*/ 105 w 171"/>
                  <a:gd name="T77" fmla="*/ 275 h 468"/>
                  <a:gd name="T78" fmla="*/ 67 w 171"/>
                  <a:gd name="T79" fmla="*/ 334 h 468"/>
                  <a:gd name="T80" fmla="*/ 106 w 171"/>
                  <a:gd name="T81" fmla="*/ 181 h 468"/>
                  <a:gd name="T82" fmla="*/ 92 w 171"/>
                  <a:gd name="T83" fmla="*/ 216 h 468"/>
                  <a:gd name="T84" fmla="*/ 53 w 171"/>
                  <a:gd name="T85" fmla="*/ 353 h 468"/>
                  <a:gd name="T86" fmla="*/ 43 w 171"/>
                  <a:gd name="T87" fmla="*/ 358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1" h="468">
                    <a:moveTo>
                      <a:pt x="28" y="402"/>
                    </a:moveTo>
                    <a:cubicBezTo>
                      <a:pt x="18" y="390"/>
                      <a:pt x="6" y="379"/>
                      <a:pt x="0" y="363"/>
                    </a:cubicBezTo>
                    <a:cubicBezTo>
                      <a:pt x="0" y="352"/>
                      <a:pt x="5" y="342"/>
                      <a:pt x="7" y="331"/>
                    </a:cubicBezTo>
                    <a:cubicBezTo>
                      <a:pt x="9" y="325"/>
                      <a:pt x="12" y="318"/>
                      <a:pt x="8" y="312"/>
                    </a:cubicBezTo>
                    <a:cubicBezTo>
                      <a:pt x="7" y="310"/>
                      <a:pt x="6" y="308"/>
                      <a:pt x="6" y="306"/>
                    </a:cubicBezTo>
                    <a:cubicBezTo>
                      <a:pt x="7" y="297"/>
                      <a:pt x="12" y="289"/>
                      <a:pt x="16" y="280"/>
                    </a:cubicBezTo>
                    <a:cubicBezTo>
                      <a:pt x="34" y="246"/>
                      <a:pt x="36" y="206"/>
                      <a:pt x="47" y="170"/>
                    </a:cubicBezTo>
                    <a:cubicBezTo>
                      <a:pt x="50" y="159"/>
                      <a:pt x="55" y="148"/>
                      <a:pt x="58" y="138"/>
                    </a:cubicBezTo>
                    <a:cubicBezTo>
                      <a:pt x="63" y="120"/>
                      <a:pt x="70" y="103"/>
                      <a:pt x="67" y="85"/>
                    </a:cubicBezTo>
                    <a:cubicBezTo>
                      <a:pt x="67" y="70"/>
                      <a:pt x="69" y="56"/>
                      <a:pt x="72" y="42"/>
                    </a:cubicBezTo>
                    <a:cubicBezTo>
                      <a:pt x="73" y="37"/>
                      <a:pt x="74" y="31"/>
                      <a:pt x="81" y="31"/>
                    </a:cubicBezTo>
                    <a:cubicBezTo>
                      <a:pt x="93" y="36"/>
                      <a:pt x="81" y="48"/>
                      <a:pt x="89" y="55"/>
                    </a:cubicBezTo>
                    <a:cubicBezTo>
                      <a:pt x="92" y="58"/>
                      <a:pt x="92" y="61"/>
                      <a:pt x="92" y="65"/>
                    </a:cubicBezTo>
                    <a:cubicBezTo>
                      <a:pt x="91" y="67"/>
                      <a:pt x="90" y="68"/>
                      <a:pt x="89" y="70"/>
                    </a:cubicBezTo>
                    <a:cubicBezTo>
                      <a:pt x="80" y="78"/>
                      <a:pt x="82" y="87"/>
                      <a:pt x="87" y="96"/>
                    </a:cubicBezTo>
                    <a:cubicBezTo>
                      <a:pt x="87" y="116"/>
                      <a:pt x="83" y="134"/>
                      <a:pt x="75" y="152"/>
                    </a:cubicBezTo>
                    <a:cubicBezTo>
                      <a:pt x="63" y="179"/>
                      <a:pt x="52" y="206"/>
                      <a:pt x="48" y="236"/>
                    </a:cubicBezTo>
                    <a:cubicBezTo>
                      <a:pt x="46" y="265"/>
                      <a:pt x="33" y="291"/>
                      <a:pt x="27" y="319"/>
                    </a:cubicBezTo>
                    <a:cubicBezTo>
                      <a:pt x="24" y="331"/>
                      <a:pt x="29" y="344"/>
                      <a:pt x="25" y="352"/>
                    </a:cubicBezTo>
                    <a:cubicBezTo>
                      <a:pt x="22" y="316"/>
                      <a:pt x="43" y="280"/>
                      <a:pt x="48" y="242"/>
                    </a:cubicBezTo>
                    <a:cubicBezTo>
                      <a:pt x="53" y="196"/>
                      <a:pt x="80" y="157"/>
                      <a:pt x="87" y="111"/>
                    </a:cubicBezTo>
                    <a:cubicBezTo>
                      <a:pt x="87" y="106"/>
                      <a:pt x="89" y="101"/>
                      <a:pt x="88" y="96"/>
                    </a:cubicBezTo>
                    <a:cubicBezTo>
                      <a:pt x="97" y="73"/>
                      <a:pt x="98" y="46"/>
                      <a:pt x="117" y="27"/>
                    </a:cubicBezTo>
                    <a:cubicBezTo>
                      <a:pt x="126" y="21"/>
                      <a:pt x="123" y="9"/>
                      <a:pt x="130" y="0"/>
                    </a:cubicBezTo>
                    <a:cubicBezTo>
                      <a:pt x="137" y="13"/>
                      <a:pt x="127" y="24"/>
                      <a:pt x="129" y="35"/>
                    </a:cubicBezTo>
                    <a:cubicBezTo>
                      <a:pt x="119" y="44"/>
                      <a:pt x="131" y="60"/>
                      <a:pt x="119" y="68"/>
                    </a:cubicBezTo>
                    <a:cubicBezTo>
                      <a:pt x="111" y="73"/>
                      <a:pt x="110" y="81"/>
                      <a:pt x="109" y="89"/>
                    </a:cubicBezTo>
                    <a:cubicBezTo>
                      <a:pt x="103" y="126"/>
                      <a:pt x="90" y="161"/>
                      <a:pt x="80" y="196"/>
                    </a:cubicBezTo>
                    <a:cubicBezTo>
                      <a:pt x="69" y="237"/>
                      <a:pt x="55" y="276"/>
                      <a:pt x="46" y="317"/>
                    </a:cubicBezTo>
                    <a:cubicBezTo>
                      <a:pt x="45" y="321"/>
                      <a:pt x="44" y="326"/>
                      <a:pt x="42" y="330"/>
                    </a:cubicBezTo>
                    <a:cubicBezTo>
                      <a:pt x="47" y="294"/>
                      <a:pt x="66" y="261"/>
                      <a:pt x="71" y="225"/>
                    </a:cubicBezTo>
                    <a:cubicBezTo>
                      <a:pt x="75" y="201"/>
                      <a:pt x="86" y="179"/>
                      <a:pt x="93" y="157"/>
                    </a:cubicBezTo>
                    <a:cubicBezTo>
                      <a:pt x="101" y="131"/>
                      <a:pt x="105" y="104"/>
                      <a:pt x="113" y="78"/>
                    </a:cubicBezTo>
                    <a:cubicBezTo>
                      <a:pt x="123" y="80"/>
                      <a:pt x="121" y="87"/>
                      <a:pt x="120" y="94"/>
                    </a:cubicBezTo>
                    <a:cubicBezTo>
                      <a:pt x="118" y="112"/>
                      <a:pt x="113" y="130"/>
                      <a:pt x="110" y="144"/>
                    </a:cubicBezTo>
                    <a:cubicBezTo>
                      <a:pt x="109" y="151"/>
                      <a:pt x="114" y="148"/>
                      <a:pt x="111" y="148"/>
                    </a:cubicBezTo>
                    <a:cubicBezTo>
                      <a:pt x="110" y="149"/>
                      <a:pt x="109" y="148"/>
                      <a:pt x="110" y="147"/>
                    </a:cubicBezTo>
                    <a:cubicBezTo>
                      <a:pt x="117" y="127"/>
                      <a:pt x="114" y="105"/>
                      <a:pt x="126" y="87"/>
                    </a:cubicBezTo>
                    <a:cubicBezTo>
                      <a:pt x="127" y="87"/>
                      <a:pt x="127" y="87"/>
                      <a:pt x="128" y="87"/>
                    </a:cubicBezTo>
                    <a:cubicBezTo>
                      <a:pt x="137" y="96"/>
                      <a:pt x="121" y="106"/>
                      <a:pt x="128" y="114"/>
                    </a:cubicBezTo>
                    <a:cubicBezTo>
                      <a:pt x="128" y="104"/>
                      <a:pt x="128" y="92"/>
                      <a:pt x="136" y="82"/>
                    </a:cubicBezTo>
                    <a:cubicBezTo>
                      <a:pt x="142" y="87"/>
                      <a:pt x="142" y="79"/>
                      <a:pt x="145" y="79"/>
                    </a:cubicBezTo>
                    <a:cubicBezTo>
                      <a:pt x="150" y="93"/>
                      <a:pt x="147" y="106"/>
                      <a:pt x="142" y="119"/>
                    </a:cubicBezTo>
                    <a:cubicBezTo>
                      <a:pt x="132" y="153"/>
                      <a:pt x="121" y="187"/>
                      <a:pt x="110" y="221"/>
                    </a:cubicBezTo>
                    <a:cubicBezTo>
                      <a:pt x="115" y="207"/>
                      <a:pt x="120" y="192"/>
                      <a:pt x="124" y="178"/>
                    </a:cubicBezTo>
                    <a:cubicBezTo>
                      <a:pt x="125" y="173"/>
                      <a:pt x="125" y="165"/>
                      <a:pt x="133" y="167"/>
                    </a:cubicBezTo>
                    <a:cubicBezTo>
                      <a:pt x="141" y="170"/>
                      <a:pt x="139" y="177"/>
                      <a:pt x="137" y="182"/>
                    </a:cubicBezTo>
                    <a:cubicBezTo>
                      <a:pt x="132" y="198"/>
                      <a:pt x="126" y="214"/>
                      <a:pt x="123" y="228"/>
                    </a:cubicBezTo>
                    <a:cubicBezTo>
                      <a:pt x="127" y="210"/>
                      <a:pt x="135" y="191"/>
                      <a:pt x="141" y="172"/>
                    </a:cubicBezTo>
                    <a:cubicBezTo>
                      <a:pt x="142" y="169"/>
                      <a:pt x="147" y="167"/>
                      <a:pt x="137" y="165"/>
                    </a:cubicBezTo>
                    <a:cubicBezTo>
                      <a:pt x="130" y="164"/>
                      <a:pt x="132" y="152"/>
                      <a:pt x="135" y="144"/>
                    </a:cubicBezTo>
                    <a:cubicBezTo>
                      <a:pt x="143" y="121"/>
                      <a:pt x="150" y="97"/>
                      <a:pt x="149" y="71"/>
                    </a:cubicBezTo>
                    <a:cubicBezTo>
                      <a:pt x="150" y="56"/>
                      <a:pt x="153" y="41"/>
                      <a:pt x="161" y="27"/>
                    </a:cubicBezTo>
                    <a:cubicBezTo>
                      <a:pt x="161" y="27"/>
                      <a:pt x="161" y="27"/>
                      <a:pt x="161" y="27"/>
                    </a:cubicBezTo>
                    <a:cubicBezTo>
                      <a:pt x="161" y="32"/>
                      <a:pt x="161" y="37"/>
                      <a:pt x="166" y="40"/>
                    </a:cubicBezTo>
                    <a:cubicBezTo>
                      <a:pt x="171" y="57"/>
                      <a:pt x="163" y="73"/>
                      <a:pt x="163" y="90"/>
                    </a:cubicBezTo>
                    <a:cubicBezTo>
                      <a:pt x="162" y="93"/>
                      <a:pt x="155" y="98"/>
                      <a:pt x="165" y="99"/>
                    </a:cubicBezTo>
                    <a:cubicBezTo>
                      <a:pt x="166" y="100"/>
                      <a:pt x="167" y="102"/>
                      <a:pt x="168" y="103"/>
                    </a:cubicBezTo>
                    <a:cubicBezTo>
                      <a:pt x="169" y="103"/>
                      <a:pt x="170" y="104"/>
                      <a:pt x="170" y="104"/>
                    </a:cubicBezTo>
                    <a:cubicBezTo>
                      <a:pt x="165" y="135"/>
                      <a:pt x="165" y="168"/>
                      <a:pt x="154" y="197"/>
                    </a:cubicBezTo>
                    <a:cubicBezTo>
                      <a:pt x="136" y="248"/>
                      <a:pt x="113" y="297"/>
                      <a:pt x="89" y="346"/>
                    </a:cubicBezTo>
                    <a:cubicBezTo>
                      <a:pt x="80" y="366"/>
                      <a:pt x="77" y="387"/>
                      <a:pt x="73" y="408"/>
                    </a:cubicBezTo>
                    <a:cubicBezTo>
                      <a:pt x="72" y="415"/>
                      <a:pt x="70" y="422"/>
                      <a:pt x="68" y="429"/>
                    </a:cubicBezTo>
                    <a:cubicBezTo>
                      <a:pt x="75" y="408"/>
                      <a:pt x="76" y="385"/>
                      <a:pt x="84" y="363"/>
                    </a:cubicBezTo>
                    <a:cubicBezTo>
                      <a:pt x="85" y="359"/>
                      <a:pt x="85" y="355"/>
                      <a:pt x="87" y="352"/>
                    </a:cubicBezTo>
                    <a:cubicBezTo>
                      <a:pt x="90" y="348"/>
                      <a:pt x="90" y="341"/>
                      <a:pt x="96" y="344"/>
                    </a:cubicBezTo>
                    <a:cubicBezTo>
                      <a:pt x="101" y="346"/>
                      <a:pt x="101" y="352"/>
                      <a:pt x="100" y="356"/>
                    </a:cubicBezTo>
                    <a:cubicBezTo>
                      <a:pt x="97" y="364"/>
                      <a:pt x="95" y="373"/>
                      <a:pt x="94" y="377"/>
                    </a:cubicBezTo>
                    <a:cubicBezTo>
                      <a:pt x="96" y="369"/>
                      <a:pt x="101" y="357"/>
                      <a:pt x="102" y="344"/>
                    </a:cubicBezTo>
                    <a:cubicBezTo>
                      <a:pt x="103" y="339"/>
                      <a:pt x="105" y="332"/>
                      <a:pt x="110" y="331"/>
                    </a:cubicBezTo>
                    <a:cubicBezTo>
                      <a:pt x="118" y="330"/>
                      <a:pt x="120" y="337"/>
                      <a:pt x="121" y="343"/>
                    </a:cubicBezTo>
                    <a:cubicBezTo>
                      <a:pt x="116" y="382"/>
                      <a:pt x="105" y="419"/>
                      <a:pt x="86" y="453"/>
                    </a:cubicBezTo>
                    <a:cubicBezTo>
                      <a:pt x="82" y="459"/>
                      <a:pt x="80" y="468"/>
                      <a:pt x="70" y="468"/>
                    </a:cubicBezTo>
                    <a:cubicBezTo>
                      <a:pt x="56" y="447"/>
                      <a:pt x="40" y="427"/>
                      <a:pt x="32" y="403"/>
                    </a:cubicBezTo>
                    <a:cubicBezTo>
                      <a:pt x="35" y="375"/>
                      <a:pt x="49" y="353"/>
                      <a:pt x="68" y="334"/>
                    </a:cubicBezTo>
                    <a:cubicBezTo>
                      <a:pt x="76" y="347"/>
                      <a:pt x="67" y="357"/>
                      <a:pt x="63" y="367"/>
                    </a:cubicBezTo>
                    <a:cubicBezTo>
                      <a:pt x="58" y="377"/>
                      <a:pt x="53" y="386"/>
                      <a:pt x="52" y="393"/>
                    </a:cubicBezTo>
                    <a:cubicBezTo>
                      <a:pt x="69" y="353"/>
                      <a:pt x="86" y="308"/>
                      <a:pt x="105" y="275"/>
                    </a:cubicBezTo>
                    <a:cubicBezTo>
                      <a:pt x="100" y="289"/>
                      <a:pt x="86" y="308"/>
                      <a:pt x="77" y="329"/>
                    </a:cubicBezTo>
                    <a:cubicBezTo>
                      <a:pt x="76" y="333"/>
                      <a:pt x="74" y="339"/>
                      <a:pt x="67" y="334"/>
                    </a:cubicBezTo>
                    <a:cubicBezTo>
                      <a:pt x="67" y="333"/>
                      <a:pt x="67" y="332"/>
                      <a:pt x="67" y="332"/>
                    </a:cubicBezTo>
                    <a:cubicBezTo>
                      <a:pt x="78" y="281"/>
                      <a:pt x="85" y="229"/>
                      <a:pt x="106" y="181"/>
                    </a:cubicBezTo>
                    <a:cubicBezTo>
                      <a:pt x="107" y="177"/>
                      <a:pt x="108" y="173"/>
                      <a:pt x="110" y="172"/>
                    </a:cubicBezTo>
                    <a:cubicBezTo>
                      <a:pt x="101" y="184"/>
                      <a:pt x="98" y="201"/>
                      <a:pt x="92" y="216"/>
                    </a:cubicBezTo>
                    <a:cubicBezTo>
                      <a:pt x="82" y="248"/>
                      <a:pt x="79" y="282"/>
                      <a:pt x="69" y="314"/>
                    </a:cubicBezTo>
                    <a:cubicBezTo>
                      <a:pt x="65" y="328"/>
                      <a:pt x="59" y="340"/>
                      <a:pt x="53" y="353"/>
                    </a:cubicBezTo>
                    <a:cubicBezTo>
                      <a:pt x="51" y="356"/>
                      <a:pt x="48" y="364"/>
                      <a:pt x="43" y="354"/>
                    </a:cubicBezTo>
                    <a:cubicBezTo>
                      <a:pt x="42" y="355"/>
                      <a:pt x="43" y="357"/>
                      <a:pt x="43" y="358"/>
                    </a:cubicBezTo>
                    <a:cubicBezTo>
                      <a:pt x="40" y="373"/>
                      <a:pt x="37" y="389"/>
                      <a:pt x="28" y="402"/>
                    </a:cubicBezTo>
                    <a:close/>
                  </a:path>
                </a:pathLst>
              </a:custGeom>
              <a:solidFill>
                <a:srgbClr val="F0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7" name="Freeform 39">
                <a:extLst>
                  <a:ext uri="{FF2B5EF4-FFF2-40B4-BE49-F238E27FC236}">
                    <a16:creationId xmlns:a16="http://schemas.microsoft.com/office/drawing/2014/main" id="{AD06F142-B675-4EE8-9D59-B0562C60EC5B}"/>
                  </a:ext>
                </a:extLst>
              </p:cNvPr>
              <p:cNvSpPr>
                <a:spLocks/>
              </p:cNvSpPr>
              <p:nvPr/>
            </p:nvSpPr>
            <p:spPr bwMode="auto">
              <a:xfrm>
                <a:off x="1521" y="3758"/>
                <a:ext cx="867" cy="77"/>
              </a:xfrm>
              <a:custGeom>
                <a:avLst/>
                <a:gdLst>
                  <a:gd name="T0" fmla="*/ 771 w 772"/>
                  <a:gd name="T1" fmla="*/ 27 h 68"/>
                  <a:gd name="T2" fmla="*/ 693 w 772"/>
                  <a:gd name="T3" fmla="*/ 34 h 68"/>
                  <a:gd name="T4" fmla="*/ 611 w 772"/>
                  <a:gd name="T5" fmla="*/ 43 h 68"/>
                  <a:gd name="T6" fmla="*/ 521 w 772"/>
                  <a:gd name="T7" fmla="*/ 50 h 68"/>
                  <a:gd name="T8" fmla="*/ 425 w 772"/>
                  <a:gd name="T9" fmla="*/ 55 h 68"/>
                  <a:gd name="T10" fmla="*/ 385 w 772"/>
                  <a:gd name="T11" fmla="*/ 56 h 68"/>
                  <a:gd name="T12" fmla="*/ 372 w 772"/>
                  <a:gd name="T13" fmla="*/ 43 h 68"/>
                  <a:gd name="T14" fmla="*/ 356 w 772"/>
                  <a:gd name="T15" fmla="*/ 55 h 68"/>
                  <a:gd name="T16" fmla="*/ 333 w 772"/>
                  <a:gd name="T17" fmla="*/ 54 h 68"/>
                  <a:gd name="T18" fmla="*/ 238 w 772"/>
                  <a:gd name="T19" fmla="*/ 50 h 68"/>
                  <a:gd name="T20" fmla="*/ 215 w 772"/>
                  <a:gd name="T21" fmla="*/ 52 h 68"/>
                  <a:gd name="T22" fmla="*/ 182 w 772"/>
                  <a:gd name="T23" fmla="*/ 54 h 68"/>
                  <a:gd name="T24" fmla="*/ 178 w 772"/>
                  <a:gd name="T25" fmla="*/ 40 h 68"/>
                  <a:gd name="T26" fmla="*/ 133 w 772"/>
                  <a:gd name="T27" fmla="*/ 55 h 68"/>
                  <a:gd name="T28" fmla="*/ 51 w 772"/>
                  <a:gd name="T29" fmla="*/ 59 h 68"/>
                  <a:gd name="T30" fmla="*/ 16 w 772"/>
                  <a:gd name="T31" fmla="*/ 57 h 68"/>
                  <a:gd name="T32" fmla="*/ 10 w 772"/>
                  <a:gd name="T33" fmla="*/ 45 h 68"/>
                  <a:gd name="T34" fmla="*/ 15 w 772"/>
                  <a:gd name="T35" fmla="*/ 27 h 68"/>
                  <a:gd name="T36" fmla="*/ 19 w 772"/>
                  <a:gd name="T37" fmla="*/ 27 h 68"/>
                  <a:gd name="T38" fmla="*/ 55 w 772"/>
                  <a:gd name="T39" fmla="*/ 31 h 68"/>
                  <a:gd name="T40" fmla="*/ 98 w 772"/>
                  <a:gd name="T41" fmla="*/ 24 h 68"/>
                  <a:gd name="T42" fmla="*/ 124 w 772"/>
                  <a:gd name="T43" fmla="*/ 27 h 68"/>
                  <a:gd name="T44" fmla="*/ 202 w 772"/>
                  <a:gd name="T45" fmla="*/ 25 h 68"/>
                  <a:gd name="T46" fmla="*/ 261 w 772"/>
                  <a:gd name="T47" fmla="*/ 22 h 68"/>
                  <a:gd name="T48" fmla="*/ 424 w 772"/>
                  <a:gd name="T49" fmla="*/ 20 h 68"/>
                  <a:gd name="T50" fmla="*/ 502 w 772"/>
                  <a:gd name="T51" fmla="*/ 19 h 68"/>
                  <a:gd name="T52" fmla="*/ 557 w 772"/>
                  <a:gd name="T53" fmla="*/ 17 h 68"/>
                  <a:gd name="T54" fmla="*/ 600 w 772"/>
                  <a:gd name="T55" fmla="*/ 14 h 68"/>
                  <a:gd name="T56" fmla="*/ 713 w 772"/>
                  <a:gd name="T57" fmla="*/ 4 h 68"/>
                  <a:gd name="T58" fmla="*/ 767 w 772"/>
                  <a:gd name="T59" fmla="*/ 3 h 68"/>
                  <a:gd name="T60" fmla="*/ 771 w 772"/>
                  <a:gd name="T61"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2" h="68">
                    <a:moveTo>
                      <a:pt x="771" y="27"/>
                    </a:moveTo>
                    <a:cubicBezTo>
                      <a:pt x="746" y="39"/>
                      <a:pt x="719" y="31"/>
                      <a:pt x="693" y="34"/>
                    </a:cubicBezTo>
                    <a:cubicBezTo>
                      <a:pt x="666" y="38"/>
                      <a:pt x="638" y="46"/>
                      <a:pt x="611" y="43"/>
                    </a:cubicBezTo>
                    <a:cubicBezTo>
                      <a:pt x="580" y="39"/>
                      <a:pt x="552" y="56"/>
                      <a:pt x="521" y="50"/>
                    </a:cubicBezTo>
                    <a:cubicBezTo>
                      <a:pt x="489" y="43"/>
                      <a:pt x="457" y="49"/>
                      <a:pt x="425" y="55"/>
                    </a:cubicBezTo>
                    <a:cubicBezTo>
                      <a:pt x="411" y="57"/>
                      <a:pt x="398" y="51"/>
                      <a:pt x="385" y="56"/>
                    </a:cubicBezTo>
                    <a:cubicBezTo>
                      <a:pt x="383" y="56"/>
                      <a:pt x="378" y="49"/>
                      <a:pt x="372" y="43"/>
                    </a:cubicBezTo>
                    <a:cubicBezTo>
                      <a:pt x="375" y="61"/>
                      <a:pt x="366" y="58"/>
                      <a:pt x="356" y="55"/>
                    </a:cubicBezTo>
                    <a:cubicBezTo>
                      <a:pt x="349" y="52"/>
                      <a:pt x="341" y="53"/>
                      <a:pt x="333" y="54"/>
                    </a:cubicBezTo>
                    <a:cubicBezTo>
                      <a:pt x="301" y="57"/>
                      <a:pt x="269" y="55"/>
                      <a:pt x="238" y="50"/>
                    </a:cubicBezTo>
                    <a:cubicBezTo>
                      <a:pt x="230" y="49"/>
                      <a:pt x="221" y="47"/>
                      <a:pt x="215" y="52"/>
                    </a:cubicBezTo>
                    <a:cubicBezTo>
                      <a:pt x="204" y="61"/>
                      <a:pt x="193" y="50"/>
                      <a:pt x="182" y="54"/>
                    </a:cubicBezTo>
                    <a:cubicBezTo>
                      <a:pt x="176" y="56"/>
                      <a:pt x="186" y="45"/>
                      <a:pt x="178" y="40"/>
                    </a:cubicBezTo>
                    <a:cubicBezTo>
                      <a:pt x="171" y="68"/>
                      <a:pt x="148" y="53"/>
                      <a:pt x="133" y="55"/>
                    </a:cubicBezTo>
                    <a:cubicBezTo>
                      <a:pt x="106" y="58"/>
                      <a:pt x="78" y="57"/>
                      <a:pt x="51" y="59"/>
                    </a:cubicBezTo>
                    <a:cubicBezTo>
                      <a:pt x="40" y="53"/>
                      <a:pt x="28" y="57"/>
                      <a:pt x="16" y="57"/>
                    </a:cubicBezTo>
                    <a:cubicBezTo>
                      <a:pt x="7" y="57"/>
                      <a:pt x="0" y="54"/>
                      <a:pt x="10" y="45"/>
                    </a:cubicBezTo>
                    <a:cubicBezTo>
                      <a:pt x="16" y="39"/>
                      <a:pt x="8" y="31"/>
                      <a:pt x="15" y="27"/>
                    </a:cubicBezTo>
                    <a:cubicBezTo>
                      <a:pt x="16" y="27"/>
                      <a:pt x="18" y="27"/>
                      <a:pt x="19" y="27"/>
                    </a:cubicBezTo>
                    <a:cubicBezTo>
                      <a:pt x="31" y="25"/>
                      <a:pt x="43" y="28"/>
                      <a:pt x="55" y="31"/>
                    </a:cubicBezTo>
                    <a:cubicBezTo>
                      <a:pt x="70" y="30"/>
                      <a:pt x="85" y="31"/>
                      <a:pt x="98" y="24"/>
                    </a:cubicBezTo>
                    <a:cubicBezTo>
                      <a:pt x="107" y="19"/>
                      <a:pt x="116" y="26"/>
                      <a:pt x="124" y="27"/>
                    </a:cubicBezTo>
                    <a:cubicBezTo>
                      <a:pt x="150" y="31"/>
                      <a:pt x="175" y="20"/>
                      <a:pt x="202" y="25"/>
                    </a:cubicBezTo>
                    <a:cubicBezTo>
                      <a:pt x="219" y="28"/>
                      <a:pt x="241" y="22"/>
                      <a:pt x="261" y="22"/>
                    </a:cubicBezTo>
                    <a:cubicBezTo>
                      <a:pt x="316" y="25"/>
                      <a:pt x="370" y="25"/>
                      <a:pt x="424" y="20"/>
                    </a:cubicBezTo>
                    <a:cubicBezTo>
                      <a:pt x="450" y="18"/>
                      <a:pt x="476" y="17"/>
                      <a:pt x="502" y="19"/>
                    </a:cubicBezTo>
                    <a:cubicBezTo>
                      <a:pt x="520" y="20"/>
                      <a:pt x="539" y="20"/>
                      <a:pt x="557" y="17"/>
                    </a:cubicBezTo>
                    <a:cubicBezTo>
                      <a:pt x="571" y="14"/>
                      <a:pt x="585" y="15"/>
                      <a:pt x="600" y="14"/>
                    </a:cubicBezTo>
                    <a:cubicBezTo>
                      <a:pt x="638" y="12"/>
                      <a:pt x="675" y="7"/>
                      <a:pt x="713" y="4"/>
                    </a:cubicBezTo>
                    <a:cubicBezTo>
                      <a:pt x="731" y="3"/>
                      <a:pt x="749" y="0"/>
                      <a:pt x="767" y="3"/>
                    </a:cubicBezTo>
                    <a:cubicBezTo>
                      <a:pt x="772" y="11"/>
                      <a:pt x="772" y="19"/>
                      <a:pt x="771" y="27"/>
                    </a:cubicBezTo>
                    <a:close/>
                  </a:path>
                </a:pathLst>
              </a:custGeom>
              <a:solidFill>
                <a:srgbClr val="6EA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8" name="Freeform 40">
                <a:extLst>
                  <a:ext uri="{FF2B5EF4-FFF2-40B4-BE49-F238E27FC236}">
                    <a16:creationId xmlns:a16="http://schemas.microsoft.com/office/drawing/2014/main" id="{352776EE-B4A9-4B04-92BB-6DBC1C19F3AC}"/>
                  </a:ext>
                </a:extLst>
              </p:cNvPr>
              <p:cNvSpPr>
                <a:spLocks/>
              </p:cNvSpPr>
              <p:nvPr/>
            </p:nvSpPr>
            <p:spPr bwMode="auto">
              <a:xfrm>
                <a:off x="324" y="3010"/>
                <a:ext cx="548" cy="81"/>
              </a:xfrm>
              <a:custGeom>
                <a:avLst/>
                <a:gdLst>
                  <a:gd name="T0" fmla="*/ 0 w 488"/>
                  <a:gd name="T1" fmla="*/ 46 h 72"/>
                  <a:gd name="T2" fmla="*/ 20 w 488"/>
                  <a:gd name="T3" fmla="*/ 5 h 72"/>
                  <a:gd name="T4" fmla="*/ 54 w 488"/>
                  <a:gd name="T5" fmla="*/ 3 h 72"/>
                  <a:gd name="T6" fmla="*/ 368 w 488"/>
                  <a:gd name="T7" fmla="*/ 7 h 72"/>
                  <a:gd name="T8" fmla="*/ 458 w 488"/>
                  <a:gd name="T9" fmla="*/ 11 h 72"/>
                  <a:gd name="T10" fmla="*/ 480 w 488"/>
                  <a:gd name="T11" fmla="*/ 18 h 72"/>
                  <a:gd name="T12" fmla="*/ 485 w 488"/>
                  <a:gd name="T13" fmla="*/ 56 h 72"/>
                  <a:gd name="T14" fmla="*/ 470 w 488"/>
                  <a:gd name="T15" fmla="*/ 69 h 72"/>
                  <a:gd name="T16" fmla="*/ 261 w 488"/>
                  <a:gd name="T17" fmla="*/ 68 h 72"/>
                  <a:gd name="T18" fmla="*/ 198 w 488"/>
                  <a:gd name="T19" fmla="*/ 68 h 72"/>
                  <a:gd name="T20" fmla="*/ 192 w 488"/>
                  <a:gd name="T21" fmla="*/ 68 h 72"/>
                  <a:gd name="T22" fmla="*/ 153 w 488"/>
                  <a:gd name="T23" fmla="*/ 64 h 72"/>
                  <a:gd name="T24" fmla="*/ 147 w 488"/>
                  <a:gd name="T25" fmla="*/ 64 h 72"/>
                  <a:gd name="T26" fmla="*/ 101 w 488"/>
                  <a:gd name="T27" fmla="*/ 60 h 72"/>
                  <a:gd name="T28" fmla="*/ 20 w 488"/>
                  <a:gd name="T29" fmla="*/ 52 h 72"/>
                  <a:gd name="T30" fmla="*/ 0 w 488"/>
                  <a:gd name="T31" fmla="*/ 4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8" h="72">
                    <a:moveTo>
                      <a:pt x="0" y="46"/>
                    </a:moveTo>
                    <a:cubicBezTo>
                      <a:pt x="7" y="32"/>
                      <a:pt x="14" y="18"/>
                      <a:pt x="20" y="5"/>
                    </a:cubicBezTo>
                    <a:cubicBezTo>
                      <a:pt x="31" y="0"/>
                      <a:pt x="43" y="3"/>
                      <a:pt x="54" y="3"/>
                    </a:cubicBezTo>
                    <a:cubicBezTo>
                      <a:pt x="159" y="0"/>
                      <a:pt x="264" y="7"/>
                      <a:pt x="368" y="7"/>
                    </a:cubicBezTo>
                    <a:cubicBezTo>
                      <a:pt x="398" y="8"/>
                      <a:pt x="428" y="10"/>
                      <a:pt x="458" y="11"/>
                    </a:cubicBezTo>
                    <a:cubicBezTo>
                      <a:pt x="466" y="11"/>
                      <a:pt x="474" y="13"/>
                      <a:pt x="480" y="18"/>
                    </a:cubicBezTo>
                    <a:cubicBezTo>
                      <a:pt x="488" y="30"/>
                      <a:pt x="486" y="43"/>
                      <a:pt x="485" y="56"/>
                    </a:cubicBezTo>
                    <a:cubicBezTo>
                      <a:pt x="482" y="63"/>
                      <a:pt x="480" y="69"/>
                      <a:pt x="470" y="69"/>
                    </a:cubicBezTo>
                    <a:cubicBezTo>
                      <a:pt x="400" y="70"/>
                      <a:pt x="331" y="66"/>
                      <a:pt x="261" y="68"/>
                    </a:cubicBezTo>
                    <a:cubicBezTo>
                      <a:pt x="240" y="61"/>
                      <a:pt x="219" y="72"/>
                      <a:pt x="198" y="68"/>
                    </a:cubicBezTo>
                    <a:cubicBezTo>
                      <a:pt x="196" y="68"/>
                      <a:pt x="194" y="68"/>
                      <a:pt x="192" y="68"/>
                    </a:cubicBezTo>
                    <a:cubicBezTo>
                      <a:pt x="180" y="63"/>
                      <a:pt x="167" y="60"/>
                      <a:pt x="153" y="64"/>
                    </a:cubicBezTo>
                    <a:cubicBezTo>
                      <a:pt x="151" y="64"/>
                      <a:pt x="149" y="64"/>
                      <a:pt x="147" y="64"/>
                    </a:cubicBezTo>
                    <a:cubicBezTo>
                      <a:pt x="132" y="60"/>
                      <a:pt x="116" y="67"/>
                      <a:pt x="101" y="60"/>
                    </a:cubicBezTo>
                    <a:cubicBezTo>
                      <a:pt x="74" y="59"/>
                      <a:pt x="48" y="53"/>
                      <a:pt x="20" y="52"/>
                    </a:cubicBezTo>
                    <a:cubicBezTo>
                      <a:pt x="13" y="52"/>
                      <a:pt x="6" y="52"/>
                      <a:pt x="0" y="46"/>
                    </a:cubicBezTo>
                    <a:close/>
                  </a:path>
                </a:pathLst>
              </a:custGeom>
              <a:solidFill>
                <a:srgbClr val="DC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9" name="Freeform 41">
                <a:extLst>
                  <a:ext uri="{FF2B5EF4-FFF2-40B4-BE49-F238E27FC236}">
                    <a16:creationId xmlns:a16="http://schemas.microsoft.com/office/drawing/2014/main" id="{90EC16D5-6818-425E-86A9-055C18342D45}"/>
                  </a:ext>
                </a:extLst>
              </p:cNvPr>
              <p:cNvSpPr>
                <a:spLocks/>
              </p:cNvSpPr>
              <p:nvPr/>
            </p:nvSpPr>
            <p:spPr bwMode="auto">
              <a:xfrm>
                <a:off x="184" y="3320"/>
                <a:ext cx="697" cy="74"/>
              </a:xfrm>
              <a:custGeom>
                <a:avLst/>
                <a:gdLst>
                  <a:gd name="T0" fmla="*/ 12 w 620"/>
                  <a:gd name="T1" fmla="*/ 5 h 66"/>
                  <a:gd name="T2" fmla="*/ 27 w 620"/>
                  <a:gd name="T3" fmla="*/ 1 h 66"/>
                  <a:gd name="T4" fmla="*/ 176 w 620"/>
                  <a:gd name="T5" fmla="*/ 11 h 66"/>
                  <a:gd name="T6" fmla="*/ 311 w 620"/>
                  <a:gd name="T7" fmla="*/ 19 h 66"/>
                  <a:gd name="T8" fmla="*/ 477 w 620"/>
                  <a:gd name="T9" fmla="*/ 21 h 66"/>
                  <a:gd name="T10" fmla="*/ 542 w 620"/>
                  <a:gd name="T11" fmla="*/ 16 h 66"/>
                  <a:gd name="T12" fmla="*/ 600 w 620"/>
                  <a:gd name="T13" fmla="*/ 22 h 66"/>
                  <a:gd name="T14" fmla="*/ 609 w 620"/>
                  <a:gd name="T15" fmla="*/ 17 h 66"/>
                  <a:gd name="T16" fmla="*/ 614 w 620"/>
                  <a:gd name="T17" fmla="*/ 19 h 66"/>
                  <a:gd name="T18" fmla="*/ 617 w 620"/>
                  <a:gd name="T19" fmla="*/ 28 h 66"/>
                  <a:gd name="T20" fmla="*/ 612 w 620"/>
                  <a:gd name="T21" fmla="*/ 61 h 66"/>
                  <a:gd name="T22" fmla="*/ 547 w 620"/>
                  <a:gd name="T23" fmla="*/ 53 h 66"/>
                  <a:gd name="T24" fmla="*/ 406 w 620"/>
                  <a:gd name="T25" fmla="*/ 58 h 66"/>
                  <a:gd name="T26" fmla="*/ 353 w 620"/>
                  <a:gd name="T27" fmla="*/ 55 h 66"/>
                  <a:gd name="T28" fmla="*/ 203 w 620"/>
                  <a:gd name="T29" fmla="*/ 48 h 66"/>
                  <a:gd name="T30" fmla="*/ 129 w 620"/>
                  <a:gd name="T31" fmla="*/ 45 h 66"/>
                  <a:gd name="T32" fmla="*/ 8 w 620"/>
                  <a:gd name="T33" fmla="*/ 34 h 66"/>
                  <a:gd name="T34" fmla="*/ 0 w 620"/>
                  <a:gd name="T35" fmla="*/ 29 h 66"/>
                  <a:gd name="T36" fmla="*/ 12 w 620"/>
                  <a:gd name="T37" fmla="*/ 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0" h="66">
                    <a:moveTo>
                      <a:pt x="12" y="5"/>
                    </a:moveTo>
                    <a:cubicBezTo>
                      <a:pt x="17" y="3"/>
                      <a:pt x="22" y="0"/>
                      <a:pt x="27" y="1"/>
                    </a:cubicBezTo>
                    <a:cubicBezTo>
                      <a:pt x="76" y="17"/>
                      <a:pt x="127" y="9"/>
                      <a:pt x="176" y="11"/>
                    </a:cubicBezTo>
                    <a:cubicBezTo>
                      <a:pt x="221" y="13"/>
                      <a:pt x="266" y="18"/>
                      <a:pt x="311" y="19"/>
                    </a:cubicBezTo>
                    <a:cubicBezTo>
                      <a:pt x="366" y="20"/>
                      <a:pt x="421" y="16"/>
                      <a:pt x="477" y="21"/>
                    </a:cubicBezTo>
                    <a:cubicBezTo>
                      <a:pt x="498" y="23"/>
                      <a:pt x="522" y="32"/>
                      <a:pt x="542" y="16"/>
                    </a:cubicBezTo>
                    <a:cubicBezTo>
                      <a:pt x="560" y="30"/>
                      <a:pt x="581" y="18"/>
                      <a:pt x="600" y="22"/>
                    </a:cubicBezTo>
                    <a:cubicBezTo>
                      <a:pt x="606" y="23"/>
                      <a:pt x="608" y="21"/>
                      <a:pt x="609" y="17"/>
                    </a:cubicBezTo>
                    <a:cubicBezTo>
                      <a:pt x="611" y="16"/>
                      <a:pt x="613" y="17"/>
                      <a:pt x="614" y="19"/>
                    </a:cubicBezTo>
                    <a:cubicBezTo>
                      <a:pt x="616" y="22"/>
                      <a:pt x="617" y="25"/>
                      <a:pt x="617" y="28"/>
                    </a:cubicBezTo>
                    <a:cubicBezTo>
                      <a:pt x="617" y="39"/>
                      <a:pt x="620" y="51"/>
                      <a:pt x="612" y="61"/>
                    </a:cubicBezTo>
                    <a:cubicBezTo>
                      <a:pt x="590" y="58"/>
                      <a:pt x="567" y="66"/>
                      <a:pt x="547" y="53"/>
                    </a:cubicBezTo>
                    <a:cubicBezTo>
                      <a:pt x="500" y="62"/>
                      <a:pt x="453" y="40"/>
                      <a:pt x="406" y="58"/>
                    </a:cubicBezTo>
                    <a:cubicBezTo>
                      <a:pt x="391" y="64"/>
                      <a:pt x="371" y="53"/>
                      <a:pt x="353" y="55"/>
                    </a:cubicBezTo>
                    <a:cubicBezTo>
                      <a:pt x="303" y="59"/>
                      <a:pt x="253" y="47"/>
                      <a:pt x="203" y="48"/>
                    </a:cubicBezTo>
                    <a:cubicBezTo>
                      <a:pt x="178" y="49"/>
                      <a:pt x="153" y="48"/>
                      <a:pt x="129" y="45"/>
                    </a:cubicBezTo>
                    <a:cubicBezTo>
                      <a:pt x="89" y="40"/>
                      <a:pt x="48" y="47"/>
                      <a:pt x="8" y="34"/>
                    </a:cubicBezTo>
                    <a:cubicBezTo>
                      <a:pt x="5" y="32"/>
                      <a:pt x="3" y="31"/>
                      <a:pt x="0" y="29"/>
                    </a:cubicBezTo>
                    <a:cubicBezTo>
                      <a:pt x="4" y="21"/>
                      <a:pt x="8" y="13"/>
                      <a:pt x="12" y="5"/>
                    </a:cubicBezTo>
                    <a:close/>
                  </a:path>
                </a:pathLst>
              </a:custGeom>
              <a:solidFill>
                <a:srgbClr val="A3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0" name="Freeform 42">
                <a:extLst>
                  <a:ext uri="{FF2B5EF4-FFF2-40B4-BE49-F238E27FC236}">
                    <a16:creationId xmlns:a16="http://schemas.microsoft.com/office/drawing/2014/main" id="{0993BB12-2311-46AE-9D8D-CAFD094EE5BC}"/>
                  </a:ext>
                </a:extLst>
              </p:cNvPr>
              <p:cNvSpPr>
                <a:spLocks/>
              </p:cNvSpPr>
              <p:nvPr/>
            </p:nvSpPr>
            <p:spPr bwMode="auto">
              <a:xfrm>
                <a:off x="565" y="2447"/>
                <a:ext cx="210" cy="238"/>
              </a:xfrm>
              <a:custGeom>
                <a:avLst/>
                <a:gdLst>
                  <a:gd name="T0" fmla="*/ 105 w 187"/>
                  <a:gd name="T1" fmla="*/ 38 h 212"/>
                  <a:gd name="T2" fmla="*/ 121 w 187"/>
                  <a:gd name="T3" fmla="*/ 40 h 212"/>
                  <a:gd name="T4" fmla="*/ 129 w 187"/>
                  <a:gd name="T5" fmla="*/ 50 h 212"/>
                  <a:gd name="T6" fmla="*/ 144 w 187"/>
                  <a:gd name="T7" fmla="*/ 57 h 212"/>
                  <a:gd name="T8" fmla="*/ 149 w 187"/>
                  <a:gd name="T9" fmla="*/ 58 h 212"/>
                  <a:gd name="T10" fmla="*/ 177 w 187"/>
                  <a:gd name="T11" fmla="*/ 78 h 212"/>
                  <a:gd name="T12" fmla="*/ 178 w 187"/>
                  <a:gd name="T13" fmla="*/ 116 h 212"/>
                  <a:gd name="T14" fmla="*/ 163 w 187"/>
                  <a:gd name="T15" fmla="*/ 134 h 212"/>
                  <a:gd name="T16" fmla="*/ 140 w 187"/>
                  <a:gd name="T17" fmla="*/ 122 h 212"/>
                  <a:gd name="T18" fmla="*/ 138 w 187"/>
                  <a:gd name="T19" fmla="*/ 118 h 212"/>
                  <a:gd name="T20" fmla="*/ 138 w 187"/>
                  <a:gd name="T21" fmla="*/ 124 h 212"/>
                  <a:gd name="T22" fmla="*/ 158 w 187"/>
                  <a:gd name="T23" fmla="*/ 177 h 212"/>
                  <a:gd name="T24" fmla="*/ 150 w 187"/>
                  <a:gd name="T25" fmla="*/ 185 h 212"/>
                  <a:gd name="T26" fmla="*/ 170 w 187"/>
                  <a:gd name="T27" fmla="*/ 179 h 212"/>
                  <a:gd name="T28" fmla="*/ 176 w 187"/>
                  <a:gd name="T29" fmla="*/ 181 h 212"/>
                  <a:gd name="T30" fmla="*/ 176 w 187"/>
                  <a:gd name="T31" fmla="*/ 202 h 212"/>
                  <a:gd name="T32" fmla="*/ 153 w 187"/>
                  <a:gd name="T33" fmla="*/ 212 h 212"/>
                  <a:gd name="T34" fmla="*/ 96 w 187"/>
                  <a:gd name="T35" fmla="*/ 189 h 212"/>
                  <a:gd name="T36" fmla="*/ 47 w 187"/>
                  <a:gd name="T37" fmla="*/ 164 h 212"/>
                  <a:gd name="T38" fmla="*/ 29 w 187"/>
                  <a:gd name="T39" fmla="*/ 146 h 212"/>
                  <a:gd name="T40" fmla="*/ 0 w 187"/>
                  <a:gd name="T41" fmla="*/ 125 h 212"/>
                  <a:gd name="T42" fmla="*/ 21 w 187"/>
                  <a:gd name="T43" fmla="*/ 75 h 212"/>
                  <a:gd name="T44" fmla="*/ 37 w 187"/>
                  <a:gd name="T45" fmla="*/ 14 h 212"/>
                  <a:gd name="T46" fmla="*/ 44 w 187"/>
                  <a:gd name="T47" fmla="*/ 0 h 212"/>
                  <a:gd name="T48" fmla="*/ 57 w 187"/>
                  <a:gd name="T49" fmla="*/ 6 h 212"/>
                  <a:gd name="T50" fmla="*/ 77 w 187"/>
                  <a:gd name="T51" fmla="*/ 22 h 212"/>
                  <a:gd name="T52" fmla="*/ 89 w 187"/>
                  <a:gd name="T53" fmla="*/ 26 h 212"/>
                  <a:gd name="T54" fmla="*/ 101 w 187"/>
                  <a:gd name="T55" fmla="*/ 33 h 212"/>
                  <a:gd name="T56" fmla="*/ 105 w 187"/>
                  <a:gd name="T57" fmla="*/ 3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7" h="212">
                    <a:moveTo>
                      <a:pt x="105" y="38"/>
                    </a:moveTo>
                    <a:cubicBezTo>
                      <a:pt x="110" y="40"/>
                      <a:pt x="115" y="42"/>
                      <a:pt x="121" y="40"/>
                    </a:cubicBezTo>
                    <a:cubicBezTo>
                      <a:pt x="124" y="43"/>
                      <a:pt x="124" y="48"/>
                      <a:pt x="129" y="50"/>
                    </a:cubicBezTo>
                    <a:cubicBezTo>
                      <a:pt x="134" y="53"/>
                      <a:pt x="139" y="55"/>
                      <a:pt x="144" y="57"/>
                    </a:cubicBezTo>
                    <a:cubicBezTo>
                      <a:pt x="146" y="56"/>
                      <a:pt x="148" y="56"/>
                      <a:pt x="149" y="58"/>
                    </a:cubicBezTo>
                    <a:cubicBezTo>
                      <a:pt x="154" y="70"/>
                      <a:pt x="168" y="70"/>
                      <a:pt x="177" y="78"/>
                    </a:cubicBezTo>
                    <a:cubicBezTo>
                      <a:pt x="175" y="91"/>
                      <a:pt x="178" y="103"/>
                      <a:pt x="178" y="116"/>
                    </a:cubicBezTo>
                    <a:cubicBezTo>
                      <a:pt x="177" y="129"/>
                      <a:pt x="172" y="132"/>
                      <a:pt x="163" y="134"/>
                    </a:cubicBezTo>
                    <a:cubicBezTo>
                      <a:pt x="153" y="136"/>
                      <a:pt x="145" y="133"/>
                      <a:pt x="140" y="122"/>
                    </a:cubicBezTo>
                    <a:cubicBezTo>
                      <a:pt x="140" y="121"/>
                      <a:pt x="146" y="116"/>
                      <a:pt x="138" y="118"/>
                    </a:cubicBezTo>
                    <a:cubicBezTo>
                      <a:pt x="132" y="119"/>
                      <a:pt x="137" y="122"/>
                      <a:pt x="138" y="124"/>
                    </a:cubicBezTo>
                    <a:cubicBezTo>
                      <a:pt x="150" y="140"/>
                      <a:pt x="149" y="160"/>
                      <a:pt x="158" y="177"/>
                    </a:cubicBezTo>
                    <a:cubicBezTo>
                      <a:pt x="161" y="181"/>
                      <a:pt x="156" y="184"/>
                      <a:pt x="150" y="185"/>
                    </a:cubicBezTo>
                    <a:cubicBezTo>
                      <a:pt x="158" y="184"/>
                      <a:pt x="162" y="177"/>
                      <a:pt x="170" y="179"/>
                    </a:cubicBezTo>
                    <a:cubicBezTo>
                      <a:pt x="172" y="179"/>
                      <a:pt x="174" y="180"/>
                      <a:pt x="176" y="181"/>
                    </a:cubicBezTo>
                    <a:cubicBezTo>
                      <a:pt x="187" y="188"/>
                      <a:pt x="184" y="195"/>
                      <a:pt x="176" y="202"/>
                    </a:cubicBezTo>
                    <a:cubicBezTo>
                      <a:pt x="170" y="208"/>
                      <a:pt x="162" y="211"/>
                      <a:pt x="153" y="212"/>
                    </a:cubicBezTo>
                    <a:cubicBezTo>
                      <a:pt x="133" y="208"/>
                      <a:pt x="115" y="197"/>
                      <a:pt x="96" y="189"/>
                    </a:cubicBezTo>
                    <a:cubicBezTo>
                      <a:pt x="80" y="180"/>
                      <a:pt x="63" y="173"/>
                      <a:pt x="47" y="164"/>
                    </a:cubicBezTo>
                    <a:cubicBezTo>
                      <a:pt x="40" y="159"/>
                      <a:pt x="32" y="155"/>
                      <a:pt x="29" y="146"/>
                    </a:cubicBezTo>
                    <a:cubicBezTo>
                      <a:pt x="20" y="140"/>
                      <a:pt x="11" y="133"/>
                      <a:pt x="0" y="125"/>
                    </a:cubicBezTo>
                    <a:cubicBezTo>
                      <a:pt x="23" y="114"/>
                      <a:pt x="14" y="92"/>
                      <a:pt x="21" y="75"/>
                    </a:cubicBezTo>
                    <a:cubicBezTo>
                      <a:pt x="29" y="56"/>
                      <a:pt x="29" y="34"/>
                      <a:pt x="37" y="14"/>
                    </a:cubicBezTo>
                    <a:cubicBezTo>
                      <a:pt x="41" y="10"/>
                      <a:pt x="36" y="2"/>
                      <a:pt x="44" y="0"/>
                    </a:cubicBezTo>
                    <a:cubicBezTo>
                      <a:pt x="49" y="1"/>
                      <a:pt x="54" y="2"/>
                      <a:pt x="57" y="6"/>
                    </a:cubicBezTo>
                    <a:cubicBezTo>
                      <a:pt x="60" y="16"/>
                      <a:pt x="71" y="16"/>
                      <a:pt x="77" y="22"/>
                    </a:cubicBezTo>
                    <a:cubicBezTo>
                      <a:pt x="80" y="26"/>
                      <a:pt x="86" y="22"/>
                      <a:pt x="89" y="26"/>
                    </a:cubicBezTo>
                    <a:cubicBezTo>
                      <a:pt x="91" y="31"/>
                      <a:pt x="96" y="32"/>
                      <a:pt x="101" y="33"/>
                    </a:cubicBezTo>
                    <a:cubicBezTo>
                      <a:pt x="103" y="34"/>
                      <a:pt x="104" y="36"/>
                      <a:pt x="105" y="38"/>
                    </a:cubicBezTo>
                    <a:close/>
                  </a:path>
                </a:pathLst>
              </a:custGeom>
              <a:solidFill>
                <a:srgbClr val="2A3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1" name="Freeform 43">
                <a:extLst>
                  <a:ext uri="{FF2B5EF4-FFF2-40B4-BE49-F238E27FC236}">
                    <a16:creationId xmlns:a16="http://schemas.microsoft.com/office/drawing/2014/main" id="{FA81D586-1475-44B6-B25F-976D10FDD13D}"/>
                  </a:ext>
                </a:extLst>
              </p:cNvPr>
              <p:cNvSpPr>
                <a:spLocks/>
              </p:cNvSpPr>
              <p:nvPr/>
            </p:nvSpPr>
            <p:spPr bwMode="auto">
              <a:xfrm>
                <a:off x="247" y="3177"/>
                <a:ext cx="624" cy="85"/>
              </a:xfrm>
              <a:custGeom>
                <a:avLst/>
                <a:gdLst>
                  <a:gd name="T0" fmla="*/ 0 w 555"/>
                  <a:gd name="T1" fmla="*/ 44 h 75"/>
                  <a:gd name="T2" fmla="*/ 16 w 555"/>
                  <a:gd name="T3" fmla="*/ 8 h 75"/>
                  <a:gd name="T4" fmla="*/ 141 w 555"/>
                  <a:gd name="T5" fmla="*/ 8 h 75"/>
                  <a:gd name="T6" fmla="*/ 190 w 555"/>
                  <a:gd name="T7" fmla="*/ 7 h 75"/>
                  <a:gd name="T8" fmla="*/ 229 w 555"/>
                  <a:gd name="T9" fmla="*/ 12 h 75"/>
                  <a:gd name="T10" fmla="*/ 339 w 555"/>
                  <a:gd name="T11" fmla="*/ 16 h 75"/>
                  <a:gd name="T12" fmla="*/ 414 w 555"/>
                  <a:gd name="T13" fmla="*/ 23 h 75"/>
                  <a:gd name="T14" fmla="*/ 435 w 555"/>
                  <a:gd name="T15" fmla="*/ 21 h 75"/>
                  <a:gd name="T16" fmla="*/ 479 w 555"/>
                  <a:gd name="T17" fmla="*/ 22 h 75"/>
                  <a:gd name="T18" fmla="*/ 526 w 555"/>
                  <a:gd name="T19" fmla="*/ 21 h 75"/>
                  <a:gd name="T20" fmla="*/ 551 w 555"/>
                  <a:gd name="T21" fmla="*/ 27 h 75"/>
                  <a:gd name="T22" fmla="*/ 550 w 555"/>
                  <a:gd name="T23" fmla="*/ 64 h 75"/>
                  <a:gd name="T24" fmla="*/ 493 w 555"/>
                  <a:gd name="T25" fmla="*/ 70 h 75"/>
                  <a:gd name="T26" fmla="*/ 294 w 555"/>
                  <a:gd name="T27" fmla="*/ 58 h 75"/>
                  <a:gd name="T28" fmla="*/ 250 w 555"/>
                  <a:gd name="T29" fmla="*/ 58 h 75"/>
                  <a:gd name="T30" fmla="*/ 240 w 555"/>
                  <a:gd name="T31" fmla="*/ 58 h 75"/>
                  <a:gd name="T32" fmla="*/ 230 w 555"/>
                  <a:gd name="T33" fmla="*/ 57 h 75"/>
                  <a:gd name="T34" fmla="*/ 24 w 555"/>
                  <a:gd name="T35" fmla="*/ 50 h 75"/>
                  <a:gd name="T36" fmla="*/ 0 w 555"/>
                  <a:gd name="T37" fmla="*/ 4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5" h="75">
                    <a:moveTo>
                      <a:pt x="0" y="44"/>
                    </a:moveTo>
                    <a:cubicBezTo>
                      <a:pt x="1" y="30"/>
                      <a:pt x="11" y="20"/>
                      <a:pt x="16" y="8"/>
                    </a:cubicBezTo>
                    <a:cubicBezTo>
                      <a:pt x="58" y="6"/>
                      <a:pt x="99" y="0"/>
                      <a:pt x="141" y="8"/>
                    </a:cubicBezTo>
                    <a:cubicBezTo>
                      <a:pt x="157" y="11"/>
                      <a:pt x="173" y="12"/>
                      <a:pt x="190" y="7"/>
                    </a:cubicBezTo>
                    <a:cubicBezTo>
                      <a:pt x="203" y="4"/>
                      <a:pt x="216" y="11"/>
                      <a:pt x="229" y="12"/>
                    </a:cubicBezTo>
                    <a:cubicBezTo>
                      <a:pt x="266" y="14"/>
                      <a:pt x="302" y="14"/>
                      <a:pt x="339" y="16"/>
                    </a:cubicBezTo>
                    <a:cubicBezTo>
                      <a:pt x="364" y="17"/>
                      <a:pt x="388" y="25"/>
                      <a:pt x="414" y="23"/>
                    </a:cubicBezTo>
                    <a:cubicBezTo>
                      <a:pt x="421" y="22"/>
                      <a:pt x="428" y="23"/>
                      <a:pt x="435" y="21"/>
                    </a:cubicBezTo>
                    <a:cubicBezTo>
                      <a:pt x="450" y="20"/>
                      <a:pt x="464" y="20"/>
                      <a:pt x="479" y="22"/>
                    </a:cubicBezTo>
                    <a:cubicBezTo>
                      <a:pt x="494" y="24"/>
                      <a:pt x="510" y="25"/>
                      <a:pt x="526" y="21"/>
                    </a:cubicBezTo>
                    <a:cubicBezTo>
                      <a:pt x="534" y="20"/>
                      <a:pt x="544" y="17"/>
                      <a:pt x="551" y="27"/>
                    </a:cubicBezTo>
                    <a:cubicBezTo>
                      <a:pt x="555" y="39"/>
                      <a:pt x="555" y="52"/>
                      <a:pt x="550" y="64"/>
                    </a:cubicBezTo>
                    <a:cubicBezTo>
                      <a:pt x="532" y="75"/>
                      <a:pt x="512" y="69"/>
                      <a:pt x="493" y="70"/>
                    </a:cubicBezTo>
                    <a:cubicBezTo>
                      <a:pt x="427" y="71"/>
                      <a:pt x="360" y="65"/>
                      <a:pt x="294" y="58"/>
                    </a:cubicBezTo>
                    <a:cubicBezTo>
                      <a:pt x="280" y="57"/>
                      <a:pt x="265" y="58"/>
                      <a:pt x="250" y="58"/>
                    </a:cubicBezTo>
                    <a:cubicBezTo>
                      <a:pt x="247" y="58"/>
                      <a:pt x="244" y="58"/>
                      <a:pt x="240" y="58"/>
                    </a:cubicBezTo>
                    <a:cubicBezTo>
                      <a:pt x="237" y="58"/>
                      <a:pt x="233" y="58"/>
                      <a:pt x="230" y="57"/>
                    </a:cubicBezTo>
                    <a:cubicBezTo>
                      <a:pt x="161" y="52"/>
                      <a:pt x="92" y="57"/>
                      <a:pt x="24" y="50"/>
                    </a:cubicBezTo>
                    <a:cubicBezTo>
                      <a:pt x="16" y="49"/>
                      <a:pt x="6" y="51"/>
                      <a:pt x="0" y="44"/>
                    </a:cubicBezTo>
                    <a:close/>
                  </a:path>
                </a:pathLst>
              </a:custGeom>
              <a:solidFill>
                <a:srgbClr val="DDE6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2" name="Freeform 44">
                <a:extLst>
                  <a:ext uri="{FF2B5EF4-FFF2-40B4-BE49-F238E27FC236}">
                    <a16:creationId xmlns:a16="http://schemas.microsoft.com/office/drawing/2014/main" id="{A7800540-F8E2-415A-8D1C-A932C3402BA3}"/>
                  </a:ext>
                </a:extLst>
              </p:cNvPr>
              <p:cNvSpPr>
                <a:spLocks/>
              </p:cNvSpPr>
              <p:nvPr/>
            </p:nvSpPr>
            <p:spPr bwMode="auto">
              <a:xfrm>
                <a:off x="1915" y="594"/>
                <a:ext cx="222" cy="571"/>
              </a:xfrm>
              <a:custGeom>
                <a:avLst/>
                <a:gdLst>
                  <a:gd name="T0" fmla="*/ 40 w 197"/>
                  <a:gd name="T1" fmla="*/ 497 h 509"/>
                  <a:gd name="T2" fmla="*/ 40 w 197"/>
                  <a:gd name="T3" fmla="*/ 508 h 509"/>
                  <a:gd name="T4" fmla="*/ 36 w 197"/>
                  <a:gd name="T5" fmla="*/ 509 h 509"/>
                  <a:gd name="T6" fmla="*/ 4 w 197"/>
                  <a:gd name="T7" fmla="*/ 428 h 509"/>
                  <a:gd name="T8" fmla="*/ 8 w 197"/>
                  <a:gd name="T9" fmla="*/ 404 h 509"/>
                  <a:gd name="T10" fmla="*/ 6 w 197"/>
                  <a:gd name="T11" fmla="*/ 382 h 509"/>
                  <a:gd name="T12" fmla="*/ 48 w 197"/>
                  <a:gd name="T13" fmla="*/ 310 h 509"/>
                  <a:gd name="T14" fmla="*/ 85 w 197"/>
                  <a:gd name="T15" fmla="*/ 259 h 509"/>
                  <a:gd name="T16" fmla="*/ 77 w 197"/>
                  <a:gd name="T17" fmla="*/ 268 h 509"/>
                  <a:gd name="T18" fmla="*/ 73 w 197"/>
                  <a:gd name="T19" fmla="*/ 258 h 509"/>
                  <a:gd name="T20" fmla="*/ 75 w 197"/>
                  <a:gd name="T21" fmla="*/ 247 h 509"/>
                  <a:gd name="T22" fmla="*/ 78 w 197"/>
                  <a:gd name="T23" fmla="*/ 241 h 509"/>
                  <a:gd name="T24" fmla="*/ 93 w 197"/>
                  <a:gd name="T25" fmla="*/ 193 h 509"/>
                  <a:gd name="T26" fmla="*/ 96 w 197"/>
                  <a:gd name="T27" fmla="*/ 180 h 509"/>
                  <a:gd name="T28" fmla="*/ 150 w 197"/>
                  <a:gd name="T29" fmla="*/ 49 h 509"/>
                  <a:gd name="T30" fmla="*/ 155 w 197"/>
                  <a:gd name="T31" fmla="*/ 48 h 509"/>
                  <a:gd name="T32" fmla="*/ 159 w 197"/>
                  <a:gd name="T33" fmla="*/ 47 h 509"/>
                  <a:gd name="T34" fmla="*/ 159 w 197"/>
                  <a:gd name="T35" fmla="*/ 78 h 509"/>
                  <a:gd name="T36" fmla="*/ 119 w 197"/>
                  <a:gd name="T37" fmla="*/ 199 h 509"/>
                  <a:gd name="T38" fmla="*/ 72 w 197"/>
                  <a:gd name="T39" fmla="*/ 320 h 509"/>
                  <a:gd name="T40" fmla="*/ 60 w 197"/>
                  <a:gd name="T41" fmla="*/ 326 h 509"/>
                  <a:gd name="T42" fmla="*/ 28 w 197"/>
                  <a:gd name="T43" fmla="*/ 376 h 509"/>
                  <a:gd name="T44" fmla="*/ 57 w 197"/>
                  <a:gd name="T45" fmla="*/ 333 h 509"/>
                  <a:gd name="T46" fmla="*/ 66 w 197"/>
                  <a:gd name="T47" fmla="*/ 329 h 509"/>
                  <a:gd name="T48" fmla="*/ 46 w 197"/>
                  <a:gd name="T49" fmla="*/ 378 h 509"/>
                  <a:gd name="T50" fmla="*/ 18 w 197"/>
                  <a:gd name="T51" fmla="*/ 436 h 509"/>
                  <a:gd name="T52" fmla="*/ 60 w 197"/>
                  <a:gd name="T53" fmla="*/ 351 h 509"/>
                  <a:gd name="T54" fmla="*/ 115 w 197"/>
                  <a:gd name="T55" fmla="*/ 232 h 509"/>
                  <a:gd name="T56" fmla="*/ 122 w 197"/>
                  <a:gd name="T57" fmla="*/ 179 h 509"/>
                  <a:gd name="T58" fmla="*/ 148 w 197"/>
                  <a:gd name="T59" fmla="*/ 106 h 509"/>
                  <a:gd name="T60" fmla="*/ 170 w 197"/>
                  <a:gd name="T61" fmla="*/ 40 h 509"/>
                  <a:gd name="T62" fmla="*/ 183 w 197"/>
                  <a:gd name="T63" fmla="*/ 0 h 509"/>
                  <a:gd name="T64" fmla="*/ 188 w 197"/>
                  <a:gd name="T65" fmla="*/ 12 h 509"/>
                  <a:gd name="T66" fmla="*/ 186 w 197"/>
                  <a:gd name="T67" fmla="*/ 45 h 509"/>
                  <a:gd name="T68" fmla="*/ 182 w 197"/>
                  <a:gd name="T69" fmla="*/ 65 h 509"/>
                  <a:gd name="T70" fmla="*/ 173 w 197"/>
                  <a:gd name="T71" fmla="*/ 105 h 509"/>
                  <a:gd name="T72" fmla="*/ 143 w 197"/>
                  <a:gd name="T73" fmla="*/ 223 h 509"/>
                  <a:gd name="T74" fmla="*/ 127 w 197"/>
                  <a:gd name="T75" fmla="*/ 261 h 509"/>
                  <a:gd name="T76" fmla="*/ 99 w 197"/>
                  <a:gd name="T77" fmla="*/ 313 h 509"/>
                  <a:gd name="T78" fmla="*/ 114 w 197"/>
                  <a:gd name="T79" fmla="*/ 282 h 509"/>
                  <a:gd name="T80" fmla="*/ 130 w 197"/>
                  <a:gd name="T81" fmla="*/ 271 h 509"/>
                  <a:gd name="T82" fmla="*/ 124 w 197"/>
                  <a:gd name="T83" fmla="*/ 304 h 509"/>
                  <a:gd name="T84" fmla="*/ 86 w 197"/>
                  <a:gd name="T85" fmla="*/ 357 h 509"/>
                  <a:gd name="T86" fmla="*/ 110 w 197"/>
                  <a:gd name="T87" fmla="*/ 321 h 509"/>
                  <a:gd name="T88" fmla="*/ 124 w 197"/>
                  <a:gd name="T89" fmla="*/ 321 h 509"/>
                  <a:gd name="T90" fmla="*/ 127 w 197"/>
                  <a:gd name="T91" fmla="*/ 328 h 509"/>
                  <a:gd name="T92" fmla="*/ 108 w 197"/>
                  <a:gd name="T93" fmla="*/ 369 h 509"/>
                  <a:gd name="T94" fmla="*/ 89 w 197"/>
                  <a:gd name="T95" fmla="*/ 401 h 509"/>
                  <a:gd name="T96" fmla="*/ 111 w 197"/>
                  <a:gd name="T97" fmla="*/ 372 h 509"/>
                  <a:gd name="T98" fmla="*/ 101 w 197"/>
                  <a:gd name="T99" fmla="*/ 401 h 509"/>
                  <a:gd name="T100" fmla="*/ 88 w 197"/>
                  <a:gd name="T101" fmla="*/ 414 h 509"/>
                  <a:gd name="T102" fmla="*/ 81 w 197"/>
                  <a:gd name="T103" fmla="*/ 400 h 509"/>
                  <a:gd name="T104" fmla="*/ 72 w 197"/>
                  <a:gd name="T105" fmla="*/ 410 h 509"/>
                  <a:gd name="T106" fmla="*/ 40 w 197"/>
                  <a:gd name="T107" fmla="*/ 476 h 509"/>
                  <a:gd name="T108" fmla="*/ 40 w 197"/>
                  <a:gd name="T109" fmla="*/ 497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 h="509">
                    <a:moveTo>
                      <a:pt x="40" y="497"/>
                    </a:moveTo>
                    <a:cubicBezTo>
                      <a:pt x="40" y="501"/>
                      <a:pt x="40" y="504"/>
                      <a:pt x="40" y="508"/>
                    </a:cubicBezTo>
                    <a:cubicBezTo>
                      <a:pt x="39" y="509"/>
                      <a:pt x="38" y="509"/>
                      <a:pt x="36" y="509"/>
                    </a:cubicBezTo>
                    <a:cubicBezTo>
                      <a:pt x="25" y="482"/>
                      <a:pt x="14" y="455"/>
                      <a:pt x="4" y="428"/>
                    </a:cubicBezTo>
                    <a:cubicBezTo>
                      <a:pt x="0" y="419"/>
                      <a:pt x="5" y="412"/>
                      <a:pt x="8" y="404"/>
                    </a:cubicBezTo>
                    <a:cubicBezTo>
                      <a:pt x="10" y="396"/>
                      <a:pt x="13" y="389"/>
                      <a:pt x="6" y="382"/>
                    </a:cubicBezTo>
                    <a:cubicBezTo>
                      <a:pt x="8" y="351"/>
                      <a:pt x="26" y="329"/>
                      <a:pt x="48" y="310"/>
                    </a:cubicBezTo>
                    <a:cubicBezTo>
                      <a:pt x="57" y="290"/>
                      <a:pt x="75" y="277"/>
                      <a:pt x="85" y="259"/>
                    </a:cubicBezTo>
                    <a:cubicBezTo>
                      <a:pt x="83" y="263"/>
                      <a:pt x="83" y="268"/>
                      <a:pt x="77" y="268"/>
                    </a:cubicBezTo>
                    <a:cubicBezTo>
                      <a:pt x="73" y="267"/>
                      <a:pt x="73" y="262"/>
                      <a:pt x="73" y="258"/>
                    </a:cubicBezTo>
                    <a:cubicBezTo>
                      <a:pt x="72" y="254"/>
                      <a:pt x="74" y="250"/>
                      <a:pt x="75" y="247"/>
                    </a:cubicBezTo>
                    <a:cubicBezTo>
                      <a:pt x="76" y="245"/>
                      <a:pt x="77" y="243"/>
                      <a:pt x="78" y="241"/>
                    </a:cubicBezTo>
                    <a:cubicBezTo>
                      <a:pt x="86" y="226"/>
                      <a:pt x="96" y="212"/>
                      <a:pt x="93" y="193"/>
                    </a:cubicBezTo>
                    <a:cubicBezTo>
                      <a:pt x="93" y="189"/>
                      <a:pt x="94" y="184"/>
                      <a:pt x="96" y="180"/>
                    </a:cubicBezTo>
                    <a:cubicBezTo>
                      <a:pt x="113" y="136"/>
                      <a:pt x="129" y="91"/>
                      <a:pt x="150" y="49"/>
                    </a:cubicBezTo>
                    <a:cubicBezTo>
                      <a:pt x="151" y="47"/>
                      <a:pt x="153" y="47"/>
                      <a:pt x="155" y="48"/>
                    </a:cubicBezTo>
                    <a:cubicBezTo>
                      <a:pt x="156" y="47"/>
                      <a:pt x="158" y="47"/>
                      <a:pt x="159" y="47"/>
                    </a:cubicBezTo>
                    <a:cubicBezTo>
                      <a:pt x="165" y="58"/>
                      <a:pt x="157" y="68"/>
                      <a:pt x="159" y="78"/>
                    </a:cubicBezTo>
                    <a:cubicBezTo>
                      <a:pt x="143" y="118"/>
                      <a:pt x="122" y="156"/>
                      <a:pt x="119" y="199"/>
                    </a:cubicBezTo>
                    <a:cubicBezTo>
                      <a:pt x="115" y="245"/>
                      <a:pt x="90" y="281"/>
                      <a:pt x="72" y="320"/>
                    </a:cubicBezTo>
                    <a:cubicBezTo>
                      <a:pt x="67" y="321"/>
                      <a:pt x="63" y="321"/>
                      <a:pt x="60" y="326"/>
                    </a:cubicBezTo>
                    <a:cubicBezTo>
                      <a:pt x="50" y="343"/>
                      <a:pt x="38" y="359"/>
                      <a:pt x="28" y="376"/>
                    </a:cubicBezTo>
                    <a:cubicBezTo>
                      <a:pt x="37" y="362"/>
                      <a:pt x="47" y="347"/>
                      <a:pt x="57" y="333"/>
                    </a:cubicBezTo>
                    <a:cubicBezTo>
                      <a:pt x="59" y="330"/>
                      <a:pt x="60" y="325"/>
                      <a:pt x="66" y="329"/>
                    </a:cubicBezTo>
                    <a:cubicBezTo>
                      <a:pt x="65" y="348"/>
                      <a:pt x="54" y="362"/>
                      <a:pt x="46" y="378"/>
                    </a:cubicBezTo>
                    <a:cubicBezTo>
                      <a:pt x="36" y="397"/>
                      <a:pt x="24" y="415"/>
                      <a:pt x="18" y="436"/>
                    </a:cubicBezTo>
                    <a:cubicBezTo>
                      <a:pt x="26" y="405"/>
                      <a:pt x="48" y="380"/>
                      <a:pt x="60" y="351"/>
                    </a:cubicBezTo>
                    <a:cubicBezTo>
                      <a:pt x="76" y="310"/>
                      <a:pt x="99" y="273"/>
                      <a:pt x="115" y="232"/>
                    </a:cubicBezTo>
                    <a:cubicBezTo>
                      <a:pt x="121" y="215"/>
                      <a:pt x="117" y="197"/>
                      <a:pt x="122" y="179"/>
                    </a:cubicBezTo>
                    <a:cubicBezTo>
                      <a:pt x="130" y="155"/>
                      <a:pt x="138" y="130"/>
                      <a:pt x="148" y="106"/>
                    </a:cubicBezTo>
                    <a:cubicBezTo>
                      <a:pt x="158" y="85"/>
                      <a:pt x="165" y="63"/>
                      <a:pt x="170" y="40"/>
                    </a:cubicBezTo>
                    <a:cubicBezTo>
                      <a:pt x="173" y="26"/>
                      <a:pt x="169" y="10"/>
                      <a:pt x="183" y="0"/>
                    </a:cubicBezTo>
                    <a:cubicBezTo>
                      <a:pt x="185" y="4"/>
                      <a:pt x="183" y="9"/>
                      <a:pt x="188" y="12"/>
                    </a:cubicBezTo>
                    <a:cubicBezTo>
                      <a:pt x="197" y="23"/>
                      <a:pt x="187" y="34"/>
                      <a:pt x="186" y="45"/>
                    </a:cubicBezTo>
                    <a:cubicBezTo>
                      <a:pt x="185" y="51"/>
                      <a:pt x="180" y="57"/>
                      <a:pt x="182" y="65"/>
                    </a:cubicBezTo>
                    <a:cubicBezTo>
                      <a:pt x="182" y="79"/>
                      <a:pt x="178" y="93"/>
                      <a:pt x="173" y="105"/>
                    </a:cubicBezTo>
                    <a:cubicBezTo>
                      <a:pt x="158" y="143"/>
                      <a:pt x="150" y="183"/>
                      <a:pt x="143" y="223"/>
                    </a:cubicBezTo>
                    <a:cubicBezTo>
                      <a:pt x="141" y="237"/>
                      <a:pt x="136" y="249"/>
                      <a:pt x="127" y="261"/>
                    </a:cubicBezTo>
                    <a:cubicBezTo>
                      <a:pt x="115" y="277"/>
                      <a:pt x="105" y="295"/>
                      <a:pt x="99" y="313"/>
                    </a:cubicBezTo>
                    <a:cubicBezTo>
                      <a:pt x="103" y="304"/>
                      <a:pt x="108" y="293"/>
                      <a:pt x="114" y="282"/>
                    </a:cubicBezTo>
                    <a:cubicBezTo>
                      <a:pt x="118" y="276"/>
                      <a:pt x="121" y="269"/>
                      <a:pt x="130" y="271"/>
                    </a:cubicBezTo>
                    <a:cubicBezTo>
                      <a:pt x="141" y="284"/>
                      <a:pt x="130" y="295"/>
                      <a:pt x="124" y="304"/>
                    </a:cubicBezTo>
                    <a:cubicBezTo>
                      <a:pt x="110" y="323"/>
                      <a:pt x="95" y="340"/>
                      <a:pt x="86" y="357"/>
                    </a:cubicBezTo>
                    <a:cubicBezTo>
                      <a:pt x="92" y="347"/>
                      <a:pt x="100" y="334"/>
                      <a:pt x="110" y="321"/>
                    </a:cubicBezTo>
                    <a:cubicBezTo>
                      <a:pt x="114" y="316"/>
                      <a:pt x="119" y="310"/>
                      <a:pt x="124" y="321"/>
                    </a:cubicBezTo>
                    <a:cubicBezTo>
                      <a:pt x="125" y="323"/>
                      <a:pt x="126" y="326"/>
                      <a:pt x="127" y="328"/>
                    </a:cubicBezTo>
                    <a:cubicBezTo>
                      <a:pt x="127" y="345"/>
                      <a:pt x="115" y="356"/>
                      <a:pt x="108" y="369"/>
                    </a:cubicBezTo>
                    <a:cubicBezTo>
                      <a:pt x="102" y="380"/>
                      <a:pt x="97" y="391"/>
                      <a:pt x="89" y="401"/>
                    </a:cubicBezTo>
                    <a:cubicBezTo>
                      <a:pt x="99" y="393"/>
                      <a:pt x="98" y="377"/>
                      <a:pt x="111" y="372"/>
                    </a:cubicBezTo>
                    <a:cubicBezTo>
                      <a:pt x="113" y="383"/>
                      <a:pt x="105" y="392"/>
                      <a:pt x="101" y="401"/>
                    </a:cubicBezTo>
                    <a:cubicBezTo>
                      <a:pt x="99" y="407"/>
                      <a:pt x="96" y="415"/>
                      <a:pt x="88" y="414"/>
                    </a:cubicBezTo>
                    <a:cubicBezTo>
                      <a:pt x="80" y="414"/>
                      <a:pt x="86" y="403"/>
                      <a:pt x="81" y="400"/>
                    </a:cubicBezTo>
                    <a:cubicBezTo>
                      <a:pt x="72" y="399"/>
                      <a:pt x="74" y="406"/>
                      <a:pt x="72" y="410"/>
                    </a:cubicBezTo>
                    <a:cubicBezTo>
                      <a:pt x="63" y="433"/>
                      <a:pt x="56" y="456"/>
                      <a:pt x="40" y="476"/>
                    </a:cubicBezTo>
                    <a:cubicBezTo>
                      <a:pt x="40" y="483"/>
                      <a:pt x="40" y="490"/>
                      <a:pt x="40" y="497"/>
                    </a:cubicBezTo>
                    <a:close/>
                  </a:path>
                </a:pathLst>
              </a:custGeom>
              <a:solidFill>
                <a:srgbClr val="F0D9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3" name="Freeform 45">
                <a:extLst>
                  <a:ext uri="{FF2B5EF4-FFF2-40B4-BE49-F238E27FC236}">
                    <a16:creationId xmlns:a16="http://schemas.microsoft.com/office/drawing/2014/main" id="{C6E933CC-7D35-46D8-AF9A-F4861FBD89DF}"/>
                  </a:ext>
                </a:extLst>
              </p:cNvPr>
              <p:cNvSpPr>
                <a:spLocks/>
              </p:cNvSpPr>
              <p:nvPr/>
            </p:nvSpPr>
            <p:spPr bwMode="auto">
              <a:xfrm>
                <a:off x="265" y="3135"/>
                <a:ext cx="578" cy="78"/>
              </a:xfrm>
              <a:custGeom>
                <a:avLst/>
                <a:gdLst>
                  <a:gd name="T0" fmla="*/ 420 w 514"/>
                  <a:gd name="T1" fmla="*/ 62 h 70"/>
                  <a:gd name="T2" fmla="*/ 354 w 514"/>
                  <a:gd name="T3" fmla="*/ 64 h 70"/>
                  <a:gd name="T4" fmla="*/ 248 w 514"/>
                  <a:gd name="T5" fmla="*/ 57 h 70"/>
                  <a:gd name="T6" fmla="*/ 198 w 514"/>
                  <a:gd name="T7" fmla="*/ 52 h 70"/>
                  <a:gd name="T8" fmla="*/ 129 w 514"/>
                  <a:gd name="T9" fmla="*/ 52 h 70"/>
                  <a:gd name="T10" fmla="*/ 97 w 514"/>
                  <a:gd name="T11" fmla="*/ 48 h 70"/>
                  <a:gd name="T12" fmla="*/ 19 w 514"/>
                  <a:gd name="T13" fmla="*/ 50 h 70"/>
                  <a:gd name="T14" fmla="*/ 0 w 514"/>
                  <a:gd name="T15" fmla="*/ 46 h 70"/>
                  <a:gd name="T16" fmla="*/ 20 w 514"/>
                  <a:gd name="T17" fmla="*/ 6 h 70"/>
                  <a:gd name="T18" fmla="*/ 42 w 514"/>
                  <a:gd name="T19" fmla="*/ 0 h 70"/>
                  <a:gd name="T20" fmla="*/ 177 w 514"/>
                  <a:gd name="T21" fmla="*/ 9 h 70"/>
                  <a:gd name="T22" fmla="*/ 315 w 514"/>
                  <a:gd name="T23" fmla="*/ 21 h 70"/>
                  <a:gd name="T24" fmla="*/ 321 w 514"/>
                  <a:gd name="T25" fmla="*/ 21 h 70"/>
                  <a:gd name="T26" fmla="*/ 477 w 514"/>
                  <a:gd name="T27" fmla="*/ 17 h 70"/>
                  <a:gd name="T28" fmla="*/ 514 w 514"/>
                  <a:gd name="T29" fmla="*/ 28 h 70"/>
                  <a:gd name="T30" fmla="*/ 488 w 514"/>
                  <a:gd name="T31" fmla="*/ 45 h 70"/>
                  <a:gd name="T32" fmla="*/ 463 w 514"/>
                  <a:gd name="T33" fmla="*/ 42 h 70"/>
                  <a:gd name="T34" fmla="*/ 445 w 514"/>
                  <a:gd name="T35" fmla="*/ 38 h 70"/>
                  <a:gd name="T36" fmla="*/ 423 w 514"/>
                  <a:gd name="T37" fmla="*/ 38 h 70"/>
                  <a:gd name="T38" fmla="*/ 420 w 514"/>
                  <a:gd name="T39" fmla="*/ 6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4" h="70">
                    <a:moveTo>
                      <a:pt x="420" y="62"/>
                    </a:moveTo>
                    <a:cubicBezTo>
                      <a:pt x="398" y="70"/>
                      <a:pt x="375" y="68"/>
                      <a:pt x="354" y="64"/>
                    </a:cubicBezTo>
                    <a:cubicBezTo>
                      <a:pt x="319" y="57"/>
                      <a:pt x="283" y="59"/>
                      <a:pt x="248" y="57"/>
                    </a:cubicBezTo>
                    <a:cubicBezTo>
                      <a:pt x="231" y="56"/>
                      <a:pt x="215" y="58"/>
                      <a:pt x="198" y="52"/>
                    </a:cubicBezTo>
                    <a:cubicBezTo>
                      <a:pt x="176" y="45"/>
                      <a:pt x="152" y="59"/>
                      <a:pt x="129" y="52"/>
                    </a:cubicBezTo>
                    <a:cubicBezTo>
                      <a:pt x="119" y="49"/>
                      <a:pt x="108" y="50"/>
                      <a:pt x="97" y="48"/>
                    </a:cubicBezTo>
                    <a:cubicBezTo>
                      <a:pt x="71" y="44"/>
                      <a:pt x="45" y="51"/>
                      <a:pt x="19" y="50"/>
                    </a:cubicBezTo>
                    <a:cubicBezTo>
                      <a:pt x="12" y="50"/>
                      <a:pt x="5" y="53"/>
                      <a:pt x="0" y="46"/>
                    </a:cubicBezTo>
                    <a:cubicBezTo>
                      <a:pt x="4" y="31"/>
                      <a:pt x="12" y="19"/>
                      <a:pt x="20" y="6"/>
                    </a:cubicBezTo>
                    <a:cubicBezTo>
                      <a:pt x="26" y="0"/>
                      <a:pt x="34" y="0"/>
                      <a:pt x="42" y="0"/>
                    </a:cubicBezTo>
                    <a:cubicBezTo>
                      <a:pt x="87" y="5"/>
                      <a:pt x="132" y="5"/>
                      <a:pt x="177" y="9"/>
                    </a:cubicBezTo>
                    <a:cubicBezTo>
                      <a:pt x="223" y="14"/>
                      <a:pt x="269" y="21"/>
                      <a:pt x="315" y="21"/>
                    </a:cubicBezTo>
                    <a:cubicBezTo>
                      <a:pt x="317" y="21"/>
                      <a:pt x="319" y="21"/>
                      <a:pt x="321" y="21"/>
                    </a:cubicBezTo>
                    <a:cubicBezTo>
                      <a:pt x="373" y="16"/>
                      <a:pt x="425" y="16"/>
                      <a:pt x="477" y="17"/>
                    </a:cubicBezTo>
                    <a:cubicBezTo>
                      <a:pt x="491" y="17"/>
                      <a:pt x="503" y="20"/>
                      <a:pt x="514" y="28"/>
                    </a:cubicBezTo>
                    <a:cubicBezTo>
                      <a:pt x="510" y="44"/>
                      <a:pt x="502" y="50"/>
                      <a:pt x="488" y="45"/>
                    </a:cubicBezTo>
                    <a:cubicBezTo>
                      <a:pt x="480" y="41"/>
                      <a:pt x="472" y="40"/>
                      <a:pt x="463" y="42"/>
                    </a:cubicBezTo>
                    <a:cubicBezTo>
                      <a:pt x="457" y="44"/>
                      <a:pt x="450" y="44"/>
                      <a:pt x="445" y="38"/>
                    </a:cubicBezTo>
                    <a:cubicBezTo>
                      <a:pt x="437" y="29"/>
                      <a:pt x="430" y="33"/>
                      <a:pt x="423" y="38"/>
                    </a:cubicBezTo>
                    <a:cubicBezTo>
                      <a:pt x="414" y="45"/>
                      <a:pt x="411" y="53"/>
                      <a:pt x="420" y="62"/>
                    </a:cubicBezTo>
                    <a:close/>
                  </a:path>
                </a:pathLst>
              </a:custGeom>
              <a:solidFill>
                <a:srgbClr val="A3CA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4" name="Freeform 46">
                <a:extLst>
                  <a:ext uri="{FF2B5EF4-FFF2-40B4-BE49-F238E27FC236}">
                    <a16:creationId xmlns:a16="http://schemas.microsoft.com/office/drawing/2014/main" id="{5EAE3623-584A-4683-9A82-D28EDAE83598}"/>
                  </a:ext>
                </a:extLst>
              </p:cNvPr>
              <p:cNvSpPr>
                <a:spLocks/>
              </p:cNvSpPr>
              <p:nvPr/>
            </p:nvSpPr>
            <p:spPr bwMode="auto">
              <a:xfrm>
                <a:off x="288" y="3099"/>
                <a:ext cx="583" cy="76"/>
              </a:xfrm>
              <a:custGeom>
                <a:avLst/>
                <a:gdLst>
                  <a:gd name="T0" fmla="*/ 492 w 519"/>
                  <a:gd name="T1" fmla="*/ 62 h 68"/>
                  <a:gd name="T2" fmla="*/ 380 w 519"/>
                  <a:gd name="T3" fmla="*/ 56 h 68"/>
                  <a:gd name="T4" fmla="*/ 321 w 519"/>
                  <a:gd name="T5" fmla="*/ 57 h 68"/>
                  <a:gd name="T6" fmla="*/ 224 w 519"/>
                  <a:gd name="T7" fmla="*/ 57 h 68"/>
                  <a:gd name="T8" fmla="*/ 185 w 519"/>
                  <a:gd name="T9" fmla="*/ 47 h 68"/>
                  <a:gd name="T10" fmla="*/ 101 w 519"/>
                  <a:gd name="T11" fmla="*/ 40 h 68"/>
                  <a:gd name="T12" fmla="*/ 0 w 519"/>
                  <a:gd name="T13" fmla="*/ 38 h 68"/>
                  <a:gd name="T14" fmla="*/ 16 w 519"/>
                  <a:gd name="T15" fmla="*/ 2 h 68"/>
                  <a:gd name="T16" fmla="*/ 67 w 519"/>
                  <a:gd name="T17" fmla="*/ 0 h 68"/>
                  <a:gd name="T18" fmla="*/ 205 w 519"/>
                  <a:gd name="T19" fmla="*/ 15 h 68"/>
                  <a:gd name="T20" fmla="*/ 249 w 519"/>
                  <a:gd name="T21" fmla="*/ 13 h 68"/>
                  <a:gd name="T22" fmla="*/ 263 w 519"/>
                  <a:gd name="T23" fmla="*/ 12 h 68"/>
                  <a:gd name="T24" fmla="*/ 432 w 519"/>
                  <a:gd name="T25" fmla="*/ 17 h 68"/>
                  <a:gd name="T26" fmla="*/ 480 w 519"/>
                  <a:gd name="T27" fmla="*/ 12 h 68"/>
                  <a:gd name="T28" fmla="*/ 512 w 519"/>
                  <a:gd name="T29" fmla="*/ 19 h 68"/>
                  <a:gd name="T30" fmla="*/ 515 w 519"/>
                  <a:gd name="T31" fmla="*/ 38 h 68"/>
                  <a:gd name="T32" fmla="*/ 512 w 519"/>
                  <a:gd name="T33" fmla="*/ 64 h 68"/>
                  <a:gd name="T34" fmla="*/ 492 w 519"/>
                  <a:gd name="T35"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9" h="68">
                    <a:moveTo>
                      <a:pt x="492" y="62"/>
                    </a:moveTo>
                    <a:cubicBezTo>
                      <a:pt x="455" y="51"/>
                      <a:pt x="418" y="52"/>
                      <a:pt x="380" y="56"/>
                    </a:cubicBezTo>
                    <a:cubicBezTo>
                      <a:pt x="361" y="58"/>
                      <a:pt x="340" y="53"/>
                      <a:pt x="321" y="57"/>
                    </a:cubicBezTo>
                    <a:cubicBezTo>
                      <a:pt x="289" y="63"/>
                      <a:pt x="257" y="49"/>
                      <a:pt x="224" y="57"/>
                    </a:cubicBezTo>
                    <a:cubicBezTo>
                      <a:pt x="211" y="60"/>
                      <a:pt x="201" y="47"/>
                      <a:pt x="185" y="47"/>
                    </a:cubicBezTo>
                    <a:cubicBezTo>
                      <a:pt x="157" y="49"/>
                      <a:pt x="129" y="42"/>
                      <a:pt x="101" y="40"/>
                    </a:cubicBezTo>
                    <a:cubicBezTo>
                      <a:pt x="67" y="38"/>
                      <a:pt x="34" y="39"/>
                      <a:pt x="0" y="38"/>
                    </a:cubicBezTo>
                    <a:cubicBezTo>
                      <a:pt x="5" y="26"/>
                      <a:pt x="11" y="14"/>
                      <a:pt x="16" y="2"/>
                    </a:cubicBezTo>
                    <a:cubicBezTo>
                      <a:pt x="33" y="0"/>
                      <a:pt x="50" y="0"/>
                      <a:pt x="67" y="0"/>
                    </a:cubicBezTo>
                    <a:cubicBezTo>
                      <a:pt x="112" y="10"/>
                      <a:pt x="159" y="11"/>
                      <a:pt x="205" y="15"/>
                    </a:cubicBezTo>
                    <a:cubicBezTo>
                      <a:pt x="220" y="17"/>
                      <a:pt x="235" y="18"/>
                      <a:pt x="249" y="13"/>
                    </a:cubicBezTo>
                    <a:cubicBezTo>
                      <a:pt x="254" y="12"/>
                      <a:pt x="258" y="12"/>
                      <a:pt x="263" y="12"/>
                    </a:cubicBezTo>
                    <a:cubicBezTo>
                      <a:pt x="319" y="19"/>
                      <a:pt x="376" y="14"/>
                      <a:pt x="432" y="17"/>
                    </a:cubicBezTo>
                    <a:cubicBezTo>
                      <a:pt x="448" y="17"/>
                      <a:pt x="464" y="16"/>
                      <a:pt x="480" y="12"/>
                    </a:cubicBezTo>
                    <a:cubicBezTo>
                      <a:pt x="491" y="10"/>
                      <a:pt x="502" y="11"/>
                      <a:pt x="512" y="19"/>
                    </a:cubicBezTo>
                    <a:cubicBezTo>
                      <a:pt x="517" y="25"/>
                      <a:pt x="514" y="32"/>
                      <a:pt x="515" y="38"/>
                    </a:cubicBezTo>
                    <a:cubicBezTo>
                      <a:pt x="516" y="47"/>
                      <a:pt x="519" y="56"/>
                      <a:pt x="512" y="64"/>
                    </a:cubicBezTo>
                    <a:cubicBezTo>
                      <a:pt x="505" y="68"/>
                      <a:pt x="498" y="67"/>
                      <a:pt x="492" y="62"/>
                    </a:cubicBezTo>
                    <a:close/>
                  </a:path>
                </a:pathLst>
              </a:custGeom>
              <a:solidFill>
                <a:srgbClr val="DBE4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5" name="Freeform 47">
                <a:extLst>
                  <a:ext uri="{FF2B5EF4-FFF2-40B4-BE49-F238E27FC236}">
                    <a16:creationId xmlns:a16="http://schemas.microsoft.com/office/drawing/2014/main" id="{6035A8DE-76A8-479B-9DFC-EAFC57033FBF}"/>
                  </a:ext>
                </a:extLst>
              </p:cNvPr>
              <p:cNvSpPr>
                <a:spLocks/>
              </p:cNvSpPr>
              <p:nvPr/>
            </p:nvSpPr>
            <p:spPr bwMode="auto">
              <a:xfrm>
                <a:off x="1839" y="4057"/>
                <a:ext cx="557" cy="68"/>
              </a:xfrm>
              <a:custGeom>
                <a:avLst/>
                <a:gdLst>
                  <a:gd name="T0" fmla="*/ 0 w 496"/>
                  <a:gd name="T1" fmla="*/ 25 h 60"/>
                  <a:gd name="T2" fmla="*/ 54 w 496"/>
                  <a:gd name="T3" fmla="*/ 20 h 60"/>
                  <a:gd name="T4" fmla="*/ 125 w 496"/>
                  <a:gd name="T5" fmla="*/ 15 h 60"/>
                  <a:gd name="T6" fmla="*/ 138 w 496"/>
                  <a:gd name="T7" fmla="*/ 16 h 60"/>
                  <a:gd name="T8" fmla="*/ 200 w 496"/>
                  <a:gd name="T9" fmla="*/ 14 h 60"/>
                  <a:gd name="T10" fmla="*/ 249 w 496"/>
                  <a:gd name="T11" fmla="*/ 19 h 60"/>
                  <a:gd name="T12" fmla="*/ 259 w 496"/>
                  <a:gd name="T13" fmla="*/ 21 h 60"/>
                  <a:gd name="T14" fmla="*/ 330 w 496"/>
                  <a:gd name="T15" fmla="*/ 17 h 60"/>
                  <a:gd name="T16" fmla="*/ 366 w 496"/>
                  <a:gd name="T17" fmla="*/ 9 h 60"/>
                  <a:gd name="T18" fmla="*/ 483 w 496"/>
                  <a:gd name="T19" fmla="*/ 10 h 60"/>
                  <a:gd name="T20" fmla="*/ 496 w 496"/>
                  <a:gd name="T21" fmla="*/ 5 h 60"/>
                  <a:gd name="T22" fmla="*/ 496 w 496"/>
                  <a:gd name="T23" fmla="*/ 17 h 60"/>
                  <a:gd name="T24" fmla="*/ 496 w 496"/>
                  <a:gd name="T25" fmla="*/ 21 h 60"/>
                  <a:gd name="T26" fmla="*/ 467 w 496"/>
                  <a:gd name="T27" fmla="*/ 36 h 60"/>
                  <a:gd name="T28" fmla="*/ 476 w 496"/>
                  <a:gd name="T29" fmla="*/ 41 h 60"/>
                  <a:gd name="T30" fmla="*/ 371 w 496"/>
                  <a:gd name="T31" fmla="*/ 43 h 60"/>
                  <a:gd name="T32" fmla="*/ 183 w 496"/>
                  <a:gd name="T33" fmla="*/ 55 h 60"/>
                  <a:gd name="T34" fmla="*/ 140 w 496"/>
                  <a:gd name="T35" fmla="*/ 49 h 60"/>
                  <a:gd name="T36" fmla="*/ 99 w 496"/>
                  <a:gd name="T37" fmla="*/ 54 h 60"/>
                  <a:gd name="T38" fmla="*/ 44 w 496"/>
                  <a:gd name="T39" fmla="*/ 53 h 60"/>
                  <a:gd name="T40" fmla="*/ 65 w 496"/>
                  <a:gd name="T41" fmla="*/ 41 h 60"/>
                  <a:gd name="T42" fmla="*/ 18 w 496"/>
                  <a:gd name="T43" fmla="*/ 39 h 60"/>
                  <a:gd name="T44" fmla="*/ 0 w 496"/>
                  <a:gd name="T45" fmla="*/ 2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6" h="60">
                    <a:moveTo>
                      <a:pt x="0" y="25"/>
                    </a:moveTo>
                    <a:cubicBezTo>
                      <a:pt x="17" y="16"/>
                      <a:pt x="37" y="21"/>
                      <a:pt x="54" y="20"/>
                    </a:cubicBezTo>
                    <a:cubicBezTo>
                      <a:pt x="78" y="20"/>
                      <a:pt x="101" y="18"/>
                      <a:pt x="125" y="15"/>
                    </a:cubicBezTo>
                    <a:cubicBezTo>
                      <a:pt x="129" y="14"/>
                      <a:pt x="135" y="14"/>
                      <a:pt x="138" y="16"/>
                    </a:cubicBezTo>
                    <a:cubicBezTo>
                      <a:pt x="159" y="27"/>
                      <a:pt x="179" y="20"/>
                      <a:pt x="200" y="14"/>
                    </a:cubicBezTo>
                    <a:cubicBezTo>
                      <a:pt x="216" y="9"/>
                      <a:pt x="233" y="12"/>
                      <a:pt x="249" y="19"/>
                    </a:cubicBezTo>
                    <a:cubicBezTo>
                      <a:pt x="253" y="21"/>
                      <a:pt x="255" y="23"/>
                      <a:pt x="259" y="21"/>
                    </a:cubicBezTo>
                    <a:cubicBezTo>
                      <a:pt x="282" y="11"/>
                      <a:pt x="306" y="19"/>
                      <a:pt x="330" y="17"/>
                    </a:cubicBezTo>
                    <a:cubicBezTo>
                      <a:pt x="341" y="16"/>
                      <a:pt x="353" y="8"/>
                      <a:pt x="366" y="9"/>
                    </a:cubicBezTo>
                    <a:cubicBezTo>
                      <a:pt x="405" y="12"/>
                      <a:pt x="444" y="0"/>
                      <a:pt x="483" y="10"/>
                    </a:cubicBezTo>
                    <a:cubicBezTo>
                      <a:pt x="487" y="11"/>
                      <a:pt x="492" y="7"/>
                      <a:pt x="496" y="5"/>
                    </a:cubicBezTo>
                    <a:cubicBezTo>
                      <a:pt x="496" y="9"/>
                      <a:pt x="496" y="13"/>
                      <a:pt x="496" y="17"/>
                    </a:cubicBezTo>
                    <a:cubicBezTo>
                      <a:pt x="496" y="18"/>
                      <a:pt x="496" y="20"/>
                      <a:pt x="496" y="21"/>
                    </a:cubicBezTo>
                    <a:cubicBezTo>
                      <a:pt x="487" y="31"/>
                      <a:pt x="477" y="38"/>
                      <a:pt x="467" y="36"/>
                    </a:cubicBezTo>
                    <a:cubicBezTo>
                      <a:pt x="469" y="36"/>
                      <a:pt x="475" y="31"/>
                      <a:pt x="476" y="41"/>
                    </a:cubicBezTo>
                    <a:cubicBezTo>
                      <a:pt x="441" y="33"/>
                      <a:pt x="406" y="39"/>
                      <a:pt x="371" y="43"/>
                    </a:cubicBezTo>
                    <a:cubicBezTo>
                      <a:pt x="309" y="51"/>
                      <a:pt x="246" y="48"/>
                      <a:pt x="183" y="55"/>
                    </a:cubicBezTo>
                    <a:cubicBezTo>
                      <a:pt x="170" y="57"/>
                      <a:pt x="155" y="54"/>
                      <a:pt x="140" y="49"/>
                    </a:cubicBezTo>
                    <a:cubicBezTo>
                      <a:pt x="130" y="46"/>
                      <a:pt x="113" y="50"/>
                      <a:pt x="99" y="54"/>
                    </a:cubicBezTo>
                    <a:cubicBezTo>
                      <a:pt x="81" y="59"/>
                      <a:pt x="62" y="60"/>
                      <a:pt x="44" y="53"/>
                    </a:cubicBezTo>
                    <a:cubicBezTo>
                      <a:pt x="50" y="44"/>
                      <a:pt x="50" y="44"/>
                      <a:pt x="65" y="41"/>
                    </a:cubicBezTo>
                    <a:cubicBezTo>
                      <a:pt x="48" y="42"/>
                      <a:pt x="33" y="38"/>
                      <a:pt x="18" y="39"/>
                    </a:cubicBezTo>
                    <a:cubicBezTo>
                      <a:pt x="10" y="40"/>
                      <a:pt x="1" y="36"/>
                      <a:pt x="0" y="25"/>
                    </a:cubicBezTo>
                    <a:close/>
                  </a:path>
                </a:pathLst>
              </a:custGeom>
              <a:solidFill>
                <a:srgbClr val="AE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6" name="Freeform 48">
                <a:extLst>
                  <a:ext uri="{FF2B5EF4-FFF2-40B4-BE49-F238E27FC236}">
                    <a16:creationId xmlns:a16="http://schemas.microsoft.com/office/drawing/2014/main" id="{98EDB96E-8371-4E1B-8882-1C6B10272B86}"/>
                  </a:ext>
                </a:extLst>
              </p:cNvPr>
              <p:cNvSpPr>
                <a:spLocks/>
              </p:cNvSpPr>
              <p:nvPr/>
            </p:nvSpPr>
            <p:spPr bwMode="auto">
              <a:xfrm>
                <a:off x="432" y="2802"/>
                <a:ext cx="451" cy="74"/>
              </a:xfrm>
              <a:custGeom>
                <a:avLst/>
                <a:gdLst>
                  <a:gd name="T0" fmla="*/ 0 w 402"/>
                  <a:gd name="T1" fmla="*/ 38 h 66"/>
                  <a:gd name="T2" fmla="*/ 19 w 402"/>
                  <a:gd name="T3" fmla="*/ 2 h 66"/>
                  <a:gd name="T4" fmla="*/ 73 w 402"/>
                  <a:gd name="T5" fmla="*/ 5 h 66"/>
                  <a:gd name="T6" fmla="*/ 184 w 402"/>
                  <a:gd name="T7" fmla="*/ 4 h 66"/>
                  <a:gd name="T8" fmla="*/ 311 w 402"/>
                  <a:gd name="T9" fmla="*/ 8 h 66"/>
                  <a:gd name="T10" fmla="*/ 371 w 402"/>
                  <a:gd name="T11" fmla="*/ 7 h 66"/>
                  <a:gd name="T12" fmla="*/ 397 w 402"/>
                  <a:gd name="T13" fmla="*/ 16 h 66"/>
                  <a:gd name="T14" fmla="*/ 398 w 402"/>
                  <a:gd name="T15" fmla="*/ 38 h 66"/>
                  <a:gd name="T16" fmla="*/ 397 w 402"/>
                  <a:gd name="T17" fmla="*/ 44 h 66"/>
                  <a:gd name="T18" fmla="*/ 392 w 402"/>
                  <a:gd name="T19" fmla="*/ 53 h 66"/>
                  <a:gd name="T20" fmla="*/ 381 w 402"/>
                  <a:gd name="T21" fmla="*/ 57 h 66"/>
                  <a:gd name="T22" fmla="*/ 215 w 402"/>
                  <a:gd name="T23" fmla="*/ 52 h 66"/>
                  <a:gd name="T24" fmla="*/ 175 w 402"/>
                  <a:gd name="T25" fmla="*/ 56 h 66"/>
                  <a:gd name="T26" fmla="*/ 72 w 402"/>
                  <a:gd name="T27" fmla="*/ 46 h 66"/>
                  <a:gd name="T28" fmla="*/ 22 w 402"/>
                  <a:gd name="T29" fmla="*/ 45 h 66"/>
                  <a:gd name="T30" fmla="*/ 0 w 402"/>
                  <a:gd name="T31" fmla="*/ 3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2" h="66">
                    <a:moveTo>
                      <a:pt x="0" y="38"/>
                    </a:moveTo>
                    <a:cubicBezTo>
                      <a:pt x="2" y="24"/>
                      <a:pt x="13" y="14"/>
                      <a:pt x="19" y="2"/>
                    </a:cubicBezTo>
                    <a:cubicBezTo>
                      <a:pt x="37" y="0"/>
                      <a:pt x="55" y="3"/>
                      <a:pt x="73" y="5"/>
                    </a:cubicBezTo>
                    <a:cubicBezTo>
                      <a:pt x="110" y="9"/>
                      <a:pt x="147" y="3"/>
                      <a:pt x="184" y="4"/>
                    </a:cubicBezTo>
                    <a:cubicBezTo>
                      <a:pt x="226" y="4"/>
                      <a:pt x="269" y="8"/>
                      <a:pt x="311" y="8"/>
                    </a:cubicBezTo>
                    <a:cubicBezTo>
                      <a:pt x="331" y="7"/>
                      <a:pt x="351" y="5"/>
                      <a:pt x="371" y="7"/>
                    </a:cubicBezTo>
                    <a:cubicBezTo>
                      <a:pt x="381" y="7"/>
                      <a:pt x="390" y="8"/>
                      <a:pt x="397" y="16"/>
                    </a:cubicBezTo>
                    <a:cubicBezTo>
                      <a:pt x="402" y="23"/>
                      <a:pt x="399" y="30"/>
                      <a:pt x="398" y="38"/>
                    </a:cubicBezTo>
                    <a:cubicBezTo>
                      <a:pt x="397" y="40"/>
                      <a:pt x="397" y="42"/>
                      <a:pt x="397" y="44"/>
                    </a:cubicBezTo>
                    <a:cubicBezTo>
                      <a:pt x="396" y="47"/>
                      <a:pt x="394" y="50"/>
                      <a:pt x="392" y="53"/>
                    </a:cubicBezTo>
                    <a:cubicBezTo>
                      <a:pt x="389" y="56"/>
                      <a:pt x="385" y="57"/>
                      <a:pt x="381" y="57"/>
                    </a:cubicBezTo>
                    <a:cubicBezTo>
                      <a:pt x="326" y="56"/>
                      <a:pt x="270" y="66"/>
                      <a:pt x="215" y="52"/>
                    </a:cubicBezTo>
                    <a:cubicBezTo>
                      <a:pt x="201" y="49"/>
                      <a:pt x="188" y="55"/>
                      <a:pt x="175" y="56"/>
                    </a:cubicBezTo>
                    <a:cubicBezTo>
                      <a:pt x="140" y="57"/>
                      <a:pt x="106" y="55"/>
                      <a:pt x="72" y="46"/>
                    </a:cubicBezTo>
                    <a:cubicBezTo>
                      <a:pt x="55" y="41"/>
                      <a:pt x="39" y="49"/>
                      <a:pt x="22" y="45"/>
                    </a:cubicBezTo>
                    <a:cubicBezTo>
                      <a:pt x="15" y="44"/>
                      <a:pt x="6" y="45"/>
                      <a:pt x="0" y="38"/>
                    </a:cubicBezTo>
                    <a:close/>
                  </a:path>
                </a:pathLst>
              </a:custGeom>
              <a:solidFill>
                <a:srgbClr val="DDE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7" name="Freeform 49">
                <a:extLst>
                  <a:ext uri="{FF2B5EF4-FFF2-40B4-BE49-F238E27FC236}">
                    <a16:creationId xmlns:a16="http://schemas.microsoft.com/office/drawing/2014/main" id="{D5C6305F-6196-4782-851C-63F63BCAC1E1}"/>
                  </a:ext>
                </a:extLst>
              </p:cNvPr>
              <p:cNvSpPr>
                <a:spLocks/>
              </p:cNvSpPr>
              <p:nvPr/>
            </p:nvSpPr>
            <p:spPr bwMode="auto">
              <a:xfrm>
                <a:off x="1987" y="3938"/>
                <a:ext cx="411" cy="76"/>
              </a:xfrm>
              <a:custGeom>
                <a:avLst/>
                <a:gdLst>
                  <a:gd name="T0" fmla="*/ 361 w 366"/>
                  <a:gd name="T1" fmla="*/ 8 h 68"/>
                  <a:gd name="T2" fmla="*/ 363 w 366"/>
                  <a:gd name="T3" fmla="*/ 48 h 68"/>
                  <a:gd name="T4" fmla="*/ 319 w 366"/>
                  <a:gd name="T5" fmla="*/ 53 h 68"/>
                  <a:gd name="T6" fmla="*/ 212 w 366"/>
                  <a:gd name="T7" fmla="*/ 56 h 68"/>
                  <a:gd name="T8" fmla="*/ 192 w 366"/>
                  <a:gd name="T9" fmla="*/ 63 h 68"/>
                  <a:gd name="T10" fmla="*/ 133 w 366"/>
                  <a:gd name="T11" fmla="*/ 65 h 68"/>
                  <a:gd name="T12" fmla="*/ 70 w 366"/>
                  <a:gd name="T13" fmla="*/ 66 h 68"/>
                  <a:gd name="T14" fmla="*/ 54 w 366"/>
                  <a:gd name="T15" fmla="*/ 66 h 68"/>
                  <a:gd name="T16" fmla="*/ 12 w 366"/>
                  <a:gd name="T17" fmla="*/ 38 h 68"/>
                  <a:gd name="T18" fmla="*/ 13 w 366"/>
                  <a:gd name="T19" fmla="*/ 15 h 68"/>
                  <a:gd name="T20" fmla="*/ 100 w 366"/>
                  <a:gd name="T21" fmla="*/ 9 h 68"/>
                  <a:gd name="T22" fmla="*/ 210 w 366"/>
                  <a:gd name="T23" fmla="*/ 5 h 68"/>
                  <a:gd name="T24" fmla="*/ 335 w 366"/>
                  <a:gd name="T25" fmla="*/ 1 h 68"/>
                  <a:gd name="T26" fmla="*/ 359 w 366"/>
                  <a:gd name="T27" fmla="*/ 6 h 68"/>
                  <a:gd name="T28" fmla="*/ 361 w 366"/>
                  <a:gd name="T29" fmla="*/ 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6" h="68">
                    <a:moveTo>
                      <a:pt x="361" y="8"/>
                    </a:moveTo>
                    <a:cubicBezTo>
                      <a:pt x="357" y="21"/>
                      <a:pt x="366" y="34"/>
                      <a:pt x="363" y="48"/>
                    </a:cubicBezTo>
                    <a:cubicBezTo>
                      <a:pt x="349" y="56"/>
                      <a:pt x="333" y="52"/>
                      <a:pt x="319" y="53"/>
                    </a:cubicBezTo>
                    <a:cubicBezTo>
                      <a:pt x="283" y="53"/>
                      <a:pt x="248" y="53"/>
                      <a:pt x="212" y="56"/>
                    </a:cubicBezTo>
                    <a:cubicBezTo>
                      <a:pt x="205" y="57"/>
                      <a:pt x="198" y="59"/>
                      <a:pt x="192" y="63"/>
                    </a:cubicBezTo>
                    <a:cubicBezTo>
                      <a:pt x="172" y="67"/>
                      <a:pt x="153" y="64"/>
                      <a:pt x="133" y="65"/>
                    </a:cubicBezTo>
                    <a:cubicBezTo>
                      <a:pt x="112" y="65"/>
                      <a:pt x="91" y="63"/>
                      <a:pt x="70" y="66"/>
                    </a:cubicBezTo>
                    <a:cubicBezTo>
                      <a:pt x="65" y="68"/>
                      <a:pt x="59" y="68"/>
                      <a:pt x="54" y="66"/>
                    </a:cubicBezTo>
                    <a:cubicBezTo>
                      <a:pt x="38" y="60"/>
                      <a:pt x="30" y="43"/>
                      <a:pt x="12" y="38"/>
                    </a:cubicBezTo>
                    <a:cubicBezTo>
                      <a:pt x="5" y="36"/>
                      <a:pt x="0" y="22"/>
                      <a:pt x="13" y="15"/>
                    </a:cubicBezTo>
                    <a:cubicBezTo>
                      <a:pt x="42" y="3"/>
                      <a:pt x="71" y="11"/>
                      <a:pt x="100" y="9"/>
                    </a:cubicBezTo>
                    <a:cubicBezTo>
                      <a:pt x="137" y="8"/>
                      <a:pt x="173" y="4"/>
                      <a:pt x="210" y="5"/>
                    </a:cubicBezTo>
                    <a:cubicBezTo>
                      <a:pt x="251" y="7"/>
                      <a:pt x="293" y="2"/>
                      <a:pt x="335" y="1"/>
                    </a:cubicBezTo>
                    <a:cubicBezTo>
                      <a:pt x="343" y="1"/>
                      <a:pt x="352" y="0"/>
                      <a:pt x="359" y="6"/>
                    </a:cubicBezTo>
                    <a:lnTo>
                      <a:pt x="361" y="8"/>
                    </a:ln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8" name="Freeform 50">
                <a:extLst>
                  <a:ext uri="{FF2B5EF4-FFF2-40B4-BE49-F238E27FC236}">
                    <a16:creationId xmlns:a16="http://schemas.microsoft.com/office/drawing/2014/main" id="{B9ECB2CD-0068-406A-8B62-D71FC52F4A0D}"/>
                  </a:ext>
                </a:extLst>
              </p:cNvPr>
              <p:cNvSpPr>
                <a:spLocks/>
              </p:cNvSpPr>
              <p:nvPr/>
            </p:nvSpPr>
            <p:spPr bwMode="auto">
              <a:xfrm>
                <a:off x="1716" y="3312"/>
                <a:ext cx="599" cy="62"/>
              </a:xfrm>
              <a:custGeom>
                <a:avLst/>
                <a:gdLst>
                  <a:gd name="T0" fmla="*/ 21 w 533"/>
                  <a:gd name="T1" fmla="*/ 24 h 55"/>
                  <a:gd name="T2" fmla="*/ 25 w 533"/>
                  <a:gd name="T3" fmla="*/ 24 h 55"/>
                  <a:gd name="T4" fmla="*/ 41 w 533"/>
                  <a:gd name="T5" fmla="*/ 24 h 55"/>
                  <a:gd name="T6" fmla="*/ 96 w 533"/>
                  <a:gd name="T7" fmla="*/ 20 h 55"/>
                  <a:gd name="T8" fmla="*/ 291 w 533"/>
                  <a:gd name="T9" fmla="*/ 16 h 55"/>
                  <a:gd name="T10" fmla="*/ 369 w 533"/>
                  <a:gd name="T11" fmla="*/ 6 h 55"/>
                  <a:gd name="T12" fmla="*/ 393 w 533"/>
                  <a:gd name="T13" fmla="*/ 6 h 55"/>
                  <a:gd name="T14" fmla="*/ 413 w 533"/>
                  <a:gd name="T15" fmla="*/ 7 h 55"/>
                  <a:gd name="T16" fmla="*/ 445 w 533"/>
                  <a:gd name="T17" fmla="*/ 8 h 55"/>
                  <a:gd name="T18" fmla="*/ 457 w 533"/>
                  <a:gd name="T19" fmla="*/ 4 h 55"/>
                  <a:gd name="T20" fmla="*/ 519 w 533"/>
                  <a:gd name="T21" fmla="*/ 2 h 55"/>
                  <a:gd name="T22" fmla="*/ 529 w 533"/>
                  <a:gd name="T23" fmla="*/ 8 h 55"/>
                  <a:gd name="T24" fmla="*/ 533 w 533"/>
                  <a:gd name="T25" fmla="*/ 24 h 55"/>
                  <a:gd name="T26" fmla="*/ 489 w 533"/>
                  <a:gd name="T27" fmla="*/ 32 h 55"/>
                  <a:gd name="T28" fmla="*/ 473 w 533"/>
                  <a:gd name="T29" fmla="*/ 32 h 55"/>
                  <a:gd name="T30" fmla="*/ 377 w 533"/>
                  <a:gd name="T31" fmla="*/ 40 h 55"/>
                  <a:gd name="T32" fmla="*/ 337 w 533"/>
                  <a:gd name="T33" fmla="*/ 40 h 55"/>
                  <a:gd name="T34" fmla="*/ 180 w 533"/>
                  <a:gd name="T35" fmla="*/ 52 h 55"/>
                  <a:gd name="T36" fmla="*/ 154 w 533"/>
                  <a:gd name="T37" fmla="*/ 48 h 55"/>
                  <a:gd name="T38" fmla="*/ 56 w 533"/>
                  <a:gd name="T39" fmla="*/ 49 h 55"/>
                  <a:gd name="T40" fmla="*/ 35 w 533"/>
                  <a:gd name="T41" fmla="*/ 52 h 55"/>
                  <a:gd name="T42" fmla="*/ 23 w 533"/>
                  <a:gd name="T43" fmla="*/ 53 h 55"/>
                  <a:gd name="T44" fmla="*/ 0 w 533"/>
                  <a:gd name="T45" fmla="*/ 38 h 55"/>
                  <a:gd name="T46" fmla="*/ 21 w 533"/>
                  <a:gd name="T47" fmla="*/ 2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3" h="55">
                    <a:moveTo>
                      <a:pt x="21" y="24"/>
                    </a:moveTo>
                    <a:cubicBezTo>
                      <a:pt x="23" y="24"/>
                      <a:pt x="24" y="24"/>
                      <a:pt x="25" y="24"/>
                    </a:cubicBezTo>
                    <a:cubicBezTo>
                      <a:pt x="30" y="25"/>
                      <a:pt x="36" y="33"/>
                      <a:pt x="41" y="24"/>
                    </a:cubicBezTo>
                    <a:cubicBezTo>
                      <a:pt x="59" y="18"/>
                      <a:pt x="78" y="21"/>
                      <a:pt x="96" y="20"/>
                    </a:cubicBezTo>
                    <a:cubicBezTo>
                      <a:pt x="161" y="18"/>
                      <a:pt x="226" y="18"/>
                      <a:pt x="291" y="16"/>
                    </a:cubicBezTo>
                    <a:cubicBezTo>
                      <a:pt x="316" y="15"/>
                      <a:pt x="344" y="18"/>
                      <a:pt x="369" y="6"/>
                    </a:cubicBezTo>
                    <a:cubicBezTo>
                      <a:pt x="376" y="2"/>
                      <a:pt x="385" y="3"/>
                      <a:pt x="393" y="6"/>
                    </a:cubicBezTo>
                    <a:cubicBezTo>
                      <a:pt x="400" y="10"/>
                      <a:pt x="407" y="10"/>
                      <a:pt x="413" y="7"/>
                    </a:cubicBezTo>
                    <a:cubicBezTo>
                      <a:pt x="424" y="3"/>
                      <a:pt x="434" y="0"/>
                      <a:pt x="445" y="8"/>
                    </a:cubicBezTo>
                    <a:cubicBezTo>
                      <a:pt x="450" y="12"/>
                      <a:pt x="452" y="4"/>
                      <a:pt x="457" y="4"/>
                    </a:cubicBezTo>
                    <a:cubicBezTo>
                      <a:pt x="478" y="3"/>
                      <a:pt x="499" y="2"/>
                      <a:pt x="519" y="2"/>
                    </a:cubicBezTo>
                    <a:cubicBezTo>
                      <a:pt x="524" y="2"/>
                      <a:pt x="527" y="4"/>
                      <a:pt x="529" y="8"/>
                    </a:cubicBezTo>
                    <a:cubicBezTo>
                      <a:pt x="530" y="13"/>
                      <a:pt x="532" y="19"/>
                      <a:pt x="533" y="24"/>
                    </a:cubicBezTo>
                    <a:cubicBezTo>
                      <a:pt x="517" y="22"/>
                      <a:pt x="502" y="23"/>
                      <a:pt x="489" y="32"/>
                    </a:cubicBezTo>
                    <a:cubicBezTo>
                      <a:pt x="483" y="32"/>
                      <a:pt x="478" y="32"/>
                      <a:pt x="473" y="32"/>
                    </a:cubicBezTo>
                    <a:cubicBezTo>
                      <a:pt x="441" y="27"/>
                      <a:pt x="409" y="35"/>
                      <a:pt x="377" y="40"/>
                    </a:cubicBezTo>
                    <a:cubicBezTo>
                      <a:pt x="363" y="42"/>
                      <a:pt x="350" y="32"/>
                      <a:pt x="337" y="40"/>
                    </a:cubicBezTo>
                    <a:cubicBezTo>
                      <a:pt x="285" y="52"/>
                      <a:pt x="232" y="41"/>
                      <a:pt x="180" y="52"/>
                    </a:cubicBezTo>
                    <a:cubicBezTo>
                      <a:pt x="170" y="54"/>
                      <a:pt x="162" y="53"/>
                      <a:pt x="154" y="48"/>
                    </a:cubicBezTo>
                    <a:cubicBezTo>
                      <a:pt x="121" y="52"/>
                      <a:pt x="88" y="50"/>
                      <a:pt x="56" y="49"/>
                    </a:cubicBezTo>
                    <a:cubicBezTo>
                      <a:pt x="48" y="49"/>
                      <a:pt x="41" y="50"/>
                      <a:pt x="35" y="52"/>
                    </a:cubicBezTo>
                    <a:cubicBezTo>
                      <a:pt x="31" y="53"/>
                      <a:pt x="27" y="55"/>
                      <a:pt x="23" y="53"/>
                    </a:cubicBezTo>
                    <a:cubicBezTo>
                      <a:pt x="14" y="50"/>
                      <a:pt x="1" y="50"/>
                      <a:pt x="0" y="38"/>
                    </a:cubicBezTo>
                    <a:cubicBezTo>
                      <a:pt x="0" y="27"/>
                      <a:pt x="11" y="24"/>
                      <a:pt x="21" y="24"/>
                    </a:cubicBezTo>
                    <a:close/>
                  </a:path>
                </a:pathLst>
              </a:custGeom>
              <a:solidFill>
                <a:srgbClr val="5CA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9" name="Freeform 51">
                <a:extLst>
                  <a:ext uri="{FF2B5EF4-FFF2-40B4-BE49-F238E27FC236}">
                    <a16:creationId xmlns:a16="http://schemas.microsoft.com/office/drawing/2014/main" id="{7CA75BBE-93F5-48CC-81A6-6CC5B408A91C}"/>
                  </a:ext>
                </a:extLst>
              </p:cNvPr>
              <p:cNvSpPr>
                <a:spLocks/>
              </p:cNvSpPr>
              <p:nvPr/>
            </p:nvSpPr>
            <p:spPr bwMode="auto">
              <a:xfrm>
                <a:off x="391" y="2874"/>
                <a:ext cx="483" cy="78"/>
              </a:xfrm>
              <a:custGeom>
                <a:avLst/>
                <a:gdLst>
                  <a:gd name="T0" fmla="*/ 0 w 430"/>
                  <a:gd name="T1" fmla="*/ 46 h 69"/>
                  <a:gd name="T2" fmla="*/ 21 w 430"/>
                  <a:gd name="T3" fmla="*/ 5 h 69"/>
                  <a:gd name="T4" fmla="*/ 38 w 430"/>
                  <a:gd name="T5" fmla="*/ 1 h 69"/>
                  <a:gd name="T6" fmla="*/ 117 w 430"/>
                  <a:gd name="T7" fmla="*/ 6 h 69"/>
                  <a:gd name="T8" fmla="*/ 176 w 430"/>
                  <a:gd name="T9" fmla="*/ 9 h 69"/>
                  <a:gd name="T10" fmla="*/ 307 w 430"/>
                  <a:gd name="T11" fmla="*/ 12 h 69"/>
                  <a:gd name="T12" fmla="*/ 357 w 430"/>
                  <a:gd name="T13" fmla="*/ 9 h 69"/>
                  <a:gd name="T14" fmla="*/ 425 w 430"/>
                  <a:gd name="T15" fmla="*/ 18 h 69"/>
                  <a:gd name="T16" fmla="*/ 428 w 430"/>
                  <a:gd name="T17" fmla="*/ 39 h 69"/>
                  <a:gd name="T18" fmla="*/ 374 w 430"/>
                  <a:gd name="T19" fmla="*/ 62 h 69"/>
                  <a:gd name="T20" fmla="*/ 308 w 430"/>
                  <a:gd name="T21" fmla="*/ 54 h 69"/>
                  <a:gd name="T22" fmla="*/ 207 w 430"/>
                  <a:gd name="T23" fmla="*/ 47 h 69"/>
                  <a:gd name="T24" fmla="*/ 193 w 430"/>
                  <a:gd name="T25" fmla="*/ 46 h 69"/>
                  <a:gd name="T26" fmla="*/ 111 w 430"/>
                  <a:gd name="T27" fmla="*/ 51 h 69"/>
                  <a:gd name="T28" fmla="*/ 15 w 430"/>
                  <a:gd name="T29" fmla="*/ 45 h 69"/>
                  <a:gd name="T30" fmla="*/ 0 w 430"/>
                  <a:gd name="T31" fmla="*/ 4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0" h="69">
                    <a:moveTo>
                      <a:pt x="0" y="46"/>
                    </a:moveTo>
                    <a:cubicBezTo>
                      <a:pt x="2" y="30"/>
                      <a:pt x="17" y="21"/>
                      <a:pt x="21" y="5"/>
                    </a:cubicBezTo>
                    <a:cubicBezTo>
                      <a:pt x="26" y="1"/>
                      <a:pt x="32" y="0"/>
                      <a:pt x="38" y="1"/>
                    </a:cubicBezTo>
                    <a:cubicBezTo>
                      <a:pt x="64" y="5"/>
                      <a:pt x="91" y="2"/>
                      <a:pt x="117" y="6"/>
                    </a:cubicBezTo>
                    <a:cubicBezTo>
                      <a:pt x="137" y="10"/>
                      <a:pt x="157" y="8"/>
                      <a:pt x="176" y="9"/>
                    </a:cubicBezTo>
                    <a:cubicBezTo>
                      <a:pt x="220" y="10"/>
                      <a:pt x="264" y="9"/>
                      <a:pt x="307" y="12"/>
                    </a:cubicBezTo>
                    <a:cubicBezTo>
                      <a:pt x="324" y="13"/>
                      <a:pt x="340" y="8"/>
                      <a:pt x="357" y="9"/>
                    </a:cubicBezTo>
                    <a:cubicBezTo>
                      <a:pt x="380" y="11"/>
                      <a:pt x="402" y="17"/>
                      <a:pt x="425" y="18"/>
                    </a:cubicBezTo>
                    <a:cubicBezTo>
                      <a:pt x="430" y="25"/>
                      <a:pt x="429" y="32"/>
                      <a:pt x="428" y="39"/>
                    </a:cubicBezTo>
                    <a:cubicBezTo>
                      <a:pt x="416" y="65"/>
                      <a:pt x="407" y="69"/>
                      <a:pt x="374" y="62"/>
                    </a:cubicBezTo>
                    <a:cubicBezTo>
                      <a:pt x="353" y="52"/>
                      <a:pt x="331" y="52"/>
                      <a:pt x="308" y="54"/>
                    </a:cubicBezTo>
                    <a:cubicBezTo>
                      <a:pt x="274" y="57"/>
                      <a:pt x="240" y="51"/>
                      <a:pt x="207" y="47"/>
                    </a:cubicBezTo>
                    <a:cubicBezTo>
                      <a:pt x="202" y="46"/>
                      <a:pt x="197" y="44"/>
                      <a:pt x="193" y="46"/>
                    </a:cubicBezTo>
                    <a:cubicBezTo>
                      <a:pt x="166" y="60"/>
                      <a:pt x="138" y="49"/>
                      <a:pt x="111" y="51"/>
                    </a:cubicBezTo>
                    <a:cubicBezTo>
                      <a:pt x="79" y="44"/>
                      <a:pt x="48" y="38"/>
                      <a:pt x="15" y="45"/>
                    </a:cubicBezTo>
                    <a:cubicBezTo>
                      <a:pt x="10" y="46"/>
                      <a:pt x="5" y="49"/>
                      <a:pt x="0" y="46"/>
                    </a:cubicBezTo>
                    <a:close/>
                  </a:path>
                </a:pathLst>
              </a:custGeom>
              <a:solidFill>
                <a:srgbClr val="DAE4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0" name="Freeform 52">
                <a:extLst>
                  <a:ext uri="{FF2B5EF4-FFF2-40B4-BE49-F238E27FC236}">
                    <a16:creationId xmlns:a16="http://schemas.microsoft.com/office/drawing/2014/main" id="{90DFA0D9-DDA2-4710-AB1B-2EAFE091DA75}"/>
                  </a:ext>
                </a:extLst>
              </p:cNvPr>
              <p:cNvSpPr>
                <a:spLocks/>
              </p:cNvSpPr>
              <p:nvPr/>
            </p:nvSpPr>
            <p:spPr bwMode="auto">
              <a:xfrm>
                <a:off x="1899" y="1262"/>
                <a:ext cx="116" cy="639"/>
              </a:xfrm>
              <a:custGeom>
                <a:avLst/>
                <a:gdLst>
                  <a:gd name="T0" fmla="*/ 2 w 103"/>
                  <a:gd name="T1" fmla="*/ 2 h 569"/>
                  <a:gd name="T2" fmla="*/ 22 w 103"/>
                  <a:gd name="T3" fmla="*/ 1 h 569"/>
                  <a:gd name="T4" fmla="*/ 30 w 103"/>
                  <a:gd name="T5" fmla="*/ 18 h 569"/>
                  <a:gd name="T6" fmla="*/ 39 w 103"/>
                  <a:gd name="T7" fmla="*/ 109 h 569"/>
                  <a:gd name="T8" fmla="*/ 40 w 103"/>
                  <a:gd name="T9" fmla="*/ 107 h 569"/>
                  <a:gd name="T10" fmla="*/ 50 w 103"/>
                  <a:gd name="T11" fmla="*/ 104 h 569"/>
                  <a:gd name="T12" fmla="*/ 58 w 103"/>
                  <a:gd name="T13" fmla="*/ 155 h 569"/>
                  <a:gd name="T14" fmla="*/ 57 w 103"/>
                  <a:gd name="T15" fmla="*/ 185 h 569"/>
                  <a:gd name="T16" fmla="*/ 48 w 103"/>
                  <a:gd name="T17" fmla="*/ 172 h 569"/>
                  <a:gd name="T18" fmla="*/ 72 w 103"/>
                  <a:gd name="T19" fmla="*/ 250 h 569"/>
                  <a:gd name="T20" fmla="*/ 85 w 103"/>
                  <a:gd name="T21" fmla="*/ 316 h 569"/>
                  <a:gd name="T22" fmla="*/ 95 w 103"/>
                  <a:gd name="T23" fmla="*/ 337 h 569"/>
                  <a:gd name="T24" fmla="*/ 97 w 103"/>
                  <a:gd name="T25" fmla="*/ 397 h 569"/>
                  <a:gd name="T26" fmla="*/ 89 w 103"/>
                  <a:gd name="T27" fmla="*/ 422 h 569"/>
                  <a:gd name="T28" fmla="*/ 83 w 103"/>
                  <a:gd name="T29" fmla="*/ 415 h 569"/>
                  <a:gd name="T30" fmla="*/ 60 w 103"/>
                  <a:gd name="T31" fmla="*/ 280 h 569"/>
                  <a:gd name="T32" fmla="*/ 58 w 103"/>
                  <a:gd name="T33" fmla="*/ 251 h 569"/>
                  <a:gd name="T34" fmla="*/ 70 w 103"/>
                  <a:gd name="T35" fmla="*/ 356 h 569"/>
                  <a:gd name="T36" fmla="*/ 85 w 103"/>
                  <a:gd name="T37" fmla="*/ 433 h 569"/>
                  <a:gd name="T38" fmla="*/ 88 w 103"/>
                  <a:gd name="T39" fmla="*/ 512 h 569"/>
                  <a:gd name="T40" fmla="*/ 89 w 103"/>
                  <a:gd name="T41" fmla="*/ 569 h 569"/>
                  <a:gd name="T42" fmla="*/ 79 w 103"/>
                  <a:gd name="T43" fmla="*/ 540 h 569"/>
                  <a:gd name="T44" fmla="*/ 61 w 103"/>
                  <a:gd name="T45" fmla="*/ 428 h 569"/>
                  <a:gd name="T46" fmla="*/ 50 w 103"/>
                  <a:gd name="T47" fmla="*/ 400 h 569"/>
                  <a:gd name="T48" fmla="*/ 46 w 103"/>
                  <a:gd name="T49" fmla="*/ 319 h 569"/>
                  <a:gd name="T50" fmla="*/ 34 w 103"/>
                  <a:gd name="T51" fmla="*/ 253 h 569"/>
                  <a:gd name="T52" fmla="*/ 9 w 103"/>
                  <a:gd name="T53" fmla="*/ 177 h 569"/>
                  <a:gd name="T54" fmla="*/ 6 w 103"/>
                  <a:gd name="T55" fmla="*/ 153 h 569"/>
                  <a:gd name="T56" fmla="*/ 15 w 103"/>
                  <a:gd name="T57" fmla="*/ 141 h 569"/>
                  <a:gd name="T58" fmla="*/ 23 w 103"/>
                  <a:gd name="T59" fmla="*/ 148 h 569"/>
                  <a:gd name="T60" fmla="*/ 39 w 103"/>
                  <a:gd name="T61" fmla="*/ 226 h 569"/>
                  <a:gd name="T62" fmla="*/ 15 w 103"/>
                  <a:gd name="T63" fmla="*/ 136 h 569"/>
                  <a:gd name="T64" fmla="*/ 11 w 103"/>
                  <a:gd name="T65" fmla="*/ 127 h 569"/>
                  <a:gd name="T66" fmla="*/ 0 w 103"/>
                  <a:gd name="T67" fmla="*/ 5 h 569"/>
                  <a:gd name="T68" fmla="*/ 2 w 103"/>
                  <a:gd name="T69" fmla="*/ 2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 h="569">
                    <a:moveTo>
                      <a:pt x="2" y="2"/>
                    </a:moveTo>
                    <a:cubicBezTo>
                      <a:pt x="9" y="0"/>
                      <a:pt x="15" y="0"/>
                      <a:pt x="22" y="1"/>
                    </a:cubicBezTo>
                    <a:cubicBezTo>
                      <a:pt x="27" y="5"/>
                      <a:pt x="30" y="12"/>
                      <a:pt x="30" y="18"/>
                    </a:cubicBezTo>
                    <a:cubicBezTo>
                      <a:pt x="33" y="48"/>
                      <a:pt x="42" y="77"/>
                      <a:pt x="39" y="109"/>
                    </a:cubicBezTo>
                    <a:cubicBezTo>
                      <a:pt x="39" y="107"/>
                      <a:pt x="40" y="107"/>
                      <a:pt x="40" y="107"/>
                    </a:cubicBezTo>
                    <a:cubicBezTo>
                      <a:pt x="41" y="97"/>
                      <a:pt x="44" y="90"/>
                      <a:pt x="50" y="104"/>
                    </a:cubicBezTo>
                    <a:cubicBezTo>
                      <a:pt x="56" y="120"/>
                      <a:pt x="59" y="138"/>
                      <a:pt x="58" y="155"/>
                    </a:cubicBezTo>
                    <a:cubicBezTo>
                      <a:pt x="57" y="165"/>
                      <a:pt x="66" y="175"/>
                      <a:pt x="57" y="185"/>
                    </a:cubicBezTo>
                    <a:cubicBezTo>
                      <a:pt x="49" y="181"/>
                      <a:pt x="48" y="174"/>
                      <a:pt x="48" y="172"/>
                    </a:cubicBezTo>
                    <a:cubicBezTo>
                      <a:pt x="60" y="193"/>
                      <a:pt x="61" y="223"/>
                      <a:pt x="72" y="250"/>
                    </a:cubicBezTo>
                    <a:cubicBezTo>
                      <a:pt x="80" y="271"/>
                      <a:pt x="81" y="294"/>
                      <a:pt x="85" y="316"/>
                    </a:cubicBezTo>
                    <a:cubicBezTo>
                      <a:pt x="87" y="324"/>
                      <a:pt x="87" y="332"/>
                      <a:pt x="95" y="337"/>
                    </a:cubicBezTo>
                    <a:cubicBezTo>
                      <a:pt x="87" y="357"/>
                      <a:pt x="93" y="377"/>
                      <a:pt x="97" y="397"/>
                    </a:cubicBezTo>
                    <a:cubicBezTo>
                      <a:pt x="99" y="406"/>
                      <a:pt x="103" y="417"/>
                      <a:pt x="89" y="422"/>
                    </a:cubicBezTo>
                    <a:cubicBezTo>
                      <a:pt x="85" y="421"/>
                      <a:pt x="84" y="418"/>
                      <a:pt x="83" y="415"/>
                    </a:cubicBezTo>
                    <a:cubicBezTo>
                      <a:pt x="79" y="369"/>
                      <a:pt x="61" y="326"/>
                      <a:pt x="60" y="280"/>
                    </a:cubicBezTo>
                    <a:cubicBezTo>
                      <a:pt x="59" y="270"/>
                      <a:pt x="57" y="261"/>
                      <a:pt x="58" y="251"/>
                    </a:cubicBezTo>
                    <a:cubicBezTo>
                      <a:pt x="60" y="286"/>
                      <a:pt x="64" y="321"/>
                      <a:pt x="70" y="356"/>
                    </a:cubicBezTo>
                    <a:cubicBezTo>
                      <a:pt x="75" y="382"/>
                      <a:pt x="84" y="407"/>
                      <a:pt x="85" y="433"/>
                    </a:cubicBezTo>
                    <a:cubicBezTo>
                      <a:pt x="76" y="459"/>
                      <a:pt x="86" y="486"/>
                      <a:pt x="88" y="512"/>
                    </a:cubicBezTo>
                    <a:cubicBezTo>
                      <a:pt x="89" y="531"/>
                      <a:pt x="90" y="550"/>
                      <a:pt x="89" y="569"/>
                    </a:cubicBezTo>
                    <a:cubicBezTo>
                      <a:pt x="78" y="562"/>
                      <a:pt x="80" y="550"/>
                      <a:pt x="79" y="540"/>
                    </a:cubicBezTo>
                    <a:cubicBezTo>
                      <a:pt x="74" y="502"/>
                      <a:pt x="69" y="465"/>
                      <a:pt x="61" y="428"/>
                    </a:cubicBezTo>
                    <a:cubicBezTo>
                      <a:pt x="59" y="417"/>
                      <a:pt x="53" y="410"/>
                      <a:pt x="50" y="400"/>
                    </a:cubicBezTo>
                    <a:cubicBezTo>
                      <a:pt x="41" y="373"/>
                      <a:pt x="50" y="346"/>
                      <a:pt x="46" y="319"/>
                    </a:cubicBezTo>
                    <a:cubicBezTo>
                      <a:pt x="43" y="297"/>
                      <a:pt x="45" y="272"/>
                      <a:pt x="34" y="253"/>
                    </a:cubicBezTo>
                    <a:cubicBezTo>
                      <a:pt x="18" y="229"/>
                      <a:pt x="16" y="203"/>
                      <a:pt x="9" y="177"/>
                    </a:cubicBezTo>
                    <a:cubicBezTo>
                      <a:pt x="6" y="169"/>
                      <a:pt x="6" y="161"/>
                      <a:pt x="6" y="153"/>
                    </a:cubicBezTo>
                    <a:cubicBezTo>
                      <a:pt x="7" y="147"/>
                      <a:pt x="9" y="142"/>
                      <a:pt x="15" y="141"/>
                    </a:cubicBezTo>
                    <a:cubicBezTo>
                      <a:pt x="20" y="140"/>
                      <a:pt x="22" y="144"/>
                      <a:pt x="23" y="148"/>
                    </a:cubicBezTo>
                    <a:cubicBezTo>
                      <a:pt x="32" y="176"/>
                      <a:pt x="35" y="205"/>
                      <a:pt x="39" y="226"/>
                    </a:cubicBezTo>
                    <a:cubicBezTo>
                      <a:pt x="31" y="201"/>
                      <a:pt x="36" y="166"/>
                      <a:pt x="15" y="136"/>
                    </a:cubicBezTo>
                    <a:cubicBezTo>
                      <a:pt x="13" y="133"/>
                      <a:pt x="11" y="131"/>
                      <a:pt x="11" y="127"/>
                    </a:cubicBezTo>
                    <a:cubicBezTo>
                      <a:pt x="11" y="86"/>
                      <a:pt x="0" y="46"/>
                      <a:pt x="0" y="5"/>
                    </a:cubicBezTo>
                    <a:cubicBezTo>
                      <a:pt x="0" y="4"/>
                      <a:pt x="1" y="3"/>
                      <a:pt x="2" y="2"/>
                    </a:cubicBezTo>
                    <a:close/>
                  </a:path>
                </a:pathLst>
              </a:custGeom>
              <a:solidFill>
                <a:srgbClr val="F2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1" name="Freeform 53">
                <a:extLst>
                  <a:ext uri="{FF2B5EF4-FFF2-40B4-BE49-F238E27FC236}">
                    <a16:creationId xmlns:a16="http://schemas.microsoft.com/office/drawing/2014/main" id="{027C49DB-195F-4EE0-BB5F-AC3ADAE04C0F}"/>
                  </a:ext>
                </a:extLst>
              </p:cNvPr>
              <p:cNvSpPr>
                <a:spLocks/>
              </p:cNvSpPr>
              <p:nvPr/>
            </p:nvSpPr>
            <p:spPr bwMode="auto">
              <a:xfrm>
                <a:off x="453" y="2763"/>
                <a:ext cx="436" cy="58"/>
              </a:xfrm>
              <a:custGeom>
                <a:avLst/>
                <a:gdLst>
                  <a:gd name="T0" fmla="*/ 377 w 388"/>
                  <a:gd name="T1" fmla="*/ 52 h 52"/>
                  <a:gd name="T2" fmla="*/ 323 w 388"/>
                  <a:gd name="T3" fmla="*/ 48 h 52"/>
                  <a:gd name="T4" fmla="*/ 231 w 388"/>
                  <a:gd name="T5" fmla="*/ 48 h 52"/>
                  <a:gd name="T6" fmla="*/ 129 w 388"/>
                  <a:gd name="T7" fmla="*/ 46 h 52"/>
                  <a:gd name="T8" fmla="*/ 18 w 388"/>
                  <a:gd name="T9" fmla="*/ 43 h 52"/>
                  <a:gd name="T10" fmla="*/ 0 w 388"/>
                  <a:gd name="T11" fmla="*/ 37 h 52"/>
                  <a:gd name="T12" fmla="*/ 21 w 388"/>
                  <a:gd name="T13" fmla="*/ 5 h 52"/>
                  <a:gd name="T14" fmla="*/ 44 w 388"/>
                  <a:gd name="T15" fmla="*/ 1 h 52"/>
                  <a:gd name="T16" fmla="*/ 151 w 388"/>
                  <a:gd name="T17" fmla="*/ 7 h 52"/>
                  <a:gd name="T18" fmla="*/ 195 w 388"/>
                  <a:gd name="T19" fmla="*/ 16 h 52"/>
                  <a:gd name="T20" fmla="*/ 210 w 388"/>
                  <a:gd name="T21" fmla="*/ 15 h 52"/>
                  <a:gd name="T22" fmla="*/ 219 w 388"/>
                  <a:gd name="T23" fmla="*/ 12 h 52"/>
                  <a:gd name="T24" fmla="*/ 287 w 388"/>
                  <a:gd name="T25" fmla="*/ 13 h 52"/>
                  <a:gd name="T26" fmla="*/ 309 w 388"/>
                  <a:gd name="T27" fmla="*/ 13 h 52"/>
                  <a:gd name="T28" fmla="*/ 375 w 388"/>
                  <a:gd name="T29" fmla="*/ 10 h 52"/>
                  <a:gd name="T30" fmla="*/ 384 w 388"/>
                  <a:gd name="T31" fmla="*/ 15 h 52"/>
                  <a:gd name="T32" fmla="*/ 377 w 388"/>
                  <a:gd name="T3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8" h="52">
                    <a:moveTo>
                      <a:pt x="377" y="52"/>
                    </a:moveTo>
                    <a:cubicBezTo>
                      <a:pt x="360" y="44"/>
                      <a:pt x="341" y="48"/>
                      <a:pt x="323" y="48"/>
                    </a:cubicBezTo>
                    <a:cubicBezTo>
                      <a:pt x="292" y="47"/>
                      <a:pt x="261" y="51"/>
                      <a:pt x="231" y="48"/>
                    </a:cubicBezTo>
                    <a:cubicBezTo>
                      <a:pt x="197" y="45"/>
                      <a:pt x="162" y="42"/>
                      <a:pt x="129" y="46"/>
                    </a:cubicBezTo>
                    <a:cubicBezTo>
                      <a:pt x="91" y="50"/>
                      <a:pt x="55" y="42"/>
                      <a:pt x="18" y="43"/>
                    </a:cubicBezTo>
                    <a:cubicBezTo>
                      <a:pt x="13" y="43"/>
                      <a:pt x="5" y="43"/>
                      <a:pt x="0" y="37"/>
                    </a:cubicBezTo>
                    <a:cubicBezTo>
                      <a:pt x="7" y="26"/>
                      <a:pt x="14" y="15"/>
                      <a:pt x="21" y="5"/>
                    </a:cubicBezTo>
                    <a:cubicBezTo>
                      <a:pt x="28" y="0"/>
                      <a:pt x="37" y="0"/>
                      <a:pt x="44" y="1"/>
                    </a:cubicBezTo>
                    <a:cubicBezTo>
                      <a:pt x="80" y="6"/>
                      <a:pt x="116" y="2"/>
                      <a:pt x="151" y="7"/>
                    </a:cubicBezTo>
                    <a:cubicBezTo>
                      <a:pt x="166" y="9"/>
                      <a:pt x="181" y="7"/>
                      <a:pt x="195" y="16"/>
                    </a:cubicBezTo>
                    <a:cubicBezTo>
                      <a:pt x="199" y="18"/>
                      <a:pt x="205" y="18"/>
                      <a:pt x="210" y="15"/>
                    </a:cubicBezTo>
                    <a:cubicBezTo>
                      <a:pt x="213" y="14"/>
                      <a:pt x="217" y="11"/>
                      <a:pt x="219" y="12"/>
                    </a:cubicBezTo>
                    <a:cubicBezTo>
                      <a:pt x="242" y="17"/>
                      <a:pt x="265" y="8"/>
                      <a:pt x="287" y="13"/>
                    </a:cubicBezTo>
                    <a:cubicBezTo>
                      <a:pt x="295" y="15"/>
                      <a:pt x="302" y="16"/>
                      <a:pt x="309" y="13"/>
                    </a:cubicBezTo>
                    <a:cubicBezTo>
                      <a:pt x="331" y="4"/>
                      <a:pt x="353" y="14"/>
                      <a:pt x="375" y="10"/>
                    </a:cubicBezTo>
                    <a:cubicBezTo>
                      <a:pt x="379" y="10"/>
                      <a:pt x="382" y="12"/>
                      <a:pt x="384" y="15"/>
                    </a:cubicBezTo>
                    <a:cubicBezTo>
                      <a:pt x="388" y="29"/>
                      <a:pt x="386" y="41"/>
                      <a:pt x="377" y="52"/>
                    </a:cubicBezTo>
                    <a:close/>
                  </a:path>
                </a:pathLst>
              </a:custGeom>
              <a:solidFill>
                <a:srgbClr val="8FC0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2" name="Freeform 54">
                <a:extLst>
                  <a:ext uri="{FF2B5EF4-FFF2-40B4-BE49-F238E27FC236}">
                    <a16:creationId xmlns:a16="http://schemas.microsoft.com/office/drawing/2014/main" id="{F135B4D1-600D-4F47-96E9-D7FDD012BE63}"/>
                  </a:ext>
                </a:extLst>
              </p:cNvPr>
              <p:cNvSpPr>
                <a:spLocks/>
              </p:cNvSpPr>
              <p:nvPr/>
            </p:nvSpPr>
            <p:spPr bwMode="auto">
              <a:xfrm>
                <a:off x="415" y="2844"/>
                <a:ext cx="466" cy="57"/>
              </a:xfrm>
              <a:custGeom>
                <a:avLst/>
                <a:gdLst>
                  <a:gd name="T0" fmla="*/ 403 w 415"/>
                  <a:gd name="T1" fmla="*/ 45 h 51"/>
                  <a:gd name="T2" fmla="*/ 355 w 415"/>
                  <a:gd name="T3" fmla="*/ 42 h 51"/>
                  <a:gd name="T4" fmla="*/ 320 w 415"/>
                  <a:gd name="T5" fmla="*/ 41 h 51"/>
                  <a:gd name="T6" fmla="*/ 222 w 415"/>
                  <a:gd name="T7" fmla="*/ 42 h 51"/>
                  <a:gd name="T8" fmla="*/ 138 w 415"/>
                  <a:gd name="T9" fmla="*/ 40 h 51"/>
                  <a:gd name="T10" fmla="*/ 83 w 415"/>
                  <a:gd name="T11" fmla="*/ 37 h 51"/>
                  <a:gd name="T12" fmla="*/ 0 w 415"/>
                  <a:gd name="T13" fmla="*/ 32 h 51"/>
                  <a:gd name="T14" fmla="*/ 15 w 415"/>
                  <a:gd name="T15" fmla="*/ 1 h 51"/>
                  <a:gd name="T16" fmla="*/ 157 w 415"/>
                  <a:gd name="T17" fmla="*/ 13 h 51"/>
                  <a:gd name="T18" fmla="*/ 256 w 415"/>
                  <a:gd name="T19" fmla="*/ 13 h 51"/>
                  <a:gd name="T20" fmla="*/ 337 w 415"/>
                  <a:gd name="T21" fmla="*/ 16 h 51"/>
                  <a:gd name="T22" fmla="*/ 407 w 415"/>
                  <a:gd name="T23" fmla="*/ 14 h 51"/>
                  <a:gd name="T24" fmla="*/ 403 w 415"/>
                  <a:gd name="T25" fmla="*/ 4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5" h="51">
                    <a:moveTo>
                      <a:pt x="403" y="45"/>
                    </a:moveTo>
                    <a:cubicBezTo>
                      <a:pt x="386" y="48"/>
                      <a:pt x="371" y="51"/>
                      <a:pt x="355" y="42"/>
                    </a:cubicBezTo>
                    <a:cubicBezTo>
                      <a:pt x="345" y="36"/>
                      <a:pt x="329" y="38"/>
                      <a:pt x="320" y="41"/>
                    </a:cubicBezTo>
                    <a:cubicBezTo>
                      <a:pt x="287" y="50"/>
                      <a:pt x="254" y="41"/>
                      <a:pt x="222" y="42"/>
                    </a:cubicBezTo>
                    <a:cubicBezTo>
                      <a:pt x="194" y="43"/>
                      <a:pt x="166" y="42"/>
                      <a:pt x="138" y="40"/>
                    </a:cubicBezTo>
                    <a:cubicBezTo>
                      <a:pt x="120" y="39"/>
                      <a:pt x="101" y="36"/>
                      <a:pt x="83" y="37"/>
                    </a:cubicBezTo>
                    <a:cubicBezTo>
                      <a:pt x="55" y="38"/>
                      <a:pt x="27" y="32"/>
                      <a:pt x="0" y="32"/>
                    </a:cubicBezTo>
                    <a:cubicBezTo>
                      <a:pt x="1" y="20"/>
                      <a:pt x="8" y="11"/>
                      <a:pt x="15" y="1"/>
                    </a:cubicBezTo>
                    <a:cubicBezTo>
                      <a:pt x="63" y="0"/>
                      <a:pt x="110" y="8"/>
                      <a:pt x="157" y="13"/>
                    </a:cubicBezTo>
                    <a:cubicBezTo>
                      <a:pt x="190" y="16"/>
                      <a:pt x="223" y="6"/>
                      <a:pt x="256" y="13"/>
                    </a:cubicBezTo>
                    <a:cubicBezTo>
                      <a:pt x="283" y="19"/>
                      <a:pt x="310" y="19"/>
                      <a:pt x="337" y="16"/>
                    </a:cubicBezTo>
                    <a:cubicBezTo>
                      <a:pt x="360" y="13"/>
                      <a:pt x="384" y="14"/>
                      <a:pt x="407" y="14"/>
                    </a:cubicBezTo>
                    <a:cubicBezTo>
                      <a:pt x="415" y="25"/>
                      <a:pt x="414" y="36"/>
                      <a:pt x="403" y="45"/>
                    </a:cubicBezTo>
                    <a:close/>
                  </a:path>
                </a:pathLst>
              </a:custGeom>
              <a:solidFill>
                <a:srgbClr val="75B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3" name="Freeform 55">
                <a:extLst>
                  <a:ext uri="{FF2B5EF4-FFF2-40B4-BE49-F238E27FC236}">
                    <a16:creationId xmlns:a16="http://schemas.microsoft.com/office/drawing/2014/main" id="{CB057C88-4753-4326-9474-41999A2D66DA}"/>
                  </a:ext>
                </a:extLst>
              </p:cNvPr>
              <p:cNvSpPr>
                <a:spLocks/>
              </p:cNvSpPr>
              <p:nvPr/>
            </p:nvSpPr>
            <p:spPr bwMode="auto">
              <a:xfrm>
                <a:off x="131" y="3577"/>
                <a:ext cx="435" cy="66"/>
              </a:xfrm>
              <a:custGeom>
                <a:avLst/>
                <a:gdLst>
                  <a:gd name="T0" fmla="*/ 383 w 387"/>
                  <a:gd name="T1" fmla="*/ 44 h 58"/>
                  <a:gd name="T2" fmla="*/ 339 w 387"/>
                  <a:gd name="T3" fmla="*/ 50 h 58"/>
                  <a:gd name="T4" fmla="*/ 278 w 387"/>
                  <a:gd name="T5" fmla="*/ 42 h 58"/>
                  <a:gd name="T6" fmla="*/ 271 w 387"/>
                  <a:gd name="T7" fmla="*/ 44 h 58"/>
                  <a:gd name="T8" fmla="*/ 229 w 387"/>
                  <a:gd name="T9" fmla="*/ 47 h 58"/>
                  <a:gd name="T10" fmla="*/ 220 w 387"/>
                  <a:gd name="T11" fmla="*/ 47 h 58"/>
                  <a:gd name="T12" fmla="*/ 143 w 387"/>
                  <a:gd name="T13" fmla="*/ 47 h 58"/>
                  <a:gd name="T14" fmla="*/ 104 w 387"/>
                  <a:gd name="T15" fmla="*/ 46 h 58"/>
                  <a:gd name="T16" fmla="*/ 73 w 387"/>
                  <a:gd name="T17" fmla="*/ 41 h 58"/>
                  <a:gd name="T18" fmla="*/ 17 w 387"/>
                  <a:gd name="T19" fmla="*/ 35 h 58"/>
                  <a:gd name="T20" fmla="*/ 3 w 387"/>
                  <a:gd name="T21" fmla="*/ 24 h 58"/>
                  <a:gd name="T22" fmla="*/ 7 w 387"/>
                  <a:gd name="T23" fmla="*/ 0 h 58"/>
                  <a:gd name="T24" fmla="*/ 192 w 387"/>
                  <a:gd name="T25" fmla="*/ 10 h 58"/>
                  <a:gd name="T26" fmla="*/ 313 w 387"/>
                  <a:gd name="T27" fmla="*/ 13 h 58"/>
                  <a:gd name="T28" fmla="*/ 360 w 387"/>
                  <a:gd name="T29" fmla="*/ 20 h 58"/>
                  <a:gd name="T30" fmla="*/ 344 w 387"/>
                  <a:gd name="T31" fmla="*/ 28 h 58"/>
                  <a:gd name="T32" fmla="*/ 371 w 387"/>
                  <a:gd name="T33" fmla="*/ 27 h 58"/>
                  <a:gd name="T34" fmla="*/ 383 w 387"/>
                  <a:gd name="T35" fmla="*/ 4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7" h="58">
                    <a:moveTo>
                      <a:pt x="383" y="44"/>
                    </a:moveTo>
                    <a:cubicBezTo>
                      <a:pt x="370" y="58"/>
                      <a:pt x="353" y="51"/>
                      <a:pt x="339" y="50"/>
                    </a:cubicBezTo>
                    <a:cubicBezTo>
                      <a:pt x="319" y="49"/>
                      <a:pt x="298" y="49"/>
                      <a:pt x="278" y="42"/>
                    </a:cubicBezTo>
                    <a:cubicBezTo>
                      <a:pt x="276" y="42"/>
                      <a:pt x="273" y="43"/>
                      <a:pt x="271" y="44"/>
                    </a:cubicBezTo>
                    <a:cubicBezTo>
                      <a:pt x="257" y="54"/>
                      <a:pt x="243" y="46"/>
                      <a:pt x="229" y="47"/>
                    </a:cubicBezTo>
                    <a:cubicBezTo>
                      <a:pt x="226" y="48"/>
                      <a:pt x="223" y="48"/>
                      <a:pt x="220" y="47"/>
                    </a:cubicBezTo>
                    <a:cubicBezTo>
                      <a:pt x="194" y="38"/>
                      <a:pt x="169" y="44"/>
                      <a:pt x="143" y="47"/>
                    </a:cubicBezTo>
                    <a:cubicBezTo>
                      <a:pt x="130" y="46"/>
                      <a:pt x="117" y="49"/>
                      <a:pt x="104" y="46"/>
                    </a:cubicBezTo>
                    <a:cubicBezTo>
                      <a:pt x="94" y="41"/>
                      <a:pt x="84" y="40"/>
                      <a:pt x="73" y="41"/>
                    </a:cubicBezTo>
                    <a:cubicBezTo>
                      <a:pt x="54" y="43"/>
                      <a:pt x="35" y="41"/>
                      <a:pt x="17" y="35"/>
                    </a:cubicBezTo>
                    <a:cubicBezTo>
                      <a:pt x="11" y="33"/>
                      <a:pt x="3" y="33"/>
                      <a:pt x="3" y="24"/>
                    </a:cubicBezTo>
                    <a:cubicBezTo>
                      <a:pt x="0" y="15"/>
                      <a:pt x="4" y="8"/>
                      <a:pt x="7" y="0"/>
                    </a:cubicBezTo>
                    <a:cubicBezTo>
                      <a:pt x="68" y="8"/>
                      <a:pt x="131" y="7"/>
                      <a:pt x="192" y="10"/>
                    </a:cubicBezTo>
                    <a:cubicBezTo>
                      <a:pt x="232" y="12"/>
                      <a:pt x="273" y="15"/>
                      <a:pt x="313" y="13"/>
                    </a:cubicBezTo>
                    <a:cubicBezTo>
                      <a:pt x="328" y="12"/>
                      <a:pt x="345" y="14"/>
                      <a:pt x="360" y="20"/>
                    </a:cubicBezTo>
                    <a:cubicBezTo>
                      <a:pt x="356" y="26"/>
                      <a:pt x="349" y="26"/>
                      <a:pt x="344" y="28"/>
                    </a:cubicBezTo>
                    <a:cubicBezTo>
                      <a:pt x="352" y="27"/>
                      <a:pt x="362" y="27"/>
                      <a:pt x="371" y="27"/>
                    </a:cubicBezTo>
                    <a:cubicBezTo>
                      <a:pt x="382" y="28"/>
                      <a:pt x="387" y="34"/>
                      <a:pt x="383" y="44"/>
                    </a:cubicBezTo>
                    <a:close/>
                  </a:path>
                </a:pathLst>
              </a:custGeom>
              <a:solidFill>
                <a:srgbClr val="88BB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4" name="Freeform 56">
                <a:extLst>
                  <a:ext uri="{FF2B5EF4-FFF2-40B4-BE49-F238E27FC236}">
                    <a16:creationId xmlns:a16="http://schemas.microsoft.com/office/drawing/2014/main" id="{B5E01BB9-9C33-4101-B308-EB7142373C0E}"/>
                  </a:ext>
                </a:extLst>
              </p:cNvPr>
              <p:cNvSpPr>
                <a:spLocks/>
              </p:cNvSpPr>
              <p:nvPr/>
            </p:nvSpPr>
            <p:spPr bwMode="auto">
              <a:xfrm>
                <a:off x="1613" y="2760"/>
                <a:ext cx="527" cy="70"/>
              </a:xfrm>
              <a:custGeom>
                <a:avLst/>
                <a:gdLst>
                  <a:gd name="T0" fmla="*/ 469 w 469"/>
                  <a:gd name="T1" fmla="*/ 36 h 63"/>
                  <a:gd name="T2" fmla="*/ 366 w 469"/>
                  <a:gd name="T3" fmla="*/ 41 h 63"/>
                  <a:gd name="T4" fmla="*/ 225 w 469"/>
                  <a:gd name="T5" fmla="*/ 51 h 63"/>
                  <a:gd name="T6" fmla="*/ 221 w 469"/>
                  <a:gd name="T7" fmla="*/ 51 h 63"/>
                  <a:gd name="T8" fmla="*/ 119 w 469"/>
                  <a:gd name="T9" fmla="*/ 54 h 63"/>
                  <a:gd name="T10" fmla="*/ 10 w 469"/>
                  <a:gd name="T11" fmla="*/ 60 h 63"/>
                  <a:gd name="T12" fmla="*/ 0 w 469"/>
                  <a:gd name="T13" fmla="*/ 59 h 63"/>
                  <a:gd name="T14" fmla="*/ 12 w 469"/>
                  <a:gd name="T15" fmla="*/ 52 h 63"/>
                  <a:gd name="T16" fmla="*/ 151 w 469"/>
                  <a:gd name="T17" fmla="*/ 20 h 63"/>
                  <a:gd name="T18" fmla="*/ 172 w 469"/>
                  <a:gd name="T19" fmla="*/ 16 h 63"/>
                  <a:gd name="T20" fmla="*/ 290 w 469"/>
                  <a:gd name="T21" fmla="*/ 13 h 63"/>
                  <a:gd name="T22" fmla="*/ 420 w 469"/>
                  <a:gd name="T23" fmla="*/ 7 h 63"/>
                  <a:gd name="T24" fmla="*/ 457 w 469"/>
                  <a:gd name="T25" fmla="*/ 8 h 63"/>
                  <a:gd name="T26" fmla="*/ 469 w 469"/>
                  <a:gd name="T27" fmla="*/ 3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9" h="63">
                    <a:moveTo>
                      <a:pt x="469" y="36"/>
                    </a:moveTo>
                    <a:cubicBezTo>
                      <a:pt x="435" y="42"/>
                      <a:pt x="400" y="37"/>
                      <a:pt x="366" y="41"/>
                    </a:cubicBezTo>
                    <a:cubicBezTo>
                      <a:pt x="319" y="46"/>
                      <a:pt x="271" y="44"/>
                      <a:pt x="225" y="51"/>
                    </a:cubicBezTo>
                    <a:cubicBezTo>
                      <a:pt x="223" y="51"/>
                      <a:pt x="222" y="52"/>
                      <a:pt x="221" y="51"/>
                    </a:cubicBezTo>
                    <a:cubicBezTo>
                      <a:pt x="186" y="34"/>
                      <a:pt x="153" y="58"/>
                      <a:pt x="119" y="54"/>
                    </a:cubicBezTo>
                    <a:cubicBezTo>
                      <a:pt x="82" y="50"/>
                      <a:pt x="47" y="63"/>
                      <a:pt x="10" y="60"/>
                    </a:cubicBezTo>
                    <a:cubicBezTo>
                      <a:pt x="7" y="60"/>
                      <a:pt x="4" y="59"/>
                      <a:pt x="0" y="59"/>
                    </a:cubicBezTo>
                    <a:cubicBezTo>
                      <a:pt x="3" y="55"/>
                      <a:pt x="7" y="53"/>
                      <a:pt x="12" y="52"/>
                    </a:cubicBezTo>
                    <a:cubicBezTo>
                      <a:pt x="59" y="46"/>
                      <a:pt x="106" y="35"/>
                      <a:pt x="151" y="20"/>
                    </a:cubicBezTo>
                    <a:cubicBezTo>
                      <a:pt x="158" y="18"/>
                      <a:pt x="166" y="21"/>
                      <a:pt x="172" y="16"/>
                    </a:cubicBezTo>
                    <a:cubicBezTo>
                      <a:pt x="211" y="11"/>
                      <a:pt x="251" y="20"/>
                      <a:pt x="290" y="13"/>
                    </a:cubicBezTo>
                    <a:cubicBezTo>
                      <a:pt x="333" y="4"/>
                      <a:pt x="377" y="7"/>
                      <a:pt x="420" y="7"/>
                    </a:cubicBezTo>
                    <a:cubicBezTo>
                      <a:pt x="432" y="7"/>
                      <a:pt x="445" y="0"/>
                      <a:pt x="457" y="8"/>
                    </a:cubicBezTo>
                    <a:cubicBezTo>
                      <a:pt x="464" y="16"/>
                      <a:pt x="467" y="26"/>
                      <a:pt x="469" y="36"/>
                    </a:cubicBezTo>
                    <a:close/>
                  </a:path>
                </a:pathLst>
              </a:custGeom>
              <a:solidFill>
                <a:srgbClr val="7BB2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5" name="Freeform 57">
                <a:extLst>
                  <a:ext uri="{FF2B5EF4-FFF2-40B4-BE49-F238E27FC236}">
                    <a16:creationId xmlns:a16="http://schemas.microsoft.com/office/drawing/2014/main" id="{B8890D3D-C0F8-4DD1-AFD4-ABEBC78B0BD7}"/>
                  </a:ext>
                </a:extLst>
              </p:cNvPr>
              <p:cNvSpPr>
                <a:spLocks/>
              </p:cNvSpPr>
              <p:nvPr/>
            </p:nvSpPr>
            <p:spPr bwMode="auto">
              <a:xfrm>
                <a:off x="360" y="2935"/>
                <a:ext cx="510" cy="74"/>
              </a:xfrm>
              <a:custGeom>
                <a:avLst/>
                <a:gdLst>
                  <a:gd name="T0" fmla="*/ 0 w 454"/>
                  <a:gd name="T1" fmla="*/ 48 h 66"/>
                  <a:gd name="T2" fmla="*/ 24 w 454"/>
                  <a:gd name="T3" fmla="*/ 0 h 66"/>
                  <a:gd name="T4" fmla="*/ 133 w 454"/>
                  <a:gd name="T5" fmla="*/ 12 h 66"/>
                  <a:gd name="T6" fmla="*/ 211 w 454"/>
                  <a:gd name="T7" fmla="*/ 14 h 66"/>
                  <a:gd name="T8" fmla="*/ 382 w 454"/>
                  <a:gd name="T9" fmla="*/ 21 h 66"/>
                  <a:gd name="T10" fmla="*/ 428 w 454"/>
                  <a:gd name="T11" fmla="*/ 18 h 66"/>
                  <a:gd name="T12" fmla="*/ 453 w 454"/>
                  <a:gd name="T13" fmla="*/ 44 h 66"/>
                  <a:gd name="T14" fmla="*/ 451 w 454"/>
                  <a:gd name="T15" fmla="*/ 58 h 66"/>
                  <a:gd name="T16" fmla="*/ 432 w 454"/>
                  <a:gd name="T17" fmla="*/ 57 h 66"/>
                  <a:gd name="T18" fmla="*/ 391 w 454"/>
                  <a:gd name="T19" fmla="*/ 58 h 66"/>
                  <a:gd name="T20" fmla="*/ 387 w 454"/>
                  <a:gd name="T21" fmla="*/ 56 h 66"/>
                  <a:gd name="T22" fmla="*/ 381 w 454"/>
                  <a:gd name="T23" fmla="*/ 51 h 66"/>
                  <a:gd name="T24" fmla="*/ 305 w 454"/>
                  <a:gd name="T25" fmla="*/ 44 h 66"/>
                  <a:gd name="T26" fmla="*/ 207 w 454"/>
                  <a:gd name="T27" fmla="*/ 51 h 66"/>
                  <a:gd name="T28" fmla="*/ 202 w 454"/>
                  <a:gd name="T29" fmla="*/ 50 h 66"/>
                  <a:gd name="T30" fmla="*/ 142 w 454"/>
                  <a:gd name="T31" fmla="*/ 44 h 66"/>
                  <a:gd name="T32" fmla="*/ 96 w 454"/>
                  <a:gd name="T33" fmla="*/ 50 h 66"/>
                  <a:gd name="T34" fmla="*/ 40 w 454"/>
                  <a:gd name="T35" fmla="*/ 54 h 66"/>
                  <a:gd name="T36" fmla="*/ 0 w 454"/>
                  <a:gd name="T3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4" h="66">
                    <a:moveTo>
                      <a:pt x="0" y="48"/>
                    </a:moveTo>
                    <a:cubicBezTo>
                      <a:pt x="8" y="32"/>
                      <a:pt x="16" y="16"/>
                      <a:pt x="24" y="0"/>
                    </a:cubicBezTo>
                    <a:cubicBezTo>
                      <a:pt x="60" y="2"/>
                      <a:pt x="96" y="10"/>
                      <a:pt x="133" y="12"/>
                    </a:cubicBezTo>
                    <a:cubicBezTo>
                      <a:pt x="159" y="14"/>
                      <a:pt x="185" y="13"/>
                      <a:pt x="211" y="14"/>
                    </a:cubicBezTo>
                    <a:cubicBezTo>
                      <a:pt x="268" y="16"/>
                      <a:pt x="325" y="17"/>
                      <a:pt x="382" y="21"/>
                    </a:cubicBezTo>
                    <a:cubicBezTo>
                      <a:pt x="397" y="22"/>
                      <a:pt x="412" y="18"/>
                      <a:pt x="428" y="18"/>
                    </a:cubicBezTo>
                    <a:cubicBezTo>
                      <a:pt x="451" y="18"/>
                      <a:pt x="454" y="21"/>
                      <a:pt x="453" y="44"/>
                    </a:cubicBezTo>
                    <a:cubicBezTo>
                      <a:pt x="453" y="49"/>
                      <a:pt x="453" y="53"/>
                      <a:pt x="451" y="58"/>
                    </a:cubicBezTo>
                    <a:cubicBezTo>
                      <a:pt x="444" y="66"/>
                      <a:pt x="438" y="61"/>
                      <a:pt x="432" y="57"/>
                    </a:cubicBezTo>
                    <a:cubicBezTo>
                      <a:pt x="418" y="47"/>
                      <a:pt x="405" y="53"/>
                      <a:pt x="391" y="58"/>
                    </a:cubicBezTo>
                    <a:cubicBezTo>
                      <a:pt x="390" y="58"/>
                      <a:pt x="388" y="57"/>
                      <a:pt x="387" y="56"/>
                    </a:cubicBezTo>
                    <a:cubicBezTo>
                      <a:pt x="385" y="54"/>
                      <a:pt x="382" y="50"/>
                      <a:pt x="381" y="51"/>
                    </a:cubicBezTo>
                    <a:cubicBezTo>
                      <a:pt x="354" y="61"/>
                      <a:pt x="331" y="42"/>
                      <a:pt x="305" y="44"/>
                    </a:cubicBezTo>
                    <a:cubicBezTo>
                      <a:pt x="272" y="47"/>
                      <a:pt x="239" y="47"/>
                      <a:pt x="207" y="51"/>
                    </a:cubicBezTo>
                    <a:cubicBezTo>
                      <a:pt x="205" y="51"/>
                      <a:pt x="203" y="50"/>
                      <a:pt x="202" y="50"/>
                    </a:cubicBezTo>
                    <a:cubicBezTo>
                      <a:pt x="183" y="39"/>
                      <a:pt x="161" y="44"/>
                      <a:pt x="142" y="44"/>
                    </a:cubicBezTo>
                    <a:cubicBezTo>
                      <a:pt x="127" y="45"/>
                      <a:pt x="110" y="44"/>
                      <a:pt x="96" y="50"/>
                    </a:cubicBezTo>
                    <a:cubicBezTo>
                      <a:pt x="77" y="48"/>
                      <a:pt x="59" y="52"/>
                      <a:pt x="40" y="54"/>
                    </a:cubicBezTo>
                    <a:cubicBezTo>
                      <a:pt x="27" y="54"/>
                      <a:pt x="12" y="56"/>
                      <a:pt x="0" y="48"/>
                    </a:cubicBezTo>
                    <a:close/>
                  </a:path>
                </a:pathLst>
              </a:custGeom>
              <a:solidFill>
                <a:srgbClr val="D6E2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6" name="Freeform 58">
                <a:extLst>
                  <a:ext uri="{FF2B5EF4-FFF2-40B4-BE49-F238E27FC236}">
                    <a16:creationId xmlns:a16="http://schemas.microsoft.com/office/drawing/2014/main" id="{87DA4FAB-8671-4C6E-B53D-002FA98113DF}"/>
                  </a:ext>
                </a:extLst>
              </p:cNvPr>
              <p:cNvSpPr>
                <a:spLocks/>
              </p:cNvSpPr>
              <p:nvPr/>
            </p:nvSpPr>
            <p:spPr bwMode="auto">
              <a:xfrm>
                <a:off x="346" y="2981"/>
                <a:ext cx="523" cy="53"/>
              </a:xfrm>
              <a:custGeom>
                <a:avLst/>
                <a:gdLst>
                  <a:gd name="T0" fmla="*/ 400 w 465"/>
                  <a:gd name="T1" fmla="*/ 15 h 47"/>
                  <a:gd name="T2" fmla="*/ 404 w 465"/>
                  <a:gd name="T3" fmla="*/ 15 h 47"/>
                  <a:gd name="T4" fmla="*/ 426 w 465"/>
                  <a:gd name="T5" fmla="*/ 22 h 47"/>
                  <a:gd name="T6" fmla="*/ 444 w 465"/>
                  <a:gd name="T7" fmla="*/ 11 h 47"/>
                  <a:gd name="T8" fmla="*/ 460 w 465"/>
                  <a:gd name="T9" fmla="*/ 19 h 47"/>
                  <a:gd name="T10" fmla="*/ 465 w 465"/>
                  <a:gd name="T11" fmla="*/ 35 h 47"/>
                  <a:gd name="T12" fmla="*/ 460 w 465"/>
                  <a:gd name="T13" fmla="*/ 47 h 47"/>
                  <a:gd name="T14" fmla="*/ 406 w 465"/>
                  <a:gd name="T15" fmla="*/ 42 h 47"/>
                  <a:gd name="T16" fmla="*/ 299 w 465"/>
                  <a:gd name="T17" fmla="*/ 38 h 47"/>
                  <a:gd name="T18" fmla="*/ 22 w 465"/>
                  <a:gd name="T19" fmla="*/ 35 h 47"/>
                  <a:gd name="T20" fmla="*/ 0 w 465"/>
                  <a:gd name="T21" fmla="*/ 31 h 47"/>
                  <a:gd name="T22" fmla="*/ 12 w 465"/>
                  <a:gd name="T23" fmla="*/ 7 h 47"/>
                  <a:gd name="T24" fmla="*/ 85 w 465"/>
                  <a:gd name="T25" fmla="*/ 2 h 47"/>
                  <a:gd name="T26" fmla="*/ 108 w 465"/>
                  <a:gd name="T27" fmla="*/ 7 h 47"/>
                  <a:gd name="T28" fmla="*/ 152 w 465"/>
                  <a:gd name="T29" fmla="*/ 1 h 47"/>
                  <a:gd name="T30" fmla="*/ 160 w 465"/>
                  <a:gd name="T31" fmla="*/ 2 h 47"/>
                  <a:gd name="T32" fmla="*/ 211 w 465"/>
                  <a:gd name="T33" fmla="*/ 5 h 47"/>
                  <a:gd name="T34" fmla="*/ 216 w 465"/>
                  <a:gd name="T35" fmla="*/ 7 h 47"/>
                  <a:gd name="T36" fmla="*/ 216 w 465"/>
                  <a:gd name="T37" fmla="*/ 7 h 47"/>
                  <a:gd name="T38" fmla="*/ 237 w 465"/>
                  <a:gd name="T39" fmla="*/ 11 h 47"/>
                  <a:gd name="T40" fmla="*/ 297 w 465"/>
                  <a:gd name="T41" fmla="*/ 17 h 47"/>
                  <a:gd name="T42" fmla="*/ 339 w 465"/>
                  <a:gd name="T43" fmla="*/ 17 h 47"/>
                  <a:gd name="T44" fmla="*/ 382 w 465"/>
                  <a:gd name="T45" fmla="*/ 21 h 47"/>
                  <a:gd name="T46" fmla="*/ 400 w 465"/>
                  <a:gd name="T47"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5" h="47">
                    <a:moveTo>
                      <a:pt x="400" y="15"/>
                    </a:moveTo>
                    <a:cubicBezTo>
                      <a:pt x="401" y="15"/>
                      <a:pt x="403" y="15"/>
                      <a:pt x="404" y="15"/>
                    </a:cubicBezTo>
                    <a:cubicBezTo>
                      <a:pt x="413" y="12"/>
                      <a:pt x="423" y="10"/>
                      <a:pt x="426" y="22"/>
                    </a:cubicBezTo>
                    <a:cubicBezTo>
                      <a:pt x="435" y="20"/>
                      <a:pt x="435" y="9"/>
                      <a:pt x="444" y="11"/>
                    </a:cubicBezTo>
                    <a:cubicBezTo>
                      <a:pt x="450" y="13"/>
                      <a:pt x="453" y="20"/>
                      <a:pt x="460" y="19"/>
                    </a:cubicBezTo>
                    <a:cubicBezTo>
                      <a:pt x="465" y="23"/>
                      <a:pt x="465" y="29"/>
                      <a:pt x="465" y="35"/>
                    </a:cubicBezTo>
                    <a:cubicBezTo>
                      <a:pt x="465" y="39"/>
                      <a:pt x="464" y="44"/>
                      <a:pt x="460" y="47"/>
                    </a:cubicBezTo>
                    <a:cubicBezTo>
                      <a:pt x="442" y="41"/>
                      <a:pt x="424" y="42"/>
                      <a:pt x="406" y="42"/>
                    </a:cubicBezTo>
                    <a:cubicBezTo>
                      <a:pt x="370" y="43"/>
                      <a:pt x="335" y="39"/>
                      <a:pt x="299" y="38"/>
                    </a:cubicBezTo>
                    <a:cubicBezTo>
                      <a:pt x="207" y="38"/>
                      <a:pt x="114" y="34"/>
                      <a:pt x="22" y="35"/>
                    </a:cubicBezTo>
                    <a:cubicBezTo>
                      <a:pt x="14" y="35"/>
                      <a:pt x="7" y="35"/>
                      <a:pt x="0" y="31"/>
                    </a:cubicBezTo>
                    <a:cubicBezTo>
                      <a:pt x="4" y="23"/>
                      <a:pt x="8" y="15"/>
                      <a:pt x="12" y="7"/>
                    </a:cubicBezTo>
                    <a:cubicBezTo>
                      <a:pt x="36" y="7"/>
                      <a:pt x="61" y="10"/>
                      <a:pt x="85" y="2"/>
                    </a:cubicBezTo>
                    <a:cubicBezTo>
                      <a:pt x="92" y="0"/>
                      <a:pt x="100" y="5"/>
                      <a:pt x="108" y="7"/>
                    </a:cubicBezTo>
                    <a:cubicBezTo>
                      <a:pt x="123" y="4"/>
                      <a:pt x="138" y="6"/>
                      <a:pt x="152" y="1"/>
                    </a:cubicBezTo>
                    <a:cubicBezTo>
                      <a:pt x="155" y="0"/>
                      <a:pt x="158" y="0"/>
                      <a:pt x="160" y="2"/>
                    </a:cubicBezTo>
                    <a:cubicBezTo>
                      <a:pt x="176" y="12"/>
                      <a:pt x="193" y="11"/>
                      <a:pt x="211" y="5"/>
                    </a:cubicBezTo>
                    <a:cubicBezTo>
                      <a:pt x="212" y="4"/>
                      <a:pt x="214" y="6"/>
                      <a:pt x="216" y="7"/>
                    </a:cubicBezTo>
                    <a:cubicBezTo>
                      <a:pt x="216" y="7"/>
                      <a:pt x="216" y="7"/>
                      <a:pt x="216" y="7"/>
                    </a:cubicBezTo>
                    <a:cubicBezTo>
                      <a:pt x="222" y="12"/>
                      <a:pt x="230" y="11"/>
                      <a:pt x="237" y="11"/>
                    </a:cubicBezTo>
                    <a:cubicBezTo>
                      <a:pt x="257" y="9"/>
                      <a:pt x="277" y="3"/>
                      <a:pt x="297" y="17"/>
                    </a:cubicBezTo>
                    <a:cubicBezTo>
                      <a:pt x="307" y="23"/>
                      <a:pt x="324" y="15"/>
                      <a:pt x="339" y="17"/>
                    </a:cubicBezTo>
                    <a:cubicBezTo>
                      <a:pt x="353" y="19"/>
                      <a:pt x="368" y="13"/>
                      <a:pt x="382" y="21"/>
                    </a:cubicBezTo>
                    <a:cubicBezTo>
                      <a:pt x="388" y="24"/>
                      <a:pt x="393" y="16"/>
                      <a:pt x="400" y="15"/>
                    </a:cubicBezTo>
                    <a:close/>
                  </a:path>
                </a:pathLst>
              </a:custGeom>
              <a:solidFill>
                <a:srgbClr val="8BBE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7" name="Freeform 59">
                <a:extLst>
                  <a:ext uri="{FF2B5EF4-FFF2-40B4-BE49-F238E27FC236}">
                    <a16:creationId xmlns:a16="http://schemas.microsoft.com/office/drawing/2014/main" id="{CBE792D3-F862-44A1-8D82-840442ED5C5E}"/>
                  </a:ext>
                </a:extLst>
              </p:cNvPr>
              <p:cNvSpPr>
                <a:spLocks/>
              </p:cNvSpPr>
              <p:nvPr/>
            </p:nvSpPr>
            <p:spPr bwMode="auto">
              <a:xfrm>
                <a:off x="1539" y="2919"/>
                <a:ext cx="649" cy="53"/>
              </a:xfrm>
              <a:custGeom>
                <a:avLst/>
                <a:gdLst>
                  <a:gd name="T0" fmla="*/ 578 w 578"/>
                  <a:gd name="T1" fmla="*/ 25 h 47"/>
                  <a:gd name="T2" fmla="*/ 261 w 578"/>
                  <a:gd name="T3" fmla="*/ 35 h 47"/>
                  <a:gd name="T4" fmla="*/ 74 w 578"/>
                  <a:gd name="T5" fmla="*/ 43 h 47"/>
                  <a:gd name="T6" fmla="*/ 3 w 578"/>
                  <a:gd name="T7" fmla="*/ 45 h 47"/>
                  <a:gd name="T8" fmla="*/ 1 w 578"/>
                  <a:gd name="T9" fmla="*/ 37 h 47"/>
                  <a:gd name="T10" fmla="*/ 21 w 578"/>
                  <a:gd name="T11" fmla="*/ 26 h 47"/>
                  <a:gd name="T12" fmla="*/ 70 w 578"/>
                  <a:gd name="T13" fmla="*/ 19 h 47"/>
                  <a:gd name="T14" fmla="*/ 114 w 578"/>
                  <a:gd name="T15" fmla="*/ 20 h 47"/>
                  <a:gd name="T16" fmla="*/ 135 w 578"/>
                  <a:gd name="T17" fmla="*/ 20 h 47"/>
                  <a:gd name="T18" fmla="*/ 158 w 578"/>
                  <a:gd name="T19" fmla="*/ 21 h 47"/>
                  <a:gd name="T20" fmla="*/ 180 w 578"/>
                  <a:gd name="T21" fmla="*/ 23 h 47"/>
                  <a:gd name="T22" fmla="*/ 246 w 578"/>
                  <a:gd name="T23" fmla="*/ 16 h 47"/>
                  <a:gd name="T24" fmla="*/ 268 w 578"/>
                  <a:gd name="T25" fmla="*/ 9 h 47"/>
                  <a:gd name="T26" fmla="*/ 283 w 578"/>
                  <a:gd name="T27" fmla="*/ 10 h 47"/>
                  <a:gd name="T28" fmla="*/ 283 w 578"/>
                  <a:gd name="T29" fmla="*/ 10 h 47"/>
                  <a:gd name="T30" fmla="*/ 327 w 578"/>
                  <a:gd name="T31" fmla="*/ 6 h 47"/>
                  <a:gd name="T32" fmla="*/ 327 w 578"/>
                  <a:gd name="T33" fmla="*/ 7 h 47"/>
                  <a:gd name="T34" fmla="*/ 381 w 578"/>
                  <a:gd name="T35" fmla="*/ 11 h 47"/>
                  <a:gd name="T36" fmla="*/ 471 w 578"/>
                  <a:gd name="T37" fmla="*/ 6 h 47"/>
                  <a:gd name="T38" fmla="*/ 546 w 578"/>
                  <a:gd name="T39" fmla="*/ 1 h 47"/>
                  <a:gd name="T40" fmla="*/ 570 w 578"/>
                  <a:gd name="T41" fmla="*/ 7 h 47"/>
                  <a:gd name="T42" fmla="*/ 578 w 578"/>
                  <a:gd name="T43"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8" h="47">
                    <a:moveTo>
                      <a:pt x="578" y="25"/>
                    </a:moveTo>
                    <a:cubicBezTo>
                      <a:pt x="473" y="34"/>
                      <a:pt x="367" y="31"/>
                      <a:pt x="261" y="35"/>
                    </a:cubicBezTo>
                    <a:cubicBezTo>
                      <a:pt x="199" y="38"/>
                      <a:pt x="137" y="41"/>
                      <a:pt x="74" y="43"/>
                    </a:cubicBezTo>
                    <a:cubicBezTo>
                      <a:pt x="51" y="43"/>
                      <a:pt x="27" y="47"/>
                      <a:pt x="3" y="45"/>
                    </a:cubicBezTo>
                    <a:cubicBezTo>
                      <a:pt x="1" y="42"/>
                      <a:pt x="0" y="40"/>
                      <a:pt x="1" y="37"/>
                    </a:cubicBezTo>
                    <a:cubicBezTo>
                      <a:pt x="5" y="29"/>
                      <a:pt x="14" y="26"/>
                      <a:pt x="21" y="26"/>
                    </a:cubicBezTo>
                    <a:cubicBezTo>
                      <a:pt x="38" y="28"/>
                      <a:pt x="54" y="21"/>
                      <a:pt x="70" y="19"/>
                    </a:cubicBezTo>
                    <a:cubicBezTo>
                      <a:pt x="85" y="17"/>
                      <a:pt x="99" y="16"/>
                      <a:pt x="114" y="20"/>
                    </a:cubicBezTo>
                    <a:cubicBezTo>
                      <a:pt x="121" y="22"/>
                      <a:pt x="128" y="22"/>
                      <a:pt x="135" y="20"/>
                    </a:cubicBezTo>
                    <a:cubicBezTo>
                      <a:pt x="143" y="17"/>
                      <a:pt x="151" y="17"/>
                      <a:pt x="158" y="21"/>
                    </a:cubicBezTo>
                    <a:cubicBezTo>
                      <a:pt x="165" y="24"/>
                      <a:pt x="173" y="25"/>
                      <a:pt x="180" y="23"/>
                    </a:cubicBezTo>
                    <a:cubicBezTo>
                      <a:pt x="202" y="17"/>
                      <a:pt x="224" y="22"/>
                      <a:pt x="246" y="16"/>
                    </a:cubicBezTo>
                    <a:cubicBezTo>
                      <a:pt x="253" y="14"/>
                      <a:pt x="264" y="23"/>
                      <a:pt x="268" y="9"/>
                    </a:cubicBezTo>
                    <a:cubicBezTo>
                      <a:pt x="269" y="6"/>
                      <a:pt x="278" y="7"/>
                      <a:pt x="283" y="10"/>
                    </a:cubicBezTo>
                    <a:cubicBezTo>
                      <a:pt x="283" y="10"/>
                      <a:pt x="283" y="10"/>
                      <a:pt x="283" y="10"/>
                    </a:cubicBezTo>
                    <a:cubicBezTo>
                      <a:pt x="298" y="18"/>
                      <a:pt x="312" y="6"/>
                      <a:pt x="327" y="6"/>
                    </a:cubicBezTo>
                    <a:cubicBezTo>
                      <a:pt x="327" y="7"/>
                      <a:pt x="327" y="7"/>
                      <a:pt x="327" y="7"/>
                    </a:cubicBezTo>
                    <a:cubicBezTo>
                      <a:pt x="345" y="10"/>
                      <a:pt x="363" y="9"/>
                      <a:pt x="381" y="11"/>
                    </a:cubicBezTo>
                    <a:cubicBezTo>
                      <a:pt x="411" y="15"/>
                      <a:pt x="441" y="6"/>
                      <a:pt x="471" y="6"/>
                    </a:cubicBezTo>
                    <a:cubicBezTo>
                      <a:pt x="496" y="6"/>
                      <a:pt x="521" y="3"/>
                      <a:pt x="546" y="1"/>
                    </a:cubicBezTo>
                    <a:cubicBezTo>
                      <a:pt x="555" y="0"/>
                      <a:pt x="563" y="1"/>
                      <a:pt x="570" y="7"/>
                    </a:cubicBezTo>
                    <a:cubicBezTo>
                      <a:pt x="573" y="13"/>
                      <a:pt x="576" y="19"/>
                      <a:pt x="578" y="25"/>
                    </a:cubicBezTo>
                    <a:close/>
                  </a:path>
                </a:pathLst>
              </a:custGeom>
              <a:solidFill>
                <a:srgbClr val="62A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8" name="Freeform 60">
                <a:extLst>
                  <a:ext uri="{FF2B5EF4-FFF2-40B4-BE49-F238E27FC236}">
                    <a16:creationId xmlns:a16="http://schemas.microsoft.com/office/drawing/2014/main" id="{7A305FB1-C8B1-427F-A4B2-2D43C9AD811B}"/>
                  </a:ext>
                </a:extLst>
              </p:cNvPr>
              <p:cNvSpPr>
                <a:spLocks/>
              </p:cNvSpPr>
              <p:nvPr/>
            </p:nvSpPr>
            <p:spPr bwMode="auto">
              <a:xfrm>
                <a:off x="169" y="3406"/>
                <a:ext cx="576" cy="65"/>
              </a:xfrm>
              <a:custGeom>
                <a:avLst/>
                <a:gdLst>
                  <a:gd name="T0" fmla="*/ 3 w 513"/>
                  <a:gd name="T1" fmla="*/ 6 h 58"/>
                  <a:gd name="T2" fmla="*/ 41 w 513"/>
                  <a:gd name="T3" fmla="*/ 8 h 58"/>
                  <a:gd name="T4" fmla="*/ 226 w 513"/>
                  <a:gd name="T5" fmla="*/ 23 h 58"/>
                  <a:gd name="T6" fmla="*/ 346 w 513"/>
                  <a:gd name="T7" fmla="*/ 29 h 58"/>
                  <a:gd name="T8" fmla="*/ 424 w 513"/>
                  <a:gd name="T9" fmla="*/ 28 h 58"/>
                  <a:gd name="T10" fmla="*/ 470 w 513"/>
                  <a:gd name="T11" fmla="*/ 29 h 58"/>
                  <a:gd name="T12" fmla="*/ 470 w 513"/>
                  <a:gd name="T13" fmla="*/ 29 h 58"/>
                  <a:gd name="T14" fmla="*/ 503 w 513"/>
                  <a:gd name="T15" fmla="*/ 31 h 58"/>
                  <a:gd name="T16" fmla="*/ 507 w 513"/>
                  <a:gd name="T17" fmla="*/ 42 h 58"/>
                  <a:gd name="T18" fmla="*/ 485 w 513"/>
                  <a:gd name="T19" fmla="*/ 54 h 58"/>
                  <a:gd name="T20" fmla="*/ 458 w 513"/>
                  <a:gd name="T21" fmla="*/ 58 h 58"/>
                  <a:gd name="T22" fmla="*/ 448 w 513"/>
                  <a:gd name="T23" fmla="*/ 55 h 58"/>
                  <a:gd name="T24" fmla="*/ 386 w 513"/>
                  <a:gd name="T25" fmla="*/ 51 h 58"/>
                  <a:gd name="T26" fmla="*/ 341 w 513"/>
                  <a:gd name="T27" fmla="*/ 54 h 58"/>
                  <a:gd name="T28" fmla="*/ 323 w 513"/>
                  <a:gd name="T29" fmla="*/ 52 h 58"/>
                  <a:gd name="T30" fmla="*/ 322 w 513"/>
                  <a:gd name="T31" fmla="*/ 52 h 58"/>
                  <a:gd name="T32" fmla="*/ 148 w 513"/>
                  <a:gd name="T33" fmla="*/ 45 h 58"/>
                  <a:gd name="T34" fmla="*/ 74 w 513"/>
                  <a:gd name="T35" fmla="*/ 41 h 58"/>
                  <a:gd name="T36" fmla="*/ 22 w 513"/>
                  <a:gd name="T37" fmla="*/ 29 h 58"/>
                  <a:gd name="T38" fmla="*/ 19 w 513"/>
                  <a:gd name="T39" fmla="*/ 31 h 58"/>
                  <a:gd name="T40" fmla="*/ 2 w 513"/>
                  <a:gd name="T41" fmla="*/ 17 h 58"/>
                  <a:gd name="T42" fmla="*/ 3 w 513"/>
                  <a:gd name="T43" fmla="*/ 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13" h="58">
                    <a:moveTo>
                      <a:pt x="3" y="6"/>
                    </a:moveTo>
                    <a:cubicBezTo>
                      <a:pt x="16" y="0"/>
                      <a:pt x="29" y="6"/>
                      <a:pt x="41" y="8"/>
                    </a:cubicBezTo>
                    <a:cubicBezTo>
                      <a:pt x="103" y="18"/>
                      <a:pt x="164" y="19"/>
                      <a:pt x="226" y="23"/>
                    </a:cubicBezTo>
                    <a:cubicBezTo>
                      <a:pt x="266" y="25"/>
                      <a:pt x="306" y="27"/>
                      <a:pt x="346" y="29"/>
                    </a:cubicBezTo>
                    <a:cubicBezTo>
                      <a:pt x="372" y="26"/>
                      <a:pt x="398" y="26"/>
                      <a:pt x="424" y="28"/>
                    </a:cubicBezTo>
                    <a:cubicBezTo>
                      <a:pt x="439" y="29"/>
                      <a:pt x="455" y="21"/>
                      <a:pt x="470" y="29"/>
                    </a:cubicBezTo>
                    <a:cubicBezTo>
                      <a:pt x="470" y="29"/>
                      <a:pt x="470" y="29"/>
                      <a:pt x="470" y="29"/>
                    </a:cubicBezTo>
                    <a:cubicBezTo>
                      <a:pt x="481" y="30"/>
                      <a:pt x="492" y="28"/>
                      <a:pt x="503" y="31"/>
                    </a:cubicBezTo>
                    <a:cubicBezTo>
                      <a:pt x="513" y="33"/>
                      <a:pt x="512" y="37"/>
                      <a:pt x="507" y="42"/>
                    </a:cubicBezTo>
                    <a:cubicBezTo>
                      <a:pt x="500" y="48"/>
                      <a:pt x="494" y="55"/>
                      <a:pt x="485" y="54"/>
                    </a:cubicBezTo>
                    <a:cubicBezTo>
                      <a:pt x="475" y="53"/>
                      <a:pt x="467" y="58"/>
                      <a:pt x="458" y="58"/>
                    </a:cubicBezTo>
                    <a:cubicBezTo>
                      <a:pt x="454" y="57"/>
                      <a:pt x="451" y="56"/>
                      <a:pt x="448" y="55"/>
                    </a:cubicBezTo>
                    <a:cubicBezTo>
                      <a:pt x="428" y="51"/>
                      <a:pt x="407" y="54"/>
                      <a:pt x="386" y="51"/>
                    </a:cubicBezTo>
                    <a:cubicBezTo>
                      <a:pt x="372" y="49"/>
                      <a:pt x="356" y="53"/>
                      <a:pt x="341" y="54"/>
                    </a:cubicBezTo>
                    <a:cubicBezTo>
                      <a:pt x="335" y="55"/>
                      <a:pt x="328" y="57"/>
                      <a:pt x="323" y="52"/>
                    </a:cubicBezTo>
                    <a:cubicBezTo>
                      <a:pt x="322" y="52"/>
                      <a:pt x="322" y="52"/>
                      <a:pt x="322" y="52"/>
                    </a:cubicBezTo>
                    <a:cubicBezTo>
                      <a:pt x="264" y="44"/>
                      <a:pt x="206" y="47"/>
                      <a:pt x="148" y="45"/>
                    </a:cubicBezTo>
                    <a:cubicBezTo>
                      <a:pt x="123" y="43"/>
                      <a:pt x="97" y="48"/>
                      <a:pt x="74" y="41"/>
                    </a:cubicBezTo>
                    <a:cubicBezTo>
                      <a:pt x="57" y="36"/>
                      <a:pt x="36" y="45"/>
                      <a:pt x="22" y="29"/>
                    </a:cubicBezTo>
                    <a:cubicBezTo>
                      <a:pt x="19" y="25"/>
                      <a:pt x="21" y="31"/>
                      <a:pt x="19" y="31"/>
                    </a:cubicBezTo>
                    <a:cubicBezTo>
                      <a:pt x="7" y="34"/>
                      <a:pt x="0" y="31"/>
                      <a:pt x="2" y="17"/>
                    </a:cubicBezTo>
                    <a:cubicBezTo>
                      <a:pt x="2" y="13"/>
                      <a:pt x="2" y="10"/>
                      <a:pt x="3" y="6"/>
                    </a:cubicBezTo>
                    <a:close/>
                  </a:path>
                </a:pathLst>
              </a:custGeom>
              <a:solidFill>
                <a:srgbClr val="419A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9" name="Freeform 61">
                <a:extLst>
                  <a:ext uri="{FF2B5EF4-FFF2-40B4-BE49-F238E27FC236}">
                    <a16:creationId xmlns:a16="http://schemas.microsoft.com/office/drawing/2014/main" id="{C1730F00-8F7C-4FFE-AF63-5AE95C4EFDD8}"/>
                  </a:ext>
                </a:extLst>
              </p:cNvPr>
              <p:cNvSpPr>
                <a:spLocks/>
              </p:cNvSpPr>
              <p:nvPr/>
            </p:nvSpPr>
            <p:spPr bwMode="auto">
              <a:xfrm>
                <a:off x="495" y="2700"/>
                <a:ext cx="381" cy="61"/>
              </a:xfrm>
              <a:custGeom>
                <a:avLst/>
                <a:gdLst>
                  <a:gd name="T0" fmla="*/ 4 w 339"/>
                  <a:gd name="T1" fmla="*/ 25 h 54"/>
                  <a:gd name="T2" fmla="*/ 20 w 339"/>
                  <a:gd name="T3" fmla="*/ 0 h 54"/>
                  <a:gd name="T4" fmla="*/ 134 w 339"/>
                  <a:gd name="T5" fmla="*/ 3 h 54"/>
                  <a:gd name="T6" fmla="*/ 256 w 339"/>
                  <a:gd name="T7" fmla="*/ 2 h 54"/>
                  <a:gd name="T8" fmla="*/ 270 w 339"/>
                  <a:gd name="T9" fmla="*/ 5 h 54"/>
                  <a:gd name="T10" fmla="*/ 326 w 339"/>
                  <a:gd name="T11" fmla="*/ 31 h 54"/>
                  <a:gd name="T12" fmla="*/ 336 w 339"/>
                  <a:gd name="T13" fmla="*/ 44 h 54"/>
                  <a:gd name="T14" fmla="*/ 315 w 339"/>
                  <a:gd name="T15" fmla="*/ 52 h 54"/>
                  <a:gd name="T16" fmla="*/ 191 w 339"/>
                  <a:gd name="T17" fmla="*/ 51 h 54"/>
                  <a:gd name="T18" fmla="*/ 135 w 339"/>
                  <a:gd name="T19" fmla="*/ 45 h 54"/>
                  <a:gd name="T20" fmla="*/ 72 w 339"/>
                  <a:gd name="T21" fmla="*/ 46 h 54"/>
                  <a:gd name="T22" fmla="*/ 15 w 339"/>
                  <a:gd name="T23" fmla="*/ 39 h 54"/>
                  <a:gd name="T24" fmla="*/ 4 w 339"/>
                  <a:gd name="T2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9" h="54">
                    <a:moveTo>
                      <a:pt x="4" y="25"/>
                    </a:moveTo>
                    <a:cubicBezTo>
                      <a:pt x="13" y="19"/>
                      <a:pt x="10" y="6"/>
                      <a:pt x="20" y="0"/>
                    </a:cubicBezTo>
                    <a:cubicBezTo>
                      <a:pt x="58" y="0"/>
                      <a:pt x="97" y="4"/>
                      <a:pt x="134" y="3"/>
                    </a:cubicBezTo>
                    <a:cubicBezTo>
                      <a:pt x="175" y="3"/>
                      <a:pt x="216" y="17"/>
                      <a:pt x="256" y="2"/>
                    </a:cubicBezTo>
                    <a:cubicBezTo>
                      <a:pt x="261" y="2"/>
                      <a:pt x="266" y="3"/>
                      <a:pt x="270" y="5"/>
                    </a:cubicBezTo>
                    <a:cubicBezTo>
                      <a:pt x="289" y="13"/>
                      <a:pt x="307" y="23"/>
                      <a:pt x="326" y="31"/>
                    </a:cubicBezTo>
                    <a:cubicBezTo>
                      <a:pt x="331" y="33"/>
                      <a:pt x="339" y="34"/>
                      <a:pt x="336" y="44"/>
                    </a:cubicBezTo>
                    <a:cubicBezTo>
                      <a:pt x="331" y="51"/>
                      <a:pt x="323" y="53"/>
                      <a:pt x="315" y="52"/>
                    </a:cubicBezTo>
                    <a:cubicBezTo>
                      <a:pt x="274" y="50"/>
                      <a:pt x="232" y="54"/>
                      <a:pt x="191" y="51"/>
                    </a:cubicBezTo>
                    <a:cubicBezTo>
                      <a:pt x="172" y="49"/>
                      <a:pt x="153" y="45"/>
                      <a:pt x="135" y="45"/>
                    </a:cubicBezTo>
                    <a:cubicBezTo>
                      <a:pt x="115" y="44"/>
                      <a:pt x="93" y="44"/>
                      <a:pt x="72" y="46"/>
                    </a:cubicBezTo>
                    <a:cubicBezTo>
                      <a:pt x="53" y="48"/>
                      <a:pt x="34" y="45"/>
                      <a:pt x="15" y="39"/>
                    </a:cubicBezTo>
                    <a:cubicBezTo>
                      <a:pt x="9" y="37"/>
                      <a:pt x="0" y="36"/>
                      <a:pt x="4" y="25"/>
                    </a:cubicBezTo>
                    <a:close/>
                  </a:path>
                </a:pathLst>
              </a:custGeom>
              <a:solidFill>
                <a:srgbClr val="85B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0" name="Freeform 62">
                <a:extLst>
                  <a:ext uri="{FF2B5EF4-FFF2-40B4-BE49-F238E27FC236}">
                    <a16:creationId xmlns:a16="http://schemas.microsoft.com/office/drawing/2014/main" id="{136779BE-6083-406A-B0CC-E709B4731A79}"/>
                  </a:ext>
                </a:extLst>
              </p:cNvPr>
              <p:cNvSpPr>
                <a:spLocks/>
              </p:cNvSpPr>
              <p:nvPr/>
            </p:nvSpPr>
            <p:spPr bwMode="auto">
              <a:xfrm>
                <a:off x="958" y="598"/>
                <a:ext cx="229" cy="394"/>
              </a:xfrm>
              <a:custGeom>
                <a:avLst/>
                <a:gdLst>
                  <a:gd name="T0" fmla="*/ 151 w 204"/>
                  <a:gd name="T1" fmla="*/ 347 h 351"/>
                  <a:gd name="T2" fmla="*/ 120 w 204"/>
                  <a:gd name="T3" fmla="*/ 347 h 351"/>
                  <a:gd name="T4" fmla="*/ 124 w 204"/>
                  <a:gd name="T5" fmla="*/ 329 h 351"/>
                  <a:gd name="T6" fmla="*/ 172 w 204"/>
                  <a:gd name="T7" fmla="*/ 257 h 351"/>
                  <a:gd name="T8" fmla="*/ 172 w 204"/>
                  <a:gd name="T9" fmla="*/ 249 h 351"/>
                  <a:gd name="T10" fmla="*/ 150 w 204"/>
                  <a:gd name="T11" fmla="*/ 201 h 351"/>
                  <a:gd name="T12" fmla="*/ 100 w 204"/>
                  <a:gd name="T13" fmla="*/ 135 h 351"/>
                  <a:gd name="T14" fmla="*/ 80 w 204"/>
                  <a:gd name="T15" fmla="*/ 116 h 351"/>
                  <a:gd name="T16" fmla="*/ 19 w 204"/>
                  <a:gd name="T17" fmla="*/ 62 h 351"/>
                  <a:gd name="T18" fmla="*/ 0 w 204"/>
                  <a:gd name="T19" fmla="*/ 24 h 351"/>
                  <a:gd name="T20" fmla="*/ 1 w 204"/>
                  <a:gd name="T21" fmla="*/ 23 h 351"/>
                  <a:gd name="T22" fmla="*/ 27 w 204"/>
                  <a:gd name="T23" fmla="*/ 40 h 351"/>
                  <a:gd name="T24" fmla="*/ 12 w 204"/>
                  <a:gd name="T25" fmla="*/ 20 h 351"/>
                  <a:gd name="T26" fmla="*/ 20 w 204"/>
                  <a:gd name="T27" fmla="*/ 5 h 351"/>
                  <a:gd name="T28" fmla="*/ 26 w 204"/>
                  <a:gd name="T29" fmla="*/ 7 h 351"/>
                  <a:gd name="T30" fmla="*/ 93 w 204"/>
                  <a:gd name="T31" fmla="*/ 81 h 351"/>
                  <a:gd name="T32" fmla="*/ 127 w 204"/>
                  <a:gd name="T33" fmla="*/ 105 h 351"/>
                  <a:gd name="T34" fmla="*/ 175 w 204"/>
                  <a:gd name="T35" fmla="*/ 151 h 351"/>
                  <a:gd name="T36" fmla="*/ 203 w 204"/>
                  <a:gd name="T37" fmla="*/ 200 h 351"/>
                  <a:gd name="T38" fmla="*/ 200 w 204"/>
                  <a:gd name="T39" fmla="*/ 213 h 351"/>
                  <a:gd name="T40" fmla="*/ 189 w 204"/>
                  <a:gd name="T41" fmla="*/ 203 h 351"/>
                  <a:gd name="T42" fmla="*/ 187 w 204"/>
                  <a:gd name="T43" fmla="*/ 198 h 351"/>
                  <a:gd name="T44" fmla="*/ 184 w 204"/>
                  <a:gd name="T45" fmla="*/ 205 h 351"/>
                  <a:gd name="T46" fmla="*/ 169 w 204"/>
                  <a:gd name="T47" fmla="*/ 194 h 351"/>
                  <a:gd name="T48" fmla="*/ 126 w 204"/>
                  <a:gd name="T49" fmla="*/ 142 h 351"/>
                  <a:gd name="T50" fmla="*/ 192 w 204"/>
                  <a:gd name="T51" fmla="*/ 241 h 351"/>
                  <a:gd name="T52" fmla="*/ 189 w 204"/>
                  <a:gd name="T53" fmla="*/ 264 h 351"/>
                  <a:gd name="T54" fmla="*/ 163 w 204"/>
                  <a:gd name="T55" fmla="*/ 332 h 351"/>
                  <a:gd name="T56" fmla="*/ 151 w 204"/>
                  <a:gd name="T57" fmla="*/ 347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4" h="351">
                    <a:moveTo>
                      <a:pt x="151" y="347"/>
                    </a:moveTo>
                    <a:cubicBezTo>
                      <a:pt x="141" y="351"/>
                      <a:pt x="131" y="341"/>
                      <a:pt x="120" y="347"/>
                    </a:cubicBezTo>
                    <a:cubicBezTo>
                      <a:pt x="113" y="340"/>
                      <a:pt x="120" y="334"/>
                      <a:pt x="124" y="329"/>
                    </a:cubicBezTo>
                    <a:cubicBezTo>
                      <a:pt x="141" y="305"/>
                      <a:pt x="152" y="278"/>
                      <a:pt x="172" y="257"/>
                    </a:cubicBezTo>
                    <a:cubicBezTo>
                      <a:pt x="173" y="255"/>
                      <a:pt x="172" y="251"/>
                      <a:pt x="172" y="249"/>
                    </a:cubicBezTo>
                    <a:cubicBezTo>
                      <a:pt x="175" y="229"/>
                      <a:pt x="158" y="217"/>
                      <a:pt x="150" y="201"/>
                    </a:cubicBezTo>
                    <a:cubicBezTo>
                      <a:pt x="134" y="179"/>
                      <a:pt x="117" y="157"/>
                      <a:pt x="100" y="135"/>
                    </a:cubicBezTo>
                    <a:cubicBezTo>
                      <a:pt x="95" y="127"/>
                      <a:pt x="88" y="121"/>
                      <a:pt x="80" y="116"/>
                    </a:cubicBezTo>
                    <a:cubicBezTo>
                      <a:pt x="57" y="100"/>
                      <a:pt x="38" y="81"/>
                      <a:pt x="19" y="62"/>
                    </a:cubicBezTo>
                    <a:cubicBezTo>
                      <a:pt x="9" y="52"/>
                      <a:pt x="5" y="37"/>
                      <a:pt x="0" y="24"/>
                    </a:cubicBezTo>
                    <a:cubicBezTo>
                      <a:pt x="1" y="23"/>
                      <a:pt x="1" y="23"/>
                      <a:pt x="1" y="23"/>
                    </a:cubicBezTo>
                    <a:cubicBezTo>
                      <a:pt x="16" y="20"/>
                      <a:pt x="17" y="38"/>
                      <a:pt x="27" y="40"/>
                    </a:cubicBezTo>
                    <a:cubicBezTo>
                      <a:pt x="23" y="34"/>
                      <a:pt x="11" y="32"/>
                      <a:pt x="12" y="20"/>
                    </a:cubicBezTo>
                    <a:cubicBezTo>
                      <a:pt x="15" y="15"/>
                      <a:pt x="17" y="10"/>
                      <a:pt x="20" y="5"/>
                    </a:cubicBezTo>
                    <a:cubicBezTo>
                      <a:pt x="24" y="0"/>
                      <a:pt x="25" y="5"/>
                      <a:pt x="26" y="7"/>
                    </a:cubicBezTo>
                    <a:cubicBezTo>
                      <a:pt x="49" y="32"/>
                      <a:pt x="73" y="55"/>
                      <a:pt x="93" y="81"/>
                    </a:cubicBezTo>
                    <a:cubicBezTo>
                      <a:pt x="102" y="92"/>
                      <a:pt x="116" y="96"/>
                      <a:pt x="127" y="105"/>
                    </a:cubicBezTo>
                    <a:cubicBezTo>
                      <a:pt x="144" y="120"/>
                      <a:pt x="159" y="136"/>
                      <a:pt x="175" y="151"/>
                    </a:cubicBezTo>
                    <a:cubicBezTo>
                      <a:pt x="181" y="170"/>
                      <a:pt x="196" y="183"/>
                      <a:pt x="203" y="200"/>
                    </a:cubicBezTo>
                    <a:cubicBezTo>
                      <a:pt x="202" y="204"/>
                      <a:pt x="204" y="210"/>
                      <a:pt x="200" y="213"/>
                    </a:cubicBezTo>
                    <a:cubicBezTo>
                      <a:pt x="193" y="213"/>
                      <a:pt x="192" y="208"/>
                      <a:pt x="189" y="203"/>
                    </a:cubicBezTo>
                    <a:cubicBezTo>
                      <a:pt x="188" y="202"/>
                      <a:pt x="189" y="199"/>
                      <a:pt x="187" y="198"/>
                    </a:cubicBezTo>
                    <a:cubicBezTo>
                      <a:pt x="187" y="201"/>
                      <a:pt x="186" y="203"/>
                      <a:pt x="184" y="205"/>
                    </a:cubicBezTo>
                    <a:cubicBezTo>
                      <a:pt x="176" y="206"/>
                      <a:pt x="172" y="200"/>
                      <a:pt x="169" y="194"/>
                    </a:cubicBezTo>
                    <a:cubicBezTo>
                      <a:pt x="156" y="172"/>
                      <a:pt x="137" y="154"/>
                      <a:pt x="126" y="142"/>
                    </a:cubicBezTo>
                    <a:cubicBezTo>
                      <a:pt x="152" y="165"/>
                      <a:pt x="175" y="201"/>
                      <a:pt x="192" y="241"/>
                    </a:cubicBezTo>
                    <a:cubicBezTo>
                      <a:pt x="194" y="249"/>
                      <a:pt x="191" y="257"/>
                      <a:pt x="189" y="264"/>
                    </a:cubicBezTo>
                    <a:cubicBezTo>
                      <a:pt x="180" y="287"/>
                      <a:pt x="165" y="307"/>
                      <a:pt x="163" y="332"/>
                    </a:cubicBezTo>
                    <a:cubicBezTo>
                      <a:pt x="162" y="338"/>
                      <a:pt x="158" y="344"/>
                      <a:pt x="151" y="347"/>
                    </a:cubicBezTo>
                    <a:close/>
                  </a:path>
                </a:pathLst>
              </a:custGeom>
              <a:solidFill>
                <a:srgbClr val="F2DC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1" name="Freeform 63">
                <a:extLst>
                  <a:ext uri="{FF2B5EF4-FFF2-40B4-BE49-F238E27FC236}">
                    <a16:creationId xmlns:a16="http://schemas.microsoft.com/office/drawing/2014/main" id="{67ADF89E-28C0-461A-8BE1-BF5FB1CBD4BD}"/>
                  </a:ext>
                </a:extLst>
              </p:cNvPr>
              <p:cNvSpPr>
                <a:spLocks/>
              </p:cNvSpPr>
              <p:nvPr/>
            </p:nvSpPr>
            <p:spPr bwMode="auto">
              <a:xfrm>
                <a:off x="1698" y="2985"/>
                <a:ext cx="518" cy="71"/>
              </a:xfrm>
              <a:custGeom>
                <a:avLst/>
                <a:gdLst>
                  <a:gd name="T0" fmla="*/ 389 w 461"/>
                  <a:gd name="T1" fmla="*/ 3 h 63"/>
                  <a:gd name="T2" fmla="*/ 453 w 461"/>
                  <a:gd name="T3" fmla="*/ 15 h 63"/>
                  <a:gd name="T4" fmla="*/ 461 w 461"/>
                  <a:gd name="T5" fmla="*/ 39 h 63"/>
                  <a:gd name="T6" fmla="*/ 229 w 461"/>
                  <a:gd name="T7" fmla="*/ 52 h 63"/>
                  <a:gd name="T8" fmla="*/ 20 w 461"/>
                  <a:gd name="T9" fmla="*/ 59 h 63"/>
                  <a:gd name="T10" fmla="*/ 0 w 461"/>
                  <a:gd name="T11" fmla="*/ 55 h 63"/>
                  <a:gd name="T12" fmla="*/ 50 w 461"/>
                  <a:gd name="T13" fmla="*/ 51 h 63"/>
                  <a:gd name="T14" fmla="*/ 73 w 461"/>
                  <a:gd name="T15" fmla="*/ 53 h 63"/>
                  <a:gd name="T16" fmla="*/ 40 w 461"/>
                  <a:gd name="T17" fmla="*/ 42 h 63"/>
                  <a:gd name="T18" fmla="*/ 54 w 461"/>
                  <a:gd name="T19" fmla="*/ 35 h 63"/>
                  <a:gd name="T20" fmla="*/ 150 w 461"/>
                  <a:gd name="T21" fmla="*/ 29 h 63"/>
                  <a:gd name="T22" fmla="*/ 185 w 461"/>
                  <a:gd name="T23" fmla="*/ 19 h 63"/>
                  <a:gd name="T24" fmla="*/ 189 w 461"/>
                  <a:gd name="T25" fmla="*/ 19 h 63"/>
                  <a:gd name="T26" fmla="*/ 253 w 461"/>
                  <a:gd name="T27" fmla="*/ 24 h 63"/>
                  <a:gd name="T28" fmla="*/ 300 w 461"/>
                  <a:gd name="T29" fmla="*/ 17 h 63"/>
                  <a:gd name="T30" fmla="*/ 319 w 461"/>
                  <a:gd name="T31" fmla="*/ 19 h 63"/>
                  <a:gd name="T32" fmla="*/ 389 w 461"/>
                  <a:gd name="T33" fmla="*/ 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1" h="63">
                    <a:moveTo>
                      <a:pt x="389" y="3"/>
                    </a:moveTo>
                    <a:cubicBezTo>
                      <a:pt x="410" y="10"/>
                      <a:pt x="434" y="0"/>
                      <a:pt x="453" y="15"/>
                    </a:cubicBezTo>
                    <a:cubicBezTo>
                      <a:pt x="455" y="23"/>
                      <a:pt x="458" y="31"/>
                      <a:pt x="461" y="39"/>
                    </a:cubicBezTo>
                    <a:cubicBezTo>
                      <a:pt x="383" y="43"/>
                      <a:pt x="306" y="51"/>
                      <a:pt x="229" y="52"/>
                    </a:cubicBezTo>
                    <a:cubicBezTo>
                      <a:pt x="159" y="53"/>
                      <a:pt x="89" y="63"/>
                      <a:pt x="20" y="59"/>
                    </a:cubicBezTo>
                    <a:cubicBezTo>
                      <a:pt x="13" y="58"/>
                      <a:pt x="6" y="61"/>
                      <a:pt x="0" y="55"/>
                    </a:cubicBezTo>
                    <a:cubicBezTo>
                      <a:pt x="16" y="45"/>
                      <a:pt x="33" y="50"/>
                      <a:pt x="50" y="51"/>
                    </a:cubicBezTo>
                    <a:cubicBezTo>
                      <a:pt x="58" y="51"/>
                      <a:pt x="66" y="52"/>
                      <a:pt x="73" y="53"/>
                    </a:cubicBezTo>
                    <a:cubicBezTo>
                      <a:pt x="63" y="50"/>
                      <a:pt x="49" y="53"/>
                      <a:pt x="40" y="42"/>
                    </a:cubicBezTo>
                    <a:cubicBezTo>
                      <a:pt x="42" y="33"/>
                      <a:pt x="49" y="34"/>
                      <a:pt x="54" y="35"/>
                    </a:cubicBezTo>
                    <a:cubicBezTo>
                      <a:pt x="87" y="38"/>
                      <a:pt x="118" y="28"/>
                      <a:pt x="150" y="29"/>
                    </a:cubicBezTo>
                    <a:cubicBezTo>
                      <a:pt x="163" y="29"/>
                      <a:pt x="175" y="29"/>
                      <a:pt x="185" y="19"/>
                    </a:cubicBezTo>
                    <a:cubicBezTo>
                      <a:pt x="186" y="19"/>
                      <a:pt x="188" y="19"/>
                      <a:pt x="189" y="19"/>
                    </a:cubicBezTo>
                    <a:cubicBezTo>
                      <a:pt x="207" y="37"/>
                      <a:pt x="229" y="36"/>
                      <a:pt x="253" y="24"/>
                    </a:cubicBezTo>
                    <a:cubicBezTo>
                      <a:pt x="267" y="18"/>
                      <a:pt x="283" y="12"/>
                      <a:pt x="300" y="17"/>
                    </a:cubicBezTo>
                    <a:cubicBezTo>
                      <a:pt x="306" y="19"/>
                      <a:pt x="312" y="19"/>
                      <a:pt x="319" y="19"/>
                    </a:cubicBezTo>
                    <a:cubicBezTo>
                      <a:pt x="343" y="18"/>
                      <a:pt x="365" y="5"/>
                      <a:pt x="389" y="3"/>
                    </a:cubicBezTo>
                    <a:close/>
                  </a:path>
                </a:pathLst>
              </a:custGeom>
              <a:solidFill>
                <a:srgbClr val="7AB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2" name="Freeform 64">
                <a:extLst>
                  <a:ext uri="{FF2B5EF4-FFF2-40B4-BE49-F238E27FC236}">
                    <a16:creationId xmlns:a16="http://schemas.microsoft.com/office/drawing/2014/main" id="{91131AF6-1DBB-4A07-91F8-0072C7B14336}"/>
                  </a:ext>
                </a:extLst>
              </p:cNvPr>
              <p:cNvSpPr>
                <a:spLocks/>
              </p:cNvSpPr>
              <p:nvPr/>
            </p:nvSpPr>
            <p:spPr bwMode="auto">
              <a:xfrm>
                <a:off x="477" y="2728"/>
                <a:ext cx="419" cy="64"/>
              </a:xfrm>
              <a:custGeom>
                <a:avLst/>
                <a:gdLst>
                  <a:gd name="T0" fmla="*/ 20 w 373"/>
                  <a:gd name="T1" fmla="*/ 0 h 57"/>
                  <a:gd name="T2" fmla="*/ 70 w 373"/>
                  <a:gd name="T3" fmla="*/ 15 h 57"/>
                  <a:gd name="T4" fmla="*/ 153 w 373"/>
                  <a:gd name="T5" fmla="*/ 14 h 57"/>
                  <a:gd name="T6" fmla="*/ 235 w 373"/>
                  <a:gd name="T7" fmla="*/ 21 h 57"/>
                  <a:gd name="T8" fmla="*/ 319 w 373"/>
                  <a:gd name="T9" fmla="*/ 20 h 57"/>
                  <a:gd name="T10" fmla="*/ 352 w 373"/>
                  <a:gd name="T11" fmla="*/ 15 h 57"/>
                  <a:gd name="T12" fmla="*/ 362 w 373"/>
                  <a:gd name="T13" fmla="*/ 15 h 57"/>
                  <a:gd name="T14" fmla="*/ 360 w 373"/>
                  <a:gd name="T15" fmla="*/ 44 h 57"/>
                  <a:gd name="T16" fmla="*/ 278 w 373"/>
                  <a:gd name="T17" fmla="*/ 54 h 57"/>
                  <a:gd name="T18" fmla="*/ 212 w 373"/>
                  <a:gd name="T19" fmla="*/ 47 h 57"/>
                  <a:gd name="T20" fmla="*/ 195 w 373"/>
                  <a:gd name="T21" fmla="*/ 49 h 57"/>
                  <a:gd name="T22" fmla="*/ 174 w 373"/>
                  <a:gd name="T23" fmla="*/ 52 h 57"/>
                  <a:gd name="T24" fmla="*/ 140 w 373"/>
                  <a:gd name="T25" fmla="*/ 50 h 57"/>
                  <a:gd name="T26" fmla="*/ 116 w 373"/>
                  <a:gd name="T27" fmla="*/ 42 h 57"/>
                  <a:gd name="T28" fmla="*/ 11 w 373"/>
                  <a:gd name="T29" fmla="*/ 39 h 57"/>
                  <a:gd name="T30" fmla="*/ 0 w 373"/>
                  <a:gd name="T31" fmla="*/ 36 h 57"/>
                  <a:gd name="T32" fmla="*/ 20 w 373"/>
                  <a:gd name="T3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3" h="57">
                    <a:moveTo>
                      <a:pt x="20" y="0"/>
                    </a:moveTo>
                    <a:cubicBezTo>
                      <a:pt x="34" y="15"/>
                      <a:pt x="53" y="15"/>
                      <a:pt x="70" y="15"/>
                    </a:cubicBezTo>
                    <a:cubicBezTo>
                      <a:pt x="98" y="15"/>
                      <a:pt x="128" y="11"/>
                      <a:pt x="153" y="14"/>
                    </a:cubicBezTo>
                    <a:cubicBezTo>
                      <a:pt x="181" y="18"/>
                      <a:pt x="208" y="16"/>
                      <a:pt x="235" y="21"/>
                    </a:cubicBezTo>
                    <a:cubicBezTo>
                      <a:pt x="263" y="25"/>
                      <a:pt x="291" y="19"/>
                      <a:pt x="319" y="20"/>
                    </a:cubicBezTo>
                    <a:cubicBezTo>
                      <a:pt x="330" y="21"/>
                      <a:pt x="342" y="25"/>
                      <a:pt x="352" y="15"/>
                    </a:cubicBezTo>
                    <a:cubicBezTo>
                      <a:pt x="355" y="13"/>
                      <a:pt x="359" y="13"/>
                      <a:pt x="362" y="15"/>
                    </a:cubicBezTo>
                    <a:cubicBezTo>
                      <a:pt x="371" y="26"/>
                      <a:pt x="373" y="36"/>
                      <a:pt x="360" y="44"/>
                    </a:cubicBezTo>
                    <a:cubicBezTo>
                      <a:pt x="333" y="54"/>
                      <a:pt x="303" y="35"/>
                      <a:pt x="278" y="54"/>
                    </a:cubicBezTo>
                    <a:cubicBezTo>
                      <a:pt x="257" y="39"/>
                      <a:pt x="233" y="56"/>
                      <a:pt x="212" y="47"/>
                    </a:cubicBezTo>
                    <a:cubicBezTo>
                      <a:pt x="206" y="45"/>
                      <a:pt x="199" y="44"/>
                      <a:pt x="195" y="49"/>
                    </a:cubicBezTo>
                    <a:cubicBezTo>
                      <a:pt x="189" y="57"/>
                      <a:pt x="182" y="52"/>
                      <a:pt x="174" y="52"/>
                    </a:cubicBezTo>
                    <a:cubicBezTo>
                      <a:pt x="163" y="53"/>
                      <a:pt x="152" y="31"/>
                      <a:pt x="140" y="50"/>
                    </a:cubicBezTo>
                    <a:cubicBezTo>
                      <a:pt x="134" y="41"/>
                      <a:pt x="125" y="43"/>
                      <a:pt x="116" y="42"/>
                    </a:cubicBezTo>
                    <a:cubicBezTo>
                      <a:pt x="81" y="39"/>
                      <a:pt x="46" y="39"/>
                      <a:pt x="11" y="39"/>
                    </a:cubicBezTo>
                    <a:cubicBezTo>
                      <a:pt x="8" y="39"/>
                      <a:pt x="4" y="37"/>
                      <a:pt x="0" y="36"/>
                    </a:cubicBezTo>
                    <a:cubicBezTo>
                      <a:pt x="7" y="24"/>
                      <a:pt x="14" y="12"/>
                      <a:pt x="20" y="0"/>
                    </a:cubicBezTo>
                    <a:close/>
                  </a:path>
                </a:pathLst>
              </a:custGeom>
              <a:solidFill>
                <a:srgbClr val="D9E4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3" name="Freeform 65">
                <a:extLst>
                  <a:ext uri="{FF2B5EF4-FFF2-40B4-BE49-F238E27FC236}">
                    <a16:creationId xmlns:a16="http://schemas.microsoft.com/office/drawing/2014/main" id="{43AE40D4-82E7-4C8E-A270-B446C23F24F5}"/>
                  </a:ext>
                </a:extLst>
              </p:cNvPr>
              <p:cNvSpPr>
                <a:spLocks/>
              </p:cNvSpPr>
              <p:nvPr/>
            </p:nvSpPr>
            <p:spPr bwMode="auto">
              <a:xfrm>
                <a:off x="1929" y="3235"/>
                <a:ext cx="364" cy="55"/>
              </a:xfrm>
              <a:custGeom>
                <a:avLst/>
                <a:gdLst>
                  <a:gd name="T0" fmla="*/ 32 w 324"/>
                  <a:gd name="T1" fmla="*/ 17 h 49"/>
                  <a:gd name="T2" fmla="*/ 41 w 324"/>
                  <a:gd name="T3" fmla="*/ 13 h 49"/>
                  <a:gd name="T4" fmla="*/ 124 w 324"/>
                  <a:gd name="T5" fmla="*/ 13 h 49"/>
                  <a:gd name="T6" fmla="*/ 133 w 324"/>
                  <a:gd name="T7" fmla="*/ 21 h 49"/>
                  <a:gd name="T8" fmla="*/ 157 w 324"/>
                  <a:gd name="T9" fmla="*/ 22 h 49"/>
                  <a:gd name="T10" fmla="*/ 191 w 324"/>
                  <a:gd name="T11" fmla="*/ 11 h 49"/>
                  <a:gd name="T12" fmla="*/ 281 w 324"/>
                  <a:gd name="T13" fmla="*/ 7 h 49"/>
                  <a:gd name="T14" fmla="*/ 316 w 324"/>
                  <a:gd name="T15" fmla="*/ 1 h 49"/>
                  <a:gd name="T16" fmla="*/ 324 w 324"/>
                  <a:gd name="T17" fmla="*/ 29 h 49"/>
                  <a:gd name="T18" fmla="*/ 280 w 324"/>
                  <a:gd name="T19" fmla="*/ 33 h 49"/>
                  <a:gd name="T20" fmla="*/ 227 w 324"/>
                  <a:gd name="T21" fmla="*/ 44 h 49"/>
                  <a:gd name="T22" fmla="*/ 71 w 324"/>
                  <a:gd name="T23" fmla="*/ 48 h 49"/>
                  <a:gd name="T24" fmla="*/ 0 w 324"/>
                  <a:gd name="T25" fmla="*/ 45 h 49"/>
                  <a:gd name="T26" fmla="*/ 32 w 324"/>
                  <a:gd name="T27" fmla="*/ 1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4" h="49">
                    <a:moveTo>
                      <a:pt x="32" y="17"/>
                    </a:moveTo>
                    <a:cubicBezTo>
                      <a:pt x="35" y="16"/>
                      <a:pt x="38" y="14"/>
                      <a:pt x="41" y="13"/>
                    </a:cubicBezTo>
                    <a:cubicBezTo>
                      <a:pt x="69" y="12"/>
                      <a:pt x="97" y="16"/>
                      <a:pt x="124" y="13"/>
                    </a:cubicBezTo>
                    <a:cubicBezTo>
                      <a:pt x="128" y="13"/>
                      <a:pt x="138" y="9"/>
                      <a:pt x="133" y="21"/>
                    </a:cubicBezTo>
                    <a:cubicBezTo>
                      <a:pt x="141" y="23"/>
                      <a:pt x="153" y="30"/>
                      <a:pt x="157" y="22"/>
                    </a:cubicBezTo>
                    <a:cubicBezTo>
                      <a:pt x="165" y="6"/>
                      <a:pt x="181" y="9"/>
                      <a:pt x="191" y="11"/>
                    </a:cubicBezTo>
                    <a:cubicBezTo>
                      <a:pt x="221" y="14"/>
                      <a:pt x="251" y="4"/>
                      <a:pt x="281" y="7"/>
                    </a:cubicBezTo>
                    <a:cubicBezTo>
                      <a:pt x="292" y="8"/>
                      <a:pt x="304" y="0"/>
                      <a:pt x="316" y="1"/>
                    </a:cubicBezTo>
                    <a:cubicBezTo>
                      <a:pt x="323" y="9"/>
                      <a:pt x="318" y="21"/>
                      <a:pt x="324" y="29"/>
                    </a:cubicBezTo>
                    <a:cubicBezTo>
                      <a:pt x="310" y="34"/>
                      <a:pt x="295" y="34"/>
                      <a:pt x="280" y="33"/>
                    </a:cubicBezTo>
                    <a:cubicBezTo>
                      <a:pt x="262" y="32"/>
                      <a:pt x="246" y="43"/>
                      <a:pt x="227" y="44"/>
                    </a:cubicBezTo>
                    <a:cubicBezTo>
                      <a:pt x="175" y="47"/>
                      <a:pt x="123" y="45"/>
                      <a:pt x="71" y="48"/>
                    </a:cubicBezTo>
                    <a:cubicBezTo>
                      <a:pt x="48" y="49"/>
                      <a:pt x="24" y="46"/>
                      <a:pt x="0" y="45"/>
                    </a:cubicBezTo>
                    <a:cubicBezTo>
                      <a:pt x="9" y="33"/>
                      <a:pt x="22" y="27"/>
                      <a:pt x="32" y="17"/>
                    </a:cubicBezTo>
                    <a:close/>
                  </a:path>
                </a:pathLst>
              </a:custGeom>
              <a:solidFill>
                <a:srgbClr val="B8D4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4" name="Freeform 66">
                <a:extLst>
                  <a:ext uri="{FF2B5EF4-FFF2-40B4-BE49-F238E27FC236}">
                    <a16:creationId xmlns:a16="http://schemas.microsoft.com/office/drawing/2014/main" id="{8FE93795-DC78-45EF-A0EB-FFF49EA2264D}"/>
                  </a:ext>
                </a:extLst>
              </p:cNvPr>
              <p:cNvSpPr>
                <a:spLocks/>
              </p:cNvSpPr>
              <p:nvPr/>
            </p:nvSpPr>
            <p:spPr bwMode="auto">
              <a:xfrm>
                <a:off x="232" y="3227"/>
                <a:ext cx="305" cy="53"/>
              </a:xfrm>
              <a:custGeom>
                <a:avLst/>
                <a:gdLst>
                  <a:gd name="T0" fmla="*/ 254 w 272"/>
                  <a:gd name="T1" fmla="*/ 8 h 47"/>
                  <a:gd name="T2" fmla="*/ 262 w 272"/>
                  <a:gd name="T3" fmla="*/ 8 h 47"/>
                  <a:gd name="T4" fmla="*/ 260 w 272"/>
                  <a:gd name="T5" fmla="*/ 34 h 47"/>
                  <a:gd name="T6" fmla="*/ 258 w 272"/>
                  <a:gd name="T7" fmla="*/ 42 h 47"/>
                  <a:gd name="T8" fmla="*/ 230 w 272"/>
                  <a:gd name="T9" fmla="*/ 33 h 47"/>
                  <a:gd name="T10" fmla="*/ 228 w 272"/>
                  <a:gd name="T11" fmla="*/ 46 h 47"/>
                  <a:gd name="T12" fmla="*/ 214 w 272"/>
                  <a:gd name="T13" fmla="*/ 44 h 47"/>
                  <a:gd name="T14" fmla="*/ 101 w 272"/>
                  <a:gd name="T15" fmla="*/ 43 h 47"/>
                  <a:gd name="T16" fmla="*/ 11 w 272"/>
                  <a:gd name="T17" fmla="*/ 36 h 47"/>
                  <a:gd name="T18" fmla="*/ 2 w 272"/>
                  <a:gd name="T19" fmla="*/ 20 h 47"/>
                  <a:gd name="T20" fmla="*/ 14 w 272"/>
                  <a:gd name="T21" fmla="*/ 0 h 47"/>
                  <a:gd name="T22" fmla="*/ 246 w 272"/>
                  <a:gd name="T23" fmla="*/ 8 h 47"/>
                  <a:gd name="T24" fmla="*/ 245 w 272"/>
                  <a:gd name="T25" fmla="*/ 13 h 47"/>
                  <a:gd name="T26" fmla="*/ 238 w 272"/>
                  <a:gd name="T27" fmla="*/ 17 h 47"/>
                  <a:gd name="T28" fmla="*/ 245 w 272"/>
                  <a:gd name="T29" fmla="*/ 15 h 47"/>
                  <a:gd name="T30" fmla="*/ 254 w 272"/>
                  <a:gd name="T31" fmla="*/ 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2" h="47">
                    <a:moveTo>
                      <a:pt x="254" y="8"/>
                    </a:moveTo>
                    <a:cubicBezTo>
                      <a:pt x="257" y="8"/>
                      <a:pt x="259" y="8"/>
                      <a:pt x="262" y="8"/>
                    </a:cubicBezTo>
                    <a:cubicBezTo>
                      <a:pt x="272" y="18"/>
                      <a:pt x="267" y="26"/>
                      <a:pt x="260" y="34"/>
                    </a:cubicBezTo>
                    <a:cubicBezTo>
                      <a:pt x="261" y="37"/>
                      <a:pt x="260" y="40"/>
                      <a:pt x="258" y="42"/>
                    </a:cubicBezTo>
                    <a:cubicBezTo>
                      <a:pt x="246" y="47"/>
                      <a:pt x="238" y="41"/>
                      <a:pt x="230" y="33"/>
                    </a:cubicBezTo>
                    <a:cubicBezTo>
                      <a:pt x="231" y="38"/>
                      <a:pt x="235" y="43"/>
                      <a:pt x="228" y="46"/>
                    </a:cubicBezTo>
                    <a:cubicBezTo>
                      <a:pt x="223" y="46"/>
                      <a:pt x="218" y="47"/>
                      <a:pt x="214" y="44"/>
                    </a:cubicBezTo>
                    <a:cubicBezTo>
                      <a:pt x="176" y="46"/>
                      <a:pt x="139" y="41"/>
                      <a:pt x="101" y="43"/>
                    </a:cubicBezTo>
                    <a:cubicBezTo>
                      <a:pt x="72" y="45"/>
                      <a:pt x="41" y="38"/>
                      <a:pt x="11" y="36"/>
                    </a:cubicBezTo>
                    <a:cubicBezTo>
                      <a:pt x="0" y="35"/>
                      <a:pt x="3" y="26"/>
                      <a:pt x="2" y="20"/>
                    </a:cubicBezTo>
                    <a:cubicBezTo>
                      <a:pt x="6" y="13"/>
                      <a:pt x="10" y="6"/>
                      <a:pt x="14" y="0"/>
                    </a:cubicBezTo>
                    <a:cubicBezTo>
                      <a:pt x="91" y="2"/>
                      <a:pt x="169" y="5"/>
                      <a:pt x="246" y="8"/>
                    </a:cubicBezTo>
                    <a:cubicBezTo>
                      <a:pt x="247" y="10"/>
                      <a:pt x="246" y="12"/>
                      <a:pt x="245" y="13"/>
                    </a:cubicBezTo>
                    <a:cubicBezTo>
                      <a:pt x="243" y="15"/>
                      <a:pt x="240" y="15"/>
                      <a:pt x="238" y="17"/>
                    </a:cubicBezTo>
                    <a:cubicBezTo>
                      <a:pt x="240" y="16"/>
                      <a:pt x="243" y="15"/>
                      <a:pt x="245" y="15"/>
                    </a:cubicBezTo>
                    <a:cubicBezTo>
                      <a:pt x="250" y="15"/>
                      <a:pt x="251" y="11"/>
                      <a:pt x="254" y="8"/>
                    </a:cubicBezTo>
                    <a:close/>
                  </a:path>
                </a:pathLst>
              </a:custGeom>
              <a:solidFill>
                <a:srgbClr val="A4CB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5" name="Freeform 67">
                <a:extLst>
                  <a:ext uri="{FF2B5EF4-FFF2-40B4-BE49-F238E27FC236}">
                    <a16:creationId xmlns:a16="http://schemas.microsoft.com/office/drawing/2014/main" id="{B25FDF4F-6EB0-45DA-AC32-103BB12F6B52}"/>
                  </a:ext>
                </a:extLst>
              </p:cNvPr>
              <p:cNvSpPr>
                <a:spLocks/>
              </p:cNvSpPr>
              <p:nvPr/>
            </p:nvSpPr>
            <p:spPr bwMode="auto">
              <a:xfrm>
                <a:off x="1806" y="2719"/>
                <a:ext cx="320" cy="70"/>
              </a:xfrm>
              <a:custGeom>
                <a:avLst/>
                <a:gdLst>
                  <a:gd name="T0" fmla="*/ 285 w 285"/>
                  <a:gd name="T1" fmla="*/ 44 h 62"/>
                  <a:gd name="T2" fmla="*/ 168 w 285"/>
                  <a:gd name="T3" fmla="*/ 49 h 62"/>
                  <a:gd name="T4" fmla="*/ 92 w 285"/>
                  <a:gd name="T5" fmla="*/ 59 h 62"/>
                  <a:gd name="T6" fmla="*/ 54 w 285"/>
                  <a:gd name="T7" fmla="*/ 56 h 62"/>
                  <a:gd name="T8" fmla="*/ 10 w 285"/>
                  <a:gd name="T9" fmla="*/ 58 h 62"/>
                  <a:gd name="T10" fmla="*/ 0 w 285"/>
                  <a:gd name="T11" fmla="*/ 52 h 62"/>
                  <a:gd name="T12" fmla="*/ 109 w 285"/>
                  <a:gd name="T13" fmla="*/ 11 h 62"/>
                  <a:gd name="T14" fmla="*/ 213 w 285"/>
                  <a:gd name="T15" fmla="*/ 7 h 62"/>
                  <a:gd name="T16" fmla="*/ 274 w 285"/>
                  <a:gd name="T17" fmla="*/ 4 h 62"/>
                  <a:gd name="T18" fmla="*/ 285 w 285"/>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62">
                    <a:moveTo>
                      <a:pt x="285" y="44"/>
                    </a:moveTo>
                    <a:cubicBezTo>
                      <a:pt x="246" y="52"/>
                      <a:pt x="207" y="45"/>
                      <a:pt x="168" y="49"/>
                    </a:cubicBezTo>
                    <a:cubicBezTo>
                      <a:pt x="143" y="51"/>
                      <a:pt x="117" y="53"/>
                      <a:pt x="92" y="59"/>
                    </a:cubicBezTo>
                    <a:cubicBezTo>
                      <a:pt x="81" y="62"/>
                      <a:pt x="67" y="56"/>
                      <a:pt x="54" y="56"/>
                    </a:cubicBezTo>
                    <a:cubicBezTo>
                      <a:pt x="39" y="57"/>
                      <a:pt x="25" y="52"/>
                      <a:pt x="10" y="58"/>
                    </a:cubicBezTo>
                    <a:cubicBezTo>
                      <a:pt x="6" y="60"/>
                      <a:pt x="2" y="56"/>
                      <a:pt x="0" y="52"/>
                    </a:cubicBezTo>
                    <a:cubicBezTo>
                      <a:pt x="37" y="42"/>
                      <a:pt x="71" y="22"/>
                      <a:pt x="109" y="11"/>
                    </a:cubicBezTo>
                    <a:cubicBezTo>
                      <a:pt x="143" y="2"/>
                      <a:pt x="178" y="13"/>
                      <a:pt x="213" y="7"/>
                    </a:cubicBezTo>
                    <a:cubicBezTo>
                      <a:pt x="233" y="4"/>
                      <a:pt x="253" y="0"/>
                      <a:pt x="274" y="4"/>
                    </a:cubicBezTo>
                    <a:cubicBezTo>
                      <a:pt x="280" y="17"/>
                      <a:pt x="285" y="29"/>
                      <a:pt x="285" y="44"/>
                    </a:cubicBezTo>
                    <a:close/>
                  </a:path>
                </a:pathLst>
              </a:custGeom>
              <a:solidFill>
                <a:srgbClr val="DDE5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6" name="Freeform 68">
                <a:extLst>
                  <a:ext uri="{FF2B5EF4-FFF2-40B4-BE49-F238E27FC236}">
                    <a16:creationId xmlns:a16="http://schemas.microsoft.com/office/drawing/2014/main" id="{F6FDCC82-DB98-4692-B07F-497E5795D3DF}"/>
                  </a:ext>
                </a:extLst>
              </p:cNvPr>
              <p:cNvSpPr>
                <a:spLocks/>
              </p:cNvSpPr>
              <p:nvPr/>
            </p:nvSpPr>
            <p:spPr bwMode="auto">
              <a:xfrm>
                <a:off x="517" y="2642"/>
                <a:ext cx="265" cy="82"/>
              </a:xfrm>
              <a:custGeom>
                <a:avLst/>
                <a:gdLst>
                  <a:gd name="T0" fmla="*/ 236 w 236"/>
                  <a:gd name="T1" fmla="*/ 57 h 73"/>
                  <a:gd name="T2" fmla="*/ 147 w 236"/>
                  <a:gd name="T3" fmla="*/ 60 h 73"/>
                  <a:gd name="T4" fmla="*/ 137 w 236"/>
                  <a:gd name="T5" fmla="*/ 58 h 73"/>
                  <a:gd name="T6" fmla="*/ 52 w 236"/>
                  <a:gd name="T7" fmla="*/ 55 h 73"/>
                  <a:gd name="T8" fmla="*/ 31 w 236"/>
                  <a:gd name="T9" fmla="*/ 57 h 73"/>
                  <a:gd name="T10" fmla="*/ 0 w 236"/>
                  <a:gd name="T11" fmla="*/ 52 h 73"/>
                  <a:gd name="T12" fmla="*/ 27 w 236"/>
                  <a:gd name="T13" fmla="*/ 9 h 73"/>
                  <a:gd name="T14" fmla="*/ 140 w 236"/>
                  <a:gd name="T15" fmla="*/ 13 h 73"/>
                  <a:gd name="T16" fmla="*/ 196 w 236"/>
                  <a:gd name="T17" fmla="*/ 37 h 73"/>
                  <a:gd name="T18" fmla="*/ 199 w 236"/>
                  <a:gd name="T19" fmla="*/ 37 h 73"/>
                  <a:gd name="T20" fmla="*/ 236 w 236"/>
                  <a:gd name="T21" fmla="*/ 5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73">
                    <a:moveTo>
                      <a:pt x="236" y="57"/>
                    </a:moveTo>
                    <a:cubicBezTo>
                      <a:pt x="207" y="73"/>
                      <a:pt x="177" y="62"/>
                      <a:pt x="147" y="60"/>
                    </a:cubicBezTo>
                    <a:cubicBezTo>
                      <a:pt x="144" y="60"/>
                      <a:pt x="140" y="57"/>
                      <a:pt x="137" y="58"/>
                    </a:cubicBezTo>
                    <a:cubicBezTo>
                      <a:pt x="109" y="68"/>
                      <a:pt x="81" y="55"/>
                      <a:pt x="52" y="55"/>
                    </a:cubicBezTo>
                    <a:cubicBezTo>
                      <a:pt x="45" y="55"/>
                      <a:pt x="37" y="54"/>
                      <a:pt x="31" y="57"/>
                    </a:cubicBezTo>
                    <a:cubicBezTo>
                      <a:pt x="19" y="62"/>
                      <a:pt x="10" y="59"/>
                      <a:pt x="0" y="52"/>
                    </a:cubicBezTo>
                    <a:cubicBezTo>
                      <a:pt x="9" y="38"/>
                      <a:pt x="18" y="23"/>
                      <a:pt x="27" y="9"/>
                    </a:cubicBezTo>
                    <a:cubicBezTo>
                      <a:pt x="65" y="7"/>
                      <a:pt x="103" y="0"/>
                      <a:pt x="140" y="13"/>
                    </a:cubicBezTo>
                    <a:cubicBezTo>
                      <a:pt x="158" y="21"/>
                      <a:pt x="177" y="29"/>
                      <a:pt x="196" y="37"/>
                    </a:cubicBezTo>
                    <a:cubicBezTo>
                      <a:pt x="197" y="37"/>
                      <a:pt x="198" y="37"/>
                      <a:pt x="199" y="37"/>
                    </a:cubicBezTo>
                    <a:cubicBezTo>
                      <a:pt x="214" y="39"/>
                      <a:pt x="226" y="46"/>
                      <a:pt x="236" y="57"/>
                    </a:cubicBezTo>
                    <a:close/>
                  </a:path>
                </a:pathLst>
              </a:custGeom>
              <a:solidFill>
                <a:srgbClr val="DDE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7" name="Freeform 69">
                <a:extLst>
                  <a:ext uri="{FF2B5EF4-FFF2-40B4-BE49-F238E27FC236}">
                    <a16:creationId xmlns:a16="http://schemas.microsoft.com/office/drawing/2014/main" id="{82D8B1DA-D1F8-4E5C-8CA7-817A212C40F3}"/>
                  </a:ext>
                </a:extLst>
              </p:cNvPr>
              <p:cNvSpPr>
                <a:spLocks/>
              </p:cNvSpPr>
              <p:nvPr/>
            </p:nvSpPr>
            <p:spPr bwMode="auto">
              <a:xfrm>
                <a:off x="387" y="2916"/>
                <a:ext cx="492" cy="104"/>
              </a:xfrm>
              <a:custGeom>
                <a:avLst/>
                <a:gdLst>
                  <a:gd name="T0" fmla="*/ 424 w 438"/>
                  <a:gd name="T1" fmla="*/ 93 h 93"/>
                  <a:gd name="T2" fmla="*/ 424 w 438"/>
                  <a:gd name="T3" fmla="*/ 77 h 93"/>
                  <a:gd name="T4" fmla="*/ 388 w 438"/>
                  <a:gd name="T5" fmla="*/ 41 h 93"/>
                  <a:gd name="T6" fmla="*/ 164 w 438"/>
                  <a:gd name="T7" fmla="*/ 36 h 93"/>
                  <a:gd name="T8" fmla="*/ 93 w 438"/>
                  <a:gd name="T9" fmla="*/ 33 h 93"/>
                  <a:gd name="T10" fmla="*/ 5 w 438"/>
                  <a:gd name="T11" fmla="*/ 24 h 93"/>
                  <a:gd name="T12" fmla="*/ 0 w 438"/>
                  <a:gd name="T13" fmla="*/ 17 h 93"/>
                  <a:gd name="T14" fmla="*/ 4 w 438"/>
                  <a:gd name="T15" fmla="*/ 9 h 93"/>
                  <a:gd name="T16" fmla="*/ 16 w 438"/>
                  <a:gd name="T17" fmla="*/ 5 h 93"/>
                  <a:gd name="T18" fmla="*/ 119 w 438"/>
                  <a:gd name="T19" fmla="*/ 11 h 93"/>
                  <a:gd name="T20" fmla="*/ 156 w 438"/>
                  <a:gd name="T21" fmla="*/ 14 h 93"/>
                  <a:gd name="T22" fmla="*/ 191 w 438"/>
                  <a:gd name="T23" fmla="*/ 10 h 93"/>
                  <a:gd name="T24" fmla="*/ 208 w 438"/>
                  <a:gd name="T25" fmla="*/ 10 h 93"/>
                  <a:gd name="T26" fmla="*/ 308 w 438"/>
                  <a:gd name="T27" fmla="*/ 17 h 93"/>
                  <a:gd name="T28" fmla="*/ 380 w 438"/>
                  <a:gd name="T29" fmla="*/ 21 h 93"/>
                  <a:gd name="T30" fmla="*/ 427 w 438"/>
                  <a:gd name="T31" fmla="*/ 6 h 93"/>
                  <a:gd name="T32" fmla="*/ 434 w 438"/>
                  <a:gd name="T33" fmla="*/ 41 h 93"/>
                  <a:gd name="T34" fmla="*/ 434 w 438"/>
                  <a:gd name="T35" fmla="*/ 76 h 93"/>
                  <a:gd name="T36" fmla="*/ 424 w 438"/>
                  <a:gd name="T3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93">
                    <a:moveTo>
                      <a:pt x="424" y="93"/>
                    </a:moveTo>
                    <a:cubicBezTo>
                      <a:pt x="424" y="88"/>
                      <a:pt x="424" y="82"/>
                      <a:pt x="424" y="77"/>
                    </a:cubicBezTo>
                    <a:cubicBezTo>
                      <a:pt x="425" y="40"/>
                      <a:pt x="425" y="41"/>
                      <a:pt x="388" y="41"/>
                    </a:cubicBezTo>
                    <a:cubicBezTo>
                      <a:pt x="313" y="43"/>
                      <a:pt x="239" y="37"/>
                      <a:pt x="164" y="36"/>
                    </a:cubicBezTo>
                    <a:cubicBezTo>
                      <a:pt x="140" y="35"/>
                      <a:pt x="117" y="33"/>
                      <a:pt x="93" y="33"/>
                    </a:cubicBezTo>
                    <a:cubicBezTo>
                      <a:pt x="63" y="34"/>
                      <a:pt x="35" y="23"/>
                      <a:pt x="5" y="24"/>
                    </a:cubicBezTo>
                    <a:cubicBezTo>
                      <a:pt x="1" y="24"/>
                      <a:pt x="1" y="20"/>
                      <a:pt x="0" y="17"/>
                    </a:cubicBezTo>
                    <a:cubicBezTo>
                      <a:pt x="1" y="14"/>
                      <a:pt x="3" y="12"/>
                      <a:pt x="4" y="9"/>
                    </a:cubicBezTo>
                    <a:cubicBezTo>
                      <a:pt x="8" y="8"/>
                      <a:pt x="12" y="6"/>
                      <a:pt x="16" y="5"/>
                    </a:cubicBezTo>
                    <a:cubicBezTo>
                      <a:pt x="51" y="0"/>
                      <a:pt x="84" y="12"/>
                      <a:pt x="119" y="11"/>
                    </a:cubicBezTo>
                    <a:cubicBezTo>
                      <a:pt x="131" y="10"/>
                      <a:pt x="144" y="11"/>
                      <a:pt x="156" y="14"/>
                    </a:cubicBezTo>
                    <a:cubicBezTo>
                      <a:pt x="168" y="16"/>
                      <a:pt x="179" y="19"/>
                      <a:pt x="191" y="10"/>
                    </a:cubicBezTo>
                    <a:cubicBezTo>
                      <a:pt x="195" y="7"/>
                      <a:pt x="202" y="9"/>
                      <a:pt x="208" y="10"/>
                    </a:cubicBezTo>
                    <a:cubicBezTo>
                      <a:pt x="242" y="11"/>
                      <a:pt x="275" y="23"/>
                      <a:pt x="308" y="17"/>
                    </a:cubicBezTo>
                    <a:cubicBezTo>
                      <a:pt x="333" y="13"/>
                      <a:pt x="356" y="19"/>
                      <a:pt x="380" y="21"/>
                    </a:cubicBezTo>
                    <a:cubicBezTo>
                      <a:pt x="398" y="23"/>
                      <a:pt x="418" y="29"/>
                      <a:pt x="427" y="6"/>
                    </a:cubicBezTo>
                    <a:cubicBezTo>
                      <a:pt x="438" y="16"/>
                      <a:pt x="434" y="29"/>
                      <a:pt x="434" y="41"/>
                    </a:cubicBezTo>
                    <a:cubicBezTo>
                      <a:pt x="435" y="53"/>
                      <a:pt x="435" y="65"/>
                      <a:pt x="434" y="76"/>
                    </a:cubicBezTo>
                    <a:cubicBezTo>
                      <a:pt x="433" y="83"/>
                      <a:pt x="434" y="92"/>
                      <a:pt x="424" y="93"/>
                    </a:cubicBezTo>
                    <a:close/>
                  </a:path>
                </a:pathLst>
              </a:custGeom>
              <a:solidFill>
                <a:srgbClr val="66A9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8" name="Freeform 70">
                <a:extLst>
                  <a:ext uri="{FF2B5EF4-FFF2-40B4-BE49-F238E27FC236}">
                    <a16:creationId xmlns:a16="http://schemas.microsoft.com/office/drawing/2014/main" id="{C3A5B7A8-C648-4B83-BA0E-8BA0DBDEA53C}"/>
                  </a:ext>
                </a:extLst>
              </p:cNvPr>
              <p:cNvSpPr>
                <a:spLocks/>
              </p:cNvSpPr>
              <p:nvPr/>
            </p:nvSpPr>
            <p:spPr bwMode="auto">
              <a:xfrm>
                <a:off x="99" y="3743"/>
                <a:ext cx="301" cy="59"/>
              </a:xfrm>
              <a:custGeom>
                <a:avLst/>
                <a:gdLst>
                  <a:gd name="T0" fmla="*/ 188 w 268"/>
                  <a:gd name="T1" fmla="*/ 45 h 53"/>
                  <a:gd name="T2" fmla="*/ 130 w 268"/>
                  <a:gd name="T3" fmla="*/ 47 h 53"/>
                  <a:gd name="T4" fmla="*/ 49 w 268"/>
                  <a:gd name="T5" fmla="*/ 35 h 53"/>
                  <a:gd name="T6" fmla="*/ 13 w 268"/>
                  <a:gd name="T7" fmla="*/ 32 h 53"/>
                  <a:gd name="T8" fmla="*/ 0 w 268"/>
                  <a:gd name="T9" fmla="*/ 25 h 53"/>
                  <a:gd name="T10" fmla="*/ 5 w 268"/>
                  <a:gd name="T11" fmla="*/ 2 h 53"/>
                  <a:gd name="T12" fmla="*/ 239 w 268"/>
                  <a:gd name="T13" fmla="*/ 21 h 53"/>
                  <a:gd name="T14" fmla="*/ 245 w 268"/>
                  <a:gd name="T15" fmla="*/ 19 h 53"/>
                  <a:gd name="T16" fmla="*/ 268 w 268"/>
                  <a:gd name="T17" fmla="*/ 37 h 53"/>
                  <a:gd name="T18" fmla="*/ 236 w 268"/>
                  <a:gd name="T19" fmla="*/ 46 h 53"/>
                  <a:gd name="T20" fmla="*/ 223 w 268"/>
                  <a:gd name="T21" fmla="*/ 37 h 53"/>
                  <a:gd name="T22" fmla="*/ 220 w 268"/>
                  <a:gd name="T23" fmla="*/ 42 h 53"/>
                  <a:gd name="T24" fmla="*/ 200 w 268"/>
                  <a:gd name="T25" fmla="*/ 42 h 53"/>
                  <a:gd name="T26" fmla="*/ 188 w 268"/>
                  <a:gd name="T27" fmla="*/ 4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8" h="53">
                    <a:moveTo>
                      <a:pt x="188" y="45"/>
                    </a:moveTo>
                    <a:cubicBezTo>
                      <a:pt x="169" y="46"/>
                      <a:pt x="149" y="48"/>
                      <a:pt x="130" y="47"/>
                    </a:cubicBezTo>
                    <a:cubicBezTo>
                      <a:pt x="103" y="45"/>
                      <a:pt x="76" y="41"/>
                      <a:pt x="49" y="35"/>
                    </a:cubicBezTo>
                    <a:cubicBezTo>
                      <a:pt x="37" y="32"/>
                      <a:pt x="25" y="31"/>
                      <a:pt x="13" y="32"/>
                    </a:cubicBezTo>
                    <a:cubicBezTo>
                      <a:pt x="6" y="32"/>
                      <a:pt x="1" y="33"/>
                      <a:pt x="0" y="25"/>
                    </a:cubicBezTo>
                    <a:cubicBezTo>
                      <a:pt x="1" y="17"/>
                      <a:pt x="3" y="10"/>
                      <a:pt x="5" y="2"/>
                    </a:cubicBezTo>
                    <a:cubicBezTo>
                      <a:pt x="84" y="0"/>
                      <a:pt x="162" y="8"/>
                      <a:pt x="239" y="21"/>
                    </a:cubicBezTo>
                    <a:cubicBezTo>
                      <a:pt x="241" y="20"/>
                      <a:pt x="243" y="19"/>
                      <a:pt x="245" y="19"/>
                    </a:cubicBezTo>
                    <a:cubicBezTo>
                      <a:pt x="254" y="23"/>
                      <a:pt x="267" y="24"/>
                      <a:pt x="268" y="37"/>
                    </a:cubicBezTo>
                    <a:cubicBezTo>
                      <a:pt x="268" y="45"/>
                      <a:pt x="248" y="49"/>
                      <a:pt x="236" y="46"/>
                    </a:cubicBezTo>
                    <a:cubicBezTo>
                      <a:pt x="231" y="44"/>
                      <a:pt x="227" y="40"/>
                      <a:pt x="223" y="37"/>
                    </a:cubicBezTo>
                    <a:cubicBezTo>
                      <a:pt x="219" y="35"/>
                      <a:pt x="223" y="41"/>
                      <a:pt x="220" y="42"/>
                    </a:cubicBezTo>
                    <a:cubicBezTo>
                      <a:pt x="214" y="50"/>
                      <a:pt x="207" y="53"/>
                      <a:pt x="200" y="42"/>
                    </a:cubicBezTo>
                    <a:cubicBezTo>
                      <a:pt x="194" y="37"/>
                      <a:pt x="190" y="35"/>
                      <a:pt x="188" y="45"/>
                    </a:cubicBezTo>
                    <a:close/>
                  </a:path>
                </a:pathLst>
              </a:custGeom>
              <a:solidFill>
                <a:srgbClr val="73B0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9" name="Freeform 71">
                <a:extLst>
                  <a:ext uri="{FF2B5EF4-FFF2-40B4-BE49-F238E27FC236}">
                    <a16:creationId xmlns:a16="http://schemas.microsoft.com/office/drawing/2014/main" id="{E0E3266B-CB9C-4675-9D26-2E9462F53C0F}"/>
                  </a:ext>
                </a:extLst>
              </p:cNvPr>
              <p:cNvSpPr>
                <a:spLocks/>
              </p:cNvSpPr>
              <p:nvPr/>
            </p:nvSpPr>
            <p:spPr bwMode="auto">
              <a:xfrm>
                <a:off x="1838" y="526"/>
                <a:ext cx="185" cy="528"/>
              </a:xfrm>
              <a:custGeom>
                <a:avLst/>
                <a:gdLst>
                  <a:gd name="T0" fmla="*/ 1 w 165"/>
                  <a:gd name="T1" fmla="*/ 464 h 470"/>
                  <a:gd name="T2" fmla="*/ 0 w 165"/>
                  <a:gd name="T3" fmla="*/ 460 h 470"/>
                  <a:gd name="T4" fmla="*/ 8 w 165"/>
                  <a:gd name="T5" fmla="*/ 420 h 470"/>
                  <a:gd name="T6" fmla="*/ 19 w 165"/>
                  <a:gd name="T7" fmla="*/ 399 h 470"/>
                  <a:gd name="T8" fmla="*/ 60 w 165"/>
                  <a:gd name="T9" fmla="*/ 272 h 470"/>
                  <a:gd name="T10" fmla="*/ 62 w 165"/>
                  <a:gd name="T11" fmla="*/ 256 h 470"/>
                  <a:gd name="T12" fmla="*/ 81 w 165"/>
                  <a:gd name="T13" fmla="*/ 197 h 470"/>
                  <a:gd name="T14" fmla="*/ 56 w 165"/>
                  <a:gd name="T15" fmla="*/ 258 h 470"/>
                  <a:gd name="T16" fmla="*/ 48 w 165"/>
                  <a:gd name="T17" fmla="*/ 243 h 470"/>
                  <a:gd name="T18" fmla="*/ 70 w 165"/>
                  <a:gd name="T19" fmla="*/ 189 h 470"/>
                  <a:gd name="T20" fmla="*/ 89 w 165"/>
                  <a:gd name="T21" fmla="*/ 145 h 470"/>
                  <a:gd name="T22" fmla="*/ 106 w 165"/>
                  <a:gd name="T23" fmla="*/ 107 h 470"/>
                  <a:gd name="T24" fmla="*/ 105 w 165"/>
                  <a:gd name="T25" fmla="*/ 107 h 470"/>
                  <a:gd name="T26" fmla="*/ 105 w 165"/>
                  <a:gd name="T27" fmla="*/ 109 h 470"/>
                  <a:gd name="T28" fmla="*/ 95 w 165"/>
                  <a:gd name="T29" fmla="*/ 117 h 470"/>
                  <a:gd name="T30" fmla="*/ 94 w 165"/>
                  <a:gd name="T31" fmla="*/ 106 h 470"/>
                  <a:gd name="T32" fmla="*/ 124 w 165"/>
                  <a:gd name="T33" fmla="*/ 32 h 470"/>
                  <a:gd name="T34" fmla="*/ 128 w 165"/>
                  <a:gd name="T35" fmla="*/ 44 h 470"/>
                  <a:gd name="T36" fmla="*/ 121 w 165"/>
                  <a:gd name="T37" fmla="*/ 81 h 470"/>
                  <a:gd name="T38" fmla="*/ 137 w 165"/>
                  <a:gd name="T39" fmla="*/ 20 h 470"/>
                  <a:gd name="T40" fmla="*/ 144 w 165"/>
                  <a:gd name="T41" fmla="*/ 4 h 470"/>
                  <a:gd name="T42" fmla="*/ 156 w 165"/>
                  <a:gd name="T43" fmla="*/ 0 h 470"/>
                  <a:gd name="T44" fmla="*/ 151 w 165"/>
                  <a:gd name="T45" fmla="*/ 43 h 470"/>
                  <a:gd name="T46" fmla="*/ 83 w 165"/>
                  <a:gd name="T47" fmla="*/ 260 h 470"/>
                  <a:gd name="T48" fmla="*/ 76 w 165"/>
                  <a:gd name="T49" fmla="*/ 313 h 470"/>
                  <a:gd name="T50" fmla="*/ 56 w 165"/>
                  <a:gd name="T51" fmla="*/ 380 h 470"/>
                  <a:gd name="T52" fmla="*/ 21 w 165"/>
                  <a:gd name="T53" fmla="*/ 450 h 470"/>
                  <a:gd name="T54" fmla="*/ 1 w 165"/>
                  <a:gd name="T55" fmla="*/ 4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5" h="470">
                    <a:moveTo>
                      <a:pt x="1" y="464"/>
                    </a:moveTo>
                    <a:cubicBezTo>
                      <a:pt x="1" y="463"/>
                      <a:pt x="1" y="462"/>
                      <a:pt x="0" y="460"/>
                    </a:cubicBezTo>
                    <a:cubicBezTo>
                      <a:pt x="7" y="448"/>
                      <a:pt x="19" y="436"/>
                      <a:pt x="8" y="420"/>
                    </a:cubicBezTo>
                    <a:cubicBezTo>
                      <a:pt x="9" y="411"/>
                      <a:pt x="15" y="405"/>
                      <a:pt x="19" y="399"/>
                    </a:cubicBezTo>
                    <a:cubicBezTo>
                      <a:pt x="43" y="360"/>
                      <a:pt x="52" y="316"/>
                      <a:pt x="60" y="272"/>
                    </a:cubicBezTo>
                    <a:cubicBezTo>
                      <a:pt x="61" y="267"/>
                      <a:pt x="72" y="262"/>
                      <a:pt x="62" y="256"/>
                    </a:cubicBezTo>
                    <a:cubicBezTo>
                      <a:pt x="67" y="235"/>
                      <a:pt x="76" y="215"/>
                      <a:pt x="81" y="197"/>
                    </a:cubicBezTo>
                    <a:cubicBezTo>
                      <a:pt x="72" y="215"/>
                      <a:pt x="72" y="240"/>
                      <a:pt x="56" y="258"/>
                    </a:cubicBezTo>
                    <a:cubicBezTo>
                      <a:pt x="45" y="258"/>
                      <a:pt x="45" y="251"/>
                      <a:pt x="48" y="243"/>
                    </a:cubicBezTo>
                    <a:cubicBezTo>
                      <a:pt x="54" y="224"/>
                      <a:pt x="59" y="205"/>
                      <a:pt x="70" y="189"/>
                    </a:cubicBezTo>
                    <a:cubicBezTo>
                      <a:pt x="80" y="176"/>
                      <a:pt x="82" y="159"/>
                      <a:pt x="89" y="145"/>
                    </a:cubicBezTo>
                    <a:cubicBezTo>
                      <a:pt x="95" y="133"/>
                      <a:pt x="99" y="119"/>
                      <a:pt x="106" y="107"/>
                    </a:cubicBezTo>
                    <a:cubicBezTo>
                      <a:pt x="107" y="105"/>
                      <a:pt x="103" y="107"/>
                      <a:pt x="105" y="107"/>
                    </a:cubicBezTo>
                    <a:cubicBezTo>
                      <a:pt x="106" y="107"/>
                      <a:pt x="106" y="108"/>
                      <a:pt x="105" y="109"/>
                    </a:cubicBezTo>
                    <a:cubicBezTo>
                      <a:pt x="103" y="113"/>
                      <a:pt x="101" y="119"/>
                      <a:pt x="95" y="117"/>
                    </a:cubicBezTo>
                    <a:cubicBezTo>
                      <a:pt x="91" y="115"/>
                      <a:pt x="93" y="110"/>
                      <a:pt x="94" y="106"/>
                    </a:cubicBezTo>
                    <a:cubicBezTo>
                      <a:pt x="97" y="78"/>
                      <a:pt x="109" y="54"/>
                      <a:pt x="124" y="32"/>
                    </a:cubicBezTo>
                    <a:cubicBezTo>
                      <a:pt x="126" y="36"/>
                      <a:pt x="124" y="41"/>
                      <a:pt x="128" y="44"/>
                    </a:cubicBezTo>
                    <a:cubicBezTo>
                      <a:pt x="133" y="56"/>
                      <a:pt x="127" y="66"/>
                      <a:pt x="121" y="81"/>
                    </a:cubicBezTo>
                    <a:cubicBezTo>
                      <a:pt x="131" y="59"/>
                      <a:pt x="132" y="39"/>
                      <a:pt x="137" y="20"/>
                    </a:cubicBezTo>
                    <a:cubicBezTo>
                      <a:pt x="139" y="14"/>
                      <a:pt x="136" y="6"/>
                      <a:pt x="144" y="4"/>
                    </a:cubicBezTo>
                    <a:cubicBezTo>
                      <a:pt x="153" y="17"/>
                      <a:pt x="152" y="0"/>
                      <a:pt x="156" y="0"/>
                    </a:cubicBezTo>
                    <a:cubicBezTo>
                      <a:pt x="165" y="15"/>
                      <a:pt x="158" y="29"/>
                      <a:pt x="151" y="43"/>
                    </a:cubicBezTo>
                    <a:cubicBezTo>
                      <a:pt x="131" y="116"/>
                      <a:pt x="100" y="186"/>
                      <a:pt x="83" y="260"/>
                    </a:cubicBezTo>
                    <a:cubicBezTo>
                      <a:pt x="79" y="278"/>
                      <a:pt x="79" y="296"/>
                      <a:pt x="76" y="313"/>
                    </a:cubicBezTo>
                    <a:cubicBezTo>
                      <a:pt x="72" y="337"/>
                      <a:pt x="65" y="358"/>
                      <a:pt x="56" y="380"/>
                    </a:cubicBezTo>
                    <a:cubicBezTo>
                      <a:pt x="42" y="402"/>
                      <a:pt x="30" y="425"/>
                      <a:pt x="21" y="450"/>
                    </a:cubicBezTo>
                    <a:cubicBezTo>
                      <a:pt x="18" y="459"/>
                      <a:pt x="15" y="470"/>
                      <a:pt x="1" y="464"/>
                    </a:cubicBezTo>
                    <a:close/>
                  </a:path>
                </a:pathLst>
              </a:custGeom>
              <a:solidFill>
                <a:srgbClr val="F1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0" name="Freeform 72">
                <a:extLst>
                  <a:ext uri="{FF2B5EF4-FFF2-40B4-BE49-F238E27FC236}">
                    <a16:creationId xmlns:a16="http://schemas.microsoft.com/office/drawing/2014/main" id="{6F51C24B-32B4-4E8F-856D-2A54F787BA74}"/>
                  </a:ext>
                </a:extLst>
              </p:cNvPr>
              <p:cNvSpPr>
                <a:spLocks/>
              </p:cNvSpPr>
              <p:nvPr/>
            </p:nvSpPr>
            <p:spPr bwMode="auto">
              <a:xfrm>
                <a:off x="2052" y="3404"/>
                <a:ext cx="286" cy="54"/>
              </a:xfrm>
              <a:custGeom>
                <a:avLst/>
                <a:gdLst>
                  <a:gd name="T0" fmla="*/ 254 w 254"/>
                  <a:gd name="T1" fmla="*/ 42 h 48"/>
                  <a:gd name="T2" fmla="*/ 180 w 254"/>
                  <a:gd name="T3" fmla="*/ 43 h 48"/>
                  <a:gd name="T4" fmla="*/ 113 w 254"/>
                  <a:gd name="T5" fmla="*/ 46 h 48"/>
                  <a:gd name="T6" fmla="*/ 50 w 254"/>
                  <a:gd name="T7" fmla="*/ 46 h 48"/>
                  <a:gd name="T8" fmla="*/ 35 w 254"/>
                  <a:gd name="T9" fmla="*/ 33 h 48"/>
                  <a:gd name="T10" fmla="*/ 0 w 254"/>
                  <a:gd name="T11" fmla="*/ 16 h 48"/>
                  <a:gd name="T12" fmla="*/ 10 w 254"/>
                  <a:gd name="T13" fmla="*/ 14 h 48"/>
                  <a:gd name="T14" fmla="*/ 128 w 254"/>
                  <a:gd name="T15" fmla="*/ 12 h 48"/>
                  <a:gd name="T16" fmla="*/ 160 w 254"/>
                  <a:gd name="T17" fmla="*/ 7 h 48"/>
                  <a:gd name="T18" fmla="*/ 246 w 254"/>
                  <a:gd name="T19" fmla="*/ 2 h 48"/>
                  <a:gd name="T20" fmla="*/ 254 w 254"/>
                  <a:gd name="T21" fmla="*/ 4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4" h="48">
                    <a:moveTo>
                      <a:pt x="254" y="42"/>
                    </a:moveTo>
                    <a:cubicBezTo>
                      <a:pt x="229" y="39"/>
                      <a:pt x="205" y="38"/>
                      <a:pt x="180" y="43"/>
                    </a:cubicBezTo>
                    <a:cubicBezTo>
                      <a:pt x="158" y="48"/>
                      <a:pt x="135" y="46"/>
                      <a:pt x="113" y="46"/>
                    </a:cubicBezTo>
                    <a:cubicBezTo>
                      <a:pt x="92" y="45"/>
                      <a:pt x="71" y="44"/>
                      <a:pt x="50" y="46"/>
                    </a:cubicBezTo>
                    <a:cubicBezTo>
                      <a:pt x="47" y="39"/>
                      <a:pt x="47" y="33"/>
                      <a:pt x="35" y="33"/>
                    </a:cubicBezTo>
                    <a:cubicBezTo>
                      <a:pt x="23" y="33"/>
                      <a:pt x="5" y="35"/>
                      <a:pt x="0" y="16"/>
                    </a:cubicBezTo>
                    <a:cubicBezTo>
                      <a:pt x="3" y="12"/>
                      <a:pt x="6" y="11"/>
                      <a:pt x="10" y="14"/>
                    </a:cubicBezTo>
                    <a:cubicBezTo>
                      <a:pt x="50" y="17"/>
                      <a:pt x="88" y="0"/>
                      <a:pt x="128" y="12"/>
                    </a:cubicBezTo>
                    <a:cubicBezTo>
                      <a:pt x="138" y="15"/>
                      <a:pt x="150" y="10"/>
                      <a:pt x="160" y="7"/>
                    </a:cubicBezTo>
                    <a:cubicBezTo>
                      <a:pt x="189" y="1"/>
                      <a:pt x="217" y="1"/>
                      <a:pt x="246" y="2"/>
                    </a:cubicBezTo>
                    <a:cubicBezTo>
                      <a:pt x="252" y="15"/>
                      <a:pt x="253" y="28"/>
                      <a:pt x="254" y="42"/>
                    </a:cubicBezTo>
                    <a:close/>
                  </a:path>
                </a:pathLst>
              </a:custGeom>
              <a:solidFill>
                <a:srgbClr val="8BC1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1" name="Freeform 73">
                <a:extLst>
                  <a:ext uri="{FF2B5EF4-FFF2-40B4-BE49-F238E27FC236}">
                    <a16:creationId xmlns:a16="http://schemas.microsoft.com/office/drawing/2014/main" id="{17FE34D1-F974-4BA8-9808-3CF3D5666BC5}"/>
                  </a:ext>
                </a:extLst>
              </p:cNvPr>
              <p:cNvSpPr>
                <a:spLocks/>
              </p:cNvSpPr>
              <p:nvPr/>
            </p:nvSpPr>
            <p:spPr bwMode="auto">
              <a:xfrm>
                <a:off x="84" y="3812"/>
                <a:ext cx="325" cy="64"/>
              </a:xfrm>
              <a:custGeom>
                <a:avLst/>
                <a:gdLst>
                  <a:gd name="T0" fmla="*/ 253 w 289"/>
                  <a:gd name="T1" fmla="*/ 55 h 57"/>
                  <a:gd name="T2" fmla="*/ 146 w 289"/>
                  <a:gd name="T3" fmla="*/ 50 h 57"/>
                  <a:gd name="T4" fmla="*/ 54 w 289"/>
                  <a:gd name="T5" fmla="*/ 43 h 57"/>
                  <a:gd name="T6" fmla="*/ 10 w 289"/>
                  <a:gd name="T7" fmla="*/ 36 h 57"/>
                  <a:gd name="T8" fmla="*/ 0 w 289"/>
                  <a:gd name="T9" fmla="*/ 23 h 57"/>
                  <a:gd name="T10" fmla="*/ 5 w 289"/>
                  <a:gd name="T11" fmla="*/ 0 h 57"/>
                  <a:gd name="T12" fmla="*/ 81 w 289"/>
                  <a:gd name="T13" fmla="*/ 18 h 57"/>
                  <a:gd name="T14" fmla="*/ 203 w 289"/>
                  <a:gd name="T15" fmla="*/ 24 h 57"/>
                  <a:gd name="T16" fmla="*/ 285 w 289"/>
                  <a:gd name="T17" fmla="*/ 31 h 57"/>
                  <a:gd name="T18" fmla="*/ 273 w 289"/>
                  <a:gd name="T19" fmla="*/ 42 h 57"/>
                  <a:gd name="T20" fmla="*/ 253 w 289"/>
                  <a:gd name="T21"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57">
                    <a:moveTo>
                      <a:pt x="253" y="55"/>
                    </a:moveTo>
                    <a:cubicBezTo>
                      <a:pt x="217" y="57"/>
                      <a:pt x="181" y="54"/>
                      <a:pt x="146" y="50"/>
                    </a:cubicBezTo>
                    <a:cubicBezTo>
                      <a:pt x="115" y="45"/>
                      <a:pt x="84" y="49"/>
                      <a:pt x="54" y="43"/>
                    </a:cubicBezTo>
                    <a:cubicBezTo>
                      <a:pt x="39" y="40"/>
                      <a:pt x="24" y="40"/>
                      <a:pt x="10" y="36"/>
                    </a:cubicBezTo>
                    <a:cubicBezTo>
                      <a:pt x="2" y="33"/>
                      <a:pt x="1" y="29"/>
                      <a:pt x="0" y="23"/>
                    </a:cubicBezTo>
                    <a:cubicBezTo>
                      <a:pt x="2" y="15"/>
                      <a:pt x="1" y="7"/>
                      <a:pt x="5" y="0"/>
                    </a:cubicBezTo>
                    <a:cubicBezTo>
                      <a:pt x="27" y="18"/>
                      <a:pt x="55" y="18"/>
                      <a:pt x="81" y="18"/>
                    </a:cubicBezTo>
                    <a:cubicBezTo>
                      <a:pt x="122" y="16"/>
                      <a:pt x="162" y="23"/>
                      <a:pt x="203" y="24"/>
                    </a:cubicBezTo>
                    <a:cubicBezTo>
                      <a:pt x="230" y="25"/>
                      <a:pt x="258" y="29"/>
                      <a:pt x="285" y="31"/>
                    </a:cubicBezTo>
                    <a:cubicBezTo>
                      <a:pt x="289" y="44"/>
                      <a:pt x="279" y="43"/>
                      <a:pt x="273" y="42"/>
                    </a:cubicBezTo>
                    <a:cubicBezTo>
                      <a:pt x="263" y="42"/>
                      <a:pt x="257" y="47"/>
                      <a:pt x="253" y="55"/>
                    </a:cubicBezTo>
                    <a:close/>
                  </a:path>
                </a:pathLst>
              </a:custGeom>
              <a:solidFill>
                <a:srgbClr val="7FB6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2" name="Freeform 74">
                <a:extLst>
                  <a:ext uri="{FF2B5EF4-FFF2-40B4-BE49-F238E27FC236}">
                    <a16:creationId xmlns:a16="http://schemas.microsoft.com/office/drawing/2014/main" id="{FCE82695-E7D8-4116-B612-1CA65307B254}"/>
                  </a:ext>
                </a:extLst>
              </p:cNvPr>
              <p:cNvSpPr>
                <a:spLocks/>
              </p:cNvSpPr>
              <p:nvPr/>
            </p:nvSpPr>
            <p:spPr bwMode="auto">
              <a:xfrm>
                <a:off x="1136" y="815"/>
                <a:ext cx="125" cy="183"/>
              </a:xfrm>
              <a:custGeom>
                <a:avLst/>
                <a:gdLst>
                  <a:gd name="T0" fmla="*/ 24 w 111"/>
                  <a:gd name="T1" fmla="*/ 13 h 163"/>
                  <a:gd name="T2" fmla="*/ 26 w 111"/>
                  <a:gd name="T3" fmla="*/ 3 h 163"/>
                  <a:gd name="T4" fmla="*/ 34 w 111"/>
                  <a:gd name="T5" fmla="*/ 9 h 163"/>
                  <a:gd name="T6" fmla="*/ 42 w 111"/>
                  <a:gd name="T7" fmla="*/ 19 h 163"/>
                  <a:gd name="T8" fmla="*/ 56 w 111"/>
                  <a:gd name="T9" fmla="*/ 84 h 163"/>
                  <a:gd name="T10" fmla="*/ 39 w 111"/>
                  <a:gd name="T11" fmla="*/ 119 h 163"/>
                  <a:gd name="T12" fmla="*/ 62 w 111"/>
                  <a:gd name="T13" fmla="*/ 47 h 163"/>
                  <a:gd name="T14" fmla="*/ 65 w 111"/>
                  <a:gd name="T15" fmla="*/ 47 h 163"/>
                  <a:gd name="T16" fmla="*/ 80 w 111"/>
                  <a:gd name="T17" fmla="*/ 59 h 163"/>
                  <a:gd name="T18" fmla="*/ 63 w 111"/>
                  <a:gd name="T19" fmla="*/ 141 h 163"/>
                  <a:gd name="T20" fmla="*/ 77 w 111"/>
                  <a:gd name="T21" fmla="*/ 85 h 163"/>
                  <a:gd name="T22" fmla="*/ 86 w 111"/>
                  <a:gd name="T23" fmla="*/ 60 h 163"/>
                  <a:gd name="T24" fmla="*/ 98 w 111"/>
                  <a:gd name="T25" fmla="*/ 67 h 163"/>
                  <a:gd name="T26" fmla="*/ 104 w 111"/>
                  <a:gd name="T27" fmla="*/ 77 h 163"/>
                  <a:gd name="T28" fmla="*/ 77 w 111"/>
                  <a:gd name="T29" fmla="*/ 163 h 163"/>
                  <a:gd name="T30" fmla="*/ 43 w 111"/>
                  <a:gd name="T31" fmla="*/ 160 h 163"/>
                  <a:gd name="T32" fmla="*/ 38 w 111"/>
                  <a:gd name="T33" fmla="*/ 148 h 163"/>
                  <a:gd name="T34" fmla="*/ 51 w 111"/>
                  <a:gd name="T35" fmla="*/ 127 h 163"/>
                  <a:gd name="T36" fmla="*/ 36 w 111"/>
                  <a:gd name="T37" fmla="*/ 146 h 163"/>
                  <a:gd name="T38" fmla="*/ 9 w 111"/>
                  <a:gd name="T39" fmla="*/ 158 h 163"/>
                  <a:gd name="T40" fmla="*/ 7 w 111"/>
                  <a:gd name="T41" fmla="*/ 127 h 163"/>
                  <a:gd name="T42" fmla="*/ 31 w 111"/>
                  <a:gd name="T43" fmla="*/ 60 h 163"/>
                  <a:gd name="T44" fmla="*/ 26 w 111"/>
                  <a:gd name="T45" fmla="*/ 36 h 163"/>
                  <a:gd name="T46" fmla="*/ 24 w 111"/>
                  <a:gd name="T47" fmla="*/ 1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63">
                    <a:moveTo>
                      <a:pt x="24" y="13"/>
                    </a:moveTo>
                    <a:cubicBezTo>
                      <a:pt x="25" y="9"/>
                      <a:pt x="24" y="5"/>
                      <a:pt x="26" y="3"/>
                    </a:cubicBezTo>
                    <a:cubicBezTo>
                      <a:pt x="31" y="0"/>
                      <a:pt x="32" y="6"/>
                      <a:pt x="34" y="9"/>
                    </a:cubicBezTo>
                    <a:cubicBezTo>
                      <a:pt x="36" y="12"/>
                      <a:pt x="37" y="17"/>
                      <a:pt x="42" y="19"/>
                    </a:cubicBezTo>
                    <a:cubicBezTo>
                      <a:pt x="56" y="39"/>
                      <a:pt x="68" y="58"/>
                      <a:pt x="56" y="84"/>
                    </a:cubicBezTo>
                    <a:cubicBezTo>
                      <a:pt x="51" y="96"/>
                      <a:pt x="46" y="108"/>
                      <a:pt x="39" y="119"/>
                    </a:cubicBezTo>
                    <a:cubicBezTo>
                      <a:pt x="52" y="97"/>
                      <a:pt x="64" y="74"/>
                      <a:pt x="62" y="47"/>
                    </a:cubicBezTo>
                    <a:cubicBezTo>
                      <a:pt x="63" y="46"/>
                      <a:pt x="64" y="47"/>
                      <a:pt x="65" y="47"/>
                    </a:cubicBezTo>
                    <a:cubicBezTo>
                      <a:pt x="70" y="51"/>
                      <a:pt x="75" y="55"/>
                      <a:pt x="80" y="59"/>
                    </a:cubicBezTo>
                    <a:cubicBezTo>
                      <a:pt x="78" y="86"/>
                      <a:pt x="72" y="112"/>
                      <a:pt x="63" y="141"/>
                    </a:cubicBezTo>
                    <a:cubicBezTo>
                      <a:pt x="70" y="121"/>
                      <a:pt x="74" y="103"/>
                      <a:pt x="77" y="85"/>
                    </a:cubicBezTo>
                    <a:cubicBezTo>
                      <a:pt x="79" y="76"/>
                      <a:pt x="78" y="66"/>
                      <a:pt x="86" y="60"/>
                    </a:cubicBezTo>
                    <a:cubicBezTo>
                      <a:pt x="92" y="60"/>
                      <a:pt x="95" y="63"/>
                      <a:pt x="98" y="67"/>
                    </a:cubicBezTo>
                    <a:cubicBezTo>
                      <a:pt x="100" y="70"/>
                      <a:pt x="103" y="73"/>
                      <a:pt x="104" y="77"/>
                    </a:cubicBezTo>
                    <a:cubicBezTo>
                      <a:pt x="111" y="97"/>
                      <a:pt x="95" y="148"/>
                      <a:pt x="77" y="163"/>
                    </a:cubicBezTo>
                    <a:cubicBezTo>
                      <a:pt x="66" y="162"/>
                      <a:pt x="54" y="160"/>
                      <a:pt x="43" y="160"/>
                    </a:cubicBezTo>
                    <a:cubicBezTo>
                      <a:pt x="29" y="160"/>
                      <a:pt x="37" y="153"/>
                      <a:pt x="38" y="148"/>
                    </a:cubicBezTo>
                    <a:cubicBezTo>
                      <a:pt x="41" y="140"/>
                      <a:pt x="47" y="134"/>
                      <a:pt x="51" y="127"/>
                    </a:cubicBezTo>
                    <a:cubicBezTo>
                      <a:pt x="46" y="133"/>
                      <a:pt x="43" y="141"/>
                      <a:pt x="36" y="146"/>
                    </a:cubicBezTo>
                    <a:cubicBezTo>
                      <a:pt x="30" y="156"/>
                      <a:pt x="21" y="162"/>
                      <a:pt x="9" y="158"/>
                    </a:cubicBezTo>
                    <a:cubicBezTo>
                      <a:pt x="0" y="148"/>
                      <a:pt x="4" y="138"/>
                      <a:pt x="7" y="127"/>
                    </a:cubicBezTo>
                    <a:cubicBezTo>
                      <a:pt x="12" y="104"/>
                      <a:pt x="25" y="83"/>
                      <a:pt x="31" y="60"/>
                    </a:cubicBezTo>
                    <a:cubicBezTo>
                      <a:pt x="36" y="51"/>
                      <a:pt x="31" y="43"/>
                      <a:pt x="26" y="36"/>
                    </a:cubicBezTo>
                    <a:cubicBezTo>
                      <a:pt x="21" y="29"/>
                      <a:pt x="13" y="21"/>
                      <a:pt x="24" y="13"/>
                    </a:cubicBezTo>
                    <a:close/>
                  </a:path>
                </a:pathLst>
              </a:custGeom>
              <a:solidFill>
                <a:srgbClr val="F1D9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3" name="Freeform 75">
                <a:extLst>
                  <a:ext uri="{FF2B5EF4-FFF2-40B4-BE49-F238E27FC236}">
                    <a16:creationId xmlns:a16="http://schemas.microsoft.com/office/drawing/2014/main" id="{55FCE64A-F3DF-4517-B69F-970D23260B6B}"/>
                  </a:ext>
                </a:extLst>
              </p:cNvPr>
              <p:cNvSpPr>
                <a:spLocks/>
              </p:cNvSpPr>
              <p:nvPr/>
            </p:nvSpPr>
            <p:spPr bwMode="auto">
              <a:xfrm>
                <a:off x="1661" y="2839"/>
                <a:ext cx="501" cy="54"/>
              </a:xfrm>
              <a:custGeom>
                <a:avLst/>
                <a:gdLst>
                  <a:gd name="T0" fmla="*/ 394 w 446"/>
                  <a:gd name="T1" fmla="*/ 13 h 48"/>
                  <a:gd name="T2" fmla="*/ 446 w 446"/>
                  <a:gd name="T3" fmla="*/ 22 h 48"/>
                  <a:gd name="T4" fmla="*/ 446 w 446"/>
                  <a:gd name="T5" fmla="*/ 25 h 48"/>
                  <a:gd name="T6" fmla="*/ 437 w 446"/>
                  <a:gd name="T7" fmla="*/ 34 h 48"/>
                  <a:gd name="T8" fmla="*/ 346 w 446"/>
                  <a:gd name="T9" fmla="*/ 36 h 48"/>
                  <a:gd name="T10" fmla="*/ 230 w 446"/>
                  <a:gd name="T11" fmla="*/ 38 h 48"/>
                  <a:gd name="T12" fmla="*/ 148 w 446"/>
                  <a:gd name="T13" fmla="*/ 42 h 48"/>
                  <a:gd name="T14" fmla="*/ 55 w 446"/>
                  <a:gd name="T15" fmla="*/ 47 h 48"/>
                  <a:gd name="T16" fmla="*/ 14 w 446"/>
                  <a:gd name="T17" fmla="*/ 42 h 48"/>
                  <a:gd name="T18" fmla="*/ 10 w 446"/>
                  <a:gd name="T19" fmla="*/ 25 h 48"/>
                  <a:gd name="T20" fmla="*/ 13 w 446"/>
                  <a:gd name="T21" fmla="*/ 24 h 48"/>
                  <a:gd name="T22" fmla="*/ 109 w 446"/>
                  <a:gd name="T23" fmla="*/ 24 h 48"/>
                  <a:gd name="T24" fmla="*/ 220 w 446"/>
                  <a:gd name="T25" fmla="*/ 16 h 48"/>
                  <a:gd name="T26" fmla="*/ 348 w 446"/>
                  <a:gd name="T27" fmla="*/ 11 h 48"/>
                  <a:gd name="T28" fmla="*/ 394 w 446"/>
                  <a:gd name="T29" fmla="*/ 1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6" h="48">
                    <a:moveTo>
                      <a:pt x="394" y="13"/>
                    </a:moveTo>
                    <a:cubicBezTo>
                      <a:pt x="412" y="10"/>
                      <a:pt x="432" y="0"/>
                      <a:pt x="446" y="22"/>
                    </a:cubicBezTo>
                    <a:cubicBezTo>
                      <a:pt x="445" y="23"/>
                      <a:pt x="446" y="24"/>
                      <a:pt x="446" y="25"/>
                    </a:cubicBezTo>
                    <a:cubicBezTo>
                      <a:pt x="446" y="31"/>
                      <a:pt x="443" y="34"/>
                      <a:pt x="437" y="34"/>
                    </a:cubicBezTo>
                    <a:cubicBezTo>
                      <a:pt x="406" y="34"/>
                      <a:pt x="376" y="35"/>
                      <a:pt x="346" y="36"/>
                    </a:cubicBezTo>
                    <a:cubicBezTo>
                      <a:pt x="308" y="34"/>
                      <a:pt x="269" y="33"/>
                      <a:pt x="230" y="38"/>
                    </a:cubicBezTo>
                    <a:cubicBezTo>
                      <a:pt x="203" y="42"/>
                      <a:pt x="175" y="37"/>
                      <a:pt x="148" y="42"/>
                    </a:cubicBezTo>
                    <a:cubicBezTo>
                      <a:pt x="117" y="47"/>
                      <a:pt x="86" y="47"/>
                      <a:pt x="55" y="47"/>
                    </a:cubicBezTo>
                    <a:cubicBezTo>
                      <a:pt x="40" y="48"/>
                      <a:pt x="28" y="42"/>
                      <a:pt x="14" y="42"/>
                    </a:cubicBezTo>
                    <a:cubicBezTo>
                      <a:pt x="5" y="42"/>
                      <a:pt x="0" y="34"/>
                      <a:pt x="10" y="25"/>
                    </a:cubicBezTo>
                    <a:cubicBezTo>
                      <a:pt x="11" y="25"/>
                      <a:pt x="12" y="24"/>
                      <a:pt x="13" y="24"/>
                    </a:cubicBezTo>
                    <a:cubicBezTo>
                      <a:pt x="45" y="29"/>
                      <a:pt x="77" y="30"/>
                      <a:pt x="109" y="24"/>
                    </a:cubicBezTo>
                    <a:cubicBezTo>
                      <a:pt x="146" y="17"/>
                      <a:pt x="184" y="14"/>
                      <a:pt x="220" y="16"/>
                    </a:cubicBezTo>
                    <a:cubicBezTo>
                      <a:pt x="263" y="19"/>
                      <a:pt x="305" y="13"/>
                      <a:pt x="348" y="11"/>
                    </a:cubicBezTo>
                    <a:cubicBezTo>
                      <a:pt x="363" y="10"/>
                      <a:pt x="379" y="13"/>
                      <a:pt x="394" y="13"/>
                    </a:cubicBezTo>
                    <a:close/>
                  </a:path>
                </a:pathLst>
              </a:custGeom>
              <a:solidFill>
                <a:srgbClr val="3B9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4" name="Freeform 76">
                <a:extLst>
                  <a:ext uri="{FF2B5EF4-FFF2-40B4-BE49-F238E27FC236}">
                    <a16:creationId xmlns:a16="http://schemas.microsoft.com/office/drawing/2014/main" id="{256D8DAF-9CE9-498C-9DED-0AF044217AE0}"/>
                  </a:ext>
                </a:extLst>
              </p:cNvPr>
              <p:cNvSpPr>
                <a:spLocks/>
              </p:cNvSpPr>
              <p:nvPr/>
            </p:nvSpPr>
            <p:spPr bwMode="auto">
              <a:xfrm>
                <a:off x="762" y="670"/>
                <a:ext cx="272" cy="324"/>
              </a:xfrm>
              <a:custGeom>
                <a:avLst/>
                <a:gdLst>
                  <a:gd name="T0" fmla="*/ 232 w 242"/>
                  <a:gd name="T1" fmla="*/ 283 h 288"/>
                  <a:gd name="T2" fmla="*/ 227 w 242"/>
                  <a:gd name="T3" fmla="*/ 288 h 288"/>
                  <a:gd name="T4" fmla="*/ 189 w 242"/>
                  <a:gd name="T5" fmla="*/ 223 h 288"/>
                  <a:gd name="T6" fmla="*/ 137 w 242"/>
                  <a:gd name="T7" fmla="*/ 164 h 288"/>
                  <a:gd name="T8" fmla="*/ 107 w 242"/>
                  <a:gd name="T9" fmla="*/ 127 h 288"/>
                  <a:gd name="T10" fmla="*/ 105 w 242"/>
                  <a:gd name="T11" fmla="*/ 122 h 288"/>
                  <a:gd name="T12" fmla="*/ 85 w 242"/>
                  <a:gd name="T13" fmla="*/ 102 h 288"/>
                  <a:gd name="T14" fmla="*/ 75 w 242"/>
                  <a:gd name="T15" fmla="*/ 93 h 288"/>
                  <a:gd name="T16" fmla="*/ 13 w 242"/>
                  <a:gd name="T17" fmla="*/ 33 h 288"/>
                  <a:gd name="T18" fmla="*/ 10 w 242"/>
                  <a:gd name="T19" fmla="*/ 26 h 288"/>
                  <a:gd name="T20" fmla="*/ 5 w 242"/>
                  <a:gd name="T21" fmla="*/ 7 h 288"/>
                  <a:gd name="T22" fmla="*/ 31 w 242"/>
                  <a:gd name="T23" fmla="*/ 11 h 288"/>
                  <a:gd name="T24" fmla="*/ 31 w 242"/>
                  <a:gd name="T25" fmla="*/ 15 h 288"/>
                  <a:gd name="T26" fmla="*/ 66 w 242"/>
                  <a:gd name="T27" fmla="*/ 44 h 288"/>
                  <a:gd name="T28" fmla="*/ 70 w 242"/>
                  <a:gd name="T29" fmla="*/ 48 h 288"/>
                  <a:gd name="T30" fmla="*/ 170 w 242"/>
                  <a:gd name="T31" fmla="*/ 150 h 288"/>
                  <a:gd name="T32" fmla="*/ 173 w 242"/>
                  <a:gd name="T33" fmla="*/ 171 h 288"/>
                  <a:gd name="T34" fmla="*/ 175 w 242"/>
                  <a:gd name="T35" fmla="*/ 174 h 288"/>
                  <a:gd name="T36" fmla="*/ 231 w 242"/>
                  <a:gd name="T37" fmla="*/ 261 h 288"/>
                  <a:gd name="T38" fmla="*/ 232 w 242"/>
                  <a:gd name="T39" fmla="*/ 283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2" h="288">
                    <a:moveTo>
                      <a:pt x="232" y="283"/>
                    </a:moveTo>
                    <a:cubicBezTo>
                      <a:pt x="230" y="285"/>
                      <a:pt x="228" y="286"/>
                      <a:pt x="227" y="288"/>
                    </a:cubicBezTo>
                    <a:cubicBezTo>
                      <a:pt x="203" y="272"/>
                      <a:pt x="193" y="249"/>
                      <a:pt x="189" y="223"/>
                    </a:cubicBezTo>
                    <a:cubicBezTo>
                      <a:pt x="173" y="202"/>
                      <a:pt x="155" y="183"/>
                      <a:pt x="137" y="164"/>
                    </a:cubicBezTo>
                    <a:cubicBezTo>
                      <a:pt x="126" y="152"/>
                      <a:pt x="116" y="141"/>
                      <a:pt x="107" y="127"/>
                    </a:cubicBezTo>
                    <a:cubicBezTo>
                      <a:pt x="106" y="126"/>
                      <a:pt x="106" y="124"/>
                      <a:pt x="105" y="122"/>
                    </a:cubicBezTo>
                    <a:cubicBezTo>
                      <a:pt x="101" y="113"/>
                      <a:pt x="93" y="108"/>
                      <a:pt x="85" y="102"/>
                    </a:cubicBezTo>
                    <a:cubicBezTo>
                      <a:pt x="81" y="100"/>
                      <a:pt x="78" y="97"/>
                      <a:pt x="75" y="93"/>
                    </a:cubicBezTo>
                    <a:cubicBezTo>
                      <a:pt x="56" y="71"/>
                      <a:pt x="30" y="57"/>
                      <a:pt x="13" y="33"/>
                    </a:cubicBezTo>
                    <a:cubicBezTo>
                      <a:pt x="12" y="31"/>
                      <a:pt x="10" y="29"/>
                      <a:pt x="10" y="26"/>
                    </a:cubicBezTo>
                    <a:cubicBezTo>
                      <a:pt x="12" y="19"/>
                      <a:pt x="0" y="11"/>
                      <a:pt x="5" y="7"/>
                    </a:cubicBezTo>
                    <a:cubicBezTo>
                      <a:pt x="13" y="0"/>
                      <a:pt x="23" y="7"/>
                      <a:pt x="31" y="11"/>
                    </a:cubicBezTo>
                    <a:cubicBezTo>
                      <a:pt x="31" y="12"/>
                      <a:pt x="31" y="14"/>
                      <a:pt x="31" y="15"/>
                    </a:cubicBezTo>
                    <a:cubicBezTo>
                      <a:pt x="44" y="24"/>
                      <a:pt x="53" y="36"/>
                      <a:pt x="66" y="44"/>
                    </a:cubicBezTo>
                    <a:cubicBezTo>
                      <a:pt x="67" y="45"/>
                      <a:pt x="69" y="46"/>
                      <a:pt x="70" y="48"/>
                    </a:cubicBezTo>
                    <a:cubicBezTo>
                      <a:pt x="105" y="81"/>
                      <a:pt x="142" y="111"/>
                      <a:pt x="170" y="150"/>
                    </a:cubicBezTo>
                    <a:cubicBezTo>
                      <a:pt x="176" y="158"/>
                      <a:pt x="177" y="158"/>
                      <a:pt x="173" y="171"/>
                    </a:cubicBezTo>
                    <a:cubicBezTo>
                      <a:pt x="173" y="174"/>
                      <a:pt x="174" y="174"/>
                      <a:pt x="175" y="174"/>
                    </a:cubicBezTo>
                    <a:cubicBezTo>
                      <a:pt x="197" y="201"/>
                      <a:pt x="213" y="232"/>
                      <a:pt x="231" y="261"/>
                    </a:cubicBezTo>
                    <a:cubicBezTo>
                      <a:pt x="235" y="267"/>
                      <a:pt x="242" y="276"/>
                      <a:pt x="232" y="283"/>
                    </a:cubicBezTo>
                    <a:close/>
                  </a:path>
                </a:pathLst>
              </a:custGeom>
              <a:solidFill>
                <a:srgbClr val="F0D9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5" name="Freeform 77">
                <a:extLst>
                  <a:ext uri="{FF2B5EF4-FFF2-40B4-BE49-F238E27FC236}">
                    <a16:creationId xmlns:a16="http://schemas.microsoft.com/office/drawing/2014/main" id="{955FEEE6-0692-4FCB-A63E-4195DE7834A7}"/>
                  </a:ext>
                </a:extLst>
              </p:cNvPr>
              <p:cNvSpPr>
                <a:spLocks/>
              </p:cNvSpPr>
              <p:nvPr/>
            </p:nvSpPr>
            <p:spPr bwMode="auto">
              <a:xfrm>
                <a:off x="1935" y="3075"/>
                <a:ext cx="309" cy="55"/>
              </a:xfrm>
              <a:custGeom>
                <a:avLst/>
                <a:gdLst>
                  <a:gd name="T0" fmla="*/ 274 w 275"/>
                  <a:gd name="T1" fmla="*/ 31 h 49"/>
                  <a:gd name="T2" fmla="*/ 262 w 275"/>
                  <a:gd name="T3" fmla="*/ 43 h 49"/>
                  <a:gd name="T4" fmla="*/ 258 w 275"/>
                  <a:gd name="T5" fmla="*/ 39 h 49"/>
                  <a:gd name="T6" fmla="*/ 165 w 275"/>
                  <a:gd name="T7" fmla="*/ 40 h 49"/>
                  <a:gd name="T8" fmla="*/ 164 w 275"/>
                  <a:gd name="T9" fmla="*/ 41 h 49"/>
                  <a:gd name="T10" fmla="*/ 122 w 275"/>
                  <a:gd name="T11" fmla="*/ 47 h 49"/>
                  <a:gd name="T12" fmla="*/ 35 w 275"/>
                  <a:gd name="T13" fmla="*/ 49 h 49"/>
                  <a:gd name="T14" fmla="*/ 6 w 275"/>
                  <a:gd name="T15" fmla="*/ 44 h 49"/>
                  <a:gd name="T16" fmla="*/ 10 w 275"/>
                  <a:gd name="T17" fmla="*/ 27 h 49"/>
                  <a:gd name="T18" fmla="*/ 19 w 275"/>
                  <a:gd name="T19" fmla="*/ 23 h 49"/>
                  <a:gd name="T20" fmla="*/ 114 w 275"/>
                  <a:gd name="T21" fmla="*/ 15 h 49"/>
                  <a:gd name="T22" fmla="*/ 114 w 275"/>
                  <a:gd name="T23" fmla="*/ 15 h 49"/>
                  <a:gd name="T24" fmla="*/ 170 w 275"/>
                  <a:gd name="T25" fmla="*/ 3 h 49"/>
                  <a:gd name="T26" fmla="*/ 174 w 275"/>
                  <a:gd name="T27" fmla="*/ 3 h 49"/>
                  <a:gd name="T28" fmla="*/ 184 w 275"/>
                  <a:gd name="T29" fmla="*/ 2 h 49"/>
                  <a:gd name="T30" fmla="*/ 190 w 275"/>
                  <a:gd name="T31" fmla="*/ 7 h 49"/>
                  <a:gd name="T32" fmla="*/ 260 w 275"/>
                  <a:gd name="T33" fmla="*/ 11 h 49"/>
                  <a:gd name="T34" fmla="*/ 266 w 275"/>
                  <a:gd name="T35" fmla="*/ 15 h 49"/>
                  <a:gd name="T36" fmla="*/ 274 w 275"/>
                  <a:gd name="T37" fmla="*/ 3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5" h="49">
                    <a:moveTo>
                      <a:pt x="274" y="31"/>
                    </a:moveTo>
                    <a:cubicBezTo>
                      <a:pt x="275" y="40"/>
                      <a:pt x="271" y="44"/>
                      <a:pt x="262" y="43"/>
                    </a:cubicBezTo>
                    <a:cubicBezTo>
                      <a:pt x="260" y="42"/>
                      <a:pt x="259" y="39"/>
                      <a:pt x="258" y="39"/>
                    </a:cubicBezTo>
                    <a:cubicBezTo>
                      <a:pt x="227" y="45"/>
                      <a:pt x="196" y="29"/>
                      <a:pt x="165" y="40"/>
                    </a:cubicBezTo>
                    <a:cubicBezTo>
                      <a:pt x="163" y="41"/>
                      <a:pt x="166" y="41"/>
                      <a:pt x="164" y="41"/>
                    </a:cubicBezTo>
                    <a:cubicBezTo>
                      <a:pt x="149" y="40"/>
                      <a:pt x="135" y="39"/>
                      <a:pt x="122" y="47"/>
                    </a:cubicBezTo>
                    <a:cubicBezTo>
                      <a:pt x="93" y="42"/>
                      <a:pt x="64" y="49"/>
                      <a:pt x="35" y="49"/>
                    </a:cubicBezTo>
                    <a:cubicBezTo>
                      <a:pt x="25" y="49"/>
                      <a:pt x="15" y="45"/>
                      <a:pt x="6" y="44"/>
                    </a:cubicBezTo>
                    <a:cubicBezTo>
                      <a:pt x="0" y="36"/>
                      <a:pt x="4" y="31"/>
                      <a:pt x="10" y="27"/>
                    </a:cubicBezTo>
                    <a:cubicBezTo>
                      <a:pt x="13" y="25"/>
                      <a:pt x="16" y="23"/>
                      <a:pt x="19" y="23"/>
                    </a:cubicBezTo>
                    <a:cubicBezTo>
                      <a:pt x="50" y="20"/>
                      <a:pt x="82" y="13"/>
                      <a:pt x="114" y="15"/>
                    </a:cubicBezTo>
                    <a:cubicBezTo>
                      <a:pt x="114" y="15"/>
                      <a:pt x="114" y="15"/>
                      <a:pt x="114" y="15"/>
                    </a:cubicBezTo>
                    <a:cubicBezTo>
                      <a:pt x="131" y="6"/>
                      <a:pt x="152" y="10"/>
                      <a:pt x="170" y="3"/>
                    </a:cubicBezTo>
                    <a:cubicBezTo>
                      <a:pt x="171" y="3"/>
                      <a:pt x="172" y="3"/>
                      <a:pt x="174" y="3"/>
                    </a:cubicBezTo>
                    <a:cubicBezTo>
                      <a:pt x="177" y="1"/>
                      <a:pt x="184" y="0"/>
                      <a:pt x="184" y="2"/>
                    </a:cubicBezTo>
                    <a:cubicBezTo>
                      <a:pt x="185" y="7"/>
                      <a:pt x="185" y="8"/>
                      <a:pt x="190" y="7"/>
                    </a:cubicBezTo>
                    <a:cubicBezTo>
                      <a:pt x="213" y="3"/>
                      <a:pt x="236" y="9"/>
                      <a:pt x="260" y="11"/>
                    </a:cubicBezTo>
                    <a:cubicBezTo>
                      <a:pt x="262" y="11"/>
                      <a:pt x="264" y="13"/>
                      <a:pt x="266" y="15"/>
                    </a:cubicBezTo>
                    <a:cubicBezTo>
                      <a:pt x="269" y="20"/>
                      <a:pt x="272" y="26"/>
                      <a:pt x="274" y="31"/>
                    </a:cubicBezTo>
                    <a:close/>
                  </a:path>
                </a:pathLst>
              </a:custGeom>
              <a:solidFill>
                <a:srgbClr val="7AB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6" name="Freeform 78">
                <a:extLst>
                  <a:ext uri="{FF2B5EF4-FFF2-40B4-BE49-F238E27FC236}">
                    <a16:creationId xmlns:a16="http://schemas.microsoft.com/office/drawing/2014/main" id="{3E298585-A4A4-43F3-83C1-9A4922A618DE}"/>
                  </a:ext>
                </a:extLst>
              </p:cNvPr>
              <p:cNvSpPr>
                <a:spLocks/>
              </p:cNvSpPr>
              <p:nvPr/>
            </p:nvSpPr>
            <p:spPr bwMode="auto">
              <a:xfrm>
                <a:off x="2176" y="4136"/>
                <a:ext cx="225" cy="53"/>
              </a:xfrm>
              <a:custGeom>
                <a:avLst/>
                <a:gdLst>
                  <a:gd name="T0" fmla="*/ 200 w 200"/>
                  <a:gd name="T1" fmla="*/ 34 h 47"/>
                  <a:gd name="T2" fmla="*/ 159 w 200"/>
                  <a:gd name="T3" fmla="*/ 35 h 47"/>
                  <a:gd name="T4" fmla="*/ 107 w 200"/>
                  <a:gd name="T5" fmla="*/ 41 h 47"/>
                  <a:gd name="T6" fmla="*/ 48 w 200"/>
                  <a:gd name="T7" fmla="*/ 42 h 47"/>
                  <a:gd name="T8" fmla="*/ 13 w 200"/>
                  <a:gd name="T9" fmla="*/ 30 h 47"/>
                  <a:gd name="T10" fmla="*/ 4 w 200"/>
                  <a:gd name="T11" fmla="*/ 11 h 47"/>
                  <a:gd name="T12" fmla="*/ 80 w 200"/>
                  <a:gd name="T13" fmla="*/ 4 h 47"/>
                  <a:gd name="T14" fmla="*/ 116 w 200"/>
                  <a:gd name="T15" fmla="*/ 3 h 47"/>
                  <a:gd name="T16" fmla="*/ 180 w 200"/>
                  <a:gd name="T17" fmla="*/ 2 h 47"/>
                  <a:gd name="T18" fmla="*/ 197 w 200"/>
                  <a:gd name="T19" fmla="*/ 16 h 47"/>
                  <a:gd name="T20" fmla="*/ 200 w 200"/>
                  <a:gd name="T21" fmla="*/ 23 h 47"/>
                  <a:gd name="T22" fmla="*/ 200 w 200"/>
                  <a:gd name="T23" fmla="*/ 3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47">
                    <a:moveTo>
                      <a:pt x="200" y="34"/>
                    </a:moveTo>
                    <a:cubicBezTo>
                      <a:pt x="186" y="41"/>
                      <a:pt x="173" y="34"/>
                      <a:pt x="159" y="35"/>
                    </a:cubicBezTo>
                    <a:cubicBezTo>
                      <a:pt x="141" y="36"/>
                      <a:pt x="124" y="36"/>
                      <a:pt x="107" y="41"/>
                    </a:cubicBezTo>
                    <a:cubicBezTo>
                      <a:pt x="87" y="47"/>
                      <a:pt x="67" y="40"/>
                      <a:pt x="48" y="42"/>
                    </a:cubicBezTo>
                    <a:cubicBezTo>
                      <a:pt x="38" y="33"/>
                      <a:pt x="26" y="31"/>
                      <a:pt x="13" y="30"/>
                    </a:cubicBezTo>
                    <a:cubicBezTo>
                      <a:pt x="0" y="30"/>
                      <a:pt x="1" y="21"/>
                      <a:pt x="4" y="11"/>
                    </a:cubicBezTo>
                    <a:cubicBezTo>
                      <a:pt x="30" y="15"/>
                      <a:pt x="54" y="5"/>
                      <a:pt x="80" y="4"/>
                    </a:cubicBezTo>
                    <a:cubicBezTo>
                      <a:pt x="92" y="3"/>
                      <a:pt x="104" y="4"/>
                      <a:pt x="116" y="3"/>
                    </a:cubicBezTo>
                    <a:cubicBezTo>
                      <a:pt x="137" y="2"/>
                      <a:pt x="159" y="5"/>
                      <a:pt x="180" y="2"/>
                    </a:cubicBezTo>
                    <a:cubicBezTo>
                      <a:pt x="194" y="0"/>
                      <a:pt x="197" y="4"/>
                      <a:pt x="197" y="16"/>
                    </a:cubicBezTo>
                    <a:cubicBezTo>
                      <a:pt x="196" y="19"/>
                      <a:pt x="199" y="21"/>
                      <a:pt x="200" y="23"/>
                    </a:cubicBezTo>
                    <a:cubicBezTo>
                      <a:pt x="200" y="27"/>
                      <a:pt x="200" y="31"/>
                      <a:pt x="200" y="34"/>
                    </a:cubicBezTo>
                    <a:close/>
                  </a:path>
                </a:pathLst>
              </a:custGeom>
              <a:solidFill>
                <a:srgbClr val="90C2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7" name="Freeform 79">
                <a:extLst>
                  <a:ext uri="{FF2B5EF4-FFF2-40B4-BE49-F238E27FC236}">
                    <a16:creationId xmlns:a16="http://schemas.microsoft.com/office/drawing/2014/main" id="{3E388527-032B-4FF0-AEA0-668F24885D4B}"/>
                  </a:ext>
                </a:extLst>
              </p:cNvPr>
              <p:cNvSpPr>
                <a:spLocks/>
              </p:cNvSpPr>
              <p:nvPr/>
            </p:nvSpPr>
            <p:spPr bwMode="auto">
              <a:xfrm>
                <a:off x="2135" y="3673"/>
                <a:ext cx="252" cy="47"/>
              </a:xfrm>
              <a:custGeom>
                <a:avLst/>
                <a:gdLst>
                  <a:gd name="T0" fmla="*/ 0 w 224"/>
                  <a:gd name="T1" fmla="*/ 15 h 42"/>
                  <a:gd name="T2" fmla="*/ 63 w 224"/>
                  <a:gd name="T3" fmla="*/ 11 h 42"/>
                  <a:gd name="T4" fmla="*/ 216 w 224"/>
                  <a:gd name="T5" fmla="*/ 0 h 42"/>
                  <a:gd name="T6" fmla="*/ 224 w 224"/>
                  <a:gd name="T7" fmla="*/ 30 h 42"/>
                  <a:gd name="T8" fmla="*/ 141 w 224"/>
                  <a:gd name="T9" fmla="*/ 38 h 42"/>
                  <a:gd name="T10" fmla="*/ 59 w 224"/>
                  <a:gd name="T11" fmla="*/ 38 h 42"/>
                  <a:gd name="T12" fmla="*/ 24 w 224"/>
                  <a:gd name="T13" fmla="*/ 35 h 42"/>
                  <a:gd name="T14" fmla="*/ 13 w 224"/>
                  <a:gd name="T15" fmla="*/ 37 h 42"/>
                  <a:gd name="T16" fmla="*/ 22 w 224"/>
                  <a:gd name="T17" fmla="*/ 25 h 42"/>
                  <a:gd name="T18" fmla="*/ 46 w 224"/>
                  <a:gd name="T19" fmla="*/ 28 h 42"/>
                  <a:gd name="T20" fmla="*/ 0 w 224"/>
                  <a:gd name="T21"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42">
                    <a:moveTo>
                      <a:pt x="0" y="15"/>
                    </a:moveTo>
                    <a:cubicBezTo>
                      <a:pt x="21" y="9"/>
                      <a:pt x="42" y="11"/>
                      <a:pt x="63" y="11"/>
                    </a:cubicBezTo>
                    <a:cubicBezTo>
                      <a:pt x="114" y="10"/>
                      <a:pt x="165" y="2"/>
                      <a:pt x="216" y="0"/>
                    </a:cubicBezTo>
                    <a:cubicBezTo>
                      <a:pt x="218" y="10"/>
                      <a:pt x="221" y="20"/>
                      <a:pt x="224" y="30"/>
                    </a:cubicBezTo>
                    <a:cubicBezTo>
                      <a:pt x="197" y="42"/>
                      <a:pt x="168" y="35"/>
                      <a:pt x="141" y="38"/>
                    </a:cubicBezTo>
                    <a:cubicBezTo>
                      <a:pt x="114" y="41"/>
                      <a:pt x="87" y="37"/>
                      <a:pt x="59" y="38"/>
                    </a:cubicBezTo>
                    <a:cubicBezTo>
                      <a:pt x="47" y="39"/>
                      <a:pt x="36" y="34"/>
                      <a:pt x="24" y="35"/>
                    </a:cubicBezTo>
                    <a:cubicBezTo>
                      <a:pt x="21" y="38"/>
                      <a:pt x="17" y="37"/>
                      <a:pt x="13" y="37"/>
                    </a:cubicBezTo>
                    <a:cubicBezTo>
                      <a:pt x="7" y="25"/>
                      <a:pt x="14" y="25"/>
                      <a:pt x="22" y="25"/>
                    </a:cubicBezTo>
                    <a:cubicBezTo>
                      <a:pt x="31" y="25"/>
                      <a:pt x="39" y="32"/>
                      <a:pt x="46" y="28"/>
                    </a:cubicBezTo>
                    <a:cubicBezTo>
                      <a:pt x="32" y="24"/>
                      <a:pt x="14" y="25"/>
                      <a:pt x="0" y="15"/>
                    </a:cubicBezTo>
                    <a:close/>
                  </a:path>
                </a:pathLst>
              </a:custGeom>
              <a:solidFill>
                <a:srgbClr val="459C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8" name="Freeform 80">
                <a:extLst>
                  <a:ext uri="{FF2B5EF4-FFF2-40B4-BE49-F238E27FC236}">
                    <a16:creationId xmlns:a16="http://schemas.microsoft.com/office/drawing/2014/main" id="{A4538DBF-6B47-41F6-9584-C1443E041BB8}"/>
                  </a:ext>
                </a:extLst>
              </p:cNvPr>
              <p:cNvSpPr>
                <a:spLocks/>
              </p:cNvSpPr>
              <p:nvPr/>
            </p:nvSpPr>
            <p:spPr bwMode="auto">
              <a:xfrm>
                <a:off x="118" y="3604"/>
                <a:ext cx="179" cy="76"/>
              </a:xfrm>
              <a:custGeom>
                <a:avLst/>
                <a:gdLst>
                  <a:gd name="T0" fmla="*/ 15 w 159"/>
                  <a:gd name="T1" fmla="*/ 0 h 67"/>
                  <a:gd name="T2" fmla="*/ 87 w 159"/>
                  <a:gd name="T3" fmla="*/ 11 h 67"/>
                  <a:gd name="T4" fmla="*/ 120 w 159"/>
                  <a:gd name="T5" fmla="*/ 19 h 67"/>
                  <a:gd name="T6" fmla="*/ 137 w 159"/>
                  <a:gd name="T7" fmla="*/ 33 h 67"/>
                  <a:gd name="T8" fmla="*/ 159 w 159"/>
                  <a:gd name="T9" fmla="*/ 59 h 67"/>
                  <a:gd name="T10" fmla="*/ 136 w 159"/>
                  <a:gd name="T11" fmla="*/ 65 h 67"/>
                  <a:gd name="T12" fmla="*/ 81 w 159"/>
                  <a:gd name="T13" fmla="*/ 63 h 67"/>
                  <a:gd name="T14" fmla="*/ 22 w 159"/>
                  <a:gd name="T15" fmla="*/ 66 h 67"/>
                  <a:gd name="T16" fmla="*/ 0 w 159"/>
                  <a:gd name="T17" fmla="*/ 61 h 67"/>
                  <a:gd name="T18" fmla="*/ 15 w 159"/>
                  <a:gd name="T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67">
                    <a:moveTo>
                      <a:pt x="15" y="0"/>
                    </a:moveTo>
                    <a:cubicBezTo>
                      <a:pt x="38" y="12"/>
                      <a:pt x="63" y="14"/>
                      <a:pt x="87" y="11"/>
                    </a:cubicBezTo>
                    <a:cubicBezTo>
                      <a:pt x="100" y="10"/>
                      <a:pt x="110" y="12"/>
                      <a:pt x="120" y="19"/>
                    </a:cubicBezTo>
                    <a:cubicBezTo>
                      <a:pt x="118" y="41"/>
                      <a:pt x="118" y="41"/>
                      <a:pt x="137" y="33"/>
                    </a:cubicBezTo>
                    <a:cubicBezTo>
                      <a:pt x="149" y="29"/>
                      <a:pt x="159" y="40"/>
                      <a:pt x="159" y="59"/>
                    </a:cubicBezTo>
                    <a:cubicBezTo>
                      <a:pt x="152" y="65"/>
                      <a:pt x="144" y="65"/>
                      <a:pt x="136" y="65"/>
                    </a:cubicBezTo>
                    <a:cubicBezTo>
                      <a:pt x="117" y="65"/>
                      <a:pt x="99" y="65"/>
                      <a:pt x="81" y="63"/>
                    </a:cubicBezTo>
                    <a:cubicBezTo>
                      <a:pt x="61" y="60"/>
                      <a:pt x="42" y="65"/>
                      <a:pt x="22" y="66"/>
                    </a:cubicBezTo>
                    <a:cubicBezTo>
                      <a:pt x="14" y="66"/>
                      <a:pt x="6" y="67"/>
                      <a:pt x="0" y="61"/>
                    </a:cubicBezTo>
                    <a:cubicBezTo>
                      <a:pt x="10" y="42"/>
                      <a:pt x="4" y="19"/>
                      <a:pt x="15" y="0"/>
                    </a:cubicBezTo>
                    <a:close/>
                  </a:path>
                </a:pathLst>
              </a:custGeom>
              <a:solidFill>
                <a:srgbClr val="DFE7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9" name="Freeform 81">
                <a:extLst>
                  <a:ext uri="{FF2B5EF4-FFF2-40B4-BE49-F238E27FC236}">
                    <a16:creationId xmlns:a16="http://schemas.microsoft.com/office/drawing/2014/main" id="{5508135E-0878-4FC0-9632-BD4A680489BA}"/>
                  </a:ext>
                </a:extLst>
              </p:cNvPr>
              <p:cNvSpPr>
                <a:spLocks/>
              </p:cNvSpPr>
              <p:nvPr/>
            </p:nvSpPr>
            <p:spPr bwMode="auto">
              <a:xfrm>
                <a:off x="1978" y="421"/>
                <a:ext cx="101" cy="393"/>
              </a:xfrm>
              <a:custGeom>
                <a:avLst/>
                <a:gdLst>
                  <a:gd name="T0" fmla="*/ 65 w 90"/>
                  <a:gd name="T1" fmla="*/ 6 h 350"/>
                  <a:gd name="T2" fmla="*/ 72 w 90"/>
                  <a:gd name="T3" fmla="*/ 10 h 350"/>
                  <a:gd name="T4" fmla="*/ 72 w 90"/>
                  <a:gd name="T5" fmla="*/ 42 h 350"/>
                  <a:gd name="T6" fmla="*/ 88 w 90"/>
                  <a:gd name="T7" fmla="*/ 38 h 350"/>
                  <a:gd name="T8" fmla="*/ 90 w 90"/>
                  <a:gd name="T9" fmla="*/ 44 h 350"/>
                  <a:gd name="T10" fmla="*/ 89 w 90"/>
                  <a:gd name="T11" fmla="*/ 108 h 350"/>
                  <a:gd name="T12" fmla="*/ 65 w 90"/>
                  <a:gd name="T13" fmla="*/ 194 h 350"/>
                  <a:gd name="T14" fmla="*/ 34 w 90"/>
                  <a:gd name="T15" fmla="*/ 290 h 350"/>
                  <a:gd name="T16" fmla="*/ 17 w 90"/>
                  <a:gd name="T17" fmla="*/ 336 h 350"/>
                  <a:gd name="T18" fmla="*/ 2 w 90"/>
                  <a:gd name="T19" fmla="*/ 344 h 350"/>
                  <a:gd name="T20" fmla="*/ 14 w 90"/>
                  <a:gd name="T21" fmla="*/ 283 h 350"/>
                  <a:gd name="T22" fmla="*/ 40 w 90"/>
                  <a:gd name="T23" fmla="*/ 219 h 350"/>
                  <a:gd name="T24" fmla="*/ 30 w 90"/>
                  <a:gd name="T25" fmla="*/ 235 h 350"/>
                  <a:gd name="T26" fmla="*/ 22 w 90"/>
                  <a:gd name="T27" fmla="*/ 219 h 350"/>
                  <a:gd name="T28" fmla="*/ 30 w 90"/>
                  <a:gd name="T29" fmla="*/ 175 h 350"/>
                  <a:gd name="T30" fmla="*/ 44 w 90"/>
                  <a:gd name="T31" fmla="*/ 127 h 350"/>
                  <a:gd name="T32" fmla="*/ 52 w 90"/>
                  <a:gd name="T33" fmla="*/ 105 h 350"/>
                  <a:gd name="T34" fmla="*/ 61 w 90"/>
                  <a:gd name="T35" fmla="*/ 123 h 350"/>
                  <a:gd name="T36" fmla="*/ 56 w 90"/>
                  <a:gd name="T37" fmla="*/ 148 h 350"/>
                  <a:gd name="T38" fmla="*/ 69 w 90"/>
                  <a:gd name="T39" fmla="*/ 91 h 350"/>
                  <a:gd name="T40" fmla="*/ 65 w 90"/>
                  <a:gd name="T41" fmla="*/ 91 h 350"/>
                  <a:gd name="T42" fmla="*/ 61 w 90"/>
                  <a:gd name="T43" fmla="*/ 87 h 350"/>
                  <a:gd name="T44" fmla="*/ 66 w 90"/>
                  <a:gd name="T45" fmla="*/ 30 h 350"/>
                  <a:gd name="T46" fmla="*/ 65 w 90"/>
                  <a:gd name="T47" fmla="*/ 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350">
                    <a:moveTo>
                      <a:pt x="65" y="6"/>
                    </a:moveTo>
                    <a:cubicBezTo>
                      <a:pt x="70" y="0"/>
                      <a:pt x="72" y="5"/>
                      <a:pt x="72" y="10"/>
                    </a:cubicBezTo>
                    <a:cubicBezTo>
                      <a:pt x="72" y="20"/>
                      <a:pt x="72" y="30"/>
                      <a:pt x="72" y="42"/>
                    </a:cubicBezTo>
                    <a:cubicBezTo>
                      <a:pt x="78" y="42"/>
                      <a:pt x="81" y="32"/>
                      <a:pt x="88" y="38"/>
                    </a:cubicBezTo>
                    <a:cubicBezTo>
                      <a:pt x="89" y="40"/>
                      <a:pt x="90" y="42"/>
                      <a:pt x="90" y="44"/>
                    </a:cubicBezTo>
                    <a:cubicBezTo>
                      <a:pt x="89" y="66"/>
                      <a:pt x="90" y="87"/>
                      <a:pt x="89" y="108"/>
                    </a:cubicBezTo>
                    <a:cubicBezTo>
                      <a:pt x="76" y="135"/>
                      <a:pt x="67" y="163"/>
                      <a:pt x="65" y="194"/>
                    </a:cubicBezTo>
                    <a:cubicBezTo>
                      <a:pt x="59" y="227"/>
                      <a:pt x="43" y="257"/>
                      <a:pt x="34" y="290"/>
                    </a:cubicBezTo>
                    <a:cubicBezTo>
                      <a:pt x="30" y="306"/>
                      <a:pt x="26" y="322"/>
                      <a:pt x="17" y="336"/>
                    </a:cubicBezTo>
                    <a:cubicBezTo>
                      <a:pt x="13" y="341"/>
                      <a:pt x="12" y="350"/>
                      <a:pt x="2" y="344"/>
                    </a:cubicBezTo>
                    <a:cubicBezTo>
                      <a:pt x="0" y="322"/>
                      <a:pt x="7" y="302"/>
                      <a:pt x="14" y="283"/>
                    </a:cubicBezTo>
                    <a:cubicBezTo>
                      <a:pt x="22" y="261"/>
                      <a:pt x="29" y="239"/>
                      <a:pt x="40" y="219"/>
                    </a:cubicBezTo>
                    <a:cubicBezTo>
                      <a:pt x="36" y="224"/>
                      <a:pt x="38" y="232"/>
                      <a:pt x="30" y="235"/>
                    </a:cubicBezTo>
                    <a:cubicBezTo>
                      <a:pt x="23" y="232"/>
                      <a:pt x="23" y="225"/>
                      <a:pt x="22" y="219"/>
                    </a:cubicBezTo>
                    <a:cubicBezTo>
                      <a:pt x="19" y="203"/>
                      <a:pt x="22" y="189"/>
                      <a:pt x="30" y="175"/>
                    </a:cubicBezTo>
                    <a:cubicBezTo>
                      <a:pt x="37" y="160"/>
                      <a:pt x="42" y="144"/>
                      <a:pt x="44" y="127"/>
                    </a:cubicBezTo>
                    <a:cubicBezTo>
                      <a:pt x="45" y="120"/>
                      <a:pt x="46" y="111"/>
                      <a:pt x="52" y="105"/>
                    </a:cubicBezTo>
                    <a:cubicBezTo>
                      <a:pt x="62" y="107"/>
                      <a:pt x="60" y="116"/>
                      <a:pt x="61" y="123"/>
                    </a:cubicBezTo>
                    <a:cubicBezTo>
                      <a:pt x="60" y="131"/>
                      <a:pt x="58" y="139"/>
                      <a:pt x="56" y="148"/>
                    </a:cubicBezTo>
                    <a:cubicBezTo>
                      <a:pt x="63" y="129"/>
                      <a:pt x="61" y="109"/>
                      <a:pt x="69" y="91"/>
                    </a:cubicBezTo>
                    <a:cubicBezTo>
                      <a:pt x="69" y="90"/>
                      <a:pt x="66" y="92"/>
                      <a:pt x="65" y="91"/>
                    </a:cubicBezTo>
                    <a:cubicBezTo>
                      <a:pt x="63" y="90"/>
                      <a:pt x="62" y="89"/>
                      <a:pt x="61" y="87"/>
                    </a:cubicBezTo>
                    <a:cubicBezTo>
                      <a:pt x="59" y="67"/>
                      <a:pt x="65" y="49"/>
                      <a:pt x="66" y="30"/>
                    </a:cubicBezTo>
                    <a:cubicBezTo>
                      <a:pt x="66" y="22"/>
                      <a:pt x="68" y="14"/>
                      <a:pt x="65" y="6"/>
                    </a:cubicBezTo>
                    <a:close/>
                  </a:path>
                </a:pathLst>
              </a:custGeom>
              <a:solidFill>
                <a:srgbClr val="F1D8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0" name="Freeform 82">
                <a:extLst>
                  <a:ext uri="{FF2B5EF4-FFF2-40B4-BE49-F238E27FC236}">
                    <a16:creationId xmlns:a16="http://schemas.microsoft.com/office/drawing/2014/main" id="{E073F187-E980-49F4-8904-F7DB0D2C419E}"/>
                  </a:ext>
                </a:extLst>
              </p:cNvPr>
              <p:cNvSpPr>
                <a:spLocks/>
              </p:cNvSpPr>
              <p:nvPr/>
            </p:nvSpPr>
            <p:spPr bwMode="auto">
              <a:xfrm>
                <a:off x="111" y="4269"/>
                <a:ext cx="242" cy="58"/>
              </a:xfrm>
              <a:custGeom>
                <a:avLst/>
                <a:gdLst>
                  <a:gd name="T0" fmla="*/ 184 w 215"/>
                  <a:gd name="T1" fmla="*/ 41 h 51"/>
                  <a:gd name="T2" fmla="*/ 53 w 215"/>
                  <a:gd name="T3" fmla="*/ 40 h 51"/>
                  <a:gd name="T4" fmla="*/ 51 w 215"/>
                  <a:gd name="T5" fmla="*/ 40 h 51"/>
                  <a:gd name="T6" fmla="*/ 49 w 215"/>
                  <a:gd name="T7" fmla="*/ 40 h 51"/>
                  <a:gd name="T8" fmla="*/ 24 w 215"/>
                  <a:gd name="T9" fmla="*/ 31 h 51"/>
                  <a:gd name="T10" fmla="*/ 8 w 215"/>
                  <a:gd name="T11" fmla="*/ 25 h 51"/>
                  <a:gd name="T12" fmla="*/ 9 w 215"/>
                  <a:gd name="T13" fmla="*/ 8 h 51"/>
                  <a:gd name="T14" fmla="*/ 147 w 215"/>
                  <a:gd name="T15" fmla="*/ 18 h 51"/>
                  <a:gd name="T16" fmla="*/ 169 w 215"/>
                  <a:gd name="T17" fmla="*/ 19 h 51"/>
                  <a:gd name="T18" fmla="*/ 193 w 215"/>
                  <a:gd name="T19" fmla="*/ 24 h 51"/>
                  <a:gd name="T20" fmla="*/ 205 w 215"/>
                  <a:gd name="T21" fmla="*/ 24 h 51"/>
                  <a:gd name="T22" fmla="*/ 184 w 215"/>
                  <a:gd name="T23"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5" h="51">
                    <a:moveTo>
                      <a:pt x="184" y="41"/>
                    </a:moveTo>
                    <a:cubicBezTo>
                      <a:pt x="141" y="40"/>
                      <a:pt x="97" y="40"/>
                      <a:pt x="53" y="40"/>
                    </a:cubicBezTo>
                    <a:cubicBezTo>
                      <a:pt x="53" y="40"/>
                      <a:pt x="51" y="40"/>
                      <a:pt x="51" y="40"/>
                    </a:cubicBezTo>
                    <a:cubicBezTo>
                      <a:pt x="49" y="40"/>
                      <a:pt x="49" y="40"/>
                      <a:pt x="49" y="40"/>
                    </a:cubicBezTo>
                    <a:cubicBezTo>
                      <a:pt x="41" y="36"/>
                      <a:pt x="31" y="39"/>
                      <a:pt x="24" y="31"/>
                    </a:cubicBezTo>
                    <a:cubicBezTo>
                      <a:pt x="19" y="29"/>
                      <a:pt x="13" y="29"/>
                      <a:pt x="8" y="25"/>
                    </a:cubicBezTo>
                    <a:cubicBezTo>
                      <a:pt x="2" y="19"/>
                      <a:pt x="0" y="13"/>
                      <a:pt x="9" y="8"/>
                    </a:cubicBezTo>
                    <a:cubicBezTo>
                      <a:pt x="56" y="0"/>
                      <a:pt x="101" y="16"/>
                      <a:pt x="147" y="18"/>
                    </a:cubicBezTo>
                    <a:cubicBezTo>
                      <a:pt x="155" y="18"/>
                      <a:pt x="163" y="11"/>
                      <a:pt x="169" y="19"/>
                    </a:cubicBezTo>
                    <a:cubicBezTo>
                      <a:pt x="176" y="27"/>
                      <a:pt x="186" y="19"/>
                      <a:pt x="193" y="24"/>
                    </a:cubicBezTo>
                    <a:cubicBezTo>
                      <a:pt x="197" y="24"/>
                      <a:pt x="201" y="24"/>
                      <a:pt x="205" y="24"/>
                    </a:cubicBezTo>
                    <a:cubicBezTo>
                      <a:pt x="215" y="51"/>
                      <a:pt x="191" y="35"/>
                      <a:pt x="184" y="41"/>
                    </a:cubicBezTo>
                    <a:close/>
                  </a:path>
                </a:pathLst>
              </a:custGeom>
              <a:solidFill>
                <a:srgbClr val="79B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1" name="Freeform 83">
                <a:extLst>
                  <a:ext uri="{FF2B5EF4-FFF2-40B4-BE49-F238E27FC236}">
                    <a16:creationId xmlns:a16="http://schemas.microsoft.com/office/drawing/2014/main" id="{2D4AF63F-01A2-4673-9DD4-9A697081FFA6}"/>
                  </a:ext>
                </a:extLst>
              </p:cNvPr>
              <p:cNvSpPr>
                <a:spLocks/>
              </p:cNvSpPr>
              <p:nvPr/>
            </p:nvSpPr>
            <p:spPr bwMode="auto">
              <a:xfrm>
                <a:off x="1836" y="512"/>
                <a:ext cx="151" cy="451"/>
              </a:xfrm>
              <a:custGeom>
                <a:avLst/>
                <a:gdLst>
                  <a:gd name="T0" fmla="*/ 65 w 134"/>
                  <a:gd name="T1" fmla="*/ 269 h 402"/>
                  <a:gd name="T2" fmla="*/ 66 w 134"/>
                  <a:gd name="T3" fmla="*/ 285 h 402"/>
                  <a:gd name="T4" fmla="*/ 55 w 134"/>
                  <a:gd name="T5" fmla="*/ 301 h 402"/>
                  <a:gd name="T6" fmla="*/ 51 w 134"/>
                  <a:gd name="T7" fmla="*/ 293 h 402"/>
                  <a:gd name="T8" fmla="*/ 45 w 134"/>
                  <a:gd name="T9" fmla="*/ 299 h 402"/>
                  <a:gd name="T10" fmla="*/ 35 w 134"/>
                  <a:gd name="T11" fmla="*/ 339 h 402"/>
                  <a:gd name="T12" fmla="*/ 24 w 134"/>
                  <a:gd name="T13" fmla="*/ 355 h 402"/>
                  <a:gd name="T14" fmla="*/ 34 w 134"/>
                  <a:gd name="T15" fmla="*/ 300 h 402"/>
                  <a:gd name="T16" fmla="*/ 0 w 134"/>
                  <a:gd name="T17" fmla="*/ 402 h 402"/>
                  <a:gd name="T18" fmla="*/ 34 w 134"/>
                  <a:gd name="T19" fmla="*/ 276 h 402"/>
                  <a:gd name="T20" fmla="*/ 48 w 134"/>
                  <a:gd name="T21" fmla="*/ 245 h 402"/>
                  <a:gd name="T22" fmla="*/ 72 w 134"/>
                  <a:gd name="T23" fmla="*/ 191 h 402"/>
                  <a:gd name="T24" fmla="*/ 92 w 134"/>
                  <a:gd name="T25" fmla="*/ 120 h 402"/>
                  <a:gd name="T26" fmla="*/ 105 w 134"/>
                  <a:gd name="T27" fmla="*/ 61 h 402"/>
                  <a:gd name="T28" fmla="*/ 123 w 134"/>
                  <a:gd name="T29" fmla="*/ 9 h 402"/>
                  <a:gd name="T30" fmla="*/ 129 w 134"/>
                  <a:gd name="T31" fmla="*/ 2 h 402"/>
                  <a:gd name="T32" fmla="*/ 131 w 134"/>
                  <a:gd name="T33" fmla="*/ 13 h 402"/>
                  <a:gd name="T34" fmla="*/ 125 w 134"/>
                  <a:gd name="T35" fmla="*/ 45 h 402"/>
                  <a:gd name="T36" fmla="*/ 100 w 134"/>
                  <a:gd name="T37" fmla="*/ 106 h 402"/>
                  <a:gd name="T38" fmla="*/ 99 w 134"/>
                  <a:gd name="T39" fmla="*/ 128 h 402"/>
                  <a:gd name="T40" fmla="*/ 110 w 134"/>
                  <a:gd name="T41" fmla="*/ 110 h 402"/>
                  <a:gd name="T42" fmla="*/ 104 w 134"/>
                  <a:gd name="T43" fmla="*/ 135 h 402"/>
                  <a:gd name="T44" fmla="*/ 54 w 134"/>
                  <a:gd name="T45" fmla="*/ 253 h 402"/>
                  <a:gd name="T46" fmla="*/ 59 w 134"/>
                  <a:gd name="T47" fmla="*/ 269 h 402"/>
                  <a:gd name="T48" fmla="*/ 65 w 134"/>
                  <a:gd name="T49" fmla="*/ 269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4" h="402">
                    <a:moveTo>
                      <a:pt x="65" y="269"/>
                    </a:moveTo>
                    <a:cubicBezTo>
                      <a:pt x="78" y="273"/>
                      <a:pt x="66" y="280"/>
                      <a:pt x="66" y="285"/>
                    </a:cubicBezTo>
                    <a:cubicBezTo>
                      <a:pt x="61" y="289"/>
                      <a:pt x="65" y="300"/>
                      <a:pt x="55" y="301"/>
                    </a:cubicBezTo>
                    <a:cubicBezTo>
                      <a:pt x="55" y="297"/>
                      <a:pt x="54" y="294"/>
                      <a:pt x="51" y="293"/>
                    </a:cubicBezTo>
                    <a:cubicBezTo>
                      <a:pt x="46" y="291"/>
                      <a:pt x="46" y="296"/>
                      <a:pt x="45" y="299"/>
                    </a:cubicBezTo>
                    <a:cubicBezTo>
                      <a:pt x="42" y="312"/>
                      <a:pt x="38" y="325"/>
                      <a:pt x="35" y="339"/>
                    </a:cubicBezTo>
                    <a:cubicBezTo>
                      <a:pt x="33" y="346"/>
                      <a:pt x="31" y="351"/>
                      <a:pt x="24" y="355"/>
                    </a:cubicBezTo>
                    <a:cubicBezTo>
                      <a:pt x="24" y="338"/>
                      <a:pt x="32" y="322"/>
                      <a:pt x="34" y="300"/>
                    </a:cubicBezTo>
                    <a:cubicBezTo>
                      <a:pt x="14" y="335"/>
                      <a:pt x="19" y="372"/>
                      <a:pt x="0" y="402"/>
                    </a:cubicBezTo>
                    <a:cubicBezTo>
                      <a:pt x="10" y="360"/>
                      <a:pt x="12" y="315"/>
                      <a:pt x="34" y="276"/>
                    </a:cubicBezTo>
                    <a:cubicBezTo>
                      <a:pt x="40" y="266"/>
                      <a:pt x="44" y="256"/>
                      <a:pt x="48" y="245"/>
                    </a:cubicBezTo>
                    <a:cubicBezTo>
                      <a:pt x="56" y="227"/>
                      <a:pt x="63" y="208"/>
                      <a:pt x="72" y="191"/>
                    </a:cubicBezTo>
                    <a:cubicBezTo>
                      <a:pt x="83" y="170"/>
                      <a:pt x="96" y="148"/>
                      <a:pt x="92" y="120"/>
                    </a:cubicBezTo>
                    <a:cubicBezTo>
                      <a:pt x="89" y="101"/>
                      <a:pt x="99" y="80"/>
                      <a:pt x="105" y="61"/>
                    </a:cubicBezTo>
                    <a:cubicBezTo>
                      <a:pt x="114" y="45"/>
                      <a:pt x="122" y="28"/>
                      <a:pt x="123" y="9"/>
                    </a:cubicBezTo>
                    <a:cubicBezTo>
                      <a:pt x="125" y="7"/>
                      <a:pt x="123" y="0"/>
                      <a:pt x="129" y="2"/>
                    </a:cubicBezTo>
                    <a:cubicBezTo>
                      <a:pt x="134" y="3"/>
                      <a:pt x="132" y="9"/>
                      <a:pt x="131" y="13"/>
                    </a:cubicBezTo>
                    <a:cubicBezTo>
                      <a:pt x="127" y="23"/>
                      <a:pt x="125" y="34"/>
                      <a:pt x="125" y="45"/>
                    </a:cubicBezTo>
                    <a:cubicBezTo>
                      <a:pt x="123" y="68"/>
                      <a:pt x="105" y="84"/>
                      <a:pt x="100" y="106"/>
                    </a:cubicBezTo>
                    <a:cubicBezTo>
                      <a:pt x="99" y="113"/>
                      <a:pt x="98" y="120"/>
                      <a:pt x="99" y="128"/>
                    </a:cubicBezTo>
                    <a:cubicBezTo>
                      <a:pt x="102" y="123"/>
                      <a:pt x="105" y="118"/>
                      <a:pt x="110" y="110"/>
                    </a:cubicBezTo>
                    <a:cubicBezTo>
                      <a:pt x="111" y="122"/>
                      <a:pt x="106" y="128"/>
                      <a:pt x="104" y="135"/>
                    </a:cubicBezTo>
                    <a:cubicBezTo>
                      <a:pt x="87" y="174"/>
                      <a:pt x="67" y="212"/>
                      <a:pt x="54" y="253"/>
                    </a:cubicBezTo>
                    <a:cubicBezTo>
                      <a:pt x="52" y="260"/>
                      <a:pt x="46" y="267"/>
                      <a:pt x="59" y="269"/>
                    </a:cubicBezTo>
                    <a:cubicBezTo>
                      <a:pt x="61" y="267"/>
                      <a:pt x="63" y="267"/>
                      <a:pt x="65" y="269"/>
                    </a:cubicBezTo>
                    <a:close/>
                  </a:path>
                </a:pathLst>
              </a:custGeom>
              <a:solidFill>
                <a:srgbClr val="725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2" name="Freeform 84">
                <a:extLst>
                  <a:ext uri="{FF2B5EF4-FFF2-40B4-BE49-F238E27FC236}">
                    <a16:creationId xmlns:a16="http://schemas.microsoft.com/office/drawing/2014/main" id="{C2D1DA1A-58BA-4C54-880F-4FA3F2ACEEE9}"/>
                  </a:ext>
                </a:extLst>
              </p:cNvPr>
              <p:cNvSpPr>
                <a:spLocks/>
              </p:cNvSpPr>
              <p:nvPr/>
            </p:nvSpPr>
            <p:spPr bwMode="auto">
              <a:xfrm>
                <a:off x="1929" y="2683"/>
                <a:ext cx="185" cy="52"/>
              </a:xfrm>
              <a:custGeom>
                <a:avLst/>
                <a:gdLst>
                  <a:gd name="T0" fmla="*/ 165 w 165"/>
                  <a:gd name="T1" fmla="*/ 36 h 46"/>
                  <a:gd name="T2" fmla="*/ 161 w 165"/>
                  <a:gd name="T3" fmla="*/ 41 h 46"/>
                  <a:gd name="T4" fmla="*/ 82 w 165"/>
                  <a:gd name="T5" fmla="*/ 46 h 46"/>
                  <a:gd name="T6" fmla="*/ 0 w 165"/>
                  <a:gd name="T7" fmla="*/ 43 h 46"/>
                  <a:gd name="T8" fmla="*/ 75 w 165"/>
                  <a:gd name="T9" fmla="*/ 0 h 46"/>
                  <a:gd name="T10" fmla="*/ 156 w 165"/>
                  <a:gd name="T11" fmla="*/ 12 h 46"/>
                  <a:gd name="T12" fmla="*/ 165 w 165"/>
                  <a:gd name="T13" fmla="*/ 36 h 46"/>
                </a:gdLst>
                <a:ahLst/>
                <a:cxnLst>
                  <a:cxn ang="0">
                    <a:pos x="T0" y="T1"/>
                  </a:cxn>
                  <a:cxn ang="0">
                    <a:pos x="T2" y="T3"/>
                  </a:cxn>
                  <a:cxn ang="0">
                    <a:pos x="T4" y="T5"/>
                  </a:cxn>
                  <a:cxn ang="0">
                    <a:pos x="T6" y="T7"/>
                  </a:cxn>
                  <a:cxn ang="0">
                    <a:pos x="T8" y="T9"/>
                  </a:cxn>
                  <a:cxn ang="0">
                    <a:pos x="T10" y="T11"/>
                  </a:cxn>
                  <a:cxn ang="0">
                    <a:pos x="T12" y="T13"/>
                  </a:cxn>
                </a:cxnLst>
                <a:rect l="0" t="0" r="r" b="b"/>
                <a:pathLst>
                  <a:path w="165" h="46">
                    <a:moveTo>
                      <a:pt x="165" y="36"/>
                    </a:moveTo>
                    <a:cubicBezTo>
                      <a:pt x="164" y="38"/>
                      <a:pt x="165" y="41"/>
                      <a:pt x="161" y="41"/>
                    </a:cubicBezTo>
                    <a:cubicBezTo>
                      <a:pt x="134" y="38"/>
                      <a:pt x="108" y="46"/>
                      <a:pt x="82" y="46"/>
                    </a:cubicBezTo>
                    <a:cubicBezTo>
                      <a:pt x="55" y="46"/>
                      <a:pt x="27" y="44"/>
                      <a:pt x="0" y="43"/>
                    </a:cubicBezTo>
                    <a:cubicBezTo>
                      <a:pt x="25" y="29"/>
                      <a:pt x="50" y="15"/>
                      <a:pt x="75" y="0"/>
                    </a:cubicBezTo>
                    <a:cubicBezTo>
                      <a:pt x="102" y="6"/>
                      <a:pt x="129" y="8"/>
                      <a:pt x="156" y="12"/>
                    </a:cubicBezTo>
                    <a:cubicBezTo>
                      <a:pt x="160" y="19"/>
                      <a:pt x="165" y="27"/>
                      <a:pt x="165" y="36"/>
                    </a:cubicBezTo>
                    <a:close/>
                  </a:path>
                </a:pathLst>
              </a:custGeom>
              <a:solidFill>
                <a:srgbClr val="83B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3" name="Freeform 85">
                <a:extLst>
                  <a:ext uri="{FF2B5EF4-FFF2-40B4-BE49-F238E27FC236}">
                    <a16:creationId xmlns:a16="http://schemas.microsoft.com/office/drawing/2014/main" id="{DFE26560-3230-4240-8044-EE86121B052C}"/>
                  </a:ext>
                </a:extLst>
              </p:cNvPr>
              <p:cNvSpPr>
                <a:spLocks/>
              </p:cNvSpPr>
              <p:nvPr/>
            </p:nvSpPr>
            <p:spPr bwMode="auto">
              <a:xfrm>
                <a:off x="2176" y="3989"/>
                <a:ext cx="219" cy="42"/>
              </a:xfrm>
              <a:custGeom>
                <a:avLst/>
                <a:gdLst>
                  <a:gd name="T0" fmla="*/ 23 w 195"/>
                  <a:gd name="T1" fmla="*/ 13 h 38"/>
                  <a:gd name="T2" fmla="*/ 69 w 195"/>
                  <a:gd name="T3" fmla="*/ 5 h 38"/>
                  <a:gd name="T4" fmla="*/ 195 w 195"/>
                  <a:gd name="T5" fmla="*/ 3 h 38"/>
                  <a:gd name="T6" fmla="*/ 195 w 195"/>
                  <a:gd name="T7" fmla="*/ 17 h 38"/>
                  <a:gd name="T8" fmla="*/ 183 w 195"/>
                  <a:gd name="T9" fmla="*/ 26 h 38"/>
                  <a:gd name="T10" fmla="*/ 0 w 195"/>
                  <a:gd name="T11" fmla="*/ 38 h 38"/>
                  <a:gd name="T12" fmla="*/ 17 w 195"/>
                  <a:gd name="T13" fmla="*/ 29 h 38"/>
                  <a:gd name="T14" fmla="*/ 47 w 195"/>
                  <a:gd name="T15" fmla="*/ 21 h 38"/>
                  <a:gd name="T16" fmla="*/ 23 w 195"/>
                  <a:gd name="T17"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5" h="38">
                    <a:moveTo>
                      <a:pt x="23" y="13"/>
                    </a:moveTo>
                    <a:cubicBezTo>
                      <a:pt x="36" y="0"/>
                      <a:pt x="54" y="6"/>
                      <a:pt x="69" y="5"/>
                    </a:cubicBezTo>
                    <a:cubicBezTo>
                      <a:pt x="111" y="1"/>
                      <a:pt x="153" y="0"/>
                      <a:pt x="195" y="3"/>
                    </a:cubicBezTo>
                    <a:cubicBezTo>
                      <a:pt x="195" y="8"/>
                      <a:pt x="195" y="12"/>
                      <a:pt x="195" y="17"/>
                    </a:cubicBezTo>
                    <a:cubicBezTo>
                      <a:pt x="192" y="21"/>
                      <a:pt x="189" y="25"/>
                      <a:pt x="183" y="26"/>
                    </a:cubicBezTo>
                    <a:cubicBezTo>
                      <a:pt x="122" y="29"/>
                      <a:pt x="61" y="38"/>
                      <a:pt x="0" y="38"/>
                    </a:cubicBezTo>
                    <a:cubicBezTo>
                      <a:pt x="1" y="27"/>
                      <a:pt x="10" y="30"/>
                      <a:pt x="17" y="29"/>
                    </a:cubicBezTo>
                    <a:cubicBezTo>
                      <a:pt x="27" y="29"/>
                      <a:pt x="38" y="29"/>
                      <a:pt x="47" y="21"/>
                    </a:cubicBezTo>
                    <a:cubicBezTo>
                      <a:pt x="39" y="19"/>
                      <a:pt x="28" y="25"/>
                      <a:pt x="23" y="13"/>
                    </a:cubicBezTo>
                    <a:close/>
                  </a:path>
                </a:pathLst>
              </a:custGeom>
              <a:solidFill>
                <a:srgbClr val="5FA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4" name="Freeform 86">
                <a:extLst>
                  <a:ext uri="{FF2B5EF4-FFF2-40B4-BE49-F238E27FC236}">
                    <a16:creationId xmlns:a16="http://schemas.microsoft.com/office/drawing/2014/main" id="{805516AE-94D2-4C78-AC9B-AE358371FA13}"/>
                  </a:ext>
                </a:extLst>
              </p:cNvPr>
              <p:cNvSpPr>
                <a:spLocks/>
              </p:cNvSpPr>
              <p:nvPr/>
            </p:nvSpPr>
            <p:spPr bwMode="auto">
              <a:xfrm>
                <a:off x="117" y="3666"/>
                <a:ext cx="195" cy="47"/>
              </a:xfrm>
              <a:custGeom>
                <a:avLst/>
                <a:gdLst>
                  <a:gd name="T0" fmla="*/ 1 w 174"/>
                  <a:gd name="T1" fmla="*/ 6 h 42"/>
                  <a:gd name="T2" fmla="*/ 63 w 174"/>
                  <a:gd name="T3" fmla="*/ 2 h 42"/>
                  <a:gd name="T4" fmla="*/ 136 w 174"/>
                  <a:gd name="T5" fmla="*/ 5 h 42"/>
                  <a:gd name="T6" fmla="*/ 174 w 174"/>
                  <a:gd name="T7" fmla="*/ 29 h 42"/>
                  <a:gd name="T8" fmla="*/ 150 w 174"/>
                  <a:gd name="T9" fmla="*/ 31 h 42"/>
                  <a:gd name="T10" fmla="*/ 103 w 174"/>
                  <a:gd name="T11" fmla="*/ 37 h 42"/>
                  <a:gd name="T12" fmla="*/ 54 w 174"/>
                  <a:gd name="T13" fmla="*/ 30 h 42"/>
                  <a:gd name="T14" fmla="*/ 16 w 174"/>
                  <a:gd name="T15" fmla="*/ 28 h 42"/>
                  <a:gd name="T16" fmla="*/ 0 w 174"/>
                  <a:gd name="T17" fmla="*/ 13 h 42"/>
                  <a:gd name="T18" fmla="*/ 1 w 174"/>
                  <a:gd name="T1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42">
                    <a:moveTo>
                      <a:pt x="1" y="6"/>
                    </a:moveTo>
                    <a:cubicBezTo>
                      <a:pt x="21" y="4"/>
                      <a:pt x="42" y="4"/>
                      <a:pt x="63" y="2"/>
                    </a:cubicBezTo>
                    <a:cubicBezTo>
                      <a:pt x="87" y="0"/>
                      <a:pt x="112" y="4"/>
                      <a:pt x="136" y="5"/>
                    </a:cubicBezTo>
                    <a:cubicBezTo>
                      <a:pt x="149" y="12"/>
                      <a:pt x="165" y="15"/>
                      <a:pt x="174" y="29"/>
                    </a:cubicBezTo>
                    <a:cubicBezTo>
                      <a:pt x="167" y="39"/>
                      <a:pt x="158" y="30"/>
                      <a:pt x="150" y="31"/>
                    </a:cubicBezTo>
                    <a:cubicBezTo>
                      <a:pt x="134" y="34"/>
                      <a:pt x="118" y="31"/>
                      <a:pt x="103" y="37"/>
                    </a:cubicBezTo>
                    <a:cubicBezTo>
                      <a:pt x="86" y="42"/>
                      <a:pt x="71" y="31"/>
                      <a:pt x="54" y="30"/>
                    </a:cubicBezTo>
                    <a:cubicBezTo>
                      <a:pt x="42" y="30"/>
                      <a:pt x="27" y="27"/>
                      <a:pt x="16" y="28"/>
                    </a:cubicBezTo>
                    <a:cubicBezTo>
                      <a:pt x="1" y="29"/>
                      <a:pt x="0" y="23"/>
                      <a:pt x="0" y="13"/>
                    </a:cubicBezTo>
                    <a:cubicBezTo>
                      <a:pt x="0" y="11"/>
                      <a:pt x="1" y="8"/>
                      <a:pt x="1" y="6"/>
                    </a:cubicBezTo>
                    <a:close/>
                  </a:path>
                </a:pathLst>
              </a:custGeom>
              <a:solidFill>
                <a:srgbClr val="4F9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5" name="Freeform 87">
                <a:extLst>
                  <a:ext uri="{FF2B5EF4-FFF2-40B4-BE49-F238E27FC236}">
                    <a16:creationId xmlns:a16="http://schemas.microsoft.com/office/drawing/2014/main" id="{F7ACBBBE-5B27-4105-9C2A-3CC9ED58FA10}"/>
                  </a:ext>
                </a:extLst>
              </p:cNvPr>
              <p:cNvSpPr>
                <a:spLocks/>
              </p:cNvSpPr>
              <p:nvPr/>
            </p:nvSpPr>
            <p:spPr bwMode="auto">
              <a:xfrm>
                <a:off x="715" y="1434"/>
                <a:ext cx="216" cy="466"/>
              </a:xfrm>
              <a:custGeom>
                <a:avLst/>
                <a:gdLst>
                  <a:gd name="T0" fmla="*/ 17 w 192"/>
                  <a:gd name="T1" fmla="*/ 332 h 415"/>
                  <a:gd name="T2" fmla="*/ 98 w 192"/>
                  <a:gd name="T3" fmla="*/ 188 h 415"/>
                  <a:gd name="T4" fmla="*/ 152 w 192"/>
                  <a:gd name="T5" fmla="*/ 98 h 415"/>
                  <a:gd name="T6" fmla="*/ 184 w 192"/>
                  <a:gd name="T7" fmla="*/ 13 h 415"/>
                  <a:gd name="T8" fmla="*/ 192 w 192"/>
                  <a:gd name="T9" fmla="*/ 0 h 415"/>
                  <a:gd name="T10" fmla="*/ 192 w 192"/>
                  <a:gd name="T11" fmla="*/ 0 h 415"/>
                  <a:gd name="T12" fmla="*/ 145 w 192"/>
                  <a:gd name="T13" fmla="*/ 126 h 415"/>
                  <a:gd name="T14" fmla="*/ 67 w 192"/>
                  <a:gd name="T15" fmla="*/ 264 h 415"/>
                  <a:gd name="T16" fmla="*/ 47 w 192"/>
                  <a:gd name="T17" fmla="*/ 330 h 415"/>
                  <a:gd name="T18" fmla="*/ 25 w 192"/>
                  <a:gd name="T19" fmla="*/ 376 h 415"/>
                  <a:gd name="T20" fmla="*/ 4 w 192"/>
                  <a:gd name="T21" fmla="*/ 415 h 415"/>
                  <a:gd name="T22" fmla="*/ 14 w 192"/>
                  <a:gd name="T23" fmla="*/ 380 h 415"/>
                  <a:gd name="T24" fmla="*/ 33 w 192"/>
                  <a:gd name="T25" fmla="*/ 324 h 415"/>
                  <a:gd name="T26" fmla="*/ 16 w 192"/>
                  <a:gd name="T27" fmla="*/ 369 h 415"/>
                  <a:gd name="T28" fmla="*/ 6 w 192"/>
                  <a:gd name="T29" fmla="*/ 377 h 415"/>
                  <a:gd name="T30" fmla="*/ 4 w 192"/>
                  <a:gd name="T31" fmla="*/ 364 h 415"/>
                  <a:gd name="T32" fmla="*/ 17 w 192"/>
                  <a:gd name="T33" fmla="*/ 332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415">
                    <a:moveTo>
                      <a:pt x="17" y="332"/>
                    </a:moveTo>
                    <a:cubicBezTo>
                      <a:pt x="47" y="286"/>
                      <a:pt x="72" y="237"/>
                      <a:pt x="98" y="188"/>
                    </a:cubicBezTo>
                    <a:cubicBezTo>
                      <a:pt x="114" y="157"/>
                      <a:pt x="136" y="130"/>
                      <a:pt x="152" y="98"/>
                    </a:cubicBezTo>
                    <a:cubicBezTo>
                      <a:pt x="165" y="70"/>
                      <a:pt x="169" y="40"/>
                      <a:pt x="184" y="13"/>
                    </a:cubicBezTo>
                    <a:cubicBezTo>
                      <a:pt x="186" y="8"/>
                      <a:pt x="187" y="3"/>
                      <a:pt x="192" y="0"/>
                    </a:cubicBezTo>
                    <a:cubicBezTo>
                      <a:pt x="192" y="0"/>
                      <a:pt x="192" y="0"/>
                      <a:pt x="192" y="0"/>
                    </a:cubicBezTo>
                    <a:cubicBezTo>
                      <a:pt x="181" y="43"/>
                      <a:pt x="167" y="86"/>
                      <a:pt x="145" y="126"/>
                    </a:cubicBezTo>
                    <a:cubicBezTo>
                      <a:pt x="120" y="172"/>
                      <a:pt x="89" y="215"/>
                      <a:pt x="67" y="264"/>
                    </a:cubicBezTo>
                    <a:cubicBezTo>
                      <a:pt x="58" y="285"/>
                      <a:pt x="47" y="305"/>
                      <a:pt x="47" y="330"/>
                    </a:cubicBezTo>
                    <a:cubicBezTo>
                      <a:pt x="47" y="345"/>
                      <a:pt x="32" y="361"/>
                      <a:pt x="25" y="376"/>
                    </a:cubicBezTo>
                    <a:cubicBezTo>
                      <a:pt x="18" y="388"/>
                      <a:pt x="12" y="400"/>
                      <a:pt x="4" y="415"/>
                    </a:cubicBezTo>
                    <a:cubicBezTo>
                      <a:pt x="3" y="399"/>
                      <a:pt x="9" y="390"/>
                      <a:pt x="14" y="380"/>
                    </a:cubicBezTo>
                    <a:cubicBezTo>
                      <a:pt x="17" y="359"/>
                      <a:pt x="31" y="342"/>
                      <a:pt x="33" y="324"/>
                    </a:cubicBezTo>
                    <a:cubicBezTo>
                      <a:pt x="29" y="338"/>
                      <a:pt x="23" y="354"/>
                      <a:pt x="16" y="369"/>
                    </a:cubicBezTo>
                    <a:cubicBezTo>
                      <a:pt x="14" y="373"/>
                      <a:pt x="13" y="379"/>
                      <a:pt x="6" y="377"/>
                    </a:cubicBezTo>
                    <a:cubicBezTo>
                      <a:pt x="0" y="375"/>
                      <a:pt x="1" y="369"/>
                      <a:pt x="4" y="364"/>
                    </a:cubicBezTo>
                    <a:cubicBezTo>
                      <a:pt x="10" y="354"/>
                      <a:pt x="6" y="340"/>
                      <a:pt x="17" y="332"/>
                    </a:cubicBezTo>
                    <a:close/>
                  </a:path>
                </a:pathLst>
              </a:custGeom>
              <a:solidFill>
                <a:srgbClr val="936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6" name="Freeform 88">
                <a:extLst>
                  <a:ext uri="{FF2B5EF4-FFF2-40B4-BE49-F238E27FC236}">
                    <a16:creationId xmlns:a16="http://schemas.microsoft.com/office/drawing/2014/main" id="{D904037C-8AE2-4D69-BE35-7DA6469617E5}"/>
                  </a:ext>
                </a:extLst>
              </p:cNvPr>
              <p:cNvSpPr>
                <a:spLocks/>
              </p:cNvSpPr>
              <p:nvPr/>
            </p:nvSpPr>
            <p:spPr bwMode="auto">
              <a:xfrm>
                <a:off x="62" y="3937"/>
                <a:ext cx="413" cy="55"/>
              </a:xfrm>
              <a:custGeom>
                <a:avLst/>
                <a:gdLst>
                  <a:gd name="T0" fmla="*/ 5 w 368"/>
                  <a:gd name="T1" fmla="*/ 0 h 49"/>
                  <a:gd name="T2" fmla="*/ 72 w 368"/>
                  <a:gd name="T3" fmla="*/ 5 h 49"/>
                  <a:gd name="T4" fmla="*/ 232 w 368"/>
                  <a:gd name="T5" fmla="*/ 26 h 49"/>
                  <a:gd name="T6" fmla="*/ 332 w 368"/>
                  <a:gd name="T7" fmla="*/ 30 h 49"/>
                  <a:gd name="T8" fmla="*/ 365 w 368"/>
                  <a:gd name="T9" fmla="*/ 32 h 49"/>
                  <a:gd name="T10" fmla="*/ 349 w 368"/>
                  <a:gd name="T11" fmla="*/ 45 h 49"/>
                  <a:gd name="T12" fmla="*/ 321 w 368"/>
                  <a:gd name="T13" fmla="*/ 44 h 49"/>
                  <a:gd name="T14" fmla="*/ 295 w 368"/>
                  <a:gd name="T15" fmla="*/ 43 h 49"/>
                  <a:gd name="T16" fmla="*/ 273 w 368"/>
                  <a:gd name="T17" fmla="*/ 49 h 49"/>
                  <a:gd name="T18" fmla="*/ 210 w 368"/>
                  <a:gd name="T19" fmla="*/ 44 h 49"/>
                  <a:gd name="T20" fmla="*/ 156 w 368"/>
                  <a:gd name="T21" fmla="*/ 32 h 49"/>
                  <a:gd name="T22" fmla="*/ 113 w 368"/>
                  <a:gd name="T23" fmla="*/ 30 h 49"/>
                  <a:gd name="T24" fmla="*/ 57 w 368"/>
                  <a:gd name="T25" fmla="*/ 27 h 49"/>
                  <a:gd name="T26" fmla="*/ 39 w 368"/>
                  <a:gd name="T27" fmla="*/ 24 h 49"/>
                  <a:gd name="T28" fmla="*/ 17 w 368"/>
                  <a:gd name="T29" fmla="*/ 17 h 49"/>
                  <a:gd name="T30" fmla="*/ 1 w 368"/>
                  <a:gd name="T31" fmla="*/ 12 h 49"/>
                  <a:gd name="T32" fmla="*/ 5 w 368"/>
                  <a:gd name="T3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8" h="49">
                    <a:moveTo>
                      <a:pt x="5" y="0"/>
                    </a:moveTo>
                    <a:cubicBezTo>
                      <a:pt x="27" y="9"/>
                      <a:pt x="50" y="3"/>
                      <a:pt x="72" y="5"/>
                    </a:cubicBezTo>
                    <a:cubicBezTo>
                      <a:pt x="126" y="10"/>
                      <a:pt x="178" y="22"/>
                      <a:pt x="232" y="26"/>
                    </a:cubicBezTo>
                    <a:cubicBezTo>
                      <a:pt x="265" y="29"/>
                      <a:pt x="298" y="32"/>
                      <a:pt x="332" y="30"/>
                    </a:cubicBezTo>
                    <a:cubicBezTo>
                      <a:pt x="343" y="29"/>
                      <a:pt x="354" y="31"/>
                      <a:pt x="365" y="32"/>
                    </a:cubicBezTo>
                    <a:cubicBezTo>
                      <a:pt x="368" y="47"/>
                      <a:pt x="358" y="47"/>
                      <a:pt x="349" y="45"/>
                    </a:cubicBezTo>
                    <a:cubicBezTo>
                      <a:pt x="340" y="44"/>
                      <a:pt x="331" y="41"/>
                      <a:pt x="321" y="44"/>
                    </a:cubicBezTo>
                    <a:cubicBezTo>
                      <a:pt x="312" y="47"/>
                      <a:pt x="303" y="47"/>
                      <a:pt x="295" y="43"/>
                    </a:cubicBezTo>
                    <a:cubicBezTo>
                      <a:pt x="285" y="38"/>
                      <a:pt x="279" y="41"/>
                      <a:pt x="273" y="49"/>
                    </a:cubicBezTo>
                    <a:cubicBezTo>
                      <a:pt x="253" y="41"/>
                      <a:pt x="232" y="43"/>
                      <a:pt x="210" y="44"/>
                    </a:cubicBezTo>
                    <a:cubicBezTo>
                      <a:pt x="192" y="44"/>
                      <a:pt x="174" y="33"/>
                      <a:pt x="156" y="32"/>
                    </a:cubicBezTo>
                    <a:cubicBezTo>
                      <a:pt x="142" y="32"/>
                      <a:pt x="128" y="26"/>
                      <a:pt x="113" y="30"/>
                    </a:cubicBezTo>
                    <a:cubicBezTo>
                      <a:pt x="95" y="23"/>
                      <a:pt x="76" y="24"/>
                      <a:pt x="57" y="27"/>
                    </a:cubicBezTo>
                    <a:cubicBezTo>
                      <a:pt x="49" y="29"/>
                      <a:pt x="45" y="29"/>
                      <a:pt x="39" y="24"/>
                    </a:cubicBezTo>
                    <a:cubicBezTo>
                      <a:pt x="34" y="18"/>
                      <a:pt x="26" y="15"/>
                      <a:pt x="17" y="17"/>
                    </a:cubicBezTo>
                    <a:cubicBezTo>
                      <a:pt x="11" y="19"/>
                      <a:pt x="6" y="16"/>
                      <a:pt x="1" y="12"/>
                    </a:cubicBezTo>
                    <a:cubicBezTo>
                      <a:pt x="0" y="7"/>
                      <a:pt x="3" y="4"/>
                      <a:pt x="5" y="0"/>
                    </a:cubicBezTo>
                    <a:close/>
                  </a:path>
                </a:pathLst>
              </a:custGeom>
              <a:solidFill>
                <a:srgbClr val="82B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7" name="Freeform 89">
                <a:extLst>
                  <a:ext uri="{FF2B5EF4-FFF2-40B4-BE49-F238E27FC236}">
                    <a16:creationId xmlns:a16="http://schemas.microsoft.com/office/drawing/2014/main" id="{1979D05E-0841-4C22-9DAE-63D4D7A81A25}"/>
                  </a:ext>
                </a:extLst>
              </p:cNvPr>
              <p:cNvSpPr>
                <a:spLocks/>
              </p:cNvSpPr>
              <p:nvPr/>
            </p:nvSpPr>
            <p:spPr bwMode="auto">
              <a:xfrm>
                <a:off x="36" y="4040"/>
                <a:ext cx="238" cy="54"/>
              </a:xfrm>
              <a:custGeom>
                <a:avLst/>
                <a:gdLst>
                  <a:gd name="T0" fmla="*/ 8 w 212"/>
                  <a:gd name="T1" fmla="*/ 4 h 48"/>
                  <a:gd name="T2" fmla="*/ 26 w 212"/>
                  <a:gd name="T3" fmla="*/ 11 h 48"/>
                  <a:gd name="T4" fmla="*/ 40 w 212"/>
                  <a:gd name="T5" fmla="*/ 8 h 48"/>
                  <a:gd name="T6" fmla="*/ 65 w 212"/>
                  <a:gd name="T7" fmla="*/ 5 h 48"/>
                  <a:gd name="T8" fmla="*/ 144 w 212"/>
                  <a:gd name="T9" fmla="*/ 13 h 48"/>
                  <a:gd name="T10" fmla="*/ 212 w 212"/>
                  <a:gd name="T11" fmla="*/ 24 h 48"/>
                  <a:gd name="T12" fmla="*/ 184 w 212"/>
                  <a:gd name="T13" fmla="*/ 32 h 48"/>
                  <a:gd name="T14" fmla="*/ 131 w 212"/>
                  <a:gd name="T15" fmla="*/ 33 h 48"/>
                  <a:gd name="T16" fmla="*/ 113 w 212"/>
                  <a:gd name="T17" fmla="*/ 32 h 48"/>
                  <a:gd name="T18" fmla="*/ 100 w 212"/>
                  <a:gd name="T19" fmla="*/ 31 h 48"/>
                  <a:gd name="T20" fmla="*/ 85 w 212"/>
                  <a:gd name="T21" fmla="*/ 28 h 48"/>
                  <a:gd name="T22" fmla="*/ 71 w 212"/>
                  <a:gd name="T23" fmla="*/ 23 h 48"/>
                  <a:gd name="T24" fmla="*/ 65 w 212"/>
                  <a:gd name="T25" fmla="*/ 38 h 48"/>
                  <a:gd name="T26" fmla="*/ 60 w 212"/>
                  <a:gd name="T27" fmla="*/ 48 h 48"/>
                  <a:gd name="T28" fmla="*/ 0 w 212"/>
                  <a:gd name="T29" fmla="*/ 44 h 48"/>
                  <a:gd name="T30" fmla="*/ 8 w 212"/>
                  <a:gd name="T31"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2" h="48">
                    <a:moveTo>
                      <a:pt x="8" y="4"/>
                    </a:moveTo>
                    <a:cubicBezTo>
                      <a:pt x="14" y="7"/>
                      <a:pt x="21" y="6"/>
                      <a:pt x="26" y="11"/>
                    </a:cubicBezTo>
                    <a:cubicBezTo>
                      <a:pt x="31" y="15"/>
                      <a:pt x="35" y="18"/>
                      <a:pt x="40" y="8"/>
                    </a:cubicBezTo>
                    <a:cubicBezTo>
                      <a:pt x="44" y="0"/>
                      <a:pt x="56" y="4"/>
                      <a:pt x="65" y="5"/>
                    </a:cubicBezTo>
                    <a:cubicBezTo>
                      <a:pt x="91" y="9"/>
                      <a:pt x="117" y="17"/>
                      <a:pt x="144" y="13"/>
                    </a:cubicBezTo>
                    <a:cubicBezTo>
                      <a:pt x="167" y="9"/>
                      <a:pt x="189" y="24"/>
                      <a:pt x="212" y="24"/>
                    </a:cubicBezTo>
                    <a:cubicBezTo>
                      <a:pt x="206" y="39"/>
                      <a:pt x="193" y="35"/>
                      <a:pt x="184" y="32"/>
                    </a:cubicBezTo>
                    <a:cubicBezTo>
                      <a:pt x="166" y="27"/>
                      <a:pt x="149" y="28"/>
                      <a:pt x="131" y="33"/>
                    </a:cubicBezTo>
                    <a:cubicBezTo>
                      <a:pt x="125" y="36"/>
                      <a:pt x="118" y="38"/>
                      <a:pt x="113" y="32"/>
                    </a:cubicBezTo>
                    <a:cubicBezTo>
                      <a:pt x="108" y="26"/>
                      <a:pt x="105" y="28"/>
                      <a:pt x="100" y="31"/>
                    </a:cubicBezTo>
                    <a:cubicBezTo>
                      <a:pt x="95" y="35"/>
                      <a:pt x="89" y="36"/>
                      <a:pt x="85" y="28"/>
                    </a:cubicBezTo>
                    <a:cubicBezTo>
                      <a:pt x="82" y="22"/>
                      <a:pt x="77" y="19"/>
                      <a:pt x="71" y="23"/>
                    </a:cubicBezTo>
                    <a:cubicBezTo>
                      <a:pt x="66" y="27"/>
                      <a:pt x="59" y="29"/>
                      <a:pt x="65" y="38"/>
                    </a:cubicBezTo>
                    <a:cubicBezTo>
                      <a:pt x="67" y="42"/>
                      <a:pt x="63" y="45"/>
                      <a:pt x="60" y="48"/>
                    </a:cubicBezTo>
                    <a:cubicBezTo>
                      <a:pt x="40" y="47"/>
                      <a:pt x="20" y="45"/>
                      <a:pt x="0" y="44"/>
                    </a:cubicBezTo>
                    <a:cubicBezTo>
                      <a:pt x="2" y="30"/>
                      <a:pt x="2" y="17"/>
                      <a:pt x="8" y="4"/>
                    </a:cubicBezTo>
                    <a:close/>
                  </a:path>
                </a:pathLst>
              </a:custGeom>
              <a:solidFill>
                <a:srgbClr val="ADC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8" name="Freeform 90">
                <a:extLst>
                  <a:ext uri="{FF2B5EF4-FFF2-40B4-BE49-F238E27FC236}">
                    <a16:creationId xmlns:a16="http://schemas.microsoft.com/office/drawing/2014/main" id="{B8450675-35D7-45AF-BBB5-BB81BB43BEC8}"/>
                  </a:ext>
                </a:extLst>
              </p:cNvPr>
              <p:cNvSpPr>
                <a:spLocks/>
              </p:cNvSpPr>
              <p:nvPr/>
            </p:nvSpPr>
            <p:spPr bwMode="auto">
              <a:xfrm>
                <a:off x="720" y="715"/>
                <a:ext cx="172" cy="155"/>
              </a:xfrm>
              <a:custGeom>
                <a:avLst/>
                <a:gdLst>
                  <a:gd name="T0" fmla="*/ 3 w 153"/>
                  <a:gd name="T1" fmla="*/ 36 h 138"/>
                  <a:gd name="T2" fmla="*/ 11 w 153"/>
                  <a:gd name="T3" fmla="*/ 28 h 138"/>
                  <a:gd name="T4" fmla="*/ 24 w 153"/>
                  <a:gd name="T5" fmla="*/ 32 h 138"/>
                  <a:gd name="T6" fmla="*/ 11 w 153"/>
                  <a:gd name="T7" fmla="*/ 0 h 138"/>
                  <a:gd name="T8" fmla="*/ 67 w 153"/>
                  <a:gd name="T9" fmla="*/ 41 h 138"/>
                  <a:gd name="T10" fmla="*/ 140 w 153"/>
                  <a:gd name="T11" fmla="*/ 103 h 138"/>
                  <a:gd name="T12" fmla="*/ 148 w 153"/>
                  <a:gd name="T13" fmla="*/ 114 h 138"/>
                  <a:gd name="T14" fmla="*/ 150 w 153"/>
                  <a:gd name="T15" fmla="*/ 129 h 138"/>
                  <a:gd name="T16" fmla="*/ 145 w 153"/>
                  <a:gd name="T17" fmla="*/ 138 h 138"/>
                  <a:gd name="T18" fmla="*/ 140 w 153"/>
                  <a:gd name="T19" fmla="*/ 136 h 138"/>
                  <a:gd name="T20" fmla="*/ 80 w 153"/>
                  <a:gd name="T21" fmla="*/ 92 h 138"/>
                  <a:gd name="T22" fmla="*/ 47 w 153"/>
                  <a:gd name="T23" fmla="*/ 59 h 138"/>
                  <a:gd name="T24" fmla="*/ 59 w 153"/>
                  <a:gd name="T25" fmla="*/ 76 h 138"/>
                  <a:gd name="T26" fmla="*/ 43 w 153"/>
                  <a:gd name="T27" fmla="*/ 79 h 138"/>
                  <a:gd name="T28" fmla="*/ 32 w 153"/>
                  <a:gd name="T29" fmla="*/ 71 h 138"/>
                  <a:gd name="T30" fmla="*/ 9 w 153"/>
                  <a:gd name="T31" fmla="*/ 46 h 138"/>
                  <a:gd name="T32" fmla="*/ 3 w 153"/>
                  <a:gd name="T33" fmla="*/ 3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3" h="138">
                    <a:moveTo>
                      <a:pt x="3" y="36"/>
                    </a:moveTo>
                    <a:cubicBezTo>
                      <a:pt x="7" y="35"/>
                      <a:pt x="10" y="32"/>
                      <a:pt x="11" y="28"/>
                    </a:cubicBezTo>
                    <a:cubicBezTo>
                      <a:pt x="17" y="22"/>
                      <a:pt x="18" y="37"/>
                      <a:pt x="24" y="32"/>
                    </a:cubicBezTo>
                    <a:cubicBezTo>
                      <a:pt x="28" y="18"/>
                      <a:pt x="9" y="13"/>
                      <a:pt x="11" y="0"/>
                    </a:cubicBezTo>
                    <a:cubicBezTo>
                      <a:pt x="36" y="5"/>
                      <a:pt x="50" y="26"/>
                      <a:pt x="67" y="41"/>
                    </a:cubicBezTo>
                    <a:cubicBezTo>
                      <a:pt x="91" y="62"/>
                      <a:pt x="118" y="80"/>
                      <a:pt x="140" y="103"/>
                    </a:cubicBezTo>
                    <a:cubicBezTo>
                      <a:pt x="143" y="106"/>
                      <a:pt x="147" y="109"/>
                      <a:pt x="148" y="114"/>
                    </a:cubicBezTo>
                    <a:cubicBezTo>
                      <a:pt x="148" y="119"/>
                      <a:pt x="147" y="124"/>
                      <a:pt x="150" y="129"/>
                    </a:cubicBezTo>
                    <a:cubicBezTo>
                      <a:pt x="153" y="134"/>
                      <a:pt x="151" y="138"/>
                      <a:pt x="145" y="138"/>
                    </a:cubicBezTo>
                    <a:cubicBezTo>
                      <a:pt x="143" y="138"/>
                      <a:pt x="142" y="137"/>
                      <a:pt x="140" y="136"/>
                    </a:cubicBezTo>
                    <a:cubicBezTo>
                      <a:pt x="121" y="121"/>
                      <a:pt x="103" y="104"/>
                      <a:pt x="80" y="92"/>
                    </a:cubicBezTo>
                    <a:cubicBezTo>
                      <a:pt x="67" y="85"/>
                      <a:pt x="58" y="69"/>
                      <a:pt x="47" y="59"/>
                    </a:cubicBezTo>
                    <a:cubicBezTo>
                      <a:pt x="49" y="65"/>
                      <a:pt x="62" y="67"/>
                      <a:pt x="59" y="76"/>
                    </a:cubicBezTo>
                    <a:cubicBezTo>
                      <a:pt x="56" y="84"/>
                      <a:pt x="49" y="81"/>
                      <a:pt x="43" y="79"/>
                    </a:cubicBezTo>
                    <a:cubicBezTo>
                      <a:pt x="39" y="77"/>
                      <a:pt x="35" y="75"/>
                      <a:pt x="32" y="71"/>
                    </a:cubicBezTo>
                    <a:cubicBezTo>
                      <a:pt x="25" y="62"/>
                      <a:pt x="17" y="54"/>
                      <a:pt x="9" y="46"/>
                    </a:cubicBezTo>
                    <a:cubicBezTo>
                      <a:pt x="6" y="43"/>
                      <a:pt x="0" y="42"/>
                      <a:pt x="3" y="36"/>
                    </a:cubicBezTo>
                    <a:close/>
                  </a:path>
                </a:pathLst>
              </a:custGeom>
              <a:solidFill>
                <a:srgbClr val="EDD4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9" name="Freeform 91">
                <a:extLst>
                  <a:ext uri="{FF2B5EF4-FFF2-40B4-BE49-F238E27FC236}">
                    <a16:creationId xmlns:a16="http://schemas.microsoft.com/office/drawing/2014/main" id="{C9AEF481-414F-4D94-B805-120CBB1F7E9F}"/>
                  </a:ext>
                </a:extLst>
              </p:cNvPr>
              <p:cNvSpPr>
                <a:spLocks/>
              </p:cNvSpPr>
              <p:nvPr/>
            </p:nvSpPr>
            <p:spPr bwMode="auto">
              <a:xfrm>
                <a:off x="1924" y="1253"/>
                <a:ext cx="93" cy="394"/>
              </a:xfrm>
              <a:custGeom>
                <a:avLst/>
                <a:gdLst>
                  <a:gd name="T0" fmla="*/ 73 w 83"/>
                  <a:gd name="T1" fmla="*/ 345 h 351"/>
                  <a:gd name="T2" fmla="*/ 65 w 83"/>
                  <a:gd name="T3" fmla="*/ 340 h 351"/>
                  <a:gd name="T4" fmla="*/ 35 w 83"/>
                  <a:gd name="T5" fmla="*/ 224 h 351"/>
                  <a:gd name="T6" fmla="*/ 14 w 83"/>
                  <a:gd name="T7" fmla="*/ 156 h 351"/>
                  <a:gd name="T8" fmla="*/ 35 w 83"/>
                  <a:gd name="T9" fmla="*/ 191 h 351"/>
                  <a:gd name="T10" fmla="*/ 22 w 83"/>
                  <a:gd name="T11" fmla="*/ 103 h 351"/>
                  <a:gd name="T12" fmla="*/ 19 w 83"/>
                  <a:gd name="T13" fmla="*/ 126 h 351"/>
                  <a:gd name="T14" fmla="*/ 17 w 83"/>
                  <a:gd name="T15" fmla="*/ 126 h 351"/>
                  <a:gd name="T16" fmla="*/ 0 w 83"/>
                  <a:gd name="T17" fmla="*/ 9 h 351"/>
                  <a:gd name="T18" fmla="*/ 24 w 83"/>
                  <a:gd name="T19" fmla="*/ 10 h 351"/>
                  <a:gd name="T20" fmla="*/ 16 w 83"/>
                  <a:gd name="T21" fmla="*/ 19 h 351"/>
                  <a:gd name="T22" fmla="*/ 27 w 83"/>
                  <a:gd name="T23" fmla="*/ 88 h 351"/>
                  <a:gd name="T24" fmla="*/ 38 w 83"/>
                  <a:gd name="T25" fmla="*/ 100 h 351"/>
                  <a:gd name="T26" fmla="*/ 39 w 83"/>
                  <a:gd name="T27" fmla="*/ 157 h 351"/>
                  <a:gd name="T28" fmla="*/ 41 w 83"/>
                  <a:gd name="T29" fmla="*/ 173 h 351"/>
                  <a:gd name="T30" fmla="*/ 56 w 83"/>
                  <a:gd name="T31" fmla="*/ 205 h 351"/>
                  <a:gd name="T32" fmla="*/ 83 w 83"/>
                  <a:gd name="T33" fmla="*/ 305 h 351"/>
                  <a:gd name="T34" fmla="*/ 70 w 83"/>
                  <a:gd name="T35" fmla="*/ 292 h 351"/>
                  <a:gd name="T36" fmla="*/ 57 w 83"/>
                  <a:gd name="T37" fmla="*/ 242 h 351"/>
                  <a:gd name="T38" fmla="*/ 45 w 83"/>
                  <a:gd name="T39" fmla="*/ 223 h 351"/>
                  <a:gd name="T40" fmla="*/ 64 w 83"/>
                  <a:gd name="T41" fmla="*/ 305 h 351"/>
                  <a:gd name="T42" fmla="*/ 73 w 83"/>
                  <a:gd name="T43" fmla="*/ 345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3" h="351">
                    <a:moveTo>
                      <a:pt x="73" y="345"/>
                    </a:moveTo>
                    <a:cubicBezTo>
                      <a:pt x="66" y="351"/>
                      <a:pt x="65" y="344"/>
                      <a:pt x="65" y="340"/>
                    </a:cubicBezTo>
                    <a:cubicBezTo>
                      <a:pt x="54" y="302"/>
                      <a:pt x="43" y="263"/>
                      <a:pt x="35" y="224"/>
                    </a:cubicBezTo>
                    <a:cubicBezTo>
                      <a:pt x="30" y="202"/>
                      <a:pt x="22" y="181"/>
                      <a:pt x="14" y="156"/>
                    </a:cubicBezTo>
                    <a:cubicBezTo>
                      <a:pt x="29" y="166"/>
                      <a:pt x="25" y="181"/>
                      <a:pt x="35" y="191"/>
                    </a:cubicBezTo>
                    <a:cubicBezTo>
                      <a:pt x="31" y="162"/>
                      <a:pt x="27" y="135"/>
                      <a:pt x="22" y="103"/>
                    </a:cubicBezTo>
                    <a:cubicBezTo>
                      <a:pt x="20" y="114"/>
                      <a:pt x="19" y="120"/>
                      <a:pt x="19" y="126"/>
                    </a:cubicBezTo>
                    <a:cubicBezTo>
                      <a:pt x="18" y="126"/>
                      <a:pt x="17" y="126"/>
                      <a:pt x="17" y="126"/>
                    </a:cubicBezTo>
                    <a:cubicBezTo>
                      <a:pt x="11" y="87"/>
                      <a:pt x="5" y="48"/>
                      <a:pt x="0" y="9"/>
                    </a:cubicBezTo>
                    <a:cubicBezTo>
                      <a:pt x="8" y="7"/>
                      <a:pt x="16" y="0"/>
                      <a:pt x="24" y="10"/>
                    </a:cubicBezTo>
                    <a:cubicBezTo>
                      <a:pt x="21" y="12"/>
                      <a:pt x="16" y="15"/>
                      <a:pt x="16" y="19"/>
                    </a:cubicBezTo>
                    <a:cubicBezTo>
                      <a:pt x="18" y="42"/>
                      <a:pt x="17" y="66"/>
                      <a:pt x="27" y="88"/>
                    </a:cubicBezTo>
                    <a:cubicBezTo>
                      <a:pt x="32" y="91"/>
                      <a:pt x="40" y="93"/>
                      <a:pt x="38" y="100"/>
                    </a:cubicBezTo>
                    <a:cubicBezTo>
                      <a:pt x="35" y="120"/>
                      <a:pt x="42" y="138"/>
                      <a:pt x="39" y="157"/>
                    </a:cubicBezTo>
                    <a:cubicBezTo>
                      <a:pt x="40" y="163"/>
                      <a:pt x="40" y="168"/>
                      <a:pt x="41" y="173"/>
                    </a:cubicBezTo>
                    <a:cubicBezTo>
                      <a:pt x="45" y="184"/>
                      <a:pt x="40" y="199"/>
                      <a:pt x="56" y="205"/>
                    </a:cubicBezTo>
                    <a:cubicBezTo>
                      <a:pt x="71" y="236"/>
                      <a:pt x="76" y="271"/>
                      <a:pt x="83" y="305"/>
                    </a:cubicBezTo>
                    <a:cubicBezTo>
                      <a:pt x="70" y="310"/>
                      <a:pt x="71" y="298"/>
                      <a:pt x="70" y="292"/>
                    </a:cubicBezTo>
                    <a:cubicBezTo>
                      <a:pt x="66" y="275"/>
                      <a:pt x="61" y="259"/>
                      <a:pt x="57" y="242"/>
                    </a:cubicBezTo>
                    <a:cubicBezTo>
                      <a:pt x="55" y="236"/>
                      <a:pt x="55" y="229"/>
                      <a:pt x="45" y="223"/>
                    </a:cubicBezTo>
                    <a:cubicBezTo>
                      <a:pt x="54" y="252"/>
                      <a:pt x="67" y="277"/>
                      <a:pt x="64" y="305"/>
                    </a:cubicBezTo>
                    <a:cubicBezTo>
                      <a:pt x="65" y="319"/>
                      <a:pt x="68" y="332"/>
                      <a:pt x="73" y="345"/>
                    </a:cubicBezTo>
                    <a:close/>
                  </a:path>
                </a:pathLst>
              </a:custGeom>
              <a:solidFill>
                <a:srgbClr val="977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0" name="Freeform 92">
                <a:extLst>
                  <a:ext uri="{FF2B5EF4-FFF2-40B4-BE49-F238E27FC236}">
                    <a16:creationId xmlns:a16="http://schemas.microsoft.com/office/drawing/2014/main" id="{DF996788-CCB3-4D75-BA2C-A9F0392CEBF5}"/>
                  </a:ext>
                </a:extLst>
              </p:cNvPr>
              <p:cNvSpPr>
                <a:spLocks/>
              </p:cNvSpPr>
              <p:nvPr/>
            </p:nvSpPr>
            <p:spPr bwMode="auto">
              <a:xfrm>
                <a:off x="824" y="958"/>
                <a:ext cx="143" cy="157"/>
              </a:xfrm>
              <a:custGeom>
                <a:avLst/>
                <a:gdLst>
                  <a:gd name="T0" fmla="*/ 126 w 127"/>
                  <a:gd name="T1" fmla="*/ 109 h 140"/>
                  <a:gd name="T2" fmla="*/ 111 w 127"/>
                  <a:gd name="T3" fmla="*/ 140 h 140"/>
                  <a:gd name="T4" fmla="*/ 95 w 127"/>
                  <a:gd name="T5" fmla="*/ 116 h 140"/>
                  <a:gd name="T6" fmla="*/ 73 w 127"/>
                  <a:gd name="T7" fmla="*/ 77 h 140"/>
                  <a:gd name="T8" fmla="*/ 0 w 127"/>
                  <a:gd name="T9" fmla="*/ 17 h 140"/>
                  <a:gd name="T10" fmla="*/ 27 w 127"/>
                  <a:gd name="T11" fmla="*/ 5 h 140"/>
                  <a:gd name="T12" fmla="*/ 47 w 127"/>
                  <a:gd name="T13" fmla="*/ 16 h 140"/>
                  <a:gd name="T14" fmla="*/ 61 w 127"/>
                  <a:gd name="T15" fmla="*/ 32 h 140"/>
                  <a:gd name="T16" fmla="*/ 78 w 127"/>
                  <a:gd name="T17" fmla="*/ 41 h 140"/>
                  <a:gd name="T18" fmla="*/ 126 w 127"/>
                  <a:gd name="T1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40">
                    <a:moveTo>
                      <a:pt x="126" y="109"/>
                    </a:moveTo>
                    <a:cubicBezTo>
                      <a:pt x="127" y="122"/>
                      <a:pt x="118" y="131"/>
                      <a:pt x="111" y="140"/>
                    </a:cubicBezTo>
                    <a:cubicBezTo>
                      <a:pt x="104" y="134"/>
                      <a:pt x="101" y="124"/>
                      <a:pt x="95" y="116"/>
                    </a:cubicBezTo>
                    <a:cubicBezTo>
                      <a:pt x="96" y="99"/>
                      <a:pt x="83" y="88"/>
                      <a:pt x="73" y="77"/>
                    </a:cubicBezTo>
                    <a:cubicBezTo>
                      <a:pt x="51" y="54"/>
                      <a:pt x="24" y="37"/>
                      <a:pt x="0" y="17"/>
                    </a:cubicBezTo>
                    <a:cubicBezTo>
                      <a:pt x="3" y="0"/>
                      <a:pt x="20" y="13"/>
                      <a:pt x="27" y="5"/>
                    </a:cubicBezTo>
                    <a:cubicBezTo>
                      <a:pt x="37" y="1"/>
                      <a:pt x="41" y="11"/>
                      <a:pt x="47" y="16"/>
                    </a:cubicBezTo>
                    <a:cubicBezTo>
                      <a:pt x="52" y="20"/>
                      <a:pt x="55" y="27"/>
                      <a:pt x="61" y="32"/>
                    </a:cubicBezTo>
                    <a:cubicBezTo>
                      <a:pt x="66" y="36"/>
                      <a:pt x="72" y="39"/>
                      <a:pt x="78" y="41"/>
                    </a:cubicBezTo>
                    <a:cubicBezTo>
                      <a:pt x="100" y="59"/>
                      <a:pt x="119" y="80"/>
                      <a:pt x="126" y="109"/>
                    </a:cubicBezTo>
                    <a:close/>
                  </a:path>
                </a:pathLst>
              </a:custGeom>
              <a:solidFill>
                <a:srgbClr val="EED4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1" name="Freeform 93">
                <a:extLst>
                  <a:ext uri="{FF2B5EF4-FFF2-40B4-BE49-F238E27FC236}">
                    <a16:creationId xmlns:a16="http://schemas.microsoft.com/office/drawing/2014/main" id="{004AEFCA-19B6-401E-AE47-6CC9262681A9}"/>
                  </a:ext>
                </a:extLst>
              </p:cNvPr>
              <p:cNvSpPr>
                <a:spLocks/>
              </p:cNvSpPr>
              <p:nvPr/>
            </p:nvSpPr>
            <p:spPr bwMode="auto">
              <a:xfrm>
                <a:off x="782" y="643"/>
                <a:ext cx="287" cy="261"/>
              </a:xfrm>
              <a:custGeom>
                <a:avLst/>
                <a:gdLst>
                  <a:gd name="T0" fmla="*/ 0 w 255"/>
                  <a:gd name="T1" fmla="*/ 0 h 232"/>
                  <a:gd name="T2" fmla="*/ 46 w 255"/>
                  <a:gd name="T3" fmla="*/ 43 h 232"/>
                  <a:gd name="T4" fmla="*/ 93 w 255"/>
                  <a:gd name="T5" fmla="*/ 83 h 232"/>
                  <a:gd name="T6" fmla="*/ 62 w 255"/>
                  <a:gd name="T7" fmla="*/ 40 h 232"/>
                  <a:gd name="T8" fmla="*/ 111 w 255"/>
                  <a:gd name="T9" fmla="*/ 86 h 232"/>
                  <a:gd name="T10" fmla="*/ 166 w 255"/>
                  <a:gd name="T11" fmla="*/ 130 h 232"/>
                  <a:gd name="T12" fmla="*/ 230 w 255"/>
                  <a:gd name="T13" fmla="*/ 184 h 232"/>
                  <a:gd name="T14" fmla="*/ 255 w 255"/>
                  <a:gd name="T15" fmla="*/ 228 h 232"/>
                  <a:gd name="T16" fmla="*/ 244 w 255"/>
                  <a:gd name="T17" fmla="*/ 231 h 232"/>
                  <a:gd name="T18" fmla="*/ 219 w 255"/>
                  <a:gd name="T19" fmla="*/ 197 h 232"/>
                  <a:gd name="T20" fmla="*/ 166 w 255"/>
                  <a:gd name="T21" fmla="*/ 152 h 232"/>
                  <a:gd name="T22" fmla="*/ 161 w 255"/>
                  <a:gd name="T23" fmla="*/ 153 h 232"/>
                  <a:gd name="T24" fmla="*/ 142 w 255"/>
                  <a:gd name="T25" fmla="*/ 134 h 232"/>
                  <a:gd name="T26" fmla="*/ 64 w 255"/>
                  <a:gd name="T27" fmla="*/ 75 h 232"/>
                  <a:gd name="T28" fmla="*/ 30 w 255"/>
                  <a:gd name="T29" fmla="*/ 36 h 232"/>
                  <a:gd name="T30" fmla="*/ 0 w 255"/>
                  <a:gd name="T3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5" h="232">
                    <a:moveTo>
                      <a:pt x="0" y="0"/>
                    </a:moveTo>
                    <a:cubicBezTo>
                      <a:pt x="19" y="11"/>
                      <a:pt x="30" y="29"/>
                      <a:pt x="46" y="43"/>
                    </a:cubicBezTo>
                    <a:cubicBezTo>
                      <a:pt x="61" y="57"/>
                      <a:pt x="76" y="71"/>
                      <a:pt x="93" y="83"/>
                    </a:cubicBezTo>
                    <a:cubicBezTo>
                      <a:pt x="86" y="66"/>
                      <a:pt x="68" y="59"/>
                      <a:pt x="62" y="40"/>
                    </a:cubicBezTo>
                    <a:cubicBezTo>
                      <a:pt x="78" y="56"/>
                      <a:pt x="95" y="71"/>
                      <a:pt x="111" y="86"/>
                    </a:cubicBezTo>
                    <a:cubicBezTo>
                      <a:pt x="128" y="103"/>
                      <a:pt x="146" y="122"/>
                      <a:pt x="166" y="130"/>
                    </a:cubicBezTo>
                    <a:cubicBezTo>
                      <a:pt x="195" y="142"/>
                      <a:pt x="206" y="169"/>
                      <a:pt x="230" y="184"/>
                    </a:cubicBezTo>
                    <a:cubicBezTo>
                      <a:pt x="245" y="193"/>
                      <a:pt x="248" y="212"/>
                      <a:pt x="255" y="228"/>
                    </a:cubicBezTo>
                    <a:cubicBezTo>
                      <a:pt x="252" y="232"/>
                      <a:pt x="248" y="232"/>
                      <a:pt x="244" y="231"/>
                    </a:cubicBezTo>
                    <a:cubicBezTo>
                      <a:pt x="230" y="224"/>
                      <a:pt x="226" y="209"/>
                      <a:pt x="219" y="197"/>
                    </a:cubicBezTo>
                    <a:cubicBezTo>
                      <a:pt x="207" y="175"/>
                      <a:pt x="188" y="162"/>
                      <a:pt x="166" y="152"/>
                    </a:cubicBezTo>
                    <a:cubicBezTo>
                      <a:pt x="165" y="153"/>
                      <a:pt x="163" y="153"/>
                      <a:pt x="161" y="153"/>
                    </a:cubicBezTo>
                    <a:cubicBezTo>
                      <a:pt x="152" y="150"/>
                      <a:pt x="147" y="141"/>
                      <a:pt x="142" y="134"/>
                    </a:cubicBezTo>
                    <a:cubicBezTo>
                      <a:pt x="122" y="106"/>
                      <a:pt x="87" y="98"/>
                      <a:pt x="64" y="75"/>
                    </a:cubicBezTo>
                    <a:cubicBezTo>
                      <a:pt x="52" y="63"/>
                      <a:pt x="36" y="54"/>
                      <a:pt x="30" y="36"/>
                    </a:cubicBezTo>
                    <a:cubicBezTo>
                      <a:pt x="22" y="22"/>
                      <a:pt x="2" y="18"/>
                      <a:pt x="0" y="0"/>
                    </a:cubicBezTo>
                    <a:close/>
                  </a:path>
                </a:pathLst>
              </a:custGeom>
              <a:solidFill>
                <a:srgbClr val="715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2" name="Freeform 94">
                <a:extLst>
                  <a:ext uri="{FF2B5EF4-FFF2-40B4-BE49-F238E27FC236}">
                    <a16:creationId xmlns:a16="http://schemas.microsoft.com/office/drawing/2014/main" id="{613B06AA-226E-4CBF-85B7-FE14A70A9D93}"/>
                  </a:ext>
                </a:extLst>
              </p:cNvPr>
              <p:cNvSpPr>
                <a:spLocks/>
              </p:cNvSpPr>
              <p:nvPr/>
            </p:nvSpPr>
            <p:spPr bwMode="auto">
              <a:xfrm>
                <a:off x="1901" y="1428"/>
                <a:ext cx="106" cy="517"/>
              </a:xfrm>
              <a:custGeom>
                <a:avLst/>
                <a:gdLst>
                  <a:gd name="T0" fmla="*/ 8 w 95"/>
                  <a:gd name="T1" fmla="*/ 5 h 460"/>
                  <a:gd name="T2" fmla="*/ 34 w 95"/>
                  <a:gd name="T3" fmla="*/ 100 h 460"/>
                  <a:gd name="T4" fmla="*/ 49 w 95"/>
                  <a:gd name="T5" fmla="*/ 213 h 460"/>
                  <a:gd name="T6" fmla="*/ 54 w 95"/>
                  <a:gd name="T7" fmla="*/ 254 h 460"/>
                  <a:gd name="T8" fmla="*/ 75 w 95"/>
                  <a:gd name="T9" fmla="*/ 343 h 460"/>
                  <a:gd name="T10" fmla="*/ 88 w 95"/>
                  <a:gd name="T11" fmla="*/ 421 h 460"/>
                  <a:gd name="T12" fmla="*/ 95 w 95"/>
                  <a:gd name="T13" fmla="*/ 460 h 460"/>
                  <a:gd name="T14" fmla="*/ 76 w 95"/>
                  <a:gd name="T15" fmla="*/ 409 h 460"/>
                  <a:gd name="T16" fmla="*/ 36 w 95"/>
                  <a:gd name="T17" fmla="*/ 187 h 460"/>
                  <a:gd name="T18" fmla="*/ 43 w 95"/>
                  <a:gd name="T19" fmla="*/ 205 h 460"/>
                  <a:gd name="T20" fmla="*/ 28 w 95"/>
                  <a:gd name="T21" fmla="*/ 99 h 460"/>
                  <a:gd name="T22" fmla="*/ 24 w 95"/>
                  <a:gd name="T23" fmla="*/ 116 h 460"/>
                  <a:gd name="T24" fmla="*/ 1 w 95"/>
                  <a:gd name="T25" fmla="*/ 5 h 460"/>
                  <a:gd name="T26" fmla="*/ 2 w 95"/>
                  <a:gd name="T27" fmla="*/ 1 h 460"/>
                  <a:gd name="T28" fmla="*/ 8 w 95"/>
                  <a:gd name="T29" fmla="*/ 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460">
                    <a:moveTo>
                      <a:pt x="8" y="5"/>
                    </a:moveTo>
                    <a:cubicBezTo>
                      <a:pt x="14" y="37"/>
                      <a:pt x="17" y="69"/>
                      <a:pt x="34" y="100"/>
                    </a:cubicBezTo>
                    <a:cubicBezTo>
                      <a:pt x="52" y="134"/>
                      <a:pt x="50" y="175"/>
                      <a:pt x="49" y="213"/>
                    </a:cubicBezTo>
                    <a:cubicBezTo>
                      <a:pt x="48" y="227"/>
                      <a:pt x="46" y="244"/>
                      <a:pt x="54" y="254"/>
                    </a:cubicBezTo>
                    <a:cubicBezTo>
                      <a:pt x="74" y="281"/>
                      <a:pt x="67" y="314"/>
                      <a:pt x="75" y="343"/>
                    </a:cubicBezTo>
                    <a:cubicBezTo>
                      <a:pt x="82" y="368"/>
                      <a:pt x="80" y="396"/>
                      <a:pt x="88" y="421"/>
                    </a:cubicBezTo>
                    <a:cubicBezTo>
                      <a:pt x="89" y="434"/>
                      <a:pt x="93" y="447"/>
                      <a:pt x="95" y="460"/>
                    </a:cubicBezTo>
                    <a:cubicBezTo>
                      <a:pt x="82" y="445"/>
                      <a:pt x="83" y="426"/>
                      <a:pt x="76" y="409"/>
                    </a:cubicBezTo>
                    <a:cubicBezTo>
                      <a:pt x="72" y="334"/>
                      <a:pt x="47" y="262"/>
                      <a:pt x="36" y="187"/>
                    </a:cubicBezTo>
                    <a:cubicBezTo>
                      <a:pt x="38" y="193"/>
                      <a:pt x="40" y="199"/>
                      <a:pt x="43" y="205"/>
                    </a:cubicBezTo>
                    <a:cubicBezTo>
                      <a:pt x="40" y="169"/>
                      <a:pt x="42" y="133"/>
                      <a:pt x="28" y="99"/>
                    </a:cubicBezTo>
                    <a:cubicBezTo>
                      <a:pt x="20" y="103"/>
                      <a:pt x="31" y="110"/>
                      <a:pt x="24" y="116"/>
                    </a:cubicBezTo>
                    <a:cubicBezTo>
                      <a:pt x="17" y="78"/>
                      <a:pt x="5" y="43"/>
                      <a:pt x="1" y="5"/>
                    </a:cubicBezTo>
                    <a:cubicBezTo>
                      <a:pt x="0" y="3"/>
                      <a:pt x="0" y="2"/>
                      <a:pt x="2" y="1"/>
                    </a:cubicBezTo>
                    <a:cubicBezTo>
                      <a:pt x="5" y="0"/>
                      <a:pt x="7" y="2"/>
                      <a:pt x="8" y="5"/>
                    </a:cubicBezTo>
                    <a:close/>
                  </a:path>
                </a:pathLst>
              </a:custGeom>
              <a:solidFill>
                <a:srgbClr val="977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3" name="Freeform 95">
                <a:extLst>
                  <a:ext uri="{FF2B5EF4-FFF2-40B4-BE49-F238E27FC236}">
                    <a16:creationId xmlns:a16="http://schemas.microsoft.com/office/drawing/2014/main" id="{CAC7141D-6C1A-4998-9497-B7D76C48CCC8}"/>
                  </a:ext>
                </a:extLst>
              </p:cNvPr>
              <p:cNvSpPr>
                <a:spLocks/>
              </p:cNvSpPr>
              <p:nvPr/>
            </p:nvSpPr>
            <p:spPr bwMode="auto">
              <a:xfrm>
                <a:off x="832" y="876"/>
                <a:ext cx="164" cy="183"/>
              </a:xfrm>
              <a:custGeom>
                <a:avLst/>
                <a:gdLst>
                  <a:gd name="T0" fmla="*/ 143 w 146"/>
                  <a:gd name="T1" fmla="*/ 137 h 163"/>
                  <a:gd name="T2" fmla="*/ 139 w 146"/>
                  <a:gd name="T3" fmla="*/ 156 h 163"/>
                  <a:gd name="T4" fmla="*/ 121 w 146"/>
                  <a:gd name="T5" fmla="*/ 148 h 163"/>
                  <a:gd name="T6" fmla="*/ 66 w 146"/>
                  <a:gd name="T7" fmla="*/ 80 h 163"/>
                  <a:gd name="T8" fmla="*/ 0 w 146"/>
                  <a:gd name="T9" fmla="*/ 13 h 163"/>
                  <a:gd name="T10" fmla="*/ 0 w 146"/>
                  <a:gd name="T11" fmla="*/ 6 h 163"/>
                  <a:gd name="T12" fmla="*/ 5 w 146"/>
                  <a:gd name="T13" fmla="*/ 0 h 163"/>
                  <a:gd name="T14" fmla="*/ 40 w 146"/>
                  <a:gd name="T15" fmla="*/ 23 h 163"/>
                  <a:gd name="T16" fmla="*/ 61 w 146"/>
                  <a:gd name="T17" fmla="*/ 38 h 163"/>
                  <a:gd name="T18" fmla="*/ 68 w 146"/>
                  <a:gd name="T19" fmla="*/ 43 h 163"/>
                  <a:gd name="T20" fmla="*/ 135 w 146"/>
                  <a:gd name="T21" fmla="*/ 118 h 163"/>
                  <a:gd name="T22" fmla="*/ 143 w 146"/>
                  <a:gd name="T23" fmla="*/ 13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163">
                    <a:moveTo>
                      <a:pt x="143" y="137"/>
                    </a:moveTo>
                    <a:cubicBezTo>
                      <a:pt x="146" y="145"/>
                      <a:pt x="140" y="150"/>
                      <a:pt x="139" y="156"/>
                    </a:cubicBezTo>
                    <a:cubicBezTo>
                      <a:pt x="129" y="163"/>
                      <a:pt x="126" y="153"/>
                      <a:pt x="121" y="148"/>
                    </a:cubicBezTo>
                    <a:cubicBezTo>
                      <a:pt x="103" y="125"/>
                      <a:pt x="89" y="99"/>
                      <a:pt x="66" y="80"/>
                    </a:cubicBezTo>
                    <a:cubicBezTo>
                      <a:pt x="45" y="57"/>
                      <a:pt x="19" y="38"/>
                      <a:pt x="0" y="13"/>
                    </a:cubicBezTo>
                    <a:cubicBezTo>
                      <a:pt x="4" y="11"/>
                      <a:pt x="0" y="8"/>
                      <a:pt x="0" y="6"/>
                    </a:cubicBezTo>
                    <a:cubicBezTo>
                      <a:pt x="0" y="3"/>
                      <a:pt x="2" y="1"/>
                      <a:pt x="5" y="0"/>
                    </a:cubicBezTo>
                    <a:cubicBezTo>
                      <a:pt x="20" y="2"/>
                      <a:pt x="29" y="15"/>
                      <a:pt x="40" y="23"/>
                    </a:cubicBezTo>
                    <a:cubicBezTo>
                      <a:pt x="47" y="28"/>
                      <a:pt x="53" y="34"/>
                      <a:pt x="61" y="38"/>
                    </a:cubicBezTo>
                    <a:cubicBezTo>
                      <a:pt x="64" y="39"/>
                      <a:pt x="66" y="41"/>
                      <a:pt x="68" y="43"/>
                    </a:cubicBezTo>
                    <a:cubicBezTo>
                      <a:pt x="93" y="65"/>
                      <a:pt x="118" y="88"/>
                      <a:pt x="135" y="118"/>
                    </a:cubicBezTo>
                    <a:cubicBezTo>
                      <a:pt x="139" y="124"/>
                      <a:pt x="145" y="129"/>
                      <a:pt x="143" y="137"/>
                    </a:cubicBezTo>
                    <a:close/>
                  </a:path>
                </a:pathLst>
              </a:custGeom>
              <a:solidFill>
                <a:srgbClr val="F1DB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4" name="Freeform 96">
                <a:extLst>
                  <a:ext uri="{FF2B5EF4-FFF2-40B4-BE49-F238E27FC236}">
                    <a16:creationId xmlns:a16="http://schemas.microsoft.com/office/drawing/2014/main" id="{6674D345-4D4D-4999-9C48-F2D185E183C0}"/>
                  </a:ext>
                </a:extLst>
              </p:cNvPr>
              <p:cNvSpPr>
                <a:spLocks/>
              </p:cNvSpPr>
              <p:nvPr/>
            </p:nvSpPr>
            <p:spPr bwMode="auto">
              <a:xfrm>
                <a:off x="-1" y="4256"/>
                <a:ext cx="148" cy="56"/>
              </a:xfrm>
              <a:custGeom>
                <a:avLst/>
                <a:gdLst>
                  <a:gd name="T0" fmla="*/ 109 w 132"/>
                  <a:gd name="T1" fmla="*/ 20 h 50"/>
                  <a:gd name="T2" fmla="*/ 115 w 132"/>
                  <a:gd name="T3" fmla="*/ 36 h 50"/>
                  <a:gd name="T4" fmla="*/ 129 w 132"/>
                  <a:gd name="T5" fmla="*/ 41 h 50"/>
                  <a:gd name="T6" fmla="*/ 123 w 132"/>
                  <a:gd name="T7" fmla="*/ 50 h 50"/>
                  <a:gd name="T8" fmla="*/ 11 w 132"/>
                  <a:gd name="T9" fmla="*/ 39 h 50"/>
                  <a:gd name="T10" fmla="*/ 1 w 132"/>
                  <a:gd name="T11" fmla="*/ 32 h 50"/>
                  <a:gd name="T12" fmla="*/ 5 w 132"/>
                  <a:gd name="T13" fmla="*/ 0 h 50"/>
                  <a:gd name="T14" fmla="*/ 59 w 132"/>
                  <a:gd name="T15" fmla="*/ 10 h 50"/>
                  <a:gd name="T16" fmla="*/ 109 w 132"/>
                  <a:gd name="T17"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50">
                    <a:moveTo>
                      <a:pt x="109" y="20"/>
                    </a:moveTo>
                    <a:cubicBezTo>
                      <a:pt x="105" y="28"/>
                      <a:pt x="105" y="34"/>
                      <a:pt x="115" y="36"/>
                    </a:cubicBezTo>
                    <a:cubicBezTo>
                      <a:pt x="120" y="37"/>
                      <a:pt x="126" y="35"/>
                      <a:pt x="129" y="41"/>
                    </a:cubicBezTo>
                    <a:cubicBezTo>
                      <a:pt x="132" y="47"/>
                      <a:pt x="129" y="50"/>
                      <a:pt x="123" y="50"/>
                    </a:cubicBezTo>
                    <a:cubicBezTo>
                      <a:pt x="86" y="48"/>
                      <a:pt x="48" y="46"/>
                      <a:pt x="11" y="39"/>
                    </a:cubicBezTo>
                    <a:cubicBezTo>
                      <a:pt x="7" y="38"/>
                      <a:pt x="4" y="34"/>
                      <a:pt x="1" y="32"/>
                    </a:cubicBezTo>
                    <a:cubicBezTo>
                      <a:pt x="0" y="21"/>
                      <a:pt x="4" y="11"/>
                      <a:pt x="5" y="0"/>
                    </a:cubicBezTo>
                    <a:cubicBezTo>
                      <a:pt x="22" y="8"/>
                      <a:pt x="40" y="9"/>
                      <a:pt x="59" y="10"/>
                    </a:cubicBezTo>
                    <a:cubicBezTo>
                      <a:pt x="76" y="10"/>
                      <a:pt x="91" y="20"/>
                      <a:pt x="109" y="20"/>
                    </a:cubicBezTo>
                    <a:close/>
                  </a:path>
                </a:pathLst>
              </a:custGeom>
              <a:solidFill>
                <a:srgbClr val="91C0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5" name="Freeform 97">
                <a:extLst>
                  <a:ext uri="{FF2B5EF4-FFF2-40B4-BE49-F238E27FC236}">
                    <a16:creationId xmlns:a16="http://schemas.microsoft.com/office/drawing/2014/main" id="{167C6A66-089C-494A-B5C2-C3EA66B1A5F2}"/>
                  </a:ext>
                </a:extLst>
              </p:cNvPr>
              <p:cNvSpPr>
                <a:spLocks/>
              </p:cNvSpPr>
              <p:nvPr/>
            </p:nvSpPr>
            <p:spPr bwMode="auto">
              <a:xfrm>
                <a:off x="1948" y="1255"/>
                <a:ext cx="49" cy="200"/>
              </a:xfrm>
              <a:custGeom>
                <a:avLst/>
                <a:gdLst>
                  <a:gd name="T0" fmla="*/ 18 w 44"/>
                  <a:gd name="T1" fmla="*/ 155 h 178"/>
                  <a:gd name="T2" fmla="*/ 12 w 44"/>
                  <a:gd name="T3" fmla="*/ 104 h 178"/>
                  <a:gd name="T4" fmla="*/ 3 w 44"/>
                  <a:gd name="T5" fmla="*/ 91 h 178"/>
                  <a:gd name="T6" fmla="*/ 13 w 44"/>
                  <a:gd name="T7" fmla="*/ 77 h 178"/>
                  <a:gd name="T8" fmla="*/ 23 w 44"/>
                  <a:gd name="T9" fmla="*/ 97 h 178"/>
                  <a:gd name="T10" fmla="*/ 29 w 44"/>
                  <a:gd name="T11" fmla="*/ 130 h 178"/>
                  <a:gd name="T12" fmla="*/ 10 w 44"/>
                  <a:gd name="T13" fmla="*/ 65 h 178"/>
                  <a:gd name="T14" fmla="*/ 7 w 44"/>
                  <a:gd name="T15" fmla="*/ 11 h 178"/>
                  <a:gd name="T16" fmla="*/ 23 w 44"/>
                  <a:gd name="T17" fmla="*/ 10 h 178"/>
                  <a:gd name="T18" fmla="*/ 35 w 44"/>
                  <a:gd name="T19" fmla="*/ 83 h 178"/>
                  <a:gd name="T20" fmla="*/ 36 w 44"/>
                  <a:gd name="T21" fmla="*/ 47 h 178"/>
                  <a:gd name="T22" fmla="*/ 40 w 44"/>
                  <a:gd name="T23" fmla="*/ 161 h 178"/>
                  <a:gd name="T24" fmla="*/ 40 w 44"/>
                  <a:gd name="T25" fmla="*/ 178 h 178"/>
                  <a:gd name="T26" fmla="*/ 29 w 44"/>
                  <a:gd name="T27" fmla="*/ 160 h 178"/>
                  <a:gd name="T28" fmla="*/ 18 w 44"/>
                  <a:gd name="T29" fmla="*/ 15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 h="178">
                    <a:moveTo>
                      <a:pt x="18" y="155"/>
                    </a:moveTo>
                    <a:cubicBezTo>
                      <a:pt x="12" y="139"/>
                      <a:pt x="8" y="121"/>
                      <a:pt x="12" y="104"/>
                    </a:cubicBezTo>
                    <a:cubicBezTo>
                      <a:pt x="15" y="93"/>
                      <a:pt x="6" y="95"/>
                      <a:pt x="3" y="91"/>
                    </a:cubicBezTo>
                    <a:cubicBezTo>
                      <a:pt x="1" y="82"/>
                      <a:pt x="3" y="77"/>
                      <a:pt x="13" y="77"/>
                    </a:cubicBezTo>
                    <a:cubicBezTo>
                      <a:pt x="23" y="80"/>
                      <a:pt x="22" y="90"/>
                      <a:pt x="23" y="97"/>
                    </a:cubicBezTo>
                    <a:cubicBezTo>
                      <a:pt x="24" y="109"/>
                      <a:pt x="28" y="121"/>
                      <a:pt x="29" y="130"/>
                    </a:cubicBezTo>
                    <a:cubicBezTo>
                      <a:pt x="23" y="111"/>
                      <a:pt x="24" y="87"/>
                      <a:pt x="10" y="65"/>
                    </a:cubicBezTo>
                    <a:cubicBezTo>
                      <a:pt x="0" y="50"/>
                      <a:pt x="5" y="29"/>
                      <a:pt x="7" y="11"/>
                    </a:cubicBezTo>
                    <a:cubicBezTo>
                      <a:pt x="12" y="0"/>
                      <a:pt x="18" y="0"/>
                      <a:pt x="23" y="10"/>
                    </a:cubicBezTo>
                    <a:cubicBezTo>
                      <a:pt x="37" y="32"/>
                      <a:pt x="30" y="58"/>
                      <a:pt x="35" y="83"/>
                    </a:cubicBezTo>
                    <a:cubicBezTo>
                      <a:pt x="33" y="70"/>
                      <a:pt x="30" y="58"/>
                      <a:pt x="36" y="47"/>
                    </a:cubicBezTo>
                    <a:cubicBezTo>
                      <a:pt x="39" y="85"/>
                      <a:pt x="44" y="122"/>
                      <a:pt x="40" y="161"/>
                    </a:cubicBezTo>
                    <a:cubicBezTo>
                      <a:pt x="40" y="166"/>
                      <a:pt x="40" y="171"/>
                      <a:pt x="40" y="178"/>
                    </a:cubicBezTo>
                    <a:cubicBezTo>
                      <a:pt x="32" y="174"/>
                      <a:pt x="32" y="166"/>
                      <a:pt x="29" y="160"/>
                    </a:cubicBezTo>
                    <a:cubicBezTo>
                      <a:pt x="27" y="156"/>
                      <a:pt x="26" y="148"/>
                      <a:pt x="18" y="155"/>
                    </a:cubicBezTo>
                    <a:close/>
                  </a:path>
                </a:pathLst>
              </a:custGeom>
              <a:solidFill>
                <a:srgbClr val="E9D0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6" name="Freeform 98">
                <a:extLst>
                  <a:ext uri="{FF2B5EF4-FFF2-40B4-BE49-F238E27FC236}">
                    <a16:creationId xmlns:a16="http://schemas.microsoft.com/office/drawing/2014/main" id="{7918C211-2954-4E8E-9E42-802837B6C729}"/>
                  </a:ext>
                </a:extLst>
              </p:cNvPr>
              <p:cNvSpPr>
                <a:spLocks/>
              </p:cNvSpPr>
              <p:nvPr/>
            </p:nvSpPr>
            <p:spPr bwMode="auto">
              <a:xfrm>
                <a:off x="2003" y="741"/>
                <a:ext cx="152" cy="268"/>
              </a:xfrm>
              <a:custGeom>
                <a:avLst/>
                <a:gdLst>
                  <a:gd name="T0" fmla="*/ 46 w 135"/>
                  <a:gd name="T1" fmla="*/ 190 h 239"/>
                  <a:gd name="T2" fmla="*/ 36 w 135"/>
                  <a:gd name="T3" fmla="*/ 190 h 239"/>
                  <a:gd name="T4" fmla="*/ 0 w 135"/>
                  <a:gd name="T5" fmla="*/ 239 h 239"/>
                  <a:gd name="T6" fmla="*/ 35 w 135"/>
                  <a:gd name="T7" fmla="*/ 181 h 239"/>
                  <a:gd name="T8" fmla="*/ 54 w 135"/>
                  <a:gd name="T9" fmla="*/ 141 h 239"/>
                  <a:gd name="T10" fmla="*/ 54 w 135"/>
                  <a:gd name="T11" fmla="*/ 138 h 239"/>
                  <a:gd name="T12" fmla="*/ 63 w 135"/>
                  <a:gd name="T13" fmla="*/ 118 h 239"/>
                  <a:gd name="T14" fmla="*/ 104 w 135"/>
                  <a:gd name="T15" fmla="*/ 31 h 239"/>
                  <a:gd name="T16" fmla="*/ 121 w 135"/>
                  <a:gd name="T17" fmla="*/ 0 h 239"/>
                  <a:gd name="T18" fmla="*/ 126 w 135"/>
                  <a:gd name="T19" fmla="*/ 0 h 239"/>
                  <a:gd name="T20" fmla="*/ 115 w 135"/>
                  <a:gd name="T21" fmla="*/ 46 h 239"/>
                  <a:gd name="T22" fmla="*/ 108 w 135"/>
                  <a:gd name="T23" fmla="*/ 67 h 239"/>
                  <a:gd name="T24" fmla="*/ 135 w 135"/>
                  <a:gd name="T25" fmla="*/ 29 h 239"/>
                  <a:gd name="T26" fmla="*/ 103 w 135"/>
                  <a:gd name="T27" fmla="*/ 110 h 239"/>
                  <a:gd name="T28" fmla="*/ 99 w 135"/>
                  <a:gd name="T29" fmla="*/ 90 h 239"/>
                  <a:gd name="T30" fmla="*/ 78 w 135"/>
                  <a:gd name="T31" fmla="*/ 154 h 239"/>
                  <a:gd name="T32" fmla="*/ 72 w 135"/>
                  <a:gd name="T33" fmla="*/ 163 h 239"/>
                  <a:gd name="T34" fmla="*/ 69 w 135"/>
                  <a:gd name="T35" fmla="*/ 152 h 239"/>
                  <a:gd name="T36" fmla="*/ 78 w 135"/>
                  <a:gd name="T37" fmla="*/ 117 h 239"/>
                  <a:gd name="T38" fmla="*/ 46 w 135"/>
                  <a:gd name="T39" fmla="*/ 19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239">
                    <a:moveTo>
                      <a:pt x="46" y="190"/>
                    </a:moveTo>
                    <a:cubicBezTo>
                      <a:pt x="43" y="190"/>
                      <a:pt x="41" y="182"/>
                      <a:pt x="36" y="190"/>
                    </a:cubicBezTo>
                    <a:cubicBezTo>
                      <a:pt x="25" y="207"/>
                      <a:pt x="13" y="223"/>
                      <a:pt x="0" y="239"/>
                    </a:cubicBezTo>
                    <a:cubicBezTo>
                      <a:pt x="7" y="217"/>
                      <a:pt x="21" y="199"/>
                      <a:pt x="35" y="181"/>
                    </a:cubicBezTo>
                    <a:cubicBezTo>
                      <a:pt x="44" y="169"/>
                      <a:pt x="54" y="157"/>
                      <a:pt x="54" y="141"/>
                    </a:cubicBezTo>
                    <a:cubicBezTo>
                      <a:pt x="54" y="140"/>
                      <a:pt x="54" y="139"/>
                      <a:pt x="54" y="138"/>
                    </a:cubicBezTo>
                    <a:cubicBezTo>
                      <a:pt x="56" y="131"/>
                      <a:pt x="59" y="124"/>
                      <a:pt x="63" y="118"/>
                    </a:cubicBezTo>
                    <a:cubicBezTo>
                      <a:pt x="83" y="92"/>
                      <a:pt x="93" y="61"/>
                      <a:pt x="104" y="31"/>
                    </a:cubicBezTo>
                    <a:cubicBezTo>
                      <a:pt x="108" y="19"/>
                      <a:pt x="110" y="8"/>
                      <a:pt x="121" y="0"/>
                    </a:cubicBezTo>
                    <a:cubicBezTo>
                      <a:pt x="123" y="0"/>
                      <a:pt x="125" y="0"/>
                      <a:pt x="126" y="0"/>
                    </a:cubicBezTo>
                    <a:cubicBezTo>
                      <a:pt x="131" y="17"/>
                      <a:pt x="118" y="30"/>
                      <a:pt x="115" y="46"/>
                    </a:cubicBezTo>
                    <a:cubicBezTo>
                      <a:pt x="114" y="53"/>
                      <a:pt x="110" y="60"/>
                      <a:pt x="108" y="67"/>
                    </a:cubicBezTo>
                    <a:cubicBezTo>
                      <a:pt x="115" y="53"/>
                      <a:pt x="117" y="36"/>
                      <a:pt x="135" y="29"/>
                    </a:cubicBezTo>
                    <a:cubicBezTo>
                      <a:pt x="128" y="57"/>
                      <a:pt x="115" y="82"/>
                      <a:pt x="103" y="110"/>
                    </a:cubicBezTo>
                    <a:cubicBezTo>
                      <a:pt x="95" y="102"/>
                      <a:pt x="106" y="96"/>
                      <a:pt x="99" y="90"/>
                    </a:cubicBezTo>
                    <a:cubicBezTo>
                      <a:pt x="90" y="111"/>
                      <a:pt x="83" y="132"/>
                      <a:pt x="78" y="154"/>
                    </a:cubicBezTo>
                    <a:cubicBezTo>
                      <a:pt x="77" y="158"/>
                      <a:pt x="80" y="165"/>
                      <a:pt x="72" y="163"/>
                    </a:cubicBezTo>
                    <a:cubicBezTo>
                      <a:pt x="65" y="162"/>
                      <a:pt x="68" y="156"/>
                      <a:pt x="69" y="152"/>
                    </a:cubicBezTo>
                    <a:cubicBezTo>
                      <a:pt x="72" y="142"/>
                      <a:pt x="75" y="132"/>
                      <a:pt x="78" y="117"/>
                    </a:cubicBezTo>
                    <a:cubicBezTo>
                      <a:pt x="61" y="141"/>
                      <a:pt x="57" y="167"/>
                      <a:pt x="46" y="190"/>
                    </a:cubicBezTo>
                    <a:close/>
                  </a:path>
                </a:pathLst>
              </a:custGeom>
              <a:solidFill>
                <a:srgbClr val="604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7" name="Freeform 99">
                <a:extLst>
                  <a:ext uri="{FF2B5EF4-FFF2-40B4-BE49-F238E27FC236}">
                    <a16:creationId xmlns:a16="http://schemas.microsoft.com/office/drawing/2014/main" id="{EAA6A0D4-98AE-4384-AB79-6F13F895A77C}"/>
                  </a:ext>
                </a:extLst>
              </p:cNvPr>
              <p:cNvSpPr>
                <a:spLocks/>
              </p:cNvSpPr>
              <p:nvPr/>
            </p:nvSpPr>
            <p:spPr bwMode="auto">
              <a:xfrm>
                <a:off x="2140" y="3583"/>
                <a:ext cx="230" cy="58"/>
              </a:xfrm>
              <a:custGeom>
                <a:avLst/>
                <a:gdLst>
                  <a:gd name="T0" fmla="*/ 205 w 205"/>
                  <a:gd name="T1" fmla="*/ 31 h 52"/>
                  <a:gd name="T2" fmla="*/ 194 w 205"/>
                  <a:gd name="T3" fmla="*/ 42 h 52"/>
                  <a:gd name="T4" fmla="*/ 122 w 205"/>
                  <a:gd name="T5" fmla="*/ 42 h 52"/>
                  <a:gd name="T6" fmla="*/ 0 w 205"/>
                  <a:gd name="T7" fmla="*/ 47 h 52"/>
                  <a:gd name="T8" fmla="*/ 22 w 205"/>
                  <a:gd name="T9" fmla="*/ 41 h 52"/>
                  <a:gd name="T10" fmla="*/ 12 w 205"/>
                  <a:gd name="T11" fmla="*/ 37 h 52"/>
                  <a:gd name="T12" fmla="*/ 21 w 205"/>
                  <a:gd name="T13" fmla="*/ 31 h 52"/>
                  <a:gd name="T14" fmla="*/ 54 w 205"/>
                  <a:gd name="T15" fmla="*/ 31 h 52"/>
                  <a:gd name="T16" fmla="*/ 120 w 205"/>
                  <a:gd name="T17" fmla="*/ 26 h 52"/>
                  <a:gd name="T18" fmla="*/ 180 w 205"/>
                  <a:gd name="T19" fmla="*/ 20 h 52"/>
                  <a:gd name="T20" fmla="*/ 132 w 205"/>
                  <a:gd name="T21" fmla="*/ 7 h 52"/>
                  <a:gd name="T22" fmla="*/ 200 w 205"/>
                  <a:gd name="T23" fmla="*/ 3 h 52"/>
                  <a:gd name="T24" fmla="*/ 205 w 205"/>
                  <a:gd name="T25" fmla="*/ 3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52">
                    <a:moveTo>
                      <a:pt x="205" y="31"/>
                    </a:moveTo>
                    <a:cubicBezTo>
                      <a:pt x="204" y="38"/>
                      <a:pt x="204" y="44"/>
                      <a:pt x="194" y="42"/>
                    </a:cubicBezTo>
                    <a:cubicBezTo>
                      <a:pt x="170" y="36"/>
                      <a:pt x="147" y="37"/>
                      <a:pt x="122" y="42"/>
                    </a:cubicBezTo>
                    <a:cubicBezTo>
                      <a:pt x="82" y="52"/>
                      <a:pt x="41" y="47"/>
                      <a:pt x="0" y="47"/>
                    </a:cubicBezTo>
                    <a:cubicBezTo>
                      <a:pt x="4" y="32"/>
                      <a:pt x="16" y="46"/>
                      <a:pt x="22" y="41"/>
                    </a:cubicBezTo>
                    <a:cubicBezTo>
                      <a:pt x="19" y="40"/>
                      <a:pt x="13" y="43"/>
                      <a:pt x="12" y="37"/>
                    </a:cubicBezTo>
                    <a:cubicBezTo>
                      <a:pt x="11" y="33"/>
                      <a:pt x="17" y="31"/>
                      <a:pt x="21" y="31"/>
                    </a:cubicBezTo>
                    <a:cubicBezTo>
                      <a:pt x="32" y="30"/>
                      <a:pt x="43" y="32"/>
                      <a:pt x="54" y="31"/>
                    </a:cubicBezTo>
                    <a:cubicBezTo>
                      <a:pt x="76" y="29"/>
                      <a:pt x="98" y="34"/>
                      <a:pt x="120" y="26"/>
                    </a:cubicBezTo>
                    <a:cubicBezTo>
                      <a:pt x="139" y="18"/>
                      <a:pt x="160" y="23"/>
                      <a:pt x="180" y="20"/>
                    </a:cubicBezTo>
                    <a:cubicBezTo>
                      <a:pt x="163" y="21"/>
                      <a:pt x="147" y="15"/>
                      <a:pt x="132" y="7"/>
                    </a:cubicBezTo>
                    <a:cubicBezTo>
                      <a:pt x="154" y="0"/>
                      <a:pt x="177" y="3"/>
                      <a:pt x="200" y="3"/>
                    </a:cubicBezTo>
                    <a:cubicBezTo>
                      <a:pt x="201" y="13"/>
                      <a:pt x="203" y="22"/>
                      <a:pt x="205" y="31"/>
                    </a:cubicBezTo>
                    <a:close/>
                  </a:path>
                </a:pathLst>
              </a:custGeom>
              <a:solidFill>
                <a:srgbClr val="66A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8" name="Freeform 100">
                <a:extLst>
                  <a:ext uri="{FF2B5EF4-FFF2-40B4-BE49-F238E27FC236}">
                    <a16:creationId xmlns:a16="http://schemas.microsoft.com/office/drawing/2014/main" id="{E8FAA696-368E-4B24-9524-F70311384729}"/>
                  </a:ext>
                </a:extLst>
              </p:cNvPr>
              <p:cNvSpPr>
                <a:spLocks/>
              </p:cNvSpPr>
              <p:nvPr/>
            </p:nvSpPr>
            <p:spPr bwMode="auto">
              <a:xfrm>
                <a:off x="2020" y="661"/>
                <a:ext cx="122" cy="300"/>
              </a:xfrm>
              <a:custGeom>
                <a:avLst/>
                <a:gdLst>
                  <a:gd name="T0" fmla="*/ 39 w 109"/>
                  <a:gd name="T1" fmla="*/ 212 h 267"/>
                  <a:gd name="T2" fmla="*/ 23 w 109"/>
                  <a:gd name="T3" fmla="*/ 226 h 267"/>
                  <a:gd name="T4" fmla="*/ 0 w 109"/>
                  <a:gd name="T5" fmla="*/ 267 h 267"/>
                  <a:gd name="T6" fmla="*/ 28 w 109"/>
                  <a:gd name="T7" fmla="*/ 201 h 267"/>
                  <a:gd name="T8" fmla="*/ 52 w 109"/>
                  <a:gd name="T9" fmla="*/ 125 h 267"/>
                  <a:gd name="T10" fmla="*/ 63 w 109"/>
                  <a:gd name="T11" fmla="*/ 80 h 267"/>
                  <a:gd name="T12" fmla="*/ 87 w 109"/>
                  <a:gd name="T13" fmla="*/ 4 h 267"/>
                  <a:gd name="T14" fmla="*/ 90 w 109"/>
                  <a:gd name="T15" fmla="*/ 4 h 267"/>
                  <a:gd name="T16" fmla="*/ 87 w 109"/>
                  <a:gd name="T17" fmla="*/ 36 h 267"/>
                  <a:gd name="T18" fmla="*/ 65 w 109"/>
                  <a:gd name="T19" fmla="*/ 108 h 267"/>
                  <a:gd name="T20" fmla="*/ 90 w 109"/>
                  <a:gd name="T21" fmla="*/ 44 h 267"/>
                  <a:gd name="T22" fmla="*/ 109 w 109"/>
                  <a:gd name="T23" fmla="*/ 0 h 267"/>
                  <a:gd name="T24" fmla="*/ 94 w 109"/>
                  <a:gd name="T25" fmla="*/ 64 h 267"/>
                  <a:gd name="T26" fmla="*/ 92 w 109"/>
                  <a:gd name="T27" fmla="*/ 87 h 267"/>
                  <a:gd name="T28" fmla="*/ 42 w 109"/>
                  <a:gd name="T29" fmla="*/ 207 h 267"/>
                  <a:gd name="T30" fmla="*/ 39 w 109"/>
                  <a:gd name="T31" fmla="*/ 21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267">
                    <a:moveTo>
                      <a:pt x="39" y="212"/>
                    </a:moveTo>
                    <a:cubicBezTo>
                      <a:pt x="28" y="210"/>
                      <a:pt x="27" y="220"/>
                      <a:pt x="23" y="226"/>
                    </a:cubicBezTo>
                    <a:cubicBezTo>
                      <a:pt x="14" y="239"/>
                      <a:pt x="12" y="256"/>
                      <a:pt x="0" y="267"/>
                    </a:cubicBezTo>
                    <a:cubicBezTo>
                      <a:pt x="4" y="243"/>
                      <a:pt x="15" y="220"/>
                      <a:pt x="28" y="201"/>
                    </a:cubicBezTo>
                    <a:cubicBezTo>
                      <a:pt x="46" y="178"/>
                      <a:pt x="47" y="151"/>
                      <a:pt x="52" y="125"/>
                    </a:cubicBezTo>
                    <a:cubicBezTo>
                      <a:pt x="55" y="110"/>
                      <a:pt x="58" y="94"/>
                      <a:pt x="63" y="80"/>
                    </a:cubicBezTo>
                    <a:cubicBezTo>
                      <a:pt x="72" y="55"/>
                      <a:pt x="83" y="31"/>
                      <a:pt x="87" y="4"/>
                    </a:cubicBezTo>
                    <a:cubicBezTo>
                      <a:pt x="88" y="3"/>
                      <a:pt x="89" y="3"/>
                      <a:pt x="90" y="4"/>
                    </a:cubicBezTo>
                    <a:cubicBezTo>
                      <a:pt x="94" y="15"/>
                      <a:pt x="89" y="25"/>
                      <a:pt x="87" y="36"/>
                    </a:cubicBezTo>
                    <a:cubicBezTo>
                      <a:pt x="84" y="62"/>
                      <a:pt x="72" y="86"/>
                      <a:pt x="65" y="108"/>
                    </a:cubicBezTo>
                    <a:cubicBezTo>
                      <a:pt x="74" y="89"/>
                      <a:pt x="77" y="64"/>
                      <a:pt x="90" y="44"/>
                    </a:cubicBezTo>
                    <a:cubicBezTo>
                      <a:pt x="96" y="29"/>
                      <a:pt x="98" y="13"/>
                      <a:pt x="109" y="0"/>
                    </a:cubicBezTo>
                    <a:cubicBezTo>
                      <a:pt x="104" y="22"/>
                      <a:pt x="99" y="43"/>
                      <a:pt x="94" y="64"/>
                    </a:cubicBezTo>
                    <a:cubicBezTo>
                      <a:pt x="97" y="72"/>
                      <a:pt x="96" y="81"/>
                      <a:pt x="92" y="87"/>
                    </a:cubicBezTo>
                    <a:cubicBezTo>
                      <a:pt x="68" y="124"/>
                      <a:pt x="57" y="166"/>
                      <a:pt x="42" y="207"/>
                    </a:cubicBezTo>
                    <a:cubicBezTo>
                      <a:pt x="41" y="209"/>
                      <a:pt x="40" y="211"/>
                      <a:pt x="39" y="212"/>
                    </a:cubicBezTo>
                    <a:close/>
                  </a:path>
                </a:pathLst>
              </a:custGeom>
              <a:solidFill>
                <a:srgbClr val="7457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9" name="Freeform 101">
                <a:extLst>
                  <a:ext uri="{FF2B5EF4-FFF2-40B4-BE49-F238E27FC236}">
                    <a16:creationId xmlns:a16="http://schemas.microsoft.com/office/drawing/2014/main" id="{F20D5537-B9AD-4294-9035-CBCB3D16D0F9}"/>
                  </a:ext>
                </a:extLst>
              </p:cNvPr>
              <p:cNvSpPr>
                <a:spLocks/>
              </p:cNvSpPr>
              <p:nvPr/>
            </p:nvSpPr>
            <p:spPr bwMode="auto">
              <a:xfrm>
                <a:off x="165" y="3425"/>
                <a:ext cx="365" cy="49"/>
              </a:xfrm>
              <a:custGeom>
                <a:avLst/>
                <a:gdLst>
                  <a:gd name="T0" fmla="*/ 5 w 325"/>
                  <a:gd name="T1" fmla="*/ 0 h 44"/>
                  <a:gd name="T2" fmla="*/ 20 w 325"/>
                  <a:gd name="T3" fmla="*/ 13 h 44"/>
                  <a:gd name="T4" fmla="*/ 22 w 325"/>
                  <a:gd name="T5" fmla="*/ 1 h 44"/>
                  <a:gd name="T6" fmla="*/ 61 w 325"/>
                  <a:gd name="T7" fmla="*/ 11 h 44"/>
                  <a:gd name="T8" fmla="*/ 69 w 325"/>
                  <a:gd name="T9" fmla="*/ 16 h 44"/>
                  <a:gd name="T10" fmla="*/ 94 w 325"/>
                  <a:gd name="T11" fmla="*/ 21 h 44"/>
                  <a:gd name="T12" fmla="*/ 137 w 325"/>
                  <a:gd name="T13" fmla="*/ 17 h 44"/>
                  <a:gd name="T14" fmla="*/ 203 w 325"/>
                  <a:gd name="T15" fmla="*/ 24 h 44"/>
                  <a:gd name="T16" fmla="*/ 263 w 325"/>
                  <a:gd name="T17" fmla="*/ 26 h 44"/>
                  <a:gd name="T18" fmla="*/ 325 w 325"/>
                  <a:gd name="T19" fmla="*/ 35 h 44"/>
                  <a:gd name="T20" fmla="*/ 316 w 325"/>
                  <a:gd name="T21" fmla="*/ 42 h 44"/>
                  <a:gd name="T22" fmla="*/ 237 w 325"/>
                  <a:gd name="T23" fmla="*/ 33 h 44"/>
                  <a:gd name="T24" fmla="*/ 10 w 325"/>
                  <a:gd name="T25" fmla="*/ 23 h 44"/>
                  <a:gd name="T26" fmla="*/ 1 w 325"/>
                  <a:gd name="T27" fmla="*/ 12 h 44"/>
                  <a:gd name="T28" fmla="*/ 5 w 325"/>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5" h="44">
                    <a:moveTo>
                      <a:pt x="5" y="0"/>
                    </a:moveTo>
                    <a:cubicBezTo>
                      <a:pt x="7" y="8"/>
                      <a:pt x="12" y="13"/>
                      <a:pt x="20" y="13"/>
                    </a:cubicBezTo>
                    <a:cubicBezTo>
                      <a:pt x="24" y="12"/>
                      <a:pt x="18" y="6"/>
                      <a:pt x="22" y="1"/>
                    </a:cubicBezTo>
                    <a:cubicBezTo>
                      <a:pt x="31" y="21"/>
                      <a:pt x="46" y="17"/>
                      <a:pt x="61" y="11"/>
                    </a:cubicBezTo>
                    <a:cubicBezTo>
                      <a:pt x="66" y="9"/>
                      <a:pt x="66" y="9"/>
                      <a:pt x="69" y="16"/>
                    </a:cubicBezTo>
                    <a:cubicBezTo>
                      <a:pt x="74" y="30"/>
                      <a:pt x="89" y="23"/>
                      <a:pt x="94" y="21"/>
                    </a:cubicBezTo>
                    <a:cubicBezTo>
                      <a:pt x="109" y="17"/>
                      <a:pt x="124" y="30"/>
                      <a:pt x="137" y="17"/>
                    </a:cubicBezTo>
                    <a:cubicBezTo>
                      <a:pt x="157" y="34"/>
                      <a:pt x="181" y="21"/>
                      <a:pt x="203" y="24"/>
                    </a:cubicBezTo>
                    <a:cubicBezTo>
                      <a:pt x="222" y="27"/>
                      <a:pt x="242" y="27"/>
                      <a:pt x="263" y="26"/>
                    </a:cubicBezTo>
                    <a:cubicBezTo>
                      <a:pt x="283" y="24"/>
                      <a:pt x="304" y="32"/>
                      <a:pt x="325" y="35"/>
                    </a:cubicBezTo>
                    <a:cubicBezTo>
                      <a:pt x="322" y="37"/>
                      <a:pt x="320" y="44"/>
                      <a:pt x="316" y="42"/>
                    </a:cubicBezTo>
                    <a:cubicBezTo>
                      <a:pt x="291" y="28"/>
                      <a:pt x="263" y="33"/>
                      <a:pt x="237" y="33"/>
                    </a:cubicBezTo>
                    <a:cubicBezTo>
                      <a:pt x="161" y="34"/>
                      <a:pt x="86" y="27"/>
                      <a:pt x="10" y="23"/>
                    </a:cubicBezTo>
                    <a:cubicBezTo>
                      <a:pt x="1" y="23"/>
                      <a:pt x="1" y="18"/>
                      <a:pt x="1" y="12"/>
                    </a:cubicBezTo>
                    <a:cubicBezTo>
                      <a:pt x="2" y="8"/>
                      <a:pt x="0" y="3"/>
                      <a:pt x="5" y="0"/>
                    </a:cubicBezTo>
                    <a:close/>
                  </a:path>
                </a:pathLst>
              </a:custGeom>
              <a:solidFill>
                <a:srgbClr val="8EB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0" name="Freeform 102">
                <a:extLst>
                  <a:ext uri="{FF2B5EF4-FFF2-40B4-BE49-F238E27FC236}">
                    <a16:creationId xmlns:a16="http://schemas.microsoft.com/office/drawing/2014/main" id="{FA103447-89BF-418B-A8A9-611991A11F5F}"/>
                  </a:ext>
                </a:extLst>
              </p:cNvPr>
              <p:cNvSpPr>
                <a:spLocks/>
              </p:cNvSpPr>
              <p:nvPr/>
            </p:nvSpPr>
            <p:spPr bwMode="auto">
              <a:xfrm>
                <a:off x="716" y="700"/>
                <a:ext cx="263" cy="224"/>
              </a:xfrm>
              <a:custGeom>
                <a:avLst/>
                <a:gdLst>
                  <a:gd name="T0" fmla="*/ 152 w 234"/>
                  <a:gd name="T1" fmla="*/ 130 h 199"/>
                  <a:gd name="T2" fmla="*/ 33 w 234"/>
                  <a:gd name="T3" fmla="*/ 25 h 199"/>
                  <a:gd name="T4" fmla="*/ 15 w 234"/>
                  <a:gd name="T5" fmla="*/ 13 h 199"/>
                  <a:gd name="T6" fmla="*/ 0 w 234"/>
                  <a:gd name="T7" fmla="*/ 4 h 199"/>
                  <a:gd name="T8" fmla="*/ 34 w 234"/>
                  <a:gd name="T9" fmla="*/ 17 h 199"/>
                  <a:gd name="T10" fmla="*/ 152 w 234"/>
                  <a:gd name="T11" fmla="*/ 114 h 199"/>
                  <a:gd name="T12" fmla="*/ 151 w 234"/>
                  <a:gd name="T13" fmla="*/ 95 h 199"/>
                  <a:gd name="T14" fmla="*/ 215 w 234"/>
                  <a:gd name="T15" fmla="*/ 170 h 199"/>
                  <a:gd name="T16" fmla="*/ 234 w 234"/>
                  <a:gd name="T17" fmla="*/ 193 h 199"/>
                  <a:gd name="T18" fmla="*/ 225 w 234"/>
                  <a:gd name="T19" fmla="*/ 197 h 199"/>
                  <a:gd name="T20" fmla="*/ 187 w 234"/>
                  <a:gd name="T21" fmla="*/ 155 h 199"/>
                  <a:gd name="T22" fmla="*/ 159 w 234"/>
                  <a:gd name="T23" fmla="*/ 141 h 199"/>
                  <a:gd name="T24" fmla="*/ 152 w 234"/>
                  <a:gd name="T25" fmla="*/ 13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199">
                    <a:moveTo>
                      <a:pt x="152" y="130"/>
                    </a:moveTo>
                    <a:cubicBezTo>
                      <a:pt x="113" y="95"/>
                      <a:pt x="73" y="60"/>
                      <a:pt x="33" y="25"/>
                    </a:cubicBezTo>
                    <a:cubicBezTo>
                      <a:pt x="27" y="21"/>
                      <a:pt x="21" y="17"/>
                      <a:pt x="15" y="13"/>
                    </a:cubicBezTo>
                    <a:cubicBezTo>
                      <a:pt x="11" y="10"/>
                      <a:pt x="7" y="8"/>
                      <a:pt x="0" y="4"/>
                    </a:cubicBezTo>
                    <a:cubicBezTo>
                      <a:pt x="18" y="0"/>
                      <a:pt x="24" y="13"/>
                      <a:pt x="34" y="17"/>
                    </a:cubicBezTo>
                    <a:cubicBezTo>
                      <a:pt x="87" y="37"/>
                      <a:pt x="119" y="80"/>
                      <a:pt x="152" y="114"/>
                    </a:cubicBezTo>
                    <a:cubicBezTo>
                      <a:pt x="144" y="105"/>
                      <a:pt x="144" y="105"/>
                      <a:pt x="151" y="95"/>
                    </a:cubicBezTo>
                    <a:cubicBezTo>
                      <a:pt x="168" y="124"/>
                      <a:pt x="194" y="145"/>
                      <a:pt x="215" y="170"/>
                    </a:cubicBezTo>
                    <a:cubicBezTo>
                      <a:pt x="221" y="178"/>
                      <a:pt x="228" y="186"/>
                      <a:pt x="234" y="193"/>
                    </a:cubicBezTo>
                    <a:cubicBezTo>
                      <a:pt x="233" y="198"/>
                      <a:pt x="230" y="199"/>
                      <a:pt x="225" y="197"/>
                    </a:cubicBezTo>
                    <a:cubicBezTo>
                      <a:pt x="213" y="183"/>
                      <a:pt x="197" y="171"/>
                      <a:pt x="187" y="155"/>
                    </a:cubicBezTo>
                    <a:cubicBezTo>
                      <a:pt x="180" y="144"/>
                      <a:pt x="167" y="147"/>
                      <a:pt x="159" y="141"/>
                    </a:cubicBezTo>
                    <a:cubicBezTo>
                      <a:pt x="155" y="138"/>
                      <a:pt x="152" y="135"/>
                      <a:pt x="152" y="130"/>
                    </a:cubicBezTo>
                    <a:close/>
                  </a:path>
                </a:pathLst>
              </a:custGeom>
              <a:solidFill>
                <a:srgbClr val="765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1" name="Freeform 103">
                <a:extLst>
                  <a:ext uri="{FF2B5EF4-FFF2-40B4-BE49-F238E27FC236}">
                    <a16:creationId xmlns:a16="http://schemas.microsoft.com/office/drawing/2014/main" id="{C4EB56FE-7874-49B0-9027-EA71CB969785}"/>
                  </a:ext>
                </a:extLst>
              </p:cNvPr>
              <p:cNvSpPr>
                <a:spLocks/>
              </p:cNvSpPr>
              <p:nvPr/>
            </p:nvSpPr>
            <p:spPr bwMode="auto">
              <a:xfrm>
                <a:off x="796" y="682"/>
                <a:ext cx="195" cy="181"/>
              </a:xfrm>
              <a:custGeom>
                <a:avLst/>
                <a:gdLst>
                  <a:gd name="T0" fmla="*/ 18 w 174"/>
                  <a:gd name="T1" fmla="*/ 1 h 161"/>
                  <a:gd name="T2" fmla="*/ 82 w 174"/>
                  <a:gd name="T3" fmla="*/ 56 h 161"/>
                  <a:gd name="T4" fmla="*/ 133 w 174"/>
                  <a:gd name="T5" fmla="*/ 95 h 161"/>
                  <a:gd name="T6" fmla="*/ 152 w 174"/>
                  <a:gd name="T7" fmla="*/ 117 h 161"/>
                  <a:gd name="T8" fmla="*/ 161 w 174"/>
                  <a:gd name="T9" fmla="*/ 127 h 161"/>
                  <a:gd name="T10" fmla="*/ 163 w 174"/>
                  <a:gd name="T11" fmla="*/ 139 h 161"/>
                  <a:gd name="T12" fmla="*/ 167 w 174"/>
                  <a:gd name="T13" fmla="*/ 156 h 161"/>
                  <a:gd name="T14" fmla="*/ 153 w 174"/>
                  <a:gd name="T15" fmla="*/ 150 h 161"/>
                  <a:gd name="T16" fmla="*/ 104 w 174"/>
                  <a:gd name="T17" fmla="*/ 97 h 161"/>
                  <a:gd name="T18" fmla="*/ 36 w 174"/>
                  <a:gd name="T19" fmla="*/ 37 h 161"/>
                  <a:gd name="T20" fmla="*/ 36 w 174"/>
                  <a:gd name="T21" fmla="*/ 37 h 161"/>
                  <a:gd name="T22" fmla="*/ 0 w 174"/>
                  <a:gd name="T23" fmla="*/ 1 h 161"/>
                  <a:gd name="T24" fmla="*/ 1 w 174"/>
                  <a:gd name="T25" fmla="*/ 0 h 161"/>
                  <a:gd name="T26" fmla="*/ 18 w 174"/>
                  <a:gd name="T27" fmla="*/ 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 h="161">
                    <a:moveTo>
                      <a:pt x="18" y="1"/>
                    </a:moveTo>
                    <a:cubicBezTo>
                      <a:pt x="39" y="20"/>
                      <a:pt x="56" y="45"/>
                      <a:pt x="82" y="56"/>
                    </a:cubicBezTo>
                    <a:cubicBezTo>
                      <a:pt x="103" y="66"/>
                      <a:pt x="117" y="80"/>
                      <a:pt x="133" y="95"/>
                    </a:cubicBezTo>
                    <a:cubicBezTo>
                      <a:pt x="140" y="102"/>
                      <a:pt x="145" y="110"/>
                      <a:pt x="152" y="117"/>
                    </a:cubicBezTo>
                    <a:cubicBezTo>
                      <a:pt x="158" y="118"/>
                      <a:pt x="164" y="125"/>
                      <a:pt x="161" y="127"/>
                    </a:cubicBezTo>
                    <a:cubicBezTo>
                      <a:pt x="154" y="134"/>
                      <a:pt x="159" y="136"/>
                      <a:pt x="163" y="139"/>
                    </a:cubicBezTo>
                    <a:cubicBezTo>
                      <a:pt x="167" y="144"/>
                      <a:pt x="174" y="150"/>
                      <a:pt x="167" y="156"/>
                    </a:cubicBezTo>
                    <a:cubicBezTo>
                      <a:pt x="162" y="161"/>
                      <a:pt x="156" y="154"/>
                      <a:pt x="153" y="150"/>
                    </a:cubicBezTo>
                    <a:cubicBezTo>
                      <a:pt x="136" y="133"/>
                      <a:pt x="122" y="114"/>
                      <a:pt x="104" y="97"/>
                    </a:cubicBezTo>
                    <a:cubicBezTo>
                      <a:pt x="82" y="76"/>
                      <a:pt x="58" y="57"/>
                      <a:pt x="36" y="37"/>
                    </a:cubicBezTo>
                    <a:cubicBezTo>
                      <a:pt x="36" y="37"/>
                      <a:pt x="36" y="37"/>
                      <a:pt x="36" y="37"/>
                    </a:cubicBezTo>
                    <a:cubicBezTo>
                      <a:pt x="23" y="26"/>
                      <a:pt x="10" y="15"/>
                      <a:pt x="0" y="1"/>
                    </a:cubicBezTo>
                    <a:cubicBezTo>
                      <a:pt x="0" y="1"/>
                      <a:pt x="1" y="0"/>
                      <a:pt x="1" y="0"/>
                    </a:cubicBezTo>
                    <a:cubicBezTo>
                      <a:pt x="7" y="0"/>
                      <a:pt x="12" y="0"/>
                      <a:pt x="18" y="1"/>
                    </a:cubicBezTo>
                    <a:close/>
                  </a:path>
                </a:pathLst>
              </a:custGeom>
              <a:solidFill>
                <a:srgbClr val="EFD6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2" name="Freeform 104">
                <a:extLst>
                  <a:ext uri="{FF2B5EF4-FFF2-40B4-BE49-F238E27FC236}">
                    <a16:creationId xmlns:a16="http://schemas.microsoft.com/office/drawing/2014/main" id="{AE15612B-F36D-4102-A367-1EB0BECD9D1A}"/>
                  </a:ext>
                </a:extLst>
              </p:cNvPr>
              <p:cNvSpPr>
                <a:spLocks/>
              </p:cNvSpPr>
              <p:nvPr/>
            </p:nvSpPr>
            <p:spPr bwMode="auto">
              <a:xfrm>
                <a:off x="2110" y="571"/>
                <a:ext cx="78" cy="261"/>
              </a:xfrm>
              <a:custGeom>
                <a:avLst/>
                <a:gdLst>
                  <a:gd name="T0" fmla="*/ 40 w 70"/>
                  <a:gd name="T1" fmla="*/ 180 h 232"/>
                  <a:gd name="T2" fmla="*/ 20 w 70"/>
                  <a:gd name="T3" fmla="*/ 212 h 232"/>
                  <a:gd name="T4" fmla="*/ 9 w 70"/>
                  <a:gd name="T5" fmla="*/ 228 h 232"/>
                  <a:gd name="T6" fmla="*/ 11 w 70"/>
                  <a:gd name="T7" fmla="*/ 208 h 232"/>
                  <a:gd name="T8" fmla="*/ 31 w 70"/>
                  <a:gd name="T9" fmla="*/ 152 h 232"/>
                  <a:gd name="T10" fmla="*/ 35 w 70"/>
                  <a:gd name="T11" fmla="*/ 105 h 232"/>
                  <a:gd name="T12" fmla="*/ 53 w 70"/>
                  <a:gd name="T13" fmla="*/ 18 h 232"/>
                  <a:gd name="T14" fmla="*/ 70 w 70"/>
                  <a:gd name="T15" fmla="*/ 3 h 232"/>
                  <a:gd name="T16" fmla="*/ 56 w 70"/>
                  <a:gd name="T17" fmla="*/ 81 h 232"/>
                  <a:gd name="T18" fmla="*/ 37 w 70"/>
                  <a:gd name="T19" fmla="*/ 172 h 232"/>
                  <a:gd name="T20" fmla="*/ 40 w 70"/>
                  <a:gd name="T21" fmla="*/ 18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232">
                    <a:moveTo>
                      <a:pt x="40" y="180"/>
                    </a:moveTo>
                    <a:cubicBezTo>
                      <a:pt x="31" y="190"/>
                      <a:pt x="26" y="201"/>
                      <a:pt x="20" y="212"/>
                    </a:cubicBezTo>
                    <a:cubicBezTo>
                      <a:pt x="17" y="218"/>
                      <a:pt x="20" y="232"/>
                      <a:pt x="9" y="228"/>
                    </a:cubicBezTo>
                    <a:cubicBezTo>
                      <a:pt x="0" y="225"/>
                      <a:pt x="9" y="215"/>
                      <a:pt x="11" y="208"/>
                    </a:cubicBezTo>
                    <a:cubicBezTo>
                      <a:pt x="17" y="189"/>
                      <a:pt x="24" y="171"/>
                      <a:pt x="31" y="152"/>
                    </a:cubicBezTo>
                    <a:cubicBezTo>
                      <a:pt x="26" y="136"/>
                      <a:pt x="32" y="120"/>
                      <a:pt x="35" y="105"/>
                    </a:cubicBezTo>
                    <a:cubicBezTo>
                      <a:pt x="42" y="76"/>
                      <a:pt x="41" y="46"/>
                      <a:pt x="53" y="18"/>
                    </a:cubicBezTo>
                    <a:cubicBezTo>
                      <a:pt x="57" y="10"/>
                      <a:pt x="58" y="0"/>
                      <a:pt x="70" y="3"/>
                    </a:cubicBezTo>
                    <a:cubicBezTo>
                      <a:pt x="59" y="28"/>
                      <a:pt x="60" y="55"/>
                      <a:pt x="56" y="81"/>
                    </a:cubicBezTo>
                    <a:cubicBezTo>
                      <a:pt x="51" y="111"/>
                      <a:pt x="47" y="142"/>
                      <a:pt x="37" y="172"/>
                    </a:cubicBezTo>
                    <a:cubicBezTo>
                      <a:pt x="36" y="176"/>
                      <a:pt x="37" y="178"/>
                      <a:pt x="40" y="180"/>
                    </a:cubicBezTo>
                    <a:close/>
                  </a:path>
                </a:pathLst>
              </a:custGeom>
              <a:solidFill>
                <a:srgbClr val="EA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3" name="Freeform 105">
                <a:extLst>
                  <a:ext uri="{FF2B5EF4-FFF2-40B4-BE49-F238E27FC236}">
                    <a16:creationId xmlns:a16="http://schemas.microsoft.com/office/drawing/2014/main" id="{B2AF969F-4B6F-4E80-8815-D2377CBFA883}"/>
                  </a:ext>
                </a:extLst>
              </p:cNvPr>
              <p:cNvSpPr>
                <a:spLocks/>
              </p:cNvSpPr>
              <p:nvPr/>
            </p:nvSpPr>
            <p:spPr bwMode="auto">
              <a:xfrm>
                <a:off x="852" y="921"/>
                <a:ext cx="127" cy="161"/>
              </a:xfrm>
              <a:custGeom>
                <a:avLst/>
                <a:gdLst>
                  <a:gd name="T0" fmla="*/ 51 w 113"/>
                  <a:gd name="T1" fmla="*/ 77 h 144"/>
                  <a:gd name="T2" fmla="*/ 33 w 113"/>
                  <a:gd name="T3" fmla="*/ 68 h 144"/>
                  <a:gd name="T4" fmla="*/ 9 w 113"/>
                  <a:gd name="T5" fmla="*/ 33 h 144"/>
                  <a:gd name="T6" fmla="*/ 2 w 113"/>
                  <a:gd name="T7" fmla="*/ 0 h 144"/>
                  <a:gd name="T8" fmla="*/ 48 w 113"/>
                  <a:gd name="T9" fmla="*/ 39 h 144"/>
                  <a:gd name="T10" fmla="*/ 113 w 113"/>
                  <a:gd name="T11" fmla="*/ 125 h 144"/>
                  <a:gd name="T12" fmla="*/ 110 w 113"/>
                  <a:gd name="T13" fmla="*/ 136 h 144"/>
                  <a:gd name="T14" fmla="*/ 96 w 113"/>
                  <a:gd name="T15" fmla="*/ 127 h 144"/>
                  <a:gd name="T16" fmla="*/ 61 w 113"/>
                  <a:gd name="T17" fmla="*/ 82 h 144"/>
                  <a:gd name="T18" fmla="*/ 51 w 113"/>
                  <a:gd name="T19" fmla="*/ 7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44">
                    <a:moveTo>
                      <a:pt x="51" y="77"/>
                    </a:moveTo>
                    <a:cubicBezTo>
                      <a:pt x="43" y="78"/>
                      <a:pt x="39" y="71"/>
                      <a:pt x="33" y="68"/>
                    </a:cubicBezTo>
                    <a:cubicBezTo>
                      <a:pt x="30" y="53"/>
                      <a:pt x="13" y="48"/>
                      <a:pt x="9" y="33"/>
                    </a:cubicBezTo>
                    <a:cubicBezTo>
                      <a:pt x="22" y="19"/>
                      <a:pt x="0" y="13"/>
                      <a:pt x="2" y="0"/>
                    </a:cubicBezTo>
                    <a:cubicBezTo>
                      <a:pt x="22" y="8"/>
                      <a:pt x="35" y="24"/>
                      <a:pt x="48" y="39"/>
                    </a:cubicBezTo>
                    <a:cubicBezTo>
                      <a:pt x="75" y="64"/>
                      <a:pt x="97" y="92"/>
                      <a:pt x="113" y="125"/>
                    </a:cubicBezTo>
                    <a:cubicBezTo>
                      <a:pt x="112" y="129"/>
                      <a:pt x="111" y="132"/>
                      <a:pt x="110" y="136"/>
                    </a:cubicBezTo>
                    <a:cubicBezTo>
                      <a:pt x="98" y="144"/>
                      <a:pt x="98" y="131"/>
                      <a:pt x="96" y="127"/>
                    </a:cubicBezTo>
                    <a:cubicBezTo>
                      <a:pt x="86" y="110"/>
                      <a:pt x="75" y="95"/>
                      <a:pt x="61" y="82"/>
                    </a:cubicBezTo>
                    <a:cubicBezTo>
                      <a:pt x="58" y="80"/>
                      <a:pt x="56" y="76"/>
                      <a:pt x="51" y="77"/>
                    </a:cubicBezTo>
                    <a:close/>
                  </a:path>
                </a:pathLst>
              </a:custGeom>
              <a:solidFill>
                <a:srgbClr val="F0DC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4" name="Freeform 106">
                <a:extLst>
                  <a:ext uri="{FF2B5EF4-FFF2-40B4-BE49-F238E27FC236}">
                    <a16:creationId xmlns:a16="http://schemas.microsoft.com/office/drawing/2014/main" id="{E8CF6589-FCA9-43D1-B986-3AD7E22FC627}"/>
                  </a:ext>
                </a:extLst>
              </p:cNvPr>
              <p:cNvSpPr>
                <a:spLocks/>
              </p:cNvSpPr>
              <p:nvPr/>
            </p:nvSpPr>
            <p:spPr bwMode="auto">
              <a:xfrm>
                <a:off x="547" y="2607"/>
                <a:ext cx="127" cy="50"/>
              </a:xfrm>
              <a:custGeom>
                <a:avLst/>
                <a:gdLst>
                  <a:gd name="T0" fmla="*/ 113 w 113"/>
                  <a:gd name="T1" fmla="*/ 44 h 45"/>
                  <a:gd name="T2" fmla="*/ 17 w 113"/>
                  <a:gd name="T3" fmla="*/ 44 h 45"/>
                  <a:gd name="T4" fmla="*/ 0 w 113"/>
                  <a:gd name="T5" fmla="*/ 40 h 45"/>
                  <a:gd name="T6" fmla="*/ 7 w 113"/>
                  <a:gd name="T7" fmla="*/ 30 h 45"/>
                  <a:gd name="T8" fmla="*/ 45 w 113"/>
                  <a:gd name="T9" fmla="*/ 4 h 45"/>
                  <a:gd name="T10" fmla="*/ 113 w 113"/>
                  <a:gd name="T11" fmla="*/ 44 h 45"/>
                </a:gdLst>
                <a:ahLst/>
                <a:cxnLst>
                  <a:cxn ang="0">
                    <a:pos x="T0" y="T1"/>
                  </a:cxn>
                  <a:cxn ang="0">
                    <a:pos x="T2" y="T3"/>
                  </a:cxn>
                  <a:cxn ang="0">
                    <a:pos x="T4" y="T5"/>
                  </a:cxn>
                  <a:cxn ang="0">
                    <a:pos x="T6" y="T7"/>
                  </a:cxn>
                  <a:cxn ang="0">
                    <a:pos x="T8" y="T9"/>
                  </a:cxn>
                  <a:cxn ang="0">
                    <a:pos x="T10" y="T11"/>
                  </a:cxn>
                </a:cxnLst>
                <a:rect l="0" t="0" r="r" b="b"/>
                <a:pathLst>
                  <a:path w="113" h="45">
                    <a:moveTo>
                      <a:pt x="113" y="44"/>
                    </a:moveTo>
                    <a:cubicBezTo>
                      <a:pt x="81" y="44"/>
                      <a:pt x="49" y="44"/>
                      <a:pt x="17" y="44"/>
                    </a:cubicBezTo>
                    <a:cubicBezTo>
                      <a:pt x="11" y="44"/>
                      <a:pt x="5" y="45"/>
                      <a:pt x="0" y="40"/>
                    </a:cubicBezTo>
                    <a:cubicBezTo>
                      <a:pt x="3" y="37"/>
                      <a:pt x="6" y="34"/>
                      <a:pt x="7" y="30"/>
                    </a:cubicBezTo>
                    <a:cubicBezTo>
                      <a:pt x="13" y="12"/>
                      <a:pt x="24" y="0"/>
                      <a:pt x="45" y="4"/>
                    </a:cubicBezTo>
                    <a:cubicBezTo>
                      <a:pt x="67" y="18"/>
                      <a:pt x="90" y="31"/>
                      <a:pt x="113" y="44"/>
                    </a:cubicBezTo>
                    <a:close/>
                  </a:path>
                </a:pathLst>
              </a:custGeom>
              <a:solidFill>
                <a:srgbClr val="87B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5" name="Freeform 107">
                <a:extLst>
                  <a:ext uri="{FF2B5EF4-FFF2-40B4-BE49-F238E27FC236}">
                    <a16:creationId xmlns:a16="http://schemas.microsoft.com/office/drawing/2014/main" id="{A7CEFE57-6734-4DD1-8FFE-72331CEBC7B1}"/>
                  </a:ext>
                </a:extLst>
              </p:cNvPr>
              <p:cNvSpPr>
                <a:spLocks/>
              </p:cNvSpPr>
              <p:nvPr/>
            </p:nvSpPr>
            <p:spPr bwMode="auto">
              <a:xfrm>
                <a:off x="72" y="3892"/>
                <a:ext cx="235" cy="39"/>
              </a:xfrm>
              <a:custGeom>
                <a:avLst/>
                <a:gdLst>
                  <a:gd name="T0" fmla="*/ 204 w 209"/>
                  <a:gd name="T1" fmla="*/ 32 h 35"/>
                  <a:gd name="T2" fmla="*/ 77 w 209"/>
                  <a:gd name="T3" fmla="*/ 22 h 35"/>
                  <a:gd name="T4" fmla="*/ 0 w 209"/>
                  <a:gd name="T5" fmla="*/ 12 h 35"/>
                  <a:gd name="T6" fmla="*/ 4 w 209"/>
                  <a:gd name="T7" fmla="*/ 0 h 35"/>
                  <a:gd name="T8" fmla="*/ 108 w 209"/>
                  <a:gd name="T9" fmla="*/ 8 h 35"/>
                  <a:gd name="T10" fmla="*/ 190 w 209"/>
                  <a:gd name="T11" fmla="*/ 21 h 35"/>
                  <a:gd name="T12" fmla="*/ 204 w 209"/>
                  <a:gd name="T13" fmla="*/ 32 h 35"/>
                </a:gdLst>
                <a:ahLst/>
                <a:cxnLst>
                  <a:cxn ang="0">
                    <a:pos x="T0" y="T1"/>
                  </a:cxn>
                  <a:cxn ang="0">
                    <a:pos x="T2" y="T3"/>
                  </a:cxn>
                  <a:cxn ang="0">
                    <a:pos x="T4" y="T5"/>
                  </a:cxn>
                  <a:cxn ang="0">
                    <a:pos x="T6" y="T7"/>
                  </a:cxn>
                  <a:cxn ang="0">
                    <a:pos x="T8" y="T9"/>
                  </a:cxn>
                  <a:cxn ang="0">
                    <a:pos x="T10" y="T11"/>
                  </a:cxn>
                  <a:cxn ang="0">
                    <a:pos x="T12" y="T13"/>
                  </a:cxn>
                </a:cxnLst>
                <a:rect l="0" t="0" r="r" b="b"/>
                <a:pathLst>
                  <a:path w="209" h="35">
                    <a:moveTo>
                      <a:pt x="204" y="32"/>
                    </a:moveTo>
                    <a:cubicBezTo>
                      <a:pt x="161" y="35"/>
                      <a:pt x="119" y="26"/>
                      <a:pt x="77" y="22"/>
                    </a:cubicBezTo>
                    <a:cubicBezTo>
                      <a:pt x="51" y="19"/>
                      <a:pt x="25" y="22"/>
                      <a:pt x="0" y="12"/>
                    </a:cubicBezTo>
                    <a:cubicBezTo>
                      <a:pt x="1" y="8"/>
                      <a:pt x="3" y="4"/>
                      <a:pt x="4" y="0"/>
                    </a:cubicBezTo>
                    <a:cubicBezTo>
                      <a:pt x="39" y="2"/>
                      <a:pt x="74" y="0"/>
                      <a:pt x="108" y="8"/>
                    </a:cubicBezTo>
                    <a:cubicBezTo>
                      <a:pt x="135" y="16"/>
                      <a:pt x="162" y="25"/>
                      <a:pt x="190" y="21"/>
                    </a:cubicBezTo>
                    <a:cubicBezTo>
                      <a:pt x="197" y="21"/>
                      <a:pt x="209" y="17"/>
                      <a:pt x="204" y="32"/>
                    </a:cubicBezTo>
                    <a:close/>
                  </a:path>
                </a:pathLst>
              </a:custGeom>
              <a:solidFill>
                <a:srgbClr val="6CAB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6" name="Freeform 108">
                <a:extLst>
                  <a:ext uri="{FF2B5EF4-FFF2-40B4-BE49-F238E27FC236}">
                    <a16:creationId xmlns:a16="http://schemas.microsoft.com/office/drawing/2014/main" id="{1A56B0D6-FE2E-483A-9154-F8509E59A862}"/>
                  </a:ext>
                </a:extLst>
              </p:cNvPr>
              <p:cNvSpPr>
                <a:spLocks/>
              </p:cNvSpPr>
              <p:nvPr/>
            </p:nvSpPr>
            <p:spPr bwMode="auto">
              <a:xfrm>
                <a:off x="625" y="2194"/>
                <a:ext cx="73" cy="176"/>
              </a:xfrm>
              <a:custGeom>
                <a:avLst/>
                <a:gdLst>
                  <a:gd name="T0" fmla="*/ 63 w 65"/>
                  <a:gd name="T1" fmla="*/ 2 h 156"/>
                  <a:gd name="T2" fmla="*/ 59 w 65"/>
                  <a:gd name="T3" fmla="*/ 35 h 156"/>
                  <a:gd name="T4" fmla="*/ 55 w 65"/>
                  <a:gd name="T5" fmla="*/ 59 h 156"/>
                  <a:gd name="T6" fmla="*/ 21 w 65"/>
                  <a:gd name="T7" fmla="*/ 149 h 156"/>
                  <a:gd name="T8" fmla="*/ 12 w 65"/>
                  <a:gd name="T9" fmla="*/ 155 h 156"/>
                  <a:gd name="T10" fmla="*/ 4 w 65"/>
                  <a:gd name="T11" fmla="*/ 139 h 156"/>
                  <a:gd name="T12" fmla="*/ 14 w 65"/>
                  <a:gd name="T13" fmla="*/ 107 h 156"/>
                  <a:gd name="T14" fmla="*/ 40 w 65"/>
                  <a:gd name="T15" fmla="*/ 31 h 156"/>
                  <a:gd name="T16" fmla="*/ 44 w 65"/>
                  <a:gd name="T17" fmla="*/ 7 h 156"/>
                  <a:gd name="T18" fmla="*/ 56 w 65"/>
                  <a:gd name="T19" fmla="*/ 2 h 156"/>
                  <a:gd name="T20" fmla="*/ 63 w 65"/>
                  <a:gd name="T21" fmla="*/ 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56">
                    <a:moveTo>
                      <a:pt x="63" y="2"/>
                    </a:moveTo>
                    <a:cubicBezTo>
                      <a:pt x="65" y="13"/>
                      <a:pt x="51" y="23"/>
                      <a:pt x="59" y="35"/>
                    </a:cubicBezTo>
                    <a:cubicBezTo>
                      <a:pt x="65" y="44"/>
                      <a:pt x="58" y="51"/>
                      <a:pt x="55" y="59"/>
                    </a:cubicBezTo>
                    <a:cubicBezTo>
                      <a:pt x="44" y="89"/>
                      <a:pt x="41" y="122"/>
                      <a:pt x="21" y="149"/>
                    </a:cubicBezTo>
                    <a:cubicBezTo>
                      <a:pt x="19" y="152"/>
                      <a:pt x="18" y="156"/>
                      <a:pt x="12" y="155"/>
                    </a:cubicBezTo>
                    <a:cubicBezTo>
                      <a:pt x="0" y="155"/>
                      <a:pt x="11" y="143"/>
                      <a:pt x="4" y="139"/>
                    </a:cubicBezTo>
                    <a:cubicBezTo>
                      <a:pt x="0" y="126"/>
                      <a:pt x="10" y="117"/>
                      <a:pt x="14" y="107"/>
                    </a:cubicBezTo>
                    <a:cubicBezTo>
                      <a:pt x="24" y="82"/>
                      <a:pt x="38" y="58"/>
                      <a:pt x="40" y="31"/>
                    </a:cubicBezTo>
                    <a:cubicBezTo>
                      <a:pt x="40" y="22"/>
                      <a:pt x="40" y="14"/>
                      <a:pt x="44" y="7"/>
                    </a:cubicBezTo>
                    <a:cubicBezTo>
                      <a:pt x="46" y="0"/>
                      <a:pt x="56" y="14"/>
                      <a:pt x="56" y="2"/>
                    </a:cubicBezTo>
                    <a:cubicBezTo>
                      <a:pt x="59" y="1"/>
                      <a:pt x="61" y="1"/>
                      <a:pt x="63" y="2"/>
                    </a:cubicBezTo>
                    <a:close/>
                  </a:path>
                </a:pathLst>
              </a:custGeom>
              <a:solidFill>
                <a:srgbClr val="DEB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7" name="Freeform 109">
                <a:extLst>
                  <a:ext uri="{FF2B5EF4-FFF2-40B4-BE49-F238E27FC236}">
                    <a16:creationId xmlns:a16="http://schemas.microsoft.com/office/drawing/2014/main" id="{89CE2D91-E001-495E-8E41-15B447D9C1E3}"/>
                  </a:ext>
                </a:extLst>
              </p:cNvPr>
              <p:cNvSpPr>
                <a:spLocks/>
              </p:cNvSpPr>
              <p:nvPr/>
            </p:nvSpPr>
            <p:spPr bwMode="auto">
              <a:xfrm>
                <a:off x="2012" y="2638"/>
                <a:ext cx="92" cy="64"/>
              </a:xfrm>
              <a:custGeom>
                <a:avLst/>
                <a:gdLst>
                  <a:gd name="T0" fmla="*/ 82 w 82"/>
                  <a:gd name="T1" fmla="*/ 52 h 57"/>
                  <a:gd name="T2" fmla="*/ 76 w 82"/>
                  <a:gd name="T3" fmla="*/ 57 h 57"/>
                  <a:gd name="T4" fmla="*/ 0 w 82"/>
                  <a:gd name="T5" fmla="*/ 46 h 57"/>
                  <a:gd name="T6" fmla="*/ 1 w 82"/>
                  <a:gd name="T7" fmla="*/ 40 h 57"/>
                  <a:gd name="T8" fmla="*/ 70 w 82"/>
                  <a:gd name="T9" fmla="*/ 0 h 57"/>
                  <a:gd name="T10" fmla="*/ 82 w 82"/>
                  <a:gd name="T11" fmla="*/ 52 h 57"/>
                </a:gdLst>
                <a:ahLst/>
                <a:cxnLst>
                  <a:cxn ang="0">
                    <a:pos x="T0" y="T1"/>
                  </a:cxn>
                  <a:cxn ang="0">
                    <a:pos x="T2" y="T3"/>
                  </a:cxn>
                  <a:cxn ang="0">
                    <a:pos x="T4" y="T5"/>
                  </a:cxn>
                  <a:cxn ang="0">
                    <a:pos x="T6" y="T7"/>
                  </a:cxn>
                  <a:cxn ang="0">
                    <a:pos x="T8" y="T9"/>
                  </a:cxn>
                  <a:cxn ang="0">
                    <a:pos x="T10" y="T11"/>
                  </a:cxn>
                </a:cxnLst>
                <a:rect l="0" t="0" r="r" b="b"/>
                <a:pathLst>
                  <a:path w="82" h="57">
                    <a:moveTo>
                      <a:pt x="82" y="52"/>
                    </a:moveTo>
                    <a:cubicBezTo>
                      <a:pt x="80" y="54"/>
                      <a:pt x="78" y="57"/>
                      <a:pt x="76" y="57"/>
                    </a:cubicBezTo>
                    <a:cubicBezTo>
                      <a:pt x="51" y="53"/>
                      <a:pt x="25" y="50"/>
                      <a:pt x="0" y="46"/>
                    </a:cubicBezTo>
                    <a:cubicBezTo>
                      <a:pt x="0" y="46"/>
                      <a:pt x="1" y="42"/>
                      <a:pt x="1" y="40"/>
                    </a:cubicBezTo>
                    <a:cubicBezTo>
                      <a:pt x="24" y="27"/>
                      <a:pt x="47" y="13"/>
                      <a:pt x="70" y="0"/>
                    </a:cubicBezTo>
                    <a:cubicBezTo>
                      <a:pt x="74" y="17"/>
                      <a:pt x="78" y="35"/>
                      <a:pt x="82" y="52"/>
                    </a:cubicBezTo>
                    <a:close/>
                  </a:path>
                </a:pathLst>
              </a:custGeom>
              <a:solidFill>
                <a:srgbClr val="D4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8" name="Freeform 110">
                <a:extLst>
                  <a:ext uri="{FF2B5EF4-FFF2-40B4-BE49-F238E27FC236}">
                    <a16:creationId xmlns:a16="http://schemas.microsoft.com/office/drawing/2014/main" id="{8EFAF55A-947C-409F-B568-5477704A9F27}"/>
                  </a:ext>
                </a:extLst>
              </p:cNvPr>
              <p:cNvSpPr>
                <a:spLocks/>
              </p:cNvSpPr>
              <p:nvPr/>
            </p:nvSpPr>
            <p:spPr bwMode="auto">
              <a:xfrm>
                <a:off x="306" y="3062"/>
                <a:ext cx="136" cy="49"/>
              </a:xfrm>
              <a:custGeom>
                <a:avLst/>
                <a:gdLst>
                  <a:gd name="T0" fmla="*/ 48 w 121"/>
                  <a:gd name="T1" fmla="*/ 39 h 44"/>
                  <a:gd name="T2" fmla="*/ 0 w 121"/>
                  <a:gd name="T3" fmla="*/ 35 h 44"/>
                  <a:gd name="T4" fmla="*/ 16 w 121"/>
                  <a:gd name="T5" fmla="*/ 0 h 44"/>
                  <a:gd name="T6" fmla="*/ 63 w 121"/>
                  <a:gd name="T7" fmla="*/ 4 h 44"/>
                  <a:gd name="T8" fmla="*/ 120 w 121"/>
                  <a:gd name="T9" fmla="*/ 11 h 44"/>
                  <a:gd name="T10" fmla="*/ 121 w 121"/>
                  <a:gd name="T11" fmla="*/ 14 h 44"/>
                  <a:gd name="T12" fmla="*/ 120 w 121"/>
                  <a:gd name="T13" fmla="*/ 16 h 44"/>
                  <a:gd name="T14" fmla="*/ 72 w 121"/>
                  <a:gd name="T15" fmla="*/ 24 h 44"/>
                  <a:gd name="T16" fmla="*/ 48 w 121"/>
                  <a:gd name="T17"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44">
                    <a:moveTo>
                      <a:pt x="48" y="39"/>
                    </a:moveTo>
                    <a:cubicBezTo>
                      <a:pt x="32" y="35"/>
                      <a:pt x="16" y="44"/>
                      <a:pt x="0" y="35"/>
                    </a:cubicBezTo>
                    <a:cubicBezTo>
                      <a:pt x="6" y="23"/>
                      <a:pt x="11" y="11"/>
                      <a:pt x="16" y="0"/>
                    </a:cubicBezTo>
                    <a:cubicBezTo>
                      <a:pt x="32" y="1"/>
                      <a:pt x="48" y="1"/>
                      <a:pt x="63" y="4"/>
                    </a:cubicBezTo>
                    <a:cubicBezTo>
                      <a:pt x="82" y="7"/>
                      <a:pt x="102" y="4"/>
                      <a:pt x="120" y="11"/>
                    </a:cubicBezTo>
                    <a:cubicBezTo>
                      <a:pt x="121" y="12"/>
                      <a:pt x="121" y="13"/>
                      <a:pt x="121" y="14"/>
                    </a:cubicBezTo>
                    <a:cubicBezTo>
                      <a:pt x="121" y="15"/>
                      <a:pt x="121" y="16"/>
                      <a:pt x="120" y="16"/>
                    </a:cubicBezTo>
                    <a:cubicBezTo>
                      <a:pt x="104" y="19"/>
                      <a:pt x="91" y="30"/>
                      <a:pt x="72" y="24"/>
                    </a:cubicBezTo>
                    <a:cubicBezTo>
                      <a:pt x="66" y="23"/>
                      <a:pt x="53" y="29"/>
                      <a:pt x="48" y="39"/>
                    </a:cubicBezTo>
                    <a:close/>
                  </a:path>
                </a:pathLst>
              </a:custGeom>
              <a:solidFill>
                <a:srgbClr val="A1C7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9" name="Freeform 111">
                <a:extLst>
                  <a:ext uri="{FF2B5EF4-FFF2-40B4-BE49-F238E27FC236}">
                    <a16:creationId xmlns:a16="http://schemas.microsoft.com/office/drawing/2014/main" id="{1271F6E5-25BE-4CFD-98C6-05D59BF27D60}"/>
                  </a:ext>
                </a:extLst>
              </p:cNvPr>
              <p:cNvSpPr>
                <a:spLocks/>
              </p:cNvSpPr>
              <p:nvPr/>
            </p:nvSpPr>
            <p:spPr bwMode="auto">
              <a:xfrm>
                <a:off x="1906" y="2913"/>
                <a:ext cx="273" cy="30"/>
              </a:xfrm>
              <a:custGeom>
                <a:avLst/>
                <a:gdLst>
                  <a:gd name="T0" fmla="*/ 243 w 243"/>
                  <a:gd name="T1" fmla="*/ 12 h 26"/>
                  <a:gd name="T2" fmla="*/ 177 w 243"/>
                  <a:gd name="T3" fmla="*/ 13 h 26"/>
                  <a:gd name="T4" fmla="*/ 93 w 243"/>
                  <a:gd name="T5" fmla="*/ 21 h 26"/>
                  <a:gd name="T6" fmla="*/ 31 w 243"/>
                  <a:gd name="T7" fmla="*/ 18 h 26"/>
                  <a:gd name="T8" fmla="*/ 0 w 243"/>
                  <a:gd name="T9" fmla="*/ 12 h 26"/>
                  <a:gd name="T10" fmla="*/ 93 w 243"/>
                  <a:gd name="T11" fmla="*/ 5 h 26"/>
                  <a:gd name="T12" fmla="*/ 154 w 243"/>
                  <a:gd name="T13" fmla="*/ 4 h 26"/>
                  <a:gd name="T14" fmla="*/ 239 w 243"/>
                  <a:gd name="T15" fmla="*/ 0 h 26"/>
                  <a:gd name="T16" fmla="*/ 243 w 243"/>
                  <a:gd name="T1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26">
                    <a:moveTo>
                      <a:pt x="243" y="12"/>
                    </a:moveTo>
                    <a:cubicBezTo>
                      <a:pt x="221" y="5"/>
                      <a:pt x="198" y="9"/>
                      <a:pt x="177" y="13"/>
                    </a:cubicBezTo>
                    <a:cubicBezTo>
                      <a:pt x="149" y="18"/>
                      <a:pt x="121" y="13"/>
                      <a:pt x="93" y="21"/>
                    </a:cubicBezTo>
                    <a:cubicBezTo>
                      <a:pt x="74" y="26"/>
                      <a:pt x="52" y="21"/>
                      <a:pt x="31" y="18"/>
                    </a:cubicBezTo>
                    <a:cubicBezTo>
                      <a:pt x="21" y="16"/>
                      <a:pt x="8" y="25"/>
                      <a:pt x="0" y="12"/>
                    </a:cubicBezTo>
                    <a:cubicBezTo>
                      <a:pt x="31" y="9"/>
                      <a:pt x="62" y="11"/>
                      <a:pt x="93" y="5"/>
                    </a:cubicBezTo>
                    <a:cubicBezTo>
                      <a:pt x="111" y="2"/>
                      <a:pt x="133" y="1"/>
                      <a:pt x="154" y="4"/>
                    </a:cubicBezTo>
                    <a:cubicBezTo>
                      <a:pt x="181" y="9"/>
                      <a:pt x="211" y="6"/>
                      <a:pt x="239" y="0"/>
                    </a:cubicBezTo>
                    <a:cubicBezTo>
                      <a:pt x="241" y="4"/>
                      <a:pt x="242" y="8"/>
                      <a:pt x="243" y="12"/>
                    </a:cubicBezTo>
                    <a:close/>
                  </a:path>
                </a:pathLst>
              </a:custGeom>
              <a:solidFill>
                <a:srgbClr val="9AC7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0" name="Freeform 112">
                <a:extLst>
                  <a:ext uri="{FF2B5EF4-FFF2-40B4-BE49-F238E27FC236}">
                    <a16:creationId xmlns:a16="http://schemas.microsoft.com/office/drawing/2014/main" id="{F17DCEB1-61C9-4D68-BEE4-EA399B798535}"/>
                  </a:ext>
                </a:extLst>
              </p:cNvPr>
              <p:cNvSpPr>
                <a:spLocks/>
              </p:cNvSpPr>
              <p:nvPr/>
            </p:nvSpPr>
            <p:spPr bwMode="auto">
              <a:xfrm>
                <a:off x="2063" y="719"/>
                <a:ext cx="84" cy="180"/>
              </a:xfrm>
              <a:custGeom>
                <a:avLst/>
                <a:gdLst>
                  <a:gd name="T0" fmla="*/ 0 w 74"/>
                  <a:gd name="T1" fmla="*/ 160 h 160"/>
                  <a:gd name="T2" fmla="*/ 49 w 74"/>
                  <a:gd name="T3" fmla="*/ 35 h 160"/>
                  <a:gd name="T4" fmla="*/ 55 w 74"/>
                  <a:gd name="T5" fmla="*/ 12 h 160"/>
                  <a:gd name="T6" fmla="*/ 68 w 74"/>
                  <a:gd name="T7" fmla="*/ 0 h 160"/>
                  <a:gd name="T8" fmla="*/ 68 w 74"/>
                  <a:gd name="T9" fmla="*/ 20 h 160"/>
                  <a:gd name="T10" fmla="*/ 52 w 74"/>
                  <a:gd name="T11" fmla="*/ 58 h 160"/>
                  <a:gd name="T12" fmla="*/ 0 w 74"/>
                  <a:gd name="T13" fmla="*/ 160 h 160"/>
                </a:gdLst>
                <a:ahLst/>
                <a:cxnLst>
                  <a:cxn ang="0">
                    <a:pos x="T0" y="T1"/>
                  </a:cxn>
                  <a:cxn ang="0">
                    <a:pos x="T2" y="T3"/>
                  </a:cxn>
                  <a:cxn ang="0">
                    <a:pos x="T4" y="T5"/>
                  </a:cxn>
                  <a:cxn ang="0">
                    <a:pos x="T6" y="T7"/>
                  </a:cxn>
                  <a:cxn ang="0">
                    <a:pos x="T8" y="T9"/>
                  </a:cxn>
                  <a:cxn ang="0">
                    <a:pos x="T10" y="T11"/>
                  </a:cxn>
                  <a:cxn ang="0">
                    <a:pos x="T12" y="T13"/>
                  </a:cxn>
                </a:cxnLst>
                <a:rect l="0" t="0" r="r" b="b"/>
                <a:pathLst>
                  <a:path w="74" h="160">
                    <a:moveTo>
                      <a:pt x="0" y="160"/>
                    </a:moveTo>
                    <a:cubicBezTo>
                      <a:pt x="11" y="116"/>
                      <a:pt x="21" y="72"/>
                      <a:pt x="49" y="35"/>
                    </a:cubicBezTo>
                    <a:cubicBezTo>
                      <a:pt x="53" y="29"/>
                      <a:pt x="50" y="19"/>
                      <a:pt x="55" y="12"/>
                    </a:cubicBezTo>
                    <a:cubicBezTo>
                      <a:pt x="62" y="11"/>
                      <a:pt x="63" y="4"/>
                      <a:pt x="68" y="0"/>
                    </a:cubicBezTo>
                    <a:cubicBezTo>
                      <a:pt x="74" y="6"/>
                      <a:pt x="72" y="13"/>
                      <a:pt x="68" y="20"/>
                    </a:cubicBezTo>
                    <a:cubicBezTo>
                      <a:pt x="60" y="32"/>
                      <a:pt x="56" y="45"/>
                      <a:pt x="52" y="58"/>
                    </a:cubicBezTo>
                    <a:cubicBezTo>
                      <a:pt x="41" y="95"/>
                      <a:pt x="23" y="129"/>
                      <a:pt x="0" y="160"/>
                    </a:cubicBezTo>
                    <a:close/>
                  </a:path>
                </a:pathLst>
              </a:custGeom>
              <a:solidFill>
                <a:srgbClr val="F0D9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1" name="Freeform 113">
                <a:extLst>
                  <a:ext uri="{FF2B5EF4-FFF2-40B4-BE49-F238E27FC236}">
                    <a16:creationId xmlns:a16="http://schemas.microsoft.com/office/drawing/2014/main" id="{39041512-1636-4503-8FB6-5198E2D2A6FC}"/>
                  </a:ext>
                </a:extLst>
              </p:cNvPr>
              <p:cNvSpPr>
                <a:spLocks/>
              </p:cNvSpPr>
              <p:nvPr/>
            </p:nvSpPr>
            <p:spPr bwMode="auto">
              <a:xfrm>
                <a:off x="2213" y="3497"/>
                <a:ext cx="137" cy="41"/>
              </a:xfrm>
              <a:custGeom>
                <a:avLst/>
                <a:gdLst>
                  <a:gd name="T0" fmla="*/ 15 w 122"/>
                  <a:gd name="T1" fmla="*/ 8 h 37"/>
                  <a:gd name="T2" fmla="*/ 100 w 122"/>
                  <a:gd name="T3" fmla="*/ 4 h 37"/>
                  <a:gd name="T4" fmla="*/ 120 w 122"/>
                  <a:gd name="T5" fmla="*/ 8 h 37"/>
                  <a:gd name="T6" fmla="*/ 122 w 122"/>
                  <a:gd name="T7" fmla="*/ 20 h 37"/>
                  <a:gd name="T8" fmla="*/ 81 w 122"/>
                  <a:gd name="T9" fmla="*/ 32 h 37"/>
                  <a:gd name="T10" fmla="*/ 38 w 122"/>
                  <a:gd name="T11" fmla="*/ 36 h 37"/>
                  <a:gd name="T12" fmla="*/ 11 w 122"/>
                  <a:gd name="T13" fmla="*/ 28 h 37"/>
                  <a:gd name="T14" fmla="*/ 1 w 122"/>
                  <a:gd name="T15" fmla="*/ 21 h 37"/>
                  <a:gd name="T16" fmla="*/ 15 w 122"/>
                  <a:gd name="T17"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37">
                    <a:moveTo>
                      <a:pt x="15" y="8"/>
                    </a:moveTo>
                    <a:cubicBezTo>
                      <a:pt x="43" y="10"/>
                      <a:pt x="71" y="3"/>
                      <a:pt x="100" y="4"/>
                    </a:cubicBezTo>
                    <a:cubicBezTo>
                      <a:pt x="106" y="4"/>
                      <a:pt x="114" y="0"/>
                      <a:pt x="120" y="8"/>
                    </a:cubicBezTo>
                    <a:cubicBezTo>
                      <a:pt x="121" y="12"/>
                      <a:pt x="122" y="16"/>
                      <a:pt x="122" y="20"/>
                    </a:cubicBezTo>
                    <a:cubicBezTo>
                      <a:pt x="111" y="31"/>
                      <a:pt x="98" y="36"/>
                      <a:pt x="81" y="32"/>
                    </a:cubicBezTo>
                    <a:cubicBezTo>
                      <a:pt x="67" y="29"/>
                      <a:pt x="52" y="37"/>
                      <a:pt x="38" y="36"/>
                    </a:cubicBezTo>
                    <a:cubicBezTo>
                      <a:pt x="29" y="33"/>
                      <a:pt x="24" y="20"/>
                      <a:pt x="11" y="28"/>
                    </a:cubicBezTo>
                    <a:cubicBezTo>
                      <a:pt x="7" y="31"/>
                      <a:pt x="2" y="26"/>
                      <a:pt x="1" y="21"/>
                    </a:cubicBezTo>
                    <a:cubicBezTo>
                      <a:pt x="0" y="11"/>
                      <a:pt x="10" y="12"/>
                      <a:pt x="15" y="8"/>
                    </a:cubicBezTo>
                    <a:close/>
                  </a:path>
                </a:pathLst>
              </a:custGeom>
              <a:solidFill>
                <a:srgbClr val="2F8C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2" name="Freeform 114">
                <a:extLst>
                  <a:ext uri="{FF2B5EF4-FFF2-40B4-BE49-F238E27FC236}">
                    <a16:creationId xmlns:a16="http://schemas.microsoft.com/office/drawing/2014/main" id="{89B83F26-F9F4-473C-BA38-ECC372B014BE}"/>
                  </a:ext>
                </a:extLst>
              </p:cNvPr>
              <p:cNvSpPr>
                <a:spLocks/>
              </p:cNvSpPr>
              <p:nvPr/>
            </p:nvSpPr>
            <p:spPr bwMode="auto">
              <a:xfrm>
                <a:off x="831" y="1282"/>
                <a:ext cx="131" cy="296"/>
              </a:xfrm>
              <a:custGeom>
                <a:avLst/>
                <a:gdLst>
                  <a:gd name="T0" fmla="*/ 13 w 117"/>
                  <a:gd name="T1" fmla="*/ 235 h 263"/>
                  <a:gd name="T2" fmla="*/ 65 w 117"/>
                  <a:gd name="T3" fmla="*/ 119 h 263"/>
                  <a:gd name="T4" fmla="*/ 117 w 117"/>
                  <a:gd name="T5" fmla="*/ 0 h 263"/>
                  <a:gd name="T6" fmla="*/ 98 w 117"/>
                  <a:gd name="T7" fmla="*/ 66 h 263"/>
                  <a:gd name="T8" fmla="*/ 49 w 117"/>
                  <a:gd name="T9" fmla="*/ 179 h 263"/>
                  <a:gd name="T10" fmla="*/ 5 w 117"/>
                  <a:gd name="T11" fmla="*/ 263 h 263"/>
                  <a:gd name="T12" fmla="*/ 3 w 117"/>
                  <a:gd name="T13" fmla="*/ 261 h 263"/>
                  <a:gd name="T14" fmla="*/ 12 w 117"/>
                  <a:gd name="T15" fmla="*/ 238 h 263"/>
                  <a:gd name="T16" fmla="*/ 13 w 117"/>
                  <a:gd name="T17" fmla="*/ 23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263">
                    <a:moveTo>
                      <a:pt x="13" y="235"/>
                    </a:moveTo>
                    <a:cubicBezTo>
                      <a:pt x="34" y="198"/>
                      <a:pt x="50" y="159"/>
                      <a:pt x="65" y="119"/>
                    </a:cubicBezTo>
                    <a:cubicBezTo>
                      <a:pt x="81" y="79"/>
                      <a:pt x="103" y="41"/>
                      <a:pt x="117" y="0"/>
                    </a:cubicBezTo>
                    <a:cubicBezTo>
                      <a:pt x="114" y="23"/>
                      <a:pt x="107" y="45"/>
                      <a:pt x="98" y="66"/>
                    </a:cubicBezTo>
                    <a:cubicBezTo>
                      <a:pt x="81" y="104"/>
                      <a:pt x="62" y="140"/>
                      <a:pt x="49" y="179"/>
                    </a:cubicBezTo>
                    <a:cubicBezTo>
                      <a:pt x="38" y="210"/>
                      <a:pt x="20" y="236"/>
                      <a:pt x="5" y="263"/>
                    </a:cubicBezTo>
                    <a:cubicBezTo>
                      <a:pt x="5" y="263"/>
                      <a:pt x="4" y="262"/>
                      <a:pt x="3" y="261"/>
                    </a:cubicBezTo>
                    <a:cubicBezTo>
                      <a:pt x="0" y="251"/>
                      <a:pt x="6" y="245"/>
                      <a:pt x="12" y="238"/>
                    </a:cubicBezTo>
                    <a:cubicBezTo>
                      <a:pt x="13" y="237"/>
                      <a:pt x="13" y="236"/>
                      <a:pt x="13" y="235"/>
                    </a:cubicBezTo>
                    <a:close/>
                  </a:path>
                </a:pathLst>
              </a:custGeom>
              <a:solidFill>
                <a:srgbClr val="956C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3" name="Freeform 115">
                <a:extLst>
                  <a:ext uri="{FF2B5EF4-FFF2-40B4-BE49-F238E27FC236}">
                    <a16:creationId xmlns:a16="http://schemas.microsoft.com/office/drawing/2014/main" id="{EDB8257D-AB06-40A8-9DDC-371109BCEBF7}"/>
                  </a:ext>
                </a:extLst>
              </p:cNvPr>
              <p:cNvSpPr>
                <a:spLocks/>
              </p:cNvSpPr>
              <p:nvPr/>
            </p:nvSpPr>
            <p:spPr bwMode="auto">
              <a:xfrm>
                <a:off x="777" y="544"/>
                <a:ext cx="177" cy="180"/>
              </a:xfrm>
              <a:custGeom>
                <a:avLst/>
                <a:gdLst>
                  <a:gd name="T0" fmla="*/ 157 w 158"/>
                  <a:gd name="T1" fmla="*/ 160 h 160"/>
                  <a:gd name="T2" fmla="*/ 142 w 158"/>
                  <a:gd name="T3" fmla="*/ 146 h 160"/>
                  <a:gd name="T4" fmla="*/ 2 w 158"/>
                  <a:gd name="T5" fmla="*/ 28 h 160"/>
                  <a:gd name="T6" fmla="*/ 1 w 158"/>
                  <a:gd name="T7" fmla="*/ 24 h 160"/>
                  <a:gd name="T8" fmla="*/ 49 w 158"/>
                  <a:gd name="T9" fmla="*/ 49 h 160"/>
                  <a:gd name="T10" fmla="*/ 6 w 158"/>
                  <a:gd name="T11" fmla="*/ 9 h 160"/>
                  <a:gd name="T12" fmla="*/ 4 w 158"/>
                  <a:gd name="T13" fmla="*/ 1 h 160"/>
                  <a:gd name="T14" fmla="*/ 13 w 158"/>
                  <a:gd name="T15" fmla="*/ 4 h 160"/>
                  <a:gd name="T16" fmla="*/ 63 w 158"/>
                  <a:gd name="T17" fmla="*/ 64 h 160"/>
                  <a:gd name="T18" fmla="*/ 93 w 158"/>
                  <a:gd name="T19" fmla="*/ 86 h 160"/>
                  <a:gd name="T20" fmla="*/ 157 w 158"/>
                  <a:gd name="T21" fmla="*/ 154 h 160"/>
                  <a:gd name="T22" fmla="*/ 157 w 158"/>
                  <a:gd name="T2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 h="160">
                    <a:moveTo>
                      <a:pt x="157" y="160"/>
                    </a:moveTo>
                    <a:cubicBezTo>
                      <a:pt x="152" y="155"/>
                      <a:pt x="147" y="151"/>
                      <a:pt x="142" y="146"/>
                    </a:cubicBezTo>
                    <a:cubicBezTo>
                      <a:pt x="100" y="101"/>
                      <a:pt x="52" y="64"/>
                      <a:pt x="2" y="28"/>
                    </a:cubicBezTo>
                    <a:cubicBezTo>
                      <a:pt x="1" y="28"/>
                      <a:pt x="1" y="26"/>
                      <a:pt x="1" y="24"/>
                    </a:cubicBezTo>
                    <a:cubicBezTo>
                      <a:pt x="21" y="24"/>
                      <a:pt x="30" y="44"/>
                      <a:pt x="49" y="49"/>
                    </a:cubicBezTo>
                    <a:cubicBezTo>
                      <a:pt x="35" y="36"/>
                      <a:pt x="20" y="22"/>
                      <a:pt x="6" y="9"/>
                    </a:cubicBezTo>
                    <a:cubicBezTo>
                      <a:pt x="3" y="7"/>
                      <a:pt x="0" y="4"/>
                      <a:pt x="4" y="1"/>
                    </a:cubicBezTo>
                    <a:cubicBezTo>
                      <a:pt x="6" y="0"/>
                      <a:pt x="10" y="3"/>
                      <a:pt x="13" y="4"/>
                    </a:cubicBezTo>
                    <a:cubicBezTo>
                      <a:pt x="29" y="25"/>
                      <a:pt x="52" y="39"/>
                      <a:pt x="63" y="64"/>
                    </a:cubicBezTo>
                    <a:cubicBezTo>
                      <a:pt x="67" y="73"/>
                      <a:pt x="84" y="76"/>
                      <a:pt x="93" y="86"/>
                    </a:cubicBezTo>
                    <a:cubicBezTo>
                      <a:pt x="114" y="109"/>
                      <a:pt x="136" y="131"/>
                      <a:pt x="157" y="154"/>
                    </a:cubicBezTo>
                    <a:cubicBezTo>
                      <a:pt x="158" y="156"/>
                      <a:pt x="158" y="158"/>
                      <a:pt x="157" y="160"/>
                    </a:cubicBezTo>
                    <a:close/>
                  </a:path>
                </a:pathLst>
              </a:custGeom>
              <a:solidFill>
                <a:srgbClr val="715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4" name="Freeform 116">
                <a:extLst>
                  <a:ext uri="{FF2B5EF4-FFF2-40B4-BE49-F238E27FC236}">
                    <a16:creationId xmlns:a16="http://schemas.microsoft.com/office/drawing/2014/main" id="{B23BFB05-A56C-422E-9923-8FF1D3DA0C8C}"/>
                  </a:ext>
                </a:extLst>
              </p:cNvPr>
              <p:cNvSpPr>
                <a:spLocks/>
              </p:cNvSpPr>
              <p:nvPr/>
            </p:nvSpPr>
            <p:spPr bwMode="auto">
              <a:xfrm>
                <a:off x="1888" y="544"/>
                <a:ext cx="53" cy="196"/>
              </a:xfrm>
              <a:custGeom>
                <a:avLst/>
                <a:gdLst>
                  <a:gd name="T0" fmla="*/ 40 w 47"/>
                  <a:gd name="T1" fmla="*/ 0 h 174"/>
                  <a:gd name="T2" fmla="*/ 46 w 47"/>
                  <a:gd name="T3" fmla="*/ 8 h 174"/>
                  <a:gd name="T4" fmla="*/ 32 w 47"/>
                  <a:gd name="T5" fmla="*/ 66 h 174"/>
                  <a:gd name="T6" fmla="*/ 28 w 47"/>
                  <a:gd name="T7" fmla="*/ 92 h 174"/>
                  <a:gd name="T8" fmla="*/ 41 w 47"/>
                  <a:gd name="T9" fmla="*/ 83 h 174"/>
                  <a:gd name="T10" fmla="*/ 12 w 47"/>
                  <a:gd name="T11" fmla="*/ 174 h 174"/>
                  <a:gd name="T12" fmla="*/ 22 w 47"/>
                  <a:gd name="T13" fmla="*/ 98 h 174"/>
                  <a:gd name="T14" fmla="*/ 0 w 47"/>
                  <a:gd name="T15" fmla="*/ 163 h 174"/>
                  <a:gd name="T16" fmla="*/ 36 w 47"/>
                  <a:gd name="T17" fmla="*/ 8 h 174"/>
                  <a:gd name="T18" fmla="*/ 40 w 47"/>
                  <a:gd name="T19"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74">
                    <a:moveTo>
                      <a:pt x="40" y="0"/>
                    </a:moveTo>
                    <a:cubicBezTo>
                      <a:pt x="45" y="0"/>
                      <a:pt x="47" y="3"/>
                      <a:pt x="46" y="8"/>
                    </a:cubicBezTo>
                    <a:cubicBezTo>
                      <a:pt x="40" y="27"/>
                      <a:pt x="44" y="48"/>
                      <a:pt x="32" y="66"/>
                    </a:cubicBezTo>
                    <a:cubicBezTo>
                      <a:pt x="27" y="73"/>
                      <a:pt x="28" y="83"/>
                      <a:pt x="28" y="92"/>
                    </a:cubicBezTo>
                    <a:cubicBezTo>
                      <a:pt x="35" y="93"/>
                      <a:pt x="33" y="83"/>
                      <a:pt x="41" y="83"/>
                    </a:cubicBezTo>
                    <a:cubicBezTo>
                      <a:pt x="31" y="114"/>
                      <a:pt x="21" y="144"/>
                      <a:pt x="12" y="174"/>
                    </a:cubicBezTo>
                    <a:cubicBezTo>
                      <a:pt x="9" y="147"/>
                      <a:pt x="25" y="124"/>
                      <a:pt x="22" y="98"/>
                    </a:cubicBezTo>
                    <a:cubicBezTo>
                      <a:pt x="15" y="119"/>
                      <a:pt x="7" y="141"/>
                      <a:pt x="0" y="163"/>
                    </a:cubicBezTo>
                    <a:cubicBezTo>
                      <a:pt x="6" y="109"/>
                      <a:pt x="30" y="61"/>
                      <a:pt x="36" y="8"/>
                    </a:cubicBezTo>
                    <a:cubicBezTo>
                      <a:pt x="37" y="5"/>
                      <a:pt x="39" y="3"/>
                      <a:pt x="40" y="0"/>
                    </a:cubicBezTo>
                    <a:close/>
                  </a:path>
                </a:pathLst>
              </a:custGeom>
              <a:solidFill>
                <a:srgbClr val="7F5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5" name="Freeform 117">
                <a:extLst>
                  <a:ext uri="{FF2B5EF4-FFF2-40B4-BE49-F238E27FC236}">
                    <a16:creationId xmlns:a16="http://schemas.microsoft.com/office/drawing/2014/main" id="{55B35625-6C4A-4A6B-9A5A-EF64372F00E9}"/>
                  </a:ext>
                </a:extLst>
              </p:cNvPr>
              <p:cNvSpPr>
                <a:spLocks/>
              </p:cNvSpPr>
              <p:nvPr/>
            </p:nvSpPr>
            <p:spPr bwMode="auto">
              <a:xfrm>
                <a:off x="754" y="715"/>
                <a:ext cx="146" cy="131"/>
              </a:xfrm>
              <a:custGeom>
                <a:avLst/>
                <a:gdLst>
                  <a:gd name="T0" fmla="*/ 117 w 130"/>
                  <a:gd name="T1" fmla="*/ 82 h 117"/>
                  <a:gd name="T2" fmla="*/ 118 w 130"/>
                  <a:gd name="T3" fmla="*/ 97 h 117"/>
                  <a:gd name="T4" fmla="*/ 130 w 130"/>
                  <a:gd name="T5" fmla="*/ 117 h 117"/>
                  <a:gd name="T6" fmla="*/ 110 w 130"/>
                  <a:gd name="T7" fmla="*/ 99 h 117"/>
                  <a:gd name="T8" fmla="*/ 32 w 130"/>
                  <a:gd name="T9" fmla="*/ 24 h 117"/>
                  <a:gd name="T10" fmla="*/ 0 w 130"/>
                  <a:gd name="T11" fmla="*/ 4 h 117"/>
                  <a:gd name="T12" fmla="*/ 21 w 130"/>
                  <a:gd name="T13" fmla="*/ 0 h 117"/>
                  <a:gd name="T14" fmla="*/ 66 w 130"/>
                  <a:gd name="T15" fmla="*/ 35 h 117"/>
                  <a:gd name="T16" fmla="*/ 87 w 130"/>
                  <a:gd name="T17" fmla="*/ 52 h 117"/>
                  <a:gd name="T18" fmla="*/ 93 w 130"/>
                  <a:gd name="T19" fmla="*/ 58 h 117"/>
                  <a:gd name="T20" fmla="*/ 117 w 130"/>
                  <a:gd name="T21"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117">
                    <a:moveTo>
                      <a:pt x="117" y="82"/>
                    </a:moveTo>
                    <a:cubicBezTo>
                      <a:pt x="109" y="88"/>
                      <a:pt x="115" y="92"/>
                      <a:pt x="118" y="97"/>
                    </a:cubicBezTo>
                    <a:cubicBezTo>
                      <a:pt x="123" y="103"/>
                      <a:pt x="128" y="108"/>
                      <a:pt x="130" y="117"/>
                    </a:cubicBezTo>
                    <a:cubicBezTo>
                      <a:pt x="123" y="111"/>
                      <a:pt x="116" y="106"/>
                      <a:pt x="110" y="99"/>
                    </a:cubicBezTo>
                    <a:cubicBezTo>
                      <a:pt x="87" y="70"/>
                      <a:pt x="58" y="49"/>
                      <a:pt x="32" y="24"/>
                    </a:cubicBezTo>
                    <a:cubicBezTo>
                      <a:pt x="22" y="15"/>
                      <a:pt x="6" y="19"/>
                      <a:pt x="0" y="4"/>
                    </a:cubicBezTo>
                    <a:cubicBezTo>
                      <a:pt x="7" y="2"/>
                      <a:pt x="16" y="7"/>
                      <a:pt x="21" y="0"/>
                    </a:cubicBezTo>
                    <a:cubicBezTo>
                      <a:pt x="38" y="9"/>
                      <a:pt x="51" y="23"/>
                      <a:pt x="66" y="35"/>
                    </a:cubicBezTo>
                    <a:cubicBezTo>
                      <a:pt x="73" y="41"/>
                      <a:pt x="78" y="49"/>
                      <a:pt x="87" y="52"/>
                    </a:cubicBezTo>
                    <a:cubicBezTo>
                      <a:pt x="89" y="54"/>
                      <a:pt x="91" y="56"/>
                      <a:pt x="93" y="58"/>
                    </a:cubicBezTo>
                    <a:cubicBezTo>
                      <a:pt x="100" y="67"/>
                      <a:pt x="110" y="73"/>
                      <a:pt x="117" y="82"/>
                    </a:cubicBezTo>
                    <a:close/>
                  </a:path>
                </a:pathLst>
              </a:custGeom>
              <a:solidFill>
                <a:srgbClr val="F1DA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6" name="Freeform 118">
                <a:extLst>
                  <a:ext uri="{FF2B5EF4-FFF2-40B4-BE49-F238E27FC236}">
                    <a16:creationId xmlns:a16="http://schemas.microsoft.com/office/drawing/2014/main" id="{1C71083B-2F45-47A0-A402-FB5D96921845}"/>
                  </a:ext>
                </a:extLst>
              </p:cNvPr>
              <p:cNvSpPr>
                <a:spLocks/>
              </p:cNvSpPr>
              <p:nvPr/>
            </p:nvSpPr>
            <p:spPr bwMode="auto">
              <a:xfrm>
                <a:off x="58" y="3943"/>
                <a:ext cx="134" cy="47"/>
              </a:xfrm>
              <a:custGeom>
                <a:avLst/>
                <a:gdLst>
                  <a:gd name="T0" fmla="*/ 4 w 119"/>
                  <a:gd name="T1" fmla="*/ 7 h 42"/>
                  <a:gd name="T2" fmla="*/ 50 w 119"/>
                  <a:gd name="T3" fmla="*/ 21 h 42"/>
                  <a:gd name="T4" fmla="*/ 72 w 119"/>
                  <a:gd name="T5" fmla="*/ 16 h 42"/>
                  <a:gd name="T6" fmla="*/ 109 w 119"/>
                  <a:gd name="T7" fmla="*/ 15 h 42"/>
                  <a:gd name="T8" fmla="*/ 116 w 119"/>
                  <a:gd name="T9" fmla="*/ 23 h 42"/>
                  <a:gd name="T10" fmla="*/ 119 w 119"/>
                  <a:gd name="T11" fmla="*/ 28 h 42"/>
                  <a:gd name="T12" fmla="*/ 92 w 119"/>
                  <a:gd name="T13" fmla="*/ 39 h 42"/>
                  <a:gd name="T14" fmla="*/ 90 w 119"/>
                  <a:gd name="T15" fmla="*/ 39 h 42"/>
                  <a:gd name="T16" fmla="*/ 88 w 119"/>
                  <a:gd name="T17" fmla="*/ 39 h 42"/>
                  <a:gd name="T18" fmla="*/ 33 w 119"/>
                  <a:gd name="T19" fmla="*/ 34 h 42"/>
                  <a:gd name="T20" fmla="*/ 22 w 119"/>
                  <a:gd name="T21" fmla="*/ 25 h 42"/>
                  <a:gd name="T22" fmla="*/ 18 w 119"/>
                  <a:gd name="T23" fmla="*/ 24 h 42"/>
                  <a:gd name="T24" fmla="*/ 3 w 119"/>
                  <a:gd name="T25" fmla="*/ 10 h 42"/>
                  <a:gd name="T26" fmla="*/ 4 w 119"/>
                  <a:gd name="T27"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42">
                    <a:moveTo>
                      <a:pt x="4" y="7"/>
                    </a:moveTo>
                    <a:cubicBezTo>
                      <a:pt x="20" y="8"/>
                      <a:pt x="40" y="0"/>
                      <a:pt x="50" y="21"/>
                    </a:cubicBezTo>
                    <a:cubicBezTo>
                      <a:pt x="56" y="12"/>
                      <a:pt x="64" y="17"/>
                      <a:pt x="72" y="16"/>
                    </a:cubicBezTo>
                    <a:cubicBezTo>
                      <a:pt x="84" y="15"/>
                      <a:pt x="96" y="15"/>
                      <a:pt x="109" y="15"/>
                    </a:cubicBezTo>
                    <a:cubicBezTo>
                      <a:pt x="114" y="15"/>
                      <a:pt x="116" y="19"/>
                      <a:pt x="116" y="23"/>
                    </a:cubicBezTo>
                    <a:cubicBezTo>
                      <a:pt x="117" y="25"/>
                      <a:pt x="118" y="26"/>
                      <a:pt x="119" y="28"/>
                    </a:cubicBezTo>
                    <a:cubicBezTo>
                      <a:pt x="114" y="42"/>
                      <a:pt x="102" y="38"/>
                      <a:pt x="92" y="39"/>
                    </a:cubicBezTo>
                    <a:cubicBezTo>
                      <a:pt x="90" y="39"/>
                      <a:pt x="90" y="39"/>
                      <a:pt x="90" y="39"/>
                    </a:cubicBezTo>
                    <a:cubicBezTo>
                      <a:pt x="88" y="39"/>
                      <a:pt x="88" y="39"/>
                      <a:pt x="88" y="39"/>
                    </a:cubicBezTo>
                    <a:cubicBezTo>
                      <a:pt x="70" y="36"/>
                      <a:pt x="52" y="34"/>
                      <a:pt x="33" y="34"/>
                    </a:cubicBezTo>
                    <a:cubicBezTo>
                      <a:pt x="30" y="34"/>
                      <a:pt x="19" y="38"/>
                      <a:pt x="22" y="25"/>
                    </a:cubicBezTo>
                    <a:cubicBezTo>
                      <a:pt x="23" y="20"/>
                      <a:pt x="19" y="24"/>
                      <a:pt x="18" y="24"/>
                    </a:cubicBezTo>
                    <a:cubicBezTo>
                      <a:pt x="1" y="32"/>
                      <a:pt x="0" y="24"/>
                      <a:pt x="3" y="10"/>
                    </a:cubicBezTo>
                    <a:cubicBezTo>
                      <a:pt x="3" y="9"/>
                      <a:pt x="4" y="8"/>
                      <a:pt x="4" y="7"/>
                    </a:cubicBezTo>
                    <a:close/>
                  </a:path>
                </a:pathLst>
              </a:custGeom>
              <a:solidFill>
                <a:srgbClr val="54A3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7" name="Freeform 119">
                <a:extLst>
                  <a:ext uri="{FF2B5EF4-FFF2-40B4-BE49-F238E27FC236}">
                    <a16:creationId xmlns:a16="http://schemas.microsoft.com/office/drawing/2014/main" id="{D028AD54-73DE-4912-A599-8CF70AAA2BBC}"/>
                  </a:ext>
                </a:extLst>
              </p:cNvPr>
              <p:cNvSpPr>
                <a:spLocks/>
              </p:cNvSpPr>
              <p:nvPr/>
            </p:nvSpPr>
            <p:spPr bwMode="auto">
              <a:xfrm>
                <a:off x="1957" y="1534"/>
                <a:ext cx="54" cy="240"/>
              </a:xfrm>
              <a:custGeom>
                <a:avLst/>
                <a:gdLst>
                  <a:gd name="T0" fmla="*/ 34 w 48"/>
                  <a:gd name="T1" fmla="*/ 191 h 214"/>
                  <a:gd name="T2" fmla="*/ 0 w 48"/>
                  <a:gd name="T3" fmla="*/ 0 h 214"/>
                  <a:gd name="T4" fmla="*/ 12 w 48"/>
                  <a:gd name="T5" fmla="*/ 19 h 214"/>
                  <a:gd name="T6" fmla="*/ 35 w 48"/>
                  <a:gd name="T7" fmla="*/ 142 h 214"/>
                  <a:gd name="T8" fmla="*/ 38 w 48"/>
                  <a:gd name="T9" fmla="*/ 180 h 214"/>
                  <a:gd name="T10" fmla="*/ 48 w 48"/>
                  <a:gd name="T11" fmla="*/ 214 h 214"/>
                  <a:gd name="T12" fmla="*/ 34 w 48"/>
                  <a:gd name="T13" fmla="*/ 191 h 214"/>
                </a:gdLst>
                <a:ahLst/>
                <a:cxnLst>
                  <a:cxn ang="0">
                    <a:pos x="T0" y="T1"/>
                  </a:cxn>
                  <a:cxn ang="0">
                    <a:pos x="T2" y="T3"/>
                  </a:cxn>
                  <a:cxn ang="0">
                    <a:pos x="T4" y="T5"/>
                  </a:cxn>
                  <a:cxn ang="0">
                    <a:pos x="T6" y="T7"/>
                  </a:cxn>
                  <a:cxn ang="0">
                    <a:pos x="T8" y="T9"/>
                  </a:cxn>
                  <a:cxn ang="0">
                    <a:pos x="T10" y="T11"/>
                  </a:cxn>
                  <a:cxn ang="0">
                    <a:pos x="T12" y="T13"/>
                  </a:cxn>
                </a:cxnLst>
                <a:rect l="0" t="0" r="r" b="b"/>
                <a:pathLst>
                  <a:path w="48" h="214">
                    <a:moveTo>
                      <a:pt x="34" y="191"/>
                    </a:moveTo>
                    <a:cubicBezTo>
                      <a:pt x="10" y="130"/>
                      <a:pt x="12" y="64"/>
                      <a:pt x="0" y="0"/>
                    </a:cubicBezTo>
                    <a:cubicBezTo>
                      <a:pt x="10" y="4"/>
                      <a:pt x="12" y="11"/>
                      <a:pt x="12" y="19"/>
                    </a:cubicBezTo>
                    <a:cubicBezTo>
                      <a:pt x="14" y="61"/>
                      <a:pt x="17" y="103"/>
                      <a:pt x="35" y="142"/>
                    </a:cubicBezTo>
                    <a:cubicBezTo>
                      <a:pt x="41" y="154"/>
                      <a:pt x="34" y="167"/>
                      <a:pt x="38" y="180"/>
                    </a:cubicBezTo>
                    <a:cubicBezTo>
                      <a:pt x="41" y="190"/>
                      <a:pt x="44" y="200"/>
                      <a:pt x="48" y="214"/>
                    </a:cubicBezTo>
                    <a:cubicBezTo>
                      <a:pt x="37" y="207"/>
                      <a:pt x="38" y="198"/>
                      <a:pt x="34" y="191"/>
                    </a:cubicBezTo>
                    <a:close/>
                  </a:path>
                </a:pathLst>
              </a:custGeom>
              <a:solidFill>
                <a:srgbClr val="8E6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8" name="Freeform 120">
                <a:extLst>
                  <a:ext uri="{FF2B5EF4-FFF2-40B4-BE49-F238E27FC236}">
                    <a16:creationId xmlns:a16="http://schemas.microsoft.com/office/drawing/2014/main" id="{C83F6C84-CB3C-4E2E-9C77-6CE2CC82271A}"/>
                  </a:ext>
                </a:extLst>
              </p:cNvPr>
              <p:cNvSpPr>
                <a:spLocks/>
              </p:cNvSpPr>
              <p:nvPr/>
            </p:nvSpPr>
            <p:spPr bwMode="auto">
              <a:xfrm>
                <a:off x="153" y="3483"/>
                <a:ext cx="127" cy="53"/>
              </a:xfrm>
              <a:custGeom>
                <a:avLst/>
                <a:gdLst>
                  <a:gd name="T0" fmla="*/ 0 w 113"/>
                  <a:gd name="T1" fmla="*/ 12 h 47"/>
                  <a:gd name="T2" fmla="*/ 52 w 113"/>
                  <a:gd name="T3" fmla="*/ 4 h 47"/>
                  <a:gd name="T4" fmla="*/ 44 w 113"/>
                  <a:gd name="T5" fmla="*/ 14 h 47"/>
                  <a:gd name="T6" fmla="*/ 41 w 113"/>
                  <a:gd name="T7" fmla="*/ 31 h 47"/>
                  <a:gd name="T8" fmla="*/ 54 w 113"/>
                  <a:gd name="T9" fmla="*/ 31 h 47"/>
                  <a:gd name="T10" fmla="*/ 103 w 113"/>
                  <a:gd name="T11" fmla="*/ 33 h 47"/>
                  <a:gd name="T12" fmla="*/ 112 w 113"/>
                  <a:gd name="T13" fmla="*/ 43 h 47"/>
                  <a:gd name="T14" fmla="*/ 33 w 113"/>
                  <a:gd name="T15" fmla="*/ 45 h 47"/>
                  <a:gd name="T16" fmla="*/ 17 w 113"/>
                  <a:gd name="T17" fmla="*/ 27 h 47"/>
                  <a:gd name="T18" fmla="*/ 0 w 113"/>
                  <a:gd name="T19" fmla="*/ 28 h 47"/>
                  <a:gd name="T20" fmla="*/ 0 w 113"/>
                  <a:gd name="T21" fmla="*/ 1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47">
                    <a:moveTo>
                      <a:pt x="0" y="12"/>
                    </a:moveTo>
                    <a:cubicBezTo>
                      <a:pt x="18" y="12"/>
                      <a:pt x="34" y="0"/>
                      <a:pt x="52" y="4"/>
                    </a:cubicBezTo>
                    <a:cubicBezTo>
                      <a:pt x="53" y="11"/>
                      <a:pt x="46" y="11"/>
                      <a:pt x="44" y="14"/>
                    </a:cubicBezTo>
                    <a:cubicBezTo>
                      <a:pt x="42" y="19"/>
                      <a:pt x="37" y="25"/>
                      <a:pt x="41" y="31"/>
                    </a:cubicBezTo>
                    <a:cubicBezTo>
                      <a:pt x="44" y="35"/>
                      <a:pt x="49" y="31"/>
                      <a:pt x="54" y="31"/>
                    </a:cubicBezTo>
                    <a:cubicBezTo>
                      <a:pt x="70" y="28"/>
                      <a:pt x="87" y="28"/>
                      <a:pt x="103" y="33"/>
                    </a:cubicBezTo>
                    <a:cubicBezTo>
                      <a:pt x="108" y="35"/>
                      <a:pt x="113" y="36"/>
                      <a:pt x="112" y="43"/>
                    </a:cubicBezTo>
                    <a:cubicBezTo>
                      <a:pt x="86" y="44"/>
                      <a:pt x="59" y="46"/>
                      <a:pt x="33" y="45"/>
                    </a:cubicBezTo>
                    <a:cubicBezTo>
                      <a:pt x="27" y="44"/>
                      <a:pt x="12" y="43"/>
                      <a:pt x="17" y="27"/>
                    </a:cubicBezTo>
                    <a:cubicBezTo>
                      <a:pt x="11" y="17"/>
                      <a:pt x="6" y="47"/>
                      <a:pt x="0" y="28"/>
                    </a:cubicBezTo>
                    <a:cubicBezTo>
                      <a:pt x="0" y="23"/>
                      <a:pt x="0" y="17"/>
                      <a:pt x="0" y="12"/>
                    </a:cubicBezTo>
                    <a:close/>
                  </a:path>
                </a:pathLst>
              </a:custGeom>
              <a:solidFill>
                <a:srgbClr val="A9C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9" name="Freeform 121">
                <a:extLst>
                  <a:ext uri="{FF2B5EF4-FFF2-40B4-BE49-F238E27FC236}">
                    <a16:creationId xmlns:a16="http://schemas.microsoft.com/office/drawing/2014/main" id="{723E2DC8-DED9-4E5B-BEEF-FDF0DAA6D7CD}"/>
                  </a:ext>
                </a:extLst>
              </p:cNvPr>
              <p:cNvSpPr>
                <a:spLocks/>
              </p:cNvSpPr>
              <p:nvPr/>
            </p:nvSpPr>
            <p:spPr bwMode="auto">
              <a:xfrm>
                <a:off x="971" y="587"/>
                <a:ext cx="183" cy="181"/>
              </a:xfrm>
              <a:custGeom>
                <a:avLst/>
                <a:gdLst>
                  <a:gd name="T0" fmla="*/ 163 w 163"/>
                  <a:gd name="T1" fmla="*/ 161 h 161"/>
                  <a:gd name="T2" fmla="*/ 112 w 163"/>
                  <a:gd name="T3" fmla="*/ 120 h 161"/>
                  <a:gd name="T4" fmla="*/ 8 w 163"/>
                  <a:gd name="T5" fmla="*/ 15 h 161"/>
                  <a:gd name="T6" fmla="*/ 0 w 163"/>
                  <a:gd name="T7" fmla="*/ 0 h 161"/>
                  <a:gd name="T8" fmla="*/ 48 w 163"/>
                  <a:gd name="T9" fmla="*/ 47 h 161"/>
                  <a:gd name="T10" fmla="*/ 156 w 163"/>
                  <a:gd name="T11" fmla="*/ 150 h 161"/>
                  <a:gd name="T12" fmla="*/ 163 w 163"/>
                  <a:gd name="T13" fmla="*/ 161 h 161"/>
                </a:gdLst>
                <a:ahLst/>
                <a:cxnLst>
                  <a:cxn ang="0">
                    <a:pos x="T0" y="T1"/>
                  </a:cxn>
                  <a:cxn ang="0">
                    <a:pos x="T2" y="T3"/>
                  </a:cxn>
                  <a:cxn ang="0">
                    <a:pos x="T4" y="T5"/>
                  </a:cxn>
                  <a:cxn ang="0">
                    <a:pos x="T6" y="T7"/>
                  </a:cxn>
                  <a:cxn ang="0">
                    <a:pos x="T8" y="T9"/>
                  </a:cxn>
                  <a:cxn ang="0">
                    <a:pos x="T10" y="T11"/>
                  </a:cxn>
                  <a:cxn ang="0">
                    <a:pos x="T12" y="T13"/>
                  </a:cxn>
                </a:cxnLst>
                <a:rect l="0" t="0" r="r" b="b"/>
                <a:pathLst>
                  <a:path w="163" h="161">
                    <a:moveTo>
                      <a:pt x="163" y="161"/>
                    </a:moveTo>
                    <a:cubicBezTo>
                      <a:pt x="142" y="152"/>
                      <a:pt x="131" y="131"/>
                      <a:pt x="112" y="120"/>
                    </a:cubicBezTo>
                    <a:cubicBezTo>
                      <a:pt x="68" y="93"/>
                      <a:pt x="44" y="49"/>
                      <a:pt x="8" y="15"/>
                    </a:cubicBezTo>
                    <a:cubicBezTo>
                      <a:pt x="6" y="10"/>
                      <a:pt x="0" y="8"/>
                      <a:pt x="0" y="0"/>
                    </a:cubicBezTo>
                    <a:cubicBezTo>
                      <a:pt x="20" y="13"/>
                      <a:pt x="31" y="33"/>
                      <a:pt x="48" y="47"/>
                    </a:cubicBezTo>
                    <a:cubicBezTo>
                      <a:pt x="87" y="78"/>
                      <a:pt x="122" y="114"/>
                      <a:pt x="156" y="150"/>
                    </a:cubicBezTo>
                    <a:cubicBezTo>
                      <a:pt x="158" y="154"/>
                      <a:pt x="161" y="158"/>
                      <a:pt x="163" y="161"/>
                    </a:cubicBezTo>
                    <a:close/>
                  </a:path>
                </a:pathLst>
              </a:custGeom>
              <a:solidFill>
                <a:srgbClr val="7E6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0" name="Freeform 122">
                <a:extLst>
                  <a:ext uri="{FF2B5EF4-FFF2-40B4-BE49-F238E27FC236}">
                    <a16:creationId xmlns:a16="http://schemas.microsoft.com/office/drawing/2014/main" id="{ADD2F177-FCBC-4D10-8A3B-E01B99D2B40A}"/>
                  </a:ext>
                </a:extLst>
              </p:cNvPr>
              <p:cNvSpPr>
                <a:spLocks/>
              </p:cNvSpPr>
              <p:nvPr/>
            </p:nvSpPr>
            <p:spPr bwMode="auto">
              <a:xfrm>
                <a:off x="607" y="2215"/>
                <a:ext cx="102" cy="248"/>
              </a:xfrm>
              <a:custGeom>
                <a:avLst/>
                <a:gdLst>
                  <a:gd name="T0" fmla="*/ 28 w 91"/>
                  <a:gd name="T1" fmla="*/ 137 h 221"/>
                  <a:gd name="T2" fmla="*/ 75 w 91"/>
                  <a:gd name="T3" fmla="*/ 17 h 221"/>
                  <a:gd name="T4" fmla="*/ 91 w 91"/>
                  <a:gd name="T5" fmla="*/ 0 h 221"/>
                  <a:gd name="T6" fmla="*/ 41 w 91"/>
                  <a:gd name="T7" fmla="*/ 132 h 221"/>
                  <a:gd name="T8" fmla="*/ 35 w 91"/>
                  <a:gd name="T9" fmla="*/ 148 h 221"/>
                  <a:gd name="T10" fmla="*/ 16 w 91"/>
                  <a:gd name="T11" fmla="*/ 200 h 221"/>
                  <a:gd name="T12" fmla="*/ 8 w 91"/>
                  <a:gd name="T13" fmla="*/ 209 h 221"/>
                  <a:gd name="T14" fmla="*/ 0 w 91"/>
                  <a:gd name="T15" fmla="*/ 221 h 221"/>
                  <a:gd name="T16" fmla="*/ 28 w 91"/>
                  <a:gd name="T17" fmla="*/ 13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221">
                    <a:moveTo>
                      <a:pt x="28" y="137"/>
                    </a:moveTo>
                    <a:cubicBezTo>
                      <a:pt x="57" y="102"/>
                      <a:pt x="60" y="57"/>
                      <a:pt x="75" y="17"/>
                    </a:cubicBezTo>
                    <a:cubicBezTo>
                      <a:pt x="79" y="12"/>
                      <a:pt x="81" y="5"/>
                      <a:pt x="91" y="0"/>
                    </a:cubicBezTo>
                    <a:cubicBezTo>
                      <a:pt x="69" y="45"/>
                      <a:pt x="65" y="92"/>
                      <a:pt x="41" y="132"/>
                    </a:cubicBezTo>
                    <a:cubicBezTo>
                      <a:pt x="38" y="137"/>
                      <a:pt x="37" y="143"/>
                      <a:pt x="35" y="148"/>
                    </a:cubicBezTo>
                    <a:cubicBezTo>
                      <a:pt x="29" y="166"/>
                      <a:pt x="20" y="182"/>
                      <a:pt x="16" y="200"/>
                    </a:cubicBezTo>
                    <a:cubicBezTo>
                      <a:pt x="15" y="204"/>
                      <a:pt x="12" y="208"/>
                      <a:pt x="8" y="209"/>
                    </a:cubicBezTo>
                    <a:cubicBezTo>
                      <a:pt x="6" y="213"/>
                      <a:pt x="3" y="217"/>
                      <a:pt x="0" y="221"/>
                    </a:cubicBezTo>
                    <a:cubicBezTo>
                      <a:pt x="0" y="190"/>
                      <a:pt x="17" y="165"/>
                      <a:pt x="28" y="137"/>
                    </a:cubicBezTo>
                    <a:close/>
                  </a:path>
                </a:pathLst>
              </a:custGeom>
              <a:solidFill>
                <a:srgbClr val="644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1" name="Freeform 123">
                <a:extLst>
                  <a:ext uri="{FF2B5EF4-FFF2-40B4-BE49-F238E27FC236}">
                    <a16:creationId xmlns:a16="http://schemas.microsoft.com/office/drawing/2014/main" id="{8045F83E-7E10-4100-88D6-ABCB2D3A2572}"/>
                  </a:ext>
                </a:extLst>
              </p:cNvPr>
              <p:cNvSpPr>
                <a:spLocks/>
              </p:cNvSpPr>
              <p:nvPr/>
            </p:nvSpPr>
            <p:spPr bwMode="auto">
              <a:xfrm>
                <a:off x="867" y="1263"/>
                <a:ext cx="71" cy="184"/>
              </a:xfrm>
              <a:custGeom>
                <a:avLst/>
                <a:gdLst>
                  <a:gd name="T0" fmla="*/ 18 w 64"/>
                  <a:gd name="T1" fmla="*/ 96 h 164"/>
                  <a:gd name="T2" fmla="*/ 57 w 64"/>
                  <a:gd name="T3" fmla="*/ 0 h 164"/>
                  <a:gd name="T4" fmla="*/ 58 w 64"/>
                  <a:gd name="T5" fmla="*/ 19 h 164"/>
                  <a:gd name="T6" fmla="*/ 36 w 64"/>
                  <a:gd name="T7" fmla="*/ 78 h 164"/>
                  <a:gd name="T8" fmla="*/ 13 w 64"/>
                  <a:gd name="T9" fmla="*/ 148 h 164"/>
                  <a:gd name="T10" fmla="*/ 0 w 64"/>
                  <a:gd name="T11" fmla="*/ 164 h 164"/>
                  <a:gd name="T12" fmla="*/ 18 w 64"/>
                  <a:gd name="T13" fmla="*/ 96 h 164"/>
                </a:gdLst>
                <a:ahLst/>
                <a:cxnLst>
                  <a:cxn ang="0">
                    <a:pos x="T0" y="T1"/>
                  </a:cxn>
                  <a:cxn ang="0">
                    <a:pos x="T2" y="T3"/>
                  </a:cxn>
                  <a:cxn ang="0">
                    <a:pos x="T4" y="T5"/>
                  </a:cxn>
                  <a:cxn ang="0">
                    <a:pos x="T6" y="T7"/>
                  </a:cxn>
                  <a:cxn ang="0">
                    <a:pos x="T8" y="T9"/>
                  </a:cxn>
                  <a:cxn ang="0">
                    <a:pos x="T10" y="T11"/>
                  </a:cxn>
                  <a:cxn ang="0">
                    <a:pos x="T12" y="T13"/>
                  </a:cxn>
                </a:cxnLst>
                <a:rect l="0" t="0" r="r" b="b"/>
                <a:pathLst>
                  <a:path w="64" h="164">
                    <a:moveTo>
                      <a:pt x="18" y="96"/>
                    </a:moveTo>
                    <a:cubicBezTo>
                      <a:pt x="30" y="64"/>
                      <a:pt x="43" y="33"/>
                      <a:pt x="57" y="0"/>
                    </a:cubicBezTo>
                    <a:cubicBezTo>
                      <a:pt x="64" y="7"/>
                      <a:pt x="60" y="13"/>
                      <a:pt x="58" y="19"/>
                    </a:cubicBezTo>
                    <a:cubicBezTo>
                      <a:pt x="50" y="38"/>
                      <a:pt x="37" y="58"/>
                      <a:pt x="36" y="78"/>
                    </a:cubicBezTo>
                    <a:cubicBezTo>
                      <a:pt x="34" y="104"/>
                      <a:pt x="20" y="124"/>
                      <a:pt x="13" y="148"/>
                    </a:cubicBezTo>
                    <a:cubicBezTo>
                      <a:pt x="11" y="154"/>
                      <a:pt x="10" y="164"/>
                      <a:pt x="0" y="164"/>
                    </a:cubicBezTo>
                    <a:cubicBezTo>
                      <a:pt x="11" y="142"/>
                      <a:pt x="13" y="119"/>
                      <a:pt x="18" y="96"/>
                    </a:cubicBezTo>
                    <a:close/>
                  </a:path>
                </a:pathLst>
              </a:custGeom>
              <a:solidFill>
                <a:srgbClr val="996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2" name="Freeform 124">
                <a:extLst>
                  <a:ext uri="{FF2B5EF4-FFF2-40B4-BE49-F238E27FC236}">
                    <a16:creationId xmlns:a16="http://schemas.microsoft.com/office/drawing/2014/main" id="{8AC17653-E989-48CD-B547-701011BD4C11}"/>
                  </a:ext>
                </a:extLst>
              </p:cNvPr>
              <p:cNvSpPr>
                <a:spLocks/>
              </p:cNvSpPr>
              <p:nvPr/>
            </p:nvSpPr>
            <p:spPr bwMode="auto">
              <a:xfrm>
                <a:off x="1756" y="636"/>
                <a:ext cx="65" cy="160"/>
              </a:xfrm>
              <a:custGeom>
                <a:avLst/>
                <a:gdLst>
                  <a:gd name="T0" fmla="*/ 1 w 58"/>
                  <a:gd name="T1" fmla="*/ 133 h 142"/>
                  <a:gd name="T2" fmla="*/ 3 w 58"/>
                  <a:gd name="T3" fmla="*/ 126 h 142"/>
                  <a:gd name="T4" fmla="*/ 14 w 58"/>
                  <a:gd name="T5" fmla="*/ 93 h 142"/>
                  <a:gd name="T6" fmla="*/ 46 w 58"/>
                  <a:gd name="T7" fmla="*/ 2 h 142"/>
                  <a:gd name="T8" fmla="*/ 56 w 58"/>
                  <a:gd name="T9" fmla="*/ 7 h 142"/>
                  <a:gd name="T10" fmla="*/ 52 w 58"/>
                  <a:gd name="T11" fmla="*/ 28 h 142"/>
                  <a:gd name="T12" fmla="*/ 38 w 58"/>
                  <a:gd name="T13" fmla="*/ 82 h 142"/>
                  <a:gd name="T14" fmla="*/ 26 w 58"/>
                  <a:gd name="T15" fmla="*/ 122 h 142"/>
                  <a:gd name="T16" fmla="*/ 24 w 58"/>
                  <a:gd name="T17" fmla="*/ 127 h 142"/>
                  <a:gd name="T18" fmla="*/ 18 w 58"/>
                  <a:gd name="T19" fmla="*/ 134 h 142"/>
                  <a:gd name="T20" fmla="*/ 5 w 58"/>
                  <a:gd name="T21" fmla="*/ 139 h 142"/>
                  <a:gd name="T22" fmla="*/ 1 w 58"/>
                  <a:gd name="T23" fmla="*/ 1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142">
                    <a:moveTo>
                      <a:pt x="1" y="133"/>
                    </a:moveTo>
                    <a:cubicBezTo>
                      <a:pt x="2" y="130"/>
                      <a:pt x="2" y="128"/>
                      <a:pt x="3" y="126"/>
                    </a:cubicBezTo>
                    <a:cubicBezTo>
                      <a:pt x="6" y="115"/>
                      <a:pt x="5" y="102"/>
                      <a:pt x="14" y="93"/>
                    </a:cubicBezTo>
                    <a:cubicBezTo>
                      <a:pt x="28" y="64"/>
                      <a:pt x="34" y="32"/>
                      <a:pt x="46" y="2"/>
                    </a:cubicBezTo>
                    <a:cubicBezTo>
                      <a:pt x="51" y="0"/>
                      <a:pt x="54" y="3"/>
                      <a:pt x="56" y="7"/>
                    </a:cubicBezTo>
                    <a:cubicBezTo>
                      <a:pt x="58" y="15"/>
                      <a:pt x="54" y="21"/>
                      <a:pt x="52" y="28"/>
                    </a:cubicBezTo>
                    <a:cubicBezTo>
                      <a:pt x="44" y="45"/>
                      <a:pt x="42" y="64"/>
                      <a:pt x="38" y="82"/>
                    </a:cubicBezTo>
                    <a:cubicBezTo>
                      <a:pt x="35" y="96"/>
                      <a:pt x="32" y="109"/>
                      <a:pt x="26" y="122"/>
                    </a:cubicBezTo>
                    <a:cubicBezTo>
                      <a:pt x="26" y="124"/>
                      <a:pt x="25" y="126"/>
                      <a:pt x="24" y="127"/>
                    </a:cubicBezTo>
                    <a:cubicBezTo>
                      <a:pt x="23" y="130"/>
                      <a:pt x="18" y="135"/>
                      <a:pt x="18" y="134"/>
                    </a:cubicBezTo>
                    <a:cubicBezTo>
                      <a:pt x="7" y="121"/>
                      <a:pt x="11" y="142"/>
                      <a:pt x="5" y="139"/>
                    </a:cubicBezTo>
                    <a:cubicBezTo>
                      <a:pt x="1" y="138"/>
                      <a:pt x="0" y="136"/>
                      <a:pt x="1" y="133"/>
                    </a:cubicBezTo>
                    <a:close/>
                  </a:path>
                </a:pathLst>
              </a:custGeom>
              <a:solidFill>
                <a:srgbClr val="6854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3" name="Freeform 125">
                <a:extLst>
                  <a:ext uri="{FF2B5EF4-FFF2-40B4-BE49-F238E27FC236}">
                    <a16:creationId xmlns:a16="http://schemas.microsoft.com/office/drawing/2014/main" id="{D2F65EA9-A57D-4C57-8203-3953EE90EABC}"/>
                  </a:ext>
                </a:extLst>
              </p:cNvPr>
              <p:cNvSpPr>
                <a:spLocks/>
              </p:cNvSpPr>
              <p:nvPr/>
            </p:nvSpPr>
            <p:spPr bwMode="auto">
              <a:xfrm>
                <a:off x="1977" y="463"/>
                <a:ext cx="60" cy="217"/>
              </a:xfrm>
              <a:custGeom>
                <a:avLst/>
                <a:gdLst>
                  <a:gd name="T0" fmla="*/ 44 w 53"/>
                  <a:gd name="T1" fmla="*/ 0 h 193"/>
                  <a:gd name="T2" fmla="*/ 48 w 53"/>
                  <a:gd name="T3" fmla="*/ 40 h 193"/>
                  <a:gd name="T4" fmla="*/ 53 w 53"/>
                  <a:gd name="T5" fmla="*/ 48 h 193"/>
                  <a:gd name="T6" fmla="*/ 34 w 53"/>
                  <a:gd name="T7" fmla="*/ 130 h 193"/>
                  <a:gd name="T8" fmla="*/ 13 w 53"/>
                  <a:gd name="T9" fmla="*/ 192 h 193"/>
                  <a:gd name="T10" fmla="*/ 7 w 53"/>
                  <a:gd name="T11" fmla="*/ 192 h 193"/>
                  <a:gd name="T12" fmla="*/ 3 w 53"/>
                  <a:gd name="T13" fmla="*/ 176 h 193"/>
                  <a:gd name="T14" fmla="*/ 28 w 53"/>
                  <a:gd name="T15" fmla="*/ 94 h 193"/>
                  <a:gd name="T16" fmla="*/ 37 w 53"/>
                  <a:gd name="T17" fmla="*/ 34 h 193"/>
                  <a:gd name="T18" fmla="*/ 44 w 53"/>
                  <a:gd name="T1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193">
                    <a:moveTo>
                      <a:pt x="44" y="0"/>
                    </a:moveTo>
                    <a:cubicBezTo>
                      <a:pt x="48" y="13"/>
                      <a:pt x="41" y="27"/>
                      <a:pt x="48" y="40"/>
                    </a:cubicBezTo>
                    <a:cubicBezTo>
                      <a:pt x="51" y="42"/>
                      <a:pt x="53" y="45"/>
                      <a:pt x="53" y="48"/>
                    </a:cubicBezTo>
                    <a:cubicBezTo>
                      <a:pt x="52" y="77"/>
                      <a:pt x="45" y="104"/>
                      <a:pt x="34" y="130"/>
                    </a:cubicBezTo>
                    <a:cubicBezTo>
                      <a:pt x="25" y="151"/>
                      <a:pt x="26" y="174"/>
                      <a:pt x="13" y="192"/>
                    </a:cubicBezTo>
                    <a:cubicBezTo>
                      <a:pt x="11" y="193"/>
                      <a:pt x="9" y="193"/>
                      <a:pt x="7" y="192"/>
                    </a:cubicBezTo>
                    <a:cubicBezTo>
                      <a:pt x="2" y="188"/>
                      <a:pt x="0" y="182"/>
                      <a:pt x="3" y="176"/>
                    </a:cubicBezTo>
                    <a:cubicBezTo>
                      <a:pt x="13" y="149"/>
                      <a:pt x="16" y="120"/>
                      <a:pt x="28" y="94"/>
                    </a:cubicBezTo>
                    <a:cubicBezTo>
                      <a:pt x="36" y="75"/>
                      <a:pt x="37" y="55"/>
                      <a:pt x="37" y="34"/>
                    </a:cubicBezTo>
                    <a:cubicBezTo>
                      <a:pt x="37" y="22"/>
                      <a:pt x="35" y="10"/>
                      <a:pt x="44" y="0"/>
                    </a:cubicBezTo>
                    <a:close/>
                  </a:path>
                </a:pathLst>
              </a:custGeom>
              <a:solidFill>
                <a:srgbClr val="F0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4" name="Freeform 126">
                <a:extLst>
                  <a:ext uri="{FF2B5EF4-FFF2-40B4-BE49-F238E27FC236}">
                    <a16:creationId xmlns:a16="http://schemas.microsoft.com/office/drawing/2014/main" id="{1C5296D7-3B99-4DB5-8DAA-520FDE1EB1AA}"/>
                  </a:ext>
                </a:extLst>
              </p:cNvPr>
              <p:cNvSpPr>
                <a:spLocks/>
              </p:cNvSpPr>
              <p:nvPr/>
            </p:nvSpPr>
            <p:spPr bwMode="auto">
              <a:xfrm>
                <a:off x="-2" y="4292"/>
                <a:ext cx="168" cy="25"/>
              </a:xfrm>
              <a:custGeom>
                <a:avLst/>
                <a:gdLst>
                  <a:gd name="T0" fmla="*/ 2 w 150"/>
                  <a:gd name="T1" fmla="*/ 0 h 22"/>
                  <a:gd name="T2" fmla="*/ 108 w 150"/>
                  <a:gd name="T3" fmla="*/ 15 h 22"/>
                  <a:gd name="T4" fmla="*/ 130 w 150"/>
                  <a:gd name="T5" fmla="*/ 9 h 22"/>
                  <a:gd name="T6" fmla="*/ 150 w 150"/>
                  <a:gd name="T7" fmla="*/ 20 h 22"/>
                  <a:gd name="T8" fmla="*/ 21 w 150"/>
                  <a:gd name="T9" fmla="*/ 20 h 22"/>
                  <a:gd name="T10" fmla="*/ 2 w 150"/>
                  <a:gd name="T11" fmla="*/ 0 h 22"/>
                </a:gdLst>
                <a:ahLst/>
                <a:cxnLst>
                  <a:cxn ang="0">
                    <a:pos x="T0" y="T1"/>
                  </a:cxn>
                  <a:cxn ang="0">
                    <a:pos x="T2" y="T3"/>
                  </a:cxn>
                  <a:cxn ang="0">
                    <a:pos x="T4" y="T5"/>
                  </a:cxn>
                  <a:cxn ang="0">
                    <a:pos x="T6" y="T7"/>
                  </a:cxn>
                  <a:cxn ang="0">
                    <a:pos x="T8" y="T9"/>
                  </a:cxn>
                  <a:cxn ang="0">
                    <a:pos x="T10" y="T11"/>
                  </a:cxn>
                </a:cxnLst>
                <a:rect l="0" t="0" r="r" b="b"/>
                <a:pathLst>
                  <a:path w="150" h="22">
                    <a:moveTo>
                      <a:pt x="2" y="0"/>
                    </a:moveTo>
                    <a:cubicBezTo>
                      <a:pt x="38" y="5"/>
                      <a:pt x="73" y="11"/>
                      <a:pt x="108" y="15"/>
                    </a:cubicBezTo>
                    <a:cubicBezTo>
                      <a:pt x="115" y="16"/>
                      <a:pt x="126" y="22"/>
                      <a:pt x="130" y="9"/>
                    </a:cubicBezTo>
                    <a:cubicBezTo>
                      <a:pt x="134" y="18"/>
                      <a:pt x="146" y="11"/>
                      <a:pt x="150" y="20"/>
                    </a:cubicBezTo>
                    <a:cubicBezTo>
                      <a:pt x="107" y="20"/>
                      <a:pt x="64" y="19"/>
                      <a:pt x="21" y="20"/>
                    </a:cubicBezTo>
                    <a:cubicBezTo>
                      <a:pt x="4" y="21"/>
                      <a:pt x="0" y="15"/>
                      <a:pt x="2" y="0"/>
                    </a:cubicBezTo>
                    <a:close/>
                  </a:path>
                </a:pathLst>
              </a:custGeom>
              <a:solidFill>
                <a:srgbClr val="E1E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5" name="Freeform 127">
                <a:extLst>
                  <a:ext uri="{FF2B5EF4-FFF2-40B4-BE49-F238E27FC236}">
                    <a16:creationId xmlns:a16="http://schemas.microsoft.com/office/drawing/2014/main" id="{71F9F599-DFCE-460A-ACD1-01A226103B59}"/>
                  </a:ext>
                </a:extLst>
              </p:cNvPr>
              <p:cNvSpPr>
                <a:spLocks/>
              </p:cNvSpPr>
              <p:nvPr/>
            </p:nvSpPr>
            <p:spPr bwMode="auto">
              <a:xfrm>
                <a:off x="1967" y="1490"/>
                <a:ext cx="50" cy="118"/>
              </a:xfrm>
              <a:custGeom>
                <a:avLst/>
                <a:gdLst>
                  <a:gd name="T0" fmla="*/ 26 w 45"/>
                  <a:gd name="T1" fmla="*/ 94 h 105"/>
                  <a:gd name="T2" fmla="*/ 3 w 45"/>
                  <a:gd name="T3" fmla="*/ 16 h 105"/>
                  <a:gd name="T4" fmla="*/ 7 w 45"/>
                  <a:gd name="T5" fmla="*/ 3 h 105"/>
                  <a:gd name="T6" fmla="*/ 19 w 45"/>
                  <a:gd name="T7" fmla="*/ 12 h 105"/>
                  <a:gd name="T8" fmla="*/ 37 w 45"/>
                  <a:gd name="T9" fmla="*/ 85 h 105"/>
                  <a:gd name="T10" fmla="*/ 45 w 45"/>
                  <a:gd name="T11" fmla="*/ 94 h 105"/>
                  <a:gd name="T12" fmla="*/ 26 w 45"/>
                  <a:gd name="T13" fmla="*/ 94 h 105"/>
                </a:gdLst>
                <a:ahLst/>
                <a:cxnLst>
                  <a:cxn ang="0">
                    <a:pos x="T0" y="T1"/>
                  </a:cxn>
                  <a:cxn ang="0">
                    <a:pos x="T2" y="T3"/>
                  </a:cxn>
                  <a:cxn ang="0">
                    <a:pos x="T4" y="T5"/>
                  </a:cxn>
                  <a:cxn ang="0">
                    <a:pos x="T6" y="T7"/>
                  </a:cxn>
                  <a:cxn ang="0">
                    <a:pos x="T8" y="T9"/>
                  </a:cxn>
                  <a:cxn ang="0">
                    <a:pos x="T10" y="T11"/>
                  </a:cxn>
                  <a:cxn ang="0">
                    <a:pos x="T12" y="T13"/>
                  </a:cxn>
                </a:cxnLst>
                <a:rect l="0" t="0" r="r" b="b"/>
                <a:pathLst>
                  <a:path w="45" h="105">
                    <a:moveTo>
                      <a:pt x="26" y="94"/>
                    </a:moveTo>
                    <a:cubicBezTo>
                      <a:pt x="18" y="68"/>
                      <a:pt x="16" y="41"/>
                      <a:pt x="3" y="16"/>
                    </a:cubicBezTo>
                    <a:cubicBezTo>
                      <a:pt x="0" y="12"/>
                      <a:pt x="0" y="5"/>
                      <a:pt x="7" y="3"/>
                    </a:cubicBezTo>
                    <a:cubicBezTo>
                      <a:pt x="15" y="0"/>
                      <a:pt x="17" y="6"/>
                      <a:pt x="19" y="12"/>
                    </a:cubicBezTo>
                    <a:cubicBezTo>
                      <a:pt x="25" y="36"/>
                      <a:pt x="32" y="61"/>
                      <a:pt x="37" y="85"/>
                    </a:cubicBezTo>
                    <a:cubicBezTo>
                      <a:pt x="39" y="90"/>
                      <a:pt x="39" y="95"/>
                      <a:pt x="45" y="94"/>
                    </a:cubicBezTo>
                    <a:cubicBezTo>
                      <a:pt x="39" y="105"/>
                      <a:pt x="33" y="98"/>
                      <a:pt x="26" y="94"/>
                    </a:cubicBezTo>
                    <a:close/>
                  </a:path>
                </a:pathLst>
              </a:custGeom>
              <a:solidFill>
                <a:srgbClr val="EDDB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6" name="Freeform 128">
                <a:extLst>
                  <a:ext uri="{FF2B5EF4-FFF2-40B4-BE49-F238E27FC236}">
                    <a16:creationId xmlns:a16="http://schemas.microsoft.com/office/drawing/2014/main" id="{1D5CBBE0-C2D0-43D3-8C10-D03CBE2AD10D}"/>
                  </a:ext>
                </a:extLst>
              </p:cNvPr>
              <p:cNvSpPr>
                <a:spLocks/>
              </p:cNvSpPr>
              <p:nvPr/>
            </p:nvSpPr>
            <p:spPr bwMode="auto">
              <a:xfrm>
                <a:off x="7" y="4198"/>
                <a:ext cx="96" cy="38"/>
              </a:xfrm>
              <a:custGeom>
                <a:avLst/>
                <a:gdLst>
                  <a:gd name="T0" fmla="*/ 6 w 86"/>
                  <a:gd name="T1" fmla="*/ 0 h 34"/>
                  <a:gd name="T2" fmla="*/ 86 w 86"/>
                  <a:gd name="T3" fmla="*/ 0 h 34"/>
                  <a:gd name="T4" fmla="*/ 72 w 86"/>
                  <a:gd name="T5" fmla="*/ 15 h 34"/>
                  <a:gd name="T6" fmla="*/ 32 w 86"/>
                  <a:gd name="T7" fmla="*/ 30 h 34"/>
                  <a:gd name="T8" fmla="*/ 3 w 86"/>
                  <a:gd name="T9" fmla="*/ 16 h 34"/>
                  <a:gd name="T10" fmla="*/ 1 w 86"/>
                  <a:gd name="T11" fmla="*/ 16 h 34"/>
                  <a:gd name="T12" fmla="*/ 6 w 86"/>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86" h="34">
                    <a:moveTo>
                      <a:pt x="6" y="0"/>
                    </a:moveTo>
                    <a:cubicBezTo>
                      <a:pt x="33" y="0"/>
                      <a:pt x="59" y="0"/>
                      <a:pt x="86" y="0"/>
                    </a:cubicBezTo>
                    <a:cubicBezTo>
                      <a:pt x="86" y="10"/>
                      <a:pt x="78" y="12"/>
                      <a:pt x="72" y="15"/>
                    </a:cubicBezTo>
                    <a:cubicBezTo>
                      <a:pt x="60" y="22"/>
                      <a:pt x="46" y="25"/>
                      <a:pt x="32" y="30"/>
                    </a:cubicBezTo>
                    <a:cubicBezTo>
                      <a:pt x="19" y="34"/>
                      <a:pt x="9" y="28"/>
                      <a:pt x="3" y="16"/>
                    </a:cubicBezTo>
                    <a:cubicBezTo>
                      <a:pt x="3" y="16"/>
                      <a:pt x="1" y="16"/>
                      <a:pt x="1" y="16"/>
                    </a:cubicBezTo>
                    <a:cubicBezTo>
                      <a:pt x="2" y="10"/>
                      <a:pt x="0" y="4"/>
                      <a:pt x="6" y="0"/>
                    </a:cubicBezTo>
                    <a:close/>
                  </a:path>
                </a:pathLst>
              </a:custGeom>
              <a:solidFill>
                <a:srgbClr val="B4D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7" name="Freeform 129">
                <a:extLst>
                  <a:ext uri="{FF2B5EF4-FFF2-40B4-BE49-F238E27FC236}">
                    <a16:creationId xmlns:a16="http://schemas.microsoft.com/office/drawing/2014/main" id="{F5046E3B-EFF1-41E6-ABE2-3B0D496E3BE7}"/>
                  </a:ext>
                </a:extLst>
              </p:cNvPr>
              <p:cNvSpPr>
                <a:spLocks/>
              </p:cNvSpPr>
              <p:nvPr/>
            </p:nvSpPr>
            <p:spPr bwMode="auto">
              <a:xfrm>
                <a:off x="2140" y="539"/>
                <a:ext cx="48" cy="203"/>
              </a:xfrm>
              <a:custGeom>
                <a:avLst/>
                <a:gdLst>
                  <a:gd name="T0" fmla="*/ 0 w 43"/>
                  <a:gd name="T1" fmla="*/ 181 h 181"/>
                  <a:gd name="T2" fmla="*/ 0 w 43"/>
                  <a:gd name="T3" fmla="*/ 161 h 181"/>
                  <a:gd name="T4" fmla="*/ 38 w 43"/>
                  <a:gd name="T5" fmla="*/ 0 h 181"/>
                  <a:gd name="T6" fmla="*/ 43 w 43"/>
                  <a:gd name="T7" fmla="*/ 32 h 181"/>
                  <a:gd name="T8" fmla="*/ 21 w 43"/>
                  <a:gd name="T9" fmla="*/ 85 h 181"/>
                  <a:gd name="T10" fmla="*/ 21 w 43"/>
                  <a:gd name="T11" fmla="*/ 94 h 181"/>
                  <a:gd name="T12" fmla="*/ 4 w 43"/>
                  <a:gd name="T13" fmla="*/ 181 h 181"/>
                  <a:gd name="T14" fmla="*/ 0 w 43"/>
                  <a:gd name="T15" fmla="*/ 181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81">
                    <a:moveTo>
                      <a:pt x="0" y="181"/>
                    </a:moveTo>
                    <a:cubicBezTo>
                      <a:pt x="0" y="174"/>
                      <a:pt x="0" y="168"/>
                      <a:pt x="0" y="161"/>
                    </a:cubicBezTo>
                    <a:cubicBezTo>
                      <a:pt x="7" y="108"/>
                      <a:pt x="16" y="55"/>
                      <a:pt x="38" y="0"/>
                    </a:cubicBezTo>
                    <a:cubicBezTo>
                      <a:pt x="41" y="14"/>
                      <a:pt x="42" y="23"/>
                      <a:pt x="43" y="32"/>
                    </a:cubicBezTo>
                    <a:cubicBezTo>
                      <a:pt x="32" y="39"/>
                      <a:pt x="16" y="73"/>
                      <a:pt x="21" y="85"/>
                    </a:cubicBezTo>
                    <a:cubicBezTo>
                      <a:pt x="22" y="88"/>
                      <a:pt x="22" y="90"/>
                      <a:pt x="21" y="94"/>
                    </a:cubicBezTo>
                    <a:cubicBezTo>
                      <a:pt x="11" y="122"/>
                      <a:pt x="12" y="152"/>
                      <a:pt x="4" y="181"/>
                    </a:cubicBezTo>
                    <a:cubicBezTo>
                      <a:pt x="3" y="181"/>
                      <a:pt x="2" y="181"/>
                      <a:pt x="0" y="181"/>
                    </a:cubicBezTo>
                    <a:close/>
                  </a:path>
                </a:pathLst>
              </a:custGeom>
              <a:solidFill>
                <a:srgbClr val="927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8" name="Freeform 130">
                <a:extLst>
                  <a:ext uri="{FF2B5EF4-FFF2-40B4-BE49-F238E27FC236}">
                    <a16:creationId xmlns:a16="http://schemas.microsoft.com/office/drawing/2014/main" id="{06372D1F-AA08-402B-9666-E32254C56673}"/>
                  </a:ext>
                </a:extLst>
              </p:cNvPr>
              <p:cNvSpPr>
                <a:spLocks/>
              </p:cNvSpPr>
              <p:nvPr/>
            </p:nvSpPr>
            <p:spPr bwMode="auto">
              <a:xfrm>
                <a:off x="2194" y="3519"/>
                <a:ext cx="162" cy="31"/>
              </a:xfrm>
              <a:custGeom>
                <a:avLst/>
                <a:gdLst>
                  <a:gd name="T0" fmla="*/ 52 w 144"/>
                  <a:gd name="T1" fmla="*/ 12 h 28"/>
                  <a:gd name="T2" fmla="*/ 139 w 144"/>
                  <a:gd name="T3" fmla="*/ 0 h 28"/>
                  <a:gd name="T4" fmla="*/ 144 w 144"/>
                  <a:gd name="T5" fmla="*/ 23 h 28"/>
                  <a:gd name="T6" fmla="*/ 133 w 144"/>
                  <a:gd name="T7" fmla="*/ 19 h 28"/>
                  <a:gd name="T8" fmla="*/ 45 w 144"/>
                  <a:gd name="T9" fmla="*/ 21 h 28"/>
                  <a:gd name="T10" fmla="*/ 4 w 144"/>
                  <a:gd name="T11" fmla="*/ 20 h 28"/>
                  <a:gd name="T12" fmla="*/ 15 w 144"/>
                  <a:gd name="T13" fmla="*/ 10 h 28"/>
                  <a:gd name="T14" fmla="*/ 52 w 144"/>
                  <a:gd name="T15" fmla="*/ 1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28">
                    <a:moveTo>
                      <a:pt x="52" y="12"/>
                    </a:moveTo>
                    <a:cubicBezTo>
                      <a:pt x="81" y="5"/>
                      <a:pt x="112" y="13"/>
                      <a:pt x="139" y="0"/>
                    </a:cubicBezTo>
                    <a:cubicBezTo>
                      <a:pt x="141" y="8"/>
                      <a:pt x="142" y="15"/>
                      <a:pt x="144" y="23"/>
                    </a:cubicBezTo>
                    <a:cubicBezTo>
                      <a:pt x="140" y="22"/>
                      <a:pt x="136" y="18"/>
                      <a:pt x="133" y="19"/>
                    </a:cubicBezTo>
                    <a:cubicBezTo>
                      <a:pt x="104" y="28"/>
                      <a:pt x="74" y="16"/>
                      <a:pt x="45" y="21"/>
                    </a:cubicBezTo>
                    <a:cubicBezTo>
                      <a:pt x="32" y="24"/>
                      <a:pt x="18" y="20"/>
                      <a:pt x="4" y="20"/>
                    </a:cubicBezTo>
                    <a:cubicBezTo>
                      <a:pt x="0" y="8"/>
                      <a:pt x="10" y="10"/>
                      <a:pt x="15" y="10"/>
                    </a:cubicBezTo>
                    <a:cubicBezTo>
                      <a:pt x="27" y="11"/>
                      <a:pt x="40" y="10"/>
                      <a:pt x="52" y="12"/>
                    </a:cubicBezTo>
                    <a:close/>
                  </a:path>
                </a:pathLst>
              </a:custGeom>
              <a:solidFill>
                <a:srgbClr val="9BC7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9" name="Freeform 131">
                <a:extLst>
                  <a:ext uri="{FF2B5EF4-FFF2-40B4-BE49-F238E27FC236}">
                    <a16:creationId xmlns:a16="http://schemas.microsoft.com/office/drawing/2014/main" id="{4F7B1B4C-801A-4DCA-854A-4119B805A6FF}"/>
                  </a:ext>
                </a:extLst>
              </p:cNvPr>
              <p:cNvSpPr>
                <a:spLocks/>
              </p:cNvSpPr>
              <p:nvPr/>
            </p:nvSpPr>
            <p:spPr bwMode="auto">
              <a:xfrm>
                <a:off x="734" y="1707"/>
                <a:ext cx="84" cy="218"/>
              </a:xfrm>
              <a:custGeom>
                <a:avLst/>
                <a:gdLst>
                  <a:gd name="T0" fmla="*/ 4 w 75"/>
                  <a:gd name="T1" fmla="*/ 181 h 194"/>
                  <a:gd name="T2" fmla="*/ 59 w 75"/>
                  <a:gd name="T3" fmla="*/ 35 h 194"/>
                  <a:gd name="T4" fmla="*/ 70 w 75"/>
                  <a:gd name="T5" fmla="*/ 0 h 194"/>
                  <a:gd name="T6" fmla="*/ 74 w 75"/>
                  <a:gd name="T7" fmla="*/ 6 h 194"/>
                  <a:gd name="T8" fmla="*/ 12 w 75"/>
                  <a:gd name="T9" fmla="*/ 182 h 194"/>
                  <a:gd name="T10" fmla="*/ 0 w 75"/>
                  <a:gd name="T11" fmla="*/ 192 h 194"/>
                  <a:gd name="T12" fmla="*/ 4 w 75"/>
                  <a:gd name="T13" fmla="*/ 181 h 194"/>
                </a:gdLst>
                <a:ahLst/>
                <a:cxnLst>
                  <a:cxn ang="0">
                    <a:pos x="T0" y="T1"/>
                  </a:cxn>
                  <a:cxn ang="0">
                    <a:pos x="T2" y="T3"/>
                  </a:cxn>
                  <a:cxn ang="0">
                    <a:pos x="T4" y="T5"/>
                  </a:cxn>
                  <a:cxn ang="0">
                    <a:pos x="T6" y="T7"/>
                  </a:cxn>
                  <a:cxn ang="0">
                    <a:pos x="T8" y="T9"/>
                  </a:cxn>
                  <a:cxn ang="0">
                    <a:pos x="T10" y="T11"/>
                  </a:cxn>
                  <a:cxn ang="0">
                    <a:pos x="T12" y="T13"/>
                  </a:cxn>
                </a:cxnLst>
                <a:rect l="0" t="0" r="r" b="b"/>
                <a:pathLst>
                  <a:path w="75" h="194">
                    <a:moveTo>
                      <a:pt x="4" y="181"/>
                    </a:moveTo>
                    <a:cubicBezTo>
                      <a:pt x="30" y="135"/>
                      <a:pt x="43" y="84"/>
                      <a:pt x="59" y="35"/>
                    </a:cubicBezTo>
                    <a:cubicBezTo>
                      <a:pt x="62" y="24"/>
                      <a:pt x="66" y="13"/>
                      <a:pt x="70" y="0"/>
                    </a:cubicBezTo>
                    <a:cubicBezTo>
                      <a:pt x="73" y="4"/>
                      <a:pt x="75" y="5"/>
                      <a:pt x="74" y="6"/>
                    </a:cubicBezTo>
                    <a:cubicBezTo>
                      <a:pt x="56" y="66"/>
                      <a:pt x="41" y="126"/>
                      <a:pt x="12" y="182"/>
                    </a:cubicBezTo>
                    <a:cubicBezTo>
                      <a:pt x="9" y="187"/>
                      <a:pt x="8" y="194"/>
                      <a:pt x="0" y="192"/>
                    </a:cubicBezTo>
                    <a:cubicBezTo>
                      <a:pt x="1" y="189"/>
                      <a:pt x="3" y="185"/>
                      <a:pt x="4" y="181"/>
                    </a:cubicBezTo>
                    <a:close/>
                  </a:path>
                </a:pathLst>
              </a:custGeom>
              <a:solidFill>
                <a:srgbClr val="825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0" name="Freeform 132">
                <a:extLst>
                  <a:ext uri="{FF2B5EF4-FFF2-40B4-BE49-F238E27FC236}">
                    <a16:creationId xmlns:a16="http://schemas.microsoft.com/office/drawing/2014/main" id="{E8526DFB-0FFF-4259-8D06-66B70E073271}"/>
                  </a:ext>
                </a:extLst>
              </p:cNvPr>
              <p:cNvSpPr>
                <a:spLocks/>
              </p:cNvSpPr>
              <p:nvPr/>
            </p:nvSpPr>
            <p:spPr bwMode="auto">
              <a:xfrm>
                <a:off x="1741" y="652"/>
                <a:ext cx="49" cy="126"/>
              </a:xfrm>
              <a:custGeom>
                <a:avLst/>
                <a:gdLst>
                  <a:gd name="T0" fmla="*/ 27 w 44"/>
                  <a:gd name="T1" fmla="*/ 79 h 112"/>
                  <a:gd name="T2" fmla="*/ 16 w 44"/>
                  <a:gd name="T3" fmla="*/ 112 h 112"/>
                  <a:gd name="T4" fmla="*/ 20 w 44"/>
                  <a:gd name="T5" fmla="*/ 46 h 112"/>
                  <a:gd name="T6" fmla="*/ 0 w 44"/>
                  <a:gd name="T7" fmla="*/ 100 h 112"/>
                  <a:gd name="T8" fmla="*/ 9 w 44"/>
                  <a:gd name="T9" fmla="*/ 32 h 112"/>
                  <a:gd name="T10" fmla="*/ 25 w 44"/>
                  <a:gd name="T11" fmla="*/ 33 h 112"/>
                  <a:gd name="T12" fmla="*/ 44 w 44"/>
                  <a:gd name="T13" fmla="*/ 0 h 112"/>
                  <a:gd name="T14" fmla="*/ 26 w 44"/>
                  <a:gd name="T15" fmla="*/ 57 h 112"/>
                  <a:gd name="T16" fmla="*/ 27 w 44"/>
                  <a:gd name="T17" fmla="*/ 7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12">
                    <a:moveTo>
                      <a:pt x="27" y="79"/>
                    </a:moveTo>
                    <a:cubicBezTo>
                      <a:pt x="28" y="92"/>
                      <a:pt x="19" y="101"/>
                      <a:pt x="16" y="112"/>
                    </a:cubicBezTo>
                    <a:cubicBezTo>
                      <a:pt x="12" y="91"/>
                      <a:pt x="16" y="71"/>
                      <a:pt x="20" y="46"/>
                    </a:cubicBezTo>
                    <a:cubicBezTo>
                      <a:pt x="7" y="66"/>
                      <a:pt x="13" y="86"/>
                      <a:pt x="0" y="100"/>
                    </a:cubicBezTo>
                    <a:cubicBezTo>
                      <a:pt x="3" y="78"/>
                      <a:pt x="6" y="56"/>
                      <a:pt x="9" y="32"/>
                    </a:cubicBezTo>
                    <a:cubicBezTo>
                      <a:pt x="15" y="40"/>
                      <a:pt x="20" y="43"/>
                      <a:pt x="25" y="33"/>
                    </a:cubicBezTo>
                    <a:cubicBezTo>
                      <a:pt x="31" y="22"/>
                      <a:pt x="32" y="8"/>
                      <a:pt x="44" y="0"/>
                    </a:cubicBezTo>
                    <a:cubicBezTo>
                      <a:pt x="38" y="19"/>
                      <a:pt x="32" y="38"/>
                      <a:pt x="26" y="57"/>
                    </a:cubicBezTo>
                    <a:cubicBezTo>
                      <a:pt x="25" y="64"/>
                      <a:pt x="19" y="72"/>
                      <a:pt x="27" y="79"/>
                    </a:cubicBezTo>
                    <a:close/>
                  </a:path>
                </a:pathLst>
              </a:custGeom>
              <a:solidFill>
                <a:srgbClr val="7466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1" name="Freeform 133">
                <a:extLst>
                  <a:ext uri="{FF2B5EF4-FFF2-40B4-BE49-F238E27FC236}">
                    <a16:creationId xmlns:a16="http://schemas.microsoft.com/office/drawing/2014/main" id="{3E66B31F-114B-4419-B146-5329A033FDDA}"/>
                  </a:ext>
                </a:extLst>
              </p:cNvPr>
              <p:cNvSpPr>
                <a:spLocks/>
              </p:cNvSpPr>
              <p:nvPr/>
            </p:nvSpPr>
            <p:spPr bwMode="auto">
              <a:xfrm>
                <a:off x="720" y="764"/>
                <a:ext cx="121" cy="118"/>
              </a:xfrm>
              <a:custGeom>
                <a:avLst/>
                <a:gdLst>
                  <a:gd name="T0" fmla="*/ 103 w 107"/>
                  <a:gd name="T1" fmla="*/ 102 h 105"/>
                  <a:gd name="T2" fmla="*/ 99 w 107"/>
                  <a:gd name="T3" fmla="*/ 105 h 105"/>
                  <a:gd name="T4" fmla="*/ 7 w 107"/>
                  <a:gd name="T5" fmla="*/ 16 h 105"/>
                  <a:gd name="T6" fmla="*/ 7 w 107"/>
                  <a:gd name="T7" fmla="*/ 4 h 105"/>
                  <a:gd name="T8" fmla="*/ 11 w 107"/>
                  <a:gd name="T9" fmla="*/ 0 h 105"/>
                  <a:gd name="T10" fmla="*/ 37 w 107"/>
                  <a:gd name="T11" fmla="*/ 26 h 105"/>
                  <a:gd name="T12" fmla="*/ 53 w 107"/>
                  <a:gd name="T13" fmla="*/ 42 h 105"/>
                  <a:gd name="T14" fmla="*/ 66 w 107"/>
                  <a:gd name="T15" fmla="*/ 54 h 105"/>
                  <a:gd name="T16" fmla="*/ 102 w 107"/>
                  <a:gd name="T17" fmla="*/ 91 h 105"/>
                  <a:gd name="T18" fmla="*/ 103 w 107"/>
                  <a:gd name="T19" fmla="*/ 10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05">
                    <a:moveTo>
                      <a:pt x="103" y="102"/>
                    </a:moveTo>
                    <a:cubicBezTo>
                      <a:pt x="102" y="103"/>
                      <a:pt x="100" y="104"/>
                      <a:pt x="99" y="105"/>
                    </a:cubicBezTo>
                    <a:cubicBezTo>
                      <a:pt x="68" y="75"/>
                      <a:pt x="40" y="43"/>
                      <a:pt x="7" y="16"/>
                    </a:cubicBezTo>
                    <a:cubicBezTo>
                      <a:pt x="0" y="11"/>
                      <a:pt x="3" y="8"/>
                      <a:pt x="7" y="4"/>
                    </a:cubicBezTo>
                    <a:cubicBezTo>
                      <a:pt x="8" y="2"/>
                      <a:pt x="9" y="1"/>
                      <a:pt x="11" y="0"/>
                    </a:cubicBezTo>
                    <a:cubicBezTo>
                      <a:pt x="21" y="8"/>
                      <a:pt x="32" y="14"/>
                      <a:pt x="37" y="26"/>
                    </a:cubicBezTo>
                    <a:cubicBezTo>
                      <a:pt x="37" y="36"/>
                      <a:pt x="46" y="38"/>
                      <a:pt x="53" y="42"/>
                    </a:cubicBezTo>
                    <a:cubicBezTo>
                      <a:pt x="59" y="45"/>
                      <a:pt x="62" y="50"/>
                      <a:pt x="66" y="54"/>
                    </a:cubicBezTo>
                    <a:cubicBezTo>
                      <a:pt x="78" y="67"/>
                      <a:pt x="91" y="79"/>
                      <a:pt x="102" y="91"/>
                    </a:cubicBezTo>
                    <a:cubicBezTo>
                      <a:pt x="104" y="95"/>
                      <a:pt x="107" y="98"/>
                      <a:pt x="103" y="102"/>
                    </a:cubicBezTo>
                    <a:close/>
                  </a:path>
                </a:pathLst>
              </a:custGeom>
              <a:solidFill>
                <a:srgbClr val="896C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2" name="Freeform 134">
                <a:extLst>
                  <a:ext uri="{FF2B5EF4-FFF2-40B4-BE49-F238E27FC236}">
                    <a16:creationId xmlns:a16="http://schemas.microsoft.com/office/drawing/2014/main" id="{EB04099A-D7A2-4C0A-90BA-79D88B5ACE4D}"/>
                  </a:ext>
                </a:extLst>
              </p:cNvPr>
              <p:cNvSpPr>
                <a:spLocks/>
              </p:cNvSpPr>
              <p:nvPr/>
            </p:nvSpPr>
            <p:spPr bwMode="auto">
              <a:xfrm>
                <a:off x="2131" y="3063"/>
                <a:ext cx="104" cy="29"/>
              </a:xfrm>
              <a:custGeom>
                <a:avLst/>
                <a:gdLst>
                  <a:gd name="T0" fmla="*/ 92 w 93"/>
                  <a:gd name="T1" fmla="*/ 26 h 26"/>
                  <a:gd name="T2" fmla="*/ 14 w 93"/>
                  <a:gd name="T3" fmla="*/ 22 h 26"/>
                  <a:gd name="T4" fmla="*/ 0 w 93"/>
                  <a:gd name="T5" fmla="*/ 14 h 26"/>
                  <a:gd name="T6" fmla="*/ 50 w 93"/>
                  <a:gd name="T7" fmla="*/ 11 h 26"/>
                  <a:gd name="T8" fmla="*/ 88 w 93"/>
                  <a:gd name="T9" fmla="*/ 10 h 26"/>
                  <a:gd name="T10" fmla="*/ 92 w 93"/>
                  <a:gd name="T11" fmla="*/ 26 h 26"/>
                </a:gdLst>
                <a:ahLst/>
                <a:cxnLst>
                  <a:cxn ang="0">
                    <a:pos x="T0" y="T1"/>
                  </a:cxn>
                  <a:cxn ang="0">
                    <a:pos x="T2" y="T3"/>
                  </a:cxn>
                  <a:cxn ang="0">
                    <a:pos x="T4" y="T5"/>
                  </a:cxn>
                  <a:cxn ang="0">
                    <a:pos x="T6" y="T7"/>
                  </a:cxn>
                  <a:cxn ang="0">
                    <a:pos x="T8" y="T9"/>
                  </a:cxn>
                  <a:cxn ang="0">
                    <a:pos x="T10" y="T11"/>
                  </a:cxn>
                </a:cxnLst>
                <a:rect l="0" t="0" r="r" b="b"/>
                <a:pathLst>
                  <a:path w="93" h="26">
                    <a:moveTo>
                      <a:pt x="92" y="26"/>
                    </a:moveTo>
                    <a:cubicBezTo>
                      <a:pt x="66" y="25"/>
                      <a:pt x="40" y="23"/>
                      <a:pt x="14" y="22"/>
                    </a:cubicBezTo>
                    <a:cubicBezTo>
                      <a:pt x="6" y="22"/>
                      <a:pt x="9" y="9"/>
                      <a:pt x="0" y="14"/>
                    </a:cubicBezTo>
                    <a:cubicBezTo>
                      <a:pt x="16" y="0"/>
                      <a:pt x="34" y="8"/>
                      <a:pt x="50" y="11"/>
                    </a:cubicBezTo>
                    <a:cubicBezTo>
                      <a:pt x="64" y="13"/>
                      <a:pt x="76" y="12"/>
                      <a:pt x="88" y="10"/>
                    </a:cubicBezTo>
                    <a:cubicBezTo>
                      <a:pt x="91" y="15"/>
                      <a:pt x="93" y="20"/>
                      <a:pt x="92" y="26"/>
                    </a:cubicBezTo>
                    <a:close/>
                  </a:path>
                </a:pathLst>
              </a:custGeom>
              <a:solidFill>
                <a:srgbClr val="98C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3" name="Freeform 135">
                <a:extLst>
                  <a:ext uri="{FF2B5EF4-FFF2-40B4-BE49-F238E27FC236}">
                    <a16:creationId xmlns:a16="http://schemas.microsoft.com/office/drawing/2014/main" id="{CCA4921C-D6BF-4E56-A2B2-95204CD15A14}"/>
                  </a:ext>
                </a:extLst>
              </p:cNvPr>
              <p:cNvSpPr>
                <a:spLocks/>
              </p:cNvSpPr>
              <p:nvPr/>
            </p:nvSpPr>
            <p:spPr bwMode="auto">
              <a:xfrm>
                <a:off x="678" y="1959"/>
                <a:ext cx="55" cy="156"/>
              </a:xfrm>
              <a:custGeom>
                <a:avLst/>
                <a:gdLst>
                  <a:gd name="T0" fmla="*/ 37 w 49"/>
                  <a:gd name="T1" fmla="*/ 9 h 139"/>
                  <a:gd name="T2" fmla="*/ 44 w 49"/>
                  <a:gd name="T3" fmla="*/ 2 h 139"/>
                  <a:gd name="T4" fmla="*/ 46 w 49"/>
                  <a:gd name="T5" fmla="*/ 10 h 139"/>
                  <a:gd name="T6" fmla="*/ 38 w 49"/>
                  <a:gd name="T7" fmla="*/ 61 h 139"/>
                  <a:gd name="T8" fmla="*/ 0 w 49"/>
                  <a:gd name="T9" fmla="*/ 139 h 139"/>
                  <a:gd name="T10" fmla="*/ 37 w 49"/>
                  <a:gd name="T11" fmla="*/ 9 h 139"/>
                </a:gdLst>
                <a:ahLst/>
                <a:cxnLst>
                  <a:cxn ang="0">
                    <a:pos x="T0" y="T1"/>
                  </a:cxn>
                  <a:cxn ang="0">
                    <a:pos x="T2" y="T3"/>
                  </a:cxn>
                  <a:cxn ang="0">
                    <a:pos x="T4" y="T5"/>
                  </a:cxn>
                  <a:cxn ang="0">
                    <a:pos x="T6" y="T7"/>
                  </a:cxn>
                  <a:cxn ang="0">
                    <a:pos x="T8" y="T9"/>
                  </a:cxn>
                  <a:cxn ang="0">
                    <a:pos x="T10" y="T11"/>
                  </a:cxn>
                </a:cxnLst>
                <a:rect l="0" t="0" r="r" b="b"/>
                <a:pathLst>
                  <a:path w="49" h="139">
                    <a:moveTo>
                      <a:pt x="37" y="9"/>
                    </a:moveTo>
                    <a:cubicBezTo>
                      <a:pt x="40" y="8"/>
                      <a:pt x="39" y="0"/>
                      <a:pt x="44" y="2"/>
                    </a:cubicBezTo>
                    <a:cubicBezTo>
                      <a:pt x="49" y="3"/>
                      <a:pt x="47" y="7"/>
                      <a:pt x="46" y="10"/>
                    </a:cubicBezTo>
                    <a:cubicBezTo>
                      <a:pt x="41" y="27"/>
                      <a:pt x="35" y="43"/>
                      <a:pt x="38" y="61"/>
                    </a:cubicBezTo>
                    <a:cubicBezTo>
                      <a:pt x="24" y="87"/>
                      <a:pt x="18" y="116"/>
                      <a:pt x="0" y="139"/>
                    </a:cubicBezTo>
                    <a:cubicBezTo>
                      <a:pt x="15" y="97"/>
                      <a:pt x="29" y="54"/>
                      <a:pt x="37" y="9"/>
                    </a:cubicBezTo>
                    <a:close/>
                  </a:path>
                </a:pathLst>
              </a:custGeom>
              <a:solidFill>
                <a:srgbClr val="7F5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4" name="Freeform 136">
                <a:extLst>
                  <a:ext uri="{FF2B5EF4-FFF2-40B4-BE49-F238E27FC236}">
                    <a16:creationId xmlns:a16="http://schemas.microsoft.com/office/drawing/2014/main" id="{814C3039-3B05-4539-8D54-D5810ADA1502}"/>
                  </a:ext>
                </a:extLst>
              </p:cNvPr>
              <p:cNvSpPr>
                <a:spLocks/>
              </p:cNvSpPr>
              <p:nvPr/>
            </p:nvSpPr>
            <p:spPr bwMode="auto">
              <a:xfrm>
                <a:off x="605" y="2229"/>
                <a:ext cx="74" cy="159"/>
              </a:xfrm>
              <a:custGeom>
                <a:avLst/>
                <a:gdLst>
                  <a:gd name="T0" fmla="*/ 58 w 66"/>
                  <a:gd name="T1" fmla="*/ 0 h 141"/>
                  <a:gd name="T2" fmla="*/ 59 w 66"/>
                  <a:gd name="T3" fmla="*/ 19 h 141"/>
                  <a:gd name="T4" fmla="*/ 22 w 66"/>
                  <a:gd name="T5" fmla="*/ 108 h 141"/>
                  <a:gd name="T6" fmla="*/ 6 w 66"/>
                  <a:gd name="T7" fmla="*/ 140 h 141"/>
                  <a:gd name="T8" fmla="*/ 1 w 66"/>
                  <a:gd name="T9" fmla="*/ 135 h 141"/>
                  <a:gd name="T10" fmla="*/ 58 w 66"/>
                  <a:gd name="T11" fmla="*/ 0 h 141"/>
                </a:gdLst>
                <a:ahLst/>
                <a:cxnLst>
                  <a:cxn ang="0">
                    <a:pos x="T0" y="T1"/>
                  </a:cxn>
                  <a:cxn ang="0">
                    <a:pos x="T2" y="T3"/>
                  </a:cxn>
                  <a:cxn ang="0">
                    <a:pos x="T4" y="T5"/>
                  </a:cxn>
                  <a:cxn ang="0">
                    <a:pos x="T6" y="T7"/>
                  </a:cxn>
                  <a:cxn ang="0">
                    <a:pos x="T8" y="T9"/>
                  </a:cxn>
                  <a:cxn ang="0">
                    <a:pos x="T10" y="T11"/>
                  </a:cxn>
                </a:cxnLst>
                <a:rect l="0" t="0" r="r" b="b"/>
                <a:pathLst>
                  <a:path w="66" h="141">
                    <a:moveTo>
                      <a:pt x="58" y="0"/>
                    </a:moveTo>
                    <a:cubicBezTo>
                      <a:pt x="66" y="5"/>
                      <a:pt x="61" y="12"/>
                      <a:pt x="59" y="19"/>
                    </a:cubicBezTo>
                    <a:cubicBezTo>
                      <a:pt x="47" y="49"/>
                      <a:pt x="34" y="78"/>
                      <a:pt x="22" y="108"/>
                    </a:cubicBezTo>
                    <a:cubicBezTo>
                      <a:pt x="17" y="119"/>
                      <a:pt x="11" y="129"/>
                      <a:pt x="6" y="140"/>
                    </a:cubicBezTo>
                    <a:cubicBezTo>
                      <a:pt x="2" y="141"/>
                      <a:pt x="0" y="139"/>
                      <a:pt x="1" y="135"/>
                    </a:cubicBezTo>
                    <a:cubicBezTo>
                      <a:pt x="21" y="90"/>
                      <a:pt x="43" y="47"/>
                      <a:pt x="58" y="0"/>
                    </a:cubicBezTo>
                    <a:close/>
                  </a:path>
                </a:pathLst>
              </a:custGeom>
              <a:solidFill>
                <a:srgbClr val="584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5" name="Freeform 137">
                <a:extLst>
                  <a:ext uri="{FF2B5EF4-FFF2-40B4-BE49-F238E27FC236}">
                    <a16:creationId xmlns:a16="http://schemas.microsoft.com/office/drawing/2014/main" id="{9C6E445C-1801-4F55-A2DB-38E3F3E070F4}"/>
                  </a:ext>
                </a:extLst>
              </p:cNvPr>
              <p:cNvSpPr>
                <a:spLocks/>
              </p:cNvSpPr>
              <p:nvPr/>
            </p:nvSpPr>
            <p:spPr bwMode="auto">
              <a:xfrm>
                <a:off x="2045" y="543"/>
                <a:ext cx="49" cy="96"/>
              </a:xfrm>
              <a:custGeom>
                <a:avLst/>
                <a:gdLst>
                  <a:gd name="T0" fmla="*/ 0 w 43"/>
                  <a:gd name="T1" fmla="*/ 85 h 85"/>
                  <a:gd name="T2" fmla="*/ 25 w 43"/>
                  <a:gd name="T3" fmla="*/ 1 h 85"/>
                  <a:gd name="T4" fmla="*/ 29 w 43"/>
                  <a:gd name="T5" fmla="*/ 0 h 85"/>
                  <a:gd name="T6" fmla="*/ 33 w 43"/>
                  <a:gd name="T7" fmla="*/ 5 h 85"/>
                  <a:gd name="T8" fmla="*/ 40 w 43"/>
                  <a:gd name="T9" fmla="*/ 5 h 85"/>
                  <a:gd name="T10" fmla="*/ 41 w 43"/>
                  <a:gd name="T11" fmla="*/ 12 h 85"/>
                  <a:gd name="T12" fmla="*/ 37 w 43"/>
                  <a:gd name="T13" fmla="*/ 26 h 85"/>
                  <a:gd name="T14" fmla="*/ 17 w 43"/>
                  <a:gd name="T15" fmla="*/ 75 h 85"/>
                  <a:gd name="T16" fmla="*/ 12 w 43"/>
                  <a:gd name="T17" fmla="*/ 74 h 85"/>
                  <a:gd name="T18" fmla="*/ 22 w 43"/>
                  <a:gd name="T19" fmla="*/ 24 h 85"/>
                  <a:gd name="T20" fmla="*/ 10 w 43"/>
                  <a:gd name="T21" fmla="*/ 72 h 85"/>
                  <a:gd name="T22" fmla="*/ 0 w 43"/>
                  <a:gd name="T23"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85">
                    <a:moveTo>
                      <a:pt x="0" y="85"/>
                    </a:moveTo>
                    <a:cubicBezTo>
                      <a:pt x="2" y="55"/>
                      <a:pt x="7" y="26"/>
                      <a:pt x="25" y="1"/>
                    </a:cubicBezTo>
                    <a:cubicBezTo>
                      <a:pt x="26" y="0"/>
                      <a:pt x="27" y="0"/>
                      <a:pt x="29" y="0"/>
                    </a:cubicBezTo>
                    <a:cubicBezTo>
                      <a:pt x="30" y="2"/>
                      <a:pt x="32" y="4"/>
                      <a:pt x="33" y="5"/>
                    </a:cubicBezTo>
                    <a:cubicBezTo>
                      <a:pt x="36" y="5"/>
                      <a:pt x="38" y="4"/>
                      <a:pt x="40" y="5"/>
                    </a:cubicBezTo>
                    <a:cubicBezTo>
                      <a:pt x="40" y="7"/>
                      <a:pt x="40" y="10"/>
                      <a:pt x="41" y="12"/>
                    </a:cubicBezTo>
                    <a:cubicBezTo>
                      <a:pt x="43" y="18"/>
                      <a:pt x="38" y="21"/>
                      <a:pt x="37" y="26"/>
                    </a:cubicBezTo>
                    <a:cubicBezTo>
                      <a:pt x="30" y="42"/>
                      <a:pt x="35" y="63"/>
                      <a:pt x="17" y="75"/>
                    </a:cubicBezTo>
                    <a:cubicBezTo>
                      <a:pt x="15" y="75"/>
                      <a:pt x="13" y="75"/>
                      <a:pt x="12" y="74"/>
                    </a:cubicBezTo>
                    <a:cubicBezTo>
                      <a:pt x="13" y="56"/>
                      <a:pt x="19" y="40"/>
                      <a:pt x="22" y="24"/>
                    </a:cubicBezTo>
                    <a:cubicBezTo>
                      <a:pt x="18" y="40"/>
                      <a:pt x="14" y="56"/>
                      <a:pt x="10" y="72"/>
                    </a:cubicBezTo>
                    <a:cubicBezTo>
                      <a:pt x="10" y="79"/>
                      <a:pt x="9" y="85"/>
                      <a:pt x="0" y="85"/>
                    </a:cubicBezTo>
                    <a:close/>
                  </a:path>
                </a:pathLst>
              </a:custGeom>
              <a:solidFill>
                <a:srgbClr val="967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6" name="Freeform 138">
                <a:extLst>
                  <a:ext uri="{FF2B5EF4-FFF2-40B4-BE49-F238E27FC236}">
                    <a16:creationId xmlns:a16="http://schemas.microsoft.com/office/drawing/2014/main" id="{BDE15CB4-8512-4561-93CA-3459380F9F47}"/>
                  </a:ext>
                </a:extLst>
              </p:cNvPr>
              <p:cNvSpPr>
                <a:spLocks/>
              </p:cNvSpPr>
              <p:nvPr/>
            </p:nvSpPr>
            <p:spPr bwMode="auto">
              <a:xfrm>
                <a:off x="2083" y="544"/>
                <a:ext cx="47" cy="135"/>
              </a:xfrm>
              <a:custGeom>
                <a:avLst/>
                <a:gdLst>
                  <a:gd name="T0" fmla="*/ 34 w 42"/>
                  <a:gd name="T1" fmla="*/ 44 h 120"/>
                  <a:gd name="T2" fmla="*/ 27 w 42"/>
                  <a:gd name="T3" fmla="*/ 84 h 120"/>
                  <a:gd name="T4" fmla="*/ 8 w 42"/>
                  <a:gd name="T5" fmla="*/ 120 h 120"/>
                  <a:gd name="T6" fmla="*/ 10 w 42"/>
                  <a:gd name="T7" fmla="*/ 91 h 120"/>
                  <a:gd name="T8" fmla="*/ 36 w 42"/>
                  <a:gd name="T9" fmla="*/ 0 h 120"/>
                  <a:gd name="T10" fmla="*/ 34 w 42"/>
                  <a:gd name="T11" fmla="*/ 44 h 120"/>
                </a:gdLst>
                <a:ahLst/>
                <a:cxnLst>
                  <a:cxn ang="0">
                    <a:pos x="T0" y="T1"/>
                  </a:cxn>
                  <a:cxn ang="0">
                    <a:pos x="T2" y="T3"/>
                  </a:cxn>
                  <a:cxn ang="0">
                    <a:pos x="T4" y="T5"/>
                  </a:cxn>
                  <a:cxn ang="0">
                    <a:pos x="T6" y="T7"/>
                  </a:cxn>
                  <a:cxn ang="0">
                    <a:pos x="T8" y="T9"/>
                  </a:cxn>
                  <a:cxn ang="0">
                    <a:pos x="T10" y="T11"/>
                  </a:cxn>
                </a:cxnLst>
                <a:rect l="0" t="0" r="r" b="b"/>
                <a:pathLst>
                  <a:path w="42" h="120">
                    <a:moveTo>
                      <a:pt x="34" y="44"/>
                    </a:moveTo>
                    <a:cubicBezTo>
                      <a:pt x="30" y="57"/>
                      <a:pt x="24" y="70"/>
                      <a:pt x="27" y="84"/>
                    </a:cubicBezTo>
                    <a:cubicBezTo>
                      <a:pt x="17" y="94"/>
                      <a:pt x="22" y="112"/>
                      <a:pt x="8" y="120"/>
                    </a:cubicBezTo>
                    <a:cubicBezTo>
                      <a:pt x="0" y="110"/>
                      <a:pt x="9" y="101"/>
                      <a:pt x="10" y="91"/>
                    </a:cubicBezTo>
                    <a:cubicBezTo>
                      <a:pt x="18" y="62"/>
                      <a:pt x="27" y="33"/>
                      <a:pt x="36" y="0"/>
                    </a:cubicBezTo>
                    <a:cubicBezTo>
                      <a:pt x="42" y="18"/>
                      <a:pt x="34" y="30"/>
                      <a:pt x="34" y="44"/>
                    </a:cubicBezTo>
                    <a:close/>
                  </a:path>
                </a:pathLst>
              </a:custGeom>
              <a:solidFill>
                <a:srgbClr val="AC88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7" name="Freeform 139">
                <a:extLst>
                  <a:ext uri="{FF2B5EF4-FFF2-40B4-BE49-F238E27FC236}">
                    <a16:creationId xmlns:a16="http://schemas.microsoft.com/office/drawing/2014/main" id="{D578F084-3D10-4824-8360-165D3A8B2267}"/>
                  </a:ext>
                </a:extLst>
              </p:cNvPr>
              <p:cNvSpPr>
                <a:spLocks/>
              </p:cNvSpPr>
              <p:nvPr/>
            </p:nvSpPr>
            <p:spPr bwMode="auto">
              <a:xfrm>
                <a:off x="852" y="1268"/>
                <a:ext cx="56" cy="152"/>
              </a:xfrm>
              <a:custGeom>
                <a:avLst/>
                <a:gdLst>
                  <a:gd name="T0" fmla="*/ 50 w 50"/>
                  <a:gd name="T1" fmla="*/ 0 h 136"/>
                  <a:gd name="T2" fmla="*/ 25 w 50"/>
                  <a:gd name="T3" fmla="*/ 79 h 136"/>
                  <a:gd name="T4" fmla="*/ 15 w 50"/>
                  <a:gd name="T5" fmla="*/ 104 h 136"/>
                  <a:gd name="T6" fmla="*/ 2 w 50"/>
                  <a:gd name="T7" fmla="*/ 136 h 136"/>
                  <a:gd name="T8" fmla="*/ 6 w 50"/>
                  <a:gd name="T9" fmla="*/ 103 h 136"/>
                  <a:gd name="T10" fmla="*/ 42 w 50"/>
                  <a:gd name="T11" fmla="*/ 11 h 136"/>
                  <a:gd name="T12" fmla="*/ 50 w 50"/>
                  <a:gd name="T13" fmla="*/ 0 h 136"/>
                </a:gdLst>
                <a:ahLst/>
                <a:cxnLst>
                  <a:cxn ang="0">
                    <a:pos x="T0" y="T1"/>
                  </a:cxn>
                  <a:cxn ang="0">
                    <a:pos x="T2" y="T3"/>
                  </a:cxn>
                  <a:cxn ang="0">
                    <a:pos x="T4" y="T5"/>
                  </a:cxn>
                  <a:cxn ang="0">
                    <a:pos x="T6" y="T7"/>
                  </a:cxn>
                  <a:cxn ang="0">
                    <a:pos x="T8" y="T9"/>
                  </a:cxn>
                  <a:cxn ang="0">
                    <a:pos x="T10" y="T11"/>
                  </a:cxn>
                  <a:cxn ang="0">
                    <a:pos x="T12" y="T13"/>
                  </a:cxn>
                </a:cxnLst>
                <a:rect l="0" t="0" r="r" b="b"/>
                <a:pathLst>
                  <a:path w="50" h="136">
                    <a:moveTo>
                      <a:pt x="50" y="0"/>
                    </a:moveTo>
                    <a:cubicBezTo>
                      <a:pt x="47" y="28"/>
                      <a:pt x="34" y="53"/>
                      <a:pt x="25" y="79"/>
                    </a:cubicBezTo>
                    <a:cubicBezTo>
                      <a:pt x="22" y="87"/>
                      <a:pt x="14" y="94"/>
                      <a:pt x="15" y="104"/>
                    </a:cubicBezTo>
                    <a:cubicBezTo>
                      <a:pt x="11" y="114"/>
                      <a:pt x="7" y="124"/>
                      <a:pt x="2" y="136"/>
                    </a:cubicBezTo>
                    <a:cubicBezTo>
                      <a:pt x="0" y="123"/>
                      <a:pt x="1" y="113"/>
                      <a:pt x="6" y="103"/>
                    </a:cubicBezTo>
                    <a:cubicBezTo>
                      <a:pt x="19" y="73"/>
                      <a:pt x="32" y="42"/>
                      <a:pt x="42" y="11"/>
                    </a:cubicBezTo>
                    <a:cubicBezTo>
                      <a:pt x="43" y="6"/>
                      <a:pt x="44" y="2"/>
                      <a:pt x="50" y="0"/>
                    </a:cubicBezTo>
                    <a:close/>
                  </a:path>
                </a:pathLst>
              </a:custGeom>
              <a:solidFill>
                <a:srgbClr val="906D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8" name="Freeform 140">
                <a:extLst>
                  <a:ext uri="{FF2B5EF4-FFF2-40B4-BE49-F238E27FC236}">
                    <a16:creationId xmlns:a16="http://schemas.microsoft.com/office/drawing/2014/main" id="{5B7AB0E5-DDD5-475B-B7E7-47660A0CBD93}"/>
                  </a:ext>
                </a:extLst>
              </p:cNvPr>
              <p:cNvSpPr>
                <a:spLocks/>
              </p:cNvSpPr>
              <p:nvPr/>
            </p:nvSpPr>
            <p:spPr bwMode="auto">
              <a:xfrm>
                <a:off x="824" y="977"/>
                <a:ext cx="117" cy="111"/>
              </a:xfrm>
              <a:custGeom>
                <a:avLst/>
                <a:gdLst>
                  <a:gd name="T0" fmla="*/ 0 w 104"/>
                  <a:gd name="T1" fmla="*/ 0 h 99"/>
                  <a:gd name="T2" fmla="*/ 96 w 104"/>
                  <a:gd name="T3" fmla="*/ 85 h 99"/>
                  <a:gd name="T4" fmla="*/ 95 w 104"/>
                  <a:gd name="T5" fmla="*/ 99 h 99"/>
                  <a:gd name="T6" fmla="*/ 25 w 104"/>
                  <a:gd name="T7" fmla="*/ 24 h 99"/>
                  <a:gd name="T8" fmla="*/ 0 w 104"/>
                  <a:gd name="T9" fmla="*/ 0 h 99"/>
                </a:gdLst>
                <a:ahLst/>
                <a:cxnLst>
                  <a:cxn ang="0">
                    <a:pos x="T0" y="T1"/>
                  </a:cxn>
                  <a:cxn ang="0">
                    <a:pos x="T2" y="T3"/>
                  </a:cxn>
                  <a:cxn ang="0">
                    <a:pos x="T4" y="T5"/>
                  </a:cxn>
                  <a:cxn ang="0">
                    <a:pos x="T6" y="T7"/>
                  </a:cxn>
                  <a:cxn ang="0">
                    <a:pos x="T8" y="T9"/>
                  </a:cxn>
                </a:cxnLst>
                <a:rect l="0" t="0" r="r" b="b"/>
                <a:pathLst>
                  <a:path w="104" h="99">
                    <a:moveTo>
                      <a:pt x="0" y="0"/>
                    </a:moveTo>
                    <a:cubicBezTo>
                      <a:pt x="37" y="22"/>
                      <a:pt x="73" y="47"/>
                      <a:pt x="96" y="85"/>
                    </a:cubicBezTo>
                    <a:cubicBezTo>
                      <a:pt x="99" y="89"/>
                      <a:pt x="104" y="95"/>
                      <a:pt x="95" y="99"/>
                    </a:cubicBezTo>
                    <a:cubicBezTo>
                      <a:pt x="82" y="64"/>
                      <a:pt x="50" y="48"/>
                      <a:pt x="25" y="24"/>
                    </a:cubicBezTo>
                    <a:cubicBezTo>
                      <a:pt x="17" y="16"/>
                      <a:pt x="7" y="10"/>
                      <a:pt x="0" y="0"/>
                    </a:cubicBezTo>
                    <a:close/>
                  </a:path>
                </a:pathLst>
              </a:custGeom>
              <a:solidFill>
                <a:srgbClr val="604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9" name="Freeform 141">
                <a:extLst>
                  <a:ext uri="{FF2B5EF4-FFF2-40B4-BE49-F238E27FC236}">
                    <a16:creationId xmlns:a16="http://schemas.microsoft.com/office/drawing/2014/main" id="{0F7D758F-B825-4938-A2E2-FB6269FC7A6A}"/>
                  </a:ext>
                </a:extLst>
              </p:cNvPr>
              <p:cNvSpPr>
                <a:spLocks/>
              </p:cNvSpPr>
              <p:nvPr/>
            </p:nvSpPr>
            <p:spPr bwMode="auto">
              <a:xfrm>
                <a:off x="57" y="3954"/>
                <a:ext cx="100" cy="41"/>
              </a:xfrm>
              <a:custGeom>
                <a:avLst/>
                <a:gdLst>
                  <a:gd name="T0" fmla="*/ 4 w 89"/>
                  <a:gd name="T1" fmla="*/ 0 h 37"/>
                  <a:gd name="T2" fmla="*/ 6 w 89"/>
                  <a:gd name="T3" fmla="*/ 14 h 37"/>
                  <a:gd name="T4" fmla="*/ 21 w 89"/>
                  <a:gd name="T5" fmla="*/ 9 h 37"/>
                  <a:gd name="T6" fmla="*/ 37 w 89"/>
                  <a:gd name="T7" fmla="*/ 9 h 37"/>
                  <a:gd name="T8" fmla="*/ 25 w 89"/>
                  <a:gd name="T9" fmla="*/ 20 h 37"/>
                  <a:gd name="T10" fmla="*/ 89 w 89"/>
                  <a:gd name="T11" fmla="*/ 29 h 37"/>
                  <a:gd name="T12" fmla="*/ 0 w 89"/>
                  <a:gd name="T13" fmla="*/ 17 h 37"/>
                  <a:gd name="T14" fmla="*/ 4 w 89"/>
                  <a:gd name="T15" fmla="*/ 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37">
                    <a:moveTo>
                      <a:pt x="4" y="0"/>
                    </a:moveTo>
                    <a:cubicBezTo>
                      <a:pt x="5" y="5"/>
                      <a:pt x="6" y="9"/>
                      <a:pt x="6" y="14"/>
                    </a:cubicBezTo>
                    <a:cubicBezTo>
                      <a:pt x="12" y="12"/>
                      <a:pt x="16" y="10"/>
                      <a:pt x="21" y="9"/>
                    </a:cubicBezTo>
                    <a:cubicBezTo>
                      <a:pt x="27" y="9"/>
                      <a:pt x="34" y="2"/>
                      <a:pt x="37" y="9"/>
                    </a:cubicBezTo>
                    <a:cubicBezTo>
                      <a:pt x="42" y="20"/>
                      <a:pt x="28" y="14"/>
                      <a:pt x="25" y="20"/>
                    </a:cubicBezTo>
                    <a:cubicBezTo>
                      <a:pt x="46" y="25"/>
                      <a:pt x="70" y="13"/>
                      <a:pt x="89" y="29"/>
                    </a:cubicBezTo>
                    <a:cubicBezTo>
                      <a:pt x="58" y="37"/>
                      <a:pt x="29" y="28"/>
                      <a:pt x="0" y="17"/>
                    </a:cubicBezTo>
                    <a:cubicBezTo>
                      <a:pt x="1" y="11"/>
                      <a:pt x="0" y="5"/>
                      <a:pt x="4" y="0"/>
                    </a:cubicBezTo>
                    <a:close/>
                  </a:path>
                </a:pathLst>
              </a:custGeom>
              <a:solidFill>
                <a:srgbClr val="82B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0" name="Freeform 142">
                <a:extLst>
                  <a:ext uri="{FF2B5EF4-FFF2-40B4-BE49-F238E27FC236}">
                    <a16:creationId xmlns:a16="http://schemas.microsoft.com/office/drawing/2014/main" id="{3656B5F8-66AC-44D7-9E24-FB9EF7084E25}"/>
                  </a:ext>
                </a:extLst>
              </p:cNvPr>
              <p:cNvSpPr>
                <a:spLocks/>
              </p:cNvSpPr>
              <p:nvPr/>
            </p:nvSpPr>
            <p:spPr bwMode="auto">
              <a:xfrm>
                <a:off x="1025" y="633"/>
                <a:ext cx="121" cy="122"/>
              </a:xfrm>
              <a:custGeom>
                <a:avLst/>
                <a:gdLst>
                  <a:gd name="T0" fmla="*/ 108 w 108"/>
                  <a:gd name="T1" fmla="*/ 109 h 109"/>
                  <a:gd name="T2" fmla="*/ 38 w 108"/>
                  <a:gd name="T3" fmla="*/ 42 h 109"/>
                  <a:gd name="T4" fmla="*/ 0 w 108"/>
                  <a:gd name="T5" fmla="*/ 6 h 109"/>
                  <a:gd name="T6" fmla="*/ 0 w 108"/>
                  <a:gd name="T7" fmla="*/ 1 h 109"/>
                  <a:gd name="T8" fmla="*/ 19 w 108"/>
                  <a:gd name="T9" fmla="*/ 14 h 109"/>
                  <a:gd name="T10" fmla="*/ 82 w 108"/>
                  <a:gd name="T11" fmla="*/ 73 h 109"/>
                  <a:gd name="T12" fmla="*/ 108 w 108"/>
                  <a:gd name="T13" fmla="*/ 109 h 109"/>
                </a:gdLst>
                <a:ahLst/>
                <a:cxnLst>
                  <a:cxn ang="0">
                    <a:pos x="T0" y="T1"/>
                  </a:cxn>
                  <a:cxn ang="0">
                    <a:pos x="T2" y="T3"/>
                  </a:cxn>
                  <a:cxn ang="0">
                    <a:pos x="T4" y="T5"/>
                  </a:cxn>
                  <a:cxn ang="0">
                    <a:pos x="T6" y="T7"/>
                  </a:cxn>
                  <a:cxn ang="0">
                    <a:pos x="T8" y="T9"/>
                  </a:cxn>
                  <a:cxn ang="0">
                    <a:pos x="T10" y="T11"/>
                  </a:cxn>
                  <a:cxn ang="0">
                    <a:pos x="T12" y="T13"/>
                  </a:cxn>
                </a:cxnLst>
                <a:rect l="0" t="0" r="r" b="b"/>
                <a:pathLst>
                  <a:path w="108" h="109">
                    <a:moveTo>
                      <a:pt x="108" y="109"/>
                    </a:moveTo>
                    <a:cubicBezTo>
                      <a:pt x="82" y="90"/>
                      <a:pt x="59" y="66"/>
                      <a:pt x="38" y="42"/>
                    </a:cubicBezTo>
                    <a:cubicBezTo>
                      <a:pt x="26" y="29"/>
                      <a:pt x="6" y="25"/>
                      <a:pt x="0" y="6"/>
                    </a:cubicBezTo>
                    <a:cubicBezTo>
                      <a:pt x="0" y="5"/>
                      <a:pt x="0" y="3"/>
                      <a:pt x="0" y="1"/>
                    </a:cubicBezTo>
                    <a:cubicBezTo>
                      <a:pt x="10" y="0"/>
                      <a:pt x="13" y="9"/>
                      <a:pt x="19" y="14"/>
                    </a:cubicBezTo>
                    <a:cubicBezTo>
                      <a:pt x="41" y="33"/>
                      <a:pt x="57" y="57"/>
                      <a:pt x="82" y="73"/>
                    </a:cubicBezTo>
                    <a:cubicBezTo>
                      <a:pt x="91" y="85"/>
                      <a:pt x="106" y="92"/>
                      <a:pt x="108" y="109"/>
                    </a:cubicBezTo>
                    <a:close/>
                  </a:path>
                </a:pathLst>
              </a:custGeom>
              <a:solidFill>
                <a:srgbClr val="E1D0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1" name="Freeform 143">
                <a:extLst>
                  <a:ext uri="{FF2B5EF4-FFF2-40B4-BE49-F238E27FC236}">
                    <a16:creationId xmlns:a16="http://schemas.microsoft.com/office/drawing/2014/main" id="{B49069A5-CE51-4FE3-A63B-2B0313CB84BE}"/>
                  </a:ext>
                </a:extLst>
              </p:cNvPr>
              <p:cNvSpPr>
                <a:spLocks/>
              </p:cNvSpPr>
              <p:nvPr/>
            </p:nvSpPr>
            <p:spPr bwMode="auto">
              <a:xfrm>
                <a:off x="2116" y="527"/>
                <a:ext cx="35" cy="139"/>
              </a:xfrm>
              <a:custGeom>
                <a:avLst/>
                <a:gdLst>
                  <a:gd name="T0" fmla="*/ 4 w 31"/>
                  <a:gd name="T1" fmla="*/ 123 h 123"/>
                  <a:gd name="T2" fmla="*/ 1 w 31"/>
                  <a:gd name="T3" fmla="*/ 123 h 123"/>
                  <a:gd name="T4" fmla="*/ 9 w 31"/>
                  <a:gd name="T5" fmla="*/ 71 h 123"/>
                  <a:gd name="T6" fmla="*/ 26 w 31"/>
                  <a:gd name="T7" fmla="*/ 0 h 123"/>
                  <a:gd name="T8" fmla="*/ 31 w 31"/>
                  <a:gd name="T9" fmla="*/ 2 h 123"/>
                  <a:gd name="T10" fmla="*/ 4 w 31"/>
                  <a:gd name="T11" fmla="*/ 123 h 123"/>
                </a:gdLst>
                <a:ahLst/>
                <a:cxnLst>
                  <a:cxn ang="0">
                    <a:pos x="T0" y="T1"/>
                  </a:cxn>
                  <a:cxn ang="0">
                    <a:pos x="T2" y="T3"/>
                  </a:cxn>
                  <a:cxn ang="0">
                    <a:pos x="T4" y="T5"/>
                  </a:cxn>
                  <a:cxn ang="0">
                    <a:pos x="T6" y="T7"/>
                  </a:cxn>
                  <a:cxn ang="0">
                    <a:pos x="T8" y="T9"/>
                  </a:cxn>
                  <a:cxn ang="0">
                    <a:pos x="T10" y="T11"/>
                  </a:cxn>
                </a:cxnLst>
                <a:rect l="0" t="0" r="r" b="b"/>
                <a:pathLst>
                  <a:path w="31" h="123">
                    <a:moveTo>
                      <a:pt x="4" y="123"/>
                    </a:moveTo>
                    <a:cubicBezTo>
                      <a:pt x="3" y="123"/>
                      <a:pt x="2" y="123"/>
                      <a:pt x="1" y="123"/>
                    </a:cubicBezTo>
                    <a:cubicBezTo>
                      <a:pt x="0" y="105"/>
                      <a:pt x="11" y="89"/>
                      <a:pt x="9" y="71"/>
                    </a:cubicBezTo>
                    <a:cubicBezTo>
                      <a:pt x="14" y="47"/>
                      <a:pt x="20" y="24"/>
                      <a:pt x="26" y="0"/>
                    </a:cubicBezTo>
                    <a:cubicBezTo>
                      <a:pt x="27" y="1"/>
                      <a:pt x="29" y="1"/>
                      <a:pt x="31" y="2"/>
                    </a:cubicBezTo>
                    <a:cubicBezTo>
                      <a:pt x="27" y="43"/>
                      <a:pt x="17" y="83"/>
                      <a:pt x="4" y="123"/>
                    </a:cubicBezTo>
                    <a:close/>
                  </a:path>
                </a:pathLst>
              </a:custGeom>
              <a:solidFill>
                <a:srgbClr val="8E6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2" name="Freeform 144">
                <a:extLst>
                  <a:ext uri="{FF2B5EF4-FFF2-40B4-BE49-F238E27FC236}">
                    <a16:creationId xmlns:a16="http://schemas.microsoft.com/office/drawing/2014/main" id="{08EF79CB-B448-4BB0-B6A9-727FF29A9D71}"/>
                  </a:ext>
                </a:extLst>
              </p:cNvPr>
              <p:cNvSpPr>
                <a:spLocks/>
              </p:cNvSpPr>
              <p:nvPr/>
            </p:nvSpPr>
            <p:spPr bwMode="auto">
              <a:xfrm>
                <a:off x="752" y="1578"/>
                <a:ext cx="84" cy="139"/>
              </a:xfrm>
              <a:custGeom>
                <a:avLst/>
                <a:gdLst>
                  <a:gd name="T0" fmla="*/ 75 w 75"/>
                  <a:gd name="T1" fmla="*/ 0 h 124"/>
                  <a:gd name="T2" fmla="*/ 15 w 75"/>
                  <a:gd name="T3" fmla="*/ 116 h 124"/>
                  <a:gd name="T4" fmla="*/ 6 w 75"/>
                  <a:gd name="T5" fmla="*/ 122 h 124"/>
                  <a:gd name="T6" fmla="*/ 8 w 75"/>
                  <a:gd name="T7" fmla="*/ 114 h 124"/>
                  <a:gd name="T8" fmla="*/ 52 w 75"/>
                  <a:gd name="T9" fmla="*/ 32 h 124"/>
                  <a:gd name="T10" fmla="*/ 75 w 75"/>
                  <a:gd name="T11" fmla="*/ 0 h 124"/>
                </a:gdLst>
                <a:ahLst/>
                <a:cxnLst>
                  <a:cxn ang="0">
                    <a:pos x="T0" y="T1"/>
                  </a:cxn>
                  <a:cxn ang="0">
                    <a:pos x="T2" y="T3"/>
                  </a:cxn>
                  <a:cxn ang="0">
                    <a:pos x="T4" y="T5"/>
                  </a:cxn>
                  <a:cxn ang="0">
                    <a:pos x="T6" y="T7"/>
                  </a:cxn>
                  <a:cxn ang="0">
                    <a:pos x="T8" y="T9"/>
                  </a:cxn>
                  <a:cxn ang="0">
                    <a:pos x="T10" y="T11"/>
                  </a:cxn>
                </a:cxnLst>
                <a:rect l="0" t="0" r="r" b="b"/>
                <a:pathLst>
                  <a:path w="75" h="124">
                    <a:moveTo>
                      <a:pt x="75" y="0"/>
                    </a:moveTo>
                    <a:cubicBezTo>
                      <a:pt x="61" y="42"/>
                      <a:pt x="37" y="78"/>
                      <a:pt x="15" y="116"/>
                    </a:cubicBezTo>
                    <a:cubicBezTo>
                      <a:pt x="11" y="116"/>
                      <a:pt x="11" y="124"/>
                      <a:pt x="6" y="122"/>
                    </a:cubicBezTo>
                    <a:cubicBezTo>
                      <a:pt x="0" y="119"/>
                      <a:pt x="7" y="116"/>
                      <a:pt x="8" y="114"/>
                    </a:cubicBezTo>
                    <a:cubicBezTo>
                      <a:pt x="24" y="87"/>
                      <a:pt x="40" y="61"/>
                      <a:pt x="52" y="32"/>
                    </a:cubicBezTo>
                    <a:cubicBezTo>
                      <a:pt x="57" y="19"/>
                      <a:pt x="57" y="3"/>
                      <a:pt x="75" y="0"/>
                    </a:cubicBezTo>
                    <a:close/>
                  </a:path>
                </a:pathLst>
              </a:custGeom>
              <a:solidFill>
                <a:srgbClr val="956C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3" name="Freeform 145">
                <a:extLst>
                  <a:ext uri="{FF2B5EF4-FFF2-40B4-BE49-F238E27FC236}">
                    <a16:creationId xmlns:a16="http://schemas.microsoft.com/office/drawing/2014/main" id="{2792B018-CEED-4957-B411-375C25741726}"/>
                  </a:ext>
                </a:extLst>
              </p:cNvPr>
              <p:cNvSpPr>
                <a:spLocks/>
              </p:cNvSpPr>
              <p:nvPr/>
            </p:nvSpPr>
            <p:spPr bwMode="auto">
              <a:xfrm>
                <a:off x="1981" y="1979"/>
                <a:ext cx="17" cy="159"/>
              </a:xfrm>
              <a:custGeom>
                <a:avLst/>
                <a:gdLst>
                  <a:gd name="T0" fmla="*/ 10 w 15"/>
                  <a:gd name="T1" fmla="*/ 23 h 142"/>
                  <a:gd name="T2" fmla="*/ 15 w 15"/>
                  <a:gd name="T3" fmla="*/ 142 h 142"/>
                  <a:gd name="T4" fmla="*/ 3 w 15"/>
                  <a:gd name="T5" fmla="*/ 45 h 142"/>
                  <a:gd name="T6" fmla="*/ 1 w 15"/>
                  <a:gd name="T7" fmla="*/ 9 h 142"/>
                  <a:gd name="T8" fmla="*/ 8 w 15"/>
                  <a:gd name="T9" fmla="*/ 4 h 142"/>
                  <a:gd name="T10" fmla="*/ 10 w 15"/>
                  <a:gd name="T11" fmla="*/ 23 h 142"/>
                </a:gdLst>
                <a:ahLst/>
                <a:cxnLst>
                  <a:cxn ang="0">
                    <a:pos x="T0" y="T1"/>
                  </a:cxn>
                  <a:cxn ang="0">
                    <a:pos x="T2" y="T3"/>
                  </a:cxn>
                  <a:cxn ang="0">
                    <a:pos x="T4" y="T5"/>
                  </a:cxn>
                  <a:cxn ang="0">
                    <a:pos x="T6" y="T7"/>
                  </a:cxn>
                  <a:cxn ang="0">
                    <a:pos x="T8" y="T9"/>
                  </a:cxn>
                  <a:cxn ang="0">
                    <a:pos x="T10" y="T11"/>
                  </a:cxn>
                </a:cxnLst>
                <a:rect l="0" t="0" r="r" b="b"/>
                <a:pathLst>
                  <a:path w="15" h="142">
                    <a:moveTo>
                      <a:pt x="10" y="23"/>
                    </a:moveTo>
                    <a:cubicBezTo>
                      <a:pt x="6" y="63"/>
                      <a:pt x="15" y="102"/>
                      <a:pt x="15" y="142"/>
                    </a:cubicBezTo>
                    <a:cubicBezTo>
                      <a:pt x="10" y="110"/>
                      <a:pt x="0" y="79"/>
                      <a:pt x="3" y="45"/>
                    </a:cubicBezTo>
                    <a:cubicBezTo>
                      <a:pt x="4" y="33"/>
                      <a:pt x="1" y="21"/>
                      <a:pt x="1" y="9"/>
                    </a:cubicBezTo>
                    <a:cubicBezTo>
                      <a:pt x="0" y="4"/>
                      <a:pt x="1" y="0"/>
                      <a:pt x="8" y="4"/>
                    </a:cubicBezTo>
                    <a:cubicBezTo>
                      <a:pt x="9" y="10"/>
                      <a:pt x="9" y="16"/>
                      <a:pt x="10" y="23"/>
                    </a:cubicBezTo>
                    <a:close/>
                  </a:path>
                </a:pathLst>
              </a:custGeom>
              <a:solidFill>
                <a:srgbClr val="9675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4" name="Freeform 146">
                <a:extLst>
                  <a:ext uri="{FF2B5EF4-FFF2-40B4-BE49-F238E27FC236}">
                    <a16:creationId xmlns:a16="http://schemas.microsoft.com/office/drawing/2014/main" id="{0B9EFA10-5AD1-4EAC-9D80-9C0C900CD725}"/>
                  </a:ext>
                </a:extLst>
              </p:cNvPr>
              <p:cNvSpPr>
                <a:spLocks/>
              </p:cNvSpPr>
              <p:nvPr/>
            </p:nvSpPr>
            <p:spPr bwMode="auto">
              <a:xfrm>
                <a:off x="1807" y="486"/>
                <a:ext cx="46" cy="157"/>
              </a:xfrm>
              <a:custGeom>
                <a:avLst/>
                <a:gdLst>
                  <a:gd name="T0" fmla="*/ 8 w 41"/>
                  <a:gd name="T1" fmla="*/ 140 h 140"/>
                  <a:gd name="T2" fmla="*/ 0 w 41"/>
                  <a:gd name="T3" fmla="*/ 136 h 140"/>
                  <a:gd name="T4" fmla="*/ 27 w 41"/>
                  <a:gd name="T5" fmla="*/ 5 h 140"/>
                  <a:gd name="T6" fmla="*/ 32 w 41"/>
                  <a:gd name="T7" fmla="*/ 0 h 140"/>
                  <a:gd name="T8" fmla="*/ 32 w 41"/>
                  <a:gd name="T9" fmla="*/ 32 h 140"/>
                  <a:gd name="T10" fmla="*/ 16 w 41"/>
                  <a:gd name="T11" fmla="*/ 110 h 140"/>
                  <a:gd name="T12" fmla="*/ 10 w 41"/>
                  <a:gd name="T13" fmla="*/ 138 h 140"/>
                  <a:gd name="T14" fmla="*/ 8 w 41"/>
                  <a:gd name="T15" fmla="*/ 140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40">
                    <a:moveTo>
                      <a:pt x="8" y="140"/>
                    </a:moveTo>
                    <a:cubicBezTo>
                      <a:pt x="5" y="139"/>
                      <a:pt x="3" y="138"/>
                      <a:pt x="0" y="136"/>
                    </a:cubicBezTo>
                    <a:cubicBezTo>
                      <a:pt x="3" y="91"/>
                      <a:pt x="16" y="48"/>
                      <a:pt x="27" y="5"/>
                    </a:cubicBezTo>
                    <a:cubicBezTo>
                      <a:pt x="28" y="2"/>
                      <a:pt x="29" y="0"/>
                      <a:pt x="32" y="0"/>
                    </a:cubicBezTo>
                    <a:cubicBezTo>
                      <a:pt x="41" y="11"/>
                      <a:pt x="35" y="22"/>
                      <a:pt x="32" y="32"/>
                    </a:cubicBezTo>
                    <a:cubicBezTo>
                      <a:pt x="27" y="58"/>
                      <a:pt x="18" y="83"/>
                      <a:pt x="16" y="110"/>
                    </a:cubicBezTo>
                    <a:cubicBezTo>
                      <a:pt x="12" y="119"/>
                      <a:pt x="15" y="129"/>
                      <a:pt x="10" y="138"/>
                    </a:cubicBezTo>
                    <a:cubicBezTo>
                      <a:pt x="10" y="139"/>
                      <a:pt x="9" y="140"/>
                      <a:pt x="8" y="140"/>
                    </a:cubicBezTo>
                    <a:close/>
                  </a:path>
                </a:pathLst>
              </a:custGeom>
              <a:solidFill>
                <a:srgbClr val="745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5" name="Freeform 147">
                <a:extLst>
                  <a:ext uri="{FF2B5EF4-FFF2-40B4-BE49-F238E27FC236}">
                    <a16:creationId xmlns:a16="http://schemas.microsoft.com/office/drawing/2014/main" id="{FB61D9DB-6888-42EE-9577-9669D84F288B}"/>
                  </a:ext>
                </a:extLst>
              </p:cNvPr>
              <p:cNvSpPr>
                <a:spLocks/>
              </p:cNvSpPr>
              <p:nvPr/>
            </p:nvSpPr>
            <p:spPr bwMode="auto">
              <a:xfrm>
                <a:off x="1885" y="500"/>
                <a:ext cx="26" cy="142"/>
              </a:xfrm>
              <a:custGeom>
                <a:avLst/>
                <a:gdLst>
                  <a:gd name="T0" fmla="*/ 11 w 23"/>
                  <a:gd name="T1" fmla="*/ 35 h 126"/>
                  <a:gd name="T2" fmla="*/ 15 w 23"/>
                  <a:gd name="T3" fmla="*/ 7 h 126"/>
                  <a:gd name="T4" fmla="*/ 23 w 23"/>
                  <a:gd name="T5" fmla="*/ 3 h 126"/>
                  <a:gd name="T6" fmla="*/ 20 w 23"/>
                  <a:gd name="T7" fmla="*/ 55 h 126"/>
                  <a:gd name="T8" fmla="*/ 0 w 23"/>
                  <a:gd name="T9" fmla="*/ 126 h 126"/>
                  <a:gd name="T10" fmla="*/ 8 w 23"/>
                  <a:gd name="T11" fmla="*/ 48 h 126"/>
                  <a:gd name="T12" fmla="*/ 11 w 23"/>
                  <a:gd name="T13" fmla="*/ 35 h 126"/>
                </a:gdLst>
                <a:ahLst/>
                <a:cxnLst>
                  <a:cxn ang="0">
                    <a:pos x="T0" y="T1"/>
                  </a:cxn>
                  <a:cxn ang="0">
                    <a:pos x="T2" y="T3"/>
                  </a:cxn>
                  <a:cxn ang="0">
                    <a:pos x="T4" y="T5"/>
                  </a:cxn>
                  <a:cxn ang="0">
                    <a:pos x="T6" y="T7"/>
                  </a:cxn>
                  <a:cxn ang="0">
                    <a:pos x="T8" y="T9"/>
                  </a:cxn>
                  <a:cxn ang="0">
                    <a:pos x="T10" y="T11"/>
                  </a:cxn>
                  <a:cxn ang="0">
                    <a:pos x="T12" y="T13"/>
                  </a:cxn>
                </a:cxnLst>
                <a:rect l="0" t="0" r="r" b="b"/>
                <a:pathLst>
                  <a:path w="23" h="126">
                    <a:moveTo>
                      <a:pt x="11" y="35"/>
                    </a:moveTo>
                    <a:cubicBezTo>
                      <a:pt x="16" y="26"/>
                      <a:pt x="13" y="16"/>
                      <a:pt x="15" y="7"/>
                    </a:cubicBezTo>
                    <a:cubicBezTo>
                      <a:pt x="17" y="0"/>
                      <a:pt x="19" y="1"/>
                      <a:pt x="23" y="3"/>
                    </a:cubicBezTo>
                    <a:cubicBezTo>
                      <a:pt x="22" y="20"/>
                      <a:pt x="21" y="38"/>
                      <a:pt x="20" y="55"/>
                    </a:cubicBezTo>
                    <a:cubicBezTo>
                      <a:pt x="13" y="78"/>
                      <a:pt x="14" y="102"/>
                      <a:pt x="0" y="126"/>
                    </a:cubicBezTo>
                    <a:cubicBezTo>
                      <a:pt x="0" y="98"/>
                      <a:pt x="16" y="74"/>
                      <a:pt x="8" y="48"/>
                    </a:cubicBezTo>
                    <a:cubicBezTo>
                      <a:pt x="5" y="43"/>
                      <a:pt x="1" y="37"/>
                      <a:pt x="11" y="35"/>
                    </a:cubicBezTo>
                    <a:close/>
                  </a:path>
                </a:pathLst>
              </a:custGeom>
              <a:solidFill>
                <a:srgbClr val="8C7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6" name="Freeform 148">
                <a:extLst>
                  <a:ext uri="{FF2B5EF4-FFF2-40B4-BE49-F238E27FC236}">
                    <a16:creationId xmlns:a16="http://schemas.microsoft.com/office/drawing/2014/main" id="{6E7C6825-226E-4C9A-A659-0CCA6561B4D6}"/>
                  </a:ext>
                </a:extLst>
              </p:cNvPr>
              <p:cNvSpPr>
                <a:spLocks/>
              </p:cNvSpPr>
              <p:nvPr/>
            </p:nvSpPr>
            <p:spPr bwMode="auto">
              <a:xfrm>
                <a:off x="1996" y="2156"/>
                <a:ext cx="32" cy="149"/>
              </a:xfrm>
              <a:custGeom>
                <a:avLst/>
                <a:gdLst>
                  <a:gd name="T0" fmla="*/ 15 w 28"/>
                  <a:gd name="T1" fmla="*/ 105 h 132"/>
                  <a:gd name="T2" fmla="*/ 6 w 28"/>
                  <a:gd name="T3" fmla="*/ 0 h 132"/>
                  <a:gd name="T4" fmla="*/ 28 w 28"/>
                  <a:gd name="T5" fmla="*/ 121 h 132"/>
                  <a:gd name="T6" fmla="*/ 27 w 28"/>
                  <a:gd name="T7" fmla="*/ 132 h 132"/>
                  <a:gd name="T8" fmla="*/ 15 w 28"/>
                  <a:gd name="T9" fmla="*/ 105 h 132"/>
                </a:gdLst>
                <a:ahLst/>
                <a:cxnLst>
                  <a:cxn ang="0">
                    <a:pos x="T0" y="T1"/>
                  </a:cxn>
                  <a:cxn ang="0">
                    <a:pos x="T2" y="T3"/>
                  </a:cxn>
                  <a:cxn ang="0">
                    <a:pos x="T4" y="T5"/>
                  </a:cxn>
                  <a:cxn ang="0">
                    <a:pos x="T6" y="T7"/>
                  </a:cxn>
                  <a:cxn ang="0">
                    <a:pos x="T8" y="T9"/>
                  </a:cxn>
                </a:cxnLst>
                <a:rect l="0" t="0" r="r" b="b"/>
                <a:pathLst>
                  <a:path w="28" h="132">
                    <a:moveTo>
                      <a:pt x="15" y="105"/>
                    </a:moveTo>
                    <a:cubicBezTo>
                      <a:pt x="4" y="71"/>
                      <a:pt x="0" y="36"/>
                      <a:pt x="6" y="0"/>
                    </a:cubicBezTo>
                    <a:cubicBezTo>
                      <a:pt x="14" y="40"/>
                      <a:pt x="9" y="83"/>
                      <a:pt x="28" y="121"/>
                    </a:cubicBezTo>
                    <a:cubicBezTo>
                      <a:pt x="28" y="124"/>
                      <a:pt x="28" y="127"/>
                      <a:pt x="27" y="132"/>
                    </a:cubicBezTo>
                    <a:cubicBezTo>
                      <a:pt x="19" y="123"/>
                      <a:pt x="19" y="114"/>
                      <a:pt x="15" y="105"/>
                    </a:cubicBezTo>
                    <a:close/>
                  </a:path>
                </a:pathLst>
              </a:custGeom>
              <a:solidFill>
                <a:srgbClr val="8E73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7" name="Freeform 149">
                <a:extLst>
                  <a:ext uri="{FF2B5EF4-FFF2-40B4-BE49-F238E27FC236}">
                    <a16:creationId xmlns:a16="http://schemas.microsoft.com/office/drawing/2014/main" id="{A2085390-DFB4-4019-A453-8DD4195764E1}"/>
                  </a:ext>
                </a:extLst>
              </p:cNvPr>
              <p:cNvSpPr>
                <a:spLocks/>
              </p:cNvSpPr>
              <p:nvPr/>
            </p:nvSpPr>
            <p:spPr bwMode="auto">
              <a:xfrm>
                <a:off x="2028" y="2369"/>
                <a:ext cx="35" cy="90"/>
              </a:xfrm>
              <a:custGeom>
                <a:avLst/>
                <a:gdLst>
                  <a:gd name="T0" fmla="*/ 16 w 32"/>
                  <a:gd name="T1" fmla="*/ 80 h 80"/>
                  <a:gd name="T2" fmla="*/ 4 w 32"/>
                  <a:gd name="T3" fmla="*/ 0 h 80"/>
                  <a:gd name="T4" fmla="*/ 19 w 32"/>
                  <a:gd name="T5" fmla="*/ 12 h 80"/>
                  <a:gd name="T6" fmla="*/ 32 w 32"/>
                  <a:gd name="T7" fmla="*/ 55 h 80"/>
                  <a:gd name="T8" fmla="*/ 9 w 32"/>
                  <a:gd name="T9" fmla="*/ 10 h 80"/>
                  <a:gd name="T10" fmla="*/ 16 w 32"/>
                  <a:gd name="T11" fmla="*/ 80 h 80"/>
                </a:gdLst>
                <a:ahLst/>
                <a:cxnLst>
                  <a:cxn ang="0">
                    <a:pos x="T0" y="T1"/>
                  </a:cxn>
                  <a:cxn ang="0">
                    <a:pos x="T2" y="T3"/>
                  </a:cxn>
                  <a:cxn ang="0">
                    <a:pos x="T4" y="T5"/>
                  </a:cxn>
                  <a:cxn ang="0">
                    <a:pos x="T6" y="T7"/>
                  </a:cxn>
                  <a:cxn ang="0">
                    <a:pos x="T8" y="T9"/>
                  </a:cxn>
                  <a:cxn ang="0">
                    <a:pos x="T10" y="T11"/>
                  </a:cxn>
                </a:cxnLst>
                <a:rect l="0" t="0" r="r" b="b"/>
                <a:pathLst>
                  <a:path w="32" h="80">
                    <a:moveTo>
                      <a:pt x="16" y="80"/>
                    </a:moveTo>
                    <a:cubicBezTo>
                      <a:pt x="6" y="54"/>
                      <a:pt x="0" y="27"/>
                      <a:pt x="4" y="0"/>
                    </a:cubicBezTo>
                    <a:cubicBezTo>
                      <a:pt x="11" y="1"/>
                      <a:pt x="17" y="2"/>
                      <a:pt x="19" y="12"/>
                    </a:cubicBezTo>
                    <a:cubicBezTo>
                      <a:pt x="21" y="25"/>
                      <a:pt x="26" y="37"/>
                      <a:pt x="32" y="55"/>
                    </a:cubicBezTo>
                    <a:cubicBezTo>
                      <a:pt x="16" y="40"/>
                      <a:pt x="16" y="24"/>
                      <a:pt x="9" y="10"/>
                    </a:cubicBezTo>
                    <a:cubicBezTo>
                      <a:pt x="8" y="34"/>
                      <a:pt x="19" y="56"/>
                      <a:pt x="16" y="80"/>
                    </a:cubicBezTo>
                    <a:close/>
                  </a:path>
                </a:pathLst>
              </a:custGeom>
              <a:solidFill>
                <a:srgbClr val="8E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8" name="Freeform 150">
                <a:extLst>
                  <a:ext uri="{FF2B5EF4-FFF2-40B4-BE49-F238E27FC236}">
                    <a16:creationId xmlns:a16="http://schemas.microsoft.com/office/drawing/2014/main" id="{088A3413-3EE2-4563-8EC2-27F3106843DF}"/>
                  </a:ext>
                </a:extLst>
              </p:cNvPr>
              <p:cNvSpPr>
                <a:spLocks/>
              </p:cNvSpPr>
              <p:nvPr/>
            </p:nvSpPr>
            <p:spPr bwMode="auto">
              <a:xfrm>
                <a:off x="2002" y="439"/>
                <a:ext cx="28" cy="134"/>
              </a:xfrm>
              <a:custGeom>
                <a:avLst/>
                <a:gdLst>
                  <a:gd name="T0" fmla="*/ 22 w 25"/>
                  <a:gd name="T1" fmla="*/ 22 h 120"/>
                  <a:gd name="T2" fmla="*/ 15 w 25"/>
                  <a:gd name="T3" fmla="*/ 96 h 120"/>
                  <a:gd name="T4" fmla="*/ 8 w 25"/>
                  <a:gd name="T5" fmla="*/ 118 h 120"/>
                  <a:gd name="T6" fmla="*/ 0 w 25"/>
                  <a:gd name="T7" fmla="*/ 118 h 120"/>
                  <a:gd name="T8" fmla="*/ 10 w 25"/>
                  <a:gd name="T9" fmla="*/ 78 h 120"/>
                  <a:gd name="T10" fmla="*/ 16 w 25"/>
                  <a:gd name="T11" fmla="*/ 0 h 120"/>
                  <a:gd name="T12" fmla="*/ 22 w 25"/>
                  <a:gd name="T13" fmla="*/ 22 h 120"/>
                </a:gdLst>
                <a:ahLst/>
                <a:cxnLst>
                  <a:cxn ang="0">
                    <a:pos x="T0" y="T1"/>
                  </a:cxn>
                  <a:cxn ang="0">
                    <a:pos x="T2" y="T3"/>
                  </a:cxn>
                  <a:cxn ang="0">
                    <a:pos x="T4" y="T5"/>
                  </a:cxn>
                  <a:cxn ang="0">
                    <a:pos x="T6" y="T7"/>
                  </a:cxn>
                  <a:cxn ang="0">
                    <a:pos x="T8" y="T9"/>
                  </a:cxn>
                  <a:cxn ang="0">
                    <a:pos x="T10" y="T11"/>
                  </a:cxn>
                  <a:cxn ang="0">
                    <a:pos x="T12" y="T13"/>
                  </a:cxn>
                </a:cxnLst>
                <a:rect l="0" t="0" r="r" b="b"/>
                <a:pathLst>
                  <a:path w="25" h="120">
                    <a:moveTo>
                      <a:pt x="22" y="22"/>
                    </a:moveTo>
                    <a:cubicBezTo>
                      <a:pt x="16" y="46"/>
                      <a:pt x="22" y="72"/>
                      <a:pt x="15" y="96"/>
                    </a:cubicBezTo>
                    <a:cubicBezTo>
                      <a:pt x="13" y="104"/>
                      <a:pt x="14" y="112"/>
                      <a:pt x="8" y="118"/>
                    </a:cubicBezTo>
                    <a:cubicBezTo>
                      <a:pt x="5" y="120"/>
                      <a:pt x="2" y="120"/>
                      <a:pt x="0" y="118"/>
                    </a:cubicBezTo>
                    <a:cubicBezTo>
                      <a:pt x="10" y="107"/>
                      <a:pt x="7" y="91"/>
                      <a:pt x="10" y="78"/>
                    </a:cubicBezTo>
                    <a:cubicBezTo>
                      <a:pt x="12" y="53"/>
                      <a:pt x="14" y="29"/>
                      <a:pt x="16" y="0"/>
                    </a:cubicBezTo>
                    <a:cubicBezTo>
                      <a:pt x="25" y="9"/>
                      <a:pt x="22" y="16"/>
                      <a:pt x="22" y="22"/>
                    </a:cubicBezTo>
                    <a:close/>
                  </a:path>
                </a:pathLst>
              </a:custGeom>
              <a:solidFill>
                <a:srgbClr val="9381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9" name="Freeform 151">
                <a:extLst>
                  <a:ext uri="{FF2B5EF4-FFF2-40B4-BE49-F238E27FC236}">
                    <a16:creationId xmlns:a16="http://schemas.microsoft.com/office/drawing/2014/main" id="{5F14B9EE-97CE-4072-8F97-8AB7693385BE}"/>
                  </a:ext>
                </a:extLst>
              </p:cNvPr>
              <p:cNvSpPr>
                <a:spLocks/>
              </p:cNvSpPr>
              <p:nvPr/>
            </p:nvSpPr>
            <p:spPr bwMode="auto">
              <a:xfrm>
                <a:off x="1179" y="823"/>
                <a:ext cx="38" cy="132"/>
              </a:xfrm>
              <a:custGeom>
                <a:avLst/>
                <a:gdLst>
                  <a:gd name="T0" fmla="*/ 24 w 34"/>
                  <a:gd name="T1" fmla="*/ 40 h 118"/>
                  <a:gd name="T2" fmla="*/ 0 w 34"/>
                  <a:gd name="T3" fmla="*/ 118 h 118"/>
                  <a:gd name="T4" fmla="*/ 4 w 34"/>
                  <a:gd name="T5" fmla="*/ 12 h 118"/>
                  <a:gd name="T6" fmla="*/ 6 w 34"/>
                  <a:gd name="T7" fmla="*/ 0 h 118"/>
                  <a:gd name="T8" fmla="*/ 24 w 34"/>
                  <a:gd name="T9" fmla="*/ 40 h 118"/>
                </a:gdLst>
                <a:ahLst/>
                <a:cxnLst>
                  <a:cxn ang="0">
                    <a:pos x="T0" y="T1"/>
                  </a:cxn>
                  <a:cxn ang="0">
                    <a:pos x="T2" y="T3"/>
                  </a:cxn>
                  <a:cxn ang="0">
                    <a:pos x="T4" y="T5"/>
                  </a:cxn>
                  <a:cxn ang="0">
                    <a:pos x="T6" y="T7"/>
                  </a:cxn>
                  <a:cxn ang="0">
                    <a:pos x="T8" y="T9"/>
                  </a:cxn>
                </a:cxnLst>
                <a:rect l="0" t="0" r="r" b="b"/>
                <a:pathLst>
                  <a:path w="34" h="118">
                    <a:moveTo>
                      <a:pt x="24" y="40"/>
                    </a:moveTo>
                    <a:cubicBezTo>
                      <a:pt x="34" y="71"/>
                      <a:pt x="12" y="93"/>
                      <a:pt x="0" y="118"/>
                    </a:cubicBezTo>
                    <a:cubicBezTo>
                      <a:pt x="19" y="83"/>
                      <a:pt x="26" y="48"/>
                      <a:pt x="4" y="12"/>
                    </a:cubicBezTo>
                    <a:cubicBezTo>
                      <a:pt x="4" y="8"/>
                      <a:pt x="1" y="3"/>
                      <a:pt x="6" y="0"/>
                    </a:cubicBezTo>
                    <a:cubicBezTo>
                      <a:pt x="12" y="14"/>
                      <a:pt x="18" y="27"/>
                      <a:pt x="24" y="40"/>
                    </a:cubicBezTo>
                    <a:close/>
                  </a:path>
                </a:pathLst>
              </a:custGeom>
              <a:solidFill>
                <a:srgbClr val="8267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0" name="Freeform 152">
                <a:extLst>
                  <a:ext uri="{FF2B5EF4-FFF2-40B4-BE49-F238E27FC236}">
                    <a16:creationId xmlns:a16="http://schemas.microsoft.com/office/drawing/2014/main" id="{48A066E8-2C63-4768-9756-54DFA63043E4}"/>
                  </a:ext>
                </a:extLst>
              </p:cNvPr>
              <p:cNvSpPr>
                <a:spLocks/>
              </p:cNvSpPr>
              <p:nvPr/>
            </p:nvSpPr>
            <p:spPr bwMode="auto">
              <a:xfrm>
                <a:off x="1852" y="480"/>
                <a:ext cx="46" cy="91"/>
              </a:xfrm>
              <a:custGeom>
                <a:avLst/>
                <a:gdLst>
                  <a:gd name="T0" fmla="*/ 40 w 41"/>
                  <a:gd name="T1" fmla="*/ 13 h 81"/>
                  <a:gd name="T2" fmla="*/ 16 w 41"/>
                  <a:gd name="T3" fmla="*/ 81 h 81"/>
                  <a:gd name="T4" fmla="*/ 14 w 41"/>
                  <a:gd name="T5" fmla="*/ 53 h 81"/>
                  <a:gd name="T6" fmla="*/ 25 w 41"/>
                  <a:gd name="T7" fmla="*/ 8 h 81"/>
                  <a:gd name="T8" fmla="*/ 32 w 41"/>
                  <a:gd name="T9" fmla="*/ 1 h 81"/>
                  <a:gd name="T10" fmla="*/ 40 w 41"/>
                  <a:gd name="T11" fmla="*/ 13 h 81"/>
                </a:gdLst>
                <a:ahLst/>
                <a:cxnLst>
                  <a:cxn ang="0">
                    <a:pos x="T0" y="T1"/>
                  </a:cxn>
                  <a:cxn ang="0">
                    <a:pos x="T2" y="T3"/>
                  </a:cxn>
                  <a:cxn ang="0">
                    <a:pos x="T4" y="T5"/>
                  </a:cxn>
                  <a:cxn ang="0">
                    <a:pos x="T6" y="T7"/>
                  </a:cxn>
                  <a:cxn ang="0">
                    <a:pos x="T8" y="T9"/>
                  </a:cxn>
                  <a:cxn ang="0">
                    <a:pos x="T10" y="T11"/>
                  </a:cxn>
                </a:cxnLst>
                <a:rect l="0" t="0" r="r" b="b"/>
                <a:pathLst>
                  <a:path w="41" h="81">
                    <a:moveTo>
                      <a:pt x="40" y="13"/>
                    </a:moveTo>
                    <a:cubicBezTo>
                      <a:pt x="32" y="36"/>
                      <a:pt x="24" y="59"/>
                      <a:pt x="16" y="81"/>
                    </a:cubicBezTo>
                    <a:cubicBezTo>
                      <a:pt x="0" y="73"/>
                      <a:pt x="11" y="63"/>
                      <a:pt x="14" y="53"/>
                    </a:cubicBezTo>
                    <a:cubicBezTo>
                      <a:pt x="17" y="38"/>
                      <a:pt x="19" y="22"/>
                      <a:pt x="25" y="8"/>
                    </a:cubicBezTo>
                    <a:cubicBezTo>
                      <a:pt x="26" y="5"/>
                      <a:pt x="26" y="0"/>
                      <a:pt x="32" y="1"/>
                    </a:cubicBezTo>
                    <a:cubicBezTo>
                      <a:pt x="41" y="1"/>
                      <a:pt x="40" y="7"/>
                      <a:pt x="40" y="13"/>
                    </a:cubicBezTo>
                    <a:close/>
                  </a:path>
                </a:pathLst>
              </a:custGeom>
              <a:solidFill>
                <a:srgbClr val="C9A9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1" name="Freeform 153">
                <a:extLst>
                  <a:ext uri="{FF2B5EF4-FFF2-40B4-BE49-F238E27FC236}">
                    <a16:creationId xmlns:a16="http://schemas.microsoft.com/office/drawing/2014/main" id="{19101DC8-DCF1-4C38-B77D-32CBB19A4829}"/>
                  </a:ext>
                </a:extLst>
              </p:cNvPr>
              <p:cNvSpPr>
                <a:spLocks/>
              </p:cNvSpPr>
              <p:nvPr/>
            </p:nvSpPr>
            <p:spPr bwMode="auto">
              <a:xfrm>
                <a:off x="2083" y="493"/>
                <a:ext cx="40" cy="89"/>
              </a:xfrm>
              <a:custGeom>
                <a:avLst/>
                <a:gdLst>
                  <a:gd name="T0" fmla="*/ 0 w 36"/>
                  <a:gd name="T1" fmla="*/ 67 h 80"/>
                  <a:gd name="T2" fmla="*/ 8 w 36"/>
                  <a:gd name="T3" fmla="*/ 57 h 80"/>
                  <a:gd name="T4" fmla="*/ 31 w 36"/>
                  <a:gd name="T5" fmla="*/ 0 h 80"/>
                  <a:gd name="T6" fmla="*/ 36 w 36"/>
                  <a:gd name="T7" fmla="*/ 1 h 80"/>
                  <a:gd name="T8" fmla="*/ 19 w 36"/>
                  <a:gd name="T9" fmla="*/ 74 h 80"/>
                  <a:gd name="T10" fmla="*/ 17 w 36"/>
                  <a:gd name="T11" fmla="*/ 67 h 80"/>
                  <a:gd name="T12" fmla="*/ 12 w 36"/>
                  <a:gd name="T13" fmla="*/ 79 h 80"/>
                  <a:gd name="T14" fmla="*/ 0 w 36"/>
                  <a:gd name="T15" fmla="*/ 67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80">
                    <a:moveTo>
                      <a:pt x="0" y="67"/>
                    </a:moveTo>
                    <a:cubicBezTo>
                      <a:pt x="2" y="64"/>
                      <a:pt x="5" y="60"/>
                      <a:pt x="8" y="57"/>
                    </a:cubicBezTo>
                    <a:cubicBezTo>
                      <a:pt x="15" y="38"/>
                      <a:pt x="23" y="19"/>
                      <a:pt x="31" y="0"/>
                    </a:cubicBezTo>
                    <a:cubicBezTo>
                      <a:pt x="33" y="0"/>
                      <a:pt x="35" y="1"/>
                      <a:pt x="36" y="1"/>
                    </a:cubicBezTo>
                    <a:cubicBezTo>
                      <a:pt x="23" y="24"/>
                      <a:pt x="29" y="51"/>
                      <a:pt x="19" y="74"/>
                    </a:cubicBezTo>
                    <a:cubicBezTo>
                      <a:pt x="17" y="73"/>
                      <a:pt x="17" y="70"/>
                      <a:pt x="17" y="67"/>
                    </a:cubicBezTo>
                    <a:cubicBezTo>
                      <a:pt x="17" y="72"/>
                      <a:pt x="16" y="76"/>
                      <a:pt x="12" y="79"/>
                    </a:cubicBezTo>
                    <a:cubicBezTo>
                      <a:pt x="2" y="80"/>
                      <a:pt x="2" y="72"/>
                      <a:pt x="0" y="67"/>
                    </a:cubicBezTo>
                    <a:close/>
                  </a:path>
                </a:pathLst>
              </a:custGeom>
              <a:solidFill>
                <a:srgbClr val="C9AB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2" name="Freeform 154">
                <a:extLst>
                  <a:ext uri="{FF2B5EF4-FFF2-40B4-BE49-F238E27FC236}">
                    <a16:creationId xmlns:a16="http://schemas.microsoft.com/office/drawing/2014/main" id="{C3408719-E130-424F-B2AA-C28231FF0809}"/>
                  </a:ext>
                </a:extLst>
              </p:cNvPr>
              <p:cNvSpPr>
                <a:spLocks/>
              </p:cNvSpPr>
              <p:nvPr/>
            </p:nvSpPr>
            <p:spPr bwMode="auto">
              <a:xfrm>
                <a:off x="1903" y="458"/>
                <a:ext cx="28" cy="137"/>
              </a:xfrm>
              <a:custGeom>
                <a:avLst/>
                <a:gdLst>
                  <a:gd name="T0" fmla="*/ 14 w 25"/>
                  <a:gd name="T1" fmla="*/ 88 h 122"/>
                  <a:gd name="T2" fmla="*/ 5 w 25"/>
                  <a:gd name="T3" fmla="*/ 122 h 122"/>
                  <a:gd name="T4" fmla="*/ 6 w 25"/>
                  <a:gd name="T5" fmla="*/ 93 h 122"/>
                  <a:gd name="T6" fmla="*/ 18 w 25"/>
                  <a:gd name="T7" fmla="*/ 0 h 122"/>
                  <a:gd name="T8" fmla="*/ 14 w 25"/>
                  <a:gd name="T9" fmla="*/ 88 h 122"/>
                </a:gdLst>
                <a:ahLst/>
                <a:cxnLst>
                  <a:cxn ang="0">
                    <a:pos x="T0" y="T1"/>
                  </a:cxn>
                  <a:cxn ang="0">
                    <a:pos x="T2" y="T3"/>
                  </a:cxn>
                  <a:cxn ang="0">
                    <a:pos x="T4" y="T5"/>
                  </a:cxn>
                  <a:cxn ang="0">
                    <a:pos x="T6" y="T7"/>
                  </a:cxn>
                  <a:cxn ang="0">
                    <a:pos x="T8" y="T9"/>
                  </a:cxn>
                </a:cxnLst>
                <a:rect l="0" t="0" r="r" b="b"/>
                <a:pathLst>
                  <a:path w="25" h="122">
                    <a:moveTo>
                      <a:pt x="14" y="88"/>
                    </a:moveTo>
                    <a:cubicBezTo>
                      <a:pt x="11" y="99"/>
                      <a:pt x="8" y="110"/>
                      <a:pt x="5" y="122"/>
                    </a:cubicBezTo>
                    <a:cubicBezTo>
                      <a:pt x="0" y="112"/>
                      <a:pt x="8" y="102"/>
                      <a:pt x="6" y="93"/>
                    </a:cubicBezTo>
                    <a:cubicBezTo>
                      <a:pt x="10" y="62"/>
                      <a:pt x="14" y="31"/>
                      <a:pt x="18" y="0"/>
                    </a:cubicBezTo>
                    <a:cubicBezTo>
                      <a:pt x="25" y="30"/>
                      <a:pt x="17" y="59"/>
                      <a:pt x="14" y="88"/>
                    </a:cubicBezTo>
                    <a:close/>
                  </a:path>
                </a:pathLst>
              </a:custGeom>
              <a:solidFill>
                <a:srgbClr val="8C7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3" name="Freeform 155">
                <a:extLst>
                  <a:ext uri="{FF2B5EF4-FFF2-40B4-BE49-F238E27FC236}">
                    <a16:creationId xmlns:a16="http://schemas.microsoft.com/office/drawing/2014/main" id="{4DC0A546-C014-4D12-A417-A00ACCBE8BF3}"/>
                  </a:ext>
                </a:extLst>
              </p:cNvPr>
              <p:cNvSpPr>
                <a:spLocks/>
              </p:cNvSpPr>
              <p:nvPr/>
            </p:nvSpPr>
            <p:spPr bwMode="auto">
              <a:xfrm>
                <a:off x="705" y="1784"/>
                <a:ext cx="51" cy="86"/>
              </a:xfrm>
              <a:custGeom>
                <a:avLst/>
                <a:gdLst>
                  <a:gd name="T0" fmla="*/ 13 w 46"/>
                  <a:gd name="T1" fmla="*/ 52 h 76"/>
                  <a:gd name="T2" fmla="*/ 13 w 46"/>
                  <a:gd name="T3" fmla="*/ 68 h 76"/>
                  <a:gd name="T4" fmla="*/ 46 w 46"/>
                  <a:gd name="T5" fmla="*/ 0 h 76"/>
                  <a:gd name="T6" fmla="*/ 23 w 46"/>
                  <a:gd name="T7" fmla="*/ 68 h 76"/>
                  <a:gd name="T8" fmla="*/ 0 w 46"/>
                  <a:gd name="T9" fmla="*/ 76 h 76"/>
                  <a:gd name="T10" fmla="*/ 13 w 46"/>
                  <a:gd name="T11" fmla="*/ 52 h 76"/>
                </a:gdLst>
                <a:ahLst/>
                <a:cxnLst>
                  <a:cxn ang="0">
                    <a:pos x="T0" y="T1"/>
                  </a:cxn>
                  <a:cxn ang="0">
                    <a:pos x="T2" y="T3"/>
                  </a:cxn>
                  <a:cxn ang="0">
                    <a:pos x="T4" y="T5"/>
                  </a:cxn>
                  <a:cxn ang="0">
                    <a:pos x="T6" y="T7"/>
                  </a:cxn>
                  <a:cxn ang="0">
                    <a:pos x="T8" y="T9"/>
                  </a:cxn>
                  <a:cxn ang="0">
                    <a:pos x="T10" y="T11"/>
                  </a:cxn>
                </a:cxnLst>
                <a:rect l="0" t="0" r="r" b="b"/>
                <a:pathLst>
                  <a:path w="46" h="76">
                    <a:moveTo>
                      <a:pt x="13" y="52"/>
                    </a:moveTo>
                    <a:cubicBezTo>
                      <a:pt x="13" y="56"/>
                      <a:pt x="13" y="60"/>
                      <a:pt x="13" y="68"/>
                    </a:cubicBezTo>
                    <a:cubicBezTo>
                      <a:pt x="30" y="44"/>
                      <a:pt x="34" y="20"/>
                      <a:pt x="46" y="0"/>
                    </a:cubicBezTo>
                    <a:cubicBezTo>
                      <a:pt x="44" y="24"/>
                      <a:pt x="37" y="47"/>
                      <a:pt x="23" y="68"/>
                    </a:cubicBezTo>
                    <a:cubicBezTo>
                      <a:pt x="17" y="70"/>
                      <a:pt x="10" y="72"/>
                      <a:pt x="0" y="76"/>
                    </a:cubicBezTo>
                    <a:cubicBezTo>
                      <a:pt x="5" y="66"/>
                      <a:pt x="9" y="59"/>
                      <a:pt x="13" y="52"/>
                    </a:cubicBezTo>
                    <a:close/>
                  </a:path>
                </a:pathLst>
              </a:custGeom>
              <a:solidFill>
                <a:srgbClr val="EED3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4" name="Freeform 156">
                <a:extLst>
                  <a:ext uri="{FF2B5EF4-FFF2-40B4-BE49-F238E27FC236}">
                    <a16:creationId xmlns:a16="http://schemas.microsoft.com/office/drawing/2014/main" id="{5E0C353B-6FB9-47B8-9E94-4878AA49648A}"/>
                  </a:ext>
                </a:extLst>
              </p:cNvPr>
              <p:cNvSpPr>
                <a:spLocks/>
              </p:cNvSpPr>
              <p:nvPr/>
            </p:nvSpPr>
            <p:spPr bwMode="auto">
              <a:xfrm>
                <a:off x="2074" y="452"/>
                <a:ext cx="30" cy="109"/>
              </a:xfrm>
              <a:custGeom>
                <a:avLst/>
                <a:gdLst>
                  <a:gd name="T0" fmla="*/ 15 w 27"/>
                  <a:gd name="T1" fmla="*/ 86 h 97"/>
                  <a:gd name="T2" fmla="*/ 6 w 27"/>
                  <a:gd name="T3" fmla="*/ 88 h 97"/>
                  <a:gd name="T4" fmla="*/ 11 w 27"/>
                  <a:gd name="T5" fmla="*/ 10 h 97"/>
                  <a:gd name="T6" fmla="*/ 27 w 27"/>
                  <a:gd name="T7" fmla="*/ 0 h 97"/>
                  <a:gd name="T8" fmla="*/ 15 w 27"/>
                  <a:gd name="T9" fmla="*/ 86 h 97"/>
                </a:gdLst>
                <a:ahLst/>
                <a:cxnLst>
                  <a:cxn ang="0">
                    <a:pos x="T0" y="T1"/>
                  </a:cxn>
                  <a:cxn ang="0">
                    <a:pos x="T2" y="T3"/>
                  </a:cxn>
                  <a:cxn ang="0">
                    <a:pos x="T4" y="T5"/>
                  </a:cxn>
                  <a:cxn ang="0">
                    <a:pos x="T6" y="T7"/>
                  </a:cxn>
                  <a:cxn ang="0">
                    <a:pos x="T8" y="T9"/>
                  </a:cxn>
                </a:cxnLst>
                <a:rect l="0" t="0" r="r" b="b"/>
                <a:pathLst>
                  <a:path w="27" h="97">
                    <a:moveTo>
                      <a:pt x="15" y="86"/>
                    </a:moveTo>
                    <a:cubicBezTo>
                      <a:pt x="11" y="85"/>
                      <a:pt x="12" y="97"/>
                      <a:pt x="6" y="88"/>
                    </a:cubicBezTo>
                    <a:cubicBezTo>
                      <a:pt x="7" y="62"/>
                      <a:pt x="0" y="35"/>
                      <a:pt x="11" y="10"/>
                    </a:cubicBezTo>
                    <a:cubicBezTo>
                      <a:pt x="21" y="17"/>
                      <a:pt x="21" y="4"/>
                      <a:pt x="27" y="0"/>
                    </a:cubicBezTo>
                    <a:cubicBezTo>
                      <a:pt x="22" y="30"/>
                      <a:pt x="15" y="57"/>
                      <a:pt x="15" y="86"/>
                    </a:cubicBezTo>
                    <a:close/>
                  </a:path>
                </a:pathLst>
              </a:custGeom>
              <a:solidFill>
                <a:srgbClr val="595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5" name="Freeform 157">
                <a:extLst>
                  <a:ext uri="{FF2B5EF4-FFF2-40B4-BE49-F238E27FC236}">
                    <a16:creationId xmlns:a16="http://schemas.microsoft.com/office/drawing/2014/main" id="{3FEA1004-51E8-40CD-83CA-6345F9D5EBB1}"/>
                  </a:ext>
                </a:extLst>
              </p:cNvPr>
              <p:cNvSpPr>
                <a:spLocks/>
              </p:cNvSpPr>
              <p:nvPr/>
            </p:nvSpPr>
            <p:spPr bwMode="auto">
              <a:xfrm>
                <a:off x="719" y="1946"/>
                <a:ext cx="41" cy="113"/>
              </a:xfrm>
              <a:custGeom>
                <a:avLst/>
                <a:gdLst>
                  <a:gd name="T0" fmla="*/ 3 w 36"/>
                  <a:gd name="T1" fmla="*/ 72 h 100"/>
                  <a:gd name="T2" fmla="*/ 21 w 36"/>
                  <a:gd name="T3" fmla="*/ 22 h 100"/>
                  <a:gd name="T4" fmla="*/ 29 w 36"/>
                  <a:gd name="T5" fmla="*/ 0 h 100"/>
                  <a:gd name="T6" fmla="*/ 32 w 36"/>
                  <a:gd name="T7" fmla="*/ 10 h 100"/>
                  <a:gd name="T8" fmla="*/ 8 w 36"/>
                  <a:gd name="T9" fmla="*/ 92 h 100"/>
                  <a:gd name="T10" fmla="*/ 3 w 36"/>
                  <a:gd name="T11" fmla="*/ 99 h 100"/>
                  <a:gd name="T12" fmla="*/ 0 w 36"/>
                  <a:gd name="T13" fmla="*/ 92 h 100"/>
                  <a:gd name="T14" fmla="*/ 3 w 36"/>
                  <a:gd name="T15" fmla="*/ 72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00">
                    <a:moveTo>
                      <a:pt x="3" y="72"/>
                    </a:moveTo>
                    <a:cubicBezTo>
                      <a:pt x="15" y="57"/>
                      <a:pt x="14" y="39"/>
                      <a:pt x="21" y="22"/>
                    </a:cubicBezTo>
                    <a:cubicBezTo>
                      <a:pt x="24" y="15"/>
                      <a:pt x="26" y="8"/>
                      <a:pt x="29" y="0"/>
                    </a:cubicBezTo>
                    <a:cubicBezTo>
                      <a:pt x="36" y="3"/>
                      <a:pt x="33" y="7"/>
                      <a:pt x="32" y="10"/>
                    </a:cubicBezTo>
                    <a:cubicBezTo>
                      <a:pt x="24" y="38"/>
                      <a:pt x="16" y="65"/>
                      <a:pt x="8" y="92"/>
                    </a:cubicBezTo>
                    <a:cubicBezTo>
                      <a:pt x="7" y="95"/>
                      <a:pt x="7" y="100"/>
                      <a:pt x="3" y="99"/>
                    </a:cubicBezTo>
                    <a:cubicBezTo>
                      <a:pt x="1" y="98"/>
                      <a:pt x="1" y="94"/>
                      <a:pt x="0" y="92"/>
                    </a:cubicBezTo>
                    <a:cubicBezTo>
                      <a:pt x="1" y="85"/>
                      <a:pt x="5" y="79"/>
                      <a:pt x="3" y="72"/>
                    </a:cubicBezTo>
                    <a:close/>
                  </a:path>
                </a:pathLst>
              </a:custGeom>
              <a:solidFill>
                <a:srgbClr val="876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6" name="Freeform 158">
                <a:extLst>
                  <a:ext uri="{FF2B5EF4-FFF2-40B4-BE49-F238E27FC236}">
                    <a16:creationId xmlns:a16="http://schemas.microsoft.com/office/drawing/2014/main" id="{93EABC1B-1ADD-4C7B-920F-77F8CD09EA28}"/>
                  </a:ext>
                </a:extLst>
              </p:cNvPr>
              <p:cNvSpPr>
                <a:spLocks/>
              </p:cNvSpPr>
              <p:nvPr/>
            </p:nvSpPr>
            <p:spPr bwMode="auto">
              <a:xfrm>
                <a:off x="804" y="1546"/>
                <a:ext cx="41" cy="68"/>
              </a:xfrm>
              <a:custGeom>
                <a:avLst/>
                <a:gdLst>
                  <a:gd name="T0" fmla="*/ 29 w 37"/>
                  <a:gd name="T1" fmla="*/ 28 h 60"/>
                  <a:gd name="T2" fmla="*/ 6 w 37"/>
                  <a:gd name="T3" fmla="*/ 60 h 60"/>
                  <a:gd name="T4" fmla="*/ 4 w 37"/>
                  <a:gd name="T5" fmla="*/ 44 h 60"/>
                  <a:gd name="T6" fmla="*/ 23 w 37"/>
                  <a:gd name="T7" fmla="*/ 8 h 60"/>
                  <a:gd name="T8" fmla="*/ 36 w 37"/>
                  <a:gd name="T9" fmla="*/ 3 h 60"/>
                  <a:gd name="T10" fmla="*/ 29 w 37"/>
                  <a:gd name="T11" fmla="*/ 28 h 60"/>
                </a:gdLst>
                <a:ahLst/>
                <a:cxnLst>
                  <a:cxn ang="0">
                    <a:pos x="T0" y="T1"/>
                  </a:cxn>
                  <a:cxn ang="0">
                    <a:pos x="T2" y="T3"/>
                  </a:cxn>
                  <a:cxn ang="0">
                    <a:pos x="T4" y="T5"/>
                  </a:cxn>
                  <a:cxn ang="0">
                    <a:pos x="T6" y="T7"/>
                  </a:cxn>
                  <a:cxn ang="0">
                    <a:pos x="T8" y="T9"/>
                  </a:cxn>
                  <a:cxn ang="0">
                    <a:pos x="T10" y="T11"/>
                  </a:cxn>
                </a:cxnLst>
                <a:rect l="0" t="0" r="r" b="b"/>
                <a:pathLst>
                  <a:path w="37" h="60">
                    <a:moveTo>
                      <a:pt x="29" y="28"/>
                    </a:moveTo>
                    <a:cubicBezTo>
                      <a:pt x="17" y="36"/>
                      <a:pt x="17" y="52"/>
                      <a:pt x="6" y="60"/>
                    </a:cubicBezTo>
                    <a:cubicBezTo>
                      <a:pt x="4" y="55"/>
                      <a:pt x="0" y="51"/>
                      <a:pt x="4" y="44"/>
                    </a:cubicBezTo>
                    <a:cubicBezTo>
                      <a:pt x="11" y="33"/>
                      <a:pt x="17" y="21"/>
                      <a:pt x="23" y="8"/>
                    </a:cubicBezTo>
                    <a:cubicBezTo>
                      <a:pt x="26" y="1"/>
                      <a:pt x="30" y="0"/>
                      <a:pt x="36" y="3"/>
                    </a:cubicBezTo>
                    <a:cubicBezTo>
                      <a:pt x="37" y="12"/>
                      <a:pt x="27" y="18"/>
                      <a:pt x="29" y="28"/>
                    </a:cubicBezTo>
                    <a:close/>
                  </a:path>
                </a:pathLst>
              </a:custGeom>
              <a:solidFill>
                <a:srgbClr val="BC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7" name="Freeform 159">
                <a:extLst>
                  <a:ext uri="{FF2B5EF4-FFF2-40B4-BE49-F238E27FC236}">
                    <a16:creationId xmlns:a16="http://schemas.microsoft.com/office/drawing/2014/main" id="{62BF1DA5-DF46-4AF5-978D-F30E9533194B}"/>
                  </a:ext>
                </a:extLst>
              </p:cNvPr>
              <p:cNvSpPr>
                <a:spLocks/>
              </p:cNvSpPr>
              <p:nvPr/>
            </p:nvSpPr>
            <p:spPr bwMode="auto">
              <a:xfrm>
                <a:off x="2012" y="950"/>
                <a:ext cx="64" cy="100"/>
              </a:xfrm>
              <a:custGeom>
                <a:avLst/>
                <a:gdLst>
                  <a:gd name="T0" fmla="*/ 25 w 57"/>
                  <a:gd name="T1" fmla="*/ 55 h 89"/>
                  <a:gd name="T2" fmla="*/ 5 w 57"/>
                  <a:gd name="T3" fmla="*/ 89 h 89"/>
                  <a:gd name="T4" fmla="*/ 0 w 57"/>
                  <a:gd name="T5" fmla="*/ 86 h 89"/>
                  <a:gd name="T6" fmla="*/ 41 w 57"/>
                  <a:gd name="T7" fmla="*/ 11 h 89"/>
                  <a:gd name="T8" fmla="*/ 57 w 57"/>
                  <a:gd name="T9" fmla="*/ 0 h 89"/>
                  <a:gd name="T10" fmla="*/ 25 w 57"/>
                  <a:gd name="T11" fmla="*/ 55 h 89"/>
                </a:gdLst>
                <a:ahLst/>
                <a:cxnLst>
                  <a:cxn ang="0">
                    <a:pos x="T0" y="T1"/>
                  </a:cxn>
                  <a:cxn ang="0">
                    <a:pos x="T2" y="T3"/>
                  </a:cxn>
                  <a:cxn ang="0">
                    <a:pos x="T4" y="T5"/>
                  </a:cxn>
                  <a:cxn ang="0">
                    <a:pos x="T6" y="T7"/>
                  </a:cxn>
                  <a:cxn ang="0">
                    <a:pos x="T8" y="T9"/>
                  </a:cxn>
                  <a:cxn ang="0">
                    <a:pos x="T10" y="T11"/>
                  </a:cxn>
                </a:cxnLst>
                <a:rect l="0" t="0" r="r" b="b"/>
                <a:pathLst>
                  <a:path w="57" h="89">
                    <a:moveTo>
                      <a:pt x="25" y="55"/>
                    </a:moveTo>
                    <a:cubicBezTo>
                      <a:pt x="19" y="66"/>
                      <a:pt x="12" y="77"/>
                      <a:pt x="5" y="89"/>
                    </a:cubicBezTo>
                    <a:cubicBezTo>
                      <a:pt x="3" y="88"/>
                      <a:pt x="2" y="87"/>
                      <a:pt x="0" y="86"/>
                    </a:cubicBezTo>
                    <a:cubicBezTo>
                      <a:pt x="14" y="61"/>
                      <a:pt x="27" y="36"/>
                      <a:pt x="41" y="11"/>
                    </a:cubicBezTo>
                    <a:cubicBezTo>
                      <a:pt x="45" y="7"/>
                      <a:pt x="48" y="1"/>
                      <a:pt x="57" y="0"/>
                    </a:cubicBezTo>
                    <a:cubicBezTo>
                      <a:pt x="46" y="19"/>
                      <a:pt x="33" y="36"/>
                      <a:pt x="25" y="55"/>
                    </a:cubicBezTo>
                    <a:close/>
                  </a:path>
                </a:pathLst>
              </a:custGeom>
              <a:solidFill>
                <a:srgbClr val="6351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8" name="Freeform 160">
                <a:extLst>
                  <a:ext uri="{FF2B5EF4-FFF2-40B4-BE49-F238E27FC236}">
                    <a16:creationId xmlns:a16="http://schemas.microsoft.com/office/drawing/2014/main" id="{F0BB2179-54DB-4F56-9702-B39B62343EEE}"/>
                  </a:ext>
                </a:extLst>
              </p:cNvPr>
              <p:cNvSpPr>
                <a:spLocks/>
              </p:cNvSpPr>
              <p:nvPr/>
            </p:nvSpPr>
            <p:spPr bwMode="auto">
              <a:xfrm>
                <a:off x="913" y="576"/>
                <a:ext cx="92" cy="88"/>
              </a:xfrm>
              <a:custGeom>
                <a:avLst/>
                <a:gdLst>
                  <a:gd name="T0" fmla="*/ 52 w 82"/>
                  <a:gd name="T1" fmla="*/ 40 h 79"/>
                  <a:gd name="T2" fmla="*/ 82 w 82"/>
                  <a:gd name="T3" fmla="*/ 79 h 79"/>
                  <a:gd name="T4" fmla="*/ 41 w 82"/>
                  <a:gd name="T5" fmla="*/ 43 h 79"/>
                  <a:gd name="T6" fmla="*/ 0 w 82"/>
                  <a:gd name="T7" fmla="*/ 0 h 79"/>
                  <a:gd name="T8" fmla="*/ 36 w 82"/>
                  <a:gd name="T9" fmla="*/ 26 h 79"/>
                  <a:gd name="T10" fmla="*/ 52 w 82"/>
                  <a:gd name="T11" fmla="*/ 40 h 79"/>
                </a:gdLst>
                <a:ahLst/>
                <a:cxnLst>
                  <a:cxn ang="0">
                    <a:pos x="T0" y="T1"/>
                  </a:cxn>
                  <a:cxn ang="0">
                    <a:pos x="T2" y="T3"/>
                  </a:cxn>
                  <a:cxn ang="0">
                    <a:pos x="T4" y="T5"/>
                  </a:cxn>
                  <a:cxn ang="0">
                    <a:pos x="T6" y="T7"/>
                  </a:cxn>
                  <a:cxn ang="0">
                    <a:pos x="T8" y="T9"/>
                  </a:cxn>
                  <a:cxn ang="0">
                    <a:pos x="T10" y="T11"/>
                  </a:cxn>
                </a:cxnLst>
                <a:rect l="0" t="0" r="r" b="b"/>
                <a:pathLst>
                  <a:path w="82" h="79">
                    <a:moveTo>
                      <a:pt x="52" y="40"/>
                    </a:moveTo>
                    <a:cubicBezTo>
                      <a:pt x="59" y="53"/>
                      <a:pt x="78" y="57"/>
                      <a:pt x="82" y="79"/>
                    </a:cubicBezTo>
                    <a:cubicBezTo>
                      <a:pt x="66" y="65"/>
                      <a:pt x="53" y="54"/>
                      <a:pt x="41" y="43"/>
                    </a:cubicBezTo>
                    <a:cubicBezTo>
                      <a:pt x="33" y="23"/>
                      <a:pt x="12" y="16"/>
                      <a:pt x="0" y="0"/>
                    </a:cubicBezTo>
                    <a:cubicBezTo>
                      <a:pt x="17" y="1"/>
                      <a:pt x="24" y="17"/>
                      <a:pt x="36" y="26"/>
                    </a:cubicBezTo>
                    <a:cubicBezTo>
                      <a:pt x="42" y="30"/>
                      <a:pt x="47" y="35"/>
                      <a:pt x="52" y="40"/>
                    </a:cubicBezTo>
                    <a:close/>
                  </a:path>
                </a:pathLst>
              </a:custGeom>
              <a:solidFill>
                <a:srgbClr val="6B4F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9" name="Freeform 161">
                <a:extLst>
                  <a:ext uri="{FF2B5EF4-FFF2-40B4-BE49-F238E27FC236}">
                    <a16:creationId xmlns:a16="http://schemas.microsoft.com/office/drawing/2014/main" id="{7156B596-ECF6-4D8E-853C-9786321E2568}"/>
                  </a:ext>
                </a:extLst>
              </p:cNvPr>
              <p:cNvSpPr>
                <a:spLocks/>
              </p:cNvSpPr>
              <p:nvPr/>
            </p:nvSpPr>
            <p:spPr bwMode="auto">
              <a:xfrm>
                <a:off x="751" y="689"/>
                <a:ext cx="101" cy="84"/>
              </a:xfrm>
              <a:custGeom>
                <a:avLst/>
                <a:gdLst>
                  <a:gd name="T0" fmla="*/ 90 w 90"/>
                  <a:gd name="T1" fmla="*/ 75 h 75"/>
                  <a:gd name="T2" fmla="*/ 36 w 90"/>
                  <a:gd name="T3" fmla="*/ 33 h 75"/>
                  <a:gd name="T4" fmla="*/ 24 w 90"/>
                  <a:gd name="T5" fmla="*/ 23 h 75"/>
                  <a:gd name="T6" fmla="*/ 0 w 90"/>
                  <a:gd name="T7" fmla="*/ 1 h 75"/>
                  <a:gd name="T8" fmla="*/ 20 w 90"/>
                  <a:gd name="T9" fmla="*/ 9 h 75"/>
                  <a:gd name="T10" fmla="*/ 90 w 90"/>
                  <a:gd name="T11" fmla="*/ 75 h 75"/>
                </a:gdLst>
                <a:ahLst/>
                <a:cxnLst>
                  <a:cxn ang="0">
                    <a:pos x="T0" y="T1"/>
                  </a:cxn>
                  <a:cxn ang="0">
                    <a:pos x="T2" y="T3"/>
                  </a:cxn>
                  <a:cxn ang="0">
                    <a:pos x="T4" y="T5"/>
                  </a:cxn>
                  <a:cxn ang="0">
                    <a:pos x="T6" y="T7"/>
                  </a:cxn>
                  <a:cxn ang="0">
                    <a:pos x="T8" y="T9"/>
                  </a:cxn>
                  <a:cxn ang="0">
                    <a:pos x="T10" y="T11"/>
                  </a:cxn>
                </a:cxnLst>
                <a:rect l="0" t="0" r="r" b="b"/>
                <a:pathLst>
                  <a:path w="90" h="75">
                    <a:moveTo>
                      <a:pt x="90" y="75"/>
                    </a:moveTo>
                    <a:cubicBezTo>
                      <a:pt x="67" y="67"/>
                      <a:pt x="54" y="47"/>
                      <a:pt x="36" y="33"/>
                    </a:cubicBezTo>
                    <a:cubicBezTo>
                      <a:pt x="32" y="30"/>
                      <a:pt x="28" y="26"/>
                      <a:pt x="24" y="23"/>
                    </a:cubicBezTo>
                    <a:cubicBezTo>
                      <a:pt x="17" y="16"/>
                      <a:pt x="10" y="10"/>
                      <a:pt x="0" y="1"/>
                    </a:cubicBezTo>
                    <a:cubicBezTo>
                      <a:pt x="11" y="0"/>
                      <a:pt x="14" y="9"/>
                      <a:pt x="20" y="9"/>
                    </a:cubicBezTo>
                    <a:cubicBezTo>
                      <a:pt x="43" y="31"/>
                      <a:pt x="67" y="53"/>
                      <a:pt x="90" y="75"/>
                    </a:cubicBezTo>
                    <a:close/>
                  </a:path>
                </a:pathLst>
              </a:custGeom>
              <a:solidFill>
                <a:srgbClr val="765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0" name="Freeform 162">
                <a:extLst>
                  <a:ext uri="{FF2B5EF4-FFF2-40B4-BE49-F238E27FC236}">
                    <a16:creationId xmlns:a16="http://schemas.microsoft.com/office/drawing/2014/main" id="{9C6BE7DA-AB42-4D08-B9B8-A14B76061BDC}"/>
                  </a:ext>
                </a:extLst>
              </p:cNvPr>
              <p:cNvSpPr>
                <a:spLocks/>
              </p:cNvSpPr>
              <p:nvPr/>
            </p:nvSpPr>
            <p:spPr bwMode="auto">
              <a:xfrm>
                <a:off x="1818" y="486"/>
                <a:ext cx="38" cy="126"/>
              </a:xfrm>
              <a:custGeom>
                <a:avLst/>
                <a:gdLst>
                  <a:gd name="T0" fmla="*/ 3 w 33"/>
                  <a:gd name="T1" fmla="*/ 112 h 112"/>
                  <a:gd name="T2" fmla="*/ 20 w 33"/>
                  <a:gd name="T3" fmla="*/ 21 h 112"/>
                  <a:gd name="T4" fmla="*/ 22 w 33"/>
                  <a:gd name="T5" fmla="*/ 0 h 112"/>
                  <a:gd name="T6" fmla="*/ 26 w 33"/>
                  <a:gd name="T7" fmla="*/ 0 h 112"/>
                  <a:gd name="T8" fmla="*/ 26 w 33"/>
                  <a:gd name="T9" fmla="*/ 28 h 112"/>
                  <a:gd name="T10" fmla="*/ 24 w 33"/>
                  <a:gd name="T11" fmla="*/ 49 h 112"/>
                  <a:gd name="T12" fmla="*/ 11 w 33"/>
                  <a:gd name="T13" fmla="*/ 101 h 112"/>
                  <a:gd name="T14" fmla="*/ 3 w 33"/>
                  <a:gd name="T15" fmla="*/ 112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112">
                    <a:moveTo>
                      <a:pt x="3" y="112"/>
                    </a:moveTo>
                    <a:cubicBezTo>
                      <a:pt x="0" y="80"/>
                      <a:pt x="13" y="51"/>
                      <a:pt x="20" y="21"/>
                    </a:cubicBezTo>
                    <a:cubicBezTo>
                      <a:pt x="21" y="14"/>
                      <a:pt x="23" y="7"/>
                      <a:pt x="22" y="0"/>
                    </a:cubicBezTo>
                    <a:cubicBezTo>
                      <a:pt x="23" y="0"/>
                      <a:pt x="24" y="0"/>
                      <a:pt x="26" y="0"/>
                    </a:cubicBezTo>
                    <a:cubicBezTo>
                      <a:pt x="33" y="9"/>
                      <a:pt x="27" y="19"/>
                      <a:pt x="26" y="28"/>
                    </a:cubicBezTo>
                    <a:cubicBezTo>
                      <a:pt x="25" y="35"/>
                      <a:pt x="23" y="42"/>
                      <a:pt x="24" y="49"/>
                    </a:cubicBezTo>
                    <a:cubicBezTo>
                      <a:pt x="23" y="67"/>
                      <a:pt x="16" y="84"/>
                      <a:pt x="11" y="101"/>
                    </a:cubicBezTo>
                    <a:cubicBezTo>
                      <a:pt x="10" y="105"/>
                      <a:pt x="10" y="112"/>
                      <a:pt x="3" y="112"/>
                    </a:cubicBezTo>
                    <a:close/>
                  </a:path>
                </a:pathLst>
              </a:custGeom>
              <a:solidFill>
                <a:srgbClr val="E4CA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1" name="Freeform 163">
                <a:extLst>
                  <a:ext uri="{FF2B5EF4-FFF2-40B4-BE49-F238E27FC236}">
                    <a16:creationId xmlns:a16="http://schemas.microsoft.com/office/drawing/2014/main" id="{C94E0025-16D7-4D3C-9EBA-B448FF630681}"/>
                  </a:ext>
                </a:extLst>
              </p:cNvPr>
              <p:cNvSpPr>
                <a:spLocks/>
              </p:cNvSpPr>
              <p:nvPr/>
            </p:nvSpPr>
            <p:spPr bwMode="auto">
              <a:xfrm>
                <a:off x="2186" y="3161"/>
                <a:ext cx="81" cy="31"/>
              </a:xfrm>
              <a:custGeom>
                <a:avLst/>
                <a:gdLst>
                  <a:gd name="T0" fmla="*/ 11 w 72"/>
                  <a:gd name="T1" fmla="*/ 7 h 28"/>
                  <a:gd name="T2" fmla="*/ 67 w 72"/>
                  <a:gd name="T3" fmla="*/ 3 h 28"/>
                  <a:gd name="T4" fmla="*/ 72 w 72"/>
                  <a:gd name="T5" fmla="*/ 19 h 28"/>
                  <a:gd name="T6" fmla="*/ 69 w 72"/>
                  <a:gd name="T7" fmla="*/ 19 h 28"/>
                  <a:gd name="T8" fmla="*/ 65 w 72"/>
                  <a:gd name="T9" fmla="*/ 22 h 28"/>
                  <a:gd name="T10" fmla="*/ 8 w 72"/>
                  <a:gd name="T11" fmla="*/ 28 h 28"/>
                  <a:gd name="T12" fmla="*/ 11 w 72"/>
                  <a:gd name="T13" fmla="*/ 7 h 28"/>
                </a:gdLst>
                <a:ahLst/>
                <a:cxnLst>
                  <a:cxn ang="0">
                    <a:pos x="T0" y="T1"/>
                  </a:cxn>
                  <a:cxn ang="0">
                    <a:pos x="T2" y="T3"/>
                  </a:cxn>
                  <a:cxn ang="0">
                    <a:pos x="T4" y="T5"/>
                  </a:cxn>
                  <a:cxn ang="0">
                    <a:pos x="T6" y="T7"/>
                  </a:cxn>
                  <a:cxn ang="0">
                    <a:pos x="T8" y="T9"/>
                  </a:cxn>
                  <a:cxn ang="0">
                    <a:pos x="T10" y="T11"/>
                  </a:cxn>
                  <a:cxn ang="0">
                    <a:pos x="T12" y="T13"/>
                  </a:cxn>
                </a:cxnLst>
                <a:rect l="0" t="0" r="r" b="b"/>
                <a:pathLst>
                  <a:path w="72" h="28">
                    <a:moveTo>
                      <a:pt x="11" y="7"/>
                    </a:moveTo>
                    <a:cubicBezTo>
                      <a:pt x="30" y="10"/>
                      <a:pt x="48" y="0"/>
                      <a:pt x="67" y="3"/>
                    </a:cubicBezTo>
                    <a:cubicBezTo>
                      <a:pt x="68" y="9"/>
                      <a:pt x="70" y="14"/>
                      <a:pt x="72" y="19"/>
                    </a:cubicBezTo>
                    <a:cubicBezTo>
                      <a:pt x="71" y="19"/>
                      <a:pt x="70" y="19"/>
                      <a:pt x="69" y="19"/>
                    </a:cubicBezTo>
                    <a:cubicBezTo>
                      <a:pt x="68" y="21"/>
                      <a:pt x="66" y="23"/>
                      <a:pt x="65" y="22"/>
                    </a:cubicBezTo>
                    <a:cubicBezTo>
                      <a:pt x="45" y="14"/>
                      <a:pt x="26" y="19"/>
                      <a:pt x="8" y="28"/>
                    </a:cubicBezTo>
                    <a:cubicBezTo>
                      <a:pt x="0" y="20"/>
                      <a:pt x="7" y="14"/>
                      <a:pt x="11" y="7"/>
                    </a:cubicBezTo>
                    <a:close/>
                  </a:path>
                </a:pathLst>
              </a:custGeom>
              <a:solidFill>
                <a:srgbClr val="99C6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2" name="Freeform 164">
                <a:extLst>
                  <a:ext uri="{FF2B5EF4-FFF2-40B4-BE49-F238E27FC236}">
                    <a16:creationId xmlns:a16="http://schemas.microsoft.com/office/drawing/2014/main" id="{896862D2-EFEB-4E20-BC28-8FB0C90EF89B}"/>
                  </a:ext>
                </a:extLst>
              </p:cNvPr>
              <p:cNvSpPr>
                <a:spLocks/>
              </p:cNvSpPr>
              <p:nvPr/>
            </p:nvSpPr>
            <p:spPr bwMode="auto">
              <a:xfrm>
                <a:off x="665" y="2072"/>
                <a:ext cx="60" cy="98"/>
              </a:xfrm>
              <a:custGeom>
                <a:avLst/>
                <a:gdLst>
                  <a:gd name="T0" fmla="*/ 41 w 53"/>
                  <a:gd name="T1" fmla="*/ 9 h 87"/>
                  <a:gd name="T2" fmla="*/ 53 w 53"/>
                  <a:gd name="T3" fmla="*/ 2 h 87"/>
                  <a:gd name="T4" fmla="*/ 8 w 53"/>
                  <a:gd name="T5" fmla="*/ 87 h 87"/>
                  <a:gd name="T6" fmla="*/ 10 w 53"/>
                  <a:gd name="T7" fmla="*/ 72 h 87"/>
                  <a:gd name="T8" fmla="*/ 41 w 53"/>
                  <a:gd name="T9" fmla="*/ 9 h 87"/>
                </a:gdLst>
                <a:ahLst/>
                <a:cxnLst>
                  <a:cxn ang="0">
                    <a:pos x="T0" y="T1"/>
                  </a:cxn>
                  <a:cxn ang="0">
                    <a:pos x="T2" y="T3"/>
                  </a:cxn>
                  <a:cxn ang="0">
                    <a:pos x="T4" y="T5"/>
                  </a:cxn>
                  <a:cxn ang="0">
                    <a:pos x="T6" y="T7"/>
                  </a:cxn>
                  <a:cxn ang="0">
                    <a:pos x="T8" y="T9"/>
                  </a:cxn>
                </a:cxnLst>
                <a:rect l="0" t="0" r="r" b="b"/>
                <a:pathLst>
                  <a:path w="53" h="87">
                    <a:moveTo>
                      <a:pt x="41" y="9"/>
                    </a:moveTo>
                    <a:cubicBezTo>
                      <a:pt x="45" y="7"/>
                      <a:pt x="45" y="0"/>
                      <a:pt x="53" y="2"/>
                    </a:cubicBezTo>
                    <a:cubicBezTo>
                      <a:pt x="40" y="32"/>
                      <a:pt x="24" y="60"/>
                      <a:pt x="8" y="87"/>
                    </a:cubicBezTo>
                    <a:cubicBezTo>
                      <a:pt x="0" y="81"/>
                      <a:pt x="8" y="77"/>
                      <a:pt x="10" y="72"/>
                    </a:cubicBezTo>
                    <a:cubicBezTo>
                      <a:pt x="20" y="51"/>
                      <a:pt x="30" y="30"/>
                      <a:pt x="41" y="9"/>
                    </a:cubicBezTo>
                    <a:close/>
                  </a:path>
                </a:pathLst>
              </a:custGeom>
              <a:solidFill>
                <a:srgbClr val="7E5E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3" name="Freeform 165">
                <a:extLst>
                  <a:ext uri="{FF2B5EF4-FFF2-40B4-BE49-F238E27FC236}">
                    <a16:creationId xmlns:a16="http://schemas.microsoft.com/office/drawing/2014/main" id="{C5CA4029-BDDB-46EB-B829-F94C6BFEBD79}"/>
                  </a:ext>
                </a:extLst>
              </p:cNvPr>
              <p:cNvSpPr>
                <a:spLocks/>
              </p:cNvSpPr>
              <p:nvPr/>
            </p:nvSpPr>
            <p:spPr bwMode="auto">
              <a:xfrm>
                <a:off x="1960" y="1025"/>
                <a:ext cx="53" cy="103"/>
              </a:xfrm>
              <a:custGeom>
                <a:avLst/>
                <a:gdLst>
                  <a:gd name="T0" fmla="*/ 0 w 47"/>
                  <a:gd name="T1" fmla="*/ 92 h 92"/>
                  <a:gd name="T2" fmla="*/ 40 w 47"/>
                  <a:gd name="T3" fmla="*/ 0 h 92"/>
                  <a:gd name="T4" fmla="*/ 41 w 47"/>
                  <a:gd name="T5" fmla="*/ 16 h 92"/>
                  <a:gd name="T6" fmla="*/ 14 w 47"/>
                  <a:gd name="T7" fmla="*/ 76 h 92"/>
                  <a:gd name="T8" fmla="*/ 0 w 47"/>
                  <a:gd name="T9" fmla="*/ 92 h 92"/>
                </a:gdLst>
                <a:ahLst/>
                <a:cxnLst>
                  <a:cxn ang="0">
                    <a:pos x="T0" y="T1"/>
                  </a:cxn>
                  <a:cxn ang="0">
                    <a:pos x="T2" y="T3"/>
                  </a:cxn>
                  <a:cxn ang="0">
                    <a:pos x="T4" y="T5"/>
                  </a:cxn>
                  <a:cxn ang="0">
                    <a:pos x="T6" y="T7"/>
                  </a:cxn>
                  <a:cxn ang="0">
                    <a:pos x="T8" y="T9"/>
                  </a:cxn>
                </a:cxnLst>
                <a:rect l="0" t="0" r="r" b="b"/>
                <a:pathLst>
                  <a:path w="47" h="92">
                    <a:moveTo>
                      <a:pt x="0" y="92"/>
                    </a:moveTo>
                    <a:cubicBezTo>
                      <a:pt x="13" y="61"/>
                      <a:pt x="26" y="31"/>
                      <a:pt x="40" y="0"/>
                    </a:cubicBezTo>
                    <a:cubicBezTo>
                      <a:pt x="47" y="7"/>
                      <a:pt x="40" y="11"/>
                      <a:pt x="41" y="16"/>
                    </a:cubicBezTo>
                    <a:cubicBezTo>
                      <a:pt x="32" y="36"/>
                      <a:pt x="24" y="56"/>
                      <a:pt x="14" y="76"/>
                    </a:cubicBezTo>
                    <a:cubicBezTo>
                      <a:pt x="11" y="83"/>
                      <a:pt x="7" y="89"/>
                      <a:pt x="0" y="92"/>
                    </a:cubicBezTo>
                    <a:close/>
                  </a:path>
                </a:pathLst>
              </a:custGeom>
              <a:solidFill>
                <a:srgbClr val="7B65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4" name="Freeform 166">
                <a:extLst>
                  <a:ext uri="{FF2B5EF4-FFF2-40B4-BE49-F238E27FC236}">
                    <a16:creationId xmlns:a16="http://schemas.microsoft.com/office/drawing/2014/main" id="{C3CA9EA7-D39E-445F-A61A-68D0CBF4B9DF}"/>
                  </a:ext>
                </a:extLst>
              </p:cNvPr>
              <p:cNvSpPr>
                <a:spLocks/>
              </p:cNvSpPr>
              <p:nvPr/>
            </p:nvSpPr>
            <p:spPr bwMode="auto">
              <a:xfrm>
                <a:off x="1972" y="504"/>
                <a:ext cx="32" cy="115"/>
              </a:xfrm>
              <a:custGeom>
                <a:avLst/>
                <a:gdLst>
                  <a:gd name="T0" fmla="*/ 24 w 28"/>
                  <a:gd name="T1" fmla="*/ 24 h 103"/>
                  <a:gd name="T2" fmla="*/ 0 w 28"/>
                  <a:gd name="T3" fmla="*/ 103 h 103"/>
                  <a:gd name="T4" fmla="*/ 8 w 28"/>
                  <a:gd name="T5" fmla="*/ 64 h 103"/>
                  <a:gd name="T6" fmla="*/ 22 w 28"/>
                  <a:gd name="T7" fmla="*/ 0 h 103"/>
                  <a:gd name="T8" fmla="*/ 24 w 28"/>
                  <a:gd name="T9" fmla="*/ 24 h 103"/>
                </a:gdLst>
                <a:ahLst/>
                <a:cxnLst>
                  <a:cxn ang="0">
                    <a:pos x="T0" y="T1"/>
                  </a:cxn>
                  <a:cxn ang="0">
                    <a:pos x="T2" y="T3"/>
                  </a:cxn>
                  <a:cxn ang="0">
                    <a:pos x="T4" y="T5"/>
                  </a:cxn>
                  <a:cxn ang="0">
                    <a:pos x="T6" y="T7"/>
                  </a:cxn>
                  <a:cxn ang="0">
                    <a:pos x="T8" y="T9"/>
                  </a:cxn>
                </a:cxnLst>
                <a:rect l="0" t="0" r="r" b="b"/>
                <a:pathLst>
                  <a:path w="28" h="103">
                    <a:moveTo>
                      <a:pt x="24" y="24"/>
                    </a:moveTo>
                    <a:cubicBezTo>
                      <a:pt x="15" y="50"/>
                      <a:pt x="17" y="79"/>
                      <a:pt x="0" y="103"/>
                    </a:cubicBezTo>
                    <a:cubicBezTo>
                      <a:pt x="3" y="90"/>
                      <a:pt x="5" y="77"/>
                      <a:pt x="8" y="64"/>
                    </a:cubicBezTo>
                    <a:cubicBezTo>
                      <a:pt x="13" y="43"/>
                      <a:pt x="17" y="23"/>
                      <a:pt x="22" y="0"/>
                    </a:cubicBezTo>
                    <a:cubicBezTo>
                      <a:pt x="28" y="10"/>
                      <a:pt x="24" y="17"/>
                      <a:pt x="24" y="24"/>
                    </a:cubicBezTo>
                    <a:close/>
                  </a:path>
                </a:pathLst>
              </a:custGeom>
              <a:solidFill>
                <a:srgbClr val="8371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5" name="Freeform 167">
                <a:extLst>
                  <a:ext uri="{FF2B5EF4-FFF2-40B4-BE49-F238E27FC236}">
                    <a16:creationId xmlns:a16="http://schemas.microsoft.com/office/drawing/2014/main" id="{B24C2220-4B58-4C28-8208-90D9264D8EC7}"/>
                  </a:ext>
                </a:extLst>
              </p:cNvPr>
              <p:cNvSpPr>
                <a:spLocks/>
              </p:cNvSpPr>
              <p:nvPr/>
            </p:nvSpPr>
            <p:spPr bwMode="auto">
              <a:xfrm>
                <a:off x="1025" y="626"/>
                <a:ext cx="92" cy="90"/>
              </a:xfrm>
              <a:custGeom>
                <a:avLst/>
                <a:gdLst>
                  <a:gd name="T0" fmla="*/ 82 w 82"/>
                  <a:gd name="T1" fmla="*/ 79 h 80"/>
                  <a:gd name="T2" fmla="*/ 64 w 82"/>
                  <a:gd name="T3" fmla="*/ 69 h 80"/>
                  <a:gd name="T4" fmla="*/ 0 w 82"/>
                  <a:gd name="T5" fmla="*/ 7 h 80"/>
                  <a:gd name="T6" fmla="*/ 15 w 82"/>
                  <a:gd name="T7" fmla="*/ 13 h 80"/>
                  <a:gd name="T8" fmla="*/ 82 w 82"/>
                  <a:gd name="T9" fmla="*/ 79 h 80"/>
                </a:gdLst>
                <a:ahLst/>
                <a:cxnLst>
                  <a:cxn ang="0">
                    <a:pos x="T0" y="T1"/>
                  </a:cxn>
                  <a:cxn ang="0">
                    <a:pos x="T2" y="T3"/>
                  </a:cxn>
                  <a:cxn ang="0">
                    <a:pos x="T4" y="T5"/>
                  </a:cxn>
                  <a:cxn ang="0">
                    <a:pos x="T6" y="T7"/>
                  </a:cxn>
                  <a:cxn ang="0">
                    <a:pos x="T8" y="T9"/>
                  </a:cxn>
                </a:cxnLst>
                <a:rect l="0" t="0" r="r" b="b"/>
                <a:pathLst>
                  <a:path w="82" h="80">
                    <a:moveTo>
                      <a:pt x="82" y="79"/>
                    </a:moveTo>
                    <a:cubicBezTo>
                      <a:pt x="73" y="80"/>
                      <a:pt x="69" y="73"/>
                      <a:pt x="64" y="69"/>
                    </a:cubicBezTo>
                    <a:cubicBezTo>
                      <a:pt x="43" y="48"/>
                      <a:pt x="21" y="27"/>
                      <a:pt x="0" y="7"/>
                    </a:cubicBezTo>
                    <a:cubicBezTo>
                      <a:pt x="8" y="0"/>
                      <a:pt x="11" y="9"/>
                      <a:pt x="15" y="13"/>
                    </a:cubicBezTo>
                    <a:cubicBezTo>
                      <a:pt x="38" y="34"/>
                      <a:pt x="60" y="57"/>
                      <a:pt x="82" y="79"/>
                    </a:cubicBezTo>
                    <a:close/>
                  </a:path>
                </a:pathLst>
              </a:custGeom>
              <a:solidFill>
                <a:srgbClr val="6F6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6" name="Freeform 168">
                <a:extLst>
                  <a:ext uri="{FF2B5EF4-FFF2-40B4-BE49-F238E27FC236}">
                    <a16:creationId xmlns:a16="http://schemas.microsoft.com/office/drawing/2014/main" id="{A6398AF7-2467-4ADA-8EEA-1E8213B1D816}"/>
                  </a:ext>
                </a:extLst>
              </p:cNvPr>
              <p:cNvSpPr>
                <a:spLocks/>
              </p:cNvSpPr>
              <p:nvPr/>
            </p:nvSpPr>
            <p:spPr bwMode="auto">
              <a:xfrm>
                <a:off x="819" y="888"/>
                <a:ext cx="90" cy="77"/>
              </a:xfrm>
              <a:custGeom>
                <a:avLst/>
                <a:gdLst>
                  <a:gd name="T0" fmla="*/ 75 w 80"/>
                  <a:gd name="T1" fmla="*/ 69 h 69"/>
                  <a:gd name="T2" fmla="*/ 31 w 80"/>
                  <a:gd name="T3" fmla="*/ 29 h 69"/>
                  <a:gd name="T4" fmla="*/ 7 w 80"/>
                  <a:gd name="T5" fmla="*/ 7 h 69"/>
                  <a:gd name="T6" fmla="*/ 11 w 80"/>
                  <a:gd name="T7" fmla="*/ 2 h 69"/>
                  <a:gd name="T8" fmla="*/ 80 w 80"/>
                  <a:gd name="T9" fmla="*/ 65 h 69"/>
                  <a:gd name="T10" fmla="*/ 75 w 80"/>
                  <a:gd name="T11" fmla="*/ 69 h 69"/>
                </a:gdLst>
                <a:ahLst/>
                <a:cxnLst>
                  <a:cxn ang="0">
                    <a:pos x="T0" y="T1"/>
                  </a:cxn>
                  <a:cxn ang="0">
                    <a:pos x="T2" y="T3"/>
                  </a:cxn>
                  <a:cxn ang="0">
                    <a:pos x="T4" y="T5"/>
                  </a:cxn>
                  <a:cxn ang="0">
                    <a:pos x="T6" y="T7"/>
                  </a:cxn>
                  <a:cxn ang="0">
                    <a:pos x="T8" y="T9"/>
                  </a:cxn>
                  <a:cxn ang="0">
                    <a:pos x="T10" y="T11"/>
                  </a:cxn>
                </a:cxnLst>
                <a:rect l="0" t="0" r="r" b="b"/>
                <a:pathLst>
                  <a:path w="80" h="69">
                    <a:moveTo>
                      <a:pt x="75" y="69"/>
                    </a:moveTo>
                    <a:cubicBezTo>
                      <a:pt x="61" y="56"/>
                      <a:pt x="46" y="43"/>
                      <a:pt x="31" y="29"/>
                    </a:cubicBezTo>
                    <a:cubicBezTo>
                      <a:pt x="25" y="20"/>
                      <a:pt x="15" y="15"/>
                      <a:pt x="7" y="7"/>
                    </a:cubicBezTo>
                    <a:cubicBezTo>
                      <a:pt x="0" y="0"/>
                      <a:pt x="9" y="3"/>
                      <a:pt x="11" y="2"/>
                    </a:cubicBezTo>
                    <a:cubicBezTo>
                      <a:pt x="35" y="22"/>
                      <a:pt x="58" y="43"/>
                      <a:pt x="80" y="65"/>
                    </a:cubicBezTo>
                    <a:cubicBezTo>
                      <a:pt x="80" y="68"/>
                      <a:pt x="77" y="68"/>
                      <a:pt x="75" y="69"/>
                    </a:cubicBezTo>
                    <a:close/>
                  </a:path>
                </a:pathLst>
              </a:custGeom>
              <a:solidFill>
                <a:srgbClr val="8666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7" name="Freeform 169">
                <a:extLst>
                  <a:ext uri="{FF2B5EF4-FFF2-40B4-BE49-F238E27FC236}">
                    <a16:creationId xmlns:a16="http://schemas.microsoft.com/office/drawing/2014/main" id="{DD1AD5AB-5825-4B00-9A5C-9FB316B68D63}"/>
                  </a:ext>
                </a:extLst>
              </p:cNvPr>
              <p:cNvSpPr>
                <a:spLocks/>
              </p:cNvSpPr>
              <p:nvPr/>
            </p:nvSpPr>
            <p:spPr bwMode="auto">
              <a:xfrm>
                <a:off x="2031" y="481"/>
                <a:ext cx="26" cy="81"/>
              </a:xfrm>
              <a:custGeom>
                <a:avLst/>
                <a:gdLst>
                  <a:gd name="T0" fmla="*/ 2 w 23"/>
                  <a:gd name="T1" fmla="*/ 33 h 72"/>
                  <a:gd name="T2" fmla="*/ 0 w 23"/>
                  <a:gd name="T3" fmla="*/ 24 h 72"/>
                  <a:gd name="T4" fmla="*/ 9 w 23"/>
                  <a:gd name="T5" fmla="*/ 0 h 72"/>
                  <a:gd name="T6" fmla="*/ 17 w 23"/>
                  <a:gd name="T7" fmla="*/ 36 h 72"/>
                  <a:gd name="T8" fmla="*/ 20 w 23"/>
                  <a:gd name="T9" fmla="*/ 35 h 72"/>
                  <a:gd name="T10" fmla="*/ 10 w 23"/>
                  <a:gd name="T11" fmla="*/ 72 h 72"/>
                  <a:gd name="T12" fmla="*/ 6 w 23"/>
                  <a:gd name="T13" fmla="*/ 52 h 72"/>
                  <a:gd name="T14" fmla="*/ 2 w 23"/>
                  <a:gd name="T15" fmla="*/ 33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72">
                    <a:moveTo>
                      <a:pt x="2" y="33"/>
                    </a:moveTo>
                    <a:cubicBezTo>
                      <a:pt x="1" y="30"/>
                      <a:pt x="1" y="27"/>
                      <a:pt x="0" y="24"/>
                    </a:cubicBezTo>
                    <a:cubicBezTo>
                      <a:pt x="3" y="16"/>
                      <a:pt x="6" y="8"/>
                      <a:pt x="9" y="0"/>
                    </a:cubicBezTo>
                    <a:cubicBezTo>
                      <a:pt x="23" y="9"/>
                      <a:pt x="10" y="25"/>
                      <a:pt x="17" y="36"/>
                    </a:cubicBezTo>
                    <a:cubicBezTo>
                      <a:pt x="18" y="36"/>
                      <a:pt x="19" y="36"/>
                      <a:pt x="20" y="35"/>
                    </a:cubicBezTo>
                    <a:cubicBezTo>
                      <a:pt x="21" y="49"/>
                      <a:pt x="20" y="62"/>
                      <a:pt x="10" y="72"/>
                    </a:cubicBezTo>
                    <a:cubicBezTo>
                      <a:pt x="8" y="66"/>
                      <a:pt x="11" y="58"/>
                      <a:pt x="6" y="52"/>
                    </a:cubicBezTo>
                    <a:cubicBezTo>
                      <a:pt x="0" y="47"/>
                      <a:pt x="6" y="39"/>
                      <a:pt x="2" y="33"/>
                    </a:cubicBezTo>
                    <a:close/>
                  </a:path>
                </a:pathLst>
              </a:custGeom>
              <a:solidFill>
                <a:srgbClr val="AF8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8" name="Freeform 170">
                <a:extLst>
                  <a:ext uri="{FF2B5EF4-FFF2-40B4-BE49-F238E27FC236}">
                    <a16:creationId xmlns:a16="http://schemas.microsoft.com/office/drawing/2014/main" id="{AEE59429-347B-43D5-B855-EA20E576867E}"/>
                  </a:ext>
                </a:extLst>
              </p:cNvPr>
              <p:cNvSpPr>
                <a:spLocks/>
              </p:cNvSpPr>
              <p:nvPr/>
            </p:nvSpPr>
            <p:spPr bwMode="auto">
              <a:xfrm>
                <a:off x="2089" y="701"/>
                <a:ext cx="32" cy="90"/>
              </a:xfrm>
              <a:custGeom>
                <a:avLst/>
                <a:gdLst>
                  <a:gd name="T0" fmla="*/ 28 w 28"/>
                  <a:gd name="T1" fmla="*/ 8 h 80"/>
                  <a:gd name="T2" fmla="*/ 0 w 28"/>
                  <a:gd name="T3" fmla="*/ 80 h 80"/>
                  <a:gd name="T4" fmla="*/ 25 w 28"/>
                  <a:gd name="T5" fmla="*/ 0 h 80"/>
                  <a:gd name="T6" fmla="*/ 28 w 28"/>
                  <a:gd name="T7" fmla="*/ 8 h 80"/>
                </a:gdLst>
                <a:ahLst/>
                <a:cxnLst>
                  <a:cxn ang="0">
                    <a:pos x="T0" y="T1"/>
                  </a:cxn>
                  <a:cxn ang="0">
                    <a:pos x="T2" y="T3"/>
                  </a:cxn>
                  <a:cxn ang="0">
                    <a:pos x="T4" y="T5"/>
                  </a:cxn>
                  <a:cxn ang="0">
                    <a:pos x="T6" y="T7"/>
                  </a:cxn>
                </a:cxnLst>
                <a:rect l="0" t="0" r="r" b="b"/>
                <a:pathLst>
                  <a:path w="28" h="80">
                    <a:moveTo>
                      <a:pt x="28" y="8"/>
                    </a:moveTo>
                    <a:cubicBezTo>
                      <a:pt x="24" y="34"/>
                      <a:pt x="11" y="56"/>
                      <a:pt x="0" y="80"/>
                    </a:cubicBezTo>
                    <a:cubicBezTo>
                      <a:pt x="6" y="53"/>
                      <a:pt x="13" y="25"/>
                      <a:pt x="25" y="0"/>
                    </a:cubicBezTo>
                    <a:cubicBezTo>
                      <a:pt x="26" y="2"/>
                      <a:pt x="27" y="5"/>
                      <a:pt x="28" y="8"/>
                    </a:cubicBezTo>
                    <a:close/>
                  </a:path>
                </a:pathLst>
              </a:custGeom>
              <a:solidFill>
                <a:srgbClr val="EDD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9" name="Freeform 171">
                <a:extLst>
                  <a:ext uri="{FF2B5EF4-FFF2-40B4-BE49-F238E27FC236}">
                    <a16:creationId xmlns:a16="http://schemas.microsoft.com/office/drawing/2014/main" id="{33D757A1-361F-4A6A-AFAC-CF30554FC2EB}"/>
                  </a:ext>
                </a:extLst>
              </p:cNvPr>
              <p:cNvSpPr>
                <a:spLocks/>
              </p:cNvSpPr>
              <p:nvPr/>
            </p:nvSpPr>
            <p:spPr bwMode="auto">
              <a:xfrm>
                <a:off x="1836" y="452"/>
                <a:ext cx="30" cy="109"/>
              </a:xfrm>
              <a:custGeom>
                <a:avLst/>
                <a:gdLst>
                  <a:gd name="T0" fmla="*/ 5 w 26"/>
                  <a:gd name="T1" fmla="*/ 81 h 97"/>
                  <a:gd name="T2" fmla="*/ 10 w 26"/>
                  <a:gd name="T3" fmla="*/ 30 h 97"/>
                  <a:gd name="T4" fmla="*/ 20 w 26"/>
                  <a:gd name="T5" fmla="*/ 0 h 97"/>
                  <a:gd name="T6" fmla="*/ 18 w 26"/>
                  <a:gd name="T7" fmla="*/ 42 h 97"/>
                  <a:gd name="T8" fmla="*/ 9 w 26"/>
                  <a:gd name="T9" fmla="*/ 97 h 97"/>
                  <a:gd name="T10" fmla="*/ 5 w 26"/>
                  <a:gd name="T11" fmla="*/ 81 h 97"/>
                </a:gdLst>
                <a:ahLst/>
                <a:cxnLst>
                  <a:cxn ang="0">
                    <a:pos x="T0" y="T1"/>
                  </a:cxn>
                  <a:cxn ang="0">
                    <a:pos x="T2" y="T3"/>
                  </a:cxn>
                  <a:cxn ang="0">
                    <a:pos x="T4" y="T5"/>
                  </a:cxn>
                  <a:cxn ang="0">
                    <a:pos x="T6" y="T7"/>
                  </a:cxn>
                  <a:cxn ang="0">
                    <a:pos x="T8" y="T9"/>
                  </a:cxn>
                  <a:cxn ang="0">
                    <a:pos x="T10" y="T11"/>
                  </a:cxn>
                </a:cxnLst>
                <a:rect l="0" t="0" r="r" b="b"/>
                <a:pathLst>
                  <a:path w="26" h="97">
                    <a:moveTo>
                      <a:pt x="5" y="81"/>
                    </a:moveTo>
                    <a:cubicBezTo>
                      <a:pt x="7" y="64"/>
                      <a:pt x="8" y="47"/>
                      <a:pt x="10" y="30"/>
                    </a:cubicBezTo>
                    <a:cubicBezTo>
                      <a:pt x="9" y="19"/>
                      <a:pt x="16" y="12"/>
                      <a:pt x="20" y="0"/>
                    </a:cubicBezTo>
                    <a:cubicBezTo>
                      <a:pt x="26" y="17"/>
                      <a:pt x="16" y="29"/>
                      <a:pt x="18" y="42"/>
                    </a:cubicBezTo>
                    <a:cubicBezTo>
                      <a:pt x="11" y="60"/>
                      <a:pt x="11" y="79"/>
                      <a:pt x="9" y="97"/>
                    </a:cubicBezTo>
                    <a:cubicBezTo>
                      <a:pt x="0" y="94"/>
                      <a:pt x="5" y="87"/>
                      <a:pt x="5" y="81"/>
                    </a:cubicBezTo>
                    <a:close/>
                  </a:path>
                </a:pathLst>
              </a:custGeom>
              <a:solidFill>
                <a:srgbClr val="6A4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0" name="Freeform 172">
                <a:extLst>
                  <a:ext uri="{FF2B5EF4-FFF2-40B4-BE49-F238E27FC236}">
                    <a16:creationId xmlns:a16="http://schemas.microsoft.com/office/drawing/2014/main" id="{1A03EDD4-BD00-4BF5-8F4A-88F1FB94E9EE}"/>
                  </a:ext>
                </a:extLst>
              </p:cNvPr>
              <p:cNvSpPr>
                <a:spLocks/>
              </p:cNvSpPr>
              <p:nvPr/>
            </p:nvSpPr>
            <p:spPr bwMode="auto">
              <a:xfrm>
                <a:off x="705" y="560"/>
                <a:ext cx="73" cy="74"/>
              </a:xfrm>
              <a:custGeom>
                <a:avLst/>
                <a:gdLst>
                  <a:gd name="T0" fmla="*/ 65 w 65"/>
                  <a:gd name="T1" fmla="*/ 60 h 66"/>
                  <a:gd name="T2" fmla="*/ 65 w 65"/>
                  <a:gd name="T3" fmla="*/ 66 h 66"/>
                  <a:gd name="T4" fmla="*/ 0 w 65"/>
                  <a:gd name="T5" fmla="*/ 0 h 66"/>
                  <a:gd name="T6" fmla="*/ 65 w 65"/>
                  <a:gd name="T7" fmla="*/ 60 h 66"/>
                </a:gdLst>
                <a:ahLst/>
                <a:cxnLst>
                  <a:cxn ang="0">
                    <a:pos x="T0" y="T1"/>
                  </a:cxn>
                  <a:cxn ang="0">
                    <a:pos x="T2" y="T3"/>
                  </a:cxn>
                  <a:cxn ang="0">
                    <a:pos x="T4" y="T5"/>
                  </a:cxn>
                  <a:cxn ang="0">
                    <a:pos x="T6" y="T7"/>
                  </a:cxn>
                </a:cxnLst>
                <a:rect l="0" t="0" r="r" b="b"/>
                <a:pathLst>
                  <a:path w="65" h="66">
                    <a:moveTo>
                      <a:pt x="65" y="60"/>
                    </a:moveTo>
                    <a:cubicBezTo>
                      <a:pt x="65" y="62"/>
                      <a:pt x="65" y="64"/>
                      <a:pt x="65" y="66"/>
                    </a:cubicBezTo>
                    <a:cubicBezTo>
                      <a:pt x="42" y="45"/>
                      <a:pt x="15" y="28"/>
                      <a:pt x="0" y="0"/>
                    </a:cubicBezTo>
                    <a:cubicBezTo>
                      <a:pt x="21" y="20"/>
                      <a:pt x="43" y="40"/>
                      <a:pt x="65" y="60"/>
                    </a:cubicBezTo>
                    <a:close/>
                  </a:path>
                </a:pathLst>
              </a:custGeom>
              <a:solidFill>
                <a:srgbClr val="7B6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1" name="Freeform 173">
                <a:extLst>
                  <a:ext uri="{FF2B5EF4-FFF2-40B4-BE49-F238E27FC236}">
                    <a16:creationId xmlns:a16="http://schemas.microsoft.com/office/drawing/2014/main" id="{CCA0C1E2-877E-4B56-95CF-A896A1FDAFF5}"/>
                  </a:ext>
                </a:extLst>
              </p:cNvPr>
              <p:cNvSpPr>
                <a:spLocks/>
              </p:cNvSpPr>
              <p:nvPr/>
            </p:nvSpPr>
            <p:spPr bwMode="auto">
              <a:xfrm>
                <a:off x="1941" y="489"/>
                <a:ext cx="22" cy="102"/>
              </a:xfrm>
              <a:custGeom>
                <a:avLst/>
                <a:gdLst>
                  <a:gd name="T0" fmla="*/ 9 w 20"/>
                  <a:gd name="T1" fmla="*/ 77 h 91"/>
                  <a:gd name="T2" fmla="*/ 0 w 20"/>
                  <a:gd name="T3" fmla="*/ 91 h 91"/>
                  <a:gd name="T4" fmla="*/ 10 w 20"/>
                  <a:gd name="T5" fmla="*/ 18 h 91"/>
                  <a:gd name="T6" fmla="*/ 20 w 20"/>
                  <a:gd name="T7" fmla="*/ 0 h 91"/>
                  <a:gd name="T8" fmla="*/ 9 w 20"/>
                  <a:gd name="T9" fmla="*/ 77 h 91"/>
                </a:gdLst>
                <a:ahLst/>
                <a:cxnLst>
                  <a:cxn ang="0">
                    <a:pos x="T0" y="T1"/>
                  </a:cxn>
                  <a:cxn ang="0">
                    <a:pos x="T2" y="T3"/>
                  </a:cxn>
                  <a:cxn ang="0">
                    <a:pos x="T4" y="T5"/>
                  </a:cxn>
                  <a:cxn ang="0">
                    <a:pos x="T6" y="T7"/>
                  </a:cxn>
                  <a:cxn ang="0">
                    <a:pos x="T8" y="T9"/>
                  </a:cxn>
                </a:cxnLst>
                <a:rect l="0" t="0" r="r" b="b"/>
                <a:pathLst>
                  <a:path w="20" h="91">
                    <a:moveTo>
                      <a:pt x="9" y="77"/>
                    </a:moveTo>
                    <a:cubicBezTo>
                      <a:pt x="7" y="80"/>
                      <a:pt x="5" y="83"/>
                      <a:pt x="0" y="91"/>
                    </a:cubicBezTo>
                    <a:cubicBezTo>
                      <a:pt x="4" y="63"/>
                      <a:pt x="7" y="40"/>
                      <a:pt x="10" y="18"/>
                    </a:cubicBezTo>
                    <a:cubicBezTo>
                      <a:pt x="10" y="11"/>
                      <a:pt x="10" y="5"/>
                      <a:pt x="20" y="0"/>
                    </a:cubicBezTo>
                    <a:cubicBezTo>
                      <a:pt x="16" y="27"/>
                      <a:pt x="12" y="52"/>
                      <a:pt x="9" y="77"/>
                    </a:cubicBezTo>
                    <a:close/>
                  </a:path>
                </a:pathLst>
              </a:custGeom>
              <a:solidFill>
                <a:srgbClr val="84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2" name="Freeform 174">
                <a:extLst>
                  <a:ext uri="{FF2B5EF4-FFF2-40B4-BE49-F238E27FC236}">
                    <a16:creationId xmlns:a16="http://schemas.microsoft.com/office/drawing/2014/main" id="{0BEC4784-DCE8-4E71-ACE0-3DEDA4CDB740}"/>
                  </a:ext>
                </a:extLst>
              </p:cNvPr>
              <p:cNvSpPr>
                <a:spLocks/>
              </p:cNvSpPr>
              <p:nvPr/>
            </p:nvSpPr>
            <p:spPr bwMode="auto">
              <a:xfrm>
                <a:off x="2257" y="3322"/>
                <a:ext cx="63" cy="31"/>
              </a:xfrm>
              <a:custGeom>
                <a:avLst/>
                <a:gdLst>
                  <a:gd name="T0" fmla="*/ 8 w 56"/>
                  <a:gd name="T1" fmla="*/ 23 h 27"/>
                  <a:gd name="T2" fmla="*/ 4 w 56"/>
                  <a:gd name="T3" fmla="*/ 15 h 27"/>
                  <a:gd name="T4" fmla="*/ 52 w 56"/>
                  <a:gd name="T5" fmla="*/ 15 h 27"/>
                  <a:gd name="T6" fmla="*/ 56 w 56"/>
                  <a:gd name="T7" fmla="*/ 19 h 27"/>
                  <a:gd name="T8" fmla="*/ 8 w 56"/>
                  <a:gd name="T9" fmla="*/ 23 h 27"/>
                </a:gdLst>
                <a:ahLst/>
                <a:cxnLst>
                  <a:cxn ang="0">
                    <a:pos x="T0" y="T1"/>
                  </a:cxn>
                  <a:cxn ang="0">
                    <a:pos x="T2" y="T3"/>
                  </a:cxn>
                  <a:cxn ang="0">
                    <a:pos x="T4" y="T5"/>
                  </a:cxn>
                  <a:cxn ang="0">
                    <a:pos x="T6" y="T7"/>
                  </a:cxn>
                  <a:cxn ang="0">
                    <a:pos x="T8" y="T9"/>
                  </a:cxn>
                </a:cxnLst>
                <a:rect l="0" t="0" r="r" b="b"/>
                <a:pathLst>
                  <a:path w="56" h="27">
                    <a:moveTo>
                      <a:pt x="8" y="23"/>
                    </a:moveTo>
                    <a:cubicBezTo>
                      <a:pt x="7" y="19"/>
                      <a:pt x="0" y="14"/>
                      <a:pt x="4" y="15"/>
                    </a:cubicBezTo>
                    <a:cubicBezTo>
                      <a:pt x="20" y="17"/>
                      <a:pt x="36" y="0"/>
                      <a:pt x="52" y="15"/>
                    </a:cubicBezTo>
                    <a:cubicBezTo>
                      <a:pt x="53" y="16"/>
                      <a:pt x="55" y="17"/>
                      <a:pt x="56" y="19"/>
                    </a:cubicBezTo>
                    <a:cubicBezTo>
                      <a:pt x="40" y="27"/>
                      <a:pt x="24" y="22"/>
                      <a:pt x="8" y="23"/>
                    </a:cubicBezTo>
                    <a:close/>
                  </a:path>
                </a:pathLst>
              </a:custGeom>
              <a:solidFill>
                <a:srgbClr val="84BC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3" name="Freeform 175">
                <a:extLst>
                  <a:ext uri="{FF2B5EF4-FFF2-40B4-BE49-F238E27FC236}">
                    <a16:creationId xmlns:a16="http://schemas.microsoft.com/office/drawing/2014/main" id="{988E567E-6AE3-4A89-8517-8D95A7C5E8E4}"/>
                  </a:ext>
                </a:extLst>
              </p:cNvPr>
              <p:cNvSpPr>
                <a:spLocks/>
              </p:cNvSpPr>
              <p:nvPr/>
            </p:nvSpPr>
            <p:spPr bwMode="auto">
              <a:xfrm>
                <a:off x="2041" y="427"/>
                <a:ext cx="18" cy="95"/>
              </a:xfrm>
              <a:custGeom>
                <a:avLst/>
                <a:gdLst>
                  <a:gd name="T0" fmla="*/ 8 w 16"/>
                  <a:gd name="T1" fmla="*/ 84 h 84"/>
                  <a:gd name="T2" fmla="*/ 0 w 16"/>
                  <a:gd name="T3" fmla="*/ 48 h 84"/>
                  <a:gd name="T4" fmla="*/ 9 w 16"/>
                  <a:gd name="T5" fmla="*/ 0 h 84"/>
                  <a:gd name="T6" fmla="*/ 10 w 16"/>
                  <a:gd name="T7" fmla="*/ 64 h 84"/>
                  <a:gd name="T8" fmla="*/ 8 w 16"/>
                  <a:gd name="T9" fmla="*/ 84 h 84"/>
                </a:gdLst>
                <a:ahLst/>
                <a:cxnLst>
                  <a:cxn ang="0">
                    <a:pos x="T0" y="T1"/>
                  </a:cxn>
                  <a:cxn ang="0">
                    <a:pos x="T2" y="T3"/>
                  </a:cxn>
                  <a:cxn ang="0">
                    <a:pos x="T4" y="T5"/>
                  </a:cxn>
                  <a:cxn ang="0">
                    <a:pos x="T6" y="T7"/>
                  </a:cxn>
                  <a:cxn ang="0">
                    <a:pos x="T8" y="T9"/>
                  </a:cxn>
                </a:cxnLst>
                <a:rect l="0" t="0" r="r" b="b"/>
                <a:pathLst>
                  <a:path w="16" h="84">
                    <a:moveTo>
                      <a:pt x="8" y="84"/>
                    </a:moveTo>
                    <a:cubicBezTo>
                      <a:pt x="1" y="73"/>
                      <a:pt x="4" y="60"/>
                      <a:pt x="0" y="48"/>
                    </a:cubicBezTo>
                    <a:cubicBezTo>
                      <a:pt x="8" y="33"/>
                      <a:pt x="9" y="17"/>
                      <a:pt x="9" y="0"/>
                    </a:cubicBezTo>
                    <a:cubicBezTo>
                      <a:pt x="16" y="22"/>
                      <a:pt x="12" y="43"/>
                      <a:pt x="10" y="64"/>
                    </a:cubicBezTo>
                    <a:cubicBezTo>
                      <a:pt x="10" y="71"/>
                      <a:pt x="9" y="77"/>
                      <a:pt x="8" y="84"/>
                    </a:cubicBezTo>
                    <a:close/>
                  </a:path>
                </a:pathLst>
              </a:custGeom>
              <a:solidFill>
                <a:srgbClr val="735F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4" name="Freeform 176">
                <a:extLst>
                  <a:ext uri="{FF2B5EF4-FFF2-40B4-BE49-F238E27FC236}">
                    <a16:creationId xmlns:a16="http://schemas.microsoft.com/office/drawing/2014/main" id="{E18ED58F-A64F-44F1-8F36-4CCC02E67757}"/>
                  </a:ext>
                </a:extLst>
              </p:cNvPr>
              <p:cNvSpPr>
                <a:spLocks/>
              </p:cNvSpPr>
              <p:nvPr/>
            </p:nvSpPr>
            <p:spPr bwMode="auto">
              <a:xfrm>
                <a:off x="1974" y="1259"/>
                <a:ext cx="14" cy="90"/>
              </a:xfrm>
              <a:custGeom>
                <a:avLst/>
                <a:gdLst>
                  <a:gd name="T0" fmla="*/ 13 w 13"/>
                  <a:gd name="T1" fmla="*/ 44 h 80"/>
                  <a:gd name="T2" fmla="*/ 13 w 13"/>
                  <a:gd name="T3" fmla="*/ 79 h 80"/>
                  <a:gd name="T4" fmla="*/ 10 w 13"/>
                  <a:gd name="T5" fmla="*/ 80 h 80"/>
                  <a:gd name="T6" fmla="*/ 0 w 13"/>
                  <a:gd name="T7" fmla="*/ 7 h 80"/>
                  <a:gd name="T8" fmla="*/ 8 w 13"/>
                  <a:gd name="T9" fmla="*/ 0 h 80"/>
                  <a:gd name="T10" fmla="*/ 13 w 13"/>
                  <a:gd name="T11" fmla="*/ 44 h 80"/>
                </a:gdLst>
                <a:ahLst/>
                <a:cxnLst>
                  <a:cxn ang="0">
                    <a:pos x="T0" y="T1"/>
                  </a:cxn>
                  <a:cxn ang="0">
                    <a:pos x="T2" y="T3"/>
                  </a:cxn>
                  <a:cxn ang="0">
                    <a:pos x="T4" y="T5"/>
                  </a:cxn>
                  <a:cxn ang="0">
                    <a:pos x="T6" y="T7"/>
                  </a:cxn>
                  <a:cxn ang="0">
                    <a:pos x="T8" y="T9"/>
                  </a:cxn>
                  <a:cxn ang="0">
                    <a:pos x="T10" y="T11"/>
                  </a:cxn>
                </a:cxnLst>
                <a:rect l="0" t="0" r="r" b="b"/>
                <a:pathLst>
                  <a:path w="13" h="80">
                    <a:moveTo>
                      <a:pt x="13" y="44"/>
                    </a:moveTo>
                    <a:cubicBezTo>
                      <a:pt x="13" y="56"/>
                      <a:pt x="13" y="68"/>
                      <a:pt x="13" y="79"/>
                    </a:cubicBezTo>
                    <a:cubicBezTo>
                      <a:pt x="12" y="79"/>
                      <a:pt x="11" y="79"/>
                      <a:pt x="10" y="80"/>
                    </a:cubicBezTo>
                    <a:cubicBezTo>
                      <a:pt x="7" y="55"/>
                      <a:pt x="3" y="31"/>
                      <a:pt x="0" y="7"/>
                    </a:cubicBezTo>
                    <a:cubicBezTo>
                      <a:pt x="3" y="5"/>
                      <a:pt x="5" y="2"/>
                      <a:pt x="8" y="0"/>
                    </a:cubicBezTo>
                    <a:cubicBezTo>
                      <a:pt x="10" y="14"/>
                      <a:pt x="11" y="29"/>
                      <a:pt x="13" y="44"/>
                    </a:cubicBezTo>
                    <a:close/>
                  </a:path>
                </a:pathLst>
              </a:custGeom>
              <a:solidFill>
                <a:srgbClr val="8A71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5" name="Freeform 177">
                <a:extLst>
                  <a:ext uri="{FF2B5EF4-FFF2-40B4-BE49-F238E27FC236}">
                    <a16:creationId xmlns:a16="http://schemas.microsoft.com/office/drawing/2014/main" id="{DDA2FEBD-E7B5-489D-BF2E-77AF51F0431E}"/>
                  </a:ext>
                </a:extLst>
              </p:cNvPr>
              <p:cNvSpPr>
                <a:spLocks/>
              </p:cNvSpPr>
              <p:nvPr/>
            </p:nvSpPr>
            <p:spPr bwMode="auto">
              <a:xfrm>
                <a:off x="1975" y="450"/>
                <a:ext cx="28" cy="76"/>
              </a:xfrm>
              <a:custGeom>
                <a:avLst/>
                <a:gdLst>
                  <a:gd name="T0" fmla="*/ 8 w 25"/>
                  <a:gd name="T1" fmla="*/ 68 h 68"/>
                  <a:gd name="T2" fmla="*/ 6 w 25"/>
                  <a:gd name="T3" fmla="*/ 59 h 68"/>
                  <a:gd name="T4" fmla="*/ 0 w 25"/>
                  <a:gd name="T5" fmla="*/ 64 h 68"/>
                  <a:gd name="T6" fmla="*/ 25 w 25"/>
                  <a:gd name="T7" fmla="*/ 0 h 68"/>
                  <a:gd name="T8" fmla="*/ 8 w 25"/>
                  <a:gd name="T9" fmla="*/ 68 h 68"/>
                </a:gdLst>
                <a:ahLst/>
                <a:cxnLst>
                  <a:cxn ang="0">
                    <a:pos x="T0" y="T1"/>
                  </a:cxn>
                  <a:cxn ang="0">
                    <a:pos x="T2" y="T3"/>
                  </a:cxn>
                  <a:cxn ang="0">
                    <a:pos x="T4" y="T5"/>
                  </a:cxn>
                  <a:cxn ang="0">
                    <a:pos x="T6" y="T7"/>
                  </a:cxn>
                  <a:cxn ang="0">
                    <a:pos x="T8" y="T9"/>
                  </a:cxn>
                </a:cxnLst>
                <a:rect l="0" t="0" r="r" b="b"/>
                <a:pathLst>
                  <a:path w="25" h="68">
                    <a:moveTo>
                      <a:pt x="8" y="68"/>
                    </a:moveTo>
                    <a:cubicBezTo>
                      <a:pt x="7" y="65"/>
                      <a:pt x="8" y="60"/>
                      <a:pt x="6" y="59"/>
                    </a:cubicBezTo>
                    <a:cubicBezTo>
                      <a:pt x="2" y="57"/>
                      <a:pt x="3" y="63"/>
                      <a:pt x="0" y="64"/>
                    </a:cubicBezTo>
                    <a:cubicBezTo>
                      <a:pt x="8" y="43"/>
                      <a:pt x="17" y="22"/>
                      <a:pt x="25" y="0"/>
                    </a:cubicBezTo>
                    <a:cubicBezTo>
                      <a:pt x="21" y="24"/>
                      <a:pt x="18" y="47"/>
                      <a:pt x="8" y="68"/>
                    </a:cubicBezTo>
                    <a:close/>
                  </a:path>
                </a:pathLst>
              </a:custGeom>
              <a:solidFill>
                <a:srgbClr val="B5A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6" name="Freeform 178">
                <a:extLst>
                  <a:ext uri="{FF2B5EF4-FFF2-40B4-BE49-F238E27FC236}">
                    <a16:creationId xmlns:a16="http://schemas.microsoft.com/office/drawing/2014/main" id="{6762E8A3-2D13-4234-8D89-9CC57729B7E9}"/>
                  </a:ext>
                </a:extLst>
              </p:cNvPr>
              <p:cNvSpPr>
                <a:spLocks/>
              </p:cNvSpPr>
              <p:nvPr/>
            </p:nvSpPr>
            <p:spPr bwMode="auto">
              <a:xfrm>
                <a:off x="2078" y="564"/>
                <a:ext cx="26" cy="85"/>
              </a:xfrm>
              <a:custGeom>
                <a:avLst/>
                <a:gdLst>
                  <a:gd name="T0" fmla="*/ 14 w 23"/>
                  <a:gd name="T1" fmla="*/ 14 h 75"/>
                  <a:gd name="T2" fmla="*/ 22 w 23"/>
                  <a:gd name="T3" fmla="*/ 0 h 75"/>
                  <a:gd name="T4" fmla="*/ 23 w 23"/>
                  <a:gd name="T5" fmla="*/ 10 h 75"/>
                  <a:gd name="T6" fmla="*/ 10 w 23"/>
                  <a:gd name="T7" fmla="*/ 74 h 75"/>
                  <a:gd name="T8" fmla="*/ 7 w 23"/>
                  <a:gd name="T9" fmla="*/ 75 h 75"/>
                  <a:gd name="T10" fmla="*/ 0 w 23"/>
                  <a:gd name="T11" fmla="*/ 65 h 75"/>
                  <a:gd name="T12" fmla="*/ 14 w 23"/>
                  <a:gd name="T13" fmla="*/ 14 h 75"/>
                </a:gdLst>
                <a:ahLst/>
                <a:cxnLst>
                  <a:cxn ang="0">
                    <a:pos x="T0" y="T1"/>
                  </a:cxn>
                  <a:cxn ang="0">
                    <a:pos x="T2" y="T3"/>
                  </a:cxn>
                  <a:cxn ang="0">
                    <a:pos x="T4" y="T5"/>
                  </a:cxn>
                  <a:cxn ang="0">
                    <a:pos x="T6" y="T7"/>
                  </a:cxn>
                  <a:cxn ang="0">
                    <a:pos x="T8" y="T9"/>
                  </a:cxn>
                  <a:cxn ang="0">
                    <a:pos x="T10" y="T11"/>
                  </a:cxn>
                  <a:cxn ang="0">
                    <a:pos x="T12" y="T13"/>
                  </a:cxn>
                </a:cxnLst>
                <a:rect l="0" t="0" r="r" b="b"/>
                <a:pathLst>
                  <a:path w="23" h="75">
                    <a:moveTo>
                      <a:pt x="14" y="14"/>
                    </a:moveTo>
                    <a:cubicBezTo>
                      <a:pt x="16" y="10"/>
                      <a:pt x="19" y="6"/>
                      <a:pt x="22" y="0"/>
                    </a:cubicBezTo>
                    <a:cubicBezTo>
                      <a:pt x="22" y="4"/>
                      <a:pt x="23" y="7"/>
                      <a:pt x="23" y="10"/>
                    </a:cubicBezTo>
                    <a:cubicBezTo>
                      <a:pt x="22" y="32"/>
                      <a:pt x="10" y="52"/>
                      <a:pt x="10" y="74"/>
                    </a:cubicBezTo>
                    <a:cubicBezTo>
                      <a:pt x="9" y="74"/>
                      <a:pt x="8" y="74"/>
                      <a:pt x="7" y="75"/>
                    </a:cubicBezTo>
                    <a:cubicBezTo>
                      <a:pt x="3" y="73"/>
                      <a:pt x="1" y="69"/>
                      <a:pt x="0" y="65"/>
                    </a:cubicBezTo>
                    <a:cubicBezTo>
                      <a:pt x="3" y="47"/>
                      <a:pt x="3" y="29"/>
                      <a:pt x="14" y="14"/>
                    </a:cubicBezTo>
                    <a:close/>
                  </a:path>
                </a:pathLst>
              </a:custGeom>
              <a:solidFill>
                <a:srgbClr val="9675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7" name="Freeform 179">
                <a:extLst>
                  <a:ext uri="{FF2B5EF4-FFF2-40B4-BE49-F238E27FC236}">
                    <a16:creationId xmlns:a16="http://schemas.microsoft.com/office/drawing/2014/main" id="{48ABEAEC-A3B3-4BDF-8450-9297A279BCD7}"/>
                  </a:ext>
                </a:extLst>
              </p:cNvPr>
              <p:cNvSpPr>
                <a:spLocks/>
              </p:cNvSpPr>
              <p:nvPr/>
            </p:nvSpPr>
            <p:spPr bwMode="auto">
              <a:xfrm>
                <a:off x="824" y="934"/>
                <a:ext cx="68" cy="63"/>
              </a:xfrm>
              <a:custGeom>
                <a:avLst/>
                <a:gdLst>
                  <a:gd name="T0" fmla="*/ 34 w 61"/>
                  <a:gd name="T1" fmla="*/ 21 h 56"/>
                  <a:gd name="T2" fmla="*/ 58 w 61"/>
                  <a:gd name="T3" fmla="*/ 56 h 56"/>
                  <a:gd name="T4" fmla="*/ 27 w 61"/>
                  <a:gd name="T5" fmla="*/ 26 h 56"/>
                  <a:gd name="T6" fmla="*/ 0 w 61"/>
                  <a:gd name="T7" fmla="*/ 0 h 56"/>
                  <a:gd name="T8" fmla="*/ 34 w 61"/>
                  <a:gd name="T9" fmla="*/ 21 h 56"/>
                </a:gdLst>
                <a:ahLst/>
                <a:cxnLst>
                  <a:cxn ang="0">
                    <a:pos x="T0" y="T1"/>
                  </a:cxn>
                  <a:cxn ang="0">
                    <a:pos x="T2" y="T3"/>
                  </a:cxn>
                  <a:cxn ang="0">
                    <a:pos x="T4" y="T5"/>
                  </a:cxn>
                  <a:cxn ang="0">
                    <a:pos x="T6" y="T7"/>
                  </a:cxn>
                  <a:cxn ang="0">
                    <a:pos x="T8" y="T9"/>
                  </a:cxn>
                </a:cxnLst>
                <a:rect l="0" t="0" r="r" b="b"/>
                <a:pathLst>
                  <a:path w="61" h="56">
                    <a:moveTo>
                      <a:pt x="34" y="21"/>
                    </a:moveTo>
                    <a:cubicBezTo>
                      <a:pt x="40" y="35"/>
                      <a:pt x="61" y="38"/>
                      <a:pt x="58" y="56"/>
                    </a:cubicBezTo>
                    <a:cubicBezTo>
                      <a:pt x="48" y="45"/>
                      <a:pt x="39" y="34"/>
                      <a:pt x="27" y="26"/>
                    </a:cubicBezTo>
                    <a:cubicBezTo>
                      <a:pt x="19" y="19"/>
                      <a:pt x="12" y="11"/>
                      <a:pt x="0" y="0"/>
                    </a:cubicBezTo>
                    <a:cubicBezTo>
                      <a:pt x="18" y="5"/>
                      <a:pt x="25" y="15"/>
                      <a:pt x="34" y="21"/>
                    </a:cubicBezTo>
                    <a:close/>
                  </a:path>
                </a:pathLst>
              </a:custGeom>
              <a:solidFill>
                <a:srgbClr val="71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8" name="Freeform 180">
                <a:extLst>
                  <a:ext uri="{FF2B5EF4-FFF2-40B4-BE49-F238E27FC236}">
                    <a16:creationId xmlns:a16="http://schemas.microsoft.com/office/drawing/2014/main" id="{BF51AEFC-730F-4126-82DB-56D4255E0CB1}"/>
                  </a:ext>
                </a:extLst>
              </p:cNvPr>
              <p:cNvSpPr>
                <a:spLocks/>
              </p:cNvSpPr>
              <p:nvPr/>
            </p:nvSpPr>
            <p:spPr bwMode="auto">
              <a:xfrm>
                <a:off x="867" y="548"/>
                <a:ext cx="68" cy="61"/>
              </a:xfrm>
              <a:custGeom>
                <a:avLst/>
                <a:gdLst>
                  <a:gd name="T0" fmla="*/ 33 w 61"/>
                  <a:gd name="T1" fmla="*/ 25 h 55"/>
                  <a:gd name="T2" fmla="*/ 61 w 61"/>
                  <a:gd name="T3" fmla="*/ 55 h 55"/>
                  <a:gd name="T4" fmla="*/ 13 w 61"/>
                  <a:gd name="T5" fmla="*/ 17 h 55"/>
                  <a:gd name="T6" fmla="*/ 1 w 61"/>
                  <a:gd name="T7" fmla="*/ 5 h 55"/>
                  <a:gd name="T8" fmla="*/ 5 w 61"/>
                  <a:gd name="T9" fmla="*/ 1 h 55"/>
                  <a:gd name="T10" fmla="*/ 33 w 61"/>
                  <a:gd name="T11" fmla="*/ 25 h 55"/>
                </a:gdLst>
                <a:ahLst/>
                <a:cxnLst>
                  <a:cxn ang="0">
                    <a:pos x="T0" y="T1"/>
                  </a:cxn>
                  <a:cxn ang="0">
                    <a:pos x="T2" y="T3"/>
                  </a:cxn>
                  <a:cxn ang="0">
                    <a:pos x="T4" y="T5"/>
                  </a:cxn>
                  <a:cxn ang="0">
                    <a:pos x="T6" y="T7"/>
                  </a:cxn>
                  <a:cxn ang="0">
                    <a:pos x="T8" y="T9"/>
                  </a:cxn>
                  <a:cxn ang="0">
                    <a:pos x="T10" y="T11"/>
                  </a:cxn>
                </a:cxnLst>
                <a:rect l="0" t="0" r="r" b="b"/>
                <a:pathLst>
                  <a:path w="61" h="55">
                    <a:moveTo>
                      <a:pt x="33" y="25"/>
                    </a:moveTo>
                    <a:cubicBezTo>
                      <a:pt x="42" y="35"/>
                      <a:pt x="52" y="45"/>
                      <a:pt x="61" y="55"/>
                    </a:cubicBezTo>
                    <a:cubicBezTo>
                      <a:pt x="41" y="48"/>
                      <a:pt x="30" y="28"/>
                      <a:pt x="13" y="17"/>
                    </a:cubicBezTo>
                    <a:cubicBezTo>
                      <a:pt x="9" y="13"/>
                      <a:pt x="5" y="9"/>
                      <a:pt x="1" y="5"/>
                    </a:cubicBezTo>
                    <a:cubicBezTo>
                      <a:pt x="0" y="1"/>
                      <a:pt x="1" y="0"/>
                      <a:pt x="5" y="1"/>
                    </a:cubicBezTo>
                    <a:cubicBezTo>
                      <a:pt x="14" y="9"/>
                      <a:pt x="24" y="17"/>
                      <a:pt x="33" y="25"/>
                    </a:cubicBezTo>
                    <a:close/>
                  </a:path>
                </a:pathLst>
              </a:custGeom>
              <a:solidFill>
                <a:srgbClr val="5F4A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9" name="Freeform 181">
                <a:extLst>
                  <a:ext uri="{FF2B5EF4-FFF2-40B4-BE49-F238E27FC236}">
                    <a16:creationId xmlns:a16="http://schemas.microsoft.com/office/drawing/2014/main" id="{F25E52A6-1B88-49B9-B2A1-55374A9942DB}"/>
                  </a:ext>
                </a:extLst>
              </p:cNvPr>
              <p:cNvSpPr>
                <a:spLocks/>
              </p:cNvSpPr>
              <p:nvPr/>
            </p:nvSpPr>
            <p:spPr bwMode="auto">
              <a:xfrm>
                <a:off x="591" y="2381"/>
                <a:ext cx="20" cy="55"/>
              </a:xfrm>
              <a:custGeom>
                <a:avLst/>
                <a:gdLst>
                  <a:gd name="T0" fmla="*/ 13 w 18"/>
                  <a:gd name="T1" fmla="*/ 0 h 49"/>
                  <a:gd name="T2" fmla="*/ 18 w 18"/>
                  <a:gd name="T3" fmla="*/ 5 h 49"/>
                  <a:gd name="T4" fmla="*/ 6 w 18"/>
                  <a:gd name="T5" fmla="*/ 49 h 49"/>
                  <a:gd name="T6" fmla="*/ 13 w 18"/>
                  <a:gd name="T7" fmla="*/ 0 h 49"/>
                </a:gdLst>
                <a:ahLst/>
                <a:cxnLst>
                  <a:cxn ang="0">
                    <a:pos x="T0" y="T1"/>
                  </a:cxn>
                  <a:cxn ang="0">
                    <a:pos x="T2" y="T3"/>
                  </a:cxn>
                  <a:cxn ang="0">
                    <a:pos x="T4" y="T5"/>
                  </a:cxn>
                  <a:cxn ang="0">
                    <a:pos x="T6" y="T7"/>
                  </a:cxn>
                </a:cxnLst>
                <a:rect l="0" t="0" r="r" b="b"/>
                <a:pathLst>
                  <a:path w="18" h="49">
                    <a:moveTo>
                      <a:pt x="13" y="0"/>
                    </a:moveTo>
                    <a:cubicBezTo>
                      <a:pt x="14" y="2"/>
                      <a:pt x="16" y="3"/>
                      <a:pt x="18" y="5"/>
                    </a:cubicBezTo>
                    <a:cubicBezTo>
                      <a:pt x="14" y="19"/>
                      <a:pt x="17" y="35"/>
                      <a:pt x="6" y="49"/>
                    </a:cubicBezTo>
                    <a:cubicBezTo>
                      <a:pt x="0" y="30"/>
                      <a:pt x="4" y="15"/>
                      <a:pt x="13" y="0"/>
                    </a:cubicBezTo>
                    <a:close/>
                  </a:path>
                </a:pathLst>
              </a:custGeom>
              <a:solidFill>
                <a:srgbClr val="A596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0" name="Freeform 182">
                <a:extLst>
                  <a:ext uri="{FF2B5EF4-FFF2-40B4-BE49-F238E27FC236}">
                    <a16:creationId xmlns:a16="http://schemas.microsoft.com/office/drawing/2014/main" id="{217EE7B9-6B54-48A7-9432-1DEA405A30E3}"/>
                  </a:ext>
                </a:extLst>
              </p:cNvPr>
              <p:cNvSpPr>
                <a:spLocks/>
              </p:cNvSpPr>
              <p:nvPr/>
            </p:nvSpPr>
            <p:spPr bwMode="auto">
              <a:xfrm>
                <a:off x="2015" y="2197"/>
                <a:ext cx="26" cy="75"/>
              </a:xfrm>
              <a:custGeom>
                <a:avLst/>
                <a:gdLst>
                  <a:gd name="T0" fmla="*/ 18 w 23"/>
                  <a:gd name="T1" fmla="*/ 65 h 67"/>
                  <a:gd name="T2" fmla="*/ 5 w 23"/>
                  <a:gd name="T3" fmla="*/ 16 h 67"/>
                  <a:gd name="T4" fmla="*/ 7 w 23"/>
                  <a:gd name="T5" fmla="*/ 0 h 67"/>
                  <a:gd name="T6" fmla="*/ 23 w 23"/>
                  <a:gd name="T7" fmla="*/ 64 h 67"/>
                  <a:gd name="T8" fmla="*/ 21 w 23"/>
                  <a:gd name="T9" fmla="*/ 67 h 67"/>
                  <a:gd name="T10" fmla="*/ 18 w 23"/>
                  <a:gd name="T11" fmla="*/ 65 h 67"/>
                </a:gdLst>
                <a:ahLst/>
                <a:cxnLst>
                  <a:cxn ang="0">
                    <a:pos x="T0" y="T1"/>
                  </a:cxn>
                  <a:cxn ang="0">
                    <a:pos x="T2" y="T3"/>
                  </a:cxn>
                  <a:cxn ang="0">
                    <a:pos x="T4" y="T5"/>
                  </a:cxn>
                  <a:cxn ang="0">
                    <a:pos x="T6" y="T7"/>
                  </a:cxn>
                  <a:cxn ang="0">
                    <a:pos x="T8" y="T9"/>
                  </a:cxn>
                  <a:cxn ang="0">
                    <a:pos x="T10" y="T11"/>
                  </a:cxn>
                </a:cxnLst>
                <a:rect l="0" t="0" r="r" b="b"/>
                <a:pathLst>
                  <a:path w="23" h="67">
                    <a:moveTo>
                      <a:pt x="18" y="65"/>
                    </a:moveTo>
                    <a:cubicBezTo>
                      <a:pt x="14" y="49"/>
                      <a:pt x="9" y="32"/>
                      <a:pt x="5" y="16"/>
                    </a:cubicBezTo>
                    <a:cubicBezTo>
                      <a:pt x="4" y="10"/>
                      <a:pt x="0" y="4"/>
                      <a:pt x="7" y="0"/>
                    </a:cubicBezTo>
                    <a:cubicBezTo>
                      <a:pt x="13" y="21"/>
                      <a:pt x="18" y="43"/>
                      <a:pt x="23" y="64"/>
                    </a:cubicBezTo>
                    <a:cubicBezTo>
                      <a:pt x="23" y="65"/>
                      <a:pt x="22" y="67"/>
                      <a:pt x="21" y="67"/>
                    </a:cubicBezTo>
                    <a:cubicBezTo>
                      <a:pt x="20" y="67"/>
                      <a:pt x="19" y="66"/>
                      <a:pt x="18" y="65"/>
                    </a:cubicBezTo>
                    <a:close/>
                  </a:path>
                </a:pathLst>
              </a:custGeom>
              <a:solidFill>
                <a:srgbClr val="8273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1" name="Freeform 183">
                <a:extLst>
                  <a:ext uri="{FF2B5EF4-FFF2-40B4-BE49-F238E27FC236}">
                    <a16:creationId xmlns:a16="http://schemas.microsoft.com/office/drawing/2014/main" id="{AE07F14D-91BF-464C-979A-FEA6CB280887}"/>
                  </a:ext>
                </a:extLst>
              </p:cNvPr>
              <p:cNvSpPr>
                <a:spLocks/>
              </p:cNvSpPr>
              <p:nvPr/>
            </p:nvSpPr>
            <p:spPr bwMode="auto">
              <a:xfrm>
                <a:off x="2074" y="458"/>
                <a:ext cx="14" cy="93"/>
              </a:xfrm>
              <a:custGeom>
                <a:avLst/>
                <a:gdLst>
                  <a:gd name="T0" fmla="*/ 11 w 13"/>
                  <a:gd name="T1" fmla="*/ 5 h 83"/>
                  <a:gd name="T2" fmla="*/ 6 w 13"/>
                  <a:gd name="T3" fmla="*/ 83 h 83"/>
                  <a:gd name="T4" fmla="*/ 2 w 13"/>
                  <a:gd name="T5" fmla="*/ 77 h 83"/>
                  <a:gd name="T6" fmla="*/ 1 w 13"/>
                  <a:gd name="T7" fmla="*/ 55 h 83"/>
                  <a:gd name="T8" fmla="*/ 3 w 13"/>
                  <a:gd name="T9" fmla="*/ 12 h 83"/>
                  <a:gd name="T10" fmla="*/ 3 w 13"/>
                  <a:gd name="T11" fmla="*/ 8 h 83"/>
                  <a:gd name="T12" fmla="*/ 3 w 13"/>
                  <a:gd name="T13" fmla="*/ 5 h 83"/>
                  <a:gd name="T14" fmla="*/ 11 w 13"/>
                  <a:gd name="T15" fmla="*/ 5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83">
                    <a:moveTo>
                      <a:pt x="11" y="5"/>
                    </a:moveTo>
                    <a:cubicBezTo>
                      <a:pt x="12" y="31"/>
                      <a:pt x="13" y="57"/>
                      <a:pt x="6" y="83"/>
                    </a:cubicBezTo>
                    <a:cubicBezTo>
                      <a:pt x="5" y="81"/>
                      <a:pt x="3" y="79"/>
                      <a:pt x="2" y="77"/>
                    </a:cubicBezTo>
                    <a:cubicBezTo>
                      <a:pt x="0" y="69"/>
                      <a:pt x="1" y="62"/>
                      <a:pt x="1" y="55"/>
                    </a:cubicBezTo>
                    <a:cubicBezTo>
                      <a:pt x="5" y="40"/>
                      <a:pt x="2" y="26"/>
                      <a:pt x="3" y="12"/>
                    </a:cubicBezTo>
                    <a:cubicBezTo>
                      <a:pt x="3" y="11"/>
                      <a:pt x="3" y="10"/>
                      <a:pt x="3" y="8"/>
                    </a:cubicBezTo>
                    <a:cubicBezTo>
                      <a:pt x="3" y="7"/>
                      <a:pt x="3" y="6"/>
                      <a:pt x="3" y="5"/>
                    </a:cubicBezTo>
                    <a:cubicBezTo>
                      <a:pt x="6" y="5"/>
                      <a:pt x="8" y="0"/>
                      <a:pt x="11" y="5"/>
                    </a:cubicBezTo>
                    <a:close/>
                  </a:path>
                </a:pathLst>
              </a:custGeom>
              <a:solidFill>
                <a:srgbClr val="E1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2" name="Freeform 184">
                <a:extLst>
                  <a:ext uri="{FF2B5EF4-FFF2-40B4-BE49-F238E27FC236}">
                    <a16:creationId xmlns:a16="http://schemas.microsoft.com/office/drawing/2014/main" id="{7534EFBF-3722-441A-8309-A514C88713AC}"/>
                  </a:ext>
                </a:extLst>
              </p:cNvPr>
              <p:cNvSpPr>
                <a:spLocks/>
              </p:cNvSpPr>
              <p:nvPr/>
            </p:nvSpPr>
            <p:spPr bwMode="auto">
              <a:xfrm>
                <a:off x="2357" y="3829"/>
                <a:ext cx="37" cy="42"/>
              </a:xfrm>
              <a:custGeom>
                <a:avLst/>
                <a:gdLst>
                  <a:gd name="T0" fmla="*/ 31 w 33"/>
                  <a:gd name="T1" fmla="*/ 15 h 37"/>
                  <a:gd name="T2" fmla="*/ 23 w 33"/>
                  <a:gd name="T3" fmla="*/ 37 h 37"/>
                  <a:gd name="T4" fmla="*/ 12 w 33"/>
                  <a:gd name="T5" fmla="*/ 32 h 37"/>
                  <a:gd name="T6" fmla="*/ 2 w 33"/>
                  <a:gd name="T7" fmla="*/ 19 h 37"/>
                  <a:gd name="T8" fmla="*/ 16 w 33"/>
                  <a:gd name="T9" fmla="*/ 15 h 37"/>
                  <a:gd name="T10" fmla="*/ 22 w 33"/>
                  <a:gd name="T11" fmla="*/ 10 h 37"/>
                  <a:gd name="T12" fmla="*/ 27 w 33"/>
                  <a:gd name="T13" fmla="*/ 0 h 37"/>
                  <a:gd name="T14" fmla="*/ 31 w 33"/>
                  <a:gd name="T15" fmla="*/ 15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7">
                    <a:moveTo>
                      <a:pt x="31" y="15"/>
                    </a:moveTo>
                    <a:cubicBezTo>
                      <a:pt x="24" y="21"/>
                      <a:pt x="33" y="32"/>
                      <a:pt x="23" y="37"/>
                    </a:cubicBezTo>
                    <a:cubicBezTo>
                      <a:pt x="19" y="36"/>
                      <a:pt x="16" y="34"/>
                      <a:pt x="12" y="32"/>
                    </a:cubicBezTo>
                    <a:cubicBezTo>
                      <a:pt x="7" y="29"/>
                      <a:pt x="0" y="26"/>
                      <a:pt x="2" y="19"/>
                    </a:cubicBezTo>
                    <a:cubicBezTo>
                      <a:pt x="3" y="10"/>
                      <a:pt x="11" y="17"/>
                      <a:pt x="16" y="15"/>
                    </a:cubicBezTo>
                    <a:cubicBezTo>
                      <a:pt x="19" y="14"/>
                      <a:pt x="22" y="14"/>
                      <a:pt x="22" y="10"/>
                    </a:cubicBezTo>
                    <a:cubicBezTo>
                      <a:pt x="22" y="6"/>
                      <a:pt x="21" y="2"/>
                      <a:pt x="27" y="0"/>
                    </a:cubicBezTo>
                    <a:cubicBezTo>
                      <a:pt x="28" y="5"/>
                      <a:pt x="29" y="10"/>
                      <a:pt x="31" y="15"/>
                    </a:cubicBezTo>
                    <a:close/>
                  </a:path>
                </a:pathLst>
              </a:custGeom>
              <a:solidFill>
                <a:srgbClr val="349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3" name="Freeform 185">
                <a:extLst>
                  <a:ext uri="{FF2B5EF4-FFF2-40B4-BE49-F238E27FC236}">
                    <a16:creationId xmlns:a16="http://schemas.microsoft.com/office/drawing/2014/main" id="{A2DC59A5-728E-471B-B2CA-B467AAD01FAD}"/>
                  </a:ext>
                </a:extLst>
              </p:cNvPr>
              <p:cNvSpPr>
                <a:spLocks/>
              </p:cNvSpPr>
              <p:nvPr/>
            </p:nvSpPr>
            <p:spPr bwMode="auto">
              <a:xfrm>
                <a:off x="1865" y="467"/>
                <a:ext cx="30" cy="74"/>
              </a:xfrm>
              <a:custGeom>
                <a:avLst/>
                <a:gdLst>
                  <a:gd name="T0" fmla="*/ 21 w 27"/>
                  <a:gd name="T1" fmla="*/ 13 h 66"/>
                  <a:gd name="T2" fmla="*/ 4 w 27"/>
                  <a:gd name="T3" fmla="*/ 65 h 66"/>
                  <a:gd name="T4" fmla="*/ 0 w 27"/>
                  <a:gd name="T5" fmla="*/ 64 h 66"/>
                  <a:gd name="T6" fmla="*/ 1 w 27"/>
                  <a:gd name="T7" fmla="*/ 53 h 66"/>
                  <a:gd name="T8" fmla="*/ 20 w 27"/>
                  <a:gd name="T9" fmla="*/ 0 h 66"/>
                  <a:gd name="T10" fmla="*/ 21 w 27"/>
                  <a:gd name="T11" fmla="*/ 13 h 66"/>
                </a:gdLst>
                <a:ahLst/>
                <a:cxnLst>
                  <a:cxn ang="0">
                    <a:pos x="T0" y="T1"/>
                  </a:cxn>
                  <a:cxn ang="0">
                    <a:pos x="T2" y="T3"/>
                  </a:cxn>
                  <a:cxn ang="0">
                    <a:pos x="T4" y="T5"/>
                  </a:cxn>
                  <a:cxn ang="0">
                    <a:pos x="T6" y="T7"/>
                  </a:cxn>
                  <a:cxn ang="0">
                    <a:pos x="T8" y="T9"/>
                  </a:cxn>
                  <a:cxn ang="0">
                    <a:pos x="T10" y="T11"/>
                  </a:cxn>
                </a:cxnLst>
                <a:rect l="0" t="0" r="r" b="b"/>
                <a:pathLst>
                  <a:path w="27" h="66">
                    <a:moveTo>
                      <a:pt x="21" y="13"/>
                    </a:moveTo>
                    <a:cubicBezTo>
                      <a:pt x="10" y="28"/>
                      <a:pt x="11" y="48"/>
                      <a:pt x="4" y="65"/>
                    </a:cubicBezTo>
                    <a:cubicBezTo>
                      <a:pt x="3" y="66"/>
                      <a:pt x="1" y="66"/>
                      <a:pt x="0" y="64"/>
                    </a:cubicBezTo>
                    <a:cubicBezTo>
                      <a:pt x="0" y="61"/>
                      <a:pt x="0" y="57"/>
                      <a:pt x="1" y="53"/>
                    </a:cubicBezTo>
                    <a:cubicBezTo>
                      <a:pt x="8" y="36"/>
                      <a:pt x="7" y="15"/>
                      <a:pt x="20" y="0"/>
                    </a:cubicBezTo>
                    <a:cubicBezTo>
                      <a:pt x="27" y="5"/>
                      <a:pt x="20" y="9"/>
                      <a:pt x="21" y="13"/>
                    </a:cubicBezTo>
                    <a:close/>
                  </a:path>
                </a:pathLst>
              </a:custGeom>
              <a:solidFill>
                <a:srgbClr val="674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4" name="Freeform 186">
                <a:extLst>
                  <a:ext uri="{FF2B5EF4-FFF2-40B4-BE49-F238E27FC236}">
                    <a16:creationId xmlns:a16="http://schemas.microsoft.com/office/drawing/2014/main" id="{1AE449BA-6719-42A3-99AA-E0AB0DF80BA3}"/>
                  </a:ext>
                </a:extLst>
              </p:cNvPr>
              <p:cNvSpPr>
                <a:spLocks/>
              </p:cNvSpPr>
              <p:nvPr/>
            </p:nvSpPr>
            <p:spPr bwMode="auto">
              <a:xfrm>
                <a:off x="1740" y="786"/>
                <a:ext cx="27" cy="59"/>
              </a:xfrm>
              <a:custGeom>
                <a:avLst/>
                <a:gdLst>
                  <a:gd name="T0" fmla="*/ 15 w 24"/>
                  <a:gd name="T1" fmla="*/ 0 h 53"/>
                  <a:gd name="T2" fmla="*/ 20 w 24"/>
                  <a:gd name="T3" fmla="*/ 5 h 53"/>
                  <a:gd name="T4" fmla="*/ 3 w 24"/>
                  <a:gd name="T5" fmla="*/ 53 h 53"/>
                  <a:gd name="T6" fmla="*/ 0 w 24"/>
                  <a:gd name="T7" fmla="*/ 45 h 53"/>
                  <a:gd name="T8" fmla="*/ 15 w 24"/>
                  <a:gd name="T9" fmla="*/ 0 h 53"/>
                </a:gdLst>
                <a:ahLst/>
                <a:cxnLst>
                  <a:cxn ang="0">
                    <a:pos x="T0" y="T1"/>
                  </a:cxn>
                  <a:cxn ang="0">
                    <a:pos x="T2" y="T3"/>
                  </a:cxn>
                  <a:cxn ang="0">
                    <a:pos x="T4" y="T5"/>
                  </a:cxn>
                  <a:cxn ang="0">
                    <a:pos x="T6" y="T7"/>
                  </a:cxn>
                  <a:cxn ang="0">
                    <a:pos x="T8" y="T9"/>
                  </a:cxn>
                </a:cxnLst>
                <a:rect l="0" t="0" r="r" b="b"/>
                <a:pathLst>
                  <a:path w="24" h="53">
                    <a:moveTo>
                      <a:pt x="15" y="0"/>
                    </a:moveTo>
                    <a:cubicBezTo>
                      <a:pt x="17" y="1"/>
                      <a:pt x="18" y="3"/>
                      <a:pt x="20" y="5"/>
                    </a:cubicBezTo>
                    <a:cubicBezTo>
                      <a:pt x="24" y="24"/>
                      <a:pt x="17" y="40"/>
                      <a:pt x="3" y="53"/>
                    </a:cubicBezTo>
                    <a:cubicBezTo>
                      <a:pt x="2" y="50"/>
                      <a:pt x="1" y="48"/>
                      <a:pt x="0" y="45"/>
                    </a:cubicBezTo>
                    <a:cubicBezTo>
                      <a:pt x="6" y="30"/>
                      <a:pt x="6" y="13"/>
                      <a:pt x="15" y="0"/>
                    </a:cubicBezTo>
                    <a:close/>
                  </a:path>
                </a:pathLst>
              </a:custGeom>
              <a:solidFill>
                <a:srgbClr val="7466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5" name="Freeform 187">
                <a:extLst>
                  <a:ext uri="{FF2B5EF4-FFF2-40B4-BE49-F238E27FC236}">
                    <a16:creationId xmlns:a16="http://schemas.microsoft.com/office/drawing/2014/main" id="{42A39A1A-C7C5-4CC0-9E3C-1C3C1EACF40B}"/>
                  </a:ext>
                </a:extLst>
              </p:cNvPr>
              <p:cNvSpPr>
                <a:spLocks/>
              </p:cNvSpPr>
              <p:nvPr/>
            </p:nvSpPr>
            <p:spPr bwMode="auto">
              <a:xfrm>
                <a:off x="2230" y="3309"/>
                <a:ext cx="81" cy="12"/>
              </a:xfrm>
              <a:custGeom>
                <a:avLst/>
                <a:gdLst>
                  <a:gd name="T0" fmla="*/ 72 w 72"/>
                  <a:gd name="T1" fmla="*/ 11 h 11"/>
                  <a:gd name="T2" fmla="*/ 43 w 72"/>
                  <a:gd name="T3" fmla="*/ 7 h 11"/>
                  <a:gd name="T4" fmla="*/ 0 w 72"/>
                  <a:gd name="T5" fmla="*/ 7 h 11"/>
                  <a:gd name="T6" fmla="*/ 72 w 72"/>
                  <a:gd name="T7" fmla="*/ 4 h 11"/>
                  <a:gd name="T8" fmla="*/ 72 w 72"/>
                  <a:gd name="T9" fmla="*/ 11 h 11"/>
                </a:gdLst>
                <a:ahLst/>
                <a:cxnLst>
                  <a:cxn ang="0">
                    <a:pos x="T0" y="T1"/>
                  </a:cxn>
                  <a:cxn ang="0">
                    <a:pos x="T2" y="T3"/>
                  </a:cxn>
                  <a:cxn ang="0">
                    <a:pos x="T4" y="T5"/>
                  </a:cxn>
                  <a:cxn ang="0">
                    <a:pos x="T6" y="T7"/>
                  </a:cxn>
                  <a:cxn ang="0">
                    <a:pos x="T8" y="T9"/>
                  </a:cxn>
                </a:cxnLst>
                <a:rect l="0" t="0" r="r" b="b"/>
                <a:pathLst>
                  <a:path w="72" h="11">
                    <a:moveTo>
                      <a:pt x="72" y="11"/>
                    </a:moveTo>
                    <a:cubicBezTo>
                      <a:pt x="63" y="5"/>
                      <a:pt x="52" y="6"/>
                      <a:pt x="43" y="7"/>
                    </a:cubicBezTo>
                    <a:cubicBezTo>
                      <a:pt x="28" y="10"/>
                      <a:pt x="14" y="9"/>
                      <a:pt x="0" y="7"/>
                    </a:cubicBezTo>
                    <a:cubicBezTo>
                      <a:pt x="24" y="0"/>
                      <a:pt x="48" y="4"/>
                      <a:pt x="72" y="4"/>
                    </a:cubicBezTo>
                    <a:cubicBezTo>
                      <a:pt x="72" y="6"/>
                      <a:pt x="72" y="9"/>
                      <a:pt x="72" y="11"/>
                    </a:cubicBezTo>
                    <a:close/>
                  </a:path>
                </a:pathLst>
              </a:custGeom>
              <a:solidFill>
                <a:srgbClr val="84BC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6" name="Freeform 188">
                <a:extLst>
                  <a:ext uri="{FF2B5EF4-FFF2-40B4-BE49-F238E27FC236}">
                    <a16:creationId xmlns:a16="http://schemas.microsoft.com/office/drawing/2014/main" id="{4554C6E6-EADF-45BE-89EA-8587979B60F0}"/>
                  </a:ext>
                </a:extLst>
              </p:cNvPr>
              <p:cNvSpPr>
                <a:spLocks/>
              </p:cNvSpPr>
              <p:nvPr/>
            </p:nvSpPr>
            <p:spPr bwMode="auto">
              <a:xfrm>
                <a:off x="692" y="739"/>
                <a:ext cx="41" cy="30"/>
              </a:xfrm>
              <a:custGeom>
                <a:avLst/>
                <a:gdLst>
                  <a:gd name="T0" fmla="*/ 36 w 36"/>
                  <a:gd name="T1" fmla="*/ 23 h 27"/>
                  <a:gd name="T2" fmla="*/ 32 w 36"/>
                  <a:gd name="T3" fmla="*/ 27 h 27"/>
                  <a:gd name="T4" fmla="*/ 14 w 36"/>
                  <a:gd name="T5" fmla="*/ 15 h 27"/>
                  <a:gd name="T6" fmla="*/ 5 w 36"/>
                  <a:gd name="T7" fmla="*/ 7 h 27"/>
                  <a:gd name="T8" fmla="*/ 18 w 36"/>
                  <a:gd name="T9" fmla="*/ 9 h 27"/>
                  <a:gd name="T10" fmla="*/ 28 w 36"/>
                  <a:gd name="T11" fmla="*/ 15 h 27"/>
                  <a:gd name="T12" fmla="*/ 36 w 36"/>
                  <a:gd name="T13" fmla="*/ 23 h 27"/>
                </a:gdLst>
                <a:ahLst/>
                <a:cxnLst>
                  <a:cxn ang="0">
                    <a:pos x="T0" y="T1"/>
                  </a:cxn>
                  <a:cxn ang="0">
                    <a:pos x="T2" y="T3"/>
                  </a:cxn>
                  <a:cxn ang="0">
                    <a:pos x="T4" y="T5"/>
                  </a:cxn>
                  <a:cxn ang="0">
                    <a:pos x="T6" y="T7"/>
                  </a:cxn>
                  <a:cxn ang="0">
                    <a:pos x="T8" y="T9"/>
                  </a:cxn>
                  <a:cxn ang="0">
                    <a:pos x="T10" y="T11"/>
                  </a:cxn>
                  <a:cxn ang="0">
                    <a:pos x="T12" y="T13"/>
                  </a:cxn>
                </a:cxnLst>
                <a:rect l="0" t="0" r="r" b="b"/>
                <a:pathLst>
                  <a:path w="36" h="27">
                    <a:moveTo>
                      <a:pt x="36" y="23"/>
                    </a:moveTo>
                    <a:cubicBezTo>
                      <a:pt x="35" y="25"/>
                      <a:pt x="33" y="26"/>
                      <a:pt x="32" y="27"/>
                    </a:cubicBezTo>
                    <a:cubicBezTo>
                      <a:pt x="26" y="23"/>
                      <a:pt x="19" y="20"/>
                      <a:pt x="14" y="15"/>
                    </a:cubicBezTo>
                    <a:cubicBezTo>
                      <a:pt x="11" y="12"/>
                      <a:pt x="0" y="16"/>
                      <a:pt x="5" y="7"/>
                    </a:cubicBezTo>
                    <a:cubicBezTo>
                      <a:pt x="8" y="0"/>
                      <a:pt x="14" y="7"/>
                      <a:pt x="18" y="9"/>
                    </a:cubicBezTo>
                    <a:cubicBezTo>
                      <a:pt x="22" y="10"/>
                      <a:pt x="25" y="13"/>
                      <a:pt x="28" y="15"/>
                    </a:cubicBezTo>
                    <a:cubicBezTo>
                      <a:pt x="31" y="18"/>
                      <a:pt x="33" y="21"/>
                      <a:pt x="36" y="23"/>
                    </a:cubicBezTo>
                    <a:close/>
                  </a:path>
                </a:pathLst>
              </a:custGeom>
              <a:solidFill>
                <a:srgbClr val="7A5D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7" name="Freeform 189">
                <a:extLst>
                  <a:ext uri="{FF2B5EF4-FFF2-40B4-BE49-F238E27FC236}">
                    <a16:creationId xmlns:a16="http://schemas.microsoft.com/office/drawing/2014/main" id="{CE560A50-1EF5-40FE-BA9B-5245D31B2A2C}"/>
                  </a:ext>
                </a:extLst>
              </p:cNvPr>
              <p:cNvSpPr>
                <a:spLocks/>
              </p:cNvSpPr>
              <p:nvPr/>
            </p:nvSpPr>
            <p:spPr bwMode="auto">
              <a:xfrm>
                <a:off x="1201" y="778"/>
                <a:ext cx="8" cy="72"/>
              </a:xfrm>
              <a:custGeom>
                <a:avLst/>
                <a:gdLst>
                  <a:gd name="T0" fmla="*/ 7 w 7"/>
                  <a:gd name="T1" fmla="*/ 0 h 64"/>
                  <a:gd name="T2" fmla="*/ 7 w 7"/>
                  <a:gd name="T3" fmla="*/ 64 h 64"/>
                  <a:gd name="T4" fmla="*/ 7 w 7"/>
                  <a:gd name="T5" fmla="*/ 0 h 64"/>
                </a:gdLst>
                <a:ahLst/>
                <a:cxnLst>
                  <a:cxn ang="0">
                    <a:pos x="T0" y="T1"/>
                  </a:cxn>
                  <a:cxn ang="0">
                    <a:pos x="T2" y="T3"/>
                  </a:cxn>
                  <a:cxn ang="0">
                    <a:pos x="T4" y="T5"/>
                  </a:cxn>
                </a:cxnLst>
                <a:rect l="0" t="0" r="r" b="b"/>
                <a:pathLst>
                  <a:path w="7" h="64">
                    <a:moveTo>
                      <a:pt x="7" y="0"/>
                    </a:moveTo>
                    <a:cubicBezTo>
                      <a:pt x="7" y="21"/>
                      <a:pt x="7" y="43"/>
                      <a:pt x="7" y="64"/>
                    </a:cubicBezTo>
                    <a:cubicBezTo>
                      <a:pt x="0" y="43"/>
                      <a:pt x="1" y="21"/>
                      <a:pt x="7" y="0"/>
                    </a:cubicBezTo>
                    <a:close/>
                  </a:path>
                </a:pathLst>
              </a:custGeom>
              <a:solidFill>
                <a:srgbClr val="F1D9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8" name="Freeform 190">
                <a:extLst>
                  <a:ext uri="{FF2B5EF4-FFF2-40B4-BE49-F238E27FC236}">
                    <a16:creationId xmlns:a16="http://schemas.microsoft.com/office/drawing/2014/main" id="{54EBA074-9568-43B7-B41C-5B71007BA6FC}"/>
                  </a:ext>
                </a:extLst>
              </p:cNvPr>
              <p:cNvSpPr>
                <a:spLocks/>
              </p:cNvSpPr>
              <p:nvPr/>
            </p:nvSpPr>
            <p:spPr bwMode="auto">
              <a:xfrm>
                <a:off x="915" y="1187"/>
                <a:ext cx="20" cy="31"/>
              </a:xfrm>
              <a:custGeom>
                <a:avLst/>
                <a:gdLst>
                  <a:gd name="T0" fmla="*/ 13 w 18"/>
                  <a:gd name="T1" fmla="*/ 0 h 28"/>
                  <a:gd name="T2" fmla="*/ 18 w 18"/>
                  <a:gd name="T3" fmla="*/ 0 h 28"/>
                  <a:gd name="T4" fmla="*/ 2 w 18"/>
                  <a:gd name="T5" fmla="*/ 28 h 28"/>
                  <a:gd name="T6" fmla="*/ 13 w 18"/>
                  <a:gd name="T7" fmla="*/ 0 h 28"/>
                </a:gdLst>
                <a:ahLst/>
                <a:cxnLst>
                  <a:cxn ang="0">
                    <a:pos x="T0" y="T1"/>
                  </a:cxn>
                  <a:cxn ang="0">
                    <a:pos x="T2" y="T3"/>
                  </a:cxn>
                  <a:cxn ang="0">
                    <a:pos x="T4" y="T5"/>
                  </a:cxn>
                  <a:cxn ang="0">
                    <a:pos x="T6" y="T7"/>
                  </a:cxn>
                </a:cxnLst>
                <a:rect l="0" t="0" r="r" b="b"/>
                <a:pathLst>
                  <a:path w="18" h="28">
                    <a:moveTo>
                      <a:pt x="13" y="0"/>
                    </a:moveTo>
                    <a:cubicBezTo>
                      <a:pt x="14" y="0"/>
                      <a:pt x="16" y="0"/>
                      <a:pt x="18" y="0"/>
                    </a:cubicBezTo>
                    <a:cubicBezTo>
                      <a:pt x="12" y="9"/>
                      <a:pt x="13" y="22"/>
                      <a:pt x="2" y="28"/>
                    </a:cubicBezTo>
                    <a:cubicBezTo>
                      <a:pt x="0" y="16"/>
                      <a:pt x="5" y="8"/>
                      <a:pt x="13" y="0"/>
                    </a:cubicBezTo>
                    <a:close/>
                  </a:path>
                </a:pathLst>
              </a:custGeom>
              <a:solidFill>
                <a:srgbClr val="816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9" name="Freeform 191">
                <a:extLst>
                  <a:ext uri="{FF2B5EF4-FFF2-40B4-BE49-F238E27FC236}">
                    <a16:creationId xmlns:a16="http://schemas.microsoft.com/office/drawing/2014/main" id="{60B3C55B-E8B6-40ED-810B-97B3167F651F}"/>
                  </a:ext>
                </a:extLst>
              </p:cNvPr>
              <p:cNvSpPr>
                <a:spLocks/>
              </p:cNvSpPr>
              <p:nvPr/>
            </p:nvSpPr>
            <p:spPr bwMode="auto">
              <a:xfrm>
                <a:off x="1961" y="1447"/>
                <a:ext cx="26" cy="36"/>
              </a:xfrm>
              <a:custGeom>
                <a:avLst/>
                <a:gdLst>
                  <a:gd name="T0" fmla="*/ 23 w 23"/>
                  <a:gd name="T1" fmla="*/ 32 h 32"/>
                  <a:gd name="T2" fmla="*/ 8 w 23"/>
                  <a:gd name="T3" fmla="*/ 0 h 32"/>
                  <a:gd name="T4" fmla="*/ 23 w 23"/>
                  <a:gd name="T5" fmla="*/ 32 h 32"/>
                </a:gdLst>
                <a:ahLst/>
                <a:cxnLst>
                  <a:cxn ang="0">
                    <a:pos x="T0" y="T1"/>
                  </a:cxn>
                  <a:cxn ang="0">
                    <a:pos x="T2" y="T3"/>
                  </a:cxn>
                  <a:cxn ang="0">
                    <a:pos x="T4" y="T5"/>
                  </a:cxn>
                </a:cxnLst>
                <a:rect l="0" t="0" r="r" b="b"/>
                <a:pathLst>
                  <a:path w="23" h="32">
                    <a:moveTo>
                      <a:pt x="23" y="32"/>
                    </a:moveTo>
                    <a:cubicBezTo>
                      <a:pt x="0" y="30"/>
                      <a:pt x="10" y="11"/>
                      <a:pt x="8" y="0"/>
                    </a:cubicBezTo>
                    <a:cubicBezTo>
                      <a:pt x="15" y="9"/>
                      <a:pt x="14" y="23"/>
                      <a:pt x="23" y="32"/>
                    </a:cubicBezTo>
                    <a:close/>
                  </a:path>
                </a:pathLst>
              </a:custGeom>
              <a:solidFill>
                <a:srgbClr val="E9D0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0" name="Freeform 192">
                <a:extLst>
                  <a:ext uri="{FF2B5EF4-FFF2-40B4-BE49-F238E27FC236}">
                    <a16:creationId xmlns:a16="http://schemas.microsoft.com/office/drawing/2014/main" id="{9355DF68-9E50-4002-AF80-37AA07DA526E}"/>
                  </a:ext>
                </a:extLst>
              </p:cNvPr>
              <p:cNvSpPr>
                <a:spLocks/>
              </p:cNvSpPr>
              <p:nvPr/>
            </p:nvSpPr>
            <p:spPr bwMode="auto">
              <a:xfrm>
                <a:off x="850" y="531"/>
                <a:ext cx="22" cy="22"/>
              </a:xfrm>
              <a:custGeom>
                <a:avLst/>
                <a:gdLst>
                  <a:gd name="T0" fmla="*/ 20 w 20"/>
                  <a:gd name="T1" fmla="*/ 16 h 20"/>
                  <a:gd name="T2" fmla="*/ 16 w 20"/>
                  <a:gd name="T3" fmla="*/ 20 h 20"/>
                  <a:gd name="T4" fmla="*/ 0 w 20"/>
                  <a:gd name="T5" fmla="*/ 0 h 20"/>
                  <a:gd name="T6" fmla="*/ 20 w 20"/>
                  <a:gd name="T7" fmla="*/ 16 h 20"/>
                </a:gdLst>
                <a:ahLst/>
                <a:cxnLst>
                  <a:cxn ang="0">
                    <a:pos x="T0" y="T1"/>
                  </a:cxn>
                  <a:cxn ang="0">
                    <a:pos x="T2" y="T3"/>
                  </a:cxn>
                  <a:cxn ang="0">
                    <a:pos x="T4" y="T5"/>
                  </a:cxn>
                  <a:cxn ang="0">
                    <a:pos x="T6" y="T7"/>
                  </a:cxn>
                </a:cxnLst>
                <a:rect l="0" t="0" r="r" b="b"/>
                <a:pathLst>
                  <a:path w="20" h="20">
                    <a:moveTo>
                      <a:pt x="20" y="16"/>
                    </a:moveTo>
                    <a:cubicBezTo>
                      <a:pt x="19" y="17"/>
                      <a:pt x="17" y="19"/>
                      <a:pt x="16" y="20"/>
                    </a:cubicBezTo>
                    <a:cubicBezTo>
                      <a:pt x="9" y="16"/>
                      <a:pt x="4" y="10"/>
                      <a:pt x="0" y="0"/>
                    </a:cubicBezTo>
                    <a:cubicBezTo>
                      <a:pt x="11" y="2"/>
                      <a:pt x="15" y="10"/>
                      <a:pt x="20" y="16"/>
                    </a:cubicBezTo>
                    <a:close/>
                  </a:path>
                </a:pathLst>
              </a:custGeom>
              <a:solidFill>
                <a:srgbClr val="908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1" name="Freeform 193">
                <a:extLst>
                  <a:ext uri="{FF2B5EF4-FFF2-40B4-BE49-F238E27FC236}">
                    <a16:creationId xmlns:a16="http://schemas.microsoft.com/office/drawing/2014/main" id="{57DCF791-381E-4C28-B575-BDE7C5B21B93}"/>
                  </a:ext>
                </a:extLst>
              </p:cNvPr>
              <p:cNvSpPr>
                <a:spLocks/>
              </p:cNvSpPr>
              <p:nvPr/>
            </p:nvSpPr>
            <p:spPr bwMode="auto">
              <a:xfrm>
                <a:off x="733" y="739"/>
                <a:ext cx="18" cy="24"/>
              </a:xfrm>
              <a:custGeom>
                <a:avLst/>
                <a:gdLst>
                  <a:gd name="T0" fmla="*/ 13 w 16"/>
                  <a:gd name="T1" fmla="*/ 11 h 22"/>
                  <a:gd name="T2" fmla="*/ 15 w 16"/>
                  <a:gd name="T3" fmla="*/ 19 h 22"/>
                  <a:gd name="T4" fmla="*/ 8 w 16"/>
                  <a:gd name="T5" fmla="*/ 16 h 22"/>
                  <a:gd name="T6" fmla="*/ 0 w 16"/>
                  <a:gd name="T7" fmla="*/ 7 h 22"/>
                  <a:gd name="T8" fmla="*/ 0 w 16"/>
                  <a:gd name="T9" fmla="*/ 0 h 22"/>
                  <a:gd name="T10" fmla="*/ 5 w 16"/>
                  <a:gd name="T11" fmla="*/ 2 h 22"/>
                  <a:gd name="T12" fmla="*/ 13 w 16"/>
                  <a:gd name="T13" fmla="*/ 11 h 22"/>
                </a:gdLst>
                <a:ahLst/>
                <a:cxnLst>
                  <a:cxn ang="0">
                    <a:pos x="T0" y="T1"/>
                  </a:cxn>
                  <a:cxn ang="0">
                    <a:pos x="T2" y="T3"/>
                  </a:cxn>
                  <a:cxn ang="0">
                    <a:pos x="T4" y="T5"/>
                  </a:cxn>
                  <a:cxn ang="0">
                    <a:pos x="T6" y="T7"/>
                  </a:cxn>
                  <a:cxn ang="0">
                    <a:pos x="T8" y="T9"/>
                  </a:cxn>
                  <a:cxn ang="0">
                    <a:pos x="T10" y="T11"/>
                  </a:cxn>
                  <a:cxn ang="0">
                    <a:pos x="T12" y="T13"/>
                  </a:cxn>
                </a:cxnLst>
                <a:rect l="0" t="0" r="r" b="b"/>
                <a:pathLst>
                  <a:path w="16" h="22">
                    <a:moveTo>
                      <a:pt x="13" y="11"/>
                    </a:moveTo>
                    <a:cubicBezTo>
                      <a:pt x="14" y="14"/>
                      <a:pt x="16" y="18"/>
                      <a:pt x="15" y="19"/>
                    </a:cubicBezTo>
                    <a:cubicBezTo>
                      <a:pt x="12" y="22"/>
                      <a:pt x="10" y="17"/>
                      <a:pt x="8" y="16"/>
                    </a:cubicBezTo>
                    <a:cubicBezTo>
                      <a:pt x="5" y="13"/>
                      <a:pt x="3" y="10"/>
                      <a:pt x="0" y="7"/>
                    </a:cubicBezTo>
                    <a:cubicBezTo>
                      <a:pt x="0" y="5"/>
                      <a:pt x="0" y="3"/>
                      <a:pt x="0" y="0"/>
                    </a:cubicBezTo>
                    <a:cubicBezTo>
                      <a:pt x="1" y="1"/>
                      <a:pt x="3" y="1"/>
                      <a:pt x="5" y="2"/>
                    </a:cubicBezTo>
                    <a:cubicBezTo>
                      <a:pt x="8" y="5"/>
                      <a:pt x="10" y="8"/>
                      <a:pt x="13" y="11"/>
                    </a:cubicBezTo>
                    <a:close/>
                  </a:path>
                </a:pathLst>
              </a:custGeom>
              <a:solidFill>
                <a:srgbClr val="92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2" name="Freeform 194">
                <a:extLst>
                  <a:ext uri="{FF2B5EF4-FFF2-40B4-BE49-F238E27FC236}">
                    <a16:creationId xmlns:a16="http://schemas.microsoft.com/office/drawing/2014/main" id="{B9CA94D3-BC8C-4F3D-A94D-6BDD2F5048A7}"/>
                  </a:ext>
                </a:extLst>
              </p:cNvPr>
              <p:cNvSpPr>
                <a:spLocks/>
              </p:cNvSpPr>
              <p:nvPr/>
            </p:nvSpPr>
            <p:spPr bwMode="auto">
              <a:xfrm>
                <a:off x="1945" y="461"/>
                <a:ext cx="13" cy="34"/>
              </a:xfrm>
              <a:custGeom>
                <a:avLst/>
                <a:gdLst>
                  <a:gd name="T0" fmla="*/ 1 w 11"/>
                  <a:gd name="T1" fmla="*/ 30 h 30"/>
                  <a:gd name="T2" fmla="*/ 8 w 11"/>
                  <a:gd name="T3" fmla="*/ 0 h 30"/>
                  <a:gd name="T4" fmla="*/ 1 w 11"/>
                  <a:gd name="T5" fmla="*/ 30 h 30"/>
                </a:gdLst>
                <a:ahLst/>
                <a:cxnLst>
                  <a:cxn ang="0">
                    <a:pos x="T0" y="T1"/>
                  </a:cxn>
                  <a:cxn ang="0">
                    <a:pos x="T2" y="T3"/>
                  </a:cxn>
                  <a:cxn ang="0">
                    <a:pos x="T4" y="T5"/>
                  </a:cxn>
                </a:cxnLst>
                <a:rect l="0" t="0" r="r" b="b"/>
                <a:pathLst>
                  <a:path w="11" h="30">
                    <a:moveTo>
                      <a:pt x="1" y="30"/>
                    </a:moveTo>
                    <a:cubicBezTo>
                      <a:pt x="0" y="20"/>
                      <a:pt x="1" y="10"/>
                      <a:pt x="8" y="0"/>
                    </a:cubicBezTo>
                    <a:cubicBezTo>
                      <a:pt x="11" y="12"/>
                      <a:pt x="7" y="21"/>
                      <a:pt x="1" y="30"/>
                    </a:cubicBezTo>
                    <a:close/>
                  </a:path>
                </a:pathLst>
              </a:custGeom>
              <a:solidFill>
                <a:srgbClr val="F0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3" name="Freeform 195">
                <a:extLst>
                  <a:ext uri="{FF2B5EF4-FFF2-40B4-BE49-F238E27FC236}">
                    <a16:creationId xmlns:a16="http://schemas.microsoft.com/office/drawing/2014/main" id="{70BC8D93-CA45-4CFA-BD48-44B253E2EED7}"/>
                  </a:ext>
                </a:extLst>
              </p:cNvPr>
              <p:cNvSpPr>
                <a:spLocks/>
              </p:cNvSpPr>
              <p:nvPr/>
            </p:nvSpPr>
            <p:spPr bwMode="auto">
              <a:xfrm>
                <a:off x="853" y="575"/>
                <a:ext cx="15" cy="18"/>
              </a:xfrm>
              <a:custGeom>
                <a:avLst/>
                <a:gdLst>
                  <a:gd name="T0" fmla="*/ 4 w 13"/>
                  <a:gd name="T1" fmla="*/ 2 h 16"/>
                  <a:gd name="T2" fmla="*/ 12 w 13"/>
                  <a:gd name="T3" fmla="*/ 16 h 16"/>
                  <a:gd name="T4" fmla="*/ 1 w 13"/>
                  <a:gd name="T5" fmla="*/ 0 h 16"/>
                  <a:gd name="T6" fmla="*/ 4 w 13"/>
                  <a:gd name="T7" fmla="*/ 2 h 16"/>
                </a:gdLst>
                <a:ahLst/>
                <a:cxnLst>
                  <a:cxn ang="0">
                    <a:pos x="T0" y="T1"/>
                  </a:cxn>
                  <a:cxn ang="0">
                    <a:pos x="T2" y="T3"/>
                  </a:cxn>
                  <a:cxn ang="0">
                    <a:pos x="T4" y="T5"/>
                  </a:cxn>
                  <a:cxn ang="0">
                    <a:pos x="T6" y="T7"/>
                  </a:cxn>
                </a:cxnLst>
                <a:rect l="0" t="0" r="r" b="b"/>
                <a:pathLst>
                  <a:path w="13" h="16">
                    <a:moveTo>
                      <a:pt x="4" y="2"/>
                    </a:moveTo>
                    <a:cubicBezTo>
                      <a:pt x="6" y="7"/>
                      <a:pt x="13" y="9"/>
                      <a:pt x="12" y="16"/>
                    </a:cubicBezTo>
                    <a:cubicBezTo>
                      <a:pt x="0" y="11"/>
                      <a:pt x="0" y="11"/>
                      <a:pt x="1" y="0"/>
                    </a:cubicBezTo>
                    <a:cubicBezTo>
                      <a:pt x="2" y="1"/>
                      <a:pt x="3" y="2"/>
                      <a:pt x="4" y="2"/>
                    </a:cubicBezTo>
                    <a:close/>
                  </a:path>
                </a:pathLst>
              </a:custGeom>
              <a:solidFill>
                <a:srgbClr val="9881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4" name="Freeform 196">
                <a:extLst>
                  <a:ext uri="{FF2B5EF4-FFF2-40B4-BE49-F238E27FC236}">
                    <a16:creationId xmlns:a16="http://schemas.microsoft.com/office/drawing/2014/main" id="{F203585D-DA6E-49C7-8869-31FAB48888EC}"/>
                  </a:ext>
                </a:extLst>
              </p:cNvPr>
              <p:cNvSpPr>
                <a:spLocks/>
              </p:cNvSpPr>
              <p:nvPr/>
            </p:nvSpPr>
            <p:spPr bwMode="auto">
              <a:xfrm>
                <a:off x="8" y="4198"/>
                <a:ext cx="1301" cy="86"/>
              </a:xfrm>
              <a:custGeom>
                <a:avLst/>
                <a:gdLst>
                  <a:gd name="T0" fmla="*/ 2 w 1158"/>
                  <a:gd name="T1" fmla="*/ 16 h 77"/>
                  <a:gd name="T2" fmla="*/ 69 w 1158"/>
                  <a:gd name="T3" fmla="*/ 11 h 77"/>
                  <a:gd name="T4" fmla="*/ 85 w 1158"/>
                  <a:gd name="T5" fmla="*/ 0 h 77"/>
                  <a:gd name="T6" fmla="*/ 182 w 1158"/>
                  <a:gd name="T7" fmla="*/ 16 h 77"/>
                  <a:gd name="T8" fmla="*/ 229 w 1158"/>
                  <a:gd name="T9" fmla="*/ 21 h 77"/>
                  <a:gd name="T10" fmla="*/ 243 w 1158"/>
                  <a:gd name="T11" fmla="*/ 15 h 77"/>
                  <a:gd name="T12" fmla="*/ 252 w 1158"/>
                  <a:gd name="T13" fmla="*/ 14 h 77"/>
                  <a:gd name="T14" fmla="*/ 357 w 1158"/>
                  <a:gd name="T15" fmla="*/ 24 h 77"/>
                  <a:gd name="T16" fmla="*/ 483 w 1158"/>
                  <a:gd name="T17" fmla="*/ 27 h 77"/>
                  <a:gd name="T18" fmla="*/ 557 w 1158"/>
                  <a:gd name="T19" fmla="*/ 34 h 77"/>
                  <a:gd name="T20" fmla="*/ 671 w 1158"/>
                  <a:gd name="T21" fmla="*/ 37 h 77"/>
                  <a:gd name="T22" fmla="*/ 726 w 1158"/>
                  <a:gd name="T23" fmla="*/ 33 h 77"/>
                  <a:gd name="T24" fmla="*/ 807 w 1158"/>
                  <a:gd name="T25" fmla="*/ 37 h 77"/>
                  <a:gd name="T26" fmla="*/ 873 w 1158"/>
                  <a:gd name="T27" fmla="*/ 38 h 77"/>
                  <a:gd name="T28" fmla="*/ 931 w 1158"/>
                  <a:gd name="T29" fmla="*/ 43 h 77"/>
                  <a:gd name="T30" fmla="*/ 1016 w 1158"/>
                  <a:gd name="T31" fmla="*/ 42 h 77"/>
                  <a:gd name="T32" fmla="*/ 1111 w 1158"/>
                  <a:gd name="T33" fmla="*/ 43 h 77"/>
                  <a:gd name="T34" fmla="*/ 1145 w 1158"/>
                  <a:gd name="T35" fmla="*/ 45 h 77"/>
                  <a:gd name="T36" fmla="*/ 1126 w 1158"/>
                  <a:gd name="T37" fmla="*/ 54 h 77"/>
                  <a:gd name="T38" fmla="*/ 1093 w 1158"/>
                  <a:gd name="T39" fmla="*/ 55 h 77"/>
                  <a:gd name="T40" fmla="*/ 1147 w 1158"/>
                  <a:gd name="T41" fmla="*/ 63 h 77"/>
                  <a:gd name="T42" fmla="*/ 1157 w 1158"/>
                  <a:gd name="T43" fmla="*/ 75 h 77"/>
                  <a:gd name="T44" fmla="*/ 1108 w 1158"/>
                  <a:gd name="T45" fmla="*/ 74 h 77"/>
                  <a:gd name="T46" fmla="*/ 1010 w 1158"/>
                  <a:gd name="T47" fmla="*/ 76 h 77"/>
                  <a:gd name="T48" fmla="*/ 739 w 1158"/>
                  <a:gd name="T49" fmla="*/ 68 h 77"/>
                  <a:gd name="T50" fmla="*/ 666 w 1158"/>
                  <a:gd name="T51" fmla="*/ 67 h 77"/>
                  <a:gd name="T52" fmla="*/ 568 w 1158"/>
                  <a:gd name="T53" fmla="*/ 63 h 77"/>
                  <a:gd name="T54" fmla="*/ 510 w 1158"/>
                  <a:gd name="T55" fmla="*/ 66 h 77"/>
                  <a:gd name="T56" fmla="*/ 415 w 1158"/>
                  <a:gd name="T57" fmla="*/ 62 h 77"/>
                  <a:gd name="T58" fmla="*/ 389 w 1158"/>
                  <a:gd name="T59" fmla="*/ 60 h 77"/>
                  <a:gd name="T60" fmla="*/ 406 w 1158"/>
                  <a:gd name="T61" fmla="*/ 42 h 77"/>
                  <a:gd name="T62" fmla="*/ 373 w 1158"/>
                  <a:gd name="T63" fmla="*/ 59 h 77"/>
                  <a:gd name="T64" fmla="*/ 205 w 1158"/>
                  <a:gd name="T65" fmla="*/ 49 h 77"/>
                  <a:gd name="T66" fmla="*/ 81 w 1158"/>
                  <a:gd name="T67" fmla="*/ 37 h 77"/>
                  <a:gd name="T68" fmla="*/ 16 w 1158"/>
                  <a:gd name="T69" fmla="*/ 37 h 77"/>
                  <a:gd name="T70" fmla="*/ 2 w 1158"/>
                  <a:gd name="T71" fmla="*/ 1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58" h="77">
                    <a:moveTo>
                      <a:pt x="2" y="16"/>
                    </a:moveTo>
                    <a:cubicBezTo>
                      <a:pt x="26" y="38"/>
                      <a:pt x="47" y="17"/>
                      <a:pt x="69" y="11"/>
                    </a:cubicBezTo>
                    <a:cubicBezTo>
                      <a:pt x="75" y="10"/>
                      <a:pt x="80" y="4"/>
                      <a:pt x="85" y="0"/>
                    </a:cubicBezTo>
                    <a:cubicBezTo>
                      <a:pt x="117" y="11"/>
                      <a:pt x="150" y="12"/>
                      <a:pt x="182" y="16"/>
                    </a:cubicBezTo>
                    <a:cubicBezTo>
                      <a:pt x="198" y="17"/>
                      <a:pt x="214" y="16"/>
                      <a:pt x="229" y="21"/>
                    </a:cubicBezTo>
                    <a:cubicBezTo>
                      <a:pt x="233" y="23"/>
                      <a:pt x="243" y="28"/>
                      <a:pt x="243" y="15"/>
                    </a:cubicBezTo>
                    <a:cubicBezTo>
                      <a:pt x="243" y="11"/>
                      <a:pt x="248" y="13"/>
                      <a:pt x="252" y="14"/>
                    </a:cubicBezTo>
                    <a:cubicBezTo>
                      <a:pt x="286" y="23"/>
                      <a:pt x="323" y="18"/>
                      <a:pt x="357" y="24"/>
                    </a:cubicBezTo>
                    <a:cubicBezTo>
                      <a:pt x="399" y="32"/>
                      <a:pt x="441" y="24"/>
                      <a:pt x="483" y="27"/>
                    </a:cubicBezTo>
                    <a:cubicBezTo>
                      <a:pt x="508" y="30"/>
                      <a:pt x="533" y="33"/>
                      <a:pt x="557" y="34"/>
                    </a:cubicBezTo>
                    <a:cubicBezTo>
                      <a:pt x="595" y="35"/>
                      <a:pt x="634" y="34"/>
                      <a:pt x="671" y="37"/>
                    </a:cubicBezTo>
                    <a:cubicBezTo>
                      <a:pt x="691" y="39"/>
                      <a:pt x="709" y="28"/>
                      <a:pt x="726" y="33"/>
                    </a:cubicBezTo>
                    <a:cubicBezTo>
                      <a:pt x="753" y="40"/>
                      <a:pt x="780" y="31"/>
                      <a:pt x="807" y="37"/>
                    </a:cubicBezTo>
                    <a:cubicBezTo>
                      <a:pt x="828" y="41"/>
                      <a:pt x="851" y="39"/>
                      <a:pt x="873" y="38"/>
                    </a:cubicBezTo>
                    <a:cubicBezTo>
                      <a:pt x="893" y="37"/>
                      <a:pt x="912" y="41"/>
                      <a:pt x="931" y="43"/>
                    </a:cubicBezTo>
                    <a:cubicBezTo>
                      <a:pt x="960" y="46"/>
                      <a:pt x="988" y="44"/>
                      <a:pt x="1016" y="42"/>
                    </a:cubicBezTo>
                    <a:cubicBezTo>
                      <a:pt x="1048" y="41"/>
                      <a:pt x="1079" y="37"/>
                      <a:pt x="1111" y="43"/>
                    </a:cubicBezTo>
                    <a:cubicBezTo>
                      <a:pt x="1122" y="45"/>
                      <a:pt x="1134" y="44"/>
                      <a:pt x="1145" y="45"/>
                    </a:cubicBezTo>
                    <a:cubicBezTo>
                      <a:pt x="1142" y="55"/>
                      <a:pt x="1133" y="53"/>
                      <a:pt x="1126" y="54"/>
                    </a:cubicBezTo>
                    <a:cubicBezTo>
                      <a:pt x="1115" y="55"/>
                      <a:pt x="1104" y="54"/>
                      <a:pt x="1093" y="55"/>
                    </a:cubicBezTo>
                    <a:cubicBezTo>
                      <a:pt x="1112" y="53"/>
                      <a:pt x="1126" y="75"/>
                      <a:pt x="1147" y="63"/>
                    </a:cubicBezTo>
                    <a:cubicBezTo>
                      <a:pt x="1155" y="59"/>
                      <a:pt x="1158" y="67"/>
                      <a:pt x="1157" y="75"/>
                    </a:cubicBezTo>
                    <a:cubicBezTo>
                      <a:pt x="1141" y="76"/>
                      <a:pt x="1124" y="74"/>
                      <a:pt x="1108" y="74"/>
                    </a:cubicBezTo>
                    <a:cubicBezTo>
                      <a:pt x="1075" y="74"/>
                      <a:pt x="1043" y="77"/>
                      <a:pt x="1010" y="76"/>
                    </a:cubicBezTo>
                    <a:cubicBezTo>
                      <a:pt x="920" y="73"/>
                      <a:pt x="829" y="70"/>
                      <a:pt x="739" y="68"/>
                    </a:cubicBezTo>
                    <a:cubicBezTo>
                      <a:pt x="714" y="67"/>
                      <a:pt x="690" y="65"/>
                      <a:pt x="666" y="67"/>
                    </a:cubicBezTo>
                    <a:cubicBezTo>
                      <a:pt x="633" y="71"/>
                      <a:pt x="600" y="57"/>
                      <a:pt x="568" y="63"/>
                    </a:cubicBezTo>
                    <a:cubicBezTo>
                      <a:pt x="548" y="66"/>
                      <a:pt x="529" y="65"/>
                      <a:pt x="510" y="66"/>
                    </a:cubicBezTo>
                    <a:cubicBezTo>
                      <a:pt x="478" y="68"/>
                      <a:pt x="446" y="64"/>
                      <a:pt x="415" y="62"/>
                    </a:cubicBezTo>
                    <a:cubicBezTo>
                      <a:pt x="406" y="62"/>
                      <a:pt x="398" y="61"/>
                      <a:pt x="389" y="60"/>
                    </a:cubicBezTo>
                    <a:cubicBezTo>
                      <a:pt x="394" y="50"/>
                      <a:pt x="398" y="39"/>
                      <a:pt x="406" y="42"/>
                    </a:cubicBezTo>
                    <a:cubicBezTo>
                      <a:pt x="389" y="39"/>
                      <a:pt x="381" y="41"/>
                      <a:pt x="373" y="59"/>
                    </a:cubicBezTo>
                    <a:cubicBezTo>
                      <a:pt x="317" y="56"/>
                      <a:pt x="261" y="52"/>
                      <a:pt x="205" y="49"/>
                    </a:cubicBezTo>
                    <a:cubicBezTo>
                      <a:pt x="163" y="48"/>
                      <a:pt x="122" y="39"/>
                      <a:pt x="81" y="37"/>
                    </a:cubicBezTo>
                    <a:cubicBezTo>
                      <a:pt x="59" y="37"/>
                      <a:pt x="38" y="41"/>
                      <a:pt x="16" y="37"/>
                    </a:cubicBezTo>
                    <a:cubicBezTo>
                      <a:pt x="3" y="34"/>
                      <a:pt x="0" y="28"/>
                      <a:pt x="2" y="16"/>
                    </a:cubicBezTo>
                    <a:close/>
                  </a:path>
                </a:pathLst>
              </a:custGeom>
              <a:solidFill>
                <a:srgbClr val="95C3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5" name="Freeform 197">
                <a:extLst>
                  <a:ext uri="{FF2B5EF4-FFF2-40B4-BE49-F238E27FC236}">
                    <a16:creationId xmlns:a16="http://schemas.microsoft.com/office/drawing/2014/main" id="{7D1A5466-2228-4C76-90F4-FF27F67CFAB3}"/>
                  </a:ext>
                </a:extLst>
              </p:cNvPr>
              <p:cNvSpPr>
                <a:spLocks/>
              </p:cNvSpPr>
              <p:nvPr/>
            </p:nvSpPr>
            <p:spPr bwMode="auto">
              <a:xfrm>
                <a:off x="1480" y="4214"/>
                <a:ext cx="763" cy="72"/>
              </a:xfrm>
              <a:custGeom>
                <a:avLst/>
                <a:gdLst>
                  <a:gd name="T0" fmla="*/ 11 w 679"/>
                  <a:gd name="T1" fmla="*/ 33 h 64"/>
                  <a:gd name="T2" fmla="*/ 135 w 679"/>
                  <a:gd name="T3" fmla="*/ 24 h 64"/>
                  <a:gd name="T4" fmla="*/ 222 w 679"/>
                  <a:gd name="T5" fmla="*/ 25 h 64"/>
                  <a:gd name="T6" fmla="*/ 365 w 679"/>
                  <a:gd name="T7" fmla="*/ 23 h 64"/>
                  <a:gd name="T8" fmla="*/ 430 w 679"/>
                  <a:gd name="T9" fmla="*/ 16 h 64"/>
                  <a:gd name="T10" fmla="*/ 501 w 679"/>
                  <a:gd name="T11" fmla="*/ 13 h 64"/>
                  <a:gd name="T12" fmla="*/ 615 w 679"/>
                  <a:gd name="T13" fmla="*/ 4 h 64"/>
                  <a:gd name="T14" fmla="*/ 670 w 679"/>
                  <a:gd name="T15" fmla="*/ 1 h 64"/>
                  <a:gd name="T16" fmla="*/ 679 w 679"/>
                  <a:gd name="T17" fmla="*/ 9 h 64"/>
                  <a:gd name="T18" fmla="*/ 656 w 679"/>
                  <a:gd name="T19" fmla="*/ 24 h 64"/>
                  <a:gd name="T20" fmla="*/ 637 w 679"/>
                  <a:gd name="T21" fmla="*/ 27 h 64"/>
                  <a:gd name="T22" fmla="*/ 656 w 679"/>
                  <a:gd name="T23" fmla="*/ 38 h 64"/>
                  <a:gd name="T24" fmla="*/ 600 w 679"/>
                  <a:gd name="T25" fmla="*/ 39 h 64"/>
                  <a:gd name="T26" fmla="*/ 440 w 679"/>
                  <a:gd name="T27" fmla="*/ 45 h 64"/>
                  <a:gd name="T28" fmla="*/ 341 w 679"/>
                  <a:gd name="T29" fmla="*/ 53 h 64"/>
                  <a:gd name="T30" fmla="*/ 244 w 679"/>
                  <a:gd name="T31" fmla="*/ 55 h 64"/>
                  <a:gd name="T32" fmla="*/ 28 w 679"/>
                  <a:gd name="T33" fmla="*/ 61 h 64"/>
                  <a:gd name="T34" fmla="*/ 3 w 679"/>
                  <a:gd name="T35" fmla="*/ 61 h 64"/>
                  <a:gd name="T36" fmla="*/ 11 w 679"/>
                  <a:gd name="T37" fmla="*/ 3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9" h="64">
                    <a:moveTo>
                      <a:pt x="11" y="33"/>
                    </a:moveTo>
                    <a:cubicBezTo>
                      <a:pt x="53" y="36"/>
                      <a:pt x="94" y="30"/>
                      <a:pt x="135" y="24"/>
                    </a:cubicBezTo>
                    <a:cubicBezTo>
                      <a:pt x="163" y="20"/>
                      <a:pt x="193" y="26"/>
                      <a:pt x="222" y="25"/>
                    </a:cubicBezTo>
                    <a:cubicBezTo>
                      <a:pt x="270" y="23"/>
                      <a:pt x="317" y="18"/>
                      <a:pt x="365" y="23"/>
                    </a:cubicBezTo>
                    <a:cubicBezTo>
                      <a:pt x="388" y="25"/>
                      <a:pt x="408" y="18"/>
                      <a:pt x="430" y="16"/>
                    </a:cubicBezTo>
                    <a:cubicBezTo>
                      <a:pt x="454" y="14"/>
                      <a:pt x="478" y="14"/>
                      <a:pt x="501" y="13"/>
                    </a:cubicBezTo>
                    <a:cubicBezTo>
                      <a:pt x="539" y="11"/>
                      <a:pt x="577" y="13"/>
                      <a:pt x="615" y="4"/>
                    </a:cubicBezTo>
                    <a:cubicBezTo>
                      <a:pt x="632" y="0"/>
                      <a:pt x="652" y="2"/>
                      <a:pt x="670" y="1"/>
                    </a:cubicBezTo>
                    <a:cubicBezTo>
                      <a:pt x="675" y="1"/>
                      <a:pt x="679" y="3"/>
                      <a:pt x="679" y="9"/>
                    </a:cubicBezTo>
                    <a:cubicBezTo>
                      <a:pt x="677" y="21"/>
                      <a:pt x="669" y="26"/>
                      <a:pt x="656" y="24"/>
                    </a:cubicBezTo>
                    <a:cubicBezTo>
                      <a:pt x="650" y="23"/>
                      <a:pt x="643" y="22"/>
                      <a:pt x="637" y="27"/>
                    </a:cubicBezTo>
                    <a:cubicBezTo>
                      <a:pt x="642" y="33"/>
                      <a:pt x="652" y="30"/>
                      <a:pt x="656" y="38"/>
                    </a:cubicBezTo>
                    <a:cubicBezTo>
                      <a:pt x="637" y="46"/>
                      <a:pt x="619" y="37"/>
                      <a:pt x="600" y="39"/>
                    </a:cubicBezTo>
                    <a:cubicBezTo>
                      <a:pt x="547" y="44"/>
                      <a:pt x="492" y="38"/>
                      <a:pt x="440" y="45"/>
                    </a:cubicBezTo>
                    <a:cubicBezTo>
                      <a:pt x="407" y="49"/>
                      <a:pt x="373" y="42"/>
                      <a:pt x="341" y="53"/>
                    </a:cubicBezTo>
                    <a:cubicBezTo>
                      <a:pt x="308" y="33"/>
                      <a:pt x="276" y="55"/>
                      <a:pt x="244" y="55"/>
                    </a:cubicBezTo>
                    <a:cubicBezTo>
                      <a:pt x="172" y="57"/>
                      <a:pt x="100" y="64"/>
                      <a:pt x="28" y="61"/>
                    </a:cubicBezTo>
                    <a:cubicBezTo>
                      <a:pt x="19" y="60"/>
                      <a:pt x="11" y="61"/>
                      <a:pt x="3" y="61"/>
                    </a:cubicBezTo>
                    <a:cubicBezTo>
                      <a:pt x="0" y="50"/>
                      <a:pt x="0" y="40"/>
                      <a:pt x="11" y="33"/>
                    </a:cubicBezTo>
                    <a:close/>
                  </a:path>
                </a:pathLst>
              </a:custGeom>
              <a:solidFill>
                <a:srgbClr val="76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6" name="Freeform 198">
                <a:extLst>
                  <a:ext uri="{FF2B5EF4-FFF2-40B4-BE49-F238E27FC236}">
                    <a16:creationId xmlns:a16="http://schemas.microsoft.com/office/drawing/2014/main" id="{2AFA4603-CC1A-4CAE-882B-B1CE928CFDE0}"/>
                  </a:ext>
                </a:extLst>
              </p:cNvPr>
              <p:cNvSpPr>
                <a:spLocks/>
              </p:cNvSpPr>
              <p:nvPr/>
            </p:nvSpPr>
            <p:spPr bwMode="auto">
              <a:xfrm>
                <a:off x="2186" y="4216"/>
                <a:ext cx="214" cy="42"/>
              </a:xfrm>
              <a:custGeom>
                <a:avLst/>
                <a:gdLst>
                  <a:gd name="T0" fmla="*/ 28 w 190"/>
                  <a:gd name="T1" fmla="*/ 37 h 38"/>
                  <a:gd name="T2" fmla="*/ 16 w 190"/>
                  <a:gd name="T3" fmla="*/ 35 h 38"/>
                  <a:gd name="T4" fmla="*/ 0 w 190"/>
                  <a:gd name="T5" fmla="*/ 25 h 38"/>
                  <a:gd name="T6" fmla="*/ 21 w 190"/>
                  <a:gd name="T7" fmla="*/ 17 h 38"/>
                  <a:gd name="T8" fmla="*/ 51 w 190"/>
                  <a:gd name="T9" fmla="*/ 8 h 38"/>
                  <a:gd name="T10" fmla="*/ 51 w 190"/>
                  <a:gd name="T11" fmla="*/ 8 h 38"/>
                  <a:gd name="T12" fmla="*/ 71 w 190"/>
                  <a:gd name="T13" fmla="*/ 3 h 38"/>
                  <a:gd name="T14" fmla="*/ 108 w 190"/>
                  <a:gd name="T15" fmla="*/ 8 h 38"/>
                  <a:gd name="T16" fmla="*/ 155 w 190"/>
                  <a:gd name="T17" fmla="*/ 8 h 38"/>
                  <a:gd name="T18" fmla="*/ 190 w 190"/>
                  <a:gd name="T19" fmla="*/ 27 h 38"/>
                  <a:gd name="T20" fmla="*/ 43 w 190"/>
                  <a:gd name="T21" fmla="*/ 37 h 38"/>
                  <a:gd name="T22" fmla="*/ 28 w 190"/>
                  <a:gd name="T23"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38">
                    <a:moveTo>
                      <a:pt x="28" y="37"/>
                    </a:moveTo>
                    <a:cubicBezTo>
                      <a:pt x="24" y="36"/>
                      <a:pt x="20" y="36"/>
                      <a:pt x="16" y="35"/>
                    </a:cubicBezTo>
                    <a:cubicBezTo>
                      <a:pt x="10" y="34"/>
                      <a:pt x="3" y="32"/>
                      <a:pt x="0" y="25"/>
                    </a:cubicBezTo>
                    <a:cubicBezTo>
                      <a:pt x="8" y="24"/>
                      <a:pt x="12" y="12"/>
                      <a:pt x="21" y="17"/>
                    </a:cubicBezTo>
                    <a:cubicBezTo>
                      <a:pt x="34" y="23"/>
                      <a:pt x="43" y="18"/>
                      <a:pt x="51" y="8"/>
                    </a:cubicBezTo>
                    <a:cubicBezTo>
                      <a:pt x="51" y="8"/>
                      <a:pt x="51" y="8"/>
                      <a:pt x="51" y="8"/>
                    </a:cubicBezTo>
                    <a:cubicBezTo>
                      <a:pt x="60" y="17"/>
                      <a:pt x="62" y="1"/>
                      <a:pt x="71" y="3"/>
                    </a:cubicBezTo>
                    <a:cubicBezTo>
                      <a:pt x="83" y="4"/>
                      <a:pt x="96" y="4"/>
                      <a:pt x="108" y="8"/>
                    </a:cubicBezTo>
                    <a:cubicBezTo>
                      <a:pt x="123" y="14"/>
                      <a:pt x="139" y="4"/>
                      <a:pt x="155" y="8"/>
                    </a:cubicBezTo>
                    <a:cubicBezTo>
                      <a:pt x="179" y="0"/>
                      <a:pt x="189" y="5"/>
                      <a:pt x="190" y="27"/>
                    </a:cubicBezTo>
                    <a:cubicBezTo>
                      <a:pt x="141" y="28"/>
                      <a:pt x="92" y="29"/>
                      <a:pt x="43" y="37"/>
                    </a:cubicBezTo>
                    <a:cubicBezTo>
                      <a:pt x="38" y="38"/>
                      <a:pt x="33" y="36"/>
                      <a:pt x="28" y="37"/>
                    </a:cubicBezTo>
                    <a:close/>
                  </a:path>
                </a:pathLst>
              </a:custGeom>
              <a:solidFill>
                <a:srgbClr val="4B9B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7" name="Freeform 199">
                <a:extLst>
                  <a:ext uri="{FF2B5EF4-FFF2-40B4-BE49-F238E27FC236}">
                    <a16:creationId xmlns:a16="http://schemas.microsoft.com/office/drawing/2014/main" id="{59473DB6-D98D-441A-85BA-DBDF07C04948}"/>
                  </a:ext>
                </a:extLst>
              </p:cNvPr>
              <p:cNvSpPr>
                <a:spLocks/>
              </p:cNvSpPr>
              <p:nvPr/>
            </p:nvSpPr>
            <p:spPr bwMode="auto">
              <a:xfrm>
                <a:off x="1226" y="4247"/>
                <a:ext cx="200" cy="37"/>
              </a:xfrm>
              <a:custGeom>
                <a:avLst/>
                <a:gdLst>
                  <a:gd name="T0" fmla="*/ 73 w 178"/>
                  <a:gd name="T1" fmla="*/ 31 h 33"/>
                  <a:gd name="T2" fmla="*/ 60 w 178"/>
                  <a:gd name="T3" fmla="*/ 27 h 33"/>
                  <a:gd name="T4" fmla="*/ 41 w 178"/>
                  <a:gd name="T5" fmla="*/ 27 h 33"/>
                  <a:gd name="T6" fmla="*/ 8 w 178"/>
                  <a:gd name="T7" fmla="*/ 18 h 33"/>
                  <a:gd name="T8" fmla="*/ 3 w 178"/>
                  <a:gd name="T9" fmla="*/ 8 h 33"/>
                  <a:gd name="T10" fmla="*/ 12 w 178"/>
                  <a:gd name="T11" fmla="*/ 2 h 33"/>
                  <a:gd name="T12" fmla="*/ 61 w 178"/>
                  <a:gd name="T13" fmla="*/ 1 h 33"/>
                  <a:gd name="T14" fmla="*/ 89 w 178"/>
                  <a:gd name="T15" fmla="*/ 4 h 33"/>
                  <a:gd name="T16" fmla="*/ 150 w 178"/>
                  <a:gd name="T17" fmla="*/ 8 h 33"/>
                  <a:gd name="T18" fmla="*/ 164 w 178"/>
                  <a:gd name="T19" fmla="*/ 10 h 33"/>
                  <a:gd name="T20" fmla="*/ 177 w 178"/>
                  <a:gd name="T21" fmla="*/ 17 h 33"/>
                  <a:gd name="T22" fmla="*/ 166 w 178"/>
                  <a:gd name="T23" fmla="*/ 28 h 33"/>
                  <a:gd name="T24" fmla="*/ 161 w 178"/>
                  <a:gd name="T25" fmla="*/ 32 h 33"/>
                  <a:gd name="T26" fmla="*/ 73 w 178"/>
                  <a:gd name="T2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3">
                    <a:moveTo>
                      <a:pt x="73" y="31"/>
                    </a:moveTo>
                    <a:cubicBezTo>
                      <a:pt x="69" y="29"/>
                      <a:pt x="70" y="14"/>
                      <a:pt x="60" y="27"/>
                    </a:cubicBezTo>
                    <a:cubicBezTo>
                      <a:pt x="57" y="30"/>
                      <a:pt x="45" y="30"/>
                      <a:pt x="41" y="27"/>
                    </a:cubicBezTo>
                    <a:cubicBezTo>
                      <a:pt x="31" y="19"/>
                      <a:pt x="20" y="19"/>
                      <a:pt x="8" y="18"/>
                    </a:cubicBezTo>
                    <a:cubicBezTo>
                      <a:pt x="0" y="18"/>
                      <a:pt x="2" y="14"/>
                      <a:pt x="3" y="8"/>
                    </a:cubicBezTo>
                    <a:cubicBezTo>
                      <a:pt x="4" y="1"/>
                      <a:pt x="5" y="0"/>
                      <a:pt x="12" y="2"/>
                    </a:cubicBezTo>
                    <a:cubicBezTo>
                      <a:pt x="28" y="7"/>
                      <a:pt x="45" y="9"/>
                      <a:pt x="61" y="1"/>
                    </a:cubicBezTo>
                    <a:cubicBezTo>
                      <a:pt x="70" y="6"/>
                      <a:pt x="79" y="4"/>
                      <a:pt x="89" y="4"/>
                    </a:cubicBezTo>
                    <a:cubicBezTo>
                      <a:pt x="109" y="9"/>
                      <a:pt x="129" y="17"/>
                      <a:pt x="150" y="8"/>
                    </a:cubicBezTo>
                    <a:cubicBezTo>
                      <a:pt x="154" y="6"/>
                      <a:pt x="159" y="8"/>
                      <a:pt x="164" y="10"/>
                    </a:cubicBezTo>
                    <a:cubicBezTo>
                      <a:pt x="169" y="11"/>
                      <a:pt x="175" y="11"/>
                      <a:pt x="177" y="17"/>
                    </a:cubicBezTo>
                    <a:cubicBezTo>
                      <a:pt x="178" y="25"/>
                      <a:pt x="170" y="26"/>
                      <a:pt x="166" y="28"/>
                    </a:cubicBezTo>
                    <a:cubicBezTo>
                      <a:pt x="164" y="29"/>
                      <a:pt x="162" y="31"/>
                      <a:pt x="161" y="32"/>
                    </a:cubicBezTo>
                    <a:cubicBezTo>
                      <a:pt x="132" y="28"/>
                      <a:pt x="102" y="33"/>
                      <a:pt x="73" y="31"/>
                    </a:cubicBezTo>
                    <a:close/>
                  </a:path>
                </a:pathLst>
              </a:custGeom>
              <a:solidFill>
                <a:srgbClr val="71B1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8" name="Freeform 200">
                <a:extLst>
                  <a:ext uri="{FF2B5EF4-FFF2-40B4-BE49-F238E27FC236}">
                    <a16:creationId xmlns:a16="http://schemas.microsoft.com/office/drawing/2014/main" id="{56BD0A3D-1FC9-42AC-A7DD-DD6CE0A4DD31}"/>
                  </a:ext>
                </a:extLst>
              </p:cNvPr>
              <p:cNvSpPr>
                <a:spLocks/>
              </p:cNvSpPr>
              <p:nvPr/>
            </p:nvSpPr>
            <p:spPr bwMode="auto">
              <a:xfrm>
                <a:off x="1326" y="4245"/>
                <a:ext cx="167" cy="45"/>
              </a:xfrm>
              <a:custGeom>
                <a:avLst/>
                <a:gdLst>
                  <a:gd name="T0" fmla="*/ 72 w 148"/>
                  <a:gd name="T1" fmla="*/ 34 h 40"/>
                  <a:gd name="T2" fmla="*/ 85 w 148"/>
                  <a:gd name="T3" fmla="*/ 20 h 40"/>
                  <a:gd name="T4" fmla="*/ 52 w 148"/>
                  <a:gd name="T5" fmla="*/ 22 h 40"/>
                  <a:gd name="T6" fmla="*/ 49 w 148"/>
                  <a:gd name="T7" fmla="*/ 23 h 40"/>
                  <a:gd name="T8" fmla="*/ 0 w 148"/>
                  <a:gd name="T9" fmla="*/ 6 h 40"/>
                  <a:gd name="T10" fmla="*/ 108 w 148"/>
                  <a:gd name="T11" fmla="*/ 6 h 40"/>
                  <a:gd name="T12" fmla="*/ 114 w 148"/>
                  <a:gd name="T13" fmla="*/ 14 h 40"/>
                  <a:gd name="T14" fmla="*/ 129 w 148"/>
                  <a:gd name="T15" fmla="*/ 21 h 40"/>
                  <a:gd name="T16" fmla="*/ 124 w 148"/>
                  <a:gd name="T17" fmla="*/ 3 h 40"/>
                  <a:gd name="T18" fmla="*/ 148 w 148"/>
                  <a:gd name="T19" fmla="*/ 6 h 40"/>
                  <a:gd name="T20" fmla="*/ 140 w 148"/>
                  <a:gd name="T21" fmla="*/ 34 h 40"/>
                  <a:gd name="T22" fmla="*/ 72 w 148"/>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8" h="40">
                    <a:moveTo>
                      <a:pt x="72" y="34"/>
                    </a:moveTo>
                    <a:cubicBezTo>
                      <a:pt x="70" y="24"/>
                      <a:pt x="81" y="25"/>
                      <a:pt x="85" y="20"/>
                    </a:cubicBezTo>
                    <a:cubicBezTo>
                      <a:pt x="74" y="22"/>
                      <a:pt x="62" y="2"/>
                      <a:pt x="52" y="22"/>
                    </a:cubicBezTo>
                    <a:cubicBezTo>
                      <a:pt x="51" y="22"/>
                      <a:pt x="49" y="23"/>
                      <a:pt x="49" y="23"/>
                    </a:cubicBezTo>
                    <a:cubicBezTo>
                      <a:pt x="36" y="8"/>
                      <a:pt x="13" y="21"/>
                      <a:pt x="0" y="6"/>
                    </a:cubicBezTo>
                    <a:cubicBezTo>
                      <a:pt x="36" y="6"/>
                      <a:pt x="72" y="6"/>
                      <a:pt x="108" y="6"/>
                    </a:cubicBezTo>
                    <a:cubicBezTo>
                      <a:pt x="114" y="5"/>
                      <a:pt x="93" y="25"/>
                      <a:pt x="114" y="14"/>
                    </a:cubicBezTo>
                    <a:cubicBezTo>
                      <a:pt x="119" y="12"/>
                      <a:pt x="124" y="17"/>
                      <a:pt x="129" y="21"/>
                    </a:cubicBezTo>
                    <a:cubicBezTo>
                      <a:pt x="125" y="15"/>
                      <a:pt x="121" y="9"/>
                      <a:pt x="124" y="3"/>
                    </a:cubicBezTo>
                    <a:cubicBezTo>
                      <a:pt x="132" y="0"/>
                      <a:pt x="140" y="4"/>
                      <a:pt x="148" y="6"/>
                    </a:cubicBezTo>
                    <a:cubicBezTo>
                      <a:pt x="145" y="15"/>
                      <a:pt x="142" y="25"/>
                      <a:pt x="140" y="34"/>
                    </a:cubicBezTo>
                    <a:cubicBezTo>
                      <a:pt x="117" y="40"/>
                      <a:pt x="95" y="38"/>
                      <a:pt x="72" y="34"/>
                    </a:cubicBezTo>
                    <a:close/>
                  </a:path>
                </a:pathLst>
              </a:custGeom>
              <a:solidFill>
                <a:srgbClr val="96C7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9" name="Freeform 201">
                <a:extLst>
                  <a:ext uri="{FF2B5EF4-FFF2-40B4-BE49-F238E27FC236}">
                    <a16:creationId xmlns:a16="http://schemas.microsoft.com/office/drawing/2014/main" id="{231F978A-B558-48E8-A5C0-1936CF82C52B}"/>
                  </a:ext>
                </a:extLst>
              </p:cNvPr>
              <p:cNvSpPr>
                <a:spLocks/>
              </p:cNvSpPr>
              <p:nvPr/>
            </p:nvSpPr>
            <p:spPr bwMode="auto">
              <a:xfrm>
                <a:off x="423" y="4233"/>
                <a:ext cx="60" cy="32"/>
              </a:xfrm>
              <a:custGeom>
                <a:avLst/>
                <a:gdLst>
                  <a:gd name="T0" fmla="*/ 4 w 54"/>
                  <a:gd name="T1" fmla="*/ 27 h 28"/>
                  <a:gd name="T2" fmla="*/ 8 w 54"/>
                  <a:gd name="T3" fmla="*/ 7 h 28"/>
                  <a:gd name="T4" fmla="*/ 50 w 54"/>
                  <a:gd name="T5" fmla="*/ 6 h 28"/>
                  <a:gd name="T6" fmla="*/ 53 w 54"/>
                  <a:gd name="T7" fmla="*/ 13 h 28"/>
                  <a:gd name="T8" fmla="*/ 46 w 54"/>
                  <a:gd name="T9" fmla="*/ 19 h 28"/>
                  <a:gd name="T10" fmla="*/ 20 w 54"/>
                  <a:gd name="T11" fmla="*/ 28 h 28"/>
                  <a:gd name="T12" fmla="*/ 4 w 54"/>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54" h="28">
                    <a:moveTo>
                      <a:pt x="4" y="27"/>
                    </a:moveTo>
                    <a:cubicBezTo>
                      <a:pt x="5" y="20"/>
                      <a:pt x="0" y="7"/>
                      <a:pt x="8" y="7"/>
                    </a:cubicBezTo>
                    <a:cubicBezTo>
                      <a:pt x="22" y="7"/>
                      <a:pt x="36" y="0"/>
                      <a:pt x="50" y="6"/>
                    </a:cubicBezTo>
                    <a:cubicBezTo>
                      <a:pt x="52" y="7"/>
                      <a:pt x="54" y="12"/>
                      <a:pt x="53" y="13"/>
                    </a:cubicBezTo>
                    <a:cubicBezTo>
                      <a:pt x="52" y="16"/>
                      <a:pt x="47" y="19"/>
                      <a:pt x="46" y="19"/>
                    </a:cubicBezTo>
                    <a:cubicBezTo>
                      <a:pt x="33" y="9"/>
                      <a:pt x="28" y="23"/>
                      <a:pt x="20" y="28"/>
                    </a:cubicBezTo>
                    <a:cubicBezTo>
                      <a:pt x="15" y="28"/>
                      <a:pt x="10" y="28"/>
                      <a:pt x="4" y="27"/>
                    </a:cubicBezTo>
                    <a:close/>
                  </a:path>
                </a:pathLst>
              </a:custGeom>
              <a:solidFill>
                <a:srgbClr val="58A2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0" name="Freeform 202">
                <a:extLst>
                  <a:ext uri="{FF2B5EF4-FFF2-40B4-BE49-F238E27FC236}">
                    <a16:creationId xmlns:a16="http://schemas.microsoft.com/office/drawing/2014/main" id="{0B5EA2BA-1FC4-42E6-B5D8-91C2D6CBD328}"/>
                  </a:ext>
                </a:extLst>
              </p:cNvPr>
              <p:cNvSpPr>
                <a:spLocks/>
              </p:cNvSpPr>
              <p:nvPr/>
            </p:nvSpPr>
            <p:spPr bwMode="auto">
              <a:xfrm>
                <a:off x="297" y="4290"/>
                <a:ext cx="31" cy="17"/>
              </a:xfrm>
              <a:custGeom>
                <a:avLst/>
                <a:gdLst>
                  <a:gd name="T0" fmla="*/ 28 w 28"/>
                  <a:gd name="T1" fmla="*/ 6 h 15"/>
                  <a:gd name="T2" fmla="*/ 11 w 28"/>
                  <a:gd name="T3" fmla="*/ 9 h 15"/>
                  <a:gd name="T4" fmla="*/ 4 w 28"/>
                  <a:gd name="T5" fmla="*/ 1 h 15"/>
                  <a:gd name="T6" fmla="*/ 28 w 28"/>
                  <a:gd name="T7" fmla="*/ 6 h 15"/>
                </a:gdLst>
                <a:ahLst/>
                <a:cxnLst>
                  <a:cxn ang="0">
                    <a:pos x="T0" y="T1"/>
                  </a:cxn>
                  <a:cxn ang="0">
                    <a:pos x="T2" y="T3"/>
                  </a:cxn>
                  <a:cxn ang="0">
                    <a:pos x="T4" y="T5"/>
                  </a:cxn>
                  <a:cxn ang="0">
                    <a:pos x="T6" y="T7"/>
                  </a:cxn>
                </a:cxnLst>
                <a:rect l="0" t="0" r="r" b="b"/>
                <a:pathLst>
                  <a:path w="28" h="15">
                    <a:moveTo>
                      <a:pt x="28" y="6"/>
                    </a:moveTo>
                    <a:cubicBezTo>
                      <a:pt x="22" y="6"/>
                      <a:pt x="17" y="6"/>
                      <a:pt x="11" y="9"/>
                    </a:cubicBezTo>
                    <a:cubicBezTo>
                      <a:pt x="0" y="15"/>
                      <a:pt x="6" y="5"/>
                      <a:pt x="4" y="1"/>
                    </a:cubicBezTo>
                    <a:cubicBezTo>
                      <a:pt x="13" y="0"/>
                      <a:pt x="21" y="1"/>
                      <a:pt x="28" y="6"/>
                    </a:cubicBezTo>
                    <a:close/>
                  </a:path>
                </a:pathLst>
              </a:custGeom>
              <a:solidFill>
                <a:srgbClr val="90B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1" name="Freeform 203">
                <a:extLst>
                  <a:ext uri="{FF2B5EF4-FFF2-40B4-BE49-F238E27FC236}">
                    <a16:creationId xmlns:a16="http://schemas.microsoft.com/office/drawing/2014/main" id="{AADD4D96-92C5-441E-B6FD-C458825EB55E}"/>
                  </a:ext>
                </a:extLst>
              </p:cNvPr>
              <p:cNvSpPr>
                <a:spLocks/>
              </p:cNvSpPr>
              <p:nvPr/>
            </p:nvSpPr>
            <p:spPr bwMode="auto">
              <a:xfrm>
                <a:off x="1351" y="1203"/>
                <a:ext cx="324" cy="462"/>
              </a:xfrm>
              <a:custGeom>
                <a:avLst/>
                <a:gdLst>
                  <a:gd name="T0" fmla="*/ 206 w 288"/>
                  <a:gd name="T1" fmla="*/ 21 h 412"/>
                  <a:gd name="T2" fmla="*/ 218 w 288"/>
                  <a:gd name="T3" fmla="*/ 27 h 412"/>
                  <a:gd name="T4" fmla="*/ 236 w 288"/>
                  <a:gd name="T5" fmla="*/ 75 h 412"/>
                  <a:gd name="T6" fmla="*/ 274 w 288"/>
                  <a:gd name="T7" fmla="*/ 199 h 412"/>
                  <a:gd name="T8" fmla="*/ 281 w 288"/>
                  <a:gd name="T9" fmla="*/ 215 h 412"/>
                  <a:gd name="T10" fmla="*/ 282 w 288"/>
                  <a:gd name="T11" fmla="*/ 254 h 412"/>
                  <a:gd name="T12" fmla="*/ 264 w 288"/>
                  <a:gd name="T13" fmla="*/ 343 h 412"/>
                  <a:gd name="T14" fmla="*/ 225 w 288"/>
                  <a:gd name="T15" fmla="*/ 390 h 412"/>
                  <a:gd name="T16" fmla="*/ 130 w 288"/>
                  <a:gd name="T17" fmla="*/ 410 h 412"/>
                  <a:gd name="T18" fmla="*/ 126 w 288"/>
                  <a:gd name="T19" fmla="*/ 410 h 412"/>
                  <a:gd name="T20" fmla="*/ 47 w 288"/>
                  <a:gd name="T21" fmla="*/ 383 h 412"/>
                  <a:gd name="T22" fmla="*/ 9 w 288"/>
                  <a:gd name="T23" fmla="*/ 321 h 412"/>
                  <a:gd name="T24" fmla="*/ 6 w 288"/>
                  <a:gd name="T25" fmla="*/ 314 h 412"/>
                  <a:gd name="T26" fmla="*/ 5 w 288"/>
                  <a:gd name="T27" fmla="*/ 283 h 412"/>
                  <a:gd name="T28" fmla="*/ 21 w 288"/>
                  <a:gd name="T29" fmla="*/ 174 h 412"/>
                  <a:gd name="T30" fmla="*/ 22 w 288"/>
                  <a:gd name="T31" fmla="*/ 150 h 412"/>
                  <a:gd name="T32" fmla="*/ 26 w 288"/>
                  <a:gd name="T33" fmla="*/ 92 h 412"/>
                  <a:gd name="T34" fmla="*/ 31 w 288"/>
                  <a:gd name="T35" fmla="*/ 71 h 412"/>
                  <a:gd name="T36" fmla="*/ 42 w 288"/>
                  <a:gd name="T37" fmla="*/ 23 h 412"/>
                  <a:gd name="T38" fmla="*/ 66 w 288"/>
                  <a:gd name="T39" fmla="*/ 14 h 412"/>
                  <a:gd name="T40" fmla="*/ 132 w 288"/>
                  <a:gd name="T41" fmla="*/ 6 h 412"/>
                  <a:gd name="T42" fmla="*/ 163 w 288"/>
                  <a:gd name="T43" fmla="*/ 9 h 412"/>
                  <a:gd name="T44" fmla="*/ 177 w 288"/>
                  <a:gd name="T45" fmla="*/ 73 h 412"/>
                  <a:gd name="T46" fmla="*/ 170 w 288"/>
                  <a:gd name="T47" fmla="*/ 9 h 412"/>
                  <a:gd name="T48" fmla="*/ 183 w 288"/>
                  <a:gd name="T49" fmla="*/ 13 h 412"/>
                  <a:gd name="T50" fmla="*/ 189 w 288"/>
                  <a:gd name="T51" fmla="*/ 33 h 412"/>
                  <a:gd name="T52" fmla="*/ 193 w 288"/>
                  <a:gd name="T53" fmla="*/ 15 h 412"/>
                  <a:gd name="T54" fmla="*/ 206 w 288"/>
                  <a:gd name="T55" fmla="*/ 2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8" h="412">
                    <a:moveTo>
                      <a:pt x="206" y="21"/>
                    </a:moveTo>
                    <a:cubicBezTo>
                      <a:pt x="210" y="23"/>
                      <a:pt x="214" y="25"/>
                      <a:pt x="218" y="27"/>
                    </a:cubicBezTo>
                    <a:cubicBezTo>
                      <a:pt x="228" y="41"/>
                      <a:pt x="232" y="58"/>
                      <a:pt x="236" y="75"/>
                    </a:cubicBezTo>
                    <a:cubicBezTo>
                      <a:pt x="247" y="117"/>
                      <a:pt x="266" y="156"/>
                      <a:pt x="274" y="199"/>
                    </a:cubicBezTo>
                    <a:cubicBezTo>
                      <a:pt x="275" y="205"/>
                      <a:pt x="279" y="209"/>
                      <a:pt x="281" y="215"/>
                    </a:cubicBezTo>
                    <a:cubicBezTo>
                      <a:pt x="281" y="228"/>
                      <a:pt x="288" y="241"/>
                      <a:pt x="282" y="254"/>
                    </a:cubicBezTo>
                    <a:cubicBezTo>
                      <a:pt x="275" y="283"/>
                      <a:pt x="268" y="313"/>
                      <a:pt x="264" y="343"/>
                    </a:cubicBezTo>
                    <a:cubicBezTo>
                      <a:pt x="260" y="369"/>
                      <a:pt x="243" y="379"/>
                      <a:pt x="225" y="390"/>
                    </a:cubicBezTo>
                    <a:cubicBezTo>
                      <a:pt x="196" y="408"/>
                      <a:pt x="163" y="411"/>
                      <a:pt x="130" y="410"/>
                    </a:cubicBezTo>
                    <a:cubicBezTo>
                      <a:pt x="128" y="412"/>
                      <a:pt x="127" y="412"/>
                      <a:pt x="126" y="410"/>
                    </a:cubicBezTo>
                    <a:cubicBezTo>
                      <a:pt x="99" y="403"/>
                      <a:pt x="73" y="395"/>
                      <a:pt x="47" y="383"/>
                    </a:cubicBezTo>
                    <a:cubicBezTo>
                      <a:pt x="21" y="371"/>
                      <a:pt x="7" y="351"/>
                      <a:pt x="9" y="321"/>
                    </a:cubicBezTo>
                    <a:cubicBezTo>
                      <a:pt x="9" y="318"/>
                      <a:pt x="8" y="315"/>
                      <a:pt x="6" y="314"/>
                    </a:cubicBezTo>
                    <a:cubicBezTo>
                      <a:pt x="0" y="304"/>
                      <a:pt x="0" y="293"/>
                      <a:pt x="5" y="283"/>
                    </a:cubicBezTo>
                    <a:cubicBezTo>
                      <a:pt x="12" y="246"/>
                      <a:pt x="10" y="209"/>
                      <a:pt x="21" y="174"/>
                    </a:cubicBezTo>
                    <a:cubicBezTo>
                      <a:pt x="23" y="166"/>
                      <a:pt x="22" y="158"/>
                      <a:pt x="22" y="150"/>
                    </a:cubicBezTo>
                    <a:cubicBezTo>
                      <a:pt x="26" y="131"/>
                      <a:pt x="25" y="111"/>
                      <a:pt x="26" y="92"/>
                    </a:cubicBezTo>
                    <a:cubicBezTo>
                      <a:pt x="27" y="84"/>
                      <a:pt x="28" y="77"/>
                      <a:pt x="31" y="71"/>
                    </a:cubicBezTo>
                    <a:cubicBezTo>
                      <a:pt x="46" y="58"/>
                      <a:pt x="43" y="40"/>
                      <a:pt x="42" y="23"/>
                    </a:cubicBezTo>
                    <a:cubicBezTo>
                      <a:pt x="50" y="20"/>
                      <a:pt x="58" y="17"/>
                      <a:pt x="66" y="14"/>
                    </a:cubicBezTo>
                    <a:cubicBezTo>
                      <a:pt x="87" y="6"/>
                      <a:pt x="108" y="0"/>
                      <a:pt x="132" y="6"/>
                    </a:cubicBezTo>
                    <a:cubicBezTo>
                      <a:pt x="140" y="8"/>
                      <a:pt x="152" y="11"/>
                      <a:pt x="163" y="9"/>
                    </a:cubicBezTo>
                    <a:cubicBezTo>
                      <a:pt x="163" y="33"/>
                      <a:pt x="166" y="56"/>
                      <a:pt x="177" y="73"/>
                    </a:cubicBezTo>
                    <a:cubicBezTo>
                      <a:pt x="172" y="55"/>
                      <a:pt x="155" y="34"/>
                      <a:pt x="170" y="9"/>
                    </a:cubicBezTo>
                    <a:cubicBezTo>
                      <a:pt x="175" y="8"/>
                      <a:pt x="179" y="10"/>
                      <a:pt x="183" y="13"/>
                    </a:cubicBezTo>
                    <a:cubicBezTo>
                      <a:pt x="188" y="19"/>
                      <a:pt x="185" y="27"/>
                      <a:pt x="189" y="33"/>
                    </a:cubicBezTo>
                    <a:cubicBezTo>
                      <a:pt x="187" y="26"/>
                      <a:pt x="185" y="19"/>
                      <a:pt x="193" y="15"/>
                    </a:cubicBezTo>
                    <a:cubicBezTo>
                      <a:pt x="199" y="14"/>
                      <a:pt x="203" y="16"/>
                      <a:pt x="206" y="21"/>
                    </a:cubicBezTo>
                    <a:close/>
                  </a:path>
                </a:pathLst>
              </a:custGeom>
              <a:solidFill>
                <a:srgbClr val="FAF5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2" name="Freeform 204">
                <a:extLst>
                  <a:ext uri="{FF2B5EF4-FFF2-40B4-BE49-F238E27FC236}">
                    <a16:creationId xmlns:a16="http://schemas.microsoft.com/office/drawing/2014/main" id="{DC4F54DD-90B9-4EC6-856B-61CC9060FBF2}"/>
                  </a:ext>
                </a:extLst>
              </p:cNvPr>
              <p:cNvSpPr>
                <a:spLocks/>
              </p:cNvSpPr>
              <p:nvPr/>
            </p:nvSpPr>
            <p:spPr bwMode="auto">
              <a:xfrm>
                <a:off x="698" y="2535"/>
                <a:ext cx="537" cy="813"/>
              </a:xfrm>
              <a:custGeom>
                <a:avLst/>
                <a:gdLst>
                  <a:gd name="T0" fmla="*/ 91 w 478"/>
                  <a:gd name="T1" fmla="*/ 146 h 724"/>
                  <a:gd name="T2" fmla="*/ 76 w 478"/>
                  <a:gd name="T3" fmla="*/ 120 h 724"/>
                  <a:gd name="T4" fmla="*/ 55 w 478"/>
                  <a:gd name="T5" fmla="*/ 104 h 724"/>
                  <a:gd name="T6" fmla="*/ 28 w 478"/>
                  <a:gd name="T7" fmla="*/ 79 h 724"/>
                  <a:gd name="T8" fmla="*/ 52 w 478"/>
                  <a:gd name="T9" fmla="*/ 49 h 724"/>
                  <a:gd name="T10" fmla="*/ 60 w 478"/>
                  <a:gd name="T11" fmla="*/ 0 h 724"/>
                  <a:gd name="T12" fmla="*/ 81 w 478"/>
                  <a:gd name="T13" fmla="*/ 54 h 724"/>
                  <a:gd name="T14" fmla="*/ 107 w 478"/>
                  <a:gd name="T15" fmla="*/ 96 h 724"/>
                  <a:gd name="T16" fmla="*/ 107 w 478"/>
                  <a:gd name="T17" fmla="*/ 95 h 724"/>
                  <a:gd name="T18" fmla="*/ 142 w 478"/>
                  <a:gd name="T19" fmla="*/ 117 h 724"/>
                  <a:gd name="T20" fmla="*/ 161 w 478"/>
                  <a:gd name="T21" fmla="*/ 77 h 724"/>
                  <a:gd name="T22" fmla="*/ 224 w 478"/>
                  <a:gd name="T23" fmla="*/ 84 h 724"/>
                  <a:gd name="T24" fmla="*/ 247 w 478"/>
                  <a:gd name="T25" fmla="*/ 92 h 724"/>
                  <a:gd name="T26" fmla="*/ 246 w 478"/>
                  <a:gd name="T27" fmla="*/ 137 h 724"/>
                  <a:gd name="T28" fmla="*/ 295 w 478"/>
                  <a:gd name="T29" fmla="*/ 148 h 724"/>
                  <a:gd name="T30" fmla="*/ 295 w 478"/>
                  <a:gd name="T31" fmla="*/ 148 h 724"/>
                  <a:gd name="T32" fmla="*/ 324 w 478"/>
                  <a:gd name="T33" fmla="*/ 149 h 724"/>
                  <a:gd name="T34" fmla="*/ 344 w 478"/>
                  <a:gd name="T35" fmla="*/ 127 h 724"/>
                  <a:gd name="T36" fmla="*/ 399 w 478"/>
                  <a:gd name="T37" fmla="*/ 139 h 724"/>
                  <a:gd name="T38" fmla="*/ 454 w 478"/>
                  <a:gd name="T39" fmla="*/ 146 h 724"/>
                  <a:gd name="T40" fmla="*/ 473 w 478"/>
                  <a:gd name="T41" fmla="*/ 186 h 724"/>
                  <a:gd name="T42" fmla="*/ 420 w 478"/>
                  <a:gd name="T43" fmla="*/ 151 h 724"/>
                  <a:gd name="T44" fmla="*/ 341 w 478"/>
                  <a:gd name="T45" fmla="*/ 140 h 724"/>
                  <a:gd name="T46" fmla="*/ 354 w 478"/>
                  <a:gd name="T47" fmla="*/ 214 h 724"/>
                  <a:gd name="T48" fmla="*/ 322 w 478"/>
                  <a:gd name="T49" fmla="*/ 227 h 724"/>
                  <a:gd name="T50" fmla="*/ 279 w 478"/>
                  <a:gd name="T51" fmla="*/ 218 h 724"/>
                  <a:gd name="T52" fmla="*/ 279 w 478"/>
                  <a:gd name="T53" fmla="*/ 288 h 724"/>
                  <a:gd name="T54" fmla="*/ 257 w 478"/>
                  <a:gd name="T55" fmla="*/ 220 h 724"/>
                  <a:gd name="T56" fmla="*/ 246 w 478"/>
                  <a:gd name="T57" fmla="*/ 237 h 724"/>
                  <a:gd name="T58" fmla="*/ 244 w 478"/>
                  <a:gd name="T59" fmla="*/ 275 h 724"/>
                  <a:gd name="T60" fmla="*/ 269 w 478"/>
                  <a:gd name="T61" fmla="*/ 316 h 724"/>
                  <a:gd name="T62" fmla="*/ 279 w 478"/>
                  <a:gd name="T63" fmla="*/ 350 h 724"/>
                  <a:gd name="T64" fmla="*/ 228 w 478"/>
                  <a:gd name="T65" fmla="*/ 313 h 724"/>
                  <a:gd name="T66" fmla="*/ 245 w 478"/>
                  <a:gd name="T67" fmla="*/ 429 h 724"/>
                  <a:gd name="T68" fmla="*/ 281 w 478"/>
                  <a:gd name="T69" fmla="*/ 507 h 724"/>
                  <a:gd name="T70" fmla="*/ 311 w 478"/>
                  <a:gd name="T71" fmla="*/ 467 h 724"/>
                  <a:gd name="T72" fmla="*/ 322 w 478"/>
                  <a:gd name="T73" fmla="*/ 508 h 724"/>
                  <a:gd name="T74" fmla="*/ 328 w 478"/>
                  <a:gd name="T75" fmla="*/ 539 h 724"/>
                  <a:gd name="T76" fmla="*/ 306 w 478"/>
                  <a:gd name="T77" fmla="*/ 602 h 724"/>
                  <a:gd name="T78" fmla="*/ 307 w 478"/>
                  <a:gd name="T79" fmla="*/ 600 h 724"/>
                  <a:gd name="T80" fmla="*/ 318 w 478"/>
                  <a:gd name="T81" fmla="*/ 630 h 724"/>
                  <a:gd name="T82" fmla="*/ 246 w 478"/>
                  <a:gd name="T83" fmla="*/ 575 h 724"/>
                  <a:gd name="T84" fmla="*/ 220 w 478"/>
                  <a:gd name="T85" fmla="*/ 516 h 724"/>
                  <a:gd name="T86" fmla="*/ 225 w 478"/>
                  <a:gd name="T87" fmla="*/ 445 h 724"/>
                  <a:gd name="T88" fmla="*/ 203 w 478"/>
                  <a:gd name="T89" fmla="*/ 517 h 724"/>
                  <a:gd name="T90" fmla="*/ 186 w 478"/>
                  <a:gd name="T91" fmla="*/ 529 h 724"/>
                  <a:gd name="T92" fmla="*/ 197 w 478"/>
                  <a:gd name="T93" fmla="*/ 637 h 724"/>
                  <a:gd name="T94" fmla="*/ 155 w 478"/>
                  <a:gd name="T95" fmla="*/ 724 h 724"/>
                  <a:gd name="T96" fmla="*/ 169 w 478"/>
                  <a:gd name="T97" fmla="*/ 663 h 724"/>
                  <a:gd name="T98" fmla="*/ 150 w 478"/>
                  <a:gd name="T99" fmla="*/ 676 h 724"/>
                  <a:gd name="T100" fmla="*/ 168 w 478"/>
                  <a:gd name="T101" fmla="*/ 604 h 724"/>
                  <a:gd name="T102" fmla="*/ 150 w 478"/>
                  <a:gd name="T103" fmla="*/ 572 h 724"/>
                  <a:gd name="T104" fmla="*/ 147 w 478"/>
                  <a:gd name="T105" fmla="*/ 521 h 724"/>
                  <a:gd name="T106" fmla="*/ 159 w 478"/>
                  <a:gd name="T107" fmla="*/ 443 h 724"/>
                  <a:gd name="T108" fmla="*/ 156 w 478"/>
                  <a:gd name="T109" fmla="*/ 280 h 724"/>
                  <a:gd name="T110" fmla="*/ 162 w 478"/>
                  <a:gd name="T111" fmla="*/ 189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724">
                    <a:moveTo>
                      <a:pt x="162" y="189"/>
                    </a:moveTo>
                    <a:cubicBezTo>
                      <a:pt x="160" y="188"/>
                      <a:pt x="157" y="188"/>
                      <a:pt x="155" y="187"/>
                    </a:cubicBezTo>
                    <a:cubicBezTo>
                      <a:pt x="132" y="177"/>
                      <a:pt x="110" y="167"/>
                      <a:pt x="87" y="156"/>
                    </a:cubicBezTo>
                    <a:cubicBezTo>
                      <a:pt x="85" y="152"/>
                      <a:pt x="87" y="148"/>
                      <a:pt x="91" y="146"/>
                    </a:cubicBezTo>
                    <a:cubicBezTo>
                      <a:pt x="99" y="141"/>
                      <a:pt x="100" y="137"/>
                      <a:pt x="91" y="130"/>
                    </a:cubicBezTo>
                    <a:cubicBezTo>
                      <a:pt x="78" y="120"/>
                      <a:pt x="83" y="100"/>
                      <a:pt x="70" y="88"/>
                    </a:cubicBezTo>
                    <a:cubicBezTo>
                      <a:pt x="67" y="90"/>
                      <a:pt x="70" y="92"/>
                      <a:pt x="70" y="94"/>
                    </a:cubicBezTo>
                    <a:cubicBezTo>
                      <a:pt x="71" y="103"/>
                      <a:pt x="86" y="109"/>
                      <a:pt x="76" y="120"/>
                    </a:cubicBezTo>
                    <a:cubicBezTo>
                      <a:pt x="65" y="132"/>
                      <a:pt x="52" y="139"/>
                      <a:pt x="35" y="132"/>
                    </a:cubicBezTo>
                    <a:cubicBezTo>
                      <a:pt x="35" y="132"/>
                      <a:pt x="35" y="132"/>
                      <a:pt x="35" y="132"/>
                    </a:cubicBezTo>
                    <a:cubicBezTo>
                      <a:pt x="41" y="129"/>
                      <a:pt x="48" y="126"/>
                      <a:pt x="54" y="122"/>
                    </a:cubicBezTo>
                    <a:cubicBezTo>
                      <a:pt x="63" y="117"/>
                      <a:pt x="64" y="111"/>
                      <a:pt x="55" y="104"/>
                    </a:cubicBezTo>
                    <a:cubicBezTo>
                      <a:pt x="54" y="91"/>
                      <a:pt x="48" y="81"/>
                      <a:pt x="42" y="70"/>
                    </a:cubicBezTo>
                    <a:cubicBezTo>
                      <a:pt x="37" y="86"/>
                      <a:pt x="55" y="91"/>
                      <a:pt x="55" y="104"/>
                    </a:cubicBezTo>
                    <a:cubicBezTo>
                      <a:pt x="42" y="102"/>
                      <a:pt x="34" y="115"/>
                      <a:pt x="21" y="115"/>
                    </a:cubicBezTo>
                    <a:cubicBezTo>
                      <a:pt x="43" y="105"/>
                      <a:pt x="32" y="91"/>
                      <a:pt x="28" y="79"/>
                    </a:cubicBezTo>
                    <a:cubicBezTo>
                      <a:pt x="22" y="65"/>
                      <a:pt x="25" y="46"/>
                      <a:pt x="0" y="39"/>
                    </a:cubicBezTo>
                    <a:cubicBezTo>
                      <a:pt x="16" y="36"/>
                      <a:pt x="26" y="34"/>
                      <a:pt x="35" y="33"/>
                    </a:cubicBezTo>
                    <a:cubicBezTo>
                      <a:pt x="43" y="43"/>
                      <a:pt x="18" y="36"/>
                      <a:pt x="28" y="47"/>
                    </a:cubicBezTo>
                    <a:cubicBezTo>
                      <a:pt x="35" y="54"/>
                      <a:pt x="44" y="53"/>
                      <a:pt x="52" y="49"/>
                    </a:cubicBezTo>
                    <a:cubicBezTo>
                      <a:pt x="54" y="48"/>
                      <a:pt x="57" y="45"/>
                      <a:pt x="57" y="44"/>
                    </a:cubicBezTo>
                    <a:cubicBezTo>
                      <a:pt x="51" y="32"/>
                      <a:pt x="59" y="19"/>
                      <a:pt x="54" y="7"/>
                    </a:cubicBezTo>
                    <a:cubicBezTo>
                      <a:pt x="52" y="2"/>
                      <a:pt x="55" y="1"/>
                      <a:pt x="59" y="0"/>
                    </a:cubicBezTo>
                    <a:cubicBezTo>
                      <a:pt x="59" y="0"/>
                      <a:pt x="60" y="0"/>
                      <a:pt x="60" y="0"/>
                    </a:cubicBezTo>
                    <a:cubicBezTo>
                      <a:pt x="61" y="2"/>
                      <a:pt x="64" y="3"/>
                      <a:pt x="65" y="6"/>
                    </a:cubicBezTo>
                    <a:cubicBezTo>
                      <a:pt x="66" y="12"/>
                      <a:pt x="66" y="19"/>
                      <a:pt x="68" y="26"/>
                    </a:cubicBezTo>
                    <a:cubicBezTo>
                      <a:pt x="73" y="39"/>
                      <a:pt x="76" y="52"/>
                      <a:pt x="58" y="58"/>
                    </a:cubicBezTo>
                    <a:cubicBezTo>
                      <a:pt x="69" y="67"/>
                      <a:pt x="75" y="62"/>
                      <a:pt x="81" y="54"/>
                    </a:cubicBezTo>
                    <a:cubicBezTo>
                      <a:pt x="84" y="51"/>
                      <a:pt x="87" y="49"/>
                      <a:pt x="91" y="52"/>
                    </a:cubicBezTo>
                    <a:cubicBezTo>
                      <a:pt x="95" y="54"/>
                      <a:pt x="97" y="58"/>
                      <a:pt x="95" y="62"/>
                    </a:cubicBezTo>
                    <a:cubicBezTo>
                      <a:pt x="84" y="75"/>
                      <a:pt x="93" y="80"/>
                      <a:pt x="103" y="86"/>
                    </a:cubicBezTo>
                    <a:cubicBezTo>
                      <a:pt x="106" y="88"/>
                      <a:pt x="109" y="92"/>
                      <a:pt x="107" y="96"/>
                    </a:cubicBezTo>
                    <a:cubicBezTo>
                      <a:pt x="103" y="100"/>
                      <a:pt x="98" y="97"/>
                      <a:pt x="93" y="98"/>
                    </a:cubicBezTo>
                    <a:cubicBezTo>
                      <a:pt x="96" y="107"/>
                      <a:pt x="99" y="116"/>
                      <a:pt x="109" y="122"/>
                    </a:cubicBezTo>
                    <a:cubicBezTo>
                      <a:pt x="109" y="113"/>
                      <a:pt x="103" y="105"/>
                      <a:pt x="106" y="97"/>
                    </a:cubicBezTo>
                    <a:cubicBezTo>
                      <a:pt x="107" y="96"/>
                      <a:pt x="107" y="95"/>
                      <a:pt x="107" y="95"/>
                    </a:cubicBezTo>
                    <a:cubicBezTo>
                      <a:pt x="124" y="95"/>
                      <a:pt x="141" y="98"/>
                      <a:pt x="156" y="86"/>
                    </a:cubicBezTo>
                    <a:cubicBezTo>
                      <a:pt x="158" y="85"/>
                      <a:pt x="161" y="88"/>
                      <a:pt x="162" y="90"/>
                    </a:cubicBezTo>
                    <a:cubicBezTo>
                      <a:pt x="164" y="94"/>
                      <a:pt x="163" y="97"/>
                      <a:pt x="160" y="99"/>
                    </a:cubicBezTo>
                    <a:cubicBezTo>
                      <a:pt x="153" y="104"/>
                      <a:pt x="146" y="109"/>
                      <a:pt x="142" y="117"/>
                    </a:cubicBezTo>
                    <a:cubicBezTo>
                      <a:pt x="138" y="121"/>
                      <a:pt x="132" y="118"/>
                      <a:pt x="127" y="118"/>
                    </a:cubicBezTo>
                    <a:cubicBezTo>
                      <a:pt x="133" y="131"/>
                      <a:pt x="133" y="131"/>
                      <a:pt x="145" y="137"/>
                    </a:cubicBezTo>
                    <a:cubicBezTo>
                      <a:pt x="149" y="129"/>
                      <a:pt x="138" y="123"/>
                      <a:pt x="144" y="115"/>
                    </a:cubicBezTo>
                    <a:cubicBezTo>
                      <a:pt x="158" y="106"/>
                      <a:pt x="171" y="98"/>
                      <a:pt x="161" y="77"/>
                    </a:cubicBezTo>
                    <a:cubicBezTo>
                      <a:pt x="158" y="72"/>
                      <a:pt x="157" y="64"/>
                      <a:pt x="168" y="64"/>
                    </a:cubicBezTo>
                    <a:cubicBezTo>
                      <a:pt x="180" y="76"/>
                      <a:pt x="198" y="67"/>
                      <a:pt x="211" y="77"/>
                    </a:cubicBezTo>
                    <a:cubicBezTo>
                      <a:pt x="216" y="78"/>
                      <a:pt x="220" y="80"/>
                      <a:pt x="224" y="83"/>
                    </a:cubicBezTo>
                    <a:cubicBezTo>
                      <a:pt x="224" y="84"/>
                      <a:pt x="224" y="84"/>
                      <a:pt x="224" y="84"/>
                    </a:cubicBezTo>
                    <a:cubicBezTo>
                      <a:pt x="227" y="91"/>
                      <a:pt x="227" y="99"/>
                      <a:pt x="223" y="106"/>
                    </a:cubicBezTo>
                    <a:cubicBezTo>
                      <a:pt x="219" y="114"/>
                      <a:pt x="222" y="120"/>
                      <a:pt x="228" y="126"/>
                    </a:cubicBezTo>
                    <a:cubicBezTo>
                      <a:pt x="221" y="112"/>
                      <a:pt x="235" y="101"/>
                      <a:pt x="235" y="88"/>
                    </a:cubicBezTo>
                    <a:cubicBezTo>
                      <a:pt x="240" y="86"/>
                      <a:pt x="243" y="91"/>
                      <a:pt x="247" y="92"/>
                    </a:cubicBezTo>
                    <a:cubicBezTo>
                      <a:pt x="249" y="94"/>
                      <a:pt x="253" y="93"/>
                      <a:pt x="255" y="96"/>
                    </a:cubicBezTo>
                    <a:cubicBezTo>
                      <a:pt x="256" y="97"/>
                      <a:pt x="256" y="98"/>
                      <a:pt x="256" y="100"/>
                    </a:cubicBezTo>
                    <a:cubicBezTo>
                      <a:pt x="254" y="102"/>
                      <a:pt x="250" y="107"/>
                      <a:pt x="251" y="108"/>
                    </a:cubicBezTo>
                    <a:cubicBezTo>
                      <a:pt x="269" y="121"/>
                      <a:pt x="252" y="128"/>
                      <a:pt x="246" y="137"/>
                    </a:cubicBezTo>
                    <a:cubicBezTo>
                      <a:pt x="245" y="139"/>
                      <a:pt x="245" y="141"/>
                      <a:pt x="245" y="143"/>
                    </a:cubicBezTo>
                    <a:cubicBezTo>
                      <a:pt x="262" y="132"/>
                      <a:pt x="263" y="117"/>
                      <a:pt x="256" y="100"/>
                    </a:cubicBezTo>
                    <a:cubicBezTo>
                      <a:pt x="267" y="95"/>
                      <a:pt x="270" y="109"/>
                      <a:pt x="279" y="108"/>
                    </a:cubicBezTo>
                    <a:cubicBezTo>
                      <a:pt x="278" y="124"/>
                      <a:pt x="292" y="134"/>
                      <a:pt x="295" y="148"/>
                    </a:cubicBezTo>
                    <a:cubicBezTo>
                      <a:pt x="293" y="150"/>
                      <a:pt x="295" y="147"/>
                      <a:pt x="294" y="149"/>
                    </a:cubicBezTo>
                    <a:cubicBezTo>
                      <a:pt x="291" y="153"/>
                      <a:pt x="284" y="154"/>
                      <a:pt x="286" y="161"/>
                    </a:cubicBezTo>
                    <a:cubicBezTo>
                      <a:pt x="286" y="163"/>
                      <a:pt x="289" y="163"/>
                      <a:pt x="291" y="162"/>
                    </a:cubicBezTo>
                    <a:cubicBezTo>
                      <a:pt x="300" y="160"/>
                      <a:pt x="293" y="152"/>
                      <a:pt x="295" y="148"/>
                    </a:cubicBezTo>
                    <a:cubicBezTo>
                      <a:pt x="298" y="144"/>
                      <a:pt x="296" y="140"/>
                      <a:pt x="296" y="137"/>
                    </a:cubicBezTo>
                    <a:cubicBezTo>
                      <a:pt x="296" y="133"/>
                      <a:pt x="296" y="129"/>
                      <a:pt x="300" y="128"/>
                    </a:cubicBezTo>
                    <a:cubicBezTo>
                      <a:pt x="304" y="127"/>
                      <a:pt x="307" y="130"/>
                      <a:pt x="309" y="133"/>
                    </a:cubicBezTo>
                    <a:cubicBezTo>
                      <a:pt x="313" y="139"/>
                      <a:pt x="313" y="148"/>
                      <a:pt x="324" y="149"/>
                    </a:cubicBezTo>
                    <a:cubicBezTo>
                      <a:pt x="327" y="141"/>
                      <a:pt x="320" y="137"/>
                      <a:pt x="318" y="132"/>
                    </a:cubicBezTo>
                    <a:cubicBezTo>
                      <a:pt x="310" y="118"/>
                      <a:pt x="319" y="122"/>
                      <a:pt x="327" y="124"/>
                    </a:cubicBezTo>
                    <a:cubicBezTo>
                      <a:pt x="328" y="123"/>
                      <a:pt x="328" y="123"/>
                      <a:pt x="328" y="123"/>
                    </a:cubicBezTo>
                    <a:cubicBezTo>
                      <a:pt x="332" y="130"/>
                      <a:pt x="339" y="123"/>
                      <a:pt x="344" y="127"/>
                    </a:cubicBezTo>
                    <a:cubicBezTo>
                      <a:pt x="351" y="129"/>
                      <a:pt x="359" y="130"/>
                      <a:pt x="367" y="132"/>
                    </a:cubicBezTo>
                    <a:cubicBezTo>
                      <a:pt x="370" y="132"/>
                      <a:pt x="373" y="134"/>
                      <a:pt x="375" y="135"/>
                    </a:cubicBezTo>
                    <a:cubicBezTo>
                      <a:pt x="381" y="134"/>
                      <a:pt x="385" y="142"/>
                      <a:pt x="391" y="139"/>
                    </a:cubicBezTo>
                    <a:cubicBezTo>
                      <a:pt x="394" y="138"/>
                      <a:pt x="396" y="137"/>
                      <a:pt x="399" y="139"/>
                    </a:cubicBezTo>
                    <a:cubicBezTo>
                      <a:pt x="409" y="141"/>
                      <a:pt x="418" y="142"/>
                      <a:pt x="427" y="144"/>
                    </a:cubicBezTo>
                    <a:cubicBezTo>
                      <a:pt x="429" y="144"/>
                      <a:pt x="432" y="143"/>
                      <a:pt x="434" y="144"/>
                    </a:cubicBezTo>
                    <a:cubicBezTo>
                      <a:pt x="439" y="144"/>
                      <a:pt x="444" y="144"/>
                      <a:pt x="449" y="145"/>
                    </a:cubicBezTo>
                    <a:cubicBezTo>
                      <a:pt x="451" y="145"/>
                      <a:pt x="453" y="145"/>
                      <a:pt x="454" y="146"/>
                    </a:cubicBezTo>
                    <a:cubicBezTo>
                      <a:pt x="460" y="148"/>
                      <a:pt x="466" y="147"/>
                      <a:pt x="472" y="151"/>
                    </a:cubicBezTo>
                    <a:cubicBezTo>
                      <a:pt x="471" y="152"/>
                      <a:pt x="471" y="152"/>
                      <a:pt x="471" y="152"/>
                    </a:cubicBezTo>
                    <a:cubicBezTo>
                      <a:pt x="457" y="156"/>
                      <a:pt x="456" y="164"/>
                      <a:pt x="465" y="175"/>
                    </a:cubicBezTo>
                    <a:cubicBezTo>
                      <a:pt x="467" y="178"/>
                      <a:pt x="470" y="183"/>
                      <a:pt x="473" y="186"/>
                    </a:cubicBezTo>
                    <a:cubicBezTo>
                      <a:pt x="476" y="189"/>
                      <a:pt x="478" y="192"/>
                      <a:pt x="473" y="195"/>
                    </a:cubicBezTo>
                    <a:cubicBezTo>
                      <a:pt x="471" y="197"/>
                      <a:pt x="468" y="199"/>
                      <a:pt x="466" y="198"/>
                    </a:cubicBezTo>
                    <a:cubicBezTo>
                      <a:pt x="463" y="198"/>
                      <a:pt x="462" y="194"/>
                      <a:pt x="462" y="190"/>
                    </a:cubicBezTo>
                    <a:cubicBezTo>
                      <a:pt x="458" y="163"/>
                      <a:pt x="447" y="152"/>
                      <a:pt x="420" y="151"/>
                    </a:cubicBezTo>
                    <a:cubicBezTo>
                      <a:pt x="412" y="151"/>
                      <a:pt x="405" y="147"/>
                      <a:pt x="397" y="145"/>
                    </a:cubicBezTo>
                    <a:cubicBezTo>
                      <a:pt x="386" y="142"/>
                      <a:pt x="385" y="147"/>
                      <a:pt x="387" y="156"/>
                    </a:cubicBezTo>
                    <a:cubicBezTo>
                      <a:pt x="380" y="160"/>
                      <a:pt x="373" y="145"/>
                      <a:pt x="367" y="156"/>
                    </a:cubicBezTo>
                    <a:cubicBezTo>
                      <a:pt x="354" y="158"/>
                      <a:pt x="353" y="141"/>
                      <a:pt x="341" y="140"/>
                    </a:cubicBezTo>
                    <a:cubicBezTo>
                      <a:pt x="349" y="148"/>
                      <a:pt x="349" y="165"/>
                      <a:pt x="367" y="156"/>
                    </a:cubicBezTo>
                    <a:cubicBezTo>
                      <a:pt x="373" y="153"/>
                      <a:pt x="380" y="168"/>
                      <a:pt x="387" y="156"/>
                    </a:cubicBezTo>
                    <a:cubicBezTo>
                      <a:pt x="396" y="161"/>
                      <a:pt x="398" y="170"/>
                      <a:pt x="401" y="179"/>
                    </a:cubicBezTo>
                    <a:cubicBezTo>
                      <a:pt x="368" y="178"/>
                      <a:pt x="352" y="190"/>
                      <a:pt x="354" y="214"/>
                    </a:cubicBezTo>
                    <a:cubicBezTo>
                      <a:pt x="343" y="206"/>
                      <a:pt x="341" y="187"/>
                      <a:pt x="322" y="191"/>
                    </a:cubicBezTo>
                    <a:cubicBezTo>
                      <a:pt x="325" y="199"/>
                      <a:pt x="328" y="209"/>
                      <a:pt x="331" y="219"/>
                    </a:cubicBezTo>
                    <a:cubicBezTo>
                      <a:pt x="333" y="223"/>
                      <a:pt x="334" y="228"/>
                      <a:pt x="327" y="228"/>
                    </a:cubicBezTo>
                    <a:cubicBezTo>
                      <a:pt x="325" y="229"/>
                      <a:pt x="323" y="229"/>
                      <a:pt x="322" y="227"/>
                    </a:cubicBezTo>
                    <a:cubicBezTo>
                      <a:pt x="317" y="211"/>
                      <a:pt x="314" y="193"/>
                      <a:pt x="293" y="185"/>
                    </a:cubicBezTo>
                    <a:cubicBezTo>
                      <a:pt x="294" y="196"/>
                      <a:pt x="298" y="203"/>
                      <a:pt x="303" y="210"/>
                    </a:cubicBezTo>
                    <a:cubicBezTo>
                      <a:pt x="307" y="216"/>
                      <a:pt x="310" y="221"/>
                      <a:pt x="301" y="224"/>
                    </a:cubicBezTo>
                    <a:cubicBezTo>
                      <a:pt x="293" y="225"/>
                      <a:pt x="285" y="225"/>
                      <a:pt x="279" y="218"/>
                    </a:cubicBezTo>
                    <a:cubicBezTo>
                      <a:pt x="278" y="209"/>
                      <a:pt x="285" y="199"/>
                      <a:pt x="275" y="193"/>
                    </a:cubicBezTo>
                    <a:cubicBezTo>
                      <a:pt x="277" y="200"/>
                      <a:pt x="275" y="209"/>
                      <a:pt x="276" y="217"/>
                    </a:cubicBezTo>
                    <a:cubicBezTo>
                      <a:pt x="277" y="235"/>
                      <a:pt x="277" y="253"/>
                      <a:pt x="276" y="272"/>
                    </a:cubicBezTo>
                    <a:cubicBezTo>
                      <a:pt x="272" y="278"/>
                      <a:pt x="282" y="282"/>
                      <a:pt x="279" y="288"/>
                    </a:cubicBezTo>
                    <a:cubicBezTo>
                      <a:pt x="272" y="294"/>
                      <a:pt x="270" y="295"/>
                      <a:pt x="268" y="285"/>
                    </a:cubicBezTo>
                    <a:cubicBezTo>
                      <a:pt x="265" y="273"/>
                      <a:pt x="259" y="276"/>
                      <a:pt x="252" y="277"/>
                    </a:cubicBezTo>
                    <a:cubicBezTo>
                      <a:pt x="250" y="275"/>
                      <a:pt x="248" y="271"/>
                      <a:pt x="249" y="270"/>
                    </a:cubicBezTo>
                    <a:cubicBezTo>
                      <a:pt x="267" y="256"/>
                      <a:pt x="252" y="236"/>
                      <a:pt x="257" y="220"/>
                    </a:cubicBezTo>
                    <a:cubicBezTo>
                      <a:pt x="259" y="215"/>
                      <a:pt x="254" y="211"/>
                      <a:pt x="251" y="208"/>
                    </a:cubicBezTo>
                    <a:cubicBezTo>
                      <a:pt x="247" y="205"/>
                      <a:pt x="250" y="199"/>
                      <a:pt x="246" y="196"/>
                    </a:cubicBezTo>
                    <a:cubicBezTo>
                      <a:pt x="242" y="204"/>
                      <a:pt x="249" y="205"/>
                      <a:pt x="252" y="209"/>
                    </a:cubicBezTo>
                    <a:cubicBezTo>
                      <a:pt x="256" y="220"/>
                      <a:pt x="240" y="228"/>
                      <a:pt x="246" y="237"/>
                    </a:cubicBezTo>
                    <a:cubicBezTo>
                      <a:pt x="257" y="251"/>
                      <a:pt x="248" y="262"/>
                      <a:pt x="244" y="275"/>
                    </a:cubicBezTo>
                    <a:cubicBezTo>
                      <a:pt x="238" y="279"/>
                      <a:pt x="236" y="273"/>
                      <a:pt x="235" y="270"/>
                    </a:cubicBezTo>
                    <a:cubicBezTo>
                      <a:pt x="232" y="262"/>
                      <a:pt x="228" y="256"/>
                      <a:pt x="223" y="250"/>
                    </a:cubicBezTo>
                    <a:cubicBezTo>
                      <a:pt x="227" y="261"/>
                      <a:pt x="229" y="273"/>
                      <a:pt x="244" y="275"/>
                    </a:cubicBezTo>
                    <a:cubicBezTo>
                      <a:pt x="246" y="274"/>
                      <a:pt x="249" y="274"/>
                      <a:pt x="251" y="276"/>
                    </a:cubicBezTo>
                    <a:cubicBezTo>
                      <a:pt x="254" y="285"/>
                      <a:pt x="249" y="297"/>
                      <a:pt x="263" y="302"/>
                    </a:cubicBezTo>
                    <a:cubicBezTo>
                      <a:pt x="269" y="304"/>
                      <a:pt x="260" y="313"/>
                      <a:pt x="260" y="320"/>
                    </a:cubicBezTo>
                    <a:cubicBezTo>
                      <a:pt x="264" y="320"/>
                      <a:pt x="266" y="317"/>
                      <a:pt x="269" y="316"/>
                    </a:cubicBezTo>
                    <a:cubicBezTo>
                      <a:pt x="272" y="315"/>
                      <a:pt x="275" y="313"/>
                      <a:pt x="278" y="316"/>
                    </a:cubicBezTo>
                    <a:cubicBezTo>
                      <a:pt x="281" y="320"/>
                      <a:pt x="278" y="323"/>
                      <a:pt x="276" y="327"/>
                    </a:cubicBezTo>
                    <a:cubicBezTo>
                      <a:pt x="272" y="334"/>
                      <a:pt x="263" y="337"/>
                      <a:pt x="261" y="347"/>
                    </a:cubicBezTo>
                    <a:cubicBezTo>
                      <a:pt x="267" y="352"/>
                      <a:pt x="277" y="341"/>
                      <a:pt x="279" y="350"/>
                    </a:cubicBezTo>
                    <a:cubicBezTo>
                      <a:pt x="281" y="360"/>
                      <a:pt x="271" y="366"/>
                      <a:pt x="263" y="371"/>
                    </a:cubicBezTo>
                    <a:cubicBezTo>
                      <a:pt x="255" y="376"/>
                      <a:pt x="251" y="369"/>
                      <a:pt x="248" y="364"/>
                    </a:cubicBezTo>
                    <a:cubicBezTo>
                      <a:pt x="244" y="358"/>
                      <a:pt x="237" y="353"/>
                      <a:pt x="239" y="345"/>
                    </a:cubicBezTo>
                    <a:cubicBezTo>
                      <a:pt x="245" y="331"/>
                      <a:pt x="239" y="321"/>
                      <a:pt x="228" y="313"/>
                    </a:cubicBezTo>
                    <a:cubicBezTo>
                      <a:pt x="223" y="327"/>
                      <a:pt x="241" y="332"/>
                      <a:pt x="239" y="344"/>
                    </a:cubicBezTo>
                    <a:cubicBezTo>
                      <a:pt x="236" y="347"/>
                      <a:pt x="229" y="349"/>
                      <a:pt x="231" y="352"/>
                    </a:cubicBezTo>
                    <a:cubicBezTo>
                      <a:pt x="239" y="363"/>
                      <a:pt x="231" y="377"/>
                      <a:pt x="234" y="385"/>
                    </a:cubicBezTo>
                    <a:cubicBezTo>
                      <a:pt x="242" y="399"/>
                      <a:pt x="230" y="417"/>
                      <a:pt x="245" y="429"/>
                    </a:cubicBezTo>
                    <a:cubicBezTo>
                      <a:pt x="236" y="449"/>
                      <a:pt x="249" y="460"/>
                      <a:pt x="262" y="472"/>
                    </a:cubicBezTo>
                    <a:cubicBezTo>
                      <a:pt x="266" y="475"/>
                      <a:pt x="260" y="478"/>
                      <a:pt x="256" y="479"/>
                    </a:cubicBezTo>
                    <a:cubicBezTo>
                      <a:pt x="240" y="480"/>
                      <a:pt x="249" y="488"/>
                      <a:pt x="253" y="492"/>
                    </a:cubicBezTo>
                    <a:cubicBezTo>
                      <a:pt x="261" y="498"/>
                      <a:pt x="270" y="502"/>
                      <a:pt x="281" y="507"/>
                    </a:cubicBezTo>
                    <a:cubicBezTo>
                      <a:pt x="282" y="501"/>
                      <a:pt x="279" y="497"/>
                      <a:pt x="277" y="492"/>
                    </a:cubicBezTo>
                    <a:cubicBezTo>
                      <a:pt x="275" y="489"/>
                      <a:pt x="273" y="483"/>
                      <a:pt x="278" y="483"/>
                    </a:cubicBezTo>
                    <a:cubicBezTo>
                      <a:pt x="293" y="483"/>
                      <a:pt x="299" y="469"/>
                      <a:pt x="311" y="464"/>
                    </a:cubicBezTo>
                    <a:cubicBezTo>
                      <a:pt x="312" y="465"/>
                      <a:pt x="312" y="466"/>
                      <a:pt x="311" y="467"/>
                    </a:cubicBezTo>
                    <a:cubicBezTo>
                      <a:pt x="316" y="477"/>
                      <a:pt x="311" y="484"/>
                      <a:pt x="306" y="491"/>
                    </a:cubicBezTo>
                    <a:cubicBezTo>
                      <a:pt x="302" y="497"/>
                      <a:pt x="297" y="502"/>
                      <a:pt x="300" y="511"/>
                    </a:cubicBezTo>
                    <a:cubicBezTo>
                      <a:pt x="308" y="510"/>
                      <a:pt x="309" y="495"/>
                      <a:pt x="320" y="500"/>
                    </a:cubicBezTo>
                    <a:cubicBezTo>
                      <a:pt x="322" y="502"/>
                      <a:pt x="322" y="505"/>
                      <a:pt x="322" y="508"/>
                    </a:cubicBezTo>
                    <a:cubicBezTo>
                      <a:pt x="318" y="522"/>
                      <a:pt x="305" y="533"/>
                      <a:pt x="310" y="549"/>
                    </a:cubicBezTo>
                    <a:cubicBezTo>
                      <a:pt x="313" y="541"/>
                      <a:pt x="311" y="529"/>
                      <a:pt x="322" y="522"/>
                    </a:cubicBezTo>
                    <a:cubicBezTo>
                      <a:pt x="323" y="522"/>
                      <a:pt x="325" y="523"/>
                      <a:pt x="327" y="524"/>
                    </a:cubicBezTo>
                    <a:cubicBezTo>
                      <a:pt x="321" y="529"/>
                      <a:pt x="329" y="534"/>
                      <a:pt x="328" y="539"/>
                    </a:cubicBezTo>
                    <a:cubicBezTo>
                      <a:pt x="330" y="544"/>
                      <a:pt x="328" y="549"/>
                      <a:pt x="325" y="554"/>
                    </a:cubicBezTo>
                    <a:cubicBezTo>
                      <a:pt x="316" y="568"/>
                      <a:pt x="326" y="568"/>
                      <a:pt x="336" y="567"/>
                    </a:cubicBezTo>
                    <a:cubicBezTo>
                      <a:pt x="339" y="582"/>
                      <a:pt x="331" y="596"/>
                      <a:pt x="327" y="608"/>
                    </a:cubicBezTo>
                    <a:cubicBezTo>
                      <a:pt x="324" y="619"/>
                      <a:pt x="311" y="612"/>
                      <a:pt x="306" y="602"/>
                    </a:cubicBezTo>
                    <a:cubicBezTo>
                      <a:pt x="314" y="578"/>
                      <a:pt x="298" y="556"/>
                      <a:pt x="274" y="559"/>
                    </a:cubicBezTo>
                    <a:cubicBezTo>
                      <a:pt x="265" y="561"/>
                      <a:pt x="268" y="567"/>
                      <a:pt x="271" y="571"/>
                    </a:cubicBezTo>
                    <a:cubicBezTo>
                      <a:pt x="276" y="577"/>
                      <a:pt x="284" y="578"/>
                      <a:pt x="289" y="582"/>
                    </a:cubicBezTo>
                    <a:cubicBezTo>
                      <a:pt x="297" y="587"/>
                      <a:pt x="308" y="587"/>
                      <a:pt x="307" y="600"/>
                    </a:cubicBezTo>
                    <a:cubicBezTo>
                      <a:pt x="298" y="609"/>
                      <a:pt x="290" y="596"/>
                      <a:pt x="281" y="599"/>
                    </a:cubicBezTo>
                    <a:cubicBezTo>
                      <a:pt x="279" y="607"/>
                      <a:pt x="285" y="611"/>
                      <a:pt x="291" y="614"/>
                    </a:cubicBezTo>
                    <a:cubicBezTo>
                      <a:pt x="295" y="616"/>
                      <a:pt x="300" y="617"/>
                      <a:pt x="304" y="619"/>
                    </a:cubicBezTo>
                    <a:cubicBezTo>
                      <a:pt x="310" y="621"/>
                      <a:pt x="320" y="623"/>
                      <a:pt x="318" y="630"/>
                    </a:cubicBezTo>
                    <a:cubicBezTo>
                      <a:pt x="316" y="638"/>
                      <a:pt x="307" y="636"/>
                      <a:pt x="301" y="634"/>
                    </a:cubicBezTo>
                    <a:cubicBezTo>
                      <a:pt x="293" y="631"/>
                      <a:pt x="285" y="635"/>
                      <a:pt x="278" y="638"/>
                    </a:cubicBezTo>
                    <a:cubicBezTo>
                      <a:pt x="267" y="642"/>
                      <a:pt x="264" y="639"/>
                      <a:pt x="264" y="628"/>
                    </a:cubicBezTo>
                    <a:cubicBezTo>
                      <a:pt x="265" y="608"/>
                      <a:pt x="261" y="589"/>
                      <a:pt x="246" y="575"/>
                    </a:cubicBezTo>
                    <a:cubicBezTo>
                      <a:pt x="245" y="573"/>
                      <a:pt x="244" y="571"/>
                      <a:pt x="244" y="569"/>
                    </a:cubicBezTo>
                    <a:cubicBezTo>
                      <a:pt x="249" y="553"/>
                      <a:pt x="239" y="538"/>
                      <a:pt x="239" y="522"/>
                    </a:cubicBezTo>
                    <a:cubicBezTo>
                      <a:pt x="234" y="518"/>
                      <a:pt x="232" y="524"/>
                      <a:pt x="229" y="525"/>
                    </a:cubicBezTo>
                    <a:cubicBezTo>
                      <a:pt x="220" y="527"/>
                      <a:pt x="217" y="524"/>
                      <a:pt x="220" y="516"/>
                    </a:cubicBezTo>
                    <a:cubicBezTo>
                      <a:pt x="223" y="509"/>
                      <a:pt x="228" y="503"/>
                      <a:pt x="229" y="496"/>
                    </a:cubicBezTo>
                    <a:cubicBezTo>
                      <a:pt x="231" y="490"/>
                      <a:pt x="237" y="481"/>
                      <a:pt x="222" y="484"/>
                    </a:cubicBezTo>
                    <a:cubicBezTo>
                      <a:pt x="215" y="485"/>
                      <a:pt x="217" y="477"/>
                      <a:pt x="218" y="473"/>
                    </a:cubicBezTo>
                    <a:cubicBezTo>
                      <a:pt x="220" y="464"/>
                      <a:pt x="227" y="456"/>
                      <a:pt x="225" y="445"/>
                    </a:cubicBezTo>
                    <a:cubicBezTo>
                      <a:pt x="213" y="459"/>
                      <a:pt x="213" y="475"/>
                      <a:pt x="210" y="490"/>
                    </a:cubicBezTo>
                    <a:cubicBezTo>
                      <a:pt x="208" y="497"/>
                      <a:pt x="213" y="507"/>
                      <a:pt x="204" y="509"/>
                    </a:cubicBezTo>
                    <a:cubicBezTo>
                      <a:pt x="195" y="511"/>
                      <a:pt x="192" y="503"/>
                      <a:pt x="186" y="495"/>
                    </a:cubicBezTo>
                    <a:cubicBezTo>
                      <a:pt x="189" y="506"/>
                      <a:pt x="194" y="513"/>
                      <a:pt x="203" y="517"/>
                    </a:cubicBezTo>
                    <a:cubicBezTo>
                      <a:pt x="207" y="519"/>
                      <a:pt x="211" y="521"/>
                      <a:pt x="214" y="525"/>
                    </a:cubicBezTo>
                    <a:cubicBezTo>
                      <a:pt x="218" y="534"/>
                      <a:pt x="215" y="542"/>
                      <a:pt x="209" y="547"/>
                    </a:cubicBezTo>
                    <a:cubicBezTo>
                      <a:pt x="202" y="552"/>
                      <a:pt x="198" y="545"/>
                      <a:pt x="194" y="541"/>
                    </a:cubicBezTo>
                    <a:cubicBezTo>
                      <a:pt x="190" y="537"/>
                      <a:pt x="189" y="532"/>
                      <a:pt x="186" y="529"/>
                    </a:cubicBezTo>
                    <a:cubicBezTo>
                      <a:pt x="189" y="538"/>
                      <a:pt x="189" y="549"/>
                      <a:pt x="195" y="558"/>
                    </a:cubicBezTo>
                    <a:cubicBezTo>
                      <a:pt x="196" y="561"/>
                      <a:pt x="198" y="565"/>
                      <a:pt x="197" y="566"/>
                    </a:cubicBezTo>
                    <a:cubicBezTo>
                      <a:pt x="180" y="578"/>
                      <a:pt x="197" y="595"/>
                      <a:pt x="189" y="609"/>
                    </a:cubicBezTo>
                    <a:cubicBezTo>
                      <a:pt x="184" y="619"/>
                      <a:pt x="193" y="628"/>
                      <a:pt x="197" y="637"/>
                    </a:cubicBezTo>
                    <a:cubicBezTo>
                      <a:pt x="200" y="643"/>
                      <a:pt x="207" y="651"/>
                      <a:pt x="193" y="652"/>
                    </a:cubicBezTo>
                    <a:cubicBezTo>
                      <a:pt x="186" y="653"/>
                      <a:pt x="188" y="658"/>
                      <a:pt x="189" y="661"/>
                    </a:cubicBezTo>
                    <a:cubicBezTo>
                      <a:pt x="197" y="680"/>
                      <a:pt x="189" y="694"/>
                      <a:pt x="176" y="705"/>
                    </a:cubicBezTo>
                    <a:cubicBezTo>
                      <a:pt x="168" y="711"/>
                      <a:pt x="166" y="723"/>
                      <a:pt x="155" y="724"/>
                    </a:cubicBezTo>
                    <a:cubicBezTo>
                      <a:pt x="155" y="722"/>
                      <a:pt x="155" y="719"/>
                      <a:pt x="154" y="717"/>
                    </a:cubicBezTo>
                    <a:cubicBezTo>
                      <a:pt x="152" y="710"/>
                      <a:pt x="153" y="702"/>
                      <a:pt x="153" y="695"/>
                    </a:cubicBezTo>
                    <a:cubicBezTo>
                      <a:pt x="153" y="692"/>
                      <a:pt x="153" y="689"/>
                      <a:pt x="157" y="688"/>
                    </a:cubicBezTo>
                    <a:cubicBezTo>
                      <a:pt x="175" y="683"/>
                      <a:pt x="179" y="677"/>
                      <a:pt x="169" y="663"/>
                    </a:cubicBezTo>
                    <a:cubicBezTo>
                      <a:pt x="163" y="654"/>
                      <a:pt x="169" y="649"/>
                      <a:pt x="172" y="640"/>
                    </a:cubicBezTo>
                    <a:cubicBezTo>
                      <a:pt x="163" y="646"/>
                      <a:pt x="161" y="654"/>
                      <a:pt x="160" y="662"/>
                    </a:cubicBezTo>
                    <a:cubicBezTo>
                      <a:pt x="160" y="668"/>
                      <a:pt x="162" y="676"/>
                      <a:pt x="151" y="676"/>
                    </a:cubicBezTo>
                    <a:cubicBezTo>
                      <a:pt x="150" y="676"/>
                      <a:pt x="150" y="676"/>
                      <a:pt x="150" y="676"/>
                    </a:cubicBezTo>
                    <a:cubicBezTo>
                      <a:pt x="149" y="670"/>
                      <a:pt x="147" y="664"/>
                      <a:pt x="148" y="658"/>
                    </a:cubicBezTo>
                    <a:cubicBezTo>
                      <a:pt x="143" y="647"/>
                      <a:pt x="150" y="636"/>
                      <a:pt x="149" y="625"/>
                    </a:cubicBezTo>
                    <a:cubicBezTo>
                      <a:pt x="149" y="623"/>
                      <a:pt x="150" y="620"/>
                      <a:pt x="154" y="620"/>
                    </a:cubicBezTo>
                    <a:cubicBezTo>
                      <a:pt x="168" y="619"/>
                      <a:pt x="171" y="617"/>
                      <a:pt x="168" y="604"/>
                    </a:cubicBezTo>
                    <a:cubicBezTo>
                      <a:pt x="166" y="595"/>
                      <a:pt x="167" y="586"/>
                      <a:pt x="171" y="577"/>
                    </a:cubicBezTo>
                    <a:cubicBezTo>
                      <a:pt x="161" y="579"/>
                      <a:pt x="158" y="595"/>
                      <a:pt x="147" y="586"/>
                    </a:cubicBezTo>
                    <a:cubicBezTo>
                      <a:pt x="146" y="584"/>
                      <a:pt x="145" y="582"/>
                      <a:pt x="145" y="580"/>
                    </a:cubicBezTo>
                    <a:cubicBezTo>
                      <a:pt x="146" y="577"/>
                      <a:pt x="147" y="573"/>
                      <a:pt x="150" y="572"/>
                    </a:cubicBezTo>
                    <a:cubicBezTo>
                      <a:pt x="168" y="559"/>
                      <a:pt x="173" y="542"/>
                      <a:pt x="169" y="521"/>
                    </a:cubicBezTo>
                    <a:cubicBezTo>
                      <a:pt x="157" y="523"/>
                      <a:pt x="160" y="544"/>
                      <a:pt x="144" y="540"/>
                    </a:cubicBezTo>
                    <a:cubicBezTo>
                      <a:pt x="141" y="534"/>
                      <a:pt x="149" y="530"/>
                      <a:pt x="146" y="524"/>
                    </a:cubicBezTo>
                    <a:cubicBezTo>
                      <a:pt x="146" y="523"/>
                      <a:pt x="147" y="522"/>
                      <a:pt x="147" y="521"/>
                    </a:cubicBezTo>
                    <a:cubicBezTo>
                      <a:pt x="151" y="513"/>
                      <a:pt x="159" y="508"/>
                      <a:pt x="164" y="501"/>
                    </a:cubicBezTo>
                    <a:cubicBezTo>
                      <a:pt x="169" y="495"/>
                      <a:pt x="172" y="486"/>
                      <a:pt x="170" y="479"/>
                    </a:cubicBezTo>
                    <a:cubicBezTo>
                      <a:pt x="164" y="466"/>
                      <a:pt x="168" y="454"/>
                      <a:pt x="174" y="442"/>
                    </a:cubicBezTo>
                    <a:cubicBezTo>
                      <a:pt x="168" y="439"/>
                      <a:pt x="163" y="448"/>
                      <a:pt x="159" y="443"/>
                    </a:cubicBezTo>
                    <a:cubicBezTo>
                      <a:pt x="155" y="438"/>
                      <a:pt x="157" y="432"/>
                      <a:pt x="161" y="428"/>
                    </a:cubicBezTo>
                    <a:cubicBezTo>
                      <a:pt x="177" y="411"/>
                      <a:pt x="174" y="392"/>
                      <a:pt x="171" y="372"/>
                    </a:cubicBezTo>
                    <a:cubicBezTo>
                      <a:pt x="168" y="350"/>
                      <a:pt x="173" y="329"/>
                      <a:pt x="171" y="307"/>
                    </a:cubicBezTo>
                    <a:cubicBezTo>
                      <a:pt x="170" y="293"/>
                      <a:pt x="166" y="286"/>
                      <a:pt x="156" y="280"/>
                    </a:cubicBezTo>
                    <a:cubicBezTo>
                      <a:pt x="156" y="279"/>
                      <a:pt x="156" y="277"/>
                      <a:pt x="156" y="276"/>
                    </a:cubicBezTo>
                    <a:cubicBezTo>
                      <a:pt x="169" y="263"/>
                      <a:pt x="175" y="250"/>
                      <a:pt x="168" y="231"/>
                    </a:cubicBezTo>
                    <a:cubicBezTo>
                      <a:pt x="165" y="222"/>
                      <a:pt x="169" y="213"/>
                      <a:pt x="170" y="204"/>
                    </a:cubicBezTo>
                    <a:cubicBezTo>
                      <a:pt x="171" y="196"/>
                      <a:pt x="170" y="190"/>
                      <a:pt x="162" y="189"/>
                    </a:cubicBezTo>
                    <a:close/>
                  </a:path>
                </a:pathLst>
              </a:custGeom>
              <a:solidFill>
                <a:srgbClr val="233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9" name="Group 406">
              <a:extLst>
                <a:ext uri="{FF2B5EF4-FFF2-40B4-BE49-F238E27FC236}">
                  <a16:creationId xmlns:a16="http://schemas.microsoft.com/office/drawing/2014/main" id="{12D6A9A7-278E-4082-9353-E4CCC243D928}"/>
                </a:ext>
              </a:extLst>
            </p:cNvPr>
            <p:cNvGrpSpPr>
              <a:grpSpLocks/>
            </p:cNvGrpSpPr>
            <p:nvPr/>
          </p:nvGrpSpPr>
          <p:grpSpPr bwMode="auto">
            <a:xfrm>
              <a:off x="616" y="1212"/>
              <a:ext cx="1097" cy="1506"/>
              <a:chOff x="616" y="1212"/>
              <a:chExt cx="1097" cy="1506"/>
            </a:xfrm>
          </p:grpSpPr>
          <p:sp>
            <p:nvSpPr>
              <p:cNvPr id="533" name="Freeform 206">
                <a:extLst>
                  <a:ext uri="{FF2B5EF4-FFF2-40B4-BE49-F238E27FC236}">
                    <a16:creationId xmlns:a16="http://schemas.microsoft.com/office/drawing/2014/main" id="{49666192-2C1F-4B47-BFFA-86D3AA3C50FD}"/>
                  </a:ext>
                </a:extLst>
              </p:cNvPr>
              <p:cNvSpPr>
                <a:spLocks/>
              </p:cNvSpPr>
              <p:nvPr/>
            </p:nvSpPr>
            <p:spPr bwMode="auto">
              <a:xfrm>
                <a:off x="710" y="1902"/>
                <a:ext cx="197" cy="368"/>
              </a:xfrm>
              <a:custGeom>
                <a:avLst/>
                <a:gdLst>
                  <a:gd name="T0" fmla="*/ 15 w 175"/>
                  <a:gd name="T1" fmla="*/ 309 h 327"/>
                  <a:gd name="T2" fmla="*/ 19 w 175"/>
                  <a:gd name="T3" fmla="*/ 305 h 327"/>
                  <a:gd name="T4" fmla="*/ 97 w 175"/>
                  <a:gd name="T5" fmla="*/ 134 h 327"/>
                  <a:gd name="T6" fmla="*/ 94 w 175"/>
                  <a:gd name="T7" fmla="*/ 118 h 327"/>
                  <a:gd name="T8" fmla="*/ 82 w 175"/>
                  <a:gd name="T9" fmla="*/ 128 h 327"/>
                  <a:gd name="T10" fmla="*/ 21 w 175"/>
                  <a:gd name="T11" fmla="*/ 266 h 327"/>
                  <a:gd name="T12" fmla="*/ 3 w 175"/>
                  <a:gd name="T13" fmla="*/ 289 h 327"/>
                  <a:gd name="T14" fmla="*/ 44 w 175"/>
                  <a:gd name="T15" fmla="*/ 197 h 327"/>
                  <a:gd name="T16" fmla="*/ 80 w 175"/>
                  <a:gd name="T17" fmla="*/ 88 h 327"/>
                  <a:gd name="T18" fmla="*/ 109 w 175"/>
                  <a:gd name="T19" fmla="*/ 0 h 327"/>
                  <a:gd name="T20" fmla="*/ 81 w 175"/>
                  <a:gd name="T21" fmla="*/ 106 h 327"/>
                  <a:gd name="T22" fmla="*/ 101 w 175"/>
                  <a:gd name="T23" fmla="*/ 86 h 327"/>
                  <a:gd name="T24" fmla="*/ 136 w 175"/>
                  <a:gd name="T25" fmla="*/ 10 h 327"/>
                  <a:gd name="T26" fmla="*/ 103 w 175"/>
                  <a:gd name="T27" fmla="*/ 104 h 327"/>
                  <a:gd name="T28" fmla="*/ 148 w 175"/>
                  <a:gd name="T29" fmla="*/ 15 h 327"/>
                  <a:gd name="T30" fmla="*/ 152 w 175"/>
                  <a:gd name="T31" fmla="*/ 15 h 327"/>
                  <a:gd name="T32" fmla="*/ 122 w 175"/>
                  <a:gd name="T33" fmla="*/ 122 h 327"/>
                  <a:gd name="T34" fmla="*/ 117 w 175"/>
                  <a:gd name="T35" fmla="*/ 102 h 327"/>
                  <a:gd name="T36" fmla="*/ 55 w 175"/>
                  <a:gd name="T37" fmla="*/ 247 h 327"/>
                  <a:gd name="T38" fmla="*/ 87 w 175"/>
                  <a:gd name="T39" fmla="*/ 199 h 327"/>
                  <a:gd name="T40" fmla="*/ 154 w 175"/>
                  <a:gd name="T41" fmla="*/ 75 h 327"/>
                  <a:gd name="T42" fmla="*/ 164 w 175"/>
                  <a:gd name="T43" fmla="*/ 35 h 327"/>
                  <a:gd name="T44" fmla="*/ 175 w 175"/>
                  <a:gd name="T45" fmla="*/ 8 h 327"/>
                  <a:gd name="T46" fmla="*/ 152 w 175"/>
                  <a:gd name="T47" fmla="*/ 112 h 327"/>
                  <a:gd name="T48" fmla="*/ 145 w 175"/>
                  <a:gd name="T49" fmla="*/ 101 h 327"/>
                  <a:gd name="T50" fmla="*/ 108 w 175"/>
                  <a:gd name="T51" fmla="*/ 195 h 327"/>
                  <a:gd name="T52" fmla="*/ 105 w 175"/>
                  <a:gd name="T53" fmla="*/ 196 h 327"/>
                  <a:gd name="T54" fmla="*/ 95 w 175"/>
                  <a:gd name="T55" fmla="*/ 209 h 327"/>
                  <a:gd name="T56" fmla="*/ 74 w 175"/>
                  <a:gd name="T57" fmla="*/ 265 h 327"/>
                  <a:gd name="T58" fmla="*/ 72 w 175"/>
                  <a:gd name="T59" fmla="*/ 267 h 327"/>
                  <a:gd name="T60" fmla="*/ 62 w 175"/>
                  <a:gd name="T61" fmla="*/ 259 h 327"/>
                  <a:gd name="T62" fmla="*/ 29 w 175"/>
                  <a:gd name="T63" fmla="*/ 326 h 327"/>
                  <a:gd name="T64" fmla="*/ 41 w 175"/>
                  <a:gd name="T65" fmla="*/ 278 h 327"/>
                  <a:gd name="T66" fmla="*/ 12 w 175"/>
                  <a:gd name="T67" fmla="*/ 327 h 327"/>
                  <a:gd name="T68" fmla="*/ 15 w 175"/>
                  <a:gd name="T69" fmla="*/ 30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5" h="327">
                    <a:moveTo>
                      <a:pt x="15" y="309"/>
                    </a:moveTo>
                    <a:cubicBezTo>
                      <a:pt x="16" y="308"/>
                      <a:pt x="18" y="307"/>
                      <a:pt x="19" y="305"/>
                    </a:cubicBezTo>
                    <a:cubicBezTo>
                      <a:pt x="42" y="247"/>
                      <a:pt x="82" y="196"/>
                      <a:pt x="97" y="134"/>
                    </a:cubicBezTo>
                    <a:cubicBezTo>
                      <a:pt x="99" y="128"/>
                      <a:pt x="106" y="122"/>
                      <a:pt x="94" y="118"/>
                    </a:cubicBezTo>
                    <a:cubicBezTo>
                      <a:pt x="82" y="113"/>
                      <a:pt x="84" y="124"/>
                      <a:pt x="82" y="128"/>
                    </a:cubicBezTo>
                    <a:cubicBezTo>
                      <a:pt x="64" y="175"/>
                      <a:pt x="42" y="220"/>
                      <a:pt x="21" y="266"/>
                    </a:cubicBezTo>
                    <a:cubicBezTo>
                      <a:pt x="17" y="275"/>
                      <a:pt x="12" y="284"/>
                      <a:pt x="3" y="289"/>
                    </a:cubicBezTo>
                    <a:cubicBezTo>
                      <a:pt x="19" y="259"/>
                      <a:pt x="28" y="226"/>
                      <a:pt x="44" y="197"/>
                    </a:cubicBezTo>
                    <a:cubicBezTo>
                      <a:pt x="62" y="162"/>
                      <a:pt x="76" y="127"/>
                      <a:pt x="80" y="88"/>
                    </a:cubicBezTo>
                    <a:cubicBezTo>
                      <a:pt x="84" y="57"/>
                      <a:pt x="96" y="28"/>
                      <a:pt x="109" y="0"/>
                    </a:cubicBezTo>
                    <a:cubicBezTo>
                      <a:pt x="110" y="38"/>
                      <a:pt x="90" y="71"/>
                      <a:pt x="81" y="106"/>
                    </a:cubicBezTo>
                    <a:cubicBezTo>
                      <a:pt x="96" y="100"/>
                      <a:pt x="96" y="99"/>
                      <a:pt x="101" y="86"/>
                    </a:cubicBezTo>
                    <a:cubicBezTo>
                      <a:pt x="111" y="60"/>
                      <a:pt x="122" y="34"/>
                      <a:pt x="136" y="10"/>
                    </a:cubicBezTo>
                    <a:cubicBezTo>
                      <a:pt x="125" y="41"/>
                      <a:pt x="114" y="72"/>
                      <a:pt x="103" y="104"/>
                    </a:cubicBezTo>
                    <a:cubicBezTo>
                      <a:pt x="127" y="78"/>
                      <a:pt x="131" y="43"/>
                      <a:pt x="148" y="15"/>
                    </a:cubicBezTo>
                    <a:cubicBezTo>
                      <a:pt x="149" y="13"/>
                      <a:pt x="151" y="13"/>
                      <a:pt x="152" y="15"/>
                    </a:cubicBezTo>
                    <a:cubicBezTo>
                      <a:pt x="140" y="50"/>
                      <a:pt x="126" y="84"/>
                      <a:pt x="122" y="122"/>
                    </a:cubicBezTo>
                    <a:cubicBezTo>
                      <a:pt x="112" y="116"/>
                      <a:pt x="123" y="108"/>
                      <a:pt x="117" y="102"/>
                    </a:cubicBezTo>
                    <a:cubicBezTo>
                      <a:pt x="93" y="149"/>
                      <a:pt x="87" y="204"/>
                      <a:pt x="55" y="247"/>
                    </a:cubicBezTo>
                    <a:cubicBezTo>
                      <a:pt x="78" y="239"/>
                      <a:pt x="79" y="216"/>
                      <a:pt x="87" y="199"/>
                    </a:cubicBezTo>
                    <a:cubicBezTo>
                      <a:pt x="107" y="156"/>
                      <a:pt x="131" y="116"/>
                      <a:pt x="154" y="75"/>
                    </a:cubicBezTo>
                    <a:cubicBezTo>
                      <a:pt x="161" y="64"/>
                      <a:pt x="160" y="48"/>
                      <a:pt x="164" y="35"/>
                    </a:cubicBezTo>
                    <a:cubicBezTo>
                      <a:pt x="167" y="26"/>
                      <a:pt x="165" y="15"/>
                      <a:pt x="175" y="8"/>
                    </a:cubicBezTo>
                    <a:cubicBezTo>
                      <a:pt x="175" y="25"/>
                      <a:pt x="158" y="101"/>
                      <a:pt x="152" y="112"/>
                    </a:cubicBezTo>
                    <a:cubicBezTo>
                      <a:pt x="145" y="111"/>
                      <a:pt x="152" y="103"/>
                      <a:pt x="145" y="101"/>
                    </a:cubicBezTo>
                    <a:cubicBezTo>
                      <a:pt x="131" y="131"/>
                      <a:pt x="114" y="161"/>
                      <a:pt x="108" y="195"/>
                    </a:cubicBezTo>
                    <a:cubicBezTo>
                      <a:pt x="107" y="195"/>
                      <a:pt x="106" y="196"/>
                      <a:pt x="105" y="196"/>
                    </a:cubicBezTo>
                    <a:cubicBezTo>
                      <a:pt x="95" y="195"/>
                      <a:pt x="97" y="204"/>
                      <a:pt x="95" y="209"/>
                    </a:cubicBezTo>
                    <a:cubicBezTo>
                      <a:pt x="87" y="227"/>
                      <a:pt x="83" y="247"/>
                      <a:pt x="74" y="265"/>
                    </a:cubicBezTo>
                    <a:cubicBezTo>
                      <a:pt x="74" y="266"/>
                      <a:pt x="73" y="266"/>
                      <a:pt x="72" y="267"/>
                    </a:cubicBezTo>
                    <a:cubicBezTo>
                      <a:pt x="59" y="276"/>
                      <a:pt x="67" y="260"/>
                      <a:pt x="62" y="259"/>
                    </a:cubicBezTo>
                    <a:cubicBezTo>
                      <a:pt x="51" y="281"/>
                      <a:pt x="40" y="304"/>
                      <a:pt x="29" y="326"/>
                    </a:cubicBezTo>
                    <a:cubicBezTo>
                      <a:pt x="25" y="309"/>
                      <a:pt x="40" y="298"/>
                      <a:pt x="41" y="278"/>
                    </a:cubicBezTo>
                    <a:cubicBezTo>
                      <a:pt x="28" y="296"/>
                      <a:pt x="25" y="314"/>
                      <a:pt x="12" y="327"/>
                    </a:cubicBezTo>
                    <a:cubicBezTo>
                      <a:pt x="3" y="320"/>
                      <a:pt x="0" y="313"/>
                      <a:pt x="15" y="309"/>
                    </a:cubicBezTo>
                    <a:close/>
                  </a:path>
                </a:pathLst>
              </a:custGeom>
              <a:solidFill>
                <a:srgbClr val="956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4" name="Freeform 207">
                <a:extLst>
                  <a:ext uri="{FF2B5EF4-FFF2-40B4-BE49-F238E27FC236}">
                    <a16:creationId xmlns:a16="http://schemas.microsoft.com/office/drawing/2014/main" id="{EDE11D85-370D-4F64-BF22-8A9013F71C42}"/>
                  </a:ext>
                </a:extLst>
              </p:cNvPr>
              <p:cNvSpPr>
                <a:spLocks/>
              </p:cNvSpPr>
              <p:nvPr/>
            </p:nvSpPr>
            <p:spPr bwMode="auto">
              <a:xfrm>
                <a:off x="751" y="2537"/>
                <a:ext cx="140" cy="128"/>
              </a:xfrm>
              <a:custGeom>
                <a:avLst/>
                <a:gdLst>
                  <a:gd name="T0" fmla="*/ 60 w 125"/>
                  <a:gd name="T1" fmla="*/ 94 h 114"/>
                  <a:gd name="T2" fmla="*/ 50 w 125"/>
                  <a:gd name="T3" fmla="*/ 85 h 114"/>
                  <a:gd name="T4" fmla="*/ 44 w 125"/>
                  <a:gd name="T5" fmla="*/ 60 h 114"/>
                  <a:gd name="T6" fmla="*/ 43 w 125"/>
                  <a:gd name="T7" fmla="*/ 52 h 114"/>
                  <a:gd name="T8" fmla="*/ 38 w 125"/>
                  <a:gd name="T9" fmla="*/ 55 h 114"/>
                  <a:gd name="T10" fmla="*/ 0 w 125"/>
                  <a:gd name="T11" fmla="*/ 57 h 114"/>
                  <a:gd name="T12" fmla="*/ 15 w 125"/>
                  <a:gd name="T13" fmla="*/ 17 h 114"/>
                  <a:gd name="T14" fmla="*/ 16 w 125"/>
                  <a:gd name="T15" fmla="*/ 3 h 114"/>
                  <a:gd name="T16" fmla="*/ 57 w 125"/>
                  <a:gd name="T17" fmla="*/ 22 h 114"/>
                  <a:gd name="T18" fmla="*/ 65 w 125"/>
                  <a:gd name="T19" fmla="*/ 30 h 114"/>
                  <a:gd name="T20" fmla="*/ 120 w 125"/>
                  <a:gd name="T21" fmla="*/ 58 h 114"/>
                  <a:gd name="T22" fmla="*/ 120 w 125"/>
                  <a:gd name="T23" fmla="*/ 58 h 114"/>
                  <a:gd name="T24" fmla="*/ 121 w 125"/>
                  <a:gd name="T25" fmla="*/ 62 h 114"/>
                  <a:gd name="T26" fmla="*/ 120 w 125"/>
                  <a:gd name="T27" fmla="*/ 79 h 114"/>
                  <a:gd name="T28" fmla="*/ 96 w 125"/>
                  <a:gd name="T29" fmla="*/ 114 h 114"/>
                  <a:gd name="T30" fmla="*/ 96 w 125"/>
                  <a:gd name="T31" fmla="*/ 114 h 114"/>
                  <a:gd name="T32" fmla="*/ 113 w 125"/>
                  <a:gd name="T33" fmla="*/ 91 h 114"/>
                  <a:gd name="T34" fmla="*/ 99 w 125"/>
                  <a:gd name="T35" fmla="*/ 93 h 114"/>
                  <a:gd name="T36" fmla="*/ 71 w 125"/>
                  <a:gd name="T37" fmla="*/ 95 h 114"/>
                  <a:gd name="T38" fmla="*/ 60 w 125"/>
                  <a:gd name="T39" fmla="*/ 9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114">
                    <a:moveTo>
                      <a:pt x="60" y="94"/>
                    </a:moveTo>
                    <a:cubicBezTo>
                      <a:pt x="58" y="89"/>
                      <a:pt x="54" y="87"/>
                      <a:pt x="50" y="85"/>
                    </a:cubicBezTo>
                    <a:cubicBezTo>
                      <a:pt x="36" y="80"/>
                      <a:pt x="26" y="74"/>
                      <a:pt x="44" y="60"/>
                    </a:cubicBezTo>
                    <a:cubicBezTo>
                      <a:pt x="47" y="58"/>
                      <a:pt x="47" y="54"/>
                      <a:pt x="43" y="52"/>
                    </a:cubicBezTo>
                    <a:cubicBezTo>
                      <a:pt x="40" y="50"/>
                      <a:pt x="39" y="52"/>
                      <a:pt x="38" y="55"/>
                    </a:cubicBezTo>
                    <a:cubicBezTo>
                      <a:pt x="28" y="75"/>
                      <a:pt x="16" y="67"/>
                      <a:pt x="0" y="57"/>
                    </a:cubicBezTo>
                    <a:cubicBezTo>
                      <a:pt x="26" y="50"/>
                      <a:pt x="21" y="34"/>
                      <a:pt x="15" y="17"/>
                    </a:cubicBezTo>
                    <a:cubicBezTo>
                      <a:pt x="13" y="12"/>
                      <a:pt x="13" y="7"/>
                      <a:pt x="16" y="3"/>
                    </a:cubicBezTo>
                    <a:cubicBezTo>
                      <a:pt x="34" y="0"/>
                      <a:pt x="44" y="15"/>
                      <a:pt x="57" y="22"/>
                    </a:cubicBezTo>
                    <a:cubicBezTo>
                      <a:pt x="60" y="24"/>
                      <a:pt x="61" y="28"/>
                      <a:pt x="65" y="30"/>
                    </a:cubicBezTo>
                    <a:cubicBezTo>
                      <a:pt x="83" y="39"/>
                      <a:pt x="99" y="53"/>
                      <a:pt x="120" y="58"/>
                    </a:cubicBezTo>
                    <a:cubicBezTo>
                      <a:pt x="120" y="58"/>
                      <a:pt x="120" y="58"/>
                      <a:pt x="120" y="58"/>
                    </a:cubicBezTo>
                    <a:cubicBezTo>
                      <a:pt x="120" y="59"/>
                      <a:pt x="120" y="60"/>
                      <a:pt x="121" y="62"/>
                    </a:cubicBezTo>
                    <a:cubicBezTo>
                      <a:pt x="112" y="67"/>
                      <a:pt x="118" y="73"/>
                      <a:pt x="120" y="79"/>
                    </a:cubicBezTo>
                    <a:cubicBezTo>
                      <a:pt x="125" y="98"/>
                      <a:pt x="116" y="112"/>
                      <a:pt x="96" y="114"/>
                    </a:cubicBezTo>
                    <a:cubicBezTo>
                      <a:pt x="96" y="114"/>
                      <a:pt x="96" y="114"/>
                      <a:pt x="96" y="114"/>
                    </a:cubicBezTo>
                    <a:cubicBezTo>
                      <a:pt x="90" y="98"/>
                      <a:pt x="107" y="98"/>
                      <a:pt x="113" y="91"/>
                    </a:cubicBezTo>
                    <a:cubicBezTo>
                      <a:pt x="107" y="83"/>
                      <a:pt x="102" y="89"/>
                      <a:pt x="99" y="93"/>
                    </a:cubicBezTo>
                    <a:cubicBezTo>
                      <a:pt x="90" y="105"/>
                      <a:pt x="81" y="107"/>
                      <a:pt x="71" y="95"/>
                    </a:cubicBezTo>
                    <a:cubicBezTo>
                      <a:pt x="67" y="91"/>
                      <a:pt x="64" y="93"/>
                      <a:pt x="60" y="94"/>
                    </a:cubicBezTo>
                    <a:close/>
                  </a:path>
                </a:pathLst>
              </a:custGeom>
              <a:solidFill>
                <a:srgbClr val="2A3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5" name="Freeform 208">
                <a:extLst>
                  <a:ext uri="{FF2B5EF4-FFF2-40B4-BE49-F238E27FC236}">
                    <a16:creationId xmlns:a16="http://schemas.microsoft.com/office/drawing/2014/main" id="{446034E0-2CD3-403A-B0B2-3E32F37823E3}"/>
                  </a:ext>
                </a:extLst>
              </p:cNvPr>
              <p:cNvSpPr>
                <a:spLocks/>
              </p:cNvSpPr>
              <p:nvPr/>
            </p:nvSpPr>
            <p:spPr bwMode="auto">
              <a:xfrm>
                <a:off x="1458" y="1762"/>
                <a:ext cx="53" cy="353"/>
              </a:xfrm>
              <a:custGeom>
                <a:avLst/>
                <a:gdLst>
                  <a:gd name="T0" fmla="*/ 9 w 47"/>
                  <a:gd name="T1" fmla="*/ 278 h 314"/>
                  <a:gd name="T2" fmla="*/ 0 w 47"/>
                  <a:gd name="T3" fmla="*/ 314 h 314"/>
                  <a:gd name="T4" fmla="*/ 3 w 47"/>
                  <a:gd name="T5" fmla="*/ 282 h 314"/>
                  <a:gd name="T6" fmla="*/ 8 w 47"/>
                  <a:gd name="T7" fmla="*/ 252 h 314"/>
                  <a:gd name="T8" fmla="*/ 15 w 47"/>
                  <a:gd name="T9" fmla="*/ 268 h 314"/>
                  <a:gd name="T10" fmla="*/ 41 w 47"/>
                  <a:gd name="T11" fmla="*/ 0 h 314"/>
                  <a:gd name="T12" fmla="*/ 39 w 47"/>
                  <a:gd name="T13" fmla="*/ 107 h 314"/>
                  <a:gd name="T14" fmla="*/ 47 w 47"/>
                  <a:gd name="T15" fmla="*/ 95 h 314"/>
                  <a:gd name="T16" fmla="*/ 47 w 47"/>
                  <a:gd name="T17" fmla="*/ 196 h 314"/>
                  <a:gd name="T18" fmla="*/ 41 w 47"/>
                  <a:gd name="T19" fmla="*/ 196 h 314"/>
                  <a:gd name="T20" fmla="*/ 36 w 47"/>
                  <a:gd name="T21" fmla="*/ 128 h 314"/>
                  <a:gd name="T22" fmla="*/ 34 w 47"/>
                  <a:gd name="T23" fmla="*/ 170 h 314"/>
                  <a:gd name="T24" fmla="*/ 36 w 47"/>
                  <a:gd name="T25" fmla="*/ 217 h 314"/>
                  <a:gd name="T26" fmla="*/ 26 w 47"/>
                  <a:gd name="T27" fmla="*/ 238 h 314"/>
                  <a:gd name="T28" fmla="*/ 19 w 47"/>
                  <a:gd name="T29" fmla="*/ 279 h 314"/>
                  <a:gd name="T30" fmla="*/ 14 w 47"/>
                  <a:gd name="T31" fmla="*/ 286 h 314"/>
                  <a:gd name="T32" fmla="*/ 9 w 47"/>
                  <a:gd name="T33" fmla="*/ 278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314">
                    <a:moveTo>
                      <a:pt x="9" y="278"/>
                    </a:moveTo>
                    <a:cubicBezTo>
                      <a:pt x="4" y="289"/>
                      <a:pt x="11" y="303"/>
                      <a:pt x="0" y="314"/>
                    </a:cubicBezTo>
                    <a:cubicBezTo>
                      <a:pt x="1" y="302"/>
                      <a:pt x="2" y="292"/>
                      <a:pt x="3" y="282"/>
                    </a:cubicBezTo>
                    <a:cubicBezTo>
                      <a:pt x="4" y="272"/>
                      <a:pt x="6" y="263"/>
                      <a:pt x="8" y="252"/>
                    </a:cubicBezTo>
                    <a:cubicBezTo>
                      <a:pt x="14" y="256"/>
                      <a:pt x="9" y="263"/>
                      <a:pt x="15" y="268"/>
                    </a:cubicBezTo>
                    <a:cubicBezTo>
                      <a:pt x="15" y="177"/>
                      <a:pt x="27" y="89"/>
                      <a:pt x="41" y="0"/>
                    </a:cubicBezTo>
                    <a:cubicBezTo>
                      <a:pt x="41" y="35"/>
                      <a:pt x="38" y="71"/>
                      <a:pt x="39" y="107"/>
                    </a:cubicBezTo>
                    <a:cubicBezTo>
                      <a:pt x="46" y="106"/>
                      <a:pt x="40" y="96"/>
                      <a:pt x="47" y="95"/>
                    </a:cubicBezTo>
                    <a:cubicBezTo>
                      <a:pt x="47" y="129"/>
                      <a:pt x="47" y="162"/>
                      <a:pt x="47" y="196"/>
                    </a:cubicBezTo>
                    <a:cubicBezTo>
                      <a:pt x="45" y="196"/>
                      <a:pt x="43" y="196"/>
                      <a:pt x="41" y="196"/>
                    </a:cubicBezTo>
                    <a:cubicBezTo>
                      <a:pt x="35" y="175"/>
                      <a:pt x="42" y="152"/>
                      <a:pt x="36" y="128"/>
                    </a:cubicBezTo>
                    <a:cubicBezTo>
                      <a:pt x="22" y="144"/>
                      <a:pt x="34" y="157"/>
                      <a:pt x="34" y="170"/>
                    </a:cubicBezTo>
                    <a:cubicBezTo>
                      <a:pt x="34" y="186"/>
                      <a:pt x="39" y="202"/>
                      <a:pt x="36" y="217"/>
                    </a:cubicBezTo>
                    <a:cubicBezTo>
                      <a:pt x="35" y="222"/>
                      <a:pt x="27" y="229"/>
                      <a:pt x="26" y="238"/>
                    </a:cubicBezTo>
                    <a:cubicBezTo>
                      <a:pt x="25" y="252"/>
                      <a:pt x="22" y="265"/>
                      <a:pt x="19" y="279"/>
                    </a:cubicBezTo>
                    <a:cubicBezTo>
                      <a:pt x="18" y="282"/>
                      <a:pt x="19" y="286"/>
                      <a:pt x="14" y="286"/>
                    </a:cubicBezTo>
                    <a:cubicBezTo>
                      <a:pt x="9" y="286"/>
                      <a:pt x="15" y="278"/>
                      <a:pt x="9" y="278"/>
                    </a:cubicBezTo>
                    <a:close/>
                  </a:path>
                </a:pathLst>
              </a:custGeom>
              <a:solidFill>
                <a:srgbClr val="B78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6" name="Freeform 209">
                <a:extLst>
                  <a:ext uri="{FF2B5EF4-FFF2-40B4-BE49-F238E27FC236}">
                    <a16:creationId xmlns:a16="http://schemas.microsoft.com/office/drawing/2014/main" id="{274698B3-EFD4-404C-92EB-245C733CE0FF}"/>
                  </a:ext>
                </a:extLst>
              </p:cNvPr>
              <p:cNvSpPr>
                <a:spLocks/>
              </p:cNvSpPr>
              <p:nvPr/>
            </p:nvSpPr>
            <p:spPr bwMode="auto">
              <a:xfrm>
                <a:off x="1089" y="1378"/>
                <a:ext cx="127" cy="426"/>
              </a:xfrm>
              <a:custGeom>
                <a:avLst/>
                <a:gdLst>
                  <a:gd name="T0" fmla="*/ 107 w 113"/>
                  <a:gd name="T1" fmla="*/ 18 h 379"/>
                  <a:gd name="T2" fmla="*/ 110 w 113"/>
                  <a:gd name="T3" fmla="*/ 32 h 379"/>
                  <a:gd name="T4" fmla="*/ 90 w 113"/>
                  <a:gd name="T5" fmla="*/ 101 h 379"/>
                  <a:gd name="T6" fmla="*/ 72 w 113"/>
                  <a:gd name="T7" fmla="*/ 145 h 379"/>
                  <a:gd name="T8" fmla="*/ 57 w 113"/>
                  <a:gd name="T9" fmla="*/ 228 h 379"/>
                  <a:gd name="T10" fmla="*/ 29 w 113"/>
                  <a:gd name="T11" fmla="*/ 316 h 379"/>
                  <a:gd name="T12" fmla="*/ 12 w 113"/>
                  <a:gd name="T13" fmla="*/ 365 h 379"/>
                  <a:gd name="T14" fmla="*/ 0 w 113"/>
                  <a:gd name="T15" fmla="*/ 377 h 379"/>
                  <a:gd name="T16" fmla="*/ 48 w 113"/>
                  <a:gd name="T17" fmla="*/ 223 h 379"/>
                  <a:gd name="T18" fmla="*/ 69 w 113"/>
                  <a:gd name="T19" fmla="*/ 125 h 379"/>
                  <a:gd name="T20" fmla="*/ 69 w 113"/>
                  <a:gd name="T21" fmla="*/ 108 h 379"/>
                  <a:gd name="T22" fmla="*/ 97 w 113"/>
                  <a:gd name="T23" fmla="*/ 0 h 379"/>
                  <a:gd name="T24" fmla="*/ 75 w 113"/>
                  <a:gd name="T25" fmla="*/ 98 h 379"/>
                  <a:gd name="T26" fmla="*/ 107 w 113"/>
                  <a:gd name="T27" fmla="*/ 1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379">
                    <a:moveTo>
                      <a:pt x="107" y="18"/>
                    </a:moveTo>
                    <a:cubicBezTo>
                      <a:pt x="113" y="22"/>
                      <a:pt x="112" y="27"/>
                      <a:pt x="110" y="32"/>
                    </a:cubicBezTo>
                    <a:cubicBezTo>
                      <a:pt x="104" y="55"/>
                      <a:pt x="101" y="80"/>
                      <a:pt x="90" y="101"/>
                    </a:cubicBezTo>
                    <a:cubicBezTo>
                      <a:pt x="83" y="115"/>
                      <a:pt x="72" y="130"/>
                      <a:pt x="72" y="145"/>
                    </a:cubicBezTo>
                    <a:cubicBezTo>
                      <a:pt x="73" y="174"/>
                      <a:pt x="57" y="200"/>
                      <a:pt x="57" y="228"/>
                    </a:cubicBezTo>
                    <a:cubicBezTo>
                      <a:pt x="56" y="260"/>
                      <a:pt x="38" y="287"/>
                      <a:pt x="29" y="316"/>
                    </a:cubicBezTo>
                    <a:cubicBezTo>
                      <a:pt x="25" y="333"/>
                      <a:pt x="18" y="349"/>
                      <a:pt x="12" y="365"/>
                    </a:cubicBezTo>
                    <a:cubicBezTo>
                      <a:pt x="10" y="371"/>
                      <a:pt x="8" y="379"/>
                      <a:pt x="0" y="377"/>
                    </a:cubicBezTo>
                    <a:cubicBezTo>
                      <a:pt x="16" y="326"/>
                      <a:pt x="49" y="278"/>
                      <a:pt x="48" y="223"/>
                    </a:cubicBezTo>
                    <a:cubicBezTo>
                      <a:pt x="48" y="187"/>
                      <a:pt x="58" y="157"/>
                      <a:pt x="69" y="125"/>
                    </a:cubicBezTo>
                    <a:cubicBezTo>
                      <a:pt x="71" y="120"/>
                      <a:pt x="70" y="114"/>
                      <a:pt x="69" y="108"/>
                    </a:cubicBezTo>
                    <a:cubicBezTo>
                      <a:pt x="64" y="85"/>
                      <a:pt x="80" y="22"/>
                      <a:pt x="97" y="0"/>
                    </a:cubicBezTo>
                    <a:cubicBezTo>
                      <a:pt x="93" y="35"/>
                      <a:pt x="73" y="63"/>
                      <a:pt x="75" y="98"/>
                    </a:cubicBezTo>
                    <a:cubicBezTo>
                      <a:pt x="99" y="75"/>
                      <a:pt x="93" y="43"/>
                      <a:pt x="107" y="18"/>
                    </a:cubicBezTo>
                    <a:close/>
                  </a:path>
                </a:pathLst>
              </a:custGeom>
              <a:solidFill>
                <a:srgbClr val="A980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7" name="Freeform 210">
                <a:extLst>
                  <a:ext uri="{FF2B5EF4-FFF2-40B4-BE49-F238E27FC236}">
                    <a16:creationId xmlns:a16="http://schemas.microsoft.com/office/drawing/2014/main" id="{6E0EDFA9-3E9E-4527-A55F-B12E99DC035E}"/>
                  </a:ext>
                </a:extLst>
              </p:cNvPr>
              <p:cNvSpPr>
                <a:spLocks/>
              </p:cNvSpPr>
              <p:nvPr/>
            </p:nvSpPr>
            <p:spPr bwMode="auto">
              <a:xfrm>
                <a:off x="1436" y="2133"/>
                <a:ext cx="64" cy="551"/>
              </a:xfrm>
              <a:custGeom>
                <a:avLst/>
                <a:gdLst>
                  <a:gd name="T0" fmla="*/ 57 w 57"/>
                  <a:gd name="T1" fmla="*/ 1 h 491"/>
                  <a:gd name="T2" fmla="*/ 47 w 57"/>
                  <a:gd name="T3" fmla="*/ 63 h 491"/>
                  <a:gd name="T4" fmla="*/ 43 w 57"/>
                  <a:gd name="T5" fmla="*/ 177 h 491"/>
                  <a:gd name="T6" fmla="*/ 39 w 57"/>
                  <a:gd name="T7" fmla="*/ 320 h 491"/>
                  <a:gd name="T8" fmla="*/ 23 w 57"/>
                  <a:gd name="T9" fmla="*/ 413 h 491"/>
                  <a:gd name="T10" fmla="*/ 0 w 57"/>
                  <a:gd name="T11" fmla="*/ 491 h 491"/>
                  <a:gd name="T12" fmla="*/ 17 w 57"/>
                  <a:gd name="T13" fmla="*/ 391 h 491"/>
                  <a:gd name="T14" fmla="*/ 20 w 57"/>
                  <a:gd name="T15" fmla="*/ 371 h 491"/>
                  <a:gd name="T16" fmla="*/ 41 w 57"/>
                  <a:gd name="T17" fmla="*/ 225 h 491"/>
                  <a:gd name="T18" fmla="*/ 34 w 57"/>
                  <a:gd name="T19" fmla="*/ 164 h 491"/>
                  <a:gd name="T20" fmla="*/ 47 w 57"/>
                  <a:gd name="T21" fmla="*/ 18 h 491"/>
                  <a:gd name="T22" fmla="*/ 52 w 57"/>
                  <a:gd name="T23" fmla="*/ 0 h 491"/>
                  <a:gd name="T24" fmla="*/ 57 w 57"/>
                  <a:gd name="T25" fmla="*/ 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491">
                    <a:moveTo>
                      <a:pt x="57" y="1"/>
                    </a:moveTo>
                    <a:cubicBezTo>
                      <a:pt x="54" y="22"/>
                      <a:pt x="49" y="42"/>
                      <a:pt x="47" y="63"/>
                    </a:cubicBezTo>
                    <a:cubicBezTo>
                      <a:pt x="44" y="101"/>
                      <a:pt x="36" y="141"/>
                      <a:pt x="43" y="177"/>
                    </a:cubicBezTo>
                    <a:cubicBezTo>
                      <a:pt x="53" y="226"/>
                      <a:pt x="46" y="274"/>
                      <a:pt x="39" y="320"/>
                    </a:cubicBezTo>
                    <a:cubicBezTo>
                      <a:pt x="35" y="351"/>
                      <a:pt x="34" y="385"/>
                      <a:pt x="23" y="413"/>
                    </a:cubicBezTo>
                    <a:cubicBezTo>
                      <a:pt x="13" y="439"/>
                      <a:pt x="15" y="467"/>
                      <a:pt x="0" y="491"/>
                    </a:cubicBezTo>
                    <a:cubicBezTo>
                      <a:pt x="7" y="458"/>
                      <a:pt x="2" y="423"/>
                      <a:pt x="17" y="391"/>
                    </a:cubicBezTo>
                    <a:cubicBezTo>
                      <a:pt x="20" y="385"/>
                      <a:pt x="19" y="378"/>
                      <a:pt x="20" y="371"/>
                    </a:cubicBezTo>
                    <a:cubicBezTo>
                      <a:pt x="27" y="322"/>
                      <a:pt x="40" y="275"/>
                      <a:pt x="41" y="225"/>
                    </a:cubicBezTo>
                    <a:cubicBezTo>
                      <a:pt x="41" y="204"/>
                      <a:pt x="32" y="185"/>
                      <a:pt x="34" y="164"/>
                    </a:cubicBezTo>
                    <a:cubicBezTo>
                      <a:pt x="38" y="115"/>
                      <a:pt x="38" y="66"/>
                      <a:pt x="47" y="18"/>
                    </a:cubicBezTo>
                    <a:cubicBezTo>
                      <a:pt x="48" y="12"/>
                      <a:pt x="50" y="6"/>
                      <a:pt x="52" y="0"/>
                    </a:cubicBezTo>
                    <a:cubicBezTo>
                      <a:pt x="54" y="0"/>
                      <a:pt x="55" y="1"/>
                      <a:pt x="57" y="1"/>
                    </a:cubicBezTo>
                    <a:close/>
                  </a:path>
                </a:pathLst>
              </a:custGeom>
              <a:solidFill>
                <a:srgbClr val="A78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8" name="Freeform 211">
                <a:extLst>
                  <a:ext uri="{FF2B5EF4-FFF2-40B4-BE49-F238E27FC236}">
                    <a16:creationId xmlns:a16="http://schemas.microsoft.com/office/drawing/2014/main" id="{92740A21-D3E1-4194-A094-2390A7F84793}"/>
                  </a:ext>
                </a:extLst>
              </p:cNvPr>
              <p:cNvSpPr>
                <a:spLocks/>
              </p:cNvSpPr>
              <p:nvPr/>
            </p:nvSpPr>
            <p:spPr bwMode="auto">
              <a:xfrm>
                <a:off x="1235" y="1975"/>
                <a:ext cx="118" cy="548"/>
              </a:xfrm>
              <a:custGeom>
                <a:avLst/>
                <a:gdLst>
                  <a:gd name="T0" fmla="*/ 1 w 105"/>
                  <a:gd name="T1" fmla="*/ 482 h 487"/>
                  <a:gd name="T2" fmla="*/ 11 w 105"/>
                  <a:gd name="T3" fmla="*/ 394 h 487"/>
                  <a:gd name="T4" fmla="*/ 21 w 105"/>
                  <a:gd name="T5" fmla="*/ 340 h 487"/>
                  <a:gd name="T6" fmla="*/ 51 w 105"/>
                  <a:gd name="T7" fmla="*/ 194 h 487"/>
                  <a:gd name="T8" fmla="*/ 72 w 105"/>
                  <a:gd name="T9" fmla="*/ 90 h 487"/>
                  <a:gd name="T10" fmla="*/ 105 w 105"/>
                  <a:gd name="T11" fmla="*/ 0 h 487"/>
                  <a:gd name="T12" fmla="*/ 78 w 105"/>
                  <a:gd name="T13" fmla="*/ 113 h 487"/>
                  <a:gd name="T14" fmla="*/ 71 w 105"/>
                  <a:gd name="T15" fmla="*/ 137 h 487"/>
                  <a:gd name="T16" fmla="*/ 48 w 105"/>
                  <a:gd name="T17" fmla="*/ 244 h 487"/>
                  <a:gd name="T18" fmla="*/ 25 w 105"/>
                  <a:gd name="T19" fmla="*/ 357 h 487"/>
                  <a:gd name="T20" fmla="*/ 18 w 105"/>
                  <a:gd name="T21" fmla="*/ 440 h 487"/>
                  <a:gd name="T22" fmla="*/ 5 w 105"/>
                  <a:gd name="T23" fmla="*/ 486 h 487"/>
                  <a:gd name="T24" fmla="*/ 1 w 105"/>
                  <a:gd name="T25" fmla="*/ 48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487">
                    <a:moveTo>
                      <a:pt x="1" y="482"/>
                    </a:moveTo>
                    <a:cubicBezTo>
                      <a:pt x="5" y="453"/>
                      <a:pt x="14" y="425"/>
                      <a:pt x="11" y="394"/>
                    </a:cubicBezTo>
                    <a:cubicBezTo>
                      <a:pt x="10" y="377"/>
                      <a:pt x="18" y="358"/>
                      <a:pt x="21" y="340"/>
                    </a:cubicBezTo>
                    <a:cubicBezTo>
                      <a:pt x="31" y="291"/>
                      <a:pt x="37" y="242"/>
                      <a:pt x="51" y="194"/>
                    </a:cubicBezTo>
                    <a:cubicBezTo>
                      <a:pt x="60" y="159"/>
                      <a:pt x="61" y="123"/>
                      <a:pt x="72" y="90"/>
                    </a:cubicBezTo>
                    <a:cubicBezTo>
                      <a:pt x="82" y="60"/>
                      <a:pt x="93" y="30"/>
                      <a:pt x="105" y="0"/>
                    </a:cubicBezTo>
                    <a:cubicBezTo>
                      <a:pt x="99" y="38"/>
                      <a:pt x="91" y="76"/>
                      <a:pt x="78" y="113"/>
                    </a:cubicBezTo>
                    <a:cubicBezTo>
                      <a:pt x="75" y="121"/>
                      <a:pt x="71" y="129"/>
                      <a:pt x="71" y="137"/>
                    </a:cubicBezTo>
                    <a:cubicBezTo>
                      <a:pt x="72" y="175"/>
                      <a:pt x="52" y="208"/>
                      <a:pt x="48" y="244"/>
                    </a:cubicBezTo>
                    <a:cubicBezTo>
                      <a:pt x="43" y="282"/>
                      <a:pt x="33" y="320"/>
                      <a:pt x="25" y="357"/>
                    </a:cubicBezTo>
                    <a:cubicBezTo>
                      <a:pt x="19" y="384"/>
                      <a:pt x="24" y="412"/>
                      <a:pt x="18" y="440"/>
                    </a:cubicBezTo>
                    <a:cubicBezTo>
                      <a:pt x="14" y="455"/>
                      <a:pt x="10" y="471"/>
                      <a:pt x="5" y="486"/>
                    </a:cubicBezTo>
                    <a:cubicBezTo>
                      <a:pt x="1" y="487"/>
                      <a:pt x="0" y="485"/>
                      <a:pt x="1" y="482"/>
                    </a:cubicBezTo>
                    <a:close/>
                  </a:path>
                </a:pathLst>
              </a:custGeom>
              <a:solidFill>
                <a:srgbClr val="A47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9" name="Freeform 212">
                <a:extLst>
                  <a:ext uri="{FF2B5EF4-FFF2-40B4-BE49-F238E27FC236}">
                    <a16:creationId xmlns:a16="http://schemas.microsoft.com/office/drawing/2014/main" id="{F64413A8-3839-40A7-9482-5ADA4F0B7A41}"/>
                  </a:ext>
                </a:extLst>
              </p:cNvPr>
              <p:cNvSpPr>
                <a:spLocks/>
              </p:cNvSpPr>
              <p:nvPr/>
            </p:nvSpPr>
            <p:spPr bwMode="auto">
              <a:xfrm>
                <a:off x="1112" y="1416"/>
                <a:ext cx="125" cy="441"/>
              </a:xfrm>
              <a:custGeom>
                <a:avLst/>
                <a:gdLst>
                  <a:gd name="T0" fmla="*/ 0 w 112"/>
                  <a:gd name="T1" fmla="*/ 392 h 393"/>
                  <a:gd name="T2" fmla="*/ 10 w 112"/>
                  <a:gd name="T3" fmla="*/ 334 h 393"/>
                  <a:gd name="T4" fmla="*/ 46 w 112"/>
                  <a:gd name="T5" fmla="*/ 233 h 393"/>
                  <a:gd name="T6" fmla="*/ 64 w 112"/>
                  <a:gd name="T7" fmla="*/ 141 h 393"/>
                  <a:gd name="T8" fmla="*/ 86 w 112"/>
                  <a:gd name="T9" fmla="*/ 69 h 393"/>
                  <a:gd name="T10" fmla="*/ 102 w 112"/>
                  <a:gd name="T11" fmla="*/ 18 h 393"/>
                  <a:gd name="T12" fmla="*/ 111 w 112"/>
                  <a:gd name="T13" fmla="*/ 0 h 393"/>
                  <a:gd name="T14" fmla="*/ 96 w 112"/>
                  <a:gd name="T15" fmla="*/ 113 h 393"/>
                  <a:gd name="T16" fmla="*/ 101 w 112"/>
                  <a:gd name="T17" fmla="*/ 55 h 393"/>
                  <a:gd name="T18" fmla="*/ 79 w 112"/>
                  <a:gd name="T19" fmla="*/ 116 h 393"/>
                  <a:gd name="T20" fmla="*/ 60 w 112"/>
                  <a:gd name="T21" fmla="*/ 224 h 393"/>
                  <a:gd name="T22" fmla="*/ 44 w 112"/>
                  <a:gd name="T23" fmla="*/ 256 h 393"/>
                  <a:gd name="T24" fmla="*/ 22 w 112"/>
                  <a:gd name="T25" fmla="*/ 324 h 393"/>
                  <a:gd name="T26" fmla="*/ 5 w 112"/>
                  <a:gd name="T27" fmla="*/ 393 h 393"/>
                  <a:gd name="T28" fmla="*/ 0 w 112"/>
                  <a:gd name="T29" fmla="*/ 39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393">
                    <a:moveTo>
                      <a:pt x="0" y="392"/>
                    </a:moveTo>
                    <a:cubicBezTo>
                      <a:pt x="3" y="373"/>
                      <a:pt x="5" y="353"/>
                      <a:pt x="10" y="334"/>
                    </a:cubicBezTo>
                    <a:cubicBezTo>
                      <a:pt x="20" y="300"/>
                      <a:pt x="32" y="266"/>
                      <a:pt x="46" y="233"/>
                    </a:cubicBezTo>
                    <a:cubicBezTo>
                      <a:pt x="58" y="203"/>
                      <a:pt x="60" y="172"/>
                      <a:pt x="64" y="141"/>
                    </a:cubicBezTo>
                    <a:cubicBezTo>
                      <a:pt x="68" y="116"/>
                      <a:pt x="72" y="91"/>
                      <a:pt x="86" y="69"/>
                    </a:cubicBezTo>
                    <a:cubicBezTo>
                      <a:pt x="96" y="53"/>
                      <a:pt x="97" y="35"/>
                      <a:pt x="102" y="18"/>
                    </a:cubicBezTo>
                    <a:cubicBezTo>
                      <a:pt x="104" y="13"/>
                      <a:pt x="103" y="6"/>
                      <a:pt x="111" y="0"/>
                    </a:cubicBezTo>
                    <a:cubicBezTo>
                      <a:pt x="109" y="38"/>
                      <a:pt x="112" y="75"/>
                      <a:pt x="96" y="113"/>
                    </a:cubicBezTo>
                    <a:cubicBezTo>
                      <a:pt x="89" y="91"/>
                      <a:pt x="104" y="74"/>
                      <a:pt x="101" y="55"/>
                    </a:cubicBezTo>
                    <a:cubicBezTo>
                      <a:pt x="96" y="77"/>
                      <a:pt x="78" y="96"/>
                      <a:pt x="79" y="116"/>
                    </a:cubicBezTo>
                    <a:cubicBezTo>
                      <a:pt x="79" y="154"/>
                      <a:pt x="58" y="187"/>
                      <a:pt x="60" y="224"/>
                    </a:cubicBezTo>
                    <a:cubicBezTo>
                      <a:pt x="60" y="238"/>
                      <a:pt x="47" y="244"/>
                      <a:pt x="44" y="256"/>
                    </a:cubicBezTo>
                    <a:cubicBezTo>
                      <a:pt x="39" y="279"/>
                      <a:pt x="32" y="302"/>
                      <a:pt x="22" y="324"/>
                    </a:cubicBezTo>
                    <a:cubicBezTo>
                      <a:pt x="12" y="346"/>
                      <a:pt x="12" y="370"/>
                      <a:pt x="5" y="393"/>
                    </a:cubicBezTo>
                    <a:cubicBezTo>
                      <a:pt x="3" y="392"/>
                      <a:pt x="2" y="392"/>
                      <a:pt x="0" y="392"/>
                    </a:cubicBezTo>
                    <a:close/>
                  </a:path>
                </a:pathLst>
              </a:custGeom>
              <a:solidFill>
                <a:srgbClr val="A77C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0" name="Freeform 213">
                <a:extLst>
                  <a:ext uri="{FF2B5EF4-FFF2-40B4-BE49-F238E27FC236}">
                    <a16:creationId xmlns:a16="http://schemas.microsoft.com/office/drawing/2014/main" id="{43B16899-07F0-4DF9-8E8F-3B7982E9917D}"/>
                  </a:ext>
                </a:extLst>
              </p:cNvPr>
              <p:cNvSpPr>
                <a:spLocks/>
              </p:cNvSpPr>
              <p:nvPr/>
            </p:nvSpPr>
            <p:spPr bwMode="auto">
              <a:xfrm>
                <a:off x="1155" y="1493"/>
                <a:ext cx="113" cy="511"/>
              </a:xfrm>
              <a:custGeom>
                <a:avLst/>
                <a:gdLst>
                  <a:gd name="T0" fmla="*/ 12 w 100"/>
                  <a:gd name="T1" fmla="*/ 439 h 454"/>
                  <a:gd name="T2" fmla="*/ 0 w 100"/>
                  <a:gd name="T3" fmla="*/ 454 h 454"/>
                  <a:gd name="T4" fmla="*/ 29 w 100"/>
                  <a:gd name="T5" fmla="*/ 348 h 454"/>
                  <a:gd name="T6" fmla="*/ 43 w 100"/>
                  <a:gd name="T7" fmla="*/ 266 h 454"/>
                  <a:gd name="T8" fmla="*/ 52 w 100"/>
                  <a:gd name="T9" fmla="*/ 225 h 454"/>
                  <a:gd name="T10" fmla="*/ 75 w 100"/>
                  <a:gd name="T11" fmla="*/ 94 h 454"/>
                  <a:gd name="T12" fmla="*/ 95 w 100"/>
                  <a:gd name="T13" fmla="*/ 0 h 454"/>
                  <a:gd name="T14" fmla="*/ 92 w 100"/>
                  <a:gd name="T15" fmla="*/ 46 h 454"/>
                  <a:gd name="T16" fmla="*/ 70 w 100"/>
                  <a:gd name="T17" fmla="*/ 165 h 454"/>
                  <a:gd name="T18" fmla="*/ 60 w 100"/>
                  <a:gd name="T19" fmla="*/ 213 h 454"/>
                  <a:gd name="T20" fmla="*/ 49 w 100"/>
                  <a:gd name="T21" fmla="*/ 297 h 454"/>
                  <a:gd name="T22" fmla="*/ 23 w 100"/>
                  <a:gd name="T23" fmla="*/ 393 h 454"/>
                  <a:gd name="T24" fmla="*/ 12 w 100"/>
                  <a:gd name="T25" fmla="*/ 439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454">
                    <a:moveTo>
                      <a:pt x="12" y="439"/>
                    </a:moveTo>
                    <a:cubicBezTo>
                      <a:pt x="9" y="443"/>
                      <a:pt x="6" y="447"/>
                      <a:pt x="0" y="454"/>
                    </a:cubicBezTo>
                    <a:cubicBezTo>
                      <a:pt x="7" y="415"/>
                      <a:pt x="16" y="380"/>
                      <a:pt x="29" y="348"/>
                    </a:cubicBezTo>
                    <a:cubicBezTo>
                      <a:pt x="40" y="321"/>
                      <a:pt x="39" y="293"/>
                      <a:pt x="43" y="266"/>
                    </a:cubicBezTo>
                    <a:cubicBezTo>
                      <a:pt x="45" y="252"/>
                      <a:pt x="47" y="239"/>
                      <a:pt x="52" y="225"/>
                    </a:cubicBezTo>
                    <a:cubicBezTo>
                      <a:pt x="66" y="183"/>
                      <a:pt x="66" y="137"/>
                      <a:pt x="75" y="94"/>
                    </a:cubicBezTo>
                    <a:cubicBezTo>
                      <a:pt x="81" y="63"/>
                      <a:pt x="92" y="32"/>
                      <a:pt x="95" y="0"/>
                    </a:cubicBezTo>
                    <a:cubicBezTo>
                      <a:pt x="100" y="16"/>
                      <a:pt x="93" y="31"/>
                      <a:pt x="92" y="46"/>
                    </a:cubicBezTo>
                    <a:cubicBezTo>
                      <a:pt x="91" y="87"/>
                      <a:pt x="70" y="125"/>
                      <a:pt x="70" y="165"/>
                    </a:cubicBezTo>
                    <a:cubicBezTo>
                      <a:pt x="70" y="183"/>
                      <a:pt x="62" y="197"/>
                      <a:pt x="60" y="213"/>
                    </a:cubicBezTo>
                    <a:cubicBezTo>
                      <a:pt x="57" y="241"/>
                      <a:pt x="53" y="269"/>
                      <a:pt x="49" y="297"/>
                    </a:cubicBezTo>
                    <a:cubicBezTo>
                      <a:pt x="45" y="331"/>
                      <a:pt x="34" y="361"/>
                      <a:pt x="23" y="393"/>
                    </a:cubicBezTo>
                    <a:cubicBezTo>
                      <a:pt x="18" y="408"/>
                      <a:pt x="12" y="423"/>
                      <a:pt x="12" y="439"/>
                    </a:cubicBezTo>
                    <a:close/>
                  </a:path>
                </a:pathLst>
              </a:custGeom>
              <a:solidFill>
                <a:srgbClr val="AA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1" name="Freeform 214">
                <a:extLst>
                  <a:ext uri="{FF2B5EF4-FFF2-40B4-BE49-F238E27FC236}">
                    <a16:creationId xmlns:a16="http://schemas.microsoft.com/office/drawing/2014/main" id="{57453D08-00AF-4982-B8B4-C361ADCBE630}"/>
                  </a:ext>
                </a:extLst>
              </p:cNvPr>
              <p:cNvSpPr>
                <a:spLocks/>
              </p:cNvSpPr>
              <p:nvPr/>
            </p:nvSpPr>
            <p:spPr bwMode="auto">
              <a:xfrm>
                <a:off x="1479" y="2323"/>
                <a:ext cx="50" cy="384"/>
              </a:xfrm>
              <a:custGeom>
                <a:avLst/>
                <a:gdLst>
                  <a:gd name="T0" fmla="*/ 20 w 44"/>
                  <a:gd name="T1" fmla="*/ 337 h 342"/>
                  <a:gd name="T2" fmla="*/ 0 w 44"/>
                  <a:gd name="T3" fmla="*/ 340 h 342"/>
                  <a:gd name="T4" fmla="*/ 18 w 44"/>
                  <a:gd name="T5" fmla="*/ 252 h 342"/>
                  <a:gd name="T6" fmla="*/ 26 w 44"/>
                  <a:gd name="T7" fmla="*/ 134 h 342"/>
                  <a:gd name="T8" fmla="*/ 22 w 44"/>
                  <a:gd name="T9" fmla="*/ 152 h 342"/>
                  <a:gd name="T10" fmla="*/ 16 w 44"/>
                  <a:gd name="T11" fmla="*/ 153 h 342"/>
                  <a:gd name="T12" fmla="*/ 27 w 44"/>
                  <a:gd name="T13" fmla="*/ 64 h 342"/>
                  <a:gd name="T14" fmla="*/ 36 w 44"/>
                  <a:gd name="T15" fmla="*/ 0 h 342"/>
                  <a:gd name="T16" fmla="*/ 41 w 44"/>
                  <a:gd name="T17" fmla="*/ 5 h 342"/>
                  <a:gd name="T18" fmla="*/ 36 w 44"/>
                  <a:gd name="T19" fmla="*/ 191 h 342"/>
                  <a:gd name="T20" fmla="*/ 20 w 44"/>
                  <a:gd name="T21" fmla="*/ 33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342">
                    <a:moveTo>
                      <a:pt x="20" y="337"/>
                    </a:moveTo>
                    <a:cubicBezTo>
                      <a:pt x="14" y="340"/>
                      <a:pt x="7" y="342"/>
                      <a:pt x="0" y="340"/>
                    </a:cubicBezTo>
                    <a:cubicBezTo>
                      <a:pt x="15" y="313"/>
                      <a:pt x="15" y="282"/>
                      <a:pt x="18" y="252"/>
                    </a:cubicBezTo>
                    <a:cubicBezTo>
                      <a:pt x="22" y="213"/>
                      <a:pt x="21" y="173"/>
                      <a:pt x="26" y="134"/>
                    </a:cubicBezTo>
                    <a:cubicBezTo>
                      <a:pt x="25" y="140"/>
                      <a:pt x="25" y="146"/>
                      <a:pt x="22" y="152"/>
                    </a:cubicBezTo>
                    <a:cubicBezTo>
                      <a:pt x="20" y="154"/>
                      <a:pt x="18" y="154"/>
                      <a:pt x="16" y="153"/>
                    </a:cubicBezTo>
                    <a:cubicBezTo>
                      <a:pt x="17" y="123"/>
                      <a:pt x="16" y="93"/>
                      <a:pt x="27" y="64"/>
                    </a:cubicBezTo>
                    <a:cubicBezTo>
                      <a:pt x="35" y="44"/>
                      <a:pt x="30" y="21"/>
                      <a:pt x="36" y="0"/>
                    </a:cubicBezTo>
                    <a:cubicBezTo>
                      <a:pt x="41" y="0"/>
                      <a:pt x="41" y="3"/>
                      <a:pt x="41" y="5"/>
                    </a:cubicBezTo>
                    <a:cubicBezTo>
                      <a:pt x="44" y="68"/>
                      <a:pt x="38" y="129"/>
                      <a:pt x="36" y="191"/>
                    </a:cubicBezTo>
                    <a:cubicBezTo>
                      <a:pt x="34" y="240"/>
                      <a:pt x="25" y="288"/>
                      <a:pt x="20" y="337"/>
                    </a:cubicBezTo>
                    <a:close/>
                  </a:path>
                </a:pathLst>
              </a:custGeom>
              <a:solidFill>
                <a:srgbClr val="977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2" name="Freeform 215">
                <a:extLst>
                  <a:ext uri="{FF2B5EF4-FFF2-40B4-BE49-F238E27FC236}">
                    <a16:creationId xmlns:a16="http://schemas.microsoft.com/office/drawing/2014/main" id="{BC9C68D8-8921-435D-A79C-F09D6DBF647B}"/>
                  </a:ext>
                </a:extLst>
              </p:cNvPr>
              <p:cNvSpPr>
                <a:spLocks/>
              </p:cNvSpPr>
              <p:nvPr/>
            </p:nvSpPr>
            <p:spPr bwMode="auto">
              <a:xfrm>
                <a:off x="795" y="2019"/>
                <a:ext cx="147" cy="448"/>
              </a:xfrm>
              <a:custGeom>
                <a:avLst/>
                <a:gdLst>
                  <a:gd name="T0" fmla="*/ 85 w 131"/>
                  <a:gd name="T1" fmla="*/ 215 h 399"/>
                  <a:gd name="T2" fmla="*/ 51 w 131"/>
                  <a:gd name="T3" fmla="*/ 318 h 399"/>
                  <a:gd name="T4" fmla="*/ 39 w 131"/>
                  <a:gd name="T5" fmla="*/ 327 h 399"/>
                  <a:gd name="T6" fmla="*/ 34 w 131"/>
                  <a:gd name="T7" fmla="*/ 336 h 399"/>
                  <a:gd name="T8" fmla="*/ 3 w 131"/>
                  <a:gd name="T9" fmla="*/ 399 h 399"/>
                  <a:gd name="T10" fmla="*/ 8 w 131"/>
                  <a:gd name="T11" fmla="*/ 378 h 399"/>
                  <a:gd name="T12" fmla="*/ 51 w 131"/>
                  <a:gd name="T13" fmla="*/ 222 h 399"/>
                  <a:gd name="T14" fmla="*/ 88 w 131"/>
                  <a:gd name="T15" fmla="*/ 130 h 399"/>
                  <a:gd name="T16" fmla="*/ 101 w 131"/>
                  <a:gd name="T17" fmla="*/ 95 h 399"/>
                  <a:gd name="T18" fmla="*/ 121 w 131"/>
                  <a:gd name="T19" fmla="*/ 21 h 399"/>
                  <a:gd name="T20" fmla="*/ 131 w 131"/>
                  <a:gd name="T21" fmla="*/ 0 h 399"/>
                  <a:gd name="T22" fmla="*/ 42 w 131"/>
                  <a:gd name="T23" fmla="*/ 302 h 399"/>
                  <a:gd name="T24" fmla="*/ 68 w 131"/>
                  <a:gd name="T25" fmla="*/ 241 h 399"/>
                  <a:gd name="T26" fmla="*/ 76 w 131"/>
                  <a:gd name="T27" fmla="*/ 216 h 399"/>
                  <a:gd name="T28" fmla="*/ 85 w 131"/>
                  <a:gd name="T29" fmla="*/ 21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99">
                    <a:moveTo>
                      <a:pt x="85" y="215"/>
                    </a:moveTo>
                    <a:cubicBezTo>
                      <a:pt x="73" y="249"/>
                      <a:pt x="58" y="282"/>
                      <a:pt x="51" y="318"/>
                    </a:cubicBezTo>
                    <a:cubicBezTo>
                      <a:pt x="49" y="325"/>
                      <a:pt x="49" y="331"/>
                      <a:pt x="39" y="327"/>
                    </a:cubicBezTo>
                    <a:cubicBezTo>
                      <a:pt x="39" y="327"/>
                      <a:pt x="35" y="333"/>
                      <a:pt x="34" y="336"/>
                    </a:cubicBezTo>
                    <a:cubicBezTo>
                      <a:pt x="25" y="357"/>
                      <a:pt x="15" y="377"/>
                      <a:pt x="3" y="399"/>
                    </a:cubicBezTo>
                    <a:cubicBezTo>
                      <a:pt x="0" y="389"/>
                      <a:pt x="5" y="383"/>
                      <a:pt x="8" y="378"/>
                    </a:cubicBezTo>
                    <a:cubicBezTo>
                      <a:pt x="36" y="330"/>
                      <a:pt x="38" y="275"/>
                      <a:pt x="51" y="222"/>
                    </a:cubicBezTo>
                    <a:cubicBezTo>
                      <a:pt x="59" y="190"/>
                      <a:pt x="76" y="161"/>
                      <a:pt x="88" y="130"/>
                    </a:cubicBezTo>
                    <a:cubicBezTo>
                      <a:pt x="93" y="119"/>
                      <a:pt x="102" y="106"/>
                      <a:pt x="101" y="95"/>
                    </a:cubicBezTo>
                    <a:cubicBezTo>
                      <a:pt x="98" y="67"/>
                      <a:pt x="116" y="46"/>
                      <a:pt x="121" y="21"/>
                    </a:cubicBezTo>
                    <a:cubicBezTo>
                      <a:pt x="122" y="13"/>
                      <a:pt x="123" y="5"/>
                      <a:pt x="131" y="0"/>
                    </a:cubicBezTo>
                    <a:cubicBezTo>
                      <a:pt x="113" y="105"/>
                      <a:pt x="60" y="198"/>
                      <a:pt x="42" y="302"/>
                    </a:cubicBezTo>
                    <a:cubicBezTo>
                      <a:pt x="54" y="284"/>
                      <a:pt x="61" y="262"/>
                      <a:pt x="68" y="241"/>
                    </a:cubicBezTo>
                    <a:cubicBezTo>
                      <a:pt x="71" y="233"/>
                      <a:pt x="73" y="224"/>
                      <a:pt x="76" y="216"/>
                    </a:cubicBezTo>
                    <a:cubicBezTo>
                      <a:pt x="78" y="211"/>
                      <a:pt x="82" y="212"/>
                      <a:pt x="85" y="215"/>
                    </a:cubicBezTo>
                    <a:close/>
                  </a:path>
                </a:pathLst>
              </a:custGeom>
              <a:solidFill>
                <a:srgbClr val="8E6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3" name="Freeform 216">
                <a:extLst>
                  <a:ext uri="{FF2B5EF4-FFF2-40B4-BE49-F238E27FC236}">
                    <a16:creationId xmlns:a16="http://schemas.microsoft.com/office/drawing/2014/main" id="{231E01E0-8C22-482E-9676-34D73FF9F086}"/>
                  </a:ext>
                </a:extLst>
              </p:cNvPr>
              <p:cNvSpPr>
                <a:spLocks/>
              </p:cNvSpPr>
              <p:nvPr/>
            </p:nvSpPr>
            <p:spPr bwMode="auto">
              <a:xfrm>
                <a:off x="820" y="1212"/>
                <a:ext cx="241" cy="517"/>
              </a:xfrm>
              <a:custGeom>
                <a:avLst/>
                <a:gdLst>
                  <a:gd name="T0" fmla="*/ 198 w 214"/>
                  <a:gd name="T1" fmla="*/ 2 h 461"/>
                  <a:gd name="T2" fmla="*/ 214 w 214"/>
                  <a:gd name="T3" fmla="*/ 5 h 461"/>
                  <a:gd name="T4" fmla="*/ 199 w 214"/>
                  <a:gd name="T5" fmla="*/ 18 h 461"/>
                  <a:gd name="T6" fmla="*/ 171 w 214"/>
                  <a:gd name="T7" fmla="*/ 93 h 461"/>
                  <a:gd name="T8" fmla="*/ 131 w 214"/>
                  <a:gd name="T9" fmla="*/ 199 h 461"/>
                  <a:gd name="T10" fmla="*/ 100 w 214"/>
                  <a:gd name="T11" fmla="*/ 283 h 461"/>
                  <a:gd name="T12" fmla="*/ 70 w 214"/>
                  <a:gd name="T13" fmla="*/ 340 h 461"/>
                  <a:gd name="T14" fmla="*/ 17 w 214"/>
                  <a:gd name="T15" fmla="*/ 443 h 461"/>
                  <a:gd name="T16" fmla="*/ 5 w 214"/>
                  <a:gd name="T17" fmla="*/ 461 h 461"/>
                  <a:gd name="T18" fmla="*/ 3 w 214"/>
                  <a:gd name="T19" fmla="*/ 452 h 461"/>
                  <a:gd name="T20" fmla="*/ 91 w 214"/>
                  <a:gd name="T21" fmla="*/ 293 h 461"/>
                  <a:gd name="T22" fmla="*/ 94 w 214"/>
                  <a:gd name="T23" fmla="*/ 285 h 461"/>
                  <a:gd name="T24" fmla="*/ 132 w 214"/>
                  <a:gd name="T25" fmla="*/ 179 h 461"/>
                  <a:gd name="T26" fmla="*/ 177 w 214"/>
                  <a:gd name="T27" fmla="*/ 52 h 461"/>
                  <a:gd name="T28" fmla="*/ 198 w 214"/>
                  <a:gd name="T29" fmla="*/ 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4" h="461">
                    <a:moveTo>
                      <a:pt x="198" y="2"/>
                    </a:moveTo>
                    <a:cubicBezTo>
                      <a:pt x="203" y="2"/>
                      <a:pt x="209" y="0"/>
                      <a:pt x="214" y="5"/>
                    </a:cubicBezTo>
                    <a:cubicBezTo>
                      <a:pt x="204" y="4"/>
                      <a:pt x="202" y="11"/>
                      <a:pt x="199" y="18"/>
                    </a:cubicBezTo>
                    <a:cubicBezTo>
                      <a:pt x="187" y="42"/>
                      <a:pt x="179" y="67"/>
                      <a:pt x="171" y="93"/>
                    </a:cubicBezTo>
                    <a:cubicBezTo>
                      <a:pt x="160" y="129"/>
                      <a:pt x="144" y="163"/>
                      <a:pt x="131" y="199"/>
                    </a:cubicBezTo>
                    <a:cubicBezTo>
                      <a:pt x="121" y="227"/>
                      <a:pt x="108" y="254"/>
                      <a:pt x="100" y="283"/>
                    </a:cubicBezTo>
                    <a:cubicBezTo>
                      <a:pt x="95" y="304"/>
                      <a:pt x="80" y="321"/>
                      <a:pt x="70" y="340"/>
                    </a:cubicBezTo>
                    <a:cubicBezTo>
                      <a:pt x="52" y="374"/>
                      <a:pt x="33" y="408"/>
                      <a:pt x="17" y="443"/>
                    </a:cubicBezTo>
                    <a:cubicBezTo>
                      <a:pt x="14" y="449"/>
                      <a:pt x="9" y="455"/>
                      <a:pt x="5" y="461"/>
                    </a:cubicBezTo>
                    <a:cubicBezTo>
                      <a:pt x="0" y="458"/>
                      <a:pt x="2" y="455"/>
                      <a:pt x="3" y="452"/>
                    </a:cubicBezTo>
                    <a:cubicBezTo>
                      <a:pt x="30" y="398"/>
                      <a:pt x="57" y="343"/>
                      <a:pt x="91" y="293"/>
                    </a:cubicBezTo>
                    <a:cubicBezTo>
                      <a:pt x="93" y="291"/>
                      <a:pt x="93" y="288"/>
                      <a:pt x="94" y="285"/>
                    </a:cubicBezTo>
                    <a:cubicBezTo>
                      <a:pt x="102" y="248"/>
                      <a:pt x="120" y="215"/>
                      <a:pt x="132" y="179"/>
                    </a:cubicBezTo>
                    <a:cubicBezTo>
                      <a:pt x="146" y="136"/>
                      <a:pt x="165" y="95"/>
                      <a:pt x="177" y="52"/>
                    </a:cubicBezTo>
                    <a:cubicBezTo>
                      <a:pt x="182" y="34"/>
                      <a:pt x="193" y="19"/>
                      <a:pt x="198" y="2"/>
                    </a:cubicBezTo>
                    <a:close/>
                  </a:path>
                </a:pathLst>
              </a:custGeom>
              <a:solidFill>
                <a:srgbClr val="9F7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4" name="Freeform 217">
                <a:extLst>
                  <a:ext uri="{FF2B5EF4-FFF2-40B4-BE49-F238E27FC236}">
                    <a16:creationId xmlns:a16="http://schemas.microsoft.com/office/drawing/2014/main" id="{71B1F8F8-9E04-46DF-8123-0D632AB829DF}"/>
                  </a:ext>
                </a:extLst>
              </p:cNvPr>
              <p:cNvSpPr>
                <a:spLocks/>
              </p:cNvSpPr>
              <p:nvPr/>
            </p:nvSpPr>
            <p:spPr bwMode="auto">
              <a:xfrm>
                <a:off x="1535" y="1665"/>
                <a:ext cx="36" cy="441"/>
              </a:xfrm>
              <a:custGeom>
                <a:avLst/>
                <a:gdLst>
                  <a:gd name="T0" fmla="*/ 0 w 32"/>
                  <a:gd name="T1" fmla="*/ 392 h 392"/>
                  <a:gd name="T2" fmla="*/ 6 w 32"/>
                  <a:gd name="T3" fmla="*/ 333 h 392"/>
                  <a:gd name="T4" fmla="*/ 6 w 32"/>
                  <a:gd name="T5" fmla="*/ 202 h 392"/>
                  <a:gd name="T6" fmla="*/ 13 w 32"/>
                  <a:gd name="T7" fmla="*/ 181 h 392"/>
                  <a:gd name="T8" fmla="*/ 17 w 32"/>
                  <a:gd name="T9" fmla="*/ 170 h 392"/>
                  <a:gd name="T10" fmla="*/ 8 w 32"/>
                  <a:gd name="T11" fmla="*/ 47 h 392"/>
                  <a:gd name="T12" fmla="*/ 11 w 32"/>
                  <a:gd name="T13" fmla="*/ 0 h 392"/>
                  <a:gd name="T14" fmla="*/ 21 w 32"/>
                  <a:gd name="T15" fmla="*/ 201 h 392"/>
                  <a:gd name="T16" fmla="*/ 0 w 32"/>
                  <a:gd name="T17" fmla="*/ 39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92">
                    <a:moveTo>
                      <a:pt x="0" y="392"/>
                    </a:moveTo>
                    <a:cubicBezTo>
                      <a:pt x="2" y="372"/>
                      <a:pt x="3" y="353"/>
                      <a:pt x="6" y="333"/>
                    </a:cubicBezTo>
                    <a:cubicBezTo>
                      <a:pt x="12" y="289"/>
                      <a:pt x="5" y="246"/>
                      <a:pt x="6" y="202"/>
                    </a:cubicBezTo>
                    <a:cubicBezTo>
                      <a:pt x="6" y="194"/>
                      <a:pt x="3" y="186"/>
                      <a:pt x="13" y="181"/>
                    </a:cubicBezTo>
                    <a:cubicBezTo>
                      <a:pt x="16" y="179"/>
                      <a:pt x="18" y="174"/>
                      <a:pt x="17" y="170"/>
                    </a:cubicBezTo>
                    <a:cubicBezTo>
                      <a:pt x="11" y="129"/>
                      <a:pt x="23" y="88"/>
                      <a:pt x="8" y="47"/>
                    </a:cubicBezTo>
                    <a:cubicBezTo>
                      <a:pt x="4" y="35"/>
                      <a:pt x="9" y="20"/>
                      <a:pt x="11" y="0"/>
                    </a:cubicBezTo>
                    <a:cubicBezTo>
                      <a:pt x="25" y="71"/>
                      <a:pt x="32" y="136"/>
                      <a:pt x="21" y="201"/>
                    </a:cubicBezTo>
                    <a:cubicBezTo>
                      <a:pt x="11" y="264"/>
                      <a:pt x="25" y="330"/>
                      <a:pt x="0" y="392"/>
                    </a:cubicBezTo>
                    <a:close/>
                  </a:path>
                </a:pathLst>
              </a:custGeom>
              <a:solidFill>
                <a:srgbClr val="B89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5" name="Freeform 218">
                <a:extLst>
                  <a:ext uri="{FF2B5EF4-FFF2-40B4-BE49-F238E27FC236}">
                    <a16:creationId xmlns:a16="http://schemas.microsoft.com/office/drawing/2014/main" id="{5F1F8846-B76C-4251-9B06-00EAABB7589D}"/>
                  </a:ext>
                </a:extLst>
              </p:cNvPr>
              <p:cNvSpPr>
                <a:spLocks/>
              </p:cNvSpPr>
              <p:nvPr/>
            </p:nvSpPr>
            <p:spPr bwMode="auto">
              <a:xfrm>
                <a:off x="1173" y="1590"/>
                <a:ext cx="113" cy="514"/>
              </a:xfrm>
              <a:custGeom>
                <a:avLst/>
                <a:gdLst>
                  <a:gd name="T0" fmla="*/ 16 w 100"/>
                  <a:gd name="T1" fmla="*/ 421 h 457"/>
                  <a:gd name="T2" fmla="*/ 0 w 100"/>
                  <a:gd name="T3" fmla="*/ 457 h 457"/>
                  <a:gd name="T4" fmla="*/ 12 w 100"/>
                  <a:gd name="T5" fmla="*/ 402 h 457"/>
                  <a:gd name="T6" fmla="*/ 52 w 100"/>
                  <a:gd name="T7" fmla="*/ 186 h 457"/>
                  <a:gd name="T8" fmla="*/ 74 w 100"/>
                  <a:gd name="T9" fmla="*/ 97 h 457"/>
                  <a:gd name="T10" fmla="*/ 79 w 100"/>
                  <a:gd name="T11" fmla="*/ 52 h 457"/>
                  <a:gd name="T12" fmla="*/ 99 w 100"/>
                  <a:gd name="T13" fmla="*/ 0 h 457"/>
                  <a:gd name="T14" fmla="*/ 93 w 100"/>
                  <a:gd name="T15" fmla="*/ 35 h 457"/>
                  <a:gd name="T16" fmla="*/ 84 w 100"/>
                  <a:gd name="T17" fmla="*/ 85 h 457"/>
                  <a:gd name="T18" fmla="*/ 67 w 100"/>
                  <a:gd name="T19" fmla="*/ 153 h 457"/>
                  <a:gd name="T20" fmla="*/ 27 w 100"/>
                  <a:gd name="T21" fmla="*/ 348 h 457"/>
                  <a:gd name="T22" fmla="*/ 16 w 100"/>
                  <a:gd name="T23" fmla="*/ 421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457">
                    <a:moveTo>
                      <a:pt x="16" y="421"/>
                    </a:moveTo>
                    <a:cubicBezTo>
                      <a:pt x="8" y="430"/>
                      <a:pt x="11" y="444"/>
                      <a:pt x="0" y="457"/>
                    </a:cubicBezTo>
                    <a:cubicBezTo>
                      <a:pt x="1" y="435"/>
                      <a:pt x="11" y="419"/>
                      <a:pt x="12" y="402"/>
                    </a:cubicBezTo>
                    <a:cubicBezTo>
                      <a:pt x="17" y="328"/>
                      <a:pt x="41" y="258"/>
                      <a:pt x="52" y="186"/>
                    </a:cubicBezTo>
                    <a:cubicBezTo>
                      <a:pt x="57" y="156"/>
                      <a:pt x="65" y="126"/>
                      <a:pt x="74" y="97"/>
                    </a:cubicBezTo>
                    <a:cubicBezTo>
                      <a:pt x="78" y="82"/>
                      <a:pt x="74" y="67"/>
                      <a:pt x="79" y="52"/>
                    </a:cubicBezTo>
                    <a:cubicBezTo>
                      <a:pt x="84" y="35"/>
                      <a:pt x="90" y="20"/>
                      <a:pt x="99" y="0"/>
                    </a:cubicBezTo>
                    <a:cubicBezTo>
                      <a:pt x="100" y="15"/>
                      <a:pt x="97" y="25"/>
                      <a:pt x="93" y="35"/>
                    </a:cubicBezTo>
                    <a:cubicBezTo>
                      <a:pt x="86" y="51"/>
                      <a:pt x="86" y="68"/>
                      <a:pt x="84" y="85"/>
                    </a:cubicBezTo>
                    <a:cubicBezTo>
                      <a:pt x="81" y="108"/>
                      <a:pt x="74" y="131"/>
                      <a:pt x="67" y="153"/>
                    </a:cubicBezTo>
                    <a:cubicBezTo>
                      <a:pt x="49" y="217"/>
                      <a:pt x="44" y="284"/>
                      <a:pt x="27" y="348"/>
                    </a:cubicBezTo>
                    <a:cubicBezTo>
                      <a:pt x="21" y="371"/>
                      <a:pt x="16" y="396"/>
                      <a:pt x="16" y="421"/>
                    </a:cubicBezTo>
                    <a:close/>
                  </a:path>
                </a:pathLst>
              </a:custGeom>
              <a:solidFill>
                <a:srgbClr val="AD8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6" name="Freeform 219">
                <a:extLst>
                  <a:ext uri="{FF2B5EF4-FFF2-40B4-BE49-F238E27FC236}">
                    <a16:creationId xmlns:a16="http://schemas.microsoft.com/office/drawing/2014/main" id="{B796FF7D-4C05-4507-BB66-8E6A963A66D7}"/>
                  </a:ext>
                </a:extLst>
              </p:cNvPr>
              <p:cNvSpPr>
                <a:spLocks/>
              </p:cNvSpPr>
              <p:nvPr/>
            </p:nvSpPr>
            <p:spPr bwMode="auto">
              <a:xfrm>
                <a:off x="822" y="2284"/>
                <a:ext cx="121" cy="273"/>
              </a:xfrm>
              <a:custGeom>
                <a:avLst/>
                <a:gdLst>
                  <a:gd name="T0" fmla="*/ 86 w 108"/>
                  <a:gd name="T1" fmla="*/ 98 h 243"/>
                  <a:gd name="T2" fmla="*/ 80 w 108"/>
                  <a:gd name="T3" fmla="*/ 99 h 243"/>
                  <a:gd name="T4" fmla="*/ 74 w 108"/>
                  <a:gd name="T5" fmla="*/ 101 h 243"/>
                  <a:gd name="T6" fmla="*/ 39 w 108"/>
                  <a:gd name="T7" fmla="*/ 188 h 243"/>
                  <a:gd name="T8" fmla="*/ 25 w 108"/>
                  <a:gd name="T9" fmla="*/ 227 h 243"/>
                  <a:gd name="T10" fmla="*/ 10 w 108"/>
                  <a:gd name="T11" fmla="*/ 240 h 243"/>
                  <a:gd name="T12" fmla="*/ 5 w 108"/>
                  <a:gd name="T13" fmla="*/ 220 h 243"/>
                  <a:gd name="T14" fmla="*/ 44 w 108"/>
                  <a:gd name="T15" fmla="*/ 124 h 243"/>
                  <a:gd name="T16" fmla="*/ 86 w 108"/>
                  <a:gd name="T17" fmla="*/ 13 h 243"/>
                  <a:gd name="T18" fmla="*/ 96 w 108"/>
                  <a:gd name="T19" fmla="*/ 1 h 243"/>
                  <a:gd name="T20" fmla="*/ 97 w 108"/>
                  <a:gd name="T21" fmla="*/ 19 h 243"/>
                  <a:gd name="T22" fmla="*/ 103 w 108"/>
                  <a:gd name="T23" fmla="*/ 35 h 243"/>
                  <a:gd name="T24" fmla="*/ 92 w 108"/>
                  <a:gd name="T25" fmla="*/ 83 h 243"/>
                  <a:gd name="T26" fmla="*/ 86 w 108"/>
                  <a:gd name="T27" fmla="*/ 9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243">
                    <a:moveTo>
                      <a:pt x="86" y="98"/>
                    </a:moveTo>
                    <a:cubicBezTo>
                      <a:pt x="84" y="99"/>
                      <a:pt x="82" y="99"/>
                      <a:pt x="80" y="99"/>
                    </a:cubicBezTo>
                    <a:cubicBezTo>
                      <a:pt x="77" y="97"/>
                      <a:pt x="75" y="99"/>
                      <a:pt x="74" y="101"/>
                    </a:cubicBezTo>
                    <a:cubicBezTo>
                      <a:pt x="64" y="131"/>
                      <a:pt x="45" y="157"/>
                      <a:pt x="39" y="188"/>
                    </a:cubicBezTo>
                    <a:cubicBezTo>
                      <a:pt x="36" y="202"/>
                      <a:pt x="30" y="214"/>
                      <a:pt x="25" y="227"/>
                    </a:cubicBezTo>
                    <a:cubicBezTo>
                      <a:pt x="22" y="234"/>
                      <a:pt x="21" y="243"/>
                      <a:pt x="10" y="240"/>
                    </a:cubicBezTo>
                    <a:cubicBezTo>
                      <a:pt x="0" y="237"/>
                      <a:pt x="1" y="228"/>
                      <a:pt x="5" y="220"/>
                    </a:cubicBezTo>
                    <a:cubicBezTo>
                      <a:pt x="20" y="189"/>
                      <a:pt x="28" y="155"/>
                      <a:pt x="44" y="124"/>
                    </a:cubicBezTo>
                    <a:cubicBezTo>
                      <a:pt x="62" y="89"/>
                      <a:pt x="71" y="50"/>
                      <a:pt x="86" y="13"/>
                    </a:cubicBezTo>
                    <a:cubicBezTo>
                      <a:pt x="88" y="8"/>
                      <a:pt x="86" y="0"/>
                      <a:pt x="96" y="1"/>
                    </a:cubicBezTo>
                    <a:cubicBezTo>
                      <a:pt x="103" y="7"/>
                      <a:pt x="100" y="14"/>
                      <a:pt x="97" y="19"/>
                    </a:cubicBezTo>
                    <a:cubicBezTo>
                      <a:pt x="91" y="28"/>
                      <a:pt x="96" y="32"/>
                      <a:pt x="103" y="35"/>
                    </a:cubicBezTo>
                    <a:cubicBezTo>
                      <a:pt x="108" y="53"/>
                      <a:pt x="92" y="66"/>
                      <a:pt x="92" y="83"/>
                    </a:cubicBezTo>
                    <a:cubicBezTo>
                      <a:pt x="90" y="88"/>
                      <a:pt x="88" y="93"/>
                      <a:pt x="86" y="98"/>
                    </a:cubicBezTo>
                    <a:close/>
                  </a:path>
                </a:pathLst>
              </a:custGeom>
              <a:solidFill>
                <a:srgbClr val="E9CE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7" name="Freeform 220">
                <a:extLst>
                  <a:ext uri="{FF2B5EF4-FFF2-40B4-BE49-F238E27FC236}">
                    <a16:creationId xmlns:a16="http://schemas.microsoft.com/office/drawing/2014/main" id="{C31FA66C-A06D-40A0-8559-8E37A6EC2235}"/>
                  </a:ext>
                </a:extLst>
              </p:cNvPr>
              <p:cNvSpPr>
                <a:spLocks/>
              </p:cNvSpPr>
              <p:nvPr/>
            </p:nvSpPr>
            <p:spPr bwMode="auto">
              <a:xfrm>
                <a:off x="1568" y="1666"/>
                <a:ext cx="46" cy="443"/>
              </a:xfrm>
              <a:custGeom>
                <a:avLst/>
                <a:gdLst>
                  <a:gd name="T0" fmla="*/ 6 w 41"/>
                  <a:gd name="T1" fmla="*/ 0 h 394"/>
                  <a:gd name="T2" fmla="*/ 17 w 41"/>
                  <a:gd name="T3" fmla="*/ 74 h 394"/>
                  <a:gd name="T4" fmla="*/ 23 w 41"/>
                  <a:gd name="T5" fmla="*/ 183 h 394"/>
                  <a:gd name="T6" fmla="*/ 40 w 41"/>
                  <a:gd name="T7" fmla="*/ 337 h 394"/>
                  <a:gd name="T8" fmla="*/ 34 w 41"/>
                  <a:gd name="T9" fmla="*/ 394 h 394"/>
                  <a:gd name="T10" fmla="*/ 31 w 41"/>
                  <a:gd name="T11" fmla="*/ 358 h 394"/>
                  <a:gd name="T12" fmla="*/ 16 w 41"/>
                  <a:gd name="T13" fmla="*/ 213 h 394"/>
                  <a:gd name="T14" fmla="*/ 13 w 41"/>
                  <a:gd name="T15" fmla="*/ 155 h 394"/>
                  <a:gd name="T16" fmla="*/ 3 w 41"/>
                  <a:gd name="T17" fmla="*/ 47 h 394"/>
                  <a:gd name="T18" fmla="*/ 6 w 41"/>
                  <a:gd name="T19"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94">
                    <a:moveTo>
                      <a:pt x="6" y="0"/>
                    </a:moveTo>
                    <a:cubicBezTo>
                      <a:pt x="7" y="25"/>
                      <a:pt x="17" y="49"/>
                      <a:pt x="17" y="74"/>
                    </a:cubicBezTo>
                    <a:cubicBezTo>
                      <a:pt x="18" y="110"/>
                      <a:pt x="18" y="147"/>
                      <a:pt x="23" y="183"/>
                    </a:cubicBezTo>
                    <a:cubicBezTo>
                      <a:pt x="31" y="234"/>
                      <a:pt x="40" y="285"/>
                      <a:pt x="40" y="337"/>
                    </a:cubicBezTo>
                    <a:cubicBezTo>
                      <a:pt x="41" y="356"/>
                      <a:pt x="37" y="375"/>
                      <a:pt x="34" y="394"/>
                    </a:cubicBezTo>
                    <a:cubicBezTo>
                      <a:pt x="28" y="381"/>
                      <a:pt x="28" y="376"/>
                      <a:pt x="31" y="358"/>
                    </a:cubicBezTo>
                    <a:cubicBezTo>
                      <a:pt x="37" y="309"/>
                      <a:pt x="28" y="261"/>
                      <a:pt x="16" y="213"/>
                    </a:cubicBezTo>
                    <a:cubicBezTo>
                      <a:pt x="11" y="195"/>
                      <a:pt x="14" y="174"/>
                      <a:pt x="13" y="155"/>
                    </a:cubicBezTo>
                    <a:cubicBezTo>
                      <a:pt x="13" y="119"/>
                      <a:pt x="10" y="83"/>
                      <a:pt x="3" y="47"/>
                    </a:cubicBezTo>
                    <a:cubicBezTo>
                      <a:pt x="0" y="32"/>
                      <a:pt x="5" y="16"/>
                      <a:pt x="6" y="0"/>
                    </a:cubicBezTo>
                    <a:close/>
                  </a:path>
                </a:pathLst>
              </a:custGeom>
              <a:solidFill>
                <a:srgbClr val="B08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8" name="Freeform 221">
                <a:extLst>
                  <a:ext uri="{FF2B5EF4-FFF2-40B4-BE49-F238E27FC236}">
                    <a16:creationId xmlns:a16="http://schemas.microsoft.com/office/drawing/2014/main" id="{D06D5A2D-C2A5-4B29-BD75-A881DEED514D}"/>
                  </a:ext>
                </a:extLst>
              </p:cNvPr>
              <p:cNvSpPr>
                <a:spLocks/>
              </p:cNvSpPr>
              <p:nvPr/>
            </p:nvSpPr>
            <p:spPr bwMode="auto">
              <a:xfrm>
                <a:off x="1595" y="1655"/>
                <a:ext cx="55" cy="331"/>
              </a:xfrm>
              <a:custGeom>
                <a:avLst/>
                <a:gdLst>
                  <a:gd name="T0" fmla="*/ 38 w 49"/>
                  <a:gd name="T1" fmla="*/ 159 h 294"/>
                  <a:gd name="T2" fmla="*/ 25 w 49"/>
                  <a:gd name="T3" fmla="*/ 119 h 294"/>
                  <a:gd name="T4" fmla="*/ 25 w 49"/>
                  <a:gd name="T5" fmla="*/ 159 h 294"/>
                  <a:gd name="T6" fmla="*/ 29 w 49"/>
                  <a:gd name="T7" fmla="*/ 272 h 294"/>
                  <a:gd name="T8" fmla="*/ 33 w 49"/>
                  <a:gd name="T9" fmla="*/ 287 h 294"/>
                  <a:gd name="T10" fmla="*/ 30 w 49"/>
                  <a:gd name="T11" fmla="*/ 294 h 294"/>
                  <a:gd name="T12" fmla="*/ 25 w 49"/>
                  <a:gd name="T13" fmla="*/ 287 h 294"/>
                  <a:gd name="T14" fmla="*/ 17 w 49"/>
                  <a:gd name="T15" fmla="*/ 230 h 294"/>
                  <a:gd name="T16" fmla="*/ 17 w 49"/>
                  <a:gd name="T17" fmla="*/ 176 h 294"/>
                  <a:gd name="T18" fmla="*/ 3 w 49"/>
                  <a:gd name="T19" fmla="*/ 76 h 294"/>
                  <a:gd name="T20" fmla="*/ 3 w 49"/>
                  <a:gd name="T21" fmla="*/ 0 h 294"/>
                  <a:gd name="T22" fmla="*/ 17 w 49"/>
                  <a:gd name="T23" fmla="*/ 116 h 294"/>
                  <a:gd name="T24" fmla="*/ 26 w 49"/>
                  <a:gd name="T25" fmla="*/ 83 h 294"/>
                  <a:gd name="T26" fmla="*/ 33 w 49"/>
                  <a:gd name="T27" fmla="*/ 87 h 294"/>
                  <a:gd name="T28" fmla="*/ 43 w 49"/>
                  <a:gd name="T29" fmla="*/ 133 h 294"/>
                  <a:gd name="T30" fmla="*/ 44 w 49"/>
                  <a:gd name="T31" fmla="*/ 159 h 294"/>
                  <a:gd name="T32" fmla="*/ 38 w 49"/>
                  <a:gd name="T33" fmla="*/ 159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294">
                    <a:moveTo>
                      <a:pt x="38" y="159"/>
                    </a:moveTo>
                    <a:cubicBezTo>
                      <a:pt x="36" y="147"/>
                      <a:pt x="38" y="133"/>
                      <a:pt x="25" y="119"/>
                    </a:cubicBezTo>
                    <a:cubicBezTo>
                      <a:pt x="25" y="135"/>
                      <a:pt x="25" y="147"/>
                      <a:pt x="25" y="159"/>
                    </a:cubicBezTo>
                    <a:cubicBezTo>
                      <a:pt x="25" y="197"/>
                      <a:pt x="24" y="235"/>
                      <a:pt x="29" y="272"/>
                    </a:cubicBezTo>
                    <a:cubicBezTo>
                      <a:pt x="30" y="277"/>
                      <a:pt x="29" y="283"/>
                      <a:pt x="33" y="287"/>
                    </a:cubicBezTo>
                    <a:cubicBezTo>
                      <a:pt x="32" y="290"/>
                      <a:pt x="33" y="293"/>
                      <a:pt x="30" y="294"/>
                    </a:cubicBezTo>
                    <a:cubicBezTo>
                      <a:pt x="25" y="294"/>
                      <a:pt x="25" y="290"/>
                      <a:pt x="25" y="287"/>
                    </a:cubicBezTo>
                    <a:cubicBezTo>
                      <a:pt x="22" y="268"/>
                      <a:pt x="19" y="249"/>
                      <a:pt x="17" y="230"/>
                    </a:cubicBezTo>
                    <a:cubicBezTo>
                      <a:pt x="16" y="212"/>
                      <a:pt x="15" y="194"/>
                      <a:pt x="17" y="176"/>
                    </a:cubicBezTo>
                    <a:cubicBezTo>
                      <a:pt x="21" y="141"/>
                      <a:pt x="8" y="109"/>
                      <a:pt x="3" y="76"/>
                    </a:cubicBezTo>
                    <a:cubicBezTo>
                      <a:pt x="0" y="51"/>
                      <a:pt x="2" y="26"/>
                      <a:pt x="3" y="0"/>
                    </a:cubicBezTo>
                    <a:cubicBezTo>
                      <a:pt x="22" y="36"/>
                      <a:pt x="8" y="76"/>
                      <a:pt x="17" y="116"/>
                    </a:cubicBezTo>
                    <a:cubicBezTo>
                      <a:pt x="29" y="104"/>
                      <a:pt x="23" y="92"/>
                      <a:pt x="26" y="83"/>
                    </a:cubicBezTo>
                    <a:cubicBezTo>
                      <a:pt x="30" y="81"/>
                      <a:pt x="31" y="85"/>
                      <a:pt x="33" y="87"/>
                    </a:cubicBezTo>
                    <a:cubicBezTo>
                      <a:pt x="34" y="103"/>
                      <a:pt x="34" y="118"/>
                      <a:pt x="43" y="133"/>
                    </a:cubicBezTo>
                    <a:cubicBezTo>
                      <a:pt x="47" y="140"/>
                      <a:pt x="49" y="150"/>
                      <a:pt x="44" y="159"/>
                    </a:cubicBezTo>
                    <a:cubicBezTo>
                      <a:pt x="42" y="161"/>
                      <a:pt x="40" y="161"/>
                      <a:pt x="38" y="159"/>
                    </a:cubicBezTo>
                    <a:close/>
                  </a:path>
                </a:pathLst>
              </a:custGeom>
              <a:solidFill>
                <a:srgbClr val="B187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9" name="Freeform 222">
                <a:extLst>
                  <a:ext uri="{FF2B5EF4-FFF2-40B4-BE49-F238E27FC236}">
                    <a16:creationId xmlns:a16="http://schemas.microsoft.com/office/drawing/2014/main" id="{A18DE13C-73A4-4C5D-A507-95654765CAE9}"/>
                  </a:ext>
                </a:extLst>
              </p:cNvPr>
              <p:cNvSpPr>
                <a:spLocks/>
              </p:cNvSpPr>
              <p:nvPr/>
            </p:nvSpPr>
            <p:spPr bwMode="auto">
              <a:xfrm>
                <a:off x="770" y="1920"/>
                <a:ext cx="170" cy="383"/>
              </a:xfrm>
              <a:custGeom>
                <a:avLst/>
                <a:gdLst>
                  <a:gd name="T0" fmla="*/ 39 w 151"/>
                  <a:gd name="T1" fmla="*/ 255 h 341"/>
                  <a:gd name="T2" fmla="*/ 99 w 151"/>
                  <a:gd name="T3" fmla="*/ 119 h 341"/>
                  <a:gd name="T4" fmla="*/ 147 w 151"/>
                  <a:gd name="T5" fmla="*/ 0 h 341"/>
                  <a:gd name="T6" fmla="*/ 145 w 151"/>
                  <a:gd name="T7" fmla="*/ 19 h 341"/>
                  <a:gd name="T8" fmla="*/ 126 w 151"/>
                  <a:gd name="T9" fmla="*/ 90 h 341"/>
                  <a:gd name="T10" fmla="*/ 99 w 151"/>
                  <a:gd name="T11" fmla="*/ 156 h 341"/>
                  <a:gd name="T12" fmla="*/ 61 w 151"/>
                  <a:gd name="T13" fmla="*/ 241 h 341"/>
                  <a:gd name="T14" fmla="*/ 43 w 151"/>
                  <a:gd name="T15" fmla="*/ 266 h 341"/>
                  <a:gd name="T16" fmla="*/ 7 w 151"/>
                  <a:gd name="T17" fmla="*/ 339 h 341"/>
                  <a:gd name="T18" fmla="*/ 0 w 151"/>
                  <a:gd name="T19" fmla="*/ 331 h 341"/>
                  <a:gd name="T20" fmla="*/ 39 w 151"/>
                  <a:gd name="T21" fmla="*/ 255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341">
                    <a:moveTo>
                      <a:pt x="39" y="255"/>
                    </a:moveTo>
                    <a:cubicBezTo>
                      <a:pt x="67" y="213"/>
                      <a:pt x="77" y="164"/>
                      <a:pt x="99" y="119"/>
                    </a:cubicBezTo>
                    <a:cubicBezTo>
                      <a:pt x="118" y="81"/>
                      <a:pt x="132" y="40"/>
                      <a:pt x="147" y="0"/>
                    </a:cubicBezTo>
                    <a:cubicBezTo>
                      <a:pt x="151" y="7"/>
                      <a:pt x="147" y="13"/>
                      <a:pt x="145" y="19"/>
                    </a:cubicBezTo>
                    <a:cubicBezTo>
                      <a:pt x="137" y="43"/>
                      <a:pt x="136" y="69"/>
                      <a:pt x="126" y="90"/>
                    </a:cubicBezTo>
                    <a:cubicBezTo>
                      <a:pt x="116" y="112"/>
                      <a:pt x="116" y="140"/>
                      <a:pt x="99" y="156"/>
                    </a:cubicBezTo>
                    <a:cubicBezTo>
                      <a:pt x="75" y="181"/>
                      <a:pt x="71" y="212"/>
                      <a:pt x="61" y="241"/>
                    </a:cubicBezTo>
                    <a:cubicBezTo>
                      <a:pt x="57" y="251"/>
                      <a:pt x="48" y="256"/>
                      <a:pt x="43" y="266"/>
                    </a:cubicBezTo>
                    <a:cubicBezTo>
                      <a:pt x="31" y="290"/>
                      <a:pt x="23" y="317"/>
                      <a:pt x="7" y="339"/>
                    </a:cubicBezTo>
                    <a:cubicBezTo>
                      <a:pt x="0" y="341"/>
                      <a:pt x="4" y="333"/>
                      <a:pt x="0" y="331"/>
                    </a:cubicBezTo>
                    <a:cubicBezTo>
                      <a:pt x="19" y="309"/>
                      <a:pt x="30" y="282"/>
                      <a:pt x="39" y="255"/>
                    </a:cubicBezTo>
                    <a:close/>
                  </a:path>
                </a:pathLst>
              </a:custGeom>
              <a:solidFill>
                <a:srgbClr val="956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0" name="Freeform 223">
                <a:extLst>
                  <a:ext uri="{FF2B5EF4-FFF2-40B4-BE49-F238E27FC236}">
                    <a16:creationId xmlns:a16="http://schemas.microsoft.com/office/drawing/2014/main" id="{DA535AFB-27E4-4898-A15A-26B7EAAE643A}"/>
                  </a:ext>
                </a:extLst>
              </p:cNvPr>
              <p:cNvSpPr>
                <a:spLocks/>
              </p:cNvSpPr>
              <p:nvPr/>
            </p:nvSpPr>
            <p:spPr bwMode="auto">
              <a:xfrm>
                <a:off x="808" y="2275"/>
                <a:ext cx="125" cy="296"/>
              </a:xfrm>
              <a:custGeom>
                <a:avLst/>
                <a:gdLst>
                  <a:gd name="T0" fmla="*/ 109 w 111"/>
                  <a:gd name="T1" fmla="*/ 11 h 263"/>
                  <a:gd name="T2" fmla="*/ 102 w 111"/>
                  <a:gd name="T3" fmla="*/ 14 h 263"/>
                  <a:gd name="T4" fmla="*/ 71 w 111"/>
                  <a:gd name="T5" fmla="*/ 117 h 263"/>
                  <a:gd name="T6" fmla="*/ 59 w 111"/>
                  <a:gd name="T7" fmla="*/ 132 h 263"/>
                  <a:gd name="T8" fmla="*/ 19 w 111"/>
                  <a:gd name="T9" fmla="*/ 231 h 263"/>
                  <a:gd name="T10" fmla="*/ 23 w 111"/>
                  <a:gd name="T11" fmla="*/ 246 h 263"/>
                  <a:gd name="T12" fmla="*/ 33 w 111"/>
                  <a:gd name="T13" fmla="*/ 236 h 263"/>
                  <a:gd name="T14" fmla="*/ 80 w 111"/>
                  <a:gd name="T15" fmla="*/ 115 h 263"/>
                  <a:gd name="T16" fmla="*/ 91 w 111"/>
                  <a:gd name="T17" fmla="*/ 96 h 263"/>
                  <a:gd name="T18" fmla="*/ 92 w 111"/>
                  <a:gd name="T19" fmla="*/ 107 h 263"/>
                  <a:gd name="T20" fmla="*/ 46 w 111"/>
                  <a:gd name="T21" fmla="*/ 223 h 263"/>
                  <a:gd name="T22" fmla="*/ 36 w 111"/>
                  <a:gd name="T23" fmla="*/ 246 h 263"/>
                  <a:gd name="T24" fmla="*/ 22 w 111"/>
                  <a:gd name="T25" fmla="*/ 252 h 263"/>
                  <a:gd name="T26" fmla="*/ 14 w 111"/>
                  <a:gd name="T27" fmla="*/ 263 h 263"/>
                  <a:gd name="T28" fmla="*/ 4 w 111"/>
                  <a:gd name="T29" fmla="*/ 258 h 263"/>
                  <a:gd name="T30" fmla="*/ 9 w 111"/>
                  <a:gd name="T31" fmla="*/ 235 h 263"/>
                  <a:gd name="T32" fmla="*/ 96 w 111"/>
                  <a:gd name="T33" fmla="*/ 16 h 263"/>
                  <a:gd name="T34" fmla="*/ 109 w 111"/>
                  <a:gd name="T35" fmla="*/ 4 h 263"/>
                  <a:gd name="T36" fmla="*/ 109 w 111"/>
                  <a:gd name="T37" fmla="*/ 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 h="263">
                    <a:moveTo>
                      <a:pt x="109" y="11"/>
                    </a:moveTo>
                    <a:cubicBezTo>
                      <a:pt x="106" y="11"/>
                      <a:pt x="103" y="11"/>
                      <a:pt x="102" y="14"/>
                    </a:cubicBezTo>
                    <a:cubicBezTo>
                      <a:pt x="93" y="49"/>
                      <a:pt x="75" y="81"/>
                      <a:pt x="71" y="117"/>
                    </a:cubicBezTo>
                    <a:cubicBezTo>
                      <a:pt x="70" y="126"/>
                      <a:pt x="62" y="125"/>
                      <a:pt x="59" y="132"/>
                    </a:cubicBezTo>
                    <a:cubicBezTo>
                      <a:pt x="47" y="166"/>
                      <a:pt x="33" y="198"/>
                      <a:pt x="19" y="231"/>
                    </a:cubicBezTo>
                    <a:cubicBezTo>
                      <a:pt x="16" y="238"/>
                      <a:pt x="16" y="244"/>
                      <a:pt x="23" y="246"/>
                    </a:cubicBezTo>
                    <a:cubicBezTo>
                      <a:pt x="31" y="248"/>
                      <a:pt x="32" y="241"/>
                      <a:pt x="33" y="236"/>
                    </a:cubicBezTo>
                    <a:cubicBezTo>
                      <a:pt x="46" y="195"/>
                      <a:pt x="61" y="154"/>
                      <a:pt x="80" y="115"/>
                    </a:cubicBezTo>
                    <a:cubicBezTo>
                      <a:pt x="84" y="109"/>
                      <a:pt x="84" y="101"/>
                      <a:pt x="91" y="96"/>
                    </a:cubicBezTo>
                    <a:cubicBezTo>
                      <a:pt x="95" y="99"/>
                      <a:pt x="93" y="103"/>
                      <a:pt x="92" y="107"/>
                    </a:cubicBezTo>
                    <a:cubicBezTo>
                      <a:pt x="69" y="142"/>
                      <a:pt x="62" y="184"/>
                      <a:pt x="46" y="223"/>
                    </a:cubicBezTo>
                    <a:cubicBezTo>
                      <a:pt x="43" y="231"/>
                      <a:pt x="39" y="238"/>
                      <a:pt x="36" y="246"/>
                    </a:cubicBezTo>
                    <a:cubicBezTo>
                      <a:pt x="32" y="255"/>
                      <a:pt x="32" y="254"/>
                      <a:pt x="22" y="252"/>
                    </a:cubicBezTo>
                    <a:cubicBezTo>
                      <a:pt x="13" y="249"/>
                      <a:pt x="13" y="256"/>
                      <a:pt x="14" y="263"/>
                    </a:cubicBezTo>
                    <a:cubicBezTo>
                      <a:pt x="11" y="261"/>
                      <a:pt x="7" y="260"/>
                      <a:pt x="4" y="258"/>
                    </a:cubicBezTo>
                    <a:cubicBezTo>
                      <a:pt x="0" y="249"/>
                      <a:pt x="2" y="242"/>
                      <a:pt x="9" y="235"/>
                    </a:cubicBezTo>
                    <a:cubicBezTo>
                      <a:pt x="40" y="163"/>
                      <a:pt x="72" y="91"/>
                      <a:pt x="96" y="16"/>
                    </a:cubicBezTo>
                    <a:cubicBezTo>
                      <a:pt x="98" y="10"/>
                      <a:pt x="97" y="0"/>
                      <a:pt x="109" y="4"/>
                    </a:cubicBezTo>
                    <a:cubicBezTo>
                      <a:pt x="111" y="6"/>
                      <a:pt x="111" y="9"/>
                      <a:pt x="109" y="11"/>
                    </a:cubicBezTo>
                    <a:close/>
                  </a:path>
                </a:pathLst>
              </a:custGeom>
              <a:solidFill>
                <a:srgbClr val="8B6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1" name="Freeform 224">
                <a:extLst>
                  <a:ext uri="{FF2B5EF4-FFF2-40B4-BE49-F238E27FC236}">
                    <a16:creationId xmlns:a16="http://schemas.microsoft.com/office/drawing/2014/main" id="{20DF0702-CC24-4003-BE65-1D354FB65B5B}"/>
                  </a:ext>
                </a:extLst>
              </p:cNvPr>
              <p:cNvSpPr>
                <a:spLocks/>
              </p:cNvSpPr>
              <p:nvPr/>
            </p:nvSpPr>
            <p:spPr bwMode="auto">
              <a:xfrm>
                <a:off x="992" y="1389"/>
                <a:ext cx="98" cy="329"/>
              </a:xfrm>
              <a:custGeom>
                <a:avLst/>
                <a:gdLst>
                  <a:gd name="T0" fmla="*/ 9 w 87"/>
                  <a:gd name="T1" fmla="*/ 284 h 293"/>
                  <a:gd name="T2" fmla="*/ 16 w 87"/>
                  <a:gd name="T3" fmla="*/ 241 h 293"/>
                  <a:gd name="T4" fmla="*/ 41 w 87"/>
                  <a:gd name="T5" fmla="*/ 179 h 293"/>
                  <a:gd name="T6" fmla="*/ 65 w 87"/>
                  <a:gd name="T7" fmla="*/ 57 h 293"/>
                  <a:gd name="T8" fmla="*/ 77 w 87"/>
                  <a:gd name="T9" fmla="*/ 0 h 293"/>
                  <a:gd name="T10" fmla="*/ 81 w 87"/>
                  <a:gd name="T11" fmla="*/ 8 h 293"/>
                  <a:gd name="T12" fmla="*/ 73 w 87"/>
                  <a:gd name="T13" fmla="*/ 46 h 293"/>
                  <a:gd name="T14" fmla="*/ 85 w 87"/>
                  <a:gd name="T15" fmla="*/ 59 h 293"/>
                  <a:gd name="T16" fmla="*/ 85 w 87"/>
                  <a:gd name="T17" fmla="*/ 64 h 293"/>
                  <a:gd name="T18" fmla="*/ 73 w 87"/>
                  <a:gd name="T19" fmla="*/ 86 h 293"/>
                  <a:gd name="T20" fmla="*/ 58 w 87"/>
                  <a:gd name="T21" fmla="*/ 134 h 293"/>
                  <a:gd name="T22" fmla="*/ 46 w 87"/>
                  <a:gd name="T23" fmla="*/ 206 h 293"/>
                  <a:gd name="T24" fmla="*/ 26 w 87"/>
                  <a:gd name="T25" fmla="*/ 264 h 293"/>
                  <a:gd name="T26" fmla="*/ 21 w 87"/>
                  <a:gd name="T27" fmla="*/ 277 h 293"/>
                  <a:gd name="T28" fmla="*/ 16 w 87"/>
                  <a:gd name="T29" fmla="*/ 293 h 293"/>
                  <a:gd name="T30" fmla="*/ 13 w 87"/>
                  <a:gd name="T31" fmla="*/ 292 h 293"/>
                  <a:gd name="T32" fmla="*/ 9 w 87"/>
                  <a:gd name="T33" fmla="*/ 284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 h="293">
                    <a:moveTo>
                      <a:pt x="9" y="284"/>
                    </a:moveTo>
                    <a:cubicBezTo>
                      <a:pt x="0" y="268"/>
                      <a:pt x="11" y="255"/>
                      <a:pt x="16" y="241"/>
                    </a:cubicBezTo>
                    <a:cubicBezTo>
                      <a:pt x="23" y="220"/>
                      <a:pt x="40" y="200"/>
                      <a:pt x="41" y="179"/>
                    </a:cubicBezTo>
                    <a:cubicBezTo>
                      <a:pt x="42" y="137"/>
                      <a:pt x="72" y="101"/>
                      <a:pt x="65" y="57"/>
                    </a:cubicBezTo>
                    <a:cubicBezTo>
                      <a:pt x="62" y="38"/>
                      <a:pt x="72" y="19"/>
                      <a:pt x="77" y="0"/>
                    </a:cubicBezTo>
                    <a:cubicBezTo>
                      <a:pt x="80" y="1"/>
                      <a:pt x="78" y="6"/>
                      <a:pt x="81" y="8"/>
                    </a:cubicBezTo>
                    <a:cubicBezTo>
                      <a:pt x="78" y="21"/>
                      <a:pt x="75" y="33"/>
                      <a:pt x="73" y="46"/>
                    </a:cubicBezTo>
                    <a:cubicBezTo>
                      <a:pt x="71" y="55"/>
                      <a:pt x="72" y="62"/>
                      <a:pt x="85" y="59"/>
                    </a:cubicBezTo>
                    <a:cubicBezTo>
                      <a:pt x="86" y="61"/>
                      <a:pt x="87" y="63"/>
                      <a:pt x="85" y="64"/>
                    </a:cubicBezTo>
                    <a:cubicBezTo>
                      <a:pt x="76" y="69"/>
                      <a:pt x="76" y="79"/>
                      <a:pt x="73" y="86"/>
                    </a:cubicBezTo>
                    <a:cubicBezTo>
                      <a:pt x="68" y="102"/>
                      <a:pt x="63" y="118"/>
                      <a:pt x="58" y="134"/>
                    </a:cubicBezTo>
                    <a:cubicBezTo>
                      <a:pt x="51" y="157"/>
                      <a:pt x="51" y="182"/>
                      <a:pt x="46" y="206"/>
                    </a:cubicBezTo>
                    <a:cubicBezTo>
                      <a:pt x="41" y="226"/>
                      <a:pt x="32" y="245"/>
                      <a:pt x="26" y="264"/>
                    </a:cubicBezTo>
                    <a:cubicBezTo>
                      <a:pt x="24" y="268"/>
                      <a:pt x="23" y="272"/>
                      <a:pt x="21" y="277"/>
                    </a:cubicBezTo>
                    <a:cubicBezTo>
                      <a:pt x="26" y="284"/>
                      <a:pt x="23" y="289"/>
                      <a:pt x="16" y="293"/>
                    </a:cubicBezTo>
                    <a:cubicBezTo>
                      <a:pt x="15" y="292"/>
                      <a:pt x="14" y="292"/>
                      <a:pt x="13" y="292"/>
                    </a:cubicBezTo>
                    <a:cubicBezTo>
                      <a:pt x="10" y="290"/>
                      <a:pt x="11" y="287"/>
                      <a:pt x="9" y="284"/>
                    </a:cubicBezTo>
                    <a:close/>
                  </a:path>
                </a:pathLst>
              </a:custGeom>
              <a:solidFill>
                <a:srgbClr val="AA7D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2" name="Freeform 225">
                <a:extLst>
                  <a:ext uri="{FF2B5EF4-FFF2-40B4-BE49-F238E27FC236}">
                    <a16:creationId xmlns:a16="http://schemas.microsoft.com/office/drawing/2014/main" id="{C6ACAE22-4701-413A-84A2-398A61E67574}"/>
                  </a:ext>
                </a:extLst>
              </p:cNvPr>
              <p:cNvSpPr>
                <a:spLocks/>
              </p:cNvSpPr>
              <p:nvPr/>
            </p:nvSpPr>
            <p:spPr bwMode="auto">
              <a:xfrm>
                <a:off x="949" y="1444"/>
                <a:ext cx="113" cy="283"/>
              </a:xfrm>
              <a:custGeom>
                <a:avLst/>
                <a:gdLst>
                  <a:gd name="T0" fmla="*/ 13 w 101"/>
                  <a:gd name="T1" fmla="*/ 247 h 252"/>
                  <a:gd name="T2" fmla="*/ 5 w 101"/>
                  <a:gd name="T3" fmla="*/ 240 h 252"/>
                  <a:gd name="T4" fmla="*/ 47 w 101"/>
                  <a:gd name="T5" fmla="*/ 85 h 252"/>
                  <a:gd name="T6" fmla="*/ 68 w 101"/>
                  <a:gd name="T7" fmla="*/ 58 h 252"/>
                  <a:gd name="T8" fmla="*/ 88 w 101"/>
                  <a:gd name="T9" fmla="*/ 14 h 252"/>
                  <a:gd name="T10" fmla="*/ 101 w 101"/>
                  <a:gd name="T11" fmla="*/ 0 h 252"/>
                  <a:gd name="T12" fmla="*/ 81 w 101"/>
                  <a:gd name="T13" fmla="*/ 46 h 252"/>
                  <a:gd name="T14" fmla="*/ 65 w 101"/>
                  <a:gd name="T15" fmla="*/ 120 h 252"/>
                  <a:gd name="T16" fmla="*/ 41 w 101"/>
                  <a:gd name="T17" fmla="*/ 187 h 252"/>
                  <a:gd name="T18" fmla="*/ 21 w 101"/>
                  <a:gd name="T19" fmla="*/ 217 h 252"/>
                  <a:gd name="T20" fmla="*/ 16 w 101"/>
                  <a:gd name="T21" fmla="*/ 236 h 252"/>
                  <a:gd name="T22" fmla="*/ 13 w 101"/>
                  <a:gd name="T23" fmla="*/ 247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252">
                    <a:moveTo>
                      <a:pt x="13" y="247"/>
                    </a:moveTo>
                    <a:cubicBezTo>
                      <a:pt x="11" y="244"/>
                      <a:pt x="0" y="252"/>
                      <a:pt x="5" y="240"/>
                    </a:cubicBezTo>
                    <a:cubicBezTo>
                      <a:pt x="29" y="191"/>
                      <a:pt x="35" y="137"/>
                      <a:pt x="47" y="85"/>
                    </a:cubicBezTo>
                    <a:cubicBezTo>
                      <a:pt x="51" y="72"/>
                      <a:pt x="62" y="67"/>
                      <a:pt x="68" y="58"/>
                    </a:cubicBezTo>
                    <a:cubicBezTo>
                      <a:pt x="77" y="45"/>
                      <a:pt x="82" y="29"/>
                      <a:pt x="88" y="14"/>
                    </a:cubicBezTo>
                    <a:cubicBezTo>
                      <a:pt x="90" y="10"/>
                      <a:pt x="91" y="4"/>
                      <a:pt x="101" y="0"/>
                    </a:cubicBezTo>
                    <a:cubicBezTo>
                      <a:pt x="93" y="17"/>
                      <a:pt x="88" y="32"/>
                      <a:pt x="81" y="46"/>
                    </a:cubicBezTo>
                    <a:cubicBezTo>
                      <a:pt x="67" y="69"/>
                      <a:pt x="75" y="96"/>
                      <a:pt x="65" y="120"/>
                    </a:cubicBezTo>
                    <a:cubicBezTo>
                      <a:pt x="55" y="142"/>
                      <a:pt x="52" y="167"/>
                      <a:pt x="41" y="187"/>
                    </a:cubicBezTo>
                    <a:cubicBezTo>
                      <a:pt x="35" y="197"/>
                      <a:pt x="26" y="206"/>
                      <a:pt x="21" y="217"/>
                    </a:cubicBezTo>
                    <a:cubicBezTo>
                      <a:pt x="19" y="224"/>
                      <a:pt x="16" y="229"/>
                      <a:pt x="16" y="236"/>
                    </a:cubicBezTo>
                    <a:cubicBezTo>
                      <a:pt x="18" y="241"/>
                      <a:pt x="21" y="245"/>
                      <a:pt x="13" y="247"/>
                    </a:cubicBezTo>
                    <a:close/>
                  </a:path>
                </a:pathLst>
              </a:custGeom>
              <a:solidFill>
                <a:srgbClr val="9B6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3" name="Freeform 226">
                <a:extLst>
                  <a:ext uri="{FF2B5EF4-FFF2-40B4-BE49-F238E27FC236}">
                    <a16:creationId xmlns:a16="http://schemas.microsoft.com/office/drawing/2014/main" id="{BC75087B-569E-438B-8649-DD7C2197C416}"/>
                  </a:ext>
                </a:extLst>
              </p:cNvPr>
              <p:cNvSpPr>
                <a:spLocks/>
              </p:cNvSpPr>
              <p:nvPr/>
            </p:nvSpPr>
            <p:spPr bwMode="auto">
              <a:xfrm>
                <a:off x="1673" y="1292"/>
                <a:ext cx="32" cy="426"/>
              </a:xfrm>
              <a:custGeom>
                <a:avLst/>
                <a:gdLst>
                  <a:gd name="T0" fmla="*/ 11 w 28"/>
                  <a:gd name="T1" fmla="*/ 8 h 379"/>
                  <a:gd name="T2" fmla="*/ 22 w 28"/>
                  <a:gd name="T3" fmla="*/ 166 h 379"/>
                  <a:gd name="T4" fmla="*/ 19 w 28"/>
                  <a:gd name="T5" fmla="*/ 199 h 379"/>
                  <a:gd name="T6" fmla="*/ 24 w 28"/>
                  <a:gd name="T7" fmla="*/ 290 h 379"/>
                  <a:gd name="T8" fmla="*/ 22 w 28"/>
                  <a:gd name="T9" fmla="*/ 377 h 379"/>
                  <a:gd name="T10" fmla="*/ 16 w 28"/>
                  <a:gd name="T11" fmla="*/ 374 h 379"/>
                  <a:gd name="T12" fmla="*/ 15 w 28"/>
                  <a:gd name="T13" fmla="*/ 277 h 379"/>
                  <a:gd name="T14" fmla="*/ 12 w 28"/>
                  <a:gd name="T15" fmla="*/ 182 h 379"/>
                  <a:gd name="T16" fmla="*/ 7 w 28"/>
                  <a:gd name="T17" fmla="*/ 36 h 379"/>
                  <a:gd name="T18" fmla="*/ 0 w 28"/>
                  <a:gd name="T19" fmla="*/ 1 h 379"/>
                  <a:gd name="T20" fmla="*/ 11 w 28"/>
                  <a:gd name="T21" fmla="*/ 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379">
                    <a:moveTo>
                      <a:pt x="11" y="8"/>
                    </a:moveTo>
                    <a:cubicBezTo>
                      <a:pt x="13" y="61"/>
                      <a:pt x="28" y="113"/>
                      <a:pt x="22" y="166"/>
                    </a:cubicBezTo>
                    <a:cubicBezTo>
                      <a:pt x="21" y="177"/>
                      <a:pt x="21" y="188"/>
                      <a:pt x="19" y="199"/>
                    </a:cubicBezTo>
                    <a:cubicBezTo>
                      <a:pt x="12" y="230"/>
                      <a:pt x="20" y="260"/>
                      <a:pt x="24" y="290"/>
                    </a:cubicBezTo>
                    <a:cubicBezTo>
                      <a:pt x="27" y="319"/>
                      <a:pt x="21" y="348"/>
                      <a:pt x="22" y="377"/>
                    </a:cubicBezTo>
                    <a:cubicBezTo>
                      <a:pt x="19" y="379"/>
                      <a:pt x="17" y="377"/>
                      <a:pt x="16" y="374"/>
                    </a:cubicBezTo>
                    <a:cubicBezTo>
                      <a:pt x="13" y="342"/>
                      <a:pt x="24" y="309"/>
                      <a:pt x="15" y="277"/>
                    </a:cubicBezTo>
                    <a:cubicBezTo>
                      <a:pt x="6" y="245"/>
                      <a:pt x="8" y="213"/>
                      <a:pt x="12" y="182"/>
                    </a:cubicBezTo>
                    <a:cubicBezTo>
                      <a:pt x="20" y="132"/>
                      <a:pt x="10" y="84"/>
                      <a:pt x="7" y="36"/>
                    </a:cubicBezTo>
                    <a:cubicBezTo>
                      <a:pt x="6" y="24"/>
                      <a:pt x="2" y="13"/>
                      <a:pt x="0" y="1"/>
                    </a:cubicBezTo>
                    <a:cubicBezTo>
                      <a:pt x="6" y="0"/>
                      <a:pt x="7" y="6"/>
                      <a:pt x="11" y="8"/>
                    </a:cubicBezTo>
                    <a:close/>
                  </a:path>
                </a:pathLst>
              </a:custGeom>
              <a:solidFill>
                <a:srgbClr val="9A7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4" name="Freeform 227">
                <a:extLst>
                  <a:ext uri="{FF2B5EF4-FFF2-40B4-BE49-F238E27FC236}">
                    <a16:creationId xmlns:a16="http://schemas.microsoft.com/office/drawing/2014/main" id="{CAA218A4-FE6F-42A3-A593-A4BE7CE0E587}"/>
                  </a:ext>
                </a:extLst>
              </p:cNvPr>
              <p:cNvSpPr>
                <a:spLocks/>
              </p:cNvSpPr>
              <p:nvPr/>
            </p:nvSpPr>
            <p:spPr bwMode="auto">
              <a:xfrm>
                <a:off x="1379" y="1760"/>
                <a:ext cx="72" cy="394"/>
              </a:xfrm>
              <a:custGeom>
                <a:avLst/>
                <a:gdLst>
                  <a:gd name="T0" fmla="*/ 9 w 64"/>
                  <a:gd name="T1" fmla="*/ 350 h 351"/>
                  <a:gd name="T2" fmla="*/ 22 w 64"/>
                  <a:gd name="T3" fmla="*/ 248 h 351"/>
                  <a:gd name="T4" fmla="*/ 26 w 64"/>
                  <a:gd name="T5" fmla="*/ 239 h 351"/>
                  <a:gd name="T6" fmla="*/ 53 w 64"/>
                  <a:gd name="T7" fmla="*/ 41 h 351"/>
                  <a:gd name="T8" fmla="*/ 58 w 64"/>
                  <a:gd name="T9" fmla="*/ 0 h 351"/>
                  <a:gd name="T10" fmla="*/ 50 w 64"/>
                  <a:gd name="T11" fmla="*/ 166 h 351"/>
                  <a:gd name="T12" fmla="*/ 19 w 64"/>
                  <a:gd name="T13" fmla="*/ 285 h 351"/>
                  <a:gd name="T14" fmla="*/ 12 w 64"/>
                  <a:gd name="T15" fmla="*/ 350 h 351"/>
                  <a:gd name="T16" fmla="*/ 9 w 64"/>
                  <a:gd name="T17" fmla="*/ 35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351">
                    <a:moveTo>
                      <a:pt x="9" y="350"/>
                    </a:moveTo>
                    <a:cubicBezTo>
                      <a:pt x="0" y="314"/>
                      <a:pt x="7" y="281"/>
                      <a:pt x="22" y="248"/>
                    </a:cubicBezTo>
                    <a:cubicBezTo>
                      <a:pt x="23" y="245"/>
                      <a:pt x="25" y="242"/>
                      <a:pt x="26" y="239"/>
                    </a:cubicBezTo>
                    <a:cubicBezTo>
                      <a:pt x="41" y="174"/>
                      <a:pt x="54" y="108"/>
                      <a:pt x="53" y="41"/>
                    </a:cubicBezTo>
                    <a:cubicBezTo>
                      <a:pt x="52" y="28"/>
                      <a:pt x="51" y="14"/>
                      <a:pt x="58" y="0"/>
                    </a:cubicBezTo>
                    <a:cubicBezTo>
                      <a:pt x="64" y="57"/>
                      <a:pt x="63" y="113"/>
                      <a:pt x="50" y="166"/>
                    </a:cubicBezTo>
                    <a:cubicBezTo>
                      <a:pt x="41" y="206"/>
                      <a:pt x="37" y="247"/>
                      <a:pt x="19" y="285"/>
                    </a:cubicBezTo>
                    <a:cubicBezTo>
                      <a:pt x="10" y="305"/>
                      <a:pt x="13" y="328"/>
                      <a:pt x="12" y="350"/>
                    </a:cubicBezTo>
                    <a:cubicBezTo>
                      <a:pt x="11" y="351"/>
                      <a:pt x="10" y="351"/>
                      <a:pt x="9" y="350"/>
                    </a:cubicBezTo>
                    <a:close/>
                  </a:path>
                </a:pathLst>
              </a:custGeom>
              <a:solidFill>
                <a:srgbClr val="9B6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5" name="Freeform 228">
                <a:extLst>
                  <a:ext uri="{FF2B5EF4-FFF2-40B4-BE49-F238E27FC236}">
                    <a16:creationId xmlns:a16="http://schemas.microsoft.com/office/drawing/2014/main" id="{19306B38-4A89-495A-ACA3-07D506D10C71}"/>
                  </a:ext>
                </a:extLst>
              </p:cNvPr>
              <p:cNvSpPr>
                <a:spLocks/>
              </p:cNvSpPr>
              <p:nvPr/>
            </p:nvSpPr>
            <p:spPr bwMode="auto">
              <a:xfrm>
                <a:off x="888" y="1907"/>
                <a:ext cx="121" cy="370"/>
              </a:xfrm>
              <a:custGeom>
                <a:avLst/>
                <a:gdLst>
                  <a:gd name="T0" fmla="*/ 2 w 108"/>
                  <a:gd name="T1" fmla="*/ 315 h 329"/>
                  <a:gd name="T2" fmla="*/ 26 w 108"/>
                  <a:gd name="T3" fmla="*/ 247 h 329"/>
                  <a:gd name="T4" fmla="*/ 52 w 108"/>
                  <a:gd name="T5" fmla="*/ 165 h 329"/>
                  <a:gd name="T6" fmla="*/ 70 w 108"/>
                  <a:gd name="T7" fmla="*/ 84 h 329"/>
                  <a:gd name="T8" fmla="*/ 104 w 108"/>
                  <a:gd name="T9" fmla="*/ 0 h 329"/>
                  <a:gd name="T10" fmla="*/ 104 w 108"/>
                  <a:gd name="T11" fmla="*/ 15 h 329"/>
                  <a:gd name="T12" fmla="*/ 86 w 108"/>
                  <a:gd name="T13" fmla="*/ 82 h 329"/>
                  <a:gd name="T14" fmla="*/ 79 w 108"/>
                  <a:gd name="T15" fmla="*/ 91 h 329"/>
                  <a:gd name="T16" fmla="*/ 72 w 108"/>
                  <a:gd name="T17" fmla="*/ 103 h 329"/>
                  <a:gd name="T18" fmla="*/ 60 w 108"/>
                  <a:gd name="T19" fmla="*/ 162 h 329"/>
                  <a:gd name="T20" fmla="*/ 27 w 108"/>
                  <a:gd name="T21" fmla="*/ 270 h 329"/>
                  <a:gd name="T22" fmla="*/ 4 w 108"/>
                  <a:gd name="T23" fmla="*/ 329 h 329"/>
                  <a:gd name="T24" fmla="*/ 2 w 108"/>
                  <a:gd name="T25" fmla="*/ 315 h 329"/>
                  <a:gd name="T26" fmla="*/ 2 w 108"/>
                  <a:gd name="T27" fmla="*/ 315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329">
                    <a:moveTo>
                      <a:pt x="2" y="315"/>
                    </a:moveTo>
                    <a:cubicBezTo>
                      <a:pt x="14" y="294"/>
                      <a:pt x="19" y="270"/>
                      <a:pt x="26" y="247"/>
                    </a:cubicBezTo>
                    <a:cubicBezTo>
                      <a:pt x="34" y="219"/>
                      <a:pt x="44" y="193"/>
                      <a:pt x="52" y="165"/>
                    </a:cubicBezTo>
                    <a:cubicBezTo>
                      <a:pt x="60" y="139"/>
                      <a:pt x="56" y="110"/>
                      <a:pt x="70" y="84"/>
                    </a:cubicBezTo>
                    <a:cubicBezTo>
                      <a:pt x="84" y="58"/>
                      <a:pt x="92" y="29"/>
                      <a:pt x="104" y="0"/>
                    </a:cubicBezTo>
                    <a:cubicBezTo>
                      <a:pt x="108" y="6"/>
                      <a:pt x="106" y="10"/>
                      <a:pt x="104" y="15"/>
                    </a:cubicBezTo>
                    <a:cubicBezTo>
                      <a:pt x="97" y="37"/>
                      <a:pt x="88" y="59"/>
                      <a:pt x="86" y="82"/>
                    </a:cubicBezTo>
                    <a:cubicBezTo>
                      <a:pt x="85" y="86"/>
                      <a:pt x="84" y="89"/>
                      <a:pt x="79" y="91"/>
                    </a:cubicBezTo>
                    <a:cubicBezTo>
                      <a:pt x="73" y="93"/>
                      <a:pt x="70" y="100"/>
                      <a:pt x="72" y="103"/>
                    </a:cubicBezTo>
                    <a:cubicBezTo>
                      <a:pt x="80" y="126"/>
                      <a:pt x="68" y="145"/>
                      <a:pt x="60" y="162"/>
                    </a:cubicBezTo>
                    <a:cubicBezTo>
                      <a:pt x="46" y="197"/>
                      <a:pt x="40" y="235"/>
                      <a:pt x="27" y="270"/>
                    </a:cubicBezTo>
                    <a:cubicBezTo>
                      <a:pt x="19" y="290"/>
                      <a:pt x="12" y="309"/>
                      <a:pt x="4" y="329"/>
                    </a:cubicBezTo>
                    <a:cubicBezTo>
                      <a:pt x="0" y="324"/>
                      <a:pt x="3" y="319"/>
                      <a:pt x="2" y="315"/>
                    </a:cubicBezTo>
                    <a:cubicBezTo>
                      <a:pt x="2" y="315"/>
                      <a:pt x="2" y="315"/>
                      <a:pt x="2" y="315"/>
                    </a:cubicBezTo>
                    <a:close/>
                  </a:path>
                </a:pathLst>
              </a:custGeom>
              <a:solidFill>
                <a:srgbClr val="9A7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6" name="Freeform 229">
                <a:extLst>
                  <a:ext uri="{FF2B5EF4-FFF2-40B4-BE49-F238E27FC236}">
                    <a16:creationId xmlns:a16="http://schemas.microsoft.com/office/drawing/2014/main" id="{78D4141F-D261-4511-AFC7-74CDBC5392BF}"/>
                  </a:ext>
                </a:extLst>
              </p:cNvPr>
              <p:cNvSpPr>
                <a:spLocks/>
              </p:cNvSpPr>
              <p:nvPr/>
            </p:nvSpPr>
            <p:spPr bwMode="auto">
              <a:xfrm>
                <a:off x="1218" y="1606"/>
                <a:ext cx="99" cy="409"/>
              </a:xfrm>
              <a:custGeom>
                <a:avLst/>
                <a:gdLst>
                  <a:gd name="T0" fmla="*/ 4 w 88"/>
                  <a:gd name="T1" fmla="*/ 351 h 364"/>
                  <a:gd name="T2" fmla="*/ 33 w 88"/>
                  <a:gd name="T3" fmla="*/ 193 h 364"/>
                  <a:gd name="T4" fmla="*/ 66 w 88"/>
                  <a:gd name="T5" fmla="*/ 70 h 364"/>
                  <a:gd name="T6" fmla="*/ 79 w 88"/>
                  <a:gd name="T7" fmla="*/ 8 h 364"/>
                  <a:gd name="T8" fmla="*/ 82 w 88"/>
                  <a:gd name="T9" fmla="*/ 0 h 364"/>
                  <a:gd name="T10" fmla="*/ 87 w 88"/>
                  <a:gd name="T11" fmla="*/ 5 h 364"/>
                  <a:gd name="T12" fmla="*/ 63 w 88"/>
                  <a:gd name="T13" fmla="*/ 99 h 364"/>
                  <a:gd name="T14" fmla="*/ 54 w 88"/>
                  <a:gd name="T15" fmla="*/ 134 h 364"/>
                  <a:gd name="T16" fmla="*/ 32 w 88"/>
                  <a:gd name="T17" fmla="*/ 242 h 364"/>
                  <a:gd name="T18" fmla="*/ 16 w 88"/>
                  <a:gd name="T19" fmla="*/ 343 h 364"/>
                  <a:gd name="T20" fmla="*/ 14 w 88"/>
                  <a:gd name="T21" fmla="*/ 352 h 364"/>
                  <a:gd name="T22" fmla="*/ 9 w 88"/>
                  <a:gd name="T23" fmla="*/ 363 h 364"/>
                  <a:gd name="T24" fmla="*/ 4 w 88"/>
                  <a:gd name="T25" fmla="*/ 3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364">
                    <a:moveTo>
                      <a:pt x="4" y="351"/>
                    </a:moveTo>
                    <a:cubicBezTo>
                      <a:pt x="20" y="299"/>
                      <a:pt x="20" y="245"/>
                      <a:pt x="33" y="193"/>
                    </a:cubicBezTo>
                    <a:cubicBezTo>
                      <a:pt x="43" y="152"/>
                      <a:pt x="48" y="110"/>
                      <a:pt x="66" y="70"/>
                    </a:cubicBezTo>
                    <a:cubicBezTo>
                      <a:pt x="74" y="52"/>
                      <a:pt x="71" y="28"/>
                      <a:pt x="79" y="8"/>
                    </a:cubicBezTo>
                    <a:cubicBezTo>
                      <a:pt x="80" y="5"/>
                      <a:pt x="81" y="2"/>
                      <a:pt x="82" y="0"/>
                    </a:cubicBezTo>
                    <a:cubicBezTo>
                      <a:pt x="87" y="0"/>
                      <a:pt x="88" y="3"/>
                      <a:pt x="87" y="5"/>
                    </a:cubicBezTo>
                    <a:cubicBezTo>
                      <a:pt x="78" y="36"/>
                      <a:pt x="77" y="69"/>
                      <a:pt x="63" y="99"/>
                    </a:cubicBezTo>
                    <a:cubicBezTo>
                      <a:pt x="58" y="109"/>
                      <a:pt x="56" y="122"/>
                      <a:pt x="54" y="134"/>
                    </a:cubicBezTo>
                    <a:cubicBezTo>
                      <a:pt x="49" y="170"/>
                      <a:pt x="30" y="205"/>
                      <a:pt x="32" y="242"/>
                    </a:cubicBezTo>
                    <a:cubicBezTo>
                      <a:pt x="33" y="277"/>
                      <a:pt x="17" y="309"/>
                      <a:pt x="16" y="343"/>
                    </a:cubicBezTo>
                    <a:cubicBezTo>
                      <a:pt x="14" y="346"/>
                      <a:pt x="14" y="349"/>
                      <a:pt x="14" y="352"/>
                    </a:cubicBezTo>
                    <a:cubicBezTo>
                      <a:pt x="13" y="356"/>
                      <a:pt x="16" y="364"/>
                      <a:pt x="9" y="363"/>
                    </a:cubicBezTo>
                    <a:cubicBezTo>
                      <a:pt x="3" y="362"/>
                      <a:pt x="0" y="357"/>
                      <a:pt x="4" y="351"/>
                    </a:cubicBezTo>
                    <a:close/>
                  </a:path>
                </a:pathLst>
              </a:custGeom>
              <a:solidFill>
                <a:srgbClr val="A57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7" name="Freeform 230">
                <a:extLst>
                  <a:ext uri="{FF2B5EF4-FFF2-40B4-BE49-F238E27FC236}">
                    <a16:creationId xmlns:a16="http://schemas.microsoft.com/office/drawing/2014/main" id="{EC8F0EAC-2485-4D89-AC6D-EA30256CDBBE}"/>
                  </a:ext>
                </a:extLst>
              </p:cNvPr>
              <p:cNvSpPr>
                <a:spLocks/>
              </p:cNvSpPr>
              <p:nvPr/>
            </p:nvSpPr>
            <p:spPr bwMode="auto">
              <a:xfrm>
                <a:off x="688" y="1854"/>
                <a:ext cx="147" cy="343"/>
              </a:xfrm>
              <a:custGeom>
                <a:avLst/>
                <a:gdLst>
                  <a:gd name="T0" fmla="*/ 7 w 131"/>
                  <a:gd name="T1" fmla="*/ 305 h 305"/>
                  <a:gd name="T2" fmla="*/ 0 w 131"/>
                  <a:gd name="T3" fmla="*/ 305 h 305"/>
                  <a:gd name="T4" fmla="*/ 42 w 131"/>
                  <a:gd name="T5" fmla="*/ 225 h 305"/>
                  <a:gd name="T6" fmla="*/ 70 w 131"/>
                  <a:gd name="T7" fmla="*/ 172 h 305"/>
                  <a:gd name="T8" fmla="*/ 87 w 131"/>
                  <a:gd name="T9" fmla="*/ 107 h 305"/>
                  <a:gd name="T10" fmla="*/ 121 w 131"/>
                  <a:gd name="T11" fmla="*/ 0 h 305"/>
                  <a:gd name="T12" fmla="*/ 125 w 131"/>
                  <a:gd name="T13" fmla="*/ 13 h 305"/>
                  <a:gd name="T14" fmla="*/ 87 w 131"/>
                  <a:gd name="T15" fmla="*/ 136 h 305"/>
                  <a:gd name="T16" fmla="*/ 85 w 131"/>
                  <a:gd name="T17" fmla="*/ 142 h 305"/>
                  <a:gd name="T18" fmla="*/ 77 w 131"/>
                  <a:gd name="T19" fmla="*/ 176 h 305"/>
                  <a:gd name="T20" fmla="*/ 55 w 131"/>
                  <a:gd name="T21" fmla="*/ 225 h 305"/>
                  <a:gd name="T22" fmla="*/ 7 w 131"/>
                  <a:gd name="T23" fmla="*/ 30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305">
                    <a:moveTo>
                      <a:pt x="7" y="305"/>
                    </a:moveTo>
                    <a:cubicBezTo>
                      <a:pt x="5" y="305"/>
                      <a:pt x="3" y="305"/>
                      <a:pt x="0" y="305"/>
                    </a:cubicBezTo>
                    <a:cubicBezTo>
                      <a:pt x="14" y="278"/>
                      <a:pt x="21" y="245"/>
                      <a:pt x="42" y="225"/>
                    </a:cubicBezTo>
                    <a:cubicBezTo>
                      <a:pt x="58" y="208"/>
                      <a:pt x="63" y="190"/>
                      <a:pt x="70" y="172"/>
                    </a:cubicBezTo>
                    <a:cubicBezTo>
                      <a:pt x="78" y="151"/>
                      <a:pt x="85" y="129"/>
                      <a:pt x="87" y="107"/>
                    </a:cubicBezTo>
                    <a:cubicBezTo>
                      <a:pt x="90" y="68"/>
                      <a:pt x="111" y="36"/>
                      <a:pt x="121" y="0"/>
                    </a:cubicBezTo>
                    <a:cubicBezTo>
                      <a:pt x="131" y="4"/>
                      <a:pt x="127" y="9"/>
                      <a:pt x="125" y="13"/>
                    </a:cubicBezTo>
                    <a:cubicBezTo>
                      <a:pt x="106" y="52"/>
                      <a:pt x="99" y="95"/>
                      <a:pt x="87" y="136"/>
                    </a:cubicBezTo>
                    <a:cubicBezTo>
                      <a:pt x="87" y="138"/>
                      <a:pt x="84" y="141"/>
                      <a:pt x="85" y="142"/>
                    </a:cubicBezTo>
                    <a:cubicBezTo>
                      <a:pt x="96" y="156"/>
                      <a:pt x="84" y="165"/>
                      <a:pt x="77" y="176"/>
                    </a:cubicBezTo>
                    <a:cubicBezTo>
                      <a:pt x="69" y="192"/>
                      <a:pt x="67" y="213"/>
                      <a:pt x="55" y="225"/>
                    </a:cubicBezTo>
                    <a:cubicBezTo>
                      <a:pt x="32" y="248"/>
                      <a:pt x="26" y="280"/>
                      <a:pt x="7" y="305"/>
                    </a:cubicBezTo>
                    <a:close/>
                  </a:path>
                </a:pathLst>
              </a:custGeom>
              <a:solidFill>
                <a:srgbClr val="805D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8" name="Freeform 231">
                <a:extLst>
                  <a:ext uri="{FF2B5EF4-FFF2-40B4-BE49-F238E27FC236}">
                    <a16:creationId xmlns:a16="http://schemas.microsoft.com/office/drawing/2014/main" id="{E443DB5D-06BD-48BD-8DE7-19AC3D264C0A}"/>
                  </a:ext>
                </a:extLst>
              </p:cNvPr>
              <p:cNvSpPr>
                <a:spLocks/>
              </p:cNvSpPr>
              <p:nvPr/>
            </p:nvSpPr>
            <p:spPr bwMode="auto">
              <a:xfrm>
                <a:off x="943" y="2063"/>
                <a:ext cx="102" cy="353"/>
              </a:xfrm>
              <a:custGeom>
                <a:avLst/>
                <a:gdLst>
                  <a:gd name="T0" fmla="*/ 13 w 91"/>
                  <a:gd name="T1" fmla="*/ 304 h 314"/>
                  <a:gd name="T2" fmla="*/ 0 w 91"/>
                  <a:gd name="T3" fmla="*/ 313 h 314"/>
                  <a:gd name="T4" fmla="*/ 15 w 91"/>
                  <a:gd name="T5" fmla="*/ 286 h 314"/>
                  <a:gd name="T6" fmla="*/ 45 w 91"/>
                  <a:gd name="T7" fmla="*/ 175 h 314"/>
                  <a:gd name="T8" fmla="*/ 76 w 91"/>
                  <a:gd name="T9" fmla="*/ 43 h 314"/>
                  <a:gd name="T10" fmla="*/ 89 w 91"/>
                  <a:gd name="T11" fmla="*/ 0 h 314"/>
                  <a:gd name="T12" fmla="*/ 82 w 91"/>
                  <a:gd name="T13" fmla="*/ 43 h 314"/>
                  <a:gd name="T14" fmla="*/ 57 w 91"/>
                  <a:gd name="T15" fmla="*/ 162 h 314"/>
                  <a:gd name="T16" fmla="*/ 13 w 91"/>
                  <a:gd name="T17" fmla="*/ 30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14">
                    <a:moveTo>
                      <a:pt x="13" y="304"/>
                    </a:moveTo>
                    <a:cubicBezTo>
                      <a:pt x="9" y="306"/>
                      <a:pt x="9" y="314"/>
                      <a:pt x="0" y="313"/>
                    </a:cubicBezTo>
                    <a:cubicBezTo>
                      <a:pt x="1" y="302"/>
                      <a:pt x="11" y="295"/>
                      <a:pt x="15" y="286"/>
                    </a:cubicBezTo>
                    <a:cubicBezTo>
                      <a:pt x="30" y="250"/>
                      <a:pt x="39" y="212"/>
                      <a:pt x="45" y="175"/>
                    </a:cubicBezTo>
                    <a:cubicBezTo>
                      <a:pt x="51" y="130"/>
                      <a:pt x="63" y="87"/>
                      <a:pt x="76" y="43"/>
                    </a:cubicBezTo>
                    <a:cubicBezTo>
                      <a:pt x="80" y="30"/>
                      <a:pt x="78" y="14"/>
                      <a:pt x="89" y="0"/>
                    </a:cubicBezTo>
                    <a:cubicBezTo>
                      <a:pt x="91" y="17"/>
                      <a:pt x="87" y="31"/>
                      <a:pt x="82" y="43"/>
                    </a:cubicBezTo>
                    <a:cubicBezTo>
                      <a:pt x="66" y="82"/>
                      <a:pt x="67" y="123"/>
                      <a:pt x="57" y="162"/>
                    </a:cubicBezTo>
                    <a:cubicBezTo>
                      <a:pt x="45" y="210"/>
                      <a:pt x="35" y="259"/>
                      <a:pt x="13" y="304"/>
                    </a:cubicBezTo>
                    <a:close/>
                  </a:path>
                </a:pathLst>
              </a:custGeom>
              <a:solidFill>
                <a:srgbClr val="836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9" name="Freeform 232">
                <a:extLst>
                  <a:ext uri="{FF2B5EF4-FFF2-40B4-BE49-F238E27FC236}">
                    <a16:creationId xmlns:a16="http://schemas.microsoft.com/office/drawing/2014/main" id="{70F396EC-D250-4BB0-B9F5-7EA7062EA2F9}"/>
                  </a:ext>
                </a:extLst>
              </p:cNvPr>
              <p:cNvSpPr>
                <a:spLocks/>
              </p:cNvSpPr>
              <p:nvPr/>
            </p:nvSpPr>
            <p:spPr bwMode="auto">
              <a:xfrm>
                <a:off x="1110" y="2362"/>
                <a:ext cx="84" cy="326"/>
              </a:xfrm>
              <a:custGeom>
                <a:avLst/>
                <a:gdLst>
                  <a:gd name="T0" fmla="*/ 8 w 74"/>
                  <a:gd name="T1" fmla="*/ 289 h 290"/>
                  <a:gd name="T2" fmla="*/ 0 w 74"/>
                  <a:gd name="T3" fmla="*/ 286 h 290"/>
                  <a:gd name="T4" fmla="*/ 56 w 74"/>
                  <a:gd name="T5" fmla="*/ 6 h 290"/>
                  <a:gd name="T6" fmla="*/ 63 w 74"/>
                  <a:gd name="T7" fmla="*/ 2 h 290"/>
                  <a:gd name="T8" fmla="*/ 58 w 74"/>
                  <a:gd name="T9" fmla="*/ 51 h 290"/>
                  <a:gd name="T10" fmla="*/ 42 w 74"/>
                  <a:gd name="T11" fmla="*/ 123 h 290"/>
                  <a:gd name="T12" fmla="*/ 29 w 74"/>
                  <a:gd name="T13" fmla="*/ 209 h 290"/>
                  <a:gd name="T14" fmla="*/ 11 w 74"/>
                  <a:gd name="T15" fmla="*/ 274 h 290"/>
                  <a:gd name="T16" fmla="*/ 8 w 74"/>
                  <a:gd name="T17" fmla="*/ 28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90">
                    <a:moveTo>
                      <a:pt x="8" y="289"/>
                    </a:moveTo>
                    <a:cubicBezTo>
                      <a:pt x="5" y="290"/>
                      <a:pt x="2" y="290"/>
                      <a:pt x="0" y="286"/>
                    </a:cubicBezTo>
                    <a:cubicBezTo>
                      <a:pt x="21" y="193"/>
                      <a:pt x="40" y="100"/>
                      <a:pt x="56" y="6"/>
                    </a:cubicBezTo>
                    <a:cubicBezTo>
                      <a:pt x="59" y="6"/>
                      <a:pt x="59" y="0"/>
                      <a:pt x="63" y="2"/>
                    </a:cubicBezTo>
                    <a:cubicBezTo>
                      <a:pt x="74" y="19"/>
                      <a:pt x="59" y="35"/>
                      <a:pt x="58" y="51"/>
                    </a:cubicBezTo>
                    <a:cubicBezTo>
                      <a:pt x="56" y="76"/>
                      <a:pt x="50" y="100"/>
                      <a:pt x="42" y="123"/>
                    </a:cubicBezTo>
                    <a:cubicBezTo>
                      <a:pt x="33" y="151"/>
                      <a:pt x="31" y="180"/>
                      <a:pt x="29" y="209"/>
                    </a:cubicBezTo>
                    <a:cubicBezTo>
                      <a:pt x="27" y="232"/>
                      <a:pt x="13" y="251"/>
                      <a:pt x="11" y="274"/>
                    </a:cubicBezTo>
                    <a:cubicBezTo>
                      <a:pt x="11" y="279"/>
                      <a:pt x="9" y="284"/>
                      <a:pt x="8" y="289"/>
                    </a:cubicBezTo>
                    <a:close/>
                  </a:path>
                </a:pathLst>
              </a:custGeom>
              <a:solidFill>
                <a:srgbClr val="AD8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0" name="Freeform 233">
                <a:extLst>
                  <a:ext uri="{FF2B5EF4-FFF2-40B4-BE49-F238E27FC236}">
                    <a16:creationId xmlns:a16="http://schemas.microsoft.com/office/drawing/2014/main" id="{5435DD95-E919-4ED0-A20A-89AC61FC6CE7}"/>
                  </a:ext>
                </a:extLst>
              </p:cNvPr>
              <p:cNvSpPr>
                <a:spLocks/>
              </p:cNvSpPr>
              <p:nvPr/>
            </p:nvSpPr>
            <p:spPr bwMode="auto">
              <a:xfrm>
                <a:off x="1294" y="2053"/>
                <a:ext cx="84" cy="379"/>
              </a:xfrm>
              <a:custGeom>
                <a:avLst/>
                <a:gdLst>
                  <a:gd name="T0" fmla="*/ 9 w 75"/>
                  <a:gd name="T1" fmla="*/ 337 h 337"/>
                  <a:gd name="T2" fmla="*/ 11 w 75"/>
                  <a:gd name="T3" fmla="*/ 302 h 337"/>
                  <a:gd name="T4" fmla="*/ 46 w 75"/>
                  <a:gd name="T5" fmla="*/ 136 h 337"/>
                  <a:gd name="T6" fmla="*/ 69 w 75"/>
                  <a:gd name="T7" fmla="*/ 3 h 337"/>
                  <a:gd name="T8" fmla="*/ 75 w 75"/>
                  <a:gd name="T9" fmla="*/ 0 h 337"/>
                  <a:gd name="T10" fmla="*/ 9 w 75"/>
                  <a:gd name="T11" fmla="*/ 337 h 337"/>
                </a:gdLst>
                <a:ahLst/>
                <a:cxnLst>
                  <a:cxn ang="0">
                    <a:pos x="T0" y="T1"/>
                  </a:cxn>
                  <a:cxn ang="0">
                    <a:pos x="T2" y="T3"/>
                  </a:cxn>
                  <a:cxn ang="0">
                    <a:pos x="T4" y="T5"/>
                  </a:cxn>
                  <a:cxn ang="0">
                    <a:pos x="T6" y="T7"/>
                  </a:cxn>
                  <a:cxn ang="0">
                    <a:pos x="T8" y="T9"/>
                  </a:cxn>
                  <a:cxn ang="0">
                    <a:pos x="T10" y="T11"/>
                  </a:cxn>
                </a:cxnLst>
                <a:rect l="0" t="0" r="r" b="b"/>
                <a:pathLst>
                  <a:path w="75" h="337">
                    <a:moveTo>
                      <a:pt x="9" y="337"/>
                    </a:moveTo>
                    <a:cubicBezTo>
                      <a:pt x="0" y="325"/>
                      <a:pt x="8" y="312"/>
                      <a:pt x="11" y="302"/>
                    </a:cubicBezTo>
                    <a:cubicBezTo>
                      <a:pt x="28" y="247"/>
                      <a:pt x="33" y="191"/>
                      <a:pt x="46" y="136"/>
                    </a:cubicBezTo>
                    <a:cubicBezTo>
                      <a:pt x="57" y="92"/>
                      <a:pt x="59" y="47"/>
                      <a:pt x="69" y="3"/>
                    </a:cubicBezTo>
                    <a:cubicBezTo>
                      <a:pt x="69" y="2"/>
                      <a:pt x="71" y="0"/>
                      <a:pt x="75" y="0"/>
                    </a:cubicBezTo>
                    <a:cubicBezTo>
                      <a:pt x="59" y="113"/>
                      <a:pt x="41" y="227"/>
                      <a:pt x="9" y="337"/>
                    </a:cubicBezTo>
                    <a:close/>
                  </a:path>
                </a:pathLst>
              </a:custGeom>
              <a:solidFill>
                <a:srgbClr val="A57C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1" name="Freeform 234">
                <a:extLst>
                  <a:ext uri="{FF2B5EF4-FFF2-40B4-BE49-F238E27FC236}">
                    <a16:creationId xmlns:a16="http://schemas.microsoft.com/office/drawing/2014/main" id="{EF340A05-E42D-4998-A826-E5A9D18D9E24}"/>
                  </a:ext>
                </a:extLst>
              </p:cNvPr>
              <p:cNvSpPr>
                <a:spLocks/>
              </p:cNvSpPr>
              <p:nvPr/>
            </p:nvSpPr>
            <p:spPr bwMode="auto">
              <a:xfrm>
                <a:off x="1287" y="1622"/>
                <a:ext cx="68" cy="375"/>
              </a:xfrm>
              <a:custGeom>
                <a:avLst/>
                <a:gdLst>
                  <a:gd name="T0" fmla="*/ 59 w 61"/>
                  <a:gd name="T1" fmla="*/ 0 h 334"/>
                  <a:gd name="T2" fmla="*/ 58 w 61"/>
                  <a:gd name="T3" fmla="*/ 49 h 334"/>
                  <a:gd name="T4" fmla="*/ 0 w 61"/>
                  <a:gd name="T5" fmla="*/ 334 h 334"/>
                  <a:gd name="T6" fmla="*/ 59 w 61"/>
                  <a:gd name="T7" fmla="*/ 0 h 334"/>
                </a:gdLst>
                <a:ahLst/>
                <a:cxnLst>
                  <a:cxn ang="0">
                    <a:pos x="T0" y="T1"/>
                  </a:cxn>
                  <a:cxn ang="0">
                    <a:pos x="T2" y="T3"/>
                  </a:cxn>
                  <a:cxn ang="0">
                    <a:pos x="T4" y="T5"/>
                  </a:cxn>
                  <a:cxn ang="0">
                    <a:pos x="T6" y="T7"/>
                  </a:cxn>
                </a:cxnLst>
                <a:rect l="0" t="0" r="r" b="b"/>
                <a:pathLst>
                  <a:path w="61" h="334">
                    <a:moveTo>
                      <a:pt x="59" y="0"/>
                    </a:moveTo>
                    <a:cubicBezTo>
                      <a:pt x="59" y="17"/>
                      <a:pt x="61" y="33"/>
                      <a:pt x="58" y="49"/>
                    </a:cubicBezTo>
                    <a:cubicBezTo>
                      <a:pt x="40" y="144"/>
                      <a:pt x="21" y="239"/>
                      <a:pt x="0" y="334"/>
                    </a:cubicBezTo>
                    <a:cubicBezTo>
                      <a:pt x="10" y="221"/>
                      <a:pt x="48" y="113"/>
                      <a:pt x="59" y="0"/>
                    </a:cubicBezTo>
                    <a:close/>
                  </a:path>
                </a:pathLst>
              </a:custGeom>
              <a:solidFill>
                <a:srgbClr val="A177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2" name="Freeform 235">
                <a:extLst>
                  <a:ext uri="{FF2B5EF4-FFF2-40B4-BE49-F238E27FC236}">
                    <a16:creationId xmlns:a16="http://schemas.microsoft.com/office/drawing/2014/main" id="{E0071D8A-B9A1-494B-BFAC-2D5B8E0AAF6A}"/>
                  </a:ext>
                </a:extLst>
              </p:cNvPr>
              <p:cNvSpPr>
                <a:spLocks/>
              </p:cNvSpPr>
              <p:nvPr/>
            </p:nvSpPr>
            <p:spPr bwMode="auto">
              <a:xfrm>
                <a:off x="920" y="1402"/>
                <a:ext cx="127" cy="302"/>
              </a:xfrm>
              <a:custGeom>
                <a:avLst/>
                <a:gdLst>
                  <a:gd name="T0" fmla="*/ 1 w 113"/>
                  <a:gd name="T1" fmla="*/ 268 h 268"/>
                  <a:gd name="T2" fmla="*/ 1 w 113"/>
                  <a:gd name="T3" fmla="*/ 262 h 268"/>
                  <a:gd name="T4" fmla="*/ 65 w 113"/>
                  <a:gd name="T5" fmla="*/ 87 h 268"/>
                  <a:gd name="T6" fmla="*/ 105 w 113"/>
                  <a:gd name="T7" fmla="*/ 0 h 268"/>
                  <a:gd name="T8" fmla="*/ 113 w 113"/>
                  <a:gd name="T9" fmla="*/ 4 h 268"/>
                  <a:gd name="T10" fmla="*/ 103 w 113"/>
                  <a:gd name="T11" fmla="*/ 48 h 268"/>
                  <a:gd name="T12" fmla="*/ 99 w 113"/>
                  <a:gd name="T13" fmla="*/ 35 h 268"/>
                  <a:gd name="T14" fmla="*/ 87 w 113"/>
                  <a:gd name="T15" fmla="*/ 75 h 268"/>
                  <a:gd name="T16" fmla="*/ 83 w 113"/>
                  <a:gd name="T17" fmla="*/ 84 h 268"/>
                  <a:gd name="T18" fmla="*/ 75 w 113"/>
                  <a:gd name="T19" fmla="*/ 74 h 268"/>
                  <a:gd name="T20" fmla="*/ 48 w 113"/>
                  <a:gd name="T21" fmla="*/ 169 h 268"/>
                  <a:gd name="T22" fmla="*/ 1 w 113"/>
                  <a:gd name="T23"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268">
                    <a:moveTo>
                      <a:pt x="1" y="268"/>
                    </a:moveTo>
                    <a:cubicBezTo>
                      <a:pt x="1" y="266"/>
                      <a:pt x="0" y="264"/>
                      <a:pt x="1" y="262"/>
                    </a:cubicBezTo>
                    <a:cubicBezTo>
                      <a:pt x="36" y="208"/>
                      <a:pt x="36" y="142"/>
                      <a:pt x="65" y="87"/>
                    </a:cubicBezTo>
                    <a:cubicBezTo>
                      <a:pt x="79" y="59"/>
                      <a:pt x="89" y="28"/>
                      <a:pt x="105" y="0"/>
                    </a:cubicBezTo>
                    <a:cubicBezTo>
                      <a:pt x="107" y="2"/>
                      <a:pt x="110" y="3"/>
                      <a:pt x="113" y="4"/>
                    </a:cubicBezTo>
                    <a:cubicBezTo>
                      <a:pt x="111" y="19"/>
                      <a:pt x="103" y="33"/>
                      <a:pt x="103" y="48"/>
                    </a:cubicBezTo>
                    <a:cubicBezTo>
                      <a:pt x="102" y="44"/>
                      <a:pt x="101" y="40"/>
                      <a:pt x="99" y="35"/>
                    </a:cubicBezTo>
                    <a:cubicBezTo>
                      <a:pt x="93" y="48"/>
                      <a:pt x="88" y="61"/>
                      <a:pt x="87" y="75"/>
                    </a:cubicBezTo>
                    <a:cubicBezTo>
                      <a:pt x="86" y="79"/>
                      <a:pt x="89" y="83"/>
                      <a:pt x="83" y="84"/>
                    </a:cubicBezTo>
                    <a:cubicBezTo>
                      <a:pt x="78" y="84"/>
                      <a:pt x="78" y="78"/>
                      <a:pt x="75" y="74"/>
                    </a:cubicBezTo>
                    <a:cubicBezTo>
                      <a:pt x="64" y="106"/>
                      <a:pt x="54" y="137"/>
                      <a:pt x="48" y="169"/>
                    </a:cubicBezTo>
                    <a:cubicBezTo>
                      <a:pt x="41" y="205"/>
                      <a:pt x="24" y="238"/>
                      <a:pt x="1" y="268"/>
                    </a:cubicBezTo>
                    <a:close/>
                  </a:path>
                </a:pathLst>
              </a:custGeom>
              <a:solidFill>
                <a:srgbClr val="AC8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3" name="Freeform 236">
                <a:extLst>
                  <a:ext uri="{FF2B5EF4-FFF2-40B4-BE49-F238E27FC236}">
                    <a16:creationId xmlns:a16="http://schemas.microsoft.com/office/drawing/2014/main" id="{968D4EBA-70AC-46F5-97D2-34052C1C8A68}"/>
                  </a:ext>
                </a:extLst>
              </p:cNvPr>
              <p:cNvSpPr>
                <a:spLocks/>
              </p:cNvSpPr>
              <p:nvPr/>
            </p:nvSpPr>
            <p:spPr bwMode="auto">
              <a:xfrm>
                <a:off x="1249" y="1691"/>
                <a:ext cx="72" cy="319"/>
              </a:xfrm>
              <a:custGeom>
                <a:avLst/>
                <a:gdLst>
                  <a:gd name="T0" fmla="*/ 0 w 64"/>
                  <a:gd name="T1" fmla="*/ 284 h 284"/>
                  <a:gd name="T2" fmla="*/ 64 w 64"/>
                  <a:gd name="T3" fmla="*/ 0 h 284"/>
                  <a:gd name="T4" fmla="*/ 52 w 64"/>
                  <a:gd name="T5" fmla="*/ 62 h 284"/>
                  <a:gd name="T6" fmla="*/ 30 w 64"/>
                  <a:gd name="T7" fmla="*/ 162 h 284"/>
                  <a:gd name="T8" fmla="*/ 0 w 64"/>
                  <a:gd name="T9" fmla="*/ 284 h 284"/>
                </a:gdLst>
                <a:ahLst/>
                <a:cxnLst>
                  <a:cxn ang="0">
                    <a:pos x="T0" y="T1"/>
                  </a:cxn>
                  <a:cxn ang="0">
                    <a:pos x="T2" y="T3"/>
                  </a:cxn>
                  <a:cxn ang="0">
                    <a:pos x="T4" y="T5"/>
                  </a:cxn>
                  <a:cxn ang="0">
                    <a:pos x="T6" y="T7"/>
                  </a:cxn>
                  <a:cxn ang="0">
                    <a:pos x="T8" y="T9"/>
                  </a:cxn>
                </a:cxnLst>
                <a:rect l="0" t="0" r="r" b="b"/>
                <a:pathLst>
                  <a:path w="64" h="284">
                    <a:moveTo>
                      <a:pt x="0" y="284"/>
                    </a:moveTo>
                    <a:cubicBezTo>
                      <a:pt x="24" y="190"/>
                      <a:pt x="26" y="92"/>
                      <a:pt x="64" y="0"/>
                    </a:cubicBezTo>
                    <a:cubicBezTo>
                      <a:pt x="59" y="21"/>
                      <a:pt x="54" y="41"/>
                      <a:pt x="52" y="62"/>
                    </a:cubicBezTo>
                    <a:cubicBezTo>
                      <a:pt x="47" y="96"/>
                      <a:pt x="28" y="127"/>
                      <a:pt x="30" y="162"/>
                    </a:cubicBezTo>
                    <a:cubicBezTo>
                      <a:pt x="32" y="206"/>
                      <a:pt x="12" y="243"/>
                      <a:pt x="0" y="284"/>
                    </a:cubicBezTo>
                    <a:close/>
                  </a:path>
                </a:pathLst>
              </a:custGeom>
              <a:solidFill>
                <a:srgbClr val="A9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4" name="Freeform 237">
                <a:extLst>
                  <a:ext uri="{FF2B5EF4-FFF2-40B4-BE49-F238E27FC236}">
                    <a16:creationId xmlns:a16="http://schemas.microsoft.com/office/drawing/2014/main" id="{F4E025C7-C42C-4B3C-96F8-FE258B474833}"/>
                  </a:ext>
                </a:extLst>
              </p:cNvPr>
              <p:cNvSpPr>
                <a:spLocks/>
              </p:cNvSpPr>
              <p:nvPr/>
            </p:nvSpPr>
            <p:spPr bwMode="auto">
              <a:xfrm>
                <a:off x="806" y="2072"/>
                <a:ext cx="104" cy="309"/>
              </a:xfrm>
              <a:custGeom>
                <a:avLst/>
                <a:gdLst>
                  <a:gd name="T0" fmla="*/ 0 w 93"/>
                  <a:gd name="T1" fmla="*/ 256 h 275"/>
                  <a:gd name="T2" fmla="*/ 1 w 93"/>
                  <a:gd name="T3" fmla="*/ 239 h 275"/>
                  <a:gd name="T4" fmla="*/ 36 w 93"/>
                  <a:gd name="T5" fmla="*/ 117 h 275"/>
                  <a:gd name="T6" fmla="*/ 85 w 93"/>
                  <a:gd name="T7" fmla="*/ 6 h 275"/>
                  <a:gd name="T8" fmla="*/ 93 w 93"/>
                  <a:gd name="T9" fmla="*/ 1 h 275"/>
                  <a:gd name="T10" fmla="*/ 60 w 93"/>
                  <a:gd name="T11" fmla="*/ 94 h 275"/>
                  <a:gd name="T12" fmla="*/ 38 w 93"/>
                  <a:gd name="T13" fmla="*/ 128 h 275"/>
                  <a:gd name="T14" fmla="*/ 11 w 93"/>
                  <a:gd name="T15" fmla="*/ 228 h 275"/>
                  <a:gd name="T16" fmla="*/ 15 w 93"/>
                  <a:gd name="T17" fmla="*/ 266 h 275"/>
                  <a:gd name="T18" fmla="*/ 13 w 93"/>
                  <a:gd name="T19" fmla="*/ 275 h 275"/>
                  <a:gd name="T20" fmla="*/ 3 w 93"/>
                  <a:gd name="T21" fmla="*/ 261 h 275"/>
                  <a:gd name="T22" fmla="*/ 0 w 93"/>
                  <a:gd name="T23" fmla="*/ 256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275">
                    <a:moveTo>
                      <a:pt x="0" y="256"/>
                    </a:moveTo>
                    <a:cubicBezTo>
                      <a:pt x="0" y="250"/>
                      <a:pt x="0" y="244"/>
                      <a:pt x="1" y="239"/>
                    </a:cubicBezTo>
                    <a:cubicBezTo>
                      <a:pt x="15" y="199"/>
                      <a:pt x="17" y="155"/>
                      <a:pt x="36" y="117"/>
                    </a:cubicBezTo>
                    <a:cubicBezTo>
                      <a:pt x="53" y="81"/>
                      <a:pt x="73" y="45"/>
                      <a:pt x="85" y="6"/>
                    </a:cubicBezTo>
                    <a:cubicBezTo>
                      <a:pt x="85" y="4"/>
                      <a:pt x="87" y="0"/>
                      <a:pt x="93" y="1"/>
                    </a:cubicBezTo>
                    <a:cubicBezTo>
                      <a:pt x="82" y="32"/>
                      <a:pt x="73" y="64"/>
                      <a:pt x="60" y="94"/>
                    </a:cubicBezTo>
                    <a:cubicBezTo>
                      <a:pt x="55" y="105"/>
                      <a:pt x="38" y="113"/>
                      <a:pt x="38" y="128"/>
                    </a:cubicBezTo>
                    <a:cubicBezTo>
                      <a:pt x="38" y="164"/>
                      <a:pt x="17" y="194"/>
                      <a:pt x="11" y="228"/>
                    </a:cubicBezTo>
                    <a:cubicBezTo>
                      <a:pt x="9" y="240"/>
                      <a:pt x="22" y="252"/>
                      <a:pt x="15" y="266"/>
                    </a:cubicBezTo>
                    <a:cubicBezTo>
                      <a:pt x="14" y="268"/>
                      <a:pt x="14" y="270"/>
                      <a:pt x="13" y="275"/>
                    </a:cubicBezTo>
                    <a:cubicBezTo>
                      <a:pt x="10" y="258"/>
                      <a:pt x="10" y="258"/>
                      <a:pt x="3" y="261"/>
                    </a:cubicBezTo>
                    <a:cubicBezTo>
                      <a:pt x="1" y="260"/>
                      <a:pt x="1" y="258"/>
                      <a:pt x="0" y="256"/>
                    </a:cubicBezTo>
                    <a:close/>
                  </a:path>
                </a:pathLst>
              </a:custGeom>
              <a:solidFill>
                <a:srgbClr val="936F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5" name="Freeform 238">
                <a:extLst>
                  <a:ext uri="{FF2B5EF4-FFF2-40B4-BE49-F238E27FC236}">
                    <a16:creationId xmlns:a16="http://schemas.microsoft.com/office/drawing/2014/main" id="{4C703869-63C3-42FC-91CE-8A2B9297714C}"/>
                  </a:ext>
                </a:extLst>
              </p:cNvPr>
              <p:cNvSpPr>
                <a:spLocks/>
              </p:cNvSpPr>
              <p:nvPr/>
            </p:nvSpPr>
            <p:spPr bwMode="auto">
              <a:xfrm>
                <a:off x="1645" y="1887"/>
                <a:ext cx="59" cy="200"/>
              </a:xfrm>
              <a:custGeom>
                <a:avLst/>
                <a:gdLst>
                  <a:gd name="T0" fmla="*/ 37 w 52"/>
                  <a:gd name="T1" fmla="*/ 109 h 178"/>
                  <a:gd name="T2" fmla="*/ 26 w 52"/>
                  <a:gd name="T3" fmla="*/ 78 h 178"/>
                  <a:gd name="T4" fmla="*/ 19 w 52"/>
                  <a:gd name="T5" fmla="*/ 178 h 178"/>
                  <a:gd name="T6" fmla="*/ 14 w 52"/>
                  <a:gd name="T7" fmla="*/ 165 h 178"/>
                  <a:gd name="T8" fmla="*/ 16 w 52"/>
                  <a:gd name="T9" fmla="*/ 93 h 178"/>
                  <a:gd name="T10" fmla="*/ 4 w 52"/>
                  <a:gd name="T11" fmla="*/ 53 h 178"/>
                  <a:gd name="T12" fmla="*/ 8 w 52"/>
                  <a:gd name="T13" fmla="*/ 53 h 178"/>
                  <a:gd name="T14" fmla="*/ 20 w 52"/>
                  <a:gd name="T15" fmla="*/ 73 h 178"/>
                  <a:gd name="T16" fmla="*/ 24 w 52"/>
                  <a:gd name="T17" fmla="*/ 48 h 178"/>
                  <a:gd name="T18" fmla="*/ 20 w 52"/>
                  <a:gd name="T19" fmla="*/ 5 h 178"/>
                  <a:gd name="T20" fmla="*/ 25 w 52"/>
                  <a:gd name="T21" fmla="*/ 0 h 178"/>
                  <a:gd name="T22" fmla="*/ 36 w 52"/>
                  <a:gd name="T23" fmla="*/ 15 h 178"/>
                  <a:gd name="T24" fmla="*/ 36 w 52"/>
                  <a:gd name="T25" fmla="*/ 85 h 178"/>
                  <a:gd name="T26" fmla="*/ 45 w 52"/>
                  <a:gd name="T27" fmla="*/ 74 h 178"/>
                  <a:gd name="T28" fmla="*/ 43 w 52"/>
                  <a:gd name="T29" fmla="*/ 109 h 178"/>
                  <a:gd name="T30" fmla="*/ 37 w 52"/>
                  <a:gd name="T31" fmla="*/ 10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178">
                    <a:moveTo>
                      <a:pt x="37" y="109"/>
                    </a:moveTo>
                    <a:cubicBezTo>
                      <a:pt x="33" y="100"/>
                      <a:pt x="30" y="91"/>
                      <a:pt x="26" y="78"/>
                    </a:cubicBezTo>
                    <a:cubicBezTo>
                      <a:pt x="23" y="114"/>
                      <a:pt x="28" y="146"/>
                      <a:pt x="19" y="178"/>
                    </a:cubicBezTo>
                    <a:cubicBezTo>
                      <a:pt x="13" y="175"/>
                      <a:pt x="14" y="170"/>
                      <a:pt x="14" y="165"/>
                    </a:cubicBezTo>
                    <a:cubicBezTo>
                      <a:pt x="15" y="141"/>
                      <a:pt x="16" y="117"/>
                      <a:pt x="16" y="93"/>
                    </a:cubicBezTo>
                    <a:cubicBezTo>
                      <a:pt x="16" y="79"/>
                      <a:pt x="0" y="69"/>
                      <a:pt x="4" y="53"/>
                    </a:cubicBezTo>
                    <a:cubicBezTo>
                      <a:pt x="6" y="51"/>
                      <a:pt x="7" y="51"/>
                      <a:pt x="8" y="53"/>
                    </a:cubicBezTo>
                    <a:cubicBezTo>
                      <a:pt x="17" y="57"/>
                      <a:pt x="7" y="76"/>
                      <a:pt x="20" y="73"/>
                    </a:cubicBezTo>
                    <a:cubicBezTo>
                      <a:pt x="32" y="71"/>
                      <a:pt x="23" y="56"/>
                      <a:pt x="24" y="48"/>
                    </a:cubicBezTo>
                    <a:cubicBezTo>
                      <a:pt x="25" y="33"/>
                      <a:pt x="22" y="19"/>
                      <a:pt x="20" y="5"/>
                    </a:cubicBezTo>
                    <a:cubicBezTo>
                      <a:pt x="22" y="3"/>
                      <a:pt x="22" y="1"/>
                      <a:pt x="25" y="0"/>
                    </a:cubicBezTo>
                    <a:cubicBezTo>
                      <a:pt x="31" y="3"/>
                      <a:pt x="37" y="4"/>
                      <a:pt x="36" y="15"/>
                    </a:cubicBezTo>
                    <a:cubicBezTo>
                      <a:pt x="35" y="38"/>
                      <a:pt x="36" y="61"/>
                      <a:pt x="36" y="85"/>
                    </a:cubicBezTo>
                    <a:cubicBezTo>
                      <a:pt x="43" y="84"/>
                      <a:pt x="38" y="76"/>
                      <a:pt x="45" y="74"/>
                    </a:cubicBezTo>
                    <a:cubicBezTo>
                      <a:pt x="52" y="86"/>
                      <a:pt x="44" y="98"/>
                      <a:pt x="43" y="109"/>
                    </a:cubicBezTo>
                    <a:cubicBezTo>
                      <a:pt x="41" y="111"/>
                      <a:pt x="39" y="111"/>
                      <a:pt x="37" y="109"/>
                    </a:cubicBezTo>
                    <a:close/>
                  </a:path>
                </a:pathLst>
              </a:custGeom>
              <a:solidFill>
                <a:srgbClr val="BB9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6" name="Freeform 239">
                <a:extLst>
                  <a:ext uri="{FF2B5EF4-FFF2-40B4-BE49-F238E27FC236}">
                    <a16:creationId xmlns:a16="http://schemas.microsoft.com/office/drawing/2014/main" id="{46A30271-BC92-49F8-8099-B8F682968048}"/>
                  </a:ext>
                </a:extLst>
              </p:cNvPr>
              <p:cNvSpPr>
                <a:spLocks/>
              </p:cNvSpPr>
              <p:nvPr/>
            </p:nvSpPr>
            <p:spPr bwMode="auto">
              <a:xfrm>
                <a:off x="1203" y="2517"/>
                <a:ext cx="58" cy="191"/>
              </a:xfrm>
              <a:custGeom>
                <a:avLst/>
                <a:gdLst>
                  <a:gd name="T0" fmla="*/ 30 w 52"/>
                  <a:gd name="T1" fmla="*/ 0 h 170"/>
                  <a:gd name="T2" fmla="*/ 34 w 52"/>
                  <a:gd name="T3" fmla="*/ 4 h 170"/>
                  <a:gd name="T4" fmla="*/ 42 w 52"/>
                  <a:gd name="T5" fmla="*/ 16 h 170"/>
                  <a:gd name="T6" fmla="*/ 47 w 52"/>
                  <a:gd name="T7" fmla="*/ 66 h 170"/>
                  <a:gd name="T8" fmla="*/ 20 w 52"/>
                  <a:gd name="T9" fmla="*/ 157 h 170"/>
                  <a:gd name="T10" fmla="*/ 2 w 52"/>
                  <a:gd name="T11" fmla="*/ 164 h 170"/>
                  <a:gd name="T12" fmla="*/ 2 w 52"/>
                  <a:gd name="T13" fmla="*/ 163 h 170"/>
                  <a:gd name="T14" fmla="*/ 1 w 52"/>
                  <a:gd name="T15" fmla="*/ 158 h 170"/>
                  <a:gd name="T16" fmla="*/ 18 w 52"/>
                  <a:gd name="T17" fmla="*/ 90 h 170"/>
                  <a:gd name="T18" fmla="*/ 12 w 52"/>
                  <a:gd name="T19" fmla="*/ 86 h 170"/>
                  <a:gd name="T20" fmla="*/ 25 w 52"/>
                  <a:gd name="T21" fmla="*/ 2 h 170"/>
                  <a:gd name="T22" fmla="*/ 30 w 52"/>
                  <a:gd name="T2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70">
                    <a:moveTo>
                      <a:pt x="30" y="0"/>
                    </a:moveTo>
                    <a:cubicBezTo>
                      <a:pt x="31" y="1"/>
                      <a:pt x="33" y="3"/>
                      <a:pt x="34" y="4"/>
                    </a:cubicBezTo>
                    <a:cubicBezTo>
                      <a:pt x="34" y="10"/>
                      <a:pt x="37" y="14"/>
                      <a:pt x="42" y="16"/>
                    </a:cubicBezTo>
                    <a:cubicBezTo>
                      <a:pt x="52" y="32"/>
                      <a:pt x="46" y="49"/>
                      <a:pt x="47" y="66"/>
                    </a:cubicBezTo>
                    <a:cubicBezTo>
                      <a:pt x="38" y="96"/>
                      <a:pt x="26" y="126"/>
                      <a:pt x="20" y="157"/>
                    </a:cubicBezTo>
                    <a:cubicBezTo>
                      <a:pt x="18" y="170"/>
                      <a:pt x="10" y="166"/>
                      <a:pt x="2" y="164"/>
                    </a:cubicBezTo>
                    <a:cubicBezTo>
                      <a:pt x="2" y="163"/>
                      <a:pt x="2" y="163"/>
                      <a:pt x="2" y="163"/>
                    </a:cubicBezTo>
                    <a:cubicBezTo>
                      <a:pt x="1" y="162"/>
                      <a:pt x="0" y="160"/>
                      <a:pt x="1" y="158"/>
                    </a:cubicBezTo>
                    <a:cubicBezTo>
                      <a:pt x="12" y="137"/>
                      <a:pt x="11" y="112"/>
                      <a:pt x="18" y="90"/>
                    </a:cubicBezTo>
                    <a:cubicBezTo>
                      <a:pt x="19" y="87"/>
                      <a:pt x="13" y="89"/>
                      <a:pt x="12" y="86"/>
                    </a:cubicBezTo>
                    <a:cubicBezTo>
                      <a:pt x="9" y="57"/>
                      <a:pt x="17" y="29"/>
                      <a:pt x="25" y="2"/>
                    </a:cubicBezTo>
                    <a:cubicBezTo>
                      <a:pt x="25" y="0"/>
                      <a:pt x="28" y="0"/>
                      <a:pt x="30" y="0"/>
                    </a:cubicBezTo>
                    <a:close/>
                  </a:path>
                </a:pathLst>
              </a:custGeom>
              <a:solidFill>
                <a:srgbClr val="F5DA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7" name="Freeform 240">
                <a:extLst>
                  <a:ext uri="{FF2B5EF4-FFF2-40B4-BE49-F238E27FC236}">
                    <a16:creationId xmlns:a16="http://schemas.microsoft.com/office/drawing/2014/main" id="{CF8A98EC-2B5D-4084-9C51-BB53D474F88A}"/>
                  </a:ext>
                </a:extLst>
              </p:cNvPr>
              <p:cNvSpPr>
                <a:spLocks/>
              </p:cNvSpPr>
              <p:nvPr/>
            </p:nvSpPr>
            <p:spPr bwMode="auto">
              <a:xfrm>
                <a:off x="1379" y="2506"/>
                <a:ext cx="48" cy="212"/>
              </a:xfrm>
              <a:custGeom>
                <a:avLst/>
                <a:gdLst>
                  <a:gd name="T0" fmla="*/ 37 w 43"/>
                  <a:gd name="T1" fmla="*/ 182 h 189"/>
                  <a:gd name="T2" fmla="*/ 0 w 43"/>
                  <a:gd name="T3" fmla="*/ 185 h 189"/>
                  <a:gd name="T4" fmla="*/ 20 w 43"/>
                  <a:gd name="T5" fmla="*/ 152 h 189"/>
                  <a:gd name="T6" fmla="*/ 20 w 43"/>
                  <a:gd name="T7" fmla="*/ 150 h 189"/>
                  <a:gd name="T8" fmla="*/ 25 w 43"/>
                  <a:gd name="T9" fmla="*/ 9 h 189"/>
                  <a:gd name="T10" fmla="*/ 31 w 43"/>
                  <a:gd name="T11" fmla="*/ 0 h 189"/>
                  <a:gd name="T12" fmla="*/ 31 w 43"/>
                  <a:gd name="T13" fmla="*/ 58 h 189"/>
                  <a:gd name="T14" fmla="*/ 43 w 43"/>
                  <a:gd name="T15" fmla="*/ 48 h 189"/>
                  <a:gd name="T16" fmla="*/ 38 w 43"/>
                  <a:gd name="T17" fmla="*/ 75 h 189"/>
                  <a:gd name="T18" fmla="*/ 27 w 43"/>
                  <a:gd name="T19" fmla="*/ 173 h 189"/>
                  <a:gd name="T20" fmla="*/ 37 w 43"/>
                  <a:gd name="T21" fmla="*/ 18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189">
                    <a:moveTo>
                      <a:pt x="37" y="182"/>
                    </a:moveTo>
                    <a:cubicBezTo>
                      <a:pt x="25" y="189"/>
                      <a:pt x="13" y="185"/>
                      <a:pt x="0" y="185"/>
                    </a:cubicBezTo>
                    <a:cubicBezTo>
                      <a:pt x="23" y="184"/>
                      <a:pt x="23" y="169"/>
                      <a:pt x="20" y="152"/>
                    </a:cubicBezTo>
                    <a:cubicBezTo>
                      <a:pt x="20" y="152"/>
                      <a:pt x="20" y="151"/>
                      <a:pt x="20" y="150"/>
                    </a:cubicBezTo>
                    <a:cubicBezTo>
                      <a:pt x="24" y="104"/>
                      <a:pt x="8" y="56"/>
                      <a:pt x="25" y="9"/>
                    </a:cubicBezTo>
                    <a:cubicBezTo>
                      <a:pt x="26" y="6"/>
                      <a:pt x="26" y="3"/>
                      <a:pt x="31" y="0"/>
                    </a:cubicBezTo>
                    <a:cubicBezTo>
                      <a:pt x="31" y="20"/>
                      <a:pt x="31" y="39"/>
                      <a:pt x="31" y="58"/>
                    </a:cubicBezTo>
                    <a:cubicBezTo>
                      <a:pt x="37" y="58"/>
                      <a:pt x="34" y="48"/>
                      <a:pt x="43" y="48"/>
                    </a:cubicBezTo>
                    <a:cubicBezTo>
                      <a:pt x="41" y="57"/>
                      <a:pt x="40" y="66"/>
                      <a:pt x="38" y="75"/>
                    </a:cubicBezTo>
                    <a:cubicBezTo>
                      <a:pt x="30" y="107"/>
                      <a:pt x="33" y="140"/>
                      <a:pt x="27" y="173"/>
                    </a:cubicBezTo>
                    <a:cubicBezTo>
                      <a:pt x="26" y="183"/>
                      <a:pt x="31" y="182"/>
                      <a:pt x="37" y="182"/>
                    </a:cubicBezTo>
                    <a:close/>
                  </a:path>
                </a:pathLst>
              </a:custGeom>
              <a:solidFill>
                <a:srgbClr val="AB7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8" name="Freeform 241">
                <a:extLst>
                  <a:ext uri="{FF2B5EF4-FFF2-40B4-BE49-F238E27FC236}">
                    <a16:creationId xmlns:a16="http://schemas.microsoft.com/office/drawing/2014/main" id="{7EF6719A-764B-4AA7-84B5-1A89BC485137}"/>
                  </a:ext>
                </a:extLst>
              </p:cNvPr>
              <p:cNvSpPr>
                <a:spLocks/>
              </p:cNvSpPr>
              <p:nvPr/>
            </p:nvSpPr>
            <p:spPr bwMode="auto">
              <a:xfrm>
                <a:off x="1167" y="1570"/>
                <a:ext cx="57" cy="310"/>
              </a:xfrm>
              <a:custGeom>
                <a:avLst/>
                <a:gdLst>
                  <a:gd name="T0" fmla="*/ 2 w 51"/>
                  <a:gd name="T1" fmla="*/ 275 h 276"/>
                  <a:gd name="T2" fmla="*/ 8 w 51"/>
                  <a:gd name="T3" fmla="*/ 212 h 276"/>
                  <a:gd name="T4" fmla="*/ 28 w 51"/>
                  <a:gd name="T5" fmla="*/ 73 h 276"/>
                  <a:gd name="T6" fmla="*/ 51 w 51"/>
                  <a:gd name="T7" fmla="*/ 0 h 276"/>
                  <a:gd name="T8" fmla="*/ 41 w 51"/>
                  <a:gd name="T9" fmla="*/ 44 h 276"/>
                  <a:gd name="T10" fmla="*/ 37 w 51"/>
                  <a:gd name="T11" fmla="*/ 98 h 276"/>
                  <a:gd name="T12" fmla="*/ 37 w 51"/>
                  <a:gd name="T13" fmla="*/ 102 h 276"/>
                  <a:gd name="T14" fmla="*/ 6 w 51"/>
                  <a:gd name="T15" fmla="*/ 275 h 276"/>
                  <a:gd name="T16" fmla="*/ 2 w 51"/>
                  <a:gd name="T17" fmla="*/ 275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276">
                    <a:moveTo>
                      <a:pt x="2" y="275"/>
                    </a:moveTo>
                    <a:cubicBezTo>
                      <a:pt x="0" y="254"/>
                      <a:pt x="8" y="233"/>
                      <a:pt x="8" y="212"/>
                    </a:cubicBezTo>
                    <a:cubicBezTo>
                      <a:pt x="5" y="164"/>
                      <a:pt x="31" y="121"/>
                      <a:pt x="28" y="73"/>
                    </a:cubicBezTo>
                    <a:cubicBezTo>
                      <a:pt x="26" y="48"/>
                      <a:pt x="36" y="23"/>
                      <a:pt x="51" y="0"/>
                    </a:cubicBezTo>
                    <a:cubicBezTo>
                      <a:pt x="48" y="15"/>
                      <a:pt x="44" y="30"/>
                      <a:pt x="41" y="44"/>
                    </a:cubicBezTo>
                    <a:cubicBezTo>
                      <a:pt x="37" y="62"/>
                      <a:pt x="29" y="80"/>
                      <a:pt x="37" y="98"/>
                    </a:cubicBezTo>
                    <a:cubicBezTo>
                      <a:pt x="38" y="100"/>
                      <a:pt x="37" y="101"/>
                      <a:pt x="37" y="102"/>
                    </a:cubicBezTo>
                    <a:cubicBezTo>
                      <a:pt x="21" y="159"/>
                      <a:pt x="18" y="218"/>
                      <a:pt x="6" y="275"/>
                    </a:cubicBezTo>
                    <a:cubicBezTo>
                      <a:pt x="5" y="276"/>
                      <a:pt x="3" y="276"/>
                      <a:pt x="2" y="275"/>
                    </a:cubicBezTo>
                    <a:close/>
                  </a:path>
                </a:pathLst>
              </a:custGeom>
              <a:solidFill>
                <a:srgbClr val="A67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9" name="Freeform 242">
                <a:extLst>
                  <a:ext uri="{FF2B5EF4-FFF2-40B4-BE49-F238E27FC236}">
                    <a16:creationId xmlns:a16="http://schemas.microsoft.com/office/drawing/2014/main" id="{FECCA45B-F246-4118-8CA8-6F91FC5F4DA5}"/>
                  </a:ext>
                </a:extLst>
              </p:cNvPr>
              <p:cNvSpPr>
                <a:spLocks/>
              </p:cNvSpPr>
              <p:nvPr/>
            </p:nvSpPr>
            <p:spPr bwMode="auto">
              <a:xfrm>
                <a:off x="1536" y="2092"/>
                <a:ext cx="40" cy="219"/>
              </a:xfrm>
              <a:custGeom>
                <a:avLst/>
                <a:gdLst>
                  <a:gd name="T0" fmla="*/ 17 w 35"/>
                  <a:gd name="T1" fmla="*/ 194 h 195"/>
                  <a:gd name="T2" fmla="*/ 19 w 35"/>
                  <a:gd name="T3" fmla="*/ 105 h 195"/>
                  <a:gd name="T4" fmla="*/ 0 w 35"/>
                  <a:gd name="T5" fmla="*/ 167 h 195"/>
                  <a:gd name="T6" fmla="*/ 8 w 35"/>
                  <a:gd name="T7" fmla="*/ 102 h 195"/>
                  <a:gd name="T8" fmla="*/ 13 w 35"/>
                  <a:gd name="T9" fmla="*/ 30 h 195"/>
                  <a:gd name="T10" fmla="*/ 16 w 35"/>
                  <a:gd name="T11" fmla="*/ 0 h 195"/>
                  <a:gd name="T12" fmla="*/ 21 w 35"/>
                  <a:gd name="T13" fmla="*/ 38 h 195"/>
                  <a:gd name="T14" fmla="*/ 29 w 35"/>
                  <a:gd name="T15" fmla="*/ 156 h 195"/>
                  <a:gd name="T16" fmla="*/ 20 w 35"/>
                  <a:gd name="T17" fmla="*/ 194 h 195"/>
                  <a:gd name="T18" fmla="*/ 19 w 35"/>
                  <a:gd name="T19" fmla="*/ 195 h 195"/>
                  <a:gd name="T20" fmla="*/ 17 w 35"/>
                  <a:gd name="T21" fmla="*/ 194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95">
                    <a:moveTo>
                      <a:pt x="17" y="194"/>
                    </a:moveTo>
                    <a:cubicBezTo>
                      <a:pt x="24" y="165"/>
                      <a:pt x="21" y="135"/>
                      <a:pt x="19" y="105"/>
                    </a:cubicBezTo>
                    <a:cubicBezTo>
                      <a:pt x="10" y="125"/>
                      <a:pt x="14" y="148"/>
                      <a:pt x="0" y="167"/>
                    </a:cubicBezTo>
                    <a:cubicBezTo>
                      <a:pt x="2" y="145"/>
                      <a:pt x="1" y="122"/>
                      <a:pt x="8" y="102"/>
                    </a:cubicBezTo>
                    <a:cubicBezTo>
                      <a:pt x="17" y="77"/>
                      <a:pt x="12" y="54"/>
                      <a:pt x="13" y="30"/>
                    </a:cubicBezTo>
                    <a:cubicBezTo>
                      <a:pt x="13" y="20"/>
                      <a:pt x="13" y="10"/>
                      <a:pt x="16" y="0"/>
                    </a:cubicBezTo>
                    <a:cubicBezTo>
                      <a:pt x="23" y="12"/>
                      <a:pt x="21" y="25"/>
                      <a:pt x="21" y="38"/>
                    </a:cubicBezTo>
                    <a:cubicBezTo>
                      <a:pt x="18" y="78"/>
                      <a:pt x="35" y="116"/>
                      <a:pt x="29" y="156"/>
                    </a:cubicBezTo>
                    <a:cubicBezTo>
                      <a:pt x="27" y="169"/>
                      <a:pt x="28" y="182"/>
                      <a:pt x="20" y="194"/>
                    </a:cubicBezTo>
                    <a:cubicBezTo>
                      <a:pt x="19" y="195"/>
                      <a:pt x="19" y="195"/>
                      <a:pt x="19" y="195"/>
                    </a:cubicBezTo>
                    <a:lnTo>
                      <a:pt x="17" y="194"/>
                    </a:lnTo>
                    <a:close/>
                  </a:path>
                </a:pathLst>
              </a:custGeom>
              <a:solidFill>
                <a:srgbClr val="A67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0" name="Freeform 243">
                <a:extLst>
                  <a:ext uri="{FF2B5EF4-FFF2-40B4-BE49-F238E27FC236}">
                    <a16:creationId xmlns:a16="http://schemas.microsoft.com/office/drawing/2014/main" id="{0D33F07B-4648-42F2-8775-05A9851C8FB3}"/>
                  </a:ext>
                </a:extLst>
              </p:cNvPr>
              <p:cNvSpPr>
                <a:spLocks/>
              </p:cNvSpPr>
              <p:nvPr/>
            </p:nvSpPr>
            <p:spPr bwMode="auto">
              <a:xfrm>
                <a:off x="1316" y="2414"/>
                <a:ext cx="74" cy="302"/>
              </a:xfrm>
              <a:custGeom>
                <a:avLst/>
                <a:gdLst>
                  <a:gd name="T0" fmla="*/ 25 w 66"/>
                  <a:gd name="T1" fmla="*/ 267 h 269"/>
                  <a:gd name="T2" fmla="*/ 0 w 66"/>
                  <a:gd name="T3" fmla="*/ 265 h 269"/>
                  <a:gd name="T4" fmla="*/ 18 w 66"/>
                  <a:gd name="T5" fmla="*/ 250 h 269"/>
                  <a:gd name="T6" fmla="*/ 28 w 66"/>
                  <a:gd name="T7" fmla="*/ 129 h 269"/>
                  <a:gd name="T8" fmla="*/ 47 w 66"/>
                  <a:gd name="T9" fmla="*/ 46 h 269"/>
                  <a:gd name="T10" fmla="*/ 44 w 66"/>
                  <a:gd name="T11" fmla="*/ 7 h 269"/>
                  <a:gd name="T12" fmla="*/ 47 w 66"/>
                  <a:gd name="T13" fmla="*/ 10 h 269"/>
                  <a:gd name="T14" fmla="*/ 47 w 66"/>
                  <a:gd name="T15" fmla="*/ 10 h 269"/>
                  <a:gd name="T16" fmla="*/ 52 w 66"/>
                  <a:gd name="T17" fmla="*/ 0 h 269"/>
                  <a:gd name="T18" fmla="*/ 38 w 66"/>
                  <a:gd name="T19" fmla="*/ 121 h 269"/>
                  <a:gd name="T20" fmla="*/ 33 w 66"/>
                  <a:gd name="T21" fmla="*/ 188 h 269"/>
                  <a:gd name="T22" fmla="*/ 24 w 66"/>
                  <a:gd name="T23" fmla="*/ 249 h 269"/>
                  <a:gd name="T24" fmla="*/ 25 w 66"/>
                  <a:gd name="T25" fmla="*/ 267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269">
                    <a:moveTo>
                      <a:pt x="25" y="267"/>
                    </a:moveTo>
                    <a:cubicBezTo>
                      <a:pt x="17" y="268"/>
                      <a:pt x="8" y="269"/>
                      <a:pt x="0" y="265"/>
                    </a:cubicBezTo>
                    <a:cubicBezTo>
                      <a:pt x="11" y="265"/>
                      <a:pt x="15" y="262"/>
                      <a:pt x="18" y="250"/>
                    </a:cubicBezTo>
                    <a:cubicBezTo>
                      <a:pt x="27" y="210"/>
                      <a:pt x="24" y="169"/>
                      <a:pt x="28" y="129"/>
                    </a:cubicBezTo>
                    <a:cubicBezTo>
                      <a:pt x="32" y="100"/>
                      <a:pt x="47" y="76"/>
                      <a:pt x="47" y="46"/>
                    </a:cubicBezTo>
                    <a:cubicBezTo>
                      <a:pt x="47" y="33"/>
                      <a:pt x="34" y="21"/>
                      <a:pt x="44" y="7"/>
                    </a:cubicBezTo>
                    <a:cubicBezTo>
                      <a:pt x="46" y="8"/>
                      <a:pt x="46" y="9"/>
                      <a:pt x="47" y="10"/>
                    </a:cubicBezTo>
                    <a:cubicBezTo>
                      <a:pt x="48" y="11"/>
                      <a:pt x="47" y="10"/>
                      <a:pt x="47" y="10"/>
                    </a:cubicBezTo>
                    <a:cubicBezTo>
                      <a:pt x="48" y="6"/>
                      <a:pt x="45" y="0"/>
                      <a:pt x="52" y="0"/>
                    </a:cubicBezTo>
                    <a:cubicBezTo>
                      <a:pt x="66" y="42"/>
                      <a:pt x="45" y="81"/>
                      <a:pt x="38" y="121"/>
                    </a:cubicBezTo>
                    <a:cubicBezTo>
                      <a:pt x="34" y="143"/>
                      <a:pt x="30" y="165"/>
                      <a:pt x="33" y="188"/>
                    </a:cubicBezTo>
                    <a:cubicBezTo>
                      <a:pt x="35" y="208"/>
                      <a:pt x="29" y="228"/>
                      <a:pt x="24" y="249"/>
                    </a:cubicBezTo>
                    <a:cubicBezTo>
                      <a:pt x="23" y="255"/>
                      <a:pt x="19" y="261"/>
                      <a:pt x="25" y="267"/>
                    </a:cubicBezTo>
                    <a:close/>
                  </a:path>
                </a:pathLst>
              </a:custGeom>
              <a:solidFill>
                <a:srgbClr val="BB9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1" name="Freeform 244">
                <a:extLst>
                  <a:ext uri="{FF2B5EF4-FFF2-40B4-BE49-F238E27FC236}">
                    <a16:creationId xmlns:a16="http://schemas.microsoft.com/office/drawing/2014/main" id="{43AD6D0D-A5D9-4C8E-9700-05F72BE36093}"/>
                  </a:ext>
                </a:extLst>
              </p:cNvPr>
              <p:cNvSpPr>
                <a:spLocks/>
              </p:cNvSpPr>
              <p:nvPr/>
            </p:nvSpPr>
            <p:spPr bwMode="auto">
              <a:xfrm>
                <a:off x="1178" y="2490"/>
                <a:ext cx="59" cy="210"/>
              </a:xfrm>
              <a:custGeom>
                <a:avLst/>
                <a:gdLst>
                  <a:gd name="T0" fmla="*/ 24 w 53"/>
                  <a:gd name="T1" fmla="*/ 184 h 187"/>
                  <a:gd name="T2" fmla="*/ 24 w 53"/>
                  <a:gd name="T3" fmla="*/ 187 h 187"/>
                  <a:gd name="T4" fmla="*/ 4 w 53"/>
                  <a:gd name="T5" fmla="*/ 187 h 187"/>
                  <a:gd name="T6" fmla="*/ 8 w 53"/>
                  <a:gd name="T7" fmla="*/ 161 h 187"/>
                  <a:gd name="T8" fmla="*/ 24 w 53"/>
                  <a:gd name="T9" fmla="*/ 50 h 187"/>
                  <a:gd name="T10" fmla="*/ 41 w 53"/>
                  <a:gd name="T11" fmla="*/ 0 h 187"/>
                  <a:gd name="T12" fmla="*/ 44 w 53"/>
                  <a:gd name="T13" fmla="*/ 4 h 187"/>
                  <a:gd name="T14" fmla="*/ 42 w 53"/>
                  <a:gd name="T15" fmla="*/ 46 h 187"/>
                  <a:gd name="T16" fmla="*/ 33 w 53"/>
                  <a:gd name="T17" fmla="*/ 100 h 187"/>
                  <a:gd name="T18" fmla="*/ 36 w 53"/>
                  <a:gd name="T19" fmla="*/ 118 h 187"/>
                  <a:gd name="T20" fmla="*/ 24 w 53"/>
                  <a:gd name="T21" fmla="*/ 18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187">
                    <a:moveTo>
                      <a:pt x="24" y="184"/>
                    </a:moveTo>
                    <a:cubicBezTo>
                      <a:pt x="24" y="185"/>
                      <a:pt x="24" y="186"/>
                      <a:pt x="24" y="187"/>
                    </a:cubicBezTo>
                    <a:cubicBezTo>
                      <a:pt x="18" y="187"/>
                      <a:pt x="11" y="187"/>
                      <a:pt x="4" y="187"/>
                    </a:cubicBezTo>
                    <a:cubicBezTo>
                      <a:pt x="0" y="178"/>
                      <a:pt x="6" y="169"/>
                      <a:pt x="8" y="161"/>
                    </a:cubicBezTo>
                    <a:cubicBezTo>
                      <a:pt x="20" y="125"/>
                      <a:pt x="15" y="86"/>
                      <a:pt x="24" y="50"/>
                    </a:cubicBezTo>
                    <a:cubicBezTo>
                      <a:pt x="28" y="32"/>
                      <a:pt x="29" y="15"/>
                      <a:pt x="41" y="0"/>
                    </a:cubicBezTo>
                    <a:cubicBezTo>
                      <a:pt x="42" y="1"/>
                      <a:pt x="43" y="3"/>
                      <a:pt x="44" y="4"/>
                    </a:cubicBezTo>
                    <a:cubicBezTo>
                      <a:pt x="53" y="19"/>
                      <a:pt x="43" y="32"/>
                      <a:pt x="42" y="46"/>
                    </a:cubicBezTo>
                    <a:cubicBezTo>
                      <a:pt x="40" y="64"/>
                      <a:pt x="38" y="83"/>
                      <a:pt x="33" y="100"/>
                    </a:cubicBezTo>
                    <a:cubicBezTo>
                      <a:pt x="31" y="107"/>
                      <a:pt x="34" y="112"/>
                      <a:pt x="36" y="118"/>
                    </a:cubicBezTo>
                    <a:cubicBezTo>
                      <a:pt x="37" y="141"/>
                      <a:pt x="33" y="163"/>
                      <a:pt x="24" y="184"/>
                    </a:cubicBezTo>
                    <a:close/>
                  </a:path>
                </a:pathLst>
              </a:custGeom>
              <a:solidFill>
                <a:srgbClr val="F6DB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2" name="Freeform 245">
                <a:extLst>
                  <a:ext uri="{FF2B5EF4-FFF2-40B4-BE49-F238E27FC236}">
                    <a16:creationId xmlns:a16="http://schemas.microsoft.com/office/drawing/2014/main" id="{AAF0176B-98FC-47AB-A30C-175B04CAF5ED}"/>
                  </a:ext>
                </a:extLst>
              </p:cNvPr>
              <p:cNvSpPr>
                <a:spLocks/>
              </p:cNvSpPr>
              <p:nvPr/>
            </p:nvSpPr>
            <p:spPr bwMode="auto">
              <a:xfrm>
                <a:off x="1187" y="1246"/>
                <a:ext cx="72" cy="152"/>
              </a:xfrm>
              <a:custGeom>
                <a:avLst/>
                <a:gdLst>
                  <a:gd name="T0" fmla="*/ 47 w 64"/>
                  <a:gd name="T1" fmla="*/ 4 h 135"/>
                  <a:gd name="T2" fmla="*/ 64 w 64"/>
                  <a:gd name="T3" fmla="*/ 7 h 135"/>
                  <a:gd name="T4" fmla="*/ 39 w 64"/>
                  <a:gd name="T5" fmla="*/ 46 h 135"/>
                  <a:gd name="T6" fmla="*/ 20 w 64"/>
                  <a:gd name="T7" fmla="*/ 135 h 135"/>
                  <a:gd name="T8" fmla="*/ 20 w 64"/>
                  <a:gd name="T9" fmla="*/ 135 h 135"/>
                  <a:gd name="T10" fmla="*/ 16 w 64"/>
                  <a:gd name="T11" fmla="*/ 123 h 135"/>
                  <a:gd name="T12" fmla="*/ 31 w 64"/>
                  <a:gd name="T13" fmla="*/ 85 h 135"/>
                  <a:gd name="T14" fmla="*/ 25 w 64"/>
                  <a:gd name="T15" fmla="*/ 66 h 135"/>
                  <a:gd name="T16" fmla="*/ 10 w 64"/>
                  <a:gd name="T17" fmla="*/ 108 h 135"/>
                  <a:gd name="T18" fmla="*/ 4 w 64"/>
                  <a:gd name="T19" fmla="*/ 106 h 135"/>
                  <a:gd name="T20" fmla="*/ 22 w 64"/>
                  <a:gd name="T21" fmla="*/ 27 h 135"/>
                  <a:gd name="T22" fmla="*/ 0 w 64"/>
                  <a:gd name="T23" fmla="*/ 54 h 135"/>
                  <a:gd name="T24" fmla="*/ 23 w 64"/>
                  <a:gd name="T25" fmla="*/ 0 h 135"/>
                  <a:gd name="T26" fmla="*/ 37 w 64"/>
                  <a:gd name="T27" fmla="*/ 4 h 135"/>
                  <a:gd name="T28" fmla="*/ 32 w 64"/>
                  <a:gd name="T29" fmla="*/ 31 h 135"/>
                  <a:gd name="T30" fmla="*/ 47 w 64"/>
                  <a:gd name="T31" fmla="*/ 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135">
                    <a:moveTo>
                      <a:pt x="47" y="4"/>
                    </a:moveTo>
                    <a:cubicBezTo>
                      <a:pt x="53" y="2"/>
                      <a:pt x="58" y="4"/>
                      <a:pt x="64" y="7"/>
                    </a:cubicBezTo>
                    <a:cubicBezTo>
                      <a:pt x="44" y="13"/>
                      <a:pt x="36" y="32"/>
                      <a:pt x="39" y="46"/>
                    </a:cubicBezTo>
                    <a:cubicBezTo>
                      <a:pt x="48" y="80"/>
                      <a:pt x="24" y="105"/>
                      <a:pt x="20" y="135"/>
                    </a:cubicBezTo>
                    <a:cubicBezTo>
                      <a:pt x="20" y="135"/>
                      <a:pt x="20" y="135"/>
                      <a:pt x="20" y="135"/>
                    </a:cubicBezTo>
                    <a:cubicBezTo>
                      <a:pt x="11" y="134"/>
                      <a:pt x="14" y="128"/>
                      <a:pt x="16" y="123"/>
                    </a:cubicBezTo>
                    <a:cubicBezTo>
                      <a:pt x="21" y="110"/>
                      <a:pt x="26" y="97"/>
                      <a:pt x="31" y="85"/>
                    </a:cubicBezTo>
                    <a:cubicBezTo>
                      <a:pt x="35" y="76"/>
                      <a:pt x="35" y="70"/>
                      <a:pt x="25" y="66"/>
                    </a:cubicBezTo>
                    <a:cubicBezTo>
                      <a:pt x="20" y="80"/>
                      <a:pt x="15" y="94"/>
                      <a:pt x="10" y="108"/>
                    </a:cubicBezTo>
                    <a:cubicBezTo>
                      <a:pt x="8" y="107"/>
                      <a:pt x="6" y="107"/>
                      <a:pt x="4" y="106"/>
                    </a:cubicBezTo>
                    <a:cubicBezTo>
                      <a:pt x="10" y="80"/>
                      <a:pt x="30" y="56"/>
                      <a:pt x="22" y="27"/>
                    </a:cubicBezTo>
                    <a:cubicBezTo>
                      <a:pt x="14" y="34"/>
                      <a:pt x="13" y="47"/>
                      <a:pt x="0" y="54"/>
                    </a:cubicBezTo>
                    <a:cubicBezTo>
                      <a:pt x="7" y="34"/>
                      <a:pt x="21" y="20"/>
                      <a:pt x="23" y="0"/>
                    </a:cubicBezTo>
                    <a:cubicBezTo>
                      <a:pt x="28" y="2"/>
                      <a:pt x="32" y="3"/>
                      <a:pt x="37" y="4"/>
                    </a:cubicBezTo>
                    <a:cubicBezTo>
                      <a:pt x="43" y="15"/>
                      <a:pt x="32" y="22"/>
                      <a:pt x="32" y="31"/>
                    </a:cubicBezTo>
                    <a:cubicBezTo>
                      <a:pt x="36" y="22"/>
                      <a:pt x="36" y="10"/>
                      <a:pt x="47" y="4"/>
                    </a:cubicBezTo>
                    <a:close/>
                  </a:path>
                </a:pathLst>
              </a:custGeom>
              <a:solidFill>
                <a:srgbClr val="A980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3" name="Freeform 246">
                <a:extLst>
                  <a:ext uri="{FF2B5EF4-FFF2-40B4-BE49-F238E27FC236}">
                    <a16:creationId xmlns:a16="http://schemas.microsoft.com/office/drawing/2014/main" id="{FA486177-CBBD-4D4B-9407-07713EEB12FA}"/>
                  </a:ext>
                </a:extLst>
              </p:cNvPr>
              <p:cNvSpPr>
                <a:spLocks/>
              </p:cNvSpPr>
              <p:nvPr/>
            </p:nvSpPr>
            <p:spPr bwMode="auto">
              <a:xfrm>
                <a:off x="1205" y="2466"/>
                <a:ext cx="66" cy="242"/>
              </a:xfrm>
              <a:custGeom>
                <a:avLst/>
                <a:gdLst>
                  <a:gd name="T0" fmla="*/ 0 w 59"/>
                  <a:gd name="T1" fmla="*/ 209 h 215"/>
                  <a:gd name="T2" fmla="*/ 16 w 59"/>
                  <a:gd name="T3" fmla="*/ 196 h 215"/>
                  <a:gd name="T4" fmla="*/ 40 w 59"/>
                  <a:gd name="T5" fmla="*/ 113 h 215"/>
                  <a:gd name="T6" fmla="*/ 44 w 59"/>
                  <a:gd name="T7" fmla="*/ 57 h 215"/>
                  <a:gd name="T8" fmla="*/ 59 w 59"/>
                  <a:gd name="T9" fmla="*/ 0 h 215"/>
                  <a:gd name="T10" fmla="*/ 52 w 59"/>
                  <a:gd name="T11" fmla="*/ 86 h 215"/>
                  <a:gd name="T12" fmla="*/ 40 w 59"/>
                  <a:gd name="T13" fmla="*/ 170 h 215"/>
                  <a:gd name="T14" fmla="*/ 40 w 59"/>
                  <a:gd name="T15" fmla="*/ 146 h 215"/>
                  <a:gd name="T16" fmla="*/ 37 w 59"/>
                  <a:gd name="T17" fmla="*/ 145 h 215"/>
                  <a:gd name="T18" fmla="*/ 21 w 59"/>
                  <a:gd name="T19" fmla="*/ 212 h 215"/>
                  <a:gd name="T20" fmla="*/ 0 w 59"/>
                  <a:gd name="T21" fmla="*/ 209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215">
                    <a:moveTo>
                      <a:pt x="0" y="209"/>
                    </a:moveTo>
                    <a:cubicBezTo>
                      <a:pt x="11" y="211"/>
                      <a:pt x="15" y="206"/>
                      <a:pt x="16" y="196"/>
                    </a:cubicBezTo>
                    <a:cubicBezTo>
                      <a:pt x="21" y="167"/>
                      <a:pt x="30" y="140"/>
                      <a:pt x="40" y="113"/>
                    </a:cubicBezTo>
                    <a:cubicBezTo>
                      <a:pt x="45" y="95"/>
                      <a:pt x="39" y="75"/>
                      <a:pt x="44" y="57"/>
                    </a:cubicBezTo>
                    <a:cubicBezTo>
                      <a:pt x="45" y="37"/>
                      <a:pt x="48" y="18"/>
                      <a:pt x="59" y="0"/>
                    </a:cubicBezTo>
                    <a:cubicBezTo>
                      <a:pt x="56" y="29"/>
                      <a:pt x="53" y="57"/>
                      <a:pt x="52" y="86"/>
                    </a:cubicBezTo>
                    <a:cubicBezTo>
                      <a:pt x="51" y="114"/>
                      <a:pt x="46" y="142"/>
                      <a:pt x="40" y="170"/>
                    </a:cubicBezTo>
                    <a:cubicBezTo>
                      <a:pt x="40" y="162"/>
                      <a:pt x="40" y="154"/>
                      <a:pt x="40" y="146"/>
                    </a:cubicBezTo>
                    <a:cubicBezTo>
                      <a:pt x="39" y="145"/>
                      <a:pt x="38" y="145"/>
                      <a:pt x="37" y="145"/>
                    </a:cubicBezTo>
                    <a:cubicBezTo>
                      <a:pt x="32" y="167"/>
                      <a:pt x="26" y="190"/>
                      <a:pt x="21" y="212"/>
                    </a:cubicBezTo>
                    <a:cubicBezTo>
                      <a:pt x="14" y="213"/>
                      <a:pt x="6" y="215"/>
                      <a:pt x="0" y="209"/>
                    </a:cubicBezTo>
                    <a:close/>
                  </a:path>
                </a:pathLst>
              </a:custGeom>
              <a:solidFill>
                <a:srgbClr val="B389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4" name="Freeform 247">
                <a:extLst>
                  <a:ext uri="{FF2B5EF4-FFF2-40B4-BE49-F238E27FC236}">
                    <a16:creationId xmlns:a16="http://schemas.microsoft.com/office/drawing/2014/main" id="{121B473C-6DDD-47F4-9463-E57DE57F363F}"/>
                  </a:ext>
                </a:extLst>
              </p:cNvPr>
              <p:cNvSpPr>
                <a:spLocks/>
              </p:cNvSpPr>
              <p:nvPr/>
            </p:nvSpPr>
            <p:spPr bwMode="auto">
              <a:xfrm>
                <a:off x="1503" y="2109"/>
                <a:ext cx="34" cy="254"/>
              </a:xfrm>
              <a:custGeom>
                <a:avLst/>
                <a:gdLst>
                  <a:gd name="T0" fmla="*/ 25 w 31"/>
                  <a:gd name="T1" fmla="*/ 111 h 226"/>
                  <a:gd name="T2" fmla="*/ 7 w 31"/>
                  <a:gd name="T3" fmla="*/ 226 h 226"/>
                  <a:gd name="T4" fmla="*/ 1 w 31"/>
                  <a:gd name="T5" fmla="*/ 225 h 226"/>
                  <a:gd name="T6" fmla="*/ 12 w 31"/>
                  <a:gd name="T7" fmla="*/ 0 h 226"/>
                  <a:gd name="T8" fmla="*/ 14 w 31"/>
                  <a:gd name="T9" fmla="*/ 135 h 226"/>
                  <a:gd name="T10" fmla="*/ 25 w 31"/>
                  <a:gd name="T11" fmla="*/ 111 h 226"/>
                </a:gdLst>
                <a:ahLst/>
                <a:cxnLst>
                  <a:cxn ang="0">
                    <a:pos x="T0" y="T1"/>
                  </a:cxn>
                  <a:cxn ang="0">
                    <a:pos x="T2" y="T3"/>
                  </a:cxn>
                  <a:cxn ang="0">
                    <a:pos x="T4" y="T5"/>
                  </a:cxn>
                  <a:cxn ang="0">
                    <a:pos x="T6" y="T7"/>
                  </a:cxn>
                  <a:cxn ang="0">
                    <a:pos x="T8" y="T9"/>
                  </a:cxn>
                  <a:cxn ang="0">
                    <a:pos x="T10" y="T11"/>
                  </a:cxn>
                </a:cxnLst>
                <a:rect l="0" t="0" r="r" b="b"/>
                <a:pathLst>
                  <a:path w="31" h="226">
                    <a:moveTo>
                      <a:pt x="25" y="111"/>
                    </a:moveTo>
                    <a:cubicBezTo>
                      <a:pt x="31" y="153"/>
                      <a:pt x="0" y="186"/>
                      <a:pt x="7" y="226"/>
                    </a:cubicBezTo>
                    <a:cubicBezTo>
                      <a:pt x="5" y="226"/>
                      <a:pt x="3" y="225"/>
                      <a:pt x="1" y="225"/>
                    </a:cubicBezTo>
                    <a:cubicBezTo>
                      <a:pt x="4" y="152"/>
                      <a:pt x="8" y="79"/>
                      <a:pt x="12" y="0"/>
                    </a:cubicBezTo>
                    <a:cubicBezTo>
                      <a:pt x="22" y="49"/>
                      <a:pt x="15" y="92"/>
                      <a:pt x="14" y="135"/>
                    </a:cubicBezTo>
                    <a:cubicBezTo>
                      <a:pt x="22" y="129"/>
                      <a:pt x="16" y="119"/>
                      <a:pt x="25" y="111"/>
                    </a:cubicBezTo>
                    <a:close/>
                  </a:path>
                </a:pathLst>
              </a:custGeom>
              <a:solidFill>
                <a:srgbClr val="977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5" name="Freeform 248">
                <a:extLst>
                  <a:ext uri="{FF2B5EF4-FFF2-40B4-BE49-F238E27FC236}">
                    <a16:creationId xmlns:a16="http://schemas.microsoft.com/office/drawing/2014/main" id="{4B52C466-E9B4-47EA-B4C3-C2CDF936824C}"/>
                  </a:ext>
                </a:extLst>
              </p:cNvPr>
              <p:cNvSpPr>
                <a:spLocks/>
              </p:cNvSpPr>
              <p:nvPr/>
            </p:nvSpPr>
            <p:spPr bwMode="auto">
              <a:xfrm>
                <a:off x="1287" y="1784"/>
                <a:ext cx="67" cy="282"/>
              </a:xfrm>
              <a:custGeom>
                <a:avLst/>
                <a:gdLst>
                  <a:gd name="T0" fmla="*/ 60 w 60"/>
                  <a:gd name="T1" fmla="*/ 1 h 251"/>
                  <a:gd name="T2" fmla="*/ 42 w 60"/>
                  <a:gd name="T3" fmla="*/ 133 h 251"/>
                  <a:gd name="T4" fmla="*/ 6 w 60"/>
                  <a:gd name="T5" fmla="*/ 251 h 251"/>
                  <a:gd name="T6" fmla="*/ 0 w 60"/>
                  <a:gd name="T7" fmla="*/ 249 h 251"/>
                  <a:gd name="T8" fmla="*/ 14 w 60"/>
                  <a:gd name="T9" fmla="*/ 183 h 251"/>
                  <a:gd name="T10" fmla="*/ 43 w 60"/>
                  <a:gd name="T11" fmla="*/ 45 h 251"/>
                  <a:gd name="T12" fmla="*/ 53 w 60"/>
                  <a:gd name="T13" fmla="*/ 0 h 251"/>
                  <a:gd name="T14" fmla="*/ 60 w 60"/>
                  <a:gd name="T15" fmla="*/ 1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51">
                    <a:moveTo>
                      <a:pt x="60" y="1"/>
                    </a:moveTo>
                    <a:cubicBezTo>
                      <a:pt x="47" y="45"/>
                      <a:pt x="48" y="89"/>
                      <a:pt x="42" y="133"/>
                    </a:cubicBezTo>
                    <a:cubicBezTo>
                      <a:pt x="37" y="174"/>
                      <a:pt x="10" y="209"/>
                      <a:pt x="6" y="251"/>
                    </a:cubicBezTo>
                    <a:cubicBezTo>
                      <a:pt x="4" y="250"/>
                      <a:pt x="2" y="250"/>
                      <a:pt x="0" y="249"/>
                    </a:cubicBezTo>
                    <a:cubicBezTo>
                      <a:pt x="4" y="227"/>
                      <a:pt x="3" y="201"/>
                      <a:pt x="14" y="183"/>
                    </a:cubicBezTo>
                    <a:cubicBezTo>
                      <a:pt x="41" y="140"/>
                      <a:pt x="34" y="91"/>
                      <a:pt x="43" y="45"/>
                    </a:cubicBezTo>
                    <a:cubicBezTo>
                      <a:pt x="46" y="30"/>
                      <a:pt x="50" y="15"/>
                      <a:pt x="53" y="0"/>
                    </a:cubicBezTo>
                    <a:cubicBezTo>
                      <a:pt x="55" y="1"/>
                      <a:pt x="58" y="1"/>
                      <a:pt x="60" y="1"/>
                    </a:cubicBezTo>
                    <a:close/>
                  </a:path>
                </a:pathLst>
              </a:custGeom>
              <a:solidFill>
                <a:srgbClr val="AA7F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6" name="Freeform 249">
                <a:extLst>
                  <a:ext uri="{FF2B5EF4-FFF2-40B4-BE49-F238E27FC236}">
                    <a16:creationId xmlns:a16="http://schemas.microsoft.com/office/drawing/2014/main" id="{16BC4D6C-D2FE-4C3B-9DB6-20D0B35208BC}"/>
                  </a:ext>
                </a:extLst>
              </p:cNvPr>
              <p:cNvSpPr>
                <a:spLocks/>
              </p:cNvSpPr>
              <p:nvPr/>
            </p:nvSpPr>
            <p:spPr bwMode="auto">
              <a:xfrm>
                <a:off x="1137" y="2414"/>
                <a:ext cx="68" cy="277"/>
              </a:xfrm>
              <a:custGeom>
                <a:avLst/>
                <a:gdLst>
                  <a:gd name="T0" fmla="*/ 8 w 60"/>
                  <a:gd name="T1" fmla="*/ 247 h 247"/>
                  <a:gd name="T2" fmla="*/ 0 w 60"/>
                  <a:gd name="T3" fmla="*/ 247 h 247"/>
                  <a:gd name="T4" fmla="*/ 49 w 60"/>
                  <a:gd name="T5" fmla="*/ 7 h 247"/>
                  <a:gd name="T6" fmla="*/ 52 w 60"/>
                  <a:gd name="T7" fmla="*/ 0 h 247"/>
                  <a:gd name="T8" fmla="*/ 56 w 60"/>
                  <a:gd name="T9" fmla="*/ 20 h 247"/>
                  <a:gd name="T10" fmla="*/ 38 w 60"/>
                  <a:gd name="T11" fmla="*/ 112 h 247"/>
                  <a:gd name="T12" fmla="*/ 28 w 60"/>
                  <a:gd name="T13" fmla="*/ 181 h 247"/>
                  <a:gd name="T14" fmla="*/ 10 w 60"/>
                  <a:gd name="T15" fmla="*/ 235 h 247"/>
                  <a:gd name="T16" fmla="*/ 8 w 60"/>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247">
                    <a:moveTo>
                      <a:pt x="8" y="247"/>
                    </a:moveTo>
                    <a:cubicBezTo>
                      <a:pt x="5" y="247"/>
                      <a:pt x="3" y="247"/>
                      <a:pt x="0" y="247"/>
                    </a:cubicBezTo>
                    <a:cubicBezTo>
                      <a:pt x="17" y="167"/>
                      <a:pt x="40" y="89"/>
                      <a:pt x="49" y="7"/>
                    </a:cubicBezTo>
                    <a:cubicBezTo>
                      <a:pt x="49" y="4"/>
                      <a:pt x="51" y="2"/>
                      <a:pt x="52" y="0"/>
                    </a:cubicBezTo>
                    <a:cubicBezTo>
                      <a:pt x="60" y="5"/>
                      <a:pt x="50" y="14"/>
                      <a:pt x="56" y="20"/>
                    </a:cubicBezTo>
                    <a:cubicBezTo>
                      <a:pt x="54" y="52"/>
                      <a:pt x="45" y="82"/>
                      <a:pt x="38" y="112"/>
                    </a:cubicBezTo>
                    <a:cubicBezTo>
                      <a:pt x="33" y="135"/>
                      <a:pt x="29" y="158"/>
                      <a:pt x="28" y="181"/>
                    </a:cubicBezTo>
                    <a:cubicBezTo>
                      <a:pt x="27" y="200"/>
                      <a:pt x="10" y="215"/>
                      <a:pt x="10" y="235"/>
                    </a:cubicBezTo>
                    <a:cubicBezTo>
                      <a:pt x="10" y="239"/>
                      <a:pt x="9" y="243"/>
                      <a:pt x="8" y="247"/>
                    </a:cubicBezTo>
                    <a:close/>
                  </a:path>
                </a:pathLst>
              </a:custGeom>
              <a:solidFill>
                <a:srgbClr val="B289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7" name="Freeform 250">
                <a:extLst>
                  <a:ext uri="{FF2B5EF4-FFF2-40B4-BE49-F238E27FC236}">
                    <a16:creationId xmlns:a16="http://schemas.microsoft.com/office/drawing/2014/main" id="{90F7E478-A1AE-42A0-A86F-47B33A324BAE}"/>
                  </a:ext>
                </a:extLst>
              </p:cNvPr>
              <p:cNvSpPr>
                <a:spLocks/>
              </p:cNvSpPr>
              <p:nvPr/>
            </p:nvSpPr>
            <p:spPr bwMode="auto">
              <a:xfrm>
                <a:off x="1295" y="2428"/>
                <a:ext cx="54" cy="288"/>
              </a:xfrm>
              <a:custGeom>
                <a:avLst/>
                <a:gdLst>
                  <a:gd name="T0" fmla="*/ 17 w 48"/>
                  <a:gd name="T1" fmla="*/ 252 h 256"/>
                  <a:gd name="T2" fmla="*/ 0 w 48"/>
                  <a:gd name="T3" fmla="*/ 251 h 256"/>
                  <a:gd name="T4" fmla="*/ 18 w 48"/>
                  <a:gd name="T5" fmla="*/ 164 h 256"/>
                  <a:gd name="T6" fmla="*/ 22 w 48"/>
                  <a:gd name="T7" fmla="*/ 127 h 256"/>
                  <a:gd name="T8" fmla="*/ 36 w 48"/>
                  <a:gd name="T9" fmla="*/ 11 h 256"/>
                  <a:gd name="T10" fmla="*/ 36 w 48"/>
                  <a:gd name="T11" fmla="*/ 11 h 256"/>
                  <a:gd name="T12" fmla="*/ 45 w 48"/>
                  <a:gd name="T13" fmla="*/ 0 h 256"/>
                  <a:gd name="T14" fmla="*/ 41 w 48"/>
                  <a:gd name="T15" fmla="*/ 30 h 256"/>
                  <a:gd name="T16" fmla="*/ 23 w 48"/>
                  <a:gd name="T17" fmla="*/ 174 h 256"/>
                  <a:gd name="T18" fmla="*/ 10 w 48"/>
                  <a:gd name="T19" fmla="*/ 235 h 256"/>
                  <a:gd name="T20" fmla="*/ 17 w 48"/>
                  <a:gd name="T21" fmla="*/ 25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256">
                    <a:moveTo>
                      <a:pt x="17" y="252"/>
                    </a:moveTo>
                    <a:cubicBezTo>
                      <a:pt x="11" y="256"/>
                      <a:pt x="6" y="254"/>
                      <a:pt x="0" y="251"/>
                    </a:cubicBezTo>
                    <a:cubicBezTo>
                      <a:pt x="6" y="222"/>
                      <a:pt x="5" y="192"/>
                      <a:pt x="18" y="164"/>
                    </a:cubicBezTo>
                    <a:cubicBezTo>
                      <a:pt x="23" y="154"/>
                      <a:pt x="22" y="139"/>
                      <a:pt x="22" y="127"/>
                    </a:cubicBezTo>
                    <a:cubicBezTo>
                      <a:pt x="22" y="88"/>
                      <a:pt x="36" y="50"/>
                      <a:pt x="36" y="11"/>
                    </a:cubicBezTo>
                    <a:cubicBezTo>
                      <a:pt x="36" y="11"/>
                      <a:pt x="36" y="11"/>
                      <a:pt x="36" y="11"/>
                    </a:cubicBezTo>
                    <a:cubicBezTo>
                      <a:pt x="40" y="9"/>
                      <a:pt x="38" y="2"/>
                      <a:pt x="45" y="0"/>
                    </a:cubicBezTo>
                    <a:cubicBezTo>
                      <a:pt x="48" y="11"/>
                      <a:pt x="42" y="20"/>
                      <a:pt x="41" y="30"/>
                    </a:cubicBezTo>
                    <a:cubicBezTo>
                      <a:pt x="35" y="78"/>
                      <a:pt x="31" y="126"/>
                      <a:pt x="23" y="174"/>
                    </a:cubicBezTo>
                    <a:cubicBezTo>
                      <a:pt x="20" y="194"/>
                      <a:pt x="13" y="214"/>
                      <a:pt x="10" y="235"/>
                    </a:cubicBezTo>
                    <a:cubicBezTo>
                      <a:pt x="9" y="242"/>
                      <a:pt x="5" y="250"/>
                      <a:pt x="17" y="252"/>
                    </a:cubicBezTo>
                    <a:close/>
                  </a:path>
                </a:pathLst>
              </a:custGeom>
              <a:solidFill>
                <a:srgbClr val="BB9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8" name="Freeform 251">
                <a:extLst>
                  <a:ext uri="{FF2B5EF4-FFF2-40B4-BE49-F238E27FC236}">
                    <a16:creationId xmlns:a16="http://schemas.microsoft.com/office/drawing/2014/main" id="{A9BDDBE2-8AC4-4000-9517-B39C6968FFC4}"/>
                  </a:ext>
                </a:extLst>
              </p:cNvPr>
              <p:cNvSpPr>
                <a:spLocks/>
              </p:cNvSpPr>
              <p:nvPr/>
            </p:nvSpPr>
            <p:spPr bwMode="auto">
              <a:xfrm>
                <a:off x="1597" y="2079"/>
                <a:ext cx="34" cy="328"/>
              </a:xfrm>
              <a:custGeom>
                <a:avLst/>
                <a:gdLst>
                  <a:gd name="T0" fmla="*/ 22 w 30"/>
                  <a:gd name="T1" fmla="*/ 292 h 292"/>
                  <a:gd name="T2" fmla="*/ 20 w 30"/>
                  <a:gd name="T3" fmla="*/ 145 h 292"/>
                  <a:gd name="T4" fmla="*/ 18 w 30"/>
                  <a:gd name="T5" fmla="*/ 0 h 292"/>
                  <a:gd name="T6" fmla="*/ 22 w 30"/>
                  <a:gd name="T7" fmla="*/ 292 h 292"/>
                </a:gdLst>
                <a:ahLst/>
                <a:cxnLst>
                  <a:cxn ang="0">
                    <a:pos x="T0" y="T1"/>
                  </a:cxn>
                  <a:cxn ang="0">
                    <a:pos x="T2" y="T3"/>
                  </a:cxn>
                  <a:cxn ang="0">
                    <a:pos x="T4" y="T5"/>
                  </a:cxn>
                  <a:cxn ang="0">
                    <a:pos x="T6" y="T7"/>
                  </a:cxn>
                </a:cxnLst>
                <a:rect l="0" t="0" r="r" b="b"/>
                <a:pathLst>
                  <a:path w="30" h="292">
                    <a:moveTo>
                      <a:pt x="22" y="292"/>
                    </a:moveTo>
                    <a:cubicBezTo>
                      <a:pt x="0" y="241"/>
                      <a:pt x="21" y="193"/>
                      <a:pt x="20" y="145"/>
                    </a:cubicBezTo>
                    <a:cubicBezTo>
                      <a:pt x="19" y="97"/>
                      <a:pt x="9" y="48"/>
                      <a:pt x="18" y="0"/>
                    </a:cubicBezTo>
                    <a:cubicBezTo>
                      <a:pt x="30" y="96"/>
                      <a:pt x="20" y="193"/>
                      <a:pt x="22" y="292"/>
                    </a:cubicBezTo>
                    <a:close/>
                  </a:path>
                </a:pathLst>
              </a:custGeom>
              <a:solidFill>
                <a:srgbClr val="9B7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9" name="Freeform 252">
                <a:extLst>
                  <a:ext uri="{FF2B5EF4-FFF2-40B4-BE49-F238E27FC236}">
                    <a16:creationId xmlns:a16="http://schemas.microsoft.com/office/drawing/2014/main" id="{860718AE-8B0F-48C1-A926-324F6343E6B1}"/>
                  </a:ext>
                </a:extLst>
              </p:cNvPr>
              <p:cNvSpPr>
                <a:spLocks/>
              </p:cNvSpPr>
              <p:nvPr/>
            </p:nvSpPr>
            <p:spPr bwMode="auto">
              <a:xfrm>
                <a:off x="1178" y="2432"/>
                <a:ext cx="55" cy="269"/>
              </a:xfrm>
              <a:custGeom>
                <a:avLst/>
                <a:gdLst>
                  <a:gd name="T0" fmla="*/ 41 w 49"/>
                  <a:gd name="T1" fmla="*/ 52 h 240"/>
                  <a:gd name="T2" fmla="*/ 20 w 49"/>
                  <a:gd name="T3" fmla="*/ 176 h 240"/>
                  <a:gd name="T4" fmla="*/ 4 w 49"/>
                  <a:gd name="T5" fmla="*/ 239 h 240"/>
                  <a:gd name="T6" fmla="*/ 0 w 49"/>
                  <a:gd name="T7" fmla="*/ 236 h 240"/>
                  <a:gd name="T8" fmla="*/ 25 w 49"/>
                  <a:gd name="T9" fmla="*/ 76 h 240"/>
                  <a:gd name="T10" fmla="*/ 44 w 49"/>
                  <a:gd name="T11" fmla="*/ 0 h 240"/>
                  <a:gd name="T12" fmla="*/ 48 w 49"/>
                  <a:gd name="T13" fmla="*/ 12 h 240"/>
                  <a:gd name="T14" fmla="*/ 41 w 49"/>
                  <a:gd name="T15" fmla="*/ 52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40">
                    <a:moveTo>
                      <a:pt x="41" y="52"/>
                    </a:moveTo>
                    <a:cubicBezTo>
                      <a:pt x="29" y="93"/>
                      <a:pt x="21" y="133"/>
                      <a:pt x="20" y="176"/>
                    </a:cubicBezTo>
                    <a:cubicBezTo>
                      <a:pt x="19" y="197"/>
                      <a:pt x="10" y="218"/>
                      <a:pt x="4" y="239"/>
                    </a:cubicBezTo>
                    <a:cubicBezTo>
                      <a:pt x="2" y="240"/>
                      <a:pt x="0" y="238"/>
                      <a:pt x="0" y="236"/>
                    </a:cubicBezTo>
                    <a:cubicBezTo>
                      <a:pt x="15" y="184"/>
                      <a:pt x="8" y="127"/>
                      <a:pt x="25" y="76"/>
                    </a:cubicBezTo>
                    <a:cubicBezTo>
                      <a:pt x="34" y="51"/>
                      <a:pt x="35" y="24"/>
                      <a:pt x="44" y="0"/>
                    </a:cubicBezTo>
                    <a:cubicBezTo>
                      <a:pt x="48" y="3"/>
                      <a:pt x="44" y="8"/>
                      <a:pt x="48" y="12"/>
                    </a:cubicBezTo>
                    <a:cubicBezTo>
                      <a:pt x="49" y="26"/>
                      <a:pt x="43" y="38"/>
                      <a:pt x="41" y="52"/>
                    </a:cubicBezTo>
                    <a:close/>
                  </a:path>
                </a:pathLst>
              </a:custGeom>
              <a:solidFill>
                <a:srgbClr val="B58E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0" name="Freeform 253">
                <a:extLst>
                  <a:ext uri="{FF2B5EF4-FFF2-40B4-BE49-F238E27FC236}">
                    <a16:creationId xmlns:a16="http://schemas.microsoft.com/office/drawing/2014/main" id="{F89DE9E9-7FA7-400F-902A-FB3A1CD6B66E}"/>
                  </a:ext>
                </a:extLst>
              </p:cNvPr>
              <p:cNvSpPr>
                <a:spLocks/>
              </p:cNvSpPr>
              <p:nvPr/>
            </p:nvSpPr>
            <p:spPr bwMode="auto">
              <a:xfrm>
                <a:off x="1086" y="1250"/>
                <a:ext cx="91" cy="228"/>
              </a:xfrm>
              <a:custGeom>
                <a:avLst/>
                <a:gdLst>
                  <a:gd name="T0" fmla="*/ 2 w 81"/>
                  <a:gd name="T1" fmla="*/ 188 h 203"/>
                  <a:gd name="T2" fmla="*/ 2 w 81"/>
                  <a:gd name="T3" fmla="*/ 183 h 203"/>
                  <a:gd name="T4" fmla="*/ 23 w 81"/>
                  <a:gd name="T5" fmla="*/ 102 h 203"/>
                  <a:gd name="T6" fmla="*/ 47 w 81"/>
                  <a:gd name="T7" fmla="*/ 56 h 203"/>
                  <a:gd name="T8" fmla="*/ 55 w 81"/>
                  <a:gd name="T9" fmla="*/ 32 h 203"/>
                  <a:gd name="T10" fmla="*/ 78 w 81"/>
                  <a:gd name="T11" fmla="*/ 0 h 203"/>
                  <a:gd name="T12" fmla="*/ 81 w 81"/>
                  <a:gd name="T13" fmla="*/ 3 h 203"/>
                  <a:gd name="T14" fmla="*/ 30 w 81"/>
                  <a:gd name="T15" fmla="*/ 119 h 203"/>
                  <a:gd name="T16" fmla="*/ 7 w 81"/>
                  <a:gd name="T17" fmla="*/ 203 h 203"/>
                  <a:gd name="T18" fmla="*/ 2 w 81"/>
                  <a:gd name="T19" fmla="*/ 18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203">
                    <a:moveTo>
                      <a:pt x="2" y="188"/>
                    </a:moveTo>
                    <a:cubicBezTo>
                      <a:pt x="2" y="187"/>
                      <a:pt x="2" y="185"/>
                      <a:pt x="2" y="183"/>
                    </a:cubicBezTo>
                    <a:cubicBezTo>
                      <a:pt x="2" y="154"/>
                      <a:pt x="9" y="125"/>
                      <a:pt x="23" y="102"/>
                    </a:cubicBezTo>
                    <a:cubicBezTo>
                      <a:pt x="31" y="87"/>
                      <a:pt x="40" y="71"/>
                      <a:pt x="47" y="56"/>
                    </a:cubicBezTo>
                    <a:cubicBezTo>
                      <a:pt x="51" y="48"/>
                      <a:pt x="50" y="34"/>
                      <a:pt x="55" y="32"/>
                    </a:cubicBezTo>
                    <a:cubicBezTo>
                      <a:pt x="72" y="26"/>
                      <a:pt x="69" y="9"/>
                      <a:pt x="78" y="0"/>
                    </a:cubicBezTo>
                    <a:cubicBezTo>
                      <a:pt x="79" y="1"/>
                      <a:pt x="80" y="2"/>
                      <a:pt x="81" y="3"/>
                    </a:cubicBezTo>
                    <a:cubicBezTo>
                      <a:pt x="61" y="41"/>
                      <a:pt x="50" y="82"/>
                      <a:pt x="30" y="119"/>
                    </a:cubicBezTo>
                    <a:cubicBezTo>
                      <a:pt x="15" y="146"/>
                      <a:pt x="9" y="173"/>
                      <a:pt x="7" y="203"/>
                    </a:cubicBezTo>
                    <a:cubicBezTo>
                      <a:pt x="0" y="199"/>
                      <a:pt x="2" y="193"/>
                      <a:pt x="2" y="188"/>
                    </a:cubicBezTo>
                    <a:close/>
                  </a:path>
                </a:pathLst>
              </a:custGeom>
              <a:solidFill>
                <a:srgbClr val="A97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1" name="Freeform 254">
                <a:extLst>
                  <a:ext uri="{FF2B5EF4-FFF2-40B4-BE49-F238E27FC236}">
                    <a16:creationId xmlns:a16="http://schemas.microsoft.com/office/drawing/2014/main" id="{AB6C1ABA-50A2-408F-BB72-B3C6CE217528}"/>
                  </a:ext>
                </a:extLst>
              </p:cNvPr>
              <p:cNvSpPr>
                <a:spLocks/>
              </p:cNvSpPr>
              <p:nvPr/>
            </p:nvSpPr>
            <p:spPr bwMode="auto">
              <a:xfrm>
                <a:off x="1173" y="2079"/>
                <a:ext cx="67" cy="295"/>
              </a:xfrm>
              <a:custGeom>
                <a:avLst/>
                <a:gdLst>
                  <a:gd name="T0" fmla="*/ 7 w 59"/>
                  <a:gd name="T1" fmla="*/ 254 h 263"/>
                  <a:gd name="T2" fmla="*/ 0 w 59"/>
                  <a:gd name="T3" fmla="*/ 258 h 263"/>
                  <a:gd name="T4" fmla="*/ 33 w 59"/>
                  <a:gd name="T5" fmla="*/ 135 h 263"/>
                  <a:gd name="T6" fmla="*/ 30 w 59"/>
                  <a:gd name="T7" fmla="*/ 102 h 263"/>
                  <a:gd name="T8" fmla="*/ 30 w 59"/>
                  <a:gd name="T9" fmla="*/ 73 h 263"/>
                  <a:gd name="T10" fmla="*/ 53 w 59"/>
                  <a:gd name="T11" fmla="*/ 0 h 263"/>
                  <a:gd name="T12" fmla="*/ 34 w 59"/>
                  <a:gd name="T13" fmla="*/ 96 h 263"/>
                  <a:gd name="T14" fmla="*/ 44 w 59"/>
                  <a:gd name="T15" fmla="*/ 89 h 263"/>
                  <a:gd name="T16" fmla="*/ 7 w 59"/>
                  <a:gd name="T17" fmla="*/ 25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263">
                    <a:moveTo>
                      <a:pt x="7" y="254"/>
                    </a:moveTo>
                    <a:cubicBezTo>
                      <a:pt x="4" y="253"/>
                      <a:pt x="6" y="263"/>
                      <a:pt x="0" y="258"/>
                    </a:cubicBezTo>
                    <a:cubicBezTo>
                      <a:pt x="11" y="217"/>
                      <a:pt x="23" y="176"/>
                      <a:pt x="33" y="135"/>
                    </a:cubicBezTo>
                    <a:cubicBezTo>
                      <a:pt x="36" y="124"/>
                      <a:pt x="40" y="113"/>
                      <a:pt x="30" y="102"/>
                    </a:cubicBezTo>
                    <a:cubicBezTo>
                      <a:pt x="23" y="94"/>
                      <a:pt x="28" y="83"/>
                      <a:pt x="30" y="73"/>
                    </a:cubicBezTo>
                    <a:cubicBezTo>
                      <a:pt x="33" y="48"/>
                      <a:pt x="51" y="27"/>
                      <a:pt x="53" y="0"/>
                    </a:cubicBezTo>
                    <a:cubicBezTo>
                      <a:pt x="59" y="35"/>
                      <a:pt x="31" y="62"/>
                      <a:pt x="34" y="96"/>
                    </a:cubicBezTo>
                    <a:cubicBezTo>
                      <a:pt x="39" y="98"/>
                      <a:pt x="38" y="90"/>
                      <a:pt x="44" y="89"/>
                    </a:cubicBezTo>
                    <a:cubicBezTo>
                      <a:pt x="45" y="148"/>
                      <a:pt x="21" y="200"/>
                      <a:pt x="7" y="254"/>
                    </a:cubicBezTo>
                    <a:close/>
                  </a:path>
                </a:pathLst>
              </a:custGeom>
              <a:solidFill>
                <a:srgbClr val="7E60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2" name="Freeform 255">
                <a:extLst>
                  <a:ext uri="{FF2B5EF4-FFF2-40B4-BE49-F238E27FC236}">
                    <a16:creationId xmlns:a16="http://schemas.microsoft.com/office/drawing/2014/main" id="{1C775B16-D138-4088-B806-7458715DE108}"/>
                  </a:ext>
                </a:extLst>
              </p:cNvPr>
              <p:cNvSpPr>
                <a:spLocks/>
              </p:cNvSpPr>
              <p:nvPr/>
            </p:nvSpPr>
            <p:spPr bwMode="auto">
              <a:xfrm>
                <a:off x="1451" y="2494"/>
                <a:ext cx="54" cy="216"/>
              </a:xfrm>
              <a:custGeom>
                <a:avLst/>
                <a:gdLst>
                  <a:gd name="T0" fmla="*/ 41 w 48"/>
                  <a:gd name="T1" fmla="*/ 0 h 192"/>
                  <a:gd name="T2" fmla="*/ 45 w 48"/>
                  <a:gd name="T3" fmla="*/ 0 h 192"/>
                  <a:gd name="T4" fmla="*/ 40 w 48"/>
                  <a:gd name="T5" fmla="*/ 84 h 192"/>
                  <a:gd name="T6" fmla="*/ 27 w 48"/>
                  <a:gd name="T7" fmla="*/ 162 h 192"/>
                  <a:gd name="T8" fmla="*/ 17 w 48"/>
                  <a:gd name="T9" fmla="*/ 188 h 192"/>
                  <a:gd name="T10" fmla="*/ 0 w 48"/>
                  <a:gd name="T11" fmla="*/ 187 h 192"/>
                  <a:gd name="T12" fmla="*/ 13 w 48"/>
                  <a:gd name="T13" fmla="*/ 145 h 192"/>
                  <a:gd name="T14" fmla="*/ 17 w 48"/>
                  <a:gd name="T15" fmla="*/ 134 h 192"/>
                  <a:gd name="T16" fmla="*/ 29 w 48"/>
                  <a:gd name="T17" fmla="*/ 38 h 192"/>
                  <a:gd name="T18" fmla="*/ 41 w 48"/>
                  <a:gd name="T19"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192">
                    <a:moveTo>
                      <a:pt x="41" y="0"/>
                    </a:moveTo>
                    <a:cubicBezTo>
                      <a:pt x="42" y="0"/>
                      <a:pt x="44" y="0"/>
                      <a:pt x="45" y="0"/>
                    </a:cubicBezTo>
                    <a:cubicBezTo>
                      <a:pt x="48" y="28"/>
                      <a:pt x="45" y="57"/>
                      <a:pt x="40" y="84"/>
                    </a:cubicBezTo>
                    <a:cubicBezTo>
                      <a:pt x="35" y="110"/>
                      <a:pt x="29" y="136"/>
                      <a:pt x="27" y="162"/>
                    </a:cubicBezTo>
                    <a:cubicBezTo>
                      <a:pt x="26" y="171"/>
                      <a:pt x="24" y="180"/>
                      <a:pt x="17" y="188"/>
                    </a:cubicBezTo>
                    <a:cubicBezTo>
                      <a:pt x="12" y="190"/>
                      <a:pt x="6" y="192"/>
                      <a:pt x="0" y="187"/>
                    </a:cubicBezTo>
                    <a:cubicBezTo>
                      <a:pt x="1" y="172"/>
                      <a:pt x="0" y="157"/>
                      <a:pt x="13" y="145"/>
                    </a:cubicBezTo>
                    <a:cubicBezTo>
                      <a:pt x="16" y="143"/>
                      <a:pt x="16" y="138"/>
                      <a:pt x="17" y="134"/>
                    </a:cubicBezTo>
                    <a:cubicBezTo>
                      <a:pt x="20" y="102"/>
                      <a:pt x="30" y="71"/>
                      <a:pt x="29" y="38"/>
                    </a:cubicBezTo>
                    <a:cubicBezTo>
                      <a:pt x="29" y="25"/>
                      <a:pt x="28" y="10"/>
                      <a:pt x="41" y="0"/>
                    </a:cubicBezTo>
                    <a:close/>
                  </a:path>
                </a:pathLst>
              </a:custGeom>
              <a:solidFill>
                <a:srgbClr val="B89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3" name="Freeform 256">
                <a:extLst>
                  <a:ext uri="{FF2B5EF4-FFF2-40B4-BE49-F238E27FC236}">
                    <a16:creationId xmlns:a16="http://schemas.microsoft.com/office/drawing/2014/main" id="{3483117A-38B4-48AB-9BD1-345A559F414A}"/>
                  </a:ext>
                </a:extLst>
              </p:cNvPr>
              <p:cNvSpPr>
                <a:spLocks/>
              </p:cNvSpPr>
              <p:nvPr/>
            </p:nvSpPr>
            <p:spPr bwMode="auto">
              <a:xfrm>
                <a:off x="1259" y="2427"/>
                <a:ext cx="56" cy="272"/>
              </a:xfrm>
              <a:custGeom>
                <a:avLst/>
                <a:gdLst>
                  <a:gd name="T0" fmla="*/ 40 w 50"/>
                  <a:gd name="T1" fmla="*/ 4 h 242"/>
                  <a:gd name="T2" fmla="*/ 48 w 50"/>
                  <a:gd name="T3" fmla="*/ 10 h 242"/>
                  <a:gd name="T4" fmla="*/ 27 w 50"/>
                  <a:gd name="T5" fmla="*/ 168 h 242"/>
                  <a:gd name="T6" fmla="*/ 0 w 50"/>
                  <a:gd name="T7" fmla="*/ 242 h 242"/>
                  <a:gd name="T8" fmla="*/ 21 w 50"/>
                  <a:gd name="T9" fmla="*/ 159 h 242"/>
                  <a:gd name="T10" fmla="*/ 27 w 50"/>
                  <a:gd name="T11" fmla="*/ 128 h 242"/>
                  <a:gd name="T12" fmla="*/ 40 w 50"/>
                  <a:gd name="T13" fmla="*/ 4 h 242"/>
                </a:gdLst>
                <a:ahLst/>
                <a:cxnLst>
                  <a:cxn ang="0">
                    <a:pos x="T0" y="T1"/>
                  </a:cxn>
                  <a:cxn ang="0">
                    <a:pos x="T2" y="T3"/>
                  </a:cxn>
                  <a:cxn ang="0">
                    <a:pos x="T4" y="T5"/>
                  </a:cxn>
                  <a:cxn ang="0">
                    <a:pos x="T6" y="T7"/>
                  </a:cxn>
                  <a:cxn ang="0">
                    <a:pos x="T8" y="T9"/>
                  </a:cxn>
                  <a:cxn ang="0">
                    <a:pos x="T10" y="T11"/>
                  </a:cxn>
                  <a:cxn ang="0">
                    <a:pos x="T12" y="T13"/>
                  </a:cxn>
                </a:cxnLst>
                <a:rect l="0" t="0" r="r" b="b"/>
                <a:pathLst>
                  <a:path w="50" h="242">
                    <a:moveTo>
                      <a:pt x="40" y="4"/>
                    </a:moveTo>
                    <a:cubicBezTo>
                      <a:pt x="47" y="0"/>
                      <a:pt x="50" y="2"/>
                      <a:pt x="48" y="10"/>
                    </a:cubicBezTo>
                    <a:cubicBezTo>
                      <a:pt x="34" y="62"/>
                      <a:pt x="42" y="117"/>
                      <a:pt x="27" y="168"/>
                    </a:cubicBezTo>
                    <a:cubicBezTo>
                      <a:pt x="20" y="193"/>
                      <a:pt x="14" y="219"/>
                      <a:pt x="0" y="242"/>
                    </a:cubicBezTo>
                    <a:cubicBezTo>
                      <a:pt x="8" y="215"/>
                      <a:pt x="7" y="185"/>
                      <a:pt x="21" y="159"/>
                    </a:cubicBezTo>
                    <a:cubicBezTo>
                      <a:pt x="26" y="150"/>
                      <a:pt x="27" y="138"/>
                      <a:pt x="27" y="128"/>
                    </a:cubicBezTo>
                    <a:cubicBezTo>
                      <a:pt x="25" y="86"/>
                      <a:pt x="37" y="45"/>
                      <a:pt x="40" y="4"/>
                    </a:cubicBezTo>
                    <a:close/>
                  </a:path>
                </a:pathLst>
              </a:custGeom>
              <a:solidFill>
                <a:srgbClr val="A57C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4" name="Freeform 257">
                <a:extLst>
                  <a:ext uri="{FF2B5EF4-FFF2-40B4-BE49-F238E27FC236}">
                    <a16:creationId xmlns:a16="http://schemas.microsoft.com/office/drawing/2014/main" id="{9DC7198C-CEE0-4C59-912C-D2F879DE3037}"/>
                  </a:ext>
                </a:extLst>
              </p:cNvPr>
              <p:cNvSpPr>
                <a:spLocks/>
              </p:cNvSpPr>
              <p:nvPr/>
            </p:nvSpPr>
            <p:spPr bwMode="auto">
              <a:xfrm>
                <a:off x="835" y="1581"/>
                <a:ext cx="102" cy="245"/>
              </a:xfrm>
              <a:custGeom>
                <a:avLst/>
                <a:gdLst>
                  <a:gd name="T0" fmla="*/ 89 w 91"/>
                  <a:gd name="T1" fmla="*/ 5 h 218"/>
                  <a:gd name="T2" fmla="*/ 21 w 91"/>
                  <a:gd name="T3" fmla="*/ 156 h 218"/>
                  <a:gd name="T4" fmla="*/ 0 w 91"/>
                  <a:gd name="T5" fmla="*/ 218 h 218"/>
                  <a:gd name="T6" fmla="*/ 23 w 91"/>
                  <a:gd name="T7" fmla="*/ 132 h 218"/>
                  <a:gd name="T8" fmla="*/ 52 w 91"/>
                  <a:gd name="T9" fmla="*/ 69 h 218"/>
                  <a:gd name="T10" fmla="*/ 85 w 91"/>
                  <a:gd name="T11" fmla="*/ 1 h 218"/>
                  <a:gd name="T12" fmla="*/ 89 w 91"/>
                  <a:gd name="T13" fmla="*/ 5 h 218"/>
                </a:gdLst>
                <a:ahLst/>
                <a:cxnLst>
                  <a:cxn ang="0">
                    <a:pos x="T0" y="T1"/>
                  </a:cxn>
                  <a:cxn ang="0">
                    <a:pos x="T2" y="T3"/>
                  </a:cxn>
                  <a:cxn ang="0">
                    <a:pos x="T4" y="T5"/>
                  </a:cxn>
                  <a:cxn ang="0">
                    <a:pos x="T6" y="T7"/>
                  </a:cxn>
                  <a:cxn ang="0">
                    <a:pos x="T8" y="T9"/>
                  </a:cxn>
                  <a:cxn ang="0">
                    <a:pos x="T10" y="T11"/>
                  </a:cxn>
                  <a:cxn ang="0">
                    <a:pos x="T12" y="T13"/>
                  </a:cxn>
                </a:cxnLst>
                <a:rect l="0" t="0" r="r" b="b"/>
                <a:pathLst>
                  <a:path w="91" h="218">
                    <a:moveTo>
                      <a:pt x="89" y="5"/>
                    </a:moveTo>
                    <a:cubicBezTo>
                      <a:pt x="67" y="55"/>
                      <a:pt x="45" y="106"/>
                      <a:pt x="21" y="156"/>
                    </a:cubicBezTo>
                    <a:cubicBezTo>
                      <a:pt x="11" y="176"/>
                      <a:pt x="11" y="199"/>
                      <a:pt x="0" y="218"/>
                    </a:cubicBezTo>
                    <a:cubicBezTo>
                      <a:pt x="3" y="188"/>
                      <a:pt x="4" y="158"/>
                      <a:pt x="23" y="132"/>
                    </a:cubicBezTo>
                    <a:cubicBezTo>
                      <a:pt x="37" y="113"/>
                      <a:pt x="40" y="89"/>
                      <a:pt x="52" y="69"/>
                    </a:cubicBezTo>
                    <a:cubicBezTo>
                      <a:pt x="65" y="48"/>
                      <a:pt x="74" y="24"/>
                      <a:pt x="85" y="1"/>
                    </a:cubicBezTo>
                    <a:cubicBezTo>
                      <a:pt x="89" y="0"/>
                      <a:pt x="91" y="1"/>
                      <a:pt x="89" y="5"/>
                    </a:cubicBezTo>
                    <a:close/>
                  </a:path>
                </a:pathLst>
              </a:custGeom>
              <a:solidFill>
                <a:srgbClr val="966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5" name="Freeform 258">
                <a:extLst>
                  <a:ext uri="{FF2B5EF4-FFF2-40B4-BE49-F238E27FC236}">
                    <a16:creationId xmlns:a16="http://schemas.microsoft.com/office/drawing/2014/main" id="{2D7821A1-12F5-4D5D-87F0-A742736E3FC3}"/>
                  </a:ext>
                </a:extLst>
              </p:cNvPr>
              <p:cNvSpPr>
                <a:spLocks/>
              </p:cNvSpPr>
              <p:nvPr/>
            </p:nvSpPr>
            <p:spPr bwMode="auto">
              <a:xfrm>
                <a:off x="935" y="2339"/>
                <a:ext cx="126" cy="289"/>
              </a:xfrm>
              <a:custGeom>
                <a:avLst/>
                <a:gdLst>
                  <a:gd name="T0" fmla="*/ 13 w 112"/>
                  <a:gd name="T1" fmla="*/ 257 h 257"/>
                  <a:gd name="T2" fmla="*/ 0 w 112"/>
                  <a:gd name="T3" fmla="*/ 251 h 257"/>
                  <a:gd name="T4" fmla="*/ 23 w 112"/>
                  <a:gd name="T5" fmla="*/ 215 h 257"/>
                  <a:gd name="T6" fmla="*/ 72 w 112"/>
                  <a:gd name="T7" fmla="*/ 82 h 257"/>
                  <a:gd name="T8" fmla="*/ 72 w 112"/>
                  <a:gd name="T9" fmla="*/ 82 h 257"/>
                  <a:gd name="T10" fmla="*/ 85 w 112"/>
                  <a:gd name="T11" fmla="*/ 67 h 257"/>
                  <a:gd name="T12" fmla="*/ 112 w 112"/>
                  <a:gd name="T13" fmla="*/ 0 h 257"/>
                  <a:gd name="T14" fmla="*/ 75 w 112"/>
                  <a:gd name="T15" fmla="*/ 105 h 257"/>
                  <a:gd name="T16" fmla="*/ 48 w 112"/>
                  <a:gd name="T17" fmla="*/ 173 h 257"/>
                  <a:gd name="T18" fmla="*/ 20 w 112"/>
                  <a:gd name="T19" fmla="*/ 239 h 257"/>
                  <a:gd name="T20" fmla="*/ 13 w 112"/>
                  <a:gd name="T21"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57">
                    <a:moveTo>
                      <a:pt x="13" y="257"/>
                    </a:moveTo>
                    <a:cubicBezTo>
                      <a:pt x="8" y="256"/>
                      <a:pt x="3" y="255"/>
                      <a:pt x="0" y="251"/>
                    </a:cubicBezTo>
                    <a:cubicBezTo>
                      <a:pt x="14" y="243"/>
                      <a:pt x="17" y="228"/>
                      <a:pt x="23" y="215"/>
                    </a:cubicBezTo>
                    <a:cubicBezTo>
                      <a:pt x="43" y="172"/>
                      <a:pt x="59" y="128"/>
                      <a:pt x="72" y="82"/>
                    </a:cubicBezTo>
                    <a:cubicBezTo>
                      <a:pt x="72" y="82"/>
                      <a:pt x="72" y="82"/>
                      <a:pt x="72" y="82"/>
                    </a:cubicBezTo>
                    <a:cubicBezTo>
                      <a:pt x="81" y="82"/>
                      <a:pt x="83" y="75"/>
                      <a:pt x="85" y="67"/>
                    </a:cubicBezTo>
                    <a:cubicBezTo>
                      <a:pt x="93" y="44"/>
                      <a:pt x="102" y="22"/>
                      <a:pt x="112" y="0"/>
                    </a:cubicBezTo>
                    <a:cubicBezTo>
                      <a:pt x="102" y="36"/>
                      <a:pt x="93" y="72"/>
                      <a:pt x="75" y="105"/>
                    </a:cubicBezTo>
                    <a:cubicBezTo>
                      <a:pt x="64" y="127"/>
                      <a:pt x="56" y="150"/>
                      <a:pt x="48" y="173"/>
                    </a:cubicBezTo>
                    <a:cubicBezTo>
                      <a:pt x="41" y="196"/>
                      <a:pt x="30" y="217"/>
                      <a:pt x="20" y="239"/>
                    </a:cubicBezTo>
                    <a:cubicBezTo>
                      <a:pt x="17" y="245"/>
                      <a:pt x="13" y="250"/>
                      <a:pt x="13" y="257"/>
                    </a:cubicBezTo>
                    <a:close/>
                  </a:path>
                </a:pathLst>
              </a:custGeom>
              <a:solidFill>
                <a:srgbClr val="8564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6" name="Freeform 259">
                <a:extLst>
                  <a:ext uri="{FF2B5EF4-FFF2-40B4-BE49-F238E27FC236}">
                    <a16:creationId xmlns:a16="http://schemas.microsoft.com/office/drawing/2014/main" id="{89BC99F8-DB7F-44EF-9286-92B70FC97E32}"/>
                  </a:ext>
                </a:extLst>
              </p:cNvPr>
              <p:cNvSpPr>
                <a:spLocks/>
              </p:cNvSpPr>
              <p:nvPr/>
            </p:nvSpPr>
            <p:spPr bwMode="auto">
              <a:xfrm>
                <a:off x="1654" y="2397"/>
                <a:ext cx="50" cy="266"/>
              </a:xfrm>
              <a:custGeom>
                <a:avLst/>
                <a:gdLst>
                  <a:gd name="T0" fmla="*/ 44 w 44"/>
                  <a:gd name="T1" fmla="*/ 232 h 237"/>
                  <a:gd name="T2" fmla="*/ 28 w 44"/>
                  <a:gd name="T3" fmla="*/ 235 h 237"/>
                  <a:gd name="T4" fmla="*/ 16 w 44"/>
                  <a:gd name="T5" fmla="*/ 153 h 237"/>
                  <a:gd name="T6" fmla="*/ 7 w 44"/>
                  <a:gd name="T7" fmla="*/ 28 h 237"/>
                  <a:gd name="T8" fmla="*/ 11 w 44"/>
                  <a:gd name="T9" fmla="*/ 0 h 237"/>
                  <a:gd name="T10" fmla="*/ 20 w 44"/>
                  <a:gd name="T11" fmla="*/ 132 h 237"/>
                  <a:gd name="T12" fmla="*/ 23 w 44"/>
                  <a:gd name="T13" fmla="*/ 149 h 237"/>
                  <a:gd name="T14" fmla="*/ 36 w 44"/>
                  <a:gd name="T15" fmla="*/ 222 h 237"/>
                  <a:gd name="T16" fmla="*/ 44 w 44"/>
                  <a:gd name="T17" fmla="*/ 23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237">
                    <a:moveTo>
                      <a:pt x="44" y="232"/>
                    </a:moveTo>
                    <a:cubicBezTo>
                      <a:pt x="39" y="237"/>
                      <a:pt x="34" y="235"/>
                      <a:pt x="28" y="235"/>
                    </a:cubicBezTo>
                    <a:cubicBezTo>
                      <a:pt x="33" y="206"/>
                      <a:pt x="21" y="180"/>
                      <a:pt x="16" y="153"/>
                    </a:cubicBezTo>
                    <a:cubicBezTo>
                      <a:pt x="9" y="112"/>
                      <a:pt x="4" y="70"/>
                      <a:pt x="7" y="28"/>
                    </a:cubicBezTo>
                    <a:cubicBezTo>
                      <a:pt x="8" y="18"/>
                      <a:pt x="0" y="8"/>
                      <a:pt x="11" y="0"/>
                    </a:cubicBezTo>
                    <a:cubicBezTo>
                      <a:pt x="11" y="44"/>
                      <a:pt x="16" y="88"/>
                      <a:pt x="20" y="132"/>
                    </a:cubicBezTo>
                    <a:cubicBezTo>
                      <a:pt x="21" y="138"/>
                      <a:pt x="20" y="145"/>
                      <a:pt x="23" y="149"/>
                    </a:cubicBezTo>
                    <a:cubicBezTo>
                      <a:pt x="42" y="171"/>
                      <a:pt x="34" y="197"/>
                      <a:pt x="36" y="222"/>
                    </a:cubicBezTo>
                    <a:cubicBezTo>
                      <a:pt x="36" y="228"/>
                      <a:pt x="37" y="232"/>
                      <a:pt x="44" y="232"/>
                    </a:cubicBezTo>
                    <a:close/>
                  </a:path>
                </a:pathLst>
              </a:custGeom>
              <a:solidFill>
                <a:srgbClr val="8766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7" name="Freeform 260">
                <a:extLst>
                  <a:ext uri="{FF2B5EF4-FFF2-40B4-BE49-F238E27FC236}">
                    <a16:creationId xmlns:a16="http://schemas.microsoft.com/office/drawing/2014/main" id="{E0E91F6A-A333-41E3-845D-D6C04BEEC375}"/>
                  </a:ext>
                </a:extLst>
              </p:cNvPr>
              <p:cNvSpPr>
                <a:spLocks/>
              </p:cNvSpPr>
              <p:nvPr/>
            </p:nvSpPr>
            <p:spPr bwMode="auto">
              <a:xfrm>
                <a:off x="1516" y="1719"/>
                <a:ext cx="28" cy="256"/>
              </a:xfrm>
              <a:custGeom>
                <a:avLst/>
                <a:gdLst>
                  <a:gd name="T0" fmla="*/ 10 w 25"/>
                  <a:gd name="T1" fmla="*/ 10 h 228"/>
                  <a:gd name="T2" fmla="*/ 11 w 25"/>
                  <a:gd name="T3" fmla="*/ 228 h 228"/>
                  <a:gd name="T4" fmla="*/ 4 w 25"/>
                  <a:gd name="T5" fmla="*/ 3 h 228"/>
                  <a:gd name="T6" fmla="*/ 10 w 25"/>
                  <a:gd name="T7" fmla="*/ 10 h 228"/>
                </a:gdLst>
                <a:ahLst/>
                <a:cxnLst>
                  <a:cxn ang="0">
                    <a:pos x="T0" y="T1"/>
                  </a:cxn>
                  <a:cxn ang="0">
                    <a:pos x="T2" y="T3"/>
                  </a:cxn>
                  <a:cxn ang="0">
                    <a:pos x="T4" y="T5"/>
                  </a:cxn>
                  <a:cxn ang="0">
                    <a:pos x="T6" y="T7"/>
                  </a:cxn>
                </a:cxnLst>
                <a:rect l="0" t="0" r="r" b="b"/>
                <a:pathLst>
                  <a:path w="25" h="228">
                    <a:moveTo>
                      <a:pt x="10" y="10"/>
                    </a:moveTo>
                    <a:cubicBezTo>
                      <a:pt x="25" y="83"/>
                      <a:pt x="5" y="155"/>
                      <a:pt x="11" y="228"/>
                    </a:cubicBezTo>
                    <a:cubicBezTo>
                      <a:pt x="0" y="153"/>
                      <a:pt x="12" y="77"/>
                      <a:pt x="4" y="3"/>
                    </a:cubicBezTo>
                    <a:cubicBezTo>
                      <a:pt x="12" y="0"/>
                      <a:pt x="7" y="8"/>
                      <a:pt x="10" y="10"/>
                    </a:cubicBezTo>
                    <a:close/>
                  </a:path>
                </a:pathLst>
              </a:custGeom>
              <a:solidFill>
                <a:srgbClr val="AD82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8" name="Freeform 261">
                <a:extLst>
                  <a:ext uri="{FF2B5EF4-FFF2-40B4-BE49-F238E27FC236}">
                    <a16:creationId xmlns:a16="http://schemas.microsoft.com/office/drawing/2014/main" id="{B2AC6E1D-E3E7-4553-B4EF-EA2CF5C96D2D}"/>
                  </a:ext>
                </a:extLst>
              </p:cNvPr>
              <p:cNvSpPr>
                <a:spLocks/>
              </p:cNvSpPr>
              <p:nvPr/>
            </p:nvSpPr>
            <p:spPr bwMode="auto">
              <a:xfrm>
                <a:off x="1298" y="2065"/>
                <a:ext cx="52" cy="241"/>
              </a:xfrm>
              <a:custGeom>
                <a:avLst/>
                <a:gdLst>
                  <a:gd name="T0" fmla="*/ 46 w 46"/>
                  <a:gd name="T1" fmla="*/ 0 h 214"/>
                  <a:gd name="T2" fmla="*/ 0 w 46"/>
                  <a:gd name="T3" fmla="*/ 214 h 214"/>
                  <a:gd name="T4" fmla="*/ 46 w 46"/>
                  <a:gd name="T5" fmla="*/ 0 h 214"/>
                </a:gdLst>
                <a:ahLst/>
                <a:cxnLst>
                  <a:cxn ang="0">
                    <a:pos x="T0" y="T1"/>
                  </a:cxn>
                  <a:cxn ang="0">
                    <a:pos x="T2" y="T3"/>
                  </a:cxn>
                  <a:cxn ang="0">
                    <a:pos x="T4" y="T5"/>
                  </a:cxn>
                </a:cxnLst>
                <a:rect l="0" t="0" r="r" b="b"/>
                <a:pathLst>
                  <a:path w="46" h="214">
                    <a:moveTo>
                      <a:pt x="46" y="0"/>
                    </a:moveTo>
                    <a:cubicBezTo>
                      <a:pt x="41" y="74"/>
                      <a:pt x="19" y="144"/>
                      <a:pt x="0" y="214"/>
                    </a:cubicBezTo>
                    <a:cubicBezTo>
                      <a:pt x="9" y="142"/>
                      <a:pt x="33" y="72"/>
                      <a:pt x="46" y="0"/>
                    </a:cubicBezTo>
                    <a:close/>
                  </a:path>
                </a:pathLst>
              </a:custGeom>
              <a:solidFill>
                <a:srgbClr val="B188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9" name="Freeform 262">
                <a:extLst>
                  <a:ext uri="{FF2B5EF4-FFF2-40B4-BE49-F238E27FC236}">
                    <a16:creationId xmlns:a16="http://schemas.microsoft.com/office/drawing/2014/main" id="{5FB15341-1959-455E-8A4E-8974A3CC96C4}"/>
                  </a:ext>
                </a:extLst>
              </p:cNvPr>
              <p:cNvSpPr>
                <a:spLocks/>
              </p:cNvSpPr>
              <p:nvPr/>
            </p:nvSpPr>
            <p:spPr bwMode="auto">
              <a:xfrm>
                <a:off x="1578" y="2080"/>
                <a:ext cx="43" cy="239"/>
              </a:xfrm>
              <a:custGeom>
                <a:avLst/>
                <a:gdLst>
                  <a:gd name="T0" fmla="*/ 20 w 38"/>
                  <a:gd name="T1" fmla="*/ 213 h 213"/>
                  <a:gd name="T2" fmla="*/ 14 w 38"/>
                  <a:gd name="T3" fmla="*/ 205 h 213"/>
                  <a:gd name="T4" fmla="*/ 16 w 38"/>
                  <a:gd name="T5" fmla="*/ 155 h 213"/>
                  <a:gd name="T6" fmla="*/ 11 w 38"/>
                  <a:gd name="T7" fmla="*/ 101 h 213"/>
                  <a:gd name="T8" fmla="*/ 5 w 38"/>
                  <a:gd name="T9" fmla="*/ 8 h 213"/>
                  <a:gd name="T10" fmla="*/ 13 w 38"/>
                  <a:gd name="T11" fmla="*/ 0 h 213"/>
                  <a:gd name="T12" fmla="*/ 20 w 38"/>
                  <a:gd name="T13" fmla="*/ 213 h 213"/>
                </a:gdLst>
                <a:ahLst/>
                <a:cxnLst>
                  <a:cxn ang="0">
                    <a:pos x="T0" y="T1"/>
                  </a:cxn>
                  <a:cxn ang="0">
                    <a:pos x="T2" y="T3"/>
                  </a:cxn>
                  <a:cxn ang="0">
                    <a:pos x="T4" y="T5"/>
                  </a:cxn>
                  <a:cxn ang="0">
                    <a:pos x="T6" y="T7"/>
                  </a:cxn>
                  <a:cxn ang="0">
                    <a:pos x="T8" y="T9"/>
                  </a:cxn>
                  <a:cxn ang="0">
                    <a:pos x="T10" y="T11"/>
                  </a:cxn>
                  <a:cxn ang="0">
                    <a:pos x="T12" y="T13"/>
                  </a:cxn>
                </a:cxnLst>
                <a:rect l="0" t="0" r="r" b="b"/>
                <a:pathLst>
                  <a:path w="38" h="213">
                    <a:moveTo>
                      <a:pt x="20" y="213"/>
                    </a:moveTo>
                    <a:cubicBezTo>
                      <a:pt x="16" y="212"/>
                      <a:pt x="14" y="210"/>
                      <a:pt x="14" y="205"/>
                    </a:cubicBezTo>
                    <a:cubicBezTo>
                      <a:pt x="15" y="188"/>
                      <a:pt x="17" y="172"/>
                      <a:pt x="16" y="155"/>
                    </a:cubicBezTo>
                    <a:cubicBezTo>
                      <a:pt x="15" y="137"/>
                      <a:pt x="17" y="120"/>
                      <a:pt x="11" y="101"/>
                    </a:cubicBezTo>
                    <a:cubicBezTo>
                      <a:pt x="0" y="72"/>
                      <a:pt x="1" y="40"/>
                      <a:pt x="5" y="8"/>
                    </a:cubicBezTo>
                    <a:cubicBezTo>
                      <a:pt x="5" y="7"/>
                      <a:pt x="8" y="6"/>
                      <a:pt x="13" y="0"/>
                    </a:cubicBezTo>
                    <a:cubicBezTo>
                      <a:pt x="5" y="74"/>
                      <a:pt x="38" y="142"/>
                      <a:pt x="20" y="213"/>
                    </a:cubicBezTo>
                    <a:close/>
                  </a:path>
                </a:pathLst>
              </a:custGeom>
              <a:solidFill>
                <a:srgbClr val="A77C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0" name="Freeform 263">
                <a:extLst>
                  <a:ext uri="{FF2B5EF4-FFF2-40B4-BE49-F238E27FC236}">
                    <a16:creationId xmlns:a16="http://schemas.microsoft.com/office/drawing/2014/main" id="{74712B3A-8E2C-413F-8B8F-4A85A54491BC}"/>
                  </a:ext>
                </a:extLst>
              </p:cNvPr>
              <p:cNvSpPr>
                <a:spLocks/>
              </p:cNvSpPr>
              <p:nvPr/>
            </p:nvSpPr>
            <p:spPr bwMode="auto">
              <a:xfrm>
                <a:off x="1012" y="1766"/>
                <a:ext cx="84" cy="216"/>
              </a:xfrm>
              <a:custGeom>
                <a:avLst/>
                <a:gdLst>
                  <a:gd name="T0" fmla="*/ 1 w 75"/>
                  <a:gd name="T1" fmla="*/ 192 h 192"/>
                  <a:gd name="T2" fmla="*/ 20 w 75"/>
                  <a:gd name="T3" fmla="*/ 116 h 192"/>
                  <a:gd name="T4" fmla="*/ 22 w 75"/>
                  <a:gd name="T5" fmla="*/ 132 h 192"/>
                  <a:gd name="T6" fmla="*/ 24 w 75"/>
                  <a:gd name="T7" fmla="*/ 131 h 192"/>
                  <a:gd name="T8" fmla="*/ 44 w 75"/>
                  <a:gd name="T9" fmla="*/ 67 h 192"/>
                  <a:gd name="T10" fmla="*/ 62 w 75"/>
                  <a:gd name="T11" fmla="*/ 9 h 192"/>
                  <a:gd name="T12" fmla="*/ 69 w 75"/>
                  <a:gd name="T13" fmla="*/ 0 h 192"/>
                  <a:gd name="T14" fmla="*/ 67 w 75"/>
                  <a:gd name="T15" fmla="*/ 12 h 192"/>
                  <a:gd name="T16" fmla="*/ 49 w 75"/>
                  <a:gd name="T17" fmla="*/ 83 h 192"/>
                  <a:gd name="T18" fmla="*/ 7 w 75"/>
                  <a:gd name="T19" fmla="*/ 180 h 192"/>
                  <a:gd name="T20" fmla="*/ 1 w 75"/>
                  <a:gd name="T21"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92">
                    <a:moveTo>
                      <a:pt x="1" y="192"/>
                    </a:moveTo>
                    <a:cubicBezTo>
                      <a:pt x="0" y="172"/>
                      <a:pt x="10" y="136"/>
                      <a:pt x="20" y="116"/>
                    </a:cubicBezTo>
                    <a:cubicBezTo>
                      <a:pt x="28" y="121"/>
                      <a:pt x="17" y="127"/>
                      <a:pt x="22" y="132"/>
                    </a:cubicBezTo>
                    <a:cubicBezTo>
                      <a:pt x="23" y="132"/>
                      <a:pt x="24" y="131"/>
                      <a:pt x="24" y="131"/>
                    </a:cubicBezTo>
                    <a:cubicBezTo>
                      <a:pt x="31" y="109"/>
                      <a:pt x="46" y="88"/>
                      <a:pt x="44" y="67"/>
                    </a:cubicBezTo>
                    <a:cubicBezTo>
                      <a:pt x="42" y="43"/>
                      <a:pt x="55" y="28"/>
                      <a:pt x="62" y="9"/>
                    </a:cubicBezTo>
                    <a:cubicBezTo>
                      <a:pt x="63" y="6"/>
                      <a:pt x="66" y="3"/>
                      <a:pt x="69" y="0"/>
                    </a:cubicBezTo>
                    <a:cubicBezTo>
                      <a:pt x="75" y="6"/>
                      <a:pt x="69" y="10"/>
                      <a:pt x="67" y="12"/>
                    </a:cubicBezTo>
                    <a:cubicBezTo>
                      <a:pt x="50" y="33"/>
                      <a:pt x="57" y="60"/>
                      <a:pt x="49" y="83"/>
                    </a:cubicBezTo>
                    <a:cubicBezTo>
                      <a:pt x="37" y="117"/>
                      <a:pt x="15" y="146"/>
                      <a:pt x="7" y="180"/>
                    </a:cubicBezTo>
                    <a:cubicBezTo>
                      <a:pt x="4" y="184"/>
                      <a:pt x="10" y="192"/>
                      <a:pt x="1" y="192"/>
                    </a:cubicBezTo>
                    <a:close/>
                  </a:path>
                </a:pathLst>
              </a:custGeom>
              <a:solidFill>
                <a:srgbClr val="A07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1" name="Freeform 264">
                <a:extLst>
                  <a:ext uri="{FF2B5EF4-FFF2-40B4-BE49-F238E27FC236}">
                    <a16:creationId xmlns:a16="http://schemas.microsoft.com/office/drawing/2014/main" id="{871010FE-DE52-46BE-9ED4-BB21F0D00CA6}"/>
                  </a:ext>
                </a:extLst>
              </p:cNvPr>
              <p:cNvSpPr>
                <a:spLocks/>
              </p:cNvSpPr>
              <p:nvPr/>
            </p:nvSpPr>
            <p:spPr bwMode="auto">
              <a:xfrm>
                <a:off x="1679" y="1713"/>
                <a:ext cx="34" cy="194"/>
              </a:xfrm>
              <a:custGeom>
                <a:avLst/>
                <a:gdLst>
                  <a:gd name="T0" fmla="*/ 11 w 30"/>
                  <a:gd name="T1" fmla="*/ 0 h 173"/>
                  <a:gd name="T2" fmla="*/ 17 w 30"/>
                  <a:gd name="T3" fmla="*/ 3 h 173"/>
                  <a:gd name="T4" fmla="*/ 10 w 30"/>
                  <a:gd name="T5" fmla="*/ 62 h 173"/>
                  <a:gd name="T6" fmla="*/ 19 w 30"/>
                  <a:gd name="T7" fmla="*/ 140 h 173"/>
                  <a:gd name="T8" fmla="*/ 21 w 30"/>
                  <a:gd name="T9" fmla="*/ 141 h 173"/>
                  <a:gd name="T10" fmla="*/ 23 w 30"/>
                  <a:gd name="T11" fmla="*/ 140 h 173"/>
                  <a:gd name="T12" fmla="*/ 30 w 30"/>
                  <a:gd name="T13" fmla="*/ 140 h 173"/>
                  <a:gd name="T14" fmla="*/ 27 w 30"/>
                  <a:gd name="T15" fmla="*/ 151 h 173"/>
                  <a:gd name="T16" fmla="*/ 22 w 30"/>
                  <a:gd name="T17" fmla="*/ 152 h 173"/>
                  <a:gd name="T18" fmla="*/ 15 w 30"/>
                  <a:gd name="T19" fmla="*/ 173 h 173"/>
                  <a:gd name="T20" fmla="*/ 12 w 30"/>
                  <a:gd name="T21" fmla="*/ 173 h 173"/>
                  <a:gd name="T22" fmla="*/ 2 w 30"/>
                  <a:gd name="T23" fmla="*/ 37 h 173"/>
                  <a:gd name="T24" fmla="*/ 6 w 30"/>
                  <a:gd name="T25" fmla="*/ 24 h 173"/>
                  <a:gd name="T26" fmla="*/ 6 w 30"/>
                  <a:gd name="T27" fmla="*/ 26 h 173"/>
                  <a:gd name="T28" fmla="*/ 9 w 30"/>
                  <a:gd name="T29" fmla="*/ 28 h 173"/>
                  <a:gd name="T30" fmla="*/ 11 w 30"/>
                  <a:gd name="T3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173">
                    <a:moveTo>
                      <a:pt x="11" y="0"/>
                    </a:moveTo>
                    <a:cubicBezTo>
                      <a:pt x="13" y="1"/>
                      <a:pt x="15" y="2"/>
                      <a:pt x="17" y="3"/>
                    </a:cubicBezTo>
                    <a:cubicBezTo>
                      <a:pt x="24" y="24"/>
                      <a:pt x="5" y="42"/>
                      <a:pt x="10" y="62"/>
                    </a:cubicBezTo>
                    <a:cubicBezTo>
                      <a:pt x="17" y="88"/>
                      <a:pt x="18" y="114"/>
                      <a:pt x="19" y="140"/>
                    </a:cubicBezTo>
                    <a:cubicBezTo>
                      <a:pt x="19" y="140"/>
                      <a:pt x="20" y="141"/>
                      <a:pt x="21" y="141"/>
                    </a:cubicBezTo>
                    <a:cubicBezTo>
                      <a:pt x="21" y="141"/>
                      <a:pt x="22" y="140"/>
                      <a:pt x="23" y="140"/>
                    </a:cubicBezTo>
                    <a:cubicBezTo>
                      <a:pt x="25" y="138"/>
                      <a:pt x="28" y="138"/>
                      <a:pt x="30" y="140"/>
                    </a:cubicBezTo>
                    <a:cubicBezTo>
                      <a:pt x="29" y="144"/>
                      <a:pt x="28" y="148"/>
                      <a:pt x="27" y="151"/>
                    </a:cubicBezTo>
                    <a:cubicBezTo>
                      <a:pt x="25" y="153"/>
                      <a:pt x="24" y="153"/>
                      <a:pt x="22" y="152"/>
                    </a:cubicBezTo>
                    <a:cubicBezTo>
                      <a:pt x="13" y="157"/>
                      <a:pt x="21" y="167"/>
                      <a:pt x="15" y="173"/>
                    </a:cubicBezTo>
                    <a:cubicBezTo>
                      <a:pt x="14" y="173"/>
                      <a:pt x="12" y="173"/>
                      <a:pt x="12" y="173"/>
                    </a:cubicBezTo>
                    <a:cubicBezTo>
                      <a:pt x="12" y="127"/>
                      <a:pt x="0" y="82"/>
                      <a:pt x="2" y="37"/>
                    </a:cubicBezTo>
                    <a:cubicBezTo>
                      <a:pt x="2" y="32"/>
                      <a:pt x="1" y="27"/>
                      <a:pt x="6" y="24"/>
                    </a:cubicBezTo>
                    <a:cubicBezTo>
                      <a:pt x="6" y="25"/>
                      <a:pt x="6" y="26"/>
                      <a:pt x="6" y="26"/>
                    </a:cubicBezTo>
                    <a:cubicBezTo>
                      <a:pt x="7" y="27"/>
                      <a:pt x="8" y="27"/>
                      <a:pt x="9" y="28"/>
                    </a:cubicBezTo>
                    <a:cubicBezTo>
                      <a:pt x="9" y="19"/>
                      <a:pt x="10" y="9"/>
                      <a:pt x="11" y="0"/>
                    </a:cubicBezTo>
                    <a:close/>
                  </a:path>
                </a:pathLst>
              </a:custGeom>
              <a:solidFill>
                <a:srgbClr val="B992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2" name="Freeform 265">
                <a:extLst>
                  <a:ext uri="{FF2B5EF4-FFF2-40B4-BE49-F238E27FC236}">
                    <a16:creationId xmlns:a16="http://schemas.microsoft.com/office/drawing/2014/main" id="{FE8D4BAF-C2F6-4F26-B367-388CB22B16EC}"/>
                  </a:ext>
                </a:extLst>
              </p:cNvPr>
              <p:cNvSpPr>
                <a:spLocks/>
              </p:cNvSpPr>
              <p:nvPr/>
            </p:nvSpPr>
            <p:spPr bwMode="auto">
              <a:xfrm>
                <a:off x="1368" y="1833"/>
                <a:ext cx="25" cy="195"/>
              </a:xfrm>
              <a:custGeom>
                <a:avLst/>
                <a:gdLst>
                  <a:gd name="T0" fmla="*/ 5 w 22"/>
                  <a:gd name="T1" fmla="*/ 174 h 174"/>
                  <a:gd name="T2" fmla="*/ 14 w 22"/>
                  <a:gd name="T3" fmla="*/ 3 h 174"/>
                  <a:gd name="T4" fmla="*/ 19 w 22"/>
                  <a:gd name="T5" fmla="*/ 9 h 174"/>
                  <a:gd name="T6" fmla="*/ 12 w 22"/>
                  <a:gd name="T7" fmla="*/ 80 h 174"/>
                  <a:gd name="T8" fmla="*/ 21 w 22"/>
                  <a:gd name="T9" fmla="*/ 107 h 174"/>
                  <a:gd name="T10" fmla="*/ 21 w 22"/>
                  <a:gd name="T11" fmla="*/ 112 h 174"/>
                  <a:gd name="T12" fmla="*/ 5 w 22"/>
                  <a:gd name="T13" fmla="*/ 174 h 174"/>
                </a:gdLst>
                <a:ahLst/>
                <a:cxnLst>
                  <a:cxn ang="0">
                    <a:pos x="T0" y="T1"/>
                  </a:cxn>
                  <a:cxn ang="0">
                    <a:pos x="T2" y="T3"/>
                  </a:cxn>
                  <a:cxn ang="0">
                    <a:pos x="T4" y="T5"/>
                  </a:cxn>
                  <a:cxn ang="0">
                    <a:pos x="T6" y="T7"/>
                  </a:cxn>
                  <a:cxn ang="0">
                    <a:pos x="T8" y="T9"/>
                  </a:cxn>
                  <a:cxn ang="0">
                    <a:pos x="T10" y="T11"/>
                  </a:cxn>
                  <a:cxn ang="0">
                    <a:pos x="T12" y="T13"/>
                  </a:cxn>
                </a:cxnLst>
                <a:rect l="0" t="0" r="r" b="b"/>
                <a:pathLst>
                  <a:path w="22" h="174">
                    <a:moveTo>
                      <a:pt x="5" y="174"/>
                    </a:moveTo>
                    <a:cubicBezTo>
                      <a:pt x="0" y="116"/>
                      <a:pt x="0" y="59"/>
                      <a:pt x="14" y="3"/>
                    </a:cubicBezTo>
                    <a:cubicBezTo>
                      <a:pt x="20" y="0"/>
                      <a:pt x="20" y="5"/>
                      <a:pt x="19" y="9"/>
                    </a:cubicBezTo>
                    <a:cubicBezTo>
                      <a:pt x="13" y="32"/>
                      <a:pt x="15" y="56"/>
                      <a:pt x="12" y="80"/>
                    </a:cubicBezTo>
                    <a:cubicBezTo>
                      <a:pt x="11" y="88"/>
                      <a:pt x="0" y="104"/>
                      <a:pt x="21" y="107"/>
                    </a:cubicBezTo>
                    <a:cubicBezTo>
                      <a:pt x="21" y="107"/>
                      <a:pt x="22" y="110"/>
                      <a:pt x="21" y="112"/>
                    </a:cubicBezTo>
                    <a:cubicBezTo>
                      <a:pt x="12" y="131"/>
                      <a:pt x="16" y="154"/>
                      <a:pt x="5" y="174"/>
                    </a:cubicBezTo>
                    <a:close/>
                  </a:path>
                </a:pathLst>
              </a:custGeom>
              <a:solidFill>
                <a:srgbClr val="A77E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3" name="Freeform 266">
                <a:extLst>
                  <a:ext uri="{FF2B5EF4-FFF2-40B4-BE49-F238E27FC236}">
                    <a16:creationId xmlns:a16="http://schemas.microsoft.com/office/drawing/2014/main" id="{EDC81E70-5263-4BC0-A94A-3AC9F4A8BA49}"/>
                  </a:ext>
                </a:extLst>
              </p:cNvPr>
              <p:cNvSpPr>
                <a:spLocks/>
              </p:cNvSpPr>
              <p:nvPr/>
            </p:nvSpPr>
            <p:spPr bwMode="auto">
              <a:xfrm>
                <a:off x="1105" y="2366"/>
                <a:ext cx="60" cy="237"/>
              </a:xfrm>
              <a:custGeom>
                <a:avLst/>
                <a:gdLst>
                  <a:gd name="T0" fmla="*/ 0 w 54"/>
                  <a:gd name="T1" fmla="*/ 209 h 211"/>
                  <a:gd name="T2" fmla="*/ 45 w 54"/>
                  <a:gd name="T3" fmla="*/ 0 h 211"/>
                  <a:gd name="T4" fmla="*/ 52 w 54"/>
                  <a:gd name="T5" fmla="*/ 40 h 211"/>
                  <a:gd name="T6" fmla="*/ 51 w 54"/>
                  <a:gd name="T7" fmla="*/ 46 h 211"/>
                  <a:gd name="T8" fmla="*/ 26 w 54"/>
                  <a:gd name="T9" fmla="*/ 97 h 211"/>
                  <a:gd name="T10" fmla="*/ 9 w 54"/>
                  <a:gd name="T11" fmla="*/ 200 h 211"/>
                  <a:gd name="T12" fmla="*/ 2 w 54"/>
                  <a:gd name="T13" fmla="*/ 211 h 211"/>
                  <a:gd name="T14" fmla="*/ 0 w 54"/>
                  <a:gd name="T15" fmla="*/ 209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211">
                    <a:moveTo>
                      <a:pt x="0" y="209"/>
                    </a:moveTo>
                    <a:cubicBezTo>
                      <a:pt x="2" y="136"/>
                      <a:pt x="30" y="70"/>
                      <a:pt x="45" y="0"/>
                    </a:cubicBezTo>
                    <a:cubicBezTo>
                      <a:pt x="49" y="13"/>
                      <a:pt x="36" y="29"/>
                      <a:pt x="52" y="40"/>
                    </a:cubicBezTo>
                    <a:cubicBezTo>
                      <a:pt x="54" y="41"/>
                      <a:pt x="54" y="45"/>
                      <a:pt x="51" y="46"/>
                    </a:cubicBezTo>
                    <a:cubicBezTo>
                      <a:pt x="23" y="54"/>
                      <a:pt x="32" y="80"/>
                      <a:pt x="26" y="97"/>
                    </a:cubicBezTo>
                    <a:cubicBezTo>
                      <a:pt x="15" y="130"/>
                      <a:pt x="10" y="165"/>
                      <a:pt x="9" y="200"/>
                    </a:cubicBezTo>
                    <a:cubicBezTo>
                      <a:pt x="9" y="205"/>
                      <a:pt x="8" y="210"/>
                      <a:pt x="2" y="211"/>
                    </a:cubicBezTo>
                    <a:cubicBezTo>
                      <a:pt x="1" y="210"/>
                      <a:pt x="1" y="209"/>
                      <a:pt x="0" y="209"/>
                    </a:cubicBezTo>
                    <a:close/>
                  </a:path>
                </a:pathLst>
              </a:custGeom>
              <a:solidFill>
                <a:srgbClr val="B38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4" name="Freeform 267">
                <a:extLst>
                  <a:ext uri="{FF2B5EF4-FFF2-40B4-BE49-F238E27FC236}">
                    <a16:creationId xmlns:a16="http://schemas.microsoft.com/office/drawing/2014/main" id="{2A3384F5-6111-40A3-8F1E-D4CB86875577}"/>
                  </a:ext>
                </a:extLst>
              </p:cNvPr>
              <p:cNvSpPr>
                <a:spLocks/>
              </p:cNvSpPr>
              <p:nvPr/>
            </p:nvSpPr>
            <p:spPr bwMode="auto">
              <a:xfrm>
                <a:off x="1119" y="1377"/>
                <a:ext cx="53" cy="121"/>
              </a:xfrm>
              <a:custGeom>
                <a:avLst/>
                <a:gdLst>
                  <a:gd name="T0" fmla="*/ 13 w 47"/>
                  <a:gd name="T1" fmla="*/ 103 h 108"/>
                  <a:gd name="T2" fmla="*/ 0 w 47"/>
                  <a:gd name="T3" fmla="*/ 108 h 108"/>
                  <a:gd name="T4" fmla="*/ 32 w 47"/>
                  <a:gd name="T5" fmla="*/ 0 h 108"/>
                  <a:gd name="T6" fmla="*/ 25 w 47"/>
                  <a:gd name="T7" fmla="*/ 46 h 108"/>
                  <a:gd name="T8" fmla="*/ 47 w 47"/>
                  <a:gd name="T9" fmla="*/ 11 h 108"/>
                  <a:gd name="T10" fmla="*/ 24 w 47"/>
                  <a:gd name="T11" fmla="*/ 83 h 108"/>
                  <a:gd name="T12" fmla="*/ 13 w 47"/>
                  <a:gd name="T13" fmla="*/ 103 h 108"/>
                </a:gdLst>
                <a:ahLst/>
                <a:cxnLst>
                  <a:cxn ang="0">
                    <a:pos x="T0" y="T1"/>
                  </a:cxn>
                  <a:cxn ang="0">
                    <a:pos x="T2" y="T3"/>
                  </a:cxn>
                  <a:cxn ang="0">
                    <a:pos x="T4" y="T5"/>
                  </a:cxn>
                  <a:cxn ang="0">
                    <a:pos x="T6" y="T7"/>
                  </a:cxn>
                  <a:cxn ang="0">
                    <a:pos x="T8" y="T9"/>
                  </a:cxn>
                  <a:cxn ang="0">
                    <a:pos x="T10" y="T11"/>
                  </a:cxn>
                  <a:cxn ang="0">
                    <a:pos x="T12" y="T13"/>
                  </a:cxn>
                </a:cxnLst>
                <a:rect l="0" t="0" r="r" b="b"/>
                <a:pathLst>
                  <a:path w="47" h="108">
                    <a:moveTo>
                      <a:pt x="13" y="103"/>
                    </a:moveTo>
                    <a:cubicBezTo>
                      <a:pt x="9" y="104"/>
                      <a:pt x="6" y="106"/>
                      <a:pt x="0" y="108"/>
                    </a:cubicBezTo>
                    <a:cubicBezTo>
                      <a:pt x="7" y="71"/>
                      <a:pt x="18" y="35"/>
                      <a:pt x="32" y="0"/>
                    </a:cubicBezTo>
                    <a:cubicBezTo>
                      <a:pt x="35" y="15"/>
                      <a:pt x="26" y="29"/>
                      <a:pt x="25" y="46"/>
                    </a:cubicBezTo>
                    <a:cubicBezTo>
                      <a:pt x="33" y="34"/>
                      <a:pt x="35" y="20"/>
                      <a:pt x="47" y="11"/>
                    </a:cubicBezTo>
                    <a:cubicBezTo>
                      <a:pt x="43" y="37"/>
                      <a:pt x="27" y="58"/>
                      <a:pt x="24" y="83"/>
                    </a:cubicBezTo>
                    <a:cubicBezTo>
                      <a:pt x="20" y="89"/>
                      <a:pt x="22" y="100"/>
                      <a:pt x="13" y="103"/>
                    </a:cubicBezTo>
                    <a:close/>
                  </a:path>
                </a:pathLst>
              </a:custGeom>
              <a:solidFill>
                <a:srgbClr val="BC91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5" name="Freeform 268">
                <a:extLst>
                  <a:ext uri="{FF2B5EF4-FFF2-40B4-BE49-F238E27FC236}">
                    <a16:creationId xmlns:a16="http://schemas.microsoft.com/office/drawing/2014/main" id="{8A99F65C-F902-4D65-BE79-3EEFA263CA99}"/>
                  </a:ext>
                </a:extLst>
              </p:cNvPr>
              <p:cNvSpPr>
                <a:spLocks/>
              </p:cNvSpPr>
              <p:nvPr/>
            </p:nvSpPr>
            <p:spPr bwMode="auto">
              <a:xfrm>
                <a:off x="1088" y="2097"/>
                <a:ext cx="73" cy="240"/>
              </a:xfrm>
              <a:custGeom>
                <a:avLst/>
                <a:gdLst>
                  <a:gd name="T0" fmla="*/ 0 w 65"/>
                  <a:gd name="T1" fmla="*/ 214 h 214"/>
                  <a:gd name="T2" fmla="*/ 63 w 65"/>
                  <a:gd name="T3" fmla="*/ 0 h 214"/>
                  <a:gd name="T4" fmla="*/ 0 w 65"/>
                  <a:gd name="T5" fmla="*/ 214 h 214"/>
                </a:gdLst>
                <a:ahLst/>
                <a:cxnLst>
                  <a:cxn ang="0">
                    <a:pos x="T0" y="T1"/>
                  </a:cxn>
                  <a:cxn ang="0">
                    <a:pos x="T2" y="T3"/>
                  </a:cxn>
                  <a:cxn ang="0">
                    <a:pos x="T4" y="T5"/>
                  </a:cxn>
                </a:cxnLst>
                <a:rect l="0" t="0" r="r" b="b"/>
                <a:pathLst>
                  <a:path w="65" h="214">
                    <a:moveTo>
                      <a:pt x="0" y="214"/>
                    </a:moveTo>
                    <a:cubicBezTo>
                      <a:pt x="24" y="140"/>
                      <a:pt x="29" y="65"/>
                      <a:pt x="63" y="0"/>
                    </a:cubicBezTo>
                    <a:cubicBezTo>
                      <a:pt x="65" y="12"/>
                      <a:pt x="14" y="196"/>
                      <a:pt x="0" y="214"/>
                    </a:cubicBezTo>
                    <a:close/>
                  </a:path>
                </a:pathLst>
              </a:custGeom>
              <a:solidFill>
                <a:srgbClr val="8767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6" name="Freeform 269">
                <a:extLst>
                  <a:ext uri="{FF2B5EF4-FFF2-40B4-BE49-F238E27FC236}">
                    <a16:creationId xmlns:a16="http://schemas.microsoft.com/office/drawing/2014/main" id="{9A451BC3-276D-4FA0-82EF-4E3100955923}"/>
                  </a:ext>
                </a:extLst>
              </p:cNvPr>
              <p:cNvSpPr>
                <a:spLocks/>
              </p:cNvSpPr>
              <p:nvPr/>
            </p:nvSpPr>
            <p:spPr bwMode="auto">
              <a:xfrm>
                <a:off x="1104" y="1879"/>
                <a:ext cx="69" cy="221"/>
              </a:xfrm>
              <a:custGeom>
                <a:avLst/>
                <a:gdLst>
                  <a:gd name="T0" fmla="*/ 58 w 62"/>
                  <a:gd name="T1" fmla="*/ 0 h 197"/>
                  <a:gd name="T2" fmla="*/ 62 w 62"/>
                  <a:gd name="T3" fmla="*/ 0 h 197"/>
                  <a:gd name="T4" fmla="*/ 42 w 62"/>
                  <a:gd name="T5" fmla="*/ 55 h 197"/>
                  <a:gd name="T6" fmla="*/ 10 w 62"/>
                  <a:gd name="T7" fmla="*/ 185 h 197"/>
                  <a:gd name="T8" fmla="*/ 3 w 62"/>
                  <a:gd name="T9" fmla="*/ 197 h 197"/>
                  <a:gd name="T10" fmla="*/ 11 w 62"/>
                  <a:gd name="T11" fmla="*/ 151 h 197"/>
                  <a:gd name="T12" fmla="*/ 45 w 62"/>
                  <a:gd name="T13" fmla="*/ 18 h 197"/>
                  <a:gd name="T14" fmla="*/ 58 w 62"/>
                  <a:gd name="T15" fmla="*/ 0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97">
                    <a:moveTo>
                      <a:pt x="58" y="0"/>
                    </a:moveTo>
                    <a:cubicBezTo>
                      <a:pt x="59" y="0"/>
                      <a:pt x="61" y="0"/>
                      <a:pt x="62" y="0"/>
                    </a:cubicBezTo>
                    <a:cubicBezTo>
                      <a:pt x="53" y="17"/>
                      <a:pt x="46" y="36"/>
                      <a:pt x="42" y="55"/>
                    </a:cubicBezTo>
                    <a:cubicBezTo>
                      <a:pt x="33" y="99"/>
                      <a:pt x="22" y="142"/>
                      <a:pt x="10" y="185"/>
                    </a:cubicBezTo>
                    <a:cubicBezTo>
                      <a:pt x="9" y="189"/>
                      <a:pt x="8" y="194"/>
                      <a:pt x="3" y="197"/>
                    </a:cubicBezTo>
                    <a:cubicBezTo>
                      <a:pt x="0" y="181"/>
                      <a:pt x="7" y="165"/>
                      <a:pt x="11" y="151"/>
                    </a:cubicBezTo>
                    <a:cubicBezTo>
                      <a:pt x="24" y="107"/>
                      <a:pt x="29" y="61"/>
                      <a:pt x="45" y="18"/>
                    </a:cubicBezTo>
                    <a:cubicBezTo>
                      <a:pt x="48" y="10"/>
                      <a:pt x="48" y="2"/>
                      <a:pt x="58" y="0"/>
                    </a:cubicBezTo>
                    <a:close/>
                  </a:path>
                </a:pathLst>
              </a:custGeom>
              <a:solidFill>
                <a:srgbClr val="B08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7" name="Freeform 270">
                <a:extLst>
                  <a:ext uri="{FF2B5EF4-FFF2-40B4-BE49-F238E27FC236}">
                    <a16:creationId xmlns:a16="http://schemas.microsoft.com/office/drawing/2014/main" id="{F598B31C-2DAB-49BD-B238-D957396F16D7}"/>
                  </a:ext>
                </a:extLst>
              </p:cNvPr>
              <p:cNvSpPr>
                <a:spLocks/>
              </p:cNvSpPr>
              <p:nvPr/>
            </p:nvSpPr>
            <p:spPr bwMode="auto">
              <a:xfrm>
                <a:off x="755" y="2078"/>
                <a:ext cx="108" cy="221"/>
              </a:xfrm>
              <a:custGeom>
                <a:avLst/>
                <a:gdLst>
                  <a:gd name="T0" fmla="*/ 52 w 96"/>
                  <a:gd name="T1" fmla="*/ 115 h 197"/>
                  <a:gd name="T2" fmla="*/ 44 w 96"/>
                  <a:gd name="T3" fmla="*/ 105 h 197"/>
                  <a:gd name="T4" fmla="*/ 0 w 96"/>
                  <a:gd name="T5" fmla="*/ 197 h 197"/>
                  <a:gd name="T6" fmla="*/ 32 w 96"/>
                  <a:gd name="T7" fmla="*/ 111 h 197"/>
                  <a:gd name="T8" fmla="*/ 32 w 96"/>
                  <a:gd name="T9" fmla="*/ 111 h 197"/>
                  <a:gd name="T10" fmla="*/ 68 w 96"/>
                  <a:gd name="T11" fmla="*/ 39 h 197"/>
                  <a:gd name="T12" fmla="*/ 68 w 96"/>
                  <a:gd name="T13" fmla="*/ 39 h 197"/>
                  <a:gd name="T14" fmla="*/ 89 w 96"/>
                  <a:gd name="T15" fmla="*/ 0 h 197"/>
                  <a:gd name="T16" fmla="*/ 88 w 96"/>
                  <a:gd name="T17" fmla="*/ 14 h 197"/>
                  <a:gd name="T18" fmla="*/ 56 w 96"/>
                  <a:gd name="T19" fmla="*/ 92 h 197"/>
                  <a:gd name="T20" fmla="*/ 52 w 96"/>
                  <a:gd name="T21" fmla="*/ 11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197">
                    <a:moveTo>
                      <a:pt x="52" y="115"/>
                    </a:moveTo>
                    <a:cubicBezTo>
                      <a:pt x="41" y="119"/>
                      <a:pt x="48" y="109"/>
                      <a:pt x="44" y="105"/>
                    </a:cubicBezTo>
                    <a:cubicBezTo>
                      <a:pt x="31" y="137"/>
                      <a:pt x="17" y="167"/>
                      <a:pt x="0" y="197"/>
                    </a:cubicBezTo>
                    <a:cubicBezTo>
                      <a:pt x="5" y="166"/>
                      <a:pt x="26" y="141"/>
                      <a:pt x="32" y="111"/>
                    </a:cubicBezTo>
                    <a:cubicBezTo>
                      <a:pt x="32" y="111"/>
                      <a:pt x="32" y="111"/>
                      <a:pt x="32" y="111"/>
                    </a:cubicBezTo>
                    <a:cubicBezTo>
                      <a:pt x="45" y="87"/>
                      <a:pt x="53" y="62"/>
                      <a:pt x="68" y="39"/>
                    </a:cubicBezTo>
                    <a:cubicBezTo>
                      <a:pt x="68" y="39"/>
                      <a:pt x="68" y="39"/>
                      <a:pt x="68" y="39"/>
                    </a:cubicBezTo>
                    <a:cubicBezTo>
                      <a:pt x="79" y="29"/>
                      <a:pt x="79" y="12"/>
                      <a:pt x="89" y="0"/>
                    </a:cubicBezTo>
                    <a:cubicBezTo>
                      <a:pt x="96" y="5"/>
                      <a:pt x="90" y="10"/>
                      <a:pt x="88" y="14"/>
                    </a:cubicBezTo>
                    <a:cubicBezTo>
                      <a:pt x="78" y="40"/>
                      <a:pt x="67" y="66"/>
                      <a:pt x="56" y="92"/>
                    </a:cubicBezTo>
                    <a:cubicBezTo>
                      <a:pt x="53" y="100"/>
                      <a:pt x="51" y="107"/>
                      <a:pt x="52" y="115"/>
                    </a:cubicBezTo>
                    <a:close/>
                  </a:path>
                </a:pathLst>
              </a:custGeom>
              <a:solidFill>
                <a:srgbClr val="956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8" name="Freeform 271">
                <a:extLst>
                  <a:ext uri="{FF2B5EF4-FFF2-40B4-BE49-F238E27FC236}">
                    <a16:creationId xmlns:a16="http://schemas.microsoft.com/office/drawing/2014/main" id="{34E29E34-3B6E-4EA0-B569-9B39900D7336}"/>
                  </a:ext>
                </a:extLst>
              </p:cNvPr>
              <p:cNvSpPr>
                <a:spLocks/>
              </p:cNvSpPr>
              <p:nvPr/>
            </p:nvSpPr>
            <p:spPr bwMode="auto">
              <a:xfrm>
                <a:off x="1268" y="1334"/>
                <a:ext cx="44" cy="250"/>
              </a:xfrm>
              <a:custGeom>
                <a:avLst/>
                <a:gdLst>
                  <a:gd name="T0" fmla="*/ 28 w 39"/>
                  <a:gd name="T1" fmla="*/ 9 h 223"/>
                  <a:gd name="T2" fmla="*/ 39 w 39"/>
                  <a:gd name="T3" fmla="*/ 2 h 223"/>
                  <a:gd name="T4" fmla="*/ 23 w 39"/>
                  <a:gd name="T5" fmla="*/ 57 h 223"/>
                  <a:gd name="T6" fmla="*/ 10 w 39"/>
                  <a:gd name="T7" fmla="*/ 134 h 223"/>
                  <a:gd name="T8" fmla="*/ 18 w 39"/>
                  <a:gd name="T9" fmla="*/ 148 h 223"/>
                  <a:gd name="T10" fmla="*/ 19 w 39"/>
                  <a:gd name="T11" fmla="*/ 152 h 223"/>
                  <a:gd name="T12" fmla="*/ 6 w 39"/>
                  <a:gd name="T13" fmla="*/ 223 h 223"/>
                  <a:gd name="T14" fmla="*/ 4 w 39"/>
                  <a:gd name="T15" fmla="*/ 218 h 223"/>
                  <a:gd name="T16" fmla="*/ 3 w 39"/>
                  <a:gd name="T17" fmla="*/ 106 h 223"/>
                  <a:gd name="T18" fmla="*/ 14 w 39"/>
                  <a:gd name="T19" fmla="*/ 60 h 223"/>
                  <a:gd name="T20" fmla="*/ 28 w 39"/>
                  <a:gd name="T21" fmla="*/ 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23">
                    <a:moveTo>
                      <a:pt x="28" y="9"/>
                    </a:moveTo>
                    <a:cubicBezTo>
                      <a:pt x="31" y="7"/>
                      <a:pt x="31" y="0"/>
                      <a:pt x="39" y="2"/>
                    </a:cubicBezTo>
                    <a:cubicBezTo>
                      <a:pt x="34" y="20"/>
                      <a:pt x="30" y="39"/>
                      <a:pt x="23" y="57"/>
                    </a:cubicBezTo>
                    <a:cubicBezTo>
                      <a:pt x="14" y="82"/>
                      <a:pt x="6" y="107"/>
                      <a:pt x="10" y="134"/>
                    </a:cubicBezTo>
                    <a:cubicBezTo>
                      <a:pt x="10" y="139"/>
                      <a:pt x="0" y="153"/>
                      <a:pt x="18" y="148"/>
                    </a:cubicBezTo>
                    <a:cubicBezTo>
                      <a:pt x="18" y="148"/>
                      <a:pt x="20" y="151"/>
                      <a:pt x="19" y="152"/>
                    </a:cubicBezTo>
                    <a:cubicBezTo>
                      <a:pt x="15" y="175"/>
                      <a:pt x="16" y="199"/>
                      <a:pt x="6" y="223"/>
                    </a:cubicBezTo>
                    <a:cubicBezTo>
                      <a:pt x="5" y="220"/>
                      <a:pt x="4" y="219"/>
                      <a:pt x="4" y="218"/>
                    </a:cubicBezTo>
                    <a:cubicBezTo>
                      <a:pt x="15" y="181"/>
                      <a:pt x="2" y="143"/>
                      <a:pt x="3" y="106"/>
                    </a:cubicBezTo>
                    <a:cubicBezTo>
                      <a:pt x="4" y="90"/>
                      <a:pt x="3" y="75"/>
                      <a:pt x="14" y="60"/>
                    </a:cubicBezTo>
                    <a:cubicBezTo>
                      <a:pt x="24" y="47"/>
                      <a:pt x="27" y="27"/>
                      <a:pt x="28" y="9"/>
                    </a:cubicBezTo>
                    <a:close/>
                  </a:path>
                </a:pathLst>
              </a:custGeom>
              <a:solidFill>
                <a:srgbClr val="907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9" name="Freeform 272">
                <a:extLst>
                  <a:ext uri="{FF2B5EF4-FFF2-40B4-BE49-F238E27FC236}">
                    <a16:creationId xmlns:a16="http://schemas.microsoft.com/office/drawing/2014/main" id="{58C175CA-A50C-4F97-AB3B-52F98966409C}"/>
                  </a:ext>
                </a:extLst>
              </p:cNvPr>
              <p:cNvSpPr>
                <a:spLocks/>
              </p:cNvSpPr>
              <p:nvPr/>
            </p:nvSpPr>
            <p:spPr bwMode="auto">
              <a:xfrm>
                <a:off x="1004" y="2656"/>
                <a:ext cx="69" cy="55"/>
              </a:xfrm>
              <a:custGeom>
                <a:avLst/>
                <a:gdLst>
                  <a:gd name="T0" fmla="*/ 23 w 62"/>
                  <a:gd name="T1" fmla="*/ 40 h 49"/>
                  <a:gd name="T2" fmla="*/ 3 w 62"/>
                  <a:gd name="T3" fmla="*/ 11 h 49"/>
                  <a:gd name="T4" fmla="*/ 7 w 62"/>
                  <a:gd name="T5" fmla="*/ 0 h 49"/>
                  <a:gd name="T6" fmla="*/ 11 w 62"/>
                  <a:gd name="T7" fmla="*/ 1 h 49"/>
                  <a:gd name="T8" fmla="*/ 23 w 62"/>
                  <a:gd name="T9" fmla="*/ 4 h 49"/>
                  <a:gd name="T10" fmla="*/ 35 w 62"/>
                  <a:gd name="T11" fmla="*/ 9 h 49"/>
                  <a:gd name="T12" fmla="*/ 51 w 62"/>
                  <a:gd name="T13" fmla="*/ 12 h 49"/>
                  <a:gd name="T14" fmla="*/ 55 w 62"/>
                  <a:gd name="T15" fmla="*/ 16 h 49"/>
                  <a:gd name="T16" fmla="*/ 49 w 62"/>
                  <a:gd name="T17" fmla="*/ 21 h 49"/>
                  <a:gd name="T18" fmla="*/ 53 w 62"/>
                  <a:gd name="T19" fmla="*/ 25 h 49"/>
                  <a:gd name="T20" fmla="*/ 61 w 62"/>
                  <a:gd name="T21" fmla="*/ 45 h 49"/>
                  <a:gd name="T22" fmla="*/ 51 w 62"/>
                  <a:gd name="T23" fmla="*/ 48 h 49"/>
                  <a:gd name="T24" fmla="*/ 35 w 62"/>
                  <a:gd name="T25" fmla="*/ 31 h 49"/>
                  <a:gd name="T26" fmla="*/ 30 w 62"/>
                  <a:gd name="T27" fmla="*/ 23 h 49"/>
                  <a:gd name="T28" fmla="*/ 23 w 62"/>
                  <a:gd name="T29"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49">
                    <a:moveTo>
                      <a:pt x="23" y="40"/>
                    </a:moveTo>
                    <a:cubicBezTo>
                      <a:pt x="14" y="32"/>
                      <a:pt x="8" y="22"/>
                      <a:pt x="3" y="11"/>
                    </a:cubicBezTo>
                    <a:cubicBezTo>
                      <a:pt x="0" y="4"/>
                      <a:pt x="6" y="4"/>
                      <a:pt x="7" y="0"/>
                    </a:cubicBezTo>
                    <a:cubicBezTo>
                      <a:pt x="8" y="1"/>
                      <a:pt x="10" y="1"/>
                      <a:pt x="11" y="1"/>
                    </a:cubicBezTo>
                    <a:cubicBezTo>
                      <a:pt x="15" y="3"/>
                      <a:pt x="20" y="0"/>
                      <a:pt x="23" y="4"/>
                    </a:cubicBezTo>
                    <a:cubicBezTo>
                      <a:pt x="27" y="5"/>
                      <a:pt x="31" y="7"/>
                      <a:pt x="35" y="9"/>
                    </a:cubicBezTo>
                    <a:cubicBezTo>
                      <a:pt x="40" y="12"/>
                      <a:pt x="47" y="6"/>
                      <a:pt x="51" y="12"/>
                    </a:cubicBezTo>
                    <a:cubicBezTo>
                      <a:pt x="52" y="13"/>
                      <a:pt x="54" y="15"/>
                      <a:pt x="55" y="16"/>
                    </a:cubicBezTo>
                    <a:cubicBezTo>
                      <a:pt x="53" y="18"/>
                      <a:pt x="44" y="12"/>
                      <a:pt x="49" y="21"/>
                    </a:cubicBezTo>
                    <a:cubicBezTo>
                      <a:pt x="50" y="23"/>
                      <a:pt x="52" y="23"/>
                      <a:pt x="53" y="25"/>
                    </a:cubicBezTo>
                    <a:cubicBezTo>
                      <a:pt x="56" y="32"/>
                      <a:pt x="62" y="37"/>
                      <a:pt x="61" y="45"/>
                    </a:cubicBezTo>
                    <a:cubicBezTo>
                      <a:pt x="60" y="49"/>
                      <a:pt x="54" y="48"/>
                      <a:pt x="51" y="48"/>
                    </a:cubicBezTo>
                    <a:cubicBezTo>
                      <a:pt x="41" y="47"/>
                      <a:pt x="36" y="41"/>
                      <a:pt x="35" y="31"/>
                    </a:cubicBezTo>
                    <a:cubicBezTo>
                      <a:pt x="35" y="28"/>
                      <a:pt x="34" y="24"/>
                      <a:pt x="30" y="23"/>
                    </a:cubicBezTo>
                    <a:cubicBezTo>
                      <a:pt x="22" y="26"/>
                      <a:pt x="38" y="39"/>
                      <a:pt x="23" y="4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0" name="Freeform 273">
                <a:extLst>
                  <a:ext uri="{FF2B5EF4-FFF2-40B4-BE49-F238E27FC236}">
                    <a16:creationId xmlns:a16="http://schemas.microsoft.com/office/drawing/2014/main" id="{E9E12A93-EB49-438E-8652-FB65DDF0DB15}"/>
                  </a:ext>
                </a:extLst>
              </p:cNvPr>
              <p:cNvSpPr>
                <a:spLocks/>
              </p:cNvSpPr>
              <p:nvPr/>
            </p:nvSpPr>
            <p:spPr bwMode="auto">
              <a:xfrm>
                <a:off x="1069" y="1374"/>
                <a:ext cx="73" cy="215"/>
              </a:xfrm>
              <a:custGeom>
                <a:avLst/>
                <a:gdLst>
                  <a:gd name="T0" fmla="*/ 65 w 65"/>
                  <a:gd name="T1" fmla="*/ 5 h 191"/>
                  <a:gd name="T2" fmla="*/ 35 w 65"/>
                  <a:gd name="T3" fmla="*/ 99 h 191"/>
                  <a:gd name="T4" fmla="*/ 0 w 65"/>
                  <a:gd name="T5" fmla="*/ 191 h 191"/>
                  <a:gd name="T6" fmla="*/ 60 w 65"/>
                  <a:gd name="T7" fmla="*/ 0 h 191"/>
                  <a:gd name="T8" fmla="*/ 65 w 65"/>
                  <a:gd name="T9" fmla="*/ 5 h 191"/>
                </a:gdLst>
                <a:ahLst/>
                <a:cxnLst>
                  <a:cxn ang="0">
                    <a:pos x="T0" y="T1"/>
                  </a:cxn>
                  <a:cxn ang="0">
                    <a:pos x="T2" y="T3"/>
                  </a:cxn>
                  <a:cxn ang="0">
                    <a:pos x="T4" y="T5"/>
                  </a:cxn>
                  <a:cxn ang="0">
                    <a:pos x="T6" y="T7"/>
                  </a:cxn>
                  <a:cxn ang="0">
                    <a:pos x="T8" y="T9"/>
                  </a:cxn>
                </a:cxnLst>
                <a:rect l="0" t="0" r="r" b="b"/>
                <a:pathLst>
                  <a:path w="65" h="191">
                    <a:moveTo>
                      <a:pt x="65" y="5"/>
                    </a:moveTo>
                    <a:cubicBezTo>
                      <a:pt x="57" y="37"/>
                      <a:pt x="43" y="67"/>
                      <a:pt x="35" y="99"/>
                    </a:cubicBezTo>
                    <a:cubicBezTo>
                      <a:pt x="27" y="131"/>
                      <a:pt x="14" y="161"/>
                      <a:pt x="0" y="191"/>
                    </a:cubicBezTo>
                    <a:cubicBezTo>
                      <a:pt x="19" y="127"/>
                      <a:pt x="36" y="63"/>
                      <a:pt x="60" y="0"/>
                    </a:cubicBezTo>
                    <a:cubicBezTo>
                      <a:pt x="63" y="1"/>
                      <a:pt x="63" y="3"/>
                      <a:pt x="65" y="5"/>
                    </a:cubicBezTo>
                    <a:close/>
                  </a:path>
                </a:pathLst>
              </a:custGeom>
              <a:solidFill>
                <a:srgbClr val="A97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1" name="Freeform 274">
                <a:extLst>
                  <a:ext uri="{FF2B5EF4-FFF2-40B4-BE49-F238E27FC236}">
                    <a16:creationId xmlns:a16="http://schemas.microsoft.com/office/drawing/2014/main" id="{78C77E51-0FCD-40FE-8EE9-2DDD83E82D29}"/>
                  </a:ext>
                </a:extLst>
              </p:cNvPr>
              <p:cNvSpPr>
                <a:spLocks/>
              </p:cNvSpPr>
              <p:nvPr/>
            </p:nvSpPr>
            <p:spPr bwMode="auto">
              <a:xfrm>
                <a:off x="1535" y="2310"/>
                <a:ext cx="24" cy="211"/>
              </a:xfrm>
              <a:custGeom>
                <a:avLst/>
                <a:gdLst>
                  <a:gd name="T0" fmla="*/ 18 w 21"/>
                  <a:gd name="T1" fmla="*/ 0 h 188"/>
                  <a:gd name="T2" fmla="*/ 21 w 21"/>
                  <a:gd name="T3" fmla="*/ 0 h 188"/>
                  <a:gd name="T4" fmla="*/ 16 w 21"/>
                  <a:gd name="T5" fmla="*/ 122 h 188"/>
                  <a:gd name="T6" fmla="*/ 9 w 21"/>
                  <a:gd name="T7" fmla="*/ 188 h 188"/>
                  <a:gd name="T8" fmla="*/ 5 w 21"/>
                  <a:gd name="T9" fmla="*/ 171 h 188"/>
                  <a:gd name="T10" fmla="*/ 9 w 21"/>
                  <a:gd name="T11" fmla="*/ 100 h 188"/>
                  <a:gd name="T12" fmla="*/ 13 w 21"/>
                  <a:gd name="T13" fmla="*/ 10 h 188"/>
                  <a:gd name="T14" fmla="*/ 18 w 21"/>
                  <a:gd name="T15" fmla="*/ 0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88">
                    <a:moveTo>
                      <a:pt x="18" y="0"/>
                    </a:moveTo>
                    <a:cubicBezTo>
                      <a:pt x="19" y="0"/>
                      <a:pt x="20" y="0"/>
                      <a:pt x="21" y="0"/>
                    </a:cubicBezTo>
                    <a:cubicBezTo>
                      <a:pt x="20" y="41"/>
                      <a:pt x="19" y="82"/>
                      <a:pt x="16" y="122"/>
                    </a:cubicBezTo>
                    <a:cubicBezTo>
                      <a:pt x="15" y="144"/>
                      <a:pt x="12" y="166"/>
                      <a:pt x="9" y="188"/>
                    </a:cubicBezTo>
                    <a:cubicBezTo>
                      <a:pt x="0" y="184"/>
                      <a:pt x="5" y="177"/>
                      <a:pt x="5" y="171"/>
                    </a:cubicBezTo>
                    <a:cubicBezTo>
                      <a:pt x="10" y="148"/>
                      <a:pt x="14" y="122"/>
                      <a:pt x="9" y="100"/>
                    </a:cubicBezTo>
                    <a:cubicBezTo>
                      <a:pt x="2" y="69"/>
                      <a:pt x="14" y="40"/>
                      <a:pt x="13" y="10"/>
                    </a:cubicBezTo>
                    <a:cubicBezTo>
                      <a:pt x="13" y="6"/>
                      <a:pt x="14" y="2"/>
                      <a:pt x="18" y="0"/>
                    </a:cubicBezTo>
                    <a:close/>
                  </a:path>
                </a:pathLst>
              </a:custGeom>
              <a:solidFill>
                <a:srgbClr val="9A7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2" name="Freeform 275">
                <a:extLst>
                  <a:ext uri="{FF2B5EF4-FFF2-40B4-BE49-F238E27FC236}">
                    <a16:creationId xmlns:a16="http://schemas.microsoft.com/office/drawing/2014/main" id="{B3C57425-E6AA-48D1-B227-0C3A47B03C7E}"/>
                  </a:ext>
                </a:extLst>
              </p:cNvPr>
              <p:cNvSpPr>
                <a:spLocks/>
              </p:cNvSpPr>
              <p:nvPr/>
            </p:nvSpPr>
            <p:spPr bwMode="auto">
              <a:xfrm>
                <a:off x="1633" y="1975"/>
                <a:ext cx="21" cy="213"/>
              </a:xfrm>
              <a:custGeom>
                <a:avLst/>
                <a:gdLst>
                  <a:gd name="T0" fmla="*/ 3 w 19"/>
                  <a:gd name="T1" fmla="*/ 7 h 189"/>
                  <a:gd name="T2" fmla="*/ 13 w 19"/>
                  <a:gd name="T3" fmla="*/ 8 h 189"/>
                  <a:gd name="T4" fmla="*/ 11 w 19"/>
                  <a:gd name="T5" fmla="*/ 28 h 189"/>
                  <a:gd name="T6" fmla="*/ 15 w 19"/>
                  <a:gd name="T7" fmla="*/ 171 h 189"/>
                  <a:gd name="T8" fmla="*/ 11 w 19"/>
                  <a:gd name="T9" fmla="*/ 189 h 189"/>
                  <a:gd name="T10" fmla="*/ 3 w 19"/>
                  <a:gd name="T11" fmla="*/ 7 h 189"/>
                </a:gdLst>
                <a:ahLst/>
                <a:cxnLst>
                  <a:cxn ang="0">
                    <a:pos x="T0" y="T1"/>
                  </a:cxn>
                  <a:cxn ang="0">
                    <a:pos x="T2" y="T3"/>
                  </a:cxn>
                  <a:cxn ang="0">
                    <a:pos x="T4" y="T5"/>
                  </a:cxn>
                  <a:cxn ang="0">
                    <a:pos x="T6" y="T7"/>
                  </a:cxn>
                  <a:cxn ang="0">
                    <a:pos x="T8" y="T9"/>
                  </a:cxn>
                  <a:cxn ang="0">
                    <a:pos x="T10" y="T11"/>
                  </a:cxn>
                </a:cxnLst>
                <a:rect l="0" t="0" r="r" b="b"/>
                <a:pathLst>
                  <a:path w="19" h="189">
                    <a:moveTo>
                      <a:pt x="3" y="7"/>
                    </a:moveTo>
                    <a:cubicBezTo>
                      <a:pt x="7" y="4"/>
                      <a:pt x="12" y="0"/>
                      <a:pt x="13" y="8"/>
                    </a:cubicBezTo>
                    <a:cubicBezTo>
                      <a:pt x="13" y="15"/>
                      <a:pt x="12" y="21"/>
                      <a:pt x="11" y="28"/>
                    </a:cubicBezTo>
                    <a:cubicBezTo>
                      <a:pt x="7" y="76"/>
                      <a:pt x="19" y="123"/>
                      <a:pt x="15" y="171"/>
                    </a:cubicBezTo>
                    <a:cubicBezTo>
                      <a:pt x="15" y="177"/>
                      <a:pt x="18" y="184"/>
                      <a:pt x="11" y="189"/>
                    </a:cubicBezTo>
                    <a:cubicBezTo>
                      <a:pt x="6" y="129"/>
                      <a:pt x="0" y="68"/>
                      <a:pt x="3" y="7"/>
                    </a:cubicBezTo>
                    <a:close/>
                  </a:path>
                </a:pathLst>
              </a:custGeom>
              <a:solidFill>
                <a:srgbClr val="AE8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3" name="Freeform 276">
                <a:extLst>
                  <a:ext uri="{FF2B5EF4-FFF2-40B4-BE49-F238E27FC236}">
                    <a16:creationId xmlns:a16="http://schemas.microsoft.com/office/drawing/2014/main" id="{C2E1FDFE-BD89-4414-995D-B8973CD0DA15}"/>
                  </a:ext>
                </a:extLst>
              </p:cNvPr>
              <p:cNvSpPr>
                <a:spLocks/>
              </p:cNvSpPr>
              <p:nvPr/>
            </p:nvSpPr>
            <p:spPr bwMode="auto">
              <a:xfrm>
                <a:off x="1623" y="1245"/>
                <a:ext cx="53" cy="250"/>
              </a:xfrm>
              <a:custGeom>
                <a:avLst/>
                <a:gdLst>
                  <a:gd name="T0" fmla="*/ 40 w 47"/>
                  <a:gd name="T1" fmla="*/ 216 h 222"/>
                  <a:gd name="T2" fmla="*/ 36 w 47"/>
                  <a:gd name="T3" fmla="*/ 176 h 222"/>
                  <a:gd name="T4" fmla="*/ 28 w 47"/>
                  <a:gd name="T5" fmla="*/ 135 h 222"/>
                  <a:gd name="T6" fmla="*/ 5 w 47"/>
                  <a:gd name="T7" fmla="*/ 33 h 222"/>
                  <a:gd name="T8" fmla="*/ 5 w 47"/>
                  <a:gd name="T9" fmla="*/ 0 h 222"/>
                  <a:gd name="T10" fmla="*/ 12 w 47"/>
                  <a:gd name="T11" fmla="*/ 1 h 222"/>
                  <a:gd name="T12" fmla="*/ 25 w 47"/>
                  <a:gd name="T13" fmla="*/ 63 h 222"/>
                  <a:gd name="T14" fmla="*/ 44 w 47"/>
                  <a:gd name="T15" fmla="*/ 168 h 222"/>
                  <a:gd name="T16" fmla="*/ 47 w 47"/>
                  <a:gd name="T17" fmla="*/ 219 h 222"/>
                  <a:gd name="T18" fmla="*/ 41 w 47"/>
                  <a:gd name="T19" fmla="*/ 220 h 222"/>
                  <a:gd name="T20" fmla="*/ 40 w 47"/>
                  <a:gd name="T21" fmla="*/ 21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222">
                    <a:moveTo>
                      <a:pt x="40" y="216"/>
                    </a:moveTo>
                    <a:cubicBezTo>
                      <a:pt x="38" y="203"/>
                      <a:pt x="37" y="189"/>
                      <a:pt x="36" y="176"/>
                    </a:cubicBezTo>
                    <a:cubicBezTo>
                      <a:pt x="29" y="163"/>
                      <a:pt x="30" y="149"/>
                      <a:pt x="28" y="135"/>
                    </a:cubicBezTo>
                    <a:cubicBezTo>
                      <a:pt x="23" y="100"/>
                      <a:pt x="12" y="67"/>
                      <a:pt x="5" y="33"/>
                    </a:cubicBezTo>
                    <a:cubicBezTo>
                      <a:pt x="2" y="22"/>
                      <a:pt x="0" y="11"/>
                      <a:pt x="5" y="0"/>
                    </a:cubicBezTo>
                    <a:cubicBezTo>
                      <a:pt x="7" y="0"/>
                      <a:pt x="10" y="1"/>
                      <a:pt x="12" y="1"/>
                    </a:cubicBezTo>
                    <a:cubicBezTo>
                      <a:pt x="12" y="23"/>
                      <a:pt x="19" y="42"/>
                      <a:pt x="25" y="63"/>
                    </a:cubicBezTo>
                    <a:cubicBezTo>
                      <a:pt x="36" y="97"/>
                      <a:pt x="42" y="132"/>
                      <a:pt x="44" y="168"/>
                    </a:cubicBezTo>
                    <a:cubicBezTo>
                      <a:pt x="46" y="185"/>
                      <a:pt x="46" y="202"/>
                      <a:pt x="47" y="219"/>
                    </a:cubicBezTo>
                    <a:cubicBezTo>
                      <a:pt x="45" y="222"/>
                      <a:pt x="43" y="222"/>
                      <a:pt x="41" y="220"/>
                    </a:cubicBezTo>
                    <a:cubicBezTo>
                      <a:pt x="41" y="218"/>
                      <a:pt x="40" y="217"/>
                      <a:pt x="40" y="216"/>
                    </a:cubicBezTo>
                    <a:close/>
                  </a:path>
                </a:pathLst>
              </a:custGeom>
              <a:solidFill>
                <a:srgbClr val="7A60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4" name="Freeform 277">
                <a:extLst>
                  <a:ext uri="{FF2B5EF4-FFF2-40B4-BE49-F238E27FC236}">
                    <a16:creationId xmlns:a16="http://schemas.microsoft.com/office/drawing/2014/main" id="{7FAAEB33-A2CC-47AC-A07D-FB39F17432FF}"/>
                  </a:ext>
                </a:extLst>
              </p:cNvPr>
              <p:cNvSpPr>
                <a:spLocks/>
              </p:cNvSpPr>
              <p:nvPr/>
            </p:nvSpPr>
            <p:spPr bwMode="auto">
              <a:xfrm>
                <a:off x="976" y="2435"/>
                <a:ext cx="83" cy="208"/>
              </a:xfrm>
              <a:custGeom>
                <a:avLst/>
                <a:gdLst>
                  <a:gd name="T0" fmla="*/ 8 w 74"/>
                  <a:gd name="T1" fmla="*/ 185 h 185"/>
                  <a:gd name="T2" fmla="*/ 0 w 74"/>
                  <a:gd name="T3" fmla="*/ 181 h 185"/>
                  <a:gd name="T4" fmla="*/ 8 w 74"/>
                  <a:gd name="T5" fmla="*/ 163 h 185"/>
                  <a:gd name="T6" fmla="*/ 48 w 74"/>
                  <a:gd name="T7" fmla="*/ 46 h 185"/>
                  <a:gd name="T8" fmla="*/ 71 w 74"/>
                  <a:gd name="T9" fmla="*/ 0 h 185"/>
                  <a:gd name="T10" fmla="*/ 60 w 74"/>
                  <a:gd name="T11" fmla="*/ 37 h 185"/>
                  <a:gd name="T12" fmla="*/ 42 w 74"/>
                  <a:gd name="T13" fmla="*/ 99 h 185"/>
                  <a:gd name="T14" fmla="*/ 21 w 74"/>
                  <a:gd name="T15" fmla="*/ 150 h 185"/>
                  <a:gd name="T16" fmla="*/ 8 w 74"/>
                  <a:gd name="T17"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185">
                    <a:moveTo>
                      <a:pt x="8" y="185"/>
                    </a:moveTo>
                    <a:cubicBezTo>
                      <a:pt x="5" y="185"/>
                      <a:pt x="2" y="185"/>
                      <a:pt x="0" y="181"/>
                    </a:cubicBezTo>
                    <a:cubicBezTo>
                      <a:pt x="2" y="175"/>
                      <a:pt x="4" y="168"/>
                      <a:pt x="8" y="163"/>
                    </a:cubicBezTo>
                    <a:cubicBezTo>
                      <a:pt x="33" y="128"/>
                      <a:pt x="29" y="83"/>
                      <a:pt x="48" y="46"/>
                    </a:cubicBezTo>
                    <a:cubicBezTo>
                      <a:pt x="56" y="31"/>
                      <a:pt x="59" y="15"/>
                      <a:pt x="71" y="0"/>
                    </a:cubicBezTo>
                    <a:cubicBezTo>
                      <a:pt x="74" y="16"/>
                      <a:pt x="64" y="25"/>
                      <a:pt x="60" y="37"/>
                    </a:cubicBezTo>
                    <a:cubicBezTo>
                      <a:pt x="54" y="58"/>
                      <a:pt x="41" y="75"/>
                      <a:pt x="42" y="99"/>
                    </a:cubicBezTo>
                    <a:cubicBezTo>
                      <a:pt x="43" y="117"/>
                      <a:pt x="29" y="134"/>
                      <a:pt x="21" y="150"/>
                    </a:cubicBezTo>
                    <a:cubicBezTo>
                      <a:pt x="15" y="161"/>
                      <a:pt x="6" y="171"/>
                      <a:pt x="8" y="185"/>
                    </a:cubicBezTo>
                    <a:close/>
                  </a:path>
                </a:pathLst>
              </a:custGeom>
              <a:solidFill>
                <a:srgbClr val="916E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5" name="Freeform 278">
                <a:extLst>
                  <a:ext uri="{FF2B5EF4-FFF2-40B4-BE49-F238E27FC236}">
                    <a16:creationId xmlns:a16="http://schemas.microsoft.com/office/drawing/2014/main" id="{0EF4E796-2DC3-4D88-87A1-2DB86DCC06DF}"/>
                  </a:ext>
                </a:extLst>
              </p:cNvPr>
              <p:cNvSpPr>
                <a:spLocks/>
              </p:cNvSpPr>
              <p:nvPr/>
            </p:nvSpPr>
            <p:spPr bwMode="auto">
              <a:xfrm>
                <a:off x="1191" y="2208"/>
                <a:ext cx="60" cy="228"/>
              </a:xfrm>
              <a:custGeom>
                <a:avLst/>
                <a:gdLst>
                  <a:gd name="T0" fmla="*/ 8 w 53"/>
                  <a:gd name="T1" fmla="*/ 203 h 203"/>
                  <a:gd name="T2" fmla="*/ 4 w 53"/>
                  <a:gd name="T3" fmla="*/ 183 h 203"/>
                  <a:gd name="T4" fmla="*/ 48 w 53"/>
                  <a:gd name="T5" fmla="*/ 0 h 203"/>
                  <a:gd name="T6" fmla="*/ 53 w 53"/>
                  <a:gd name="T7" fmla="*/ 1 h 203"/>
                  <a:gd name="T8" fmla="*/ 8 w 53"/>
                  <a:gd name="T9" fmla="*/ 203 h 203"/>
                </a:gdLst>
                <a:ahLst/>
                <a:cxnLst>
                  <a:cxn ang="0">
                    <a:pos x="T0" y="T1"/>
                  </a:cxn>
                  <a:cxn ang="0">
                    <a:pos x="T2" y="T3"/>
                  </a:cxn>
                  <a:cxn ang="0">
                    <a:pos x="T4" y="T5"/>
                  </a:cxn>
                  <a:cxn ang="0">
                    <a:pos x="T6" y="T7"/>
                  </a:cxn>
                  <a:cxn ang="0">
                    <a:pos x="T8" y="T9"/>
                  </a:cxn>
                </a:cxnLst>
                <a:rect l="0" t="0" r="r" b="b"/>
                <a:pathLst>
                  <a:path w="53" h="203">
                    <a:moveTo>
                      <a:pt x="8" y="203"/>
                    </a:moveTo>
                    <a:cubicBezTo>
                      <a:pt x="0" y="198"/>
                      <a:pt x="6" y="190"/>
                      <a:pt x="4" y="183"/>
                    </a:cubicBezTo>
                    <a:cubicBezTo>
                      <a:pt x="25" y="123"/>
                      <a:pt x="29" y="60"/>
                      <a:pt x="48" y="0"/>
                    </a:cubicBezTo>
                    <a:cubicBezTo>
                      <a:pt x="49" y="0"/>
                      <a:pt x="51" y="1"/>
                      <a:pt x="53" y="1"/>
                    </a:cubicBezTo>
                    <a:cubicBezTo>
                      <a:pt x="38" y="69"/>
                      <a:pt x="23" y="136"/>
                      <a:pt x="8" y="203"/>
                    </a:cubicBezTo>
                    <a:close/>
                  </a:path>
                </a:pathLst>
              </a:custGeom>
              <a:solidFill>
                <a:srgbClr val="7C5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6" name="Freeform 279">
                <a:extLst>
                  <a:ext uri="{FF2B5EF4-FFF2-40B4-BE49-F238E27FC236}">
                    <a16:creationId xmlns:a16="http://schemas.microsoft.com/office/drawing/2014/main" id="{C45FACAE-B634-44AD-BBB8-907B42545F9B}"/>
                  </a:ext>
                </a:extLst>
              </p:cNvPr>
              <p:cNvSpPr>
                <a:spLocks/>
              </p:cNvSpPr>
              <p:nvPr/>
            </p:nvSpPr>
            <p:spPr bwMode="auto">
              <a:xfrm>
                <a:off x="1010" y="2446"/>
                <a:ext cx="77" cy="165"/>
              </a:xfrm>
              <a:custGeom>
                <a:avLst/>
                <a:gdLst>
                  <a:gd name="T0" fmla="*/ 0 w 68"/>
                  <a:gd name="T1" fmla="*/ 144 h 147"/>
                  <a:gd name="T2" fmla="*/ 36 w 68"/>
                  <a:gd name="T3" fmla="*/ 69 h 147"/>
                  <a:gd name="T4" fmla="*/ 68 w 68"/>
                  <a:gd name="T5" fmla="*/ 0 h 147"/>
                  <a:gd name="T6" fmla="*/ 56 w 68"/>
                  <a:gd name="T7" fmla="*/ 44 h 147"/>
                  <a:gd name="T8" fmla="*/ 5 w 68"/>
                  <a:gd name="T9" fmla="*/ 147 h 147"/>
                  <a:gd name="T10" fmla="*/ 0 w 68"/>
                  <a:gd name="T11" fmla="*/ 144 h 147"/>
                </a:gdLst>
                <a:ahLst/>
                <a:cxnLst>
                  <a:cxn ang="0">
                    <a:pos x="T0" y="T1"/>
                  </a:cxn>
                  <a:cxn ang="0">
                    <a:pos x="T2" y="T3"/>
                  </a:cxn>
                  <a:cxn ang="0">
                    <a:pos x="T4" y="T5"/>
                  </a:cxn>
                  <a:cxn ang="0">
                    <a:pos x="T6" y="T7"/>
                  </a:cxn>
                  <a:cxn ang="0">
                    <a:pos x="T8" y="T9"/>
                  </a:cxn>
                  <a:cxn ang="0">
                    <a:pos x="T10" y="T11"/>
                  </a:cxn>
                </a:cxnLst>
                <a:rect l="0" t="0" r="r" b="b"/>
                <a:pathLst>
                  <a:path w="68" h="147">
                    <a:moveTo>
                      <a:pt x="0" y="144"/>
                    </a:moveTo>
                    <a:cubicBezTo>
                      <a:pt x="12" y="119"/>
                      <a:pt x="29" y="96"/>
                      <a:pt x="36" y="69"/>
                    </a:cubicBezTo>
                    <a:cubicBezTo>
                      <a:pt x="44" y="44"/>
                      <a:pt x="56" y="23"/>
                      <a:pt x="68" y="0"/>
                    </a:cubicBezTo>
                    <a:cubicBezTo>
                      <a:pt x="64" y="14"/>
                      <a:pt x="58" y="29"/>
                      <a:pt x="56" y="44"/>
                    </a:cubicBezTo>
                    <a:cubicBezTo>
                      <a:pt x="50" y="85"/>
                      <a:pt x="20" y="112"/>
                      <a:pt x="5" y="147"/>
                    </a:cubicBezTo>
                    <a:cubicBezTo>
                      <a:pt x="4" y="146"/>
                      <a:pt x="2" y="145"/>
                      <a:pt x="0" y="144"/>
                    </a:cubicBezTo>
                    <a:close/>
                  </a:path>
                </a:pathLst>
              </a:custGeom>
              <a:solidFill>
                <a:srgbClr val="835D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7" name="Freeform 280">
                <a:extLst>
                  <a:ext uri="{FF2B5EF4-FFF2-40B4-BE49-F238E27FC236}">
                    <a16:creationId xmlns:a16="http://schemas.microsoft.com/office/drawing/2014/main" id="{7E903F98-6EAE-47AD-982F-9C5DD2F188D5}"/>
                  </a:ext>
                </a:extLst>
              </p:cNvPr>
              <p:cNvSpPr>
                <a:spLocks/>
              </p:cNvSpPr>
              <p:nvPr/>
            </p:nvSpPr>
            <p:spPr bwMode="auto">
              <a:xfrm>
                <a:off x="1658" y="2189"/>
                <a:ext cx="14" cy="239"/>
              </a:xfrm>
              <a:custGeom>
                <a:avLst/>
                <a:gdLst>
                  <a:gd name="T0" fmla="*/ 8 w 13"/>
                  <a:gd name="T1" fmla="*/ 185 h 213"/>
                  <a:gd name="T2" fmla="*/ 4 w 13"/>
                  <a:gd name="T3" fmla="*/ 213 h 213"/>
                  <a:gd name="T4" fmla="*/ 2 w 13"/>
                  <a:gd name="T5" fmla="*/ 194 h 213"/>
                  <a:gd name="T6" fmla="*/ 0 w 13"/>
                  <a:gd name="T7" fmla="*/ 132 h 213"/>
                  <a:gd name="T8" fmla="*/ 0 w 13"/>
                  <a:gd name="T9" fmla="*/ 0 h 213"/>
                  <a:gd name="T10" fmla="*/ 8 w 13"/>
                  <a:gd name="T11" fmla="*/ 113 h 213"/>
                  <a:gd name="T12" fmla="*/ 11 w 13"/>
                  <a:gd name="T13" fmla="*/ 170 h 213"/>
                  <a:gd name="T14" fmla="*/ 8 w 13"/>
                  <a:gd name="T15" fmla="*/ 185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13">
                    <a:moveTo>
                      <a:pt x="8" y="185"/>
                    </a:moveTo>
                    <a:cubicBezTo>
                      <a:pt x="2" y="193"/>
                      <a:pt x="7" y="204"/>
                      <a:pt x="4" y="213"/>
                    </a:cubicBezTo>
                    <a:cubicBezTo>
                      <a:pt x="0" y="207"/>
                      <a:pt x="0" y="199"/>
                      <a:pt x="2" y="194"/>
                    </a:cubicBezTo>
                    <a:cubicBezTo>
                      <a:pt x="8" y="173"/>
                      <a:pt x="2" y="153"/>
                      <a:pt x="0" y="132"/>
                    </a:cubicBezTo>
                    <a:cubicBezTo>
                      <a:pt x="0" y="88"/>
                      <a:pt x="0" y="44"/>
                      <a:pt x="0" y="0"/>
                    </a:cubicBezTo>
                    <a:cubicBezTo>
                      <a:pt x="5" y="37"/>
                      <a:pt x="13" y="74"/>
                      <a:pt x="8" y="113"/>
                    </a:cubicBezTo>
                    <a:cubicBezTo>
                      <a:pt x="5" y="131"/>
                      <a:pt x="8" y="151"/>
                      <a:pt x="11" y="170"/>
                    </a:cubicBezTo>
                    <a:cubicBezTo>
                      <a:pt x="11" y="175"/>
                      <a:pt x="10" y="180"/>
                      <a:pt x="8" y="185"/>
                    </a:cubicBezTo>
                    <a:close/>
                  </a:path>
                </a:pathLst>
              </a:custGeom>
              <a:solidFill>
                <a:srgbClr val="B79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8" name="Freeform 281">
                <a:extLst>
                  <a:ext uri="{FF2B5EF4-FFF2-40B4-BE49-F238E27FC236}">
                    <a16:creationId xmlns:a16="http://schemas.microsoft.com/office/drawing/2014/main" id="{D5128F74-A46E-44AF-9905-552992998DA0}"/>
                  </a:ext>
                </a:extLst>
              </p:cNvPr>
              <p:cNvSpPr>
                <a:spLocks/>
              </p:cNvSpPr>
              <p:nvPr/>
            </p:nvSpPr>
            <p:spPr bwMode="auto">
              <a:xfrm>
                <a:off x="1065" y="1891"/>
                <a:ext cx="66" cy="183"/>
              </a:xfrm>
              <a:custGeom>
                <a:avLst/>
                <a:gdLst>
                  <a:gd name="T0" fmla="*/ 0 w 58"/>
                  <a:gd name="T1" fmla="*/ 161 h 163"/>
                  <a:gd name="T2" fmla="*/ 53 w 58"/>
                  <a:gd name="T3" fmla="*/ 0 h 163"/>
                  <a:gd name="T4" fmla="*/ 58 w 58"/>
                  <a:gd name="T5" fmla="*/ 1 h 163"/>
                  <a:gd name="T6" fmla="*/ 7 w 58"/>
                  <a:gd name="T7" fmla="*/ 161 h 163"/>
                  <a:gd name="T8" fmla="*/ 0 w 58"/>
                  <a:gd name="T9" fmla="*/ 161 h 163"/>
                </a:gdLst>
                <a:ahLst/>
                <a:cxnLst>
                  <a:cxn ang="0">
                    <a:pos x="T0" y="T1"/>
                  </a:cxn>
                  <a:cxn ang="0">
                    <a:pos x="T2" y="T3"/>
                  </a:cxn>
                  <a:cxn ang="0">
                    <a:pos x="T4" y="T5"/>
                  </a:cxn>
                  <a:cxn ang="0">
                    <a:pos x="T6" y="T7"/>
                  </a:cxn>
                  <a:cxn ang="0">
                    <a:pos x="T8" y="T9"/>
                  </a:cxn>
                </a:cxnLst>
                <a:rect l="0" t="0" r="r" b="b"/>
                <a:pathLst>
                  <a:path w="58" h="163">
                    <a:moveTo>
                      <a:pt x="0" y="161"/>
                    </a:moveTo>
                    <a:cubicBezTo>
                      <a:pt x="18" y="107"/>
                      <a:pt x="35" y="54"/>
                      <a:pt x="53" y="0"/>
                    </a:cubicBezTo>
                    <a:cubicBezTo>
                      <a:pt x="55" y="0"/>
                      <a:pt x="56" y="1"/>
                      <a:pt x="58" y="1"/>
                    </a:cubicBezTo>
                    <a:cubicBezTo>
                      <a:pt x="45" y="56"/>
                      <a:pt x="28" y="109"/>
                      <a:pt x="7" y="161"/>
                    </a:cubicBezTo>
                    <a:cubicBezTo>
                      <a:pt x="5" y="163"/>
                      <a:pt x="3" y="163"/>
                      <a:pt x="0" y="161"/>
                    </a:cubicBezTo>
                    <a:close/>
                  </a:path>
                </a:pathLst>
              </a:custGeom>
              <a:solidFill>
                <a:srgbClr val="BD9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9" name="Freeform 282">
                <a:extLst>
                  <a:ext uri="{FF2B5EF4-FFF2-40B4-BE49-F238E27FC236}">
                    <a16:creationId xmlns:a16="http://schemas.microsoft.com/office/drawing/2014/main" id="{613BE1D2-A2CE-4777-8E7D-6E9C2CE55EAD}"/>
                  </a:ext>
                </a:extLst>
              </p:cNvPr>
              <p:cNvSpPr>
                <a:spLocks/>
              </p:cNvSpPr>
              <p:nvPr/>
            </p:nvSpPr>
            <p:spPr bwMode="auto">
              <a:xfrm>
                <a:off x="1571" y="2319"/>
                <a:ext cx="44" cy="219"/>
              </a:xfrm>
              <a:custGeom>
                <a:avLst/>
                <a:gdLst>
                  <a:gd name="T0" fmla="*/ 9 w 39"/>
                  <a:gd name="T1" fmla="*/ 0 h 195"/>
                  <a:gd name="T2" fmla="*/ 14 w 39"/>
                  <a:gd name="T3" fmla="*/ 195 h 195"/>
                  <a:gd name="T4" fmla="*/ 9 w 39"/>
                  <a:gd name="T5" fmla="*/ 0 h 195"/>
                </a:gdLst>
                <a:ahLst/>
                <a:cxnLst>
                  <a:cxn ang="0">
                    <a:pos x="T0" y="T1"/>
                  </a:cxn>
                  <a:cxn ang="0">
                    <a:pos x="T2" y="T3"/>
                  </a:cxn>
                  <a:cxn ang="0">
                    <a:pos x="T4" y="T5"/>
                  </a:cxn>
                </a:cxnLst>
                <a:rect l="0" t="0" r="r" b="b"/>
                <a:pathLst>
                  <a:path w="39" h="195">
                    <a:moveTo>
                      <a:pt x="9" y="0"/>
                    </a:moveTo>
                    <a:cubicBezTo>
                      <a:pt x="10" y="65"/>
                      <a:pt x="39" y="129"/>
                      <a:pt x="14" y="195"/>
                    </a:cubicBezTo>
                    <a:cubicBezTo>
                      <a:pt x="31" y="129"/>
                      <a:pt x="0" y="66"/>
                      <a:pt x="9" y="0"/>
                    </a:cubicBezTo>
                    <a:close/>
                  </a:path>
                </a:pathLst>
              </a:custGeom>
              <a:solidFill>
                <a:srgbClr val="AE8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0" name="Freeform 283">
                <a:extLst>
                  <a:ext uri="{FF2B5EF4-FFF2-40B4-BE49-F238E27FC236}">
                    <a16:creationId xmlns:a16="http://schemas.microsoft.com/office/drawing/2014/main" id="{49D907BC-5ACF-4E5E-8A54-B68A956F26FE}"/>
                  </a:ext>
                </a:extLst>
              </p:cNvPr>
              <p:cNvSpPr>
                <a:spLocks/>
              </p:cNvSpPr>
              <p:nvPr/>
            </p:nvSpPr>
            <p:spPr bwMode="auto">
              <a:xfrm>
                <a:off x="922" y="1808"/>
                <a:ext cx="86" cy="218"/>
              </a:xfrm>
              <a:custGeom>
                <a:avLst/>
                <a:gdLst>
                  <a:gd name="T0" fmla="*/ 0 w 77"/>
                  <a:gd name="T1" fmla="*/ 194 h 194"/>
                  <a:gd name="T2" fmla="*/ 77 w 77"/>
                  <a:gd name="T3" fmla="*/ 0 h 194"/>
                  <a:gd name="T4" fmla="*/ 0 w 77"/>
                  <a:gd name="T5" fmla="*/ 194 h 194"/>
                </a:gdLst>
                <a:ahLst/>
                <a:cxnLst>
                  <a:cxn ang="0">
                    <a:pos x="T0" y="T1"/>
                  </a:cxn>
                  <a:cxn ang="0">
                    <a:pos x="T2" y="T3"/>
                  </a:cxn>
                  <a:cxn ang="0">
                    <a:pos x="T4" y="T5"/>
                  </a:cxn>
                </a:cxnLst>
                <a:rect l="0" t="0" r="r" b="b"/>
                <a:pathLst>
                  <a:path w="77" h="194">
                    <a:moveTo>
                      <a:pt x="0" y="194"/>
                    </a:moveTo>
                    <a:cubicBezTo>
                      <a:pt x="18" y="127"/>
                      <a:pt x="40" y="61"/>
                      <a:pt x="77" y="0"/>
                    </a:cubicBezTo>
                    <a:cubicBezTo>
                      <a:pt x="50" y="65"/>
                      <a:pt x="22" y="129"/>
                      <a:pt x="0" y="194"/>
                    </a:cubicBezTo>
                    <a:close/>
                  </a:path>
                </a:pathLst>
              </a:custGeom>
              <a:solidFill>
                <a:srgbClr val="957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1" name="Freeform 284">
                <a:extLst>
                  <a:ext uri="{FF2B5EF4-FFF2-40B4-BE49-F238E27FC236}">
                    <a16:creationId xmlns:a16="http://schemas.microsoft.com/office/drawing/2014/main" id="{0FAC24C1-B595-4196-B0CB-2E1E9E1E6EA9}"/>
                  </a:ext>
                </a:extLst>
              </p:cNvPr>
              <p:cNvSpPr>
                <a:spLocks/>
              </p:cNvSpPr>
              <p:nvPr/>
            </p:nvSpPr>
            <p:spPr bwMode="auto">
              <a:xfrm>
                <a:off x="764" y="1733"/>
                <a:ext cx="71" cy="197"/>
              </a:xfrm>
              <a:custGeom>
                <a:avLst/>
                <a:gdLst>
                  <a:gd name="T0" fmla="*/ 0 w 63"/>
                  <a:gd name="T1" fmla="*/ 176 h 176"/>
                  <a:gd name="T2" fmla="*/ 63 w 63"/>
                  <a:gd name="T3" fmla="*/ 0 h 176"/>
                  <a:gd name="T4" fmla="*/ 0 w 63"/>
                  <a:gd name="T5" fmla="*/ 176 h 176"/>
                </a:gdLst>
                <a:ahLst/>
                <a:cxnLst>
                  <a:cxn ang="0">
                    <a:pos x="T0" y="T1"/>
                  </a:cxn>
                  <a:cxn ang="0">
                    <a:pos x="T2" y="T3"/>
                  </a:cxn>
                  <a:cxn ang="0">
                    <a:pos x="T4" y="T5"/>
                  </a:cxn>
                </a:cxnLst>
                <a:rect l="0" t="0" r="r" b="b"/>
                <a:pathLst>
                  <a:path w="63" h="176">
                    <a:moveTo>
                      <a:pt x="0" y="176"/>
                    </a:moveTo>
                    <a:cubicBezTo>
                      <a:pt x="25" y="119"/>
                      <a:pt x="32" y="55"/>
                      <a:pt x="63" y="0"/>
                    </a:cubicBezTo>
                    <a:cubicBezTo>
                      <a:pt x="39" y="58"/>
                      <a:pt x="35" y="122"/>
                      <a:pt x="0" y="176"/>
                    </a:cubicBezTo>
                    <a:close/>
                  </a:path>
                </a:pathLst>
              </a:custGeom>
              <a:solidFill>
                <a:srgbClr val="875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2" name="Freeform 285">
                <a:extLst>
                  <a:ext uri="{FF2B5EF4-FFF2-40B4-BE49-F238E27FC236}">
                    <a16:creationId xmlns:a16="http://schemas.microsoft.com/office/drawing/2014/main" id="{44D15742-FD5F-49DD-8AD4-D234BCB70B8B}"/>
                  </a:ext>
                </a:extLst>
              </p:cNvPr>
              <p:cNvSpPr>
                <a:spLocks/>
              </p:cNvSpPr>
              <p:nvPr/>
            </p:nvSpPr>
            <p:spPr bwMode="auto">
              <a:xfrm>
                <a:off x="1043" y="2527"/>
                <a:ext cx="43" cy="144"/>
              </a:xfrm>
              <a:custGeom>
                <a:avLst/>
                <a:gdLst>
                  <a:gd name="T0" fmla="*/ 16 w 38"/>
                  <a:gd name="T1" fmla="*/ 127 h 128"/>
                  <a:gd name="T2" fmla="*/ 0 w 38"/>
                  <a:gd name="T3" fmla="*/ 124 h 128"/>
                  <a:gd name="T4" fmla="*/ 15 w 38"/>
                  <a:gd name="T5" fmla="*/ 95 h 128"/>
                  <a:gd name="T6" fmla="*/ 26 w 38"/>
                  <a:gd name="T7" fmla="*/ 13 h 128"/>
                  <a:gd name="T8" fmla="*/ 33 w 38"/>
                  <a:gd name="T9" fmla="*/ 0 h 128"/>
                  <a:gd name="T10" fmla="*/ 34 w 38"/>
                  <a:gd name="T11" fmla="*/ 10 h 128"/>
                  <a:gd name="T12" fmla="*/ 16 w 38"/>
                  <a:gd name="T13" fmla="*/ 127 h 128"/>
                </a:gdLst>
                <a:ahLst/>
                <a:cxnLst>
                  <a:cxn ang="0">
                    <a:pos x="T0" y="T1"/>
                  </a:cxn>
                  <a:cxn ang="0">
                    <a:pos x="T2" y="T3"/>
                  </a:cxn>
                  <a:cxn ang="0">
                    <a:pos x="T4" y="T5"/>
                  </a:cxn>
                  <a:cxn ang="0">
                    <a:pos x="T6" y="T7"/>
                  </a:cxn>
                  <a:cxn ang="0">
                    <a:pos x="T8" y="T9"/>
                  </a:cxn>
                  <a:cxn ang="0">
                    <a:pos x="T10" y="T11"/>
                  </a:cxn>
                  <a:cxn ang="0">
                    <a:pos x="T12" y="T13"/>
                  </a:cxn>
                </a:cxnLst>
                <a:rect l="0" t="0" r="r" b="b"/>
                <a:pathLst>
                  <a:path w="38" h="128">
                    <a:moveTo>
                      <a:pt x="16" y="127"/>
                    </a:moveTo>
                    <a:cubicBezTo>
                      <a:pt x="10" y="128"/>
                      <a:pt x="5" y="128"/>
                      <a:pt x="0" y="124"/>
                    </a:cubicBezTo>
                    <a:cubicBezTo>
                      <a:pt x="14" y="119"/>
                      <a:pt x="16" y="106"/>
                      <a:pt x="15" y="95"/>
                    </a:cubicBezTo>
                    <a:cubicBezTo>
                      <a:pt x="14" y="67"/>
                      <a:pt x="25" y="41"/>
                      <a:pt x="26" y="13"/>
                    </a:cubicBezTo>
                    <a:cubicBezTo>
                      <a:pt x="26" y="9"/>
                      <a:pt x="27" y="2"/>
                      <a:pt x="33" y="0"/>
                    </a:cubicBezTo>
                    <a:cubicBezTo>
                      <a:pt x="38" y="3"/>
                      <a:pt x="35" y="7"/>
                      <a:pt x="34" y="10"/>
                    </a:cubicBezTo>
                    <a:cubicBezTo>
                      <a:pt x="32" y="50"/>
                      <a:pt x="33" y="90"/>
                      <a:pt x="16" y="127"/>
                    </a:cubicBezTo>
                    <a:close/>
                  </a:path>
                </a:pathLst>
              </a:custGeom>
              <a:solidFill>
                <a:srgbClr val="B384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3" name="Freeform 286">
                <a:extLst>
                  <a:ext uri="{FF2B5EF4-FFF2-40B4-BE49-F238E27FC236}">
                    <a16:creationId xmlns:a16="http://schemas.microsoft.com/office/drawing/2014/main" id="{BC0C58E2-CEA2-4FB4-ADB6-87B6296DF80C}"/>
                  </a:ext>
                </a:extLst>
              </p:cNvPr>
              <p:cNvSpPr>
                <a:spLocks/>
              </p:cNvSpPr>
              <p:nvPr/>
            </p:nvSpPr>
            <p:spPr bwMode="auto">
              <a:xfrm>
                <a:off x="1533" y="2502"/>
                <a:ext cx="25" cy="177"/>
              </a:xfrm>
              <a:custGeom>
                <a:avLst/>
                <a:gdLst>
                  <a:gd name="T0" fmla="*/ 7 w 22"/>
                  <a:gd name="T1" fmla="*/ 0 h 157"/>
                  <a:gd name="T2" fmla="*/ 11 w 22"/>
                  <a:gd name="T3" fmla="*/ 17 h 157"/>
                  <a:gd name="T4" fmla="*/ 17 w 22"/>
                  <a:gd name="T5" fmla="*/ 125 h 157"/>
                  <a:gd name="T6" fmla="*/ 8 w 22"/>
                  <a:gd name="T7" fmla="*/ 157 h 157"/>
                  <a:gd name="T8" fmla="*/ 8 w 22"/>
                  <a:gd name="T9" fmla="*/ 117 h 157"/>
                  <a:gd name="T10" fmla="*/ 3 w 22"/>
                  <a:gd name="T11" fmla="*/ 43 h 157"/>
                  <a:gd name="T12" fmla="*/ 7 w 22"/>
                  <a:gd name="T13" fmla="*/ 0 h 157"/>
                </a:gdLst>
                <a:ahLst/>
                <a:cxnLst>
                  <a:cxn ang="0">
                    <a:pos x="T0" y="T1"/>
                  </a:cxn>
                  <a:cxn ang="0">
                    <a:pos x="T2" y="T3"/>
                  </a:cxn>
                  <a:cxn ang="0">
                    <a:pos x="T4" y="T5"/>
                  </a:cxn>
                  <a:cxn ang="0">
                    <a:pos x="T6" y="T7"/>
                  </a:cxn>
                  <a:cxn ang="0">
                    <a:pos x="T8" y="T9"/>
                  </a:cxn>
                  <a:cxn ang="0">
                    <a:pos x="T10" y="T11"/>
                  </a:cxn>
                  <a:cxn ang="0">
                    <a:pos x="T12" y="T13"/>
                  </a:cxn>
                </a:cxnLst>
                <a:rect l="0" t="0" r="r" b="b"/>
                <a:pathLst>
                  <a:path w="22" h="157">
                    <a:moveTo>
                      <a:pt x="7" y="0"/>
                    </a:moveTo>
                    <a:cubicBezTo>
                      <a:pt x="9" y="6"/>
                      <a:pt x="6" y="12"/>
                      <a:pt x="11" y="17"/>
                    </a:cubicBezTo>
                    <a:cubicBezTo>
                      <a:pt x="10" y="53"/>
                      <a:pt x="22" y="88"/>
                      <a:pt x="17" y="125"/>
                    </a:cubicBezTo>
                    <a:cubicBezTo>
                      <a:pt x="15" y="136"/>
                      <a:pt x="13" y="146"/>
                      <a:pt x="8" y="157"/>
                    </a:cubicBezTo>
                    <a:cubicBezTo>
                      <a:pt x="0" y="142"/>
                      <a:pt x="6" y="129"/>
                      <a:pt x="8" y="117"/>
                    </a:cubicBezTo>
                    <a:cubicBezTo>
                      <a:pt x="13" y="92"/>
                      <a:pt x="2" y="68"/>
                      <a:pt x="3" y="43"/>
                    </a:cubicBezTo>
                    <a:cubicBezTo>
                      <a:pt x="4" y="29"/>
                      <a:pt x="1" y="14"/>
                      <a:pt x="7" y="0"/>
                    </a:cubicBezTo>
                    <a:close/>
                  </a:path>
                </a:pathLst>
              </a:custGeom>
              <a:solidFill>
                <a:srgbClr val="AB8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4" name="Freeform 287">
                <a:extLst>
                  <a:ext uri="{FF2B5EF4-FFF2-40B4-BE49-F238E27FC236}">
                    <a16:creationId xmlns:a16="http://schemas.microsoft.com/office/drawing/2014/main" id="{57AFBC38-A2D9-450E-881A-476244BA0AEB}"/>
                  </a:ext>
                </a:extLst>
              </p:cNvPr>
              <p:cNvSpPr>
                <a:spLocks/>
              </p:cNvSpPr>
              <p:nvPr/>
            </p:nvSpPr>
            <p:spPr bwMode="auto">
              <a:xfrm>
                <a:off x="1678" y="1263"/>
                <a:ext cx="35" cy="154"/>
              </a:xfrm>
              <a:custGeom>
                <a:avLst/>
                <a:gdLst>
                  <a:gd name="T0" fmla="*/ 7 w 31"/>
                  <a:gd name="T1" fmla="*/ 34 h 137"/>
                  <a:gd name="T2" fmla="*/ 7 w 31"/>
                  <a:gd name="T3" fmla="*/ 34 h 137"/>
                  <a:gd name="T4" fmla="*/ 0 w 31"/>
                  <a:gd name="T5" fmla="*/ 0 h 137"/>
                  <a:gd name="T6" fmla="*/ 8 w 31"/>
                  <a:gd name="T7" fmla="*/ 1 h 137"/>
                  <a:gd name="T8" fmla="*/ 21 w 31"/>
                  <a:gd name="T9" fmla="*/ 34 h 137"/>
                  <a:gd name="T10" fmla="*/ 22 w 31"/>
                  <a:gd name="T11" fmla="*/ 33 h 137"/>
                  <a:gd name="T12" fmla="*/ 15 w 31"/>
                  <a:gd name="T13" fmla="*/ 4 h 137"/>
                  <a:gd name="T14" fmla="*/ 23 w 31"/>
                  <a:gd name="T15" fmla="*/ 4 h 137"/>
                  <a:gd name="T16" fmla="*/ 31 w 31"/>
                  <a:gd name="T17" fmla="*/ 137 h 137"/>
                  <a:gd name="T18" fmla="*/ 7 w 31"/>
                  <a:gd name="T19" fmla="*/ 3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37">
                    <a:moveTo>
                      <a:pt x="7" y="34"/>
                    </a:moveTo>
                    <a:cubicBezTo>
                      <a:pt x="7" y="34"/>
                      <a:pt x="7" y="34"/>
                      <a:pt x="7" y="34"/>
                    </a:cubicBezTo>
                    <a:cubicBezTo>
                      <a:pt x="5" y="22"/>
                      <a:pt x="2" y="11"/>
                      <a:pt x="0" y="0"/>
                    </a:cubicBezTo>
                    <a:cubicBezTo>
                      <a:pt x="3" y="0"/>
                      <a:pt x="5" y="1"/>
                      <a:pt x="8" y="1"/>
                    </a:cubicBezTo>
                    <a:cubicBezTo>
                      <a:pt x="17" y="10"/>
                      <a:pt x="12" y="24"/>
                      <a:pt x="21" y="34"/>
                    </a:cubicBezTo>
                    <a:cubicBezTo>
                      <a:pt x="22" y="35"/>
                      <a:pt x="23" y="30"/>
                      <a:pt x="22" y="33"/>
                    </a:cubicBezTo>
                    <a:cubicBezTo>
                      <a:pt x="13" y="25"/>
                      <a:pt x="14" y="14"/>
                      <a:pt x="15" y="4"/>
                    </a:cubicBezTo>
                    <a:cubicBezTo>
                      <a:pt x="18" y="4"/>
                      <a:pt x="21" y="4"/>
                      <a:pt x="23" y="4"/>
                    </a:cubicBezTo>
                    <a:cubicBezTo>
                      <a:pt x="31" y="48"/>
                      <a:pt x="19" y="93"/>
                      <a:pt x="31" y="137"/>
                    </a:cubicBezTo>
                    <a:cubicBezTo>
                      <a:pt x="14" y="104"/>
                      <a:pt x="25" y="66"/>
                      <a:pt x="7" y="34"/>
                    </a:cubicBezTo>
                    <a:close/>
                  </a:path>
                </a:pathLst>
              </a:custGeom>
              <a:solidFill>
                <a:srgbClr val="9C7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5" name="Freeform 288">
                <a:extLst>
                  <a:ext uri="{FF2B5EF4-FFF2-40B4-BE49-F238E27FC236}">
                    <a16:creationId xmlns:a16="http://schemas.microsoft.com/office/drawing/2014/main" id="{079C13E6-084C-4DCF-B0AF-C934AFF03995}"/>
                  </a:ext>
                </a:extLst>
              </p:cNvPr>
              <p:cNvSpPr>
                <a:spLocks/>
              </p:cNvSpPr>
              <p:nvPr/>
            </p:nvSpPr>
            <p:spPr bwMode="auto">
              <a:xfrm>
                <a:off x="1319" y="2294"/>
                <a:ext cx="48" cy="153"/>
              </a:xfrm>
              <a:custGeom>
                <a:avLst/>
                <a:gdLst>
                  <a:gd name="T0" fmla="*/ 42 w 42"/>
                  <a:gd name="T1" fmla="*/ 2 h 136"/>
                  <a:gd name="T2" fmla="*/ 29 w 42"/>
                  <a:gd name="T3" fmla="*/ 113 h 136"/>
                  <a:gd name="T4" fmla="*/ 24 w 42"/>
                  <a:gd name="T5" fmla="*/ 80 h 136"/>
                  <a:gd name="T6" fmla="*/ 14 w 42"/>
                  <a:gd name="T7" fmla="*/ 130 h 136"/>
                  <a:gd name="T8" fmla="*/ 14 w 42"/>
                  <a:gd name="T9" fmla="*/ 130 h 136"/>
                  <a:gd name="T10" fmla="*/ 7 w 42"/>
                  <a:gd name="T11" fmla="*/ 135 h 136"/>
                  <a:gd name="T12" fmla="*/ 6 w 42"/>
                  <a:gd name="T13" fmla="*/ 126 h 136"/>
                  <a:gd name="T14" fmla="*/ 34 w 42"/>
                  <a:gd name="T15" fmla="*/ 10 h 136"/>
                  <a:gd name="T16" fmla="*/ 42 w 42"/>
                  <a:gd name="T17"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36">
                    <a:moveTo>
                      <a:pt x="42" y="2"/>
                    </a:moveTo>
                    <a:cubicBezTo>
                      <a:pt x="37" y="38"/>
                      <a:pt x="30" y="74"/>
                      <a:pt x="29" y="113"/>
                    </a:cubicBezTo>
                    <a:cubicBezTo>
                      <a:pt x="24" y="102"/>
                      <a:pt x="27" y="92"/>
                      <a:pt x="24" y="80"/>
                    </a:cubicBezTo>
                    <a:cubicBezTo>
                      <a:pt x="20" y="99"/>
                      <a:pt x="17" y="114"/>
                      <a:pt x="14" y="130"/>
                    </a:cubicBezTo>
                    <a:cubicBezTo>
                      <a:pt x="14" y="130"/>
                      <a:pt x="14" y="130"/>
                      <a:pt x="14" y="130"/>
                    </a:cubicBezTo>
                    <a:cubicBezTo>
                      <a:pt x="12" y="132"/>
                      <a:pt x="9" y="136"/>
                      <a:pt x="7" y="135"/>
                    </a:cubicBezTo>
                    <a:cubicBezTo>
                      <a:pt x="0" y="134"/>
                      <a:pt x="5" y="129"/>
                      <a:pt x="6" y="126"/>
                    </a:cubicBezTo>
                    <a:cubicBezTo>
                      <a:pt x="15" y="87"/>
                      <a:pt x="25" y="49"/>
                      <a:pt x="34" y="10"/>
                    </a:cubicBezTo>
                    <a:cubicBezTo>
                      <a:pt x="38" y="8"/>
                      <a:pt x="34" y="0"/>
                      <a:pt x="42" y="2"/>
                    </a:cubicBezTo>
                    <a:close/>
                  </a:path>
                </a:pathLst>
              </a:custGeom>
              <a:solidFill>
                <a:srgbClr val="8E6E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6" name="Freeform 289">
                <a:extLst>
                  <a:ext uri="{FF2B5EF4-FFF2-40B4-BE49-F238E27FC236}">
                    <a16:creationId xmlns:a16="http://schemas.microsoft.com/office/drawing/2014/main" id="{C00FA490-A629-4979-81C1-4469697800DB}"/>
                  </a:ext>
                </a:extLst>
              </p:cNvPr>
              <p:cNvSpPr>
                <a:spLocks/>
              </p:cNvSpPr>
              <p:nvPr/>
            </p:nvSpPr>
            <p:spPr bwMode="auto">
              <a:xfrm>
                <a:off x="911" y="1708"/>
                <a:ext cx="66" cy="190"/>
              </a:xfrm>
              <a:custGeom>
                <a:avLst/>
                <a:gdLst>
                  <a:gd name="T0" fmla="*/ 46 w 58"/>
                  <a:gd name="T1" fmla="*/ 12 h 169"/>
                  <a:gd name="T2" fmla="*/ 49 w 58"/>
                  <a:gd name="T3" fmla="*/ 1 h 169"/>
                  <a:gd name="T4" fmla="*/ 53 w 58"/>
                  <a:gd name="T5" fmla="*/ 9 h 169"/>
                  <a:gd name="T6" fmla="*/ 41 w 58"/>
                  <a:gd name="T7" fmla="*/ 51 h 169"/>
                  <a:gd name="T8" fmla="*/ 0 w 58"/>
                  <a:gd name="T9" fmla="*/ 169 h 169"/>
                  <a:gd name="T10" fmla="*/ 46 w 58"/>
                  <a:gd name="T11" fmla="*/ 12 h 169"/>
                </a:gdLst>
                <a:ahLst/>
                <a:cxnLst>
                  <a:cxn ang="0">
                    <a:pos x="T0" y="T1"/>
                  </a:cxn>
                  <a:cxn ang="0">
                    <a:pos x="T2" y="T3"/>
                  </a:cxn>
                  <a:cxn ang="0">
                    <a:pos x="T4" y="T5"/>
                  </a:cxn>
                  <a:cxn ang="0">
                    <a:pos x="T6" y="T7"/>
                  </a:cxn>
                  <a:cxn ang="0">
                    <a:pos x="T8" y="T9"/>
                  </a:cxn>
                  <a:cxn ang="0">
                    <a:pos x="T10" y="T11"/>
                  </a:cxn>
                </a:cxnLst>
                <a:rect l="0" t="0" r="r" b="b"/>
                <a:pathLst>
                  <a:path w="58" h="169">
                    <a:moveTo>
                      <a:pt x="46" y="12"/>
                    </a:moveTo>
                    <a:cubicBezTo>
                      <a:pt x="49" y="9"/>
                      <a:pt x="49" y="5"/>
                      <a:pt x="49" y="1"/>
                    </a:cubicBezTo>
                    <a:cubicBezTo>
                      <a:pt x="58" y="0"/>
                      <a:pt x="54" y="6"/>
                      <a:pt x="53" y="9"/>
                    </a:cubicBezTo>
                    <a:cubicBezTo>
                      <a:pt x="49" y="23"/>
                      <a:pt x="45" y="37"/>
                      <a:pt x="41" y="51"/>
                    </a:cubicBezTo>
                    <a:cubicBezTo>
                      <a:pt x="28" y="91"/>
                      <a:pt x="15" y="130"/>
                      <a:pt x="0" y="169"/>
                    </a:cubicBezTo>
                    <a:cubicBezTo>
                      <a:pt x="8" y="114"/>
                      <a:pt x="29" y="64"/>
                      <a:pt x="46" y="12"/>
                    </a:cubicBezTo>
                    <a:close/>
                  </a:path>
                </a:pathLst>
              </a:custGeom>
              <a:solidFill>
                <a:srgbClr val="956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7" name="Freeform 290">
                <a:extLst>
                  <a:ext uri="{FF2B5EF4-FFF2-40B4-BE49-F238E27FC236}">
                    <a16:creationId xmlns:a16="http://schemas.microsoft.com/office/drawing/2014/main" id="{D9410F07-18BF-4EBA-AA97-DDA5933D6F88}"/>
                  </a:ext>
                </a:extLst>
              </p:cNvPr>
              <p:cNvSpPr>
                <a:spLocks/>
              </p:cNvSpPr>
              <p:nvPr/>
            </p:nvSpPr>
            <p:spPr bwMode="auto">
              <a:xfrm>
                <a:off x="1440" y="1857"/>
                <a:ext cx="38" cy="198"/>
              </a:xfrm>
              <a:custGeom>
                <a:avLst/>
                <a:gdLst>
                  <a:gd name="T0" fmla="*/ 3 w 34"/>
                  <a:gd name="T1" fmla="*/ 167 h 176"/>
                  <a:gd name="T2" fmla="*/ 17 w 34"/>
                  <a:gd name="T3" fmla="*/ 75 h 176"/>
                  <a:gd name="T4" fmla="*/ 24 w 34"/>
                  <a:gd name="T5" fmla="*/ 0 h 176"/>
                  <a:gd name="T6" fmla="*/ 29 w 34"/>
                  <a:gd name="T7" fmla="*/ 15 h 176"/>
                  <a:gd name="T8" fmla="*/ 28 w 34"/>
                  <a:gd name="T9" fmla="*/ 36 h 176"/>
                  <a:gd name="T10" fmla="*/ 7 w 34"/>
                  <a:gd name="T11" fmla="*/ 171 h 176"/>
                  <a:gd name="T12" fmla="*/ 4 w 34"/>
                  <a:gd name="T13" fmla="*/ 175 h 176"/>
                  <a:gd name="T14" fmla="*/ 3 w 34"/>
                  <a:gd name="T15" fmla="*/ 167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76">
                    <a:moveTo>
                      <a:pt x="3" y="167"/>
                    </a:moveTo>
                    <a:cubicBezTo>
                      <a:pt x="2" y="136"/>
                      <a:pt x="15" y="106"/>
                      <a:pt x="17" y="75"/>
                    </a:cubicBezTo>
                    <a:cubicBezTo>
                      <a:pt x="18" y="50"/>
                      <a:pt x="21" y="25"/>
                      <a:pt x="24" y="0"/>
                    </a:cubicBezTo>
                    <a:cubicBezTo>
                      <a:pt x="34" y="2"/>
                      <a:pt x="29" y="9"/>
                      <a:pt x="29" y="15"/>
                    </a:cubicBezTo>
                    <a:cubicBezTo>
                      <a:pt x="29" y="22"/>
                      <a:pt x="30" y="29"/>
                      <a:pt x="28" y="36"/>
                    </a:cubicBezTo>
                    <a:cubicBezTo>
                      <a:pt x="28" y="82"/>
                      <a:pt x="15" y="126"/>
                      <a:pt x="7" y="171"/>
                    </a:cubicBezTo>
                    <a:cubicBezTo>
                      <a:pt x="7" y="173"/>
                      <a:pt x="6" y="176"/>
                      <a:pt x="4" y="175"/>
                    </a:cubicBezTo>
                    <a:cubicBezTo>
                      <a:pt x="0" y="173"/>
                      <a:pt x="1" y="170"/>
                      <a:pt x="3" y="167"/>
                    </a:cubicBezTo>
                    <a:close/>
                  </a:path>
                </a:pathLst>
              </a:custGeom>
              <a:solidFill>
                <a:srgbClr val="8E6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8" name="Freeform 291">
                <a:extLst>
                  <a:ext uri="{FF2B5EF4-FFF2-40B4-BE49-F238E27FC236}">
                    <a16:creationId xmlns:a16="http://schemas.microsoft.com/office/drawing/2014/main" id="{456F531D-2FF8-40E1-98A0-1CD4CFAE02C8}"/>
                  </a:ext>
                </a:extLst>
              </p:cNvPr>
              <p:cNvSpPr>
                <a:spLocks/>
              </p:cNvSpPr>
              <p:nvPr/>
            </p:nvSpPr>
            <p:spPr bwMode="auto">
              <a:xfrm>
                <a:off x="1044" y="2092"/>
                <a:ext cx="44" cy="174"/>
              </a:xfrm>
              <a:custGeom>
                <a:avLst/>
                <a:gdLst>
                  <a:gd name="T0" fmla="*/ 39 w 39"/>
                  <a:gd name="T1" fmla="*/ 0 h 155"/>
                  <a:gd name="T2" fmla="*/ 6 w 39"/>
                  <a:gd name="T3" fmla="*/ 155 h 155"/>
                  <a:gd name="T4" fmla="*/ 9 w 39"/>
                  <a:gd name="T5" fmla="*/ 94 h 155"/>
                  <a:gd name="T6" fmla="*/ 9 w 39"/>
                  <a:gd name="T7" fmla="*/ 63 h 155"/>
                  <a:gd name="T8" fmla="*/ 17 w 39"/>
                  <a:gd name="T9" fmla="*/ 54 h 155"/>
                  <a:gd name="T10" fmla="*/ 24 w 39"/>
                  <a:gd name="T11" fmla="*/ 41 h 155"/>
                  <a:gd name="T12" fmla="*/ 34 w 39"/>
                  <a:gd name="T13" fmla="*/ 0 h 155"/>
                  <a:gd name="T14" fmla="*/ 39 w 39"/>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55">
                    <a:moveTo>
                      <a:pt x="39" y="0"/>
                    </a:moveTo>
                    <a:cubicBezTo>
                      <a:pt x="34" y="53"/>
                      <a:pt x="7" y="101"/>
                      <a:pt x="6" y="155"/>
                    </a:cubicBezTo>
                    <a:cubicBezTo>
                      <a:pt x="0" y="134"/>
                      <a:pt x="7" y="114"/>
                      <a:pt x="9" y="94"/>
                    </a:cubicBezTo>
                    <a:cubicBezTo>
                      <a:pt x="11" y="84"/>
                      <a:pt x="19" y="73"/>
                      <a:pt x="9" y="63"/>
                    </a:cubicBezTo>
                    <a:cubicBezTo>
                      <a:pt x="8" y="62"/>
                      <a:pt x="6" y="51"/>
                      <a:pt x="17" y="54"/>
                    </a:cubicBezTo>
                    <a:cubicBezTo>
                      <a:pt x="20" y="54"/>
                      <a:pt x="23" y="46"/>
                      <a:pt x="24" y="41"/>
                    </a:cubicBezTo>
                    <a:cubicBezTo>
                      <a:pt x="27" y="27"/>
                      <a:pt x="31" y="13"/>
                      <a:pt x="34" y="0"/>
                    </a:cubicBezTo>
                    <a:cubicBezTo>
                      <a:pt x="36" y="0"/>
                      <a:pt x="37" y="0"/>
                      <a:pt x="39" y="0"/>
                    </a:cubicBezTo>
                    <a:close/>
                  </a:path>
                </a:pathLst>
              </a:custGeom>
              <a:solidFill>
                <a:srgbClr val="9172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9" name="Freeform 292">
                <a:extLst>
                  <a:ext uri="{FF2B5EF4-FFF2-40B4-BE49-F238E27FC236}">
                    <a16:creationId xmlns:a16="http://schemas.microsoft.com/office/drawing/2014/main" id="{F0B28659-B3D4-473F-88CD-F07184AB9060}"/>
                  </a:ext>
                </a:extLst>
              </p:cNvPr>
              <p:cNvSpPr>
                <a:spLocks/>
              </p:cNvSpPr>
              <p:nvPr/>
            </p:nvSpPr>
            <p:spPr bwMode="auto">
              <a:xfrm>
                <a:off x="652" y="2279"/>
                <a:ext cx="94" cy="199"/>
              </a:xfrm>
              <a:custGeom>
                <a:avLst/>
                <a:gdLst>
                  <a:gd name="T0" fmla="*/ 12 w 84"/>
                  <a:gd name="T1" fmla="*/ 176 h 177"/>
                  <a:gd name="T2" fmla="*/ 0 w 84"/>
                  <a:gd name="T3" fmla="*/ 172 h 177"/>
                  <a:gd name="T4" fmla="*/ 15 w 84"/>
                  <a:gd name="T5" fmla="*/ 166 h 177"/>
                  <a:gd name="T6" fmla="*/ 44 w 84"/>
                  <a:gd name="T7" fmla="*/ 94 h 177"/>
                  <a:gd name="T8" fmla="*/ 80 w 84"/>
                  <a:gd name="T9" fmla="*/ 0 h 177"/>
                  <a:gd name="T10" fmla="*/ 84 w 84"/>
                  <a:gd name="T11" fmla="*/ 5 h 177"/>
                  <a:gd name="T12" fmla="*/ 24 w 84"/>
                  <a:gd name="T13" fmla="*/ 161 h 177"/>
                  <a:gd name="T14" fmla="*/ 12 w 84"/>
                  <a:gd name="T15" fmla="*/ 17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77">
                    <a:moveTo>
                      <a:pt x="12" y="176"/>
                    </a:moveTo>
                    <a:cubicBezTo>
                      <a:pt x="8" y="176"/>
                      <a:pt x="3" y="177"/>
                      <a:pt x="0" y="172"/>
                    </a:cubicBezTo>
                    <a:cubicBezTo>
                      <a:pt x="7" y="174"/>
                      <a:pt x="12" y="172"/>
                      <a:pt x="15" y="166"/>
                    </a:cubicBezTo>
                    <a:cubicBezTo>
                      <a:pt x="27" y="143"/>
                      <a:pt x="40" y="121"/>
                      <a:pt x="44" y="94"/>
                    </a:cubicBezTo>
                    <a:cubicBezTo>
                      <a:pt x="50" y="61"/>
                      <a:pt x="70" y="33"/>
                      <a:pt x="80" y="0"/>
                    </a:cubicBezTo>
                    <a:cubicBezTo>
                      <a:pt x="83" y="4"/>
                      <a:pt x="84" y="4"/>
                      <a:pt x="84" y="5"/>
                    </a:cubicBezTo>
                    <a:cubicBezTo>
                      <a:pt x="61" y="55"/>
                      <a:pt x="52" y="112"/>
                      <a:pt x="24" y="161"/>
                    </a:cubicBezTo>
                    <a:cubicBezTo>
                      <a:pt x="21" y="167"/>
                      <a:pt x="18" y="173"/>
                      <a:pt x="12" y="176"/>
                    </a:cubicBezTo>
                    <a:close/>
                  </a:path>
                </a:pathLst>
              </a:custGeom>
              <a:solidFill>
                <a:srgbClr val="725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0" name="Freeform 293">
                <a:extLst>
                  <a:ext uri="{FF2B5EF4-FFF2-40B4-BE49-F238E27FC236}">
                    <a16:creationId xmlns:a16="http://schemas.microsoft.com/office/drawing/2014/main" id="{A46591F1-3EDF-4FF8-82ED-10EC53692E09}"/>
                  </a:ext>
                </a:extLst>
              </p:cNvPr>
              <p:cNvSpPr>
                <a:spLocks/>
              </p:cNvSpPr>
              <p:nvPr/>
            </p:nvSpPr>
            <p:spPr bwMode="auto">
              <a:xfrm>
                <a:off x="1362" y="2515"/>
                <a:ext cx="23" cy="188"/>
              </a:xfrm>
              <a:custGeom>
                <a:avLst/>
                <a:gdLst>
                  <a:gd name="T0" fmla="*/ 20 w 20"/>
                  <a:gd name="T1" fmla="*/ 0 h 168"/>
                  <a:gd name="T2" fmla="*/ 0 w 20"/>
                  <a:gd name="T3" fmla="*/ 168 h 168"/>
                  <a:gd name="T4" fmla="*/ 20 w 20"/>
                  <a:gd name="T5" fmla="*/ 0 h 168"/>
                </a:gdLst>
                <a:ahLst/>
                <a:cxnLst>
                  <a:cxn ang="0">
                    <a:pos x="T0" y="T1"/>
                  </a:cxn>
                  <a:cxn ang="0">
                    <a:pos x="T2" y="T3"/>
                  </a:cxn>
                  <a:cxn ang="0">
                    <a:pos x="T4" y="T5"/>
                  </a:cxn>
                </a:cxnLst>
                <a:rect l="0" t="0" r="r" b="b"/>
                <a:pathLst>
                  <a:path w="20" h="168">
                    <a:moveTo>
                      <a:pt x="20" y="0"/>
                    </a:moveTo>
                    <a:cubicBezTo>
                      <a:pt x="11" y="56"/>
                      <a:pt x="15" y="113"/>
                      <a:pt x="0" y="168"/>
                    </a:cubicBezTo>
                    <a:cubicBezTo>
                      <a:pt x="8" y="112"/>
                      <a:pt x="2" y="55"/>
                      <a:pt x="20" y="0"/>
                    </a:cubicBezTo>
                    <a:close/>
                  </a:path>
                </a:pathLst>
              </a:custGeom>
              <a:solidFill>
                <a:srgbClr val="BB9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1" name="Freeform 294">
                <a:extLst>
                  <a:ext uri="{FF2B5EF4-FFF2-40B4-BE49-F238E27FC236}">
                    <a16:creationId xmlns:a16="http://schemas.microsoft.com/office/drawing/2014/main" id="{0A3BA81B-B13B-4CA4-A0B0-55475CD506C6}"/>
                  </a:ext>
                </a:extLst>
              </p:cNvPr>
              <p:cNvSpPr>
                <a:spLocks/>
              </p:cNvSpPr>
              <p:nvPr/>
            </p:nvSpPr>
            <p:spPr bwMode="auto">
              <a:xfrm>
                <a:off x="953" y="1815"/>
                <a:ext cx="69" cy="195"/>
              </a:xfrm>
              <a:custGeom>
                <a:avLst/>
                <a:gdLst>
                  <a:gd name="T0" fmla="*/ 61 w 61"/>
                  <a:gd name="T1" fmla="*/ 9 h 174"/>
                  <a:gd name="T2" fmla="*/ 13 w 61"/>
                  <a:gd name="T3" fmla="*/ 142 h 174"/>
                  <a:gd name="T4" fmla="*/ 0 w 61"/>
                  <a:gd name="T5" fmla="*/ 174 h 174"/>
                  <a:gd name="T6" fmla="*/ 55 w 61"/>
                  <a:gd name="T7" fmla="*/ 0 h 174"/>
                  <a:gd name="T8" fmla="*/ 61 w 61"/>
                  <a:gd name="T9" fmla="*/ 9 h 174"/>
                </a:gdLst>
                <a:ahLst/>
                <a:cxnLst>
                  <a:cxn ang="0">
                    <a:pos x="T0" y="T1"/>
                  </a:cxn>
                  <a:cxn ang="0">
                    <a:pos x="T2" y="T3"/>
                  </a:cxn>
                  <a:cxn ang="0">
                    <a:pos x="T4" y="T5"/>
                  </a:cxn>
                  <a:cxn ang="0">
                    <a:pos x="T6" y="T7"/>
                  </a:cxn>
                  <a:cxn ang="0">
                    <a:pos x="T8" y="T9"/>
                  </a:cxn>
                </a:cxnLst>
                <a:rect l="0" t="0" r="r" b="b"/>
                <a:pathLst>
                  <a:path w="61" h="174">
                    <a:moveTo>
                      <a:pt x="61" y="9"/>
                    </a:moveTo>
                    <a:cubicBezTo>
                      <a:pt x="48" y="55"/>
                      <a:pt x="29" y="98"/>
                      <a:pt x="13" y="142"/>
                    </a:cubicBezTo>
                    <a:cubicBezTo>
                      <a:pt x="9" y="153"/>
                      <a:pt x="11" y="166"/>
                      <a:pt x="0" y="174"/>
                    </a:cubicBezTo>
                    <a:cubicBezTo>
                      <a:pt x="12" y="114"/>
                      <a:pt x="41" y="59"/>
                      <a:pt x="55" y="0"/>
                    </a:cubicBezTo>
                    <a:cubicBezTo>
                      <a:pt x="60" y="2"/>
                      <a:pt x="60" y="6"/>
                      <a:pt x="61" y="9"/>
                    </a:cubicBezTo>
                    <a:close/>
                  </a:path>
                </a:pathLst>
              </a:custGeom>
              <a:solidFill>
                <a:srgbClr val="99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2" name="Freeform 295">
                <a:extLst>
                  <a:ext uri="{FF2B5EF4-FFF2-40B4-BE49-F238E27FC236}">
                    <a16:creationId xmlns:a16="http://schemas.microsoft.com/office/drawing/2014/main" id="{70242C20-1743-452A-B3E7-66577909781E}"/>
                  </a:ext>
                </a:extLst>
              </p:cNvPr>
              <p:cNvSpPr>
                <a:spLocks/>
              </p:cNvSpPr>
              <p:nvPr/>
            </p:nvSpPr>
            <p:spPr bwMode="auto">
              <a:xfrm>
                <a:off x="1062" y="1881"/>
                <a:ext cx="46" cy="175"/>
              </a:xfrm>
              <a:custGeom>
                <a:avLst/>
                <a:gdLst>
                  <a:gd name="T0" fmla="*/ 41 w 41"/>
                  <a:gd name="T1" fmla="*/ 0 h 156"/>
                  <a:gd name="T2" fmla="*/ 0 w 41"/>
                  <a:gd name="T3" fmla="*/ 156 h 156"/>
                  <a:gd name="T4" fmla="*/ 41 w 41"/>
                  <a:gd name="T5" fmla="*/ 0 h 156"/>
                </a:gdLst>
                <a:ahLst/>
                <a:cxnLst>
                  <a:cxn ang="0">
                    <a:pos x="T0" y="T1"/>
                  </a:cxn>
                  <a:cxn ang="0">
                    <a:pos x="T2" y="T3"/>
                  </a:cxn>
                  <a:cxn ang="0">
                    <a:pos x="T4" y="T5"/>
                  </a:cxn>
                </a:cxnLst>
                <a:rect l="0" t="0" r="r" b="b"/>
                <a:pathLst>
                  <a:path w="41" h="156">
                    <a:moveTo>
                      <a:pt x="41" y="0"/>
                    </a:moveTo>
                    <a:cubicBezTo>
                      <a:pt x="23" y="51"/>
                      <a:pt x="12" y="104"/>
                      <a:pt x="0" y="156"/>
                    </a:cubicBezTo>
                    <a:cubicBezTo>
                      <a:pt x="2" y="101"/>
                      <a:pt x="15" y="49"/>
                      <a:pt x="41" y="0"/>
                    </a:cubicBezTo>
                    <a:close/>
                  </a:path>
                </a:pathLst>
              </a:custGeom>
              <a:solidFill>
                <a:srgbClr val="A179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3" name="Freeform 296">
                <a:extLst>
                  <a:ext uri="{FF2B5EF4-FFF2-40B4-BE49-F238E27FC236}">
                    <a16:creationId xmlns:a16="http://schemas.microsoft.com/office/drawing/2014/main" id="{ACCDB520-8033-43FE-8268-9BE4A2C81E61}"/>
                  </a:ext>
                </a:extLst>
              </p:cNvPr>
              <p:cNvSpPr>
                <a:spLocks/>
              </p:cNvSpPr>
              <p:nvPr/>
            </p:nvSpPr>
            <p:spPr bwMode="auto">
              <a:xfrm>
                <a:off x="1294" y="1415"/>
                <a:ext cx="27" cy="184"/>
              </a:xfrm>
              <a:custGeom>
                <a:avLst/>
                <a:gdLst>
                  <a:gd name="T0" fmla="*/ 6 w 24"/>
                  <a:gd name="T1" fmla="*/ 164 h 164"/>
                  <a:gd name="T2" fmla="*/ 10 w 24"/>
                  <a:gd name="T3" fmla="*/ 132 h 164"/>
                  <a:gd name="T4" fmla="*/ 8 w 24"/>
                  <a:gd name="T5" fmla="*/ 78 h 164"/>
                  <a:gd name="T6" fmla="*/ 12 w 24"/>
                  <a:gd name="T7" fmla="*/ 0 h 164"/>
                  <a:gd name="T8" fmla="*/ 12 w 24"/>
                  <a:gd name="T9" fmla="*/ 56 h 164"/>
                  <a:gd name="T10" fmla="*/ 20 w 24"/>
                  <a:gd name="T11" fmla="*/ 88 h 164"/>
                  <a:gd name="T12" fmla="*/ 6 w 24"/>
                  <a:gd name="T13" fmla="*/ 164 h 164"/>
                </a:gdLst>
                <a:ahLst/>
                <a:cxnLst>
                  <a:cxn ang="0">
                    <a:pos x="T0" y="T1"/>
                  </a:cxn>
                  <a:cxn ang="0">
                    <a:pos x="T2" y="T3"/>
                  </a:cxn>
                  <a:cxn ang="0">
                    <a:pos x="T4" y="T5"/>
                  </a:cxn>
                  <a:cxn ang="0">
                    <a:pos x="T6" y="T7"/>
                  </a:cxn>
                  <a:cxn ang="0">
                    <a:pos x="T8" y="T9"/>
                  </a:cxn>
                  <a:cxn ang="0">
                    <a:pos x="T10" y="T11"/>
                  </a:cxn>
                  <a:cxn ang="0">
                    <a:pos x="T12" y="T13"/>
                  </a:cxn>
                </a:cxnLst>
                <a:rect l="0" t="0" r="r" b="b"/>
                <a:pathLst>
                  <a:path w="24" h="164">
                    <a:moveTo>
                      <a:pt x="6" y="164"/>
                    </a:moveTo>
                    <a:cubicBezTo>
                      <a:pt x="7" y="153"/>
                      <a:pt x="9" y="142"/>
                      <a:pt x="10" y="132"/>
                    </a:cubicBezTo>
                    <a:cubicBezTo>
                      <a:pt x="12" y="114"/>
                      <a:pt x="13" y="97"/>
                      <a:pt x="8" y="78"/>
                    </a:cubicBezTo>
                    <a:cubicBezTo>
                      <a:pt x="0" y="54"/>
                      <a:pt x="3" y="26"/>
                      <a:pt x="12" y="0"/>
                    </a:cubicBezTo>
                    <a:cubicBezTo>
                      <a:pt x="12" y="19"/>
                      <a:pt x="12" y="37"/>
                      <a:pt x="12" y="56"/>
                    </a:cubicBezTo>
                    <a:cubicBezTo>
                      <a:pt x="12" y="67"/>
                      <a:pt x="18" y="78"/>
                      <a:pt x="20" y="88"/>
                    </a:cubicBezTo>
                    <a:cubicBezTo>
                      <a:pt x="24" y="114"/>
                      <a:pt x="17" y="140"/>
                      <a:pt x="6" y="164"/>
                    </a:cubicBezTo>
                    <a:close/>
                  </a:path>
                </a:pathLst>
              </a:custGeom>
              <a:solidFill>
                <a:srgbClr val="887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4" name="Freeform 297">
                <a:extLst>
                  <a:ext uri="{FF2B5EF4-FFF2-40B4-BE49-F238E27FC236}">
                    <a16:creationId xmlns:a16="http://schemas.microsoft.com/office/drawing/2014/main" id="{08639788-A40C-4ED5-A088-10FAEB463C84}"/>
                  </a:ext>
                </a:extLst>
              </p:cNvPr>
              <p:cNvSpPr>
                <a:spLocks/>
              </p:cNvSpPr>
              <p:nvPr/>
            </p:nvSpPr>
            <p:spPr bwMode="auto">
              <a:xfrm>
                <a:off x="1354" y="1232"/>
                <a:ext cx="46" cy="139"/>
              </a:xfrm>
              <a:custGeom>
                <a:avLst/>
                <a:gdLst>
                  <a:gd name="T0" fmla="*/ 31 w 41"/>
                  <a:gd name="T1" fmla="*/ 44 h 124"/>
                  <a:gd name="T2" fmla="*/ 27 w 41"/>
                  <a:gd name="T3" fmla="*/ 64 h 124"/>
                  <a:gd name="T4" fmla="*/ 22 w 41"/>
                  <a:gd name="T5" fmla="*/ 55 h 124"/>
                  <a:gd name="T6" fmla="*/ 22 w 41"/>
                  <a:gd name="T7" fmla="*/ 40 h 124"/>
                  <a:gd name="T8" fmla="*/ 11 w 41"/>
                  <a:gd name="T9" fmla="*/ 124 h 124"/>
                  <a:gd name="T10" fmla="*/ 4 w 41"/>
                  <a:gd name="T11" fmla="*/ 101 h 124"/>
                  <a:gd name="T12" fmla="*/ 21 w 41"/>
                  <a:gd name="T13" fmla="*/ 18 h 124"/>
                  <a:gd name="T14" fmla="*/ 23 w 41"/>
                  <a:gd name="T15" fmla="*/ 4 h 124"/>
                  <a:gd name="T16" fmla="*/ 34 w 41"/>
                  <a:gd name="T17" fmla="*/ 0 h 124"/>
                  <a:gd name="T18" fmla="*/ 31 w 41"/>
                  <a:gd name="T19" fmla="*/ 4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24">
                    <a:moveTo>
                      <a:pt x="31" y="44"/>
                    </a:moveTo>
                    <a:cubicBezTo>
                      <a:pt x="30" y="51"/>
                      <a:pt x="28" y="57"/>
                      <a:pt x="27" y="64"/>
                    </a:cubicBezTo>
                    <a:cubicBezTo>
                      <a:pt x="19" y="64"/>
                      <a:pt x="22" y="59"/>
                      <a:pt x="22" y="55"/>
                    </a:cubicBezTo>
                    <a:cubicBezTo>
                      <a:pt x="22" y="50"/>
                      <a:pt x="22" y="45"/>
                      <a:pt x="22" y="40"/>
                    </a:cubicBezTo>
                    <a:cubicBezTo>
                      <a:pt x="13" y="66"/>
                      <a:pt x="9" y="94"/>
                      <a:pt x="11" y="124"/>
                    </a:cubicBezTo>
                    <a:cubicBezTo>
                      <a:pt x="0" y="116"/>
                      <a:pt x="3" y="108"/>
                      <a:pt x="4" y="101"/>
                    </a:cubicBezTo>
                    <a:cubicBezTo>
                      <a:pt x="7" y="73"/>
                      <a:pt x="8" y="44"/>
                      <a:pt x="21" y="18"/>
                    </a:cubicBezTo>
                    <a:cubicBezTo>
                      <a:pt x="22" y="14"/>
                      <a:pt x="22" y="9"/>
                      <a:pt x="23" y="4"/>
                    </a:cubicBezTo>
                    <a:cubicBezTo>
                      <a:pt x="27" y="3"/>
                      <a:pt x="30" y="1"/>
                      <a:pt x="34" y="0"/>
                    </a:cubicBezTo>
                    <a:cubicBezTo>
                      <a:pt x="39" y="15"/>
                      <a:pt x="41" y="30"/>
                      <a:pt x="31" y="44"/>
                    </a:cubicBezTo>
                    <a:close/>
                  </a:path>
                </a:pathLst>
              </a:custGeom>
              <a:solidFill>
                <a:srgbClr val="946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5" name="Freeform 298">
                <a:extLst>
                  <a:ext uri="{FF2B5EF4-FFF2-40B4-BE49-F238E27FC236}">
                    <a16:creationId xmlns:a16="http://schemas.microsoft.com/office/drawing/2014/main" id="{B0056207-5DEF-418A-A340-B1AD4302DBBB}"/>
                  </a:ext>
                </a:extLst>
              </p:cNvPr>
              <p:cNvSpPr>
                <a:spLocks/>
              </p:cNvSpPr>
              <p:nvPr/>
            </p:nvSpPr>
            <p:spPr bwMode="auto">
              <a:xfrm>
                <a:off x="1316" y="1245"/>
                <a:ext cx="42" cy="180"/>
              </a:xfrm>
              <a:custGeom>
                <a:avLst/>
                <a:gdLst>
                  <a:gd name="T0" fmla="*/ 17 w 37"/>
                  <a:gd name="T1" fmla="*/ 8 h 160"/>
                  <a:gd name="T2" fmla="*/ 37 w 37"/>
                  <a:gd name="T3" fmla="*/ 7 h 160"/>
                  <a:gd name="T4" fmla="*/ 11 w 37"/>
                  <a:gd name="T5" fmla="*/ 134 h 160"/>
                  <a:gd name="T6" fmla="*/ 9 w 37"/>
                  <a:gd name="T7" fmla="*/ 148 h 160"/>
                  <a:gd name="T8" fmla="*/ 9 w 37"/>
                  <a:gd name="T9" fmla="*/ 148 h 160"/>
                  <a:gd name="T10" fmla="*/ 0 w 37"/>
                  <a:gd name="T11" fmla="*/ 160 h 160"/>
                  <a:gd name="T12" fmla="*/ 19 w 37"/>
                  <a:gd name="T13" fmla="*/ 47 h 160"/>
                  <a:gd name="T14" fmla="*/ 24 w 37"/>
                  <a:gd name="T15" fmla="*/ 18 h 160"/>
                  <a:gd name="T16" fmla="*/ 17 w 37"/>
                  <a:gd name="T17" fmla="*/ 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160">
                    <a:moveTo>
                      <a:pt x="17" y="8"/>
                    </a:moveTo>
                    <a:cubicBezTo>
                      <a:pt x="23" y="0"/>
                      <a:pt x="30" y="4"/>
                      <a:pt x="37" y="7"/>
                    </a:cubicBezTo>
                    <a:cubicBezTo>
                      <a:pt x="21" y="48"/>
                      <a:pt x="23" y="93"/>
                      <a:pt x="11" y="134"/>
                    </a:cubicBezTo>
                    <a:cubicBezTo>
                      <a:pt x="9" y="139"/>
                      <a:pt x="10" y="143"/>
                      <a:pt x="9" y="148"/>
                    </a:cubicBezTo>
                    <a:cubicBezTo>
                      <a:pt x="9" y="148"/>
                      <a:pt x="9" y="148"/>
                      <a:pt x="9" y="148"/>
                    </a:cubicBezTo>
                    <a:cubicBezTo>
                      <a:pt x="7" y="151"/>
                      <a:pt x="5" y="153"/>
                      <a:pt x="0" y="160"/>
                    </a:cubicBezTo>
                    <a:cubicBezTo>
                      <a:pt x="7" y="120"/>
                      <a:pt x="13" y="84"/>
                      <a:pt x="19" y="47"/>
                    </a:cubicBezTo>
                    <a:cubicBezTo>
                      <a:pt x="21" y="38"/>
                      <a:pt x="23" y="28"/>
                      <a:pt x="24" y="18"/>
                    </a:cubicBezTo>
                    <a:cubicBezTo>
                      <a:pt x="25" y="13"/>
                      <a:pt x="26" y="7"/>
                      <a:pt x="17" y="8"/>
                    </a:cubicBezTo>
                    <a:close/>
                  </a:path>
                </a:pathLst>
              </a:custGeom>
              <a:solidFill>
                <a:srgbClr val="967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6" name="Freeform 299">
                <a:extLst>
                  <a:ext uri="{FF2B5EF4-FFF2-40B4-BE49-F238E27FC236}">
                    <a16:creationId xmlns:a16="http://schemas.microsoft.com/office/drawing/2014/main" id="{EB0942FA-5D1A-4E00-A755-2A9950E9F6FA}"/>
                  </a:ext>
                </a:extLst>
              </p:cNvPr>
              <p:cNvSpPr>
                <a:spLocks/>
              </p:cNvSpPr>
              <p:nvPr/>
            </p:nvSpPr>
            <p:spPr bwMode="auto">
              <a:xfrm>
                <a:off x="1262" y="2088"/>
                <a:ext cx="32" cy="173"/>
              </a:xfrm>
              <a:custGeom>
                <a:avLst/>
                <a:gdLst>
                  <a:gd name="T0" fmla="*/ 28 w 28"/>
                  <a:gd name="T1" fmla="*/ 0 h 154"/>
                  <a:gd name="T2" fmla="*/ 4 w 28"/>
                  <a:gd name="T3" fmla="*/ 154 h 154"/>
                  <a:gd name="T4" fmla="*/ 28 w 28"/>
                  <a:gd name="T5" fmla="*/ 0 h 154"/>
                </a:gdLst>
                <a:ahLst/>
                <a:cxnLst>
                  <a:cxn ang="0">
                    <a:pos x="T0" y="T1"/>
                  </a:cxn>
                  <a:cxn ang="0">
                    <a:pos x="T2" y="T3"/>
                  </a:cxn>
                  <a:cxn ang="0">
                    <a:pos x="T4" y="T5"/>
                  </a:cxn>
                </a:cxnLst>
                <a:rect l="0" t="0" r="r" b="b"/>
                <a:pathLst>
                  <a:path w="28" h="154">
                    <a:moveTo>
                      <a:pt x="28" y="0"/>
                    </a:moveTo>
                    <a:cubicBezTo>
                      <a:pt x="19" y="50"/>
                      <a:pt x="18" y="101"/>
                      <a:pt x="4" y="154"/>
                    </a:cubicBezTo>
                    <a:cubicBezTo>
                      <a:pt x="0" y="128"/>
                      <a:pt x="15" y="18"/>
                      <a:pt x="28" y="0"/>
                    </a:cubicBezTo>
                    <a:close/>
                  </a:path>
                </a:pathLst>
              </a:custGeom>
              <a:solidFill>
                <a:srgbClr val="A276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7" name="Freeform 300">
                <a:extLst>
                  <a:ext uri="{FF2B5EF4-FFF2-40B4-BE49-F238E27FC236}">
                    <a16:creationId xmlns:a16="http://schemas.microsoft.com/office/drawing/2014/main" id="{26098B0C-AAF9-4E71-A541-A4F528C83382}"/>
                  </a:ext>
                </a:extLst>
              </p:cNvPr>
              <p:cNvSpPr>
                <a:spLocks/>
              </p:cNvSpPr>
              <p:nvPr/>
            </p:nvSpPr>
            <p:spPr bwMode="auto">
              <a:xfrm>
                <a:off x="1399" y="1753"/>
                <a:ext cx="19" cy="210"/>
              </a:xfrm>
              <a:custGeom>
                <a:avLst/>
                <a:gdLst>
                  <a:gd name="T0" fmla="*/ 15 w 17"/>
                  <a:gd name="T1" fmla="*/ 0 h 187"/>
                  <a:gd name="T2" fmla="*/ 5 w 17"/>
                  <a:gd name="T3" fmla="*/ 187 h 187"/>
                  <a:gd name="T4" fmla="*/ 15 w 17"/>
                  <a:gd name="T5" fmla="*/ 0 h 187"/>
                </a:gdLst>
                <a:ahLst/>
                <a:cxnLst>
                  <a:cxn ang="0">
                    <a:pos x="T0" y="T1"/>
                  </a:cxn>
                  <a:cxn ang="0">
                    <a:pos x="T2" y="T3"/>
                  </a:cxn>
                  <a:cxn ang="0">
                    <a:pos x="T4" y="T5"/>
                  </a:cxn>
                </a:cxnLst>
                <a:rect l="0" t="0" r="r" b="b"/>
                <a:pathLst>
                  <a:path w="17" h="187">
                    <a:moveTo>
                      <a:pt x="15" y="0"/>
                    </a:moveTo>
                    <a:cubicBezTo>
                      <a:pt x="9" y="62"/>
                      <a:pt x="17" y="124"/>
                      <a:pt x="5" y="187"/>
                    </a:cubicBezTo>
                    <a:cubicBezTo>
                      <a:pt x="0" y="166"/>
                      <a:pt x="6" y="32"/>
                      <a:pt x="15" y="0"/>
                    </a:cubicBezTo>
                    <a:close/>
                  </a:path>
                </a:pathLst>
              </a:custGeom>
              <a:solidFill>
                <a:srgbClr val="9B7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8" name="Freeform 301">
                <a:extLst>
                  <a:ext uri="{FF2B5EF4-FFF2-40B4-BE49-F238E27FC236}">
                    <a16:creationId xmlns:a16="http://schemas.microsoft.com/office/drawing/2014/main" id="{52581151-BB99-4892-A174-BA9060F87C91}"/>
                  </a:ext>
                </a:extLst>
              </p:cNvPr>
              <p:cNvSpPr>
                <a:spLocks/>
              </p:cNvSpPr>
              <p:nvPr/>
            </p:nvSpPr>
            <p:spPr bwMode="auto">
              <a:xfrm>
                <a:off x="1366" y="2256"/>
                <a:ext cx="33" cy="178"/>
              </a:xfrm>
              <a:custGeom>
                <a:avLst/>
                <a:gdLst>
                  <a:gd name="T0" fmla="*/ 8 w 30"/>
                  <a:gd name="T1" fmla="*/ 140 h 158"/>
                  <a:gd name="T2" fmla="*/ 2 w 30"/>
                  <a:gd name="T3" fmla="*/ 158 h 158"/>
                  <a:gd name="T4" fmla="*/ 0 w 30"/>
                  <a:gd name="T5" fmla="*/ 147 h 158"/>
                  <a:gd name="T6" fmla="*/ 27 w 30"/>
                  <a:gd name="T7" fmla="*/ 0 h 158"/>
                  <a:gd name="T8" fmla="*/ 18 w 30"/>
                  <a:gd name="T9" fmla="*/ 102 h 158"/>
                  <a:gd name="T10" fmla="*/ 8 w 30"/>
                  <a:gd name="T11" fmla="*/ 140 h 158"/>
                </a:gdLst>
                <a:ahLst/>
                <a:cxnLst>
                  <a:cxn ang="0">
                    <a:pos x="T0" y="T1"/>
                  </a:cxn>
                  <a:cxn ang="0">
                    <a:pos x="T2" y="T3"/>
                  </a:cxn>
                  <a:cxn ang="0">
                    <a:pos x="T4" y="T5"/>
                  </a:cxn>
                  <a:cxn ang="0">
                    <a:pos x="T6" y="T7"/>
                  </a:cxn>
                  <a:cxn ang="0">
                    <a:pos x="T8" y="T9"/>
                  </a:cxn>
                  <a:cxn ang="0">
                    <a:pos x="T10" y="T11"/>
                  </a:cxn>
                </a:cxnLst>
                <a:rect l="0" t="0" r="r" b="b"/>
                <a:pathLst>
                  <a:path w="30" h="158">
                    <a:moveTo>
                      <a:pt x="8" y="140"/>
                    </a:moveTo>
                    <a:cubicBezTo>
                      <a:pt x="3" y="144"/>
                      <a:pt x="7" y="151"/>
                      <a:pt x="2" y="158"/>
                    </a:cubicBezTo>
                    <a:cubicBezTo>
                      <a:pt x="2" y="153"/>
                      <a:pt x="1" y="150"/>
                      <a:pt x="0" y="147"/>
                    </a:cubicBezTo>
                    <a:cubicBezTo>
                      <a:pt x="9" y="98"/>
                      <a:pt x="21" y="50"/>
                      <a:pt x="27" y="0"/>
                    </a:cubicBezTo>
                    <a:cubicBezTo>
                      <a:pt x="25" y="34"/>
                      <a:pt x="30" y="68"/>
                      <a:pt x="18" y="102"/>
                    </a:cubicBezTo>
                    <a:cubicBezTo>
                      <a:pt x="13" y="114"/>
                      <a:pt x="11" y="127"/>
                      <a:pt x="8" y="140"/>
                    </a:cubicBezTo>
                    <a:close/>
                  </a:path>
                </a:pathLst>
              </a:custGeom>
              <a:solidFill>
                <a:srgbClr val="9E7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9" name="Freeform 302">
                <a:extLst>
                  <a:ext uri="{FF2B5EF4-FFF2-40B4-BE49-F238E27FC236}">
                    <a16:creationId xmlns:a16="http://schemas.microsoft.com/office/drawing/2014/main" id="{B64C67CB-669F-446B-903B-B376576402A9}"/>
                  </a:ext>
                </a:extLst>
              </p:cNvPr>
              <p:cNvSpPr>
                <a:spLocks/>
              </p:cNvSpPr>
              <p:nvPr/>
            </p:nvSpPr>
            <p:spPr bwMode="auto">
              <a:xfrm>
                <a:off x="863" y="2401"/>
                <a:ext cx="72" cy="182"/>
              </a:xfrm>
              <a:custGeom>
                <a:avLst/>
                <a:gdLst>
                  <a:gd name="T0" fmla="*/ 0 w 64"/>
                  <a:gd name="T1" fmla="*/ 162 h 162"/>
                  <a:gd name="T2" fmla="*/ 64 w 64"/>
                  <a:gd name="T3" fmla="*/ 0 h 162"/>
                  <a:gd name="T4" fmla="*/ 0 w 64"/>
                  <a:gd name="T5" fmla="*/ 162 h 162"/>
                </a:gdLst>
                <a:ahLst/>
                <a:cxnLst>
                  <a:cxn ang="0">
                    <a:pos x="T0" y="T1"/>
                  </a:cxn>
                  <a:cxn ang="0">
                    <a:pos x="T2" y="T3"/>
                  </a:cxn>
                  <a:cxn ang="0">
                    <a:pos x="T4" y="T5"/>
                  </a:cxn>
                </a:cxnLst>
                <a:rect l="0" t="0" r="r" b="b"/>
                <a:pathLst>
                  <a:path w="64" h="162">
                    <a:moveTo>
                      <a:pt x="0" y="162"/>
                    </a:moveTo>
                    <a:cubicBezTo>
                      <a:pt x="13" y="105"/>
                      <a:pt x="44" y="54"/>
                      <a:pt x="64" y="0"/>
                    </a:cubicBezTo>
                    <a:cubicBezTo>
                      <a:pt x="49" y="56"/>
                      <a:pt x="22" y="108"/>
                      <a:pt x="0" y="162"/>
                    </a:cubicBezTo>
                    <a:close/>
                  </a:path>
                </a:pathLst>
              </a:custGeom>
              <a:solidFill>
                <a:srgbClr val="8B6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0" name="Freeform 303">
                <a:extLst>
                  <a:ext uri="{FF2B5EF4-FFF2-40B4-BE49-F238E27FC236}">
                    <a16:creationId xmlns:a16="http://schemas.microsoft.com/office/drawing/2014/main" id="{BE9D63B5-29C3-4511-AAFF-63244BE14874}"/>
                  </a:ext>
                </a:extLst>
              </p:cNvPr>
              <p:cNvSpPr>
                <a:spLocks/>
              </p:cNvSpPr>
              <p:nvPr/>
            </p:nvSpPr>
            <p:spPr bwMode="auto">
              <a:xfrm>
                <a:off x="1152" y="2182"/>
                <a:ext cx="36" cy="175"/>
              </a:xfrm>
              <a:custGeom>
                <a:avLst/>
                <a:gdLst>
                  <a:gd name="T0" fmla="*/ 32 w 32"/>
                  <a:gd name="T1" fmla="*/ 0 h 156"/>
                  <a:gd name="T2" fmla="*/ 0 w 32"/>
                  <a:gd name="T3" fmla="*/ 156 h 156"/>
                  <a:gd name="T4" fmla="*/ 18 w 32"/>
                  <a:gd name="T5" fmla="*/ 79 h 156"/>
                  <a:gd name="T6" fmla="*/ 32 w 32"/>
                  <a:gd name="T7" fmla="*/ 0 h 156"/>
                </a:gdLst>
                <a:ahLst/>
                <a:cxnLst>
                  <a:cxn ang="0">
                    <a:pos x="T0" y="T1"/>
                  </a:cxn>
                  <a:cxn ang="0">
                    <a:pos x="T2" y="T3"/>
                  </a:cxn>
                  <a:cxn ang="0">
                    <a:pos x="T4" y="T5"/>
                  </a:cxn>
                  <a:cxn ang="0">
                    <a:pos x="T6" y="T7"/>
                  </a:cxn>
                </a:cxnLst>
                <a:rect l="0" t="0" r="r" b="b"/>
                <a:pathLst>
                  <a:path w="32" h="156">
                    <a:moveTo>
                      <a:pt x="32" y="0"/>
                    </a:moveTo>
                    <a:cubicBezTo>
                      <a:pt x="29" y="54"/>
                      <a:pt x="25" y="107"/>
                      <a:pt x="0" y="156"/>
                    </a:cubicBezTo>
                    <a:cubicBezTo>
                      <a:pt x="3" y="129"/>
                      <a:pt x="19" y="105"/>
                      <a:pt x="18" y="79"/>
                    </a:cubicBezTo>
                    <a:cubicBezTo>
                      <a:pt x="18" y="51"/>
                      <a:pt x="31" y="27"/>
                      <a:pt x="32" y="0"/>
                    </a:cubicBezTo>
                    <a:close/>
                  </a:path>
                </a:pathLst>
              </a:custGeom>
              <a:solidFill>
                <a:srgbClr val="816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1" name="Freeform 304">
                <a:extLst>
                  <a:ext uri="{FF2B5EF4-FFF2-40B4-BE49-F238E27FC236}">
                    <a16:creationId xmlns:a16="http://schemas.microsoft.com/office/drawing/2014/main" id="{82478018-8D41-4470-9071-20E833284DA5}"/>
                  </a:ext>
                </a:extLst>
              </p:cNvPr>
              <p:cNvSpPr>
                <a:spLocks/>
              </p:cNvSpPr>
              <p:nvPr/>
            </p:nvSpPr>
            <p:spPr bwMode="auto">
              <a:xfrm>
                <a:off x="960" y="1969"/>
                <a:ext cx="62" cy="175"/>
              </a:xfrm>
              <a:custGeom>
                <a:avLst/>
                <a:gdLst>
                  <a:gd name="T0" fmla="*/ 47 w 55"/>
                  <a:gd name="T1" fmla="*/ 12 h 156"/>
                  <a:gd name="T2" fmla="*/ 53 w 55"/>
                  <a:gd name="T3" fmla="*/ 0 h 156"/>
                  <a:gd name="T4" fmla="*/ 53 w 55"/>
                  <a:gd name="T5" fmla="*/ 16 h 156"/>
                  <a:gd name="T6" fmla="*/ 5 w 55"/>
                  <a:gd name="T7" fmla="*/ 156 h 156"/>
                  <a:gd name="T8" fmla="*/ 2 w 55"/>
                  <a:gd name="T9" fmla="*/ 151 h 156"/>
                  <a:gd name="T10" fmla="*/ 47 w 55"/>
                  <a:gd name="T11" fmla="*/ 12 h 156"/>
                </a:gdLst>
                <a:ahLst/>
                <a:cxnLst>
                  <a:cxn ang="0">
                    <a:pos x="T0" y="T1"/>
                  </a:cxn>
                  <a:cxn ang="0">
                    <a:pos x="T2" y="T3"/>
                  </a:cxn>
                  <a:cxn ang="0">
                    <a:pos x="T4" y="T5"/>
                  </a:cxn>
                  <a:cxn ang="0">
                    <a:pos x="T6" y="T7"/>
                  </a:cxn>
                  <a:cxn ang="0">
                    <a:pos x="T8" y="T9"/>
                  </a:cxn>
                  <a:cxn ang="0">
                    <a:pos x="T10" y="T11"/>
                  </a:cxn>
                </a:cxnLst>
                <a:rect l="0" t="0" r="r" b="b"/>
                <a:pathLst>
                  <a:path w="55" h="156">
                    <a:moveTo>
                      <a:pt x="47" y="12"/>
                    </a:moveTo>
                    <a:cubicBezTo>
                      <a:pt x="49" y="8"/>
                      <a:pt x="51" y="4"/>
                      <a:pt x="53" y="0"/>
                    </a:cubicBezTo>
                    <a:cubicBezTo>
                      <a:pt x="53" y="6"/>
                      <a:pt x="55" y="12"/>
                      <a:pt x="53" y="16"/>
                    </a:cubicBezTo>
                    <a:cubicBezTo>
                      <a:pt x="33" y="61"/>
                      <a:pt x="31" y="113"/>
                      <a:pt x="5" y="156"/>
                    </a:cubicBezTo>
                    <a:cubicBezTo>
                      <a:pt x="1" y="156"/>
                      <a:pt x="0" y="155"/>
                      <a:pt x="2" y="151"/>
                    </a:cubicBezTo>
                    <a:cubicBezTo>
                      <a:pt x="23" y="107"/>
                      <a:pt x="25" y="56"/>
                      <a:pt x="47" y="12"/>
                    </a:cubicBezTo>
                    <a:close/>
                  </a:path>
                </a:pathLst>
              </a:custGeom>
              <a:solidFill>
                <a:srgbClr val="7C56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2" name="Freeform 305">
                <a:extLst>
                  <a:ext uri="{FF2B5EF4-FFF2-40B4-BE49-F238E27FC236}">
                    <a16:creationId xmlns:a16="http://schemas.microsoft.com/office/drawing/2014/main" id="{655EF378-C390-433F-B015-A22ACB3B0E9F}"/>
                  </a:ext>
                </a:extLst>
              </p:cNvPr>
              <p:cNvSpPr>
                <a:spLocks/>
              </p:cNvSpPr>
              <p:nvPr/>
            </p:nvSpPr>
            <p:spPr bwMode="auto">
              <a:xfrm>
                <a:off x="931" y="1426"/>
                <a:ext cx="73" cy="161"/>
              </a:xfrm>
              <a:custGeom>
                <a:avLst/>
                <a:gdLst>
                  <a:gd name="T0" fmla="*/ 4 w 65"/>
                  <a:gd name="T1" fmla="*/ 143 h 143"/>
                  <a:gd name="T2" fmla="*/ 0 w 65"/>
                  <a:gd name="T3" fmla="*/ 139 h 143"/>
                  <a:gd name="T4" fmla="*/ 59 w 65"/>
                  <a:gd name="T5" fmla="*/ 0 h 143"/>
                  <a:gd name="T6" fmla="*/ 65 w 65"/>
                  <a:gd name="T7" fmla="*/ 2 h 143"/>
                  <a:gd name="T8" fmla="*/ 4 w 65"/>
                  <a:gd name="T9" fmla="*/ 143 h 143"/>
                </a:gdLst>
                <a:ahLst/>
                <a:cxnLst>
                  <a:cxn ang="0">
                    <a:pos x="T0" y="T1"/>
                  </a:cxn>
                  <a:cxn ang="0">
                    <a:pos x="T2" y="T3"/>
                  </a:cxn>
                  <a:cxn ang="0">
                    <a:pos x="T4" y="T5"/>
                  </a:cxn>
                  <a:cxn ang="0">
                    <a:pos x="T6" y="T7"/>
                  </a:cxn>
                  <a:cxn ang="0">
                    <a:pos x="T8" y="T9"/>
                  </a:cxn>
                </a:cxnLst>
                <a:rect l="0" t="0" r="r" b="b"/>
                <a:pathLst>
                  <a:path w="65" h="143">
                    <a:moveTo>
                      <a:pt x="4" y="143"/>
                    </a:moveTo>
                    <a:cubicBezTo>
                      <a:pt x="3" y="142"/>
                      <a:pt x="2" y="141"/>
                      <a:pt x="0" y="139"/>
                    </a:cubicBezTo>
                    <a:cubicBezTo>
                      <a:pt x="20" y="93"/>
                      <a:pt x="40" y="46"/>
                      <a:pt x="59" y="0"/>
                    </a:cubicBezTo>
                    <a:cubicBezTo>
                      <a:pt x="61" y="0"/>
                      <a:pt x="63" y="1"/>
                      <a:pt x="65" y="2"/>
                    </a:cubicBezTo>
                    <a:cubicBezTo>
                      <a:pt x="44" y="49"/>
                      <a:pt x="31" y="99"/>
                      <a:pt x="4" y="143"/>
                    </a:cubicBezTo>
                    <a:close/>
                  </a:path>
                </a:pathLst>
              </a:custGeom>
              <a:solidFill>
                <a:srgbClr val="B38A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3" name="Freeform 306">
                <a:extLst>
                  <a:ext uri="{FF2B5EF4-FFF2-40B4-BE49-F238E27FC236}">
                    <a16:creationId xmlns:a16="http://schemas.microsoft.com/office/drawing/2014/main" id="{2AE44EFC-CEAE-4641-99BB-15126E3E897D}"/>
                  </a:ext>
                </a:extLst>
              </p:cNvPr>
              <p:cNvSpPr>
                <a:spLocks/>
              </p:cNvSpPr>
              <p:nvPr/>
            </p:nvSpPr>
            <p:spPr bwMode="auto">
              <a:xfrm>
                <a:off x="1038" y="1832"/>
                <a:ext cx="57" cy="173"/>
              </a:xfrm>
              <a:custGeom>
                <a:avLst/>
                <a:gdLst>
                  <a:gd name="T0" fmla="*/ 0 w 50"/>
                  <a:gd name="T1" fmla="*/ 154 h 154"/>
                  <a:gd name="T2" fmla="*/ 25 w 50"/>
                  <a:gd name="T3" fmla="*/ 63 h 154"/>
                  <a:gd name="T4" fmla="*/ 40 w 50"/>
                  <a:gd name="T5" fmla="*/ 18 h 154"/>
                  <a:gd name="T6" fmla="*/ 50 w 50"/>
                  <a:gd name="T7" fmla="*/ 0 h 154"/>
                  <a:gd name="T8" fmla="*/ 31 w 50"/>
                  <a:gd name="T9" fmla="*/ 68 h 154"/>
                  <a:gd name="T10" fmla="*/ 7 w 50"/>
                  <a:gd name="T11" fmla="*/ 143 h 154"/>
                  <a:gd name="T12" fmla="*/ 1 w 50"/>
                  <a:gd name="T13" fmla="*/ 154 h 154"/>
                  <a:gd name="T14" fmla="*/ 0 w 50"/>
                  <a:gd name="T15" fmla="*/ 154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54">
                    <a:moveTo>
                      <a:pt x="0" y="154"/>
                    </a:moveTo>
                    <a:cubicBezTo>
                      <a:pt x="5" y="123"/>
                      <a:pt x="6" y="91"/>
                      <a:pt x="25" y="63"/>
                    </a:cubicBezTo>
                    <a:cubicBezTo>
                      <a:pt x="34" y="50"/>
                      <a:pt x="35" y="33"/>
                      <a:pt x="40" y="18"/>
                    </a:cubicBezTo>
                    <a:cubicBezTo>
                      <a:pt x="41" y="13"/>
                      <a:pt x="42" y="8"/>
                      <a:pt x="50" y="0"/>
                    </a:cubicBezTo>
                    <a:cubicBezTo>
                      <a:pt x="48" y="27"/>
                      <a:pt x="41" y="49"/>
                      <a:pt x="31" y="68"/>
                    </a:cubicBezTo>
                    <a:cubicBezTo>
                      <a:pt x="19" y="92"/>
                      <a:pt x="11" y="116"/>
                      <a:pt x="7" y="143"/>
                    </a:cubicBezTo>
                    <a:cubicBezTo>
                      <a:pt x="6" y="147"/>
                      <a:pt x="5" y="152"/>
                      <a:pt x="1" y="154"/>
                    </a:cubicBezTo>
                    <a:lnTo>
                      <a:pt x="0" y="154"/>
                    </a:lnTo>
                    <a:close/>
                  </a:path>
                </a:pathLst>
              </a:custGeom>
              <a:solidFill>
                <a:srgbClr val="936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4" name="Freeform 307">
                <a:extLst>
                  <a:ext uri="{FF2B5EF4-FFF2-40B4-BE49-F238E27FC236}">
                    <a16:creationId xmlns:a16="http://schemas.microsoft.com/office/drawing/2014/main" id="{B9DB7742-3534-46FF-A535-C1F2B3B7EF98}"/>
                  </a:ext>
                </a:extLst>
              </p:cNvPr>
              <p:cNvSpPr>
                <a:spLocks/>
              </p:cNvSpPr>
              <p:nvPr/>
            </p:nvSpPr>
            <p:spPr bwMode="auto">
              <a:xfrm>
                <a:off x="758" y="2257"/>
                <a:ext cx="55" cy="145"/>
              </a:xfrm>
              <a:custGeom>
                <a:avLst/>
                <a:gdLst>
                  <a:gd name="T0" fmla="*/ 37 w 49"/>
                  <a:gd name="T1" fmla="*/ 91 h 129"/>
                  <a:gd name="T2" fmla="*/ 31 w 49"/>
                  <a:gd name="T3" fmla="*/ 69 h 129"/>
                  <a:gd name="T4" fmla="*/ 0 w 49"/>
                  <a:gd name="T5" fmla="*/ 129 h 129"/>
                  <a:gd name="T6" fmla="*/ 49 w 49"/>
                  <a:gd name="T7" fmla="*/ 0 h 129"/>
                  <a:gd name="T8" fmla="*/ 37 w 49"/>
                  <a:gd name="T9" fmla="*/ 91 h 129"/>
                </a:gdLst>
                <a:ahLst/>
                <a:cxnLst>
                  <a:cxn ang="0">
                    <a:pos x="T0" y="T1"/>
                  </a:cxn>
                  <a:cxn ang="0">
                    <a:pos x="T2" y="T3"/>
                  </a:cxn>
                  <a:cxn ang="0">
                    <a:pos x="T4" y="T5"/>
                  </a:cxn>
                  <a:cxn ang="0">
                    <a:pos x="T6" y="T7"/>
                  </a:cxn>
                  <a:cxn ang="0">
                    <a:pos x="T8" y="T9"/>
                  </a:cxn>
                </a:cxnLst>
                <a:rect l="0" t="0" r="r" b="b"/>
                <a:pathLst>
                  <a:path w="49" h="129">
                    <a:moveTo>
                      <a:pt x="37" y="91"/>
                    </a:moveTo>
                    <a:cubicBezTo>
                      <a:pt x="28" y="82"/>
                      <a:pt x="34" y="76"/>
                      <a:pt x="31" y="69"/>
                    </a:cubicBezTo>
                    <a:cubicBezTo>
                      <a:pt x="20" y="89"/>
                      <a:pt x="9" y="108"/>
                      <a:pt x="0" y="129"/>
                    </a:cubicBezTo>
                    <a:cubicBezTo>
                      <a:pt x="9" y="83"/>
                      <a:pt x="39" y="46"/>
                      <a:pt x="49" y="0"/>
                    </a:cubicBezTo>
                    <a:cubicBezTo>
                      <a:pt x="43" y="29"/>
                      <a:pt x="36" y="58"/>
                      <a:pt x="37" y="91"/>
                    </a:cubicBezTo>
                    <a:close/>
                  </a:path>
                </a:pathLst>
              </a:custGeom>
              <a:solidFill>
                <a:srgbClr val="7E5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5" name="Freeform 308">
                <a:extLst>
                  <a:ext uri="{FF2B5EF4-FFF2-40B4-BE49-F238E27FC236}">
                    <a16:creationId xmlns:a16="http://schemas.microsoft.com/office/drawing/2014/main" id="{51E72632-97C0-4508-972D-40390ED874CE}"/>
                  </a:ext>
                </a:extLst>
              </p:cNvPr>
              <p:cNvSpPr>
                <a:spLocks/>
              </p:cNvSpPr>
              <p:nvPr/>
            </p:nvSpPr>
            <p:spPr bwMode="auto">
              <a:xfrm>
                <a:off x="914" y="2218"/>
                <a:ext cx="76" cy="176"/>
              </a:xfrm>
              <a:custGeom>
                <a:avLst/>
                <a:gdLst>
                  <a:gd name="T0" fmla="*/ 4 w 68"/>
                  <a:gd name="T1" fmla="*/ 157 h 157"/>
                  <a:gd name="T2" fmla="*/ 6 w 68"/>
                  <a:gd name="T3" fmla="*/ 142 h 157"/>
                  <a:gd name="T4" fmla="*/ 36 w 68"/>
                  <a:gd name="T5" fmla="*/ 60 h 157"/>
                  <a:gd name="T6" fmla="*/ 42 w 68"/>
                  <a:gd name="T7" fmla="*/ 54 h 157"/>
                  <a:gd name="T8" fmla="*/ 63 w 68"/>
                  <a:gd name="T9" fmla="*/ 0 h 157"/>
                  <a:gd name="T10" fmla="*/ 59 w 68"/>
                  <a:gd name="T11" fmla="*/ 31 h 157"/>
                  <a:gd name="T12" fmla="*/ 15 w 68"/>
                  <a:gd name="T13" fmla="*/ 141 h 157"/>
                  <a:gd name="T14" fmla="*/ 4 w 68"/>
                  <a:gd name="T15" fmla="*/ 157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157">
                    <a:moveTo>
                      <a:pt x="4" y="157"/>
                    </a:moveTo>
                    <a:cubicBezTo>
                      <a:pt x="0" y="151"/>
                      <a:pt x="6" y="147"/>
                      <a:pt x="6" y="142"/>
                    </a:cubicBezTo>
                    <a:cubicBezTo>
                      <a:pt x="17" y="115"/>
                      <a:pt x="26" y="87"/>
                      <a:pt x="36" y="60"/>
                    </a:cubicBezTo>
                    <a:cubicBezTo>
                      <a:pt x="37" y="57"/>
                      <a:pt x="40" y="55"/>
                      <a:pt x="42" y="54"/>
                    </a:cubicBezTo>
                    <a:cubicBezTo>
                      <a:pt x="53" y="38"/>
                      <a:pt x="56" y="20"/>
                      <a:pt x="63" y="0"/>
                    </a:cubicBezTo>
                    <a:cubicBezTo>
                      <a:pt x="68" y="14"/>
                      <a:pt x="63" y="22"/>
                      <a:pt x="59" y="31"/>
                    </a:cubicBezTo>
                    <a:cubicBezTo>
                      <a:pt x="45" y="68"/>
                      <a:pt x="30" y="104"/>
                      <a:pt x="15" y="141"/>
                    </a:cubicBezTo>
                    <a:cubicBezTo>
                      <a:pt x="12" y="147"/>
                      <a:pt x="10" y="154"/>
                      <a:pt x="4" y="157"/>
                    </a:cubicBezTo>
                    <a:close/>
                  </a:path>
                </a:pathLst>
              </a:custGeom>
              <a:solidFill>
                <a:srgbClr val="7C60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6" name="Freeform 309">
                <a:extLst>
                  <a:ext uri="{FF2B5EF4-FFF2-40B4-BE49-F238E27FC236}">
                    <a16:creationId xmlns:a16="http://schemas.microsoft.com/office/drawing/2014/main" id="{083B5FED-4CF3-4B9F-A4EC-27557A4AD5B4}"/>
                  </a:ext>
                </a:extLst>
              </p:cNvPr>
              <p:cNvSpPr>
                <a:spLocks/>
              </p:cNvSpPr>
              <p:nvPr/>
            </p:nvSpPr>
            <p:spPr bwMode="auto">
              <a:xfrm>
                <a:off x="979" y="2264"/>
                <a:ext cx="56" cy="162"/>
              </a:xfrm>
              <a:custGeom>
                <a:avLst/>
                <a:gdLst>
                  <a:gd name="T0" fmla="*/ 50 w 50"/>
                  <a:gd name="T1" fmla="*/ 0 h 144"/>
                  <a:gd name="T2" fmla="*/ 0 w 50"/>
                  <a:gd name="T3" fmla="*/ 144 h 144"/>
                  <a:gd name="T4" fmla="*/ 50 w 50"/>
                  <a:gd name="T5" fmla="*/ 0 h 144"/>
                </a:gdLst>
                <a:ahLst/>
                <a:cxnLst>
                  <a:cxn ang="0">
                    <a:pos x="T0" y="T1"/>
                  </a:cxn>
                  <a:cxn ang="0">
                    <a:pos x="T2" y="T3"/>
                  </a:cxn>
                  <a:cxn ang="0">
                    <a:pos x="T4" y="T5"/>
                  </a:cxn>
                </a:cxnLst>
                <a:rect l="0" t="0" r="r" b="b"/>
                <a:pathLst>
                  <a:path w="50" h="144">
                    <a:moveTo>
                      <a:pt x="50" y="0"/>
                    </a:moveTo>
                    <a:cubicBezTo>
                      <a:pt x="35" y="48"/>
                      <a:pt x="32" y="101"/>
                      <a:pt x="0" y="144"/>
                    </a:cubicBezTo>
                    <a:cubicBezTo>
                      <a:pt x="23" y="98"/>
                      <a:pt x="28" y="46"/>
                      <a:pt x="50" y="0"/>
                    </a:cubicBezTo>
                    <a:close/>
                  </a:path>
                </a:pathLst>
              </a:custGeom>
              <a:solidFill>
                <a:srgbClr val="795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7" name="Freeform 310">
                <a:extLst>
                  <a:ext uri="{FF2B5EF4-FFF2-40B4-BE49-F238E27FC236}">
                    <a16:creationId xmlns:a16="http://schemas.microsoft.com/office/drawing/2014/main" id="{2F3B6DDF-C592-4860-A683-7140FFFBEE77}"/>
                  </a:ext>
                </a:extLst>
              </p:cNvPr>
              <p:cNvSpPr>
                <a:spLocks/>
              </p:cNvSpPr>
              <p:nvPr/>
            </p:nvSpPr>
            <p:spPr bwMode="auto">
              <a:xfrm>
                <a:off x="864" y="1704"/>
                <a:ext cx="58" cy="171"/>
              </a:xfrm>
              <a:custGeom>
                <a:avLst/>
                <a:gdLst>
                  <a:gd name="T0" fmla="*/ 51 w 51"/>
                  <a:gd name="T1" fmla="*/ 0 h 153"/>
                  <a:gd name="T2" fmla="*/ 0 w 51"/>
                  <a:gd name="T3" fmla="*/ 153 h 153"/>
                  <a:gd name="T4" fmla="*/ 12 w 51"/>
                  <a:gd name="T5" fmla="*/ 100 h 153"/>
                  <a:gd name="T6" fmla="*/ 37 w 51"/>
                  <a:gd name="T7" fmla="*/ 19 h 153"/>
                  <a:gd name="T8" fmla="*/ 51 w 51"/>
                  <a:gd name="T9" fmla="*/ 0 h 153"/>
                </a:gdLst>
                <a:ahLst/>
                <a:cxnLst>
                  <a:cxn ang="0">
                    <a:pos x="T0" y="T1"/>
                  </a:cxn>
                  <a:cxn ang="0">
                    <a:pos x="T2" y="T3"/>
                  </a:cxn>
                  <a:cxn ang="0">
                    <a:pos x="T4" y="T5"/>
                  </a:cxn>
                  <a:cxn ang="0">
                    <a:pos x="T6" y="T7"/>
                  </a:cxn>
                  <a:cxn ang="0">
                    <a:pos x="T8" y="T9"/>
                  </a:cxn>
                </a:cxnLst>
                <a:rect l="0" t="0" r="r" b="b"/>
                <a:pathLst>
                  <a:path w="51" h="153">
                    <a:moveTo>
                      <a:pt x="51" y="0"/>
                    </a:moveTo>
                    <a:cubicBezTo>
                      <a:pt x="37" y="50"/>
                      <a:pt x="22" y="100"/>
                      <a:pt x="0" y="153"/>
                    </a:cubicBezTo>
                    <a:cubicBezTo>
                      <a:pt x="0" y="131"/>
                      <a:pt x="6" y="115"/>
                      <a:pt x="12" y="100"/>
                    </a:cubicBezTo>
                    <a:cubicBezTo>
                      <a:pt x="21" y="73"/>
                      <a:pt x="29" y="46"/>
                      <a:pt x="37" y="19"/>
                    </a:cubicBezTo>
                    <a:cubicBezTo>
                      <a:pt x="40" y="11"/>
                      <a:pt x="43" y="4"/>
                      <a:pt x="51" y="0"/>
                    </a:cubicBezTo>
                    <a:close/>
                  </a:path>
                </a:pathLst>
              </a:custGeom>
              <a:solidFill>
                <a:srgbClr val="916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8" name="Freeform 311">
                <a:extLst>
                  <a:ext uri="{FF2B5EF4-FFF2-40B4-BE49-F238E27FC236}">
                    <a16:creationId xmlns:a16="http://schemas.microsoft.com/office/drawing/2014/main" id="{6522C65B-2B12-41B7-ADFC-95144F18D221}"/>
                  </a:ext>
                </a:extLst>
              </p:cNvPr>
              <p:cNvSpPr>
                <a:spLocks/>
              </p:cNvSpPr>
              <p:nvPr/>
            </p:nvSpPr>
            <p:spPr bwMode="auto">
              <a:xfrm>
                <a:off x="1005" y="1247"/>
                <a:ext cx="65" cy="166"/>
              </a:xfrm>
              <a:custGeom>
                <a:avLst/>
                <a:gdLst>
                  <a:gd name="T0" fmla="*/ 0 w 58"/>
                  <a:gd name="T1" fmla="*/ 147 h 147"/>
                  <a:gd name="T2" fmla="*/ 58 w 58"/>
                  <a:gd name="T3" fmla="*/ 0 h 147"/>
                  <a:gd name="T4" fmla="*/ 0 w 58"/>
                  <a:gd name="T5" fmla="*/ 147 h 147"/>
                </a:gdLst>
                <a:ahLst/>
                <a:cxnLst>
                  <a:cxn ang="0">
                    <a:pos x="T0" y="T1"/>
                  </a:cxn>
                  <a:cxn ang="0">
                    <a:pos x="T2" y="T3"/>
                  </a:cxn>
                  <a:cxn ang="0">
                    <a:pos x="T4" y="T5"/>
                  </a:cxn>
                </a:cxnLst>
                <a:rect l="0" t="0" r="r" b="b"/>
                <a:pathLst>
                  <a:path w="58" h="147">
                    <a:moveTo>
                      <a:pt x="0" y="147"/>
                    </a:moveTo>
                    <a:cubicBezTo>
                      <a:pt x="10" y="93"/>
                      <a:pt x="31" y="46"/>
                      <a:pt x="58" y="0"/>
                    </a:cubicBezTo>
                    <a:cubicBezTo>
                      <a:pt x="39" y="49"/>
                      <a:pt x="19" y="98"/>
                      <a:pt x="0" y="147"/>
                    </a:cubicBezTo>
                    <a:close/>
                  </a:path>
                </a:pathLst>
              </a:custGeom>
              <a:solidFill>
                <a:srgbClr val="8763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9" name="Freeform 312">
                <a:extLst>
                  <a:ext uri="{FF2B5EF4-FFF2-40B4-BE49-F238E27FC236}">
                    <a16:creationId xmlns:a16="http://schemas.microsoft.com/office/drawing/2014/main" id="{B8F92798-D4CE-4AAE-AFC2-80B6E2C0220E}"/>
                  </a:ext>
                </a:extLst>
              </p:cNvPr>
              <p:cNvSpPr>
                <a:spLocks/>
              </p:cNvSpPr>
              <p:nvPr/>
            </p:nvSpPr>
            <p:spPr bwMode="auto">
              <a:xfrm>
                <a:off x="1649" y="1668"/>
                <a:ext cx="33" cy="140"/>
              </a:xfrm>
              <a:custGeom>
                <a:avLst/>
                <a:gdLst>
                  <a:gd name="T0" fmla="*/ 21 w 30"/>
                  <a:gd name="T1" fmla="*/ 68 h 125"/>
                  <a:gd name="T2" fmla="*/ 10 w 30"/>
                  <a:gd name="T3" fmla="*/ 83 h 125"/>
                  <a:gd name="T4" fmla="*/ 13 w 30"/>
                  <a:gd name="T5" fmla="*/ 116 h 125"/>
                  <a:gd name="T6" fmla="*/ 8 w 30"/>
                  <a:gd name="T7" fmla="*/ 125 h 125"/>
                  <a:gd name="T8" fmla="*/ 5 w 30"/>
                  <a:gd name="T9" fmla="*/ 48 h 125"/>
                  <a:gd name="T10" fmla="*/ 5 w 30"/>
                  <a:gd name="T11" fmla="*/ 48 h 125"/>
                  <a:gd name="T12" fmla="*/ 18 w 30"/>
                  <a:gd name="T13" fmla="*/ 63 h 125"/>
                  <a:gd name="T14" fmla="*/ 18 w 30"/>
                  <a:gd name="T15" fmla="*/ 0 h 125"/>
                  <a:gd name="T16" fmla="*/ 30 w 30"/>
                  <a:gd name="T17" fmla="*/ 15 h 125"/>
                  <a:gd name="T18" fmla="*/ 21 w 30"/>
                  <a:gd name="T19" fmla="*/ 68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25">
                    <a:moveTo>
                      <a:pt x="21" y="68"/>
                    </a:moveTo>
                    <a:cubicBezTo>
                      <a:pt x="11" y="69"/>
                      <a:pt x="9" y="75"/>
                      <a:pt x="10" y="83"/>
                    </a:cubicBezTo>
                    <a:cubicBezTo>
                      <a:pt x="11" y="94"/>
                      <a:pt x="12" y="105"/>
                      <a:pt x="13" y="116"/>
                    </a:cubicBezTo>
                    <a:cubicBezTo>
                      <a:pt x="11" y="119"/>
                      <a:pt x="12" y="124"/>
                      <a:pt x="8" y="125"/>
                    </a:cubicBezTo>
                    <a:cubicBezTo>
                      <a:pt x="0" y="99"/>
                      <a:pt x="0" y="74"/>
                      <a:pt x="5" y="48"/>
                    </a:cubicBezTo>
                    <a:cubicBezTo>
                      <a:pt x="5" y="48"/>
                      <a:pt x="5" y="48"/>
                      <a:pt x="5" y="48"/>
                    </a:cubicBezTo>
                    <a:cubicBezTo>
                      <a:pt x="11" y="50"/>
                      <a:pt x="8" y="58"/>
                      <a:pt x="18" y="63"/>
                    </a:cubicBezTo>
                    <a:cubicBezTo>
                      <a:pt x="18" y="40"/>
                      <a:pt x="18" y="20"/>
                      <a:pt x="18" y="0"/>
                    </a:cubicBezTo>
                    <a:cubicBezTo>
                      <a:pt x="28" y="0"/>
                      <a:pt x="18" y="16"/>
                      <a:pt x="30" y="15"/>
                    </a:cubicBezTo>
                    <a:cubicBezTo>
                      <a:pt x="27" y="33"/>
                      <a:pt x="24" y="50"/>
                      <a:pt x="21" y="68"/>
                    </a:cubicBezTo>
                    <a:close/>
                  </a:path>
                </a:pathLst>
              </a:custGeom>
              <a:solidFill>
                <a:srgbClr val="BB9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0" name="Freeform 313">
                <a:extLst>
                  <a:ext uri="{FF2B5EF4-FFF2-40B4-BE49-F238E27FC236}">
                    <a16:creationId xmlns:a16="http://schemas.microsoft.com/office/drawing/2014/main" id="{88CD89E1-B92C-4A94-A843-DBE04B870A0E}"/>
                  </a:ext>
                </a:extLst>
              </p:cNvPr>
              <p:cNvSpPr>
                <a:spLocks/>
              </p:cNvSpPr>
              <p:nvPr/>
            </p:nvSpPr>
            <p:spPr bwMode="auto">
              <a:xfrm>
                <a:off x="1345" y="1805"/>
                <a:ext cx="32" cy="151"/>
              </a:xfrm>
              <a:custGeom>
                <a:avLst/>
                <a:gdLst>
                  <a:gd name="T0" fmla="*/ 2 w 28"/>
                  <a:gd name="T1" fmla="*/ 135 h 135"/>
                  <a:gd name="T2" fmla="*/ 26 w 28"/>
                  <a:gd name="T3" fmla="*/ 0 h 135"/>
                  <a:gd name="T4" fmla="*/ 2 w 28"/>
                  <a:gd name="T5" fmla="*/ 135 h 135"/>
                </a:gdLst>
                <a:ahLst/>
                <a:cxnLst>
                  <a:cxn ang="0">
                    <a:pos x="T0" y="T1"/>
                  </a:cxn>
                  <a:cxn ang="0">
                    <a:pos x="T2" y="T3"/>
                  </a:cxn>
                  <a:cxn ang="0">
                    <a:pos x="T4" y="T5"/>
                  </a:cxn>
                </a:cxnLst>
                <a:rect l="0" t="0" r="r" b="b"/>
                <a:pathLst>
                  <a:path w="28" h="135">
                    <a:moveTo>
                      <a:pt x="2" y="135"/>
                    </a:moveTo>
                    <a:cubicBezTo>
                      <a:pt x="0" y="88"/>
                      <a:pt x="17" y="45"/>
                      <a:pt x="26" y="0"/>
                    </a:cubicBezTo>
                    <a:cubicBezTo>
                      <a:pt x="28" y="47"/>
                      <a:pt x="8" y="89"/>
                      <a:pt x="2" y="135"/>
                    </a:cubicBezTo>
                    <a:close/>
                  </a:path>
                </a:pathLst>
              </a:custGeom>
              <a:solidFill>
                <a:srgbClr val="AF86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1" name="Freeform 314">
                <a:extLst>
                  <a:ext uri="{FF2B5EF4-FFF2-40B4-BE49-F238E27FC236}">
                    <a16:creationId xmlns:a16="http://schemas.microsoft.com/office/drawing/2014/main" id="{10EC664C-FFAB-44A3-9840-D15B588C3D12}"/>
                  </a:ext>
                </a:extLst>
              </p:cNvPr>
              <p:cNvSpPr>
                <a:spLocks/>
              </p:cNvSpPr>
              <p:nvPr/>
            </p:nvSpPr>
            <p:spPr bwMode="auto">
              <a:xfrm>
                <a:off x="1224" y="1254"/>
                <a:ext cx="48" cy="155"/>
              </a:xfrm>
              <a:custGeom>
                <a:avLst/>
                <a:gdLst>
                  <a:gd name="T0" fmla="*/ 35 w 43"/>
                  <a:gd name="T1" fmla="*/ 0 h 138"/>
                  <a:gd name="T2" fmla="*/ 43 w 43"/>
                  <a:gd name="T3" fmla="*/ 4 h 138"/>
                  <a:gd name="T4" fmla="*/ 12 w 43"/>
                  <a:gd name="T5" fmla="*/ 120 h 138"/>
                  <a:gd name="T6" fmla="*/ 0 w 43"/>
                  <a:gd name="T7" fmla="*/ 138 h 138"/>
                  <a:gd name="T8" fmla="*/ 35 w 43"/>
                  <a:gd name="T9" fmla="*/ 0 h 138"/>
                </a:gdLst>
                <a:ahLst/>
                <a:cxnLst>
                  <a:cxn ang="0">
                    <a:pos x="T0" y="T1"/>
                  </a:cxn>
                  <a:cxn ang="0">
                    <a:pos x="T2" y="T3"/>
                  </a:cxn>
                  <a:cxn ang="0">
                    <a:pos x="T4" y="T5"/>
                  </a:cxn>
                  <a:cxn ang="0">
                    <a:pos x="T6" y="T7"/>
                  </a:cxn>
                  <a:cxn ang="0">
                    <a:pos x="T8" y="T9"/>
                  </a:cxn>
                </a:cxnLst>
                <a:rect l="0" t="0" r="r" b="b"/>
                <a:pathLst>
                  <a:path w="43" h="138">
                    <a:moveTo>
                      <a:pt x="35" y="0"/>
                    </a:moveTo>
                    <a:cubicBezTo>
                      <a:pt x="38" y="1"/>
                      <a:pt x="41" y="3"/>
                      <a:pt x="43" y="4"/>
                    </a:cubicBezTo>
                    <a:cubicBezTo>
                      <a:pt x="30" y="42"/>
                      <a:pt x="28" y="83"/>
                      <a:pt x="12" y="120"/>
                    </a:cubicBezTo>
                    <a:cubicBezTo>
                      <a:pt x="9" y="127"/>
                      <a:pt x="9" y="134"/>
                      <a:pt x="0" y="138"/>
                    </a:cubicBezTo>
                    <a:cubicBezTo>
                      <a:pt x="20" y="94"/>
                      <a:pt x="20" y="45"/>
                      <a:pt x="35" y="0"/>
                    </a:cubicBezTo>
                    <a:close/>
                  </a:path>
                </a:pathLst>
              </a:custGeom>
              <a:solidFill>
                <a:srgbClr val="A980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2" name="Freeform 315">
                <a:extLst>
                  <a:ext uri="{FF2B5EF4-FFF2-40B4-BE49-F238E27FC236}">
                    <a16:creationId xmlns:a16="http://schemas.microsoft.com/office/drawing/2014/main" id="{4A5034F9-C641-4296-9888-A813B4B51B37}"/>
                  </a:ext>
                </a:extLst>
              </p:cNvPr>
              <p:cNvSpPr>
                <a:spLocks/>
              </p:cNvSpPr>
              <p:nvPr/>
            </p:nvSpPr>
            <p:spPr bwMode="auto">
              <a:xfrm>
                <a:off x="992" y="2005"/>
                <a:ext cx="48" cy="146"/>
              </a:xfrm>
              <a:custGeom>
                <a:avLst/>
                <a:gdLst>
                  <a:gd name="T0" fmla="*/ 42 w 42"/>
                  <a:gd name="T1" fmla="*/ 0 h 130"/>
                  <a:gd name="T2" fmla="*/ 0 w 42"/>
                  <a:gd name="T3" fmla="*/ 130 h 130"/>
                  <a:gd name="T4" fmla="*/ 29 w 42"/>
                  <a:gd name="T5" fmla="*/ 18 h 130"/>
                  <a:gd name="T6" fmla="*/ 41 w 42"/>
                  <a:gd name="T7" fmla="*/ 0 h 130"/>
                  <a:gd name="T8" fmla="*/ 42 w 42"/>
                  <a:gd name="T9" fmla="*/ 0 h 130"/>
                </a:gdLst>
                <a:ahLst/>
                <a:cxnLst>
                  <a:cxn ang="0">
                    <a:pos x="T0" y="T1"/>
                  </a:cxn>
                  <a:cxn ang="0">
                    <a:pos x="T2" y="T3"/>
                  </a:cxn>
                  <a:cxn ang="0">
                    <a:pos x="T4" y="T5"/>
                  </a:cxn>
                  <a:cxn ang="0">
                    <a:pos x="T6" y="T7"/>
                  </a:cxn>
                  <a:cxn ang="0">
                    <a:pos x="T8" y="T9"/>
                  </a:cxn>
                </a:cxnLst>
                <a:rect l="0" t="0" r="r" b="b"/>
                <a:pathLst>
                  <a:path w="42" h="130">
                    <a:moveTo>
                      <a:pt x="42" y="0"/>
                    </a:moveTo>
                    <a:cubicBezTo>
                      <a:pt x="28" y="44"/>
                      <a:pt x="28" y="91"/>
                      <a:pt x="0" y="130"/>
                    </a:cubicBezTo>
                    <a:cubicBezTo>
                      <a:pt x="13" y="93"/>
                      <a:pt x="18" y="55"/>
                      <a:pt x="29" y="18"/>
                    </a:cubicBezTo>
                    <a:cubicBezTo>
                      <a:pt x="31" y="11"/>
                      <a:pt x="33" y="3"/>
                      <a:pt x="41" y="0"/>
                    </a:cubicBezTo>
                    <a:cubicBezTo>
                      <a:pt x="41" y="0"/>
                      <a:pt x="42" y="0"/>
                      <a:pt x="42" y="0"/>
                    </a:cubicBezTo>
                    <a:close/>
                  </a:path>
                </a:pathLst>
              </a:custGeom>
              <a:solidFill>
                <a:srgbClr val="936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3" name="Freeform 316">
                <a:extLst>
                  <a:ext uri="{FF2B5EF4-FFF2-40B4-BE49-F238E27FC236}">
                    <a16:creationId xmlns:a16="http://schemas.microsoft.com/office/drawing/2014/main" id="{E0FAEBDF-9C14-4D52-A4B9-6D2BC4895F08}"/>
                  </a:ext>
                </a:extLst>
              </p:cNvPr>
              <p:cNvSpPr>
                <a:spLocks/>
              </p:cNvSpPr>
              <p:nvPr/>
            </p:nvSpPr>
            <p:spPr bwMode="auto">
              <a:xfrm>
                <a:off x="1004" y="2272"/>
                <a:ext cx="64" cy="163"/>
              </a:xfrm>
              <a:custGeom>
                <a:avLst/>
                <a:gdLst>
                  <a:gd name="T0" fmla="*/ 11 w 57"/>
                  <a:gd name="T1" fmla="*/ 142 h 145"/>
                  <a:gd name="T2" fmla="*/ 4 w 57"/>
                  <a:gd name="T3" fmla="*/ 145 h 145"/>
                  <a:gd name="T4" fmla="*/ 2 w 57"/>
                  <a:gd name="T5" fmla="*/ 140 h 145"/>
                  <a:gd name="T6" fmla="*/ 43 w 57"/>
                  <a:gd name="T7" fmla="*/ 22 h 145"/>
                  <a:gd name="T8" fmla="*/ 57 w 57"/>
                  <a:gd name="T9" fmla="*/ 0 h 145"/>
                  <a:gd name="T10" fmla="*/ 11 w 57"/>
                  <a:gd name="T11" fmla="*/ 142 h 145"/>
                </a:gdLst>
                <a:ahLst/>
                <a:cxnLst>
                  <a:cxn ang="0">
                    <a:pos x="T0" y="T1"/>
                  </a:cxn>
                  <a:cxn ang="0">
                    <a:pos x="T2" y="T3"/>
                  </a:cxn>
                  <a:cxn ang="0">
                    <a:pos x="T4" y="T5"/>
                  </a:cxn>
                  <a:cxn ang="0">
                    <a:pos x="T6" y="T7"/>
                  </a:cxn>
                  <a:cxn ang="0">
                    <a:pos x="T8" y="T9"/>
                  </a:cxn>
                  <a:cxn ang="0">
                    <a:pos x="T10" y="T11"/>
                  </a:cxn>
                </a:cxnLst>
                <a:rect l="0" t="0" r="r" b="b"/>
                <a:pathLst>
                  <a:path w="57" h="145">
                    <a:moveTo>
                      <a:pt x="11" y="142"/>
                    </a:moveTo>
                    <a:cubicBezTo>
                      <a:pt x="9" y="143"/>
                      <a:pt x="7" y="145"/>
                      <a:pt x="4" y="145"/>
                    </a:cubicBezTo>
                    <a:cubicBezTo>
                      <a:pt x="0" y="145"/>
                      <a:pt x="1" y="142"/>
                      <a:pt x="2" y="140"/>
                    </a:cubicBezTo>
                    <a:cubicBezTo>
                      <a:pt x="20" y="102"/>
                      <a:pt x="25" y="59"/>
                      <a:pt x="43" y="22"/>
                    </a:cubicBezTo>
                    <a:cubicBezTo>
                      <a:pt x="47" y="14"/>
                      <a:pt x="48" y="5"/>
                      <a:pt x="57" y="0"/>
                    </a:cubicBezTo>
                    <a:cubicBezTo>
                      <a:pt x="38" y="47"/>
                      <a:pt x="26" y="95"/>
                      <a:pt x="11" y="142"/>
                    </a:cubicBezTo>
                    <a:close/>
                  </a:path>
                </a:pathLst>
              </a:custGeom>
              <a:solidFill>
                <a:srgbClr val="8468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4" name="Freeform 317">
                <a:extLst>
                  <a:ext uri="{FF2B5EF4-FFF2-40B4-BE49-F238E27FC236}">
                    <a16:creationId xmlns:a16="http://schemas.microsoft.com/office/drawing/2014/main" id="{5AD1A241-594A-4852-949F-42BEF6A397AB}"/>
                  </a:ext>
                </a:extLst>
              </p:cNvPr>
              <p:cNvSpPr>
                <a:spLocks/>
              </p:cNvSpPr>
              <p:nvPr/>
            </p:nvSpPr>
            <p:spPr bwMode="auto">
              <a:xfrm>
                <a:off x="928" y="1291"/>
                <a:ext cx="64" cy="143"/>
              </a:xfrm>
              <a:custGeom>
                <a:avLst/>
                <a:gdLst>
                  <a:gd name="T0" fmla="*/ 2 w 57"/>
                  <a:gd name="T1" fmla="*/ 127 h 127"/>
                  <a:gd name="T2" fmla="*/ 16 w 57"/>
                  <a:gd name="T3" fmla="*/ 91 h 127"/>
                  <a:gd name="T4" fmla="*/ 46 w 57"/>
                  <a:gd name="T5" fmla="*/ 13 h 127"/>
                  <a:gd name="T6" fmla="*/ 57 w 57"/>
                  <a:gd name="T7" fmla="*/ 0 h 127"/>
                  <a:gd name="T8" fmla="*/ 2 w 57"/>
                  <a:gd name="T9" fmla="*/ 127 h 127"/>
                </a:gdLst>
                <a:ahLst/>
                <a:cxnLst>
                  <a:cxn ang="0">
                    <a:pos x="T0" y="T1"/>
                  </a:cxn>
                  <a:cxn ang="0">
                    <a:pos x="T2" y="T3"/>
                  </a:cxn>
                  <a:cxn ang="0">
                    <a:pos x="T4" y="T5"/>
                  </a:cxn>
                  <a:cxn ang="0">
                    <a:pos x="T6" y="T7"/>
                  </a:cxn>
                  <a:cxn ang="0">
                    <a:pos x="T8" y="T9"/>
                  </a:cxn>
                </a:cxnLst>
                <a:rect l="0" t="0" r="r" b="b"/>
                <a:pathLst>
                  <a:path w="57" h="127">
                    <a:moveTo>
                      <a:pt x="2" y="127"/>
                    </a:moveTo>
                    <a:cubicBezTo>
                      <a:pt x="0" y="113"/>
                      <a:pt x="11" y="103"/>
                      <a:pt x="16" y="91"/>
                    </a:cubicBezTo>
                    <a:cubicBezTo>
                      <a:pt x="25" y="65"/>
                      <a:pt x="36" y="39"/>
                      <a:pt x="46" y="13"/>
                    </a:cubicBezTo>
                    <a:cubicBezTo>
                      <a:pt x="48" y="8"/>
                      <a:pt x="48" y="2"/>
                      <a:pt x="57" y="0"/>
                    </a:cubicBezTo>
                    <a:cubicBezTo>
                      <a:pt x="40" y="43"/>
                      <a:pt x="32" y="90"/>
                      <a:pt x="2" y="127"/>
                    </a:cubicBezTo>
                    <a:close/>
                  </a:path>
                </a:pathLst>
              </a:custGeom>
              <a:solidFill>
                <a:srgbClr val="936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5" name="Freeform 318">
                <a:extLst>
                  <a:ext uri="{FF2B5EF4-FFF2-40B4-BE49-F238E27FC236}">
                    <a16:creationId xmlns:a16="http://schemas.microsoft.com/office/drawing/2014/main" id="{4B445555-9412-4D0B-88C8-821ED32C0A2C}"/>
                  </a:ext>
                </a:extLst>
              </p:cNvPr>
              <p:cNvSpPr>
                <a:spLocks/>
              </p:cNvSpPr>
              <p:nvPr/>
            </p:nvSpPr>
            <p:spPr bwMode="auto">
              <a:xfrm>
                <a:off x="1552" y="2364"/>
                <a:ext cx="23" cy="153"/>
              </a:xfrm>
              <a:custGeom>
                <a:avLst/>
                <a:gdLst>
                  <a:gd name="T0" fmla="*/ 5 w 20"/>
                  <a:gd name="T1" fmla="*/ 136 h 136"/>
                  <a:gd name="T2" fmla="*/ 9 w 20"/>
                  <a:gd name="T3" fmla="*/ 0 h 136"/>
                  <a:gd name="T4" fmla="*/ 5 w 20"/>
                  <a:gd name="T5" fmla="*/ 136 h 136"/>
                </a:gdLst>
                <a:ahLst/>
                <a:cxnLst>
                  <a:cxn ang="0">
                    <a:pos x="T0" y="T1"/>
                  </a:cxn>
                  <a:cxn ang="0">
                    <a:pos x="T2" y="T3"/>
                  </a:cxn>
                  <a:cxn ang="0">
                    <a:pos x="T4" y="T5"/>
                  </a:cxn>
                </a:cxnLst>
                <a:rect l="0" t="0" r="r" b="b"/>
                <a:pathLst>
                  <a:path w="20" h="136">
                    <a:moveTo>
                      <a:pt x="5" y="136"/>
                    </a:moveTo>
                    <a:cubicBezTo>
                      <a:pt x="0" y="91"/>
                      <a:pt x="12" y="45"/>
                      <a:pt x="9" y="0"/>
                    </a:cubicBezTo>
                    <a:cubicBezTo>
                      <a:pt x="20" y="45"/>
                      <a:pt x="11" y="90"/>
                      <a:pt x="5" y="136"/>
                    </a:cubicBezTo>
                    <a:close/>
                  </a:path>
                </a:pathLst>
              </a:custGeom>
              <a:solidFill>
                <a:srgbClr val="9D7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6" name="Freeform 319">
                <a:extLst>
                  <a:ext uri="{FF2B5EF4-FFF2-40B4-BE49-F238E27FC236}">
                    <a16:creationId xmlns:a16="http://schemas.microsoft.com/office/drawing/2014/main" id="{CAA4E65E-0B30-4CFB-88AE-D4A801344298}"/>
                  </a:ext>
                </a:extLst>
              </p:cNvPr>
              <p:cNvSpPr>
                <a:spLocks/>
              </p:cNvSpPr>
              <p:nvPr/>
            </p:nvSpPr>
            <p:spPr bwMode="auto">
              <a:xfrm>
                <a:off x="674" y="2230"/>
                <a:ext cx="58" cy="159"/>
              </a:xfrm>
              <a:custGeom>
                <a:avLst/>
                <a:gdLst>
                  <a:gd name="T0" fmla="*/ 47 w 51"/>
                  <a:gd name="T1" fmla="*/ 17 h 141"/>
                  <a:gd name="T2" fmla="*/ 44 w 51"/>
                  <a:gd name="T3" fmla="*/ 35 h 141"/>
                  <a:gd name="T4" fmla="*/ 38 w 51"/>
                  <a:gd name="T5" fmla="*/ 40 h 141"/>
                  <a:gd name="T6" fmla="*/ 5 w 51"/>
                  <a:gd name="T7" fmla="*/ 139 h 141"/>
                  <a:gd name="T8" fmla="*/ 0 w 51"/>
                  <a:gd name="T9" fmla="*/ 139 h 141"/>
                  <a:gd name="T10" fmla="*/ 44 w 51"/>
                  <a:gd name="T11" fmla="*/ 0 h 141"/>
                  <a:gd name="T12" fmla="*/ 47 w 51"/>
                  <a:gd name="T13" fmla="*/ 17 h 141"/>
                </a:gdLst>
                <a:ahLst/>
                <a:cxnLst>
                  <a:cxn ang="0">
                    <a:pos x="T0" y="T1"/>
                  </a:cxn>
                  <a:cxn ang="0">
                    <a:pos x="T2" y="T3"/>
                  </a:cxn>
                  <a:cxn ang="0">
                    <a:pos x="T4" y="T5"/>
                  </a:cxn>
                  <a:cxn ang="0">
                    <a:pos x="T6" y="T7"/>
                  </a:cxn>
                  <a:cxn ang="0">
                    <a:pos x="T8" y="T9"/>
                  </a:cxn>
                  <a:cxn ang="0">
                    <a:pos x="T10" y="T11"/>
                  </a:cxn>
                  <a:cxn ang="0">
                    <a:pos x="T12" y="T13"/>
                  </a:cxn>
                </a:cxnLst>
                <a:rect l="0" t="0" r="r" b="b"/>
                <a:pathLst>
                  <a:path w="51" h="141">
                    <a:moveTo>
                      <a:pt x="47" y="17"/>
                    </a:moveTo>
                    <a:cubicBezTo>
                      <a:pt x="38" y="22"/>
                      <a:pt x="39" y="28"/>
                      <a:pt x="44" y="35"/>
                    </a:cubicBezTo>
                    <a:cubicBezTo>
                      <a:pt x="42" y="37"/>
                      <a:pt x="39" y="38"/>
                      <a:pt x="38" y="40"/>
                    </a:cubicBezTo>
                    <a:cubicBezTo>
                      <a:pt x="27" y="73"/>
                      <a:pt x="16" y="106"/>
                      <a:pt x="5" y="139"/>
                    </a:cubicBezTo>
                    <a:cubicBezTo>
                      <a:pt x="3" y="141"/>
                      <a:pt x="2" y="141"/>
                      <a:pt x="0" y="139"/>
                    </a:cubicBezTo>
                    <a:cubicBezTo>
                      <a:pt x="11" y="92"/>
                      <a:pt x="27" y="47"/>
                      <a:pt x="44" y="0"/>
                    </a:cubicBezTo>
                    <a:cubicBezTo>
                      <a:pt x="51" y="7"/>
                      <a:pt x="46" y="12"/>
                      <a:pt x="47" y="17"/>
                    </a:cubicBezTo>
                    <a:close/>
                  </a:path>
                </a:pathLst>
              </a:custGeom>
              <a:solidFill>
                <a:srgbClr val="6C5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7" name="Freeform 320">
                <a:extLst>
                  <a:ext uri="{FF2B5EF4-FFF2-40B4-BE49-F238E27FC236}">
                    <a16:creationId xmlns:a16="http://schemas.microsoft.com/office/drawing/2014/main" id="{7C54FC08-8C2D-420E-AE28-8F665A67D19B}"/>
                  </a:ext>
                </a:extLst>
              </p:cNvPr>
              <p:cNvSpPr>
                <a:spLocks/>
              </p:cNvSpPr>
              <p:nvPr/>
            </p:nvSpPr>
            <p:spPr bwMode="auto">
              <a:xfrm>
                <a:off x="1226" y="2291"/>
                <a:ext cx="29" cy="154"/>
              </a:xfrm>
              <a:custGeom>
                <a:avLst/>
                <a:gdLst>
                  <a:gd name="T0" fmla="*/ 5 w 26"/>
                  <a:gd name="T1" fmla="*/ 137 h 137"/>
                  <a:gd name="T2" fmla="*/ 1 w 26"/>
                  <a:gd name="T3" fmla="*/ 125 h 137"/>
                  <a:gd name="T4" fmla="*/ 21 w 26"/>
                  <a:gd name="T5" fmla="*/ 0 h 137"/>
                  <a:gd name="T6" fmla="*/ 26 w 26"/>
                  <a:gd name="T7" fmla="*/ 1 h 137"/>
                  <a:gd name="T8" fmla="*/ 5 w 26"/>
                  <a:gd name="T9" fmla="*/ 137 h 137"/>
                </a:gdLst>
                <a:ahLst/>
                <a:cxnLst>
                  <a:cxn ang="0">
                    <a:pos x="T0" y="T1"/>
                  </a:cxn>
                  <a:cxn ang="0">
                    <a:pos x="T2" y="T3"/>
                  </a:cxn>
                  <a:cxn ang="0">
                    <a:pos x="T4" y="T5"/>
                  </a:cxn>
                  <a:cxn ang="0">
                    <a:pos x="T6" y="T7"/>
                  </a:cxn>
                  <a:cxn ang="0">
                    <a:pos x="T8" y="T9"/>
                  </a:cxn>
                </a:cxnLst>
                <a:rect l="0" t="0" r="r" b="b"/>
                <a:pathLst>
                  <a:path w="26" h="137">
                    <a:moveTo>
                      <a:pt x="5" y="137"/>
                    </a:moveTo>
                    <a:cubicBezTo>
                      <a:pt x="0" y="134"/>
                      <a:pt x="2" y="129"/>
                      <a:pt x="1" y="125"/>
                    </a:cubicBezTo>
                    <a:cubicBezTo>
                      <a:pt x="0" y="82"/>
                      <a:pt x="16" y="42"/>
                      <a:pt x="21" y="0"/>
                    </a:cubicBezTo>
                    <a:cubicBezTo>
                      <a:pt x="23" y="0"/>
                      <a:pt x="24" y="0"/>
                      <a:pt x="26" y="1"/>
                    </a:cubicBezTo>
                    <a:cubicBezTo>
                      <a:pt x="19" y="46"/>
                      <a:pt x="12" y="91"/>
                      <a:pt x="5" y="137"/>
                    </a:cubicBezTo>
                    <a:close/>
                  </a:path>
                </a:pathLst>
              </a:custGeom>
              <a:solidFill>
                <a:srgbClr val="8666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8" name="Freeform 321">
                <a:extLst>
                  <a:ext uri="{FF2B5EF4-FFF2-40B4-BE49-F238E27FC236}">
                    <a16:creationId xmlns:a16="http://schemas.microsoft.com/office/drawing/2014/main" id="{9EE5E2F1-6428-4C46-9724-58CD8A3C75C6}"/>
                  </a:ext>
                </a:extLst>
              </p:cNvPr>
              <p:cNvSpPr>
                <a:spLocks/>
              </p:cNvSpPr>
              <p:nvPr/>
            </p:nvSpPr>
            <p:spPr bwMode="auto">
              <a:xfrm>
                <a:off x="797" y="2382"/>
                <a:ext cx="73" cy="147"/>
              </a:xfrm>
              <a:custGeom>
                <a:avLst/>
                <a:gdLst>
                  <a:gd name="T0" fmla="*/ 59 w 65"/>
                  <a:gd name="T1" fmla="*/ 12 h 131"/>
                  <a:gd name="T2" fmla="*/ 6 w 65"/>
                  <a:gd name="T3" fmla="*/ 131 h 131"/>
                  <a:gd name="T4" fmla="*/ 2 w 65"/>
                  <a:gd name="T5" fmla="*/ 124 h 131"/>
                  <a:gd name="T6" fmla="*/ 55 w 65"/>
                  <a:gd name="T7" fmla="*/ 0 h 131"/>
                  <a:gd name="T8" fmla="*/ 59 w 65"/>
                  <a:gd name="T9" fmla="*/ 12 h 131"/>
                </a:gdLst>
                <a:ahLst/>
                <a:cxnLst>
                  <a:cxn ang="0">
                    <a:pos x="T0" y="T1"/>
                  </a:cxn>
                  <a:cxn ang="0">
                    <a:pos x="T2" y="T3"/>
                  </a:cxn>
                  <a:cxn ang="0">
                    <a:pos x="T4" y="T5"/>
                  </a:cxn>
                  <a:cxn ang="0">
                    <a:pos x="T6" y="T7"/>
                  </a:cxn>
                  <a:cxn ang="0">
                    <a:pos x="T8" y="T9"/>
                  </a:cxn>
                </a:cxnLst>
                <a:rect l="0" t="0" r="r" b="b"/>
                <a:pathLst>
                  <a:path w="65" h="131">
                    <a:moveTo>
                      <a:pt x="59" y="12"/>
                    </a:moveTo>
                    <a:cubicBezTo>
                      <a:pt x="29" y="46"/>
                      <a:pt x="26" y="92"/>
                      <a:pt x="6" y="131"/>
                    </a:cubicBezTo>
                    <a:cubicBezTo>
                      <a:pt x="0" y="131"/>
                      <a:pt x="1" y="128"/>
                      <a:pt x="2" y="124"/>
                    </a:cubicBezTo>
                    <a:cubicBezTo>
                      <a:pt x="17" y="81"/>
                      <a:pt x="30" y="38"/>
                      <a:pt x="55" y="0"/>
                    </a:cubicBezTo>
                    <a:cubicBezTo>
                      <a:pt x="65" y="1"/>
                      <a:pt x="60" y="7"/>
                      <a:pt x="59" y="12"/>
                    </a:cubicBezTo>
                    <a:close/>
                  </a:path>
                </a:pathLst>
              </a:custGeom>
              <a:solidFill>
                <a:srgbClr val="795B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9" name="Freeform 322">
                <a:extLst>
                  <a:ext uri="{FF2B5EF4-FFF2-40B4-BE49-F238E27FC236}">
                    <a16:creationId xmlns:a16="http://schemas.microsoft.com/office/drawing/2014/main" id="{6721A849-1A47-45A0-950E-C097BE47F32A}"/>
                  </a:ext>
                </a:extLst>
              </p:cNvPr>
              <p:cNvSpPr>
                <a:spLocks/>
              </p:cNvSpPr>
              <p:nvPr/>
            </p:nvSpPr>
            <p:spPr bwMode="auto">
              <a:xfrm>
                <a:off x="727" y="2360"/>
                <a:ext cx="82" cy="152"/>
              </a:xfrm>
              <a:custGeom>
                <a:avLst/>
                <a:gdLst>
                  <a:gd name="T0" fmla="*/ 70 w 73"/>
                  <a:gd name="T1" fmla="*/ 0 h 136"/>
                  <a:gd name="T2" fmla="*/ 73 w 73"/>
                  <a:gd name="T3" fmla="*/ 5 h 136"/>
                  <a:gd name="T4" fmla="*/ 39 w 73"/>
                  <a:gd name="T5" fmla="*/ 64 h 136"/>
                  <a:gd name="T6" fmla="*/ 19 w 73"/>
                  <a:gd name="T7" fmla="*/ 110 h 136"/>
                  <a:gd name="T8" fmla="*/ 5 w 73"/>
                  <a:gd name="T9" fmla="*/ 136 h 136"/>
                  <a:gd name="T10" fmla="*/ 0 w 73"/>
                  <a:gd name="T11" fmla="*/ 135 h 136"/>
                  <a:gd name="T12" fmla="*/ 70 w 73"/>
                  <a:gd name="T13" fmla="*/ 0 h 136"/>
                </a:gdLst>
                <a:ahLst/>
                <a:cxnLst>
                  <a:cxn ang="0">
                    <a:pos x="T0" y="T1"/>
                  </a:cxn>
                  <a:cxn ang="0">
                    <a:pos x="T2" y="T3"/>
                  </a:cxn>
                  <a:cxn ang="0">
                    <a:pos x="T4" y="T5"/>
                  </a:cxn>
                  <a:cxn ang="0">
                    <a:pos x="T6" y="T7"/>
                  </a:cxn>
                  <a:cxn ang="0">
                    <a:pos x="T8" y="T9"/>
                  </a:cxn>
                  <a:cxn ang="0">
                    <a:pos x="T10" y="T11"/>
                  </a:cxn>
                  <a:cxn ang="0">
                    <a:pos x="T12" y="T13"/>
                  </a:cxn>
                </a:cxnLst>
                <a:rect l="0" t="0" r="r" b="b"/>
                <a:pathLst>
                  <a:path w="73" h="136">
                    <a:moveTo>
                      <a:pt x="70" y="0"/>
                    </a:moveTo>
                    <a:cubicBezTo>
                      <a:pt x="71" y="2"/>
                      <a:pt x="72" y="3"/>
                      <a:pt x="73" y="5"/>
                    </a:cubicBezTo>
                    <a:cubicBezTo>
                      <a:pt x="65" y="26"/>
                      <a:pt x="54" y="46"/>
                      <a:pt x="39" y="64"/>
                    </a:cubicBezTo>
                    <a:cubicBezTo>
                      <a:pt x="29" y="76"/>
                      <a:pt x="26" y="95"/>
                      <a:pt x="19" y="110"/>
                    </a:cubicBezTo>
                    <a:cubicBezTo>
                      <a:pt x="15" y="119"/>
                      <a:pt x="10" y="127"/>
                      <a:pt x="5" y="136"/>
                    </a:cubicBezTo>
                    <a:cubicBezTo>
                      <a:pt x="3" y="136"/>
                      <a:pt x="2" y="136"/>
                      <a:pt x="0" y="135"/>
                    </a:cubicBezTo>
                    <a:cubicBezTo>
                      <a:pt x="17" y="87"/>
                      <a:pt x="45" y="45"/>
                      <a:pt x="70" y="0"/>
                    </a:cubicBezTo>
                    <a:close/>
                  </a:path>
                </a:pathLst>
              </a:custGeom>
              <a:solidFill>
                <a:srgbClr val="7B5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0" name="Freeform 323">
                <a:extLst>
                  <a:ext uri="{FF2B5EF4-FFF2-40B4-BE49-F238E27FC236}">
                    <a16:creationId xmlns:a16="http://schemas.microsoft.com/office/drawing/2014/main" id="{05CE76DB-5259-4F72-A280-C3366D9B8E4D}"/>
                  </a:ext>
                </a:extLst>
              </p:cNvPr>
              <p:cNvSpPr>
                <a:spLocks/>
              </p:cNvSpPr>
              <p:nvPr/>
            </p:nvSpPr>
            <p:spPr bwMode="auto">
              <a:xfrm>
                <a:off x="765" y="2518"/>
                <a:ext cx="53" cy="47"/>
              </a:xfrm>
              <a:custGeom>
                <a:avLst/>
                <a:gdLst>
                  <a:gd name="T0" fmla="*/ 30 w 47"/>
                  <a:gd name="T1" fmla="*/ 3 h 42"/>
                  <a:gd name="T2" fmla="*/ 34 w 47"/>
                  <a:gd name="T3" fmla="*/ 10 h 42"/>
                  <a:gd name="T4" fmla="*/ 47 w 47"/>
                  <a:gd name="T5" fmla="*/ 19 h 42"/>
                  <a:gd name="T6" fmla="*/ 42 w 47"/>
                  <a:gd name="T7" fmla="*/ 42 h 42"/>
                  <a:gd name="T8" fmla="*/ 3 w 47"/>
                  <a:gd name="T9" fmla="*/ 20 h 42"/>
                  <a:gd name="T10" fmla="*/ 0 w 47"/>
                  <a:gd name="T11" fmla="*/ 15 h 42"/>
                  <a:gd name="T12" fmla="*/ 16 w 47"/>
                  <a:gd name="T13" fmla="*/ 9 h 42"/>
                  <a:gd name="T14" fmla="*/ 21 w 47"/>
                  <a:gd name="T15" fmla="*/ 4 h 42"/>
                  <a:gd name="T16" fmla="*/ 30 w 47"/>
                  <a:gd name="T17"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2">
                    <a:moveTo>
                      <a:pt x="30" y="3"/>
                    </a:moveTo>
                    <a:cubicBezTo>
                      <a:pt x="32" y="5"/>
                      <a:pt x="33" y="8"/>
                      <a:pt x="34" y="10"/>
                    </a:cubicBezTo>
                    <a:cubicBezTo>
                      <a:pt x="37" y="15"/>
                      <a:pt x="42" y="16"/>
                      <a:pt x="47" y="19"/>
                    </a:cubicBezTo>
                    <a:cubicBezTo>
                      <a:pt x="45" y="27"/>
                      <a:pt x="44" y="34"/>
                      <a:pt x="42" y="42"/>
                    </a:cubicBezTo>
                    <a:cubicBezTo>
                      <a:pt x="29" y="35"/>
                      <a:pt x="16" y="27"/>
                      <a:pt x="3" y="20"/>
                    </a:cubicBezTo>
                    <a:cubicBezTo>
                      <a:pt x="2" y="18"/>
                      <a:pt x="1" y="16"/>
                      <a:pt x="0" y="15"/>
                    </a:cubicBezTo>
                    <a:cubicBezTo>
                      <a:pt x="3" y="6"/>
                      <a:pt x="7" y="3"/>
                      <a:pt x="16" y="9"/>
                    </a:cubicBezTo>
                    <a:cubicBezTo>
                      <a:pt x="21" y="13"/>
                      <a:pt x="25" y="13"/>
                      <a:pt x="21" y="4"/>
                    </a:cubicBezTo>
                    <a:cubicBezTo>
                      <a:pt x="20" y="0"/>
                      <a:pt x="27" y="4"/>
                      <a:pt x="30" y="3"/>
                    </a:cubicBezTo>
                    <a:close/>
                  </a:path>
                </a:pathLst>
              </a:custGeom>
              <a:solidFill>
                <a:srgbClr val="D4AE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1" name="Freeform 324">
                <a:extLst>
                  <a:ext uri="{FF2B5EF4-FFF2-40B4-BE49-F238E27FC236}">
                    <a16:creationId xmlns:a16="http://schemas.microsoft.com/office/drawing/2014/main" id="{17A2388C-D3CA-48FA-9809-1118667EB28C}"/>
                  </a:ext>
                </a:extLst>
              </p:cNvPr>
              <p:cNvSpPr>
                <a:spLocks/>
              </p:cNvSpPr>
              <p:nvPr/>
            </p:nvSpPr>
            <p:spPr bwMode="auto">
              <a:xfrm>
                <a:off x="1358" y="2153"/>
                <a:ext cx="39" cy="153"/>
              </a:xfrm>
              <a:custGeom>
                <a:avLst/>
                <a:gdLst>
                  <a:gd name="T0" fmla="*/ 8 w 35"/>
                  <a:gd name="T1" fmla="*/ 128 h 136"/>
                  <a:gd name="T2" fmla="*/ 0 w 35"/>
                  <a:gd name="T3" fmla="*/ 136 h 136"/>
                  <a:gd name="T4" fmla="*/ 17 w 35"/>
                  <a:gd name="T5" fmla="*/ 43 h 136"/>
                  <a:gd name="T6" fmla="*/ 28 w 35"/>
                  <a:gd name="T7" fmla="*/ 0 h 136"/>
                  <a:gd name="T8" fmla="*/ 31 w 35"/>
                  <a:gd name="T9" fmla="*/ 0 h 136"/>
                  <a:gd name="T10" fmla="*/ 24 w 35"/>
                  <a:gd name="T11" fmla="*/ 45 h 136"/>
                  <a:gd name="T12" fmla="*/ 8 w 35"/>
                  <a:gd name="T13" fmla="*/ 128 h 136"/>
                </a:gdLst>
                <a:ahLst/>
                <a:cxnLst>
                  <a:cxn ang="0">
                    <a:pos x="T0" y="T1"/>
                  </a:cxn>
                  <a:cxn ang="0">
                    <a:pos x="T2" y="T3"/>
                  </a:cxn>
                  <a:cxn ang="0">
                    <a:pos x="T4" y="T5"/>
                  </a:cxn>
                  <a:cxn ang="0">
                    <a:pos x="T6" y="T7"/>
                  </a:cxn>
                  <a:cxn ang="0">
                    <a:pos x="T8" y="T9"/>
                  </a:cxn>
                  <a:cxn ang="0">
                    <a:pos x="T10" y="T11"/>
                  </a:cxn>
                  <a:cxn ang="0">
                    <a:pos x="T12" y="T13"/>
                  </a:cxn>
                </a:cxnLst>
                <a:rect l="0" t="0" r="r" b="b"/>
                <a:pathLst>
                  <a:path w="35" h="136">
                    <a:moveTo>
                      <a:pt x="8" y="128"/>
                    </a:moveTo>
                    <a:cubicBezTo>
                      <a:pt x="5" y="131"/>
                      <a:pt x="3" y="134"/>
                      <a:pt x="0" y="136"/>
                    </a:cubicBezTo>
                    <a:cubicBezTo>
                      <a:pt x="0" y="104"/>
                      <a:pt x="11" y="74"/>
                      <a:pt x="17" y="43"/>
                    </a:cubicBezTo>
                    <a:cubicBezTo>
                      <a:pt x="19" y="28"/>
                      <a:pt x="22" y="13"/>
                      <a:pt x="28" y="0"/>
                    </a:cubicBezTo>
                    <a:cubicBezTo>
                      <a:pt x="29" y="0"/>
                      <a:pt x="30" y="0"/>
                      <a:pt x="31" y="0"/>
                    </a:cubicBezTo>
                    <a:cubicBezTo>
                      <a:pt x="35" y="16"/>
                      <a:pt x="27" y="30"/>
                      <a:pt x="24" y="45"/>
                    </a:cubicBezTo>
                    <a:cubicBezTo>
                      <a:pt x="18" y="73"/>
                      <a:pt x="9" y="100"/>
                      <a:pt x="8" y="128"/>
                    </a:cubicBezTo>
                    <a:close/>
                  </a:path>
                </a:pathLst>
              </a:custGeom>
              <a:solidFill>
                <a:srgbClr val="B79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2" name="Freeform 325">
                <a:extLst>
                  <a:ext uri="{FF2B5EF4-FFF2-40B4-BE49-F238E27FC236}">
                    <a16:creationId xmlns:a16="http://schemas.microsoft.com/office/drawing/2014/main" id="{378A7227-023E-420A-84EE-31FC12D0AEA1}"/>
                  </a:ext>
                </a:extLst>
              </p:cNvPr>
              <p:cNvSpPr>
                <a:spLocks/>
              </p:cNvSpPr>
              <p:nvPr/>
            </p:nvSpPr>
            <p:spPr bwMode="auto">
              <a:xfrm>
                <a:off x="1417" y="2379"/>
                <a:ext cx="22" cy="140"/>
              </a:xfrm>
              <a:custGeom>
                <a:avLst/>
                <a:gdLst>
                  <a:gd name="T0" fmla="*/ 7 w 19"/>
                  <a:gd name="T1" fmla="*/ 125 h 125"/>
                  <a:gd name="T2" fmla="*/ 19 w 19"/>
                  <a:gd name="T3" fmla="*/ 0 h 125"/>
                  <a:gd name="T4" fmla="*/ 7 w 19"/>
                  <a:gd name="T5" fmla="*/ 125 h 125"/>
                </a:gdLst>
                <a:ahLst/>
                <a:cxnLst>
                  <a:cxn ang="0">
                    <a:pos x="T0" y="T1"/>
                  </a:cxn>
                  <a:cxn ang="0">
                    <a:pos x="T2" y="T3"/>
                  </a:cxn>
                  <a:cxn ang="0">
                    <a:pos x="T4" y="T5"/>
                  </a:cxn>
                </a:cxnLst>
                <a:rect l="0" t="0" r="r" b="b"/>
                <a:pathLst>
                  <a:path w="19" h="125">
                    <a:moveTo>
                      <a:pt x="7" y="125"/>
                    </a:moveTo>
                    <a:cubicBezTo>
                      <a:pt x="0" y="82"/>
                      <a:pt x="7" y="41"/>
                      <a:pt x="19" y="0"/>
                    </a:cubicBezTo>
                    <a:cubicBezTo>
                      <a:pt x="15" y="42"/>
                      <a:pt x="7" y="83"/>
                      <a:pt x="7" y="125"/>
                    </a:cubicBezTo>
                    <a:close/>
                  </a:path>
                </a:pathLst>
              </a:custGeom>
              <a:solidFill>
                <a:srgbClr val="A17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3" name="Freeform 326">
                <a:extLst>
                  <a:ext uri="{FF2B5EF4-FFF2-40B4-BE49-F238E27FC236}">
                    <a16:creationId xmlns:a16="http://schemas.microsoft.com/office/drawing/2014/main" id="{7CD104BE-9DAD-4EB1-88C8-7E6E8CD5ED44}"/>
                  </a:ext>
                </a:extLst>
              </p:cNvPr>
              <p:cNvSpPr>
                <a:spLocks/>
              </p:cNvSpPr>
              <p:nvPr/>
            </p:nvSpPr>
            <p:spPr bwMode="auto">
              <a:xfrm>
                <a:off x="1467" y="1753"/>
                <a:ext cx="21" cy="145"/>
              </a:xfrm>
              <a:custGeom>
                <a:avLst/>
                <a:gdLst>
                  <a:gd name="T0" fmla="*/ 4 w 19"/>
                  <a:gd name="T1" fmla="*/ 129 h 129"/>
                  <a:gd name="T2" fmla="*/ 0 w 19"/>
                  <a:gd name="T3" fmla="*/ 93 h 129"/>
                  <a:gd name="T4" fmla="*/ 2 w 19"/>
                  <a:gd name="T5" fmla="*/ 54 h 129"/>
                  <a:gd name="T6" fmla="*/ 14 w 19"/>
                  <a:gd name="T7" fmla="*/ 0 h 129"/>
                  <a:gd name="T8" fmla="*/ 4 w 19"/>
                  <a:gd name="T9" fmla="*/ 129 h 129"/>
                </a:gdLst>
                <a:ahLst/>
                <a:cxnLst>
                  <a:cxn ang="0">
                    <a:pos x="T0" y="T1"/>
                  </a:cxn>
                  <a:cxn ang="0">
                    <a:pos x="T2" y="T3"/>
                  </a:cxn>
                  <a:cxn ang="0">
                    <a:pos x="T4" y="T5"/>
                  </a:cxn>
                  <a:cxn ang="0">
                    <a:pos x="T6" y="T7"/>
                  </a:cxn>
                  <a:cxn ang="0">
                    <a:pos x="T8" y="T9"/>
                  </a:cxn>
                </a:cxnLst>
                <a:rect l="0" t="0" r="r" b="b"/>
                <a:pathLst>
                  <a:path w="19" h="129">
                    <a:moveTo>
                      <a:pt x="4" y="129"/>
                    </a:moveTo>
                    <a:cubicBezTo>
                      <a:pt x="1" y="117"/>
                      <a:pt x="7" y="104"/>
                      <a:pt x="0" y="93"/>
                    </a:cubicBezTo>
                    <a:cubicBezTo>
                      <a:pt x="5" y="80"/>
                      <a:pt x="2" y="67"/>
                      <a:pt x="2" y="54"/>
                    </a:cubicBezTo>
                    <a:cubicBezTo>
                      <a:pt x="2" y="35"/>
                      <a:pt x="3" y="17"/>
                      <a:pt x="14" y="0"/>
                    </a:cubicBezTo>
                    <a:cubicBezTo>
                      <a:pt x="5" y="43"/>
                      <a:pt x="19" y="87"/>
                      <a:pt x="4" y="129"/>
                    </a:cubicBezTo>
                    <a:close/>
                  </a:path>
                </a:pathLst>
              </a:custGeom>
              <a:solidFill>
                <a:srgbClr val="BC9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4" name="Freeform 327">
                <a:extLst>
                  <a:ext uri="{FF2B5EF4-FFF2-40B4-BE49-F238E27FC236}">
                    <a16:creationId xmlns:a16="http://schemas.microsoft.com/office/drawing/2014/main" id="{B227FD96-FEE7-42C0-96FE-4CCC1897D6C8}"/>
                  </a:ext>
                </a:extLst>
              </p:cNvPr>
              <p:cNvSpPr>
                <a:spLocks/>
              </p:cNvSpPr>
              <p:nvPr/>
            </p:nvSpPr>
            <p:spPr bwMode="auto">
              <a:xfrm>
                <a:off x="1340" y="1425"/>
                <a:ext cx="18" cy="130"/>
              </a:xfrm>
              <a:custGeom>
                <a:avLst/>
                <a:gdLst>
                  <a:gd name="T0" fmla="*/ 15 w 16"/>
                  <a:gd name="T1" fmla="*/ 85 h 116"/>
                  <a:gd name="T2" fmla="*/ 16 w 16"/>
                  <a:gd name="T3" fmla="*/ 116 h 116"/>
                  <a:gd name="T4" fmla="*/ 6 w 16"/>
                  <a:gd name="T5" fmla="*/ 83 h 116"/>
                  <a:gd name="T6" fmla="*/ 10 w 16"/>
                  <a:gd name="T7" fmla="*/ 0 h 116"/>
                  <a:gd name="T8" fmla="*/ 15 w 16"/>
                  <a:gd name="T9" fmla="*/ 85 h 116"/>
                </a:gdLst>
                <a:ahLst/>
                <a:cxnLst>
                  <a:cxn ang="0">
                    <a:pos x="T0" y="T1"/>
                  </a:cxn>
                  <a:cxn ang="0">
                    <a:pos x="T2" y="T3"/>
                  </a:cxn>
                  <a:cxn ang="0">
                    <a:pos x="T4" y="T5"/>
                  </a:cxn>
                  <a:cxn ang="0">
                    <a:pos x="T6" y="T7"/>
                  </a:cxn>
                  <a:cxn ang="0">
                    <a:pos x="T8" y="T9"/>
                  </a:cxn>
                </a:cxnLst>
                <a:rect l="0" t="0" r="r" b="b"/>
                <a:pathLst>
                  <a:path w="16" h="116">
                    <a:moveTo>
                      <a:pt x="15" y="85"/>
                    </a:moveTo>
                    <a:cubicBezTo>
                      <a:pt x="16" y="95"/>
                      <a:pt x="16" y="106"/>
                      <a:pt x="16" y="116"/>
                    </a:cubicBezTo>
                    <a:cubicBezTo>
                      <a:pt x="0" y="109"/>
                      <a:pt x="8" y="94"/>
                      <a:pt x="6" y="83"/>
                    </a:cubicBezTo>
                    <a:cubicBezTo>
                      <a:pt x="2" y="55"/>
                      <a:pt x="3" y="27"/>
                      <a:pt x="10" y="0"/>
                    </a:cubicBezTo>
                    <a:cubicBezTo>
                      <a:pt x="15" y="28"/>
                      <a:pt x="7" y="57"/>
                      <a:pt x="15" y="85"/>
                    </a:cubicBezTo>
                    <a:close/>
                  </a:path>
                </a:pathLst>
              </a:custGeom>
              <a:solidFill>
                <a:srgbClr val="9F7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5" name="Freeform 328">
                <a:extLst>
                  <a:ext uri="{FF2B5EF4-FFF2-40B4-BE49-F238E27FC236}">
                    <a16:creationId xmlns:a16="http://schemas.microsoft.com/office/drawing/2014/main" id="{6AE2F2C8-6D4A-4A36-B4F8-7DC6CD4C6F69}"/>
                  </a:ext>
                </a:extLst>
              </p:cNvPr>
              <p:cNvSpPr>
                <a:spLocks/>
              </p:cNvSpPr>
              <p:nvPr/>
            </p:nvSpPr>
            <p:spPr bwMode="auto">
              <a:xfrm>
                <a:off x="1391" y="2348"/>
                <a:ext cx="22" cy="137"/>
              </a:xfrm>
              <a:custGeom>
                <a:avLst/>
                <a:gdLst>
                  <a:gd name="T0" fmla="*/ 15 w 19"/>
                  <a:gd name="T1" fmla="*/ 0 h 122"/>
                  <a:gd name="T2" fmla="*/ 0 w 19"/>
                  <a:gd name="T3" fmla="*/ 122 h 122"/>
                  <a:gd name="T4" fmla="*/ 15 w 19"/>
                  <a:gd name="T5" fmla="*/ 0 h 122"/>
                </a:gdLst>
                <a:ahLst/>
                <a:cxnLst>
                  <a:cxn ang="0">
                    <a:pos x="T0" y="T1"/>
                  </a:cxn>
                  <a:cxn ang="0">
                    <a:pos x="T2" y="T3"/>
                  </a:cxn>
                  <a:cxn ang="0">
                    <a:pos x="T4" y="T5"/>
                  </a:cxn>
                </a:cxnLst>
                <a:rect l="0" t="0" r="r" b="b"/>
                <a:pathLst>
                  <a:path w="19" h="122">
                    <a:moveTo>
                      <a:pt x="15" y="0"/>
                    </a:moveTo>
                    <a:cubicBezTo>
                      <a:pt x="19" y="42"/>
                      <a:pt x="9" y="82"/>
                      <a:pt x="0" y="122"/>
                    </a:cubicBezTo>
                    <a:cubicBezTo>
                      <a:pt x="0" y="81"/>
                      <a:pt x="12" y="41"/>
                      <a:pt x="15" y="0"/>
                    </a:cubicBezTo>
                    <a:close/>
                  </a:path>
                </a:pathLst>
              </a:custGeom>
              <a:solidFill>
                <a:srgbClr val="A47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6" name="Freeform 329">
                <a:extLst>
                  <a:ext uri="{FF2B5EF4-FFF2-40B4-BE49-F238E27FC236}">
                    <a16:creationId xmlns:a16="http://schemas.microsoft.com/office/drawing/2014/main" id="{9E35DC6C-BB34-4A80-9DC4-7B1123512B30}"/>
                  </a:ext>
                </a:extLst>
              </p:cNvPr>
              <p:cNvSpPr>
                <a:spLocks/>
              </p:cNvSpPr>
              <p:nvPr/>
            </p:nvSpPr>
            <p:spPr bwMode="auto">
              <a:xfrm>
                <a:off x="1439" y="2133"/>
                <a:ext cx="34" cy="131"/>
              </a:xfrm>
              <a:custGeom>
                <a:avLst/>
                <a:gdLst>
                  <a:gd name="T0" fmla="*/ 12 w 31"/>
                  <a:gd name="T1" fmla="*/ 98 h 117"/>
                  <a:gd name="T2" fmla="*/ 0 w 31"/>
                  <a:gd name="T3" fmla="*/ 117 h 117"/>
                  <a:gd name="T4" fmla="*/ 27 w 31"/>
                  <a:gd name="T5" fmla="*/ 0 h 117"/>
                  <a:gd name="T6" fmla="*/ 24 w 31"/>
                  <a:gd name="T7" fmla="*/ 29 h 117"/>
                  <a:gd name="T8" fmla="*/ 17 w 31"/>
                  <a:gd name="T9" fmla="*/ 60 h 117"/>
                  <a:gd name="T10" fmla="*/ 16 w 31"/>
                  <a:gd name="T11" fmla="*/ 98 h 117"/>
                  <a:gd name="T12" fmla="*/ 12 w 31"/>
                  <a:gd name="T13" fmla="*/ 98 h 117"/>
                </a:gdLst>
                <a:ahLst/>
                <a:cxnLst>
                  <a:cxn ang="0">
                    <a:pos x="T0" y="T1"/>
                  </a:cxn>
                  <a:cxn ang="0">
                    <a:pos x="T2" y="T3"/>
                  </a:cxn>
                  <a:cxn ang="0">
                    <a:pos x="T4" y="T5"/>
                  </a:cxn>
                  <a:cxn ang="0">
                    <a:pos x="T6" y="T7"/>
                  </a:cxn>
                  <a:cxn ang="0">
                    <a:pos x="T8" y="T9"/>
                  </a:cxn>
                  <a:cxn ang="0">
                    <a:pos x="T10" y="T11"/>
                  </a:cxn>
                  <a:cxn ang="0">
                    <a:pos x="T12" y="T13"/>
                  </a:cxn>
                </a:cxnLst>
                <a:rect l="0" t="0" r="r" b="b"/>
                <a:pathLst>
                  <a:path w="31" h="117">
                    <a:moveTo>
                      <a:pt x="12" y="98"/>
                    </a:moveTo>
                    <a:cubicBezTo>
                      <a:pt x="6" y="101"/>
                      <a:pt x="6" y="109"/>
                      <a:pt x="0" y="117"/>
                    </a:cubicBezTo>
                    <a:cubicBezTo>
                      <a:pt x="5" y="75"/>
                      <a:pt x="14" y="37"/>
                      <a:pt x="27" y="0"/>
                    </a:cubicBezTo>
                    <a:cubicBezTo>
                      <a:pt x="31" y="10"/>
                      <a:pt x="26" y="19"/>
                      <a:pt x="24" y="29"/>
                    </a:cubicBezTo>
                    <a:cubicBezTo>
                      <a:pt x="23" y="39"/>
                      <a:pt x="19" y="49"/>
                      <a:pt x="17" y="60"/>
                    </a:cubicBezTo>
                    <a:cubicBezTo>
                      <a:pt x="15" y="72"/>
                      <a:pt x="7" y="85"/>
                      <a:pt x="16" y="98"/>
                    </a:cubicBezTo>
                    <a:cubicBezTo>
                      <a:pt x="15" y="99"/>
                      <a:pt x="13" y="99"/>
                      <a:pt x="12" y="98"/>
                    </a:cubicBezTo>
                    <a:close/>
                  </a:path>
                </a:pathLst>
              </a:custGeom>
              <a:solidFill>
                <a:srgbClr val="BC9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7" name="Freeform 330">
                <a:extLst>
                  <a:ext uri="{FF2B5EF4-FFF2-40B4-BE49-F238E27FC236}">
                    <a16:creationId xmlns:a16="http://schemas.microsoft.com/office/drawing/2014/main" id="{FE896AA2-15D2-45B3-B0C0-D2DA520012ED}"/>
                  </a:ext>
                </a:extLst>
              </p:cNvPr>
              <p:cNvSpPr>
                <a:spLocks/>
              </p:cNvSpPr>
              <p:nvPr/>
            </p:nvSpPr>
            <p:spPr bwMode="auto">
              <a:xfrm>
                <a:off x="953" y="1708"/>
                <a:ext cx="54" cy="139"/>
              </a:xfrm>
              <a:custGeom>
                <a:avLst/>
                <a:gdLst>
                  <a:gd name="T0" fmla="*/ 44 w 48"/>
                  <a:gd name="T1" fmla="*/ 0 h 124"/>
                  <a:gd name="T2" fmla="*/ 48 w 48"/>
                  <a:gd name="T3" fmla="*/ 8 h 124"/>
                  <a:gd name="T4" fmla="*/ 7 w 48"/>
                  <a:gd name="T5" fmla="*/ 123 h 124"/>
                  <a:gd name="T6" fmla="*/ 3 w 48"/>
                  <a:gd name="T7" fmla="*/ 115 h 124"/>
                  <a:gd name="T8" fmla="*/ 44 w 48"/>
                  <a:gd name="T9" fmla="*/ 0 h 124"/>
                </a:gdLst>
                <a:ahLst/>
                <a:cxnLst>
                  <a:cxn ang="0">
                    <a:pos x="T0" y="T1"/>
                  </a:cxn>
                  <a:cxn ang="0">
                    <a:pos x="T2" y="T3"/>
                  </a:cxn>
                  <a:cxn ang="0">
                    <a:pos x="T4" y="T5"/>
                  </a:cxn>
                  <a:cxn ang="0">
                    <a:pos x="T6" y="T7"/>
                  </a:cxn>
                  <a:cxn ang="0">
                    <a:pos x="T8" y="T9"/>
                  </a:cxn>
                </a:cxnLst>
                <a:rect l="0" t="0" r="r" b="b"/>
                <a:pathLst>
                  <a:path w="48" h="124">
                    <a:moveTo>
                      <a:pt x="44" y="0"/>
                    </a:moveTo>
                    <a:cubicBezTo>
                      <a:pt x="48" y="2"/>
                      <a:pt x="48" y="5"/>
                      <a:pt x="48" y="8"/>
                    </a:cubicBezTo>
                    <a:cubicBezTo>
                      <a:pt x="34" y="46"/>
                      <a:pt x="21" y="85"/>
                      <a:pt x="7" y="123"/>
                    </a:cubicBezTo>
                    <a:cubicBezTo>
                      <a:pt x="0" y="124"/>
                      <a:pt x="3" y="119"/>
                      <a:pt x="3" y="115"/>
                    </a:cubicBezTo>
                    <a:cubicBezTo>
                      <a:pt x="15" y="76"/>
                      <a:pt x="28" y="38"/>
                      <a:pt x="44" y="0"/>
                    </a:cubicBezTo>
                    <a:close/>
                  </a:path>
                </a:pathLst>
              </a:custGeom>
              <a:solidFill>
                <a:srgbClr val="815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8" name="Freeform 331">
                <a:extLst>
                  <a:ext uri="{FF2B5EF4-FFF2-40B4-BE49-F238E27FC236}">
                    <a16:creationId xmlns:a16="http://schemas.microsoft.com/office/drawing/2014/main" id="{CB4B6FFC-ED04-4D19-B94D-B45019FEFEC1}"/>
                  </a:ext>
                </a:extLst>
              </p:cNvPr>
              <p:cNvSpPr>
                <a:spLocks/>
              </p:cNvSpPr>
              <p:nvPr/>
            </p:nvSpPr>
            <p:spPr bwMode="auto">
              <a:xfrm>
                <a:off x="1038" y="1276"/>
                <a:ext cx="58" cy="134"/>
              </a:xfrm>
              <a:custGeom>
                <a:avLst/>
                <a:gdLst>
                  <a:gd name="T0" fmla="*/ 8 w 51"/>
                  <a:gd name="T1" fmla="*/ 117 h 120"/>
                  <a:gd name="T2" fmla="*/ 0 w 51"/>
                  <a:gd name="T3" fmla="*/ 113 h 120"/>
                  <a:gd name="T4" fmla="*/ 46 w 51"/>
                  <a:gd name="T5" fmla="*/ 0 h 120"/>
                  <a:gd name="T6" fmla="*/ 51 w 51"/>
                  <a:gd name="T7" fmla="*/ 2 h 120"/>
                  <a:gd name="T8" fmla="*/ 8 w 51"/>
                  <a:gd name="T9" fmla="*/ 117 h 120"/>
                </a:gdLst>
                <a:ahLst/>
                <a:cxnLst>
                  <a:cxn ang="0">
                    <a:pos x="T0" y="T1"/>
                  </a:cxn>
                  <a:cxn ang="0">
                    <a:pos x="T2" y="T3"/>
                  </a:cxn>
                  <a:cxn ang="0">
                    <a:pos x="T4" y="T5"/>
                  </a:cxn>
                  <a:cxn ang="0">
                    <a:pos x="T6" y="T7"/>
                  </a:cxn>
                  <a:cxn ang="0">
                    <a:pos x="T8" y="T9"/>
                  </a:cxn>
                </a:cxnLst>
                <a:rect l="0" t="0" r="r" b="b"/>
                <a:pathLst>
                  <a:path w="51" h="120">
                    <a:moveTo>
                      <a:pt x="8" y="117"/>
                    </a:moveTo>
                    <a:cubicBezTo>
                      <a:pt x="3" y="120"/>
                      <a:pt x="0" y="120"/>
                      <a:pt x="0" y="113"/>
                    </a:cubicBezTo>
                    <a:cubicBezTo>
                      <a:pt x="15" y="75"/>
                      <a:pt x="30" y="38"/>
                      <a:pt x="46" y="0"/>
                    </a:cubicBezTo>
                    <a:cubicBezTo>
                      <a:pt x="47" y="0"/>
                      <a:pt x="49" y="1"/>
                      <a:pt x="51" y="2"/>
                    </a:cubicBezTo>
                    <a:cubicBezTo>
                      <a:pt x="41" y="42"/>
                      <a:pt x="18" y="77"/>
                      <a:pt x="8" y="117"/>
                    </a:cubicBezTo>
                    <a:close/>
                  </a:path>
                </a:pathLst>
              </a:custGeom>
              <a:solidFill>
                <a:srgbClr val="724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9" name="Freeform 332">
                <a:extLst>
                  <a:ext uri="{FF2B5EF4-FFF2-40B4-BE49-F238E27FC236}">
                    <a16:creationId xmlns:a16="http://schemas.microsoft.com/office/drawing/2014/main" id="{FF49A99E-EE34-4DBF-8895-C5782C4AA989}"/>
                  </a:ext>
                </a:extLst>
              </p:cNvPr>
              <p:cNvSpPr>
                <a:spLocks/>
              </p:cNvSpPr>
              <p:nvPr/>
            </p:nvSpPr>
            <p:spPr bwMode="auto">
              <a:xfrm>
                <a:off x="1249" y="1262"/>
                <a:ext cx="46" cy="151"/>
              </a:xfrm>
              <a:custGeom>
                <a:avLst/>
                <a:gdLst>
                  <a:gd name="T0" fmla="*/ 36 w 41"/>
                  <a:gd name="T1" fmla="*/ 1 h 134"/>
                  <a:gd name="T2" fmla="*/ 41 w 41"/>
                  <a:gd name="T3" fmla="*/ 0 h 134"/>
                  <a:gd name="T4" fmla="*/ 0 w 41"/>
                  <a:gd name="T5" fmla="*/ 134 h 134"/>
                  <a:gd name="T6" fmla="*/ 15 w 41"/>
                  <a:gd name="T7" fmla="*/ 83 h 134"/>
                  <a:gd name="T8" fmla="*/ 36 w 41"/>
                  <a:gd name="T9" fmla="*/ 1 h 134"/>
                </a:gdLst>
                <a:ahLst/>
                <a:cxnLst>
                  <a:cxn ang="0">
                    <a:pos x="T0" y="T1"/>
                  </a:cxn>
                  <a:cxn ang="0">
                    <a:pos x="T2" y="T3"/>
                  </a:cxn>
                  <a:cxn ang="0">
                    <a:pos x="T4" y="T5"/>
                  </a:cxn>
                  <a:cxn ang="0">
                    <a:pos x="T6" y="T7"/>
                  </a:cxn>
                  <a:cxn ang="0">
                    <a:pos x="T8" y="T9"/>
                  </a:cxn>
                </a:cxnLst>
                <a:rect l="0" t="0" r="r" b="b"/>
                <a:pathLst>
                  <a:path w="41" h="134">
                    <a:moveTo>
                      <a:pt x="36" y="1"/>
                    </a:moveTo>
                    <a:cubicBezTo>
                      <a:pt x="38" y="1"/>
                      <a:pt x="39" y="1"/>
                      <a:pt x="41" y="0"/>
                    </a:cubicBezTo>
                    <a:cubicBezTo>
                      <a:pt x="29" y="46"/>
                      <a:pt x="25" y="93"/>
                      <a:pt x="0" y="134"/>
                    </a:cubicBezTo>
                    <a:cubicBezTo>
                      <a:pt x="5" y="117"/>
                      <a:pt x="9" y="100"/>
                      <a:pt x="15" y="83"/>
                    </a:cubicBezTo>
                    <a:cubicBezTo>
                      <a:pt x="25" y="56"/>
                      <a:pt x="23" y="26"/>
                      <a:pt x="36" y="1"/>
                    </a:cubicBezTo>
                    <a:close/>
                  </a:path>
                </a:pathLst>
              </a:custGeom>
              <a:solidFill>
                <a:srgbClr val="8D6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0" name="Freeform 333">
                <a:extLst>
                  <a:ext uri="{FF2B5EF4-FFF2-40B4-BE49-F238E27FC236}">
                    <a16:creationId xmlns:a16="http://schemas.microsoft.com/office/drawing/2014/main" id="{6C9D8FFB-3AAF-4BAB-8C07-E6D388C791E4}"/>
                  </a:ext>
                </a:extLst>
              </p:cNvPr>
              <p:cNvSpPr>
                <a:spLocks/>
              </p:cNvSpPr>
              <p:nvPr/>
            </p:nvSpPr>
            <p:spPr bwMode="auto">
              <a:xfrm>
                <a:off x="1436" y="2042"/>
                <a:ext cx="25" cy="115"/>
              </a:xfrm>
              <a:custGeom>
                <a:avLst/>
                <a:gdLst>
                  <a:gd name="T0" fmla="*/ 6 w 22"/>
                  <a:gd name="T1" fmla="*/ 3 h 103"/>
                  <a:gd name="T2" fmla="*/ 10 w 22"/>
                  <a:gd name="T3" fmla="*/ 7 h 103"/>
                  <a:gd name="T4" fmla="*/ 22 w 22"/>
                  <a:gd name="T5" fmla="*/ 0 h 103"/>
                  <a:gd name="T6" fmla="*/ 7 w 22"/>
                  <a:gd name="T7" fmla="*/ 103 h 103"/>
                  <a:gd name="T8" fmla="*/ 5 w 22"/>
                  <a:gd name="T9" fmla="*/ 76 h 103"/>
                  <a:gd name="T10" fmla="*/ 2 w 22"/>
                  <a:gd name="T11" fmla="*/ 24 h 103"/>
                  <a:gd name="T12" fmla="*/ 6 w 22"/>
                  <a:gd name="T13" fmla="*/ 3 h 103"/>
                </a:gdLst>
                <a:ahLst/>
                <a:cxnLst>
                  <a:cxn ang="0">
                    <a:pos x="T0" y="T1"/>
                  </a:cxn>
                  <a:cxn ang="0">
                    <a:pos x="T2" y="T3"/>
                  </a:cxn>
                  <a:cxn ang="0">
                    <a:pos x="T4" y="T5"/>
                  </a:cxn>
                  <a:cxn ang="0">
                    <a:pos x="T6" y="T7"/>
                  </a:cxn>
                  <a:cxn ang="0">
                    <a:pos x="T8" y="T9"/>
                  </a:cxn>
                  <a:cxn ang="0">
                    <a:pos x="T10" y="T11"/>
                  </a:cxn>
                  <a:cxn ang="0">
                    <a:pos x="T12" y="T13"/>
                  </a:cxn>
                </a:cxnLst>
                <a:rect l="0" t="0" r="r" b="b"/>
                <a:pathLst>
                  <a:path w="22" h="103">
                    <a:moveTo>
                      <a:pt x="6" y="3"/>
                    </a:moveTo>
                    <a:cubicBezTo>
                      <a:pt x="8" y="4"/>
                      <a:pt x="4" y="10"/>
                      <a:pt x="10" y="7"/>
                    </a:cubicBezTo>
                    <a:cubicBezTo>
                      <a:pt x="13" y="5"/>
                      <a:pt x="17" y="3"/>
                      <a:pt x="22" y="0"/>
                    </a:cubicBezTo>
                    <a:cubicBezTo>
                      <a:pt x="14" y="36"/>
                      <a:pt x="10" y="69"/>
                      <a:pt x="7" y="103"/>
                    </a:cubicBezTo>
                    <a:cubicBezTo>
                      <a:pt x="6" y="94"/>
                      <a:pt x="4" y="85"/>
                      <a:pt x="5" y="76"/>
                    </a:cubicBezTo>
                    <a:cubicBezTo>
                      <a:pt x="5" y="58"/>
                      <a:pt x="7" y="41"/>
                      <a:pt x="2" y="24"/>
                    </a:cubicBezTo>
                    <a:cubicBezTo>
                      <a:pt x="1" y="17"/>
                      <a:pt x="0" y="9"/>
                      <a:pt x="6" y="3"/>
                    </a:cubicBezTo>
                    <a:close/>
                  </a:path>
                </a:pathLst>
              </a:custGeom>
              <a:solidFill>
                <a:srgbClr val="B790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1" name="Freeform 334">
                <a:extLst>
                  <a:ext uri="{FF2B5EF4-FFF2-40B4-BE49-F238E27FC236}">
                    <a16:creationId xmlns:a16="http://schemas.microsoft.com/office/drawing/2014/main" id="{CCFB8F22-516B-49A3-9A0D-889E51177245}"/>
                  </a:ext>
                </a:extLst>
              </p:cNvPr>
              <p:cNvSpPr>
                <a:spLocks/>
              </p:cNvSpPr>
              <p:nvPr/>
            </p:nvSpPr>
            <p:spPr bwMode="auto">
              <a:xfrm>
                <a:off x="1449" y="2371"/>
                <a:ext cx="18" cy="145"/>
              </a:xfrm>
              <a:custGeom>
                <a:avLst/>
                <a:gdLst>
                  <a:gd name="T0" fmla="*/ 13 w 16"/>
                  <a:gd name="T1" fmla="*/ 0 h 129"/>
                  <a:gd name="T2" fmla="*/ 5 w 16"/>
                  <a:gd name="T3" fmla="*/ 129 h 129"/>
                  <a:gd name="T4" fmla="*/ 13 w 16"/>
                  <a:gd name="T5" fmla="*/ 0 h 129"/>
                </a:gdLst>
                <a:ahLst/>
                <a:cxnLst>
                  <a:cxn ang="0">
                    <a:pos x="T0" y="T1"/>
                  </a:cxn>
                  <a:cxn ang="0">
                    <a:pos x="T2" y="T3"/>
                  </a:cxn>
                  <a:cxn ang="0">
                    <a:pos x="T4" y="T5"/>
                  </a:cxn>
                </a:cxnLst>
                <a:rect l="0" t="0" r="r" b="b"/>
                <a:pathLst>
                  <a:path w="16" h="129">
                    <a:moveTo>
                      <a:pt x="13" y="0"/>
                    </a:moveTo>
                    <a:cubicBezTo>
                      <a:pt x="16" y="43"/>
                      <a:pt x="9" y="86"/>
                      <a:pt x="5" y="129"/>
                    </a:cubicBezTo>
                    <a:cubicBezTo>
                      <a:pt x="0" y="86"/>
                      <a:pt x="6" y="43"/>
                      <a:pt x="13" y="0"/>
                    </a:cubicBezTo>
                    <a:close/>
                  </a:path>
                </a:pathLst>
              </a:custGeom>
              <a:solidFill>
                <a:srgbClr val="926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2" name="Freeform 335">
                <a:extLst>
                  <a:ext uri="{FF2B5EF4-FFF2-40B4-BE49-F238E27FC236}">
                    <a16:creationId xmlns:a16="http://schemas.microsoft.com/office/drawing/2014/main" id="{DC41A21E-44EB-4C0C-82B4-CA179E18FF6F}"/>
                  </a:ext>
                </a:extLst>
              </p:cNvPr>
              <p:cNvSpPr>
                <a:spLocks/>
              </p:cNvSpPr>
              <p:nvPr/>
            </p:nvSpPr>
            <p:spPr bwMode="auto">
              <a:xfrm>
                <a:off x="1508" y="1978"/>
                <a:ext cx="19" cy="118"/>
              </a:xfrm>
              <a:custGeom>
                <a:avLst/>
                <a:gdLst>
                  <a:gd name="T0" fmla="*/ 0 w 17"/>
                  <a:gd name="T1" fmla="*/ 105 h 105"/>
                  <a:gd name="T2" fmla="*/ 7 w 17"/>
                  <a:gd name="T3" fmla="*/ 0 h 105"/>
                  <a:gd name="T4" fmla="*/ 5 w 17"/>
                  <a:gd name="T5" fmla="*/ 105 h 105"/>
                  <a:gd name="T6" fmla="*/ 0 w 17"/>
                  <a:gd name="T7" fmla="*/ 105 h 105"/>
                </a:gdLst>
                <a:ahLst/>
                <a:cxnLst>
                  <a:cxn ang="0">
                    <a:pos x="T0" y="T1"/>
                  </a:cxn>
                  <a:cxn ang="0">
                    <a:pos x="T2" y="T3"/>
                  </a:cxn>
                  <a:cxn ang="0">
                    <a:pos x="T4" y="T5"/>
                  </a:cxn>
                  <a:cxn ang="0">
                    <a:pos x="T6" y="T7"/>
                  </a:cxn>
                </a:cxnLst>
                <a:rect l="0" t="0" r="r" b="b"/>
                <a:pathLst>
                  <a:path w="17" h="105">
                    <a:moveTo>
                      <a:pt x="0" y="105"/>
                    </a:moveTo>
                    <a:cubicBezTo>
                      <a:pt x="2" y="70"/>
                      <a:pt x="5" y="35"/>
                      <a:pt x="7" y="0"/>
                    </a:cubicBezTo>
                    <a:cubicBezTo>
                      <a:pt x="17" y="36"/>
                      <a:pt x="12" y="70"/>
                      <a:pt x="5" y="105"/>
                    </a:cubicBezTo>
                    <a:cubicBezTo>
                      <a:pt x="3" y="105"/>
                      <a:pt x="1" y="105"/>
                      <a:pt x="0" y="105"/>
                    </a:cubicBezTo>
                    <a:close/>
                  </a:path>
                </a:pathLst>
              </a:custGeom>
              <a:solidFill>
                <a:srgbClr val="AF88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3" name="Freeform 336">
                <a:extLst>
                  <a:ext uri="{FF2B5EF4-FFF2-40B4-BE49-F238E27FC236}">
                    <a16:creationId xmlns:a16="http://schemas.microsoft.com/office/drawing/2014/main" id="{006F9005-CE38-4D42-A2A0-AC3D1CCCE848}"/>
                  </a:ext>
                </a:extLst>
              </p:cNvPr>
              <p:cNvSpPr>
                <a:spLocks/>
              </p:cNvSpPr>
              <p:nvPr/>
            </p:nvSpPr>
            <p:spPr bwMode="auto">
              <a:xfrm>
                <a:off x="1205" y="2494"/>
                <a:ext cx="41" cy="130"/>
              </a:xfrm>
              <a:custGeom>
                <a:avLst/>
                <a:gdLst>
                  <a:gd name="T0" fmla="*/ 8 w 37"/>
                  <a:gd name="T1" fmla="*/ 112 h 115"/>
                  <a:gd name="T2" fmla="*/ 11 w 37"/>
                  <a:gd name="T3" fmla="*/ 67 h 115"/>
                  <a:gd name="T4" fmla="*/ 20 w 37"/>
                  <a:gd name="T5" fmla="*/ 0 h 115"/>
                  <a:gd name="T6" fmla="*/ 28 w 37"/>
                  <a:gd name="T7" fmla="*/ 20 h 115"/>
                  <a:gd name="T8" fmla="*/ 16 w 37"/>
                  <a:gd name="T9" fmla="*/ 108 h 115"/>
                  <a:gd name="T10" fmla="*/ 8 w 37"/>
                  <a:gd name="T11" fmla="*/ 112 h 115"/>
                </a:gdLst>
                <a:ahLst/>
                <a:cxnLst>
                  <a:cxn ang="0">
                    <a:pos x="T0" y="T1"/>
                  </a:cxn>
                  <a:cxn ang="0">
                    <a:pos x="T2" y="T3"/>
                  </a:cxn>
                  <a:cxn ang="0">
                    <a:pos x="T4" y="T5"/>
                  </a:cxn>
                  <a:cxn ang="0">
                    <a:pos x="T6" y="T7"/>
                  </a:cxn>
                  <a:cxn ang="0">
                    <a:pos x="T8" y="T9"/>
                  </a:cxn>
                  <a:cxn ang="0">
                    <a:pos x="T10" y="T11"/>
                  </a:cxn>
                </a:cxnLst>
                <a:rect l="0" t="0" r="r" b="b"/>
                <a:pathLst>
                  <a:path w="37" h="115">
                    <a:moveTo>
                      <a:pt x="8" y="112"/>
                    </a:moveTo>
                    <a:cubicBezTo>
                      <a:pt x="0" y="96"/>
                      <a:pt x="10" y="82"/>
                      <a:pt x="11" y="67"/>
                    </a:cubicBezTo>
                    <a:cubicBezTo>
                      <a:pt x="12" y="44"/>
                      <a:pt x="17" y="22"/>
                      <a:pt x="20" y="0"/>
                    </a:cubicBezTo>
                    <a:cubicBezTo>
                      <a:pt x="37" y="1"/>
                      <a:pt x="24" y="14"/>
                      <a:pt x="28" y="20"/>
                    </a:cubicBezTo>
                    <a:cubicBezTo>
                      <a:pt x="21" y="49"/>
                      <a:pt x="12" y="77"/>
                      <a:pt x="16" y="108"/>
                    </a:cubicBezTo>
                    <a:cubicBezTo>
                      <a:pt x="17" y="115"/>
                      <a:pt x="13" y="115"/>
                      <a:pt x="8" y="112"/>
                    </a:cubicBezTo>
                    <a:close/>
                  </a:path>
                </a:pathLst>
              </a:custGeom>
              <a:solidFill>
                <a:srgbClr val="CBA7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4" name="Freeform 337">
                <a:extLst>
                  <a:ext uri="{FF2B5EF4-FFF2-40B4-BE49-F238E27FC236}">
                    <a16:creationId xmlns:a16="http://schemas.microsoft.com/office/drawing/2014/main" id="{7C1AE1DC-A99A-4E95-8FEB-56DA011D7416}"/>
                  </a:ext>
                </a:extLst>
              </p:cNvPr>
              <p:cNvSpPr>
                <a:spLocks/>
              </p:cNvSpPr>
              <p:nvPr/>
            </p:nvSpPr>
            <p:spPr bwMode="auto">
              <a:xfrm>
                <a:off x="1088" y="2361"/>
                <a:ext cx="38" cy="128"/>
              </a:xfrm>
              <a:custGeom>
                <a:avLst/>
                <a:gdLst>
                  <a:gd name="T0" fmla="*/ 34 w 34"/>
                  <a:gd name="T1" fmla="*/ 0 h 114"/>
                  <a:gd name="T2" fmla="*/ 6 w 34"/>
                  <a:gd name="T3" fmla="*/ 114 h 114"/>
                  <a:gd name="T4" fmla="*/ 0 w 34"/>
                  <a:gd name="T5" fmla="*/ 112 h 114"/>
                  <a:gd name="T6" fmla="*/ 34 w 34"/>
                  <a:gd name="T7" fmla="*/ 0 h 114"/>
                </a:gdLst>
                <a:ahLst/>
                <a:cxnLst>
                  <a:cxn ang="0">
                    <a:pos x="T0" y="T1"/>
                  </a:cxn>
                  <a:cxn ang="0">
                    <a:pos x="T2" y="T3"/>
                  </a:cxn>
                  <a:cxn ang="0">
                    <a:pos x="T4" y="T5"/>
                  </a:cxn>
                  <a:cxn ang="0">
                    <a:pos x="T6" y="T7"/>
                  </a:cxn>
                </a:cxnLst>
                <a:rect l="0" t="0" r="r" b="b"/>
                <a:pathLst>
                  <a:path w="34" h="114">
                    <a:moveTo>
                      <a:pt x="34" y="0"/>
                    </a:moveTo>
                    <a:cubicBezTo>
                      <a:pt x="31" y="40"/>
                      <a:pt x="19" y="77"/>
                      <a:pt x="6" y="114"/>
                    </a:cubicBezTo>
                    <a:cubicBezTo>
                      <a:pt x="4" y="113"/>
                      <a:pt x="2" y="113"/>
                      <a:pt x="0" y="112"/>
                    </a:cubicBezTo>
                    <a:cubicBezTo>
                      <a:pt x="11" y="75"/>
                      <a:pt x="23" y="37"/>
                      <a:pt x="34" y="0"/>
                    </a:cubicBezTo>
                    <a:close/>
                  </a:path>
                </a:pathLst>
              </a:custGeom>
              <a:solidFill>
                <a:srgbClr val="BA92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5" name="Freeform 338">
                <a:extLst>
                  <a:ext uri="{FF2B5EF4-FFF2-40B4-BE49-F238E27FC236}">
                    <a16:creationId xmlns:a16="http://schemas.microsoft.com/office/drawing/2014/main" id="{588D855C-B17F-45F8-B124-F921EE4A6BD7}"/>
                  </a:ext>
                </a:extLst>
              </p:cNvPr>
              <p:cNvSpPr>
                <a:spLocks/>
              </p:cNvSpPr>
              <p:nvPr/>
            </p:nvSpPr>
            <p:spPr bwMode="auto">
              <a:xfrm>
                <a:off x="1101" y="1541"/>
                <a:ext cx="39" cy="121"/>
              </a:xfrm>
              <a:custGeom>
                <a:avLst/>
                <a:gdLst>
                  <a:gd name="T0" fmla="*/ 0 w 34"/>
                  <a:gd name="T1" fmla="*/ 105 h 108"/>
                  <a:gd name="T2" fmla="*/ 32 w 34"/>
                  <a:gd name="T3" fmla="*/ 0 h 108"/>
                  <a:gd name="T4" fmla="*/ 24 w 34"/>
                  <a:gd name="T5" fmla="*/ 31 h 108"/>
                  <a:gd name="T6" fmla="*/ 11 w 34"/>
                  <a:gd name="T7" fmla="*/ 97 h 108"/>
                  <a:gd name="T8" fmla="*/ 0 w 34"/>
                  <a:gd name="T9" fmla="*/ 105 h 108"/>
                </a:gdLst>
                <a:ahLst/>
                <a:cxnLst>
                  <a:cxn ang="0">
                    <a:pos x="T0" y="T1"/>
                  </a:cxn>
                  <a:cxn ang="0">
                    <a:pos x="T2" y="T3"/>
                  </a:cxn>
                  <a:cxn ang="0">
                    <a:pos x="T4" y="T5"/>
                  </a:cxn>
                  <a:cxn ang="0">
                    <a:pos x="T6" y="T7"/>
                  </a:cxn>
                  <a:cxn ang="0">
                    <a:pos x="T8" y="T9"/>
                  </a:cxn>
                </a:cxnLst>
                <a:rect l="0" t="0" r="r" b="b"/>
                <a:pathLst>
                  <a:path w="34" h="108">
                    <a:moveTo>
                      <a:pt x="0" y="105"/>
                    </a:moveTo>
                    <a:cubicBezTo>
                      <a:pt x="6" y="71"/>
                      <a:pt x="8" y="35"/>
                      <a:pt x="32" y="0"/>
                    </a:cubicBezTo>
                    <a:cubicBezTo>
                      <a:pt x="34" y="16"/>
                      <a:pt x="27" y="23"/>
                      <a:pt x="24" y="31"/>
                    </a:cubicBezTo>
                    <a:cubicBezTo>
                      <a:pt x="17" y="52"/>
                      <a:pt x="10" y="74"/>
                      <a:pt x="11" y="97"/>
                    </a:cubicBezTo>
                    <a:cubicBezTo>
                      <a:pt x="12" y="107"/>
                      <a:pt x="8" y="108"/>
                      <a:pt x="0" y="105"/>
                    </a:cubicBezTo>
                    <a:close/>
                  </a:path>
                </a:pathLst>
              </a:custGeom>
              <a:solidFill>
                <a:srgbClr val="AB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6" name="Freeform 339">
                <a:extLst>
                  <a:ext uri="{FF2B5EF4-FFF2-40B4-BE49-F238E27FC236}">
                    <a16:creationId xmlns:a16="http://schemas.microsoft.com/office/drawing/2014/main" id="{A892AA4C-36D8-4A98-986C-E1F230CAA204}"/>
                  </a:ext>
                </a:extLst>
              </p:cNvPr>
              <p:cNvSpPr>
                <a:spLocks/>
              </p:cNvSpPr>
              <p:nvPr/>
            </p:nvSpPr>
            <p:spPr bwMode="auto">
              <a:xfrm>
                <a:off x="1015" y="1713"/>
                <a:ext cx="40" cy="112"/>
              </a:xfrm>
              <a:custGeom>
                <a:avLst/>
                <a:gdLst>
                  <a:gd name="T0" fmla="*/ 6 w 36"/>
                  <a:gd name="T1" fmla="*/ 100 h 100"/>
                  <a:gd name="T2" fmla="*/ 0 w 36"/>
                  <a:gd name="T3" fmla="*/ 91 h 100"/>
                  <a:gd name="T4" fmla="*/ 31 w 36"/>
                  <a:gd name="T5" fmla="*/ 0 h 100"/>
                  <a:gd name="T6" fmla="*/ 27 w 36"/>
                  <a:gd name="T7" fmla="*/ 24 h 100"/>
                  <a:gd name="T8" fmla="*/ 6 w 36"/>
                  <a:gd name="T9" fmla="*/ 100 h 100"/>
                </a:gdLst>
                <a:ahLst/>
                <a:cxnLst>
                  <a:cxn ang="0">
                    <a:pos x="T0" y="T1"/>
                  </a:cxn>
                  <a:cxn ang="0">
                    <a:pos x="T2" y="T3"/>
                  </a:cxn>
                  <a:cxn ang="0">
                    <a:pos x="T4" y="T5"/>
                  </a:cxn>
                  <a:cxn ang="0">
                    <a:pos x="T6" y="T7"/>
                  </a:cxn>
                  <a:cxn ang="0">
                    <a:pos x="T8" y="T9"/>
                  </a:cxn>
                </a:cxnLst>
                <a:rect l="0" t="0" r="r" b="b"/>
                <a:pathLst>
                  <a:path w="36" h="100">
                    <a:moveTo>
                      <a:pt x="6" y="100"/>
                    </a:moveTo>
                    <a:cubicBezTo>
                      <a:pt x="1" y="99"/>
                      <a:pt x="1" y="95"/>
                      <a:pt x="0" y="91"/>
                    </a:cubicBezTo>
                    <a:cubicBezTo>
                      <a:pt x="7" y="60"/>
                      <a:pt x="18" y="30"/>
                      <a:pt x="31" y="0"/>
                    </a:cubicBezTo>
                    <a:cubicBezTo>
                      <a:pt x="36" y="10"/>
                      <a:pt x="30" y="17"/>
                      <a:pt x="27" y="24"/>
                    </a:cubicBezTo>
                    <a:cubicBezTo>
                      <a:pt x="19" y="49"/>
                      <a:pt x="13" y="75"/>
                      <a:pt x="6" y="100"/>
                    </a:cubicBezTo>
                    <a:close/>
                  </a:path>
                </a:pathLst>
              </a:custGeom>
              <a:solidFill>
                <a:srgbClr val="6B4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7" name="Freeform 340">
                <a:extLst>
                  <a:ext uri="{FF2B5EF4-FFF2-40B4-BE49-F238E27FC236}">
                    <a16:creationId xmlns:a16="http://schemas.microsoft.com/office/drawing/2014/main" id="{4ECD1DE7-A6FE-47DE-925D-1DDAF1D4B58B}"/>
                  </a:ext>
                </a:extLst>
              </p:cNvPr>
              <p:cNvSpPr>
                <a:spLocks/>
              </p:cNvSpPr>
              <p:nvPr/>
            </p:nvSpPr>
            <p:spPr bwMode="auto">
              <a:xfrm>
                <a:off x="1142" y="1756"/>
                <a:ext cx="22" cy="124"/>
              </a:xfrm>
              <a:custGeom>
                <a:avLst/>
                <a:gdLst>
                  <a:gd name="T0" fmla="*/ 20 w 20"/>
                  <a:gd name="T1" fmla="*/ 0 h 110"/>
                  <a:gd name="T2" fmla="*/ 3 w 20"/>
                  <a:gd name="T3" fmla="*/ 110 h 110"/>
                  <a:gd name="T4" fmla="*/ 14 w 20"/>
                  <a:gd name="T5" fmla="*/ 0 h 110"/>
                  <a:gd name="T6" fmla="*/ 20 w 20"/>
                  <a:gd name="T7" fmla="*/ 0 h 110"/>
                </a:gdLst>
                <a:ahLst/>
                <a:cxnLst>
                  <a:cxn ang="0">
                    <a:pos x="T0" y="T1"/>
                  </a:cxn>
                  <a:cxn ang="0">
                    <a:pos x="T2" y="T3"/>
                  </a:cxn>
                  <a:cxn ang="0">
                    <a:pos x="T4" y="T5"/>
                  </a:cxn>
                  <a:cxn ang="0">
                    <a:pos x="T6" y="T7"/>
                  </a:cxn>
                </a:cxnLst>
                <a:rect l="0" t="0" r="r" b="b"/>
                <a:pathLst>
                  <a:path w="20" h="110">
                    <a:moveTo>
                      <a:pt x="20" y="0"/>
                    </a:moveTo>
                    <a:cubicBezTo>
                      <a:pt x="14" y="37"/>
                      <a:pt x="8" y="73"/>
                      <a:pt x="3" y="110"/>
                    </a:cubicBezTo>
                    <a:cubicBezTo>
                      <a:pt x="0" y="72"/>
                      <a:pt x="4" y="35"/>
                      <a:pt x="14" y="0"/>
                    </a:cubicBezTo>
                    <a:cubicBezTo>
                      <a:pt x="16" y="0"/>
                      <a:pt x="18" y="0"/>
                      <a:pt x="20" y="0"/>
                    </a:cubicBezTo>
                    <a:close/>
                  </a:path>
                </a:pathLst>
              </a:custGeom>
              <a:solidFill>
                <a:srgbClr val="B48B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8" name="Freeform 341">
                <a:extLst>
                  <a:ext uri="{FF2B5EF4-FFF2-40B4-BE49-F238E27FC236}">
                    <a16:creationId xmlns:a16="http://schemas.microsoft.com/office/drawing/2014/main" id="{B3DB55C2-2061-4E9C-B846-6CD7B425879E}"/>
                  </a:ext>
                </a:extLst>
              </p:cNvPr>
              <p:cNvSpPr>
                <a:spLocks/>
              </p:cNvSpPr>
              <p:nvPr/>
            </p:nvSpPr>
            <p:spPr bwMode="auto">
              <a:xfrm>
                <a:off x="1200" y="1991"/>
                <a:ext cx="36" cy="121"/>
              </a:xfrm>
              <a:custGeom>
                <a:avLst/>
                <a:gdLst>
                  <a:gd name="T0" fmla="*/ 20 w 32"/>
                  <a:gd name="T1" fmla="*/ 8 h 108"/>
                  <a:gd name="T2" fmla="*/ 24 w 32"/>
                  <a:gd name="T3" fmla="*/ 16 h 108"/>
                  <a:gd name="T4" fmla="*/ 28 w 32"/>
                  <a:gd name="T5" fmla="*/ 8 h 108"/>
                  <a:gd name="T6" fmla="*/ 32 w 32"/>
                  <a:gd name="T7" fmla="*/ 0 h 108"/>
                  <a:gd name="T8" fmla="*/ 0 w 32"/>
                  <a:gd name="T9" fmla="*/ 108 h 108"/>
                  <a:gd name="T10" fmla="*/ 7 w 32"/>
                  <a:gd name="T11" fmla="*/ 79 h 108"/>
                  <a:gd name="T12" fmla="*/ 20 w 32"/>
                  <a:gd name="T13" fmla="*/ 8 h 108"/>
                </a:gdLst>
                <a:ahLst/>
                <a:cxnLst>
                  <a:cxn ang="0">
                    <a:pos x="T0" y="T1"/>
                  </a:cxn>
                  <a:cxn ang="0">
                    <a:pos x="T2" y="T3"/>
                  </a:cxn>
                  <a:cxn ang="0">
                    <a:pos x="T4" y="T5"/>
                  </a:cxn>
                  <a:cxn ang="0">
                    <a:pos x="T6" y="T7"/>
                  </a:cxn>
                  <a:cxn ang="0">
                    <a:pos x="T8" y="T9"/>
                  </a:cxn>
                  <a:cxn ang="0">
                    <a:pos x="T10" y="T11"/>
                  </a:cxn>
                  <a:cxn ang="0">
                    <a:pos x="T12" y="T13"/>
                  </a:cxn>
                </a:cxnLst>
                <a:rect l="0" t="0" r="r" b="b"/>
                <a:pathLst>
                  <a:path w="32" h="108">
                    <a:moveTo>
                      <a:pt x="20" y="8"/>
                    </a:moveTo>
                    <a:cubicBezTo>
                      <a:pt x="21" y="11"/>
                      <a:pt x="22" y="16"/>
                      <a:pt x="24" y="16"/>
                    </a:cubicBezTo>
                    <a:cubicBezTo>
                      <a:pt x="30" y="17"/>
                      <a:pt x="27" y="11"/>
                      <a:pt x="28" y="8"/>
                    </a:cubicBezTo>
                    <a:cubicBezTo>
                      <a:pt x="29" y="6"/>
                      <a:pt x="31" y="3"/>
                      <a:pt x="32" y="0"/>
                    </a:cubicBezTo>
                    <a:cubicBezTo>
                      <a:pt x="30" y="38"/>
                      <a:pt x="16" y="73"/>
                      <a:pt x="0" y="108"/>
                    </a:cubicBezTo>
                    <a:cubicBezTo>
                      <a:pt x="3" y="98"/>
                      <a:pt x="4" y="88"/>
                      <a:pt x="7" y="79"/>
                    </a:cubicBezTo>
                    <a:cubicBezTo>
                      <a:pt x="14" y="55"/>
                      <a:pt x="20" y="32"/>
                      <a:pt x="20" y="8"/>
                    </a:cubicBezTo>
                    <a:close/>
                  </a:path>
                </a:pathLst>
              </a:custGeom>
              <a:solidFill>
                <a:srgbClr val="C09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9" name="Freeform 342">
                <a:extLst>
                  <a:ext uri="{FF2B5EF4-FFF2-40B4-BE49-F238E27FC236}">
                    <a16:creationId xmlns:a16="http://schemas.microsoft.com/office/drawing/2014/main" id="{9DA74BBA-4BE6-4767-A88A-DB3834C219B0}"/>
                  </a:ext>
                </a:extLst>
              </p:cNvPr>
              <p:cNvSpPr>
                <a:spLocks/>
              </p:cNvSpPr>
              <p:nvPr/>
            </p:nvSpPr>
            <p:spPr bwMode="auto">
              <a:xfrm>
                <a:off x="716" y="2291"/>
                <a:ext cx="62" cy="129"/>
              </a:xfrm>
              <a:custGeom>
                <a:avLst/>
                <a:gdLst>
                  <a:gd name="T0" fmla="*/ 48 w 55"/>
                  <a:gd name="T1" fmla="*/ 1 h 115"/>
                  <a:gd name="T2" fmla="*/ 55 w 55"/>
                  <a:gd name="T3" fmla="*/ 9 h 115"/>
                  <a:gd name="T4" fmla="*/ 15 w 55"/>
                  <a:gd name="T5" fmla="*/ 102 h 115"/>
                  <a:gd name="T6" fmla="*/ 5 w 55"/>
                  <a:gd name="T7" fmla="*/ 102 h 115"/>
                  <a:gd name="T8" fmla="*/ 0 w 55"/>
                  <a:gd name="T9" fmla="*/ 101 h 115"/>
                  <a:gd name="T10" fmla="*/ 48 w 55"/>
                  <a:gd name="T11" fmla="*/ 1 h 115"/>
                </a:gdLst>
                <a:ahLst/>
                <a:cxnLst>
                  <a:cxn ang="0">
                    <a:pos x="T0" y="T1"/>
                  </a:cxn>
                  <a:cxn ang="0">
                    <a:pos x="T2" y="T3"/>
                  </a:cxn>
                  <a:cxn ang="0">
                    <a:pos x="T4" y="T5"/>
                  </a:cxn>
                  <a:cxn ang="0">
                    <a:pos x="T6" y="T7"/>
                  </a:cxn>
                  <a:cxn ang="0">
                    <a:pos x="T8" y="T9"/>
                  </a:cxn>
                  <a:cxn ang="0">
                    <a:pos x="T10" y="T11"/>
                  </a:cxn>
                </a:cxnLst>
                <a:rect l="0" t="0" r="r" b="b"/>
                <a:pathLst>
                  <a:path w="55" h="115">
                    <a:moveTo>
                      <a:pt x="48" y="1"/>
                    </a:moveTo>
                    <a:cubicBezTo>
                      <a:pt x="55" y="0"/>
                      <a:pt x="51" y="8"/>
                      <a:pt x="55" y="9"/>
                    </a:cubicBezTo>
                    <a:cubicBezTo>
                      <a:pt x="41" y="40"/>
                      <a:pt x="24" y="69"/>
                      <a:pt x="15" y="102"/>
                    </a:cubicBezTo>
                    <a:cubicBezTo>
                      <a:pt x="11" y="115"/>
                      <a:pt x="8" y="98"/>
                      <a:pt x="5" y="102"/>
                    </a:cubicBezTo>
                    <a:cubicBezTo>
                      <a:pt x="3" y="103"/>
                      <a:pt x="2" y="103"/>
                      <a:pt x="0" y="101"/>
                    </a:cubicBezTo>
                    <a:cubicBezTo>
                      <a:pt x="22" y="71"/>
                      <a:pt x="36" y="36"/>
                      <a:pt x="48" y="1"/>
                    </a:cubicBezTo>
                    <a:close/>
                  </a:path>
                </a:pathLst>
              </a:custGeom>
              <a:solidFill>
                <a:srgbClr val="705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0" name="Freeform 343">
                <a:extLst>
                  <a:ext uri="{FF2B5EF4-FFF2-40B4-BE49-F238E27FC236}">
                    <a16:creationId xmlns:a16="http://schemas.microsoft.com/office/drawing/2014/main" id="{ADB4DABA-CDDE-44A5-B739-0C348E561BE2}"/>
                  </a:ext>
                </a:extLst>
              </p:cNvPr>
              <p:cNvSpPr>
                <a:spLocks/>
              </p:cNvSpPr>
              <p:nvPr/>
            </p:nvSpPr>
            <p:spPr bwMode="auto">
              <a:xfrm>
                <a:off x="929" y="2628"/>
                <a:ext cx="39" cy="62"/>
              </a:xfrm>
              <a:custGeom>
                <a:avLst/>
                <a:gdLst>
                  <a:gd name="T0" fmla="*/ 29 w 34"/>
                  <a:gd name="T1" fmla="*/ 5 h 55"/>
                  <a:gd name="T2" fmla="*/ 32 w 34"/>
                  <a:gd name="T3" fmla="*/ 24 h 55"/>
                  <a:gd name="T4" fmla="*/ 27 w 34"/>
                  <a:gd name="T5" fmla="*/ 55 h 55"/>
                  <a:gd name="T6" fmla="*/ 15 w 34"/>
                  <a:gd name="T7" fmla="*/ 19 h 55"/>
                  <a:gd name="T8" fmla="*/ 18 w 34"/>
                  <a:gd name="T9" fmla="*/ 1 h 55"/>
                  <a:gd name="T10" fmla="*/ 29 w 34"/>
                  <a:gd name="T11" fmla="*/ 5 h 55"/>
                </a:gdLst>
                <a:ahLst/>
                <a:cxnLst>
                  <a:cxn ang="0">
                    <a:pos x="T0" y="T1"/>
                  </a:cxn>
                  <a:cxn ang="0">
                    <a:pos x="T2" y="T3"/>
                  </a:cxn>
                  <a:cxn ang="0">
                    <a:pos x="T4" y="T5"/>
                  </a:cxn>
                  <a:cxn ang="0">
                    <a:pos x="T6" y="T7"/>
                  </a:cxn>
                  <a:cxn ang="0">
                    <a:pos x="T8" y="T9"/>
                  </a:cxn>
                  <a:cxn ang="0">
                    <a:pos x="T10" y="T11"/>
                  </a:cxn>
                </a:cxnLst>
                <a:rect l="0" t="0" r="r" b="b"/>
                <a:pathLst>
                  <a:path w="34" h="55">
                    <a:moveTo>
                      <a:pt x="29" y="5"/>
                    </a:moveTo>
                    <a:cubicBezTo>
                      <a:pt x="30" y="12"/>
                      <a:pt x="34" y="23"/>
                      <a:pt x="32" y="24"/>
                    </a:cubicBezTo>
                    <a:cubicBezTo>
                      <a:pt x="17" y="32"/>
                      <a:pt x="34" y="45"/>
                      <a:pt x="27" y="55"/>
                    </a:cubicBezTo>
                    <a:cubicBezTo>
                      <a:pt x="16" y="45"/>
                      <a:pt x="0" y="38"/>
                      <a:pt x="15" y="19"/>
                    </a:cubicBezTo>
                    <a:cubicBezTo>
                      <a:pt x="18" y="14"/>
                      <a:pt x="12" y="6"/>
                      <a:pt x="18" y="1"/>
                    </a:cubicBezTo>
                    <a:cubicBezTo>
                      <a:pt x="22" y="0"/>
                      <a:pt x="25" y="3"/>
                      <a:pt x="29" y="5"/>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1" name="Freeform 344">
                <a:extLst>
                  <a:ext uri="{FF2B5EF4-FFF2-40B4-BE49-F238E27FC236}">
                    <a16:creationId xmlns:a16="http://schemas.microsoft.com/office/drawing/2014/main" id="{9D2BEF39-A91D-4EA1-A3D8-4DE8B1F91A1A}"/>
                  </a:ext>
                </a:extLst>
              </p:cNvPr>
              <p:cNvSpPr>
                <a:spLocks/>
              </p:cNvSpPr>
              <p:nvPr/>
            </p:nvSpPr>
            <p:spPr bwMode="auto">
              <a:xfrm>
                <a:off x="1635" y="1634"/>
                <a:ext cx="19" cy="88"/>
              </a:xfrm>
              <a:custGeom>
                <a:avLst/>
                <a:gdLst>
                  <a:gd name="T0" fmla="*/ 17 w 17"/>
                  <a:gd name="T1" fmla="*/ 78 h 78"/>
                  <a:gd name="T2" fmla="*/ 17 w 17"/>
                  <a:gd name="T3" fmla="*/ 0 h 78"/>
                  <a:gd name="T4" fmla="*/ 17 w 17"/>
                  <a:gd name="T5" fmla="*/ 78 h 78"/>
                  <a:gd name="T6" fmla="*/ 17 w 17"/>
                  <a:gd name="T7" fmla="*/ 78 h 78"/>
                </a:gdLst>
                <a:ahLst/>
                <a:cxnLst>
                  <a:cxn ang="0">
                    <a:pos x="T0" y="T1"/>
                  </a:cxn>
                  <a:cxn ang="0">
                    <a:pos x="T2" y="T3"/>
                  </a:cxn>
                  <a:cxn ang="0">
                    <a:pos x="T4" y="T5"/>
                  </a:cxn>
                  <a:cxn ang="0">
                    <a:pos x="T6" y="T7"/>
                  </a:cxn>
                </a:cxnLst>
                <a:rect l="0" t="0" r="r" b="b"/>
                <a:pathLst>
                  <a:path w="17" h="78">
                    <a:moveTo>
                      <a:pt x="17" y="78"/>
                    </a:moveTo>
                    <a:cubicBezTo>
                      <a:pt x="2" y="62"/>
                      <a:pt x="0" y="25"/>
                      <a:pt x="17" y="0"/>
                    </a:cubicBezTo>
                    <a:cubicBezTo>
                      <a:pt x="17" y="29"/>
                      <a:pt x="17" y="54"/>
                      <a:pt x="17" y="78"/>
                    </a:cubicBezTo>
                    <a:cubicBezTo>
                      <a:pt x="17" y="78"/>
                      <a:pt x="17" y="78"/>
                      <a:pt x="17" y="78"/>
                    </a:cubicBezTo>
                    <a:close/>
                  </a:path>
                </a:pathLst>
              </a:custGeom>
              <a:solidFill>
                <a:srgbClr val="AD84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2" name="Freeform 345">
                <a:extLst>
                  <a:ext uri="{FF2B5EF4-FFF2-40B4-BE49-F238E27FC236}">
                    <a16:creationId xmlns:a16="http://schemas.microsoft.com/office/drawing/2014/main" id="{AB15AB6F-0F00-4281-B192-6CA286FCC1D5}"/>
                  </a:ext>
                </a:extLst>
              </p:cNvPr>
              <p:cNvSpPr>
                <a:spLocks/>
              </p:cNvSpPr>
              <p:nvPr/>
            </p:nvSpPr>
            <p:spPr bwMode="auto">
              <a:xfrm>
                <a:off x="1409" y="2241"/>
                <a:ext cx="21" cy="114"/>
              </a:xfrm>
              <a:custGeom>
                <a:avLst/>
                <a:gdLst>
                  <a:gd name="T0" fmla="*/ 15 w 18"/>
                  <a:gd name="T1" fmla="*/ 0 h 102"/>
                  <a:gd name="T2" fmla="*/ 12 w 18"/>
                  <a:gd name="T3" fmla="*/ 102 h 102"/>
                  <a:gd name="T4" fmla="*/ 15 w 18"/>
                  <a:gd name="T5" fmla="*/ 0 h 102"/>
                </a:gdLst>
                <a:ahLst/>
                <a:cxnLst>
                  <a:cxn ang="0">
                    <a:pos x="T0" y="T1"/>
                  </a:cxn>
                  <a:cxn ang="0">
                    <a:pos x="T2" y="T3"/>
                  </a:cxn>
                  <a:cxn ang="0">
                    <a:pos x="T4" y="T5"/>
                  </a:cxn>
                </a:cxnLst>
                <a:rect l="0" t="0" r="r" b="b"/>
                <a:pathLst>
                  <a:path w="18" h="102">
                    <a:moveTo>
                      <a:pt x="15" y="0"/>
                    </a:moveTo>
                    <a:cubicBezTo>
                      <a:pt x="18" y="34"/>
                      <a:pt x="9" y="68"/>
                      <a:pt x="12" y="102"/>
                    </a:cubicBezTo>
                    <a:cubicBezTo>
                      <a:pt x="0" y="68"/>
                      <a:pt x="7" y="34"/>
                      <a:pt x="15" y="0"/>
                    </a:cubicBezTo>
                    <a:close/>
                  </a:path>
                </a:pathLst>
              </a:custGeom>
              <a:solidFill>
                <a:srgbClr val="9B7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3" name="Freeform 346">
                <a:extLst>
                  <a:ext uri="{FF2B5EF4-FFF2-40B4-BE49-F238E27FC236}">
                    <a16:creationId xmlns:a16="http://schemas.microsoft.com/office/drawing/2014/main" id="{71671054-3109-49C5-A03C-360725D0F9BD}"/>
                  </a:ext>
                </a:extLst>
              </p:cNvPr>
              <p:cNvSpPr>
                <a:spLocks/>
              </p:cNvSpPr>
              <p:nvPr/>
            </p:nvSpPr>
            <p:spPr bwMode="auto">
              <a:xfrm>
                <a:off x="616" y="2381"/>
                <a:ext cx="36" cy="74"/>
              </a:xfrm>
              <a:custGeom>
                <a:avLst/>
                <a:gdLst>
                  <a:gd name="T0" fmla="*/ 0 w 32"/>
                  <a:gd name="T1" fmla="*/ 61 h 66"/>
                  <a:gd name="T2" fmla="*/ 27 w 32"/>
                  <a:gd name="T3" fmla="*/ 0 h 66"/>
                  <a:gd name="T4" fmla="*/ 27 w 32"/>
                  <a:gd name="T5" fmla="*/ 21 h 66"/>
                  <a:gd name="T6" fmla="*/ 20 w 32"/>
                  <a:gd name="T7" fmla="*/ 53 h 66"/>
                  <a:gd name="T8" fmla="*/ 12 w 32"/>
                  <a:gd name="T9" fmla="*/ 65 h 66"/>
                  <a:gd name="T10" fmla="*/ 0 w 32"/>
                  <a:gd name="T11" fmla="*/ 61 h 66"/>
                </a:gdLst>
                <a:ahLst/>
                <a:cxnLst>
                  <a:cxn ang="0">
                    <a:pos x="T0" y="T1"/>
                  </a:cxn>
                  <a:cxn ang="0">
                    <a:pos x="T2" y="T3"/>
                  </a:cxn>
                  <a:cxn ang="0">
                    <a:pos x="T4" y="T5"/>
                  </a:cxn>
                  <a:cxn ang="0">
                    <a:pos x="T6" y="T7"/>
                  </a:cxn>
                  <a:cxn ang="0">
                    <a:pos x="T8" y="T9"/>
                  </a:cxn>
                  <a:cxn ang="0">
                    <a:pos x="T10" y="T11"/>
                  </a:cxn>
                </a:cxnLst>
                <a:rect l="0" t="0" r="r" b="b"/>
                <a:pathLst>
                  <a:path w="32" h="66">
                    <a:moveTo>
                      <a:pt x="0" y="61"/>
                    </a:moveTo>
                    <a:cubicBezTo>
                      <a:pt x="7" y="40"/>
                      <a:pt x="10" y="17"/>
                      <a:pt x="27" y="0"/>
                    </a:cubicBezTo>
                    <a:cubicBezTo>
                      <a:pt x="31" y="7"/>
                      <a:pt x="22" y="14"/>
                      <a:pt x="27" y="21"/>
                    </a:cubicBezTo>
                    <a:cubicBezTo>
                      <a:pt x="32" y="33"/>
                      <a:pt x="19" y="42"/>
                      <a:pt x="20" y="53"/>
                    </a:cubicBezTo>
                    <a:cubicBezTo>
                      <a:pt x="17" y="57"/>
                      <a:pt x="15" y="61"/>
                      <a:pt x="12" y="65"/>
                    </a:cubicBezTo>
                    <a:cubicBezTo>
                      <a:pt x="8" y="64"/>
                      <a:pt x="3" y="66"/>
                      <a:pt x="0" y="61"/>
                    </a:cubicBezTo>
                    <a:close/>
                  </a:path>
                </a:pathLst>
              </a:custGeom>
              <a:solidFill>
                <a:srgbClr val="CBAB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4" name="Freeform 347">
                <a:extLst>
                  <a:ext uri="{FF2B5EF4-FFF2-40B4-BE49-F238E27FC236}">
                    <a16:creationId xmlns:a16="http://schemas.microsoft.com/office/drawing/2014/main" id="{C78493CB-868A-47DF-A3D4-36C367B805A7}"/>
                  </a:ext>
                </a:extLst>
              </p:cNvPr>
              <p:cNvSpPr>
                <a:spLocks/>
              </p:cNvSpPr>
              <p:nvPr/>
            </p:nvSpPr>
            <p:spPr bwMode="auto">
              <a:xfrm>
                <a:off x="1566" y="1962"/>
                <a:ext cx="23" cy="144"/>
              </a:xfrm>
              <a:custGeom>
                <a:avLst/>
                <a:gdLst>
                  <a:gd name="T0" fmla="*/ 10 w 21"/>
                  <a:gd name="T1" fmla="*/ 2 h 128"/>
                  <a:gd name="T2" fmla="*/ 4 w 21"/>
                  <a:gd name="T3" fmla="*/ 128 h 128"/>
                  <a:gd name="T4" fmla="*/ 7 w 21"/>
                  <a:gd name="T5" fmla="*/ 2 h 128"/>
                  <a:gd name="T6" fmla="*/ 10 w 21"/>
                  <a:gd name="T7" fmla="*/ 2 h 128"/>
                </a:gdLst>
                <a:ahLst/>
                <a:cxnLst>
                  <a:cxn ang="0">
                    <a:pos x="T0" y="T1"/>
                  </a:cxn>
                  <a:cxn ang="0">
                    <a:pos x="T2" y="T3"/>
                  </a:cxn>
                  <a:cxn ang="0">
                    <a:pos x="T4" y="T5"/>
                  </a:cxn>
                  <a:cxn ang="0">
                    <a:pos x="T6" y="T7"/>
                  </a:cxn>
                </a:cxnLst>
                <a:rect l="0" t="0" r="r" b="b"/>
                <a:pathLst>
                  <a:path w="21" h="128">
                    <a:moveTo>
                      <a:pt x="10" y="2"/>
                    </a:moveTo>
                    <a:cubicBezTo>
                      <a:pt x="21" y="45"/>
                      <a:pt x="10" y="86"/>
                      <a:pt x="4" y="128"/>
                    </a:cubicBezTo>
                    <a:cubicBezTo>
                      <a:pt x="0" y="86"/>
                      <a:pt x="14" y="44"/>
                      <a:pt x="7" y="2"/>
                    </a:cubicBezTo>
                    <a:cubicBezTo>
                      <a:pt x="8" y="0"/>
                      <a:pt x="9" y="0"/>
                      <a:pt x="10" y="2"/>
                    </a:cubicBezTo>
                    <a:close/>
                  </a:path>
                </a:pathLst>
              </a:custGeom>
              <a:solidFill>
                <a:srgbClr val="AA81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5" name="Freeform 348">
                <a:extLst>
                  <a:ext uri="{FF2B5EF4-FFF2-40B4-BE49-F238E27FC236}">
                    <a16:creationId xmlns:a16="http://schemas.microsoft.com/office/drawing/2014/main" id="{94826F8E-4606-456F-8CA7-BA041623924C}"/>
                  </a:ext>
                </a:extLst>
              </p:cNvPr>
              <p:cNvSpPr>
                <a:spLocks/>
              </p:cNvSpPr>
              <p:nvPr/>
            </p:nvSpPr>
            <p:spPr bwMode="auto">
              <a:xfrm>
                <a:off x="1064" y="2346"/>
                <a:ext cx="37" cy="109"/>
              </a:xfrm>
              <a:custGeom>
                <a:avLst/>
                <a:gdLst>
                  <a:gd name="T0" fmla="*/ 33 w 33"/>
                  <a:gd name="T1" fmla="*/ 0 h 97"/>
                  <a:gd name="T2" fmla="*/ 7 w 33"/>
                  <a:gd name="T3" fmla="*/ 97 h 97"/>
                  <a:gd name="T4" fmla="*/ 33 w 33"/>
                  <a:gd name="T5" fmla="*/ 0 h 97"/>
                </a:gdLst>
                <a:ahLst/>
                <a:cxnLst>
                  <a:cxn ang="0">
                    <a:pos x="T0" y="T1"/>
                  </a:cxn>
                  <a:cxn ang="0">
                    <a:pos x="T2" y="T3"/>
                  </a:cxn>
                  <a:cxn ang="0">
                    <a:pos x="T4" y="T5"/>
                  </a:cxn>
                </a:cxnLst>
                <a:rect l="0" t="0" r="r" b="b"/>
                <a:pathLst>
                  <a:path w="33" h="97">
                    <a:moveTo>
                      <a:pt x="33" y="0"/>
                    </a:moveTo>
                    <a:cubicBezTo>
                      <a:pt x="31" y="36"/>
                      <a:pt x="12" y="63"/>
                      <a:pt x="7" y="97"/>
                    </a:cubicBezTo>
                    <a:cubicBezTo>
                      <a:pt x="0" y="82"/>
                      <a:pt x="14" y="29"/>
                      <a:pt x="33" y="0"/>
                    </a:cubicBezTo>
                    <a:close/>
                  </a:path>
                </a:pathLst>
              </a:custGeom>
              <a:solidFill>
                <a:srgbClr val="BC9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6" name="Freeform 349">
                <a:extLst>
                  <a:ext uri="{FF2B5EF4-FFF2-40B4-BE49-F238E27FC236}">
                    <a16:creationId xmlns:a16="http://schemas.microsoft.com/office/drawing/2014/main" id="{A5C194A8-DB4F-42AB-B6E4-82E88F21CF5B}"/>
                  </a:ext>
                </a:extLst>
              </p:cNvPr>
              <p:cNvSpPr>
                <a:spLocks/>
              </p:cNvSpPr>
              <p:nvPr/>
            </p:nvSpPr>
            <p:spPr bwMode="auto">
              <a:xfrm>
                <a:off x="1106" y="1470"/>
                <a:ext cx="46" cy="108"/>
              </a:xfrm>
              <a:custGeom>
                <a:avLst/>
                <a:gdLst>
                  <a:gd name="T0" fmla="*/ 25 w 41"/>
                  <a:gd name="T1" fmla="*/ 20 h 96"/>
                  <a:gd name="T2" fmla="*/ 36 w 41"/>
                  <a:gd name="T3" fmla="*/ 0 h 96"/>
                  <a:gd name="T4" fmla="*/ 31 w 41"/>
                  <a:gd name="T5" fmla="*/ 27 h 96"/>
                  <a:gd name="T6" fmla="*/ 1 w 41"/>
                  <a:gd name="T7" fmla="*/ 96 h 96"/>
                  <a:gd name="T8" fmla="*/ 25 w 41"/>
                  <a:gd name="T9" fmla="*/ 20 h 96"/>
                </a:gdLst>
                <a:ahLst/>
                <a:cxnLst>
                  <a:cxn ang="0">
                    <a:pos x="T0" y="T1"/>
                  </a:cxn>
                  <a:cxn ang="0">
                    <a:pos x="T2" y="T3"/>
                  </a:cxn>
                  <a:cxn ang="0">
                    <a:pos x="T4" y="T5"/>
                  </a:cxn>
                  <a:cxn ang="0">
                    <a:pos x="T6" y="T7"/>
                  </a:cxn>
                  <a:cxn ang="0">
                    <a:pos x="T8" y="T9"/>
                  </a:cxn>
                </a:cxnLst>
                <a:rect l="0" t="0" r="r" b="b"/>
                <a:pathLst>
                  <a:path w="41" h="96">
                    <a:moveTo>
                      <a:pt x="25" y="20"/>
                    </a:moveTo>
                    <a:cubicBezTo>
                      <a:pt x="31" y="14"/>
                      <a:pt x="26" y="3"/>
                      <a:pt x="36" y="0"/>
                    </a:cubicBezTo>
                    <a:cubicBezTo>
                      <a:pt x="41" y="10"/>
                      <a:pt x="34" y="20"/>
                      <a:pt x="31" y="27"/>
                    </a:cubicBezTo>
                    <a:cubicBezTo>
                      <a:pt x="19" y="50"/>
                      <a:pt x="12" y="73"/>
                      <a:pt x="1" y="96"/>
                    </a:cubicBezTo>
                    <a:cubicBezTo>
                      <a:pt x="0" y="68"/>
                      <a:pt x="15" y="45"/>
                      <a:pt x="25" y="20"/>
                    </a:cubicBezTo>
                    <a:close/>
                  </a:path>
                </a:pathLst>
              </a:custGeom>
              <a:solidFill>
                <a:srgbClr val="9A6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7" name="Freeform 350">
                <a:extLst>
                  <a:ext uri="{FF2B5EF4-FFF2-40B4-BE49-F238E27FC236}">
                    <a16:creationId xmlns:a16="http://schemas.microsoft.com/office/drawing/2014/main" id="{28A0BCED-F253-49D9-9348-C072D16FABA3}"/>
                  </a:ext>
                </a:extLst>
              </p:cNvPr>
              <p:cNvSpPr>
                <a:spLocks/>
              </p:cNvSpPr>
              <p:nvPr/>
            </p:nvSpPr>
            <p:spPr bwMode="auto">
              <a:xfrm>
                <a:off x="1141" y="1979"/>
                <a:ext cx="41" cy="130"/>
              </a:xfrm>
              <a:custGeom>
                <a:avLst/>
                <a:gdLst>
                  <a:gd name="T0" fmla="*/ 25 w 37"/>
                  <a:gd name="T1" fmla="*/ 7 h 116"/>
                  <a:gd name="T2" fmla="*/ 33 w 37"/>
                  <a:gd name="T3" fmla="*/ 13 h 116"/>
                  <a:gd name="T4" fmla="*/ 2 w 37"/>
                  <a:gd name="T5" fmla="*/ 116 h 116"/>
                  <a:gd name="T6" fmla="*/ 9 w 37"/>
                  <a:gd name="T7" fmla="*/ 66 h 116"/>
                  <a:gd name="T8" fmla="*/ 25 w 37"/>
                  <a:gd name="T9" fmla="*/ 7 h 116"/>
                </a:gdLst>
                <a:ahLst/>
                <a:cxnLst>
                  <a:cxn ang="0">
                    <a:pos x="T0" y="T1"/>
                  </a:cxn>
                  <a:cxn ang="0">
                    <a:pos x="T2" y="T3"/>
                  </a:cxn>
                  <a:cxn ang="0">
                    <a:pos x="T4" y="T5"/>
                  </a:cxn>
                  <a:cxn ang="0">
                    <a:pos x="T6" y="T7"/>
                  </a:cxn>
                  <a:cxn ang="0">
                    <a:pos x="T8" y="T9"/>
                  </a:cxn>
                </a:cxnLst>
                <a:rect l="0" t="0" r="r" b="b"/>
                <a:pathLst>
                  <a:path w="37" h="116">
                    <a:moveTo>
                      <a:pt x="25" y="7"/>
                    </a:moveTo>
                    <a:cubicBezTo>
                      <a:pt x="30" y="5"/>
                      <a:pt x="37" y="0"/>
                      <a:pt x="33" y="13"/>
                    </a:cubicBezTo>
                    <a:cubicBezTo>
                      <a:pt x="23" y="45"/>
                      <a:pt x="13" y="78"/>
                      <a:pt x="2" y="116"/>
                    </a:cubicBezTo>
                    <a:cubicBezTo>
                      <a:pt x="0" y="96"/>
                      <a:pt x="4" y="81"/>
                      <a:pt x="9" y="66"/>
                    </a:cubicBezTo>
                    <a:cubicBezTo>
                      <a:pt x="15" y="46"/>
                      <a:pt x="24" y="28"/>
                      <a:pt x="25" y="7"/>
                    </a:cubicBezTo>
                    <a:close/>
                  </a:path>
                </a:pathLst>
              </a:custGeom>
              <a:solidFill>
                <a:srgbClr val="AA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8" name="Freeform 351">
                <a:extLst>
                  <a:ext uri="{FF2B5EF4-FFF2-40B4-BE49-F238E27FC236}">
                    <a16:creationId xmlns:a16="http://schemas.microsoft.com/office/drawing/2014/main" id="{41C2908F-63D4-4E3E-A151-76EEF8AB0ED3}"/>
                  </a:ext>
                </a:extLst>
              </p:cNvPr>
              <p:cNvSpPr>
                <a:spLocks/>
              </p:cNvSpPr>
              <p:nvPr/>
            </p:nvSpPr>
            <p:spPr bwMode="auto">
              <a:xfrm>
                <a:off x="986" y="1698"/>
                <a:ext cx="39" cy="116"/>
              </a:xfrm>
              <a:custGeom>
                <a:avLst/>
                <a:gdLst>
                  <a:gd name="T0" fmla="*/ 22 w 35"/>
                  <a:gd name="T1" fmla="*/ 18 h 103"/>
                  <a:gd name="T2" fmla="*/ 27 w 35"/>
                  <a:gd name="T3" fmla="*/ 2 h 103"/>
                  <a:gd name="T4" fmla="*/ 34 w 35"/>
                  <a:gd name="T5" fmla="*/ 5 h 103"/>
                  <a:gd name="T6" fmla="*/ 0 w 35"/>
                  <a:gd name="T7" fmla="*/ 103 h 103"/>
                  <a:gd name="T8" fmla="*/ 22 w 35"/>
                  <a:gd name="T9" fmla="*/ 18 h 103"/>
                </a:gdLst>
                <a:ahLst/>
                <a:cxnLst>
                  <a:cxn ang="0">
                    <a:pos x="T0" y="T1"/>
                  </a:cxn>
                  <a:cxn ang="0">
                    <a:pos x="T2" y="T3"/>
                  </a:cxn>
                  <a:cxn ang="0">
                    <a:pos x="T4" y="T5"/>
                  </a:cxn>
                  <a:cxn ang="0">
                    <a:pos x="T6" y="T7"/>
                  </a:cxn>
                  <a:cxn ang="0">
                    <a:pos x="T8" y="T9"/>
                  </a:cxn>
                </a:cxnLst>
                <a:rect l="0" t="0" r="r" b="b"/>
                <a:pathLst>
                  <a:path w="35" h="103">
                    <a:moveTo>
                      <a:pt x="22" y="18"/>
                    </a:moveTo>
                    <a:cubicBezTo>
                      <a:pt x="25" y="13"/>
                      <a:pt x="28" y="8"/>
                      <a:pt x="27" y="2"/>
                    </a:cubicBezTo>
                    <a:cubicBezTo>
                      <a:pt x="30" y="1"/>
                      <a:pt x="35" y="0"/>
                      <a:pt x="34" y="5"/>
                    </a:cubicBezTo>
                    <a:cubicBezTo>
                      <a:pt x="24" y="38"/>
                      <a:pt x="18" y="73"/>
                      <a:pt x="0" y="103"/>
                    </a:cubicBezTo>
                    <a:cubicBezTo>
                      <a:pt x="4" y="74"/>
                      <a:pt x="18" y="47"/>
                      <a:pt x="22" y="18"/>
                    </a:cubicBezTo>
                    <a:close/>
                  </a:path>
                </a:pathLst>
              </a:custGeom>
              <a:solidFill>
                <a:srgbClr val="7D5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9" name="Freeform 352">
                <a:extLst>
                  <a:ext uri="{FF2B5EF4-FFF2-40B4-BE49-F238E27FC236}">
                    <a16:creationId xmlns:a16="http://schemas.microsoft.com/office/drawing/2014/main" id="{F49EC21B-5394-435B-ABEB-8700FCF4962D}"/>
                  </a:ext>
                </a:extLst>
              </p:cNvPr>
              <p:cNvSpPr>
                <a:spLocks/>
              </p:cNvSpPr>
              <p:nvPr/>
            </p:nvSpPr>
            <p:spPr bwMode="auto">
              <a:xfrm>
                <a:off x="1079" y="1283"/>
                <a:ext cx="47" cy="115"/>
              </a:xfrm>
              <a:custGeom>
                <a:avLst/>
                <a:gdLst>
                  <a:gd name="T0" fmla="*/ 4 w 42"/>
                  <a:gd name="T1" fmla="*/ 102 h 102"/>
                  <a:gd name="T2" fmla="*/ 0 w 42"/>
                  <a:gd name="T3" fmla="*/ 94 h 102"/>
                  <a:gd name="T4" fmla="*/ 37 w 42"/>
                  <a:gd name="T5" fmla="*/ 0 h 102"/>
                  <a:gd name="T6" fmla="*/ 42 w 42"/>
                  <a:gd name="T7" fmla="*/ 2 h 102"/>
                  <a:gd name="T8" fmla="*/ 17 w 42"/>
                  <a:gd name="T9" fmla="*/ 69 h 102"/>
                  <a:gd name="T10" fmla="*/ 4 w 42"/>
                  <a:gd name="T11" fmla="*/ 102 h 102"/>
                </a:gdLst>
                <a:ahLst/>
                <a:cxnLst>
                  <a:cxn ang="0">
                    <a:pos x="T0" y="T1"/>
                  </a:cxn>
                  <a:cxn ang="0">
                    <a:pos x="T2" y="T3"/>
                  </a:cxn>
                  <a:cxn ang="0">
                    <a:pos x="T4" y="T5"/>
                  </a:cxn>
                  <a:cxn ang="0">
                    <a:pos x="T6" y="T7"/>
                  </a:cxn>
                  <a:cxn ang="0">
                    <a:pos x="T8" y="T9"/>
                  </a:cxn>
                  <a:cxn ang="0">
                    <a:pos x="T10" y="T11"/>
                  </a:cxn>
                </a:cxnLst>
                <a:rect l="0" t="0" r="r" b="b"/>
                <a:pathLst>
                  <a:path w="42" h="102">
                    <a:moveTo>
                      <a:pt x="4" y="102"/>
                    </a:moveTo>
                    <a:cubicBezTo>
                      <a:pt x="2" y="99"/>
                      <a:pt x="1" y="96"/>
                      <a:pt x="0" y="94"/>
                    </a:cubicBezTo>
                    <a:cubicBezTo>
                      <a:pt x="12" y="63"/>
                      <a:pt x="24" y="31"/>
                      <a:pt x="37" y="0"/>
                    </a:cubicBezTo>
                    <a:cubicBezTo>
                      <a:pt x="39" y="1"/>
                      <a:pt x="40" y="2"/>
                      <a:pt x="42" y="2"/>
                    </a:cubicBezTo>
                    <a:cubicBezTo>
                      <a:pt x="37" y="26"/>
                      <a:pt x="26" y="47"/>
                      <a:pt x="17" y="69"/>
                    </a:cubicBezTo>
                    <a:cubicBezTo>
                      <a:pt x="12" y="80"/>
                      <a:pt x="4" y="89"/>
                      <a:pt x="4" y="102"/>
                    </a:cubicBezTo>
                    <a:close/>
                  </a:path>
                </a:pathLst>
              </a:custGeom>
              <a:solidFill>
                <a:srgbClr val="714A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0" name="Freeform 353">
                <a:extLst>
                  <a:ext uri="{FF2B5EF4-FFF2-40B4-BE49-F238E27FC236}">
                    <a16:creationId xmlns:a16="http://schemas.microsoft.com/office/drawing/2014/main" id="{5C2B54D3-C193-4F96-9883-9AFF4DD70C3A}"/>
                  </a:ext>
                </a:extLst>
              </p:cNvPr>
              <p:cNvSpPr>
                <a:spLocks/>
              </p:cNvSpPr>
              <p:nvPr/>
            </p:nvSpPr>
            <p:spPr bwMode="auto">
              <a:xfrm>
                <a:off x="751" y="1937"/>
                <a:ext cx="31" cy="119"/>
              </a:xfrm>
              <a:custGeom>
                <a:avLst/>
                <a:gdLst>
                  <a:gd name="T0" fmla="*/ 0 w 28"/>
                  <a:gd name="T1" fmla="*/ 106 h 106"/>
                  <a:gd name="T2" fmla="*/ 23 w 28"/>
                  <a:gd name="T3" fmla="*/ 0 h 106"/>
                  <a:gd name="T4" fmla="*/ 28 w 28"/>
                  <a:gd name="T5" fmla="*/ 2 h 106"/>
                  <a:gd name="T6" fmla="*/ 0 w 28"/>
                  <a:gd name="T7" fmla="*/ 106 h 106"/>
                </a:gdLst>
                <a:ahLst/>
                <a:cxnLst>
                  <a:cxn ang="0">
                    <a:pos x="T0" y="T1"/>
                  </a:cxn>
                  <a:cxn ang="0">
                    <a:pos x="T2" y="T3"/>
                  </a:cxn>
                  <a:cxn ang="0">
                    <a:pos x="T4" y="T5"/>
                  </a:cxn>
                  <a:cxn ang="0">
                    <a:pos x="T6" y="T7"/>
                  </a:cxn>
                </a:cxnLst>
                <a:rect l="0" t="0" r="r" b="b"/>
                <a:pathLst>
                  <a:path w="28" h="106">
                    <a:moveTo>
                      <a:pt x="0" y="106"/>
                    </a:moveTo>
                    <a:cubicBezTo>
                      <a:pt x="3" y="69"/>
                      <a:pt x="10" y="34"/>
                      <a:pt x="23" y="0"/>
                    </a:cubicBezTo>
                    <a:cubicBezTo>
                      <a:pt x="25" y="1"/>
                      <a:pt x="27" y="1"/>
                      <a:pt x="28" y="2"/>
                    </a:cubicBezTo>
                    <a:cubicBezTo>
                      <a:pt x="19" y="36"/>
                      <a:pt x="9" y="71"/>
                      <a:pt x="0" y="106"/>
                    </a:cubicBezTo>
                    <a:close/>
                  </a:path>
                </a:pathLst>
              </a:custGeom>
              <a:solidFill>
                <a:srgbClr val="805D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1" name="Freeform 354">
                <a:extLst>
                  <a:ext uri="{FF2B5EF4-FFF2-40B4-BE49-F238E27FC236}">
                    <a16:creationId xmlns:a16="http://schemas.microsoft.com/office/drawing/2014/main" id="{528EB8EE-0572-4EBF-A48F-62255AF0BCAF}"/>
                  </a:ext>
                </a:extLst>
              </p:cNvPr>
              <p:cNvSpPr>
                <a:spLocks/>
              </p:cNvSpPr>
              <p:nvPr/>
            </p:nvSpPr>
            <p:spPr bwMode="auto">
              <a:xfrm>
                <a:off x="1316" y="1254"/>
                <a:ext cx="20" cy="92"/>
              </a:xfrm>
              <a:custGeom>
                <a:avLst/>
                <a:gdLst>
                  <a:gd name="T0" fmla="*/ 5 w 18"/>
                  <a:gd name="T1" fmla="*/ 0 h 82"/>
                  <a:gd name="T2" fmla="*/ 18 w 18"/>
                  <a:gd name="T3" fmla="*/ 1 h 82"/>
                  <a:gd name="T4" fmla="*/ 6 w 18"/>
                  <a:gd name="T5" fmla="*/ 82 h 82"/>
                  <a:gd name="T6" fmla="*/ 2 w 18"/>
                  <a:gd name="T7" fmla="*/ 82 h 82"/>
                  <a:gd name="T8" fmla="*/ 1 w 18"/>
                  <a:gd name="T9" fmla="*/ 68 h 82"/>
                  <a:gd name="T10" fmla="*/ 5 w 18"/>
                  <a:gd name="T11" fmla="*/ 0 h 82"/>
                </a:gdLst>
                <a:ahLst/>
                <a:cxnLst>
                  <a:cxn ang="0">
                    <a:pos x="T0" y="T1"/>
                  </a:cxn>
                  <a:cxn ang="0">
                    <a:pos x="T2" y="T3"/>
                  </a:cxn>
                  <a:cxn ang="0">
                    <a:pos x="T4" y="T5"/>
                  </a:cxn>
                  <a:cxn ang="0">
                    <a:pos x="T6" y="T7"/>
                  </a:cxn>
                  <a:cxn ang="0">
                    <a:pos x="T8" y="T9"/>
                  </a:cxn>
                  <a:cxn ang="0">
                    <a:pos x="T10" y="T11"/>
                  </a:cxn>
                </a:cxnLst>
                <a:rect l="0" t="0" r="r" b="b"/>
                <a:pathLst>
                  <a:path w="18" h="82">
                    <a:moveTo>
                      <a:pt x="5" y="0"/>
                    </a:moveTo>
                    <a:cubicBezTo>
                      <a:pt x="9" y="0"/>
                      <a:pt x="13" y="0"/>
                      <a:pt x="18" y="1"/>
                    </a:cubicBezTo>
                    <a:cubicBezTo>
                      <a:pt x="14" y="28"/>
                      <a:pt x="10" y="55"/>
                      <a:pt x="6" y="82"/>
                    </a:cubicBezTo>
                    <a:cubicBezTo>
                      <a:pt x="5" y="82"/>
                      <a:pt x="3" y="82"/>
                      <a:pt x="2" y="82"/>
                    </a:cubicBezTo>
                    <a:cubicBezTo>
                      <a:pt x="2" y="77"/>
                      <a:pt x="0" y="72"/>
                      <a:pt x="1" y="68"/>
                    </a:cubicBezTo>
                    <a:cubicBezTo>
                      <a:pt x="7" y="46"/>
                      <a:pt x="6" y="23"/>
                      <a:pt x="5" y="0"/>
                    </a:cubicBezTo>
                    <a:close/>
                  </a:path>
                </a:pathLst>
              </a:custGeom>
              <a:solidFill>
                <a:srgbClr val="A281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2" name="Freeform 355">
                <a:extLst>
                  <a:ext uri="{FF2B5EF4-FFF2-40B4-BE49-F238E27FC236}">
                    <a16:creationId xmlns:a16="http://schemas.microsoft.com/office/drawing/2014/main" id="{0BD1E0B3-7AD1-4A07-A4D8-DE60C3CD760B}"/>
                  </a:ext>
                </a:extLst>
              </p:cNvPr>
              <p:cNvSpPr>
                <a:spLocks/>
              </p:cNvSpPr>
              <p:nvPr/>
            </p:nvSpPr>
            <p:spPr bwMode="auto">
              <a:xfrm>
                <a:off x="1569" y="2565"/>
                <a:ext cx="21" cy="101"/>
              </a:xfrm>
              <a:custGeom>
                <a:avLst/>
                <a:gdLst>
                  <a:gd name="T0" fmla="*/ 15 w 19"/>
                  <a:gd name="T1" fmla="*/ 0 h 90"/>
                  <a:gd name="T2" fmla="*/ 0 w 19"/>
                  <a:gd name="T3" fmla="*/ 90 h 90"/>
                  <a:gd name="T4" fmla="*/ 10 w 19"/>
                  <a:gd name="T5" fmla="*/ 0 h 90"/>
                  <a:gd name="T6" fmla="*/ 15 w 19"/>
                  <a:gd name="T7" fmla="*/ 0 h 90"/>
                </a:gdLst>
                <a:ahLst/>
                <a:cxnLst>
                  <a:cxn ang="0">
                    <a:pos x="T0" y="T1"/>
                  </a:cxn>
                  <a:cxn ang="0">
                    <a:pos x="T2" y="T3"/>
                  </a:cxn>
                  <a:cxn ang="0">
                    <a:pos x="T4" y="T5"/>
                  </a:cxn>
                  <a:cxn ang="0">
                    <a:pos x="T6" y="T7"/>
                  </a:cxn>
                </a:cxnLst>
                <a:rect l="0" t="0" r="r" b="b"/>
                <a:pathLst>
                  <a:path w="19" h="90">
                    <a:moveTo>
                      <a:pt x="15" y="0"/>
                    </a:moveTo>
                    <a:cubicBezTo>
                      <a:pt x="19" y="31"/>
                      <a:pt x="13" y="61"/>
                      <a:pt x="0" y="90"/>
                    </a:cubicBezTo>
                    <a:cubicBezTo>
                      <a:pt x="4" y="60"/>
                      <a:pt x="7" y="30"/>
                      <a:pt x="10" y="0"/>
                    </a:cubicBezTo>
                    <a:cubicBezTo>
                      <a:pt x="12" y="0"/>
                      <a:pt x="13" y="0"/>
                      <a:pt x="15" y="0"/>
                    </a:cubicBezTo>
                    <a:close/>
                  </a:path>
                </a:pathLst>
              </a:custGeom>
              <a:solidFill>
                <a:srgbClr val="956C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3" name="Freeform 356">
                <a:extLst>
                  <a:ext uri="{FF2B5EF4-FFF2-40B4-BE49-F238E27FC236}">
                    <a16:creationId xmlns:a16="http://schemas.microsoft.com/office/drawing/2014/main" id="{A8B612D0-849E-44FE-8E93-7A2DDABB768D}"/>
                  </a:ext>
                </a:extLst>
              </p:cNvPr>
              <p:cNvSpPr>
                <a:spLocks/>
              </p:cNvSpPr>
              <p:nvPr/>
            </p:nvSpPr>
            <p:spPr bwMode="auto">
              <a:xfrm>
                <a:off x="901" y="1704"/>
                <a:ext cx="41" cy="127"/>
              </a:xfrm>
              <a:custGeom>
                <a:avLst/>
                <a:gdLst>
                  <a:gd name="T0" fmla="*/ 2 w 36"/>
                  <a:gd name="T1" fmla="*/ 108 h 113"/>
                  <a:gd name="T2" fmla="*/ 36 w 36"/>
                  <a:gd name="T3" fmla="*/ 0 h 113"/>
                  <a:gd name="T4" fmla="*/ 6 w 36"/>
                  <a:gd name="T5" fmla="*/ 112 h 113"/>
                  <a:gd name="T6" fmla="*/ 2 w 36"/>
                  <a:gd name="T7" fmla="*/ 108 h 113"/>
                </a:gdLst>
                <a:ahLst/>
                <a:cxnLst>
                  <a:cxn ang="0">
                    <a:pos x="T0" y="T1"/>
                  </a:cxn>
                  <a:cxn ang="0">
                    <a:pos x="T2" y="T3"/>
                  </a:cxn>
                  <a:cxn ang="0">
                    <a:pos x="T4" y="T5"/>
                  </a:cxn>
                  <a:cxn ang="0">
                    <a:pos x="T6" y="T7"/>
                  </a:cxn>
                </a:cxnLst>
                <a:rect l="0" t="0" r="r" b="b"/>
                <a:pathLst>
                  <a:path w="36" h="113">
                    <a:moveTo>
                      <a:pt x="2" y="108"/>
                    </a:moveTo>
                    <a:cubicBezTo>
                      <a:pt x="11" y="71"/>
                      <a:pt x="27" y="37"/>
                      <a:pt x="36" y="0"/>
                    </a:cubicBezTo>
                    <a:cubicBezTo>
                      <a:pt x="35" y="40"/>
                      <a:pt x="18" y="75"/>
                      <a:pt x="6" y="112"/>
                    </a:cubicBezTo>
                    <a:cubicBezTo>
                      <a:pt x="2" y="113"/>
                      <a:pt x="0" y="112"/>
                      <a:pt x="2" y="108"/>
                    </a:cubicBezTo>
                    <a:close/>
                  </a:path>
                </a:pathLst>
              </a:custGeom>
              <a:solidFill>
                <a:srgbClr val="896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4" name="Freeform 357">
                <a:extLst>
                  <a:ext uri="{FF2B5EF4-FFF2-40B4-BE49-F238E27FC236}">
                    <a16:creationId xmlns:a16="http://schemas.microsoft.com/office/drawing/2014/main" id="{542147AD-5555-484F-8FB7-E1021ED22C14}"/>
                  </a:ext>
                </a:extLst>
              </p:cNvPr>
              <p:cNvSpPr>
                <a:spLocks/>
              </p:cNvSpPr>
              <p:nvPr/>
            </p:nvSpPr>
            <p:spPr bwMode="auto">
              <a:xfrm>
                <a:off x="1381" y="1718"/>
                <a:ext cx="18" cy="107"/>
              </a:xfrm>
              <a:custGeom>
                <a:avLst/>
                <a:gdLst>
                  <a:gd name="T0" fmla="*/ 13 w 16"/>
                  <a:gd name="T1" fmla="*/ 0 h 95"/>
                  <a:gd name="T2" fmla="*/ 6 w 16"/>
                  <a:gd name="T3" fmla="*/ 95 h 95"/>
                  <a:gd name="T4" fmla="*/ 13 w 16"/>
                  <a:gd name="T5" fmla="*/ 0 h 95"/>
                </a:gdLst>
                <a:ahLst/>
                <a:cxnLst>
                  <a:cxn ang="0">
                    <a:pos x="T0" y="T1"/>
                  </a:cxn>
                  <a:cxn ang="0">
                    <a:pos x="T2" y="T3"/>
                  </a:cxn>
                  <a:cxn ang="0">
                    <a:pos x="T4" y="T5"/>
                  </a:cxn>
                </a:cxnLst>
                <a:rect l="0" t="0" r="r" b="b"/>
                <a:pathLst>
                  <a:path w="16" h="95">
                    <a:moveTo>
                      <a:pt x="13" y="0"/>
                    </a:moveTo>
                    <a:cubicBezTo>
                      <a:pt x="16" y="32"/>
                      <a:pt x="13" y="64"/>
                      <a:pt x="6" y="95"/>
                    </a:cubicBezTo>
                    <a:cubicBezTo>
                      <a:pt x="0" y="63"/>
                      <a:pt x="9" y="32"/>
                      <a:pt x="13" y="0"/>
                    </a:cubicBezTo>
                    <a:close/>
                  </a:path>
                </a:pathLst>
              </a:custGeom>
              <a:solidFill>
                <a:srgbClr val="C5A0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5" name="Freeform 358">
                <a:extLst>
                  <a:ext uri="{FF2B5EF4-FFF2-40B4-BE49-F238E27FC236}">
                    <a16:creationId xmlns:a16="http://schemas.microsoft.com/office/drawing/2014/main" id="{76E58139-FDD3-41C2-A39D-A1926AC36447}"/>
                  </a:ext>
                </a:extLst>
              </p:cNvPr>
              <p:cNvSpPr>
                <a:spLocks/>
              </p:cNvSpPr>
              <p:nvPr/>
            </p:nvSpPr>
            <p:spPr bwMode="auto">
              <a:xfrm>
                <a:off x="1230" y="2084"/>
                <a:ext cx="27" cy="114"/>
              </a:xfrm>
              <a:custGeom>
                <a:avLst/>
                <a:gdLst>
                  <a:gd name="T0" fmla="*/ 0 w 24"/>
                  <a:gd name="T1" fmla="*/ 101 h 101"/>
                  <a:gd name="T2" fmla="*/ 17 w 24"/>
                  <a:gd name="T3" fmla="*/ 0 h 101"/>
                  <a:gd name="T4" fmla="*/ 0 w 24"/>
                  <a:gd name="T5" fmla="*/ 101 h 101"/>
                </a:gdLst>
                <a:ahLst/>
                <a:cxnLst>
                  <a:cxn ang="0">
                    <a:pos x="T0" y="T1"/>
                  </a:cxn>
                  <a:cxn ang="0">
                    <a:pos x="T2" y="T3"/>
                  </a:cxn>
                  <a:cxn ang="0">
                    <a:pos x="T4" y="T5"/>
                  </a:cxn>
                </a:cxnLst>
                <a:rect l="0" t="0" r="r" b="b"/>
                <a:pathLst>
                  <a:path w="24" h="101">
                    <a:moveTo>
                      <a:pt x="0" y="101"/>
                    </a:moveTo>
                    <a:cubicBezTo>
                      <a:pt x="0" y="66"/>
                      <a:pt x="18" y="35"/>
                      <a:pt x="17" y="0"/>
                    </a:cubicBezTo>
                    <a:cubicBezTo>
                      <a:pt x="24" y="36"/>
                      <a:pt x="9" y="68"/>
                      <a:pt x="0" y="101"/>
                    </a:cubicBezTo>
                    <a:close/>
                  </a:path>
                </a:pathLst>
              </a:custGeom>
              <a:solidFill>
                <a:srgbClr val="826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6" name="Freeform 359">
                <a:extLst>
                  <a:ext uri="{FF2B5EF4-FFF2-40B4-BE49-F238E27FC236}">
                    <a16:creationId xmlns:a16="http://schemas.microsoft.com/office/drawing/2014/main" id="{5989FD6C-AF11-45CB-9BC6-806BAC18A94B}"/>
                  </a:ext>
                </a:extLst>
              </p:cNvPr>
              <p:cNvSpPr>
                <a:spLocks/>
              </p:cNvSpPr>
              <p:nvPr/>
            </p:nvSpPr>
            <p:spPr bwMode="auto">
              <a:xfrm>
                <a:off x="1626" y="2403"/>
                <a:ext cx="14" cy="115"/>
              </a:xfrm>
              <a:custGeom>
                <a:avLst/>
                <a:gdLst>
                  <a:gd name="T0" fmla="*/ 8 w 12"/>
                  <a:gd name="T1" fmla="*/ 0 h 102"/>
                  <a:gd name="T2" fmla="*/ 2 w 12"/>
                  <a:gd name="T3" fmla="*/ 102 h 102"/>
                  <a:gd name="T4" fmla="*/ 8 w 12"/>
                  <a:gd name="T5" fmla="*/ 0 h 102"/>
                </a:gdLst>
                <a:ahLst/>
                <a:cxnLst>
                  <a:cxn ang="0">
                    <a:pos x="T0" y="T1"/>
                  </a:cxn>
                  <a:cxn ang="0">
                    <a:pos x="T2" y="T3"/>
                  </a:cxn>
                  <a:cxn ang="0">
                    <a:pos x="T4" y="T5"/>
                  </a:cxn>
                </a:cxnLst>
                <a:rect l="0" t="0" r="r" b="b"/>
                <a:pathLst>
                  <a:path w="12" h="102">
                    <a:moveTo>
                      <a:pt x="8" y="0"/>
                    </a:moveTo>
                    <a:cubicBezTo>
                      <a:pt x="9" y="34"/>
                      <a:pt x="12" y="69"/>
                      <a:pt x="2" y="102"/>
                    </a:cubicBezTo>
                    <a:cubicBezTo>
                      <a:pt x="0" y="68"/>
                      <a:pt x="1" y="34"/>
                      <a:pt x="8" y="0"/>
                    </a:cubicBezTo>
                    <a:close/>
                  </a:path>
                </a:pathLst>
              </a:custGeom>
              <a:solidFill>
                <a:srgbClr val="A17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7" name="Freeform 360">
                <a:extLst>
                  <a:ext uri="{FF2B5EF4-FFF2-40B4-BE49-F238E27FC236}">
                    <a16:creationId xmlns:a16="http://schemas.microsoft.com/office/drawing/2014/main" id="{A60FE8B0-FD1D-4177-AAB7-7B79BFC1E9BC}"/>
                  </a:ext>
                </a:extLst>
              </p:cNvPr>
              <p:cNvSpPr>
                <a:spLocks/>
              </p:cNvSpPr>
              <p:nvPr/>
            </p:nvSpPr>
            <p:spPr bwMode="auto">
              <a:xfrm>
                <a:off x="1409" y="2136"/>
                <a:ext cx="21" cy="103"/>
              </a:xfrm>
              <a:custGeom>
                <a:avLst/>
                <a:gdLst>
                  <a:gd name="T0" fmla="*/ 0 w 18"/>
                  <a:gd name="T1" fmla="*/ 92 h 92"/>
                  <a:gd name="T2" fmla="*/ 18 w 18"/>
                  <a:gd name="T3" fmla="*/ 0 h 92"/>
                  <a:gd name="T4" fmla="*/ 0 w 18"/>
                  <a:gd name="T5" fmla="*/ 92 h 92"/>
                </a:gdLst>
                <a:ahLst/>
                <a:cxnLst>
                  <a:cxn ang="0">
                    <a:pos x="T0" y="T1"/>
                  </a:cxn>
                  <a:cxn ang="0">
                    <a:pos x="T2" y="T3"/>
                  </a:cxn>
                  <a:cxn ang="0">
                    <a:pos x="T4" y="T5"/>
                  </a:cxn>
                </a:cxnLst>
                <a:rect l="0" t="0" r="r" b="b"/>
                <a:pathLst>
                  <a:path w="18" h="92">
                    <a:moveTo>
                      <a:pt x="0" y="92"/>
                    </a:moveTo>
                    <a:cubicBezTo>
                      <a:pt x="1" y="60"/>
                      <a:pt x="7" y="30"/>
                      <a:pt x="18" y="0"/>
                    </a:cubicBezTo>
                    <a:cubicBezTo>
                      <a:pt x="17" y="32"/>
                      <a:pt x="9" y="62"/>
                      <a:pt x="0" y="92"/>
                    </a:cubicBezTo>
                    <a:close/>
                  </a:path>
                </a:pathLst>
              </a:custGeom>
              <a:solidFill>
                <a:srgbClr val="A479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8" name="Freeform 361">
                <a:extLst>
                  <a:ext uri="{FF2B5EF4-FFF2-40B4-BE49-F238E27FC236}">
                    <a16:creationId xmlns:a16="http://schemas.microsoft.com/office/drawing/2014/main" id="{97D2CD36-8390-4274-B9B3-30F114CB4EA8}"/>
                  </a:ext>
                </a:extLst>
              </p:cNvPr>
              <p:cNvSpPr>
                <a:spLocks/>
              </p:cNvSpPr>
              <p:nvPr/>
            </p:nvSpPr>
            <p:spPr bwMode="auto">
              <a:xfrm>
                <a:off x="1053" y="1606"/>
                <a:ext cx="41" cy="98"/>
              </a:xfrm>
              <a:custGeom>
                <a:avLst/>
                <a:gdLst>
                  <a:gd name="T0" fmla="*/ 3 w 36"/>
                  <a:gd name="T1" fmla="*/ 87 h 87"/>
                  <a:gd name="T2" fmla="*/ 36 w 36"/>
                  <a:gd name="T3" fmla="*/ 0 h 87"/>
                  <a:gd name="T4" fmla="*/ 3 w 36"/>
                  <a:gd name="T5" fmla="*/ 87 h 87"/>
                </a:gdLst>
                <a:ahLst/>
                <a:cxnLst>
                  <a:cxn ang="0">
                    <a:pos x="T0" y="T1"/>
                  </a:cxn>
                  <a:cxn ang="0">
                    <a:pos x="T2" y="T3"/>
                  </a:cxn>
                  <a:cxn ang="0">
                    <a:pos x="T4" y="T5"/>
                  </a:cxn>
                </a:cxnLst>
                <a:rect l="0" t="0" r="r" b="b"/>
                <a:pathLst>
                  <a:path w="36" h="87">
                    <a:moveTo>
                      <a:pt x="3" y="87"/>
                    </a:moveTo>
                    <a:cubicBezTo>
                      <a:pt x="0" y="53"/>
                      <a:pt x="20" y="28"/>
                      <a:pt x="36" y="0"/>
                    </a:cubicBezTo>
                    <a:cubicBezTo>
                      <a:pt x="28" y="30"/>
                      <a:pt x="8" y="56"/>
                      <a:pt x="3" y="87"/>
                    </a:cubicBezTo>
                    <a:close/>
                  </a:path>
                </a:pathLst>
              </a:custGeom>
              <a:solidFill>
                <a:srgbClr val="AE8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9" name="Freeform 362">
                <a:extLst>
                  <a:ext uri="{FF2B5EF4-FFF2-40B4-BE49-F238E27FC236}">
                    <a16:creationId xmlns:a16="http://schemas.microsoft.com/office/drawing/2014/main" id="{5E147175-8DA3-4CB9-A934-FFF0F438D175}"/>
                  </a:ext>
                </a:extLst>
              </p:cNvPr>
              <p:cNvSpPr>
                <a:spLocks/>
              </p:cNvSpPr>
              <p:nvPr/>
            </p:nvSpPr>
            <p:spPr bwMode="auto">
              <a:xfrm>
                <a:off x="859" y="2274"/>
                <a:ext cx="46" cy="122"/>
              </a:xfrm>
              <a:custGeom>
                <a:avLst/>
                <a:gdLst>
                  <a:gd name="T0" fmla="*/ 4 w 41"/>
                  <a:gd name="T1" fmla="*/ 108 h 108"/>
                  <a:gd name="T2" fmla="*/ 0 w 41"/>
                  <a:gd name="T3" fmla="*/ 96 h 108"/>
                  <a:gd name="T4" fmla="*/ 41 w 41"/>
                  <a:gd name="T5" fmla="*/ 0 h 108"/>
                  <a:gd name="T6" fmla="*/ 4 w 41"/>
                  <a:gd name="T7" fmla="*/ 108 h 108"/>
                </a:gdLst>
                <a:ahLst/>
                <a:cxnLst>
                  <a:cxn ang="0">
                    <a:pos x="T0" y="T1"/>
                  </a:cxn>
                  <a:cxn ang="0">
                    <a:pos x="T2" y="T3"/>
                  </a:cxn>
                  <a:cxn ang="0">
                    <a:pos x="T4" y="T5"/>
                  </a:cxn>
                  <a:cxn ang="0">
                    <a:pos x="T6" y="T7"/>
                  </a:cxn>
                </a:cxnLst>
                <a:rect l="0" t="0" r="r" b="b"/>
                <a:pathLst>
                  <a:path w="41" h="108">
                    <a:moveTo>
                      <a:pt x="4" y="108"/>
                    </a:moveTo>
                    <a:cubicBezTo>
                      <a:pt x="4" y="104"/>
                      <a:pt x="6" y="99"/>
                      <a:pt x="0" y="96"/>
                    </a:cubicBezTo>
                    <a:cubicBezTo>
                      <a:pt x="14" y="64"/>
                      <a:pt x="27" y="32"/>
                      <a:pt x="41" y="0"/>
                    </a:cubicBezTo>
                    <a:cubicBezTo>
                      <a:pt x="36" y="39"/>
                      <a:pt x="12" y="70"/>
                      <a:pt x="4" y="108"/>
                    </a:cubicBezTo>
                    <a:close/>
                  </a:path>
                </a:pathLst>
              </a:custGeom>
              <a:solidFill>
                <a:srgbClr val="A37F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0" name="Freeform 363">
                <a:extLst>
                  <a:ext uri="{FF2B5EF4-FFF2-40B4-BE49-F238E27FC236}">
                    <a16:creationId xmlns:a16="http://schemas.microsoft.com/office/drawing/2014/main" id="{EE891ADE-17D5-4A4E-B332-3255AD437114}"/>
                  </a:ext>
                </a:extLst>
              </p:cNvPr>
              <p:cNvSpPr>
                <a:spLocks/>
              </p:cNvSpPr>
              <p:nvPr/>
            </p:nvSpPr>
            <p:spPr bwMode="auto">
              <a:xfrm>
                <a:off x="1038" y="1728"/>
                <a:ext cx="40" cy="101"/>
              </a:xfrm>
              <a:custGeom>
                <a:avLst/>
                <a:gdLst>
                  <a:gd name="T0" fmla="*/ 3 w 35"/>
                  <a:gd name="T1" fmla="*/ 81 h 90"/>
                  <a:gd name="T2" fmla="*/ 28 w 35"/>
                  <a:gd name="T3" fmla="*/ 2 h 90"/>
                  <a:gd name="T4" fmla="*/ 35 w 35"/>
                  <a:gd name="T5" fmla="*/ 3 h 90"/>
                  <a:gd name="T6" fmla="*/ 8 w 35"/>
                  <a:gd name="T7" fmla="*/ 90 h 90"/>
                  <a:gd name="T8" fmla="*/ 3 w 35"/>
                  <a:gd name="T9" fmla="*/ 81 h 90"/>
                </a:gdLst>
                <a:ahLst/>
                <a:cxnLst>
                  <a:cxn ang="0">
                    <a:pos x="T0" y="T1"/>
                  </a:cxn>
                  <a:cxn ang="0">
                    <a:pos x="T2" y="T3"/>
                  </a:cxn>
                  <a:cxn ang="0">
                    <a:pos x="T4" y="T5"/>
                  </a:cxn>
                  <a:cxn ang="0">
                    <a:pos x="T6" y="T7"/>
                  </a:cxn>
                  <a:cxn ang="0">
                    <a:pos x="T8" y="T9"/>
                  </a:cxn>
                </a:cxnLst>
                <a:rect l="0" t="0" r="r" b="b"/>
                <a:pathLst>
                  <a:path w="35" h="90">
                    <a:moveTo>
                      <a:pt x="3" y="81"/>
                    </a:moveTo>
                    <a:cubicBezTo>
                      <a:pt x="11" y="54"/>
                      <a:pt x="17" y="28"/>
                      <a:pt x="28" y="2"/>
                    </a:cubicBezTo>
                    <a:cubicBezTo>
                      <a:pt x="30" y="0"/>
                      <a:pt x="33" y="0"/>
                      <a:pt x="35" y="3"/>
                    </a:cubicBezTo>
                    <a:cubicBezTo>
                      <a:pt x="26" y="32"/>
                      <a:pt x="17" y="61"/>
                      <a:pt x="8" y="90"/>
                    </a:cubicBezTo>
                    <a:cubicBezTo>
                      <a:pt x="0" y="90"/>
                      <a:pt x="2" y="85"/>
                      <a:pt x="3" y="81"/>
                    </a:cubicBezTo>
                    <a:close/>
                  </a:path>
                </a:pathLst>
              </a:custGeom>
              <a:solidFill>
                <a:srgbClr val="714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1" name="Freeform 364">
                <a:extLst>
                  <a:ext uri="{FF2B5EF4-FFF2-40B4-BE49-F238E27FC236}">
                    <a16:creationId xmlns:a16="http://schemas.microsoft.com/office/drawing/2014/main" id="{48EA3AC0-A34D-48D4-AE9C-DD9DB76FEDED}"/>
                  </a:ext>
                </a:extLst>
              </p:cNvPr>
              <p:cNvSpPr>
                <a:spLocks/>
              </p:cNvSpPr>
              <p:nvPr/>
            </p:nvSpPr>
            <p:spPr bwMode="auto">
              <a:xfrm>
                <a:off x="886" y="2494"/>
                <a:ext cx="45" cy="108"/>
              </a:xfrm>
              <a:custGeom>
                <a:avLst/>
                <a:gdLst>
                  <a:gd name="T0" fmla="*/ 0 w 40"/>
                  <a:gd name="T1" fmla="*/ 96 h 96"/>
                  <a:gd name="T2" fmla="*/ 40 w 40"/>
                  <a:gd name="T3" fmla="*/ 0 h 96"/>
                  <a:gd name="T4" fmla="*/ 40 w 40"/>
                  <a:gd name="T5" fmla="*/ 0 h 96"/>
                  <a:gd name="T6" fmla="*/ 0 w 40"/>
                  <a:gd name="T7" fmla="*/ 96 h 96"/>
                  <a:gd name="T8" fmla="*/ 0 w 40"/>
                  <a:gd name="T9" fmla="*/ 96 h 96"/>
                </a:gdLst>
                <a:ahLst/>
                <a:cxnLst>
                  <a:cxn ang="0">
                    <a:pos x="T0" y="T1"/>
                  </a:cxn>
                  <a:cxn ang="0">
                    <a:pos x="T2" y="T3"/>
                  </a:cxn>
                  <a:cxn ang="0">
                    <a:pos x="T4" y="T5"/>
                  </a:cxn>
                  <a:cxn ang="0">
                    <a:pos x="T6" y="T7"/>
                  </a:cxn>
                  <a:cxn ang="0">
                    <a:pos x="T8" y="T9"/>
                  </a:cxn>
                </a:cxnLst>
                <a:rect l="0" t="0" r="r" b="b"/>
                <a:pathLst>
                  <a:path w="40" h="96">
                    <a:moveTo>
                      <a:pt x="0" y="96"/>
                    </a:moveTo>
                    <a:cubicBezTo>
                      <a:pt x="8" y="62"/>
                      <a:pt x="25" y="32"/>
                      <a:pt x="40" y="0"/>
                    </a:cubicBezTo>
                    <a:cubicBezTo>
                      <a:pt x="40" y="0"/>
                      <a:pt x="40" y="0"/>
                      <a:pt x="40" y="0"/>
                    </a:cubicBezTo>
                    <a:cubicBezTo>
                      <a:pt x="35" y="35"/>
                      <a:pt x="18" y="66"/>
                      <a:pt x="0" y="96"/>
                    </a:cubicBezTo>
                    <a:cubicBezTo>
                      <a:pt x="0" y="96"/>
                      <a:pt x="0" y="96"/>
                      <a:pt x="0" y="96"/>
                    </a:cubicBezTo>
                    <a:close/>
                  </a:path>
                </a:pathLst>
              </a:custGeom>
              <a:solidFill>
                <a:srgbClr val="836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2" name="Freeform 365">
                <a:extLst>
                  <a:ext uri="{FF2B5EF4-FFF2-40B4-BE49-F238E27FC236}">
                    <a16:creationId xmlns:a16="http://schemas.microsoft.com/office/drawing/2014/main" id="{639DD06C-19D5-4FEC-9CB6-48ECB97E467A}"/>
                  </a:ext>
                </a:extLst>
              </p:cNvPr>
              <p:cNvSpPr>
                <a:spLocks/>
              </p:cNvSpPr>
              <p:nvPr/>
            </p:nvSpPr>
            <p:spPr bwMode="auto">
              <a:xfrm>
                <a:off x="1431" y="2503"/>
                <a:ext cx="13" cy="100"/>
              </a:xfrm>
              <a:custGeom>
                <a:avLst/>
                <a:gdLst>
                  <a:gd name="T0" fmla="*/ 10 w 12"/>
                  <a:gd name="T1" fmla="*/ 0 h 89"/>
                  <a:gd name="T2" fmla="*/ 5 w 12"/>
                  <a:gd name="T3" fmla="*/ 89 h 89"/>
                  <a:gd name="T4" fmla="*/ 10 w 12"/>
                  <a:gd name="T5" fmla="*/ 0 h 89"/>
                </a:gdLst>
                <a:ahLst/>
                <a:cxnLst>
                  <a:cxn ang="0">
                    <a:pos x="T0" y="T1"/>
                  </a:cxn>
                  <a:cxn ang="0">
                    <a:pos x="T2" y="T3"/>
                  </a:cxn>
                  <a:cxn ang="0">
                    <a:pos x="T4" y="T5"/>
                  </a:cxn>
                </a:cxnLst>
                <a:rect l="0" t="0" r="r" b="b"/>
                <a:pathLst>
                  <a:path w="12" h="89">
                    <a:moveTo>
                      <a:pt x="10" y="0"/>
                    </a:moveTo>
                    <a:cubicBezTo>
                      <a:pt x="11" y="30"/>
                      <a:pt x="12" y="59"/>
                      <a:pt x="5" y="89"/>
                    </a:cubicBezTo>
                    <a:cubicBezTo>
                      <a:pt x="4" y="59"/>
                      <a:pt x="0" y="29"/>
                      <a:pt x="10" y="0"/>
                    </a:cubicBezTo>
                    <a:close/>
                  </a:path>
                </a:pathLst>
              </a:custGeom>
              <a:solidFill>
                <a:srgbClr val="A78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3" name="Freeform 366">
                <a:extLst>
                  <a:ext uri="{FF2B5EF4-FFF2-40B4-BE49-F238E27FC236}">
                    <a16:creationId xmlns:a16="http://schemas.microsoft.com/office/drawing/2014/main" id="{09242D55-1A2E-468D-871F-514600C21510}"/>
                  </a:ext>
                </a:extLst>
              </p:cNvPr>
              <p:cNvSpPr>
                <a:spLocks/>
              </p:cNvSpPr>
              <p:nvPr/>
            </p:nvSpPr>
            <p:spPr bwMode="auto">
              <a:xfrm>
                <a:off x="918" y="2255"/>
                <a:ext cx="29" cy="75"/>
              </a:xfrm>
              <a:custGeom>
                <a:avLst/>
                <a:gdLst>
                  <a:gd name="T0" fmla="*/ 11 w 26"/>
                  <a:gd name="T1" fmla="*/ 29 h 67"/>
                  <a:gd name="T2" fmla="*/ 11 w 26"/>
                  <a:gd name="T3" fmla="*/ 22 h 67"/>
                  <a:gd name="T4" fmla="*/ 22 w 26"/>
                  <a:gd name="T5" fmla="*/ 0 h 67"/>
                  <a:gd name="T6" fmla="*/ 23 w 26"/>
                  <a:gd name="T7" fmla="*/ 21 h 67"/>
                  <a:gd name="T8" fmla="*/ 26 w 26"/>
                  <a:gd name="T9" fmla="*/ 39 h 67"/>
                  <a:gd name="T10" fmla="*/ 14 w 26"/>
                  <a:gd name="T11" fmla="*/ 60 h 67"/>
                  <a:gd name="T12" fmla="*/ 0 w 26"/>
                  <a:gd name="T13" fmla="*/ 66 h 67"/>
                  <a:gd name="T14" fmla="*/ 11 w 26"/>
                  <a:gd name="T15" fmla="*/ 29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67">
                    <a:moveTo>
                      <a:pt x="11" y="29"/>
                    </a:moveTo>
                    <a:cubicBezTo>
                      <a:pt x="11" y="27"/>
                      <a:pt x="11" y="24"/>
                      <a:pt x="11" y="22"/>
                    </a:cubicBezTo>
                    <a:cubicBezTo>
                      <a:pt x="19" y="17"/>
                      <a:pt x="16" y="7"/>
                      <a:pt x="22" y="0"/>
                    </a:cubicBezTo>
                    <a:cubicBezTo>
                      <a:pt x="26" y="7"/>
                      <a:pt x="22" y="14"/>
                      <a:pt x="23" y="21"/>
                    </a:cubicBezTo>
                    <a:cubicBezTo>
                      <a:pt x="26" y="27"/>
                      <a:pt x="26" y="33"/>
                      <a:pt x="26" y="39"/>
                    </a:cubicBezTo>
                    <a:cubicBezTo>
                      <a:pt x="23" y="46"/>
                      <a:pt x="22" y="55"/>
                      <a:pt x="14" y="60"/>
                    </a:cubicBezTo>
                    <a:cubicBezTo>
                      <a:pt x="7" y="55"/>
                      <a:pt x="7" y="67"/>
                      <a:pt x="0" y="66"/>
                    </a:cubicBezTo>
                    <a:cubicBezTo>
                      <a:pt x="3" y="54"/>
                      <a:pt x="7" y="42"/>
                      <a:pt x="11" y="29"/>
                    </a:cubicBezTo>
                    <a:close/>
                  </a:path>
                </a:pathLst>
              </a:custGeom>
              <a:solidFill>
                <a:srgbClr val="927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4" name="Freeform 367">
                <a:extLst>
                  <a:ext uri="{FF2B5EF4-FFF2-40B4-BE49-F238E27FC236}">
                    <a16:creationId xmlns:a16="http://schemas.microsoft.com/office/drawing/2014/main" id="{7D8157D0-A4FD-4E13-A172-5D792136B102}"/>
                  </a:ext>
                </a:extLst>
              </p:cNvPr>
              <p:cNvSpPr>
                <a:spLocks/>
              </p:cNvSpPr>
              <p:nvPr/>
            </p:nvSpPr>
            <p:spPr bwMode="auto">
              <a:xfrm>
                <a:off x="1590" y="2319"/>
                <a:ext cx="19" cy="99"/>
              </a:xfrm>
              <a:custGeom>
                <a:avLst/>
                <a:gdLst>
                  <a:gd name="T0" fmla="*/ 9 w 17"/>
                  <a:gd name="T1" fmla="*/ 0 h 88"/>
                  <a:gd name="T2" fmla="*/ 11 w 17"/>
                  <a:gd name="T3" fmla="*/ 88 h 88"/>
                  <a:gd name="T4" fmla="*/ 9 w 17"/>
                  <a:gd name="T5" fmla="*/ 0 h 88"/>
                  <a:gd name="T6" fmla="*/ 9 w 17"/>
                  <a:gd name="T7" fmla="*/ 0 h 88"/>
                </a:gdLst>
                <a:ahLst/>
                <a:cxnLst>
                  <a:cxn ang="0">
                    <a:pos x="T0" y="T1"/>
                  </a:cxn>
                  <a:cxn ang="0">
                    <a:pos x="T2" y="T3"/>
                  </a:cxn>
                  <a:cxn ang="0">
                    <a:pos x="T4" y="T5"/>
                  </a:cxn>
                  <a:cxn ang="0">
                    <a:pos x="T6" y="T7"/>
                  </a:cxn>
                </a:cxnLst>
                <a:rect l="0" t="0" r="r" b="b"/>
                <a:pathLst>
                  <a:path w="17" h="88">
                    <a:moveTo>
                      <a:pt x="9" y="0"/>
                    </a:moveTo>
                    <a:cubicBezTo>
                      <a:pt x="17" y="29"/>
                      <a:pt x="11" y="59"/>
                      <a:pt x="11" y="88"/>
                    </a:cubicBezTo>
                    <a:cubicBezTo>
                      <a:pt x="5" y="59"/>
                      <a:pt x="0" y="30"/>
                      <a:pt x="9" y="0"/>
                    </a:cubicBezTo>
                    <a:cubicBezTo>
                      <a:pt x="9" y="0"/>
                      <a:pt x="9" y="0"/>
                      <a:pt x="9" y="0"/>
                    </a:cubicBezTo>
                    <a:close/>
                  </a:path>
                </a:pathLst>
              </a:custGeom>
              <a:solidFill>
                <a:srgbClr val="B3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5" name="Freeform 368">
                <a:extLst>
                  <a:ext uri="{FF2B5EF4-FFF2-40B4-BE49-F238E27FC236}">
                    <a16:creationId xmlns:a16="http://schemas.microsoft.com/office/drawing/2014/main" id="{83D4A45A-C465-4FAE-B99F-D591B5D49EBA}"/>
                  </a:ext>
                </a:extLst>
              </p:cNvPr>
              <p:cNvSpPr>
                <a:spLocks/>
              </p:cNvSpPr>
              <p:nvPr/>
            </p:nvSpPr>
            <p:spPr bwMode="auto">
              <a:xfrm>
                <a:off x="1408" y="2051"/>
                <a:ext cx="18" cy="110"/>
              </a:xfrm>
              <a:custGeom>
                <a:avLst/>
                <a:gdLst>
                  <a:gd name="T0" fmla="*/ 5 w 16"/>
                  <a:gd name="T1" fmla="*/ 98 h 98"/>
                  <a:gd name="T2" fmla="*/ 16 w 16"/>
                  <a:gd name="T3" fmla="*/ 0 h 98"/>
                  <a:gd name="T4" fmla="*/ 5 w 16"/>
                  <a:gd name="T5" fmla="*/ 98 h 98"/>
                </a:gdLst>
                <a:ahLst/>
                <a:cxnLst>
                  <a:cxn ang="0">
                    <a:pos x="T0" y="T1"/>
                  </a:cxn>
                  <a:cxn ang="0">
                    <a:pos x="T2" y="T3"/>
                  </a:cxn>
                  <a:cxn ang="0">
                    <a:pos x="T4" y="T5"/>
                  </a:cxn>
                </a:cxnLst>
                <a:rect l="0" t="0" r="r" b="b"/>
                <a:pathLst>
                  <a:path w="16" h="98">
                    <a:moveTo>
                      <a:pt x="5" y="98"/>
                    </a:moveTo>
                    <a:cubicBezTo>
                      <a:pt x="0" y="64"/>
                      <a:pt x="5" y="32"/>
                      <a:pt x="16" y="0"/>
                    </a:cubicBezTo>
                    <a:cubicBezTo>
                      <a:pt x="15" y="33"/>
                      <a:pt x="7" y="66"/>
                      <a:pt x="5" y="98"/>
                    </a:cubicBezTo>
                    <a:close/>
                  </a:path>
                </a:pathLst>
              </a:custGeom>
              <a:solidFill>
                <a:srgbClr val="936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6" name="Freeform 369">
                <a:extLst>
                  <a:ext uri="{FF2B5EF4-FFF2-40B4-BE49-F238E27FC236}">
                    <a16:creationId xmlns:a16="http://schemas.microsoft.com/office/drawing/2014/main" id="{8E12F70A-8CA4-4018-92A5-E7B003FA30DB}"/>
                  </a:ext>
                </a:extLst>
              </p:cNvPr>
              <p:cNvSpPr>
                <a:spLocks/>
              </p:cNvSpPr>
              <p:nvPr/>
            </p:nvSpPr>
            <p:spPr bwMode="auto">
              <a:xfrm>
                <a:off x="1062" y="2242"/>
                <a:ext cx="29" cy="97"/>
              </a:xfrm>
              <a:custGeom>
                <a:avLst/>
                <a:gdLst>
                  <a:gd name="T0" fmla="*/ 24 w 26"/>
                  <a:gd name="T1" fmla="*/ 0 h 87"/>
                  <a:gd name="T2" fmla="*/ 9 w 26"/>
                  <a:gd name="T3" fmla="*/ 87 h 87"/>
                  <a:gd name="T4" fmla="*/ 24 w 26"/>
                  <a:gd name="T5" fmla="*/ 0 h 87"/>
                </a:gdLst>
                <a:ahLst/>
                <a:cxnLst>
                  <a:cxn ang="0">
                    <a:pos x="T0" y="T1"/>
                  </a:cxn>
                  <a:cxn ang="0">
                    <a:pos x="T2" y="T3"/>
                  </a:cxn>
                  <a:cxn ang="0">
                    <a:pos x="T4" y="T5"/>
                  </a:cxn>
                </a:cxnLst>
                <a:rect l="0" t="0" r="r" b="b"/>
                <a:pathLst>
                  <a:path w="26" h="87">
                    <a:moveTo>
                      <a:pt x="24" y="0"/>
                    </a:moveTo>
                    <a:cubicBezTo>
                      <a:pt x="26" y="28"/>
                      <a:pt x="15" y="55"/>
                      <a:pt x="9" y="87"/>
                    </a:cubicBezTo>
                    <a:cubicBezTo>
                      <a:pt x="0" y="52"/>
                      <a:pt x="22" y="28"/>
                      <a:pt x="24" y="0"/>
                    </a:cubicBezTo>
                    <a:close/>
                  </a:path>
                </a:pathLst>
              </a:custGeom>
              <a:solidFill>
                <a:srgbClr val="816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7" name="Freeform 370">
                <a:extLst>
                  <a:ext uri="{FF2B5EF4-FFF2-40B4-BE49-F238E27FC236}">
                    <a16:creationId xmlns:a16="http://schemas.microsoft.com/office/drawing/2014/main" id="{D003E08F-A7DE-4492-88B7-1CC3E70346BB}"/>
                  </a:ext>
                </a:extLst>
              </p:cNvPr>
              <p:cNvSpPr>
                <a:spLocks/>
              </p:cNvSpPr>
              <p:nvPr/>
            </p:nvSpPr>
            <p:spPr bwMode="auto">
              <a:xfrm>
                <a:off x="1279" y="2310"/>
                <a:ext cx="30" cy="116"/>
              </a:xfrm>
              <a:custGeom>
                <a:avLst/>
                <a:gdLst>
                  <a:gd name="T0" fmla="*/ 0 w 27"/>
                  <a:gd name="T1" fmla="*/ 102 h 103"/>
                  <a:gd name="T2" fmla="*/ 22 w 27"/>
                  <a:gd name="T3" fmla="*/ 0 h 103"/>
                  <a:gd name="T4" fmla="*/ 27 w 27"/>
                  <a:gd name="T5" fmla="*/ 2 h 103"/>
                  <a:gd name="T6" fmla="*/ 5 w 27"/>
                  <a:gd name="T7" fmla="*/ 103 h 103"/>
                  <a:gd name="T8" fmla="*/ 0 w 27"/>
                  <a:gd name="T9" fmla="*/ 102 h 103"/>
                </a:gdLst>
                <a:ahLst/>
                <a:cxnLst>
                  <a:cxn ang="0">
                    <a:pos x="T0" y="T1"/>
                  </a:cxn>
                  <a:cxn ang="0">
                    <a:pos x="T2" y="T3"/>
                  </a:cxn>
                  <a:cxn ang="0">
                    <a:pos x="T4" y="T5"/>
                  </a:cxn>
                  <a:cxn ang="0">
                    <a:pos x="T6" y="T7"/>
                  </a:cxn>
                  <a:cxn ang="0">
                    <a:pos x="T8" y="T9"/>
                  </a:cxn>
                </a:cxnLst>
                <a:rect l="0" t="0" r="r" b="b"/>
                <a:pathLst>
                  <a:path w="27" h="103">
                    <a:moveTo>
                      <a:pt x="0" y="102"/>
                    </a:moveTo>
                    <a:cubicBezTo>
                      <a:pt x="6" y="68"/>
                      <a:pt x="13" y="34"/>
                      <a:pt x="22" y="0"/>
                    </a:cubicBezTo>
                    <a:cubicBezTo>
                      <a:pt x="23" y="1"/>
                      <a:pt x="25" y="1"/>
                      <a:pt x="27" y="2"/>
                    </a:cubicBezTo>
                    <a:cubicBezTo>
                      <a:pt x="20" y="35"/>
                      <a:pt x="12" y="69"/>
                      <a:pt x="5" y="103"/>
                    </a:cubicBezTo>
                    <a:cubicBezTo>
                      <a:pt x="4" y="103"/>
                      <a:pt x="2" y="102"/>
                      <a:pt x="0" y="102"/>
                    </a:cubicBezTo>
                    <a:close/>
                  </a:path>
                </a:pathLst>
              </a:custGeom>
              <a:solidFill>
                <a:srgbClr val="897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8" name="Freeform 371">
                <a:extLst>
                  <a:ext uri="{FF2B5EF4-FFF2-40B4-BE49-F238E27FC236}">
                    <a16:creationId xmlns:a16="http://schemas.microsoft.com/office/drawing/2014/main" id="{07B055D1-BCF9-43B6-88B1-BAAD29A5433B}"/>
                  </a:ext>
                </a:extLst>
              </p:cNvPr>
              <p:cNvSpPr>
                <a:spLocks/>
              </p:cNvSpPr>
              <p:nvPr/>
            </p:nvSpPr>
            <p:spPr bwMode="auto">
              <a:xfrm>
                <a:off x="701" y="2401"/>
                <a:ext cx="43" cy="102"/>
              </a:xfrm>
              <a:custGeom>
                <a:avLst/>
                <a:gdLst>
                  <a:gd name="T0" fmla="*/ 8 w 38"/>
                  <a:gd name="T1" fmla="*/ 91 h 91"/>
                  <a:gd name="T2" fmla="*/ 0 w 38"/>
                  <a:gd name="T3" fmla="*/ 81 h 91"/>
                  <a:gd name="T4" fmla="*/ 38 w 38"/>
                  <a:gd name="T5" fmla="*/ 0 h 91"/>
                  <a:gd name="T6" fmla="*/ 15 w 38"/>
                  <a:gd name="T7" fmla="*/ 64 h 91"/>
                  <a:gd name="T8" fmla="*/ 8 w 38"/>
                  <a:gd name="T9" fmla="*/ 91 h 91"/>
                </a:gdLst>
                <a:ahLst/>
                <a:cxnLst>
                  <a:cxn ang="0">
                    <a:pos x="T0" y="T1"/>
                  </a:cxn>
                  <a:cxn ang="0">
                    <a:pos x="T2" y="T3"/>
                  </a:cxn>
                  <a:cxn ang="0">
                    <a:pos x="T4" y="T5"/>
                  </a:cxn>
                  <a:cxn ang="0">
                    <a:pos x="T6" y="T7"/>
                  </a:cxn>
                  <a:cxn ang="0">
                    <a:pos x="T8" y="T9"/>
                  </a:cxn>
                </a:cxnLst>
                <a:rect l="0" t="0" r="r" b="b"/>
                <a:pathLst>
                  <a:path w="38" h="91">
                    <a:moveTo>
                      <a:pt x="8" y="91"/>
                    </a:moveTo>
                    <a:cubicBezTo>
                      <a:pt x="1" y="91"/>
                      <a:pt x="0" y="87"/>
                      <a:pt x="0" y="81"/>
                    </a:cubicBezTo>
                    <a:cubicBezTo>
                      <a:pt x="12" y="54"/>
                      <a:pt x="25" y="27"/>
                      <a:pt x="38" y="0"/>
                    </a:cubicBezTo>
                    <a:cubicBezTo>
                      <a:pt x="36" y="24"/>
                      <a:pt x="24" y="43"/>
                      <a:pt x="15" y="64"/>
                    </a:cubicBezTo>
                    <a:cubicBezTo>
                      <a:pt x="11" y="72"/>
                      <a:pt x="1" y="80"/>
                      <a:pt x="8" y="91"/>
                    </a:cubicBezTo>
                    <a:close/>
                  </a:path>
                </a:pathLst>
              </a:custGeom>
              <a:solidFill>
                <a:srgbClr val="7960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9" name="Freeform 372">
                <a:extLst>
                  <a:ext uri="{FF2B5EF4-FFF2-40B4-BE49-F238E27FC236}">
                    <a16:creationId xmlns:a16="http://schemas.microsoft.com/office/drawing/2014/main" id="{125ACA39-E3F9-41F1-8BCC-DC245C406213}"/>
                  </a:ext>
                </a:extLst>
              </p:cNvPr>
              <p:cNvSpPr>
                <a:spLocks/>
              </p:cNvSpPr>
              <p:nvPr/>
            </p:nvSpPr>
            <p:spPr bwMode="auto">
              <a:xfrm>
                <a:off x="1621" y="2565"/>
                <a:ext cx="12" cy="102"/>
              </a:xfrm>
              <a:custGeom>
                <a:avLst/>
                <a:gdLst>
                  <a:gd name="T0" fmla="*/ 8 w 11"/>
                  <a:gd name="T1" fmla="*/ 0 h 91"/>
                  <a:gd name="T2" fmla="*/ 1 w 11"/>
                  <a:gd name="T3" fmla="*/ 91 h 91"/>
                  <a:gd name="T4" fmla="*/ 8 w 11"/>
                  <a:gd name="T5" fmla="*/ 0 h 91"/>
                </a:gdLst>
                <a:ahLst/>
                <a:cxnLst>
                  <a:cxn ang="0">
                    <a:pos x="T0" y="T1"/>
                  </a:cxn>
                  <a:cxn ang="0">
                    <a:pos x="T2" y="T3"/>
                  </a:cxn>
                  <a:cxn ang="0">
                    <a:pos x="T4" y="T5"/>
                  </a:cxn>
                </a:cxnLst>
                <a:rect l="0" t="0" r="r" b="b"/>
                <a:pathLst>
                  <a:path w="11" h="91">
                    <a:moveTo>
                      <a:pt x="8" y="0"/>
                    </a:moveTo>
                    <a:cubicBezTo>
                      <a:pt x="11" y="31"/>
                      <a:pt x="7" y="61"/>
                      <a:pt x="1" y="91"/>
                    </a:cubicBezTo>
                    <a:cubicBezTo>
                      <a:pt x="0" y="60"/>
                      <a:pt x="1" y="30"/>
                      <a:pt x="8" y="0"/>
                    </a:cubicBezTo>
                    <a:close/>
                  </a:path>
                </a:pathLst>
              </a:custGeom>
              <a:solidFill>
                <a:srgbClr val="826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0" name="Freeform 373">
                <a:extLst>
                  <a:ext uri="{FF2B5EF4-FFF2-40B4-BE49-F238E27FC236}">
                    <a16:creationId xmlns:a16="http://schemas.microsoft.com/office/drawing/2014/main" id="{BFD45527-AC97-4506-820E-8EC93A98FC38}"/>
                  </a:ext>
                </a:extLst>
              </p:cNvPr>
              <p:cNvSpPr>
                <a:spLocks/>
              </p:cNvSpPr>
              <p:nvPr/>
            </p:nvSpPr>
            <p:spPr bwMode="auto">
              <a:xfrm>
                <a:off x="1237" y="1426"/>
                <a:ext cx="18" cy="103"/>
              </a:xfrm>
              <a:custGeom>
                <a:avLst/>
                <a:gdLst>
                  <a:gd name="T0" fmla="*/ 8 w 16"/>
                  <a:gd name="T1" fmla="*/ 92 h 92"/>
                  <a:gd name="T2" fmla="*/ 12 w 16"/>
                  <a:gd name="T3" fmla="*/ 0 h 92"/>
                  <a:gd name="T4" fmla="*/ 8 w 16"/>
                  <a:gd name="T5" fmla="*/ 92 h 92"/>
                </a:gdLst>
                <a:ahLst/>
                <a:cxnLst>
                  <a:cxn ang="0">
                    <a:pos x="T0" y="T1"/>
                  </a:cxn>
                  <a:cxn ang="0">
                    <a:pos x="T2" y="T3"/>
                  </a:cxn>
                  <a:cxn ang="0">
                    <a:pos x="T4" y="T5"/>
                  </a:cxn>
                </a:cxnLst>
                <a:rect l="0" t="0" r="r" b="b"/>
                <a:pathLst>
                  <a:path w="16" h="92">
                    <a:moveTo>
                      <a:pt x="8" y="92"/>
                    </a:moveTo>
                    <a:cubicBezTo>
                      <a:pt x="0" y="61"/>
                      <a:pt x="9" y="31"/>
                      <a:pt x="12" y="0"/>
                    </a:cubicBezTo>
                    <a:cubicBezTo>
                      <a:pt x="16" y="31"/>
                      <a:pt x="8" y="61"/>
                      <a:pt x="8" y="92"/>
                    </a:cubicBezTo>
                    <a:close/>
                  </a:path>
                </a:pathLst>
              </a:custGeom>
              <a:solidFill>
                <a:srgbClr val="947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1" name="Freeform 374">
                <a:extLst>
                  <a:ext uri="{FF2B5EF4-FFF2-40B4-BE49-F238E27FC236}">
                    <a16:creationId xmlns:a16="http://schemas.microsoft.com/office/drawing/2014/main" id="{E5325623-A31F-4A69-8B47-F9E4CC044904}"/>
                  </a:ext>
                </a:extLst>
              </p:cNvPr>
              <p:cNvSpPr>
                <a:spLocks/>
              </p:cNvSpPr>
              <p:nvPr/>
            </p:nvSpPr>
            <p:spPr bwMode="auto">
              <a:xfrm>
                <a:off x="1636" y="1834"/>
                <a:ext cx="18" cy="112"/>
              </a:xfrm>
              <a:custGeom>
                <a:avLst/>
                <a:gdLst>
                  <a:gd name="T0" fmla="*/ 16 w 16"/>
                  <a:gd name="T1" fmla="*/ 100 h 100"/>
                  <a:gd name="T2" fmla="*/ 12 w 16"/>
                  <a:gd name="T3" fmla="*/ 100 h 100"/>
                  <a:gd name="T4" fmla="*/ 3 w 16"/>
                  <a:gd name="T5" fmla="*/ 49 h 100"/>
                  <a:gd name="T6" fmla="*/ 1 w 16"/>
                  <a:gd name="T7" fmla="*/ 4 h 100"/>
                  <a:gd name="T8" fmla="*/ 1 w 16"/>
                  <a:gd name="T9" fmla="*/ 0 h 100"/>
                  <a:gd name="T10" fmla="*/ 7 w 16"/>
                  <a:gd name="T11" fmla="*/ 0 h 100"/>
                  <a:gd name="T12" fmla="*/ 16 w 16"/>
                  <a:gd name="T13" fmla="*/ 100 h 100"/>
                </a:gdLst>
                <a:ahLst/>
                <a:cxnLst>
                  <a:cxn ang="0">
                    <a:pos x="T0" y="T1"/>
                  </a:cxn>
                  <a:cxn ang="0">
                    <a:pos x="T2" y="T3"/>
                  </a:cxn>
                  <a:cxn ang="0">
                    <a:pos x="T4" y="T5"/>
                  </a:cxn>
                  <a:cxn ang="0">
                    <a:pos x="T6" y="T7"/>
                  </a:cxn>
                  <a:cxn ang="0">
                    <a:pos x="T8" y="T9"/>
                  </a:cxn>
                  <a:cxn ang="0">
                    <a:pos x="T10" y="T11"/>
                  </a:cxn>
                  <a:cxn ang="0">
                    <a:pos x="T12" y="T13"/>
                  </a:cxn>
                </a:cxnLst>
                <a:rect l="0" t="0" r="r" b="b"/>
                <a:pathLst>
                  <a:path w="16" h="100">
                    <a:moveTo>
                      <a:pt x="16" y="100"/>
                    </a:moveTo>
                    <a:cubicBezTo>
                      <a:pt x="15" y="100"/>
                      <a:pt x="14" y="100"/>
                      <a:pt x="12" y="100"/>
                    </a:cubicBezTo>
                    <a:cubicBezTo>
                      <a:pt x="6" y="83"/>
                      <a:pt x="3" y="66"/>
                      <a:pt x="3" y="49"/>
                    </a:cubicBezTo>
                    <a:cubicBezTo>
                      <a:pt x="0" y="34"/>
                      <a:pt x="4" y="19"/>
                      <a:pt x="1" y="4"/>
                    </a:cubicBezTo>
                    <a:cubicBezTo>
                      <a:pt x="0" y="3"/>
                      <a:pt x="0" y="2"/>
                      <a:pt x="1" y="0"/>
                    </a:cubicBezTo>
                    <a:cubicBezTo>
                      <a:pt x="3" y="0"/>
                      <a:pt x="5" y="0"/>
                      <a:pt x="7" y="0"/>
                    </a:cubicBezTo>
                    <a:cubicBezTo>
                      <a:pt x="10" y="34"/>
                      <a:pt x="13" y="67"/>
                      <a:pt x="16" y="100"/>
                    </a:cubicBezTo>
                    <a:close/>
                  </a:path>
                </a:pathLst>
              </a:custGeom>
              <a:solidFill>
                <a:srgbClr val="8C5A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2" name="Freeform 375">
                <a:extLst>
                  <a:ext uri="{FF2B5EF4-FFF2-40B4-BE49-F238E27FC236}">
                    <a16:creationId xmlns:a16="http://schemas.microsoft.com/office/drawing/2014/main" id="{AFC0711E-75DD-408A-B2EE-6066D8D7F2B1}"/>
                  </a:ext>
                </a:extLst>
              </p:cNvPr>
              <p:cNvSpPr>
                <a:spLocks/>
              </p:cNvSpPr>
              <p:nvPr/>
            </p:nvSpPr>
            <p:spPr bwMode="auto">
              <a:xfrm>
                <a:off x="1067" y="2598"/>
                <a:ext cx="40" cy="84"/>
              </a:xfrm>
              <a:custGeom>
                <a:avLst/>
                <a:gdLst>
                  <a:gd name="T0" fmla="*/ 16 w 36"/>
                  <a:gd name="T1" fmla="*/ 71 h 75"/>
                  <a:gd name="T2" fmla="*/ 0 w 36"/>
                  <a:gd name="T3" fmla="*/ 67 h 75"/>
                  <a:gd name="T4" fmla="*/ 13 w 36"/>
                  <a:gd name="T5" fmla="*/ 55 h 75"/>
                  <a:gd name="T6" fmla="*/ 25 w 36"/>
                  <a:gd name="T7" fmla="*/ 13 h 75"/>
                  <a:gd name="T8" fmla="*/ 34 w 36"/>
                  <a:gd name="T9" fmla="*/ 3 h 75"/>
                  <a:gd name="T10" fmla="*/ 36 w 36"/>
                  <a:gd name="T11" fmla="*/ 5 h 75"/>
                  <a:gd name="T12" fmla="*/ 16 w 36"/>
                  <a:gd name="T13" fmla="*/ 71 h 75"/>
                </a:gdLst>
                <a:ahLst/>
                <a:cxnLst>
                  <a:cxn ang="0">
                    <a:pos x="T0" y="T1"/>
                  </a:cxn>
                  <a:cxn ang="0">
                    <a:pos x="T2" y="T3"/>
                  </a:cxn>
                  <a:cxn ang="0">
                    <a:pos x="T4" y="T5"/>
                  </a:cxn>
                  <a:cxn ang="0">
                    <a:pos x="T6" y="T7"/>
                  </a:cxn>
                  <a:cxn ang="0">
                    <a:pos x="T8" y="T9"/>
                  </a:cxn>
                  <a:cxn ang="0">
                    <a:pos x="T10" y="T11"/>
                  </a:cxn>
                  <a:cxn ang="0">
                    <a:pos x="T12" y="T13"/>
                  </a:cxn>
                </a:cxnLst>
                <a:rect l="0" t="0" r="r" b="b"/>
                <a:pathLst>
                  <a:path w="36" h="75">
                    <a:moveTo>
                      <a:pt x="16" y="71"/>
                    </a:moveTo>
                    <a:cubicBezTo>
                      <a:pt x="10" y="70"/>
                      <a:pt x="4" y="75"/>
                      <a:pt x="0" y="67"/>
                    </a:cubicBezTo>
                    <a:cubicBezTo>
                      <a:pt x="11" y="70"/>
                      <a:pt x="11" y="61"/>
                      <a:pt x="13" y="55"/>
                    </a:cubicBezTo>
                    <a:cubicBezTo>
                      <a:pt x="17" y="41"/>
                      <a:pt x="20" y="27"/>
                      <a:pt x="25" y="13"/>
                    </a:cubicBezTo>
                    <a:cubicBezTo>
                      <a:pt x="26" y="9"/>
                      <a:pt x="24" y="0"/>
                      <a:pt x="34" y="3"/>
                    </a:cubicBezTo>
                    <a:cubicBezTo>
                      <a:pt x="35" y="4"/>
                      <a:pt x="35" y="4"/>
                      <a:pt x="36" y="5"/>
                    </a:cubicBezTo>
                    <a:cubicBezTo>
                      <a:pt x="29" y="27"/>
                      <a:pt x="22" y="49"/>
                      <a:pt x="16" y="71"/>
                    </a:cubicBezTo>
                    <a:close/>
                  </a:path>
                </a:pathLst>
              </a:custGeom>
              <a:solidFill>
                <a:srgbClr val="B38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3" name="Freeform 376">
                <a:extLst>
                  <a:ext uri="{FF2B5EF4-FFF2-40B4-BE49-F238E27FC236}">
                    <a16:creationId xmlns:a16="http://schemas.microsoft.com/office/drawing/2014/main" id="{F8A69600-7F47-45BD-8B9C-05A55D71AA13}"/>
                  </a:ext>
                </a:extLst>
              </p:cNvPr>
              <p:cNvSpPr>
                <a:spLocks/>
              </p:cNvSpPr>
              <p:nvPr/>
            </p:nvSpPr>
            <p:spPr bwMode="auto">
              <a:xfrm>
                <a:off x="950" y="2426"/>
                <a:ext cx="46" cy="100"/>
              </a:xfrm>
              <a:custGeom>
                <a:avLst/>
                <a:gdLst>
                  <a:gd name="T0" fmla="*/ 3 w 41"/>
                  <a:gd name="T1" fmla="*/ 89 h 89"/>
                  <a:gd name="T2" fmla="*/ 12 w 41"/>
                  <a:gd name="T3" fmla="*/ 58 h 89"/>
                  <a:gd name="T4" fmla="*/ 41 w 41"/>
                  <a:gd name="T5" fmla="*/ 0 h 89"/>
                  <a:gd name="T6" fmla="*/ 3 w 41"/>
                  <a:gd name="T7" fmla="*/ 89 h 89"/>
                </a:gdLst>
                <a:ahLst/>
                <a:cxnLst>
                  <a:cxn ang="0">
                    <a:pos x="T0" y="T1"/>
                  </a:cxn>
                  <a:cxn ang="0">
                    <a:pos x="T2" y="T3"/>
                  </a:cxn>
                  <a:cxn ang="0">
                    <a:pos x="T4" y="T5"/>
                  </a:cxn>
                  <a:cxn ang="0">
                    <a:pos x="T6" y="T7"/>
                  </a:cxn>
                </a:cxnLst>
                <a:rect l="0" t="0" r="r" b="b"/>
                <a:pathLst>
                  <a:path w="41" h="89">
                    <a:moveTo>
                      <a:pt x="3" y="89"/>
                    </a:moveTo>
                    <a:cubicBezTo>
                      <a:pt x="0" y="77"/>
                      <a:pt x="8" y="68"/>
                      <a:pt x="12" y="58"/>
                    </a:cubicBezTo>
                    <a:cubicBezTo>
                      <a:pt x="21" y="38"/>
                      <a:pt x="30" y="18"/>
                      <a:pt x="41" y="0"/>
                    </a:cubicBezTo>
                    <a:cubicBezTo>
                      <a:pt x="31" y="31"/>
                      <a:pt x="20" y="61"/>
                      <a:pt x="3" y="89"/>
                    </a:cubicBezTo>
                    <a:close/>
                  </a:path>
                </a:pathLst>
              </a:custGeom>
              <a:solidFill>
                <a:srgbClr val="90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4" name="Freeform 377">
                <a:extLst>
                  <a:ext uri="{FF2B5EF4-FFF2-40B4-BE49-F238E27FC236}">
                    <a16:creationId xmlns:a16="http://schemas.microsoft.com/office/drawing/2014/main" id="{4893361A-66E2-4BB0-9555-BD20BE83F510}"/>
                  </a:ext>
                </a:extLst>
              </p:cNvPr>
              <p:cNvSpPr>
                <a:spLocks/>
              </p:cNvSpPr>
              <p:nvPr/>
            </p:nvSpPr>
            <p:spPr bwMode="auto">
              <a:xfrm>
                <a:off x="1631" y="2305"/>
                <a:ext cx="16" cy="91"/>
              </a:xfrm>
              <a:custGeom>
                <a:avLst/>
                <a:gdLst>
                  <a:gd name="T0" fmla="*/ 14 w 14"/>
                  <a:gd name="T1" fmla="*/ 81 h 81"/>
                  <a:gd name="T2" fmla="*/ 2 w 14"/>
                  <a:gd name="T3" fmla="*/ 1 h 81"/>
                  <a:gd name="T4" fmla="*/ 7 w 14"/>
                  <a:gd name="T5" fmla="*/ 0 h 81"/>
                  <a:gd name="T6" fmla="*/ 14 w 14"/>
                  <a:gd name="T7" fmla="*/ 81 h 81"/>
                </a:gdLst>
                <a:ahLst/>
                <a:cxnLst>
                  <a:cxn ang="0">
                    <a:pos x="T0" y="T1"/>
                  </a:cxn>
                  <a:cxn ang="0">
                    <a:pos x="T2" y="T3"/>
                  </a:cxn>
                  <a:cxn ang="0">
                    <a:pos x="T4" y="T5"/>
                  </a:cxn>
                  <a:cxn ang="0">
                    <a:pos x="T6" y="T7"/>
                  </a:cxn>
                </a:cxnLst>
                <a:rect l="0" t="0" r="r" b="b"/>
                <a:pathLst>
                  <a:path w="14" h="81">
                    <a:moveTo>
                      <a:pt x="14" y="81"/>
                    </a:moveTo>
                    <a:cubicBezTo>
                      <a:pt x="4" y="55"/>
                      <a:pt x="0" y="28"/>
                      <a:pt x="2" y="1"/>
                    </a:cubicBezTo>
                    <a:cubicBezTo>
                      <a:pt x="4" y="0"/>
                      <a:pt x="5" y="0"/>
                      <a:pt x="7" y="0"/>
                    </a:cubicBezTo>
                    <a:cubicBezTo>
                      <a:pt x="10" y="27"/>
                      <a:pt x="12" y="54"/>
                      <a:pt x="14" y="81"/>
                    </a:cubicBezTo>
                    <a:close/>
                  </a:path>
                </a:pathLst>
              </a:custGeom>
              <a:solidFill>
                <a:srgbClr val="B59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5" name="Freeform 378">
                <a:extLst>
                  <a:ext uri="{FF2B5EF4-FFF2-40B4-BE49-F238E27FC236}">
                    <a16:creationId xmlns:a16="http://schemas.microsoft.com/office/drawing/2014/main" id="{CB2E079E-EE69-44E5-BABF-88E2A7F26960}"/>
                  </a:ext>
                </a:extLst>
              </p:cNvPr>
              <p:cNvSpPr>
                <a:spLocks/>
              </p:cNvSpPr>
              <p:nvPr/>
            </p:nvSpPr>
            <p:spPr bwMode="auto">
              <a:xfrm>
                <a:off x="1443" y="2243"/>
                <a:ext cx="18" cy="121"/>
              </a:xfrm>
              <a:custGeom>
                <a:avLst/>
                <a:gdLst>
                  <a:gd name="T0" fmla="*/ 8 w 16"/>
                  <a:gd name="T1" fmla="*/ 0 h 108"/>
                  <a:gd name="T2" fmla="*/ 12 w 16"/>
                  <a:gd name="T3" fmla="*/ 0 h 108"/>
                  <a:gd name="T4" fmla="*/ 7 w 16"/>
                  <a:gd name="T5" fmla="*/ 108 h 108"/>
                  <a:gd name="T6" fmla="*/ 8 w 16"/>
                  <a:gd name="T7" fmla="*/ 0 h 108"/>
                </a:gdLst>
                <a:ahLst/>
                <a:cxnLst>
                  <a:cxn ang="0">
                    <a:pos x="T0" y="T1"/>
                  </a:cxn>
                  <a:cxn ang="0">
                    <a:pos x="T2" y="T3"/>
                  </a:cxn>
                  <a:cxn ang="0">
                    <a:pos x="T4" y="T5"/>
                  </a:cxn>
                  <a:cxn ang="0">
                    <a:pos x="T6" y="T7"/>
                  </a:cxn>
                </a:cxnLst>
                <a:rect l="0" t="0" r="r" b="b"/>
                <a:pathLst>
                  <a:path w="16" h="108">
                    <a:moveTo>
                      <a:pt x="8" y="0"/>
                    </a:moveTo>
                    <a:cubicBezTo>
                      <a:pt x="9" y="0"/>
                      <a:pt x="11" y="0"/>
                      <a:pt x="12" y="0"/>
                    </a:cubicBezTo>
                    <a:cubicBezTo>
                      <a:pt x="16" y="36"/>
                      <a:pt x="5" y="72"/>
                      <a:pt x="7" y="108"/>
                    </a:cubicBezTo>
                    <a:cubicBezTo>
                      <a:pt x="0" y="72"/>
                      <a:pt x="5" y="36"/>
                      <a:pt x="8" y="0"/>
                    </a:cubicBezTo>
                    <a:close/>
                  </a:path>
                </a:pathLst>
              </a:custGeom>
              <a:solidFill>
                <a:srgbClr val="926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6" name="Freeform 379">
                <a:extLst>
                  <a:ext uri="{FF2B5EF4-FFF2-40B4-BE49-F238E27FC236}">
                    <a16:creationId xmlns:a16="http://schemas.microsoft.com/office/drawing/2014/main" id="{794323EB-4DC8-4504-AD77-D6D1B0771CF3}"/>
                  </a:ext>
                </a:extLst>
              </p:cNvPr>
              <p:cNvSpPr>
                <a:spLocks/>
              </p:cNvSpPr>
              <p:nvPr/>
            </p:nvSpPr>
            <p:spPr bwMode="auto">
              <a:xfrm>
                <a:off x="752" y="2432"/>
                <a:ext cx="44" cy="92"/>
              </a:xfrm>
              <a:custGeom>
                <a:avLst/>
                <a:gdLst>
                  <a:gd name="T0" fmla="*/ 19 w 39"/>
                  <a:gd name="T1" fmla="*/ 52 h 82"/>
                  <a:gd name="T2" fmla="*/ 5 w 39"/>
                  <a:gd name="T3" fmla="*/ 82 h 82"/>
                  <a:gd name="T4" fmla="*/ 39 w 39"/>
                  <a:gd name="T5" fmla="*/ 0 h 82"/>
                  <a:gd name="T6" fmla="*/ 19 w 39"/>
                  <a:gd name="T7" fmla="*/ 52 h 82"/>
                </a:gdLst>
                <a:ahLst/>
                <a:cxnLst>
                  <a:cxn ang="0">
                    <a:pos x="T0" y="T1"/>
                  </a:cxn>
                  <a:cxn ang="0">
                    <a:pos x="T2" y="T3"/>
                  </a:cxn>
                  <a:cxn ang="0">
                    <a:pos x="T4" y="T5"/>
                  </a:cxn>
                  <a:cxn ang="0">
                    <a:pos x="T6" y="T7"/>
                  </a:cxn>
                </a:cxnLst>
                <a:rect l="0" t="0" r="r" b="b"/>
                <a:pathLst>
                  <a:path w="39" h="82">
                    <a:moveTo>
                      <a:pt x="19" y="52"/>
                    </a:moveTo>
                    <a:cubicBezTo>
                      <a:pt x="11" y="60"/>
                      <a:pt x="12" y="73"/>
                      <a:pt x="5" y="82"/>
                    </a:cubicBezTo>
                    <a:cubicBezTo>
                      <a:pt x="0" y="65"/>
                      <a:pt x="20" y="16"/>
                      <a:pt x="39" y="0"/>
                    </a:cubicBezTo>
                    <a:cubicBezTo>
                      <a:pt x="35" y="20"/>
                      <a:pt x="19" y="33"/>
                      <a:pt x="19" y="52"/>
                    </a:cubicBezTo>
                    <a:close/>
                  </a:path>
                </a:pathLst>
              </a:custGeom>
              <a:solidFill>
                <a:srgbClr val="8E6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7" name="Freeform 380">
                <a:extLst>
                  <a:ext uri="{FF2B5EF4-FFF2-40B4-BE49-F238E27FC236}">
                    <a16:creationId xmlns:a16="http://schemas.microsoft.com/office/drawing/2014/main" id="{5261BA17-A82B-412D-A278-13A0A42CF763}"/>
                  </a:ext>
                </a:extLst>
              </p:cNvPr>
              <p:cNvSpPr>
                <a:spLocks/>
              </p:cNvSpPr>
              <p:nvPr/>
            </p:nvSpPr>
            <p:spPr bwMode="auto">
              <a:xfrm>
                <a:off x="1464" y="1666"/>
                <a:ext cx="14" cy="87"/>
              </a:xfrm>
              <a:custGeom>
                <a:avLst/>
                <a:gdLst>
                  <a:gd name="T0" fmla="*/ 0 w 12"/>
                  <a:gd name="T1" fmla="*/ 77 h 77"/>
                  <a:gd name="T2" fmla="*/ 0 w 12"/>
                  <a:gd name="T3" fmla="*/ 0 h 77"/>
                  <a:gd name="T4" fmla="*/ 0 w 12"/>
                  <a:gd name="T5" fmla="*/ 77 h 77"/>
                </a:gdLst>
                <a:ahLst/>
                <a:cxnLst>
                  <a:cxn ang="0">
                    <a:pos x="T0" y="T1"/>
                  </a:cxn>
                  <a:cxn ang="0">
                    <a:pos x="T2" y="T3"/>
                  </a:cxn>
                  <a:cxn ang="0">
                    <a:pos x="T4" y="T5"/>
                  </a:cxn>
                </a:cxnLst>
                <a:rect l="0" t="0" r="r" b="b"/>
                <a:pathLst>
                  <a:path w="12" h="77">
                    <a:moveTo>
                      <a:pt x="0" y="77"/>
                    </a:moveTo>
                    <a:cubicBezTo>
                      <a:pt x="0" y="51"/>
                      <a:pt x="0" y="25"/>
                      <a:pt x="0" y="0"/>
                    </a:cubicBezTo>
                    <a:cubicBezTo>
                      <a:pt x="9" y="25"/>
                      <a:pt x="12" y="51"/>
                      <a:pt x="0" y="77"/>
                    </a:cubicBezTo>
                    <a:close/>
                  </a:path>
                </a:pathLst>
              </a:custGeom>
              <a:solidFill>
                <a:srgbClr val="BC9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8" name="Freeform 381">
                <a:extLst>
                  <a:ext uri="{FF2B5EF4-FFF2-40B4-BE49-F238E27FC236}">
                    <a16:creationId xmlns:a16="http://schemas.microsoft.com/office/drawing/2014/main" id="{D902856F-6534-4E8A-9E8F-91BDE04172E9}"/>
                  </a:ext>
                </a:extLst>
              </p:cNvPr>
              <p:cNvSpPr>
                <a:spLocks/>
              </p:cNvSpPr>
              <p:nvPr/>
            </p:nvSpPr>
            <p:spPr bwMode="auto">
              <a:xfrm>
                <a:off x="1123" y="2238"/>
                <a:ext cx="30" cy="101"/>
              </a:xfrm>
              <a:custGeom>
                <a:avLst/>
                <a:gdLst>
                  <a:gd name="T0" fmla="*/ 21 w 27"/>
                  <a:gd name="T1" fmla="*/ 0 h 90"/>
                  <a:gd name="T2" fmla="*/ 25 w 27"/>
                  <a:gd name="T3" fmla="*/ 14 h 90"/>
                  <a:gd name="T4" fmla="*/ 0 w 27"/>
                  <a:gd name="T5" fmla="*/ 90 h 90"/>
                  <a:gd name="T6" fmla="*/ 21 w 27"/>
                  <a:gd name="T7" fmla="*/ 0 h 90"/>
                </a:gdLst>
                <a:ahLst/>
                <a:cxnLst>
                  <a:cxn ang="0">
                    <a:pos x="T0" y="T1"/>
                  </a:cxn>
                  <a:cxn ang="0">
                    <a:pos x="T2" y="T3"/>
                  </a:cxn>
                  <a:cxn ang="0">
                    <a:pos x="T4" y="T5"/>
                  </a:cxn>
                  <a:cxn ang="0">
                    <a:pos x="T6" y="T7"/>
                  </a:cxn>
                </a:cxnLst>
                <a:rect l="0" t="0" r="r" b="b"/>
                <a:pathLst>
                  <a:path w="27" h="90">
                    <a:moveTo>
                      <a:pt x="21" y="0"/>
                    </a:moveTo>
                    <a:cubicBezTo>
                      <a:pt x="27" y="3"/>
                      <a:pt x="26" y="9"/>
                      <a:pt x="25" y="14"/>
                    </a:cubicBezTo>
                    <a:cubicBezTo>
                      <a:pt x="22" y="41"/>
                      <a:pt x="14" y="66"/>
                      <a:pt x="0" y="90"/>
                    </a:cubicBezTo>
                    <a:cubicBezTo>
                      <a:pt x="6" y="60"/>
                      <a:pt x="19" y="31"/>
                      <a:pt x="21" y="0"/>
                    </a:cubicBezTo>
                    <a:close/>
                  </a:path>
                </a:pathLst>
              </a:custGeom>
              <a:solidFill>
                <a:srgbClr val="856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9" name="Freeform 382">
                <a:extLst>
                  <a:ext uri="{FF2B5EF4-FFF2-40B4-BE49-F238E27FC236}">
                    <a16:creationId xmlns:a16="http://schemas.microsoft.com/office/drawing/2014/main" id="{17586047-47EE-44B4-9744-2C8B4047DCAA}"/>
                  </a:ext>
                </a:extLst>
              </p:cNvPr>
              <p:cNvSpPr>
                <a:spLocks/>
              </p:cNvSpPr>
              <p:nvPr/>
            </p:nvSpPr>
            <p:spPr bwMode="auto">
              <a:xfrm>
                <a:off x="1319" y="1411"/>
                <a:ext cx="17" cy="122"/>
              </a:xfrm>
              <a:custGeom>
                <a:avLst/>
                <a:gdLst>
                  <a:gd name="T0" fmla="*/ 6 w 15"/>
                  <a:gd name="T1" fmla="*/ 0 h 108"/>
                  <a:gd name="T2" fmla="*/ 8 w 15"/>
                  <a:gd name="T3" fmla="*/ 46 h 108"/>
                  <a:gd name="T4" fmla="*/ 10 w 15"/>
                  <a:gd name="T5" fmla="*/ 108 h 108"/>
                  <a:gd name="T6" fmla="*/ 10 w 15"/>
                  <a:gd name="T7" fmla="*/ 108 h 108"/>
                  <a:gd name="T8" fmla="*/ 2 w 15"/>
                  <a:gd name="T9" fmla="*/ 94 h 108"/>
                  <a:gd name="T10" fmla="*/ 6 w 15"/>
                  <a:gd name="T11" fmla="*/ 0 h 108"/>
                  <a:gd name="T12" fmla="*/ 6 w 15"/>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5" h="108">
                    <a:moveTo>
                      <a:pt x="6" y="0"/>
                    </a:moveTo>
                    <a:cubicBezTo>
                      <a:pt x="15" y="15"/>
                      <a:pt x="9" y="31"/>
                      <a:pt x="8" y="46"/>
                    </a:cubicBezTo>
                    <a:cubicBezTo>
                      <a:pt x="8" y="67"/>
                      <a:pt x="3" y="88"/>
                      <a:pt x="10" y="108"/>
                    </a:cubicBezTo>
                    <a:cubicBezTo>
                      <a:pt x="10" y="108"/>
                      <a:pt x="10" y="108"/>
                      <a:pt x="10" y="108"/>
                    </a:cubicBezTo>
                    <a:cubicBezTo>
                      <a:pt x="0" y="108"/>
                      <a:pt x="2" y="100"/>
                      <a:pt x="2" y="94"/>
                    </a:cubicBezTo>
                    <a:cubicBezTo>
                      <a:pt x="1" y="62"/>
                      <a:pt x="1" y="31"/>
                      <a:pt x="6" y="0"/>
                    </a:cubicBezTo>
                    <a:cubicBezTo>
                      <a:pt x="6" y="0"/>
                      <a:pt x="6" y="0"/>
                      <a:pt x="6" y="0"/>
                    </a:cubicBezTo>
                    <a:close/>
                  </a:path>
                </a:pathLst>
              </a:custGeom>
              <a:solidFill>
                <a:srgbClr val="8066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0" name="Freeform 383">
                <a:extLst>
                  <a:ext uri="{FF2B5EF4-FFF2-40B4-BE49-F238E27FC236}">
                    <a16:creationId xmlns:a16="http://schemas.microsoft.com/office/drawing/2014/main" id="{A54506B9-CE91-4EB2-995D-59F72394CAF3}"/>
                  </a:ext>
                </a:extLst>
              </p:cNvPr>
              <p:cNvSpPr>
                <a:spLocks/>
              </p:cNvSpPr>
              <p:nvPr/>
            </p:nvSpPr>
            <p:spPr bwMode="auto">
              <a:xfrm>
                <a:off x="1012" y="1819"/>
                <a:ext cx="35" cy="103"/>
              </a:xfrm>
              <a:custGeom>
                <a:avLst/>
                <a:gdLst>
                  <a:gd name="T0" fmla="*/ 27 w 32"/>
                  <a:gd name="T1" fmla="*/ 0 h 91"/>
                  <a:gd name="T2" fmla="*/ 32 w 32"/>
                  <a:gd name="T3" fmla="*/ 9 h 91"/>
                  <a:gd name="T4" fmla="*/ 5 w 32"/>
                  <a:gd name="T5" fmla="*/ 91 h 91"/>
                  <a:gd name="T6" fmla="*/ 0 w 32"/>
                  <a:gd name="T7" fmla="*/ 90 h 91"/>
                  <a:gd name="T8" fmla="*/ 27 w 32"/>
                  <a:gd name="T9" fmla="*/ 0 h 91"/>
                </a:gdLst>
                <a:ahLst/>
                <a:cxnLst>
                  <a:cxn ang="0">
                    <a:pos x="T0" y="T1"/>
                  </a:cxn>
                  <a:cxn ang="0">
                    <a:pos x="T2" y="T3"/>
                  </a:cxn>
                  <a:cxn ang="0">
                    <a:pos x="T4" y="T5"/>
                  </a:cxn>
                  <a:cxn ang="0">
                    <a:pos x="T6" y="T7"/>
                  </a:cxn>
                  <a:cxn ang="0">
                    <a:pos x="T8" y="T9"/>
                  </a:cxn>
                </a:cxnLst>
                <a:rect l="0" t="0" r="r" b="b"/>
                <a:pathLst>
                  <a:path w="32" h="91">
                    <a:moveTo>
                      <a:pt x="27" y="0"/>
                    </a:moveTo>
                    <a:cubicBezTo>
                      <a:pt x="28" y="3"/>
                      <a:pt x="28" y="7"/>
                      <a:pt x="32" y="9"/>
                    </a:cubicBezTo>
                    <a:cubicBezTo>
                      <a:pt x="23" y="36"/>
                      <a:pt x="14" y="64"/>
                      <a:pt x="5" y="91"/>
                    </a:cubicBezTo>
                    <a:cubicBezTo>
                      <a:pt x="4" y="91"/>
                      <a:pt x="2" y="90"/>
                      <a:pt x="0" y="90"/>
                    </a:cubicBezTo>
                    <a:cubicBezTo>
                      <a:pt x="9" y="60"/>
                      <a:pt x="18" y="30"/>
                      <a:pt x="27" y="0"/>
                    </a:cubicBezTo>
                    <a:close/>
                  </a:path>
                </a:pathLst>
              </a:custGeom>
              <a:solidFill>
                <a:srgbClr val="9C77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1" name="Freeform 384">
                <a:extLst>
                  <a:ext uri="{FF2B5EF4-FFF2-40B4-BE49-F238E27FC236}">
                    <a16:creationId xmlns:a16="http://schemas.microsoft.com/office/drawing/2014/main" id="{F8A0DB09-491E-4236-877B-960076692D59}"/>
                  </a:ext>
                </a:extLst>
              </p:cNvPr>
              <p:cNvSpPr>
                <a:spLocks/>
              </p:cNvSpPr>
              <p:nvPr/>
            </p:nvSpPr>
            <p:spPr bwMode="auto">
              <a:xfrm>
                <a:off x="1658" y="1798"/>
                <a:ext cx="17" cy="94"/>
              </a:xfrm>
              <a:custGeom>
                <a:avLst/>
                <a:gdLst>
                  <a:gd name="T0" fmla="*/ 0 w 15"/>
                  <a:gd name="T1" fmla="*/ 9 h 84"/>
                  <a:gd name="T2" fmla="*/ 5 w 15"/>
                  <a:gd name="T3" fmla="*/ 0 h 84"/>
                  <a:gd name="T4" fmla="*/ 14 w 15"/>
                  <a:gd name="T5" fmla="*/ 79 h 84"/>
                  <a:gd name="T6" fmla="*/ 9 w 15"/>
                  <a:gd name="T7" fmla="*/ 84 h 84"/>
                  <a:gd name="T8" fmla="*/ 0 w 15"/>
                  <a:gd name="T9" fmla="*/ 9 h 84"/>
                </a:gdLst>
                <a:ahLst/>
                <a:cxnLst>
                  <a:cxn ang="0">
                    <a:pos x="T0" y="T1"/>
                  </a:cxn>
                  <a:cxn ang="0">
                    <a:pos x="T2" y="T3"/>
                  </a:cxn>
                  <a:cxn ang="0">
                    <a:pos x="T4" y="T5"/>
                  </a:cxn>
                  <a:cxn ang="0">
                    <a:pos x="T6" y="T7"/>
                  </a:cxn>
                  <a:cxn ang="0">
                    <a:pos x="T8" y="T9"/>
                  </a:cxn>
                </a:cxnLst>
                <a:rect l="0" t="0" r="r" b="b"/>
                <a:pathLst>
                  <a:path w="15" h="84">
                    <a:moveTo>
                      <a:pt x="0" y="9"/>
                    </a:moveTo>
                    <a:cubicBezTo>
                      <a:pt x="1" y="6"/>
                      <a:pt x="1" y="2"/>
                      <a:pt x="5" y="0"/>
                    </a:cubicBezTo>
                    <a:cubicBezTo>
                      <a:pt x="15" y="26"/>
                      <a:pt x="12" y="53"/>
                      <a:pt x="14" y="79"/>
                    </a:cubicBezTo>
                    <a:cubicBezTo>
                      <a:pt x="12" y="81"/>
                      <a:pt x="11" y="82"/>
                      <a:pt x="9" y="84"/>
                    </a:cubicBezTo>
                    <a:cubicBezTo>
                      <a:pt x="6" y="59"/>
                      <a:pt x="3" y="34"/>
                      <a:pt x="0" y="9"/>
                    </a:cubicBezTo>
                    <a:close/>
                  </a:path>
                </a:pathLst>
              </a:custGeom>
              <a:solidFill>
                <a:srgbClr val="966E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2" name="Freeform 385">
                <a:extLst>
                  <a:ext uri="{FF2B5EF4-FFF2-40B4-BE49-F238E27FC236}">
                    <a16:creationId xmlns:a16="http://schemas.microsoft.com/office/drawing/2014/main" id="{9544D6FC-21B6-4749-BA61-BCF1B3138C01}"/>
                  </a:ext>
                </a:extLst>
              </p:cNvPr>
              <p:cNvSpPr>
                <a:spLocks/>
              </p:cNvSpPr>
              <p:nvPr/>
            </p:nvSpPr>
            <p:spPr bwMode="auto">
              <a:xfrm>
                <a:off x="651" y="2375"/>
                <a:ext cx="48" cy="77"/>
              </a:xfrm>
              <a:custGeom>
                <a:avLst/>
                <a:gdLst>
                  <a:gd name="T0" fmla="*/ 21 w 43"/>
                  <a:gd name="T1" fmla="*/ 10 h 68"/>
                  <a:gd name="T2" fmla="*/ 26 w 43"/>
                  <a:gd name="T3" fmla="*/ 10 h 68"/>
                  <a:gd name="T4" fmla="*/ 39 w 43"/>
                  <a:gd name="T5" fmla="*/ 5 h 68"/>
                  <a:gd name="T6" fmla="*/ 38 w 43"/>
                  <a:gd name="T7" fmla="*/ 17 h 68"/>
                  <a:gd name="T8" fmla="*/ 0 w 43"/>
                  <a:gd name="T9" fmla="*/ 68 h 68"/>
                  <a:gd name="T10" fmla="*/ 19 w 43"/>
                  <a:gd name="T11" fmla="*/ 28 h 68"/>
                  <a:gd name="T12" fmla="*/ 21 w 43"/>
                  <a:gd name="T13" fmla="*/ 10 h 68"/>
                </a:gdLst>
                <a:ahLst/>
                <a:cxnLst>
                  <a:cxn ang="0">
                    <a:pos x="T0" y="T1"/>
                  </a:cxn>
                  <a:cxn ang="0">
                    <a:pos x="T2" y="T3"/>
                  </a:cxn>
                  <a:cxn ang="0">
                    <a:pos x="T4" y="T5"/>
                  </a:cxn>
                  <a:cxn ang="0">
                    <a:pos x="T6" y="T7"/>
                  </a:cxn>
                  <a:cxn ang="0">
                    <a:pos x="T8" y="T9"/>
                  </a:cxn>
                  <a:cxn ang="0">
                    <a:pos x="T10" y="T11"/>
                  </a:cxn>
                  <a:cxn ang="0">
                    <a:pos x="T12" y="T13"/>
                  </a:cxn>
                </a:cxnLst>
                <a:rect l="0" t="0" r="r" b="b"/>
                <a:pathLst>
                  <a:path w="43" h="68">
                    <a:moveTo>
                      <a:pt x="21" y="10"/>
                    </a:moveTo>
                    <a:cubicBezTo>
                      <a:pt x="23" y="10"/>
                      <a:pt x="24" y="10"/>
                      <a:pt x="26" y="10"/>
                    </a:cubicBezTo>
                    <a:cubicBezTo>
                      <a:pt x="30" y="8"/>
                      <a:pt x="33" y="0"/>
                      <a:pt x="39" y="5"/>
                    </a:cubicBezTo>
                    <a:cubicBezTo>
                      <a:pt x="43" y="8"/>
                      <a:pt x="41" y="15"/>
                      <a:pt x="38" y="17"/>
                    </a:cubicBezTo>
                    <a:cubicBezTo>
                      <a:pt x="21" y="31"/>
                      <a:pt x="18" y="54"/>
                      <a:pt x="0" y="68"/>
                    </a:cubicBezTo>
                    <a:cubicBezTo>
                      <a:pt x="7" y="55"/>
                      <a:pt x="13" y="41"/>
                      <a:pt x="19" y="28"/>
                    </a:cubicBezTo>
                    <a:cubicBezTo>
                      <a:pt x="22" y="22"/>
                      <a:pt x="28" y="17"/>
                      <a:pt x="21" y="10"/>
                    </a:cubicBezTo>
                    <a:close/>
                  </a:path>
                </a:pathLst>
              </a:custGeom>
              <a:solidFill>
                <a:srgbClr val="967A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3" name="Freeform 386">
                <a:extLst>
                  <a:ext uri="{FF2B5EF4-FFF2-40B4-BE49-F238E27FC236}">
                    <a16:creationId xmlns:a16="http://schemas.microsoft.com/office/drawing/2014/main" id="{5FF89525-E111-4AE7-86DA-349636616FED}"/>
                  </a:ext>
                </a:extLst>
              </p:cNvPr>
              <p:cNvSpPr>
                <a:spLocks/>
              </p:cNvSpPr>
              <p:nvPr/>
            </p:nvSpPr>
            <p:spPr bwMode="auto">
              <a:xfrm>
                <a:off x="1488" y="1663"/>
                <a:ext cx="16" cy="100"/>
              </a:xfrm>
              <a:custGeom>
                <a:avLst/>
                <a:gdLst>
                  <a:gd name="T0" fmla="*/ 4 w 14"/>
                  <a:gd name="T1" fmla="*/ 0 h 89"/>
                  <a:gd name="T2" fmla="*/ 8 w 14"/>
                  <a:gd name="T3" fmla="*/ 0 h 89"/>
                  <a:gd name="T4" fmla="*/ 4 w 14"/>
                  <a:gd name="T5" fmla="*/ 89 h 89"/>
                  <a:gd name="T6" fmla="*/ 4 w 14"/>
                  <a:gd name="T7" fmla="*/ 0 h 89"/>
                </a:gdLst>
                <a:ahLst/>
                <a:cxnLst>
                  <a:cxn ang="0">
                    <a:pos x="T0" y="T1"/>
                  </a:cxn>
                  <a:cxn ang="0">
                    <a:pos x="T2" y="T3"/>
                  </a:cxn>
                  <a:cxn ang="0">
                    <a:pos x="T4" y="T5"/>
                  </a:cxn>
                  <a:cxn ang="0">
                    <a:pos x="T6" y="T7"/>
                  </a:cxn>
                </a:cxnLst>
                <a:rect l="0" t="0" r="r" b="b"/>
                <a:pathLst>
                  <a:path w="14" h="89">
                    <a:moveTo>
                      <a:pt x="4" y="0"/>
                    </a:moveTo>
                    <a:cubicBezTo>
                      <a:pt x="5" y="0"/>
                      <a:pt x="7" y="0"/>
                      <a:pt x="8" y="0"/>
                    </a:cubicBezTo>
                    <a:cubicBezTo>
                      <a:pt x="8" y="30"/>
                      <a:pt x="14" y="60"/>
                      <a:pt x="4" y="89"/>
                    </a:cubicBezTo>
                    <a:cubicBezTo>
                      <a:pt x="4" y="59"/>
                      <a:pt x="0" y="30"/>
                      <a:pt x="4" y="0"/>
                    </a:cubicBezTo>
                    <a:close/>
                  </a:path>
                </a:pathLst>
              </a:custGeom>
              <a:solidFill>
                <a:srgbClr val="B78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4" name="Freeform 387">
                <a:extLst>
                  <a:ext uri="{FF2B5EF4-FFF2-40B4-BE49-F238E27FC236}">
                    <a16:creationId xmlns:a16="http://schemas.microsoft.com/office/drawing/2014/main" id="{C9F58B3E-F21B-4B74-B372-001850AA2A99}"/>
                  </a:ext>
                </a:extLst>
              </p:cNvPr>
              <p:cNvSpPr>
                <a:spLocks/>
              </p:cNvSpPr>
              <p:nvPr/>
            </p:nvSpPr>
            <p:spPr bwMode="auto">
              <a:xfrm>
                <a:off x="913" y="2512"/>
                <a:ext cx="40" cy="91"/>
              </a:xfrm>
              <a:custGeom>
                <a:avLst/>
                <a:gdLst>
                  <a:gd name="T0" fmla="*/ 36 w 36"/>
                  <a:gd name="T1" fmla="*/ 12 h 81"/>
                  <a:gd name="T2" fmla="*/ 0 w 36"/>
                  <a:gd name="T3" fmla="*/ 81 h 81"/>
                  <a:gd name="T4" fmla="*/ 25 w 36"/>
                  <a:gd name="T5" fmla="*/ 10 h 81"/>
                  <a:gd name="T6" fmla="*/ 36 w 36"/>
                  <a:gd name="T7" fmla="*/ 12 h 81"/>
                </a:gdLst>
                <a:ahLst/>
                <a:cxnLst>
                  <a:cxn ang="0">
                    <a:pos x="T0" y="T1"/>
                  </a:cxn>
                  <a:cxn ang="0">
                    <a:pos x="T2" y="T3"/>
                  </a:cxn>
                  <a:cxn ang="0">
                    <a:pos x="T4" y="T5"/>
                  </a:cxn>
                  <a:cxn ang="0">
                    <a:pos x="T6" y="T7"/>
                  </a:cxn>
                </a:cxnLst>
                <a:rect l="0" t="0" r="r" b="b"/>
                <a:pathLst>
                  <a:path w="36" h="81">
                    <a:moveTo>
                      <a:pt x="36" y="12"/>
                    </a:moveTo>
                    <a:cubicBezTo>
                      <a:pt x="22" y="34"/>
                      <a:pt x="16" y="60"/>
                      <a:pt x="0" y="81"/>
                    </a:cubicBezTo>
                    <a:cubicBezTo>
                      <a:pt x="8" y="57"/>
                      <a:pt x="16" y="33"/>
                      <a:pt x="25" y="10"/>
                    </a:cubicBezTo>
                    <a:cubicBezTo>
                      <a:pt x="29" y="0"/>
                      <a:pt x="33" y="10"/>
                      <a:pt x="36" y="12"/>
                    </a:cubicBezTo>
                    <a:close/>
                  </a:path>
                </a:pathLst>
              </a:custGeom>
              <a:solidFill>
                <a:srgbClr val="90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5" name="Freeform 388">
                <a:extLst>
                  <a:ext uri="{FF2B5EF4-FFF2-40B4-BE49-F238E27FC236}">
                    <a16:creationId xmlns:a16="http://schemas.microsoft.com/office/drawing/2014/main" id="{81E221F1-8B7F-4C1B-954F-20516CABCC84}"/>
                  </a:ext>
                </a:extLst>
              </p:cNvPr>
              <p:cNvSpPr>
                <a:spLocks/>
              </p:cNvSpPr>
              <p:nvPr/>
            </p:nvSpPr>
            <p:spPr bwMode="auto">
              <a:xfrm>
                <a:off x="1136" y="1286"/>
                <a:ext cx="46" cy="94"/>
              </a:xfrm>
              <a:custGeom>
                <a:avLst/>
                <a:gdLst>
                  <a:gd name="T0" fmla="*/ 5 w 41"/>
                  <a:gd name="T1" fmla="*/ 84 h 84"/>
                  <a:gd name="T2" fmla="*/ 0 w 41"/>
                  <a:gd name="T3" fmla="*/ 79 h 84"/>
                  <a:gd name="T4" fmla="*/ 35 w 41"/>
                  <a:gd name="T5" fmla="*/ 0 h 84"/>
                  <a:gd name="T6" fmla="*/ 41 w 41"/>
                  <a:gd name="T7" fmla="*/ 2 h 84"/>
                  <a:gd name="T8" fmla="*/ 5 w 41"/>
                  <a:gd name="T9" fmla="*/ 84 h 84"/>
                </a:gdLst>
                <a:ahLst/>
                <a:cxnLst>
                  <a:cxn ang="0">
                    <a:pos x="T0" y="T1"/>
                  </a:cxn>
                  <a:cxn ang="0">
                    <a:pos x="T2" y="T3"/>
                  </a:cxn>
                  <a:cxn ang="0">
                    <a:pos x="T4" y="T5"/>
                  </a:cxn>
                  <a:cxn ang="0">
                    <a:pos x="T6" y="T7"/>
                  </a:cxn>
                  <a:cxn ang="0">
                    <a:pos x="T8" y="T9"/>
                  </a:cxn>
                </a:cxnLst>
                <a:rect l="0" t="0" r="r" b="b"/>
                <a:pathLst>
                  <a:path w="41" h="84">
                    <a:moveTo>
                      <a:pt x="5" y="84"/>
                    </a:moveTo>
                    <a:cubicBezTo>
                      <a:pt x="3" y="82"/>
                      <a:pt x="2" y="81"/>
                      <a:pt x="0" y="79"/>
                    </a:cubicBezTo>
                    <a:cubicBezTo>
                      <a:pt x="12" y="53"/>
                      <a:pt x="21" y="25"/>
                      <a:pt x="35" y="0"/>
                    </a:cubicBezTo>
                    <a:cubicBezTo>
                      <a:pt x="37" y="0"/>
                      <a:pt x="39" y="1"/>
                      <a:pt x="41" y="2"/>
                    </a:cubicBezTo>
                    <a:cubicBezTo>
                      <a:pt x="29" y="29"/>
                      <a:pt x="17" y="56"/>
                      <a:pt x="5" y="84"/>
                    </a:cubicBezTo>
                    <a:close/>
                  </a:path>
                </a:pathLst>
              </a:custGeom>
              <a:solidFill>
                <a:srgbClr val="745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6" name="Freeform 389">
                <a:extLst>
                  <a:ext uri="{FF2B5EF4-FFF2-40B4-BE49-F238E27FC236}">
                    <a16:creationId xmlns:a16="http://schemas.microsoft.com/office/drawing/2014/main" id="{2A448A25-A870-45DC-894E-83DA1FF72F7F}"/>
                  </a:ext>
                </a:extLst>
              </p:cNvPr>
              <p:cNvSpPr>
                <a:spLocks/>
              </p:cNvSpPr>
              <p:nvPr/>
            </p:nvSpPr>
            <p:spPr bwMode="auto">
              <a:xfrm>
                <a:off x="947" y="2173"/>
                <a:ext cx="30" cy="91"/>
              </a:xfrm>
              <a:custGeom>
                <a:avLst/>
                <a:gdLst>
                  <a:gd name="T0" fmla="*/ 25 w 26"/>
                  <a:gd name="T1" fmla="*/ 0 h 81"/>
                  <a:gd name="T2" fmla="*/ 6 w 26"/>
                  <a:gd name="T3" fmla="*/ 81 h 81"/>
                  <a:gd name="T4" fmla="*/ 0 w 26"/>
                  <a:gd name="T5" fmla="*/ 79 h 81"/>
                  <a:gd name="T6" fmla="*/ 25 w 26"/>
                  <a:gd name="T7" fmla="*/ 0 h 81"/>
                </a:gdLst>
                <a:ahLst/>
                <a:cxnLst>
                  <a:cxn ang="0">
                    <a:pos x="T0" y="T1"/>
                  </a:cxn>
                  <a:cxn ang="0">
                    <a:pos x="T2" y="T3"/>
                  </a:cxn>
                  <a:cxn ang="0">
                    <a:pos x="T4" y="T5"/>
                  </a:cxn>
                  <a:cxn ang="0">
                    <a:pos x="T6" y="T7"/>
                  </a:cxn>
                </a:cxnLst>
                <a:rect l="0" t="0" r="r" b="b"/>
                <a:pathLst>
                  <a:path w="26" h="81">
                    <a:moveTo>
                      <a:pt x="25" y="0"/>
                    </a:moveTo>
                    <a:cubicBezTo>
                      <a:pt x="26" y="30"/>
                      <a:pt x="15" y="55"/>
                      <a:pt x="6" y="81"/>
                    </a:cubicBezTo>
                    <a:cubicBezTo>
                      <a:pt x="4" y="80"/>
                      <a:pt x="2" y="80"/>
                      <a:pt x="0" y="79"/>
                    </a:cubicBezTo>
                    <a:cubicBezTo>
                      <a:pt x="8" y="53"/>
                      <a:pt x="17" y="27"/>
                      <a:pt x="25" y="0"/>
                    </a:cubicBezTo>
                    <a:close/>
                  </a:path>
                </a:pathLst>
              </a:custGeom>
              <a:solidFill>
                <a:srgbClr val="927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7" name="Freeform 390">
                <a:extLst>
                  <a:ext uri="{FF2B5EF4-FFF2-40B4-BE49-F238E27FC236}">
                    <a16:creationId xmlns:a16="http://schemas.microsoft.com/office/drawing/2014/main" id="{44221DE8-CA9C-4F55-85C5-A61F31DAAFCA}"/>
                  </a:ext>
                </a:extLst>
              </p:cNvPr>
              <p:cNvSpPr>
                <a:spLocks/>
              </p:cNvSpPr>
              <p:nvPr/>
            </p:nvSpPr>
            <p:spPr bwMode="auto">
              <a:xfrm>
                <a:off x="929" y="2138"/>
                <a:ext cx="36" cy="99"/>
              </a:xfrm>
              <a:custGeom>
                <a:avLst/>
                <a:gdLst>
                  <a:gd name="T0" fmla="*/ 29 w 32"/>
                  <a:gd name="T1" fmla="*/ 0 h 88"/>
                  <a:gd name="T2" fmla="*/ 32 w 32"/>
                  <a:gd name="T3" fmla="*/ 5 h 88"/>
                  <a:gd name="T4" fmla="*/ 5 w 32"/>
                  <a:gd name="T5" fmla="*/ 88 h 88"/>
                  <a:gd name="T6" fmla="*/ 0 w 32"/>
                  <a:gd name="T7" fmla="*/ 86 h 88"/>
                  <a:gd name="T8" fmla="*/ 29 w 32"/>
                  <a:gd name="T9" fmla="*/ 0 h 88"/>
                </a:gdLst>
                <a:ahLst/>
                <a:cxnLst>
                  <a:cxn ang="0">
                    <a:pos x="T0" y="T1"/>
                  </a:cxn>
                  <a:cxn ang="0">
                    <a:pos x="T2" y="T3"/>
                  </a:cxn>
                  <a:cxn ang="0">
                    <a:pos x="T4" y="T5"/>
                  </a:cxn>
                  <a:cxn ang="0">
                    <a:pos x="T6" y="T7"/>
                  </a:cxn>
                  <a:cxn ang="0">
                    <a:pos x="T8" y="T9"/>
                  </a:cxn>
                </a:cxnLst>
                <a:rect l="0" t="0" r="r" b="b"/>
                <a:pathLst>
                  <a:path w="32" h="88">
                    <a:moveTo>
                      <a:pt x="29" y="0"/>
                    </a:moveTo>
                    <a:cubicBezTo>
                      <a:pt x="30" y="2"/>
                      <a:pt x="31" y="3"/>
                      <a:pt x="32" y="5"/>
                    </a:cubicBezTo>
                    <a:cubicBezTo>
                      <a:pt x="24" y="33"/>
                      <a:pt x="17" y="61"/>
                      <a:pt x="5" y="88"/>
                    </a:cubicBezTo>
                    <a:cubicBezTo>
                      <a:pt x="4" y="87"/>
                      <a:pt x="2" y="87"/>
                      <a:pt x="0" y="86"/>
                    </a:cubicBezTo>
                    <a:cubicBezTo>
                      <a:pt x="10" y="57"/>
                      <a:pt x="19" y="29"/>
                      <a:pt x="29" y="0"/>
                    </a:cubicBezTo>
                    <a:close/>
                  </a:path>
                </a:pathLst>
              </a:custGeom>
              <a:solidFill>
                <a:srgbClr val="846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8" name="Freeform 391">
                <a:extLst>
                  <a:ext uri="{FF2B5EF4-FFF2-40B4-BE49-F238E27FC236}">
                    <a16:creationId xmlns:a16="http://schemas.microsoft.com/office/drawing/2014/main" id="{EB6355C7-EB37-4033-BBF9-AFDB8CD1D91B}"/>
                  </a:ext>
                </a:extLst>
              </p:cNvPr>
              <p:cNvSpPr>
                <a:spLocks/>
              </p:cNvSpPr>
              <p:nvPr/>
            </p:nvSpPr>
            <p:spPr bwMode="auto">
              <a:xfrm>
                <a:off x="1179" y="2063"/>
                <a:ext cx="20" cy="99"/>
              </a:xfrm>
              <a:custGeom>
                <a:avLst/>
                <a:gdLst>
                  <a:gd name="T0" fmla="*/ 11 w 18"/>
                  <a:gd name="T1" fmla="*/ 0 h 88"/>
                  <a:gd name="T2" fmla="*/ 17 w 18"/>
                  <a:gd name="T3" fmla="*/ 13 h 88"/>
                  <a:gd name="T4" fmla="*/ 0 w 18"/>
                  <a:gd name="T5" fmla="*/ 88 h 88"/>
                  <a:gd name="T6" fmla="*/ 11 w 18"/>
                  <a:gd name="T7" fmla="*/ 0 h 88"/>
                  <a:gd name="T8" fmla="*/ 11 w 18"/>
                  <a:gd name="T9" fmla="*/ 0 h 88"/>
                </a:gdLst>
                <a:ahLst/>
                <a:cxnLst>
                  <a:cxn ang="0">
                    <a:pos x="T0" y="T1"/>
                  </a:cxn>
                  <a:cxn ang="0">
                    <a:pos x="T2" y="T3"/>
                  </a:cxn>
                  <a:cxn ang="0">
                    <a:pos x="T4" y="T5"/>
                  </a:cxn>
                  <a:cxn ang="0">
                    <a:pos x="T6" y="T7"/>
                  </a:cxn>
                  <a:cxn ang="0">
                    <a:pos x="T8" y="T9"/>
                  </a:cxn>
                </a:cxnLst>
                <a:rect l="0" t="0" r="r" b="b"/>
                <a:pathLst>
                  <a:path w="18" h="88">
                    <a:moveTo>
                      <a:pt x="11" y="0"/>
                    </a:moveTo>
                    <a:cubicBezTo>
                      <a:pt x="18" y="2"/>
                      <a:pt x="18" y="8"/>
                      <a:pt x="17" y="13"/>
                    </a:cubicBezTo>
                    <a:cubicBezTo>
                      <a:pt x="15" y="39"/>
                      <a:pt x="10" y="64"/>
                      <a:pt x="0" y="88"/>
                    </a:cubicBezTo>
                    <a:cubicBezTo>
                      <a:pt x="1" y="58"/>
                      <a:pt x="11" y="30"/>
                      <a:pt x="11" y="0"/>
                    </a:cubicBezTo>
                    <a:cubicBezTo>
                      <a:pt x="11" y="0"/>
                      <a:pt x="11" y="0"/>
                      <a:pt x="11" y="0"/>
                    </a:cubicBezTo>
                    <a:close/>
                  </a:path>
                </a:pathLst>
              </a:custGeom>
              <a:solidFill>
                <a:srgbClr val="8260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9" name="Freeform 392">
                <a:extLst>
                  <a:ext uri="{FF2B5EF4-FFF2-40B4-BE49-F238E27FC236}">
                    <a16:creationId xmlns:a16="http://schemas.microsoft.com/office/drawing/2014/main" id="{8BD1C00E-E537-4451-9629-86A5578827C4}"/>
                  </a:ext>
                </a:extLst>
              </p:cNvPr>
              <p:cNvSpPr>
                <a:spLocks/>
              </p:cNvSpPr>
              <p:nvPr/>
            </p:nvSpPr>
            <p:spPr bwMode="auto">
              <a:xfrm>
                <a:off x="1244" y="1981"/>
                <a:ext cx="27" cy="91"/>
              </a:xfrm>
              <a:custGeom>
                <a:avLst/>
                <a:gdLst>
                  <a:gd name="T0" fmla="*/ 0 w 24"/>
                  <a:gd name="T1" fmla="*/ 80 h 81"/>
                  <a:gd name="T2" fmla="*/ 19 w 24"/>
                  <a:gd name="T3" fmla="*/ 0 h 81"/>
                  <a:gd name="T4" fmla="*/ 24 w 24"/>
                  <a:gd name="T5" fmla="*/ 1 h 81"/>
                  <a:gd name="T6" fmla="*/ 5 w 24"/>
                  <a:gd name="T7" fmla="*/ 81 h 81"/>
                  <a:gd name="T8" fmla="*/ 0 w 24"/>
                  <a:gd name="T9" fmla="*/ 80 h 81"/>
                </a:gdLst>
                <a:ahLst/>
                <a:cxnLst>
                  <a:cxn ang="0">
                    <a:pos x="T0" y="T1"/>
                  </a:cxn>
                  <a:cxn ang="0">
                    <a:pos x="T2" y="T3"/>
                  </a:cxn>
                  <a:cxn ang="0">
                    <a:pos x="T4" y="T5"/>
                  </a:cxn>
                  <a:cxn ang="0">
                    <a:pos x="T6" y="T7"/>
                  </a:cxn>
                  <a:cxn ang="0">
                    <a:pos x="T8" y="T9"/>
                  </a:cxn>
                </a:cxnLst>
                <a:rect l="0" t="0" r="r" b="b"/>
                <a:pathLst>
                  <a:path w="24" h="81">
                    <a:moveTo>
                      <a:pt x="0" y="80"/>
                    </a:moveTo>
                    <a:cubicBezTo>
                      <a:pt x="6" y="54"/>
                      <a:pt x="13" y="27"/>
                      <a:pt x="19" y="0"/>
                    </a:cubicBezTo>
                    <a:cubicBezTo>
                      <a:pt x="21" y="0"/>
                      <a:pt x="22" y="0"/>
                      <a:pt x="24" y="1"/>
                    </a:cubicBezTo>
                    <a:cubicBezTo>
                      <a:pt x="20" y="28"/>
                      <a:pt x="13" y="55"/>
                      <a:pt x="5" y="81"/>
                    </a:cubicBezTo>
                    <a:cubicBezTo>
                      <a:pt x="3" y="81"/>
                      <a:pt x="2" y="81"/>
                      <a:pt x="0" y="80"/>
                    </a:cubicBezTo>
                    <a:close/>
                  </a:path>
                </a:pathLst>
              </a:custGeom>
              <a:solidFill>
                <a:srgbClr val="BD9C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0" name="Freeform 393">
                <a:extLst>
                  <a:ext uri="{FF2B5EF4-FFF2-40B4-BE49-F238E27FC236}">
                    <a16:creationId xmlns:a16="http://schemas.microsoft.com/office/drawing/2014/main" id="{7C501A99-6832-494F-97BC-C0869805893A}"/>
                  </a:ext>
                </a:extLst>
              </p:cNvPr>
              <p:cNvSpPr>
                <a:spLocks/>
              </p:cNvSpPr>
              <p:nvPr/>
            </p:nvSpPr>
            <p:spPr bwMode="auto">
              <a:xfrm>
                <a:off x="1335" y="1341"/>
                <a:ext cx="15" cy="94"/>
              </a:xfrm>
              <a:custGeom>
                <a:avLst/>
                <a:gdLst>
                  <a:gd name="T0" fmla="*/ 13 w 13"/>
                  <a:gd name="T1" fmla="*/ 0 h 84"/>
                  <a:gd name="T2" fmla="*/ 3 w 13"/>
                  <a:gd name="T3" fmla="*/ 84 h 84"/>
                  <a:gd name="T4" fmla="*/ 13 w 13"/>
                  <a:gd name="T5" fmla="*/ 0 h 84"/>
                </a:gdLst>
                <a:ahLst/>
                <a:cxnLst>
                  <a:cxn ang="0">
                    <a:pos x="T0" y="T1"/>
                  </a:cxn>
                  <a:cxn ang="0">
                    <a:pos x="T2" y="T3"/>
                  </a:cxn>
                  <a:cxn ang="0">
                    <a:pos x="T4" y="T5"/>
                  </a:cxn>
                </a:cxnLst>
                <a:rect l="0" t="0" r="r" b="b"/>
                <a:pathLst>
                  <a:path w="13" h="84">
                    <a:moveTo>
                      <a:pt x="13" y="0"/>
                    </a:moveTo>
                    <a:cubicBezTo>
                      <a:pt x="13" y="27"/>
                      <a:pt x="11" y="54"/>
                      <a:pt x="3" y="84"/>
                    </a:cubicBezTo>
                    <a:cubicBezTo>
                      <a:pt x="0" y="70"/>
                      <a:pt x="6" y="15"/>
                      <a:pt x="13" y="0"/>
                    </a:cubicBezTo>
                    <a:close/>
                  </a:path>
                </a:pathLst>
              </a:custGeom>
              <a:solidFill>
                <a:srgbClr val="896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1" name="Freeform 394">
                <a:extLst>
                  <a:ext uri="{FF2B5EF4-FFF2-40B4-BE49-F238E27FC236}">
                    <a16:creationId xmlns:a16="http://schemas.microsoft.com/office/drawing/2014/main" id="{73CD7378-F75D-4618-8B77-BF8EED3ED67A}"/>
                  </a:ext>
                </a:extLst>
              </p:cNvPr>
              <p:cNvSpPr>
                <a:spLocks/>
              </p:cNvSpPr>
              <p:nvPr/>
            </p:nvSpPr>
            <p:spPr bwMode="auto">
              <a:xfrm>
                <a:off x="1139" y="2152"/>
                <a:ext cx="29" cy="86"/>
              </a:xfrm>
              <a:custGeom>
                <a:avLst/>
                <a:gdLst>
                  <a:gd name="T0" fmla="*/ 7 w 26"/>
                  <a:gd name="T1" fmla="*/ 77 h 77"/>
                  <a:gd name="T2" fmla="*/ 6 w 26"/>
                  <a:gd name="T3" fmla="*/ 65 h 77"/>
                  <a:gd name="T4" fmla="*/ 25 w 26"/>
                  <a:gd name="T5" fmla="*/ 0 h 77"/>
                  <a:gd name="T6" fmla="*/ 7 w 26"/>
                  <a:gd name="T7" fmla="*/ 77 h 77"/>
                  <a:gd name="T8" fmla="*/ 7 w 26"/>
                  <a:gd name="T9" fmla="*/ 77 h 77"/>
                </a:gdLst>
                <a:ahLst/>
                <a:cxnLst>
                  <a:cxn ang="0">
                    <a:pos x="T0" y="T1"/>
                  </a:cxn>
                  <a:cxn ang="0">
                    <a:pos x="T2" y="T3"/>
                  </a:cxn>
                  <a:cxn ang="0">
                    <a:pos x="T4" y="T5"/>
                  </a:cxn>
                  <a:cxn ang="0">
                    <a:pos x="T6" y="T7"/>
                  </a:cxn>
                  <a:cxn ang="0">
                    <a:pos x="T8" y="T9"/>
                  </a:cxn>
                </a:cxnLst>
                <a:rect l="0" t="0" r="r" b="b"/>
                <a:pathLst>
                  <a:path w="26" h="77">
                    <a:moveTo>
                      <a:pt x="7" y="77"/>
                    </a:moveTo>
                    <a:cubicBezTo>
                      <a:pt x="0" y="74"/>
                      <a:pt x="5" y="69"/>
                      <a:pt x="6" y="65"/>
                    </a:cubicBezTo>
                    <a:cubicBezTo>
                      <a:pt x="12" y="43"/>
                      <a:pt x="18" y="21"/>
                      <a:pt x="25" y="0"/>
                    </a:cubicBezTo>
                    <a:cubicBezTo>
                      <a:pt x="26" y="27"/>
                      <a:pt x="19" y="53"/>
                      <a:pt x="7" y="77"/>
                    </a:cubicBezTo>
                    <a:cubicBezTo>
                      <a:pt x="7" y="77"/>
                      <a:pt x="7" y="77"/>
                      <a:pt x="7" y="77"/>
                    </a:cubicBezTo>
                    <a:close/>
                  </a:path>
                </a:pathLst>
              </a:custGeom>
              <a:solidFill>
                <a:srgbClr val="856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2" name="Freeform 395">
                <a:extLst>
                  <a:ext uri="{FF2B5EF4-FFF2-40B4-BE49-F238E27FC236}">
                    <a16:creationId xmlns:a16="http://schemas.microsoft.com/office/drawing/2014/main" id="{2CBBCB2D-73B2-4788-A05F-8F14CA41955C}"/>
                  </a:ext>
                </a:extLst>
              </p:cNvPr>
              <p:cNvSpPr>
                <a:spLocks/>
              </p:cNvSpPr>
              <p:nvPr/>
            </p:nvSpPr>
            <p:spPr bwMode="auto">
              <a:xfrm>
                <a:off x="1624" y="1640"/>
                <a:ext cx="8" cy="113"/>
              </a:xfrm>
              <a:custGeom>
                <a:avLst/>
                <a:gdLst>
                  <a:gd name="T0" fmla="*/ 7 w 7"/>
                  <a:gd name="T1" fmla="*/ 101 h 101"/>
                  <a:gd name="T2" fmla="*/ 0 w 7"/>
                  <a:gd name="T3" fmla="*/ 97 h 101"/>
                  <a:gd name="T4" fmla="*/ 4 w 7"/>
                  <a:gd name="T5" fmla="*/ 0 h 101"/>
                  <a:gd name="T6" fmla="*/ 7 w 7"/>
                  <a:gd name="T7" fmla="*/ 0 h 101"/>
                  <a:gd name="T8" fmla="*/ 7 w 7"/>
                  <a:gd name="T9" fmla="*/ 101 h 101"/>
                </a:gdLst>
                <a:ahLst/>
                <a:cxnLst>
                  <a:cxn ang="0">
                    <a:pos x="T0" y="T1"/>
                  </a:cxn>
                  <a:cxn ang="0">
                    <a:pos x="T2" y="T3"/>
                  </a:cxn>
                  <a:cxn ang="0">
                    <a:pos x="T4" y="T5"/>
                  </a:cxn>
                  <a:cxn ang="0">
                    <a:pos x="T6" y="T7"/>
                  </a:cxn>
                  <a:cxn ang="0">
                    <a:pos x="T8" y="T9"/>
                  </a:cxn>
                </a:cxnLst>
                <a:rect l="0" t="0" r="r" b="b"/>
                <a:pathLst>
                  <a:path w="7" h="101">
                    <a:moveTo>
                      <a:pt x="7" y="101"/>
                    </a:moveTo>
                    <a:cubicBezTo>
                      <a:pt x="5" y="100"/>
                      <a:pt x="2" y="98"/>
                      <a:pt x="0" y="97"/>
                    </a:cubicBezTo>
                    <a:cubicBezTo>
                      <a:pt x="1" y="65"/>
                      <a:pt x="2" y="32"/>
                      <a:pt x="4" y="0"/>
                    </a:cubicBezTo>
                    <a:cubicBezTo>
                      <a:pt x="5" y="0"/>
                      <a:pt x="6" y="0"/>
                      <a:pt x="7" y="0"/>
                    </a:cubicBezTo>
                    <a:cubicBezTo>
                      <a:pt x="7" y="34"/>
                      <a:pt x="7" y="67"/>
                      <a:pt x="7" y="101"/>
                    </a:cubicBezTo>
                    <a:close/>
                  </a:path>
                </a:pathLst>
              </a:custGeom>
              <a:solidFill>
                <a:srgbClr val="8C64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3" name="Freeform 396">
                <a:extLst>
                  <a:ext uri="{FF2B5EF4-FFF2-40B4-BE49-F238E27FC236}">
                    <a16:creationId xmlns:a16="http://schemas.microsoft.com/office/drawing/2014/main" id="{BECB289F-F681-453D-8522-5946B1883A2D}"/>
                  </a:ext>
                </a:extLst>
              </p:cNvPr>
              <p:cNvSpPr>
                <a:spLocks/>
              </p:cNvSpPr>
              <p:nvPr/>
            </p:nvSpPr>
            <p:spPr bwMode="auto">
              <a:xfrm>
                <a:off x="1640" y="2199"/>
                <a:ext cx="16" cy="107"/>
              </a:xfrm>
              <a:custGeom>
                <a:avLst/>
                <a:gdLst>
                  <a:gd name="T0" fmla="*/ 5 w 14"/>
                  <a:gd name="T1" fmla="*/ 0 h 95"/>
                  <a:gd name="T2" fmla="*/ 9 w 14"/>
                  <a:gd name="T3" fmla="*/ 61 h 95"/>
                  <a:gd name="T4" fmla="*/ 8 w 14"/>
                  <a:gd name="T5" fmla="*/ 95 h 95"/>
                  <a:gd name="T6" fmla="*/ 5 w 14"/>
                  <a:gd name="T7" fmla="*/ 0 h 95"/>
                </a:gdLst>
                <a:ahLst/>
                <a:cxnLst>
                  <a:cxn ang="0">
                    <a:pos x="T0" y="T1"/>
                  </a:cxn>
                  <a:cxn ang="0">
                    <a:pos x="T2" y="T3"/>
                  </a:cxn>
                  <a:cxn ang="0">
                    <a:pos x="T4" y="T5"/>
                  </a:cxn>
                  <a:cxn ang="0">
                    <a:pos x="T6" y="T7"/>
                  </a:cxn>
                </a:cxnLst>
                <a:rect l="0" t="0" r="r" b="b"/>
                <a:pathLst>
                  <a:path w="14" h="95">
                    <a:moveTo>
                      <a:pt x="5" y="0"/>
                    </a:moveTo>
                    <a:cubicBezTo>
                      <a:pt x="14" y="20"/>
                      <a:pt x="8" y="41"/>
                      <a:pt x="9" y="61"/>
                    </a:cubicBezTo>
                    <a:cubicBezTo>
                      <a:pt x="10" y="72"/>
                      <a:pt x="9" y="83"/>
                      <a:pt x="8" y="95"/>
                    </a:cubicBezTo>
                    <a:cubicBezTo>
                      <a:pt x="1" y="63"/>
                      <a:pt x="0" y="32"/>
                      <a:pt x="5" y="0"/>
                    </a:cubicBezTo>
                    <a:close/>
                  </a:path>
                </a:pathLst>
              </a:custGeom>
              <a:solidFill>
                <a:srgbClr val="B18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4" name="Freeform 397">
                <a:extLst>
                  <a:ext uri="{FF2B5EF4-FFF2-40B4-BE49-F238E27FC236}">
                    <a16:creationId xmlns:a16="http://schemas.microsoft.com/office/drawing/2014/main" id="{A7DDB299-4F7D-49C1-96A4-77E78807122D}"/>
                  </a:ext>
                </a:extLst>
              </p:cNvPr>
              <p:cNvSpPr>
                <a:spLocks/>
              </p:cNvSpPr>
              <p:nvPr/>
            </p:nvSpPr>
            <p:spPr bwMode="auto">
              <a:xfrm>
                <a:off x="1099" y="2129"/>
                <a:ext cx="24" cy="80"/>
              </a:xfrm>
              <a:custGeom>
                <a:avLst/>
                <a:gdLst>
                  <a:gd name="T0" fmla="*/ 0 w 21"/>
                  <a:gd name="T1" fmla="*/ 71 h 71"/>
                  <a:gd name="T2" fmla="*/ 16 w 21"/>
                  <a:gd name="T3" fmla="*/ 0 h 71"/>
                  <a:gd name="T4" fmla="*/ 21 w 21"/>
                  <a:gd name="T5" fmla="*/ 1 h 71"/>
                  <a:gd name="T6" fmla="*/ 0 w 21"/>
                  <a:gd name="T7" fmla="*/ 71 h 71"/>
                </a:gdLst>
                <a:ahLst/>
                <a:cxnLst>
                  <a:cxn ang="0">
                    <a:pos x="T0" y="T1"/>
                  </a:cxn>
                  <a:cxn ang="0">
                    <a:pos x="T2" y="T3"/>
                  </a:cxn>
                  <a:cxn ang="0">
                    <a:pos x="T4" y="T5"/>
                  </a:cxn>
                  <a:cxn ang="0">
                    <a:pos x="T6" y="T7"/>
                  </a:cxn>
                </a:cxnLst>
                <a:rect l="0" t="0" r="r" b="b"/>
                <a:pathLst>
                  <a:path w="21" h="71">
                    <a:moveTo>
                      <a:pt x="0" y="71"/>
                    </a:moveTo>
                    <a:cubicBezTo>
                      <a:pt x="5" y="47"/>
                      <a:pt x="10" y="23"/>
                      <a:pt x="16" y="0"/>
                    </a:cubicBezTo>
                    <a:cubicBezTo>
                      <a:pt x="17" y="0"/>
                      <a:pt x="19" y="1"/>
                      <a:pt x="21" y="1"/>
                    </a:cubicBezTo>
                    <a:cubicBezTo>
                      <a:pt x="17" y="25"/>
                      <a:pt x="15" y="49"/>
                      <a:pt x="0" y="71"/>
                    </a:cubicBezTo>
                    <a:close/>
                  </a:path>
                </a:pathLst>
              </a:custGeom>
              <a:solidFill>
                <a:srgbClr val="927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5" name="Freeform 398">
                <a:extLst>
                  <a:ext uri="{FF2B5EF4-FFF2-40B4-BE49-F238E27FC236}">
                    <a16:creationId xmlns:a16="http://schemas.microsoft.com/office/drawing/2014/main" id="{EF86120B-764C-49F8-9A21-592832178E16}"/>
                  </a:ext>
                </a:extLst>
              </p:cNvPr>
              <p:cNvSpPr>
                <a:spLocks/>
              </p:cNvSpPr>
              <p:nvPr/>
            </p:nvSpPr>
            <p:spPr bwMode="auto">
              <a:xfrm>
                <a:off x="1370" y="1294"/>
                <a:ext cx="16" cy="77"/>
              </a:xfrm>
              <a:custGeom>
                <a:avLst/>
                <a:gdLst>
                  <a:gd name="T0" fmla="*/ 8 w 14"/>
                  <a:gd name="T1" fmla="*/ 0 h 69"/>
                  <a:gd name="T2" fmla="*/ 13 w 14"/>
                  <a:gd name="T3" fmla="*/ 9 h 69"/>
                  <a:gd name="T4" fmla="*/ 5 w 14"/>
                  <a:gd name="T5" fmla="*/ 69 h 69"/>
                  <a:gd name="T6" fmla="*/ 8 w 14"/>
                  <a:gd name="T7" fmla="*/ 0 h 69"/>
                </a:gdLst>
                <a:ahLst/>
                <a:cxnLst>
                  <a:cxn ang="0">
                    <a:pos x="T0" y="T1"/>
                  </a:cxn>
                  <a:cxn ang="0">
                    <a:pos x="T2" y="T3"/>
                  </a:cxn>
                  <a:cxn ang="0">
                    <a:pos x="T4" y="T5"/>
                  </a:cxn>
                  <a:cxn ang="0">
                    <a:pos x="T6" y="T7"/>
                  </a:cxn>
                </a:cxnLst>
                <a:rect l="0" t="0" r="r" b="b"/>
                <a:pathLst>
                  <a:path w="14" h="69">
                    <a:moveTo>
                      <a:pt x="8" y="0"/>
                    </a:moveTo>
                    <a:cubicBezTo>
                      <a:pt x="10" y="3"/>
                      <a:pt x="11" y="6"/>
                      <a:pt x="13" y="9"/>
                    </a:cubicBezTo>
                    <a:cubicBezTo>
                      <a:pt x="13" y="29"/>
                      <a:pt x="14" y="50"/>
                      <a:pt x="5" y="69"/>
                    </a:cubicBezTo>
                    <a:cubicBezTo>
                      <a:pt x="3" y="46"/>
                      <a:pt x="0" y="23"/>
                      <a:pt x="8" y="0"/>
                    </a:cubicBezTo>
                    <a:close/>
                  </a:path>
                </a:pathLst>
              </a:custGeom>
              <a:solidFill>
                <a:srgbClr val="BC9A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6" name="Freeform 399">
                <a:extLst>
                  <a:ext uri="{FF2B5EF4-FFF2-40B4-BE49-F238E27FC236}">
                    <a16:creationId xmlns:a16="http://schemas.microsoft.com/office/drawing/2014/main" id="{9C7B2191-95FA-4ED6-97A8-E2C41E21C7C6}"/>
                  </a:ext>
                </a:extLst>
              </p:cNvPr>
              <p:cNvSpPr>
                <a:spLocks/>
              </p:cNvSpPr>
              <p:nvPr/>
            </p:nvSpPr>
            <p:spPr bwMode="auto">
              <a:xfrm>
                <a:off x="1566" y="1882"/>
                <a:ext cx="13" cy="82"/>
              </a:xfrm>
              <a:custGeom>
                <a:avLst/>
                <a:gdLst>
                  <a:gd name="T0" fmla="*/ 10 w 12"/>
                  <a:gd name="T1" fmla="*/ 73 h 73"/>
                  <a:gd name="T2" fmla="*/ 7 w 12"/>
                  <a:gd name="T3" fmla="*/ 73 h 73"/>
                  <a:gd name="T4" fmla="*/ 5 w 12"/>
                  <a:gd name="T5" fmla="*/ 0 h 73"/>
                  <a:gd name="T6" fmla="*/ 10 w 12"/>
                  <a:gd name="T7" fmla="*/ 73 h 73"/>
                </a:gdLst>
                <a:ahLst/>
                <a:cxnLst>
                  <a:cxn ang="0">
                    <a:pos x="T0" y="T1"/>
                  </a:cxn>
                  <a:cxn ang="0">
                    <a:pos x="T2" y="T3"/>
                  </a:cxn>
                  <a:cxn ang="0">
                    <a:pos x="T4" y="T5"/>
                  </a:cxn>
                  <a:cxn ang="0">
                    <a:pos x="T6" y="T7"/>
                  </a:cxn>
                </a:cxnLst>
                <a:rect l="0" t="0" r="r" b="b"/>
                <a:pathLst>
                  <a:path w="12" h="73">
                    <a:moveTo>
                      <a:pt x="10" y="73"/>
                    </a:moveTo>
                    <a:cubicBezTo>
                      <a:pt x="9" y="73"/>
                      <a:pt x="8" y="73"/>
                      <a:pt x="7" y="73"/>
                    </a:cubicBezTo>
                    <a:cubicBezTo>
                      <a:pt x="0" y="49"/>
                      <a:pt x="1" y="25"/>
                      <a:pt x="5" y="0"/>
                    </a:cubicBezTo>
                    <a:cubicBezTo>
                      <a:pt x="11" y="24"/>
                      <a:pt x="12" y="49"/>
                      <a:pt x="10" y="73"/>
                    </a:cubicBezTo>
                    <a:close/>
                  </a:path>
                </a:pathLst>
              </a:custGeom>
              <a:solidFill>
                <a:srgbClr val="B89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7" name="Freeform 400">
                <a:extLst>
                  <a:ext uri="{FF2B5EF4-FFF2-40B4-BE49-F238E27FC236}">
                    <a16:creationId xmlns:a16="http://schemas.microsoft.com/office/drawing/2014/main" id="{DB6F9EB3-72EB-4143-AE0F-80348E2C83C5}"/>
                  </a:ext>
                </a:extLst>
              </p:cNvPr>
              <p:cNvSpPr>
                <a:spLocks/>
              </p:cNvSpPr>
              <p:nvPr/>
            </p:nvSpPr>
            <p:spPr bwMode="auto">
              <a:xfrm>
                <a:off x="1363" y="1698"/>
                <a:ext cx="13" cy="82"/>
              </a:xfrm>
              <a:custGeom>
                <a:avLst/>
                <a:gdLst>
                  <a:gd name="T0" fmla="*/ 5 w 11"/>
                  <a:gd name="T1" fmla="*/ 1 h 73"/>
                  <a:gd name="T2" fmla="*/ 0 w 11"/>
                  <a:gd name="T3" fmla="*/ 73 h 73"/>
                  <a:gd name="T4" fmla="*/ 0 w 11"/>
                  <a:gd name="T5" fmla="*/ 0 h 73"/>
                  <a:gd name="T6" fmla="*/ 5 w 11"/>
                  <a:gd name="T7" fmla="*/ 1 h 73"/>
                </a:gdLst>
                <a:ahLst/>
                <a:cxnLst>
                  <a:cxn ang="0">
                    <a:pos x="T0" y="T1"/>
                  </a:cxn>
                  <a:cxn ang="0">
                    <a:pos x="T2" y="T3"/>
                  </a:cxn>
                  <a:cxn ang="0">
                    <a:pos x="T4" y="T5"/>
                  </a:cxn>
                  <a:cxn ang="0">
                    <a:pos x="T6" y="T7"/>
                  </a:cxn>
                </a:cxnLst>
                <a:rect l="0" t="0" r="r" b="b"/>
                <a:pathLst>
                  <a:path w="11" h="73">
                    <a:moveTo>
                      <a:pt x="5" y="1"/>
                    </a:moveTo>
                    <a:cubicBezTo>
                      <a:pt x="11" y="25"/>
                      <a:pt x="2" y="49"/>
                      <a:pt x="0" y="73"/>
                    </a:cubicBezTo>
                    <a:cubicBezTo>
                      <a:pt x="0" y="49"/>
                      <a:pt x="0" y="25"/>
                      <a:pt x="0" y="0"/>
                    </a:cubicBezTo>
                    <a:cubicBezTo>
                      <a:pt x="2" y="1"/>
                      <a:pt x="4" y="1"/>
                      <a:pt x="5" y="1"/>
                    </a:cubicBezTo>
                    <a:close/>
                  </a:path>
                </a:pathLst>
              </a:custGeom>
              <a:solidFill>
                <a:srgbClr val="C19E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8" name="Freeform 401">
                <a:extLst>
                  <a:ext uri="{FF2B5EF4-FFF2-40B4-BE49-F238E27FC236}">
                    <a16:creationId xmlns:a16="http://schemas.microsoft.com/office/drawing/2014/main" id="{3A78B263-5FFC-4F23-B98E-34C970F39B4A}"/>
                  </a:ext>
                </a:extLst>
              </p:cNvPr>
              <p:cNvSpPr>
                <a:spLocks/>
              </p:cNvSpPr>
              <p:nvPr/>
            </p:nvSpPr>
            <p:spPr bwMode="auto">
              <a:xfrm>
                <a:off x="1663" y="1602"/>
                <a:ext cx="19" cy="84"/>
              </a:xfrm>
              <a:custGeom>
                <a:avLst/>
                <a:gdLst>
                  <a:gd name="T0" fmla="*/ 17 w 17"/>
                  <a:gd name="T1" fmla="*/ 73 h 74"/>
                  <a:gd name="T2" fmla="*/ 5 w 17"/>
                  <a:gd name="T3" fmla="*/ 58 h 74"/>
                  <a:gd name="T4" fmla="*/ 0 w 17"/>
                  <a:gd name="T5" fmla="*/ 1 h 74"/>
                  <a:gd name="T6" fmla="*/ 6 w 17"/>
                  <a:gd name="T7" fmla="*/ 0 h 74"/>
                  <a:gd name="T8" fmla="*/ 17 w 17"/>
                  <a:gd name="T9" fmla="*/ 73 h 74"/>
                </a:gdLst>
                <a:ahLst/>
                <a:cxnLst>
                  <a:cxn ang="0">
                    <a:pos x="T0" y="T1"/>
                  </a:cxn>
                  <a:cxn ang="0">
                    <a:pos x="T2" y="T3"/>
                  </a:cxn>
                  <a:cxn ang="0">
                    <a:pos x="T4" y="T5"/>
                  </a:cxn>
                  <a:cxn ang="0">
                    <a:pos x="T6" y="T7"/>
                  </a:cxn>
                  <a:cxn ang="0">
                    <a:pos x="T8" y="T9"/>
                  </a:cxn>
                </a:cxnLst>
                <a:rect l="0" t="0" r="r" b="b"/>
                <a:pathLst>
                  <a:path w="17" h="74">
                    <a:moveTo>
                      <a:pt x="17" y="73"/>
                    </a:moveTo>
                    <a:cubicBezTo>
                      <a:pt x="11" y="74"/>
                      <a:pt x="11" y="74"/>
                      <a:pt x="5" y="58"/>
                    </a:cubicBezTo>
                    <a:cubicBezTo>
                      <a:pt x="3" y="39"/>
                      <a:pt x="2" y="20"/>
                      <a:pt x="0" y="1"/>
                    </a:cubicBezTo>
                    <a:cubicBezTo>
                      <a:pt x="2" y="1"/>
                      <a:pt x="4" y="1"/>
                      <a:pt x="6" y="0"/>
                    </a:cubicBezTo>
                    <a:cubicBezTo>
                      <a:pt x="11" y="25"/>
                      <a:pt x="8" y="50"/>
                      <a:pt x="17" y="73"/>
                    </a:cubicBezTo>
                    <a:close/>
                  </a:path>
                </a:pathLst>
              </a:custGeom>
              <a:solidFill>
                <a:srgbClr val="8C69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9" name="Freeform 402">
                <a:extLst>
                  <a:ext uri="{FF2B5EF4-FFF2-40B4-BE49-F238E27FC236}">
                    <a16:creationId xmlns:a16="http://schemas.microsoft.com/office/drawing/2014/main" id="{35735BB2-799F-4D66-9346-FDE8661ADE61}"/>
                  </a:ext>
                </a:extLst>
              </p:cNvPr>
              <p:cNvSpPr>
                <a:spLocks/>
              </p:cNvSpPr>
              <p:nvPr/>
            </p:nvSpPr>
            <p:spPr bwMode="auto">
              <a:xfrm>
                <a:off x="1322" y="1526"/>
                <a:ext cx="19" cy="76"/>
              </a:xfrm>
              <a:custGeom>
                <a:avLst/>
                <a:gdLst>
                  <a:gd name="T0" fmla="*/ 8 w 17"/>
                  <a:gd name="T1" fmla="*/ 6 h 68"/>
                  <a:gd name="T2" fmla="*/ 13 w 17"/>
                  <a:gd name="T3" fmla="*/ 1 h 68"/>
                  <a:gd name="T4" fmla="*/ 16 w 17"/>
                  <a:gd name="T5" fmla="*/ 6 h 68"/>
                  <a:gd name="T6" fmla="*/ 7 w 17"/>
                  <a:gd name="T7" fmla="*/ 68 h 68"/>
                  <a:gd name="T8" fmla="*/ 8 w 17"/>
                  <a:gd name="T9" fmla="*/ 6 h 68"/>
                  <a:gd name="T10" fmla="*/ 8 w 17"/>
                  <a:gd name="T11" fmla="*/ 6 h 68"/>
                </a:gdLst>
                <a:ahLst/>
                <a:cxnLst>
                  <a:cxn ang="0">
                    <a:pos x="T0" y="T1"/>
                  </a:cxn>
                  <a:cxn ang="0">
                    <a:pos x="T2" y="T3"/>
                  </a:cxn>
                  <a:cxn ang="0">
                    <a:pos x="T4" y="T5"/>
                  </a:cxn>
                  <a:cxn ang="0">
                    <a:pos x="T6" y="T7"/>
                  </a:cxn>
                  <a:cxn ang="0">
                    <a:pos x="T8" y="T9"/>
                  </a:cxn>
                  <a:cxn ang="0">
                    <a:pos x="T10" y="T11"/>
                  </a:cxn>
                </a:cxnLst>
                <a:rect l="0" t="0" r="r" b="b"/>
                <a:pathLst>
                  <a:path w="17" h="68">
                    <a:moveTo>
                      <a:pt x="8" y="6"/>
                    </a:moveTo>
                    <a:cubicBezTo>
                      <a:pt x="10" y="4"/>
                      <a:pt x="11" y="1"/>
                      <a:pt x="13" y="1"/>
                    </a:cubicBezTo>
                    <a:cubicBezTo>
                      <a:pt x="17" y="0"/>
                      <a:pt x="17" y="3"/>
                      <a:pt x="16" y="6"/>
                    </a:cubicBezTo>
                    <a:cubicBezTo>
                      <a:pt x="14" y="27"/>
                      <a:pt x="12" y="47"/>
                      <a:pt x="7" y="68"/>
                    </a:cubicBezTo>
                    <a:cubicBezTo>
                      <a:pt x="0" y="47"/>
                      <a:pt x="8" y="27"/>
                      <a:pt x="8" y="6"/>
                    </a:cubicBezTo>
                    <a:cubicBezTo>
                      <a:pt x="8" y="6"/>
                      <a:pt x="8" y="6"/>
                      <a:pt x="8" y="6"/>
                    </a:cubicBezTo>
                    <a:close/>
                  </a:path>
                </a:pathLst>
              </a:custGeom>
              <a:solidFill>
                <a:srgbClr val="8870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0" name="Freeform 403">
                <a:extLst>
                  <a:ext uri="{FF2B5EF4-FFF2-40B4-BE49-F238E27FC236}">
                    <a16:creationId xmlns:a16="http://schemas.microsoft.com/office/drawing/2014/main" id="{46B67FC6-32E8-4BFC-BD68-E810D5C8808D}"/>
                  </a:ext>
                </a:extLst>
              </p:cNvPr>
              <p:cNvSpPr>
                <a:spLocks/>
              </p:cNvSpPr>
              <p:nvPr/>
            </p:nvSpPr>
            <p:spPr bwMode="auto">
              <a:xfrm>
                <a:off x="1081" y="2141"/>
                <a:ext cx="17" cy="79"/>
              </a:xfrm>
              <a:custGeom>
                <a:avLst/>
                <a:gdLst>
                  <a:gd name="T0" fmla="*/ 15 w 15"/>
                  <a:gd name="T1" fmla="*/ 0 h 71"/>
                  <a:gd name="T2" fmla="*/ 0 w 15"/>
                  <a:gd name="T3" fmla="*/ 71 h 71"/>
                  <a:gd name="T4" fmla="*/ 15 w 15"/>
                  <a:gd name="T5" fmla="*/ 0 h 71"/>
                </a:gdLst>
                <a:ahLst/>
                <a:cxnLst>
                  <a:cxn ang="0">
                    <a:pos x="T0" y="T1"/>
                  </a:cxn>
                  <a:cxn ang="0">
                    <a:pos x="T2" y="T3"/>
                  </a:cxn>
                  <a:cxn ang="0">
                    <a:pos x="T4" y="T5"/>
                  </a:cxn>
                </a:cxnLst>
                <a:rect l="0" t="0" r="r" b="b"/>
                <a:pathLst>
                  <a:path w="15" h="71">
                    <a:moveTo>
                      <a:pt x="15" y="0"/>
                    </a:moveTo>
                    <a:cubicBezTo>
                      <a:pt x="14" y="25"/>
                      <a:pt x="11" y="48"/>
                      <a:pt x="0" y="71"/>
                    </a:cubicBezTo>
                    <a:cubicBezTo>
                      <a:pt x="1" y="46"/>
                      <a:pt x="5" y="23"/>
                      <a:pt x="15" y="0"/>
                    </a:cubicBezTo>
                    <a:close/>
                  </a:path>
                </a:pathLst>
              </a:custGeom>
              <a:solidFill>
                <a:srgbClr val="9377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1" name="Freeform 404">
                <a:extLst>
                  <a:ext uri="{FF2B5EF4-FFF2-40B4-BE49-F238E27FC236}">
                    <a16:creationId xmlns:a16="http://schemas.microsoft.com/office/drawing/2014/main" id="{A80459A1-9399-4E08-B3C4-EF42FE33DE16}"/>
                  </a:ext>
                </a:extLst>
              </p:cNvPr>
              <p:cNvSpPr>
                <a:spLocks/>
              </p:cNvSpPr>
              <p:nvPr/>
            </p:nvSpPr>
            <p:spPr bwMode="auto">
              <a:xfrm>
                <a:off x="876" y="1825"/>
                <a:ext cx="38" cy="94"/>
              </a:xfrm>
              <a:custGeom>
                <a:avLst/>
                <a:gdLst>
                  <a:gd name="T0" fmla="*/ 25 w 34"/>
                  <a:gd name="T1" fmla="*/ 0 h 84"/>
                  <a:gd name="T2" fmla="*/ 29 w 34"/>
                  <a:gd name="T3" fmla="*/ 4 h 84"/>
                  <a:gd name="T4" fmla="*/ 13 w 34"/>
                  <a:gd name="T5" fmla="*/ 64 h 84"/>
                  <a:gd name="T6" fmla="*/ 5 w 34"/>
                  <a:gd name="T7" fmla="*/ 84 h 84"/>
                  <a:gd name="T8" fmla="*/ 1 w 34"/>
                  <a:gd name="T9" fmla="*/ 84 h 84"/>
                  <a:gd name="T10" fmla="*/ 10 w 34"/>
                  <a:gd name="T11" fmla="*/ 54 h 84"/>
                  <a:gd name="T12" fmla="*/ 25 w 34"/>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34" h="84">
                    <a:moveTo>
                      <a:pt x="25" y="0"/>
                    </a:moveTo>
                    <a:cubicBezTo>
                      <a:pt x="26" y="1"/>
                      <a:pt x="27" y="2"/>
                      <a:pt x="29" y="4"/>
                    </a:cubicBezTo>
                    <a:cubicBezTo>
                      <a:pt x="34" y="26"/>
                      <a:pt x="19" y="44"/>
                      <a:pt x="13" y="64"/>
                    </a:cubicBezTo>
                    <a:cubicBezTo>
                      <a:pt x="11" y="71"/>
                      <a:pt x="5" y="76"/>
                      <a:pt x="5" y="84"/>
                    </a:cubicBezTo>
                    <a:cubicBezTo>
                      <a:pt x="4" y="84"/>
                      <a:pt x="2" y="84"/>
                      <a:pt x="1" y="84"/>
                    </a:cubicBezTo>
                    <a:cubicBezTo>
                      <a:pt x="0" y="73"/>
                      <a:pt x="6" y="63"/>
                      <a:pt x="10" y="54"/>
                    </a:cubicBezTo>
                    <a:cubicBezTo>
                      <a:pt x="18" y="36"/>
                      <a:pt x="23" y="18"/>
                      <a:pt x="25" y="0"/>
                    </a:cubicBezTo>
                    <a:close/>
                  </a:path>
                </a:pathLst>
              </a:custGeom>
              <a:solidFill>
                <a:srgbClr val="B790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2" name="Freeform 405">
                <a:extLst>
                  <a:ext uri="{FF2B5EF4-FFF2-40B4-BE49-F238E27FC236}">
                    <a16:creationId xmlns:a16="http://schemas.microsoft.com/office/drawing/2014/main" id="{8E51883C-E891-468F-AB56-58975337CD40}"/>
                  </a:ext>
                </a:extLst>
              </p:cNvPr>
              <p:cNvSpPr>
                <a:spLocks/>
              </p:cNvSpPr>
              <p:nvPr/>
            </p:nvSpPr>
            <p:spPr bwMode="auto">
              <a:xfrm>
                <a:off x="931" y="2405"/>
                <a:ext cx="34" cy="89"/>
              </a:xfrm>
              <a:custGeom>
                <a:avLst/>
                <a:gdLst>
                  <a:gd name="T0" fmla="*/ 24 w 31"/>
                  <a:gd name="T1" fmla="*/ 0 h 80"/>
                  <a:gd name="T2" fmla="*/ 30 w 31"/>
                  <a:gd name="T3" fmla="*/ 7 h 80"/>
                  <a:gd name="T4" fmla="*/ 0 w 31"/>
                  <a:gd name="T5" fmla="*/ 80 h 80"/>
                  <a:gd name="T6" fmla="*/ 0 w 31"/>
                  <a:gd name="T7" fmla="*/ 80 h 80"/>
                  <a:gd name="T8" fmla="*/ 21 w 31"/>
                  <a:gd name="T9" fmla="*/ 15 h 80"/>
                  <a:gd name="T10" fmla="*/ 24 w 31"/>
                  <a:gd name="T11" fmla="*/ 0 h 80"/>
                </a:gdLst>
                <a:ahLst/>
                <a:cxnLst>
                  <a:cxn ang="0">
                    <a:pos x="T0" y="T1"/>
                  </a:cxn>
                  <a:cxn ang="0">
                    <a:pos x="T2" y="T3"/>
                  </a:cxn>
                  <a:cxn ang="0">
                    <a:pos x="T4" y="T5"/>
                  </a:cxn>
                  <a:cxn ang="0">
                    <a:pos x="T6" y="T7"/>
                  </a:cxn>
                  <a:cxn ang="0">
                    <a:pos x="T8" y="T9"/>
                  </a:cxn>
                  <a:cxn ang="0">
                    <a:pos x="T10" y="T11"/>
                  </a:cxn>
                </a:cxnLst>
                <a:rect l="0" t="0" r="r" b="b"/>
                <a:pathLst>
                  <a:path w="31" h="80">
                    <a:moveTo>
                      <a:pt x="24" y="0"/>
                    </a:moveTo>
                    <a:cubicBezTo>
                      <a:pt x="29" y="0"/>
                      <a:pt x="31" y="1"/>
                      <a:pt x="30" y="7"/>
                    </a:cubicBezTo>
                    <a:cubicBezTo>
                      <a:pt x="24" y="33"/>
                      <a:pt x="17" y="58"/>
                      <a:pt x="0" y="80"/>
                    </a:cubicBezTo>
                    <a:cubicBezTo>
                      <a:pt x="0" y="80"/>
                      <a:pt x="0" y="80"/>
                      <a:pt x="0" y="80"/>
                    </a:cubicBezTo>
                    <a:cubicBezTo>
                      <a:pt x="4" y="57"/>
                      <a:pt x="19" y="38"/>
                      <a:pt x="21" y="15"/>
                    </a:cubicBezTo>
                    <a:cubicBezTo>
                      <a:pt x="22" y="10"/>
                      <a:pt x="23" y="5"/>
                      <a:pt x="24" y="0"/>
                    </a:cubicBezTo>
                    <a:close/>
                  </a:path>
                </a:pathLst>
              </a:custGeom>
              <a:solidFill>
                <a:srgbClr val="836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0" name="Group 607">
              <a:extLst>
                <a:ext uri="{FF2B5EF4-FFF2-40B4-BE49-F238E27FC236}">
                  <a16:creationId xmlns:a16="http://schemas.microsoft.com/office/drawing/2014/main" id="{5CEE655D-148D-4BCE-8EF4-664DBC48C5E5}"/>
                </a:ext>
              </a:extLst>
            </p:cNvPr>
            <p:cNvGrpSpPr>
              <a:grpSpLocks/>
            </p:cNvGrpSpPr>
            <p:nvPr/>
          </p:nvGrpSpPr>
          <p:grpSpPr bwMode="auto">
            <a:xfrm>
              <a:off x="85" y="650"/>
              <a:ext cx="2316" cy="3563"/>
              <a:chOff x="85" y="650"/>
              <a:chExt cx="2316" cy="3563"/>
            </a:xfrm>
          </p:grpSpPr>
          <p:sp>
            <p:nvSpPr>
              <p:cNvPr id="333" name="Freeform 407">
                <a:extLst>
                  <a:ext uri="{FF2B5EF4-FFF2-40B4-BE49-F238E27FC236}">
                    <a16:creationId xmlns:a16="http://schemas.microsoft.com/office/drawing/2014/main" id="{1C65AAC9-65A8-4623-8F9E-5DF75047A723}"/>
                  </a:ext>
                </a:extLst>
              </p:cNvPr>
              <p:cNvSpPr>
                <a:spLocks/>
              </p:cNvSpPr>
              <p:nvPr/>
            </p:nvSpPr>
            <p:spPr bwMode="auto">
              <a:xfrm>
                <a:off x="929" y="1837"/>
                <a:ext cx="32" cy="72"/>
              </a:xfrm>
              <a:custGeom>
                <a:avLst/>
                <a:gdLst>
                  <a:gd name="T0" fmla="*/ 24 w 28"/>
                  <a:gd name="T1" fmla="*/ 0 h 64"/>
                  <a:gd name="T2" fmla="*/ 28 w 28"/>
                  <a:gd name="T3" fmla="*/ 8 h 64"/>
                  <a:gd name="T4" fmla="*/ 0 w 28"/>
                  <a:gd name="T5" fmla="*/ 64 h 64"/>
                  <a:gd name="T6" fmla="*/ 24 w 28"/>
                  <a:gd name="T7" fmla="*/ 0 h 64"/>
                </a:gdLst>
                <a:ahLst/>
                <a:cxnLst>
                  <a:cxn ang="0">
                    <a:pos x="T0" y="T1"/>
                  </a:cxn>
                  <a:cxn ang="0">
                    <a:pos x="T2" y="T3"/>
                  </a:cxn>
                  <a:cxn ang="0">
                    <a:pos x="T4" y="T5"/>
                  </a:cxn>
                  <a:cxn ang="0">
                    <a:pos x="T6" y="T7"/>
                  </a:cxn>
                </a:cxnLst>
                <a:rect l="0" t="0" r="r" b="b"/>
                <a:pathLst>
                  <a:path w="28" h="64">
                    <a:moveTo>
                      <a:pt x="24" y="0"/>
                    </a:moveTo>
                    <a:cubicBezTo>
                      <a:pt x="26" y="3"/>
                      <a:pt x="27" y="6"/>
                      <a:pt x="28" y="8"/>
                    </a:cubicBezTo>
                    <a:cubicBezTo>
                      <a:pt x="25" y="30"/>
                      <a:pt x="14" y="47"/>
                      <a:pt x="0" y="64"/>
                    </a:cubicBezTo>
                    <a:cubicBezTo>
                      <a:pt x="8" y="43"/>
                      <a:pt x="16" y="22"/>
                      <a:pt x="24" y="0"/>
                    </a:cubicBezTo>
                    <a:close/>
                  </a:path>
                </a:pathLst>
              </a:custGeom>
              <a:solidFill>
                <a:srgbClr val="A985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408">
                <a:extLst>
                  <a:ext uri="{FF2B5EF4-FFF2-40B4-BE49-F238E27FC236}">
                    <a16:creationId xmlns:a16="http://schemas.microsoft.com/office/drawing/2014/main" id="{EC152027-C56B-4BCE-A80D-F60CF6DEB1D0}"/>
                  </a:ext>
                </a:extLst>
              </p:cNvPr>
              <p:cNvSpPr>
                <a:spLocks/>
              </p:cNvSpPr>
              <p:nvPr/>
            </p:nvSpPr>
            <p:spPr bwMode="auto">
              <a:xfrm>
                <a:off x="629" y="2359"/>
                <a:ext cx="45" cy="82"/>
              </a:xfrm>
              <a:custGeom>
                <a:avLst/>
                <a:gdLst>
                  <a:gd name="T0" fmla="*/ 8 w 40"/>
                  <a:gd name="T1" fmla="*/ 73 h 73"/>
                  <a:gd name="T2" fmla="*/ 15 w 40"/>
                  <a:gd name="T3" fmla="*/ 41 h 73"/>
                  <a:gd name="T4" fmla="*/ 40 w 40"/>
                  <a:gd name="T5" fmla="*/ 0 h 73"/>
                  <a:gd name="T6" fmla="*/ 8 w 40"/>
                  <a:gd name="T7" fmla="*/ 73 h 73"/>
                </a:gdLst>
                <a:ahLst/>
                <a:cxnLst>
                  <a:cxn ang="0">
                    <a:pos x="T0" y="T1"/>
                  </a:cxn>
                  <a:cxn ang="0">
                    <a:pos x="T2" y="T3"/>
                  </a:cxn>
                  <a:cxn ang="0">
                    <a:pos x="T4" y="T5"/>
                  </a:cxn>
                  <a:cxn ang="0">
                    <a:pos x="T6" y="T7"/>
                  </a:cxn>
                </a:cxnLst>
                <a:rect l="0" t="0" r="r" b="b"/>
                <a:pathLst>
                  <a:path w="40" h="73">
                    <a:moveTo>
                      <a:pt x="8" y="73"/>
                    </a:moveTo>
                    <a:cubicBezTo>
                      <a:pt x="0" y="60"/>
                      <a:pt x="16" y="52"/>
                      <a:pt x="15" y="41"/>
                    </a:cubicBezTo>
                    <a:cubicBezTo>
                      <a:pt x="22" y="27"/>
                      <a:pt x="25" y="10"/>
                      <a:pt x="40" y="0"/>
                    </a:cubicBezTo>
                    <a:cubicBezTo>
                      <a:pt x="30" y="25"/>
                      <a:pt x="19" y="49"/>
                      <a:pt x="8" y="73"/>
                    </a:cubicBezTo>
                    <a:close/>
                  </a:path>
                </a:pathLst>
              </a:custGeom>
              <a:solidFill>
                <a:srgbClr val="614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409">
                <a:extLst>
                  <a:ext uri="{FF2B5EF4-FFF2-40B4-BE49-F238E27FC236}">
                    <a16:creationId xmlns:a16="http://schemas.microsoft.com/office/drawing/2014/main" id="{2B6375AF-2CBF-4A1B-B21D-F5C123B2E9B5}"/>
                  </a:ext>
                </a:extLst>
              </p:cNvPr>
              <p:cNvSpPr>
                <a:spLocks/>
              </p:cNvSpPr>
              <p:nvPr/>
            </p:nvSpPr>
            <p:spPr bwMode="auto">
              <a:xfrm>
                <a:off x="862" y="1733"/>
                <a:ext cx="26" cy="71"/>
              </a:xfrm>
              <a:custGeom>
                <a:avLst/>
                <a:gdLst>
                  <a:gd name="T0" fmla="*/ 23 w 23"/>
                  <a:gd name="T1" fmla="*/ 0 h 63"/>
                  <a:gd name="T2" fmla="*/ 0 w 23"/>
                  <a:gd name="T3" fmla="*/ 63 h 63"/>
                  <a:gd name="T4" fmla="*/ 23 w 23"/>
                  <a:gd name="T5" fmla="*/ 0 h 63"/>
                </a:gdLst>
                <a:ahLst/>
                <a:cxnLst>
                  <a:cxn ang="0">
                    <a:pos x="T0" y="T1"/>
                  </a:cxn>
                  <a:cxn ang="0">
                    <a:pos x="T2" y="T3"/>
                  </a:cxn>
                  <a:cxn ang="0">
                    <a:pos x="T4" y="T5"/>
                  </a:cxn>
                </a:cxnLst>
                <a:rect l="0" t="0" r="r" b="b"/>
                <a:pathLst>
                  <a:path w="23" h="63">
                    <a:moveTo>
                      <a:pt x="23" y="0"/>
                    </a:moveTo>
                    <a:cubicBezTo>
                      <a:pt x="20" y="23"/>
                      <a:pt x="12" y="44"/>
                      <a:pt x="0" y="63"/>
                    </a:cubicBezTo>
                    <a:cubicBezTo>
                      <a:pt x="7" y="41"/>
                      <a:pt x="9" y="18"/>
                      <a:pt x="23" y="0"/>
                    </a:cubicBezTo>
                    <a:close/>
                  </a:path>
                </a:pathLst>
              </a:custGeom>
              <a:solidFill>
                <a:srgbClr val="B893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410">
                <a:extLst>
                  <a:ext uri="{FF2B5EF4-FFF2-40B4-BE49-F238E27FC236}">
                    <a16:creationId xmlns:a16="http://schemas.microsoft.com/office/drawing/2014/main" id="{8A96D770-8B28-4C2E-AD7B-B71043D6FB53}"/>
                  </a:ext>
                </a:extLst>
              </p:cNvPr>
              <p:cNvSpPr>
                <a:spLocks/>
              </p:cNvSpPr>
              <p:nvPr/>
            </p:nvSpPr>
            <p:spPr bwMode="auto">
              <a:xfrm>
                <a:off x="970" y="1195"/>
                <a:ext cx="33" cy="70"/>
              </a:xfrm>
              <a:custGeom>
                <a:avLst/>
                <a:gdLst>
                  <a:gd name="T0" fmla="*/ 17 w 29"/>
                  <a:gd name="T1" fmla="*/ 2 h 63"/>
                  <a:gd name="T2" fmla="*/ 29 w 29"/>
                  <a:gd name="T3" fmla="*/ 9 h 63"/>
                  <a:gd name="T4" fmla="*/ 1 w 29"/>
                  <a:gd name="T5" fmla="*/ 63 h 63"/>
                  <a:gd name="T6" fmla="*/ 11 w 29"/>
                  <a:gd name="T7" fmla="*/ 28 h 63"/>
                  <a:gd name="T8" fmla="*/ 17 w 29"/>
                  <a:gd name="T9" fmla="*/ 2 h 63"/>
                </a:gdLst>
                <a:ahLst/>
                <a:cxnLst>
                  <a:cxn ang="0">
                    <a:pos x="T0" y="T1"/>
                  </a:cxn>
                  <a:cxn ang="0">
                    <a:pos x="T2" y="T3"/>
                  </a:cxn>
                  <a:cxn ang="0">
                    <a:pos x="T4" y="T5"/>
                  </a:cxn>
                  <a:cxn ang="0">
                    <a:pos x="T6" y="T7"/>
                  </a:cxn>
                  <a:cxn ang="0">
                    <a:pos x="T8" y="T9"/>
                  </a:cxn>
                </a:cxnLst>
                <a:rect l="0" t="0" r="r" b="b"/>
                <a:pathLst>
                  <a:path w="29" h="63">
                    <a:moveTo>
                      <a:pt x="17" y="2"/>
                    </a:moveTo>
                    <a:cubicBezTo>
                      <a:pt x="23" y="0"/>
                      <a:pt x="25" y="7"/>
                      <a:pt x="29" y="9"/>
                    </a:cubicBezTo>
                    <a:cubicBezTo>
                      <a:pt x="20" y="27"/>
                      <a:pt x="10" y="45"/>
                      <a:pt x="1" y="63"/>
                    </a:cubicBezTo>
                    <a:cubicBezTo>
                      <a:pt x="0" y="50"/>
                      <a:pt x="6" y="39"/>
                      <a:pt x="11" y="28"/>
                    </a:cubicBezTo>
                    <a:cubicBezTo>
                      <a:pt x="15" y="20"/>
                      <a:pt x="26" y="13"/>
                      <a:pt x="17" y="2"/>
                    </a:cubicBezTo>
                    <a:close/>
                  </a:path>
                </a:pathLst>
              </a:custGeom>
              <a:solidFill>
                <a:srgbClr val="86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411">
                <a:extLst>
                  <a:ext uri="{FF2B5EF4-FFF2-40B4-BE49-F238E27FC236}">
                    <a16:creationId xmlns:a16="http://schemas.microsoft.com/office/drawing/2014/main" id="{3A72F1C6-8F36-4452-AEDF-B66E0D6E3766}"/>
                  </a:ext>
                </a:extLst>
              </p:cNvPr>
              <p:cNvSpPr>
                <a:spLocks/>
              </p:cNvSpPr>
              <p:nvPr/>
            </p:nvSpPr>
            <p:spPr bwMode="auto">
              <a:xfrm>
                <a:off x="1016" y="2578"/>
                <a:ext cx="37" cy="85"/>
              </a:xfrm>
              <a:custGeom>
                <a:avLst/>
                <a:gdLst>
                  <a:gd name="T0" fmla="*/ 12 w 33"/>
                  <a:gd name="T1" fmla="*/ 74 h 76"/>
                  <a:gd name="T2" fmla="*/ 0 w 33"/>
                  <a:gd name="T3" fmla="*/ 71 h 76"/>
                  <a:gd name="T4" fmla="*/ 16 w 33"/>
                  <a:gd name="T5" fmla="*/ 41 h 76"/>
                  <a:gd name="T6" fmla="*/ 33 w 33"/>
                  <a:gd name="T7" fmla="*/ 0 h 76"/>
                  <a:gd name="T8" fmla="*/ 12 w 33"/>
                  <a:gd name="T9" fmla="*/ 74 h 76"/>
                </a:gdLst>
                <a:ahLst/>
                <a:cxnLst>
                  <a:cxn ang="0">
                    <a:pos x="T0" y="T1"/>
                  </a:cxn>
                  <a:cxn ang="0">
                    <a:pos x="T2" y="T3"/>
                  </a:cxn>
                  <a:cxn ang="0">
                    <a:pos x="T4" y="T5"/>
                  </a:cxn>
                  <a:cxn ang="0">
                    <a:pos x="T6" y="T7"/>
                  </a:cxn>
                  <a:cxn ang="0">
                    <a:pos x="T8" y="T9"/>
                  </a:cxn>
                </a:cxnLst>
                <a:rect l="0" t="0" r="r" b="b"/>
                <a:pathLst>
                  <a:path w="33" h="76">
                    <a:moveTo>
                      <a:pt x="12" y="74"/>
                    </a:moveTo>
                    <a:cubicBezTo>
                      <a:pt x="8" y="73"/>
                      <a:pt x="3" y="76"/>
                      <a:pt x="0" y="71"/>
                    </a:cubicBezTo>
                    <a:cubicBezTo>
                      <a:pt x="13" y="65"/>
                      <a:pt x="11" y="52"/>
                      <a:pt x="16" y="41"/>
                    </a:cubicBezTo>
                    <a:cubicBezTo>
                      <a:pt x="22" y="29"/>
                      <a:pt x="22" y="15"/>
                      <a:pt x="33" y="0"/>
                    </a:cubicBezTo>
                    <a:cubicBezTo>
                      <a:pt x="30" y="29"/>
                      <a:pt x="18" y="51"/>
                      <a:pt x="12" y="74"/>
                    </a:cubicBezTo>
                    <a:close/>
                  </a:path>
                </a:pathLst>
              </a:custGeom>
              <a:solidFill>
                <a:srgbClr val="816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412">
                <a:extLst>
                  <a:ext uri="{FF2B5EF4-FFF2-40B4-BE49-F238E27FC236}">
                    <a16:creationId xmlns:a16="http://schemas.microsoft.com/office/drawing/2014/main" id="{6224E5EF-D7E4-431C-9F80-ACAF887FF2CF}"/>
                  </a:ext>
                </a:extLst>
              </p:cNvPr>
              <p:cNvSpPr>
                <a:spLocks/>
              </p:cNvSpPr>
              <p:nvPr/>
            </p:nvSpPr>
            <p:spPr bwMode="auto">
              <a:xfrm>
                <a:off x="1290" y="1258"/>
                <a:ext cx="24" cy="86"/>
              </a:xfrm>
              <a:custGeom>
                <a:avLst/>
                <a:gdLst>
                  <a:gd name="T0" fmla="*/ 16 w 21"/>
                  <a:gd name="T1" fmla="*/ 1 h 77"/>
                  <a:gd name="T2" fmla="*/ 19 w 21"/>
                  <a:gd name="T3" fmla="*/ 0 h 77"/>
                  <a:gd name="T4" fmla="*/ 8 w 21"/>
                  <a:gd name="T5" fmla="*/ 77 h 77"/>
                  <a:gd name="T6" fmla="*/ 8 w 21"/>
                  <a:gd name="T7" fmla="*/ 77 h 77"/>
                  <a:gd name="T8" fmla="*/ 6 w 21"/>
                  <a:gd name="T9" fmla="*/ 49 h 77"/>
                  <a:gd name="T10" fmla="*/ 16 w 21"/>
                  <a:gd name="T11" fmla="*/ 1 h 77"/>
                </a:gdLst>
                <a:ahLst/>
                <a:cxnLst>
                  <a:cxn ang="0">
                    <a:pos x="T0" y="T1"/>
                  </a:cxn>
                  <a:cxn ang="0">
                    <a:pos x="T2" y="T3"/>
                  </a:cxn>
                  <a:cxn ang="0">
                    <a:pos x="T4" y="T5"/>
                  </a:cxn>
                  <a:cxn ang="0">
                    <a:pos x="T6" y="T7"/>
                  </a:cxn>
                  <a:cxn ang="0">
                    <a:pos x="T8" y="T9"/>
                  </a:cxn>
                  <a:cxn ang="0">
                    <a:pos x="T10" y="T11"/>
                  </a:cxn>
                </a:cxnLst>
                <a:rect l="0" t="0" r="r" b="b"/>
                <a:pathLst>
                  <a:path w="21" h="77">
                    <a:moveTo>
                      <a:pt x="16" y="1"/>
                    </a:moveTo>
                    <a:cubicBezTo>
                      <a:pt x="17" y="1"/>
                      <a:pt x="18" y="0"/>
                      <a:pt x="19" y="0"/>
                    </a:cubicBezTo>
                    <a:cubicBezTo>
                      <a:pt x="21" y="27"/>
                      <a:pt x="10" y="51"/>
                      <a:pt x="8" y="77"/>
                    </a:cubicBezTo>
                    <a:cubicBezTo>
                      <a:pt x="8" y="77"/>
                      <a:pt x="8" y="77"/>
                      <a:pt x="8" y="77"/>
                    </a:cubicBezTo>
                    <a:cubicBezTo>
                      <a:pt x="0" y="68"/>
                      <a:pt x="5" y="58"/>
                      <a:pt x="6" y="49"/>
                    </a:cubicBezTo>
                    <a:cubicBezTo>
                      <a:pt x="10" y="33"/>
                      <a:pt x="13" y="17"/>
                      <a:pt x="16" y="1"/>
                    </a:cubicBezTo>
                    <a:close/>
                  </a:path>
                </a:pathLst>
              </a:custGeom>
              <a:solidFill>
                <a:srgbClr val="907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413">
                <a:extLst>
                  <a:ext uri="{FF2B5EF4-FFF2-40B4-BE49-F238E27FC236}">
                    <a16:creationId xmlns:a16="http://schemas.microsoft.com/office/drawing/2014/main" id="{05F6857B-45A3-44C6-9BC6-A3072CBD4B63}"/>
                  </a:ext>
                </a:extLst>
              </p:cNvPr>
              <p:cNvSpPr>
                <a:spLocks/>
              </p:cNvSpPr>
              <p:nvPr/>
            </p:nvSpPr>
            <p:spPr bwMode="auto">
              <a:xfrm>
                <a:off x="1070" y="1659"/>
                <a:ext cx="31" cy="73"/>
              </a:xfrm>
              <a:custGeom>
                <a:avLst/>
                <a:gdLst>
                  <a:gd name="T0" fmla="*/ 7 w 28"/>
                  <a:gd name="T1" fmla="*/ 65 h 65"/>
                  <a:gd name="T2" fmla="*/ 0 w 28"/>
                  <a:gd name="T3" fmla="*/ 64 h 65"/>
                  <a:gd name="T4" fmla="*/ 28 w 28"/>
                  <a:gd name="T5" fmla="*/ 0 h 65"/>
                  <a:gd name="T6" fmla="*/ 28 w 28"/>
                  <a:gd name="T7" fmla="*/ 0 h 65"/>
                  <a:gd name="T8" fmla="*/ 7 w 28"/>
                  <a:gd name="T9" fmla="*/ 65 h 65"/>
                </a:gdLst>
                <a:ahLst/>
                <a:cxnLst>
                  <a:cxn ang="0">
                    <a:pos x="T0" y="T1"/>
                  </a:cxn>
                  <a:cxn ang="0">
                    <a:pos x="T2" y="T3"/>
                  </a:cxn>
                  <a:cxn ang="0">
                    <a:pos x="T4" y="T5"/>
                  </a:cxn>
                  <a:cxn ang="0">
                    <a:pos x="T6" y="T7"/>
                  </a:cxn>
                  <a:cxn ang="0">
                    <a:pos x="T8" y="T9"/>
                  </a:cxn>
                </a:cxnLst>
                <a:rect l="0" t="0" r="r" b="b"/>
                <a:pathLst>
                  <a:path w="28" h="65">
                    <a:moveTo>
                      <a:pt x="7" y="65"/>
                    </a:moveTo>
                    <a:cubicBezTo>
                      <a:pt x="4" y="64"/>
                      <a:pt x="2" y="64"/>
                      <a:pt x="0" y="64"/>
                    </a:cubicBezTo>
                    <a:cubicBezTo>
                      <a:pt x="9" y="42"/>
                      <a:pt x="16" y="20"/>
                      <a:pt x="28" y="0"/>
                    </a:cubicBezTo>
                    <a:cubicBezTo>
                      <a:pt x="28" y="0"/>
                      <a:pt x="28" y="0"/>
                      <a:pt x="28" y="0"/>
                    </a:cubicBezTo>
                    <a:cubicBezTo>
                      <a:pt x="28" y="24"/>
                      <a:pt x="15" y="43"/>
                      <a:pt x="7" y="65"/>
                    </a:cubicBezTo>
                    <a:close/>
                  </a:path>
                </a:pathLst>
              </a:custGeom>
              <a:solidFill>
                <a:srgbClr val="AB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414">
                <a:extLst>
                  <a:ext uri="{FF2B5EF4-FFF2-40B4-BE49-F238E27FC236}">
                    <a16:creationId xmlns:a16="http://schemas.microsoft.com/office/drawing/2014/main" id="{8F811F06-4FCE-44B1-9B34-F16F9C4E7638}"/>
                  </a:ext>
                </a:extLst>
              </p:cNvPr>
              <p:cNvSpPr>
                <a:spLocks/>
              </p:cNvSpPr>
              <p:nvPr/>
            </p:nvSpPr>
            <p:spPr bwMode="auto">
              <a:xfrm>
                <a:off x="679" y="2405"/>
                <a:ext cx="43" cy="85"/>
              </a:xfrm>
              <a:custGeom>
                <a:avLst/>
                <a:gdLst>
                  <a:gd name="T0" fmla="*/ 33 w 38"/>
                  <a:gd name="T1" fmla="*/ 0 h 76"/>
                  <a:gd name="T2" fmla="*/ 38 w 38"/>
                  <a:gd name="T3" fmla="*/ 1 h 76"/>
                  <a:gd name="T4" fmla="*/ 4 w 38"/>
                  <a:gd name="T5" fmla="*/ 76 h 76"/>
                  <a:gd name="T6" fmla="*/ 0 w 38"/>
                  <a:gd name="T7" fmla="*/ 71 h 76"/>
                  <a:gd name="T8" fmla="*/ 33 w 38"/>
                  <a:gd name="T9" fmla="*/ 0 h 76"/>
                </a:gdLst>
                <a:ahLst/>
                <a:cxnLst>
                  <a:cxn ang="0">
                    <a:pos x="T0" y="T1"/>
                  </a:cxn>
                  <a:cxn ang="0">
                    <a:pos x="T2" y="T3"/>
                  </a:cxn>
                  <a:cxn ang="0">
                    <a:pos x="T4" y="T5"/>
                  </a:cxn>
                  <a:cxn ang="0">
                    <a:pos x="T6" y="T7"/>
                  </a:cxn>
                  <a:cxn ang="0">
                    <a:pos x="T8" y="T9"/>
                  </a:cxn>
                </a:cxnLst>
                <a:rect l="0" t="0" r="r" b="b"/>
                <a:pathLst>
                  <a:path w="38" h="76">
                    <a:moveTo>
                      <a:pt x="33" y="0"/>
                    </a:moveTo>
                    <a:cubicBezTo>
                      <a:pt x="35" y="0"/>
                      <a:pt x="36" y="0"/>
                      <a:pt x="38" y="1"/>
                    </a:cubicBezTo>
                    <a:cubicBezTo>
                      <a:pt x="31" y="27"/>
                      <a:pt x="12" y="49"/>
                      <a:pt x="4" y="76"/>
                    </a:cubicBezTo>
                    <a:cubicBezTo>
                      <a:pt x="3" y="74"/>
                      <a:pt x="1" y="73"/>
                      <a:pt x="0" y="71"/>
                    </a:cubicBezTo>
                    <a:cubicBezTo>
                      <a:pt x="11" y="47"/>
                      <a:pt x="22" y="24"/>
                      <a:pt x="33" y="0"/>
                    </a:cubicBezTo>
                    <a:close/>
                  </a:path>
                </a:pathLst>
              </a:custGeom>
              <a:solidFill>
                <a:srgbClr val="6E5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415">
                <a:extLst>
                  <a:ext uri="{FF2B5EF4-FFF2-40B4-BE49-F238E27FC236}">
                    <a16:creationId xmlns:a16="http://schemas.microsoft.com/office/drawing/2014/main" id="{F6C1872D-EE36-4B2E-A5BF-7983B850E7A3}"/>
                  </a:ext>
                </a:extLst>
              </p:cNvPr>
              <p:cNvSpPr>
                <a:spLocks/>
              </p:cNvSpPr>
              <p:nvPr/>
            </p:nvSpPr>
            <p:spPr bwMode="auto">
              <a:xfrm>
                <a:off x="1406" y="1647"/>
                <a:ext cx="15" cy="75"/>
              </a:xfrm>
              <a:custGeom>
                <a:avLst/>
                <a:gdLst>
                  <a:gd name="T0" fmla="*/ 9 w 13"/>
                  <a:gd name="T1" fmla="*/ 0 h 66"/>
                  <a:gd name="T2" fmla="*/ 3 w 13"/>
                  <a:gd name="T3" fmla="*/ 66 h 66"/>
                  <a:gd name="T4" fmla="*/ 9 w 13"/>
                  <a:gd name="T5" fmla="*/ 0 h 66"/>
                </a:gdLst>
                <a:ahLst/>
                <a:cxnLst>
                  <a:cxn ang="0">
                    <a:pos x="T0" y="T1"/>
                  </a:cxn>
                  <a:cxn ang="0">
                    <a:pos x="T2" y="T3"/>
                  </a:cxn>
                  <a:cxn ang="0">
                    <a:pos x="T4" y="T5"/>
                  </a:cxn>
                </a:cxnLst>
                <a:rect l="0" t="0" r="r" b="b"/>
                <a:pathLst>
                  <a:path w="13" h="66">
                    <a:moveTo>
                      <a:pt x="9" y="0"/>
                    </a:moveTo>
                    <a:cubicBezTo>
                      <a:pt x="6" y="22"/>
                      <a:pt x="13" y="45"/>
                      <a:pt x="3" y="66"/>
                    </a:cubicBezTo>
                    <a:cubicBezTo>
                      <a:pt x="0" y="44"/>
                      <a:pt x="8" y="23"/>
                      <a:pt x="9" y="0"/>
                    </a:cubicBezTo>
                    <a:close/>
                  </a:path>
                </a:pathLst>
              </a:custGeom>
              <a:solidFill>
                <a:srgbClr val="C6A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416">
                <a:extLst>
                  <a:ext uri="{FF2B5EF4-FFF2-40B4-BE49-F238E27FC236}">
                    <a16:creationId xmlns:a16="http://schemas.microsoft.com/office/drawing/2014/main" id="{DAA4515B-DA87-46D9-9FAE-C1D6F9F41DF0}"/>
                  </a:ext>
                </a:extLst>
              </p:cNvPr>
              <p:cNvSpPr>
                <a:spLocks/>
              </p:cNvSpPr>
              <p:nvPr/>
            </p:nvSpPr>
            <p:spPr bwMode="auto">
              <a:xfrm>
                <a:off x="1377" y="1641"/>
                <a:ext cx="14" cy="85"/>
              </a:xfrm>
              <a:custGeom>
                <a:avLst/>
                <a:gdLst>
                  <a:gd name="T0" fmla="*/ 8 w 13"/>
                  <a:gd name="T1" fmla="*/ 0 h 76"/>
                  <a:gd name="T2" fmla="*/ 4 w 13"/>
                  <a:gd name="T3" fmla="*/ 76 h 76"/>
                  <a:gd name="T4" fmla="*/ 8 w 13"/>
                  <a:gd name="T5" fmla="*/ 0 h 76"/>
                </a:gdLst>
                <a:ahLst/>
                <a:cxnLst>
                  <a:cxn ang="0">
                    <a:pos x="T0" y="T1"/>
                  </a:cxn>
                  <a:cxn ang="0">
                    <a:pos x="T2" y="T3"/>
                  </a:cxn>
                  <a:cxn ang="0">
                    <a:pos x="T4" y="T5"/>
                  </a:cxn>
                </a:cxnLst>
                <a:rect l="0" t="0" r="r" b="b"/>
                <a:pathLst>
                  <a:path w="13" h="76">
                    <a:moveTo>
                      <a:pt x="8" y="0"/>
                    </a:moveTo>
                    <a:cubicBezTo>
                      <a:pt x="13" y="25"/>
                      <a:pt x="11" y="49"/>
                      <a:pt x="4" y="76"/>
                    </a:cubicBezTo>
                    <a:cubicBezTo>
                      <a:pt x="0" y="48"/>
                      <a:pt x="9" y="24"/>
                      <a:pt x="8" y="0"/>
                    </a:cubicBezTo>
                    <a:close/>
                  </a:path>
                </a:pathLst>
              </a:custGeom>
              <a:solidFill>
                <a:srgbClr val="BE9E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417">
                <a:extLst>
                  <a:ext uri="{FF2B5EF4-FFF2-40B4-BE49-F238E27FC236}">
                    <a16:creationId xmlns:a16="http://schemas.microsoft.com/office/drawing/2014/main" id="{76571E57-62E3-4044-9377-4C116AE0678F}"/>
                  </a:ext>
                </a:extLst>
              </p:cNvPr>
              <p:cNvSpPr>
                <a:spLocks/>
              </p:cNvSpPr>
              <p:nvPr/>
            </p:nvSpPr>
            <p:spPr bwMode="auto">
              <a:xfrm>
                <a:off x="1517" y="1671"/>
                <a:ext cx="14" cy="60"/>
              </a:xfrm>
              <a:custGeom>
                <a:avLst/>
                <a:gdLst>
                  <a:gd name="T0" fmla="*/ 9 w 12"/>
                  <a:gd name="T1" fmla="*/ 53 h 53"/>
                  <a:gd name="T2" fmla="*/ 3 w 12"/>
                  <a:gd name="T3" fmla="*/ 46 h 53"/>
                  <a:gd name="T4" fmla="*/ 6 w 12"/>
                  <a:gd name="T5" fmla="*/ 0 h 53"/>
                  <a:gd name="T6" fmla="*/ 9 w 12"/>
                  <a:gd name="T7" fmla="*/ 53 h 53"/>
                </a:gdLst>
                <a:ahLst/>
                <a:cxnLst>
                  <a:cxn ang="0">
                    <a:pos x="T0" y="T1"/>
                  </a:cxn>
                  <a:cxn ang="0">
                    <a:pos x="T2" y="T3"/>
                  </a:cxn>
                  <a:cxn ang="0">
                    <a:pos x="T4" y="T5"/>
                  </a:cxn>
                  <a:cxn ang="0">
                    <a:pos x="T6" y="T7"/>
                  </a:cxn>
                </a:cxnLst>
                <a:rect l="0" t="0" r="r" b="b"/>
                <a:pathLst>
                  <a:path w="12" h="53">
                    <a:moveTo>
                      <a:pt x="9" y="53"/>
                    </a:moveTo>
                    <a:cubicBezTo>
                      <a:pt x="7" y="51"/>
                      <a:pt x="5" y="48"/>
                      <a:pt x="3" y="46"/>
                    </a:cubicBezTo>
                    <a:cubicBezTo>
                      <a:pt x="2" y="30"/>
                      <a:pt x="0" y="15"/>
                      <a:pt x="6" y="0"/>
                    </a:cubicBezTo>
                    <a:cubicBezTo>
                      <a:pt x="12" y="17"/>
                      <a:pt x="10" y="35"/>
                      <a:pt x="9" y="53"/>
                    </a:cubicBezTo>
                    <a:close/>
                  </a:path>
                </a:pathLst>
              </a:custGeom>
              <a:solidFill>
                <a:srgbClr val="CEAA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418">
                <a:extLst>
                  <a:ext uri="{FF2B5EF4-FFF2-40B4-BE49-F238E27FC236}">
                    <a16:creationId xmlns:a16="http://schemas.microsoft.com/office/drawing/2014/main" id="{F102786E-B7D3-47A3-B90F-BB674D6DEAA8}"/>
                  </a:ext>
                </a:extLst>
              </p:cNvPr>
              <p:cNvSpPr>
                <a:spLocks/>
              </p:cNvSpPr>
              <p:nvPr/>
            </p:nvSpPr>
            <p:spPr bwMode="auto">
              <a:xfrm>
                <a:off x="1571" y="2483"/>
                <a:ext cx="16" cy="68"/>
              </a:xfrm>
              <a:custGeom>
                <a:avLst/>
                <a:gdLst>
                  <a:gd name="T0" fmla="*/ 9 w 14"/>
                  <a:gd name="T1" fmla="*/ 0 h 60"/>
                  <a:gd name="T2" fmla="*/ 8 w 14"/>
                  <a:gd name="T3" fmla="*/ 60 h 60"/>
                  <a:gd name="T4" fmla="*/ 9 w 14"/>
                  <a:gd name="T5" fmla="*/ 0 h 60"/>
                </a:gdLst>
                <a:ahLst/>
                <a:cxnLst>
                  <a:cxn ang="0">
                    <a:pos x="T0" y="T1"/>
                  </a:cxn>
                  <a:cxn ang="0">
                    <a:pos x="T2" y="T3"/>
                  </a:cxn>
                  <a:cxn ang="0">
                    <a:pos x="T4" y="T5"/>
                  </a:cxn>
                </a:cxnLst>
                <a:rect l="0" t="0" r="r" b="b"/>
                <a:pathLst>
                  <a:path w="14" h="60">
                    <a:moveTo>
                      <a:pt x="9" y="0"/>
                    </a:moveTo>
                    <a:cubicBezTo>
                      <a:pt x="14" y="21"/>
                      <a:pt x="6" y="40"/>
                      <a:pt x="8" y="60"/>
                    </a:cubicBezTo>
                    <a:cubicBezTo>
                      <a:pt x="0" y="46"/>
                      <a:pt x="0" y="24"/>
                      <a:pt x="9" y="0"/>
                    </a:cubicBezTo>
                    <a:close/>
                  </a:path>
                </a:pathLst>
              </a:custGeom>
              <a:solidFill>
                <a:srgbClr val="956C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419">
                <a:extLst>
                  <a:ext uri="{FF2B5EF4-FFF2-40B4-BE49-F238E27FC236}">
                    <a16:creationId xmlns:a16="http://schemas.microsoft.com/office/drawing/2014/main" id="{A264BA0D-EE3D-4A9C-827C-0E2EC6E098FC}"/>
                  </a:ext>
                </a:extLst>
              </p:cNvPr>
              <p:cNvSpPr>
                <a:spLocks/>
              </p:cNvSpPr>
              <p:nvPr/>
            </p:nvSpPr>
            <p:spPr bwMode="auto">
              <a:xfrm>
                <a:off x="994" y="1206"/>
                <a:ext cx="31" cy="65"/>
              </a:xfrm>
              <a:custGeom>
                <a:avLst/>
                <a:gdLst>
                  <a:gd name="T0" fmla="*/ 23 w 28"/>
                  <a:gd name="T1" fmla="*/ 0 h 58"/>
                  <a:gd name="T2" fmla="*/ 28 w 28"/>
                  <a:gd name="T3" fmla="*/ 4 h 58"/>
                  <a:gd name="T4" fmla="*/ 1 w 28"/>
                  <a:gd name="T5" fmla="*/ 58 h 58"/>
                  <a:gd name="T6" fmla="*/ 23 w 28"/>
                  <a:gd name="T7" fmla="*/ 0 h 58"/>
                </a:gdLst>
                <a:ahLst/>
                <a:cxnLst>
                  <a:cxn ang="0">
                    <a:pos x="T0" y="T1"/>
                  </a:cxn>
                  <a:cxn ang="0">
                    <a:pos x="T2" y="T3"/>
                  </a:cxn>
                  <a:cxn ang="0">
                    <a:pos x="T4" y="T5"/>
                  </a:cxn>
                  <a:cxn ang="0">
                    <a:pos x="T6" y="T7"/>
                  </a:cxn>
                </a:cxnLst>
                <a:rect l="0" t="0" r="r" b="b"/>
                <a:pathLst>
                  <a:path w="28" h="58">
                    <a:moveTo>
                      <a:pt x="23" y="0"/>
                    </a:moveTo>
                    <a:cubicBezTo>
                      <a:pt x="25" y="1"/>
                      <a:pt x="27" y="3"/>
                      <a:pt x="28" y="4"/>
                    </a:cubicBezTo>
                    <a:cubicBezTo>
                      <a:pt x="22" y="23"/>
                      <a:pt x="10" y="40"/>
                      <a:pt x="1" y="58"/>
                    </a:cubicBezTo>
                    <a:cubicBezTo>
                      <a:pt x="0" y="35"/>
                      <a:pt x="19" y="21"/>
                      <a:pt x="23" y="0"/>
                    </a:cubicBezTo>
                    <a:close/>
                  </a:path>
                </a:pathLst>
              </a:custGeom>
              <a:solidFill>
                <a:srgbClr val="8B6F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420">
                <a:extLst>
                  <a:ext uri="{FF2B5EF4-FFF2-40B4-BE49-F238E27FC236}">
                    <a16:creationId xmlns:a16="http://schemas.microsoft.com/office/drawing/2014/main" id="{125B1D36-71BB-46FE-86F7-5155FBA67C09}"/>
                  </a:ext>
                </a:extLst>
              </p:cNvPr>
              <p:cNvSpPr>
                <a:spLocks/>
              </p:cNvSpPr>
              <p:nvPr/>
            </p:nvSpPr>
            <p:spPr bwMode="auto">
              <a:xfrm>
                <a:off x="1666" y="1491"/>
                <a:ext cx="14" cy="62"/>
              </a:xfrm>
              <a:custGeom>
                <a:avLst/>
                <a:gdLst>
                  <a:gd name="T0" fmla="*/ 3 w 13"/>
                  <a:gd name="T1" fmla="*/ 1 h 55"/>
                  <a:gd name="T2" fmla="*/ 9 w 13"/>
                  <a:gd name="T3" fmla="*/ 0 h 55"/>
                  <a:gd name="T4" fmla="*/ 5 w 13"/>
                  <a:gd name="T5" fmla="*/ 55 h 55"/>
                  <a:gd name="T6" fmla="*/ 3 w 13"/>
                  <a:gd name="T7" fmla="*/ 1 h 55"/>
                </a:gdLst>
                <a:ahLst/>
                <a:cxnLst>
                  <a:cxn ang="0">
                    <a:pos x="T0" y="T1"/>
                  </a:cxn>
                  <a:cxn ang="0">
                    <a:pos x="T2" y="T3"/>
                  </a:cxn>
                  <a:cxn ang="0">
                    <a:pos x="T4" y="T5"/>
                  </a:cxn>
                  <a:cxn ang="0">
                    <a:pos x="T6" y="T7"/>
                  </a:cxn>
                </a:cxnLst>
                <a:rect l="0" t="0" r="r" b="b"/>
                <a:pathLst>
                  <a:path w="13" h="55">
                    <a:moveTo>
                      <a:pt x="3" y="1"/>
                    </a:moveTo>
                    <a:cubicBezTo>
                      <a:pt x="5" y="0"/>
                      <a:pt x="7" y="0"/>
                      <a:pt x="9" y="0"/>
                    </a:cubicBezTo>
                    <a:cubicBezTo>
                      <a:pt x="9" y="17"/>
                      <a:pt x="13" y="33"/>
                      <a:pt x="5" y="55"/>
                    </a:cubicBezTo>
                    <a:cubicBezTo>
                      <a:pt x="0" y="33"/>
                      <a:pt x="3" y="17"/>
                      <a:pt x="3" y="1"/>
                    </a:cubicBezTo>
                    <a:close/>
                  </a:path>
                </a:pathLst>
              </a:custGeom>
              <a:solidFill>
                <a:srgbClr val="B49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421">
                <a:extLst>
                  <a:ext uri="{FF2B5EF4-FFF2-40B4-BE49-F238E27FC236}">
                    <a16:creationId xmlns:a16="http://schemas.microsoft.com/office/drawing/2014/main" id="{838A15F0-D7A8-4101-9499-969C799A8DEA}"/>
                  </a:ext>
                </a:extLst>
              </p:cNvPr>
              <p:cNvSpPr>
                <a:spLocks/>
              </p:cNvSpPr>
              <p:nvPr/>
            </p:nvSpPr>
            <p:spPr bwMode="auto">
              <a:xfrm>
                <a:off x="1654" y="1253"/>
                <a:ext cx="16" cy="66"/>
              </a:xfrm>
              <a:custGeom>
                <a:avLst/>
                <a:gdLst>
                  <a:gd name="T0" fmla="*/ 0 w 14"/>
                  <a:gd name="T1" fmla="*/ 1 h 59"/>
                  <a:gd name="T2" fmla="*/ 12 w 14"/>
                  <a:gd name="T3" fmla="*/ 4 h 59"/>
                  <a:gd name="T4" fmla="*/ 9 w 14"/>
                  <a:gd name="T5" fmla="*/ 21 h 59"/>
                  <a:gd name="T6" fmla="*/ 14 w 14"/>
                  <a:gd name="T7" fmla="*/ 59 h 59"/>
                  <a:gd name="T8" fmla="*/ 0 w 14"/>
                  <a:gd name="T9" fmla="*/ 1 h 59"/>
                </a:gdLst>
                <a:ahLst/>
                <a:cxnLst>
                  <a:cxn ang="0">
                    <a:pos x="T0" y="T1"/>
                  </a:cxn>
                  <a:cxn ang="0">
                    <a:pos x="T2" y="T3"/>
                  </a:cxn>
                  <a:cxn ang="0">
                    <a:pos x="T4" y="T5"/>
                  </a:cxn>
                  <a:cxn ang="0">
                    <a:pos x="T6" y="T7"/>
                  </a:cxn>
                  <a:cxn ang="0">
                    <a:pos x="T8" y="T9"/>
                  </a:cxn>
                </a:cxnLst>
                <a:rect l="0" t="0" r="r" b="b"/>
                <a:pathLst>
                  <a:path w="14" h="59">
                    <a:moveTo>
                      <a:pt x="0" y="1"/>
                    </a:moveTo>
                    <a:cubicBezTo>
                      <a:pt x="4" y="2"/>
                      <a:pt x="9" y="0"/>
                      <a:pt x="12" y="4"/>
                    </a:cubicBezTo>
                    <a:cubicBezTo>
                      <a:pt x="1" y="8"/>
                      <a:pt x="9" y="16"/>
                      <a:pt x="9" y="21"/>
                    </a:cubicBezTo>
                    <a:cubicBezTo>
                      <a:pt x="11" y="34"/>
                      <a:pt x="14" y="46"/>
                      <a:pt x="14" y="59"/>
                    </a:cubicBezTo>
                    <a:cubicBezTo>
                      <a:pt x="5" y="41"/>
                      <a:pt x="3" y="21"/>
                      <a:pt x="0" y="1"/>
                    </a:cubicBezTo>
                    <a:close/>
                  </a:path>
                </a:pathLst>
              </a:custGeom>
              <a:solidFill>
                <a:srgbClr val="9376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422">
                <a:extLst>
                  <a:ext uri="{FF2B5EF4-FFF2-40B4-BE49-F238E27FC236}">
                    <a16:creationId xmlns:a16="http://schemas.microsoft.com/office/drawing/2014/main" id="{103D38F5-9C0E-44C0-A376-FEA5AD212E34}"/>
                  </a:ext>
                </a:extLst>
              </p:cNvPr>
              <p:cNvSpPr>
                <a:spLocks/>
              </p:cNvSpPr>
              <p:nvPr/>
            </p:nvSpPr>
            <p:spPr bwMode="auto">
              <a:xfrm>
                <a:off x="1029" y="2178"/>
                <a:ext cx="22" cy="70"/>
              </a:xfrm>
              <a:custGeom>
                <a:avLst/>
                <a:gdLst>
                  <a:gd name="T0" fmla="*/ 2 w 19"/>
                  <a:gd name="T1" fmla="*/ 63 h 63"/>
                  <a:gd name="T2" fmla="*/ 19 w 19"/>
                  <a:gd name="T3" fmla="*/ 0 h 63"/>
                  <a:gd name="T4" fmla="*/ 2 w 19"/>
                  <a:gd name="T5" fmla="*/ 63 h 63"/>
                </a:gdLst>
                <a:ahLst/>
                <a:cxnLst>
                  <a:cxn ang="0">
                    <a:pos x="T0" y="T1"/>
                  </a:cxn>
                  <a:cxn ang="0">
                    <a:pos x="T2" y="T3"/>
                  </a:cxn>
                  <a:cxn ang="0">
                    <a:pos x="T4" y="T5"/>
                  </a:cxn>
                </a:cxnLst>
                <a:rect l="0" t="0" r="r" b="b"/>
                <a:pathLst>
                  <a:path w="19" h="63">
                    <a:moveTo>
                      <a:pt x="2" y="63"/>
                    </a:moveTo>
                    <a:cubicBezTo>
                      <a:pt x="0" y="40"/>
                      <a:pt x="11" y="21"/>
                      <a:pt x="19" y="0"/>
                    </a:cubicBezTo>
                    <a:cubicBezTo>
                      <a:pt x="19" y="23"/>
                      <a:pt x="7" y="42"/>
                      <a:pt x="2" y="63"/>
                    </a:cubicBezTo>
                    <a:close/>
                  </a:path>
                </a:pathLst>
              </a:custGeom>
              <a:solidFill>
                <a:srgbClr val="917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423">
                <a:extLst>
                  <a:ext uri="{FF2B5EF4-FFF2-40B4-BE49-F238E27FC236}">
                    <a16:creationId xmlns:a16="http://schemas.microsoft.com/office/drawing/2014/main" id="{942B3C96-272D-4213-9324-5AA631A55897}"/>
                  </a:ext>
                </a:extLst>
              </p:cNvPr>
              <p:cNvSpPr>
                <a:spLocks/>
              </p:cNvSpPr>
              <p:nvPr/>
            </p:nvSpPr>
            <p:spPr bwMode="auto">
              <a:xfrm>
                <a:off x="1431" y="1688"/>
                <a:ext cx="11" cy="62"/>
              </a:xfrm>
              <a:custGeom>
                <a:avLst/>
                <a:gdLst>
                  <a:gd name="T0" fmla="*/ 0 w 10"/>
                  <a:gd name="T1" fmla="*/ 55 h 55"/>
                  <a:gd name="T2" fmla="*/ 0 w 10"/>
                  <a:gd name="T3" fmla="*/ 0 h 55"/>
                  <a:gd name="T4" fmla="*/ 0 w 10"/>
                  <a:gd name="T5" fmla="*/ 55 h 55"/>
                </a:gdLst>
                <a:ahLst/>
                <a:cxnLst>
                  <a:cxn ang="0">
                    <a:pos x="T0" y="T1"/>
                  </a:cxn>
                  <a:cxn ang="0">
                    <a:pos x="T2" y="T3"/>
                  </a:cxn>
                  <a:cxn ang="0">
                    <a:pos x="T4" y="T5"/>
                  </a:cxn>
                </a:cxnLst>
                <a:rect l="0" t="0" r="r" b="b"/>
                <a:pathLst>
                  <a:path w="10" h="55">
                    <a:moveTo>
                      <a:pt x="0" y="55"/>
                    </a:moveTo>
                    <a:cubicBezTo>
                      <a:pt x="0" y="35"/>
                      <a:pt x="0" y="21"/>
                      <a:pt x="0" y="0"/>
                    </a:cubicBezTo>
                    <a:cubicBezTo>
                      <a:pt x="10" y="21"/>
                      <a:pt x="9" y="35"/>
                      <a:pt x="0" y="55"/>
                    </a:cubicBezTo>
                    <a:close/>
                  </a:path>
                </a:pathLst>
              </a:custGeom>
              <a:solidFill>
                <a:srgbClr val="CBA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424">
                <a:extLst>
                  <a:ext uri="{FF2B5EF4-FFF2-40B4-BE49-F238E27FC236}">
                    <a16:creationId xmlns:a16="http://schemas.microsoft.com/office/drawing/2014/main" id="{C2F640E3-22E8-4A10-94F6-C9BF0BED90F9}"/>
                  </a:ext>
                </a:extLst>
              </p:cNvPr>
              <p:cNvSpPr>
                <a:spLocks/>
              </p:cNvSpPr>
              <p:nvPr/>
            </p:nvSpPr>
            <p:spPr bwMode="auto">
              <a:xfrm>
                <a:off x="942" y="1196"/>
                <a:ext cx="29" cy="51"/>
              </a:xfrm>
              <a:custGeom>
                <a:avLst/>
                <a:gdLst>
                  <a:gd name="T0" fmla="*/ 20 w 26"/>
                  <a:gd name="T1" fmla="*/ 0 h 46"/>
                  <a:gd name="T2" fmla="*/ 26 w 26"/>
                  <a:gd name="T3" fmla="*/ 0 h 46"/>
                  <a:gd name="T4" fmla="*/ 6 w 26"/>
                  <a:gd name="T5" fmla="*/ 46 h 46"/>
                  <a:gd name="T6" fmla="*/ 20 w 26"/>
                  <a:gd name="T7" fmla="*/ 0 h 46"/>
                </a:gdLst>
                <a:ahLst/>
                <a:cxnLst>
                  <a:cxn ang="0">
                    <a:pos x="T0" y="T1"/>
                  </a:cxn>
                  <a:cxn ang="0">
                    <a:pos x="T2" y="T3"/>
                  </a:cxn>
                  <a:cxn ang="0">
                    <a:pos x="T4" y="T5"/>
                  </a:cxn>
                  <a:cxn ang="0">
                    <a:pos x="T6" y="T7"/>
                  </a:cxn>
                </a:cxnLst>
                <a:rect l="0" t="0" r="r" b="b"/>
                <a:pathLst>
                  <a:path w="26" h="46">
                    <a:moveTo>
                      <a:pt x="20" y="0"/>
                    </a:moveTo>
                    <a:cubicBezTo>
                      <a:pt x="22" y="0"/>
                      <a:pt x="24" y="0"/>
                      <a:pt x="26" y="0"/>
                    </a:cubicBezTo>
                    <a:cubicBezTo>
                      <a:pt x="19" y="15"/>
                      <a:pt x="12" y="31"/>
                      <a:pt x="6" y="46"/>
                    </a:cubicBezTo>
                    <a:cubicBezTo>
                      <a:pt x="0" y="27"/>
                      <a:pt x="14" y="15"/>
                      <a:pt x="20" y="0"/>
                    </a:cubicBezTo>
                    <a:close/>
                  </a:path>
                </a:pathLst>
              </a:custGeom>
              <a:solidFill>
                <a:srgbClr val="7955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Freeform 425">
                <a:extLst>
                  <a:ext uri="{FF2B5EF4-FFF2-40B4-BE49-F238E27FC236}">
                    <a16:creationId xmlns:a16="http://schemas.microsoft.com/office/drawing/2014/main" id="{51C65FD5-94C3-4D91-872F-8D3198E14BA6}"/>
                  </a:ext>
                </a:extLst>
              </p:cNvPr>
              <p:cNvSpPr>
                <a:spLocks/>
              </p:cNvSpPr>
              <p:nvPr/>
            </p:nvSpPr>
            <p:spPr bwMode="auto">
              <a:xfrm>
                <a:off x="1052" y="2072"/>
                <a:ext cx="21" cy="61"/>
              </a:xfrm>
              <a:custGeom>
                <a:avLst/>
                <a:gdLst>
                  <a:gd name="T0" fmla="*/ 12 w 19"/>
                  <a:gd name="T1" fmla="*/ 0 h 54"/>
                  <a:gd name="T2" fmla="*/ 19 w 19"/>
                  <a:gd name="T3" fmla="*/ 0 h 54"/>
                  <a:gd name="T4" fmla="*/ 0 w 19"/>
                  <a:gd name="T5" fmla="*/ 54 h 54"/>
                  <a:gd name="T6" fmla="*/ 12 w 19"/>
                  <a:gd name="T7" fmla="*/ 0 h 54"/>
                </a:gdLst>
                <a:ahLst/>
                <a:cxnLst>
                  <a:cxn ang="0">
                    <a:pos x="T0" y="T1"/>
                  </a:cxn>
                  <a:cxn ang="0">
                    <a:pos x="T2" y="T3"/>
                  </a:cxn>
                  <a:cxn ang="0">
                    <a:pos x="T4" y="T5"/>
                  </a:cxn>
                  <a:cxn ang="0">
                    <a:pos x="T6" y="T7"/>
                  </a:cxn>
                </a:cxnLst>
                <a:rect l="0" t="0" r="r" b="b"/>
                <a:pathLst>
                  <a:path w="19" h="54">
                    <a:moveTo>
                      <a:pt x="12" y="0"/>
                    </a:moveTo>
                    <a:cubicBezTo>
                      <a:pt x="15" y="0"/>
                      <a:pt x="17" y="0"/>
                      <a:pt x="19" y="0"/>
                    </a:cubicBezTo>
                    <a:cubicBezTo>
                      <a:pt x="14" y="19"/>
                      <a:pt x="12" y="38"/>
                      <a:pt x="0" y="54"/>
                    </a:cubicBezTo>
                    <a:cubicBezTo>
                      <a:pt x="4" y="36"/>
                      <a:pt x="8" y="18"/>
                      <a:pt x="12" y="0"/>
                    </a:cubicBezTo>
                    <a:close/>
                  </a:path>
                </a:pathLst>
              </a:custGeom>
              <a:solidFill>
                <a:srgbClr val="7C5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Freeform 426">
                <a:extLst>
                  <a:ext uri="{FF2B5EF4-FFF2-40B4-BE49-F238E27FC236}">
                    <a16:creationId xmlns:a16="http://schemas.microsoft.com/office/drawing/2014/main" id="{A628ED4D-106A-4D4E-9BC1-4CE6FCB53567}"/>
                  </a:ext>
                </a:extLst>
              </p:cNvPr>
              <p:cNvSpPr>
                <a:spLocks/>
              </p:cNvSpPr>
              <p:nvPr/>
            </p:nvSpPr>
            <p:spPr bwMode="auto">
              <a:xfrm>
                <a:off x="1594" y="2643"/>
                <a:ext cx="18" cy="40"/>
              </a:xfrm>
              <a:custGeom>
                <a:avLst/>
                <a:gdLst>
                  <a:gd name="T0" fmla="*/ 10 w 16"/>
                  <a:gd name="T1" fmla="*/ 35 h 36"/>
                  <a:gd name="T2" fmla="*/ 2 w 16"/>
                  <a:gd name="T3" fmla="*/ 36 h 36"/>
                  <a:gd name="T4" fmla="*/ 8 w 16"/>
                  <a:gd name="T5" fmla="*/ 0 h 36"/>
                  <a:gd name="T6" fmla="*/ 10 w 16"/>
                  <a:gd name="T7" fmla="*/ 35 h 36"/>
                </a:gdLst>
                <a:ahLst/>
                <a:cxnLst>
                  <a:cxn ang="0">
                    <a:pos x="T0" y="T1"/>
                  </a:cxn>
                  <a:cxn ang="0">
                    <a:pos x="T2" y="T3"/>
                  </a:cxn>
                  <a:cxn ang="0">
                    <a:pos x="T4" y="T5"/>
                  </a:cxn>
                  <a:cxn ang="0">
                    <a:pos x="T6" y="T7"/>
                  </a:cxn>
                </a:cxnLst>
                <a:rect l="0" t="0" r="r" b="b"/>
                <a:pathLst>
                  <a:path w="16" h="36">
                    <a:moveTo>
                      <a:pt x="10" y="35"/>
                    </a:moveTo>
                    <a:cubicBezTo>
                      <a:pt x="8" y="36"/>
                      <a:pt x="5" y="36"/>
                      <a:pt x="2" y="36"/>
                    </a:cubicBezTo>
                    <a:cubicBezTo>
                      <a:pt x="2" y="24"/>
                      <a:pt x="0" y="11"/>
                      <a:pt x="8" y="0"/>
                    </a:cubicBezTo>
                    <a:cubicBezTo>
                      <a:pt x="16" y="11"/>
                      <a:pt x="2" y="24"/>
                      <a:pt x="10" y="35"/>
                    </a:cubicBezTo>
                    <a:close/>
                  </a:path>
                </a:pathLst>
              </a:custGeom>
              <a:solidFill>
                <a:srgbClr val="AF8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Freeform 427">
                <a:extLst>
                  <a:ext uri="{FF2B5EF4-FFF2-40B4-BE49-F238E27FC236}">
                    <a16:creationId xmlns:a16="http://schemas.microsoft.com/office/drawing/2014/main" id="{0EC23674-F22F-429B-9094-C66FEE765522}"/>
                  </a:ext>
                </a:extLst>
              </p:cNvPr>
              <p:cNvSpPr>
                <a:spLocks/>
              </p:cNvSpPr>
              <p:nvPr/>
            </p:nvSpPr>
            <p:spPr bwMode="auto">
              <a:xfrm>
                <a:off x="1250" y="2530"/>
                <a:ext cx="9" cy="63"/>
              </a:xfrm>
              <a:custGeom>
                <a:avLst/>
                <a:gdLst>
                  <a:gd name="T0" fmla="*/ 4 w 8"/>
                  <a:gd name="T1" fmla="*/ 0 h 56"/>
                  <a:gd name="T2" fmla="*/ 0 w 8"/>
                  <a:gd name="T3" fmla="*/ 56 h 56"/>
                  <a:gd name="T4" fmla="*/ 0 w 8"/>
                  <a:gd name="T5" fmla="*/ 4 h 56"/>
                  <a:gd name="T6" fmla="*/ 4 w 8"/>
                  <a:gd name="T7" fmla="*/ 0 h 56"/>
                </a:gdLst>
                <a:ahLst/>
                <a:cxnLst>
                  <a:cxn ang="0">
                    <a:pos x="T0" y="T1"/>
                  </a:cxn>
                  <a:cxn ang="0">
                    <a:pos x="T2" y="T3"/>
                  </a:cxn>
                  <a:cxn ang="0">
                    <a:pos x="T4" y="T5"/>
                  </a:cxn>
                  <a:cxn ang="0">
                    <a:pos x="T6" y="T7"/>
                  </a:cxn>
                </a:cxnLst>
                <a:rect l="0" t="0" r="r" b="b"/>
                <a:pathLst>
                  <a:path w="8" h="56">
                    <a:moveTo>
                      <a:pt x="4" y="0"/>
                    </a:moveTo>
                    <a:cubicBezTo>
                      <a:pt x="3" y="18"/>
                      <a:pt x="8" y="38"/>
                      <a:pt x="0" y="56"/>
                    </a:cubicBezTo>
                    <a:cubicBezTo>
                      <a:pt x="0" y="39"/>
                      <a:pt x="0" y="21"/>
                      <a:pt x="0" y="4"/>
                    </a:cubicBezTo>
                    <a:cubicBezTo>
                      <a:pt x="1" y="3"/>
                      <a:pt x="2" y="1"/>
                      <a:pt x="4" y="0"/>
                    </a:cubicBezTo>
                    <a:close/>
                  </a:path>
                </a:pathLst>
              </a:custGeom>
              <a:solidFill>
                <a:srgbClr val="CBA7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Freeform 428">
                <a:extLst>
                  <a:ext uri="{FF2B5EF4-FFF2-40B4-BE49-F238E27FC236}">
                    <a16:creationId xmlns:a16="http://schemas.microsoft.com/office/drawing/2014/main" id="{87CA80AB-C0A1-402E-B6AF-525DA3364E68}"/>
                  </a:ext>
                </a:extLst>
              </p:cNvPr>
              <p:cNvSpPr>
                <a:spLocks/>
              </p:cNvSpPr>
              <p:nvPr/>
            </p:nvSpPr>
            <p:spPr bwMode="auto">
              <a:xfrm>
                <a:off x="773" y="2474"/>
                <a:ext cx="13" cy="35"/>
              </a:xfrm>
              <a:custGeom>
                <a:avLst/>
                <a:gdLst>
                  <a:gd name="T0" fmla="*/ 0 w 11"/>
                  <a:gd name="T1" fmla="*/ 14 h 31"/>
                  <a:gd name="T2" fmla="*/ 11 w 11"/>
                  <a:gd name="T3" fmla="*/ 0 h 31"/>
                  <a:gd name="T4" fmla="*/ 1 w 11"/>
                  <a:gd name="T5" fmla="*/ 31 h 31"/>
                  <a:gd name="T6" fmla="*/ 0 w 11"/>
                  <a:gd name="T7" fmla="*/ 14 h 31"/>
                </a:gdLst>
                <a:ahLst/>
                <a:cxnLst>
                  <a:cxn ang="0">
                    <a:pos x="T0" y="T1"/>
                  </a:cxn>
                  <a:cxn ang="0">
                    <a:pos x="T2" y="T3"/>
                  </a:cxn>
                  <a:cxn ang="0">
                    <a:pos x="T4" y="T5"/>
                  </a:cxn>
                  <a:cxn ang="0">
                    <a:pos x="T6" y="T7"/>
                  </a:cxn>
                </a:cxnLst>
                <a:rect l="0" t="0" r="r" b="b"/>
                <a:pathLst>
                  <a:path w="11" h="31">
                    <a:moveTo>
                      <a:pt x="0" y="14"/>
                    </a:moveTo>
                    <a:cubicBezTo>
                      <a:pt x="7" y="13"/>
                      <a:pt x="4" y="3"/>
                      <a:pt x="11" y="0"/>
                    </a:cubicBezTo>
                    <a:cubicBezTo>
                      <a:pt x="10" y="10"/>
                      <a:pt x="8" y="20"/>
                      <a:pt x="1" y="31"/>
                    </a:cubicBezTo>
                    <a:cubicBezTo>
                      <a:pt x="1" y="23"/>
                      <a:pt x="0" y="18"/>
                      <a:pt x="0" y="14"/>
                    </a:cubicBezTo>
                    <a:close/>
                  </a:path>
                </a:pathLst>
              </a:custGeom>
              <a:solidFill>
                <a:srgbClr val="8E6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429">
                <a:extLst>
                  <a:ext uri="{FF2B5EF4-FFF2-40B4-BE49-F238E27FC236}">
                    <a16:creationId xmlns:a16="http://schemas.microsoft.com/office/drawing/2014/main" id="{59FEEF11-3210-4150-AC83-AE3BDC42B42F}"/>
                  </a:ext>
                </a:extLst>
              </p:cNvPr>
              <p:cNvSpPr>
                <a:spLocks/>
              </p:cNvSpPr>
              <p:nvPr/>
            </p:nvSpPr>
            <p:spPr bwMode="auto">
              <a:xfrm>
                <a:off x="941" y="2274"/>
                <a:ext cx="20" cy="26"/>
              </a:xfrm>
              <a:custGeom>
                <a:avLst/>
                <a:gdLst>
                  <a:gd name="T0" fmla="*/ 3 w 18"/>
                  <a:gd name="T1" fmla="*/ 20 h 23"/>
                  <a:gd name="T2" fmla="*/ 3 w 18"/>
                  <a:gd name="T3" fmla="*/ 4 h 23"/>
                  <a:gd name="T4" fmla="*/ 18 w 18"/>
                  <a:gd name="T5" fmla="*/ 4 h 23"/>
                  <a:gd name="T6" fmla="*/ 17 w 18"/>
                  <a:gd name="T7" fmla="*/ 8 h 23"/>
                  <a:gd name="T8" fmla="*/ 3 w 18"/>
                  <a:gd name="T9" fmla="*/ 20 h 23"/>
                </a:gdLst>
                <a:ahLst/>
                <a:cxnLst>
                  <a:cxn ang="0">
                    <a:pos x="T0" y="T1"/>
                  </a:cxn>
                  <a:cxn ang="0">
                    <a:pos x="T2" y="T3"/>
                  </a:cxn>
                  <a:cxn ang="0">
                    <a:pos x="T4" y="T5"/>
                  </a:cxn>
                  <a:cxn ang="0">
                    <a:pos x="T6" y="T7"/>
                  </a:cxn>
                  <a:cxn ang="0">
                    <a:pos x="T8" y="T9"/>
                  </a:cxn>
                </a:cxnLst>
                <a:rect l="0" t="0" r="r" b="b"/>
                <a:pathLst>
                  <a:path w="18" h="23">
                    <a:moveTo>
                      <a:pt x="3" y="20"/>
                    </a:moveTo>
                    <a:cubicBezTo>
                      <a:pt x="2" y="15"/>
                      <a:pt x="0" y="9"/>
                      <a:pt x="3" y="4"/>
                    </a:cubicBezTo>
                    <a:cubicBezTo>
                      <a:pt x="8" y="1"/>
                      <a:pt x="13" y="0"/>
                      <a:pt x="18" y="4"/>
                    </a:cubicBezTo>
                    <a:cubicBezTo>
                      <a:pt x="18" y="5"/>
                      <a:pt x="17" y="7"/>
                      <a:pt x="17" y="8"/>
                    </a:cubicBezTo>
                    <a:cubicBezTo>
                      <a:pt x="9" y="9"/>
                      <a:pt x="13" y="23"/>
                      <a:pt x="3" y="20"/>
                    </a:cubicBezTo>
                    <a:close/>
                  </a:path>
                </a:pathLst>
              </a:custGeom>
              <a:solidFill>
                <a:srgbClr val="E9CE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430">
                <a:extLst>
                  <a:ext uri="{FF2B5EF4-FFF2-40B4-BE49-F238E27FC236}">
                    <a16:creationId xmlns:a16="http://schemas.microsoft.com/office/drawing/2014/main" id="{616EBA39-A9E3-4DE6-9743-C0E5E6811E9C}"/>
                  </a:ext>
                </a:extLst>
              </p:cNvPr>
              <p:cNvSpPr>
                <a:spLocks/>
              </p:cNvSpPr>
              <p:nvPr/>
            </p:nvSpPr>
            <p:spPr bwMode="auto">
              <a:xfrm>
                <a:off x="1876" y="1455"/>
                <a:ext cx="107" cy="766"/>
              </a:xfrm>
              <a:custGeom>
                <a:avLst/>
                <a:gdLst>
                  <a:gd name="T0" fmla="*/ 90 w 95"/>
                  <a:gd name="T1" fmla="*/ 682 h 682"/>
                  <a:gd name="T2" fmla="*/ 74 w 95"/>
                  <a:gd name="T3" fmla="*/ 542 h 682"/>
                  <a:gd name="T4" fmla="*/ 61 w 95"/>
                  <a:gd name="T5" fmla="*/ 360 h 682"/>
                  <a:gd name="T6" fmla="*/ 58 w 95"/>
                  <a:gd name="T7" fmla="*/ 306 h 682"/>
                  <a:gd name="T8" fmla="*/ 43 w 95"/>
                  <a:gd name="T9" fmla="*/ 362 h 682"/>
                  <a:gd name="T10" fmla="*/ 49 w 95"/>
                  <a:gd name="T11" fmla="*/ 315 h 682"/>
                  <a:gd name="T12" fmla="*/ 51 w 95"/>
                  <a:gd name="T13" fmla="*/ 241 h 682"/>
                  <a:gd name="T14" fmla="*/ 36 w 95"/>
                  <a:gd name="T15" fmla="*/ 135 h 682"/>
                  <a:gd name="T16" fmla="*/ 0 w 95"/>
                  <a:gd name="T17" fmla="*/ 5 h 682"/>
                  <a:gd name="T18" fmla="*/ 6 w 95"/>
                  <a:gd name="T19" fmla="*/ 2 h 682"/>
                  <a:gd name="T20" fmla="*/ 60 w 95"/>
                  <a:gd name="T21" fmla="*/ 245 h 682"/>
                  <a:gd name="T22" fmla="*/ 78 w 95"/>
                  <a:gd name="T23" fmla="*/ 341 h 682"/>
                  <a:gd name="T24" fmla="*/ 77 w 95"/>
                  <a:gd name="T25" fmla="*/ 351 h 682"/>
                  <a:gd name="T26" fmla="*/ 66 w 95"/>
                  <a:gd name="T27" fmla="*/ 345 h 682"/>
                  <a:gd name="T28" fmla="*/ 94 w 95"/>
                  <a:gd name="T29" fmla="*/ 670 h 682"/>
                  <a:gd name="T30" fmla="*/ 90 w 95"/>
                  <a:gd name="T3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682">
                    <a:moveTo>
                      <a:pt x="90" y="682"/>
                    </a:moveTo>
                    <a:cubicBezTo>
                      <a:pt x="84" y="635"/>
                      <a:pt x="74" y="589"/>
                      <a:pt x="74" y="542"/>
                    </a:cubicBezTo>
                    <a:cubicBezTo>
                      <a:pt x="75" y="480"/>
                      <a:pt x="67" y="420"/>
                      <a:pt x="61" y="360"/>
                    </a:cubicBezTo>
                    <a:cubicBezTo>
                      <a:pt x="60" y="343"/>
                      <a:pt x="59" y="327"/>
                      <a:pt x="58" y="306"/>
                    </a:cubicBezTo>
                    <a:cubicBezTo>
                      <a:pt x="52" y="325"/>
                      <a:pt x="53" y="342"/>
                      <a:pt x="43" y="362"/>
                    </a:cubicBezTo>
                    <a:cubicBezTo>
                      <a:pt x="45" y="343"/>
                      <a:pt x="44" y="328"/>
                      <a:pt x="49" y="315"/>
                    </a:cubicBezTo>
                    <a:cubicBezTo>
                      <a:pt x="57" y="290"/>
                      <a:pt x="56" y="266"/>
                      <a:pt x="51" y="241"/>
                    </a:cubicBezTo>
                    <a:cubicBezTo>
                      <a:pt x="45" y="206"/>
                      <a:pt x="45" y="170"/>
                      <a:pt x="36" y="135"/>
                    </a:cubicBezTo>
                    <a:cubicBezTo>
                      <a:pt x="25" y="91"/>
                      <a:pt x="12" y="48"/>
                      <a:pt x="0" y="5"/>
                    </a:cubicBezTo>
                    <a:cubicBezTo>
                      <a:pt x="1" y="2"/>
                      <a:pt x="3" y="0"/>
                      <a:pt x="6" y="2"/>
                    </a:cubicBezTo>
                    <a:cubicBezTo>
                      <a:pt x="32" y="81"/>
                      <a:pt x="49" y="162"/>
                      <a:pt x="60" y="245"/>
                    </a:cubicBezTo>
                    <a:cubicBezTo>
                      <a:pt x="64" y="277"/>
                      <a:pt x="68" y="309"/>
                      <a:pt x="78" y="341"/>
                    </a:cubicBezTo>
                    <a:cubicBezTo>
                      <a:pt x="79" y="344"/>
                      <a:pt x="82" y="348"/>
                      <a:pt x="77" y="351"/>
                    </a:cubicBezTo>
                    <a:cubicBezTo>
                      <a:pt x="72" y="353"/>
                      <a:pt x="73" y="344"/>
                      <a:pt x="66" y="345"/>
                    </a:cubicBezTo>
                    <a:cubicBezTo>
                      <a:pt x="84" y="453"/>
                      <a:pt x="77" y="562"/>
                      <a:pt x="94" y="670"/>
                    </a:cubicBezTo>
                    <a:cubicBezTo>
                      <a:pt x="92" y="673"/>
                      <a:pt x="95" y="679"/>
                      <a:pt x="90" y="682"/>
                    </a:cubicBezTo>
                    <a:close/>
                  </a:path>
                </a:pathLst>
              </a:custGeom>
              <a:solidFill>
                <a:srgbClr val="977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7" name="Freeform 431">
                <a:extLst>
                  <a:ext uri="{FF2B5EF4-FFF2-40B4-BE49-F238E27FC236}">
                    <a16:creationId xmlns:a16="http://schemas.microsoft.com/office/drawing/2014/main" id="{063BB73B-C6E6-4B14-9BBD-519D443D5A9E}"/>
                  </a:ext>
                </a:extLst>
              </p:cNvPr>
              <p:cNvSpPr>
                <a:spLocks/>
              </p:cNvSpPr>
              <p:nvPr/>
            </p:nvSpPr>
            <p:spPr bwMode="auto">
              <a:xfrm>
                <a:off x="1745" y="1318"/>
                <a:ext cx="66" cy="508"/>
              </a:xfrm>
              <a:custGeom>
                <a:avLst/>
                <a:gdLst>
                  <a:gd name="T0" fmla="*/ 11 w 58"/>
                  <a:gd name="T1" fmla="*/ 0 h 452"/>
                  <a:gd name="T2" fmla="*/ 10 w 58"/>
                  <a:gd name="T3" fmla="*/ 67 h 452"/>
                  <a:gd name="T4" fmla="*/ 40 w 58"/>
                  <a:gd name="T5" fmla="*/ 191 h 452"/>
                  <a:gd name="T6" fmla="*/ 58 w 58"/>
                  <a:gd name="T7" fmla="*/ 273 h 452"/>
                  <a:gd name="T8" fmla="*/ 30 w 58"/>
                  <a:gd name="T9" fmla="*/ 174 h 452"/>
                  <a:gd name="T10" fmla="*/ 27 w 58"/>
                  <a:gd name="T11" fmla="*/ 261 h 452"/>
                  <a:gd name="T12" fmla="*/ 39 w 58"/>
                  <a:gd name="T13" fmla="*/ 266 h 452"/>
                  <a:gd name="T14" fmla="*/ 45 w 58"/>
                  <a:gd name="T15" fmla="*/ 273 h 452"/>
                  <a:gd name="T16" fmla="*/ 57 w 58"/>
                  <a:gd name="T17" fmla="*/ 452 h 452"/>
                  <a:gd name="T18" fmla="*/ 33 w 58"/>
                  <a:gd name="T19" fmla="*/ 282 h 452"/>
                  <a:gd name="T20" fmla="*/ 21 w 58"/>
                  <a:gd name="T21" fmla="*/ 364 h 452"/>
                  <a:gd name="T22" fmla="*/ 20 w 58"/>
                  <a:gd name="T23" fmla="*/ 315 h 452"/>
                  <a:gd name="T24" fmla="*/ 14 w 58"/>
                  <a:gd name="T25" fmla="*/ 218 h 452"/>
                  <a:gd name="T26" fmla="*/ 21 w 58"/>
                  <a:gd name="T27" fmla="*/ 199 h 452"/>
                  <a:gd name="T28" fmla="*/ 21 w 58"/>
                  <a:gd name="T29" fmla="*/ 170 h 452"/>
                  <a:gd name="T30" fmla="*/ 5 w 58"/>
                  <a:gd name="T31" fmla="*/ 107 h 452"/>
                  <a:gd name="T32" fmla="*/ 3 w 58"/>
                  <a:gd name="T33" fmla="*/ 9 h 452"/>
                  <a:gd name="T34" fmla="*/ 11 w 58"/>
                  <a:gd name="T35" fmla="*/ 0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452">
                    <a:moveTo>
                      <a:pt x="11" y="0"/>
                    </a:moveTo>
                    <a:cubicBezTo>
                      <a:pt x="11" y="22"/>
                      <a:pt x="13" y="45"/>
                      <a:pt x="10" y="67"/>
                    </a:cubicBezTo>
                    <a:cubicBezTo>
                      <a:pt x="5" y="112"/>
                      <a:pt x="25" y="151"/>
                      <a:pt x="40" y="191"/>
                    </a:cubicBezTo>
                    <a:cubicBezTo>
                      <a:pt x="51" y="218"/>
                      <a:pt x="49" y="246"/>
                      <a:pt x="58" y="273"/>
                    </a:cubicBezTo>
                    <a:cubicBezTo>
                      <a:pt x="45" y="241"/>
                      <a:pt x="34" y="209"/>
                      <a:pt x="30" y="174"/>
                    </a:cubicBezTo>
                    <a:cubicBezTo>
                      <a:pt x="24" y="204"/>
                      <a:pt x="17" y="232"/>
                      <a:pt x="27" y="261"/>
                    </a:cubicBezTo>
                    <a:cubicBezTo>
                      <a:pt x="29" y="264"/>
                      <a:pt x="26" y="281"/>
                      <a:pt x="39" y="266"/>
                    </a:cubicBezTo>
                    <a:cubicBezTo>
                      <a:pt x="43" y="261"/>
                      <a:pt x="46" y="268"/>
                      <a:pt x="45" y="273"/>
                    </a:cubicBezTo>
                    <a:cubicBezTo>
                      <a:pt x="38" y="334"/>
                      <a:pt x="58" y="392"/>
                      <a:pt x="57" y="452"/>
                    </a:cubicBezTo>
                    <a:cubicBezTo>
                      <a:pt x="44" y="396"/>
                      <a:pt x="39" y="339"/>
                      <a:pt x="33" y="282"/>
                    </a:cubicBezTo>
                    <a:cubicBezTo>
                      <a:pt x="25" y="307"/>
                      <a:pt x="26" y="333"/>
                      <a:pt x="21" y="364"/>
                    </a:cubicBezTo>
                    <a:cubicBezTo>
                      <a:pt x="17" y="344"/>
                      <a:pt x="17" y="329"/>
                      <a:pt x="20" y="315"/>
                    </a:cubicBezTo>
                    <a:cubicBezTo>
                      <a:pt x="27" y="281"/>
                      <a:pt x="17" y="250"/>
                      <a:pt x="14" y="218"/>
                    </a:cubicBezTo>
                    <a:cubicBezTo>
                      <a:pt x="13" y="211"/>
                      <a:pt x="5" y="203"/>
                      <a:pt x="21" y="199"/>
                    </a:cubicBezTo>
                    <a:cubicBezTo>
                      <a:pt x="27" y="197"/>
                      <a:pt x="26" y="176"/>
                      <a:pt x="21" y="170"/>
                    </a:cubicBezTo>
                    <a:cubicBezTo>
                      <a:pt x="5" y="151"/>
                      <a:pt x="8" y="128"/>
                      <a:pt x="5" y="107"/>
                    </a:cubicBezTo>
                    <a:cubicBezTo>
                      <a:pt x="0" y="75"/>
                      <a:pt x="4" y="42"/>
                      <a:pt x="3" y="9"/>
                    </a:cubicBezTo>
                    <a:cubicBezTo>
                      <a:pt x="3" y="6"/>
                      <a:pt x="4" y="1"/>
                      <a:pt x="11" y="0"/>
                    </a:cubicBezTo>
                    <a:close/>
                  </a:path>
                </a:pathLst>
              </a:custGeom>
              <a:solidFill>
                <a:srgbClr val="A9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8" name="Freeform 432">
                <a:extLst>
                  <a:ext uri="{FF2B5EF4-FFF2-40B4-BE49-F238E27FC236}">
                    <a16:creationId xmlns:a16="http://schemas.microsoft.com/office/drawing/2014/main" id="{98007E06-8641-44C6-BE32-9206BEC771C9}"/>
                  </a:ext>
                </a:extLst>
              </p:cNvPr>
              <p:cNvSpPr>
                <a:spLocks/>
              </p:cNvSpPr>
              <p:nvPr/>
            </p:nvSpPr>
            <p:spPr bwMode="auto">
              <a:xfrm>
                <a:off x="1831" y="1729"/>
                <a:ext cx="47" cy="363"/>
              </a:xfrm>
              <a:custGeom>
                <a:avLst/>
                <a:gdLst>
                  <a:gd name="T0" fmla="*/ 15 w 42"/>
                  <a:gd name="T1" fmla="*/ 0 h 323"/>
                  <a:gd name="T2" fmla="*/ 25 w 42"/>
                  <a:gd name="T3" fmla="*/ 116 h 323"/>
                  <a:gd name="T4" fmla="*/ 11 w 42"/>
                  <a:gd name="T5" fmla="*/ 110 h 323"/>
                  <a:gd name="T6" fmla="*/ 8 w 42"/>
                  <a:gd name="T7" fmla="*/ 124 h 323"/>
                  <a:gd name="T8" fmla="*/ 27 w 42"/>
                  <a:gd name="T9" fmla="*/ 234 h 323"/>
                  <a:gd name="T10" fmla="*/ 36 w 42"/>
                  <a:gd name="T11" fmla="*/ 212 h 323"/>
                  <a:gd name="T12" fmla="*/ 42 w 42"/>
                  <a:gd name="T13" fmla="*/ 322 h 323"/>
                  <a:gd name="T14" fmla="*/ 37 w 42"/>
                  <a:gd name="T15" fmla="*/ 323 h 323"/>
                  <a:gd name="T16" fmla="*/ 32 w 42"/>
                  <a:gd name="T17" fmla="*/ 270 h 323"/>
                  <a:gd name="T18" fmla="*/ 6 w 42"/>
                  <a:gd name="T19" fmla="*/ 173 h 323"/>
                  <a:gd name="T20" fmla="*/ 2 w 42"/>
                  <a:gd name="T21" fmla="*/ 120 h 323"/>
                  <a:gd name="T22" fmla="*/ 15 w 42"/>
                  <a:gd name="T23" fmla="*/ 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23">
                    <a:moveTo>
                      <a:pt x="15" y="0"/>
                    </a:moveTo>
                    <a:cubicBezTo>
                      <a:pt x="26" y="39"/>
                      <a:pt x="21" y="77"/>
                      <a:pt x="25" y="116"/>
                    </a:cubicBezTo>
                    <a:cubicBezTo>
                      <a:pt x="19" y="116"/>
                      <a:pt x="18" y="106"/>
                      <a:pt x="11" y="110"/>
                    </a:cubicBezTo>
                    <a:cubicBezTo>
                      <a:pt x="3" y="113"/>
                      <a:pt x="7" y="120"/>
                      <a:pt x="8" y="124"/>
                    </a:cubicBezTo>
                    <a:cubicBezTo>
                      <a:pt x="14" y="160"/>
                      <a:pt x="21" y="196"/>
                      <a:pt x="27" y="234"/>
                    </a:cubicBezTo>
                    <a:cubicBezTo>
                      <a:pt x="33" y="227"/>
                      <a:pt x="27" y="220"/>
                      <a:pt x="36" y="212"/>
                    </a:cubicBezTo>
                    <a:cubicBezTo>
                      <a:pt x="38" y="251"/>
                      <a:pt x="40" y="286"/>
                      <a:pt x="42" y="322"/>
                    </a:cubicBezTo>
                    <a:cubicBezTo>
                      <a:pt x="41" y="322"/>
                      <a:pt x="39" y="322"/>
                      <a:pt x="37" y="323"/>
                    </a:cubicBezTo>
                    <a:cubicBezTo>
                      <a:pt x="36" y="305"/>
                      <a:pt x="36" y="287"/>
                      <a:pt x="32" y="270"/>
                    </a:cubicBezTo>
                    <a:cubicBezTo>
                      <a:pt x="24" y="237"/>
                      <a:pt x="14" y="206"/>
                      <a:pt x="6" y="173"/>
                    </a:cubicBezTo>
                    <a:cubicBezTo>
                      <a:pt x="1" y="156"/>
                      <a:pt x="0" y="139"/>
                      <a:pt x="2" y="120"/>
                    </a:cubicBezTo>
                    <a:cubicBezTo>
                      <a:pt x="7" y="81"/>
                      <a:pt x="11" y="40"/>
                      <a:pt x="15" y="0"/>
                    </a:cubicBezTo>
                    <a:close/>
                  </a:path>
                </a:pathLst>
              </a:custGeom>
              <a:solidFill>
                <a:srgbClr val="A7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9" name="Freeform 433">
                <a:extLst>
                  <a:ext uri="{FF2B5EF4-FFF2-40B4-BE49-F238E27FC236}">
                    <a16:creationId xmlns:a16="http://schemas.microsoft.com/office/drawing/2014/main" id="{8ADB8DB5-39B1-4E45-9ADA-872BE0C020C2}"/>
                  </a:ext>
                </a:extLst>
              </p:cNvPr>
              <p:cNvSpPr>
                <a:spLocks/>
              </p:cNvSpPr>
              <p:nvPr/>
            </p:nvSpPr>
            <p:spPr bwMode="auto">
              <a:xfrm>
                <a:off x="1839" y="1392"/>
                <a:ext cx="74" cy="483"/>
              </a:xfrm>
              <a:custGeom>
                <a:avLst/>
                <a:gdLst>
                  <a:gd name="T0" fmla="*/ 4 w 66"/>
                  <a:gd name="T1" fmla="*/ 1 h 430"/>
                  <a:gd name="T2" fmla="*/ 35 w 66"/>
                  <a:gd name="T3" fmla="*/ 183 h 430"/>
                  <a:gd name="T4" fmla="*/ 41 w 66"/>
                  <a:gd name="T5" fmla="*/ 236 h 430"/>
                  <a:gd name="T6" fmla="*/ 62 w 66"/>
                  <a:gd name="T7" fmla="*/ 339 h 430"/>
                  <a:gd name="T8" fmla="*/ 64 w 66"/>
                  <a:gd name="T9" fmla="*/ 351 h 430"/>
                  <a:gd name="T10" fmla="*/ 66 w 66"/>
                  <a:gd name="T11" fmla="*/ 430 h 430"/>
                  <a:gd name="T12" fmla="*/ 57 w 66"/>
                  <a:gd name="T13" fmla="*/ 403 h 430"/>
                  <a:gd name="T14" fmla="*/ 48 w 66"/>
                  <a:gd name="T15" fmla="*/ 320 h 430"/>
                  <a:gd name="T16" fmla="*/ 13 w 66"/>
                  <a:gd name="T17" fmla="*/ 93 h 430"/>
                  <a:gd name="T18" fmla="*/ 0 w 66"/>
                  <a:gd name="T19" fmla="*/ 1 h 430"/>
                  <a:gd name="T20" fmla="*/ 4 w 66"/>
                  <a:gd name="T21" fmla="*/ 1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430">
                    <a:moveTo>
                      <a:pt x="4" y="1"/>
                    </a:moveTo>
                    <a:cubicBezTo>
                      <a:pt x="18" y="61"/>
                      <a:pt x="24" y="123"/>
                      <a:pt x="35" y="183"/>
                    </a:cubicBezTo>
                    <a:cubicBezTo>
                      <a:pt x="38" y="201"/>
                      <a:pt x="34" y="221"/>
                      <a:pt x="41" y="236"/>
                    </a:cubicBezTo>
                    <a:cubicBezTo>
                      <a:pt x="56" y="270"/>
                      <a:pt x="42" y="308"/>
                      <a:pt x="62" y="339"/>
                    </a:cubicBezTo>
                    <a:cubicBezTo>
                      <a:pt x="64" y="342"/>
                      <a:pt x="63" y="347"/>
                      <a:pt x="64" y="351"/>
                    </a:cubicBezTo>
                    <a:cubicBezTo>
                      <a:pt x="64" y="377"/>
                      <a:pt x="61" y="404"/>
                      <a:pt x="66" y="430"/>
                    </a:cubicBezTo>
                    <a:cubicBezTo>
                      <a:pt x="58" y="423"/>
                      <a:pt x="57" y="413"/>
                      <a:pt x="57" y="403"/>
                    </a:cubicBezTo>
                    <a:cubicBezTo>
                      <a:pt x="55" y="375"/>
                      <a:pt x="53" y="348"/>
                      <a:pt x="48" y="320"/>
                    </a:cubicBezTo>
                    <a:cubicBezTo>
                      <a:pt x="37" y="244"/>
                      <a:pt x="26" y="168"/>
                      <a:pt x="13" y="93"/>
                    </a:cubicBezTo>
                    <a:cubicBezTo>
                      <a:pt x="8" y="62"/>
                      <a:pt x="5" y="31"/>
                      <a:pt x="0" y="1"/>
                    </a:cubicBezTo>
                    <a:cubicBezTo>
                      <a:pt x="1" y="0"/>
                      <a:pt x="2" y="0"/>
                      <a:pt x="4" y="1"/>
                    </a:cubicBezTo>
                    <a:close/>
                  </a:path>
                </a:pathLst>
              </a:custGeom>
              <a:solidFill>
                <a:srgbClr val="9A76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0" name="Freeform 434">
                <a:extLst>
                  <a:ext uri="{FF2B5EF4-FFF2-40B4-BE49-F238E27FC236}">
                    <a16:creationId xmlns:a16="http://schemas.microsoft.com/office/drawing/2014/main" id="{E6F1351E-AF40-4C79-BE47-A27FF6EDC3AC}"/>
                  </a:ext>
                </a:extLst>
              </p:cNvPr>
              <p:cNvSpPr>
                <a:spLocks/>
              </p:cNvSpPr>
              <p:nvPr/>
            </p:nvSpPr>
            <p:spPr bwMode="auto">
              <a:xfrm>
                <a:off x="1857" y="2311"/>
                <a:ext cx="53" cy="300"/>
              </a:xfrm>
              <a:custGeom>
                <a:avLst/>
                <a:gdLst>
                  <a:gd name="T0" fmla="*/ 35 w 47"/>
                  <a:gd name="T1" fmla="*/ 251 h 267"/>
                  <a:gd name="T2" fmla="*/ 0 w 47"/>
                  <a:gd name="T3" fmla="*/ 263 h 267"/>
                  <a:gd name="T4" fmla="*/ 21 w 47"/>
                  <a:gd name="T5" fmla="*/ 231 h 267"/>
                  <a:gd name="T6" fmla="*/ 26 w 47"/>
                  <a:gd name="T7" fmla="*/ 72 h 267"/>
                  <a:gd name="T8" fmla="*/ 18 w 47"/>
                  <a:gd name="T9" fmla="*/ 25 h 267"/>
                  <a:gd name="T10" fmla="*/ 19 w 47"/>
                  <a:gd name="T11" fmla="*/ 0 h 267"/>
                  <a:gd name="T12" fmla="*/ 36 w 47"/>
                  <a:gd name="T13" fmla="*/ 143 h 267"/>
                  <a:gd name="T14" fmla="*/ 34 w 47"/>
                  <a:gd name="T15" fmla="*/ 170 h 267"/>
                  <a:gd name="T16" fmla="*/ 36 w 47"/>
                  <a:gd name="T17" fmla="*/ 143 h 267"/>
                  <a:gd name="T18" fmla="*/ 30 w 47"/>
                  <a:gd name="T19" fmla="*/ 192 h 267"/>
                  <a:gd name="T20" fmla="*/ 28 w 47"/>
                  <a:gd name="T21" fmla="*/ 246 h 267"/>
                  <a:gd name="T22" fmla="*/ 35 w 47"/>
                  <a:gd name="T23" fmla="*/ 251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267">
                    <a:moveTo>
                      <a:pt x="35" y="251"/>
                    </a:moveTo>
                    <a:cubicBezTo>
                      <a:pt x="31" y="261"/>
                      <a:pt x="14" y="267"/>
                      <a:pt x="0" y="263"/>
                    </a:cubicBezTo>
                    <a:cubicBezTo>
                      <a:pt x="17" y="259"/>
                      <a:pt x="21" y="248"/>
                      <a:pt x="21" y="231"/>
                    </a:cubicBezTo>
                    <a:cubicBezTo>
                      <a:pt x="22" y="178"/>
                      <a:pt x="26" y="125"/>
                      <a:pt x="26" y="72"/>
                    </a:cubicBezTo>
                    <a:cubicBezTo>
                      <a:pt x="27" y="56"/>
                      <a:pt x="21" y="40"/>
                      <a:pt x="18" y="25"/>
                    </a:cubicBezTo>
                    <a:cubicBezTo>
                      <a:pt x="16" y="16"/>
                      <a:pt x="16" y="8"/>
                      <a:pt x="19" y="0"/>
                    </a:cubicBezTo>
                    <a:cubicBezTo>
                      <a:pt x="28" y="47"/>
                      <a:pt x="47" y="93"/>
                      <a:pt x="36" y="143"/>
                    </a:cubicBezTo>
                    <a:cubicBezTo>
                      <a:pt x="31" y="153"/>
                      <a:pt x="36" y="164"/>
                      <a:pt x="34" y="170"/>
                    </a:cubicBezTo>
                    <a:cubicBezTo>
                      <a:pt x="35" y="164"/>
                      <a:pt x="32" y="153"/>
                      <a:pt x="36" y="143"/>
                    </a:cubicBezTo>
                    <a:cubicBezTo>
                      <a:pt x="37" y="159"/>
                      <a:pt x="45" y="174"/>
                      <a:pt x="30" y="192"/>
                    </a:cubicBezTo>
                    <a:cubicBezTo>
                      <a:pt x="21" y="203"/>
                      <a:pt x="28" y="228"/>
                      <a:pt x="28" y="246"/>
                    </a:cubicBezTo>
                    <a:cubicBezTo>
                      <a:pt x="28" y="251"/>
                      <a:pt x="32" y="251"/>
                      <a:pt x="35" y="251"/>
                    </a:cubicBezTo>
                    <a:close/>
                  </a:path>
                </a:pathLst>
              </a:custGeom>
              <a:solidFill>
                <a:srgbClr val="987A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1" name="Freeform 435">
                <a:extLst>
                  <a:ext uri="{FF2B5EF4-FFF2-40B4-BE49-F238E27FC236}">
                    <a16:creationId xmlns:a16="http://schemas.microsoft.com/office/drawing/2014/main" id="{1B5C5038-ADE0-4800-8FD9-725BE2BDC7BD}"/>
                  </a:ext>
                </a:extLst>
              </p:cNvPr>
              <p:cNvSpPr>
                <a:spLocks/>
              </p:cNvSpPr>
              <p:nvPr/>
            </p:nvSpPr>
            <p:spPr bwMode="auto">
              <a:xfrm>
                <a:off x="1802" y="1268"/>
                <a:ext cx="59" cy="430"/>
              </a:xfrm>
              <a:custGeom>
                <a:avLst/>
                <a:gdLst>
                  <a:gd name="T0" fmla="*/ 4 w 53"/>
                  <a:gd name="T1" fmla="*/ 1 h 383"/>
                  <a:gd name="T2" fmla="*/ 13 w 53"/>
                  <a:gd name="T3" fmla="*/ 0 h 383"/>
                  <a:gd name="T4" fmla="*/ 16 w 53"/>
                  <a:gd name="T5" fmla="*/ 67 h 383"/>
                  <a:gd name="T6" fmla="*/ 9 w 53"/>
                  <a:gd name="T7" fmla="*/ 89 h 383"/>
                  <a:gd name="T8" fmla="*/ 30 w 53"/>
                  <a:gd name="T9" fmla="*/ 187 h 383"/>
                  <a:gd name="T10" fmla="*/ 35 w 53"/>
                  <a:gd name="T11" fmla="*/ 219 h 383"/>
                  <a:gd name="T12" fmla="*/ 46 w 53"/>
                  <a:gd name="T13" fmla="*/ 284 h 383"/>
                  <a:gd name="T14" fmla="*/ 49 w 53"/>
                  <a:gd name="T15" fmla="*/ 345 h 383"/>
                  <a:gd name="T16" fmla="*/ 52 w 53"/>
                  <a:gd name="T17" fmla="*/ 363 h 383"/>
                  <a:gd name="T18" fmla="*/ 45 w 53"/>
                  <a:gd name="T19" fmla="*/ 383 h 383"/>
                  <a:gd name="T20" fmla="*/ 27 w 53"/>
                  <a:gd name="T21" fmla="*/ 222 h 383"/>
                  <a:gd name="T22" fmla="*/ 5 w 53"/>
                  <a:gd name="T23" fmla="*/ 89 h 383"/>
                  <a:gd name="T24" fmla="*/ 4 w 53"/>
                  <a:gd name="T25" fmla="*/ 1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83">
                    <a:moveTo>
                      <a:pt x="4" y="1"/>
                    </a:moveTo>
                    <a:cubicBezTo>
                      <a:pt x="7" y="0"/>
                      <a:pt x="10" y="0"/>
                      <a:pt x="13" y="0"/>
                    </a:cubicBezTo>
                    <a:cubicBezTo>
                      <a:pt x="10" y="22"/>
                      <a:pt x="10" y="45"/>
                      <a:pt x="16" y="67"/>
                    </a:cubicBezTo>
                    <a:cubicBezTo>
                      <a:pt x="19" y="77"/>
                      <a:pt x="7" y="79"/>
                      <a:pt x="9" y="89"/>
                    </a:cubicBezTo>
                    <a:cubicBezTo>
                      <a:pt x="14" y="122"/>
                      <a:pt x="14" y="156"/>
                      <a:pt x="30" y="187"/>
                    </a:cubicBezTo>
                    <a:cubicBezTo>
                      <a:pt x="34" y="196"/>
                      <a:pt x="32" y="208"/>
                      <a:pt x="35" y="219"/>
                    </a:cubicBezTo>
                    <a:cubicBezTo>
                      <a:pt x="40" y="240"/>
                      <a:pt x="49" y="265"/>
                      <a:pt x="46" y="284"/>
                    </a:cubicBezTo>
                    <a:cubicBezTo>
                      <a:pt x="43" y="306"/>
                      <a:pt x="50" y="325"/>
                      <a:pt x="49" y="345"/>
                    </a:cubicBezTo>
                    <a:cubicBezTo>
                      <a:pt x="49" y="351"/>
                      <a:pt x="51" y="357"/>
                      <a:pt x="52" y="363"/>
                    </a:cubicBezTo>
                    <a:cubicBezTo>
                      <a:pt x="53" y="371"/>
                      <a:pt x="52" y="377"/>
                      <a:pt x="45" y="383"/>
                    </a:cubicBezTo>
                    <a:cubicBezTo>
                      <a:pt x="39" y="329"/>
                      <a:pt x="36" y="275"/>
                      <a:pt x="27" y="222"/>
                    </a:cubicBezTo>
                    <a:cubicBezTo>
                      <a:pt x="20" y="178"/>
                      <a:pt x="0" y="135"/>
                      <a:pt x="5" y="89"/>
                    </a:cubicBezTo>
                    <a:cubicBezTo>
                      <a:pt x="9" y="59"/>
                      <a:pt x="3" y="30"/>
                      <a:pt x="4" y="1"/>
                    </a:cubicBezTo>
                    <a:close/>
                  </a:path>
                </a:pathLst>
              </a:custGeom>
              <a:solidFill>
                <a:srgbClr val="A17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2" name="Freeform 436">
                <a:extLst>
                  <a:ext uri="{FF2B5EF4-FFF2-40B4-BE49-F238E27FC236}">
                    <a16:creationId xmlns:a16="http://schemas.microsoft.com/office/drawing/2014/main" id="{6C466BD7-4CD7-41E5-BA3B-62DB6545A139}"/>
                  </a:ext>
                </a:extLst>
              </p:cNvPr>
              <p:cNvSpPr>
                <a:spLocks/>
              </p:cNvSpPr>
              <p:nvPr/>
            </p:nvSpPr>
            <p:spPr bwMode="auto">
              <a:xfrm>
                <a:off x="1753" y="1268"/>
                <a:ext cx="44" cy="219"/>
              </a:xfrm>
              <a:custGeom>
                <a:avLst/>
                <a:gdLst>
                  <a:gd name="T0" fmla="*/ 24 w 39"/>
                  <a:gd name="T1" fmla="*/ 3 h 195"/>
                  <a:gd name="T2" fmla="*/ 32 w 39"/>
                  <a:gd name="T3" fmla="*/ 0 h 195"/>
                  <a:gd name="T4" fmla="*/ 37 w 39"/>
                  <a:gd name="T5" fmla="*/ 83 h 195"/>
                  <a:gd name="T6" fmla="*/ 35 w 39"/>
                  <a:gd name="T7" fmla="*/ 128 h 195"/>
                  <a:gd name="T8" fmla="*/ 31 w 39"/>
                  <a:gd name="T9" fmla="*/ 137 h 195"/>
                  <a:gd name="T10" fmla="*/ 21 w 39"/>
                  <a:gd name="T11" fmla="*/ 96 h 195"/>
                  <a:gd name="T12" fmla="*/ 29 w 39"/>
                  <a:gd name="T13" fmla="*/ 195 h 195"/>
                  <a:gd name="T14" fmla="*/ 0 w 39"/>
                  <a:gd name="T15" fmla="*/ 1 h 195"/>
                  <a:gd name="T16" fmla="*/ 13 w 39"/>
                  <a:gd name="T17" fmla="*/ 1 h 195"/>
                  <a:gd name="T18" fmla="*/ 21 w 39"/>
                  <a:gd name="T19" fmla="*/ 36 h 195"/>
                  <a:gd name="T20" fmla="*/ 25 w 39"/>
                  <a:gd name="T21" fmla="*/ 87 h 195"/>
                  <a:gd name="T22" fmla="*/ 21 w 39"/>
                  <a:gd name="T23" fmla="*/ 28 h 195"/>
                  <a:gd name="T24" fmla="*/ 24 w 39"/>
                  <a:gd name="T25"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195">
                    <a:moveTo>
                      <a:pt x="24" y="3"/>
                    </a:moveTo>
                    <a:cubicBezTo>
                      <a:pt x="27" y="2"/>
                      <a:pt x="29" y="1"/>
                      <a:pt x="32" y="0"/>
                    </a:cubicBezTo>
                    <a:cubicBezTo>
                      <a:pt x="34" y="28"/>
                      <a:pt x="34" y="56"/>
                      <a:pt x="37" y="83"/>
                    </a:cubicBezTo>
                    <a:cubicBezTo>
                      <a:pt x="39" y="99"/>
                      <a:pt x="33" y="113"/>
                      <a:pt x="35" y="128"/>
                    </a:cubicBezTo>
                    <a:cubicBezTo>
                      <a:pt x="33" y="131"/>
                      <a:pt x="35" y="135"/>
                      <a:pt x="31" y="137"/>
                    </a:cubicBezTo>
                    <a:cubicBezTo>
                      <a:pt x="23" y="125"/>
                      <a:pt x="34" y="109"/>
                      <a:pt x="21" y="96"/>
                    </a:cubicBezTo>
                    <a:cubicBezTo>
                      <a:pt x="17" y="131"/>
                      <a:pt x="28" y="163"/>
                      <a:pt x="29" y="195"/>
                    </a:cubicBezTo>
                    <a:cubicBezTo>
                      <a:pt x="7" y="132"/>
                      <a:pt x="18" y="64"/>
                      <a:pt x="0" y="1"/>
                    </a:cubicBezTo>
                    <a:cubicBezTo>
                      <a:pt x="4" y="1"/>
                      <a:pt x="8" y="1"/>
                      <a:pt x="13" y="1"/>
                    </a:cubicBezTo>
                    <a:cubicBezTo>
                      <a:pt x="24" y="10"/>
                      <a:pt x="19" y="24"/>
                      <a:pt x="21" y="36"/>
                    </a:cubicBezTo>
                    <a:cubicBezTo>
                      <a:pt x="25" y="53"/>
                      <a:pt x="25" y="70"/>
                      <a:pt x="25" y="87"/>
                    </a:cubicBezTo>
                    <a:cubicBezTo>
                      <a:pt x="25" y="68"/>
                      <a:pt x="23" y="48"/>
                      <a:pt x="21" y="28"/>
                    </a:cubicBezTo>
                    <a:cubicBezTo>
                      <a:pt x="20" y="20"/>
                      <a:pt x="17" y="11"/>
                      <a:pt x="24" y="3"/>
                    </a:cubicBezTo>
                    <a:close/>
                  </a:path>
                </a:pathLst>
              </a:custGeom>
              <a:solidFill>
                <a:srgbClr val="A98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3" name="Freeform 437">
                <a:extLst>
                  <a:ext uri="{FF2B5EF4-FFF2-40B4-BE49-F238E27FC236}">
                    <a16:creationId xmlns:a16="http://schemas.microsoft.com/office/drawing/2014/main" id="{011F9780-ED5B-4C02-B247-766298BBC328}"/>
                  </a:ext>
                </a:extLst>
              </p:cNvPr>
              <p:cNvSpPr>
                <a:spLocks/>
              </p:cNvSpPr>
              <p:nvPr/>
            </p:nvSpPr>
            <p:spPr bwMode="auto">
              <a:xfrm>
                <a:off x="1739" y="1753"/>
                <a:ext cx="51" cy="379"/>
              </a:xfrm>
              <a:custGeom>
                <a:avLst/>
                <a:gdLst>
                  <a:gd name="T0" fmla="*/ 5 w 46"/>
                  <a:gd name="T1" fmla="*/ 0 h 337"/>
                  <a:gd name="T2" fmla="*/ 12 w 46"/>
                  <a:gd name="T3" fmla="*/ 15 h 337"/>
                  <a:gd name="T4" fmla="*/ 16 w 46"/>
                  <a:gd name="T5" fmla="*/ 137 h 337"/>
                  <a:gd name="T6" fmla="*/ 23 w 46"/>
                  <a:gd name="T7" fmla="*/ 199 h 337"/>
                  <a:gd name="T8" fmla="*/ 43 w 46"/>
                  <a:gd name="T9" fmla="*/ 305 h 337"/>
                  <a:gd name="T10" fmla="*/ 45 w 46"/>
                  <a:gd name="T11" fmla="*/ 337 h 337"/>
                  <a:gd name="T12" fmla="*/ 36 w 46"/>
                  <a:gd name="T13" fmla="*/ 292 h 337"/>
                  <a:gd name="T14" fmla="*/ 13 w 46"/>
                  <a:gd name="T15" fmla="*/ 186 h 337"/>
                  <a:gd name="T16" fmla="*/ 9 w 46"/>
                  <a:gd name="T17" fmla="*/ 126 h 337"/>
                  <a:gd name="T18" fmla="*/ 5 w 46"/>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337">
                    <a:moveTo>
                      <a:pt x="5" y="0"/>
                    </a:moveTo>
                    <a:cubicBezTo>
                      <a:pt x="12" y="3"/>
                      <a:pt x="12" y="11"/>
                      <a:pt x="12" y="15"/>
                    </a:cubicBezTo>
                    <a:cubicBezTo>
                      <a:pt x="11" y="56"/>
                      <a:pt x="22" y="96"/>
                      <a:pt x="16" y="137"/>
                    </a:cubicBezTo>
                    <a:cubicBezTo>
                      <a:pt x="12" y="157"/>
                      <a:pt x="21" y="179"/>
                      <a:pt x="23" y="199"/>
                    </a:cubicBezTo>
                    <a:cubicBezTo>
                      <a:pt x="27" y="235"/>
                      <a:pt x="46" y="268"/>
                      <a:pt x="43" y="305"/>
                    </a:cubicBezTo>
                    <a:cubicBezTo>
                      <a:pt x="43" y="314"/>
                      <a:pt x="44" y="323"/>
                      <a:pt x="45" y="337"/>
                    </a:cubicBezTo>
                    <a:cubicBezTo>
                      <a:pt x="36" y="320"/>
                      <a:pt x="37" y="306"/>
                      <a:pt x="36" y="292"/>
                    </a:cubicBezTo>
                    <a:cubicBezTo>
                      <a:pt x="34" y="256"/>
                      <a:pt x="20" y="222"/>
                      <a:pt x="13" y="186"/>
                    </a:cubicBezTo>
                    <a:cubicBezTo>
                      <a:pt x="9" y="166"/>
                      <a:pt x="6" y="146"/>
                      <a:pt x="9" y="126"/>
                    </a:cubicBezTo>
                    <a:cubicBezTo>
                      <a:pt x="15" y="84"/>
                      <a:pt x="0" y="42"/>
                      <a:pt x="5" y="0"/>
                    </a:cubicBezTo>
                    <a:close/>
                  </a:path>
                </a:pathLst>
              </a:custGeom>
              <a:solidFill>
                <a:srgbClr val="A07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4" name="Freeform 438">
                <a:extLst>
                  <a:ext uri="{FF2B5EF4-FFF2-40B4-BE49-F238E27FC236}">
                    <a16:creationId xmlns:a16="http://schemas.microsoft.com/office/drawing/2014/main" id="{23AE4EF1-EF52-4DBF-A78F-96EEC777D2C1}"/>
                  </a:ext>
                </a:extLst>
              </p:cNvPr>
              <p:cNvSpPr>
                <a:spLocks/>
              </p:cNvSpPr>
              <p:nvPr/>
            </p:nvSpPr>
            <p:spPr bwMode="auto">
              <a:xfrm>
                <a:off x="1875" y="1262"/>
                <a:ext cx="73" cy="272"/>
              </a:xfrm>
              <a:custGeom>
                <a:avLst/>
                <a:gdLst>
                  <a:gd name="T0" fmla="*/ 31 w 65"/>
                  <a:gd name="T1" fmla="*/ 153 h 242"/>
                  <a:gd name="T2" fmla="*/ 24 w 65"/>
                  <a:gd name="T3" fmla="*/ 153 h 242"/>
                  <a:gd name="T4" fmla="*/ 29 w 65"/>
                  <a:gd name="T5" fmla="*/ 121 h 242"/>
                  <a:gd name="T6" fmla="*/ 19 w 65"/>
                  <a:gd name="T7" fmla="*/ 13 h 242"/>
                  <a:gd name="T8" fmla="*/ 14 w 65"/>
                  <a:gd name="T9" fmla="*/ 5 h 242"/>
                  <a:gd name="T10" fmla="*/ 9 w 65"/>
                  <a:gd name="T11" fmla="*/ 14 h 242"/>
                  <a:gd name="T12" fmla="*/ 8 w 65"/>
                  <a:gd name="T13" fmla="*/ 32 h 242"/>
                  <a:gd name="T14" fmla="*/ 0 w 65"/>
                  <a:gd name="T15" fmla="*/ 5 h 242"/>
                  <a:gd name="T16" fmla="*/ 24 w 65"/>
                  <a:gd name="T17" fmla="*/ 2 h 242"/>
                  <a:gd name="T18" fmla="*/ 38 w 65"/>
                  <a:gd name="T19" fmla="*/ 125 h 242"/>
                  <a:gd name="T20" fmla="*/ 62 w 65"/>
                  <a:gd name="T21" fmla="*/ 210 h 242"/>
                  <a:gd name="T22" fmla="*/ 61 w 65"/>
                  <a:gd name="T23" fmla="*/ 242 h 242"/>
                  <a:gd name="T24" fmla="*/ 43 w 65"/>
                  <a:gd name="T25" fmla="*/ 152 h 242"/>
                  <a:gd name="T26" fmla="*/ 37 w 65"/>
                  <a:gd name="T27" fmla="*/ 144 h 242"/>
                  <a:gd name="T28" fmla="*/ 31 w 65"/>
                  <a:gd name="T29" fmla="*/ 153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242">
                    <a:moveTo>
                      <a:pt x="31" y="153"/>
                    </a:moveTo>
                    <a:cubicBezTo>
                      <a:pt x="29" y="152"/>
                      <a:pt x="26" y="148"/>
                      <a:pt x="24" y="153"/>
                    </a:cubicBezTo>
                    <a:cubicBezTo>
                      <a:pt x="22" y="142"/>
                      <a:pt x="29" y="132"/>
                      <a:pt x="29" y="121"/>
                    </a:cubicBezTo>
                    <a:cubicBezTo>
                      <a:pt x="29" y="84"/>
                      <a:pt x="19" y="49"/>
                      <a:pt x="19" y="13"/>
                    </a:cubicBezTo>
                    <a:cubicBezTo>
                      <a:pt x="19" y="9"/>
                      <a:pt x="18" y="6"/>
                      <a:pt x="14" y="5"/>
                    </a:cubicBezTo>
                    <a:cubicBezTo>
                      <a:pt x="8" y="5"/>
                      <a:pt x="9" y="10"/>
                      <a:pt x="9" y="14"/>
                    </a:cubicBezTo>
                    <a:cubicBezTo>
                      <a:pt x="8" y="19"/>
                      <a:pt x="14" y="25"/>
                      <a:pt x="8" y="32"/>
                    </a:cubicBezTo>
                    <a:cubicBezTo>
                      <a:pt x="3" y="23"/>
                      <a:pt x="0" y="14"/>
                      <a:pt x="0" y="5"/>
                    </a:cubicBezTo>
                    <a:cubicBezTo>
                      <a:pt x="8" y="0"/>
                      <a:pt x="16" y="0"/>
                      <a:pt x="24" y="2"/>
                    </a:cubicBezTo>
                    <a:cubicBezTo>
                      <a:pt x="28" y="43"/>
                      <a:pt x="26" y="87"/>
                      <a:pt x="38" y="125"/>
                    </a:cubicBezTo>
                    <a:cubicBezTo>
                      <a:pt x="48" y="154"/>
                      <a:pt x="56" y="181"/>
                      <a:pt x="62" y="210"/>
                    </a:cubicBezTo>
                    <a:cubicBezTo>
                      <a:pt x="64" y="219"/>
                      <a:pt x="65" y="228"/>
                      <a:pt x="61" y="242"/>
                    </a:cubicBezTo>
                    <a:cubicBezTo>
                      <a:pt x="55" y="209"/>
                      <a:pt x="49" y="181"/>
                      <a:pt x="43" y="152"/>
                    </a:cubicBezTo>
                    <a:cubicBezTo>
                      <a:pt x="42" y="149"/>
                      <a:pt x="42" y="143"/>
                      <a:pt x="37" y="144"/>
                    </a:cubicBezTo>
                    <a:cubicBezTo>
                      <a:pt x="32" y="144"/>
                      <a:pt x="32" y="149"/>
                      <a:pt x="31" y="153"/>
                    </a:cubicBezTo>
                    <a:close/>
                  </a:path>
                </a:pathLst>
              </a:custGeom>
              <a:solidFill>
                <a:srgbClr val="B18F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5" name="Freeform 439">
                <a:extLst>
                  <a:ext uri="{FF2B5EF4-FFF2-40B4-BE49-F238E27FC236}">
                    <a16:creationId xmlns:a16="http://schemas.microsoft.com/office/drawing/2014/main" id="{44478BDA-52F6-4132-89CA-9B035E181851}"/>
                  </a:ext>
                </a:extLst>
              </p:cNvPr>
              <p:cNvSpPr>
                <a:spLocks/>
              </p:cNvSpPr>
              <p:nvPr/>
            </p:nvSpPr>
            <p:spPr bwMode="auto">
              <a:xfrm>
                <a:off x="1727" y="1453"/>
                <a:ext cx="31" cy="300"/>
              </a:xfrm>
              <a:custGeom>
                <a:avLst/>
                <a:gdLst>
                  <a:gd name="T0" fmla="*/ 15 w 27"/>
                  <a:gd name="T1" fmla="*/ 267 h 267"/>
                  <a:gd name="T2" fmla="*/ 9 w 27"/>
                  <a:gd name="T3" fmla="*/ 259 h 267"/>
                  <a:gd name="T4" fmla="*/ 4 w 27"/>
                  <a:gd name="T5" fmla="*/ 105 h 267"/>
                  <a:gd name="T6" fmla="*/ 3 w 27"/>
                  <a:gd name="T7" fmla="*/ 16 h 267"/>
                  <a:gd name="T8" fmla="*/ 16 w 27"/>
                  <a:gd name="T9" fmla="*/ 0 h 267"/>
                  <a:gd name="T10" fmla="*/ 15 w 27"/>
                  <a:gd name="T11" fmla="*/ 267 h 267"/>
                </a:gdLst>
                <a:ahLst/>
                <a:cxnLst>
                  <a:cxn ang="0">
                    <a:pos x="T0" y="T1"/>
                  </a:cxn>
                  <a:cxn ang="0">
                    <a:pos x="T2" y="T3"/>
                  </a:cxn>
                  <a:cxn ang="0">
                    <a:pos x="T4" y="T5"/>
                  </a:cxn>
                  <a:cxn ang="0">
                    <a:pos x="T6" y="T7"/>
                  </a:cxn>
                  <a:cxn ang="0">
                    <a:pos x="T8" y="T9"/>
                  </a:cxn>
                  <a:cxn ang="0">
                    <a:pos x="T10" y="T11"/>
                  </a:cxn>
                </a:cxnLst>
                <a:rect l="0" t="0" r="r" b="b"/>
                <a:pathLst>
                  <a:path w="27" h="267">
                    <a:moveTo>
                      <a:pt x="15" y="267"/>
                    </a:moveTo>
                    <a:cubicBezTo>
                      <a:pt x="11" y="266"/>
                      <a:pt x="8" y="265"/>
                      <a:pt x="9" y="259"/>
                    </a:cubicBezTo>
                    <a:cubicBezTo>
                      <a:pt x="14" y="207"/>
                      <a:pt x="11" y="156"/>
                      <a:pt x="4" y="105"/>
                    </a:cubicBezTo>
                    <a:cubicBezTo>
                      <a:pt x="0" y="75"/>
                      <a:pt x="14" y="45"/>
                      <a:pt x="3" y="16"/>
                    </a:cubicBezTo>
                    <a:cubicBezTo>
                      <a:pt x="2" y="11"/>
                      <a:pt x="5" y="7"/>
                      <a:pt x="16" y="0"/>
                    </a:cubicBezTo>
                    <a:cubicBezTo>
                      <a:pt x="7" y="92"/>
                      <a:pt x="27" y="179"/>
                      <a:pt x="15" y="267"/>
                    </a:cubicBezTo>
                    <a:close/>
                  </a:path>
                </a:pathLst>
              </a:custGeom>
              <a:solidFill>
                <a:srgbClr val="9E7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6" name="Freeform 440">
                <a:extLst>
                  <a:ext uri="{FF2B5EF4-FFF2-40B4-BE49-F238E27FC236}">
                    <a16:creationId xmlns:a16="http://schemas.microsoft.com/office/drawing/2014/main" id="{AD24E6AB-7499-4DA1-BECE-669080ED9A10}"/>
                  </a:ext>
                </a:extLst>
              </p:cNvPr>
              <p:cNvSpPr>
                <a:spLocks/>
              </p:cNvSpPr>
              <p:nvPr/>
            </p:nvSpPr>
            <p:spPr bwMode="auto">
              <a:xfrm>
                <a:off x="1779" y="2381"/>
                <a:ext cx="46" cy="247"/>
              </a:xfrm>
              <a:custGeom>
                <a:avLst/>
                <a:gdLst>
                  <a:gd name="T0" fmla="*/ 41 w 41"/>
                  <a:gd name="T1" fmla="*/ 213 h 220"/>
                  <a:gd name="T2" fmla="*/ 20 w 41"/>
                  <a:gd name="T3" fmla="*/ 220 h 220"/>
                  <a:gd name="T4" fmla="*/ 2 w 41"/>
                  <a:gd name="T5" fmla="*/ 0 h 220"/>
                  <a:gd name="T6" fmla="*/ 22 w 41"/>
                  <a:gd name="T7" fmla="*/ 142 h 220"/>
                  <a:gd name="T8" fmla="*/ 13 w 41"/>
                  <a:gd name="T9" fmla="*/ 114 h 220"/>
                  <a:gd name="T10" fmla="*/ 22 w 41"/>
                  <a:gd name="T11" fmla="*/ 201 h 220"/>
                  <a:gd name="T12" fmla="*/ 41 w 41"/>
                  <a:gd name="T13" fmla="*/ 213 h 220"/>
                </a:gdLst>
                <a:ahLst/>
                <a:cxnLst>
                  <a:cxn ang="0">
                    <a:pos x="T0" y="T1"/>
                  </a:cxn>
                  <a:cxn ang="0">
                    <a:pos x="T2" y="T3"/>
                  </a:cxn>
                  <a:cxn ang="0">
                    <a:pos x="T4" y="T5"/>
                  </a:cxn>
                  <a:cxn ang="0">
                    <a:pos x="T6" y="T7"/>
                  </a:cxn>
                  <a:cxn ang="0">
                    <a:pos x="T8" y="T9"/>
                  </a:cxn>
                  <a:cxn ang="0">
                    <a:pos x="T10" y="T11"/>
                  </a:cxn>
                  <a:cxn ang="0">
                    <a:pos x="T12" y="T13"/>
                  </a:cxn>
                </a:cxnLst>
                <a:rect l="0" t="0" r="r" b="b"/>
                <a:pathLst>
                  <a:path w="41" h="220">
                    <a:moveTo>
                      <a:pt x="41" y="213"/>
                    </a:moveTo>
                    <a:cubicBezTo>
                      <a:pt x="35" y="219"/>
                      <a:pt x="27" y="217"/>
                      <a:pt x="20" y="220"/>
                    </a:cubicBezTo>
                    <a:cubicBezTo>
                      <a:pt x="5" y="148"/>
                      <a:pt x="2" y="74"/>
                      <a:pt x="2" y="0"/>
                    </a:cubicBezTo>
                    <a:cubicBezTo>
                      <a:pt x="0" y="49"/>
                      <a:pt x="27" y="93"/>
                      <a:pt x="22" y="142"/>
                    </a:cubicBezTo>
                    <a:cubicBezTo>
                      <a:pt x="20" y="134"/>
                      <a:pt x="17" y="126"/>
                      <a:pt x="13" y="114"/>
                    </a:cubicBezTo>
                    <a:cubicBezTo>
                      <a:pt x="13" y="146"/>
                      <a:pt x="18" y="174"/>
                      <a:pt x="22" y="201"/>
                    </a:cubicBezTo>
                    <a:cubicBezTo>
                      <a:pt x="23" y="213"/>
                      <a:pt x="31" y="215"/>
                      <a:pt x="41" y="213"/>
                    </a:cubicBezTo>
                    <a:close/>
                  </a:path>
                </a:pathLst>
              </a:custGeom>
              <a:solidFill>
                <a:srgbClr val="A37D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441">
                <a:extLst>
                  <a:ext uri="{FF2B5EF4-FFF2-40B4-BE49-F238E27FC236}">
                    <a16:creationId xmlns:a16="http://schemas.microsoft.com/office/drawing/2014/main" id="{C132B2FC-14CF-4826-9C49-AD1188B197F6}"/>
                  </a:ext>
                </a:extLst>
              </p:cNvPr>
              <p:cNvSpPr>
                <a:spLocks/>
              </p:cNvSpPr>
              <p:nvPr/>
            </p:nvSpPr>
            <p:spPr bwMode="auto">
              <a:xfrm>
                <a:off x="1899" y="2092"/>
                <a:ext cx="62" cy="310"/>
              </a:xfrm>
              <a:custGeom>
                <a:avLst/>
                <a:gdLst>
                  <a:gd name="T0" fmla="*/ 52 w 55"/>
                  <a:gd name="T1" fmla="*/ 276 h 276"/>
                  <a:gd name="T2" fmla="*/ 7 w 55"/>
                  <a:gd name="T3" fmla="*/ 0 h 276"/>
                  <a:gd name="T4" fmla="*/ 14 w 55"/>
                  <a:gd name="T5" fmla="*/ 48 h 276"/>
                  <a:gd name="T6" fmla="*/ 27 w 55"/>
                  <a:gd name="T7" fmla="*/ 92 h 276"/>
                  <a:gd name="T8" fmla="*/ 30 w 55"/>
                  <a:gd name="T9" fmla="*/ 108 h 276"/>
                  <a:gd name="T10" fmla="*/ 51 w 55"/>
                  <a:gd name="T11" fmla="*/ 261 h 276"/>
                  <a:gd name="T12" fmla="*/ 52 w 55"/>
                  <a:gd name="T13" fmla="*/ 276 h 276"/>
                </a:gdLst>
                <a:ahLst/>
                <a:cxnLst>
                  <a:cxn ang="0">
                    <a:pos x="T0" y="T1"/>
                  </a:cxn>
                  <a:cxn ang="0">
                    <a:pos x="T2" y="T3"/>
                  </a:cxn>
                  <a:cxn ang="0">
                    <a:pos x="T4" y="T5"/>
                  </a:cxn>
                  <a:cxn ang="0">
                    <a:pos x="T6" y="T7"/>
                  </a:cxn>
                  <a:cxn ang="0">
                    <a:pos x="T8" y="T9"/>
                  </a:cxn>
                  <a:cxn ang="0">
                    <a:pos x="T10" y="T11"/>
                  </a:cxn>
                  <a:cxn ang="0">
                    <a:pos x="T12" y="T13"/>
                  </a:cxn>
                </a:cxnLst>
                <a:rect l="0" t="0" r="r" b="b"/>
                <a:pathLst>
                  <a:path w="55" h="276">
                    <a:moveTo>
                      <a:pt x="52" y="276"/>
                    </a:moveTo>
                    <a:cubicBezTo>
                      <a:pt x="41" y="257"/>
                      <a:pt x="0" y="26"/>
                      <a:pt x="7" y="0"/>
                    </a:cubicBezTo>
                    <a:cubicBezTo>
                      <a:pt x="10" y="16"/>
                      <a:pt x="12" y="32"/>
                      <a:pt x="14" y="48"/>
                    </a:cubicBezTo>
                    <a:cubicBezTo>
                      <a:pt x="17" y="63"/>
                      <a:pt x="15" y="79"/>
                      <a:pt x="27" y="92"/>
                    </a:cubicBezTo>
                    <a:cubicBezTo>
                      <a:pt x="30" y="96"/>
                      <a:pt x="30" y="103"/>
                      <a:pt x="30" y="108"/>
                    </a:cubicBezTo>
                    <a:cubicBezTo>
                      <a:pt x="28" y="160"/>
                      <a:pt x="41" y="210"/>
                      <a:pt x="51" y="261"/>
                    </a:cubicBezTo>
                    <a:cubicBezTo>
                      <a:pt x="52" y="266"/>
                      <a:pt x="55" y="271"/>
                      <a:pt x="52" y="276"/>
                    </a:cubicBezTo>
                    <a:close/>
                  </a:path>
                </a:pathLst>
              </a:custGeom>
              <a:solidFill>
                <a:srgbClr val="9B81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8" name="Freeform 442">
                <a:extLst>
                  <a:ext uri="{FF2B5EF4-FFF2-40B4-BE49-F238E27FC236}">
                    <a16:creationId xmlns:a16="http://schemas.microsoft.com/office/drawing/2014/main" id="{6F634B83-F8FC-4C13-995F-9247442430FA}"/>
                  </a:ext>
                </a:extLst>
              </p:cNvPr>
              <p:cNvSpPr>
                <a:spLocks/>
              </p:cNvSpPr>
              <p:nvPr/>
            </p:nvSpPr>
            <p:spPr bwMode="auto">
              <a:xfrm>
                <a:off x="1813" y="1533"/>
                <a:ext cx="22" cy="256"/>
              </a:xfrm>
              <a:custGeom>
                <a:avLst/>
                <a:gdLst>
                  <a:gd name="T0" fmla="*/ 7 w 20"/>
                  <a:gd name="T1" fmla="*/ 0 h 228"/>
                  <a:gd name="T2" fmla="*/ 14 w 20"/>
                  <a:gd name="T3" fmla="*/ 45 h 228"/>
                  <a:gd name="T4" fmla="*/ 15 w 20"/>
                  <a:gd name="T5" fmla="*/ 109 h 228"/>
                  <a:gd name="T6" fmla="*/ 11 w 20"/>
                  <a:gd name="T7" fmla="*/ 186 h 228"/>
                  <a:gd name="T8" fmla="*/ 13 w 20"/>
                  <a:gd name="T9" fmla="*/ 228 h 228"/>
                  <a:gd name="T10" fmla="*/ 4 w 20"/>
                  <a:gd name="T11" fmla="*/ 193 h 228"/>
                  <a:gd name="T12" fmla="*/ 6 w 20"/>
                  <a:gd name="T13" fmla="*/ 142 h 228"/>
                  <a:gd name="T14" fmla="*/ 6 w 20"/>
                  <a:gd name="T15" fmla="*/ 112 h 228"/>
                  <a:gd name="T16" fmla="*/ 4 w 20"/>
                  <a:gd name="T17" fmla="*/ 7 h 228"/>
                  <a:gd name="T18" fmla="*/ 7 w 20"/>
                  <a:gd name="T1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28">
                    <a:moveTo>
                      <a:pt x="7" y="0"/>
                    </a:moveTo>
                    <a:cubicBezTo>
                      <a:pt x="10" y="15"/>
                      <a:pt x="20" y="34"/>
                      <a:pt x="14" y="45"/>
                    </a:cubicBezTo>
                    <a:cubicBezTo>
                      <a:pt x="1" y="69"/>
                      <a:pt x="15" y="88"/>
                      <a:pt x="15" y="109"/>
                    </a:cubicBezTo>
                    <a:cubicBezTo>
                      <a:pt x="14" y="135"/>
                      <a:pt x="15" y="161"/>
                      <a:pt x="11" y="186"/>
                    </a:cubicBezTo>
                    <a:cubicBezTo>
                      <a:pt x="9" y="200"/>
                      <a:pt x="12" y="214"/>
                      <a:pt x="13" y="228"/>
                    </a:cubicBezTo>
                    <a:cubicBezTo>
                      <a:pt x="4" y="218"/>
                      <a:pt x="6" y="205"/>
                      <a:pt x="4" y="193"/>
                    </a:cubicBezTo>
                    <a:cubicBezTo>
                      <a:pt x="3" y="176"/>
                      <a:pt x="0" y="159"/>
                      <a:pt x="6" y="142"/>
                    </a:cubicBezTo>
                    <a:cubicBezTo>
                      <a:pt x="8" y="133"/>
                      <a:pt x="8" y="122"/>
                      <a:pt x="6" y="112"/>
                    </a:cubicBezTo>
                    <a:cubicBezTo>
                      <a:pt x="0" y="77"/>
                      <a:pt x="0" y="43"/>
                      <a:pt x="4" y="7"/>
                    </a:cubicBezTo>
                    <a:cubicBezTo>
                      <a:pt x="6" y="5"/>
                      <a:pt x="4" y="1"/>
                      <a:pt x="7" y="0"/>
                    </a:cubicBezTo>
                    <a:close/>
                  </a:path>
                </a:pathLst>
              </a:custGeom>
              <a:solidFill>
                <a:srgbClr val="A982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9" name="Freeform 443">
                <a:extLst>
                  <a:ext uri="{FF2B5EF4-FFF2-40B4-BE49-F238E27FC236}">
                    <a16:creationId xmlns:a16="http://schemas.microsoft.com/office/drawing/2014/main" id="{28183579-D969-4BF3-9A78-D4FC6BE62DC3}"/>
                  </a:ext>
                </a:extLst>
              </p:cNvPr>
              <p:cNvSpPr>
                <a:spLocks/>
              </p:cNvSpPr>
              <p:nvPr/>
            </p:nvSpPr>
            <p:spPr bwMode="auto">
              <a:xfrm>
                <a:off x="1897" y="1884"/>
                <a:ext cx="42" cy="290"/>
              </a:xfrm>
              <a:custGeom>
                <a:avLst/>
                <a:gdLst>
                  <a:gd name="T0" fmla="*/ 36 w 37"/>
                  <a:gd name="T1" fmla="*/ 258 h 258"/>
                  <a:gd name="T2" fmla="*/ 0 w 37"/>
                  <a:gd name="T3" fmla="*/ 1 h 258"/>
                  <a:gd name="T4" fmla="*/ 6 w 37"/>
                  <a:gd name="T5" fmla="*/ 0 h 258"/>
                  <a:gd name="T6" fmla="*/ 23 w 37"/>
                  <a:gd name="T7" fmla="*/ 88 h 258"/>
                  <a:gd name="T8" fmla="*/ 19 w 37"/>
                  <a:gd name="T9" fmla="*/ 106 h 258"/>
                  <a:gd name="T10" fmla="*/ 35 w 37"/>
                  <a:gd name="T11" fmla="*/ 226 h 258"/>
                  <a:gd name="T12" fmla="*/ 36 w 37"/>
                  <a:gd name="T13" fmla="*/ 258 h 258"/>
                </a:gdLst>
                <a:ahLst/>
                <a:cxnLst>
                  <a:cxn ang="0">
                    <a:pos x="T0" y="T1"/>
                  </a:cxn>
                  <a:cxn ang="0">
                    <a:pos x="T2" y="T3"/>
                  </a:cxn>
                  <a:cxn ang="0">
                    <a:pos x="T4" y="T5"/>
                  </a:cxn>
                  <a:cxn ang="0">
                    <a:pos x="T6" y="T7"/>
                  </a:cxn>
                  <a:cxn ang="0">
                    <a:pos x="T8" y="T9"/>
                  </a:cxn>
                  <a:cxn ang="0">
                    <a:pos x="T10" y="T11"/>
                  </a:cxn>
                  <a:cxn ang="0">
                    <a:pos x="T12" y="T13"/>
                  </a:cxn>
                </a:cxnLst>
                <a:rect l="0" t="0" r="r" b="b"/>
                <a:pathLst>
                  <a:path w="37" h="258">
                    <a:moveTo>
                      <a:pt x="36" y="258"/>
                    </a:moveTo>
                    <a:cubicBezTo>
                      <a:pt x="6" y="175"/>
                      <a:pt x="19" y="86"/>
                      <a:pt x="0" y="1"/>
                    </a:cubicBezTo>
                    <a:cubicBezTo>
                      <a:pt x="2" y="0"/>
                      <a:pt x="4" y="0"/>
                      <a:pt x="6" y="0"/>
                    </a:cubicBezTo>
                    <a:cubicBezTo>
                      <a:pt x="12" y="29"/>
                      <a:pt x="18" y="58"/>
                      <a:pt x="23" y="88"/>
                    </a:cubicBezTo>
                    <a:cubicBezTo>
                      <a:pt x="24" y="93"/>
                      <a:pt x="19" y="99"/>
                      <a:pt x="19" y="106"/>
                    </a:cubicBezTo>
                    <a:cubicBezTo>
                      <a:pt x="16" y="147"/>
                      <a:pt x="30" y="186"/>
                      <a:pt x="35" y="226"/>
                    </a:cubicBezTo>
                    <a:cubicBezTo>
                      <a:pt x="36" y="237"/>
                      <a:pt x="37" y="249"/>
                      <a:pt x="36" y="258"/>
                    </a:cubicBezTo>
                    <a:close/>
                  </a:path>
                </a:pathLst>
              </a:custGeom>
              <a:solidFill>
                <a:srgbClr val="9C7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0" name="Freeform 444">
                <a:extLst>
                  <a:ext uri="{FF2B5EF4-FFF2-40B4-BE49-F238E27FC236}">
                    <a16:creationId xmlns:a16="http://schemas.microsoft.com/office/drawing/2014/main" id="{62CFCDEF-1A42-4CDE-BCA8-B9CEFDA87D58}"/>
                  </a:ext>
                </a:extLst>
              </p:cNvPr>
              <p:cNvSpPr>
                <a:spLocks/>
              </p:cNvSpPr>
              <p:nvPr/>
            </p:nvSpPr>
            <p:spPr bwMode="auto">
              <a:xfrm>
                <a:off x="1922" y="1875"/>
                <a:ext cx="36" cy="298"/>
              </a:xfrm>
              <a:custGeom>
                <a:avLst/>
                <a:gdLst>
                  <a:gd name="T0" fmla="*/ 6 w 32"/>
                  <a:gd name="T1" fmla="*/ 0 h 265"/>
                  <a:gd name="T2" fmla="*/ 18 w 32"/>
                  <a:gd name="T3" fmla="*/ 63 h 265"/>
                  <a:gd name="T4" fmla="*/ 30 w 32"/>
                  <a:gd name="T5" fmla="*/ 235 h 265"/>
                  <a:gd name="T6" fmla="*/ 32 w 32"/>
                  <a:gd name="T7" fmla="*/ 265 h 265"/>
                  <a:gd name="T8" fmla="*/ 0 w 32"/>
                  <a:gd name="T9" fmla="*/ 1 h 265"/>
                  <a:gd name="T10" fmla="*/ 6 w 32"/>
                  <a:gd name="T11" fmla="*/ 0 h 265"/>
                </a:gdLst>
                <a:ahLst/>
                <a:cxnLst>
                  <a:cxn ang="0">
                    <a:pos x="T0" y="T1"/>
                  </a:cxn>
                  <a:cxn ang="0">
                    <a:pos x="T2" y="T3"/>
                  </a:cxn>
                  <a:cxn ang="0">
                    <a:pos x="T4" y="T5"/>
                  </a:cxn>
                  <a:cxn ang="0">
                    <a:pos x="T6" y="T7"/>
                  </a:cxn>
                  <a:cxn ang="0">
                    <a:pos x="T8" y="T9"/>
                  </a:cxn>
                  <a:cxn ang="0">
                    <a:pos x="T10" y="T11"/>
                  </a:cxn>
                </a:cxnLst>
                <a:rect l="0" t="0" r="r" b="b"/>
                <a:pathLst>
                  <a:path w="32" h="265">
                    <a:moveTo>
                      <a:pt x="6" y="0"/>
                    </a:moveTo>
                    <a:cubicBezTo>
                      <a:pt x="10" y="21"/>
                      <a:pt x="16" y="42"/>
                      <a:pt x="18" y="63"/>
                    </a:cubicBezTo>
                    <a:cubicBezTo>
                      <a:pt x="23" y="121"/>
                      <a:pt x="21" y="178"/>
                      <a:pt x="30" y="235"/>
                    </a:cubicBezTo>
                    <a:cubicBezTo>
                      <a:pt x="31" y="245"/>
                      <a:pt x="32" y="255"/>
                      <a:pt x="32" y="265"/>
                    </a:cubicBezTo>
                    <a:cubicBezTo>
                      <a:pt x="11" y="178"/>
                      <a:pt x="17" y="88"/>
                      <a:pt x="0" y="1"/>
                    </a:cubicBezTo>
                    <a:cubicBezTo>
                      <a:pt x="2" y="1"/>
                      <a:pt x="4" y="0"/>
                      <a:pt x="6" y="0"/>
                    </a:cubicBezTo>
                    <a:close/>
                  </a:path>
                </a:pathLst>
              </a:custGeom>
              <a:solidFill>
                <a:srgbClr val="8C6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1" name="Freeform 445">
                <a:extLst>
                  <a:ext uri="{FF2B5EF4-FFF2-40B4-BE49-F238E27FC236}">
                    <a16:creationId xmlns:a16="http://schemas.microsoft.com/office/drawing/2014/main" id="{974FBE46-E05E-4949-A33C-B2AD233C809D}"/>
                  </a:ext>
                </a:extLst>
              </p:cNvPr>
              <p:cNvSpPr>
                <a:spLocks/>
              </p:cNvSpPr>
              <p:nvPr/>
            </p:nvSpPr>
            <p:spPr bwMode="auto">
              <a:xfrm>
                <a:off x="1712" y="2179"/>
                <a:ext cx="35" cy="177"/>
              </a:xfrm>
              <a:custGeom>
                <a:avLst/>
                <a:gdLst>
                  <a:gd name="T0" fmla="*/ 31 w 31"/>
                  <a:gd name="T1" fmla="*/ 158 h 158"/>
                  <a:gd name="T2" fmla="*/ 17 w 31"/>
                  <a:gd name="T3" fmla="*/ 0 h 158"/>
                  <a:gd name="T4" fmla="*/ 31 w 31"/>
                  <a:gd name="T5" fmla="*/ 158 h 158"/>
                </a:gdLst>
                <a:ahLst/>
                <a:cxnLst>
                  <a:cxn ang="0">
                    <a:pos x="T0" y="T1"/>
                  </a:cxn>
                  <a:cxn ang="0">
                    <a:pos x="T2" y="T3"/>
                  </a:cxn>
                  <a:cxn ang="0">
                    <a:pos x="T4" y="T5"/>
                  </a:cxn>
                </a:cxnLst>
                <a:rect l="0" t="0" r="r" b="b"/>
                <a:pathLst>
                  <a:path w="31" h="158">
                    <a:moveTo>
                      <a:pt x="31" y="158"/>
                    </a:moveTo>
                    <a:cubicBezTo>
                      <a:pt x="14" y="110"/>
                      <a:pt x="0" y="58"/>
                      <a:pt x="17" y="0"/>
                    </a:cubicBezTo>
                    <a:cubicBezTo>
                      <a:pt x="23" y="52"/>
                      <a:pt x="23" y="105"/>
                      <a:pt x="31" y="158"/>
                    </a:cubicBezTo>
                    <a:close/>
                  </a:path>
                </a:pathLst>
              </a:custGeom>
              <a:solidFill>
                <a:srgbClr val="A98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2" name="Freeform 446">
                <a:extLst>
                  <a:ext uri="{FF2B5EF4-FFF2-40B4-BE49-F238E27FC236}">
                    <a16:creationId xmlns:a16="http://schemas.microsoft.com/office/drawing/2014/main" id="{C2A76C6C-A3E6-46F5-8DCB-E06E14550E52}"/>
                  </a:ext>
                </a:extLst>
              </p:cNvPr>
              <p:cNvSpPr>
                <a:spLocks/>
              </p:cNvSpPr>
              <p:nvPr/>
            </p:nvSpPr>
            <p:spPr bwMode="auto">
              <a:xfrm>
                <a:off x="1745" y="2365"/>
                <a:ext cx="40" cy="245"/>
              </a:xfrm>
              <a:custGeom>
                <a:avLst/>
                <a:gdLst>
                  <a:gd name="T0" fmla="*/ 0 w 35"/>
                  <a:gd name="T1" fmla="*/ 0 h 218"/>
                  <a:gd name="T2" fmla="*/ 11 w 35"/>
                  <a:gd name="T3" fmla="*/ 22 h 218"/>
                  <a:gd name="T4" fmla="*/ 29 w 35"/>
                  <a:gd name="T5" fmla="*/ 186 h 218"/>
                  <a:gd name="T6" fmla="*/ 35 w 35"/>
                  <a:gd name="T7" fmla="*/ 218 h 218"/>
                  <a:gd name="T8" fmla="*/ 0 w 35"/>
                  <a:gd name="T9" fmla="*/ 0 h 218"/>
                </a:gdLst>
                <a:ahLst/>
                <a:cxnLst>
                  <a:cxn ang="0">
                    <a:pos x="T0" y="T1"/>
                  </a:cxn>
                  <a:cxn ang="0">
                    <a:pos x="T2" y="T3"/>
                  </a:cxn>
                  <a:cxn ang="0">
                    <a:pos x="T4" y="T5"/>
                  </a:cxn>
                  <a:cxn ang="0">
                    <a:pos x="T6" y="T7"/>
                  </a:cxn>
                  <a:cxn ang="0">
                    <a:pos x="T8" y="T9"/>
                  </a:cxn>
                </a:cxnLst>
                <a:rect l="0" t="0" r="r" b="b"/>
                <a:pathLst>
                  <a:path w="35" h="218">
                    <a:moveTo>
                      <a:pt x="0" y="0"/>
                    </a:moveTo>
                    <a:cubicBezTo>
                      <a:pt x="13" y="3"/>
                      <a:pt x="11" y="13"/>
                      <a:pt x="11" y="22"/>
                    </a:cubicBezTo>
                    <a:cubicBezTo>
                      <a:pt x="9" y="78"/>
                      <a:pt x="25" y="131"/>
                      <a:pt x="29" y="186"/>
                    </a:cubicBezTo>
                    <a:cubicBezTo>
                      <a:pt x="30" y="196"/>
                      <a:pt x="35" y="207"/>
                      <a:pt x="35" y="218"/>
                    </a:cubicBezTo>
                    <a:cubicBezTo>
                      <a:pt x="11" y="148"/>
                      <a:pt x="6" y="74"/>
                      <a:pt x="0" y="0"/>
                    </a:cubicBezTo>
                    <a:close/>
                  </a:path>
                </a:pathLst>
              </a:custGeom>
              <a:solidFill>
                <a:srgbClr val="A98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3" name="Freeform 447">
                <a:extLst>
                  <a:ext uri="{FF2B5EF4-FFF2-40B4-BE49-F238E27FC236}">
                    <a16:creationId xmlns:a16="http://schemas.microsoft.com/office/drawing/2014/main" id="{CC8F5542-1DC9-4300-8611-C4AE46D97B70}"/>
                  </a:ext>
                </a:extLst>
              </p:cNvPr>
              <p:cNvSpPr>
                <a:spLocks/>
              </p:cNvSpPr>
              <p:nvPr/>
            </p:nvSpPr>
            <p:spPr bwMode="auto">
              <a:xfrm>
                <a:off x="1838" y="1977"/>
                <a:ext cx="42" cy="265"/>
              </a:xfrm>
              <a:custGeom>
                <a:avLst/>
                <a:gdLst>
                  <a:gd name="T0" fmla="*/ 29 w 38"/>
                  <a:gd name="T1" fmla="*/ 213 h 236"/>
                  <a:gd name="T2" fmla="*/ 7 w 38"/>
                  <a:gd name="T3" fmla="*/ 80 h 236"/>
                  <a:gd name="T4" fmla="*/ 3 w 38"/>
                  <a:gd name="T5" fmla="*/ 0 h 236"/>
                  <a:gd name="T6" fmla="*/ 20 w 38"/>
                  <a:gd name="T7" fmla="*/ 114 h 236"/>
                  <a:gd name="T8" fmla="*/ 38 w 38"/>
                  <a:gd name="T9" fmla="*/ 229 h 236"/>
                  <a:gd name="T10" fmla="*/ 31 w 38"/>
                  <a:gd name="T11" fmla="*/ 230 h 236"/>
                  <a:gd name="T12" fmla="*/ 29 w 38"/>
                  <a:gd name="T13" fmla="*/ 213 h 236"/>
                </a:gdLst>
                <a:ahLst/>
                <a:cxnLst>
                  <a:cxn ang="0">
                    <a:pos x="T0" y="T1"/>
                  </a:cxn>
                  <a:cxn ang="0">
                    <a:pos x="T2" y="T3"/>
                  </a:cxn>
                  <a:cxn ang="0">
                    <a:pos x="T4" y="T5"/>
                  </a:cxn>
                  <a:cxn ang="0">
                    <a:pos x="T6" y="T7"/>
                  </a:cxn>
                  <a:cxn ang="0">
                    <a:pos x="T8" y="T9"/>
                  </a:cxn>
                  <a:cxn ang="0">
                    <a:pos x="T10" y="T11"/>
                  </a:cxn>
                  <a:cxn ang="0">
                    <a:pos x="T12" y="T13"/>
                  </a:cxn>
                </a:cxnLst>
                <a:rect l="0" t="0" r="r" b="b"/>
                <a:pathLst>
                  <a:path w="38" h="236">
                    <a:moveTo>
                      <a:pt x="29" y="213"/>
                    </a:moveTo>
                    <a:cubicBezTo>
                      <a:pt x="22" y="168"/>
                      <a:pt x="14" y="124"/>
                      <a:pt x="7" y="80"/>
                    </a:cubicBezTo>
                    <a:cubicBezTo>
                      <a:pt x="3" y="53"/>
                      <a:pt x="0" y="27"/>
                      <a:pt x="3" y="0"/>
                    </a:cubicBezTo>
                    <a:cubicBezTo>
                      <a:pt x="11" y="38"/>
                      <a:pt x="11" y="76"/>
                      <a:pt x="20" y="114"/>
                    </a:cubicBezTo>
                    <a:cubicBezTo>
                      <a:pt x="29" y="151"/>
                      <a:pt x="36" y="190"/>
                      <a:pt x="38" y="229"/>
                    </a:cubicBezTo>
                    <a:cubicBezTo>
                      <a:pt x="37" y="236"/>
                      <a:pt x="34" y="233"/>
                      <a:pt x="31" y="230"/>
                    </a:cubicBezTo>
                    <a:cubicBezTo>
                      <a:pt x="27" y="225"/>
                      <a:pt x="31" y="218"/>
                      <a:pt x="29" y="213"/>
                    </a:cubicBezTo>
                    <a:close/>
                  </a:path>
                </a:pathLst>
              </a:custGeom>
              <a:solidFill>
                <a:srgbClr val="9A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4" name="Freeform 448">
                <a:extLst>
                  <a:ext uri="{FF2B5EF4-FFF2-40B4-BE49-F238E27FC236}">
                    <a16:creationId xmlns:a16="http://schemas.microsoft.com/office/drawing/2014/main" id="{C33F769B-933D-4621-A008-4A26FE89E109}"/>
                  </a:ext>
                </a:extLst>
              </p:cNvPr>
              <p:cNvSpPr>
                <a:spLocks/>
              </p:cNvSpPr>
              <p:nvPr/>
            </p:nvSpPr>
            <p:spPr bwMode="auto">
              <a:xfrm>
                <a:off x="1750" y="2161"/>
                <a:ext cx="38" cy="193"/>
              </a:xfrm>
              <a:custGeom>
                <a:avLst/>
                <a:gdLst>
                  <a:gd name="T0" fmla="*/ 27 w 34"/>
                  <a:gd name="T1" fmla="*/ 81 h 172"/>
                  <a:gd name="T2" fmla="*/ 27 w 34"/>
                  <a:gd name="T3" fmla="*/ 172 h 172"/>
                  <a:gd name="T4" fmla="*/ 6 w 34"/>
                  <a:gd name="T5" fmla="*/ 0 h 172"/>
                  <a:gd name="T6" fmla="*/ 17 w 34"/>
                  <a:gd name="T7" fmla="*/ 77 h 172"/>
                  <a:gd name="T8" fmla="*/ 28 w 34"/>
                  <a:gd name="T9" fmla="*/ 68 h 172"/>
                  <a:gd name="T10" fmla="*/ 27 w 34"/>
                  <a:gd name="T11" fmla="*/ 81 h 172"/>
                </a:gdLst>
                <a:ahLst/>
                <a:cxnLst>
                  <a:cxn ang="0">
                    <a:pos x="T0" y="T1"/>
                  </a:cxn>
                  <a:cxn ang="0">
                    <a:pos x="T2" y="T3"/>
                  </a:cxn>
                  <a:cxn ang="0">
                    <a:pos x="T4" y="T5"/>
                  </a:cxn>
                  <a:cxn ang="0">
                    <a:pos x="T6" y="T7"/>
                  </a:cxn>
                  <a:cxn ang="0">
                    <a:pos x="T8" y="T9"/>
                  </a:cxn>
                  <a:cxn ang="0">
                    <a:pos x="T10" y="T11"/>
                  </a:cxn>
                </a:cxnLst>
                <a:rect l="0" t="0" r="r" b="b"/>
                <a:pathLst>
                  <a:path w="34" h="172">
                    <a:moveTo>
                      <a:pt x="27" y="81"/>
                    </a:moveTo>
                    <a:cubicBezTo>
                      <a:pt x="27" y="111"/>
                      <a:pt x="27" y="142"/>
                      <a:pt x="27" y="172"/>
                    </a:cubicBezTo>
                    <a:cubicBezTo>
                      <a:pt x="25" y="114"/>
                      <a:pt x="0" y="59"/>
                      <a:pt x="6" y="0"/>
                    </a:cubicBezTo>
                    <a:cubicBezTo>
                      <a:pt x="12" y="25"/>
                      <a:pt x="9" y="51"/>
                      <a:pt x="17" y="77"/>
                    </a:cubicBezTo>
                    <a:cubicBezTo>
                      <a:pt x="23" y="79"/>
                      <a:pt x="16" y="59"/>
                      <a:pt x="28" y="68"/>
                    </a:cubicBezTo>
                    <a:cubicBezTo>
                      <a:pt x="33" y="73"/>
                      <a:pt x="34" y="77"/>
                      <a:pt x="27" y="81"/>
                    </a:cubicBezTo>
                    <a:close/>
                  </a:path>
                </a:pathLst>
              </a:custGeom>
              <a:solidFill>
                <a:srgbClr val="9C7A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5" name="Freeform 449">
                <a:extLst>
                  <a:ext uri="{FF2B5EF4-FFF2-40B4-BE49-F238E27FC236}">
                    <a16:creationId xmlns:a16="http://schemas.microsoft.com/office/drawing/2014/main" id="{6070D9B0-F171-45F9-A93E-1D821D626896}"/>
                  </a:ext>
                </a:extLst>
              </p:cNvPr>
              <p:cNvSpPr>
                <a:spLocks/>
              </p:cNvSpPr>
              <p:nvPr/>
            </p:nvSpPr>
            <p:spPr bwMode="auto">
              <a:xfrm>
                <a:off x="1657" y="2090"/>
                <a:ext cx="42" cy="182"/>
              </a:xfrm>
              <a:custGeom>
                <a:avLst/>
                <a:gdLst>
                  <a:gd name="T0" fmla="*/ 25 w 38"/>
                  <a:gd name="T1" fmla="*/ 162 h 162"/>
                  <a:gd name="T2" fmla="*/ 15 w 38"/>
                  <a:gd name="T3" fmla="*/ 0 h 162"/>
                  <a:gd name="T4" fmla="*/ 22 w 38"/>
                  <a:gd name="T5" fmla="*/ 60 h 162"/>
                  <a:gd name="T6" fmla="*/ 32 w 38"/>
                  <a:gd name="T7" fmla="*/ 75 h 162"/>
                  <a:gd name="T8" fmla="*/ 34 w 38"/>
                  <a:gd name="T9" fmla="*/ 82 h 162"/>
                  <a:gd name="T10" fmla="*/ 34 w 38"/>
                  <a:gd name="T11" fmla="*/ 162 h 162"/>
                  <a:gd name="T12" fmla="*/ 25 w 38"/>
                  <a:gd name="T13" fmla="*/ 162 h 162"/>
                </a:gdLst>
                <a:ahLst/>
                <a:cxnLst>
                  <a:cxn ang="0">
                    <a:pos x="T0" y="T1"/>
                  </a:cxn>
                  <a:cxn ang="0">
                    <a:pos x="T2" y="T3"/>
                  </a:cxn>
                  <a:cxn ang="0">
                    <a:pos x="T4" y="T5"/>
                  </a:cxn>
                  <a:cxn ang="0">
                    <a:pos x="T6" y="T7"/>
                  </a:cxn>
                  <a:cxn ang="0">
                    <a:pos x="T8" y="T9"/>
                  </a:cxn>
                  <a:cxn ang="0">
                    <a:pos x="T10" y="T11"/>
                  </a:cxn>
                  <a:cxn ang="0">
                    <a:pos x="T12" y="T13"/>
                  </a:cxn>
                </a:cxnLst>
                <a:rect l="0" t="0" r="r" b="b"/>
                <a:pathLst>
                  <a:path w="38" h="162">
                    <a:moveTo>
                      <a:pt x="25" y="162"/>
                    </a:moveTo>
                    <a:cubicBezTo>
                      <a:pt x="38" y="107"/>
                      <a:pt x="0" y="55"/>
                      <a:pt x="15" y="0"/>
                    </a:cubicBezTo>
                    <a:cubicBezTo>
                      <a:pt x="20" y="20"/>
                      <a:pt x="17" y="40"/>
                      <a:pt x="22" y="60"/>
                    </a:cubicBezTo>
                    <a:cubicBezTo>
                      <a:pt x="24" y="66"/>
                      <a:pt x="16" y="79"/>
                      <a:pt x="32" y="75"/>
                    </a:cubicBezTo>
                    <a:cubicBezTo>
                      <a:pt x="33" y="77"/>
                      <a:pt x="34" y="80"/>
                      <a:pt x="34" y="82"/>
                    </a:cubicBezTo>
                    <a:cubicBezTo>
                      <a:pt x="34" y="109"/>
                      <a:pt x="34" y="135"/>
                      <a:pt x="34" y="162"/>
                    </a:cubicBezTo>
                    <a:cubicBezTo>
                      <a:pt x="31" y="162"/>
                      <a:pt x="28" y="162"/>
                      <a:pt x="25" y="162"/>
                    </a:cubicBezTo>
                    <a:close/>
                  </a:path>
                </a:pathLst>
              </a:custGeom>
              <a:solidFill>
                <a:srgbClr val="BB9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6" name="Freeform 450">
                <a:extLst>
                  <a:ext uri="{FF2B5EF4-FFF2-40B4-BE49-F238E27FC236}">
                    <a16:creationId xmlns:a16="http://schemas.microsoft.com/office/drawing/2014/main" id="{ACF07867-B1E0-4ACE-A6B8-24168A388F86}"/>
                  </a:ext>
                </a:extLst>
              </p:cNvPr>
              <p:cNvSpPr>
                <a:spLocks/>
              </p:cNvSpPr>
              <p:nvPr/>
            </p:nvSpPr>
            <p:spPr bwMode="auto">
              <a:xfrm>
                <a:off x="1800" y="1937"/>
                <a:ext cx="45" cy="195"/>
              </a:xfrm>
              <a:custGeom>
                <a:avLst/>
                <a:gdLst>
                  <a:gd name="T0" fmla="*/ 9 w 40"/>
                  <a:gd name="T1" fmla="*/ 0 h 173"/>
                  <a:gd name="T2" fmla="*/ 19 w 40"/>
                  <a:gd name="T3" fmla="*/ 84 h 173"/>
                  <a:gd name="T4" fmla="*/ 27 w 40"/>
                  <a:gd name="T5" fmla="*/ 69 h 173"/>
                  <a:gd name="T6" fmla="*/ 40 w 40"/>
                  <a:gd name="T7" fmla="*/ 172 h 173"/>
                  <a:gd name="T8" fmla="*/ 36 w 40"/>
                  <a:gd name="T9" fmla="*/ 173 h 173"/>
                  <a:gd name="T10" fmla="*/ 32 w 40"/>
                  <a:gd name="T11" fmla="*/ 141 h 173"/>
                  <a:gd name="T12" fmla="*/ 11 w 40"/>
                  <a:gd name="T13" fmla="*/ 73 h 173"/>
                  <a:gd name="T14" fmla="*/ 3 w 40"/>
                  <a:gd name="T15" fmla="*/ 12 h 173"/>
                  <a:gd name="T16" fmla="*/ 9 w 40"/>
                  <a:gd name="T1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173">
                    <a:moveTo>
                      <a:pt x="9" y="0"/>
                    </a:moveTo>
                    <a:cubicBezTo>
                      <a:pt x="17" y="27"/>
                      <a:pt x="15" y="56"/>
                      <a:pt x="19" y="84"/>
                    </a:cubicBezTo>
                    <a:cubicBezTo>
                      <a:pt x="25" y="80"/>
                      <a:pt x="19" y="73"/>
                      <a:pt x="27" y="69"/>
                    </a:cubicBezTo>
                    <a:cubicBezTo>
                      <a:pt x="34" y="103"/>
                      <a:pt x="38" y="138"/>
                      <a:pt x="40" y="172"/>
                    </a:cubicBezTo>
                    <a:cubicBezTo>
                      <a:pt x="39" y="172"/>
                      <a:pt x="37" y="173"/>
                      <a:pt x="36" y="173"/>
                    </a:cubicBezTo>
                    <a:cubicBezTo>
                      <a:pt x="34" y="162"/>
                      <a:pt x="32" y="152"/>
                      <a:pt x="32" y="141"/>
                    </a:cubicBezTo>
                    <a:cubicBezTo>
                      <a:pt x="32" y="116"/>
                      <a:pt x="13" y="97"/>
                      <a:pt x="11" y="73"/>
                    </a:cubicBezTo>
                    <a:cubicBezTo>
                      <a:pt x="9" y="52"/>
                      <a:pt x="9" y="31"/>
                      <a:pt x="3" y="12"/>
                    </a:cubicBezTo>
                    <a:cubicBezTo>
                      <a:pt x="6" y="8"/>
                      <a:pt x="0" y="0"/>
                      <a:pt x="9" y="0"/>
                    </a:cubicBezTo>
                    <a:close/>
                  </a:path>
                </a:pathLst>
              </a:custGeom>
              <a:solidFill>
                <a:srgbClr val="A88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7" name="Freeform 451">
                <a:extLst>
                  <a:ext uri="{FF2B5EF4-FFF2-40B4-BE49-F238E27FC236}">
                    <a16:creationId xmlns:a16="http://schemas.microsoft.com/office/drawing/2014/main" id="{FE071664-C1CD-4F18-8394-83C28CE78D4B}"/>
                  </a:ext>
                </a:extLst>
              </p:cNvPr>
              <p:cNvSpPr>
                <a:spLocks/>
              </p:cNvSpPr>
              <p:nvPr/>
            </p:nvSpPr>
            <p:spPr bwMode="auto">
              <a:xfrm>
                <a:off x="1703" y="1755"/>
                <a:ext cx="30" cy="202"/>
              </a:xfrm>
              <a:custGeom>
                <a:avLst/>
                <a:gdLst>
                  <a:gd name="T0" fmla="*/ 1 w 27"/>
                  <a:gd name="T1" fmla="*/ 114 h 180"/>
                  <a:gd name="T2" fmla="*/ 6 w 27"/>
                  <a:gd name="T3" fmla="*/ 113 h 180"/>
                  <a:gd name="T4" fmla="*/ 10 w 27"/>
                  <a:gd name="T5" fmla="*/ 143 h 180"/>
                  <a:gd name="T6" fmla="*/ 17 w 27"/>
                  <a:gd name="T7" fmla="*/ 2 h 180"/>
                  <a:gd name="T8" fmla="*/ 21 w 27"/>
                  <a:gd name="T9" fmla="*/ 2 h 180"/>
                  <a:gd name="T10" fmla="*/ 27 w 27"/>
                  <a:gd name="T11" fmla="*/ 83 h 180"/>
                  <a:gd name="T12" fmla="*/ 17 w 27"/>
                  <a:gd name="T13" fmla="*/ 153 h 180"/>
                  <a:gd name="T14" fmla="*/ 8 w 27"/>
                  <a:gd name="T15" fmla="*/ 180 h 180"/>
                  <a:gd name="T16" fmla="*/ 1 w 27"/>
                  <a:gd name="T17" fmla="*/ 11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80">
                    <a:moveTo>
                      <a:pt x="1" y="114"/>
                    </a:moveTo>
                    <a:cubicBezTo>
                      <a:pt x="3" y="114"/>
                      <a:pt x="4" y="114"/>
                      <a:pt x="6" y="113"/>
                    </a:cubicBezTo>
                    <a:cubicBezTo>
                      <a:pt x="7" y="123"/>
                      <a:pt x="9" y="133"/>
                      <a:pt x="10" y="143"/>
                    </a:cubicBezTo>
                    <a:cubicBezTo>
                      <a:pt x="24" y="96"/>
                      <a:pt x="15" y="49"/>
                      <a:pt x="17" y="2"/>
                    </a:cubicBezTo>
                    <a:cubicBezTo>
                      <a:pt x="18" y="0"/>
                      <a:pt x="20" y="0"/>
                      <a:pt x="21" y="2"/>
                    </a:cubicBezTo>
                    <a:cubicBezTo>
                      <a:pt x="22" y="29"/>
                      <a:pt x="26" y="56"/>
                      <a:pt x="27" y="83"/>
                    </a:cubicBezTo>
                    <a:cubicBezTo>
                      <a:pt x="27" y="105"/>
                      <a:pt x="24" y="130"/>
                      <a:pt x="17" y="153"/>
                    </a:cubicBezTo>
                    <a:cubicBezTo>
                      <a:pt x="14" y="160"/>
                      <a:pt x="15" y="169"/>
                      <a:pt x="8" y="180"/>
                    </a:cubicBezTo>
                    <a:cubicBezTo>
                      <a:pt x="5" y="155"/>
                      <a:pt x="0" y="135"/>
                      <a:pt x="1" y="114"/>
                    </a:cubicBezTo>
                    <a:close/>
                  </a:path>
                </a:pathLst>
              </a:custGeom>
              <a:solidFill>
                <a:srgbClr val="906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8" name="Freeform 452">
                <a:extLst>
                  <a:ext uri="{FF2B5EF4-FFF2-40B4-BE49-F238E27FC236}">
                    <a16:creationId xmlns:a16="http://schemas.microsoft.com/office/drawing/2014/main" id="{81C6DABF-CB1E-4D36-BA6E-B889FE0E3087}"/>
                  </a:ext>
                </a:extLst>
              </p:cNvPr>
              <p:cNvSpPr>
                <a:spLocks/>
              </p:cNvSpPr>
              <p:nvPr/>
            </p:nvSpPr>
            <p:spPr bwMode="auto">
              <a:xfrm>
                <a:off x="1826" y="2224"/>
                <a:ext cx="28" cy="263"/>
              </a:xfrm>
              <a:custGeom>
                <a:avLst/>
                <a:gdLst>
                  <a:gd name="T0" fmla="*/ 11 w 25"/>
                  <a:gd name="T1" fmla="*/ 1 h 234"/>
                  <a:gd name="T2" fmla="*/ 9 w 25"/>
                  <a:gd name="T3" fmla="*/ 96 h 234"/>
                  <a:gd name="T4" fmla="*/ 25 w 25"/>
                  <a:gd name="T5" fmla="*/ 234 h 234"/>
                  <a:gd name="T6" fmla="*/ 12 w 25"/>
                  <a:gd name="T7" fmla="*/ 205 h 234"/>
                  <a:gd name="T8" fmla="*/ 2 w 25"/>
                  <a:gd name="T9" fmla="*/ 14 h 234"/>
                  <a:gd name="T10" fmla="*/ 11 w 25"/>
                  <a:gd name="T11" fmla="*/ 1 h 234"/>
                </a:gdLst>
                <a:ahLst/>
                <a:cxnLst>
                  <a:cxn ang="0">
                    <a:pos x="T0" y="T1"/>
                  </a:cxn>
                  <a:cxn ang="0">
                    <a:pos x="T2" y="T3"/>
                  </a:cxn>
                  <a:cxn ang="0">
                    <a:pos x="T4" y="T5"/>
                  </a:cxn>
                  <a:cxn ang="0">
                    <a:pos x="T6" y="T7"/>
                  </a:cxn>
                  <a:cxn ang="0">
                    <a:pos x="T8" y="T9"/>
                  </a:cxn>
                  <a:cxn ang="0">
                    <a:pos x="T10" y="T11"/>
                  </a:cxn>
                </a:cxnLst>
                <a:rect l="0" t="0" r="r" b="b"/>
                <a:pathLst>
                  <a:path w="25" h="234">
                    <a:moveTo>
                      <a:pt x="11" y="1"/>
                    </a:moveTo>
                    <a:cubicBezTo>
                      <a:pt x="4" y="33"/>
                      <a:pt x="9" y="65"/>
                      <a:pt x="9" y="96"/>
                    </a:cubicBezTo>
                    <a:cubicBezTo>
                      <a:pt x="8" y="142"/>
                      <a:pt x="17" y="186"/>
                      <a:pt x="25" y="234"/>
                    </a:cubicBezTo>
                    <a:cubicBezTo>
                      <a:pt x="14" y="225"/>
                      <a:pt x="14" y="214"/>
                      <a:pt x="12" y="205"/>
                    </a:cubicBezTo>
                    <a:cubicBezTo>
                      <a:pt x="1" y="142"/>
                      <a:pt x="2" y="78"/>
                      <a:pt x="2" y="14"/>
                    </a:cubicBezTo>
                    <a:cubicBezTo>
                      <a:pt x="2" y="8"/>
                      <a:pt x="0" y="0"/>
                      <a:pt x="11" y="1"/>
                    </a:cubicBezTo>
                    <a:close/>
                  </a:path>
                </a:pathLst>
              </a:custGeom>
              <a:solidFill>
                <a:srgbClr val="8E70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9" name="Freeform 453">
                <a:extLst>
                  <a:ext uri="{FF2B5EF4-FFF2-40B4-BE49-F238E27FC236}">
                    <a16:creationId xmlns:a16="http://schemas.microsoft.com/office/drawing/2014/main" id="{A9038FBC-9FC8-4E0E-80D2-22D04E9A8C99}"/>
                  </a:ext>
                </a:extLst>
              </p:cNvPr>
              <p:cNvSpPr>
                <a:spLocks/>
              </p:cNvSpPr>
              <p:nvPr/>
            </p:nvSpPr>
            <p:spPr bwMode="auto">
              <a:xfrm>
                <a:off x="1714" y="1276"/>
                <a:ext cx="26" cy="202"/>
              </a:xfrm>
              <a:custGeom>
                <a:avLst/>
                <a:gdLst>
                  <a:gd name="T0" fmla="*/ 9 w 23"/>
                  <a:gd name="T1" fmla="*/ 180 h 180"/>
                  <a:gd name="T2" fmla="*/ 0 w 23"/>
                  <a:gd name="T3" fmla="*/ 0 h 180"/>
                  <a:gd name="T4" fmla="*/ 23 w 23"/>
                  <a:gd name="T5" fmla="*/ 101 h 180"/>
                  <a:gd name="T6" fmla="*/ 12 w 23"/>
                  <a:gd name="T7" fmla="*/ 94 h 180"/>
                  <a:gd name="T8" fmla="*/ 9 w 23"/>
                  <a:gd name="T9" fmla="*/ 180 h 180"/>
                </a:gdLst>
                <a:ahLst/>
                <a:cxnLst>
                  <a:cxn ang="0">
                    <a:pos x="T0" y="T1"/>
                  </a:cxn>
                  <a:cxn ang="0">
                    <a:pos x="T2" y="T3"/>
                  </a:cxn>
                  <a:cxn ang="0">
                    <a:pos x="T4" y="T5"/>
                  </a:cxn>
                  <a:cxn ang="0">
                    <a:pos x="T6" y="T7"/>
                  </a:cxn>
                  <a:cxn ang="0">
                    <a:pos x="T8" y="T9"/>
                  </a:cxn>
                </a:cxnLst>
                <a:rect l="0" t="0" r="r" b="b"/>
                <a:pathLst>
                  <a:path w="23" h="180">
                    <a:moveTo>
                      <a:pt x="9" y="180"/>
                    </a:moveTo>
                    <a:cubicBezTo>
                      <a:pt x="5" y="120"/>
                      <a:pt x="14" y="60"/>
                      <a:pt x="0" y="0"/>
                    </a:cubicBezTo>
                    <a:cubicBezTo>
                      <a:pt x="13" y="33"/>
                      <a:pt x="12" y="68"/>
                      <a:pt x="23" y="101"/>
                    </a:cubicBezTo>
                    <a:cubicBezTo>
                      <a:pt x="16" y="102"/>
                      <a:pt x="18" y="94"/>
                      <a:pt x="12" y="94"/>
                    </a:cubicBezTo>
                    <a:cubicBezTo>
                      <a:pt x="18" y="123"/>
                      <a:pt x="14" y="151"/>
                      <a:pt x="9" y="180"/>
                    </a:cubicBezTo>
                    <a:close/>
                  </a:path>
                </a:pathLst>
              </a:custGeom>
              <a:solidFill>
                <a:srgbClr val="B491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454">
                <a:extLst>
                  <a:ext uri="{FF2B5EF4-FFF2-40B4-BE49-F238E27FC236}">
                    <a16:creationId xmlns:a16="http://schemas.microsoft.com/office/drawing/2014/main" id="{FD810F1F-5746-49B2-BBDF-06D19A66CA2A}"/>
                  </a:ext>
                </a:extLst>
              </p:cNvPr>
              <p:cNvSpPr>
                <a:spLocks/>
              </p:cNvSpPr>
              <p:nvPr/>
            </p:nvSpPr>
            <p:spPr bwMode="auto">
              <a:xfrm>
                <a:off x="1849" y="2329"/>
                <a:ext cx="31" cy="199"/>
              </a:xfrm>
              <a:custGeom>
                <a:avLst/>
                <a:gdLst>
                  <a:gd name="T0" fmla="*/ 14 w 28"/>
                  <a:gd name="T1" fmla="*/ 177 h 177"/>
                  <a:gd name="T2" fmla="*/ 0 w 28"/>
                  <a:gd name="T3" fmla="*/ 1 h 177"/>
                  <a:gd name="T4" fmla="*/ 5 w 28"/>
                  <a:gd name="T5" fmla="*/ 0 h 177"/>
                  <a:gd name="T6" fmla="*/ 17 w 28"/>
                  <a:gd name="T7" fmla="*/ 71 h 177"/>
                  <a:gd name="T8" fmla="*/ 27 w 28"/>
                  <a:gd name="T9" fmla="*/ 63 h 177"/>
                  <a:gd name="T10" fmla="*/ 22 w 28"/>
                  <a:gd name="T11" fmla="*/ 177 h 177"/>
                  <a:gd name="T12" fmla="*/ 14 w 28"/>
                  <a:gd name="T13" fmla="*/ 177 h 177"/>
                </a:gdLst>
                <a:ahLst/>
                <a:cxnLst>
                  <a:cxn ang="0">
                    <a:pos x="T0" y="T1"/>
                  </a:cxn>
                  <a:cxn ang="0">
                    <a:pos x="T2" y="T3"/>
                  </a:cxn>
                  <a:cxn ang="0">
                    <a:pos x="T4" y="T5"/>
                  </a:cxn>
                  <a:cxn ang="0">
                    <a:pos x="T6" y="T7"/>
                  </a:cxn>
                  <a:cxn ang="0">
                    <a:pos x="T8" y="T9"/>
                  </a:cxn>
                  <a:cxn ang="0">
                    <a:pos x="T10" y="T11"/>
                  </a:cxn>
                  <a:cxn ang="0">
                    <a:pos x="T12" y="T13"/>
                  </a:cxn>
                </a:cxnLst>
                <a:rect l="0" t="0" r="r" b="b"/>
                <a:pathLst>
                  <a:path w="28" h="177">
                    <a:moveTo>
                      <a:pt x="14" y="177"/>
                    </a:moveTo>
                    <a:cubicBezTo>
                      <a:pt x="28" y="117"/>
                      <a:pt x="4" y="60"/>
                      <a:pt x="0" y="1"/>
                    </a:cubicBezTo>
                    <a:cubicBezTo>
                      <a:pt x="2" y="1"/>
                      <a:pt x="4" y="1"/>
                      <a:pt x="5" y="0"/>
                    </a:cubicBezTo>
                    <a:cubicBezTo>
                      <a:pt x="9" y="24"/>
                      <a:pt x="13" y="48"/>
                      <a:pt x="17" y="71"/>
                    </a:cubicBezTo>
                    <a:cubicBezTo>
                      <a:pt x="22" y="73"/>
                      <a:pt x="21" y="66"/>
                      <a:pt x="27" y="63"/>
                    </a:cubicBezTo>
                    <a:cubicBezTo>
                      <a:pt x="25" y="102"/>
                      <a:pt x="24" y="139"/>
                      <a:pt x="22" y="177"/>
                    </a:cubicBezTo>
                    <a:cubicBezTo>
                      <a:pt x="20" y="177"/>
                      <a:pt x="17" y="177"/>
                      <a:pt x="14" y="177"/>
                    </a:cubicBezTo>
                    <a:close/>
                  </a:path>
                </a:pathLst>
              </a:custGeom>
              <a:solidFill>
                <a:srgbClr val="8C6F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455">
                <a:extLst>
                  <a:ext uri="{FF2B5EF4-FFF2-40B4-BE49-F238E27FC236}">
                    <a16:creationId xmlns:a16="http://schemas.microsoft.com/office/drawing/2014/main" id="{E6003CC9-1DAE-4B53-B299-E04297CEAE79}"/>
                  </a:ext>
                </a:extLst>
              </p:cNvPr>
              <p:cNvSpPr>
                <a:spLocks/>
              </p:cNvSpPr>
              <p:nvPr/>
            </p:nvSpPr>
            <p:spPr bwMode="auto">
              <a:xfrm>
                <a:off x="1725" y="2390"/>
                <a:ext cx="40" cy="195"/>
              </a:xfrm>
              <a:custGeom>
                <a:avLst/>
                <a:gdLst>
                  <a:gd name="T0" fmla="*/ 28 w 35"/>
                  <a:gd name="T1" fmla="*/ 174 h 174"/>
                  <a:gd name="T2" fmla="*/ 17 w 35"/>
                  <a:gd name="T3" fmla="*/ 160 h 174"/>
                  <a:gd name="T4" fmla="*/ 0 w 35"/>
                  <a:gd name="T5" fmla="*/ 1 h 174"/>
                  <a:gd name="T6" fmla="*/ 5 w 35"/>
                  <a:gd name="T7" fmla="*/ 1 h 174"/>
                  <a:gd name="T8" fmla="*/ 20 w 35"/>
                  <a:gd name="T9" fmla="*/ 122 h 174"/>
                  <a:gd name="T10" fmla="*/ 28 w 35"/>
                  <a:gd name="T11" fmla="*/ 141 h 174"/>
                  <a:gd name="T12" fmla="*/ 28 w 35"/>
                  <a:gd name="T13" fmla="*/ 174 h 174"/>
                </a:gdLst>
                <a:ahLst/>
                <a:cxnLst>
                  <a:cxn ang="0">
                    <a:pos x="T0" y="T1"/>
                  </a:cxn>
                  <a:cxn ang="0">
                    <a:pos x="T2" y="T3"/>
                  </a:cxn>
                  <a:cxn ang="0">
                    <a:pos x="T4" y="T5"/>
                  </a:cxn>
                  <a:cxn ang="0">
                    <a:pos x="T6" y="T7"/>
                  </a:cxn>
                  <a:cxn ang="0">
                    <a:pos x="T8" y="T9"/>
                  </a:cxn>
                  <a:cxn ang="0">
                    <a:pos x="T10" y="T11"/>
                  </a:cxn>
                  <a:cxn ang="0">
                    <a:pos x="T12" y="T13"/>
                  </a:cxn>
                </a:cxnLst>
                <a:rect l="0" t="0" r="r" b="b"/>
                <a:pathLst>
                  <a:path w="35" h="174">
                    <a:moveTo>
                      <a:pt x="28" y="174"/>
                    </a:moveTo>
                    <a:cubicBezTo>
                      <a:pt x="20" y="173"/>
                      <a:pt x="18" y="167"/>
                      <a:pt x="17" y="160"/>
                    </a:cubicBezTo>
                    <a:cubicBezTo>
                      <a:pt x="12" y="107"/>
                      <a:pt x="6" y="54"/>
                      <a:pt x="0" y="1"/>
                    </a:cubicBezTo>
                    <a:cubicBezTo>
                      <a:pt x="2" y="0"/>
                      <a:pt x="3" y="0"/>
                      <a:pt x="5" y="1"/>
                    </a:cubicBezTo>
                    <a:cubicBezTo>
                      <a:pt x="10" y="41"/>
                      <a:pt x="15" y="82"/>
                      <a:pt x="20" y="122"/>
                    </a:cubicBezTo>
                    <a:cubicBezTo>
                      <a:pt x="21" y="130"/>
                      <a:pt x="23" y="136"/>
                      <a:pt x="28" y="141"/>
                    </a:cubicBezTo>
                    <a:cubicBezTo>
                      <a:pt x="29" y="152"/>
                      <a:pt x="35" y="163"/>
                      <a:pt x="28" y="174"/>
                    </a:cubicBezTo>
                    <a:close/>
                  </a:path>
                </a:pathLst>
              </a:custGeom>
              <a:solidFill>
                <a:srgbClr val="8A62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2" name="Freeform 456">
                <a:extLst>
                  <a:ext uri="{FF2B5EF4-FFF2-40B4-BE49-F238E27FC236}">
                    <a16:creationId xmlns:a16="http://schemas.microsoft.com/office/drawing/2014/main" id="{69D12B07-F570-474A-BD24-D2719C5021D8}"/>
                  </a:ext>
                </a:extLst>
              </p:cNvPr>
              <p:cNvSpPr>
                <a:spLocks/>
              </p:cNvSpPr>
              <p:nvPr/>
            </p:nvSpPr>
            <p:spPr bwMode="auto">
              <a:xfrm>
                <a:off x="1954" y="2327"/>
                <a:ext cx="56" cy="208"/>
              </a:xfrm>
              <a:custGeom>
                <a:avLst/>
                <a:gdLst>
                  <a:gd name="T0" fmla="*/ 49 w 49"/>
                  <a:gd name="T1" fmla="*/ 176 h 185"/>
                  <a:gd name="T2" fmla="*/ 37 w 49"/>
                  <a:gd name="T3" fmla="*/ 185 h 185"/>
                  <a:gd name="T4" fmla="*/ 3 w 49"/>
                  <a:gd name="T5" fmla="*/ 12 h 185"/>
                  <a:gd name="T6" fmla="*/ 7 w 49"/>
                  <a:gd name="T7" fmla="*/ 0 h 185"/>
                  <a:gd name="T8" fmla="*/ 33 w 49"/>
                  <a:gd name="T9" fmla="*/ 141 h 185"/>
                  <a:gd name="T10" fmla="*/ 33 w 49"/>
                  <a:gd name="T11" fmla="*/ 141 h 185"/>
                  <a:gd name="T12" fmla="*/ 49 w 49"/>
                  <a:gd name="T13" fmla="*/ 176 h 185"/>
                </a:gdLst>
                <a:ahLst/>
                <a:cxnLst>
                  <a:cxn ang="0">
                    <a:pos x="T0" y="T1"/>
                  </a:cxn>
                  <a:cxn ang="0">
                    <a:pos x="T2" y="T3"/>
                  </a:cxn>
                  <a:cxn ang="0">
                    <a:pos x="T4" y="T5"/>
                  </a:cxn>
                  <a:cxn ang="0">
                    <a:pos x="T6" y="T7"/>
                  </a:cxn>
                  <a:cxn ang="0">
                    <a:pos x="T8" y="T9"/>
                  </a:cxn>
                  <a:cxn ang="0">
                    <a:pos x="T10" y="T11"/>
                  </a:cxn>
                  <a:cxn ang="0">
                    <a:pos x="T12" y="T13"/>
                  </a:cxn>
                </a:cxnLst>
                <a:rect l="0" t="0" r="r" b="b"/>
                <a:pathLst>
                  <a:path w="49" h="185">
                    <a:moveTo>
                      <a:pt x="49" y="176"/>
                    </a:moveTo>
                    <a:cubicBezTo>
                      <a:pt x="47" y="182"/>
                      <a:pt x="42" y="183"/>
                      <a:pt x="37" y="185"/>
                    </a:cubicBezTo>
                    <a:cubicBezTo>
                      <a:pt x="17" y="129"/>
                      <a:pt x="15" y="70"/>
                      <a:pt x="3" y="12"/>
                    </a:cubicBezTo>
                    <a:cubicBezTo>
                      <a:pt x="2" y="9"/>
                      <a:pt x="0" y="5"/>
                      <a:pt x="7" y="0"/>
                    </a:cubicBezTo>
                    <a:cubicBezTo>
                      <a:pt x="16" y="48"/>
                      <a:pt x="24" y="94"/>
                      <a:pt x="33" y="141"/>
                    </a:cubicBezTo>
                    <a:cubicBezTo>
                      <a:pt x="33" y="141"/>
                      <a:pt x="33" y="141"/>
                      <a:pt x="33" y="141"/>
                    </a:cubicBezTo>
                    <a:cubicBezTo>
                      <a:pt x="36" y="154"/>
                      <a:pt x="33" y="169"/>
                      <a:pt x="49" y="176"/>
                    </a:cubicBezTo>
                    <a:close/>
                  </a:path>
                </a:pathLst>
              </a:custGeom>
              <a:solidFill>
                <a:srgbClr val="8A6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3" name="Freeform 457">
                <a:extLst>
                  <a:ext uri="{FF2B5EF4-FFF2-40B4-BE49-F238E27FC236}">
                    <a16:creationId xmlns:a16="http://schemas.microsoft.com/office/drawing/2014/main" id="{5B590AC5-919E-40DB-8F81-521FA9542041}"/>
                  </a:ext>
                </a:extLst>
              </p:cNvPr>
              <p:cNvSpPr>
                <a:spLocks/>
              </p:cNvSpPr>
              <p:nvPr/>
            </p:nvSpPr>
            <p:spPr bwMode="auto">
              <a:xfrm>
                <a:off x="1889" y="2259"/>
                <a:ext cx="60" cy="182"/>
              </a:xfrm>
              <a:custGeom>
                <a:avLst/>
                <a:gdLst>
                  <a:gd name="T0" fmla="*/ 10 w 53"/>
                  <a:gd name="T1" fmla="*/ 2 h 162"/>
                  <a:gd name="T2" fmla="*/ 53 w 53"/>
                  <a:gd name="T3" fmla="*/ 162 h 162"/>
                  <a:gd name="T4" fmla="*/ 42 w 53"/>
                  <a:gd name="T5" fmla="*/ 152 h 162"/>
                  <a:gd name="T6" fmla="*/ 3 w 53"/>
                  <a:gd name="T7" fmla="*/ 20 h 162"/>
                  <a:gd name="T8" fmla="*/ 6 w 53"/>
                  <a:gd name="T9" fmla="*/ 1 h 162"/>
                  <a:gd name="T10" fmla="*/ 10 w 53"/>
                  <a:gd name="T11" fmla="*/ 2 h 162"/>
                </a:gdLst>
                <a:ahLst/>
                <a:cxnLst>
                  <a:cxn ang="0">
                    <a:pos x="T0" y="T1"/>
                  </a:cxn>
                  <a:cxn ang="0">
                    <a:pos x="T2" y="T3"/>
                  </a:cxn>
                  <a:cxn ang="0">
                    <a:pos x="T4" y="T5"/>
                  </a:cxn>
                  <a:cxn ang="0">
                    <a:pos x="T6" y="T7"/>
                  </a:cxn>
                  <a:cxn ang="0">
                    <a:pos x="T8" y="T9"/>
                  </a:cxn>
                  <a:cxn ang="0">
                    <a:pos x="T10" y="T11"/>
                  </a:cxn>
                </a:cxnLst>
                <a:rect l="0" t="0" r="r" b="b"/>
                <a:pathLst>
                  <a:path w="53" h="162">
                    <a:moveTo>
                      <a:pt x="10" y="2"/>
                    </a:moveTo>
                    <a:cubicBezTo>
                      <a:pt x="13" y="58"/>
                      <a:pt x="26" y="111"/>
                      <a:pt x="53" y="162"/>
                    </a:cubicBezTo>
                    <a:cubicBezTo>
                      <a:pt x="45" y="159"/>
                      <a:pt x="44" y="155"/>
                      <a:pt x="42" y="152"/>
                    </a:cubicBezTo>
                    <a:cubicBezTo>
                      <a:pt x="15" y="112"/>
                      <a:pt x="9" y="66"/>
                      <a:pt x="3" y="20"/>
                    </a:cubicBezTo>
                    <a:cubicBezTo>
                      <a:pt x="2" y="14"/>
                      <a:pt x="0" y="7"/>
                      <a:pt x="6" y="1"/>
                    </a:cubicBezTo>
                    <a:cubicBezTo>
                      <a:pt x="8" y="0"/>
                      <a:pt x="10" y="0"/>
                      <a:pt x="10" y="2"/>
                    </a:cubicBezTo>
                    <a:close/>
                  </a:path>
                </a:pathLst>
              </a:custGeom>
              <a:solidFill>
                <a:srgbClr val="815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4" name="Freeform 458">
                <a:extLst>
                  <a:ext uri="{FF2B5EF4-FFF2-40B4-BE49-F238E27FC236}">
                    <a16:creationId xmlns:a16="http://schemas.microsoft.com/office/drawing/2014/main" id="{DF85304F-CAE1-442A-A157-4C4FDB9ECF34}"/>
                  </a:ext>
                </a:extLst>
              </p:cNvPr>
              <p:cNvSpPr>
                <a:spLocks/>
              </p:cNvSpPr>
              <p:nvPr/>
            </p:nvSpPr>
            <p:spPr bwMode="auto">
              <a:xfrm>
                <a:off x="1712" y="1944"/>
                <a:ext cx="27" cy="189"/>
              </a:xfrm>
              <a:custGeom>
                <a:avLst/>
                <a:gdLst>
                  <a:gd name="T0" fmla="*/ 18 w 24"/>
                  <a:gd name="T1" fmla="*/ 0 h 168"/>
                  <a:gd name="T2" fmla="*/ 15 w 24"/>
                  <a:gd name="T3" fmla="*/ 168 h 168"/>
                  <a:gd name="T4" fmla="*/ 18 w 24"/>
                  <a:gd name="T5" fmla="*/ 0 h 168"/>
                </a:gdLst>
                <a:ahLst/>
                <a:cxnLst>
                  <a:cxn ang="0">
                    <a:pos x="T0" y="T1"/>
                  </a:cxn>
                  <a:cxn ang="0">
                    <a:pos x="T2" y="T3"/>
                  </a:cxn>
                  <a:cxn ang="0">
                    <a:pos x="T4" y="T5"/>
                  </a:cxn>
                </a:cxnLst>
                <a:rect l="0" t="0" r="r" b="b"/>
                <a:pathLst>
                  <a:path w="24" h="168">
                    <a:moveTo>
                      <a:pt x="18" y="0"/>
                    </a:moveTo>
                    <a:cubicBezTo>
                      <a:pt x="24" y="56"/>
                      <a:pt x="15" y="112"/>
                      <a:pt x="15" y="168"/>
                    </a:cubicBezTo>
                    <a:cubicBezTo>
                      <a:pt x="0" y="112"/>
                      <a:pt x="20" y="56"/>
                      <a:pt x="18" y="0"/>
                    </a:cubicBezTo>
                    <a:close/>
                  </a:path>
                </a:pathLst>
              </a:custGeom>
              <a:solidFill>
                <a:srgbClr val="A98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5" name="Freeform 459">
                <a:extLst>
                  <a:ext uri="{FF2B5EF4-FFF2-40B4-BE49-F238E27FC236}">
                    <a16:creationId xmlns:a16="http://schemas.microsoft.com/office/drawing/2014/main" id="{F814C4EB-815D-43ED-979B-50E0A6F655E6}"/>
                  </a:ext>
                </a:extLst>
              </p:cNvPr>
              <p:cNvSpPr>
                <a:spLocks/>
              </p:cNvSpPr>
              <p:nvPr/>
            </p:nvSpPr>
            <p:spPr bwMode="auto">
              <a:xfrm>
                <a:off x="1702" y="2459"/>
                <a:ext cx="39" cy="174"/>
              </a:xfrm>
              <a:custGeom>
                <a:avLst/>
                <a:gdLst>
                  <a:gd name="T0" fmla="*/ 10 w 35"/>
                  <a:gd name="T1" fmla="*/ 0 h 155"/>
                  <a:gd name="T2" fmla="*/ 25 w 35"/>
                  <a:gd name="T3" fmla="*/ 155 h 155"/>
                  <a:gd name="T4" fmla="*/ 5 w 35"/>
                  <a:gd name="T5" fmla="*/ 12 h 155"/>
                  <a:gd name="T6" fmla="*/ 10 w 35"/>
                  <a:gd name="T7" fmla="*/ 0 h 155"/>
                </a:gdLst>
                <a:ahLst/>
                <a:cxnLst>
                  <a:cxn ang="0">
                    <a:pos x="T0" y="T1"/>
                  </a:cxn>
                  <a:cxn ang="0">
                    <a:pos x="T2" y="T3"/>
                  </a:cxn>
                  <a:cxn ang="0">
                    <a:pos x="T4" y="T5"/>
                  </a:cxn>
                  <a:cxn ang="0">
                    <a:pos x="T6" y="T7"/>
                  </a:cxn>
                </a:cxnLst>
                <a:rect l="0" t="0" r="r" b="b"/>
                <a:pathLst>
                  <a:path w="35" h="155">
                    <a:moveTo>
                      <a:pt x="10" y="0"/>
                    </a:moveTo>
                    <a:cubicBezTo>
                      <a:pt x="15" y="52"/>
                      <a:pt x="35" y="102"/>
                      <a:pt x="25" y="155"/>
                    </a:cubicBezTo>
                    <a:cubicBezTo>
                      <a:pt x="26" y="107"/>
                      <a:pt x="8" y="61"/>
                      <a:pt x="5" y="12"/>
                    </a:cubicBezTo>
                    <a:cubicBezTo>
                      <a:pt x="5" y="8"/>
                      <a:pt x="0" y="1"/>
                      <a:pt x="10" y="0"/>
                    </a:cubicBezTo>
                    <a:close/>
                  </a:path>
                </a:pathLst>
              </a:custGeom>
              <a:solidFill>
                <a:srgbClr val="886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6" name="Freeform 460">
                <a:extLst>
                  <a:ext uri="{FF2B5EF4-FFF2-40B4-BE49-F238E27FC236}">
                    <a16:creationId xmlns:a16="http://schemas.microsoft.com/office/drawing/2014/main" id="{A7CDD1C1-346F-49C1-8D3E-65A20AE94A1D}"/>
                  </a:ext>
                </a:extLst>
              </p:cNvPr>
              <p:cNvSpPr>
                <a:spLocks/>
              </p:cNvSpPr>
              <p:nvPr/>
            </p:nvSpPr>
            <p:spPr bwMode="auto">
              <a:xfrm>
                <a:off x="1870" y="1881"/>
                <a:ext cx="34" cy="200"/>
              </a:xfrm>
              <a:custGeom>
                <a:avLst/>
                <a:gdLst>
                  <a:gd name="T0" fmla="*/ 6 w 30"/>
                  <a:gd name="T1" fmla="*/ 0 h 178"/>
                  <a:gd name="T2" fmla="*/ 30 w 30"/>
                  <a:gd name="T3" fmla="*/ 178 h 178"/>
                  <a:gd name="T4" fmla="*/ 0 w 30"/>
                  <a:gd name="T5" fmla="*/ 1 h 178"/>
                  <a:gd name="T6" fmla="*/ 6 w 30"/>
                  <a:gd name="T7" fmla="*/ 0 h 178"/>
                </a:gdLst>
                <a:ahLst/>
                <a:cxnLst>
                  <a:cxn ang="0">
                    <a:pos x="T0" y="T1"/>
                  </a:cxn>
                  <a:cxn ang="0">
                    <a:pos x="T2" y="T3"/>
                  </a:cxn>
                  <a:cxn ang="0">
                    <a:pos x="T4" y="T5"/>
                  </a:cxn>
                  <a:cxn ang="0">
                    <a:pos x="T6" y="T7"/>
                  </a:cxn>
                </a:cxnLst>
                <a:rect l="0" t="0" r="r" b="b"/>
                <a:pathLst>
                  <a:path w="30" h="178">
                    <a:moveTo>
                      <a:pt x="6" y="0"/>
                    </a:moveTo>
                    <a:cubicBezTo>
                      <a:pt x="14" y="60"/>
                      <a:pt x="22" y="119"/>
                      <a:pt x="30" y="178"/>
                    </a:cubicBezTo>
                    <a:cubicBezTo>
                      <a:pt x="14" y="120"/>
                      <a:pt x="7" y="60"/>
                      <a:pt x="0" y="1"/>
                    </a:cubicBezTo>
                    <a:cubicBezTo>
                      <a:pt x="2" y="1"/>
                      <a:pt x="4" y="1"/>
                      <a:pt x="6" y="0"/>
                    </a:cubicBezTo>
                    <a:close/>
                  </a:path>
                </a:pathLst>
              </a:custGeom>
              <a:solidFill>
                <a:srgbClr val="8A6D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7" name="Freeform 461">
                <a:extLst>
                  <a:ext uri="{FF2B5EF4-FFF2-40B4-BE49-F238E27FC236}">
                    <a16:creationId xmlns:a16="http://schemas.microsoft.com/office/drawing/2014/main" id="{FF2AF66F-83BA-42F8-9306-12856641B3B2}"/>
                  </a:ext>
                </a:extLst>
              </p:cNvPr>
              <p:cNvSpPr>
                <a:spLocks/>
              </p:cNvSpPr>
              <p:nvPr/>
            </p:nvSpPr>
            <p:spPr bwMode="auto">
              <a:xfrm>
                <a:off x="1804" y="2408"/>
                <a:ext cx="23" cy="177"/>
              </a:xfrm>
              <a:custGeom>
                <a:avLst/>
                <a:gdLst>
                  <a:gd name="T0" fmla="*/ 0 w 21"/>
                  <a:gd name="T1" fmla="*/ 0 h 158"/>
                  <a:gd name="T2" fmla="*/ 17 w 21"/>
                  <a:gd name="T3" fmla="*/ 158 h 158"/>
                  <a:gd name="T4" fmla="*/ 0 w 21"/>
                  <a:gd name="T5" fmla="*/ 0 h 158"/>
                </a:gdLst>
                <a:ahLst/>
                <a:cxnLst>
                  <a:cxn ang="0">
                    <a:pos x="T0" y="T1"/>
                  </a:cxn>
                  <a:cxn ang="0">
                    <a:pos x="T2" y="T3"/>
                  </a:cxn>
                  <a:cxn ang="0">
                    <a:pos x="T4" y="T5"/>
                  </a:cxn>
                </a:cxnLst>
                <a:rect l="0" t="0" r="r" b="b"/>
                <a:pathLst>
                  <a:path w="21" h="158">
                    <a:moveTo>
                      <a:pt x="0" y="0"/>
                    </a:moveTo>
                    <a:cubicBezTo>
                      <a:pt x="21" y="51"/>
                      <a:pt x="17" y="105"/>
                      <a:pt x="17" y="158"/>
                    </a:cubicBezTo>
                    <a:cubicBezTo>
                      <a:pt x="7" y="106"/>
                      <a:pt x="13" y="52"/>
                      <a:pt x="0" y="0"/>
                    </a:cubicBezTo>
                    <a:close/>
                  </a:path>
                </a:pathLst>
              </a:custGeom>
              <a:solidFill>
                <a:srgbClr val="896F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8" name="Freeform 462">
                <a:extLst>
                  <a:ext uri="{FF2B5EF4-FFF2-40B4-BE49-F238E27FC236}">
                    <a16:creationId xmlns:a16="http://schemas.microsoft.com/office/drawing/2014/main" id="{C6957911-5BC2-47C4-9BC6-8952A92AE2C4}"/>
                  </a:ext>
                </a:extLst>
              </p:cNvPr>
              <p:cNvSpPr>
                <a:spLocks/>
              </p:cNvSpPr>
              <p:nvPr/>
            </p:nvSpPr>
            <p:spPr bwMode="auto">
              <a:xfrm>
                <a:off x="1879" y="2107"/>
                <a:ext cx="27" cy="154"/>
              </a:xfrm>
              <a:custGeom>
                <a:avLst/>
                <a:gdLst>
                  <a:gd name="T0" fmla="*/ 19 w 24"/>
                  <a:gd name="T1" fmla="*/ 137 h 137"/>
                  <a:gd name="T2" fmla="*/ 15 w 24"/>
                  <a:gd name="T3" fmla="*/ 136 h 137"/>
                  <a:gd name="T4" fmla="*/ 0 w 24"/>
                  <a:gd name="T5" fmla="*/ 1 h 137"/>
                  <a:gd name="T6" fmla="*/ 5 w 24"/>
                  <a:gd name="T7" fmla="*/ 0 h 137"/>
                  <a:gd name="T8" fmla="*/ 19 w 24"/>
                  <a:gd name="T9" fmla="*/ 137 h 137"/>
                </a:gdLst>
                <a:ahLst/>
                <a:cxnLst>
                  <a:cxn ang="0">
                    <a:pos x="T0" y="T1"/>
                  </a:cxn>
                  <a:cxn ang="0">
                    <a:pos x="T2" y="T3"/>
                  </a:cxn>
                  <a:cxn ang="0">
                    <a:pos x="T4" y="T5"/>
                  </a:cxn>
                  <a:cxn ang="0">
                    <a:pos x="T6" y="T7"/>
                  </a:cxn>
                  <a:cxn ang="0">
                    <a:pos x="T8" y="T9"/>
                  </a:cxn>
                </a:cxnLst>
                <a:rect l="0" t="0" r="r" b="b"/>
                <a:pathLst>
                  <a:path w="24" h="137">
                    <a:moveTo>
                      <a:pt x="19" y="137"/>
                    </a:moveTo>
                    <a:cubicBezTo>
                      <a:pt x="18" y="137"/>
                      <a:pt x="17" y="137"/>
                      <a:pt x="15" y="136"/>
                    </a:cubicBezTo>
                    <a:cubicBezTo>
                      <a:pt x="10" y="91"/>
                      <a:pt x="5" y="46"/>
                      <a:pt x="0" y="1"/>
                    </a:cubicBezTo>
                    <a:cubicBezTo>
                      <a:pt x="1" y="0"/>
                      <a:pt x="3" y="0"/>
                      <a:pt x="5" y="0"/>
                    </a:cubicBezTo>
                    <a:cubicBezTo>
                      <a:pt x="12" y="45"/>
                      <a:pt x="24" y="90"/>
                      <a:pt x="19" y="137"/>
                    </a:cubicBezTo>
                    <a:close/>
                  </a:path>
                </a:pathLst>
              </a:custGeom>
              <a:solidFill>
                <a:srgbClr val="AE8F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9" name="Freeform 463">
                <a:extLst>
                  <a:ext uri="{FF2B5EF4-FFF2-40B4-BE49-F238E27FC236}">
                    <a16:creationId xmlns:a16="http://schemas.microsoft.com/office/drawing/2014/main" id="{F8E5792A-7CD1-4EAA-B2F7-4EA92A95FE89}"/>
                  </a:ext>
                </a:extLst>
              </p:cNvPr>
              <p:cNvSpPr>
                <a:spLocks/>
              </p:cNvSpPr>
              <p:nvPr/>
            </p:nvSpPr>
            <p:spPr bwMode="auto">
              <a:xfrm>
                <a:off x="1848" y="1276"/>
                <a:ext cx="35" cy="185"/>
              </a:xfrm>
              <a:custGeom>
                <a:avLst/>
                <a:gdLst>
                  <a:gd name="T0" fmla="*/ 31 w 31"/>
                  <a:gd name="T1" fmla="*/ 162 h 165"/>
                  <a:gd name="T2" fmla="*/ 25 w 31"/>
                  <a:gd name="T3" fmla="*/ 165 h 165"/>
                  <a:gd name="T4" fmla="*/ 2 w 31"/>
                  <a:gd name="T5" fmla="*/ 38 h 165"/>
                  <a:gd name="T6" fmla="*/ 1 w 31"/>
                  <a:gd name="T7" fmla="*/ 0 h 165"/>
                  <a:gd name="T8" fmla="*/ 31 w 31"/>
                  <a:gd name="T9" fmla="*/ 162 h 165"/>
                </a:gdLst>
                <a:ahLst/>
                <a:cxnLst>
                  <a:cxn ang="0">
                    <a:pos x="T0" y="T1"/>
                  </a:cxn>
                  <a:cxn ang="0">
                    <a:pos x="T2" y="T3"/>
                  </a:cxn>
                  <a:cxn ang="0">
                    <a:pos x="T4" y="T5"/>
                  </a:cxn>
                  <a:cxn ang="0">
                    <a:pos x="T6" y="T7"/>
                  </a:cxn>
                  <a:cxn ang="0">
                    <a:pos x="T8" y="T9"/>
                  </a:cxn>
                </a:cxnLst>
                <a:rect l="0" t="0" r="r" b="b"/>
                <a:pathLst>
                  <a:path w="31" h="165">
                    <a:moveTo>
                      <a:pt x="31" y="162"/>
                    </a:moveTo>
                    <a:cubicBezTo>
                      <a:pt x="29" y="163"/>
                      <a:pt x="27" y="164"/>
                      <a:pt x="25" y="165"/>
                    </a:cubicBezTo>
                    <a:cubicBezTo>
                      <a:pt x="17" y="123"/>
                      <a:pt x="6" y="81"/>
                      <a:pt x="2" y="38"/>
                    </a:cubicBezTo>
                    <a:cubicBezTo>
                      <a:pt x="1" y="26"/>
                      <a:pt x="0" y="13"/>
                      <a:pt x="1" y="0"/>
                    </a:cubicBezTo>
                    <a:cubicBezTo>
                      <a:pt x="14" y="54"/>
                      <a:pt x="15" y="109"/>
                      <a:pt x="31" y="162"/>
                    </a:cubicBezTo>
                    <a:close/>
                  </a:path>
                </a:pathLst>
              </a:custGeom>
              <a:solidFill>
                <a:srgbClr val="B28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0" name="Freeform 464">
                <a:extLst>
                  <a:ext uri="{FF2B5EF4-FFF2-40B4-BE49-F238E27FC236}">
                    <a16:creationId xmlns:a16="http://schemas.microsoft.com/office/drawing/2014/main" id="{F5B39566-18F6-4DCE-A800-11F3555BAFB4}"/>
                  </a:ext>
                </a:extLst>
              </p:cNvPr>
              <p:cNvSpPr>
                <a:spLocks/>
              </p:cNvSpPr>
              <p:nvPr/>
            </p:nvSpPr>
            <p:spPr bwMode="auto">
              <a:xfrm>
                <a:off x="1768" y="1766"/>
                <a:ext cx="26" cy="187"/>
              </a:xfrm>
              <a:custGeom>
                <a:avLst/>
                <a:gdLst>
                  <a:gd name="T0" fmla="*/ 10 w 23"/>
                  <a:gd name="T1" fmla="*/ 0 h 166"/>
                  <a:gd name="T2" fmla="*/ 18 w 23"/>
                  <a:gd name="T3" fmla="*/ 68 h 166"/>
                  <a:gd name="T4" fmla="*/ 9 w 23"/>
                  <a:gd name="T5" fmla="*/ 166 h 166"/>
                  <a:gd name="T6" fmla="*/ 12 w 23"/>
                  <a:gd name="T7" fmla="*/ 104 h 166"/>
                  <a:gd name="T8" fmla="*/ 5 w 23"/>
                  <a:gd name="T9" fmla="*/ 26 h 166"/>
                  <a:gd name="T10" fmla="*/ 6 w 23"/>
                  <a:gd name="T11" fmla="*/ 17 h 166"/>
                  <a:gd name="T12" fmla="*/ 10 w 23"/>
                  <a:gd name="T13" fmla="*/ 0 h 166"/>
                </a:gdLst>
                <a:ahLst/>
                <a:cxnLst>
                  <a:cxn ang="0">
                    <a:pos x="T0" y="T1"/>
                  </a:cxn>
                  <a:cxn ang="0">
                    <a:pos x="T2" y="T3"/>
                  </a:cxn>
                  <a:cxn ang="0">
                    <a:pos x="T4" y="T5"/>
                  </a:cxn>
                  <a:cxn ang="0">
                    <a:pos x="T6" y="T7"/>
                  </a:cxn>
                  <a:cxn ang="0">
                    <a:pos x="T8" y="T9"/>
                  </a:cxn>
                  <a:cxn ang="0">
                    <a:pos x="T10" y="T11"/>
                  </a:cxn>
                  <a:cxn ang="0">
                    <a:pos x="T12" y="T13"/>
                  </a:cxn>
                </a:cxnLst>
                <a:rect l="0" t="0" r="r" b="b"/>
                <a:pathLst>
                  <a:path w="23" h="166">
                    <a:moveTo>
                      <a:pt x="10" y="0"/>
                    </a:moveTo>
                    <a:cubicBezTo>
                      <a:pt x="12" y="23"/>
                      <a:pt x="15" y="45"/>
                      <a:pt x="18" y="68"/>
                    </a:cubicBezTo>
                    <a:cubicBezTo>
                      <a:pt x="23" y="101"/>
                      <a:pt x="15" y="133"/>
                      <a:pt x="9" y="166"/>
                    </a:cubicBezTo>
                    <a:cubicBezTo>
                      <a:pt x="3" y="145"/>
                      <a:pt x="8" y="124"/>
                      <a:pt x="12" y="104"/>
                    </a:cubicBezTo>
                    <a:cubicBezTo>
                      <a:pt x="16" y="77"/>
                      <a:pt x="10" y="51"/>
                      <a:pt x="5" y="26"/>
                    </a:cubicBezTo>
                    <a:cubicBezTo>
                      <a:pt x="4" y="22"/>
                      <a:pt x="4" y="19"/>
                      <a:pt x="6" y="17"/>
                    </a:cubicBezTo>
                    <a:cubicBezTo>
                      <a:pt x="6" y="11"/>
                      <a:pt x="0" y="4"/>
                      <a:pt x="10" y="0"/>
                    </a:cubicBezTo>
                    <a:close/>
                  </a:path>
                </a:pathLst>
              </a:custGeom>
              <a:solidFill>
                <a:srgbClr val="8666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1" name="Freeform 465">
                <a:extLst>
                  <a:ext uri="{FF2B5EF4-FFF2-40B4-BE49-F238E27FC236}">
                    <a16:creationId xmlns:a16="http://schemas.microsoft.com/office/drawing/2014/main" id="{DFE786CB-58BB-4661-8ABB-80FC70669284}"/>
                  </a:ext>
                </a:extLst>
              </p:cNvPr>
              <p:cNvSpPr>
                <a:spLocks/>
              </p:cNvSpPr>
              <p:nvPr/>
            </p:nvSpPr>
            <p:spPr bwMode="auto">
              <a:xfrm>
                <a:off x="1825" y="1260"/>
                <a:ext cx="50" cy="134"/>
              </a:xfrm>
              <a:custGeom>
                <a:avLst/>
                <a:gdLst>
                  <a:gd name="T0" fmla="*/ 16 w 44"/>
                  <a:gd name="T1" fmla="*/ 119 h 119"/>
                  <a:gd name="T2" fmla="*/ 12 w 44"/>
                  <a:gd name="T3" fmla="*/ 119 h 119"/>
                  <a:gd name="T4" fmla="*/ 9 w 44"/>
                  <a:gd name="T5" fmla="*/ 72 h 119"/>
                  <a:gd name="T6" fmla="*/ 0 w 44"/>
                  <a:gd name="T7" fmla="*/ 7 h 119"/>
                  <a:gd name="T8" fmla="*/ 44 w 44"/>
                  <a:gd name="T9" fmla="*/ 7 h 119"/>
                  <a:gd name="T10" fmla="*/ 12 w 44"/>
                  <a:gd name="T11" fmla="*/ 43 h 119"/>
                  <a:gd name="T12" fmla="*/ 16 w 44"/>
                  <a:gd name="T13" fmla="*/ 119 h 119"/>
                </a:gdLst>
                <a:ahLst/>
                <a:cxnLst>
                  <a:cxn ang="0">
                    <a:pos x="T0" y="T1"/>
                  </a:cxn>
                  <a:cxn ang="0">
                    <a:pos x="T2" y="T3"/>
                  </a:cxn>
                  <a:cxn ang="0">
                    <a:pos x="T4" y="T5"/>
                  </a:cxn>
                  <a:cxn ang="0">
                    <a:pos x="T6" y="T7"/>
                  </a:cxn>
                  <a:cxn ang="0">
                    <a:pos x="T8" y="T9"/>
                  </a:cxn>
                  <a:cxn ang="0">
                    <a:pos x="T10" y="T11"/>
                  </a:cxn>
                  <a:cxn ang="0">
                    <a:pos x="T12" y="T13"/>
                  </a:cxn>
                </a:cxnLst>
                <a:rect l="0" t="0" r="r" b="b"/>
                <a:pathLst>
                  <a:path w="44" h="119">
                    <a:moveTo>
                      <a:pt x="16" y="119"/>
                    </a:moveTo>
                    <a:cubicBezTo>
                      <a:pt x="14" y="119"/>
                      <a:pt x="13" y="119"/>
                      <a:pt x="12" y="119"/>
                    </a:cubicBezTo>
                    <a:cubicBezTo>
                      <a:pt x="0" y="104"/>
                      <a:pt x="13" y="88"/>
                      <a:pt x="9" y="72"/>
                    </a:cubicBezTo>
                    <a:cubicBezTo>
                      <a:pt x="3" y="51"/>
                      <a:pt x="3" y="29"/>
                      <a:pt x="0" y="7"/>
                    </a:cubicBezTo>
                    <a:cubicBezTo>
                      <a:pt x="15" y="3"/>
                      <a:pt x="29" y="0"/>
                      <a:pt x="44" y="7"/>
                    </a:cubicBezTo>
                    <a:cubicBezTo>
                      <a:pt x="8" y="7"/>
                      <a:pt x="7" y="7"/>
                      <a:pt x="12" y="43"/>
                    </a:cubicBezTo>
                    <a:cubicBezTo>
                      <a:pt x="16" y="68"/>
                      <a:pt x="15" y="94"/>
                      <a:pt x="16" y="119"/>
                    </a:cubicBezTo>
                    <a:close/>
                  </a:path>
                </a:pathLst>
              </a:custGeom>
              <a:solidFill>
                <a:srgbClr val="AF9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2" name="Freeform 466">
                <a:extLst>
                  <a:ext uri="{FF2B5EF4-FFF2-40B4-BE49-F238E27FC236}">
                    <a16:creationId xmlns:a16="http://schemas.microsoft.com/office/drawing/2014/main" id="{251A11CC-4EB3-453D-B091-95AACE941759}"/>
                  </a:ext>
                </a:extLst>
              </p:cNvPr>
              <p:cNvSpPr>
                <a:spLocks/>
              </p:cNvSpPr>
              <p:nvPr/>
            </p:nvSpPr>
            <p:spPr bwMode="auto">
              <a:xfrm>
                <a:off x="1914" y="2438"/>
                <a:ext cx="22" cy="111"/>
              </a:xfrm>
              <a:custGeom>
                <a:avLst/>
                <a:gdLst>
                  <a:gd name="T0" fmla="*/ 10 w 20"/>
                  <a:gd name="T1" fmla="*/ 90 h 99"/>
                  <a:gd name="T2" fmla="*/ 0 w 20"/>
                  <a:gd name="T3" fmla="*/ 0 h 99"/>
                  <a:gd name="T4" fmla="*/ 16 w 20"/>
                  <a:gd name="T5" fmla="*/ 20 h 99"/>
                  <a:gd name="T6" fmla="*/ 18 w 20"/>
                  <a:gd name="T7" fmla="*/ 90 h 99"/>
                  <a:gd name="T8" fmla="*/ 16 w 20"/>
                  <a:gd name="T9" fmla="*/ 98 h 99"/>
                  <a:gd name="T10" fmla="*/ 10 w 20"/>
                  <a:gd name="T11" fmla="*/ 90 h 99"/>
                </a:gdLst>
                <a:ahLst/>
                <a:cxnLst>
                  <a:cxn ang="0">
                    <a:pos x="T0" y="T1"/>
                  </a:cxn>
                  <a:cxn ang="0">
                    <a:pos x="T2" y="T3"/>
                  </a:cxn>
                  <a:cxn ang="0">
                    <a:pos x="T4" y="T5"/>
                  </a:cxn>
                  <a:cxn ang="0">
                    <a:pos x="T6" y="T7"/>
                  </a:cxn>
                  <a:cxn ang="0">
                    <a:pos x="T8" y="T9"/>
                  </a:cxn>
                  <a:cxn ang="0">
                    <a:pos x="T10" y="T11"/>
                  </a:cxn>
                </a:cxnLst>
                <a:rect l="0" t="0" r="r" b="b"/>
                <a:pathLst>
                  <a:path w="20" h="99">
                    <a:moveTo>
                      <a:pt x="10" y="90"/>
                    </a:moveTo>
                    <a:cubicBezTo>
                      <a:pt x="7" y="60"/>
                      <a:pt x="4" y="30"/>
                      <a:pt x="0" y="0"/>
                    </a:cubicBezTo>
                    <a:cubicBezTo>
                      <a:pt x="14" y="1"/>
                      <a:pt x="17" y="10"/>
                      <a:pt x="16" y="20"/>
                    </a:cubicBezTo>
                    <a:cubicBezTo>
                      <a:pt x="13" y="43"/>
                      <a:pt x="17" y="66"/>
                      <a:pt x="18" y="90"/>
                    </a:cubicBezTo>
                    <a:cubicBezTo>
                      <a:pt x="19" y="93"/>
                      <a:pt x="20" y="97"/>
                      <a:pt x="16" y="98"/>
                    </a:cubicBezTo>
                    <a:cubicBezTo>
                      <a:pt x="10" y="99"/>
                      <a:pt x="12" y="93"/>
                      <a:pt x="10" y="90"/>
                    </a:cubicBezTo>
                    <a:close/>
                  </a:path>
                </a:pathLst>
              </a:custGeom>
              <a:solidFill>
                <a:srgbClr val="7B59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467">
                <a:extLst>
                  <a:ext uri="{FF2B5EF4-FFF2-40B4-BE49-F238E27FC236}">
                    <a16:creationId xmlns:a16="http://schemas.microsoft.com/office/drawing/2014/main" id="{B74FB644-2FE8-44F3-A1A2-902D248F6D79}"/>
                  </a:ext>
                </a:extLst>
              </p:cNvPr>
              <p:cNvSpPr>
                <a:spLocks/>
              </p:cNvSpPr>
              <p:nvPr/>
            </p:nvSpPr>
            <p:spPr bwMode="auto">
              <a:xfrm>
                <a:off x="1712" y="1614"/>
                <a:ext cx="14" cy="143"/>
              </a:xfrm>
              <a:custGeom>
                <a:avLst/>
                <a:gdLst>
                  <a:gd name="T0" fmla="*/ 13 w 13"/>
                  <a:gd name="T1" fmla="*/ 128 h 128"/>
                  <a:gd name="T2" fmla="*/ 9 w 13"/>
                  <a:gd name="T3" fmla="*/ 128 h 128"/>
                  <a:gd name="T4" fmla="*/ 0 w 13"/>
                  <a:gd name="T5" fmla="*/ 99 h 128"/>
                  <a:gd name="T6" fmla="*/ 2 w 13"/>
                  <a:gd name="T7" fmla="*/ 0 h 128"/>
                  <a:gd name="T8" fmla="*/ 9 w 13"/>
                  <a:gd name="T9" fmla="*/ 32 h 128"/>
                  <a:gd name="T10" fmla="*/ 13 w 13"/>
                  <a:gd name="T11" fmla="*/ 128 h 128"/>
                </a:gdLst>
                <a:ahLst/>
                <a:cxnLst>
                  <a:cxn ang="0">
                    <a:pos x="T0" y="T1"/>
                  </a:cxn>
                  <a:cxn ang="0">
                    <a:pos x="T2" y="T3"/>
                  </a:cxn>
                  <a:cxn ang="0">
                    <a:pos x="T4" y="T5"/>
                  </a:cxn>
                  <a:cxn ang="0">
                    <a:pos x="T6" y="T7"/>
                  </a:cxn>
                  <a:cxn ang="0">
                    <a:pos x="T8" y="T9"/>
                  </a:cxn>
                  <a:cxn ang="0">
                    <a:pos x="T10" y="T11"/>
                  </a:cxn>
                </a:cxnLst>
                <a:rect l="0" t="0" r="r" b="b"/>
                <a:pathLst>
                  <a:path w="13" h="128">
                    <a:moveTo>
                      <a:pt x="13" y="128"/>
                    </a:moveTo>
                    <a:cubicBezTo>
                      <a:pt x="11" y="128"/>
                      <a:pt x="10" y="128"/>
                      <a:pt x="9" y="128"/>
                    </a:cubicBezTo>
                    <a:cubicBezTo>
                      <a:pt x="1" y="120"/>
                      <a:pt x="0" y="110"/>
                      <a:pt x="0" y="99"/>
                    </a:cubicBezTo>
                    <a:cubicBezTo>
                      <a:pt x="2" y="66"/>
                      <a:pt x="2" y="33"/>
                      <a:pt x="2" y="0"/>
                    </a:cubicBezTo>
                    <a:cubicBezTo>
                      <a:pt x="11" y="9"/>
                      <a:pt x="6" y="21"/>
                      <a:pt x="9" y="32"/>
                    </a:cubicBezTo>
                    <a:cubicBezTo>
                      <a:pt x="11" y="64"/>
                      <a:pt x="5" y="96"/>
                      <a:pt x="13" y="128"/>
                    </a:cubicBezTo>
                    <a:close/>
                  </a:path>
                </a:pathLst>
              </a:custGeom>
              <a:solidFill>
                <a:srgbClr val="B08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468">
                <a:extLst>
                  <a:ext uri="{FF2B5EF4-FFF2-40B4-BE49-F238E27FC236}">
                    <a16:creationId xmlns:a16="http://schemas.microsoft.com/office/drawing/2014/main" id="{DDCD1FC8-5562-4206-8B81-A0FC26D7D327}"/>
                  </a:ext>
                </a:extLst>
              </p:cNvPr>
              <p:cNvSpPr>
                <a:spLocks/>
              </p:cNvSpPr>
              <p:nvPr/>
            </p:nvSpPr>
            <p:spPr bwMode="auto">
              <a:xfrm>
                <a:off x="1852" y="2220"/>
                <a:ext cx="20" cy="141"/>
              </a:xfrm>
              <a:custGeom>
                <a:avLst/>
                <a:gdLst>
                  <a:gd name="T0" fmla="*/ 13 w 18"/>
                  <a:gd name="T1" fmla="*/ 25 h 125"/>
                  <a:gd name="T2" fmla="*/ 16 w 18"/>
                  <a:gd name="T3" fmla="*/ 125 h 125"/>
                  <a:gd name="T4" fmla="*/ 9 w 18"/>
                  <a:gd name="T5" fmla="*/ 113 h 125"/>
                  <a:gd name="T6" fmla="*/ 5 w 18"/>
                  <a:gd name="T7" fmla="*/ 15 h 125"/>
                  <a:gd name="T8" fmla="*/ 12 w 18"/>
                  <a:gd name="T9" fmla="*/ 0 h 125"/>
                  <a:gd name="T10" fmla="*/ 13 w 18"/>
                  <a:gd name="T11" fmla="*/ 25 h 125"/>
                </a:gdLst>
                <a:ahLst/>
                <a:cxnLst>
                  <a:cxn ang="0">
                    <a:pos x="T0" y="T1"/>
                  </a:cxn>
                  <a:cxn ang="0">
                    <a:pos x="T2" y="T3"/>
                  </a:cxn>
                  <a:cxn ang="0">
                    <a:pos x="T4" y="T5"/>
                  </a:cxn>
                  <a:cxn ang="0">
                    <a:pos x="T6" y="T7"/>
                  </a:cxn>
                  <a:cxn ang="0">
                    <a:pos x="T8" y="T9"/>
                  </a:cxn>
                  <a:cxn ang="0">
                    <a:pos x="T10" y="T11"/>
                  </a:cxn>
                </a:cxnLst>
                <a:rect l="0" t="0" r="r" b="b"/>
                <a:pathLst>
                  <a:path w="18" h="125">
                    <a:moveTo>
                      <a:pt x="13" y="25"/>
                    </a:moveTo>
                    <a:cubicBezTo>
                      <a:pt x="11" y="58"/>
                      <a:pt x="14" y="91"/>
                      <a:pt x="16" y="125"/>
                    </a:cubicBezTo>
                    <a:cubicBezTo>
                      <a:pt x="9" y="123"/>
                      <a:pt x="9" y="117"/>
                      <a:pt x="9" y="113"/>
                    </a:cubicBezTo>
                    <a:cubicBezTo>
                      <a:pt x="7" y="80"/>
                      <a:pt x="6" y="48"/>
                      <a:pt x="5" y="15"/>
                    </a:cubicBezTo>
                    <a:cubicBezTo>
                      <a:pt x="5" y="10"/>
                      <a:pt x="0" y="0"/>
                      <a:pt x="12" y="0"/>
                    </a:cubicBezTo>
                    <a:cubicBezTo>
                      <a:pt x="17" y="8"/>
                      <a:pt x="18" y="16"/>
                      <a:pt x="13" y="25"/>
                    </a:cubicBezTo>
                    <a:close/>
                  </a:path>
                </a:pathLst>
              </a:custGeom>
              <a:solidFill>
                <a:srgbClr val="8868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Freeform 469">
                <a:extLst>
                  <a:ext uri="{FF2B5EF4-FFF2-40B4-BE49-F238E27FC236}">
                    <a16:creationId xmlns:a16="http://schemas.microsoft.com/office/drawing/2014/main" id="{AE14DAB3-0DDA-4353-9D74-B40A4C44B329}"/>
                  </a:ext>
                </a:extLst>
              </p:cNvPr>
              <p:cNvSpPr>
                <a:spLocks/>
              </p:cNvSpPr>
              <p:nvPr/>
            </p:nvSpPr>
            <p:spPr bwMode="auto">
              <a:xfrm>
                <a:off x="1745" y="2007"/>
                <a:ext cx="18" cy="126"/>
              </a:xfrm>
              <a:custGeom>
                <a:avLst/>
                <a:gdLst>
                  <a:gd name="T0" fmla="*/ 6 w 16"/>
                  <a:gd name="T1" fmla="*/ 0 h 112"/>
                  <a:gd name="T2" fmla="*/ 16 w 16"/>
                  <a:gd name="T3" fmla="*/ 111 h 112"/>
                  <a:gd name="T4" fmla="*/ 10 w 16"/>
                  <a:gd name="T5" fmla="*/ 112 h 112"/>
                  <a:gd name="T6" fmla="*/ 0 w 16"/>
                  <a:gd name="T7" fmla="*/ 0 h 112"/>
                  <a:gd name="T8" fmla="*/ 6 w 16"/>
                  <a:gd name="T9" fmla="*/ 0 h 112"/>
                </a:gdLst>
                <a:ahLst/>
                <a:cxnLst>
                  <a:cxn ang="0">
                    <a:pos x="T0" y="T1"/>
                  </a:cxn>
                  <a:cxn ang="0">
                    <a:pos x="T2" y="T3"/>
                  </a:cxn>
                  <a:cxn ang="0">
                    <a:pos x="T4" y="T5"/>
                  </a:cxn>
                  <a:cxn ang="0">
                    <a:pos x="T6" y="T7"/>
                  </a:cxn>
                  <a:cxn ang="0">
                    <a:pos x="T8" y="T9"/>
                  </a:cxn>
                </a:cxnLst>
                <a:rect l="0" t="0" r="r" b="b"/>
                <a:pathLst>
                  <a:path w="16" h="112">
                    <a:moveTo>
                      <a:pt x="6" y="0"/>
                    </a:moveTo>
                    <a:cubicBezTo>
                      <a:pt x="9" y="37"/>
                      <a:pt x="12" y="74"/>
                      <a:pt x="16" y="111"/>
                    </a:cubicBezTo>
                    <a:cubicBezTo>
                      <a:pt x="14" y="111"/>
                      <a:pt x="12" y="111"/>
                      <a:pt x="10" y="112"/>
                    </a:cubicBezTo>
                    <a:cubicBezTo>
                      <a:pt x="1" y="75"/>
                      <a:pt x="4" y="37"/>
                      <a:pt x="0" y="0"/>
                    </a:cubicBezTo>
                    <a:cubicBezTo>
                      <a:pt x="2" y="0"/>
                      <a:pt x="4" y="0"/>
                      <a:pt x="6" y="0"/>
                    </a:cubicBezTo>
                    <a:close/>
                  </a:path>
                </a:pathLst>
              </a:custGeom>
              <a:solidFill>
                <a:srgbClr val="BE9C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470">
                <a:extLst>
                  <a:ext uri="{FF2B5EF4-FFF2-40B4-BE49-F238E27FC236}">
                    <a16:creationId xmlns:a16="http://schemas.microsoft.com/office/drawing/2014/main" id="{3DF9FEB8-5B7C-4BD7-94C3-B952AEAB8614}"/>
                  </a:ext>
                </a:extLst>
              </p:cNvPr>
              <p:cNvSpPr>
                <a:spLocks/>
              </p:cNvSpPr>
              <p:nvPr/>
            </p:nvSpPr>
            <p:spPr bwMode="auto">
              <a:xfrm>
                <a:off x="1776" y="2137"/>
                <a:ext cx="32" cy="126"/>
              </a:xfrm>
              <a:custGeom>
                <a:avLst/>
                <a:gdLst>
                  <a:gd name="T0" fmla="*/ 9 w 29"/>
                  <a:gd name="T1" fmla="*/ 86 h 112"/>
                  <a:gd name="T2" fmla="*/ 0 w 29"/>
                  <a:gd name="T3" fmla="*/ 0 h 112"/>
                  <a:gd name="T4" fmla="*/ 9 w 29"/>
                  <a:gd name="T5" fmla="*/ 27 h 112"/>
                  <a:gd name="T6" fmla="*/ 27 w 29"/>
                  <a:gd name="T7" fmla="*/ 95 h 112"/>
                  <a:gd name="T8" fmla="*/ 27 w 29"/>
                  <a:gd name="T9" fmla="*/ 106 h 112"/>
                  <a:gd name="T10" fmla="*/ 17 w 29"/>
                  <a:gd name="T11" fmla="*/ 111 h 112"/>
                  <a:gd name="T12" fmla="*/ 9 w 29"/>
                  <a:gd name="T13" fmla="*/ 86 h 112"/>
                </a:gdLst>
                <a:ahLst/>
                <a:cxnLst>
                  <a:cxn ang="0">
                    <a:pos x="T0" y="T1"/>
                  </a:cxn>
                  <a:cxn ang="0">
                    <a:pos x="T2" y="T3"/>
                  </a:cxn>
                  <a:cxn ang="0">
                    <a:pos x="T4" y="T5"/>
                  </a:cxn>
                  <a:cxn ang="0">
                    <a:pos x="T6" y="T7"/>
                  </a:cxn>
                  <a:cxn ang="0">
                    <a:pos x="T8" y="T9"/>
                  </a:cxn>
                  <a:cxn ang="0">
                    <a:pos x="T10" y="T11"/>
                  </a:cxn>
                  <a:cxn ang="0">
                    <a:pos x="T12" y="T13"/>
                  </a:cxn>
                </a:cxnLst>
                <a:rect l="0" t="0" r="r" b="b"/>
                <a:pathLst>
                  <a:path w="29" h="112">
                    <a:moveTo>
                      <a:pt x="9" y="86"/>
                    </a:moveTo>
                    <a:cubicBezTo>
                      <a:pt x="4" y="59"/>
                      <a:pt x="2" y="31"/>
                      <a:pt x="0" y="0"/>
                    </a:cubicBezTo>
                    <a:cubicBezTo>
                      <a:pt x="12" y="10"/>
                      <a:pt x="7" y="19"/>
                      <a:pt x="9" y="27"/>
                    </a:cubicBezTo>
                    <a:cubicBezTo>
                      <a:pt x="13" y="50"/>
                      <a:pt x="4" y="77"/>
                      <a:pt x="27" y="95"/>
                    </a:cubicBezTo>
                    <a:cubicBezTo>
                      <a:pt x="29" y="96"/>
                      <a:pt x="27" y="102"/>
                      <a:pt x="27" y="106"/>
                    </a:cubicBezTo>
                    <a:cubicBezTo>
                      <a:pt x="25" y="109"/>
                      <a:pt x="22" y="112"/>
                      <a:pt x="17" y="111"/>
                    </a:cubicBezTo>
                    <a:cubicBezTo>
                      <a:pt x="7" y="105"/>
                      <a:pt x="10" y="95"/>
                      <a:pt x="9" y="86"/>
                    </a:cubicBezTo>
                    <a:close/>
                  </a:path>
                </a:pathLst>
              </a:custGeom>
              <a:solidFill>
                <a:srgbClr val="997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471">
                <a:extLst>
                  <a:ext uri="{FF2B5EF4-FFF2-40B4-BE49-F238E27FC236}">
                    <a16:creationId xmlns:a16="http://schemas.microsoft.com/office/drawing/2014/main" id="{EFE0EF1A-2D03-4A83-89DA-1E43A6B5A006}"/>
                  </a:ext>
                </a:extLst>
              </p:cNvPr>
              <p:cNvSpPr>
                <a:spLocks/>
              </p:cNvSpPr>
              <p:nvPr/>
            </p:nvSpPr>
            <p:spPr bwMode="auto">
              <a:xfrm>
                <a:off x="1999" y="2335"/>
                <a:ext cx="32" cy="132"/>
              </a:xfrm>
              <a:custGeom>
                <a:avLst/>
                <a:gdLst>
                  <a:gd name="T0" fmla="*/ 2 w 28"/>
                  <a:gd name="T1" fmla="*/ 1 h 118"/>
                  <a:gd name="T2" fmla="*/ 12 w 28"/>
                  <a:gd name="T3" fmla="*/ 14 h 118"/>
                  <a:gd name="T4" fmla="*/ 28 w 28"/>
                  <a:gd name="T5" fmla="*/ 118 h 118"/>
                  <a:gd name="T6" fmla="*/ 9 w 28"/>
                  <a:gd name="T7" fmla="*/ 43 h 118"/>
                  <a:gd name="T8" fmla="*/ 0 w 28"/>
                  <a:gd name="T9" fmla="*/ 3 h 118"/>
                  <a:gd name="T10" fmla="*/ 2 w 28"/>
                  <a:gd name="T11" fmla="*/ 1 h 118"/>
                </a:gdLst>
                <a:ahLst/>
                <a:cxnLst>
                  <a:cxn ang="0">
                    <a:pos x="T0" y="T1"/>
                  </a:cxn>
                  <a:cxn ang="0">
                    <a:pos x="T2" y="T3"/>
                  </a:cxn>
                  <a:cxn ang="0">
                    <a:pos x="T4" y="T5"/>
                  </a:cxn>
                  <a:cxn ang="0">
                    <a:pos x="T6" y="T7"/>
                  </a:cxn>
                  <a:cxn ang="0">
                    <a:pos x="T8" y="T9"/>
                  </a:cxn>
                  <a:cxn ang="0">
                    <a:pos x="T10" y="T11"/>
                  </a:cxn>
                </a:cxnLst>
                <a:rect l="0" t="0" r="r" b="b"/>
                <a:pathLst>
                  <a:path w="28" h="118">
                    <a:moveTo>
                      <a:pt x="2" y="1"/>
                    </a:moveTo>
                    <a:cubicBezTo>
                      <a:pt x="10" y="1"/>
                      <a:pt x="11" y="8"/>
                      <a:pt x="12" y="14"/>
                    </a:cubicBezTo>
                    <a:cubicBezTo>
                      <a:pt x="18" y="48"/>
                      <a:pt x="23" y="83"/>
                      <a:pt x="28" y="118"/>
                    </a:cubicBezTo>
                    <a:cubicBezTo>
                      <a:pt x="16" y="94"/>
                      <a:pt x="13" y="68"/>
                      <a:pt x="9" y="43"/>
                    </a:cubicBezTo>
                    <a:cubicBezTo>
                      <a:pt x="8" y="29"/>
                      <a:pt x="6" y="16"/>
                      <a:pt x="0" y="3"/>
                    </a:cubicBezTo>
                    <a:cubicBezTo>
                      <a:pt x="0" y="1"/>
                      <a:pt x="0" y="0"/>
                      <a:pt x="2" y="1"/>
                    </a:cubicBezTo>
                    <a:close/>
                  </a:path>
                </a:pathLst>
              </a:custGeom>
              <a:solidFill>
                <a:srgbClr val="826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Freeform 472">
                <a:extLst>
                  <a:ext uri="{FF2B5EF4-FFF2-40B4-BE49-F238E27FC236}">
                    <a16:creationId xmlns:a16="http://schemas.microsoft.com/office/drawing/2014/main" id="{6D09EA49-5E2F-4EDA-8C54-5F56C784948B}"/>
                  </a:ext>
                </a:extLst>
              </p:cNvPr>
              <p:cNvSpPr>
                <a:spLocks/>
              </p:cNvSpPr>
              <p:nvPr/>
            </p:nvSpPr>
            <p:spPr bwMode="auto">
              <a:xfrm>
                <a:off x="1796" y="2256"/>
                <a:ext cx="10" cy="117"/>
              </a:xfrm>
              <a:custGeom>
                <a:avLst/>
                <a:gdLst>
                  <a:gd name="T0" fmla="*/ 2 w 9"/>
                  <a:gd name="T1" fmla="*/ 4 h 104"/>
                  <a:gd name="T2" fmla="*/ 9 w 9"/>
                  <a:gd name="T3" fmla="*/ 0 h 104"/>
                  <a:gd name="T4" fmla="*/ 9 w 9"/>
                  <a:gd name="T5" fmla="*/ 104 h 104"/>
                  <a:gd name="T6" fmla="*/ 2 w 9"/>
                  <a:gd name="T7" fmla="*/ 8 h 104"/>
                  <a:gd name="T8" fmla="*/ 1 w 9"/>
                  <a:gd name="T9" fmla="*/ 5 h 104"/>
                  <a:gd name="T10" fmla="*/ 2 w 9"/>
                  <a:gd name="T11" fmla="*/ 4 h 104"/>
                </a:gdLst>
                <a:ahLst/>
                <a:cxnLst>
                  <a:cxn ang="0">
                    <a:pos x="T0" y="T1"/>
                  </a:cxn>
                  <a:cxn ang="0">
                    <a:pos x="T2" y="T3"/>
                  </a:cxn>
                  <a:cxn ang="0">
                    <a:pos x="T4" y="T5"/>
                  </a:cxn>
                  <a:cxn ang="0">
                    <a:pos x="T6" y="T7"/>
                  </a:cxn>
                  <a:cxn ang="0">
                    <a:pos x="T8" y="T9"/>
                  </a:cxn>
                  <a:cxn ang="0">
                    <a:pos x="T10" y="T11"/>
                  </a:cxn>
                </a:cxnLst>
                <a:rect l="0" t="0" r="r" b="b"/>
                <a:pathLst>
                  <a:path w="9" h="104">
                    <a:moveTo>
                      <a:pt x="2" y="4"/>
                    </a:moveTo>
                    <a:cubicBezTo>
                      <a:pt x="3" y="1"/>
                      <a:pt x="6" y="0"/>
                      <a:pt x="9" y="0"/>
                    </a:cubicBezTo>
                    <a:cubicBezTo>
                      <a:pt x="9" y="35"/>
                      <a:pt x="9" y="70"/>
                      <a:pt x="9" y="104"/>
                    </a:cubicBezTo>
                    <a:cubicBezTo>
                      <a:pt x="0" y="73"/>
                      <a:pt x="6" y="40"/>
                      <a:pt x="2" y="8"/>
                    </a:cubicBezTo>
                    <a:cubicBezTo>
                      <a:pt x="1" y="7"/>
                      <a:pt x="0" y="6"/>
                      <a:pt x="1" y="5"/>
                    </a:cubicBezTo>
                    <a:cubicBezTo>
                      <a:pt x="1" y="5"/>
                      <a:pt x="1" y="4"/>
                      <a:pt x="2" y="4"/>
                    </a:cubicBezTo>
                    <a:close/>
                  </a:path>
                </a:pathLst>
              </a:custGeom>
              <a:solidFill>
                <a:srgbClr val="775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473">
                <a:extLst>
                  <a:ext uri="{FF2B5EF4-FFF2-40B4-BE49-F238E27FC236}">
                    <a16:creationId xmlns:a16="http://schemas.microsoft.com/office/drawing/2014/main" id="{1823113A-B189-4A9B-8D71-C677DFFE6FB5}"/>
                  </a:ext>
                </a:extLst>
              </p:cNvPr>
              <p:cNvSpPr>
                <a:spLocks/>
              </p:cNvSpPr>
              <p:nvPr/>
            </p:nvSpPr>
            <p:spPr bwMode="auto">
              <a:xfrm>
                <a:off x="1796" y="2011"/>
                <a:ext cx="15" cy="119"/>
              </a:xfrm>
              <a:custGeom>
                <a:avLst/>
                <a:gdLst>
                  <a:gd name="T0" fmla="*/ 10 w 13"/>
                  <a:gd name="T1" fmla="*/ 106 h 106"/>
                  <a:gd name="T2" fmla="*/ 2 w 13"/>
                  <a:gd name="T3" fmla="*/ 0 h 106"/>
                  <a:gd name="T4" fmla="*/ 8 w 13"/>
                  <a:gd name="T5" fmla="*/ 0 h 106"/>
                  <a:gd name="T6" fmla="*/ 13 w 13"/>
                  <a:gd name="T7" fmla="*/ 101 h 106"/>
                  <a:gd name="T8" fmla="*/ 10 w 13"/>
                  <a:gd name="T9" fmla="*/ 106 h 106"/>
                </a:gdLst>
                <a:ahLst/>
                <a:cxnLst>
                  <a:cxn ang="0">
                    <a:pos x="T0" y="T1"/>
                  </a:cxn>
                  <a:cxn ang="0">
                    <a:pos x="T2" y="T3"/>
                  </a:cxn>
                  <a:cxn ang="0">
                    <a:pos x="T4" y="T5"/>
                  </a:cxn>
                  <a:cxn ang="0">
                    <a:pos x="T6" y="T7"/>
                  </a:cxn>
                  <a:cxn ang="0">
                    <a:pos x="T8" y="T9"/>
                  </a:cxn>
                </a:cxnLst>
                <a:rect l="0" t="0" r="r" b="b"/>
                <a:pathLst>
                  <a:path w="13" h="106">
                    <a:moveTo>
                      <a:pt x="10" y="106"/>
                    </a:moveTo>
                    <a:cubicBezTo>
                      <a:pt x="6" y="71"/>
                      <a:pt x="0" y="36"/>
                      <a:pt x="2" y="0"/>
                    </a:cubicBezTo>
                    <a:cubicBezTo>
                      <a:pt x="5" y="0"/>
                      <a:pt x="8" y="0"/>
                      <a:pt x="8" y="0"/>
                    </a:cubicBezTo>
                    <a:cubicBezTo>
                      <a:pt x="10" y="34"/>
                      <a:pt x="11" y="67"/>
                      <a:pt x="13" y="101"/>
                    </a:cubicBezTo>
                    <a:cubicBezTo>
                      <a:pt x="13" y="103"/>
                      <a:pt x="11" y="104"/>
                      <a:pt x="10" y="106"/>
                    </a:cubicBezTo>
                    <a:close/>
                  </a:path>
                </a:pathLst>
              </a:custGeom>
              <a:solidFill>
                <a:srgbClr val="9A7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Freeform 474">
                <a:extLst>
                  <a:ext uri="{FF2B5EF4-FFF2-40B4-BE49-F238E27FC236}">
                    <a16:creationId xmlns:a16="http://schemas.microsoft.com/office/drawing/2014/main" id="{EA0454ED-EE8B-4B95-BF66-131C916FDCDF}"/>
                  </a:ext>
                </a:extLst>
              </p:cNvPr>
              <p:cNvSpPr>
                <a:spLocks/>
              </p:cNvSpPr>
              <p:nvPr/>
            </p:nvSpPr>
            <p:spPr bwMode="auto">
              <a:xfrm>
                <a:off x="1890" y="1562"/>
                <a:ext cx="20" cy="120"/>
              </a:xfrm>
              <a:custGeom>
                <a:avLst/>
                <a:gdLst>
                  <a:gd name="T0" fmla="*/ 16 w 17"/>
                  <a:gd name="T1" fmla="*/ 107 h 107"/>
                  <a:gd name="T2" fmla="*/ 1 w 17"/>
                  <a:gd name="T3" fmla="*/ 0 h 107"/>
                  <a:gd name="T4" fmla="*/ 16 w 17"/>
                  <a:gd name="T5" fmla="*/ 107 h 107"/>
                </a:gdLst>
                <a:ahLst/>
                <a:cxnLst>
                  <a:cxn ang="0">
                    <a:pos x="T0" y="T1"/>
                  </a:cxn>
                  <a:cxn ang="0">
                    <a:pos x="T2" y="T3"/>
                  </a:cxn>
                  <a:cxn ang="0">
                    <a:pos x="T4" y="T5"/>
                  </a:cxn>
                </a:cxnLst>
                <a:rect l="0" t="0" r="r" b="b"/>
                <a:pathLst>
                  <a:path w="17" h="107">
                    <a:moveTo>
                      <a:pt x="16" y="107"/>
                    </a:moveTo>
                    <a:cubicBezTo>
                      <a:pt x="10" y="71"/>
                      <a:pt x="0" y="36"/>
                      <a:pt x="1" y="0"/>
                    </a:cubicBezTo>
                    <a:cubicBezTo>
                      <a:pt x="10" y="35"/>
                      <a:pt x="17" y="70"/>
                      <a:pt x="16" y="107"/>
                    </a:cubicBezTo>
                    <a:close/>
                  </a:path>
                </a:pathLst>
              </a:custGeom>
              <a:solidFill>
                <a:srgbClr val="9E8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1" name="Freeform 475">
                <a:extLst>
                  <a:ext uri="{FF2B5EF4-FFF2-40B4-BE49-F238E27FC236}">
                    <a16:creationId xmlns:a16="http://schemas.microsoft.com/office/drawing/2014/main" id="{1DC3A9F1-CDF5-42AF-BE30-B89F5EEABB9B}"/>
                  </a:ext>
                </a:extLst>
              </p:cNvPr>
              <p:cNvSpPr>
                <a:spLocks/>
              </p:cNvSpPr>
              <p:nvPr/>
            </p:nvSpPr>
            <p:spPr bwMode="auto">
              <a:xfrm>
                <a:off x="1705" y="2290"/>
                <a:ext cx="26" cy="101"/>
              </a:xfrm>
              <a:custGeom>
                <a:avLst/>
                <a:gdLst>
                  <a:gd name="T0" fmla="*/ 23 w 23"/>
                  <a:gd name="T1" fmla="*/ 90 h 90"/>
                  <a:gd name="T2" fmla="*/ 18 w 23"/>
                  <a:gd name="T3" fmla="*/ 90 h 90"/>
                  <a:gd name="T4" fmla="*/ 7 w 23"/>
                  <a:gd name="T5" fmla="*/ 0 h 90"/>
                  <a:gd name="T6" fmla="*/ 23 w 23"/>
                  <a:gd name="T7" fmla="*/ 90 h 90"/>
                </a:gdLst>
                <a:ahLst/>
                <a:cxnLst>
                  <a:cxn ang="0">
                    <a:pos x="T0" y="T1"/>
                  </a:cxn>
                  <a:cxn ang="0">
                    <a:pos x="T2" y="T3"/>
                  </a:cxn>
                  <a:cxn ang="0">
                    <a:pos x="T4" y="T5"/>
                  </a:cxn>
                  <a:cxn ang="0">
                    <a:pos x="T6" y="T7"/>
                  </a:cxn>
                </a:cxnLst>
                <a:rect l="0" t="0" r="r" b="b"/>
                <a:pathLst>
                  <a:path w="23" h="90">
                    <a:moveTo>
                      <a:pt x="23" y="90"/>
                    </a:moveTo>
                    <a:cubicBezTo>
                      <a:pt x="21" y="90"/>
                      <a:pt x="20" y="90"/>
                      <a:pt x="18" y="90"/>
                    </a:cubicBezTo>
                    <a:cubicBezTo>
                      <a:pt x="0" y="62"/>
                      <a:pt x="3" y="31"/>
                      <a:pt x="7" y="0"/>
                    </a:cubicBezTo>
                    <a:cubicBezTo>
                      <a:pt x="12" y="30"/>
                      <a:pt x="8" y="62"/>
                      <a:pt x="23" y="90"/>
                    </a:cubicBezTo>
                    <a:close/>
                  </a:path>
                </a:pathLst>
              </a:custGeom>
              <a:solidFill>
                <a:srgbClr val="BA94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2" name="Freeform 476">
                <a:extLst>
                  <a:ext uri="{FF2B5EF4-FFF2-40B4-BE49-F238E27FC236}">
                    <a16:creationId xmlns:a16="http://schemas.microsoft.com/office/drawing/2014/main" id="{6AC3929E-F1D3-40A0-8A21-A9B9C6A9A298}"/>
                  </a:ext>
                </a:extLst>
              </p:cNvPr>
              <p:cNvSpPr>
                <a:spLocks/>
              </p:cNvSpPr>
              <p:nvPr/>
            </p:nvSpPr>
            <p:spPr bwMode="auto">
              <a:xfrm>
                <a:off x="1698" y="2090"/>
                <a:ext cx="13" cy="103"/>
              </a:xfrm>
              <a:custGeom>
                <a:avLst/>
                <a:gdLst>
                  <a:gd name="T0" fmla="*/ 8 w 11"/>
                  <a:gd name="T1" fmla="*/ 92 h 92"/>
                  <a:gd name="T2" fmla="*/ 10 w 11"/>
                  <a:gd name="T3" fmla="*/ 0 h 92"/>
                  <a:gd name="T4" fmla="*/ 8 w 11"/>
                  <a:gd name="T5" fmla="*/ 92 h 92"/>
                </a:gdLst>
                <a:ahLst/>
                <a:cxnLst>
                  <a:cxn ang="0">
                    <a:pos x="T0" y="T1"/>
                  </a:cxn>
                  <a:cxn ang="0">
                    <a:pos x="T2" y="T3"/>
                  </a:cxn>
                  <a:cxn ang="0">
                    <a:pos x="T4" y="T5"/>
                  </a:cxn>
                </a:cxnLst>
                <a:rect l="0" t="0" r="r" b="b"/>
                <a:pathLst>
                  <a:path w="11" h="92">
                    <a:moveTo>
                      <a:pt x="8" y="92"/>
                    </a:moveTo>
                    <a:cubicBezTo>
                      <a:pt x="0" y="61"/>
                      <a:pt x="0" y="30"/>
                      <a:pt x="10" y="0"/>
                    </a:cubicBezTo>
                    <a:cubicBezTo>
                      <a:pt x="11" y="31"/>
                      <a:pt x="8" y="61"/>
                      <a:pt x="8" y="92"/>
                    </a:cubicBezTo>
                    <a:close/>
                  </a:path>
                </a:pathLst>
              </a:custGeom>
              <a:solidFill>
                <a:srgbClr val="B18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477">
                <a:extLst>
                  <a:ext uri="{FF2B5EF4-FFF2-40B4-BE49-F238E27FC236}">
                    <a16:creationId xmlns:a16="http://schemas.microsoft.com/office/drawing/2014/main" id="{42B83B35-E427-4144-8966-97282A927570}"/>
                  </a:ext>
                </a:extLst>
              </p:cNvPr>
              <p:cNvSpPr>
                <a:spLocks/>
              </p:cNvSpPr>
              <p:nvPr/>
            </p:nvSpPr>
            <p:spPr bwMode="auto">
              <a:xfrm>
                <a:off x="1845" y="2512"/>
                <a:ext cx="12" cy="95"/>
              </a:xfrm>
              <a:custGeom>
                <a:avLst/>
                <a:gdLst>
                  <a:gd name="T0" fmla="*/ 10 w 10"/>
                  <a:gd name="T1" fmla="*/ 84 h 84"/>
                  <a:gd name="T2" fmla="*/ 6 w 10"/>
                  <a:gd name="T3" fmla="*/ 84 h 84"/>
                  <a:gd name="T4" fmla="*/ 4 w 10"/>
                  <a:gd name="T5" fmla="*/ 0 h 84"/>
                  <a:gd name="T6" fmla="*/ 10 w 10"/>
                  <a:gd name="T7" fmla="*/ 0 h 84"/>
                  <a:gd name="T8" fmla="*/ 10 w 10"/>
                  <a:gd name="T9" fmla="*/ 84 h 84"/>
                </a:gdLst>
                <a:ahLst/>
                <a:cxnLst>
                  <a:cxn ang="0">
                    <a:pos x="T0" y="T1"/>
                  </a:cxn>
                  <a:cxn ang="0">
                    <a:pos x="T2" y="T3"/>
                  </a:cxn>
                  <a:cxn ang="0">
                    <a:pos x="T4" y="T5"/>
                  </a:cxn>
                  <a:cxn ang="0">
                    <a:pos x="T6" y="T7"/>
                  </a:cxn>
                  <a:cxn ang="0">
                    <a:pos x="T8" y="T9"/>
                  </a:cxn>
                </a:cxnLst>
                <a:rect l="0" t="0" r="r" b="b"/>
                <a:pathLst>
                  <a:path w="10" h="84">
                    <a:moveTo>
                      <a:pt x="10" y="84"/>
                    </a:moveTo>
                    <a:cubicBezTo>
                      <a:pt x="9" y="84"/>
                      <a:pt x="7" y="84"/>
                      <a:pt x="6" y="84"/>
                    </a:cubicBezTo>
                    <a:cubicBezTo>
                      <a:pt x="0" y="56"/>
                      <a:pt x="1" y="28"/>
                      <a:pt x="4" y="0"/>
                    </a:cubicBezTo>
                    <a:cubicBezTo>
                      <a:pt x="6" y="0"/>
                      <a:pt x="8" y="0"/>
                      <a:pt x="10" y="0"/>
                    </a:cubicBezTo>
                    <a:cubicBezTo>
                      <a:pt x="10" y="28"/>
                      <a:pt x="10" y="56"/>
                      <a:pt x="10" y="84"/>
                    </a:cubicBezTo>
                    <a:close/>
                  </a:path>
                </a:pathLst>
              </a:custGeom>
              <a:solidFill>
                <a:srgbClr val="977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478">
                <a:extLst>
                  <a:ext uri="{FF2B5EF4-FFF2-40B4-BE49-F238E27FC236}">
                    <a16:creationId xmlns:a16="http://schemas.microsoft.com/office/drawing/2014/main" id="{7F77AACA-1FB0-4CB0-8611-70B7896D3BFF}"/>
                  </a:ext>
                </a:extLst>
              </p:cNvPr>
              <p:cNvSpPr>
                <a:spLocks/>
              </p:cNvSpPr>
              <p:nvPr/>
            </p:nvSpPr>
            <p:spPr bwMode="auto">
              <a:xfrm>
                <a:off x="1797" y="2126"/>
                <a:ext cx="21" cy="118"/>
              </a:xfrm>
              <a:custGeom>
                <a:avLst/>
                <a:gdLst>
                  <a:gd name="T0" fmla="*/ 9 w 19"/>
                  <a:gd name="T1" fmla="*/ 4 h 105"/>
                  <a:gd name="T2" fmla="*/ 19 w 19"/>
                  <a:gd name="T3" fmla="*/ 105 h 105"/>
                  <a:gd name="T4" fmla="*/ 6 w 19"/>
                  <a:gd name="T5" fmla="*/ 47 h 105"/>
                  <a:gd name="T6" fmla="*/ 1 w 19"/>
                  <a:gd name="T7" fmla="*/ 11 h 105"/>
                  <a:gd name="T8" fmla="*/ 9 w 19"/>
                  <a:gd name="T9" fmla="*/ 4 h 105"/>
                </a:gdLst>
                <a:ahLst/>
                <a:cxnLst>
                  <a:cxn ang="0">
                    <a:pos x="T0" y="T1"/>
                  </a:cxn>
                  <a:cxn ang="0">
                    <a:pos x="T2" y="T3"/>
                  </a:cxn>
                  <a:cxn ang="0">
                    <a:pos x="T4" y="T5"/>
                  </a:cxn>
                  <a:cxn ang="0">
                    <a:pos x="T6" y="T7"/>
                  </a:cxn>
                  <a:cxn ang="0">
                    <a:pos x="T8" y="T9"/>
                  </a:cxn>
                </a:cxnLst>
                <a:rect l="0" t="0" r="r" b="b"/>
                <a:pathLst>
                  <a:path w="19" h="105">
                    <a:moveTo>
                      <a:pt x="9" y="4"/>
                    </a:moveTo>
                    <a:cubicBezTo>
                      <a:pt x="12" y="38"/>
                      <a:pt x="16" y="71"/>
                      <a:pt x="19" y="105"/>
                    </a:cubicBezTo>
                    <a:cubicBezTo>
                      <a:pt x="10" y="87"/>
                      <a:pt x="10" y="66"/>
                      <a:pt x="6" y="47"/>
                    </a:cubicBezTo>
                    <a:cubicBezTo>
                      <a:pt x="3" y="35"/>
                      <a:pt x="2" y="23"/>
                      <a:pt x="1" y="11"/>
                    </a:cubicBezTo>
                    <a:cubicBezTo>
                      <a:pt x="0" y="4"/>
                      <a:pt x="1" y="0"/>
                      <a:pt x="9" y="4"/>
                    </a:cubicBezTo>
                    <a:close/>
                  </a:path>
                </a:pathLst>
              </a:custGeom>
              <a:solidFill>
                <a:srgbClr val="A987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479">
                <a:extLst>
                  <a:ext uri="{FF2B5EF4-FFF2-40B4-BE49-F238E27FC236}">
                    <a16:creationId xmlns:a16="http://schemas.microsoft.com/office/drawing/2014/main" id="{38D681B0-B666-4407-B486-082C4D10EFBE}"/>
                  </a:ext>
                </a:extLst>
              </p:cNvPr>
              <p:cNvSpPr>
                <a:spLocks/>
              </p:cNvSpPr>
              <p:nvPr/>
            </p:nvSpPr>
            <p:spPr bwMode="auto">
              <a:xfrm>
                <a:off x="1947" y="2450"/>
                <a:ext cx="22" cy="111"/>
              </a:xfrm>
              <a:custGeom>
                <a:avLst/>
                <a:gdLst>
                  <a:gd name="T0" fmla="*/ 20 w 20"/>
                  <a:gd name="T1" fmla="*/ 93 h 99"/>
                  <a:gd name="T2" fmla="*/ 11 w 20"/>
                  <a:gd name="T3" fmla="*/ 99 h 99"/>
                  <a:gd name="T4" fmla="*/ 0 w 20"/>
                  <a:gd name="T5" fmla="*/ 0 h 99"/>
                  <a:gd name="T6" fmla="*/ 7 w 20"/>
                  <a:gd name="T7" fmla="*/ 24 h 99"/>
                  <a:gd name="T8" fmla="*/ 20 w 20"/>
                  <a:gd name="T9" fmla="*/ 93 h 99"/>
                </a:gdLst>
                <a:ahLst/>
                <a:cxnLst>
                  <a:cxn ang="0">
                    <a:pos x="T0" y="T1"/>
                  </a:cxn>
                  <a:cxn ang="0">
                    <a:pos x="T2" y="T3"/>
                  </a:cxn>
                  <a:cxn ang="0">
                    <a:pos x="T4" y="T5"/>
                  </a:cxn>
                  <a:cxn ang="0">
                    <a:pos x="T6" y="T7"/>
                  </a:cxn>
                  <a:cxn ang="0">
                    <a:pos x="T8" y="T9"/>
                  </a:cxn>
                </a:cxnLst>
                <a:rect l="0" t="0" r="r" b="b"/>
                <a:pathLst>
                  <a:path w="20" h="99">
                    <a:moveTo>
                      <a:pt x="20" y="93"/>
                    </a:moveTo>
                    <a:cubicBezTo>
                      <a:pt x="18" y="96"/>
                      <a:pt x="15" y="99"/>
                      <a:pt x="11" y="99"/>
                    </a:cubicBezTo>
                    <a:cubicBezTo>
                      <a:pt x="3" y="67"/>
                      <a:pt x="0" y="35"/>
                      <a:pt x="0" y="0"/>
                    </a:cubicBezTo>
                    <a:cubicBezTo>
                      <a:pt x="10" y="7"/>
                      <a:pt x="7" y="17"/>
                      <a:pt x="7" y="24"/>
                    </a:cubicBezTo>
                    <a:cubicBezTo>
                      <a:pt x="10" y="47"/>
                      <a:pt x="6" y="72"/>
                      <a:pt x="20" y="93"/>
                    </a:cubicBezTo>
                    <a:close/>
                  </a:path>
                </a:pathLst>
              </a:custGeom>
              <a:solidFill>
                <a:srgbClr val="846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Freeform 480">
                <a:extLst>
                  <a:ext uri="{FF2B5EF4-FFF2-40B4-BE49-F238E27FC236}">
                    <a16:creationId xmlns:a16="http://schemas.microsoft.com/office/drawing/2014/main" id="{C989AF9C-6E81-4445-9323-AB8D5513DB23}"/>
                  </a:ext>
                </a:extLst>
              </p:cNvPr>
              <p:cNvSpPr>
                <a:spLocks/>
              </p:cNvSpPr>
              <p:nvPr/>
            </p:nvSpPr>
            <p:spPr bwMode="auto">
              <a:xfrm>
                <a:off x="1690" y="2472"/>
                <a:ext cx="21" cy="112"/>
              </a:xfrm>
              <a:custGeom>
                <a:avLst/>
                <a:gdLst>
                  <a:gd name="T0" fmla="*/ 0 w 18"/>
                  <a:gd name="T1" fmla="*/ 0 h 100"/>
                  <a:gd name="T2" fmla="*/ 9 w 18"/>
                  <a:gd name="T3" fmla="*/ 29 h 100"/>
                  <a:gd name="T4" fmla="*/ 15 w 18"/>
                  <a:gd name="T5" fmla="*/ 100 h 100"/>
                  <a:gd name="T6" fmla="*/ 0 w 18"/>
                  <a:gd name="T7" fmla="*/ 0 h 100"/>
                </a:gdLst>
                <a:ahLst/>
                <a:cxnLst>
                  <a:cxn ang="0">
                    <a:pos x="T0" y="T1"/>
                  </a:cxn>
                  <a:cxn ang="0">
                    <a:pos x="T2" y="T3"/>
                  </a:cxn>
                  <a:cxn ang="0">
                    <a:pos x="T4" y="T5"/>
                  </a:cxn>
                  <a:cxn ang="0">
                    <a:pos x="T6" y="T7"/>
                  </a:cxn>
                </a:cxnLst>
                <a:rect l="0" t="0" r="r" b="b"/>
                <a:pathLst>
                  <a:path w="18" h="100">
                    <a:moveTo>
                      <a:pt x="0" y="0"/>
                    </a:moveTo>
                    <a:cubicBezTo>
                      <a:pt x="11" y="7"/>
                      <a:pt x="8" y="19"/>
                      <a:pt x="9" y="29"/>
                    </a:cubicBezTo>
                    <a:cubicBezTo>
                      <a:pt x="13" y="52"/>
                      <a:pt x="18" y="76"/>
                      <a:pt x="15" y="100"/>
                    </a:cubicBezTo>
                    <a:cubicBezTo>
                      <a:pt x="6" y="67"/>
                      <a:pt x="3" y="34"/>
                      <a:pt x="0" y="0"/>
                    </a:cubicBezTo>
                    <a:close/>
                  </a:path>
                </a:pathLst>
              </a:custGeom>
              <a:solidFill>
                <a:srgbClr val="A58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7" name="Freeform 481">
                <a:extLst>
                  <a:ext uri="{FF2B5EF4-FFF2-40B4-BE49-F238E27FC236}">
                    <a16:creationId xmlns:a16="http://schemas.microsoft.com/office/drawing/2014/main" id="{C998E326-321E-4428-884A-A50D3484E6C4}"/>
                  </a:ext>
                </a:extLst>
              </p:cNvPr>
              <p:cNvSpPr>
                <a:spLocks/>
              </p:cNvSpPr>
              <p:nvPr/>
            </p:nvSpPr>
            <p:spPr bwMode="auto">
              <a:xfrm>
                <a:off x="1961" y="2261"/>
                <a:ext cx="29" cy="109"/>
              </a:xfrm>
              <a:custGeom>
                <a:avLst/>
                <a:gdLst>
                  <a:gd name="T0" fmla="*/ 3 w 26"/>
                  <a:gd name="T1" fmla="*/ 24 h 97"/>
                  <a:gd name="T2" fmla="*/ 10 w 26"/>
                  <a:gd name="T3" fmla="*/ 0 h 97"/>
                  <a:gd name="T4" fmla="*/ 26 w 26"/>
                  <a:gd name="T5" fmla="*/ 97 h 97"/>
                  <a:gd name="T6" fmla="*/ 0 w 26"/>
                  <a:gd name="T7" fmla="*/ 24 h 97"/>
                  <a:gd name="T8" fmla="*/ 3 w 26"/>
                  <a:gd name="T9" fmla="*/ 24 h 97"/>
                </a:gdLst>
                <a:ahLst/>
                <a:cxnLst>
                  <a:cxn ang="0">
                    <a:pos x="T0" y="T1"/>
                  </a:cxn>
                  <a:cxn ang="0">
                    <a:pos x="T2" y="T3"/>
                  </a:cxn>
                  <a:cxn ang="0">
                    <a:pos x="T4" y="T5"/>
                  </a:cxn>
                  <a:cxn ang="0">
                    <a:pos x="T6" y="T7"/>
                  </a:cxn>
                  <a:cxn ang="0">
                    <a:pos x="T8" y="T9"/>
                  </a:cxn>
                </a:cxnLst>
                <a:rect l="0" t="0" r="r" b="b"/>
                <a:pathLst>
                  <a:path w="26" h="97">
                    <a:moveTo>
                      <a:pt x="3" y="24"/>
                    </a:moveTo>
                    <a:cubicBezTo>
                      <a:pt x="10" y="18"/>
                      <a:pt x="3" y="8"/>
                      <a:pt x="10" y="0"/>
                    </a:cubicBezTo>
                    <a:cubicBezTo>
                      <a:pt x="15" y="33"/>
                      <a:pt x="19" y="65"/>
                      <a:pt x="26" y="97"/>
                    </a:cubicBezTo>
                    <a:cubicBezTo>
                      <a:pt x="11" y="75"/>
                      <a:pt x="16" y="45"/>
                      <a:pt x="0" y="24"/>
                    </a:cubicBezTo>
                    <a:cubicBezTo>
                      <a:pt x="1" y="22"/>
                      <a:pt x="2" y="22"/>
                      <a:pt x="3" y="24"/>
                    </a:cubicBezTo>
                    <a:close/>
                  </a:path>
                </a:pathLst>
              </a:custGeom>
              <a:solidFill>
                <a:srgbClr val="8F7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8" name="Freeform 482">
                <a:extLst>
                  <a:ext uri="{FF2B5EF4-FFF2-40B4-BE49-F238E27FC236}">
                    <a16:creationId xmlns:a16="http://schemas.microsoft.com/office/drawing/2014/main" id="{28E6F6CC-F762-439C-B3B6-D755FD720372}"/>
                  </a:ext>
                </a:extLst>
              </p:cNvPr>
              <p:cNvSpPr>
                <a:spLocks/>
              </p:cNvSpPr>
              <p:nvPr/>
            </p:nvSpPr>
            <p:spPr bwMode="auto">
              <a:xfrm>
                <a:off x="1977" y="2208"/>
                <a:ext cx="25" cy="130"/>
              </a:xfrm>
              <a:custGeom>
                <a:avLst/>
                <a:gdLst>
                  <a:gd name="T0" fmla="*/ 0 w 22"/>
                  <a:gd name="T1" fmla="*/ 12 h 116"/>
                  <a:gd name="T2" fmla="*/ 4 w 22"/>
                  <a:gd name="T3" fmla="*/ 0 h 116"/>
                  <a:gd name="T4" fmla="*/ 22 w 22"/>
                  <a:gd name="T5" fmla="*/ 114 h 116"/>
                  <a:gd name="T6" fmla="*/ 20 w 22"/>
                  <a:gd name="T7" fmla="*/ 116 h 116"/>
                  <a:gd name="T8" fmla="*/ 0 w 22"/>
                  <a:gd name="T9" fmla="*/ 12 h 116"/>
                </a:gdLst>
                <a:ahLst/>
                <a:cxnLst>
                  <a:cxn ang="0">
                    <a:pos x="T0" y="T1"/>
                  </a:cxn>
                  <a:cxn ang="0">
                    <a:pos x="T2" y="T3"/>
                  </a:cxn>
                  <a:cxn ang="0">
                    <a:pos x="T4" y="T5"/>
                  </a:cxn>
                  <a:cxn ang="0">
                    <a:pos x="T6" y="T7"/>
                  </a:cxn>
                  <a:cxn ang="0">
                    <a:pos x="T8" y="T9"/>
                  </a:cxn>
                </a:cxnLst>
                <a:rect l="0" t="0" r="r" b="b"/>
                <a:pathLst>
                  <a:path w="22" h="116">
                    <a:moveTo>
                      <a:pt x="0" y="12"/>
                    </a:moveTo>
                    <a:cubicBezTo>
                      <a:pt x="2" y="8"/>
                      <a:pt x="3" y="4"/>
                      <a:pt x="4" y="0"/>
                    </a:cubicBezTo>
                    <a:cubicBezTo>
                      <a:pt x="10" y="38"/>
                      <a:pt x="16" y="76"/>
                      <a:pt x="22" y="114"/>
                    </a:cubicBezTo>
                    <a:cubicBezTo>
                      <a:pt x="21" y="115"/>
                      <a:pt x="21" y="115"/>
                      <a:pt x="20" y="116"/>
                    </a:cubicBezTo>
                    <a:cubicBezTo>
                      <a:pt x="6" y="83"/>
                      <a:pt x="3" y="47"/>
                      <a:pt x="0" y="12"/>
                    </a:cubicBezTo>
                    <a:close/>
                  </a:path>
                </a:pathLst>
              </a:custGeom>
              <a:solidFill>
                <a:srgbClr val="8266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483">
                <a:extLst>
                  <a:ext uri="{FF2B5EF4-FFF2-40B4-BE49-F238E27FC236}">
                    <a16:creationId xmlns:a16="http://schemas.microsoft.com/office/drawing/2014/main" id="{96AC7BD4-2418-4EFD-95D7-19A081E186E0}"/>
                  </a:ext>
                </a:extLst>
              </p:cNvPr>
              <p:cNvSpPr>
                <a:spLocks/>
              </p:cNvSpPr>
              <p:nvPr/>
            </p:nvSpPr>
            <p:spPr bwMode="auto">
              <a:xfrm>
                <a:off x="1788" y="1411"/>
                <a:ext cx="35" cy="130"/>
              </a:xfrm>
              <a:custGeom>
                <a:avLst/>
                <a:gdLst>
                  <a:gd name="T0" fmla="*/ 29 w 31"/>
                  <a:gd name="T1" fmla="*/ 108 h 115"/>
                  <a:gd name="T2" fmla="*/ 26 w 31"/>
                  <a:gd name="T3" fmla="*/ 115 h 115"/>
                  <a:gd name="T4" fmla="*/ 10 w 31"/>
                  <a:gd name="T5" fmla="*/ 53 h 115"/>
                  <a:gd name="T6" fmla="*/ 0 w 31"/>
                  <a:gd name="T7" fmla="*/ 9 h 115"/>
                  <a:gd name="T8" fmla="*/ 4 w 31"/>
                  <a:gd name="T9" fmla="*/ 0 h 115"/>
                  <a:gd name="T10" fmla="*/ 23 w 31"/>
                  <a:gd name="T11" fmla="*/ 67 h 115"/>
                  <a:gd name="T12" fmla="*/ 29 w 31"/>
                  <a:gd name="T13" fmla="*/ 108 h 115"/>
                </a:gdLst>
                <a:ahLst/>
                <a:cxnLst>
                  <a:cxn ang="0">
                    <a:pos x="T0" y="T1"/>
                  </a:cxn>
                  <a:cxn ang="0">
                    <a:pos x="T2" y="T3"/>
                  </a:cxn>
                  <a:cxn ang="0">
                    <a:pos x="T4" y="T5"/>
                  </a:cxn>
                  <a:cxn ang="0">
                    <a:pos x="T6" y="T7"/>
                  </a:cxn>
                  <a:cxn ang="0">
                    <a:pos x="T8" y="T9"/>
                  </a:cxn>
                  <a:cxn ang="0">
                    <a:pos x="T10" y="T11"/>
                  </a:cxn>
                  <a:cxn ang="0">
                    <a:pos x="T12" y="T13"/>
                  </a:cxn>
                </a:cxnLst>
                <a:rect l="0" t="0" r="r" b="b"/>
                <a:pathLst>
                  <a:path w="31" h="115">
                    <a:moveTo>
                      <a:pt x="29" y="108"/>
                    </a:moveTo>
                    <a:cubicBezTo>
                      <a:pt x="28" y="110"/>
                      <a:pt x="27" y="113"/>
                      <a:pt x="26" y="115"/>
                    </a:cubicBezTo>
                    <a:cubicBezTo>
                      <a:pt x="27" y="93"/>
                      <a:pt x="18" y="73"/>
                      <a:pt x="10" y="53"/>
                    </a:cubicBezTo>
                    <a:cubicBezTo>
                      <a:pt x="4" y="39"/>
                      <a:pt x="1" y="24"/>
                      <a:pt x="0" y="9"/>
                    </a:cubicBezTo>
                    <a:cubicBezTo>
                      <a:pt x="2" y="6"/>
                      <a:pt x="3" y="3"/>
                      <a:pt x="4" y="0"/>
                    </a:cubicBezTo>
                    <a:cubicBezTo>
                      <a:pt x="8" y="23"/>
                      <a:pt x="11" y="46"/>
                      <a:pt x="23" y="67"/>
                    </a:cubicBezTo>
                    <a:cubicBezTo>
                      <a:pt x="31" y="79"/>
                      <a:pt x="30" y="94"/>
                      <a:pt x="29" y="108"/>
                    </a:cubicBezTo>
                    <a:close/>
                  </a:path>
                </a:pathLst>
              </a:custGeom>
              <a:solidFill>
                <a:srgbClr val="855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484">
                <a:extLst>
                  <a:ext uri="{FF2B5EF4-FFF2-40B4-BE49-F238E27FC236}">
                    <a16:creationId xmlns:a16="http://schemas.microsoft.com/office/drawing/2014/main" id="{D429F096-288F-4DF8-948B-221DDB54D01F}"/>
                  </a:ext>
                </a:extLst>
              </p:cNvPr>
              <p:cNvSpPr>
                <a:spLocks/>
              </p:cNvSpPr>
              <p:nvPr/>
            </p:nvSpPr>
            <p:spPr bwMode="auto">
              <a:xfrm>
                <a:off x="1676" y="2387"/>
                <a:ext cx="14" cy="100"/>
              </a:xfrm>
              <a:custGeom>
                <a:avLst/>
                <a:gdLst>
                  <a:gd name="T0" fmla="*/ 13 w 13"/>
                  <a:gd name="T1" fmla="*/ 76 h 89"/>
                  <a:gd name="T2" fmla="*/ 6 w 13"/>
                  <a:gd name="T3" fmla="*/ 89 h 89"/>
                  <a:gd name="T4" fmla="*/ 4 w 13"/>
                  <a:gd name="T5" fmla="*/ 0 h 89"/>
                  <a:gd name="T6" fmla="*/ 13 w 13"/>
                  <a:gd name="T7" fmla="*/ 76 h 89"/>
                  <a:gd name="T8" fmla="*/ 13 w 13"/>
                  <a:gd name="T9" fmla="*/ 76 h 89"/>
                </a:gdLst>
                <a:ahLst/>
                <a:cxnLst>
                  <a:cxn ang="0">
                    <a:pos x="T0" y="T1"/>
                  </a:cxn>
                  <a:cxn ang="0">
                    <a:pos x="T2" y="T3"/>
                  </a:cxn>
                  <a:cxn ang="0">
                    <a:pos x="T4" y="T5"/>
                  </a:cxn>
                  <a:cxn ang="0">
                    <a:pos x="T6" y="T7"/>
                  </a:cxn>
                  <a:cxn ang="0">
                    <a:pos x="T8" y="T9"/>
                  </a:cxn>
                </a:cxnLst>
                <a:rect l="0" t="0" r="r" b="b"/>
                <a:pathLst>
                  <a:path w="13" h="89">
                    <a:moveTo>
                      <a:pt x="13" y="76"/>
                    </a:moveTo>
                    <a:cubicBezTo>
                      <a:pt x="11" y="80"/>
                      <a:pt x="9" y="84"/>
                      <a:pt x="6" y="89"/>
                    </a:cubicBezTo>
                    <a:cubicBezTo>
                      <a:pt x="3" y="58"/>
                      <a:pt x="0" y="29"/>
                      <a:pt x="4" y="0"/>
                    </a:cubicBezTo>
                    <a:cubicBezTo>
                      <a:pt x="13" y="24"/>
                      <a:pt x="5" y="51"/>
                      <a:pt x="13" y="76"/>
                    </a:cubicBezTo>
                    <a:cubicBezTo>
                      <a:pt x="13" y="76"/>
                      <a:pt x="13" y="76"/>
                      <a:pt x="13" y="76"/>
                    </a:cubicBezTo>
                    <a:close/>
                  </a:path>
                </a:pathLst>
              </a:custGeom>
              <a:solidFill>
                <a:srgbClr val="A58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485">
                <a:extLst>
                  <a:ext uri="{FF2B5EF4-FFF2-40B4-BE49-F238E27FC236}">
                    <a16:creationId xmlns:a16="http://schemas.microsoft.com/office/drawing/2014/main" id="{5FF1F006-3510-4366-BA38-1FF13B82F7FA}"/>
                  </a:ext>
                </a:extLst>
              </p:cNvPr>
              <p:cNvSpPr>
                <a:spLocks/>
              </p:cNvSpPr>
              <p:nvPr/>
            </p:nvSpPr>
            <p:spPr bwMode="auto">
              <a:xfrm>
                <a:off x="1945" y="2174"/>
                <a:ext cx="20" cy="114"/>
              </a:xfrm>
              <a:custGeom>
                <a:avLst/>
                <a:gdLst>
                  <a:gd name="T0" fmla="*/ 17 w 17"/>
                  <a:gd name="T1" fmla="*/ 101 h 101"/>
                  <a:gd name="T2" fmla="*/ 14 w 17"/>
                  <a:gd name="T3" fmla="*/ 101 h 101"/>
                  <a:gd name="T4" fmla="*/ 4 w 17"/>
                  <a:gd name="T5" fmla="*/ 0 h 101"/>
                  <a:gd name="T6" fmla="*/ 17 w 17"/>
                  <a:gd name="T7" fmla="*/ 101 h 101"/>
                </a:gdLst>
                <a:ahLst/>
                <a:cxnLst>
                  <a:cxn ang="0">
                    <a:pos x="T0" y="T1"/>
                  </a:cxn>
                  <a:cxn ang="0">
                    <a:pos x="T2" y="T3"/>
                  </a:cxn>
                  <a:cxn ang="0">
                    <a:pos x="T4" y="T5"/>
                  </a:cxn>
                  <a:cxn ang="0">
                    <a:pos x="T6" y="T7"/>
                  </a:cxn>
                </a:cxnLst>
                <a:rect l="0" t="0" r="r" b="b"/>
                <a:pathLst>
                  <a:path w="17" h="101">
                    <a:moveTo>
                      <a:pt x="17" y="101"/>
                    </a:moveTo>
                    <a:cubicBezTo>
                      <a:pt x="16" y="101"/>
                      <a:pt x="15" y="101"/>
                      <a:pt x="14" y="101"/>
                    </a:cubicBezTo>
                    <a:cubicBezTo>
                      <a:pt x="4" y="68"/>
                      <a:pt x="0" y="35"/>
                      <a:pt x="4" y="0"/>
                    </a:cubicBezTo>
                    <a:cubicBezTo>
                      <a:pt x="8" y="34"/>
                      <a:pt x="13" y="67"/>
                      <a:pt x="17" y="101"/>
                    </a:cubicBezTo>
                    <a:close/>
                  </a:path>
                </a:pathLst>
              </a:custGeom>
              <a:solidFill>
                <a:srgbClr val="8A6F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486">
                <a:extLst>
                  <a:ext uri="{FF2B5EF4-FFF2-40B4-BE49-F238E27FC236}">
                    <a16:creationId xmlns:a16="http://schemas.microsoft.com/office/drawing/2014/main" id="{32C8218A-1760-4C04-B334-340354D6AA2E}"/>
                  </a:ext>
                </a:extLst>
              </p:cNvPr>
              <p:cNvSpPr>
                <a:spLocks/>
              </p:cNvSpPr>
              <p:nvPr/>
            </p:nvSpPr>
            <p:spPr bwMode="auto">
              <a:xfrm>
                <a:off x="1821" y="2114"/>
                <a:ext cx="18" cy="111"/>
              </a:xfrm>
              <a:custGeom>
                <a:avLst/>
                <a:gdLst>
                  <a:gd name="T0" fmla="*/ 16 w 16"/>
                  <a:gd name="T1" fmla="*/ 99 h 99"/>
                  <a:gd name="T2" fmla="*/ 0 w 16"/>
                  <a:gd name="T3" fmla="*/ 1 h 99"/>
                  <a:gd name="T4" fmla="*/ 7 w 16"/>
                  <a:gd name="T5" fmla="*/ 0 h 99"/>
                  <a:gd name="T6" fmla="*/ 16 w 16"/>
                  <a:gd name="T7" fmla="*/ 99 h 99"/>
                  <a:gd name="T8" fmla="*/ 16 w 16"/>
                  <a:gd name="T9" fmla="*/ 99 h 99"/>
                </a:gdLst>
                <a:ahLst/>
                <a:cxnLst>
                  <a:cxn ang="0">
                    <a:pos x="T0" y="T1"/>
                  </a:cxn>
                  <a:cxn ang="0">
                    <a:pos x="T2" y="T3"/>
                  </a:cxn>
                  <a:cxn ang="0">
                    <a:pos x="T4" y="T5"/>
                  </a:cxn>
                  <a:cxn ang="0">
                    <a:pos x="T6" y="T7"/>
                  </a:cxn>
                  <a:cxn ang="0">
                    <a:pos x="T8" y="T9"/>
                  </a:cxn>
                </a:cxnLst>
                <a:rect l="0" t="0" r="r" b="b"/>
                <a:pathLst>
                  <a:path w="16" h="99">
                    <a:moveTo>
                      <a:pt x="16" y="99"/>
                    </a:moveTo>
                    <a:cubicBezTo>
                      <a:pt x="3" y="67"/>
                      <a:pt x="4" y="34"/>
                      <a:pt x="0" y="1"/>
                    </a:cubicBezTo>
                    <a:cubicBezTo>
                      <a:pt x="2" y="0"/>
                      <a:pt x="5" y="0"/>
                      <a:pt x="7" y="0"/>
                    </a:cubicBezTo>
                    <a:cubicBezTo>
                      <a:pt x="10" y="33"/>
                      <a:pt x="13" y="66"/>
                      <a:pt x="16" y="99"/>
                    </a:cubicBezTo>
                    <a:cubicBezTo>
                      <a:pt x="16" y="99"/>
                      <a:pt x="16" y="99"/>
                      <a:pt x="16" y="99"/>
                    </a:cubicBezTo>
                    <a:close/>
                  </a:path>
                </a:pathLst>
              </a:custGeom>
              <a:solidFill>
                <a:srgbClr val="8E70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487">
                <a:extLst>
                  <a:ext uri="{FF2B5EF4-FFF2-40B4-BE49-F238E27FC236}">
                    <a16:creationId xmlns:a16="http://schemas.microsoft.com/office/drawing/2014/main" id="{A058FBDF-F173-4BC9-A54E-129AF1F91915}"/>
                  </a:ext>
                </a:extLst>
              </p:cNvPr>
              <p:cNvSpPr>
                <a:spLocks/>
              </p:cNvSpPr>
              <p:nvPr/>
            </p:nvSpPr>
            <p:spPr bwMode="auto">
              <a:xfrm>
                <a:off x="1907" y="1697"/>
                <a:ext cx="18" cy="96"/>
              </a:xfrm>
              <a:custGeom>
                <a:avLst/>
                <a:gdLst>
                  <a:gd name="T0" fmla="*/ 16 w 16"/>
                  <a:gd name="T1" fmla="*/ 86 h 86"/>
                  <a:gd name="T2" fmla="*/ 0 w 16"/>
                  <a:gd name="T3" fmla="*/ 0 h 86"/>
                  <a:gd name="T4" fmla="*/ 5 w 16"/>
                  <a:gd name="T5" fmla="*/ 0 h 86"/>
                  <a:gd name="T6" fmla="*/ 16 w 16"/>
                  <a:gd name="T7" fmla="*/ 86 h 86"/>
                </a:gdLst>
                <a:ahLst/>
                <a:cxnLst>
                  <a:cxn ang="0">
                    <a:pos x="T0" y="T1"/>
                  </a:cxn>
                  <a:cxn ang="0">
                    <a:pos x="T2" y="T3"/>
                  </a:cxn>
                  <a:cxn ang="0">
                    <a:pos x="T4" y="T5"/>
                  </a:cxn>
                  <a:cxn ang="0">
                    <a:pos x="T6" y="T7"/>
                  </a:cxn>
                </a:cxnLst>
                <a:rect l="0" t="0" r="r" b="b"/>
                <a:pathLst>
                  <a:path w="16" h="86">
                    <a:moveTo>
                      <a:pt x="16" y="86"/>
                    </a:moveTo>
                    <a:cubicBezTo>
                      <a:pt x="1" y="59"/>
                      <a:pt x="4" y="29"/>
                      <a:pt x="0" y="0"/>
                    </a:cubicBezTo>
                    <a:cubicBezTo>
                      <a:pt x="2" y="0"/>
                      <a:pt x="3" y="0"/>
                      <a:pt x="5" y="0"/>
                    </a:cubicBezTo>
                    <a:cubicBezTo>
                      <a:pt x="9" y="28"/>
                      <a:pt x="13" y="57"/>
                      <a:pt x="16" y="86"/>
                    </a:cubicBezTo>
                    <a:close/>
                  </a:path>
                </a:pathLst>
              </a:custGeom>
              <a:solidFill>
                <a:srgbClr val="9471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488">
                <a:extLst>
                  <a:ext uri="{FF2B5EF4-FFF2-40B4-BE49-F238E27FC236}">
                    <a16:creationId xmlns:a16="http://schemas.microsoft.com/office/drawing/2014/main" id="{8B7F4D2E-FDAC-495B-B52F-DC370C2056E6}"/>
                  </a:ext>
                </a:extLst>
              </p:cNvPr>
              <p:cNvSpPr>
                <a:spLocks/>
              </p:cNvSpPr>
              <p:nvPr/>
            </p:nvSpPr>
            <p:spPr bwMode="auto">
              <a:xfrm>
                <a:off x="1858" y="1684"/>
                <a:ext cx="13" cy="102"/>
              </a:xfrm>
              <a:custGeom>
                <a:avLst/>
                <a:gdLst>
                  <a:gd name="T0" fmla="*/ 4 w 12"/>
                  <a:gd name="T1" fmla="*/ 90 h 90"/>
                  <a:gd name="T2" fmla="*/ 9 w 12"/>
                  <a:gd name="T3" fmla="*/ 0 h 90"/>
                  <a:gd name="T4" fmla="*/ 4 w 12"/>
                  <a:gd name="T5" fmla="*/ 90 h 90"/>
                </a:gdLst>
                <a:ahLst/>
                <a:cxnLst>
                  <a:cxn ang="0">
                    <a:pos x="T0" y="T1"/>
                  </a:cxn>
                  <a:cxn ang="0">
                    <a:pos x="T2" y="T3"/>
                  </a:cxn>
                  <a:cxn ang="0">
                    <a:pos x="T4" y="T5"/>
                  </a:cxn>
                </a:cxnLst>
                <a:rect l="0" t="0" r="r" b="b"/>
                <a:pathLst>
                  <a:path w="12" h="90">
                    <a:moveTo>
                      <a:pt x="4" y="90"/>
                    </a:moveTo>
                    <a:cubicBezTo>
                      <a:pt x="4" y="60"/>
                      <a:pt x="0" y="30"/>
                      <a:pt x="9" y="0"/>
                    </a:cubicBezTo>
                    <a:cubicBezTo>
                      <a:pt x="12" y="30"/>
                      <a:pt x="10" y="60"/>
                      <a:pt x="4" y="90"/>
                    </a:cubicBezTo>
                    <a:close/>
                  </a:path>
                </a:pathLst>
              </a:custGeom>
              <a:solidFill>
                <a:srgbClr val="A17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5" name="Freeform 489">
                <a:extLst>
                  <a:ext uri="{FF2B5EF4-FFF2-40B4-BE49-F238E27FC236}">
                    <a16:creationId xmlns:a16="http://schemas.microsoft.com/office/drawing/2014/main" id="{A08409D7-65CE-4768-8C1F-894FA9E20D84}"/>
                  </a:ext>
                </a:extLst>
              </p:cNvPr>
              <p:cNvSpPr>
                <a:spLocks/>
              </p:cNvSpPr>
              <p:nvPr/>
            </p:nvSpPr>
            <p:spPr bwMode="auto">
              <a:xfrm>
                <a:off x="1678" y="2278"/>
                <a:ext cx="19" cy="100"/>
              </a:xfrm>
              <a:custGeom>
                <a:avLst/>
                <a:gdLst>
                  <a:gd name="T0" fmla="*/ 16 w 17"/>
                  <a:gd name="T1" fmla="*/ 0 h 89"/>
                  <a:gd name="T2" fmla="*/ 17 w 17"/>
                  <a:gd name="T3" fmla="*/ 89 h 89"/>
                  <a:gd name="T4" fmla="*/ 16 w 17"/>
                  <a:gd name="T5" fmla="*/ 0 h 89"/>
                </a:gdLst>
                <a:ahLst/>
                <a:cxnLst>
                  <a:cxn ang="0">
                    <a:pos x="T0" y="T1"/>
                  </a:cxn>
                  <a:cxn ang="0">
                    <a:pos x="T2" y="T3"/>
                  </a:cxn>
                  <a:cxn ang="0">
                    <a:pos x="T4" y="T5"/>
                  </a:cxn>
                </a:cxnLst>
                <a:rect l="0" t="0" r="r" b="b"/>
                <a:pathLst>
                  <a:path w="17" h="89">
                    <a:moveTo>
                      <a:pt x="16" y="0"/>
                    </a:moveTo>
                    <a:cubicBezTo>
                      <a:pt x="8" y="31"/>
                      <a:pt x="13" y="58"/>
                      <a:pt x="17" y="89"/>
                    </a:cubicBezTo>
                    <a:cubicBezTo>
                      <a:pt x="2" y="63"/>
                      <a:pt x="0" y="14"/>
                      <a:pt x="16" y="0"/>
                    </a:cubicBezTo>
                    <a:close/>
                  </a:path>
                </a:pathLst>
              </a:custGeom>
              <a:solidFill>
                <a:srgbClr val="BB9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6" name="Freeform 490">
                <a:extLst>
                  <a:ext uri="{FF2B5EF4-FFF2-40B4-BE49-F238E27FC236}">
                    <a16:creationId xmlns:a16="http://schemas.microsoft.com/office/drawing/2014/main" id="{C322B1F4-0F7D-4A7D-AE60-4A7D7E119D81}"/>
                  </a:ext>
                </a:extLst>
              </p:cNvPr>
              <p:cNvSpPr>
                <a:spLocks/>
              </p:cNvSpPr>
              <p:nvPr/>
            </p:nvSpPr>
            <p:spPr bwMode="auto">
              <a:xfrm>
                <a:off x="1866" y="2216"/>
                <a:ext cx="26" cy="65"/>
              </a:xfrm>
              <a:custGeom>
                <a:avLst/>
                <a:gdLst>
                  <a:gd name="T0" fmla="*/ 1 w 23"/>
                  <a:gd name="T1" fmla="*/ 29 h 58"/>
                  <a:gd name="T2" fmla="*/ 0 w 23"/>
                  <a:gd name="T3" fmla="*/ 4 h 58"/>
                  <a:gd name="T4" fmla="*/ 4 w 23"/>
                  <a:gd name="T5" fmla="*/ 0 h 58"/>
                  <a:gd name="T6" fmla="*/ 13 w 23"/>
                  <a:gd name="T7" fmla="*/ 16 h 58"/>
                  <a:gd name="T8" fmla="*/ 11 w 23"/>
                  <a:gd name="T9" fmla="*/ 58 h 58"/>
                  <a:gd name="T10" fmla="*/ 1 w 23"/>
                  <a:gd name="T11" fmla="*/ 29 h 58"/>
                </a:gdLst>
                <a:ahLst/>
                <a:cxnLst>
                  <a:cxn ang="0">
                    <a:pos x="T0" y="T1"/>
                  </a:cxn>
                  <a:cxn ang="0">
                    <a:pos x="T2" y="T3"/>
                  </a:cxn>
                  <a:cxn ang="0">
                    <a:pos x="T4" y="T5"/>
                  </a:cxn>
                  <a:cxn ang="0">
                    <a:pos x="T6" y="T7"/>
                  </a:cxn>
                  <a:cxn ang="0">
                    <a:pos x="T8" y="T9"/>
                  </a:cxn>
                  <a:cxn ang="0">
                    <a:pos x="T10" y="T11"/>
                  </a:cxn>
                </a:cxnLst>
                <a:rect l="0" t="0" r="r" b="b"/>
                <a:pathLst>
                  <a:path w="23" h="58">
                    <a:moveTo>
                      <a:pt x="1" y="29"/>
                    </a:moveTo>
                    <a:cubicBezTo>
                      <a:pt x="1" y="20"/>
                      <a:pt x="1" y="12"/>
                      <a:pt x="0" y="4"/>
                    </a:cubicBezTo>
                    <a:cubicBezTo>
                      <a:pt x="2" y="2"/>
                      <a:pt x="3" y="1"/>
                      <a:pt x="4" y="0"/>
                    </a:cubicBezTo>
                    <a:cubicBezTo>
                      <a:pt x="12" y="3"/>
                      <a:pt x="4" y="14"/>
                      <a:pt x="13" y="16"/>
                    </a:cubicBezTo>
                    <a:cubicBezTo>
                      <a:pt x="23" y="30"/>
                      <a:pt x="4" y="44"/>
                      <a:pt x="11" y="58"/>
                    </a:cubicBezTo>
                    <a:cubicBezTo>
                      <a:pt x="8" y="48"/>
                      <a:pt x="4" y="39"/>
                      <a:pt x="1" y="29"/>
                    </a:cubicBezTo>
                    <a:close/>
                  </a:path>
                </a:pathLst>
              </a:custGeom>
              <a:solidFill>
                <a:srgbClr val="C6A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491">
                <a:extLst>
                  <a:ext uri="{FF2B5EF4-FFF2-40B4-BE49-F238E27FC236}">
                    <a16:creationId xmlns:a16="http://schemas.microsoft.com/office/drawing/2014/main" id="{35B1C91A-FA9F-4717-94ED-08C251910D52}"/>
                  </a:ext>
                </a:extLst>
              </p:cNvPr>
              <p:cNvSpPr>
                <a:spLocks/>
              </p:cNvSpPr>
              <p:nvPr/>
            </p:nvSpPr>
            <p:spPr bwMode="auto">
              <a:xfrm>
                <a:off x="1702" y="1544"/>
                <a:ext cx="24" cy="106"/>
              </a:xfrm>
              <a:custGeom>
                <a:avLst/>
                <a:gdLst>
                  <a:gd name="T0" fmla="*/ 18 w 22"/>
                  <a:gd name="T1" fmla="*/ 94 h 94"/>
                  <a:gd name="T2" fmla="*/ 11 w 22"/>
                  <a:gd name="T3" fmla="*/ 62 h 94"/>
                  <a:gd name="T4" fmla="*/ 9 w 22"/>
                  <a:gd name="T5" fmla="*/ 1 h 94"/>
                  <a:gd name="T6" fmla="*/ 13 w 22"/>
                  <a:gd name="T7" fmla="*/ 2 h 94"/>
                  <a:gd name="T8" fmla="*/ 22 w 22"/>
                  <a:gd name="T9" fmla="*/ 88 h 94"/>
                  <a:gd name="T10" fmla="*/ 18 w 22"/>
                  <a:gd name="T11" fmla="*/ 94 h 94"/>
                </a:gdLst>
                <a:ahLst/>
                <a:cxnLst>
                  <a:cxn ang="0">
                    <a:pos x="T0" y="T1"/>
                  </a:cxn>
                  <a:cxn ang="0">
                    <a:pos x="T2" y="T3"/>
                  </a:cxn>
                  <a:cxn ang="0">
                    <a:pos x="T4" y="T5"/>
                  </a:cxn>
                  <a:cxn ang="0">
                    <a:pos x="T6" y="T7"/>
                  </a:cxn>
                  <a:cxn ang="0">
                    <a:pos x="T8" y="T9"/>
                  </a:cxn>
                  <a:cxn ang="0">
                    <a:pos x="T10" y="T11"/>
                  </a:cxn>
                </a:cxnLst>
                <a:rect l="0" t="0" r="r" b="b"/>
                <a:pathLst>
                  <a:path w="22" h="94">
                    <a:moveTo>
                      <a:pt x="18" y="94"/>
                    </a:moveTo>
                    <a:cubicBezTo>
                      <a:pt x="10" y="84"/>
                      <a:pt x="18" y="71"/>
                      <a:pt x="11" y="62"/>
                    </a:cubicBezTo>
                    <a:cubicBezTo>
                      <a:pt x="14" y="42"/>
                      <a:pt x="0" y="22"/>
                      <a:pt x="9" y="1"/>
                    </a:cubicBezTo>
                    <a:cubicBezTo>
                      <a:pt x="11" y="0"/>
                      <a:pt x="12" y="0"/>
                      <a:pt x="13" y="2"/>
                    </a:cubicBezTo>
                    <a:cubicBezTo>
                      <a:pt x="16" y="31"/>
                      <a:pt x="14" y="60"/>
                      <a:pt x="22" y="88"/>
                    </a:cubicBezTo>
                    <a:cubicBezTo>
                      <a:pt x="22" y="91"/>
                      <a:pt x="21" y="93"/>
                      <a:pt x="18" y="94"/>
                    </a:cubicBezTo>
                    <a:close/>
                  </a:path>
                </a:pathLst>
              </a:custGeom>
              <a:solidFill>
                <a:srgbClr val="7B5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8" name="Freeform 492">
                <a:extLst>
                  <a:ext uri="{FF2B5EF4-FFF2-40B4-BE49-F238E27FC236}">
                    <a16:creationId xmlns:a16="http://schemas.microsoft.com/office/drawing/2014/main" id="{33301F51-F732-4F34-8785-E54C564BB0F2}"/>
                  </a:ext>
                </a:extLst>
              </p:cNvPr>
              <p:cNvSpPr>
                <a:spLocks/>
              </p:cNvSpPr>
              <p:nvPr/>
            </p:nvSpPr>
            <p:spPr bwMode="auto">
              <a:xfrm>
                <a:off x="1707" y="1460"/>
                <a:ext cx="14" cy="86"/>
              </a:xfrm>
              <a:custGeom>
                <a:avLst/>
                <a:gdLst>
                  <a:gd name="T0" fmla="*/ 8 w 12"/>
                  <a:gd name="T1" fmla="*/ 77 h 77"/>
                  <a:gd name="T2" fmla="*/ 4 w 12"/>
                  <a:gd name="T3" fmla="*/ 76 h 77"/>
                  <a:gd name="T4" fmla="*/ 0 w 12"/>
                  <a:gd name="T5" fmla="*/ 1 h 77"/>
                  <a:gd name="T6" fmla="*/ 7 w 12"/>
                  <a:gd name="T7" fmla="*/ 0 h 77"/>
                  <a:gd name="T8" fmla="*/ 8 w 12"/>
                  <a:gd name="T9" fmla="*/ 77 h 77"/>
                </a:gdLst>
                <a:ahLst/>
                <a:cxnLst>
                  <a:cxn ang="0">
                    <a:pos x="T0" y="T1"/>
                  </a:cxn>
                  <a:cxn ang="0">
                    <a:pos x="T2" y="T3"/>
                  </a:cxn>
                  <a:cxn ang="0">
                    <a:pos x="T4" y="T5"/>
                  </a:cxn>
                  <a:cxn ang="0">
                    <a:pos x="T6" y="T7"/>
                  </a:cxn>
                  <a:cxn ang="0">
                    <a:pos x="T8" y="T9"/>
                  </a:cxn>
                </a:cxnLst>
                <a:rect l="0" t="0" r="r" b="b"/>
                <a:pathLst>
                  <a:path w="12" h="77">
                    <a:moveTo>
                      <a:pt x="8" y="77"/>
                    </a:moveTo>
                    <a:cubicBezTo>
                      <a:pt x="7" y="77"/>
                      <a:pt x="6" y="77"/>
                      <a:pt x="4" y="76"/>
                    </a:cubicBezTo>
                    <a:cubicBezTo>
                      <a:pt x="3" y="51"/>
                      <a:pt x="2" y="26"/>
                      <a:pt x="0" y="1"/>
                    </a:cubicBezTo>
                    <a:cubicBezTo>
                      <a:pt x="2" y="0"/>
                      <a:pt x="4" y="0"/>
                      <a:pt x="7" y="0"/>
                    </a:cubicBezTo>
                    <a:cubicBezTo>
                      <a:pt x="12" y="26"/>
                      <a:pt x="9" y="52"/>
                      <a:pt x="8" y="77"/>
                    </a:cubicBezTo>
                    <a:close/>
                  </a:path>
                </a:pathLst>
              </a:custGeom>
              <a:solidFill>
                <a:srgbClr val="AC86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493">
                <a:extLst>
                  <a:ext uri="{FF2B5EF4-FFF2-40B4-BE49-F238E27FC236}">
                    <a16:creationId xmlns:a16="http://schemas.microsoft.com/office/drawing/2014/main" id="{3B7A676F-D381-4F9F-95AC-E7D4DC8BC67E}"/>
                  </a:ext>
                </a:extLst>
              </p:cNvPr>
              <p:cNvSpPr>
                <a:spLocks/>
              </p:cNvSpPr>
              <p:nvPr/>
            </p:nvSpPr>
            <p:spPr bwMode="auto">
              <a:xfrm>
                <a:off x="1981" y="2394"/>
                <a:ext cx="17" cy="91"/>
              </a:xfrm>
              <a:custGeom>
                <a:avLst/>
                <a:gdLst>
                  <a:gd name="T0" fmla="*/ 9 w 15"/>
                  <a:gd name="T1" fmla="*/ 81 h 81"/>
                  <a:gd name="T2" fmla="*/ 12 w 15"/>
                  <a:gd name="T3" fmla="*/ 0 h 81"/>
                  <a:gd name="T4" fmla="*/ 15 w 15"/>
                  <a:gd name="T5" fmla="*/ 77 h 81"/>
                  <a:gd name="T6" fmla="*/ 9 w 15"/>
                  <a:gd name="T7" fmla="*/ 81 h 81"/>
                </a:gdLst>
                <a:ahLst/>
                <a:cxnLst>
                  <a:cxn ang="0">
                    <a:pos x="T0" y="T1"/>
                  </a:cxn>
                  <a:cxn ang="0">
                    <a:pos x="T2" y="T3"/>
                  </a:cxn>
                  <a:cxn ang="0">
                    <a:pos x="T4" y="T5"/>
                  </a:cxn>
                  <a:cxn ang="0">
                    <a:pos x="T6" y="T7"/>
                  </a:cxn>
                </a:cxnLst>
                <a:rect l="0" t="0" r="r" b="b"/>
                <a:pathLst>
                  <a:path w="15" h="81">
                    <a:moveTo>
                      <a:pt x="9" y="81"/>
                    </a:moveTo>
                    <a:cubicBezTo>
                      <a:pt x="13" y="54"/>
                      <a:pt x="0" y="27"/>
                      <a:pt x="12" y="0"/>
                    </a:cubicBezTo>
                    <a:cubicBezTo>
                      <a:pt x="13" y="25"/>
                      <a:pt x="14" y="51"/>
                      <a:pt x="15" y="77"/>
                    </a:cubicBezTo>
                    <a:cubicBezTo>
                      <a:pt x="15" y="80"/>
                      <a:pt x="11" y="80"/>
                      <a:pt x="9" y="81"/>
                    </a:cubicBezTo>
                    <a:close/>
                  </a:path>
                </a:pathLst>
              </a:custGeom>
              <a:solidFill>
                <a:srgbClr val="8A6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0" name="Freeform 494">
                <a:extLst>
                  <a:ext uri="{FF2B5EF4-FFF2-40B4-BE49-F238E27FC236}">
                    <a16:creationId xmlns:a16="http://schemas.microsoft.com/office/drawing/2014/main" id="{D98322EB-B248-465B-AA76-CC7D63D44738}"/>
                  </a:ext>
                </a:extLst>
              </p:cNvPr>
              <p:cNvSpPr>
                <a:spLocks/>
              </p:cNvSpPr>
              <p:nvPr/>
            </p:nvSpPr>
            <p:spPr bwMode="auto">
              <a:xfrm>
                <a:off x="1869" y="1759"/>
                <a:ext cx="14" cy="113"/>
              </a:xfrm>
              <a:custGeom>
                <a:avLst/>
                <a:gdLst>
                  <a:gd name="T0" fmla="*/ 7 w 12"/>
                  <a:gd name="T1" fmla="*/ 0 h 101"/>
                  <a:gd name="T2" fmla="*/ 11 w 12"/>
                  <a:gd name="T3" fmla="*/ 101 h 101"/>
                  <a:gd name="T4" fmla="*/ 7 w 12"/>
                  <a:gd name="T5" fmla="*/ 0 h 101"/>
                </a:gdLst>
                <a:ahLst/>
                <a:cxnLst>
                  <a:cxn ang="0">
                    <a:pos x="T0" y="T1"/>
                  </a:cxn>
                  <a:cxn ang="0">
                    <a:pos x="T2" y="T3"/>
                  </a:cxn>
                  <a:cxn ang="0">
                    <a:pos x="T4" y="T5"/>
                  </a:cxn>
                </a:cxnLst>
                <a:rect l="0" t="0" r="r" b="b"/>
                <a:pathLst>
                  <a:path w="12" h="101">
                    <a:moveTo>
                      <a:pt x="7" y="0"/>
                    </a:moveTo>
                    <a:cubicBezTo>
                      <a:pt x="12" y="33"/>
                      <a:pt x="6" y="67"/>
                      <a:pt x="11" y="101"/>
                    </a:cubicBezTo>
                    <a:cubicBezTo>
                      <a:pt x="0" y="67"/>
                      <a:pt x="6" y="33"/>
                      <a:pt x="7" y="0"/>
                    </a:cubicBezTo>
                    <a:close/>
                  </a:path>
                </a:pathLst>
              </a:custGeom>
              <a:solidFill>
                <a:srgbClr val="8B69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1" name="Freeform 495">
                <a:extLst>
                  <a:ext uri="{FF2B5EF4-FFF2-40B4-BE49-F238E27FC236}">
                    <a16:creationId xmlns:a16="http://schemas.microsoft.com/office/drawing/2014/main" id="{45DA84E3-29E9-4F87-A54F-F88B3C2C831B}"/>
                  </a:ext>
                </a:extLst>
              </p:cNvPr>
              <p:cNvSpPr>
                <a:spLocks/>
              </p:cNvSpPr>
              <p:nvPr/>
            </p:nvSpPr>
            <p:spPr bwMode="auto">
              <a:xfrm>
                <a:off x="1700" y="2393"/>
                <a:ext cx="14" cy="79"/>
              </a:xfrm>
              <a:custGeom>
                <a:avLst/>
                <a:gdLst>
                  <a:gd name="T0" fmla="*/ 11 w 12"/>
                  <a:gd name="T1" fmla="*/ 58 h 70"/>
                  <a:gd name="T2" fmla="*/ 6 w 12"/>
                  <a:gd name="T3" fmla="*/ 70 h 70"/>
                  <a:gd name="T4" fmla="*/ 3 w 12"/>
                  <a:gd name="T5" fmla="*/ 0 h 70"/>
                  <a:gd name="T6" fmla="*/ 11 w 12"/>
                  <a:gd name="T7" fmla="*/ 58 h 70"/>
                </a:gdLst>
                <a:ahLst/>
                <a:cxnLst>
                  <a:cxn ang="0">
                    <a:pos x="T0" y="T1"/>
                  </a:cxn>
                  <a:cxn ang="0">
                    <a:pos x="T2" y="T3"/>
                  </a:cxn>
                  <a:cxn ang="0">
                    <a:pos x="T4" y="T5"/>
                  </a:cxn>
                  <a:cxn ang="0">
                    <a:pos x="T6" y="T7"/>
                  </a:cxn>
                </a:cxnLst>
                <a:rect l="0" t="0" r="r" b="b"/>
                <a:pathLst>
                  <a:path w="12" h="70">
                    <a:moveTo>
                      <a:pt x="11" y="58"/>
                    </a:moveTo>
                    <a:cubicBezTo>
                      <a:pt x="6" y="61"/>
                      <a:pt x="8" y="66"/>
                      <a:pt x="6" y="70"/>
                    </a:cubicBezTo>
                    <a:cubicBezTo>
                      <a:pt x="0" y="47"/>
                      <a:pt x="2" y="24"/>
                      <a:pt x="3" y="0"/>
                    </a:cubicBezTo>
                    <a:cubicBezTo>
                      <a:pt x="7" y="19"/>
                      <a:pt x="12" y="38"/>
                      <a:pt x="11" y="58"/>
                    </a:cubicBezTo>
                    <a:close/>
                  </a:path>
                </a:pathLst>
              </a:custGeom>
              <a:solidFill>
                <a:srgbClr val="BB9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2" name="Freeform 496">
                <a:extLst>
                  <a:ext uri="{FF2B5EF4-FFF2-40B4-BE49-F238E27FC236}">
                    <a16:creationId xmlns:a16="http://schemas.microsoft.com/office/drawing/2014/main" id="{09758B63-99A4-4563-A457-2253C8BAB4B7}"/>
                  </a:ext>
                </a:extLst>
              </p:cNvPr>
              <p:cNvSpPr>
                <a:spLocks/>
              </p:cNvSpPr>
              <p:nvPr/>
            </p:nvSpPr>
            <p:spPr bwMode="auto">
              <a:xfrm>
                <a:off x="1804" y="1856"/>
                <a:ext cx="7" cy="95"/>
              </a:xfrm>
              <a:custGeom>
                <a:avLst/>
                <a:gdLst>
                  <a:gd name="T0" fmla="*/ 6 w 6"/>
                  <a:gd name="T1" fmla="*/ 72 h 84"/>
                  <a:gd name="T2" fmla="*/ 0 w 6"/>
                  <a:gd name="T3" fmla="*/ 84 h 84"/>
                  <a:gd name="T4" fmla="*/ 0 w 6"/>
                  <a:gd name="T5" fmla="*/ 0 h 84"/>
                  <a:gd name="T6" fmla="*/ 6 w 6"/>
                  <a:gd name="T7" fmla="*/ 0 h 84"/>
                  <a:gd name="T8" fmla="*/ 6 w 6"/>
                  <a:gd name="T9" fmla="*/ 72 h 84"/>
                </a:gdLst>
                <a:ahLst/>
                <a:cxnLst>
                  <a:cxn ang="0">
                    <a:pos x="T0" y="T1"/>
                  </a:cxn>
                  <a:cxn ang="0">
                    <a:pos x="T2" y="T3"/>
                  </a:cxn>
                  <a:cxn ang="0">
                    <a:pos x="T4" y="T5"/>
                  </a:cxn>
                  <a:cxn ang="0">
                    <a:pos x="T6" y="T7"/>
                  </a:cxn>
                  <a:cxn ang="0">
                    <a:pos x="T8" y="T9"/>
                  </a:cxn>
                </a:cxnLst>
                <a:rect l="0" t="0" r="r" b="b"/>
                <a:pathLst>
                  <a:path w="6" h="84">
                    <a:moveTo>
                      <a:pt x="6" y="72"/>
                    </a:moveTo>
                    <a:cubicBezTo>
                      <a:pt x="4" y="76"/>
                      <a:pt x="2" y="80"/>
                      <a:pt x="0" y="84"/>
                    </a:cubicBezTo>
                    <a:cubicBezTo>
                      <a:pt x="0" y="56"/>
                      <a:pt x="0" y="28"/>
                      <a:pt x="0" y="0"/>
                    </a:cubicBezTo>
                    <a:cubicBezTo>
                      <a:pt x="2" y="0"/>
                      <a:pt x="4" y="0"/>
                      <a:pt x="6" y="0"/>
                    </a:cubicBezTo>
                    <a:cubicBezTo>
                      <a:pt x="6" y="24"/>
                      <a:pt x="6" y="48"/>
                      <a:pt x="6" y="72"/>
                    </a:cubicBezTo>
                    <a:close/>
                  </a:path>
                </a:pathLst>
              </a:custGeom>
              <a:solidFill>
                <a:srgbClr val="866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3" name="Freeform 497">
                <a:extLst>
                  <a:ext uri="{FF2B5EF4-FFF2-40B4-BE49-F238E27FC236}">
                    <a16:creationId xmlns:a16="http://schemas.microsoft.com/office/drawing/2014/main" id="{FF9FD25E-BC4D-4FCD-A1F6-C5907DCB4D62}"/>
                  </a:ext>
                </a:extLst>
              </p:cNvPr>
              <p:cNvSpPr>
                <a:spLocks/>
              </p:cNvSpPr>
              <p:nvPr/>
            </p:nvSpPr>
            <p:spPr bwMode="auto">
              <a:xfrm>
                <a:off x="1749" y="2548"/>
                <a:ext cx="19" cy="81"/>
              </a:xfrm>
              <a:custGeom>
                <a:avLst/>
                <a:gdLst>
                  <a:gd name="T0" fmla="*/ 7 w 17"/>
                  <a:gd name="T1" fmla="*/ 33 h 72"/>
                  <a:gd name="T2" fmla="*/ 7 w 17"/>
                  <a:gd name="T3" fmla="*/ 0 h 72"/>
                  <a:gd name="T4" fmla="*/ 14 w 17"/>
                  <a:gd name="T5" fmla="*/ 72 h 72"/>
                  <a:gd name="T6" fmla="*/ 7 w 17"/>
                  <a:gd name="T7" fmla="*/ 33 h 72"/>
                </a:gdLst>
                <a:ahLst/>
                <a:cxnLst>
                  <a:cxn ang="0">
                    <a:pos x="T0" y="T1"/>
                  </a:cxn>
                  <a:cxn ang="0">
                    <a:pos x="T2" y="T3"/>
                  </a:cxn>
                  <a:cxn ang="0">
                    <a:pos x="T4" y="T5"/>
                  </a:cxn>
                  <a:cxn ang="0">
                    <a:pos x="T6" y="T7"/>
                  </a:cxn>
                </a:cxnLst>
                <a:rect l="0" t="0" r="r" b="b"/>
                <a:pathLst>
                  <a:path w="17" h="72">
                    <a:moveTo>
                      <a:pt x="7" y="33"/>
                    </a:moveTo>
                    <a:cubicBezTo>
                      <a:pt x="13" y="22"/>
                      <a:pt x="0" y="11"/>
                      <a:pt x="7" y="0"/>
                    </a:cubicBezTo>
                    <a:cubicBezTo>
                      <a:pt x="17" y="24"/>
                      <a:pt x="14" y="48"/>
                      <a:pt x="14" y="72"/>
                    </a:cubicBezTo>
                    <a:cubicBezTo>
                      <a:pt x="7" y="60"/>
                      <a:pt x="8" y="46"/>
                      <a:pt x="7" y="33"/>
                    </a:cubicBezTo>
                    <a:close/>
                  </a:path>
                </a:pathLst>
              </a:custGeom>
              <a:solidFill>
                <a:srgbClr val="6B5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4" name="Freeform 498">
                <a:extLst>
                  <a:ext uri="{FF2B5EF4-FFF2-40B4-BE49-F238E27FC236}">
                    <a16:creationId xmlns:a16="http://schemas.microsoft.com/office/drawing/2014/main" id="{5C53B677-83B9-4DED-95FA-F5A4E3BA7BA0}"/>
                  </a:ext>
                </a:extLst>
              </p:cNvPr>
              <p:cNvSpPr>
                <a:spLocks/>
              </p:cNvSpPr>
              <p:nvPr/>
            </p:nvSpPr>
            <p:spPr bwMode="auto">
              <a:xfrm>
                <a:off x="1751" y="2268"/>
                <a:ext cx="14" cy="74"/>
              </a:xfrm>
              <a:custGeom>
                <a:avLst/>
                <a:gdLst>
                  <a:gd name="T0" fmla="*/ 6 w 12"/>
                  <a:gd name="T1" fmla="*/ 0 h 66"/>
                  <a:gd name="T2" fmla="*/ 9 w 12"/>
                  <a:gd name="T3" fmla="*/ 66 h 66"/>
                  <a:gd name="T4" fmla="*/ 6 w 12"/>
                  <a:gd name="T5" fmla="*/ 0 h 66"/>
                </a:gdLst>
                <a:ahLst/>
                <a:cxnLst>
                  <a:cxn ang="0">
                    <a:pos x="T0" y="T1"/>
                  </a:cxn>
                  <a:cxn ang="0">
                    <a:pos x="T2" y="T3"/>
                  </a:cxn>
                  <a:cxn ang="0">
                    <a:pos x="T4" y="T5"/>
                  </a:cxn>
                </a:cxnLst>
                <a:rect l="0" t="0" r="r" b="b"/>
                <a:pathLst>
                  <a:path w="12" h="66">
                    <a:moveTo>
                      <a:pt x="6" y="0"/>
                    </a:moveTo>
                    <a:cubicBezTo>
                      <a:pt x="12" y="22"/>
                      <a:pt x="10" y="44"/>
                      <a:pt x="9" y="66"/>
                    </a:cubicBezTo>
                    <a:cubicBezTo>
                      <a:pt x="5" y="44"/>
                      <a:pt x="0" y="22"/>
                      <a:pt x="6" y="0"/>
                    </a:cubicBezTo>
                    <a:close/>
                  </a:path>
                </a:pathLst>
              </a:custGeom>
              <a:solidFill>
                <a:srgbClr val="AD8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5" name="Freeform 499">
                <a:extLst>
                  <a:ext uri="{FF2B5EF4-FFF2-40B4-BE49-F238E27FC236}">
                    <a16:creationId xmlns:a16="http://schemas.microsoft.com/office/drawing/2014/main" id="{C1305C17-175E-4003-ACFB-0AB18660867A}"/>
                  </a:ext>
                </a:extLst>
              </p:cNvPr>
              <p:cNvSpPr>
                <a:spLocks/>
              </p:cNvSpPr>
              <p:nvPr/>
            </p:nvSpPr>
            <p:spPr bwMode="auto">
              <a:xfrm>
                <a:off x="1702" y="1791"/>
                <a:ext cx="11" cy="79"/>
              </a:xfrm>
              <a:custGeom>
                <a:avLst/>
                <a:gdLst>
                  <a:gd name="T0" fmla="*/ 10 w 10"/>
                  <a:gd name="T1" fmla="*/ 70 h 70"/>
                  <a:gd name="T2" fmla="*/ 3 w 10"/>
                  <a:gd name="T3" fmla="*/ 70 h 70"/>
                  <a:gd name="T4" fmla="*/ 6 w 10"/>
                  <a:gd name="T5" fmla="*/ 0 h 70"/>
                  <a:gd name="T6" fmla="*/ 10 w 10"/>
                  <a:gd name="T7" fmla="*/ 70 h 70"/>
                </a:gdLst>
                <a:ahLst/>
                <a:cxnLst>
                  <a:cxn ang="0">
                    <a:pos x="T0" y="T1"/>
                  </a:cxn>
                  <a:cxn ang="0">
                    <a:pos x="T2" y="T3"/>
                  </a:cxn>
                  <a:cxn ang="0">
                    <a:pos x="T4" y="T5"/>
                  </a:cxn>
                  <a:cxn ang="0">
                    <a:pos x="T6" y="T7"/>
                  </a:cxn>
                </a:cxnLst>
                <a:rect l="0" t="0" r="r" b="b"/>
                <a:pathLst>
                  <a:path w="10" h="70">
                    <a:moveTo>
                      <a:pt x="10" y="70"/>
                    </a:moveTo>
                    <a:cubicBezTo>
                      <a:pt x="8" y="70"/>
                      <a:pt x="5" y="70"/>
                      <a:pt x="3" y="70"/>
                    </a:cubicBezTo>
                    <a:cubicBezTo>
                      <a:pt x="2" y="46"/>
                      <a:pt x="0" y="23"/>
                      <a:pt x="6" y="0"/>
                    </a:cubicBezTo>
                    <a:cubicBezTo>
                      <a:pt x="8" y="23"/>
                      <a:pt x="5" y="47"/>
                      <a:pt x="10" y="70"/>
                    </a:cubicBezTo>
                    <a:close/>
                  </a:path>
                </a:pathLst>
              </a:custGeom>
              <a:solidFill>
                <a:srgbClr val="906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6" name="Freeform 500">
                <a:extLst>
                  <a:ext uri="{FF2B5EF4-FFF2-40B4-BE49-F238E27FC236}">
                    <a16:creationId xmlns:a16="http://schemas.microsoft.com/office/drawing/2014/main" id="{E1B314BB-40CA-4E2B-98C9-C0A2072FF857}"/>
                  </a:ext>
                </a:extLst>
              </p:cNvPr>
              <p:cNvSpPr>
                <a:spLocks/>
              </p:cNvSpPr>
              <p:nvPr/>
            </p:nvSpPr>
            <p:spPr bwMode="auto">
              <a:xfrm>
                <a:off x="1675" y="2009"/>
                <a:ext cx="21" cy="73"/>
              </a:xfrm>
              <a:custGeom>
                <a:avLst/>
                <a:gdLst>
                  <a:gd name="T0" fmla="*/ 11 w 19"/>
                  <a:gd name="T1" fmla="*/ 0 h 65"/>
                  <a:gd name="T2" fmla="*/ 17 w 19"/>
                  <a:gd name="T3" fmla="*/ 0 h 65"/>
                  <a:gd name="T4" fmla="*/ 17 w 19"/>
                  <a:gd name="T5" fmla="*/ 4 h 65"/>
                  <a:gd name="T6" fmla="*/ 16 w 19"/>
                  <a:gd name="T7" fmla="*/ 51 h 65"/>
                  <a:gd name="T8" fmla="*/ 10 w 19"/>
                  <a:gd name="T9" fmla="*/ 65 h 65"/>
                  <a:gd name="T10" fmla="*/ 11 w 19"/>
                  <a:gd name="T11" fmla="*/ 0 h 65"/>
                </a:gdLst>
                <a:ahLst/>
                <a:cxnLst>
                  <a:cxn ang="0">
                    <a:pos x="T0" y="T1"/>
                  </a:cxn>
                  <a:cxn ang="0">
                    <a:pos x="T2" y="T3"/>
                  </a:cxn>
                  <a:cxn ang="0">
                    <a:pos x="T4" y="T5"/>
                  </a:cxn>
                  <a:cxn ang="0">
                    <a:pos x="T6" y="T7"/>
                  </a:cxn>
                  <a:cxn ang="0">
                    <a:pos x="T8" y="T9"/>
                  </a:cxn>
                  <a:cxn ang="0">
                    <a:pos x="T10" y="T11"/>
                  </a:cxn>
                </a:cxnLst>
                <a:rect l="0" t="0" r="r" b="b"/>
                <a:pathLst>
                  <a:path w="19" h="65">
                    <a:moveTo>
                      <a:pt x="11" y="0"/>
                    </a:moveTo>
                    <a:cubicBezTo>
                      <a:pt x="13" y="0"/>
                      <a:pt x="15" y="0"/>
                      <a:pt x="17" y="0"/>
                    </a:cubicBezTo>
                    <a:cubicBezTo>
                      <a:pt x="18" y="2"/>
                      <a:pt x="18" y="3"/>
                      <a:pt x="17" y="4"/>
                    </a:cubicBezTo>
                    <a:cubicBezTo>
                      <a:pt x="14" y="19"/>
                      <a:pt x="17" y="35"/>
                      <a:pt x="16" y="51"/>
                    </a:cubicBezTo>
                    <a:cubicBezTo>
                      <a:pt x="15" y="56"/>
                      <a:pt x="19" y="64"/>
                      <a:pt x="10" y="65"/>
                    </a:cubicBezTo>
                    <a:cubicBezTo>
                      <a:pt x="0" y="43"/>
                      <a:pt x="14" y="22"/>
                      <a:pt x="11" y="0"/>
                    </a:cubicBezTo>
                    <a:close/>
                  </a:path>
                </a:pathLst>
              </a:custGeom>
              <a:solidFill>
                <a:srgbClr val="845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Freeform 501">
                <a:extLst>
                  <a:ext uri="{FF2B5EF4-FFF2-40B4-BE49-F238E27FC236}">
                    <a16:creationId xmlns:a16="http://schemas.microsoft.com/office/drawing/2014/main" id="{28F7E8FB-7B1B-4BF5-AC13-F5120AA967FC}"/>
                  </a:ext>
                </a:extLst>
              </p:cNvPr>
              <p:cNvSpPr>
                <a:spLocks/>
              </p:cNvSpPr>
              <p:nvPr/>
            </p:nvSpPr>
            <p:spPr bwMode="auto">
              <a:xfrm>
                <a:off x="1686" y="2014"/>
                <a:ext cx="9" cy="88"/>
              </a:xfrm>
              <a:custGeom>
                <a:avLst/>
                <a:gdLst>
                  <a:gd name="T0" fmla="*/ 0 w 8"/>
                  <a:gd name="T1" fmla="*/ 61 h 79"/>
                  <a:gd name="T2" fmla="*/ 4 w 8"/>
                  <a:gd name="T3" fmla="*/ 23 h 79"/>
                  <a:gd name="T4" fmla="*/ 7 w 8"/>
                  <a:gd name="T5" fmla="*/ 0 h 79"/>
                  <a:gd name="T6" fmla="*/ 7 w 8"/>
                  <a:gd name="T7" fmla="*/ 79 h 79"/>
                  <a:gd name="T8" fmla="*/ 0 w 8"/>
                  <a:gd name="T9" fmla="*/ 61 h 79"/>
                </a:gdLst>
                <a:ahLst/>
                <a:cxnLst>
                  <a:cxn ang="0">
                    <a:pos x="T0" y="T1"/>
                  </a:cxn>
                  <a:cxn ang="0">
                    <a:pos x="T2" y="T3"/>
                  </a:cxn>
                  <a:cxn ang="0">
                    <a:pos x="T4" y="T5"/>
                  </a:cxn>
                  <a:cxn ang="0">
                    <a:pos x="T6" y="T7"/>
                  </a:cxn>
                  <a:cxn ang="0">
                    <a:pos x="T8" y="T9"/>
                  </a:cxn>
                </a:cxnLst>
                <a:rect l="0" t="0" r="r" b="b"/>
                <a:pathLst>
                  <a:path w="8" h="79">
                    <a:moveTo>
                      <a:pt x="0" y="61"/>
                    </a:moveTo>
                    <a:cubicBezTo>
                      <a:pt x="8" y="49"/>
                      <a:pt x="2" y="35"/>
                      <a:pt x="4" y="23"/>
                    </a:cubicBezTo>
                    <a:cubicBezTo>
                      <a:pt x="5" y="15"/>
                      <a:pt x="1" y="7"/>
                      <a:pt x="7" y="0"/>
                    </a:cubicBezTo>
                    <a:cubicBezTo>
                      <a:pt x="7" y="25"/>
                      <a:pt x="7" y="50"/>
                      <a:pt x="7" y="79"/>
                    </a:cubicBezTo>
                    <a:cubicBezTo>
                      <a:pt x="4" y="71"/>
                      <a:pt x="2" y="66"/>
                      <a:pt x="0" y="61"/>
                    </a:cubicBezTo>
                    <a:close/>
                  </a:path>
                </a:pathLst>
              </a:custGeom>
              <a:solidFill>
                <a:srgbClr val="BB9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Freeform 502">
                <a:extLst>
                  <a:ext uri="{FF2B5EF4-FFF2-40B4-BE49-F238E27FC236}">
                    <a16:creationId xmlns:a16="http://schemas.microsoft.com/office/drawing/2014/main" id="{6CCD6EAB-B816-4C59-ACC4-EFE116B81693}"/>
                  </a:ext>
                </a:extLst>
              </p:cNvPr>
              <p:cNvSpPr>
                <a:spLocks/>
              </p:cNvSpPr>
              <p:nvPr/>
            </p:nvSpPr>
            <p:spPr bwMode="auto">
              <a:xfrm>
                <a:off x="1885" y="1316"/>
                <a:ext cx="12" cy="73"/>
              </a:xfrm>
              <a:custGeom>
                <a:avLst/>
                <a:gdLst>
                  <a:gd name="T0" fmla="*/ 7 w 11"/>
                  <a:gd name="T1" fmla="*/ 65 h 65"/>
                  <a:gd name="T2" fmla="*/ 2 w 11"/>
                  <a:gd name="T3" fmla="*/ 0 h 65"/>
                  <a:gd name="T4" fmla="*/ 7 w 11"/>
                  <a:gd name="T5" fmla="*/ 65 h 65"/>
                </a:gdLst>
                <a:ahLst/>
                <a:cxnLst>
                  <a:cxn ang="0">
                    <a:pos x="T0" y="T1"/>
                  </a:cxn>
                  <a:cxn ang="0">
                    <a:pos x="T2" y="T3"/>
                  </a:cxn>
                  <a:cxn ang="0">
                    <a:pos x="T4" y="T5"/>
                  </a:cxn>
                </a:cxnLst>
                <a:rect l="0" t="0" r="r" b="b"/>
                <a:pathLst>
                  <a:path w="11" h="65">
                    <a:moveTo>
                      <a:pt x="7" y="65"/>
                    </a:moveTo>
                    <a:cubicBezTo>
                      <a:pt x="0" y="44"/>
                      <a:pt x="6" y="21"/>
                      <a:pt x="2" y="0"/>
                    </a:cubicBezTo>
                    <a:cubicBezTo>
                      <a:pt x="11" y="21"/>
                      <a:pt x="5" y="44"/>
                      <a:pt x="7" y="65"/>
                    </a:cubicBezTo>
                    <a:close/>
                  </a:path>
                </a:pathLst>
              </a:custGeom>
              <a:solidFill>
                <a:srgbClr val="AF8A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Freeform 503">
                <a:extLst>
                  <a:ext uri="{FF2B5EF4-FFF2-40B4-BE49-F238E27FC236}">
                    <a16:creationId xmlns:a16="http://schemas.microsoft.com/office/drawing/2014/main" id="{F2E7CFA8-3FB1-4030-8F92-6CE36B672E76}"/>
                  </a:ext>
                </a:extLst>
              </p:cNvPr>
              <p:cNvSpPr>
                <a:spLocks/>
              </p:cNvSpPr>
              <p:nvPr/>
            </p:nvSpPr>
            <p:spPr bwMode="auto">
              <a:xfrm>
                <a:off x="1767" y="1728"/>
                <a:ext cx="14" cy="58"/>
              </a:xfrm>
              <a:custGeom>
                <a:avLst/>
                <a:gdLst>
                  <a:gd name="T0" fmla="*/ 11 w 13"/>
                  <a:gd name="T1" fmla="*/ 34 h 51"/>
                  <a:gd name="T2" fmla="*/ 7 w 13"/>
                  <a:gd name="T3" fmla="*/ 51 h 51"/>
                  <a:gd name="T4" fmla="*/ 0 w 13"/>
                  <a:gd name="T5" fmla="*/ 0 h 51"/>
                  <a:gd name="T6" fmla="*/ 11 w 13"/>
                  <a:gd name="T7" fmla="*/ 34 h 51"/>
                </a:gdLst>
                <a:ahLst/>
                <a:cxnLst>
                  <a:cxn ang="0">
                    <a:pos x="T0" y="T1"/>
                  </a:cxn>
                  <a:cxn ang="0">
                    <a:pos x="T2" y="T3"/>
                  </a:cxn>
                  <a:cxn ang="0">
                    <a:pos x="T4" y="T5"/>
                  </a:cxn>
                  <a:cxn ang="0">
                    <a:pos x="T6" y="T7"/>
                  </a:cxn>
                </a:cxnLst>
                <a:rect l="0" t="0" r="r" b="b"/>
                <a:pathLst>
                  <a:path w="13" h="51">
                    <a:moveTo>
                      <a:pt x="11" y="34"/>
                    </a:moveTo>
                    <a:cubicBezTo>
                      <a:pt x="6" y="39"/>
                      <a:pt x="9" y="45"/>
                      <a:pt x="7" y="51"/>
                    </a:cubicBezTo>
                    <a:cubicBezTo>
                      <a:pt x="1" y="36"/>
                      <a:pt x="7" y="20"/>
                      <a:pt x="0" y="0"/>
                    </a:cubicBezTo>
                    <a:cubicBezTo>
                      <a:pt x="12" y="13"/>
                      <a:pt x="13" y="23"/>
                      <a:pt x="11" y="34"/>
                    </a:cubicBezTo>
                    <a:close/>
                  </a:path>
                </a:pathLst>
              </a:custGeom>
              <a:solidFill>
                <a:srgbClr val="A982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Freeform 504">
                <a:extLst>
                  <a:ext uri="{FF2B5EF4-FFF2-40B4-BE49-F238E27FC236}">
                    <a16:creationId xmlns:a16="http://schemas.microsoft.com/office/drawing/2014/main" id="{4417D07F-D252-434B-957D-BA56363049DD}"/>
                  </a:ext>
                </a:extLst>
              </p:cNvPr>
              <p:cNvSpPr>
                <a:spLocks/>
              </p:cNvSpPr>
              <p:nvPr/>
            </p:nvSpPr>
            <p:spPr bwMode="auto">
              <a:xfrm>
                <a:off x="1780" y="2234"/>
                <a:ext cx="18" cy="48"/>
              </a:xfrm>
              <a:custGeom>
                <a:avLst/>
                <a:gdLst>
                  <a:gd name="T0" fmla="*/ 16 w 16"/>
                  <a:gd name="T1" fmla="*/ 24 h 43"/>
                  <a:gd name="T2" fmla="*/ 16 w 16"/>
                  <a:gd name="T3" fmla="*/ 28 h 43"/>
                  <a:gd name="T4" fmla="*/ 4 w 16"/>
                  <a:gd name="T5" fmla="*/ 26 h 43"/>
                  <a:gd name="T6" fmla="*/ 0 w 16"/>
                  <a:gd name="T7" fmla="*/ 16 h 43"/>
                  <a:gd name="T8" fmla="*/ 1 w 16"/>
                  <a:gd name="T9" fmla="*/ 3 h 43"/>
                  <a:gd name="T10" fmla="*/ 5 w 16"/>
                  <a:gd name="T11" fmla="*/ 0 h 43"/>
                  <a:gd name="T12" fmla="*/ 16 w 16"/>
                  <a:gd name="T13" fmla="*/ 24 h 43"/>
                </a:gdLst>
                <a:ahLst/>
                <a:cxnLst>
                  <a:cxn ang="0">
                    <a:pos x="T0" y="T1"/>
                  </a:cxn>
                  <a:cxn ang="0">
                    <a:pos x="T2" y="T3"/>
                  </a:cxn>
                  <a:cxn ang="0">
                    <a:pos x="T4" y="T5"/>
                  </a:cxn>
                  <a:cxn ang="0">
                    <a:pos x="T6" y="T7"/>
                  </a:cxn>
                  <a:cxn ang="0">
                    <a:pos x="T8" y="T9"/>
                  </a:cxn>
                  <a:cxn ang="0">
                    <a:pos x="T10" y="T11"/>
                  </a:cxn>
                  <a:cxn ang="0">
                    <a:pos x="T12" y="T13"/>
                  </a:cxn>
                </a:cxnLst>
                <a:rect l="0" t="0" r="r" b="b"/>
                <a:pathLst>
                  <a:path w="16" h="43">
                    <a:moveTo>
                      <a:pt x="16" y="24"/>
                    </a:moveTo>
                    <a:cubicBezTo>
                      <a:pt x="16" y="25"/>
                      <a:pt x="16" y="27"/>
                      <a:pt x="16" y="28"/>
                    </a:cubicBezTo>
                    <a:cubicBezTo>
                      <a:pt x="11" y="30"/>
                      <a:pt x="5" y="43"/>
                      <a:pt x="4" y="26"/>
                    </a:cubicBezTo>
                    <a:cubicBezTo>
                      <a:pt x="4" y="22"/>
                      <a:pt x="4" y="18"/>
                      <a:pt x="0" y="16"/>
                    </a:cubicBezTo>
                    <a:cubicBezTo>
                      <a:pt x="2" y="12"/>
                      <a:pt x="2" y="8"/>
                      <a:pt x="1" y="3"/>
                    </a:cubicBezTo>
                    <a:cubicBezTo>
                      <a:pt x="2" y="2"/>
                      <a:pt x="4" y="1"/>
                      <a:pt x="5" y="0"/>
                    </a:cubicBezTo>
                    <a:cubicBezTo>
                      <a:pt x="10" y="7"/>
                      <a:pt x="8" y="18"/>
                      <a:pt x="16" y="24"/>
                    </a:cubicBezTo>
                    <a:close/>
                  </a:path>
                </a:pathLst>
              </a:custGeom>
              <a:solidFill>
                <a:srgbClr val="CCA6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1" name="Freeform 505">
                <a:extLst>
                  <a:ext uri="{FF2B5EF4-FFF2-40B4-BE49-F238E27FC236}">
                    <a16:creationId xmlns:a16="http://schemas.microsoft.com/office/drawing/2014/main" id="{D2F9D09D-F4EF-40B5-9C26-CBA7A43B4EAC}"/>
                  </a:ext>
                </a:extLst>
              </p:cNvPr>
              <p:cNvSpPr>
                <a:spLocks/>
              </p:cNvSpPr>
              <p:nvPr/>
            </p:nvSpPr>
            <p:spPr bwMode="auto">
              <a:xfrm>
                <a:off x="1925" y="2539"/>
                <a:ext cx="17" cy="25"/>
              </a:xfrm>
              <a:custGeom>
                <a:avLst/>
                <a:gdLst>
                  <a:gd name="T0" fmla="*/ 0 w 15"/>
                  <a:gd name="T1" fmla="*/ 0 h 22"/>
                  <a:gd name="T2" fmla="*/ 8 w 15"/>
                  <a:gd name="T3" fmla="*/ 0 h 22"/>
                  <a:gd name="T4" fmla="*/ 0 w 15"/>
                  <a:gd name="T5" fmla="*/ 22 h 22"/>
                  <a:gd name="T6" fmla="*/ 0 w 15"/>
                  <a:gd name="T7" fmla="*/ 0 h 22"/>
                </a:gdLst>
                <a:ahLst/>
                <a:cxnLst>
                  <a:cxn ang="0">
                    <a:pos x="T0" y="T1"/>
                  </a:cxn>
                  <a:cxn ang="0">
                    <a:pos x="T2" y="T3"/>
                  </a:cxn>
                  <a:cxn ang="0">
                    <a:pos x="T4" y="T5"/>
                  </a:cxn>
                  <a:cxn ang="0">
                    <a:pos x="T6" y="T7"/>
                  </a:cxn>
                </a:cxnLst>
                <a:rect l="0" t="0" r="r" b="b"/>
                <a:pathLst>
                  <a:path w="15" h="22">
                    <a:moveTo>
                      <a:pt x="0" y="0"/>
                    </a:moveTo>
                    <a:cubicBezTo>
                      <a:pt x="3" y="1"/>
                      <a:pt x="5" y="10"/>
                      <a:pt x="8" y="0"/>
                    </a:cubicBezTo>
                    <a:cubicBezTo>
                      <a:pt x="14" y="9"/>
                      <a:pt x="15" y="17"/>
                      <a:pt x="0" y="22"/>
                    </a:cubicBezTo>
                    <a:cubicBezTo>
                      <a:pt x="0" y="14"/>
                      <a:pt x="0" y="7"/>
                      <a:pt x="0" y="0"/>
                    </a:cubicBezTo>
                    <a:close/>
                  </a:path>
                </a:pathLst>
              </a:custGeom>
              <a:solidFill>
                <a:srgbClr val="B58F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2" name="Freeform 506">
                <a:extLst>
                  <a:ext uri="{FF2B5EF4-FFF2-40B4-BE49-F238E27FC236}">
                    <a16:creationId xmlns:a16="http://schemas.microsoft.com/office/drawing/2014/main" id="{A42536ED-1FE2-4608-B740-A60FA718B7EB}"/>
                  </a:ext>
                </a:extLst>
              </p:cNvPr>
              <p:cNvSpPr>
                <a:spLocks/>
              </p:cNvSpPr>
              <p:nvPr/>
            </p:nvSpPr>
            <p:spPr bwMode="auto">
              <a:xfrm>
                <a:off x="1633" y="1838"/>
                <a:ext cx="11" cy="51"/>
              </a:xfrm>
              <a:custGeom>
                <a:avLst/>
                <a:gdLst>
                  <a:gd name="T0" fmla="*/ 4 w 10"/>
                  <a:gd name="T1" fmla="*/ 0 h 45"/>
                  <a:gd name="T2" fmla="*/ 6 w 10"/>
                  <a:gd name="T3" fmla="*/ 45 h 45"/>
                  <a:gd name="T4" fmla="*/ 4 w 10"/>
                  <a:gd name="T5" fmla="*/ 0 h 45"/>
                </a:gdLst>
                <a:ahLst/>
                <a:cxnLst>
                  <a:cxn ang="0">
                    <a:pos x="T0" y="T1"/>
                  </a:cxn>
                  <a:cxn ang="0">
                    <a:pos x="T2" y="T3"/>
                  </a:cxn>
                  <a:cxn ang="0">
                    <a:pos x="T4" y="T5"/>
                  </a:cxn>
                </a:cxnLst>
                <a:rect l="0" t="0" r="r" b="b"/>
                <a:pathLst>
                  <a:path w="10" h="45">
                    <a:moveTo>
                      <a:pt x="4" y="0"/>
                    </a:moveTo>
                    <a:cubicBezTo>
                      <a:pt x="10" y="14"/>
                      <a:pt x="6" y="30"/>
                      <a:pt x="6" y="45"/>
                    </a:cubicBezTo>
                    <a:cubicBezTo>
                      <a:pt x="0" y="30"/>
                      <a:pt x="3" y="15"/>
                      <a:pt x="4" y="0"/>
                    </a:cubicBezTo>
                    <a:close/>
                  </a:path>
                </a:pathLst>
              </a:custGeom>
              <a:solidFill>
                <a:srgbClr val="B187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507">
                <a:extLst>
                  <a:ext uri="{FF2B5EF4-FFF2-40B4-BE49-F238E27FC236}">
                    <a16:creationId xmlns:a16="http://schemas.microsoft.com/office/drawing/2014/main" id="{BCC11E20-BA60-4EAB-89B8-862BD6E59D8B}"/>
                  </a:ext>
                </a:extLst>
              </p:cNvPr>
              <p:cNvSpPr>
                <a:spLocks/>
              </p:cNvSpPr>
              <p:nvPr/>
            </p:nvSpPr>
            <p:spPr bwMode="auto">
              <a:xfrm>
                <a:off x="1432" y="961"/>
                <a:ext cx="108" cy="69"/>
              </a:xfrm>
              <a:custGeom>
                <a:avLst/>
                <a:gdLst>
                  <a:gd name="T0" fmla="*/ 86 w 96"/>
                  <a:gd name="T1" fmla="*/ 58 h 61"/>
                  <a:gd name="T2" fmla="*/ 70 w 96"/>
                  <a:gd name="T3" fmla="*/ 58 h 61"/>
                  <a:gd name="T4" fmla="*/ 58 w 96"/>
                  <a:gd name="T5" fmla="*/ 57 h 61"/>
                  <a:gd name="T6" fmla="*/ 6 w 96"/>
                  <a:gd name="T7" fmla="*/ 48 h 61"/>
                  <a:gd name="T8" fmla="*/ 16 w 96"/>
                  <a:gd name="T9" fmla="*/ 25 h 61"/>
                  <a:gd name="T10" fmla="*/ 16 w 96"/>
                  <a:gd name="T11" fmla="*/ 20 h 61"/>
                  <a:gd name="T12" fmla="*/ 26 w 96"/>
                  <a:gd name="T13" fmla="*/ 5 h 61"/>
                  <a:gd name="T14" fmla="*/ 26 w 96"/>
                  <a:gd name="T15" fmla="*/ 9 h 61"/>
                  <a:gd name="T16" fmla="*/ 46 w 96"/>
                  <a:gd name="T17" fmla="*/ 22 h 61"/>
                  <a:gd name="T18" fmla="*/ 47 w 96"/>
                  <a:gd name="T19" fmla="*/ 31 h 61"/>
                  <a:gd name="T20" fmla="*/ 54 w 96"/>
                  <a:gd name="T21" fmla="*/ 3 h 61"/>
                  <a:gd name="T22" fmla="*/ 68 w 96"/>
                  <a:gd name="T23" fmla="*/ 25 h 61"/>
                  <a:gd name="T24" fmla="*/ 72 w 96"/>
                  <a:gd name="T25" fmla="*/ 30 h 61"/>
                  <a:gd name="T26" fmla="*/ 73 w 96"/>
                  <a:gd name="T27" fmla="*/ 8 h 61"/>
                  <a:gd name="T28" fmla="*/ 81 w 96"/>
                  <a:gd name="T29" fmla="*/ 13 h 61"/>
                  <a:gd name="T30" fmla="*/ 95 w 96"/>
                  <a:gd name="T31" fmla="*/ 51 h 61"/>
                  <a:gd name="T32" fmla="*/ 86 w 96"/>
                  <a:gd name="T33"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 h="61">
                    <a:moveTo>
                      <a:pt x="86" y="58"/>
                    </a:moveTo>
                    <a:cubicBezTo>
                      <a:pt x="81" y="58"/>
                      <a:pt x="75" y="58"/>
                      <a:pt x="70" y="58"/>
                    </a:cubicBezTo>
                    <a:cubicBezTo>
                      <a:pt x="66" y="61"/>
                      <a:pt x="62" y="61"/>
                      <a:pt x="58" y="57"/>
                    </a:cubicBezTo>
                    <a:cubicBezTo>
                      <a:pt x="40" y="57"/>
                      <a:pt x="23" y="55"/>
                      <a:pt x="6" y="48"/>
                    </a:cubicBezTo>
                    <a:cubicBezTo>
                      <a:pt x="0" y="32"/>
                      <a:pt x="0" y="32"/>
                      <a:pt x="16" y="25"/>
                    </a:cubicBezTo>
                    <a:cubicBezTo>
                      <a:pt x="17" y="24"/>
                      <a:pt x="16" y="21"/>
                      <a:pt x="16" y="20"/>
                    </a:cubicBezTo>
                    <a:cubicBezTo>
                      <a:pt x="17" y="14"/>
                      <a:pt x="16" y="6"/>
                      <a:pt x="26" y="5"/>
                    </a:cubicBezTo>
                    <a:cubicBezTo>
                      <a:pt x="26" y="6"/>
                      <a:pt x="26" y="8"/>
                      <a:pt x="26" y="9"/>
                    </a:cubicBezTo>
                    <a:cubicBezTo>
                      <a:pt x="42" y="1"/>
                      <a:pt x="42" y="0"/>
                      <a:pt x="46" y="22"/>
                    </a:cubicBezTo>
                    <a:cubicBezTo>
                      <a:pt x="47" y="24"/>
                      <a:pt x="47" y="27"/>
                      <a:pt x="47" y="31"/>
                    </a:cubicBezTo>
                    <a:cubicBezTo>
                      <a:pt x="53" y="20"/>
                      <a:pt x="43" y="5"/>
                      <a:pt x="54" y="3"/>
                    </a:cubicBezTo>
                    <a:cubicBezTo>
                      <a:pt x="68" y="1"/>
                      <a:pt x="63" y="18"/>
                      <a:pt x="68" y="25"/>
                    </a:cubicBezTo>
                    <a:cubicBezTo>
                      <a:pt x="69" y="27"/>
                      <a:pt x="70" y="28"/>
                      <a:pt x="72" y="30"/>
                    </a:cubicBezTo>
                    <a:cubicBezTo>
                      <a:pt x="77" y="23"/>
                      <a:pt x="63" y="14"/>
                      <a:pt x="73" y="8"/>
                    </a:cubicBezTo>
                    <a:cubicBezTo>
                      <a:pt x="74" y="7"/>
                      <a:pt x="78" y="11"/>
                      <a:pt x="81" y="13"/>
                    </a:cubicBezTo>
                    <a:cubicBezTo>
                      <a:pt x="91" y="23"/>
                      <a:pt x="92" y="37"/>
                      <a:pt x="95" y="51"/>
                    </a:cubicBezTo>
                    <a:cubicBezTo>
                      <a:pt x="96" y="57"/>
                      <a:pt x="93" y="60"/>
                      <a:pt x="86" y="58"/>
                    </a:cubicBezTo>
                    <a:close/>
                  </a:path>
                </a:pathLst>
              </a:custGeom>
              <a:solidFill>
                <a:srgbClr val="DFC7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508">
                <a:extLst>
                  <a:ext uri="{FF2B5EF4-FFF2-40B4-BE49-F238E27FC236}">
                    <a16:creationId xmlns:a16="http://schemas.microsoft.com/office/drawing/2014/main" id="{5E96FF6F-A003-4E0D-882C-6ED8281666AD}"/>
                  </a:ext>
                </a:extLst>
              </p:cNvPr>
              <p:cNvSpPr>
                <a:spLocks/>
              </p:cNvSpPr>
              <p:nvPr/>
            </p:nvSpPr>
            <p:spPr bwMode="auto">
              <a:xfrm>
                <a:off x="1225" y="894"/>
                <a:ext cx="85" cy="107"/>
              </a:xfrm>
              <a:custGeom>
                <a:avLst/>
                <a:gdLst>
                  <a:gd name="T0" fmla="*/ 41 w 76"/>
                  <a:gd name="T1" fmla="*/ 96 h 96"/>
                  <a:gd name="T2" fmla="*/ 18 w 76"/>
                  <a:gd name="T3" fmla="*/ 96 h 96"/>
                  <a:gd name="T4" fmla="*/ 8 w 76"/>
                  <a:gd name="T5" fmla="*/ 79 h 96"/>
                  <a:gd name="T6" fmla="*/ 26 w 76"/>
                  <a:gd name="T7" fmla="*/ 14 h 96"/>
                  <a:gd name="T8" fmla="*/ 31 w 76"/>
                  <a:gd name="T9" fmla="*/ 2 h 96"/>
                  <a:gd name="T10" fmla="*/ 50 w 76"/>
                  <a:gd name="T11" fmla="*/ 9 h 96"/>
                  <a:gd name="T12" fmla="*/ 42 w 76"/>
                  <a:gd name="T13" fmla="*/ 63 h 96"/>
                  <a:gd name="T14" fmla="*/ 55 w 76"/>
                  <a:gd name="T15" fmla="*/ 14 h 96"/>
                  <a:gd name="T16" fmla="*/ 70 w 76"/>
                  <a:gd name="T17" fmla="*/ 17 h 96"/>
                  <a:gd name="T18" fmla="*/ 67 w 76"/>
                  <a:gd name="T19" fmla="*/ 57 h 96"/>
                  <a:gd name="T20" fmla="*/ 41 w 76"/>
                  <a:gd name="T21"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96">
                    <a:moveTo>
                      <a:pt x="41" y="96"/>
                    </a:moveTo>
                    <a:cubicBezTo>
                      <a:pt x="34" y="96"/>
                      <a:pt x="26" y="96"/>
                      <a:pt x="18" y="96"/>
                    </a:cubicBezTo>
                    <a:cubicBezTo>
                      <a:pt x="7" y="95"/>
                      <a:pt x="0" y="93"/>
                      <a:pt x="8" y="79"/>
                    </a:cubicBezTo>
                    <a:cubicBezTo>
                      <a:pt x="20" y="59"/>
                      <a:pt x="22" y="36"/>
                      <a:pt x="26" y="14"/>
                    </a:cubicBezTo>
                    <a:cubicBezTo>
                      <a:pt x="27" y="10"/>
                      <a:pt x="26" y="5"/>
                      <a:pt x="31" y="2"/>
                    </a:cubicBezTo>
                    <a:cubicBezTo>
                      <a:pt x="39" y="0"/>
                      <a:pt x="45" y="3"/>
                      <a:pt x="50" y="9"/>
                    </a:cubicBezTo>
                    <a:cubicBezTo>
                      <a:pt x="55" y="29"/>
                      <a:pt x="46" y="46"/>
                      <a:pt x="42" y="63"/>
                    </a:cubicBezTo>
                    <a:cubicBezTo>
                      <a:pt x="49" y="48"/>
                      <a:pt x="48" y="30"/>
                      <a:pt x="55" y="14"/>
                    </a:cubicBezTo>
                    <a:cubicBezTo>
                      <a:pt x="61" y="12"/>
                      <a:pt x="67" y="6"/>
                      <a:pt x="70" y="17"/>
                    </a:cubicBezTo>
                    <a:cubicBezTo>
                      <a:pt x="76" y="31"/>
                      <a:pt x="73" y="45"/>
                      <a:pt x="67" y="57"/>
                    </a:cubicBezTo>
                    <a:cubicBezTo>
                      <a:pt x="60" y="71"/>
                      <a:pt x="53" y="85"/>
                      <a:pt x="41" y="96"/>
                    </a:cubicBezTo>
                    <a:close/>
                  </a:path>
                </a:pathLst>
              </a:custGeom>
              <a:solidFill>
                <a:srgbClr val="EFD6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509">
                <a:extLst>
                  <a:ext uri="{FF2B5EF4-FFF2-40B4-BE49-F238E27FC236}">
                    <a16:creationId xmlns:a16="http://schemas.microsoft.com/office/drawing/2014/main" id="{8D02EAAF-547A-4832-81F8-E7475FC1DAC2}"/>
                  </a:ext>
                </a:extLst>
              </p:cNvPr>
              <p:cNvSpPr>
                <a:spLocks/>
              </p:cNvSpPr>
              <p:nvPr/>
            </p:nvSpPr>
            <p:spPr bwMode="auto">
              <a:xfrm>
                <a:off x="1797" y="650"/>
                <a:ext cx="96" cy="267"/>
              </a:xfrm>
              <a:custGeom>
                <a:avLst/>
                <a:gdLst>
                  <a:gd name="T0" fmla="*/ 41 w 85"/>
                  <a:gd name="T1" fmla="*/ 170 h 238"/>
                  <a:gd name="T2" fmla="*/ 4 w 85"/>
                  <a:gd name="T3" fmla="*/ 238 h 238"/>
                  <a:gd name="T4" fmla="*/ 0 w 85"/>
                  <a:gd name="T5" fmla="*/ 237 h 238"/>
                  <a:gd name="T6" fmla="*/ 11 w 85"/>
                  <a:gd name="T7" fmla="*/ 197 h 238"/>
                  <a:gd name="T8" fmla="*/ 19 w 85"/>
                  <a:gd name="T9" fmla="*/ 191 h 238"/>
                  <a:gd name="T10" fmla="*/ 25 w 85"/>
                  <a:gd name="T11" fmla="*/ 183 h 238"/>
                  <a:gd name="T12" fmla="*/ 49 w 85"/>
                  <a:gd name="T13" fmla="*/ 101 h 238"/>
                  <a:gd name="T14" fmla="*/ 85 w 85"/>
                  <a:gd name="T15" fmla="*/ 0 h 238"/>
                  <a:gd name="T16" fmla="*/ 41 w 85"/>
                  <a:gd name="T17" fmla="*/ 171 h 238"/>
                  <a:gd name="T18" fmla="*/ 41 w 85"/>
                  <a:gd name="T19" fmla="*/ 17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238">
                    <a:moveTo>
                      <a:pt x="41" y="170"/>
                    </a:moveTo>
                    <a:cubicBezTo>
                      <a:pt x="23" y="189"/>
                      <a:pt x="13" y="213"/>
                      <a:pt x="4" y="238"/>
                    </a:cubicBezTo>
                    <a:cubicBezTo>
                      <a:pt x="3" y="238"/>
                      <a:pt x="1" y="238"/>
                      <a:pt x="0" y="237"/>
                    </a:cubicBezTo>
                    <a:cubicBezTo>
                      <a:pt x="3" y="224"/>
                      <a:pt x="7" y="210"/>
                      <a:pt x="11" y="197"/>
                    </a:cubicBezTo>
                    <a:cubicBezTo>
                      <a:pt x="12" y="193"/>
                      <a:pt x="12" y="193"/>
                      <a:pt x="19" y="191"/>
                    </a:cubicBezTo>
                    <a:cubicBezTo>
                      <a:pt x="22" y="190"/>
                      <a:pt x="23" y="186"/>
                      <a:pt x="25" y="183"/>
                    </a:cubicBezTo>
                    <a:cubicBezTo>
                      <a:pt x="38" y="157"/>
                      <a:pt x="44" y="129"/>
                      <a:pt x="49" y="101"/>
                    </a:cubicBezTo>
                    <a:cubicBezTo>
                      <a:pt x="55" y="66"/>
                      <a:pt x="65" y="31"/>
                      <a:pt x="85" y="0"/>
                    </a:cubicBezTo>
                    <a:cubicBezTo>
                      <a:pt x="62" y="55"/>
                      <a:pt x="55" y="114"/>
                      <a:pt x="41" y="171"/>
                    </a:cubicBezTo>
                    <a:lnTo>
                      <a:pt x="41" y="170"/>
                    </a:lnTo>
                    <a:close/>
                  </a:path>
                </a:pathLst>
              </a:custGeom>
              <a:solidFill>
                <a:srgbClr val="725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Freeform 510">
                <a:extLst>
                  <a:ext uri="{FF2B5EF4-FFF2-40B4-BE49-F238E27FC236}">
                    <a16:creationId xmlns:a16="http://schemas.microsoft.com/office/drawing/2014/main" id="{078A2A05-22F8-49FE-8591-963C7E9B1871}"/>
                  </a:ext>
                </a:extLst>
              </p:cNvPr>
              <p:cNvSpPr>
                <a:spLocks/>
              </p:cNvSpPr>
              <p:nvPr/>
            </p:nvSpPr>
            <p:spPr bwMode="auto">
              <a:xfrm>
                <a:off x="1743" y="778"/>
                <a:ext cx="43" cy="90"/>
              </a:xfrm>
              <a:custGeom>
                <a:avLst/>
                <a:gdLst>
                  <a:gd name="T0" fmla="*/ 0 w 38"/>
                  <a:gd name="T1" fmla="*/ 60 h 80"/>
                  <a:gd name="T2" fmla="*/ 17 w 38"/>
                  <a:gd name="T3" fmla="*/ 12 h 80"/>
                  <a:gd name="T4" fmla="*/ 27 w 38"/>
                  <a:gd name="T5" fmla="*/ 7 h 80"/>
                  <a:gd name="T6" fmla="*/ 33 w 38"/>
                  <a:gd name="T7" fmla="*/ 0 h 80"/>
                  <a:gd name="T8" fmla="*/ 32 w 38"/>
                  <a:gd name="T9" fmla="*/ 16 h 80"/>
                  <a:gd name="T10" fmla="*/ 29 w 38"/>
                  <a:gd name="T11" fmla="*/ 32 h 80"/>
                  <a:gd name="T12" fmla="*/ 29 w 38"/>
                  <a:gd name="T13" fmla="*/ 32 h 80"/>
                  <a:gd name="T14" fmla="*/ 17 w 38"/>
                  <a:gd name="T15" fmla="*/ 80 h 80"/>
                  <a:gd name="T16" fmla="*/ 0 w 38"/>
                  <a:gd name="T1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80">
                    <a:moveTo>
                      <a:pt x="0" y="60"/>
                    </a:moveTo>
                    <a:cubicBezTo>
                      <a:pt x="7" y="44"/>
                      <a:pt x="13" y="29"/>
                      <a:pt x="17" y="12"/>
                    </a:cubicBezTo>
                    <a:cubicBezTo>
                      <a:pt x="20" y="5"/>
                      <a:pt x="20" y="5"/>
                      <a:pt x="27" y="7"/>
                    </a:cubicBezTo>
                    <a:cubicBezTo>
                      <a:pt x="28" y="7"/>
                      <a:pt x="31" y="2"/>
                      <a:pt x="33" y="0"/>
                    </a:cubicBezTo>
                    <a:cubicBezTo>
                      <a:pt x="38" y="6"/>
                      <a:pt x="34" y="11"/>
                      <a:pt x="32" y="16"/>
                    </a:cubicBezTo>
                    <a:cubicBezTo>
                      <a:pt x="30" y="21"/>
                      <a:pt x="23" y="25"/>
                      <a:pt x="29" y="32"/>
                    </a:cubicBezTo>
                    <a:cubicBezTo>
                      <a:pt x="29" y="32"/>
                      <a:pt x="29" y="32"/>
                      <a:pt x="29" y="32"/>
                    </a:cubicBezTo>
                    <a:cubicBezTo>
                      <a:pt x="34" y="50"/>
                      <a:pt x="27" y="66"/>
                      <a:pt x="17" y="80"/>
                    </a:cubicBezTo>
                    <a:cubicBezTo>
                      <a:pt x="8" y="76"/>
                      <a:pt x="3" y="69"/>
                      <a:pt x="0" y="60"/>
                    </a:cubicBezTo>
                    <a:close/>
                  </a:path>
                </a:pathLst>
              </a:custGeom>
              <a:solidFill>
                <a:srgbClr val="EFD7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Freeform 511">
                <a:extLst>
                  <a:ext uri="{FF2B5EF4-FFF2-40B4-BE49-F238E27FC236}">
                    <a16:creationId xmlns:a16="http://schemas.microsoft.com/office/drawing/2014/main" id="{9B1F5842-5531-485D-A4CD-C1787EFF4BD0}"/>
                  </a:ext>
                </a:extLst>
              </p:cNvPr>
              <p:cNvSpPr>
                <a:spLocks/>
              </p:cNvSpPr>
              <p:nvPr/>
            </p:nvSpPr>
            <p:spPr bwMode="auto">
              <a:xfrm>
                <a:off x="1307" y="918"/>
                <a:ext cx="45" cy="95"/>
              </a:xfrm>
              <a:custGeom>
                <a:avLst/>
                <a:gdLst>
                  <a:gd name="T0" fmla="*/ 25 w 40"/>
                  <a:gd name="T1" fmla="*/ 79 h 84"/>
                  <a:gd name="T2" fmla="*/ 5 w 40"/>
                  <a:gd name="T3" fmla="*/ 78 h 84"/>
                  <a:gd name="T4" fmla="*/ 6 w 40"/>
                  <a:gd name="T5" fmla="*/ 61 h 84"/>
                  <a:gd name="T6" fmla="*/ 17 w 40"/>
                  <a:gd name="T7" fmla="*/ 16 h 84"/>
                  <a:gd name="T8" fmla="*/ 26 w 40"/>
                  <a:gd name="T9" fmla="*/ 0 h 84"/>
                  <a:gd name="T10" fmla="*/ 37 w 40"/>
                  <a:gd name="T11" fmla="*/ 3 h 84"/>
                  <a:gd name="T12" fmla="*/ 25 w 40"/>
                  <a:gd name="T13" fmla="*/ 79 h 84"/>
                </a:gdLst>
                <a:ahLst/>
                <a:cxnLst>
                  <a:cxn ang="0">
                    <a:pos x="T0" y="T1"/>
                  </a:cxn>
                  <a:cxn ang="0">
                    <a:pos x="T2" y="T3"/>
                  </a:cxn>
                  <a:cxn ang="0">
                    <a:pos x="T4" y="T5"/>
                  </a:cxn>
                  <a:cxn ang="0">
                    <a:pos x="T6" y="T7"/>
                  </a:cxn>
                  <a:cxn ang="0">
                    <a:pos x="T8" y="T9"/>
                  </a:cxn>
                  <a:cxn ang="0">
                    <a:pos x="T10" y="T11"/>
                  </a:cxn>
                  <a:cxn ang="0">
                    <a:pos x="T12" y="T13"/>
                  </a:cxn>
                </a:cxnLst>
                <a:rect l="0" t="0" r="r" b="b"/>
                <a:pathLst>
                  <a:path w="40" h="84">
                    <a:moveTo>
                      <a:pt x="25" y="79"/>
                    </a:moveTo>
                    <a:cubicBezTo>
                      <a:pt x="18" y="84"/>
                      <a:pt x="12" y="78"/>
                      <a:pt x="5" y="78"/>
                    </a:cubicBezTo>
                    <a:cubicBezTo>
                      <a:pt x="0" y="72"/>
                      <a:pt x="4" y="66"/>
                      <a:pt x="6" y="61"/>
                    </a:cubicBezTo>
                    <a:cubicBezTo>
                      <a:pt x="10" y="46"/>
                      <a:pt x="15" y="32"/>
                      <a:pt x="17" y="16"/>
                    </a:cubicBezTo>
                    <a:cubicBezTo>
                      <a:pt x="17" y="10"/>
                      <a:pt x="20" y="3"/>
                      <a:pt x="26" y="0"/>
                    </a:cubicBezTo>
                    <a:cubicBezTo>
                      <a:pt x="30" y="1"/>
                      <a:pt x="34" y="2"/>
                      <a:pt x="37" y="3"/>
                    </a:cubicBezTo>
                    <a:cubicBezTo>
                      <a:pt x="40" y="30"/>
                      <a:pt x="34" y="55"/>
                      <a:pt x="25" y="79"/>
                    </a:cubicBezTo>
                    <a:close/>
                  </a:path>
                </a:pathLst>
              </a:custGeom>
              <a:solidFill>
                <a:srgbClr val="F2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Freeform 512">
                <a:extLst>
                  <a:ext uri="{FF2B5EF4-FFF2-40B4-BE49-F238E27FC236}">
                    <a16:creationId xmlns:a16="http://schemas.microsoft.com/office/drawing/2014/main" id="{1B2547E9-68E3-4E49-B3A9-D0B0D80E5034}"/>
                  </a:ext>
                </a:extLst>
              </p:cNvPr>
              <p:cNvSpPr>
                <a:spLocks/>
              </p:cNvSpPr>
              <p:nvPr/>
            </p:nvSpPr>
            <p:spPr bwMode="auto">
              <a:xfrm>
                <a:off x="1371" y="923"/>
                <a:ext cx="55" cy="94"/>
              </a:xfrm>
              <a:custGeom>
                <a:avLst/>
                <a:gdLst>
                  <a:gd name="T0" fmla="*/ 28 w 49"/>
                  <a:gd name="T1" fmla="*/ 82 h 84"/>
                  <a:gd name="T2" fmla="*/ 4 w 49"/>
                  <a:gd name="T3" fmla="*/ 79 h 84"/>
                  <a:gd name="T4" fmla="*/ 20 w 49"/>
                  <a:gd name="T5" fmla="*/ 11 h 84"/>
                  <a:gd name="T6" fmla="*/ 36 w 49"/>
                  <a:gd name="T7" fmla="*/ 16 h 84"/>
                  <a:gd name="T8" fmla="*/ 21 w 49"/>
                  <a:gd name="T9" fmla="*/ 65 h 84"/>
                  <a:gd name="T10" fmla="*/ 40 w 49"/>
                  <a:gd name="T11" fmla="*/ 23 h 84"/>
                  <a:gd name="T12" fmla="*/ 47 w 49"/>
                  <a:gd name="T13" fmla="*/ 23 h 84"/>
                  <a:gd name="T14" fmla="*/ 28 w 49"/>
                  <a:gd name="T15" fmla="*/ 82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84">
                    <a:moveTo>
                      <a:pt x="28" y="82"/>
                    </a:moveTo>
                    <a:cubicBezTo>
                      <a:pt x="20" y="83"/>
                      <a:pt x="12" y="84"/>
                      <a:pt x="4" y="79"/>
                    </a:cubicBezTo>
                    <a:cubicBezTo>
                      <a:pt x="0" y="54"/>
                      <a:pt x="10" y="32"/>
                      <a:pt x="20" y="11"/>
                    </a:cubicBezTo>
                    <a:cubicBezTo>
                      <a:pt x="25" y="13"/>
                      <a:pt x="34" y="0"/>
                      <a:pt x="36" y="16"/>
                    </a:cubicBezTo>
                    <a:cubicBezTo>
                      <a:pt x="27" y="31"/>
                      <a:pt x="25" y="49"/>
                      <a:pt x="21" y="65"/>
                    </a:cubicBezTo>
                    <a:cubicBezTo>
                      <a:pt x="28" y="52"/>
                      <a:pt x="26" y="33"/>
                      <a:pt x="40" y="23"/>
                    </a:cubicBezTo>
                    <a:cubicBezTo>
                      <a:pt x="42" y="23"/>
                      <a:pt x="45" y="23"/>
                      <a:pt x="47" y="23"/>
                    </a:cubicBezTo>
                    <a:cubicBezTo>
                      <a:pt x="49" y="45"/>
                      <a:pt x="41" y="64"/>
                      <a:pt x="28" y="82"/>
                    </a:cubicBezTo>
                    <a:close/>
                  </a:path>
                </a:pathLst>
              </a:custGeom>
              <a:solidFill>
                <a:srgbClr val="957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513">
                <a:extLst>
                  <a:ext uri="{FF2B5EF4-FFF2-40B4-BE49-F238E27FC236}">
                    <a16:creationId xmlns:a16="http://schemas.microsoft.com/office/drawing/2014/main" id="{0F269A10-CF09-4087-971D-5772536CD65B}"/>
                  </a:ext>
                </a:extLst>
              </p:cNvPr>
              <p:cNvSpPr>
                <a:spLocks/>
              </p:cNvSpPr>
              <p:nvPr/>
            </p:nvSpPr>
            <p:spPr bwMode="auto">
              <a:xfrm>
                <a:off x="1843" y="832"/>
                <a:ext cx="68" cy="166"/>
              </a:xfrm>
              <a:custGeom>
                <a:avLst/>
                <a:gdLst>
                  <a:gd name="T0" fmla="*/ 49 w 60"/>
                  <a:gd name="T1" fmla="*/ 16 h 148"/>
                  <a:gd name="T2" fmla="*/ 60 w 60"/>
                  <a:gd name="T3" fmla="*/ 0 h 148"/>
                  <a:gd name="T4" fmla="*/ 3 w 60"/>
                  <a:gd name="T5" fmla="*/ 148 h 148"/>
                  <a:gd name="T6" fmla="*/ 1 w 60"/>
                  <a:gd name="T7" fmla="*/ 141 h 148"/>
                  <a:gd name="T8" fmla="*/ 40 w 60"/>
                  <a:gd name="T9" fmla="*/ 49 h 148"/>
                  <a:gd name="T10" fmla="*/ 49 w 60"/>
                  <a:gd name="T11" fmla="*/ 16 h 148"/>
                </a:gdLst>
                <a:ahLst/>
                <a:cxnLst>
                  <a:cxn ang="0">
                    <a:pos x="T0" y="T1"/>
                  </a:cxn>
                  <a:cxn ang="0">
                    <a:pos x="T2" y="T3"/>
                  </a:cxn>
                  <a:cxn ang="0">
                    <a:pos x="T4" y="T5"/>
                  </a:cxn>
                  <a:cxn ang="0">
                    <a:pos x="T6" y="T7"/>
                  </a:cxn>
                  <a:cxn ang="0">
                    <a:pos x="T8" y="T9"/>
                  </a:cxn>
                  <a:cxn ang="0">
                    <a:pos x="T10" y="T11"/>
                  </a:cxn>
                </a:cxnLst>
                <a:rect l="0" t="0" r="r" b="b"/>
                <a:pathLst>
                  <a:path w="60" h="148">
                    <a:moveTo>
                      <a:pt x="49" y="16"/>
                    </a:moveTo>
                    <a:cubicBezTo>
                      <a:pt x="53" y="11"/>
                      <a:pt x="57" y="5"/>
                      <a:pt x="60" y="0"/>
                    </a:cubicBezTo>
                    <a:cubicBezTo>
                      <a:pt x="50" y="52"/>
                      <a:pt x="36" y="104"/>
                      <a:pt x="3" y="148"/>
                    </a:cubicBezTo>
                    <a:cubicBezTo>
                      <a:pt x="1" y="146"/>
                      <a:pt x="0" y="144"/>
                      <a:pt x="1" y="141"/>
                    </a:cubicBezTo>
                    <a:cubicBezTo>
                      <a:pt x="19" y="112"/>
                      <a:pt x="35" y="83"/>
                      <a:pt x="40" y="49"/>
                    </a:cubicBezTo>
                    <a:cubicBezTo>
                      <a:pt x="42" y="37"/>
                      <a:pt x="46" y="27"/>
                      <a:pt x="49" y="16"/>
                    </a:cubicBezTo>
                    <a:close/>
                  </a:path>
                </a:pathLst>
              </a:custGeom>
              <a:solidFill>
                <a:srgbClr val="6E4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Freeform 514">
                <a:extLst>
                  <a:ext uri="{FF2B5EF4-FFF2-40B4-BE49-F238E27FC236}">
                    <a16:creationId xmlns:a16="http://schemas.microsoft.com/office/drawing/2014/main" id="{E41024EC-74FD-49B7-9706-4911548D3E73}"/>
                  </a:ext>
                </a:extLst>
              </p:cNvPr>
              <p:cNvSpPr>
                <a:spLocks/>
              </p:cNvSpPr>
              <p:nvPr/>
            </p:nvSpPr>
            <p:spPr bwMode="auto">
              <a:xfrm>
                <a:off x="1271" y="913"/>
                <a:ext cx="47" cy="97"/>
              </a:xfrm>
              <a:custGeom>
                <a:avLst/>
                <a:gdLst>
                  <a:gd name="T0" fmla="*/ 0 w 42"/>
                  <a:gd name="T1" fmla="*/ 79 h 87"/>
                  <a:gd name="T2" fmla="*/ 19 w 42"/>
                  <a:gd name="T3" fmla="*/ 44 h 87"/>
                  <a:gd name="T4" fmla="*/ 29 w 42"/>
                  <a:gd name="T5" fmla="*/ 0 h 87"/>
                  <a:gd name="T6" fmla="*/ 37 w 42"/>
                  <a:gd name="T7" fmla="*/ 0 h 87"/>
                  <a:gd name="T8" fmla="*/ 29 w 42"/>
                  <a:gd name="T9" fmla="*/ 84 h 87"/>
                  <a:gd name="T10" fmla="*/ 6 w 42"/>
                  <a:gd name="T11" fmla="*/ 79 h 87"/>
                  <a:gd name="T12" fmla="*/ 18 w 42"/>
                  <a:gd name="T13" fmla="*/ 67 h 87"/>
                  <a:gd name="T14" fmla="*/ 6 w 42"/>
                  <a:gd name="T15" fmla="*/ 79 h 87"/>
                  <a:gd name="T16" fmla="*/ 0 w 42"/>
                  <a:gd name="T17" fmla="*/ 7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7">
                    <a:moveTo>
                      <a:pt x="0" y="79"/>
                    </a:moveTo>
                    <a:cubicBezTo>
                      <a:pt x="6" y="67"/>
                      <a:pt x="8" y="55"/>
                      <a:pt x="19" y="44"/>
                    </a:cubicBezTo>
                    <a:cubicBezTo>
                      <a:pt x="29" y="34"/>
                      <a:pt x="25" y="15"/>
                      <a:pt x="29" y="0"/>
                    </a:cubicBezTo>
                    <a:cubicBezTo>
                      <a:pt x="32" y="0"/>
                      <a:pt x="34" y="0"/>
                      <a:pt x="37" y="0"/>
                    </a:cubicBezTo>
                    <a:cubicBezTo>
                      <a:pt x="38" y="28"/>
                      <a:pt x="42" y="57"/>
                      <a:pt x="29" y="84"/>
                    </a:cubicBezTo>
                    <a:cubicBezTo>
                      <a:pt x="21" y="82"/>
                      <a:pt x="12" y="87"/>
                      <a:pt x="6" y="79"/>
                    </a:cubicBezTo>
                    <a:cubicBezTo>
                      <a:pt x="11" y="77"/>
                      <a:pt x="16" y="74"/>
                      <a:pt x="18" y="67"/>
                    </a:cubicBezTo>
                    <a:cubicBezTo>
                      <a:pt x="13" y="71"/>
                      <a:pt x="12" y="78"/>
                      <a:pt x="6" y="79"/>
                    </a:cubicBezTo>
                    <a:cubicBezTo>
                      <a:pt x="4" y="79"/>
                      <a:pt x="2" y="79"/>
                      <a:pt x="0" y="79"/>
                    </a:cubicBezTo>
                    <a:close/>
                  </a:path>
                </a:pathLst>
              </a:custGeom>
              <a:solidFill>
                <a:srgbClr val="9E7E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515">
                <a:extLst>
                  <a:ext uri="{FF2B5EF4-FFF2-40B4-BE49-F238E27FC236}">
                    <a16:creationId xmlns:a16="http://schemas.microsoft.com/office/drawing/2014/main" id="{EBFE4D86-47AE-4C24-8DF1-0C893FD0B427}"/>
                  </a:ext>
                </a:extLst>
              </p:cNvPr>
              <p:cNvSpPr>
                <a:spLocks/>
              </p:cNvSpPr>
              <p:nvPr/>
            </p:nvSpPr>
            <p:spPr bwMode="auto">
              <a:xfrm>
                <a:off x="1303" y="912"/>
                <a:ext cx="28" cy="95"/>
              </a:xfrm>
              <a:custGeom>
                <a:avLst/>
                <a:gdLst>
                  <a:gd name="T0" fmla="*/ 1 w 25"/>
                  <a:gd name="T1" fmla="*/ 85 h 85"/>
                  <a:gd name="T2" fmla="*/ 0 w 25"/>
                  <a:gd name="T3" fmla="*/ 83 h 85"/>
                  <a:gd name="T4" fmla="*/ 9 w 25"/>
                  <a:gd name="T5" fmla="*/ 1 h 85"/>
                  <a:gd name="T6" fmla="*/ 24 w 25"/>
                  <a:gd name="T7" fmla="*/ 5 h 85"/>
                  <a:gd name="T8" fmla="*/ 13 w 25"/>
                  <a:gd name="T9" fmla="*/ 71 h 85"/>
                  <a:gd name="T10" fmla="*/ 9 w 25"/>
                  <a:gd name="T11" fmla="*/ 84 h 85"/>
                  <a:gd name="T12" fmla="*/ 1 w 25"/>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25" h="85">
                    <a:moveTo>
                      <a:pt x="1" y="85"/>
                    </a:moveTo>
                    <a:cubicBezTo>
                      <a:pt x="1" y="84"/>
                      <a:pt x="0" y="83"/>
                      <a:pt x="0" y="83"/>
                    </a:cubicBezTo>
                    <a:cubicBezTo>
                      <a:pt x="8" y="56"/>
                      <a:pt x="1" y="28"/>
                      <a:pt x="9" y="1"/>
                    </a:cubicBezTo>
                    <a:cubicBezTo>
                      <a:pt x="14" y="0"/>
                      <a:pt x="20" y="1"/>
                      <a:pt x="24" y="5"/>
                    </a:cubicBezTo>
                    <a:cubicBezTo>
                      <a:pt x="25" y="28"/>
                      <a:pt x="15" y="49"/>
                      <a:pt x="13" y="71"/>
                    </a:cubicBezTo>
                    <a:cubicBezTo>
                      <a:pt x="12" y="76"/>
                      <a:pt x="10" y="80"/>
                      <a:pt x="9" y="84"/>
                    </a:cubicBezTo>
                    <a:cubicBezTo>
                      <a:pt x="6" y="84"/>
                      <a:pt x="4" y="84"/>
                      <a:pt x="1" y="85"/>
                    </a:cubicBezTo>
                    <a:close/>
                  </a:path>
                </a:pathLst>
              </a:custGeom>
              <a:solidFill>
                <a:srgbClr val="EBCE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Freeform 516">
                <a:extLst>
                  <a:ext uri="{FF2B5EF4-FFF2-40B4-BE49-F238E27FC236}">
                    <a16:creationId xmlns:a16="http://schemas.microsoft.com/office/drawing/2014/main" id="{04E73D6E-BB27-460B-863D-9C0D1424CBBB}"/>
                  </a:ext>
                </a:extLst>
              </p:cNvPr>
              <p:cNvSpPr>
                <a:spLocks/>
              </p:cNvSpPr>
              <p:nvPr/>
            </p:nvSpPr>
            <p:spPr bwMode="auto">
              <a:xfrm>
                <a:off x="1359" y="932"/>
                <a:ext cx="35" cy="80"/>
              </a:xfrm>
              <a:custGeom>
                <a:avLst/>
                <a:gdLst>
                  <a:gd name="T0" fmla="*/ 31 w 31"/>
                  <a:gd name="T1" fmla="*/ 3 h 71"/>
                  <a:gd name="T2" fmla="*/ 15 w 31"/>
                  <a:gd name="T3" fmla="*/ 71 h 71"/>
                  <a:gd name="T4" fmla="*/ 3 w 31"/>
                  <a:gd name="T5" fmla="*/ 70 h 71"/>
                  <a:gd name="T6" fmla="*/ 20 w 31"/>
                  <a:gd name="T7" fmla="*/ 0 h 71"/>
                  <a:gd name="T8" fmla="*/ 31 w 31"/>
                  <a:gd name="T9" fmla="*/ 3 h 71"/>
                </a:gdLst>
                <a:ahLst/>
                <a:cxnLst>
                  <a:cxn ang="0">
                    <a:pos x="T0" y="T1"/>
                  </a:cxn>
                  <a:cxn ang="0">
                    <a:pos x="T2" y="T3"/>
                  </a:cxn>
                  <a:cxn ang="0">
                    <a:pos x="T4" y="T5"/>
                  </a:cxn>
                  <a:cxn ang="0">
                    <a:pos x="T6" y="T7"/>
                  </a:cxn>
                  <a:cxn ang="0">
                    <a:pos x="T8" y="T9"/>
                  </a:cxn>
                </a:cxnLst>
                <a:rect l="0" t="0" r="r" b="b"/>
                <a:pathLst>
                  <a:path w="31" h="71">
                    <a:moveTo>
                      <a:pt x="31" y="3"/>
                    </a:moveTo>
                    <a:cubicBezTo>
                      <a:pt x="30" y="27"/>
                      <a:pt x="18" y="48"/>
                      <a:pt x="15" y="71"/>
                    </a:cubicBezTo>
                    <a:cubicBezTo>
                      <a:pt x="11" y="71"/>
                      <a:pt x="7" y="71"/>
                      <a:pt x="3" y="70"/>
                    </a:cubicBezTo>
                    <a:cubicBezTo>
                      <a:pt x="0" y="45"/>
                      <a:pt x="3" y="20"/>
                      <a:pt x="20" y="0"/>
                    </a:cubicBezTo>
                    <a:cubicBezTo>
                      <a:pt x="24" y="1"/>
                      <a:pt x="27" y="2"/>
                      <a:pt x="31" y="3"/>
                    </a:cubicBezTo>
                    <a:close/>
                  </a:path>
                </a:pathLst>
              </a:custGeom>
              <a:solidFill>
                <a:srgbClr val="F3D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Freeform 517">
                <a:extLst>
                  <a:ext uri="{FF2B5EF4-FFF2-40B4-BE49-F238E27FC236}">
                    <a16:creationId xmlns:a16="http://schemas.microsoft.com/office/drawing/2014/main" id="{D629D29A-2BF9-4CA1-BA22-A9C3674DC133}"/>
                  </a:ext>
                </a:extLst>
              </p:cNvPr>
              <p:cNvSpPr>
                <a:spLocks/>
              </p:cNvSpPr>
              <p:nvPr/>
            </p:nvSpPr>
            <p:spPr bwMode="auto">
              <a:xfrm>
                <a:off x="1545" y="979"/>
                <a:ext cx="62" cy="56"/>
              </a:xfrm>
              <a:custGeom>
                <a:avLst/>
                <a:gdLst>
                  <a:gd name="T0" fmla="*/ 48 w 55"/>
                  <a:gd name="T1" fmla="*/ 48 h 50"/>
                  <a:gd name="T2" fmla="*/ 22 w 55"/>
                  <a:gd name="T3" fmla="*/ 44 h 50"/>
                  <a:gd name="T4" fmla="*/ 12 w 55"/>
                  <a:gd name="T5" fmla="*/ 0 h 50"/>
                  <a:gd name="T6" fmla="*/ 33 w 55"/>
                  <a:gd name="T7" fmla="*/ 17 h 50"/>
                  <a:gd name="T8" fmla="*/ 48 w 55"/>
                  <a:gd name="T9" fmla="*/ 48 h 50"/>
                </a:gdLst>
                <a:ahLst/>
                <a:cxnLst>
                  <a:cxn ang="0">
                    <a:pos x="T0" y="T1"/>
                  </a:cxn>
                  <a:cxn ang="0">
                    <a:pos x="T2" y="T3"/>
                  </a:cxn>
                  <a:cxn ang="0">
                    <a:pos x="T4" y="T5"/>
                  </a:cxn>
                  <a:cxn ang="0">
                    <a:pos x="T6" y="T7"/>
                  </a:cxn>
                  <a:cxn ang="0">
                    <a:pos x="T8" y="T9"/>
                  </a:cxn>
                </a:cxnLst>
                <a:rect l="0" t="0" r="r" b="b"/>
                <a:pathLst>
                  <a:path w="55" h="50">
                    <a:moveTo>
                      <a:pt x="48" y="48"/>
                    </a:moveTo>
                    <a:cubicBezTo>
                      <a:pt x="39" y="50"/>
                      <a:pt x="31" y="44"/>
                      <a:pt x="22" y="44"/>
                    </a:cubicBezTo>
                    <a:cubicBezTo>
                      <a:pt x="12" y="31"/>
                      <a:pt x="0" y="18"/>
                      <a:pt x="12" y="0"/>
                    </a:cubicBezTo>
                    <a:cubicBezTo>
                      <a:pt x="22" y="2"/>
                      <a:pt x="31" y="5"/>
                      <a:pt x="33" y="17"/>
                    </a:cubicBezTo>
                    <a:cubicBezTo>
                      <a:pt x="38" y="27"/>
                      <a:pt x="55" y="31"/>
                      <a:pt x="48" y="48"/>
                    </a:cubicBezTo>
                    <a:close/>
                  </a:path>
                </a:pathLst>
              </a:custGeom>
              <a:solidFill>
                <a:srgbClr val="EFD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518">
                <a:extLst>
                  <a:ext uri="{FF2B5EF4-FFF2-40B4-BE49-F238E27FC236}">
                    <a16:creationId xmlns:a16="http://schemas.microsoft.com/office/drawing/2014/main" id="{D9E7B30D-E009-4B49-9FEE-A3F48E0BB419}"/>
                  </a:ext>
                </a:extLst>
              </p:cNvPr>
              <p:cNvSpPr>
                <a:spLocks/>
              </p:cNvSpPr>
              <p:nvPr/>
            </p:nvSpPr>
            <p:spPr bwMode="auto">
              <a:xfrm>
                <a:off x="1339" y="925"/>
                <a:ext cx="32" cy="88"/>
              </a:xfrm>
              <a:custGeom>
                <a:avLst/>
                <a:gdLst>
                  <a:gd name="T0" fmla="*/ 12 w 29"/>
                  <a:gd name="T1" fmla="*/ 76 h 78"/>
                  <a:gd name="T2" fmla="*/ 0 w 29"/>
                  <a:gd name="T3" fmla="*/ 73 h 78"/>
                  <a:gd name="T4" fmla="*/ 7 w 29"/>
                  <a:gd name="T5" fmla="*/ 29 h 78"/>
                  <a:gd name="T6" fmla="*/ 21 w 29"/>
                  <a:gd name="T7" fmla="*/ 0 h 78"/>
                  <a:gd name="T8" fmla="*/ 29 w 29"/>
                  <a:gd name="T9" fmla="*/ 5 h 78"/>
                  <a:gd name="T10" fmla="*/ 12 w 29"/>
                  <a:gd name="T11" fmla="*/ 76 h 78"/>
                </a:gdLst>
                <a:ahLst/>
                <a:cxnLst>
                  <a:cxn ang="0">
                    <a:pos x="T0" y="T1"/>
                  </a:cxn>
                  <a:cxn ang="0">
                    <a:pos x="T2" y="T3"/>
                  </a:cxn>
                  <a:cxn ang="0">
                    <a:pos x="T4" y="T5"/>
                  </a:cxn>
                  <a:cxn ang="0">
                    <a:pos x="T6" y="T7"/>
                  </a:cxn>
                  <a:cxn ang="0">
                    <a:pos x="T8" y="T9"/>
                  </a:cxn>
                  <a:cxn ang="0">
                    <a:pos x="T10" y="T11"/>
                  </a:cxn>
                </a:cxnLst>
                <a:rect l="0" t="0" r="r" b="b"/>
                <a:pathLst>
                  <a:path w="29" h="78">
                    <a:moveTo>
                      <a:pt x="12" y="76"/>
                    </a:moveTo>
                    <a:cubicBezTo>
                      <a:pt x="8" y="76"/>
                      <a:pt x="4" y="78"/>
                      <a:pt x="0" y="73"/>
                    </a:cubicBezTo>
                    <a:cubicBezTo>
                      <a:pt x="4" y="59"/>
                      <a:pt x="4" y="43"/>
                      <a:pt x="7" y="29"/>
                    </a:cubicBezTo>
                    <a:cubicBezTo>
                      <a:pt x="9" y="18"/>
                      <a:pt x="8" y="6"/>
                      <a:pt x="21" y="0"/>
                    </a:cubicBezTo>
                    <a:cubicBezTo>
                      <a:pt x="23" y="2"/>
                      <a:pt x="26" y="3"/>
                      <a:pt x="29" y="5"/>
                    </a:cubicBezTo>
                    <a:cubicBezTo>
                      <a:pt x="29" y="30"/>
                      <a:pt x="25" y="54"/>
                      <a:pt x="12" y="76"/>
                    </a:cubicBezTo>
                    <a:close/>
                  </a:path>
                </a:pathLst>
              </a:custGeom>
              <a:solidFill>
                <a:srgbClr val="F1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Freeform 519">
                <a:extLst>
                  <a:ext uri="{FF2B5EF4-FFF2-40B4-BE49-F238E27FC236}">
                    <a16:creationId xmlns:a16="http://schemas.microsoft.com/office/drawing/2014/main" id="{6B75B38B-03A1-4707-8BB4-265D6190D126}"/>
                  </a:ext>
                </a:extLst>
              </p:cNvPr>
              <p:cNvSpPr>
                <a:spLocks/>
              </p:cNvSpPr>
              <p:nvPr/>
            </p:nvSpPr>
            <p:spPr bwMode="auto">
              <a:xfrm>
                <a:off x="1403" y="944"/>
                <a:ext cx="45" cy="74"/>
              </a:xfrm>
              <a:custGeom>
                <a:avLst/>
                <a:gdLst>
                  <a:gd name="T0" fmla="*/ 0 w 40"/>
                  <a:gd name="T1" fmla="*/ 63 h 66"/>
                  <a:gd name="T2" fmla="*/ 19 w 40"/>
                  <a:gd name="T3" fmla="*/ 4 h 66"/>
                  <a:gd name="T4" fmla="*/ 32 w 40"/>
                  <a:gd name="T5" fmla="*/ 24 h 66"/>
                  <a:gd name="T6" fmla="*/ 32 w 40"/>
                  <a:gd name="T7" fmla="*/ 27 h 66"/>
                  <a:gd name="T8" fmla="*/ 16 w 40"/>
                  <a:gd name="T9" fmla="*/ 61 h 66"/>
                  <a:gd name="T10" fmla="*/ 0 w 40"/>
                  <a:gd name="T11" fmla="*/ 63 h 66"/>
                </a:gdLst>
                <a:ahLst/>
                <a:cxnLst>
                  <a:cxn ang="0">
                    <a:pos x="T0" y="T1"/>
                  </a:cxn>
                  <a:cxn ang="0">
                    <a:pos x="T2" y="T3"/>
                  </a:cxn>
                  <a:cxn ang="0">
                    <a:pos x="T4" y="T5"/>
                  </a:cxn>
                  <a:cxn ang="0">
                    <a:pos x="T6" y="T7"/>
                  </a:cxn>
                  <a:cxn ang="0">
                    <a:pos x="T8" y="T9"/>
                  </a:cxn>
                  <a:cxn ang="0">
                    <a:pos x="T10" y="T11"/>
                  </a:cxn>
                </a:cxnLst>
                <a:rect l="0" t="0" r="r" b="b"/>
                <a:pathLst>
                  <a:path w="40" h="66">
                    <a:moveTo>
                      <a:pt x="0" y="63"/>
                    </a:moveTo>
                    <a:cubicBezTo>
                      <a:pt x="7" y="43"/>
                      <a:pt x="13" y="24"/>
                      <a:pt x="19" y="4"/>
                    </a:cubicBezTo>
                    <a:cubicBezTo>
                      <a:pt x="40" y="0"/>
                      <a:pt x="29" y="17"/>
                      <a:pt x="32" y="24"/>
                    </a:cubicBezTo>
                    <a:cubicBezTo>
                      <a:pt x="32" y="25"/>
                      <a:pt x="32" y="26"/>
                      <a:pt x="32" y="27"/>
                    </a:cubicBezTo>
                    <a:cubicBezTo>
                      <a:pt x="27" y="38"/>
                      <a:pt x="25" y="51"/>
                      <a:pt x="16" y="61"/>
                    </a:cubicBezTo>
                    <a:cubicBezTo>
                      <a:pt x="12" y="66"/>
                      <a:pt x="6" y="63"/>
                      <a:pt x="0" y="63"/>
                    </a:cubicBezTo>
                    <a:close/>
                  </a:path>
                </a:pathLst>
              </a:custGeom>
              <a:solidFill>
                <a:srgbClr val="F3D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520">
                <a:extLst>
                  <a:ext uri="{FF2B5EF4-FFF2-40B4-BE49-F238E27FC236}">
                    <a16:creationId xmlns:a16="http://schemas.microsoft.com/office/drawing/2014/main" id="{ED40E8B3-97E7-4A06-BC8D-78604C870FE0}"/>
                  </a:ext>
                </a:extLst>
              </p:cNvPr>
              <p:cNvSpPr>
                <a:spLocks/>
              </p:cNvSpPr>
              <p:nvPr/>
            </p:nvSpPr>
            <p:spPr bwMode="auto">
              <a:xfrm>
                <a:off x="1381" y="940"/>
                <a:ext cx="35" cy="73"/>
              </a:xfrm>
              <a:custGeom>
                <a:avLst/>
                <a:gdLst>
                  <a:gd name="T0" fmla="*/ 31 w 31"/>
                  <a:gd name="T1" fmla="*/ 8 h 65"/>
                  <a:gd name="T2" fmla="*/ 16 w 31"/>
                  <a:gd name="T3" fmla="*/ 55 h 65"/>
                  <a:gd name="T4" fmla="*/ 8 w 31"/>
                  <a:gd name="T5" fmla="*/ 64 h 65"/>
                  <a:gd name="T6" fmla="*/ 6 w 31"/>
                  <a:gd name="T7" fmla="*/ 53 h 65"/>
                  <a:gd name="T8" fmla="*/ 15 w 31"/>
                  <a:gd name="T9" fmla="*/ 14 h 65"/>
                  <a:gd name="T10" fmla="*/ 27 w 31"/>
                  <a:gd name="T11" fmla="*/ 1 h 65"/>
                  <a:gd name="T12" fmla="*/ 31 w 31"/>
                  <a:gd name="T13" fmla="*/ 8 h 65"/>
                </a:gdLst>
                <a:ahLst/>
                <a:cxnLst>
                  <a:cxn ang="0">
                    <a:pos x="T0" y="T1"/>
                  </a:cxn>
                  <a:cxn ang="0">
                    <a:pos x="T2" y="T3"/>
                  </a:cxn>
                  <a:cxn ang="0">
                    <a:pos x="T4" y="T5"/>
                  </a:cxn>
                  <a:cxn ang="0">
                    <a:pos x="T6" y="T7"/>
                  </a:cxn>
                  <a:cxn ang="0">
                    <a:pos x="T8" y="T9"/>
                  </a:cxn>
                  <a:cxn ang="0">
                    <a:pos x="T10" y="T11"/>
                  </a:cxn>
                  <a:cxn ang="0">
                    <a:pos x="T12" y="T13"/>
                  </a:cxn>
                </a:cxnLst>
                <a:rect l="0" t="0" r="r" b="b"/>
                <a:pathLst>
                  <a:path w="31" h="65">
                    <a:moveTo>
                      <a:pt x="31" y="8"/>
                    </a:moveTo>
                    <a:cubicBezTo>
                      <a:pt x="26" y="23"/>
                      <a:pt x="21" y="39"/>
                      <a:pt x="16" y="55"/>
                    </a:cubicBezTo>
                    <a:cubicBezTo>
                      <a:pt x="15" y="59"/>
                      <a:pt x="14" y="65"/>
                      <a:pt x="8" y="64"/>
                    </a:cubicBezTo>
                    <a:cubicBezTo>
                      <a:pt x="0" y="62"/>
                      <a:pt x="5" y="57"/>
                      <a:pt x="6" y="53"/>
                    </a:cubicBezTo>
                    <a:cubicBezTo>
                      <a:pt x="9" y="40"/>
                      <a:pt x="11" y="27"/>
                      <a:pt x="15" y="14"/>
                    </a:cubicBezTo>
                    <a:cubicBezTo>
                      <a:pt x="17" y="9"/>
                      <a:pt x="17" y="0"/>
                      <a:pt x="27" y="1"/>
                    </a:cubicBezTo>
                    <a:cubicBezTo>
                      <a:pt x="28" y="3"/>
                      <a:pt x="30" y="5"/>
                      <a:pt x="31" y="8"/>
                    </a:cubicBezTo>
                    <a:close/>
                  </a:path>
                </a:pathLst>
              </a:custGeom>
              <a:solidFill>
                <a:srgbClr val="F3D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521">
                <a:extLst>
                  <a:ext uri="{FF2B5EF4-FFF2-40B4-BE49-F238E27FC236}">
                    <a16:creationId xmlns:a16="http://schemas.microsoft.com/office/drawing/2014/main" id="{B2ADE155-B528-450B-ADC2-316691EC72E2}"/>
                  </a:ext>
                </a:extLst>
              </p:cNvPr>
              <p:cNvSpPr>
                <a:spLocks/>
              </p:cNvSpPr>
              <p:nvPr/>
            </p:nvSpPr>
            <p:spPr bwMode="auto">
              <a:xfrm>
                <a:off x="1223" y="890"/>
                <a:ext cx="37" cy="114"/>
              </a:xfrm>
              <a:custGeom>
                <a:avLst/>
                <a:gdLst>
                  <a:gd name="T0" fmla="*/ 33 w 33"/>
                  <a:gd name="T1" fmla="*/ 5 h 101"/>
                  <a:gd name="T2" fmla="*/ 12 w 33"/>
                  <a:gd name="T3" fmla="*/ 84 h 101"/>
                  <a:gd name="T4" fmla="*/ 20 w 33"/>
                  <a:gd name="T5" fmla="*/ 99 h 101"/>
                  <a:gd name="T6" fmla="*/ 0 w 33"/>
                  <a:gd name="T7" fmla="*/ 96 h 101"/>
                  <a:gd name="T8" fmla="*/ 23 w 33"/>
                  <a:gd name="T9" fmla="*/ 27 h 101"/>
                  <a:gd name="T10" fmla="*/ 21 w 33"/>
                  <a:gd name="T11" fmla="*/ 0 h 101"/>
                  <a:gd name="T12" fmla="*/ 33 w 33"/>
                  <a:gd name="T13" fmla="*/ 5 h 101"/>
                </a:gdLst>
                <a:ahLst/>
                <a:cxnLst>
                  <a:cxn ang="0">
                    <a:pos x="T0" y="T1"/>
                  </a:cxn>
                  <a:cxn ang="0">
                    <a:pos x="T2" y="T3"/>
                  </a:cxn>
                  <a:cxn ang="0">
                    <a:pos x="T4" y="T5"/>
                  </a:cxn>
                  <a:cxn ang="0">
                    <a:pos x="T6" y="T7"/>
                  </a:cxn>
                  <a:cxn ang="0">
                    <a:pos x="T8" y="T9"/>
                  </a:cxn>
                  <a:cxn ang="0">
                    <a:pos x="T10" y="T11"/>
                  </a:cxn>
                  <a:cxn ang="0">
                    <a:pos x="T12" y="T13"/>
                  </a:cxn>
                </a:cxnLst>
                <a:rect l="0" t="0" r="r" b="b"/>
                <a:pathLst>
                  <a:path w="33" h="101">
                    <a:moveTo>
                      <a:pt x="33" y="5"/>
                    </a:moveTo>
                    <a:cubicBezTo>
                      <a:pt x="29" y="32"/>
                      <a:pt x="26" y="60"/>
                      <a:pt x="12" y="84"/>
                    </a:cubicBezTo>
                    <a:cubicBezTo>
                      <a:pt x="4" y="98"/>
                      <a:pt x="15" y="96"/>
                      <a:pt x="20" y="99"/>
                    </a:cubicBezTo>
                    <a:cubicBezTo>
                      <a:pt x="13" y="101"/>
                      <a:pt x="6" y="99"/>
                      <a:pt x="0" y="96"/>
                    </a:cubicBezTo>
                    <a:cubicBezTo>
                      <a:pt x="13" y="75"/>
                      <a:pt x="18" y="51"/>
                      <a:pt x="23" y="27"/>
                    </a:cubicBezTo>
                    <a:cubicBezTo>
                      <a:pt x="25" y="18"/>
                      <a:pt x="23" y="9"/>
                      <a:pt x="21" y="0"/>
                    </a:cubicBezTo>
                    <a:cubicBezTo>
                      <a:pt x="25" y="0"/>
                      <a:pt x="30" y="0"/>
                      <a:pt x="33" y="5"/>
                    </a:cubicBezTo>
                    <a:close/>
                  </a:path>
                </a:pathLst>
              </a:custGeom>
              <a:solidFill>
                <a:srgbClr val="8E7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522">
                <a:extLst>
                  <a:ext uri="{FF2B5EF4-FFF2-40B4-BE49-F238E27FC236}">
                    <a16:creationId xmlns:a16="http://schemas.microsoft.com/office/drawing/2014/main" id="{709B4D38-440A-43A3-99A4-8726083D701A}"/>
                  </a:ext>
                </a:extLst>
              </p:cNvPr>
              <p:cNvSpPr>
                <a:spLocks/>
              </p:cNvSpPr>
              <p:nvPr/>
            </p:nvSpPr>
            <p:spPr bwMode="auto">
              <a:xfrm>
                <a:off x="1425" y="954"/>
                <a:ext cx="37" cy="65"/>
              </a:xfrm>
              <a:custGeom>
                <a:avLst/>
                <a:gdLst>
                  <a:gd name="T0" fmla="*/ 32 w 33"/>
                  <a:gd name="T1" fmla="*/ 11 h 58"/>
                  <a:gd name="T2" fmla="*/ 26 w 33"/>
                  <a:gd name="T3" fmla="*/ 25 h 58"/>
                  <a:gd name="T4" fmla="*/ 17 w 33"/>
                  <a:gd name="T5" fmla="*/ 31 h 58"/>
                  <a:gd name="T6" fmla="*/ 12 w 33"/>
                  <a:gd name="T7" fmla="*/ 54 h 58"/>
                  <a:gd name="T8" fmla="*/ 0 w 33"/>
                  <a:gd name="T9" fmla="*/ 51 h 58"/>
                  <a:gd name="T10" fmla="*/ 12 w 33"/>
                  <a:gd name="T11" fmla="*/ 15 h 58"/>
                  <a:gd name="T12" fmla="*/ 12 w 33"/>
                  <a:gd name="T13" fmla="*/ 15 h 58"/>
                  <a:gd name="T14" fmla="*/ 24 w 33"/>
                  <a:gd name="T15" fmla="*/ 0 h 58"/>
                  <a:gd name="T16" fmla="*/ 32 w 33"/>
                  <a:gd name="T17"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58">
                    <a:moveTo>
                      <a:pt x="32" y="11"/>
                    </a:moveTo>
                    <a:cubicBezTo>
                      <a:pt x="27" y="15"/>
                      <a:pt x="29" y="21"/>
                      <a:pt x="26" y="25"/>
                    </a:cubicBezTo>
                    <a:cubicBezTo>
                      <a:pt x="25" y="28"/>
                      <a:pt x="28" y="37"/>
                      <a:pt x="17" y="31"/>
                    </a:cubicBezTo>
                    <a:cubicBezTo>
                      <a:pt x="12" y="29"/>
                      <a:pt x="14" y="46"/>
                      <a:pt x="12" y="54"/>
                    </a:cubicBezTo>
                    <a:cubicBezTo>
                      <a:pt x="7" y="57"/>
                      <a:pt x="2" y="58"/>
                      <a:pt x="0" y="51"/>
                    </a:cubicBezTo>
                    <a:cubicBezTo>
                      <a:pt x="2" y="38"/>
                      <a:pt x="7" y="27"/>
                      <a:pt x="12" y="15"/>
                    </a:cubicBezTo>
                    <a:cubicBezTo>
                      <a:pt x="12" y="15"/>
                      <a:pt x="12" y="15"/>
                      <a:pt x="12" y="15"/>
                    </a:cubicBezTo>
                    <a:cubicBezTo>
                      <a:pt x="19" y="12"/>
                      <a:pt x="14" y="0"/>
                      <a:pt x="24" y="0"/>
                    </a:cubicBezTo>
                    <a:cubicBezTo>
                      <a:pt x="30" y="0"/>
                      <a:pt x="33" y="5"/>
                      <a:pt x="32" y="11"/>
                    </a:cubicBezTo>
                    <a:close/>
                  </a:path>
                </a:pathLst>
              </a:custGeom>
              <a:solidFill>
                <a:srgbClr val="EFD2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523">
                <a:extLst>
                  <a:ext uri="{FF2B5EF4-FFF2-40B4-BE49-F238E27FC236}">
                    <a16:creationId xmlns:a16="http://schemas.microsoft.com/office/drawing/2014/main" id="{ECAD6D74-ACBD-4980-9F21-5D3D1AA8ABC4}"/>
                  </a:ext>
                </a:extLst>
              </p:cNvPr>
              <p:cNvSpPr>
                <a:spLocks/>
              </p:cNvSpPr>
              <p:nvPr/>
            </p:nvSpPr>
            <p:spPr bwMode="auto">
              <a:xfrm>
                <a:off x="1335" y="921"/>
                <a:ext cx="27" cy="87"/>
              </a:xfrm>
              <a:custGeom>
                <a:avLst/>
                <a:gdLst>
                  <a:gd name="T0" fmla="*/ 24 w 24"/>
                  <a:gd name="T1" fmla="*/ 4 h 78"/>
                  <a:gd name="T2" fmla="*/ 12 w 24"/>
                  <a:gd name="T3" fmla="*/ 50 h 78"/>
                  <a:gd name="T4" fmla="*/ 3 w 24"/>
                  <a:gd name="T5" fmla="*/ 77 h 78"/>
                  <a:gd name="T6" fmla="*/ 2 w 24"/>
                  <a:gd name="T7" fmla="*/ 78 h 78"/>
                  <a:gd name="T8" fmla="*/ 0 w 24"/>
                  <a:gd name="T9" fmla="*/ 77 h 78"/>
                  <a:gd name="T10" fmla="*/ 12 w 24"/>
                  <a:gd name="T11" fmla="*/ 1 h 78"/>
                  <a:gd name="T12" fmla="*/ 24 w 24"/>
                  <a:gd name="T13" fmla="*/ 4 h 78"/>
                </a:gdLst>
                <a:ahLst/>
                <a:cxnLst>
                  <a:cxn ang="0">
                    <a:pos x="T0" y="T1"/>
                  </a:cxn>
                  <a:cxn ang="0">
                    <a:pos x="T2" y="T3"/>
                  </a:cxn>
                  <a:cxn ang="0">
                    <a:pos x="T4" y="T5"/>
                  </a:cxn>
                  <a:cxn ang="0">
                    <a:pos x="T6" y="T7"/>
                  </a:cxn>
                  <a:cxn ang="0">
                    <a:pos x="T8" y="T9"/>
                  </a:cxn>
                  <a:cxn ang="0">
                    <a:pos x="T10" y="T11"/>
                  </a:cxn>
                  <a:cxn ang="0">
                    <a:pos x="T12" y="T13"/>
                  </a:cxn>
                </a:cxnLst>
                <a:rect l="0" t="0" r="r" b="b"/>
                <a:pathLst>
                  <a:path w="24" h="78">
                    <a:moveTo>
                      <a:pt x="24" y="4"/>
                    </a:moveTo>
                    <a:cubicBezTo>
                      <a:pt x="11" y="17"/>
                      <a:pt x="15" y="35"/>
                      <a:pt x="12" y="50"/>
                    </a:cubicBezTo>
                    <a:cubicBezTo>
                      <a:pt x="11" y="60"/>
                      <a:pt x="8" y="69"/>
                      <a:pt x="3" y="77"/>
                    </a:cubicBezTo>
                    <a:cubicBezTo>
                      <a:pt x="2" y="78"/>
                      <a:pt x="2" y="78"/>
                      <a:pt x="2" y="78"/>
                    </a:cubicBezTo>
                    <a:cubicBezTo>
                      <a:pt x="0" y="77"/>
                      <a:pt x="0" y="77"/>
                      <a:pt x="0" y="77"/>
                    </a:cubicBezTo>
                    <a:cubicBezTo>
                      <a:pt x="0" y="51"/>
                      <a:pt x="7" y="26"/>
                      <a:pt x="12" y="1"/>
                    </a:cubicBezTo>
                    <a:cubicBezTo>
                      <a:pt x="16" y="1"/>
                      <a:pt x="21" y="0"/>
                      <a:pt x="24" y="4"/>
                    </a:cubicBezTo>
                    <a:close/>
                  </a:path>
                </a:pathLst>
              </a:custGeom>
              <a:solidFill>
                <a:srgbClr val="9D7A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524">
                <a:extLst>
                  <a:ext uri="{FF2B5EF4-FFF2-40B4-BE49-F238E27FC236}">
                    <a16:creationId xmlns:a16="http://schemas.microsoft.com/office/drawing/2014/main" id="{89FDBA78-7A17-42A9-B2DA-A8E43CE3E1E6}"/>
                  </a:ext>
                </a:extLst>
              </p:cNvPr>
              <p:cNvSpPr>
                <a:spLocks/>
              </p:cNvSpPr>
              <p:nvPr/>
            </p:nvSpPr>
            <p:spPr bwMode="auto">
              <a:xfrm>
                <a:off x="1587" y="988"/>
                <a:ext cx="36" cy="47"/>
              </a:xfrm>
              <a:custGeom>
                <a:avLst/>
                <a:gdLst>
                  <a:gd name="T0" fmla="*/ 32 w 32"/>
                  <a:gd name="T1" fmla="*/ 40 h 42"/>
                  <a:gd name="T2" fmla="*/ 21 w 32"/>
                  <a:gd name="T3" fmla="*/ 40 h 42"/>
                  <a:gd name="T4" fmla="*/ 11 w 32"/>
                  <a:gd name="T5" fmla="*/ 22 h 42"/>
                  <a:gd name="T6" fmla="*/ 10 w 32"/>
                  <a:gd name="T7" fmla="*/ 17 h 42"/>
                  <a:gd name="T8" fmla="*/ 1 w 32"/>
                  <a:gd name="T9" fmla="*/ 9 h 42"/>
                  <a:gd name="T10" fmla="*/ 8 w 32"/>
                  <a:gd name="T11" fmla="*/ 2 h 42"/>
                  <a:gd name="T12" fmla="*/ 24 w 32"/>
                  <a:gd name="T13" fmla="*/ 14 h 42"/>
                  <a:gd name="T14" fmla="*/ 32 w 32"/>
                  <a:gd name="T15" fmla="*/ 4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2">
                    <a:moveTo>
                      <a:pt x="32" y="40"/>
                    </a:moveTo>
                    <a:cubicBezTo>
                      <a:pt x="28" y="42"/>
                      <a:pt x="24" y="41"/>
                      <a:pt x="21" y="40"/>
                    </a:cubicBezTo>
                    <a:cubicBezTo>
                      <a:pt x="14" y="36"/>
                      <a:pt x="13" y="28"/>
                      <a:pt x="11" y="22"/>
                    </a:cubicBezTo>
                    <a:cubicBezTo>
                      <a:pt x="10" y="20"/>
                      <a:pt x="10" y="17"/>
                      <a:pt x="10" y="17"/>
                    </a:cubicBezTo>
                    <a:cubicBezTo>
                      <a:pt x="4" y="20"/>
                      <a:pt x="4" y="21"/>
                      <a:pt x="1" y="9"/>
                    </a:cubicBezTo>
                    <a:cubicBezTo>
                      <a:pt x="0" y="2"/>
                      <a:pt x="3" y="0"/>
                      <a:pt x="8" y="2"/>
                    </a:cubicBezTo>
                    <a:cubicBezTo>
                      <a:pt x="15" y="4"/>
                      <a:pt x="23" y="4"/>
                      <a:pt x="24" y="14"/>
                    </a:cubicBezTo>
                    <a:cubicBezTo>
                      <a:pt x="26" y="22"/>
                      <a:pt x="30" y="31"/>
                      <a:pt x="32" y="40"/>
                    </a:cubicBezTo>
                    <a:close/>
                  </a:path>
                </a:pathLst>
              </a:custGeom>
              <a:solidFill>
                <a:srgbClr val="EDD0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525">
                <a:extLst>
                  <a:ext uri="{FF2B5EF4-FFF2-40B4-BE49-F238E27FC236}">
                    <a16:creationId xmlns:a16="http://schemas.microsoft.com/office/drawing/2014/main" id="{41440743-3721-4C5A-8FED-E1FF41134FA8}"/>
                  </a:ext>
                </a:extLst>
              </p:cNvPr>
              <p:cNvSpPr>
                <a:spLocks/>
              </p:cNvSpPr>
              <p:nvPr/>
            </p:nvSpPr>
            <p:spPr bwMode="auto">
              <a:xfrm>
                <a:off x="1205" y="881"/>
                <a:ext cx="28" cy="96"/>
              </a:xfrm>
              <a:custGeom>
                <a:avLst/>
                <a:gdLst>
                  <a:gd name="T0" fmla="*/ 25 w 25"/>
                  <a:gd name="T1" fmla="*/ 1 h 85"/>
                  <a:gd name="T2" fmla="*/ 0 w 25"/>
                  <a:gd name="T3" fmla="*/ 85 h 85"/>
                  <a:gd name="T4" fmla="*/ 19 w 25"/>
                  <a:gd name="T5" fmla="*/ 0 h 85"/>
                  <a:gd name="T6" fmla="*/ 25 w 25"/>
                  <a:gd name="T7" fmla="*/ 1 h 85"/>
                </a:gdLst>
                <a:ahLst/>
                <a:cxnLst>
                  <a:cxn ang="0">
                    <a:pos x="T0" y="T1"/>
                  </a:cxn>
                  <a:cxn ang="0">
                    <a:pos x="T2" y="T3"/>
                  </a:cxn>
                  <a:cxn ang="0">
                    <a:pos x="T4" y="T5"/>
                  </a:cxn>
                  <a:cxn ang="0">
                    <a:pos x="T6" y="T7"/>
                  </a:cxn>
                </a:cxnLst>
                <a:rect l="0" t="0" r="r" b="b"/>
                <a:pathLst>
                  <a:path w="25" h="85">
                    <a:moveTo>
                      <a:pt x="25" y="1"/>
                    </a:moveTo>
                    <a:cubicBezTo>
                      <a:pt x="17" y="29"/>
                      <a:pt x="15" y="58"/>
                      <a:pt x="0" y="85"/>
                    </a:cubicBezTo>
                    <a:cubicBezTo>
                      <a:pt x="6" y="56"/>
                      <a:pt x="12" y="28"/>
                      <a:pt x="19" y="0"/>
                    </a:cubicBezTo>
                    <a:cubicBezTo>
                      <a:pt x="21" y="0"/>
                      <a:pt x="23" y="1"/>
                      <a:pt x="25" y="1"/>
                    </a:cubicBezTo>
                    <a:close/>
                  </a:path>
                </a:pathLst>
              </a:custGeom>
              <a:solidFill>
                <a:srgbClr val="927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526">
                <a:extLst>
                  <a:ext uri="{FF2B5EF4-FFF2-40B4-BE49-F238E27FC236}">
                    <a16:creationId xmlns:a16="http://schemas.microsoft.com/office/drawing/2014/main" id="{67946051-1112-445D-8A8A-1617EF9BAB17}"/>
                  </a:ext>
                </a:extLst>
              </p:cNvPr>
              <p:cNvSpPr>
                <a:spLocks/>
              </p:cNvSpPr>
              <p:nvPr/>
            </p:nvSpPr>
            <p:spPr bwMode="auto">
              <a:xfrm>
                <a:off x="1530" y="969"/>
                <a:ext cx="32" cy="59"/>
              </a:xfrm>
              <a:custGeom>
                <a:avLst/>
                <a:gdLst>
                  <a:gd name="T0" fmla="*/ 23 w 29"/>
                  <a:gd name="T1" fmla="*/ 53 h 53"/>
                  <a:gd name="T2" fmla="*/ 21 w 29"/>
                  <a:gd name="T3" fmla="*/ 53 h 53"/>
                  <a:gd name="T4" fmla="*/ 19 w 29"/>
                  <a:gd name="T5" fmla="*/ 53 h 53"/>
                  <a:gd name="T6" fmla="*/ 0 w 29"/>
                  <a:gd name="T7" fmla="*/ 6 h 53"/>
                  <a:gd name="T8" fmla="*/ 12 w 29"/>
                  <a:gd name="T9" fmla="*/ 6 h 53"/>
                  <a:gd name="T10" fmla="*/ 23 w 29"/>
                  <a:gd name="T11" fmla="*/ 53 h 53"/>
                </a:gdLst>
                <a:ahLst/>
                <a:cxnLst>
                  <a:cxn ang="0">
                    <a:pos x="T0" y="T1"/>
                  </a:cxn>
                  <a:cxn ang="0">
                    <a:pos x="T2" y="T3"/>
                  </a:cxn>
                  <a:cxn ang="0">
                    <a:pos x="T4" y="T5"/>
                  </a:cxn>
                  <a:cxn ang="0">
                    <a:pos x="T6" y="T7"/>
                  </a:cxn>
                  <a:cxn ang="0">
                    <a:pos x="T8" y="T9"/>
                  </a:cxn>
                  <a:cxn ang="0">
                    <a:pos x="T10" y="T11"/>
                  </a:cxn>
                </a:cxnLst>
                <a:rect l="0" t="0" r="r" b="b"/>
                <a:pathLst>
                  <a:path w="29" h="53">
                    <a:moveTo>
                      <a:pt x="23" y="53"/>
                    </a:moveTo>
                    <a:cubicBezTo>
                      <a:pt x="21" y="53"/>
                      <a:pt x="21" y="53"/>
                      <a:pt x="21" y="53"/>
                    </a:cubicBezTo>
                    <a:cubicBezTo>
                      <a:pt x="19" y="53"/>
                      <a:pt x="19" y="53"/>
                      <a:pt x="19" y="53"/>
                    </a:cubicBezTo>
                    <a:cubicBezTo>
                      <a:pt x="3" y="41"/>
                      <a:pt x="1" y="24"/>
                      <a:pt x="0" y="6"/>
                    </a:cubicBezTo>
                    <a:cubicBezTo>
                      <a:pt x="4" y="0"/>
                      <a:pt x="8" y="6"/>
                      <a:pt x="12" y="6"/>
                    </a:cubicBezTo>
                    <a:cubicBezTo>
                      <a:pt x="25" y="21"/>
                      <a:pt x="29" y="41"/>
                      <a:pt x="23" y="53"/>
                    </a:cubicBezTo>
                    <a:close/>
                  </a:path>
                </a:pathLst>
              </a:custGeom>
              <a:solidFill>
                <a:srgbClr val="F1D5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527">
                <a:extLst>
                  <a:ext uri="{FF2B5EF4-FFF2-40B4-BE49-F238E27FC236}">
                    <a16:creationId xmlns:a16="http://schemas.microsoft.com/office/drawing/2014/main" id="{C0305C48-AC82-499F-B4FF-D2DC26DB117B}"/>
                  </a:ext>
                </a:extLst>
              </p:cNvPr>
              <p:cNvSpPr>
                <a:spLocks/>
              </p:cNvSpPr>
              <p:nvPr/>
            </p:nvSpPr>
            <p:spPr bwMode="auto">
              <a:xfrm>
                <a:off x="1675" y="1013"/>
                <a:ext cx="41" cy="32"/>
              </a:xfrm>
              <a:custGeom>
                <a:avLst/>
                <a:gdLst>
                  <a:gd name="T0" fmla="*/ 35 w 37"/>
                  <a:gd name="T1" fmla="*/ 26 h 29"/>
                  <a:gd name="T2" fmla="*/ 11 w 37"/>
                  <a:gd name="T3" fmla="*/ 23 h 29"/>
                  <a:gd name="T4" fmla="*/ 7 w 37"/>
                  <a:gd name="T5" fmla="*/ 0 h 29"/>
                  <a:gd name="T6" fmla="*/ 35 w 37"/>
                  <a:gd name="T7" fmla="*/ 26 h 29"/>
                </a:gdLst>
                <a:ahLst/>
                <a:cxnLst>
                  <a:cxn ang="0">
                    <a:pos x="T0" y="T1"/>
                  </a:cxn>
                  <a:cxn ang="0">
                    <a:pos x="T2" y="T3"/>
                  </a:cxn>
                  <a:cxn ang="0">
                    <a:pos x="T4" y="T5"/>
                  </a:cxn>
                  <a:cxn ang="0">
                    <a:pos x="T6" y="T7"/>
                  </a:cxn>
                </a:cxnLst>
                <a:rect l="0" t="0" r="r" b="b"/>
                <a:pathLst>
                  <a:path w="37" h="29">
                    <a:moveTo>
                      <a:pt x="35" y="26"/>
                    </a:moveTo>
                    <a:cubicBezTo>
                      <a:pt x="26" y="29"/>
                      <a:pt x="20" y="17"/>
                      <a:pt x="11" y="23"/>
                    </a:cubicBezTo>
                    <a:cubicBezTo>
                      <a:pt x="5" y="16"/>
                      <a:pt x="0" y="9"/>
                      <a:pt x="7" y="0"/>
                    </a:cubicBezTo>
                    <a:cubicBezTo>
                      <a:pt x="24" y="0"/>
                      <a:pt x="37" y="5"/>
                      <a:pt x="35" y="26"/>
                    </a:cubicBezTo>
                    <a:close/>
                  </a:path>
                </a:pathLst>
              </a:custGeom>
              <a:solidFill>
                <a:srgbClr val="E5C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Freeform 528">
                <a:extLst>
                  <a:ext uri="{FF2B5EF4-FFF2-40B4-BE49-F238E27FC236}">
                    <a16:creationId xmlns:a16="http://schemas.microsoft.com/office/drawing/2014/main" id="{3FE6B812-B386-4528-9393-6FCBD339E7AA}"/>
                  </a:ext>
                </a:extLst>
              </p:cNvPr>
              <p:cNvSpPr>
                <a:spLocks/>
              </p:cNvSpPr>
              <p:nvPr/>
            </p:nvSpPr>
            <p:spPr bwMode="auto">
              <a:xfrm>
                <a:off x="1352" y="931"/>
                <a:ext cx="29" cy="79"/>
              </a:xfrm>
              <a:custGeom>
                <a:avLst/>
                <a:gdLst>
                  <a:gd name="T0" fmla="*/ 0 w 26"/>
                  <a:gd name="T1" fmla="*/ 71 h 71"/>
                  <a:gd name="T2" fmla="*/ 17 w 26"/>
                  <a:gd name="T3" fmla="*/ 0 h 71"/>
                  <a:gd name="T4" fmla="*/ 26 w 26"/>
                  <a:gd name="T5" fmla="*/ 1 h 71"/>
                  <a:gd name="T6" fmla="*/ 9 w 26"/>
                  <a:gd name="T7" fmla="*/ 71 h 71"/>
                  <a:gd name="T8" fmla="*/ 0 w 26"/>
                  <a:gd name="T9" fmla="*/ 71 h 71"/>
                </a:gdLst>
                <a:ahLst/>
                <a:cxnLst>
                  <a:cxn ang="0">
                    <a:pos x="T0" y="T1"/>
                  </a:cxn>
                  <a:cxn ang="0">
                    <a:pos x="T2" y="T3"/>
                  </a:cxn>
                  <a:cxn ang="0">
                    <a:pos x="T4" y="T5"/>
                  </a:cxn>
                  <a:cxn ang="0">
                    <a:pos x="T6" y="T7"/>
                  </a:cxn>
                  <a:cxn ang="0">
                    <a:pos x="T8" y="T9"/>
                  </a:cxn>
                </a:cxnLst>
                <a:rect l="0" t="0" r="r" b="b"/>
                <a:pathLst>
                  <a:path w="26" h="71">
                    <a:moveTo>
                      <a:pt x="0" y="71"/>
                    </a:moveTo>
                    <a:cubicBezTo>
                      <a:pt x="6" y="47"/>
                      <a:pt x="12" y="24"/>
                      <a:pt x="17" y="0"/>
                    </a:cubicBezTo>
                    <a:cubicBezTo>
                      <a:pt x="20" y="0"/>
                      <a:pt x="23" y="0"/>
                      <a:pt x="26" y="1"/>
                    </a:cubicBezTo>
                    <a:cubicBezTo>
                      <a:pt x="17" y="23"/>
                      <a:pt x="14" y="48"/>
                      <a:pt x="9" y="71"/>
                    </a:cubicBezTo>
                    <a:cubicBezTo>
                      <a:pt x="6" y="71"/>
                      <a:pt x="3" y="71"/>
                      <a:pt x="0" y="71"/>
                    </a:cubicBezTo>
                    <a:close/>
                  </a:path>
                </a:pathLst>
              </a:custGeom>
              <a:solidFill>
                <a:srgbClr val="957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529">
                <a:extLst>
                  <a:ext uri="{FF2B5EF4-FFF2-40B4-BE49-F238E27FC236}">
                    <a16:creationId xmlns:a16="http://schemas.microsoft.com/office/drawing/2014/main" id="{688AD1B9-FD94-4505-83F0-52AE383A0CB6}"/>
                  </a:ext>
                </a:extLst>
              </p:cNvPr>
              <p:cNvSpPr>
                <a:spLocks/>
              </p:cNvSpPr>
              <p:nvPr/>
            </p:nvSpPr>
            <p:spPr bwMode="auto">
              <a:xfrm>
                <a:off x="1543" y="974"/>
                <a:ext cx="27" cy="54"/>
              </a:xfrm>
              <a:custGeom>
                <a:avLst/>
                <a:gdLst>
                  <a:gd name="T0" fmla="*/ 11 w 24"/>
                  <a:gd name="T1" fmla="*/ 48 h 48"/>
                  <a:gd name="T2" fmla="*/ 0 w 24"/>
                  <a:gd name="T3" fmla="*/ 1 h 48"/>
                  <a:gd name="T4" fmla="*/ 14 w 24"/>
                  <a:gd name="T5" fmla="*/ 4 h 48"/>
                  <a:gd name="T6" fmla="*/ 24 w 24"/>
                  <a:gd name="T7" fmla="*/ 48 h 48"/>
                  <a:gd name="T8" fmla="*/ 11 w 24"/>
                  <a:gd name="T9" fmla="*/ 48 h 48"/>
                </a:gdLst>
                <a:ahLst/>
                <a:cxnLst>
                  <a:cxn ang="0">
                    <a:pos x="T0" y="T1"/>
                  </a:cxn>
                  <a:cxn ang="0">
                    <a:pos x="T2" y="T3"/>
                  </a:cxn>
                  <a:cxn ang="0">
                    <a:pos x="T4" y="T5"/>
                  </a:cxn>
                  <a:cxn ang="0">
                    <a:pos x="T6" y="T7"/>
                  </a:cxn>
                  <a:cxn ang="0">
                    <a:pos x="T8" y="T9"/>
                  </a:cxn>
                </a:cxnLst>
                <a:rect l="0" t="0" r="r" b="b"/>
                <a:pathLst>
                  <a:path w="24" h="48">
                    <a:moveTo>
                      <a:pt x="11" y="48"/>
                    </a:moveTo>
                    <a:cubicBezTo>
                      <a:pt x="14" y="31"/>
                      <a:pt x="4" y="17"/>
                      <a:pt x="0" y="1"/>
                    </a:cubicBezTo>
                    <a:cubicBezTo>
                      <a:pt x="5" y="2"/>
                      <a:pt x="10" y="0"/>
                      <a:pt x="14" y="4"/>
                    </a:cubicBezTo>
                    <a:cubicBezTo>
                      <a:pt x="9" y="20"/>
                      <a:pt x="22" y="33"/>
                      <a:pt x="24" y="48"/>
                    </a:cubicBezTo>
                    <a:cubicBezTo>
                      <a:pt x="19" y="48"/>
                      <a:pt x="15" y="48"/>
                      <a:pt x="11" y="48"/>
                    </a:cubicBezTo>
                    <a:close/>
                  </a:path>
                </a:pathLst>
              </a:custGeom>
              <a:solidFill>
                <a:srgbClr val="9A7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530">
                <a:extLst>
                  <a:ext uri="{FF2B5EF4-FFF2-40B4-BE49-F238E27FC236}">
                    <a16:creationId xmlns:a16="http://schemas.microsoft.com/office/drawing/2014/main" id="{869D11D9-5864-46A9-A180-97F6B3DF072C}"/>
                  </a:ext>
                </a:extLst>
              </p:cNvPr>
              <p:cNvSpPr>
                <a:spLocks/>
              </p:cNvSpPr>
              <p:nvPr/>
            </p:nvSpPr>
            <p:spPr bwMode="auto">
              <a:xfrm>
                <a:off x="1523" y="976"/>
                <a:ext cx="28" cy="56"/>
              </a:xfrm>
              <a:custGeom>
                <a:avLst/>
                <a:gdLst>
                  <a:gd name="T0" fmla="*/ 6 w 25"/>
                  <a:gd name="T1" fmla="*/ 0 h 50"/>
                  <a:gd name="T2" fmla="*/ 25 w 25"/>
                  <a:gd name="T3" fmla="*/ 47 h 50"/>
                  <a:gd name="T4" fmla="*/ 5 w 25"/>
                  <a:gd name="T5" fmla="*/ 45 h 50"/>
                  <a:gd name="T6" fmla="*/ 10 w 25"/>
                  <a:gd name="T7" fmla="*/ 38 h 50"/>
                  <a:gd name="T8" fmla="*/ 0 w 25"/>
                  <a:gd name="T9" fmla="*/ 0 h 50"/>
                  <a:gd name="T10" fmla="*/ 6 w 25"/>
                  <a:gd name="T11" fmla="*/ 0 h 50"/>
                </a:gdLst>
                <a:ahLst/>
                <a:cxnLst>
                  <a:cxn ang="0">
                    <a:pos x="T0" y="T1"/>
                  </a:cxn>
                  <a:cxn ang="0">
                    <a:pos x="T2" y="T3"/>
                  </a:cxn>
                  <a:cxn ang="0">
                    <a:pos x="T4" y="T5"/>
                  </a:cxn>
                  <a:cxn ang="0">
                    <a:pos x="T6" y="T7"/>
                  </a:cxn>
                  <a:cxn ang="0">
                    <a:pos x="T8" y="T9"/>
                  </a:cxn>
                  <a:cxn ang="0">
                    <a:pos x="T10" y="T11"/>
                  </a:cxn>
                </a:cxnLst>
                <a:rect l="0" t="0" r="r" b="b"/>
                <a:pathLst>
                  <a:path w="25" h="50">
                    <a:moveTo>
                      <a:pt x="6" y="0"/>
                    </a:moveTo>
                    <a:cubicBezTo>
                      <a:pt x="13" y="15"/>
                      <a:pt x="14" y="33"/>
                      <a:pt x="25" y="47"/>
                    </a:cubicBezTo>
                    <a:cubicBezTo>
                      <a:pt x="18" y="47"/>
                      <a:pt x="11" y="50"/>
                      <a:pt x="5" y="45"/>
                    </a:cubicBezTo>
                    <a:cubicBezTo>
                      <a:pt x="9" y="44"/>
                      <a:pt x="12" y="44"/>
                      <a:pt x="10" y="38"/>
                    </a:cubicBezTo>
                    <a:cubicBezTo>
                      <a:pt x="6" y="25"/>
                      <a:pt x="3" y="13"/>
                      <a:pt x="0" y="0"/>
                    </a:cubicBezTo>
                    <a:cubicBezTo>
                      <a:pt x="2" y="0"/>
                      <a:pt x="4" y="0"/>
                      <a:pt x="6" y="0"/>
                    </a:cubicBezTo>
                    <a:close/>
                  </a:path>
                </a:pathLst>
              </a:custGeom>
              <a:solidFill>
                <a:srgbClr val="9A7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Freeform 531">
                <a:extLst>
                  <a:ext uri="{FF2B5EF4-FFF2-40B4-BE49-F238E27FC236}">
                    <a16:creationId xmlns:a16="http://schemas.microsoft.com/office/drawing/2014/main" id="{D42CAAAF-A3C9-43F3-B84B-45095CF3D65D}"/>
                  </a:ext>
                </a:extLst>
              </p:cNvPr>
              <p:cNvSpPr>
                <a:spLocks/>
              </p:cNvSpPr>
              <p:nvPr/>
            </p:nvSpPr>
            <p:spPr bwMode="auto">
              <a:xfrm>
                <a:off x="1314" y="917"/>
                <a:ext cx="22" cy="74"/>
              </a:xfrm>
              <a:custGeom>
                <a:avLst/>
                <a:gdLst>
                  <a:gd name="T0" fmla="*/ 3 w 20"/>
                  <a:gd name="T1" fmla="*/ 66 h 66"/>
                  <a:gd name="T2" fmla="*/ 14 w 20"/>
                  <a:gd name="T3" fmla="*/ 0 h 66"/>
                  <a:gd name="T4" fmla="*/ 20 w 20"/>
                  <a:gd name="T5" fmla="*/ 1 h 66"/>
                  <a:gd name="T6" fmla="*/ 3 w 20"/>
                  <a:gd name="T7" fmla="*/ 66 h 66"/>
                </a:gdLst>
                <a:ahLst/>
                <a:cxnLst>
                  <a:cxn ang="0">
                    <a:pos x="T0" y="T1"/>
                  </a:cxn>
                  <a:cxn ang="0">
                    <a:pos x="T2" y="T3"/>
                  </a:cxn>
                  <a:cxn ang="0">
                    <a:pos x="T4" y="T5"/>
                  </a:cxn>
                  <a:cxn ang="0">
                    <a:pos x="T6" y="T7"/>
                  </a:cxn>
                </a:cxnLst>
                <a:rect l="0" t="0" r="r" b="b"/>
                <a:pathLst>
                  <a:path w="20" h="66">
                    <a:moveTo>
                      <a:pt x="3" y="66"/>
                    </a:moveTo>
                    <a:cubicBezTo>
                      <a:pt x="0" y="43"/>
                      <a:pt x="9" y="22"/>
                      <a:pt x="14" y="0"/>
                    </a:cubicBezTo>
                    <a:cubicBezTo>
                      <a:pt x="16" y="0"/>
                      <a:pt x="18" y="1"/>
                      <a:pt x="20" y="1"/>
                    </a:cubicBezTo>
                    <a:cubicBezTo>
                      <a:pt x="14" y="22"/>
                      <a:pt x="14" y="46"/>
                      <a:pt x="3" y="66"/>
                    </a:cubicBezTo>
                    <a:close/>
                  </a:path>
                </a:pathLst>
              </a:custGeom>
              <a:solidFill>
                <a:srgbClr val="8D6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8" name="Freeform 532">
                <a:extLst>
                  <a:ext uri="{FF2B5EF4-FFF2-40B4-BE49-F238E27FC236}">
                    <a16:creationId xmlns:a16="http://schemas.microsoft.com/office/drawing/2014/main" id="{C936B81F-0A84-48D6-9F88-1132F956F464}"/>
                  </a:ext>
                </a:extLst>
              </p:cNvPr>
              <p:cNvSpPr>
                <a:spLocks/>
              </p:cNvSpPr>
              <p:nvPr/>
            </p:nvSpPr>
            <p:spPr bwMode="auto">
              <a:xfrm>
                <a:off x="1269" y="904"/>
                <a:ext cx="18" cy="69"/>
              </a:xfrm>
              <a:custGeom>
                <a:avLst/>
                <a:gdLst>
                  <a:gd name="T0" fmla="*/ 16 w 16"/>
                  <a:gd name="T1" fmla="*/ 5 h 62"/>
                  <a:gd name="T2" fmla="*/ 0 w 16"/>
                  <a:gd name="T3" fmla="*/ 62 h 62"/>
                  <a:gd name="T4" fmla="*/ 11 w 16"/>
                  <a:gd name="T5" fmla="*/ 0 h 62"/>
                  <a:gd name="T6" fmla="*/ 16 w 16"/>
                  <a:gd name="T7" fmla="*/ 5 h 62"/>
                </a:gdLst>
                <a:ahLst/>
                <a:cxnLst>
                  <a:cxn ang="0">
                    <a:pos x="T0" y="T1"/>
                  </a:cxn>
                  <a:cxn ang="0">
                    <a:pos x="T2" y="T3"/>
                  </a:cxn>
                  <a:cxn ang="0">
                    <a:pos x="T4" y="T5"/>
                  </a:cxn>
                  <a:cxn ang="0">
                    <a:pos x="T6" y="T7"/>
                  </a:cxn>
                </a:cxnLst>
                <a:rect l="0" t="0" r="r" b="b"/>
                <a:pathLst>
                  <a:path w="16" h="62">
                    <a:moveTo>
                      <a:pt x="16" y="5"/>
                    </a:moveTo>
                    <a:cubicBezTo>
                      <a:pt x="15" y="25"/>
                      <a:pt x="11" y="45"/>
                      <a:pt x="0" y="62"/>
                    </a:cubicBezTo>
                    <a:cubicBezTo>
                      <a:pt x="3" y="42"/>
                      <a:pt x="7" y="21"/>
                      <a:pt x="11" y="0"/>
                    </a:cubicBezTo>
                    <a:cubicBezTo>
                      <a:pt x="13" y="2"/>
                      <a:pt x="14" y="3"/>
                      <a:pt x="16" y="5"/>
                    </a:cubicBezTo>
                    <a:close/>
                  </a:path>
                </a:pathLst>
              </a:custGeom>
              <a:solidFill>
                <a:srgbClr val="836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9" name="Freeform 533">
                <a:extLst>
                  <a:ext uri="{FF2B5EF4-FFF2-40B4-BE49-F238E27FC236}">
                    <a16:creationId xmlns:a16="http://schemas.microsoft.com/office/drawing/2014/main" id="{F5AE9BCC-CAC8-465C-8993-27024B8C356E}"/>
                  </a:ext>
                </a:extLst>
              </p:cNvPr>
              <p:cNvSpPr>
                <a:spLocks/>
              </p:cNvSpPr>
              <p:nvPr/>
            </p:nvSpPr>
            <p:spPr bwMode="auto">
              <a:xfrm>
                <a:off x="1622" y="997"/>
                <a:ext cx="27" cy="47"/>
              </a:xfrm>
              <a:custGeom>
                <a:avLst/>
                <a:gdLst>
                  <a:gd name="T0" fmla="*/ 17 w 24"/>
                  <a:gd name="T1" fmla="*/ 33 h 42"/>
                  <a:gd name="T2" fmla="*/ 5 w 24"/>
                  <a:gd name="T3" fmla="*/ 32 h 42"/>
                  <a:gd name="T4" fmla="*/ 1 w 24"/>
                  <a:gd name="T5" fmla="*/ 9 h 42"/>
                  <a:gd name="T6" fmla="*/ 10 w 24"/>
                  <a:gd name="T7" fmla="*/ 5 h 42"/>
                  <a:gd name="T8" fmla="*/ 17 w 24"/>
                  <a:gd name="T9" fmla="*/ 33 h 42"/>
                </a:gdLst>
                <a:ahLst/>
                <a:cxnLst>
                  <a:cxn ang="0">
                    <a:pos x="T0" y="T1"/>
                  </a:cxn>
                  <a:cxn ang="0">
                    <a:pos x="T2" y="T3"/>
                  </a:cxn>
                  <a:cxn ang="0">
                    <a:pos x="T4" y="T5"/>
                  </a:cxn>
                  <a:cxn ang="0">
                    <a:pos x="T6" y="T7"/>
                  </a:cxn>
                  <a:cxn ang="0">
                    <a:pos x="T8" y="T9"/>
                  </a:cxn>
                </a:cxnLst>
                <a:rect l="0" t="0" r="r" b="b"/>
                <a:pathLst>
                  <a:path w="24" h="42">
                    <a:moveTo>
                      <a:pt x="17" y="33"/>
                    </a:moveTo>
                    <a:cubicBezTo>
                      <a:pt x="13" y="34"/>
                      <a:pt x="8" y="42"/>
                      <a:pt x="5" y="32"/>
                    </a:cubicBezTo>
                    <a:cubicBezTo>
                      <a:pt x="3" y="25"/>
                      <a:pt x="2" y="17"/>
                      <a:pt x="1" y="9"/>
                    </a:cubicBezTo>
                    <a:cubicBezTo>
                      <a:pt x="0" y="0"/>
                      <a:pt x="6" y="3"/>
                      <a:pt x="10" y="5"/>
                    </a:cubicBezTo>
                    <a:cubicBezTo>
                      <a:pt x="18" y="13"/>
                      <a:pt x="24" y="21"/>
                      <a:pt x="17" y="33"/>
                    </a:cubicBezTo>
                    <a:close/>
                  </a:path>
                </a:pathLst>
              </a:custGeom>
              <a:solidFill>
                <a:srgbClr val="EAC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0" name="Freeform 534">
                <a:extLst>
                  <a:ext uri="{FF2B5EF4-FFF2-40B4-BE49-F238E27FC236}">
                    <a16:creationId xmlns:a16="http://schemas.microsoft.com/office/drawing/2014/main" id="{35E463AC-1732-41FF-830C-EFF14E078E1C}"/>
                  </a:ext>
                </a:extLst>
              </p:cNvPr>
              <p:cNvSpPr>
                <a:spLocks/>
              </p:cNvSpPr>
              <p:nvPr/>
            </p:nvSpPr>
            <p:spPr bwMode="auto">
              <a:xfrm>
                <a:off x="1714" y="1022"/>
                <a:ext cx="34" cy="25"/>
              </a:xfrm>
              <a:custGeom>
                <a:avLst/>
                <a:gdLst>
                  <a:gd name="T0" fmla="*/ 28 w 30"/>
                  <a:gd name="T1" fmla="*/ 18 h 23"/>
                  <a:gd name="T2" fmla="*/ 6 w 30"/>
                  <a:gd name="T3" fmla="*/ 14 h 23"/>
                  <a:gd name="T4" fmla="*/ 9 w 30"/>
                  <a:gd name="T5" fmla="*/ 1 h 23"/>
                  <a:gd name="T6" fmla="*/ 28 w 30"/>
                  <a:gd name="T7" fmla="*/ 18 h 23"/>
                </a:gdLst>
                <a:ahLst/>
                <a:cxnLst>
                  <a:cxn ang="0">
                    <a:pos x="T0" y="T1"/>
                  </a:cxn>
                  <a:cxn ang="0">
                    <a:pos x="T2" y="T3"/>
                  </a:cxn>
                  <a:cxn ang="0">
                    <a:pos x="T4" y="T5"/>
                  </a:cxn>
                  <a:cxn ang="0">
                    <a:pos x="T6" y="T7"/>
                  </a:cxn>
                </a:cxnLst>
                <a:rect l="0" t="0" r="r" b="b"/>
                <a:pathLst>
                  <a:path w="30" h="23">
                    <a:moveTo>
                      <a:pt x="28" y="18"/>
                    </a:moveTo>
                    <a:cubicBezTo>
                      <a:pt x="20" y="19"/>
                      <a:pt x="12" y="23"/>
                      <a:pt x="6" y="14"/>
                    </a:cubicBezTo>
                    <a:cubicBezTo>
                      <a:pt x="9" y="10"/>
                      <a:pt x="0" y="1"/>
                      <a:pt x="9" y="1"/>
                    </a:cubicBezTo>
                    <a:cubicBezTo>
                      <a:pt x="20" y="0"/>
                      <a:pt x="30" y="4"/>
                      <a:pt x="28" y="18"/>
                    </a:cubicBezTo>
                    <a:close/>
                  </a:path>
                </a:pathLst>
              </a:custGeom>
              <a:solidFill>
                <a:srgbClr val="EDD7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1" name="Freeform 535">
                <a:extLst>
                  <a:ext uri="{FF2B5EF4-FFF2-40B4-BE49-F238E27FC236}">
                    <a16:creationId xmlns:a16="http://schemas.microsoft.com/office/drawing/2014/main" id="{E7279F42-1FD9-4084-BF9C-FFA452A6B9A9}"/>
                  </a:ext>
                </a:extLst>
              </p:cNvPr>
              <p:cNvSpPr>
                <a:spLocks/>
              </p:cNvSpPr>
              <p:nvPr/>
            </p:nvSpPr>
            <p:spPr bwMode="auto">
              <a:xfrm>
                <a:off x="1762" y="814"/>
                <a:ext cx="24" cy="58"/>
              </a:xfrm>
              <a:custGeom>
                <a:avLst/>
                <a:gdLst>
                  <a:gd name="T0" fmla="*/ 0 w 21"/>
                  <a:gd name="T1" fmla="*/ 48 h 52"/>
                  <a:gd name="T2" fmla="*/ 12 w 21"/>
                  <a:gd name="T3" fmla="*/ 0 h 52"/>
                  <a:gd name="T4" fmla="*/ 19 w 21"/>
                  <a:gd name="T5" fmla="*/ 6 h 52"/>
                  <a:gd name="T6" fmla="*/ 3 w 21"/>
                  <a:gd name="T7" fmla="*/ 52 h 52"/>
                  <a:gd name="T8" fmla="*/ 0 w 21"/>
                  <a:gd name="T9" fmla="*/ 48 h 52"/>
                </a:gdLst>
                <a:ahLst/>
                <a:cxnLst>
                  <a:cxn ang="0">
                    <a:pos x="T0" y="T1"/>
                  </a:cxn>
                  <a:cxn ang="0">
                    <a:pos x="T2" y="T3"/>
                  </a:cxn>
                  <a:cxn ang="0">
                    <a:pos x="T4" y="T5"/>
                  </a:cxn>
                  <a:cxn ang="0">
                    <a:pos x="T6" y="T7"/>
                  </a:cxn>
                  <a:cxn ang="0">
                    <a:pos x="T8" y="T9"/>
                  </a:cxn>
                </a:cxnLst>
                <a:rect l="0" t="0" r="r" b="b"/>
                <a:pathLst>
                  <a:path w="21" h="52">
                    <a:moveTo>
                      <a:pt x="0" y="48"/>
                    </a:moveTo>
                    <a:cubicBezTo>
                      <a:pt x="6" y="33"/>
                      <a:pt x="12" y="17"/>
                      <a:pt x="12" y="0"/>
                    </a:cubicBezTo>
                    <a:cubicBezTo>
                      <a:pt x="16" y="0"/>
                      <a:pt x="21" y="1"/>
                      <a:pt x="19" y="6"/>
                    </a:cubicBezTo>
                    <a:cubicBezTo>
                      <a:pt x="14" y="22"/>
                      <a:pt x="14" y="39"/>
                      <a:pt x="3" y="52"/>
                    </a:cubicBezTo>
                    <a:cubicBezTo>
                      <a:pt x="2" y="51"/>
                      <a:pt x="1" y="49"/>
                      <a:pt x="0" y="48"/>
                    </a:cubicBezTo>
                    <a:close/>
                  </a:path>
                </a:pathLst>
              </a:custGeom>
              <a:solidFill>
                <a:srgbClr val="8E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2" name="Freeform 536">
                <a:extLst>
                  <a:ext uri="{FF2B5EF4-FFF2-40B4-BE49-F238E27FC236}">
                    <a16:creationId xmlns:a16="http://schemas.microsoft.com/office/drawing/2014/main" id="{DA784419-6720-4485-8720-C657893B5721}"/>
                  </a:ext>
                </a:extLst>
              </p:cNvPr>
              <p:cNvSpPr>
                <a:spLocks/>
              </p:cNvSpPr>
              <p:nvPr/>
            </p:nvSpPr>
            <p:spPr bwMode="auto">
              <a:xfrm>
                <a:off x="1579" y="994"/>
                <a:ext cx="32" cy="39"/>
              </a:xfrm>
              <a:custGeom>
                <a:avLst/>
                <a:gdLst>
                  <a:gd name="T0" fmla="*/ 8 w 28"/>
                  <a:gd name="T1" fmla="*/ 4 h 35"/>
                  <a:gd name="T2" fmla="*/ 16 w 28"/>
                  <a:gd name="T3" fmla="*/ 7 h 35"/>
                  <a:gd name="T4" fmla="*/ 20 w 28"/>
                  <a:gd name="T5" fmla="*/ 11 h 35"/>
                  <a:gd name="T6" fmla="*/ 28 w 28"/>
                  <a:gd name="T7" fmla="*/ 35 h 35"/>
                  <a:gd name="T8" fmla="*/ 18 w 28"/>
                  <a:gd name="T9" fmla="*/ 35 h 35"/>
                  <a:gd name="T10" fmla="*/ 3 w 28"/>
                  <a:gd name="T11" fmla="*/ 4 h 35"/>
                  <a:gd name="T12" fmla="*/ 8 w 28"/>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28" h="35">
                    <a:moveTo>
                      <a:pt x="8" y="4"/>
                    </a:moveTo>
                    <a:cubicBezTo>
                      <a:pt x="12" y="0"/>
                      <a:pt x="7" y="22"/>
                      <a:pt x="16" y="7"/>
                    </a:cubicBezTo>
                    <a:cubicBezTo>
                      <a:pt x="18" y="4"/>
                      <a:pt x="19" y="9"/>
                      <a:pt x="20" y="11"/>
                    </a:cubicBezTo>
                    <a:cubicBezTo>
                      <a:pt x="23" y="19"/>
                      <a:pt x="25" y="27"/>
                      <a:pt x="28" y="35"/>
                    </a:cubicBezTo>
                    <a:cubicBezTo>
                      <a:pt x="24" y="35"/>
                      <a:pt x="21" y="35"/>
                      <a:pt x="18" y="35"/>
                    </a:cubicBezTo>
                    <a:cubicBezTo>
                      <a:pt x="19" y="22"/>
                      <a:pt x="0" y="18"/>
                      <a:pt x="3" y="4"/>
                    </a:cubicBezTo>
                    <a:cubicBezTo>
                      <a:pt x="5" y="4"/>
                      <a:pt x="6" y="4"/>
                      <a:pt x="8" y="4"/>
                    </a:cubicBezTo>
                    <a:close/>
                  </a:path>
                </a:pathLst>
              </a:custGeom>
              <a:solidFill>
                <a:srgbClr val="9D7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3" name="Freeform 537">
                <a:extLst>
                  <a:ext uri="{FF2B5EF4-FFF2-40B4-BE49-F238E27FC236}">
                    <a16:creationId xmlns:a16="http://schemas.microsoft.com/office/drawing/2014/main" id="{0F0BE03F-8813-45AA-9382-D74623BB7972}"/>
                  </a:ext>
                </a:extLst>
              </p:cNvPr>
              <p:cNvSpPr>
                <a:spLocks/>
              </p:cNvSpPr>
              <p:nvPr/>
            </p:nvSpPr>
            <p:spPr bwMode="auto">
              <a:xfrm>
                <a:off x="1635" y="1004"/>
                <a:ext cx="33" cy="35"/>
              </a:xfrm>
              <a:custGeom>
                <a:avLst/>
                <a:gdLst>
                  <a:gd name="T0" fmla="*/ 21 w 29"/>
                  <a:gd name="T1" fmla="*/ 30 h 31"/>
                  <a:gd name="T2" fmla="*/ 12 w 29"/>
                  <a:gd name="T3" fmla="*/ 28 h 31"/>
                  <a:gd name="T4" fmla="*/ 6 w 29"/>
                  <a:gd name="T5" fmla="*/ 0 h 31"/>
                  <a:gd name="T6" fmla="*/ 17 w 29"/>
                  <a:gd name="T7" fmla="*/ 3 h 31"/>
                  <a:gd name="T8" fmla="*/ 21 w 29"/>
                  <a:gd name="T9" fmla="*/ 30 h 31"/>
                </a:gdLst>
                <a:ahLst/>
                <a:cxnLst>
                  <a:cxn ang="0">
                    <a:pos x="T0" y="T1"/>
                  </a:cxn>
                  <a:cxn ang="0">
                    <a:pos x="T2" y="T3"/>
                  </a:cxn>
                  <a:cxn ang="0">
                    <a:pos x="T4" y="T5"/>
                  </a:cxn>
                  <a:cxn ang="0">
                    <a:pos x="T6" y="T7"/>
                  </a:cxn>
                  <a:cxn ang="0">
                    <a:pos x="T8" y="T9"/>
                  </a:cxn>
                </a:cxnLst>
                <a:rect l="0" t="0" r="r" b="b"/>
                <a:pathLst>
                  <a:path w="29" h="31">
                    <a:moveTo>
                      <a:pt x="21" y="30"/>
                    </a:moveTo>
                    <a:cubicBezTo>
                      <a:pt x="18" y="31"/>
                      <a:pt x="15" y="30"/>
                      <a:pt x="12" y="28"/>
                    </a:cubicBezTo>
                    <a:cubicBezTo>
                      <a:pt x="9" y="19"/>
                      <a:pt x="0" y="11"/>
                      <a:pt x="6" y="0"/>
                    </a:cubicBezTo>
                    <a:cubicBezTo>
                      <a:pt x="10" y="1"/>
                      <a:pt x="14" y="2"/>
                      <a:pt x="17" y="3"/>
                    </a:cubicBezTo>
                    <a:cubicBezTo>
                      <a:pt x="24" y="11"/>
                      <a:pt x="29" y="20"/>
                      <a:pt x="21" y="30"/>
                    </a:cubicBezTo>
                    <a:close/>
                  </a:path>
                </a:pathLst>
              </a:custGeom>
              <a:solidFill>
                <a:srgbClr val="EFD2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538">
                <a:extLst>
                  <a:ext uri="{FF2B5EF4-FFF2-40B4-BE49-F238E27FC236}">
                    <a16:creationId xmlns:a16="http://schemas.microsoft.com/office/drawing/2014/main" id="{7C1917B8-066F-49DD-A7C8-E509B21F846A}"/>
                  </a:ext>
                </a:extLst>
              </p:cNvPr>
              <p:cNvSpPr>
                <a:spLocks/>
              </p:cNvSpPr>
              <p:nvPr/>
            </p:nvSpPr>
            <p:spPr bwMode="auto">
              <a:xfrm>
                <a:off x="1658" y="1008"/>
                <a:ext cx="24" cy="31"/>
              </a:xfrm>
              <a:custGeom>
                <a:avLst/>
                <a:gdLst>
                  <a:gd name="T0" fmla="*/ 20 w 22"/>
                  <a:gd name="T1" fmla="*/ 27 h 27"/>
                  <a:gd name="T2" fmla="*/ 9 w 22"/>
                  <a:gd name="T3" fmla="*/ 26 h 27"/>
                  <a:gd name="T4" fmla="*/ 2 w 22"/>
                  <a:gd name="T5" fmla="*/ 0 h 27"/>
                  <a:gd name="T6" fmla="*/ 8 w 22"/>
                  <a:gd name="T7" fmla="*/ 0 h 27"/>
                  <a:gd name="T8" fmla="*/ 20 w 22"/>
                  <a:gd name="T9" fmla="*/ 27 h 27"/>
                </a:gdLst>
                <a:ahLst/>
                <a:cxnLst>
                  <a:cxn ang="0">
                    <a:pos x="T0" y="T1"/>
                  </a:cxn>
                  <a:cxn ang="0">
                    <a:pos x="T2" y="T3"/>
                  </a:cxn>
                  <a:cxn ang="0">
                    <a:pos x="T4" y="T5"/>
                  </a:cxn>
                  <a:cxn ang="0">
                    <a:pos x="T6" y="T7"/>
                  </a:cxn>
                  <a:cxn ang="0">
                    <a:pos x="T8" y="T9"/>
                  </a:cxn>
                </a:cxnLst>
                <a:rect l="0" t="0" r="r" b="b"/>
                <a:pathLst>
                  <a:path w="22" h="27">
                    <a:moveTo>
                      <a:pt x="20" y="27"/>
                    </a:moveTo>
                    <a:cubicBezTo>
                      <a:pt x="17" y="26"/>
                      <a:pt x="13" y="26"/>
                      <a:pt x="9" y="26"/>
                    </a:cubicBezTo>
                    <a:cubicBezTo>
                      <a:pt x="4" y="18"/>
                      <a:pt x="0" y="10"/>
                      <a:pt x="2" y="0"/>
                    </a:cubicBezTo>
                    <a:cubicBezTo>
                      <a:pt x="4" y="0"/>
                      <a:pt x="6" y="0"/>
                      <a:pt x="8" y="0"/>
                    </a:cubicBezTo>
                    <a:cubicBezTo>
                      <a:pt x="19" y="5"/>
                      <a:pt x="22" y="15"/>
                      <a:pt x="20" y="27"/>
                    </a:cubicBezTo>
                    <a:close/>
                  </a:path>
                </a:pathLst>
              </a:custGeom>
              <a:solidFill>
                <a:srgbClr val="F1D7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Freeform 539">
                <a:extLst>
                  <a:ext uri="{FF2B5EF4-FFF2-40B4-BE49-F238E27FC236}">
                    <a16:creationId xmlns:a16="http://schemas.microsoft.com/office/drawing/2014/main" id="{24F9AD9A-4E19-45C8-B42F-89A4C257F998}"/>
                  </a:ext>
                </a:extLst>
              </p:cNvPr>
              <p:cNvSpPr>
                <a:spLocks/>
              </p:cNvSpPr>
              <p:nvPr/>
            </p:nvSpPr>
            <p:spPr bwMode="auto">
              <a:xfrm>
                <a:off x="1750" y="1027"/>
                <a:ext cx="22" cy="24"/>
              </a:xfrm>
              <a:custGeom>
                <a:avLst/>
                <a:gdLst>
                  <a:gd name="T0" fmla="*/ 20 w 20"/>
                  <a:gd name="T1" fmla="*/ 10 h 21"/>
                  <a:gd name="T2" fmla="*/ 2 w 20"/>
                  <a:gd name="T3" fmla="*/ 13 h 21"/>
                  <a:gd name="T4" fmla="*/ 5 w 20"/>
                  <a:gd name="T5" fmla="*/ 1 h 21"/>
                  <a:gd name="T6" fmla="*/ 20 w 20"/>
                  <a:gd name="T7" fmla="*/ 10 h 21"/>
                </a:gdLst>
                <a:ahLst/>
                <a:cxnLst>
                  <a:cxn ang="0">
                    <a:pos x="T0" y="T1"/>
                  </a:cxn>
                  <a:cxn ang="0">
                    <a:pos x="T2" y="T3"/>
                  </a:cxn>
                  <a:cxn ang="0">
                    <a:pos x="T4" y="T5"/>
                  </a:cxn>
                  <a:cxn ang="0">
                    <a:pos x="T6" y="T7"/>
                  </a:cxn>
                </a:cxnLst>
                <a:rect l="0" t="0" r="r" b="b"/>
                <a:pathLst>
                  <a:path w="20" h="21">
                    <a:moveTo>
                      <a:pt x="20" y="10"/>
                    </a:moveTo>
                    <a:cubicBezTo>
                      <a:pt x="15" y="21"/>
                      <a:pt x="9" y="17"/>
                      <a:pt x="2" y="13"/>
                    </a:cubicBezTo>
                    <a:cubicBezTo>
                      <a:pt x="3" y="9"/>
                      <a:pt x="0" y="2"/>
                      <a:pt x="5" y="1"/>
                    </a:cubicBezTo>
                    <a:cubicBezTo>
                      <a:pt x="11" y="0"/>
                      <a:pt x="17" y="4"/>
                      <a:pt x="20" y="10"/>
                    </a:cubicBezTo>
                    <a:close/>
                  </a:path>
                </a:pathLst>
              </a:custGeom>
              <a:solidFill>
                <a:srgbClr val="D9C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Freeform 540">
                <a:extLst>
                  <a:ext uri="{FF2B5EF4-FFF2-40B4-BE49-F238E27FC236}">
                    <a16:creationId xmlns:a16="http://schemas.microsoft.com/office/drawing/2014/main" id="{6F731E25-000B-477E-8D2F-2C3A10421350}"/>
                  </a:ext>
                </a:extLst>
              </p:cNvPr>
              <p:cNvSpPr>
                <a:spLocks/>
              </p:cNvSpPr>
              <p:nvPr/>
            </p:nvSpPr>
            <p:spPr bwMode="auto">
              <a:xfrm>
                <a:off x="1775" y="1030"/>
                <a:ext cx="24" cy="22"/>
              </a:xfrm>
              <a:custGeom>
                <a:avLst/>
                <a:gdLst>
                  <a:gd name="T0" fmla="*/ 22 w 22"/>
                  <a:gd name="T1" fmla="*/ 12 h 20"/>
                  <a:gd name="T2" fmla="*/ 0 w 22"/>
                  <a:gd name="T3" fmla="*/ 8 h 20"/>
                  <a:gd name="T4" fmla="*/ 22 w 22"/>
                  <a:gd name="T5" fmla="*/ 12 h 20"/>
                </a:gdLst>
                <a:ahLst/>
                <a:cxnLst>
                  <a:cxn ang="0">
                    <a:pos x="T0" y="T1"/>
                  </a:cxn>
                  <a:cxn ang="0">
                    <a:pos x="T2" y="T3"/>
                  </a:cxn>
                  <a:cxn ang="0">
                    <a:pos x="T4" y="T5"/>
                  </a:cxn>
                </a:cxnLst>
                <a:rect l="0" t="0" r="r" b="b"/>
                <a:pathLst>
                  <a:path w="22" h="20">
                    <a:moveTo>
                      <a:pt x="22" y="12"/>
                    </a:moveTo>
                    <a:cubicBezTo>
                      <a:pt x="14" y="18"/>
                      <a:pt x="6" y="20"/>
                      <a:pt x="0" y="8"/>
                    </a:cubicBezTo>
                    <a:cubicBezTo>
                      <a:pt x="9" y="0"/>
                      <a:pt x="16" y="4"/>
                      <a:pt x="22" y="12"/>
                    </a:cubicBezTo>
                    <a:close/>
                  </a:path>
                </a:pathLst>
              </a:custGeom>
              <a:solidFill>
                <a:srgbClr val="DDCA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541">
                <a:extLst>
                  <a:ext uri="{FF2B5EF4-FFF2-40B4-BE49-F238E27FC236}">
                    <a16:creationId xmlns:a16="http://schemas.microsoft.com/office/drawing/2014/main" id="{D503E245-9BF9-4016-BFB7-BE2A7BD46C70}"/>
                  </a:ext>
                </a:extLst>
              </p:cNvPr>
              <p:cNvSpPr>
                <a:spLocks/>
              </p:cNvSpPr>
              <p:nvPr/>
            </p:nvSpPr>
            <p:spPr bwMode="auto">
              <a:xfrm>
                <a:off x="1667" y="1007"/>
                <a:ext cx="20" cy="32"/>
              </a:xfrm>
              <a:custGeom>
                <a:avLst/>
                <a:gdLst>
                  <a:gd name="T0" fmla="*/ 12 w 18"/>
                  <a:gd name="T1" fmla="*/ 28 h 28"/>
                  <a:gd name="T2" fmla="*/ 0 w 18"/>
                  <a:gd name="T3" fmla="*/ 1 h 28"/>
                  <a:gd name="T4" fmla="*/ 14 w 18"/>
                  <a:gd name="T5" fmla="*/ 5 h 28"/>
                  <a:gd name="T6" fmla="*/ 18 w 18"/>
                  <a:gd name="T7" fmla="*/ 28 h 28"/>
                  <a:gd name="T8" fmla="*/ 12 w 18"/>
                  <a:gd name="T9" fmla="*/ 28 h 28"/>
                </a:gdLst>
                <a:ahLst/>
                <a:cxnLst>
                  <a:cxn ang="0">
                    <a:pos x="T0" y="T1"/>
                  </a:cxn>
                  <a:cxn ang="0">
                    <a:pos x="T2" y="T3"/>
                  </a:cxn>
                  <a:cxn ang="0">
                    <a:pos x="T4" y="T5"/>
                  </a:cxn>
                  <a:cxn ang="0">
                    <a:pos x="T6" y="T7"/>
                  </a:cxn>
                  <a:cxn ang="0">
                    <a:pos x="T8" y="T9"/>
                  </a:cxn>
                </a:cxnLst>
                <a:rect l="0" t="0" r="r" b="b"/>
                <a:pathLst>
                  <a:path w="18" h="28">
                    <a:moveTo>
                      <a:pt x="12" y="28"/>
                    </a:moveTo>
                    <a:cubicBezTo>
                      <a:pt x="8" y="19"/>
                      <a:pt x="8" y="8"/>
                      <a:pt x="0" y="1"/>
                    </a:cubicBezTo>
                    <a:cubicBezTo>
                      <a:pt x="5" y="0"/>
                      <a:pt x="10" y="3"/>
                      <a:pt x="14" y="5"/>
                    </a:cubicBezTo>
                    <a:cubicBezTo>
                      <a:pt x="15" y="12"/>
                      <a:pt x="16" y="20"/>
                      <a:pt x="18" y="28"/>
                    </a:cubicBezTo>
                    <a:cubicBezTo>
                      <a:pt x="16" y="28"/>
                      <a:pt x="14" y="28"/>
                      <a:pt x="12" y="28"/>
                    </a:cubicBezTo>
                    <a:close/>
                  </a:path>
                </a:pathLst>
              </a:custGeom>
              <a:solidFill>
                <a:srgbClr val="9B7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Freeform 542">
                <a:extLst>
                  <a:ext uri="{FF2B5EF4-FFF2-40B4-BE49-F238E27FC236}">
                    <a16:creationId xmlns:a16="http://schemas.microsoft.com/office/drawing/2014/main" id="{B88E4B3C-0E2E-4B8C-91F0-06170B0F0BB6}"/>
                  </a:ext>
                </a:extLst>
              </p:cNvPr>
              <p:cNvSpPr>
                <a:spLocks/>
              </p:cNvSpPr>
              <p:nvPr/>
            </p:nvSpPr>
            <p:spPr bwMode="auto">
              <a:xfrm>
                <a:off x="1633" y="1003"/>
                <a:ext cx="16" cy="32"/>
              </a:xfrm>
              <a:custGeom>
                <a:avLst/>
                <a:gdLst>
                  <a:gd name="T0" fmla="*/ 8 w 14"/>
                  <a:gd name="T1" fmla="*/ 1 h 29"/>
                  <a:gd name="T2" fmla="*/ 14 w 14"/>
                  <a:gd name="T3" fmla="*/ 29 h 29"/>
                  <a:gd name="T4" fmla="*/ 7 w 14"/>
                  <a:gd name="T5" fmla="*/ 28 h 29"/>
                  <a:gd name="T6" fmla="*/ 0 w 14"/>
                  <a:gd name="T7" fmla="*/ 0 h 29"/>
                  <a:gd name="T8" fmla="*/ 8 w 14"/>
                  <a:gd name="T9" fmla="*/ 1 h 29"/>
                </a:gdLst>
                <a:ahLst/>
                <a:cxnLst>
                  <a:cxn ang="0">
                    <a:pos x="T0" y="T1"/>
                  </a:cxn>
                  <a:cxn ang="0">
                    <a:pos x="T2" y="T3"/>
                  </a:cxn>
                  <a:cxn ang="0">
                    <a:pos x="T4" y="T5"/>
                  </a:cxn>
                  <a:cxn ang="0">
                    <a:pos x="T6" y="T7"/>
                  </a:cxn>
                  <a:cxn ang="0">
                    <a:pos x="T8" y="T9"/>
                  </a:cxn>
                </a:cxnLst>
                <a:rect l="0" t="0" r="r" b="b"/>
                <a:pathLst>
                  <a:path w="14" h="29">
                    <a:moveTo>
                      <a:pt x="8" y="1"/>
                    </a:moveTo>
                    <a:cubicBezTo>
                      <a:pt x="10" y="10"/>
                      <a:pt x="12" y="19"/>
                      <a:pt x="14" y="29"/>
                    </a:cubicBezTo>
                    <a:cubicBezTo>
                      <a:pt x="12" y="28"/>
                      <a:pt x="9" y="28"/>
                      <a:pt x="7" y="28"/>
                    </a:cubicBezTo>
                    <a:cubicBezTo>
                      <a:pt x="5" y="18"/>
                      <a:pt x="2" y="9"/>
                      <a:pt x="0" y="0"/>
                    </a:cubicBezTo>
                    <a:cubicBezTo>
                      <a:pt x="3" y="0"/>
                      <a:pt x="6" y="1"/>
                      <a:pt x="8" y="1"/>
                    </a:cubicBezTo>
                    <a:close/>
                  </a:path>
                </a:pathLst>
              </a:custGeom>
              <a:solidFill>
                <a:srgbClr val="9B7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543">
                <a:extLst>
                  <a:ext uri="{FF2B5EF4-FFF2-40B4-BE49-F238E27FC236}">
                    <a16:creationId xmlns:a16="http://schemas.microsoft.com/office/drawing/2014/main" id="{6D9B22F6-1C45-4827-82F3-C013C7D13434}"/>
                  </a:ext>
                </a:extLst>
              </p:cNvPr>
              <p:cNvSpPr>
                <a:spLocks/>
              </p:cNvSpPr>
              <p:nvPr/>
            </p:nvSpPr>
            <p:spPr bwMode="auto">
              <a:xfrm>
                <a:off x="1654" y="1007"/>
                <a:ext cx="14" cy="30"/>
              </a:xfrm>
              <a:custGeom>
                <a:avLst/>
                <a:gdLst>
                  <a:gd name="T0" fmla="*/ 5 w 12"/>
                  <a:gd name="T1" fmla="*/ 1 h 27"/>
                  <a:gd name="T2" fmla="*/ 12 w 12"/>
                  <a:gd name="T3" fmla="*/ 27 h 27"/>
                  <a:gd name="T4" fmla="*/ 4 w 12"/>
                  <a:gd name="T5" fmla="*/ 27 h 27"/>
                  <a:gd name="T6" fmla="*/ 0 w 12"/>
                  <a:gd name="T7" fmla="*/ 0 h 27"/>
                  <a:gd name="T8" fmla="*/ 5 w 12"/>
                  <a:gd name="T9" fmla="*/ 1 h 27"/>
                </a:gdLst>
                <a:ahLst/>
                <a:cxnLst>
                  <a:cxn ang="0">
                    <a:pos x="T0" y="T1"/>
                  </a:cxn>
                  <a:cxn ang="0">
                    <a:pos x="T2" y="T3"/>
                  </a:cxn>
                  <a:cxn ang="0">
                    <a:pos x="T4" y="T5"/>
                  </a:cxn>
                  <a:cxn ang="0">
                    <a:pos x="T6" y="T7"/>
                  </a:cxn>
                  <a:cxn ang="0">
                    <a:pos x="T8" y="T9"/>
                  </a:cxn>
                </a:cxnLst>
                <a:rect l="0" t="0" r="r" b="b"/>
                <a:pathLst>
                  <a:path w="12" h="27">
                    <a:moveTo>
                      <a:pt x="5" y="1"/>
                    </a:moveTo>
                    <a:cubicBezTo>
                      <a:pt x="7" y="10"/>
                      <a:pt x="10" y="18"/>
                      <a:pt x="12" y="27"/>
                    </a:cubicBezTo>
                    <a:cubicBezTo>
                      <a:pt x="10" y="27"/>
                      <a:pt x="7" y="27"/>
                      <a:pt x="4" y="27"/>
                    </a:cubicBezTo>
                    <a:cubicBezTo>
                      <a:pt x="3" y="18"/>
                      <a:pt x="2" y="9"/>
                      <a:pt x="0" y="0"/>
                    </a:cubicBezTo>
                    <a:cubicBezTo>
                      <a:pt x="2" y="0"/>
                      <a:pt x="3" y="0"/>
                      <a:pt x="5" y="1"/>
                    </a:cubicBezTo>
                    <a:close/>
                  </a:path>
                </a:pathLst>
              </a:custGeom>
              <a:solidFill>
                <a:srgbClr val="9B7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544">
                <a:extLst>
                  <a:ext uri="{FF2B5EF4-FFF2-40B4-BE49-F238E27FC236}">
                    <a16:creationId xmlns:a16="http://schemas.microsoft.com/office/drawing/2014/main" id="{7B2D0CE9-2F92-4BD8-AD1F-FEE18D29884B}"/>
                  </a:ext>
                </a:extLst>
              </p:cNvPr>
              <p:cNvSpPr>
                <a:spLocks/>
              </p:cNvSpPr>
              <p:nvPr/>
            </p:nvSpPr>
            <p:spPr bwMode="auto">
              <a:xfrm>
                <a:off x="1470" y="2455"/>
                <a:ext cx="43" cy="251"/>
              </a:xfrm>
              <a:custGeom>
                <a:avLst/>
                <a:gdLst>
                  <a:gd name="T0" fmla="*/ 0 w 38"/>
                  <a:gd name="T1" fmla="*/ 223 h 223"/>
                  <a:gd name="T2" fmla="*/ 13 w 38"/>
                  <a:gd name="T3" fmla="*/ 135 h 223"/>
                  <a:gd name="T4" fmla="*/ 28 w 38"/>
                  <a:gd name="T5" fmla="*/ 35 h 223"/>
                  <a:gd name="T6" fmla="*/ 34 w 38"/>
                  <a:gd name="T7" fmla="*/ 0 h 223"/>
                  <a:gd name="T8" fmla="*/ 24 w 38"/>
                  <a:gd name="T9" fmla="*/ 205 h 223"/>
                  <a:gd name="T10" fmla="*/ 8 w 38"/>
                  <a:gd name="T11" fmla="*/ 222 h 223"/>
                  <a:gd name="T12" fmla="*/ 0 w 38"/>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38" h="223">
                    <a:moveTo>
                      <a:pt x="0" y="223"/>
                    </a:moveTo>
                    <a:cubicBezTo>
                      <a:pt x="4" y="193"/>
                      <a:pt x="4" y="163"/>
                      <a:pt x="13" y="135"/>
                    </a:cubicBezTo>
                    <a:cubicBezTo>
                      <a:pt x="23" y="102"/>
                      <a:pt x="15" y="67"/>
                      <a:pt x="28" y="35"/>
                    </a:cubicBezTo>
                    <a:cubicBezTo>
                      <a:pt x="29" y="23"/>
                      <a:pt x="35" y="12"/>
                      <a:pt x="34" y="0"/>
                    </a:cubicBezTo>
                    <a:cubicBezTo>
                      <a:pt x="38" y="69"/>
                      <a:pt x="34" y="137"/>
                      <a:pt x="24" y="205"/>
                    </a:cubicBezTo>
                    <a:cubicBezTo>
                      <a:pt x="22" y="215"/>
                      <a:pt x="17" y="220"/>
                      <a:pt x="8" y="222"/>
                    </a:cubicBezTo>
                    <a:cubicBezTo>
                      <a:pt x="5" y="222"/>
                      <a:pt x="3" y="223"/>
                      <a:pt x="0" y="223"/>
                    </a:cubicBezTo>
                    <a:close/>
                  </a:path>
                </a:pathLst>
              </a:custGeom>
              <a:solidFill>
                <a:srgbClr val="F4D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545">
                <a:extLst>
                  <a:ext uri="{FF2B5EF4-FFF2-40B4-BE49-F238E27FC236}">
                    <a16:creationId xmlns:a16="http://schemas.microsoft.com/office/drawing/2014/main" id="{837FF2D7-C41B-4FA8-BB3F-FE41B0BE6C4D}"/>
                  </a:ext>
                </a:extLst>
              </p:cNvPr>
              <p:cNvSpPr>
                <a:spLocks/>
              </p:cNvSpPr>
              <p:nvPr/>
            </p:nvSpPr>
            <p:spPr bwMode="auto">
              <a:xfrm>
                <a:off x="1001" y="2774"/>
                <a:ext cx="159" cy="66"/>
              </a:xfrm>
              <a:custGeom>
                <a:avLst/>
                <a:gdLst>
                  <a:gd name="T0" fmla="*/ 9 w 141"/>
                  <a:gd name="T1" fmla="*/ 3 h 59"/>
                  <a:gd name="T2" fmla="*/ 32 w 141"/>
                  <a:gd name="T3" fmla="*/ 8 h 59"/>
                  <a:gd name="T4" fmla="*/ 53 w 141"/>
                  <a:gd name="T5" fmla="*/ 15 h 59"/>
                  <a:gd name="T6" fmla="*/ 57 w 141"/>
                  <a:gd name="T7" fmla="*/ 15 h 59"/>
                  <a:gd name="T8" fmla="*/ 141 w 141"/>
                  <a:gd name="T9" fmla="*/ 43 h 59"/>
                  <a:gd name="T10" fmla="*/ 31 w 141"/>
                  <a:gd name="T11" fmla="*/ 42 h 59"/>
                  <a:gd name="T12" fmla="*/ 6 w 141"/>
                  <a:gd name="T13" fmla="*/ 59 h 59"/>
                  <a:gd name="T14" fmla="*/ 2 w 141"/>
                  <a:gd name="T15" fmla="*/ 4 h 59"/>
                  <a:gd name="T16" fmla="*/ 9 w 141"/>
                  <a:gd name="T17" fmla="*/ 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59">
                    <a:moveTo>
                      <a:pt x="9" y="3"/>
                    </a:moveTo>
                    <a:cubicBezTo>
                      <a:pt x="16" y="9"/>
                      <a:pt x="25" y="6"/>
                      <a:pt x="32" y="8"/>
                    </a:cubicBezTo>
                    <a:cubicBezTo>
                      <a:pt x="40" y="9"/>
                      <a:pt x="48" y="7"/>
                      <a:pt x="53" y="15"/>
                    </a:cubicBezTo>
                    <a:cubicBezTo>
                      <a:pt x="54" y="15"/>
                      <a:pt x="55" y="15"/>
                      <a:pt x="57" y="15"/>
                    </a:cubicBezTo>
                    <a:cubicBezTo>
                      <a:pt x="84" y="28"/>
                      <a:pt x="113" y="32"/>
                      <a:pt x="141" y="43"/>
                    </a:cubicBezTo>
                    <a:cubicBezTo>
                      <a:pt x="104" y="53"/>
                      <a:pt x="67" y="42"/>
                      <a:pt x="31" y="42"/>
                    </a:cubicBezTo>
                    <a:cubicBezTo>
                      <a:pt x="16" y="42"/>
                      <a:pt x="9" y="45"/>
                      <a:pt x="6" y="59"/>
                    </a:cubicBezTo>
                    <a:cubicBezTo>
                      <a:pt x="1" y="41"/>
                      <a:pt x="0" y="23"/>
                      <a:pt x="2" y="4"/>
                    </a:cubicBezTo>
                    <a:cubicBezTo>
                      <a:pt x="3" y="0"/>
                      <a:pt x="6" y="1"/>
                      <a:pt x="9" y="3"/>
                    </a:cubicBezTo>
                    <a:close/>
                  </a:path>
                </a:pathLst>
              </a:custGeom>
              <a:solidFill>
                <a:srgbClr val="8ABC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546">
                <a:extLst>
                  <a:ext uri="{FF2B5EF4-FFF2-40B4-BE49-F238E27FC236}">
                    <a16:creationId xmlns:a16="http://schemas.microsoft.com/office/drawing/2014/main" id="{B7C6D753-632B-48B8-900B-0C8DD19A22CB}"/>
                  </a:ext>
                </a:extLst>
              </p:cNvPr>
              <p:cNvSpPr>
                <a:spLocks/>
              </p:cNvSpPr>
              <p:nvPr/>
            </p:nvSpPr>
            <p:spPr bwMode="auto">
              <a:xfrm>
                <a:off x="1366" y="3686"/>
                <a:ext cx="796" cy="48"/>
              </a:xfrm>
              <a:custGeom>
                <a:avLst/>
                <a:gdLst>
                  <a:gd name="T0" fmla="*/ 697 w 709"/>
                  <a:gd name="T1" fmla="*/ 22 h 42"/>
                  <a:gd name="T2" fmla="*/ 709 w 709"/>
                  <a:gd name="T3" fmla="*/ 23 h 42"/>
                  <a:gd name="T4" fmla="*/ 615 w 709"/>
                  <a:gd name="T5" fmla="*/ 30 h 42"/>
                  <a:gd name="T6" fmla="*/ 578 w 709"/>
                  <a:gd name="T7" fmla="*/ 31 h 42"/>
                  <a:gd name="T8" fmla="*/ 524 w 709"/>
                  <a:gd name="T9" fmla="*/ 32 h 42"/>
                  <a:gd name="T10" fmla="*/ 441 w 709"/>
                  <a:gd name="T11" fmla="*/ 37 h 42"/>
                  <a:gd name="T12" fmla="*/ 376 w 709"/>
                  <a:gd name="T13" fmla="*/ 34 h 42"/>
                  <a:gd name="T14" fmla="*/ 304 w 709"/>
                  <a:gd name="T15" fmla="*/ 38 h 42"/>
                  <a:gd name="T16" fmla="*/ 279 w 709"/>
                  <a:gd name="T17" fmla="*/ 37 h 42"/>
                  <a:gd name="T18" fmla="*/ 250 w 709"/>
                  <a:gd name="T19" fmla="*/ 35 h 42"/>
                  <a:gd name="T20" fmla="*/ 138 w 709"/>
                  <a:gd name="T21" fmla="*/ 32 h 42"/>
                  <a:gd name="T22" fmla="*/ 85 w 709"/>
                  <a:gd name="T23" fmla="*/ 31 h 42"/>
                  <a:gd name="T24" fmla="*/ 17 w 709"/>
                  <a:gd name="T25" fmla="*/ 29 h 42"/>
                  <a:gd name="T26" fmla="*/ 1 w 709"/>
                  <a:gd name="T27" fmla="*/ 19 h 42"/>
                  <a:gd name="T28" fmla="*/ 16 w 709"/>
                  <a:gd name="T29" fmla="*/ 5 h 42"/>
                  <a:gd name="T30" fmla="*/ 53 w 709"/>
                  <a:gd name="T31" fmla="*/ 3 h 42"/>
                  <a:gd name="T32" fmla="*/ 165 w 709"/>
                  <a:gd name="T33" fmla="*/ 4 h 42"/>
                  <a:gd name="T34" fmla="*/ 254 w 709"/>
                  <a:gd name="T35" fmla="*/ 2 h 42"/>
                  <a:gd name="T36" fmla="*/ 340 w 709"/>
                  <a:gd name="T37" fmla="*/ 3 h 42"/>
                  <a:gd name="T38" fmla="*/ 431 w 709"/>
                  <a:gd name="T39" fmla="*/ 6 h 42"/>
                  <a:gd name="T40" fmla="*/ 433 w 709"/>
                  <a:gd name="T41" fmla="*/ 11 h 42"/>
                  <a:gd name="T42" fmla="*/ 404 w 709"/>
                  <a:gd name="T43" fmla="*/ 18 h 42"/>
                  <a:gd name="T44" fmla="*/ 302 w 709"/>
                  <a:gd name="T45" fmla="*/ 13 h 42"/>
                  <a:gd name="T46" fmla="*/ 405 w 709"/>
                  <a:gd name="T47" fmla="*/ 19 h 42"/>
                  <a:gd name="T48" fmla="*/ 538 w 709"/>
                  <a:gd name="T49" fmla="*/ 23 h 42"/>
                  <a:gd name="T50" fmla="*/ 562 w 709"/>
                  <a:gd name="T51" fmla="*/ 21 h 42"/>
                  <a:gd name="T52" fmla="*/ 648 w 709"/>
                  <a:gd name="T53" fmla="*/ 16 h 42"/>
                  <a:gd name="T54" fmla="*/ 697 w 709"/>
                  <a:gd name="T55"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9" h="42">
                    <a:moveTo>
                      <a:pt x="697" y="22"/>
                    </a:moveTo>
                    <a:cubicBezTo>
                      <a:pt x="701" y="23"/>
                      <a:pt x="705" y="23"/>
                      <a:pt x="709" y="23"/>
                    </a:cubicBezTo>
                    <a:cubicBezTo>
                      <a:pt x="678" y="30"/>
                      <a:pt x="647" y="34"/>
                      <a:pt x="615" y="30"/>
                    </a:cubicBezTo>
                    <a:cubicBezTo>
                      <a:pt x="602" y="28"/>
                      <a:pt x="591" y="29"/>
                      <a:pt x="578" y="31"/>
                    </a:cubicBezTo>
                    <a:cubicBezTo>
                      <a:pt x="560" y="35"/>
                      <a:pt x="542" y="35"/>
                      <a:pt x="524" y="32"/>
                    </a:cubicBezTo>
                    <a:cubicBezTo>
                      <a:pt x="496" y="27"/>
                      <a:pt x="469" y="37"/>
                      <a:pt x="441" y="37"/>
                    </a:cubicBezTo>
                    <a:cubicBezTo>
                      <a:pt x="419" y="36"/>
                      <a:pt x="397" y="35"/>
                      <a:pt x="376" y="34"/>
                    </a:cubicBezTo>
                    <a:cubicBezTo>
                      <a:pt x="352" y="34"/>
                      <a:pt x="328" y="33"/>
                      <a:pt x="304" y="38"/>
                    </a:cubicBezTo>
                    <a:cubicBezTo>
                      <a:pt x="295" y="39"/>
                      <a:pt x="286" y="42"/>
                      <a:pt x="279" y="37"/>
                    </a:cubicBezTo>
                    <a:cubicBezTo>
                      <a:pt x="269" y="32"/>
                      <a:pt x="260" y="33"/>
                      <a:pt x="250" y="35"/>
                    </a:cubicBezTo>
                    <a:cubicBezTo>
                      <a:pt x="213" y="41"/>
                      <a:pt x="175" y="40"/>
                      <a:pt x="138" y="32"/>
                    </a:cubicBezTo>
                    <a:cubicBezTo>
                      <a:pt x="121" y="27"/>
                      <a:pt x="103" y="36"/>
                      <a:pt x="85" y="31"/>
                    </a:cubicBezTo>
                    <a:cubicBezTo>
                      <a:pt x="62" y="34"/>
                      <a:pt x="40" y="26"/>
                      <a:pt x="17" y="29"/>
                    </a:cubicBezTo>
                    <a:cubicBezTo>
                      <a:pt x="10" y="30"/>
                      <a:pt x="1" y="29"/>
                      <a:pt x="1" y="19"/>
                    </a:cubicBezTo>
                    <a:cubicBezTo>
                      <a:pt x="0" y="10"/>
                      <a:pt x="7" y="6"/>
                      <a:pt x="16" y="5"/>
                    </a:cubicBezTo>
                    <a:cubicBezTo>
                      <a:pt x="28" y="4"/>
                      <a:pt x="41" y="11"/>
                      <a:pt x="53" y="3"/>
                    </a:cubicBezTo>
                    <a:cubicBezTo>
                      <a:pt x="90" y="3"/>
                      <a:pt x="128" y="0"/>
                      <a:pt x="165" y="4"/>
                    </a:cubicBezTo>
                    <a:cubicBezTo>
                      <a:pt x="195" y="8"/>
                      <a:pt x="224" y="0"/>
                      <a:pt x="254" y="2"/>
                    </a:cubicBezTo>
                    <a:cubicBezTo>
                      <a:pt x="283" y="3"/>
                      <a:pt x="312" y="3"/>
                      <a:pt x="340" y="3"/>
                    </a:cubicBezTo>
                    <a:cubicBezTo>
                      <a:pt x="370" y="4"/>
                      <a:pt x="401" y="4"/>
                      <a:pt x="431" y="6"/>
                    </a:cubicBezTo>
                    <a:cubicBezTo>
                      <a:pt x="432" y="6"/>
                      <a:pt x="432" y="9"/>
                      <a:pt x="433" y="11"/>
                    </a:cubicBezTo>
                    <a:cubicBezTo>
                      <a:pt x="425" y="19"/>
                      <a:pt x="414" y="15"/>
                      <a:pt x="404" y="18"/>
                    </a:cubicBezTo>
                    <a:cubicBezTo>
                      <a:pt x="371" y="15"/>
                      <a:pt x="336" y="22"/>
                      <a:pt x="302" y="13"/>
                    </a:cubicBezTo>
                    <a:cubicBezTo>
                      <a:pt x="336" y="30"/>
                      <a:pt x="371" y="12"/>
                      <a:pt x="405" y="19"/>
                    </a:cubicBezTo>
                    <a:cubicBezTo>
                      <a:pt x="449" y="25"/>
                      <a:pt x="494" y="17"/>
                      <a:pt x="538" y="23"/>
                    </a:cubicBezTo>
                    <a:cubicBezTo>
                      <a:pt x="546" y="24"/>
                      <a:pt x="554" y="23"/>
                      <a:pt x="562" y="21"/>
                    </a:cubicBezTo>
                    <a:cubicBezTo>
                      <a:pt x="590" y="15"/>
                      <a:pt x="619" y="19"/>
                      <a:pt x="648" y="16"/>
                    </a:cubicBezTo>
                    <a:cubicBezTo>
                      <a:pt x="665" y="14"/>
                      <a:pt x="681" y="12"/>
                      <a:pt x="697" y="22"/>
                    </a:cubicBezTo>
                    <a:close/>
                  </a:path>
                </a:pathLst>
              </a:custGeom>
              <a:solidFill>
                <a:srgbClr val="62A9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547">
                <a:extLst>
                  <a:ext uri="{FF2B5EF4-FFF2-40B4-BE49-F238E27FC236}">
                    <a16:creationId xmlns:a16="http://schemas.microsoft.com/office/drawing/2014/main" id="{E2BF4AE8-16B2-4C69-8E80-8B35FF01FFBF}"/>
                  </a:ext>
                </a:extLst>
              </p:cNvPr>
              <p:cNvSpPr>
                <a:spLocks/>
              </p:cNvSpPr>
              <p:nvPr/>
            </p:nvSpPr>
            <p:spPr bwMode="auto">
              <a:xfrm>
                <a:off x="333" y="3756"/>
                <a:ext cx="419" cy="61"/>
              </a:xfrm>
              <a:custGeom>
                <a:avLst/>
                <a:gdLst>
                  <a:gd name="T0" fmla="*/ 12 w 373"/>
                  <a:gd name="T1" fmla="*/ 30 h 54"/>
                  <a:gd name="T2" fmla="*/ 11 w 373"/>
                  <a:gd name="T3" fmla="*/ 16 h 54"/>
                  <a:gd name="T4" fmla="*/ 17 w 373"/>
                  <a:gd name="T5" fmla="*/ 24 h 54"/>
                  <a:gd name="T6" fmla="*/ 58 w 373"/>
                  <a:gd name="T7" fmla="*/ 22 h 54"/>
                  <a:gd name="T8" fmla="*/ 31 w 373"/>
                  <a:gd name="T9" fmla="*/ 9 h 54"/>
                  <a:gd name="T10" fmla="*/ 72 w 373"/>
                  <a:gd name="T11" fmla="*/ 9 h 54"/>
                  <a:gd name="T12" fmla="*/ 133 w 373"/>
                  <a:gd name="T13" fmla="*/ 8 h 54"/>
                  <a:gd name="T14" fmla="*/ 240 w 373"/>
                  <a:gd name="T15" fmla="*/ 9 h 54"/>
                  <a:gd name="T16" fmla="*/ 284 w 373"/>
                  <a:gd name="T17" fmla="*/ 9 h 54"/>
                  <a:gd name="T18" fmla="*/ 316 w 373"/>
                  <a:gd name="T19" fmla="*/ 13 h 54"/>
                  <a:gd name="T20" fmla="*/ 365 w 373"/>
                  <a:gd name="T21" fmla="*/ 13 h 54"/>
                  <a:gd name="T22" fmla="*/ 364 w 373"/>
                  <a:gd name="T23" fmla="*/ 36 h 54"/>
                  <a:gd name="T24" fmla="*/ 357 w 373"/>
                  <a:gd name="T25" fmla="*/ 42 h 54"/>
                  <a:gd name="T26" fmla="*/ 344 w 373"/>
                  <a:gd name="T27" fmla="*/ 45 h 54"/>
                  <a:gd name="T28" fmla="*/ 346 w 373"/>
                  <a:gd name="T29" fmla="*/ 32 h 54"/>
                  <a:gd name="T30" fmla="*/ 293 w 373"/>
                  <a:gd name="T31" fmla="*/ 39 h 54"/>
                  <a:gd name="T32" fmla="*/ 272 w 373"/>
                  <a:gd name="T33" fmla="*/ 39 h 54"/>
                  <a:gd name="T34" fmla="*/ 241 w 373"/>
                  <a:gd name="T35" fmla="*/ 37 h 54"/>
                  <a:gd name="T36" fmla="*/ 212 w 373"/>
                  <a:gd name="T37" fmla="*/ 38 h 54"/>
                  <a:gd name="T38" fmla="*/ 96 w 373"/>
                  <a:gd name="T39" fmla="*/ 42 h 54"/>
                  <a:gd name="T40" fmla="*/ 59 w 373"/>
                  <a:gd name="T41" fmla="*/ 34 h 54"/>
                  <a:gd name="T42" fmla="*/ 30 w 373"/>
                  <a:gd name="T43" fmla="*/ 38 h 54"/>
                  <a:gd name="T44" fmla="*/ 12 w 373"/>
                  <a:gd name="T45" fmla="*/ 3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3" h="54">
                    <a:moveTo>
                      <a:pt x="12" y="30"/>
                    </a:moveTo>
                    <a:cubicBezTo>
                      <a:pt x="13" y="25"/>
                      <a:pt x="0" y="21"/>
                      <a:pt x="11" y="16"/>
                    </a:cubicBezTo>
                    <a:cubicBezTo>
                      <a:pt x="23" y="10"/>
                      <a:pt x="15" y="21"/>
                      <a:pt x="17" y="24"/>
                    </a:cubicBezTo>
                    <a:cubicBezTo>
                      <a:pt x="27" y="36"/>
                      <a:pt x="43" y="35"/>
                      <a:pt x="58" y="22"/>
                    </a:cubicBezTo>
                    <a:cubicBezTo>
                      <a:pt x="49" y="18"/>
                      <a:pt x="42" y="10"/>
                      <a:pt x="31" y="9"/>
                    </a:cubicBezTo>
                    <a:cubicBezTo>
                      <a:pt x="45" y="0"/>
                      <a:pt x="59" y="7"/>
                      <a:pt x="72" y="9"/>
                    </a:cubicBezTo>
                    <a:cubicBezTo>
                      <a:pt x="93" y="13"/>
                      <a:pt x="113" y="10"/>
                      <a:pt x="133" y="8"/>
                    </a:cubicBezTo>
                    <a:cubicBezTo>
                      <a:pt x="169" y="4"/>
                      <a:pt x="204" y="9"/>
                      <a:pt x="240" y="9"/>
                    </a:cubicBezTo>
                    <a:cubicBezTo>
                      <a:pt x="255" y="12"/>
                      <a:pt x="269" y="12"/>
                      <a:pt x="284" y="9"/>
                    </a:cubicBezTo>
                    <a:cubicBezTo>
                      <a:pt x="294" y="16"/>
                      <a:pt x="306" y="7"/>
                      <a:pt x="316" y="13"/>
                    </a:cubicBezTo>
                    <a:cubicBezTo>
                      <a:pt x="332" y="8"/>
                      <a:pt x="348" y="7"/>
                      <a:pt x="365" y="13"/>
                    </a:cubicBezTo>
                    <a:cubicBezTo>
                      <a:pt x="373" y="21"/>
                      <a:pt x="372" y="28"/>
                      <a:pt x="364" y="36"/>
                    </a:cubicBezTo>
                    <a:cubicBezTo>
                      <a:pt x="362" y="38"/>
                      <a:pt x="359" y="40"/>
                      <a:pt x="357" y="42"/>
                    </a:cubicBezTo>
                    <a:cubicBezTo>
                      <a:pt x="353" y="45"/>
                      <a:pt x="349" y="49"/>
                      <a:pt x="344" y="45"/>
                    </a:cubicBezTo>
                    <a:cubicBezTo>
                      <a:pt x="339" y="41"/>
                      <a:pt x="343" y="36"/>
                      <a:pt x="346" y="32"/>
                    </a:cubicBezTo>
                    <a:cubicBezTo>
                      <a:pt x="326" y="50"/>
                      <a:pt x="318" y="51"/>
                      <a:pt x="293" y="39"/>
                    </a:cubicBezTo>
                    <a:cubicBezTo>
                      <a:pt x="286" y="36"/>
                      <a:pt x="276" y="36"/>
                      <a:pt x="272" y="39"/>
                    </a:cubicBezTo>
                    <a:cubicBezTo>
                      <a:pt x="260" y="50"/>
                      <a:pt x="249" y="42"/>
                      <a:pt x="241" y="37"/>
                    </a:cubicBezTo>
                    <a:cubicBezTo>
                      <a:pt x="230" y="29"/>
                      <a:pt x="222" y="32"/>
                      <a:pt x="212" y="38"/>
                    </a:cubicBezTo>
                    <a:cubicBezTo>
                      <a:pt x="174" y="40"/>
                      <a:pt x="135" y="40"/>
                      <a:pt x="96" y="42"/>
                    </a:cubicBezTo>
                    <a:cubicBezTo>
                      <a:pt x="87" y="42"/>
                      <a:pt x="67" y="54"/>
                      <a:pt x="59" y="34"/>
                    </a:cubicBezTo>
                    <a:cubicBezTo>
                      <a:pt x="50" y="41"/>
                      <a:pt x="40" y="37"/>
                      <a:pt x="30" y="38"/>
                    </a:cubicBezTo>
                    <a:cubicBezTo>
                      <a:pt x="21" y="39"/>
                      <a:pt x="17" y="34"/>
                      <a:pt x="12" y="30"/>
                    </a:cubicBezTo>
                    <a:close/>
                  </a:path>
                </a:pathLst>
              </a:custGeom>
              <a:solidFill>
                <a:srgbClr val="78B2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548">
                <a:extLst>
                  <a:ext uri="{FF2B5EF4-FFF2-40B4-BE49-F238E27FC236}">
                    <a16:creationId xmlns:a16="http://schemas.microsoft.com/office/drawing/2014/main" id="{7BC8451C-17FD-4A2F-8A54-CEF4304E4AD9}"/>
                  </a:ext>
                </a:extLst>
              </p:cNvPr>
              <p:cNvSpPr>
                <a:spLocks/>
              </p:cNvSpPr>
              <p:nvPr/>
            </p:nvSpPr>
            <p:spPr bwMode="auto">
              <a:xfrm>
                <a:off x="660" y="3680"/>
                <a:ext cx="437" cy="47"/>
              </a:xfrm>
              <a:custGeom>
                <a:avLst/>
                <a:gdLst>
                  <a:gd name="T0" fmla="*/ 358 w 389"/>
                  <a:gd name="T1" fmla="*/ 21 h 42"/>
                  <a:gd name="T2" fmla="*/ 360 w 389"/>
                  <a:gd name="T3" fmla="*/ 21 h 42"/>
                  <a:gd name="T4" fmla="*/ 368 w 389"/>
                  <a:gd name="T5" fmla="*/ 18 h 42"/>
                  <a:gd name="T6" fmla="*/ 389 w 389"/>
                  <a:gd name="T7" fmla="*/ 37 h 42"/>
                  <a:gd name="T8" fmla="*/ 369 w 389"/>
                  <a:gd name="T9" fmla="*/ 40 h 42"/>
                  <a:gd name="T10" fmla="*/ 341 w 389"/>
                  <a:gd name="T11" fmla="*/ 34 h 42"/>
                  <a:gd name="T12" fmla="*/ 105 w 389"/>
                  <a:gd name="T13" fmla="*/ 33 h 42"/>
                  <a:gd name="T14" fmla="*/ 56 w 389"/>
                  <a:gd name="T15" fmla="*/ 26 h 42"/>
                  <a:gd name="T16" fmla="*/ 19 w 389"/>
                  <a:gd name="T17" fmla="*/ 17 h 42"/>
                  <a:gd name="T18" fmla="*/ 5 w 389"/>
                  <a:gd name="T19" fmla="*/ 5 h 42"/>
                  <a:gd name="T20" fmla="*/ 134 w 389"/>
                  <a:gd name="T21" fmla="*/ 4 h 42"/>
                  <a:gd name="T22" fmla="*/ 217 w 389"/>
                  <a:gd name="T23" fmla="*/ 3 h 42"/>
                  <a:gd name="T24" fmla="*/ 282 w 389"/>
                  <a:gd name="T25" fmla="*/ 8 h 42"/>
                  <a:gd name="T26" fmla="*/ 305 w 389"/>
                  <a:gd name="T27" fmla="*/ 8 h 42"/>
                  <a:gd name="T28" fmla="*/ 358 w 389"/>
                  <a:gd name="T29"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9" h="42">
                    <a:moveTo>
                      <a:pt x="358" y="21"/>
                    </a:moveTo>
                    <a:cubicBezTo>
                      <a:pt x="359" y="20"/>
                      <a:pt x="360" y="20"/>
                      <a:pt x="360" y="21"/>
                    </a:cubicBezTo>
                    <a:cubicBezTo>
                      <a:pt x="363" y="19"/>
                      <a:pt x="365" y="19"/>
                      <a:pt x="368" y="18"/>
                    </a:cubicBezTo>
                    <a:cubicBezTo>
                      <a:pt x="388" y="14"/>
                      <a:pt x="388" y="14"/>
                      <a:pt x="389" y="37"/>
                    </a:cubicBezTo>
                    <a:cubicBezTo>
                      <a:pt x="383" y="42"/>
                      <a:pt x="376" y="42"/>
                      <a:pt x="369" y="40"/>
                    </a:cubicBezTo>
                    <a:cubicBezTo>
                      <a:pt x="361" y="32"/>
                      <a:pt x="351" y="32"/>
                      <a:pt x="341" y="34"/>
                    </a:cubicBezTo>
                    <a:cubicBezTo>
                      <a:pt x="262" y="33"/>
                      <a:pt x="184" y="33"/>
                      <a:pt x="105" y="33"/>
                    </a:cubicBezTo>
                    <a:cubicBezTo>
                      <a:pt x="88" y="33"/>
                      <a:pt x="71" y="39"/>
                      <a:pt x="56" y="26"/>
                    </a:cubicBezTo>
                    <a:cubicBezTo>
                      <a:pt x="47" y="7"/>
                      <a:pt x="32" y="16"/>
                      <a:pt x="19" y="17"/>
                    </a:cubicBezTo>
                    <a:cubicBezTo>
                      <a:pt x="8" y="19"/>
                      <a:pt x="0" y="21"/>
                      <a:pt x="5" y="5"/>
                    </a:cubicBezTo>
                    <a:cubicBezTo>
                      <a:pt x="48" y="0"/>
                      <a:pt x="91" y="11"/>
                      <a:pt x="134" y="4"/>
                    </a:cubicBezTo>
                    <a:cubicBezTo>
                      <a:pt x="162" y="0"/>
                      <a:pt x="190" y="2"/>
                      <a:pt x="217" y="3"/>
                    </a:cubicBezTo>
                    <a:cubicBezTo>
                      <a:pt x="238" y="3"/>
                      <a:pt x="261" y="1"/>
                      <a:pt x="282" y="8"/>
                    </a:cubicBezTo>
                    <a:cubicBezTo>
                      <a:pt x="289" y="11"/>
                      <a:pt x="297" y="12"/>
                      <a:pt x="305" y="8"/>
                    </a:cubicBezTo>
                    <a:cubicBezTo>
                      <a:pt x="323" y="12"/>
                      <a:pt x="341" y="13"/>
                      <a:pt x="358" y="21"/>
                    </a:cubicBezTo>
                    <a:close/>
                  </a:path>
                </a:pathLst>
              </a:custGeom>
              <a:solidFill>
                <a:srgbClr val="69AD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5" name="Freeform 549">
                <a:extLst>
                  <a:ext uri="{FF2B5EF4-FFF2-40B4-BE49-F238E27FC236}">
                    <a16:creationId xmlns:a16="http://schemas.microsoft.com/office/drawing/2014/main" id="{28710E55-94A0-4EA2-9045-F654B5F1702B}"/>
                  </a:ext>
                </a:extLst>
              </p:cNvPr>
              <p:cNvSpPr>
                <a:spLocks/>
              </p:cNvSpPr>
              <p:nvPr/>
            </p:nvSpPr>
            <p:spPr bwMode="auto">
              <a:xfrm>
                <a:off x="1064" y="3688"/>
                <a:ext cx="397" cy="40"/>
              </a:xfrm>
              <a:custGeom>
                <a:avLst/>
                <a:gdLst>
                  <a:gd name="T0" fmla="*/ 29 w 353"/>
                  <a:gd name="T1" fmla="*/ 30 h 36"/>
                  <a:gd name="T2" fmla="*/ 25 w 353"/>
                  <a:gd name="T3" fmla="*/ 25 h 36"/>
                  <a:gd name="T4" fmla="*/ 10 w 353"/>
                  <a:gd name="T5" fmla="*/ 16 h 36"/>
                  <a:gd name="T6" fmla="*/ 0 w 353"/>
                  <a:gd name="T7" fmla="*/ 14 h 36"/>
                  <a:gd name="T8" fmla="*/ 42 w 353"/>
                  <a:gd name="T9" fmla="*/ 5 h 36"/>
                  <a:gd name="T10" fmla="*/ 154 w 353"/>
                  <a:gd name="T11" fmla="*/ 2 h 36"/>
                  <a:gd name="T12" fmla="*/ 204 w 353"/>
                  <a:gd name="T13" fmla="*/ 5 h 36"/>
                  <a:gd name="T14" fmla="*/ 321 w 353"/>
                  <a:gd name="T15" fmla="*/ 2 h 36"/>
                  <a:gd name="T16" fmla="*/ 308 w 353"/>
                  <a:gd name="T17" fmla="*/ 10 h 36"/>
                  <a:gd name="T18" fmla="*/ 295 w 353"/>
                  <a:gd name="T19" fmla="*/ 7 h 36"/>
                  <a:gd name="T20" fmla="*/ 273 w 353"/>
                  <a:gd name="T21" fmla="*/ 14 h 36"/>
                  <a:gd name="T22" fmla="*/ 273 w 353"/>
                  <a:gd name="T23" fmla="*/ 22 h 36"/>
                  <a:gd name="T24" fmla="*/ 296 w 353"/>
                  <a:gd name="T25" fmla="*/ 20 h 36"/>
                  <a:gd name="T26" fmla="*/ 300 w 353"/>
                  <a:gd name="T27" fmla="*/ 20 h 36"/>
                  <a:gd name="T28" fmla="*/ 353 w 353"/>
                  <a:gd name="T29" fmla="*/ 30 h 36"/>
                  <a:gd name="T30" fmla="*/ 294 w 353"/>
                  <a:gd name="T31" fmla="*/ 31 h 36"/>
                  <a:gd name="T32" fmla="*/ 246 w 353"/>
                  <a:gd name="T33" fmla="*/ 33 h 36"/>
                  <a:gd name="T34" fmla="*/ 156 w 353"/>
                  <a:gd name="T35" fmla="*/ 29 h 36"/>
                  <a:gd name="T36" fmla="*/ 41 w 353"/>
                  <a:gd name="T37" fmla="*/ 30 h 36"/>
                  <a:gd name="T38" fmla="*/ 29 w 353"/>
                  <a:gd name="T39" fmla="*/ 3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3" h="36">
                    <a:moveTo>
                      <a:pt x="29" y="30"/>
                    </a:moveTo>
                    <a:cubicBezTo>
                      <a:pt x="27" y="28"/>
                      <a:pt x="25" y="27"/>
                      <a:pt x="25" y="25"/>
                    </a:cubicBezTo>
                    <a:cubicBezTo>
                      <a:pt x="25" y="14"/>
                      <a:pt x="22" y="8"/>
                      <a:pt x="10" y="16"/>
                    </a:cubicBezTo>
                    <a:cubicBezTo>
                      <a:pt x="8" y="17"/>
                      <a:pt x="4" y="14"/>
                      <a:pt x="0" y="14"/>
                    </a:cubicBezTo>
                    <a:cubicBezTo>
                      <a:pt x="12" y="0"/>
                      <a:pt x="28" y="6"/>
                      <a:pt x="42" y="5"/>
                    </a:cubicBezTo>
                    <a:cubicBezTo>
                      <a:pt x="79" y="3"/>
                      <a:pt x="117" y="5"/>
                      <a:pt x="154" y="2"/>
                    </a:cubicBezTo>
                    <a:cubicBezTo>
                      <a:pt x="171" y="0"/>
                      <a:pt x="187" y="7"/>
                      <a:pt x="204" y="5"/>
                    </a:cubicBezTo>
                    <a:cubicBezTo>
                      <a:pt x="243" y="0"/>
                      <a:pt x="282" y="1"/>
                      <a:pt x="321" y="2"/>
                    </a:cubicBezTo>
                    <a:cubicBezTo>
                      <a:pt x="318" y="7"/>
                      <a:pt x="317" y="15"/>
                      <a:pt x="308" y="10"/>
                    </a:cubicBezTo>
                    <a:cubicBezTo>
                      <a:pt x="304" y="7"/>
                      <a:pt x="300" y="5"/>
                      <a:pt x="295" y="7"/>
                    </a:cubicBezTo>
                    <a:cubicBezTo>
                      <a:pt x="288" y="9"/>
                      <a:pt x="277" y="2"/>
                      <a:pt x="273" y="14"/>
                    </a:cubicBezTo>
                    <a:cubicBezTo>
                      <a:pt x="272" y="17"/>
                      <a:pt x="271" y="19"/>
                      <a:pt x="273" y="22"/>
                    </a:cubicBezTo>
                    <a:cubicBezTo>
                      <a:pt x="281" y="28"/>
                      <a:pt x="289" y="26"/>
                      <a:pt x="296" y="20"/>
                    </a:cubicBezTo>
                    <a:cubicBezTo>
                      <a:pt x="297" y="20"/>
                      <a:pt x="299" y="20"/>
                      <a:pt x="300" y="20"/>
                    </a:cubicBezTo>
                    <a:cubicBezTo>
                      <a:pt x="317" y="31"/>
                      <a:pt x="336" y="23"/>
                      <a:pt x="353" y="30"/>
                    </a:cubicBezTo>
                    <a:cubicBezTo>
                      <a:pt x="333" y="35"/>
                      <a:pt x="314" y="36"/>
                      <a:pt x="294" y="31"/>
                    </a:cubicBezTo>
                    <a:cubicBezTo>
                      <a:pt x="278" y="27"/>
                      <a:pt x="263" y="36"/>
                      <a:pt x="246" y="33"/>
                    </a:cubicBezTo>
                    <a:cubicBezTo>
                      <a:pt x="217" y="28"/>
                      <a:pt x="186" y="28"/>
                      <a:pt x="156" y="29"/>
                    </a:cubicBezTo>
                    <a:cubicBezTo>
                      <a:pt x="118" y="30"/>
                      <a:pt x="79" y="27"/>
                      <a:pt x="41" y="30"/>
                    </a:cubicBezTo>
                    <a:cubicBezTo>
                      <a:pt x="37" y="30"/>
                      <a:pt x="33" y="30"/>
                      <a:pt x="29" y="30"/>
                    </a:cubicBezTo>
                    <a:close/>
                  </a:path>
                </a:pathLst>
              </a:custGeom>
              <a:solidFill>
                <a:srgbClr val="73B2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6" name="Freeform 550">
                <a:extLst>
                  <a:ext uri="{FF2B5EF4-FFF2-40B4-BE49-F238E27FC236}">
                    <a16:creationId xmlns:a16="http://schemas.microsoft.com/office/drawing/2014/main" id="{1E75E54B-AB35-4160-8CF8-660C1B98E82D}"/>
                  </a:ext>
                </a:extLst>
              </p:cNvPr>
              <p:cNvSpPr>
                <a:spLocks/>
              </p:cNvSpPr>
              <p:nvPr/>
            </p:nvSpPr>
            <p:spPr bwMode="auto">
              <a:xfrm>
                <a:off x="737" y="3766"/>
                <a:ext cx="312" cy="48"/>
              </a:xfrm>
              <a:custGeom>
                <a:avLst/>
                <a:gdLst>
                  <a:gd name="T0" fmla="*/ 0 w 277"/>
                  <a:gd name="T1" fmla="*/ 24 h 43"/>
                  <a:gd name="T2" fmla="*/ 4 w 277"/>
                  <a:gd name="T3" fmla="*/ 4 h 43"/>
                  <a:gd name="T4" fmla="*/ 13 w 277"/>
                  <a:gd name="T5" fmla="*/ 3 h 43"/>
                  <a:gd name="T6" fmla="*/ 61 w 277"/>
                  <a:gd name="T7" fmla="*/ 8 h 43"/>
                  <a:gd name="T8" fmla="*/ 96 w 277"/>
                  <a:gd name="T9" fmla="*/ 4 h 43"/>
                  <a:gd name="T10" fmla="*/ 96 w 277"/>
                  <a:gd name="T11" fmla="*/ 4 h 43"/>
                  <a:gd name="T12" fmla="*/ 136 w 277"/>
                  <a:gd name="T13" fmla="*/ 6 h 43"/>
                  <a:gd name="T14" fmla="*/ 164 w 277"/>
                  <a:gd name="T15" fmla="*/ 0 h 43"/>
                  <a:gd name="T16" fmla="*/ 172 w 277"/>
                  <a:gd name="T17" fmla="*/ 1 h 43"/>
                  <a:gd name="T18" fmla="*/ 204 w 277"/>
                  <a:gd name="T19" fmla="*/ 11 h 43"/>
                  <a:gd name="T20" fmla="*/ 221 w 277"/>
                  <a:gd name="T21" fmla="*/ 15 h 43"/>
                  <a:gd name="T22" fmla="*/ 224 w 277"/>
                  <a:gd name="T23" fmla="*/ 16 h 43"/>
                  <a:gd name="T24" fmla="*/ 253 w 277"/>
                  <a:gd name="T25" fmla="*/ 23 h 43"/>
                  <a:gd name="T26" fmla="*/ 272 w 277"/>
                  <a:gd name="T27" fmla="*/ 36 h 43"/>
                  <a:gd name="T28" fmla="*/ 248 w 277"/>
                  <a:gd name="T29" fmla="*/ 41 h 43"/>
                  <a:gd name="T30" fmla="*/ 204 w 277"/>
                  <a:gd name="T31" fmla="*/ 37 h 43"/>
                  <a:gd name="T32" fmla="*/ 196 w 277"/>
                  <a:gd name="T33" fmla="*/ 36 h 43"/>
                  <a:gd name="T34" fmla="*/ 156 w 277"/>
                  <a:gd name="T35" fmla="*/ 36 h 43"/>
                  <a:gd name="T36" fmla="*/ 87 w 277"/>
                  <a:gd name="T37" fmla="*/ 36 h 43"/>
                  <a:gd name="T38" fmla="*/ 79 w 277"/>
                  <a:gd name="T39" fmla="*/ 36 h 43"/>
                  <a:gd name="T40" fmla="*/ 16 w 277"/>
                  <a:gd name="T41" fmla="*/ 36 h 43"/>
                  <a:gd name="T42" fmla="*/ 0 w 277"/>
                  <a:gd name="T43" fmla="*/ 2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7" h="43">
                    <a:moveTo>
                      <a:pt x="0" y="24"/>
                    </a:moveTo>
                    <a:cubicBezTo>
                      <a:pt x="11" y="20"/>
                      <a:pt x="5" y="11"/>
                      <a:pt x="4" y="4"/>
                    </a:cubicBezTo>
                    <a:cubicBezTo>
                      <a:pt x="7" y="1"/>
                      <a:pt x="12" y="1"/>
                      <a:pt x="13" y="3"/>
                    </a:cubicBezTo>
                    <a:cubicBezTo>
                      <a:pt x="27" y="20"/>
                      <a:pt x="45" y="8"/>
                      <a:pt x="61" y="8"/>
                    </a:cubicBezTo>
                    <a:cubicBezTo>
                      <a:pt x="73" y="8"/>
                      <a:pt x="85" y="6"/>
                      <a:pt x="96" y="4"/>
                    </a:cubicBezTo>
                    <a:cubicBezTo>
                      <a:pt x="96" y="4"/>
                      <a:pt x="96" y="4"/>
                      <a:pt x="96" y="4"/>
                    </a:cubicBezTo>
                    <a:cubicBezTo>
                      <a:pt x="110" y="3"/>
                      <a:pt x="123" y="6"/>
                      <a:pt x="136" y="6"/>
                    </a:cubicBezTo>
                    <a:cubicBezTo>
                      <a:pt x="146" y="6"/>
                      <a:pt x="155" y="5"/>
                      <a:pt x="164" y="0"/>
                    </a:cubicBezTo>
                    <a:cubicBezTo>
                      <a:pt x="167" y="0"/>
                      <a:pt x="169" y="0"/>
                      <a:pt x="172" y="1"/>
                    </a:cubicBezTo>
                    <a:cubicBezTo>
                      <a:pt x="181" y="9"/>
                      <a:pt x="191" y="16"/>
                      <a:pt x="204" y="11"/>
                    </a:cubicBezTo>
                    <a:cubicBezTo>
                      <a:pt x="211" y="9"/>
                      <a:pt x="216" y="12"/>
                      <a:pt x="221" y="15"/>
                    </a:cubicBezTo>
                    <a:cubicBezTo>
                      <a:pt x="222" y="16"/>
                      <a:pt x="223" y="16"/>
                      <a:pt x="224" y="16"/>
                    </a:cubicBezTo>
                    <a:cubicBezTo>
                      <a:pt x="235" y="14"/>
                      <a:pt x="244" y="17"/>
                      <a:pt x="253" y="23"/>
                    </a:cubicBezTo>
                    <a:cubicBezTo>
                      <a:pt x="259" y="28"/>
                      <a:pt x="277" y="15"/>
                      <a:pt x="272" y="36"/>
                    </a:cubicBezTo>
                    <a:cubicBezTo>
                      <a:pt x="264" y="38"/>
                      <a:pt x="256" y="39"/>
                      <a:pt x="248" y="41"/>
                    </a:cubicBezTo>
                    <a:cubicBezTo>
                      <a:pt x="233" y="42"/>
                      <a:pt x="219" y="36"/>
                      <a:pt x="204" y="37"/>
                    </a:cubicBezTo>
                    <a:cubicBezTo>
                      <a:pt x="201" y="36"/>
                      <a:pt x="199" y="36"/>
                      <a:pt x="196" y="36"/>
                    </a:cubicBezTo>
                    <a:cubicBezTo>
                      <a:pt x="183" y="32"/>
                      <a:pt x="169" y="40"/>
                      <a:pt x="156" y="36"/>
                    </a:cubicBezTo>
                    <a:cubicBezTo>
                      <a:pt x="133" y="38"/>
                      <a:pt x="110" y="43"/>
                      <a:pt x="87" y="36"/>
                    </a:cubicBezTo>
                    <a:cubicBezTo>
                      <a:pt x="84" y="35"/>
                      <a:pt x="81" y="35"/>
                      <a:pt x="79" y="36"/>
                    </a:cubicBezTo>
                    <a:cubicBezTo>
                      <a:pt x="58" y="43"/>
                      <a:pt x="37" y="41"/>
                      <a:pt x="16" y="36"/>
                    </a:cubicBezTo>
                    <a:cubicBezTo>
                      <a:pt x="6" y="39"/>
                      <a:pt x="0" y="35"/>
                      <a:pt x="0" y="24"/>
                    </a:cubicBezTo>
                    <a:close/>
                  </a:path>
                </a:pathLst>
              </a:custGeom>
              <a:solidFill>
                <a:srgbClr val="6BAC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7" name="Freeform 551">
                <a:extLst>
                  <a:ext uri="{FF2B5EF4-FFF2-40B4-BE49-F238E27FC236}">
                    <a16:creationId xmlns:a16="http://schemas.microsoft.com/office/drawing/2014/main" id="{573F1279-D1D6-43C1-82BB-3E47C921163A}"/>
                  </a:ext>
                </a:extLst>
              </p:cNvPr>
              <p:cNvSpPr>
                <a:spLocks/>
              </p:cNvSpPr>
              <p:nvPr/>
            </p:nvSpPr>
            <p:spPr bwMode="auto">
              <a:xfrm>
                <a:off x="1015" y="3775"/>
                <a:ext cx="255" cy="53"/>
              </a:xfrm>
              <a:custGeom>
                <a:avLst/>
                <a:gdLst>
                  <a:gd name="T0" fmla="*/ 25 w 227"/>
                  <a:gd name="T1" fmla="*/ 28 h 47"/>
                  <a:gd name="T2" fmla="*/ 13 w 227"/>
                  <a:gd name="T3" fmla="*/ 21 h 47"/>
                  <a:gd name="T4" fmla="*/ 5 w 227"/>
                  <a:gd name="T5" fmla="*/ 20 h 47"/>
                  <a:gd name="T6" fmla="*/ 13 w 227"/>
                  <a:gd name="T7" fmla="*/ 6 h 47"/>
                  <a:gd name="T8" fmla="*/ 33 w 227"/>
                  <a:gd name="T9" fmla="*/ 0 h 47"/>
                  <a:gd name="T10" fmla="*/ 37 w 227"/>
                  <a:gd name="T11" fmla="*/ 0 h 47"/>
                  <a:gd name="T12" fmla="*/ 91 w 227"/>
                  <a:gd name="T13" fmla="*/ 14 h 47"/>
                  <a:gd name="T14" fmla="*/ 114 w 227"/>
                  <a:gd name="T15" fmla="*/ 15 h 47"/>
                  <a:gd name="T16" fmla="*/ 121 w 227"/>
                  <a:gd name="T17" fmla="*/ 13 h 47"/>
                  <a:gd name="T18" fmla="*/ 185 w 227"/>
                  <a:gd name="T19" fmla="*/ 5 h 47"/>
                  <a:gd name="T20" fmla="*/ 197 w 227"/>
                  <a:gd name="T21" fmla="*/ 4 h 47"/>
                  <a:gd name="T22" fmla="*/ 225 w 227"/>
                  <a:gd name="T23" fmla="*/ 39 h 47"/>
                  <a:gd name="T24" fmla="*/ 114 w 227"/>
                  <a:gd name="T25" fmla="*/ 30 h 47"/>
                  <a:gd name="T26" fmla="*/ 97 w 227"/>
                  <a:gd name="T27" fmla="*/ 38 h 47"/>
                  <a:gd name="T28" fmla="*/ 25 w 227"/>
                  <a:gd name="T29" fmla="*/ 2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47">
                    <a:moveTo>
                      <a:pt x="25" y="28"/>
                    </a:moveTo>
                    <a:cubicBezTo>
                      <a:pt x="24" y="21"/>
                      <a:pt x="22" y="14"/>
                      <a:pt x="13" y="21"/>
                    </a:cubicBezTo>
                    <a:cubicBezTo>
                      <a:pt x="10" y="24"/>
                      <a:pt x="7" y="23"/>
                      <a:pt x="5" y="20"/>
                    </a:cubicBezTo>
                    <a:cubicBezTo>
                      <a:pt x="0" y="11"/>
                      <a:pt x="7" y="8"/>
                      <a:pt x="13" y="6"/>
                    </a:cubicBezTo>
                    <a:cubicBezTo>
                      <a:pt x="19" y="4"/>
                      <a:pt x="27" y="4"/>
                      <a:pt x="33" y="0"/>
                    </a:cubicBezTo>
                    <a:cubicBezTo>
                      <a:pt x="34" y="0"/>
                      <a:pt x="36" y="0"/>
                      <a:pt x="37" y="0"/>
                    </a:cubicBezTo>
                    <a:cubicBezTo>
                      <a:pt x="54" y="7"/>
                      <a:pt x="73" y="10"/>
                      <a:pt x="91" y="14"/>
                    </a:cubicBezTo>
                    <a:cubicBezTo>
                      <a:pt x="99" y="15"/>
                      <a:pt x="106" y="19"/>
                      <a:pt x="114" y="15"/>
                    </a:cubicBezTo>
                    <a:cubicBezTo>
                      <a:pt x="116" y="13"/>
                      <a:pt x="119" y="12"/>
                      <a:pt x="121" y="13"/>
                    </a:cubicBezTo>
                    <a:cubicBezTo>
                      <a:pt x="144" y="18"/>
                      <a:pt x="164" y="8"/>
                      <a:pt x="185" y="5"/>
                    </a:cubicBezTo>
                    <a:cubicBezTo>
                      <a:pt x="189" y="4"/>
                      <a:pt x="193" y="4"/>
                      <a:pt x="197" y="4"/>
                    </a:cubicBezTo>
                    <a:cubicBezTo>
                      <a:pt x="217" y="13"/>
                      <a:pt x="227" y="26"/>
                      <a:pt x="225" y="39"/>
                    </a:cubicBezTo>
                    <a:cubicBezTo>
                      <a:pt x="188" y="37"/>
                      <a:pt x="150" y="47"/>
                      <a:pt x="114" y="30"/>
                    </a:cubicBezTo>
                    <a:cubicBezTo>
                      <a:pt x="107" y="27"/>
                      <a:pt x="105" y="39"/>
                      <a:pt x="97" y="38"/>
                    </a:cubicBezTo>
                    <a:cubicBezTo>
                      <a:pt x="73" y="33"/>
                      <a:pt x="49" y="35"/>
                      <a:pt x="25" y="28"/>
                    </a:cubicBezTo>
                    <a:close/>
                  </a:path>
                </a:pathLst>
              </a:custGeom>
              <a:solidFill>
                <a:srgbClr val="7EB6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8" name="Freeform 552">
                <a:extLst>
                  <a:ext uri="{FF2B5EF4-FFF2-40B4-BE49-F238E27FC236}">
                    <a16:creationId xmlns:a16="http://schemas.microsoft.com/office/drawing/2014/main" id="{C4907167-D7C9-46EC-9746-37CBE067D07C}"/>
                  </a:ext>
                </a:extLst>
              </p:cNvPr>
              <p:cNvSpPr>
                <a:spLocks/>
              </p:cNvSpPr>
              <p:nvPr/>
            </p:nvSpPr>
            <p:spPr bwMode="auto">
              <a:xfrm>
                <a:off x="1236" y="3777"/>
                <a:ext cx="252" cy="50"/>
              </a:xfrm>
              <a:custGeom>
                <a:avLst/>
                <a:gdLst>
                  <a:gd name="T0" fmla="*/ 28 w 224"/>
                  <a:gd name="T1" fmla="*/ 37 h 44"/>
                  <a:gd name="T2" fmla="*/ 0 w 224"/>
                  <a:gd name="T3" fmla="*/ 2 h 44"/>
                  <a:gd name="T4" fmla="*/ 14 w 224"/>
                  <a:gd name="T5" fmla="*/ 2 h 44"/>
                  <a:gd name="T6" fmla="*/ 72 w 224"/>
                  <a:gd name="T7" fmla="*/ 8 h 44"/>
                  <a:gd name="T8" fmla="*/ 121 w 224"/>
                  <a:gd name="T9" fmla="*/ 8 h 44"/>
                  <a:gd name="T10" fmla="*/ 224 w 224"/>
                  <a:gd name="T11" fmla="*/ 11 h 44"/>
                  <a:gd name="T12" fmla="*/ 188 w 224"/>
                  <a:gd name="T13" fmla="*/ 28 h 44"/>
                  <a:gd name="T14" fmla="*/ 145 w 224"/>
                  <a:gd name="T15" fmla="*/ 35 h 44"/>
                  <a:gd name="T16" fmla="*/ 149 w 224"/>
                  <a:gd name="T17" fmla="*/ 39 h 44"/>
                  <a:gd name="T18" fmla="*/ 120 w 224"/>
                  <a:gd name="T19" fmla="*/ 40 h 44"/>
                  <a:gd name="T20" fmla="*/ 76 w 224"/>
                  <a:gd name="T21" fmla="*/ 38 h 44"/>
                  <a:gd name="T22" fmla="*/ 59 w 224"/>
                  <a:gd name="T23" fmla="*/ 20 h 44"/>
                  <a:gd name="T24" fmla="*/ 76 w 224"/>
                  <a:gd name="T25" fmla="*/ 38 h 44"/>
                  <a:gd name="T26" fmla="*/ 28 w 224"/>
                  <a:gd name="T27" fmla="*/ 3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4" h="44">
                    <a:moveTo>
                      <a:pt x="28" y="37"/>
                    </a:moveTo>
                    <a:cubicBezTo>
                      <a:pt x="24" y="21"/>
                      <a:pt x="8" y="15"/>
                      <a:pt x="0" y="2"/>
                    </a:cubicBezTo>
                    <a:cubicBezTo>
                      <a:pt x="5" y="2"/>
                      <a:pt x="10" y="0"/>
                      <a:pt x="14" y="2"/>
                    </a:cubicBezTo>
                    <a:cubicBezTo>
                      <a:pt x="32" y="14"/>
                      <a:pt x="53" y="12"/>
                      <a:pt x="72" y="8"/>
                    </a:cubicBezTo>
                    <a:cubicBezTo>
                      <a:pt x="89" y="5"/>
                      <a:pt x="105" y="7"/>
                      <a:pt x="121" y="8"/>
                    </a:cubicBezTo>
                    <a:cubicBezTo>
                      <a:pt x="155" y="8"/>
                      <a:pt x="190" y="3"/>
                      <a:pt x="224" y="11"/>
                    </a:cubicBezTo>
                    <a:cubicBezTo>
                      <a:pt x="216" y="24"/>
                      <a:pt x="208" y="34"/>
                      <a:pt x="188" y="28"/>
                    </a:cubicBezTo>
                    <a:cubicBezTo>
                      <a:pt x="175" y="24"/>
                      <a:pt x="159" y="31"/>
                      <a:pt x="145" y="35"/>
                    </a:cubicBezTo>
                    <a:cubicBezTo>
                      <a:pt x="144" y="35"/>
                      <a:pt x="149" y="36"/>
                      <a:pt x="149" y="39"/>
                    </a:cubicBezTo>
                    <a:cubicBezTo>
                      <a:pt x="139" y="44"/>
                      <a:pt x="129" y="43"/>
                      <a:pt x="120" y="40"/>
                    </a:cubicBezTo>
                    <a:cubicBezTo>
                      <a:pt x="105" y="35"/>
                      <a:pt x="91" y="42"/>
                      <a:pt x="76" y="38"/>
                    </a:cubicBezTo>
                    <a:cubicBezTo>
                      <a:pt x="89" y="15"/>
                      <a:pt x="68" y="26"/>
                      <a:pt x="59" y="20"/>
                    </a:cubicBezTo>
                    <a:cubicBezTo>
                      <a:pt x="64" y="30"/>
                      <a:pt x="81" y="22"/>
                      <a:pt x="76" y="38"/>
                    </a:cubicBezTo>
                    <a:cubicBezTo>
                      <a:pt x="60" y="38"/>
                      <a:pt x="44" y="38"/>
                      <a:pt x="28" y="37"/>
                    </a:cubicBezTo>
                    <a:close/>
                  </a:path>
                </a:pathLst>
              </a:custGeom>
              <a:solidFill>
                <a:srgbClr val="9BC6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553">
                <a:extLst>
                  <a:ext uri="{FF2B5EF4-FFF2-40B4-BE49-F238E27FC236}">
                    <a16:creationId xmlns:a16="http://schemas.microsoft.com/office/drawing/2014/main" id="{F7CA4F40-C9C0-4C70-A2A3-0AB120215D43}"/>
                  </a:ext>
                </a:extLst>
              </p:cNvPr>
              <p:cNvSpPr>
                <a:spLocks/>
              </p:cNvSpPr>
              <p:nvPr/>
            </p:nvSpPr>
            <p:spPr bwMode="auto">
              <a:xfrm>
                <a:off x="464" y="3673"/>
                <a:ext cx="192" cy="49"/>
              </a:xfrm>
              <a:custGeom>
                <a:avLst/>
                <a:gdLst>
                  <a:gd name="T0" fmla="*/ 2 w 171"/>
                  <a:gd name="T1" fmla="*/ 6 h 44"/>
                  <a:gd name="T2" fmla="*/ 95 w 171"/>
                  <a:gd name="T3" fmla="*/ 4 h 44"/>
                  <a:gd name="T4" fmla="*/ 164 w 171"/>
                  <a:gd name="T5" fmla="*/ 7 h 44"/>
                  <a:gd name="T6" fmla="*/ 171 w 171"/>
                  <a:gd name="T7" fmla="*/ 11 h 44"/>
                  <a:gd name="T8" fmla="*/ 138 w 171"/>
                  <a:gd name="T9" fmla="*/ 20 h 44"/>
                  <a:gd name="T10" fmla="*/ 159 w 171"/>
                  <a:gd name="T11" fmla="*/ 31 h 44"/>
                  <a:gd name="T12" fmla="*/ 139 w 171"/>
                  <a:gd name="T13" fmla="*/ 35 h 44"/>
                  <a:gd name="T14" fmla="*/ 15 w 171"/>
                  <a:gd name="T15" fmla="*/ 40 h 44"/>
                  <a:gd name="T16" fmla="*/ 14 w 171"/>
                  <a:gd name="T17" fmla="*/ 37 h 44"/>
                  <a:gd name="T18" fmla="*/ 37 w 171"/>
                  <a:gd name="T19" fmla="*/ 29 h 44"/>
                  <a:gd name="T20" fmla="*/ 85 w 171"/>
                  <a:gd name="T21" fmla="*/ 19 h 44"/>
                  <a:gd name="T22" fmla="*/ 102 w 171"/>
                  <a:gd name="T23" fmla="*/ 19 h 44"/>
                  <a:gd name="T24" fmla="*/ 86 w 171"/>
                  <a:gd name="T25" fmla="*/ 19 h 44"/>
                  <a:gd name="T26" fmla="*/ 53 w 171"/>
                  <a:gd name="T27" fmla="*/ 22 h 44"/>
                  <a:gd name="T28" fmla="*/ 14 w 171"/>
                  <a:gd name="T29" fmla="*/ 21 h 44"/>
                  <a:gd name="T30" fmla="*/ 2 w 171"/>
                  <a:gd name="T31" fmla="*/ 9 h 44"/>
                  <a:gd name="T32" fmla="*/ 2 w 171"/>
                  <a:gd name="T33"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1" h="44">
                    <a:moveTo>
                      <a:pt x="2" y="6"/>
                    </a:moveTo>
                    <a:cubicBezTo>
                      <a:pt x="33" y="0"/>
                      <a:pt x="65" y="2"/>
                      <a:pt x="95" y="4"/>
                    </a:cubicBezTo>
                    <a:cubicBezTo>
                      <a:pt x="118" y="5"/>
                      <a:pt x="141" y="8"/>
                      <a:pt x="164" y="7"/>
                    </a:cubicBezTo>
                    <a:cubicBezTo>
                      <a:pt x="167" y="7"/>
                      <a:pt x="169" y="10"/>
                      <a:pt x="171" y="11"/>
                    </a:cubicBezTo>
                    <a:cubicBezTo>
                      <a:pt x="163" y="21"/>
                      <a:pt x="151" y="19"/>
                      <a:pt x="138" y="20"/>
                    </a:cubicBezTo>
                    <a:cubicBezTo>
                      <a:pt x="144" y="29"/>
                      <a:pt x="155" y="24"/>
                      <a:pt x="159" y="31"/>
                    </a:cubicBezTo>
                    <a:cubicBezTo>
                      <a:pt x="154" y="38"/>
                      <a:pt x="145" y="36"/>
                      <a:pt x="139" y="35"/>
                    </a:cubicBezTo>
                    <a:cubicBezTo>
                      <a:pt x="97" y="33"/>
                      <a:pt x="57" y="44"/>
                      <a:pt x="15" y="40"/>
                    </a:cubicBezTo>
                    <a:cubicBezTo>
                      <a:pt x="15" y="39"/>
                      <a:pt x="15" y="38"/>
                      <a:pt x="14" y="37"/>
                    </a:cubicBezTo>
                    <a:cubicBezTo>
                      <a:pt x="20" y="28"/>
                      <a:pt x="29" y="29"/>
                      <a:pt x="37" y="29"/>
                    </a:cubicBezTo>
                    <a:cubicBezTo>
                      <a:pt x="54" y="29"/>
                      <a:pt x="70" y="29"/>
                      <a:pt x="85" y="19"/>
                    </a:cubicBezTo>
                    <a:cubicBezTo>
                      <a:pt x="90" y="16"/>
                      <a:pt x="96" y="18"/>
                      <a:pt x="102" y="19"/>
                    </a:cubicBezTo>
                    <a:cubicBezTo>
                      <a:pt x="96" y="16"/>
                      <a:pt x="91" y="16"/>
                      <a:pt x="86" y="19"/>
                    </a:cubicBezTo>
                    <a:cubicBezTo>
                      <a:pt x="76" y="24"/>
                      <a:pt x="65" y="24"/>
                      <a:pt x="53" y="22"/>
                    </a:cubicBezTo>
                    <a:cubicBezTo>
                      <a:pt x="40" y="20"/>
                      <a:pt x="27" y="17"/>
                      <a:pt x="14" y="21"/>
                    </a:cubicBezTo>
                    <a:cubicBezTo>
                      <a:pt x="5" y="24"/>
                      <a:pt x="0" y="19"/>
                      <a:pt x="2" y="9"/>
                    </a:cubicBezTo>
                    <a:cubicBezTo>
                      <a:pt x="2" y="8"/>
                      <a:pt x="2" y="7"/>
                      <a:pt x="2" y="6"/>
                    </a:cubicBezTo>
                    <a:close/>
                  </a:path>
                </a:pathLst>
              </a:custGeom>
              <a:solidFill>
                <a:srgbClr val="80B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554">
                <a:extLst>
                  <a:ext uri="{FF2B5EF4-FFF2-40B4-BE49-F238E27FC236}">
                    <a16:creationId xmlns:a16="http://schemas.microsoft.com/office/drawing/2014/main" id="{EBA26BA5-660C-443D-A19A-C920ACBFF1F3}"/>
                  </a:ext>
                </a:extLst>
              </p:cNvPr>
              <p:cNvSpPr>
                <a:spLocks/>
              </p:cNvSpPr>
              <p:nvPr/>
            </p:nvSpPr>
            <p:spPr bwMode="auto">
              <a:xfrm>
                <a:off x="270" y="3661"/>
                <a:ext cx="198" cy="46"/>
              </a:xfrm>
              <a:custGeom>
                <a:avLst/>
                <a:gdLst>
                  <a:gd name="T0" fmla="*/ 38 w 176"/>
                  <a:gd name="T1" fmla="*/ 34 h 41"/>
                  <a:gd name="T2" fmla="*/ 0 w 176"/>
                  <a:gd name="T3" fmla="*/ 10 h 41"/>
                  <a:gd name="T4" fmla="*/ 24 w 176"/>
                  <a:gd name="T5" fmla="*/ 5 h 41"/>
                  <a:gd name="T6" fmla="*/ 32 w 176"/>
                  <a:gd name="T7" fmla="*/ 2 h 41"/>
                  <a:gd name="T8" fmla="*/ 96 w 176"/>
                  <a:gd name="T9" fmla="*/ 11 h 41"/>
                  <a:gd name="T10" fmla="*/ 151 w 176"/>
                  <a:gd name="T11" fmla="*/ 10 h 41"/>
                  <a:gd name="T12" fmla="*/ 175 w 176"/>
                  <a:gd name="T13" fmla="*/ 17 h 41"/>
                  <a:gd name="T14" fmla="*/ 176 w 176"/>
                  <a:gd name="T15" fmla="*/ 19 h 41"/>
                  <a:gd name="T16" fmla="*/ 160 w 176"/>
                  <a:gd name="T17" fmla="*/ 32 h 41"/>
                  <a:gd name="T18" fmla="*/ 113 w 176"/>
                  <a:gd name="T19" fmla="*/ 27 h 41"/>
                  <a:gd name="T20" fmla="*/ 73 w 176"/>
                  <a:gd name="T21" fmla="*/ 26 h 41"/>
                  <a:gd name="T22" fmla="*/ 58 w 176"/>
                  <a:gd name="T23" fmla="*/ 20 h 41"/>
                  <a:gd name="T24" fmla="*/ 48 w 176"/>
                  <a:gd name="T25" fmla="*/ 38 h 41"/>
                  <a:gd name="T26" fmla="*/ 38 w 176"/>
                  <a:gd name="T27" fmla="*/ 3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41">
                    <a:moveTo>
                      <a:pt x="38" y="34"/>
                    </a:moveTo>
                    <a:cubicBezTo>
                      <a:pt x="25" y="26"/>
                      <a:pt x="10" y="22"/>
                      <a:pt x="0" y="10"/>
                    </a:cubicBezTo>
                    <a:cubicBezTo>
                      <a:pt x="8" y="10"/>
                      <a:pt x="17" y="11"/>
                      <a:pt x="24" y="5"/>
                    </a:cubicBezTo>
                    <a:cubicBezTo>
                      <a:pt x="26" y="3"/>
                      <a:pt x="29" y="2"/>
                      <a:pt x="32" y="2"/>
                    </a:cubicBezTo>
                    <a:cubicBezTo>
                      <a:pt x="54" y="4"/>
                      <a:pt x="76" y="0"/>
                      <a:pt x="96" y="11"/>
                    </a:cubicBezTo>
                    <a:cubicBezTo>
                      <a:pt x="115" y="11"/>
                      <a:pt x="133" y="11"/>
                      <a:pt x="151" y="10"/>
                    </a:cubicBezTo>
                    <a:cubicBezTo>
                      <a:pt x="161" y="10"/>
                      <a:pt x="168" y="12"/>
                      <a:pt x="175" y="17"/>
                    </a:cubicBezTo>
                    <a:cubicBezTo>
                      <a:pt x="175" y="17"/>
                      <a:pt x="176" y="19"/>
                      <a:pt x="176" y="19"/>
                    </a:cubicBezTo>
                    <a:cubicBezTo>
                      <a:pt x="176" y="29"/>
                      <a:pt x="171" y="31"/>
                      <a:pt x="160" y="32"/>
                    </a:cubicBezTo>
                    <a:cubicBezTo>
                      <a:pt x="144" y="33"/>
                      <a:pt x="129" y="26"/>
                      <a:pt x="113" y="27"/>
                    </a:cubicBezTo>
                    <a:cubicBezTo>
                      <a:pt x="99" y="41"/>
                      <a:pt x="86" y="29"/>
                      <a:pt x="73" y="26"/>
                    </a:cubicBezTo>
                    <a:cubicBezTo>
                      <a:pt x="68" y="24"/>
                      <a:pt x="63" y="22"/>
                      <a:pt x="58" y="20"/>
                    </a:cubicBezTo>
                    <a:cubicBezTo>
                      <a:pt x="57" y="28"/>
                      <a:pt x="62" y="38"/>
                      <a:pt x="48" y="38"/>
                    </a:cubicBezTo>
                    <a:cubicBezTo>
                      <a:pt x="46" y="34"/>
                      <a:pt x="41" y="35"/>
                      <a:pt x="38" y="34"/>
                    </a:cubicBezTo>
                    <a:close/>
                  </a:path>
                </a:pathLst>
              </a:custGeom>
              <a:solidFill>
                <a:srgbClr val="80B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555">
                <a:extLst>
                  <a:ext uri="{FF2B5EF4-FFF2-40B4-BE49-F238E27FC236}">
                    <a16:creationId xmlns:a16="http://schemas.microsoft.com/office/drawing/2014/main" id="{FCF91CE7-2E05-4F1B-923D-4C5C6D856329}"/>
                  </a:ext>
                </a:extLst>
              </p:cNvPr>
              <p:cNvSpPr>
                <a:spLocks/>
              </p:cNvSpPr>
              <p:nvPr/>
            </p:nvSpPr>
            <p:spPr bwMode="auto">
              <a:xfrm>
                <a:off x="1386" y="3789"/>
                <a:ext cx="147" cy="38"/>
              </a:xfrm>
              <a:custGeom>
                <a:avLst/>
                <a:gdLst>
                  <a:gd name="T0" fmla="*/ 16 w 131"/>
                  <a:gd name="T1" fmla="*/ 29 h 34"/>
                  <a:gd name="T2" fmla="*/ 0 w 131"/>
                  <a:gd name="T3" fmla="*/ 26 h 34"/>
                  <a:gd name="T4" fmla="*/ 68 w 131"/>
                  <a:gd name="T5" fmla="*/ 16 h 34"/>
                  <a:gd name="T6" fmla="*/ 77 w 131"/>
                  <a:gd name="T7" fmla="*/ 13 h 34"/>
                  <a:gd name="T8" fmla="*/ 91 w 131"/>
                  <a:gd name="T9" fmla="*/ 1 h 34"/>
                  <a:gd name="T10" fmla="*/ 95 w 131"/>
                  <a:gd name="T11" fmla="*/ 0 h 34"/>
                  <a:gd name="T12" fmla="*/ 121 w 131"/>
                  <a:gd name="T13" fmla="*/ 8 h 34"/>
                  <a:gd name="T14" fmla="*/ 123 w 131"/>
                  <a:gd name="T15" fmla="*/ 32 h 34"/>
                  <a:gd name="T16" fmla="*/ 78 w 131"/>
                  <a:gd name="T17" fmla="*/ 28 h 34"/>
                  <a:gd name="T18" fmla="*/ 16 w 131"/>
                  <a:gd name="T19" fmla="*/ 2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34">
                    <a:moveTo>
                      <a:pt x="16" y="29"/>
                    </a:moveTo>
                    <a:cubicBezTo>
                      <a:pt x="12" y="28"/>
                      <a:pt x="9" y="28"/>
                      <a:pt x="0" y="26"/>
                    </a:cubicBezTo>
                    <a:cubicBezTo>
                      <a:pt x="26" y="18"/>
                      <a:pt x="45" y="6"/>
                      <a:pt x="68" y="16"/>
                    </a:cubicBezTo>
                    <a:cubicBezTo>
                      <a:pt x="73" y="18"/>
                      <a:pt x="78" y="17"/>
                      <a:pt x="77" y="13"/>
                    </a:cubicBezTo>
                    <a:cubicBezTo>
                      <a:pt x="75" y="1"/>
                      <a:pt x="88" y="6"/>
                      <a:pt x="91" y="1"/>
                    </a:cubicBezTo>
                    <a:cubicBezTo>
                      <a:pt x="92" y="0"/>
                      <a:pt x="94" y="0"/>
                      <a:pt x="95" y="0"/>
                    </a:cubicBezTo>
                    <a:cubicBezTo>
                      <a:pt x="104" y="1"/>
                      <a:pt x="112" y="7"/>
                      <a:pt x="121" y="8"/>
                    </a:cubicBezTo>
                    <a:cubicBezTo>
                      <a:pt x="131" y="10"/>
                      <a:pt x="125" y="23"/>
                      <a:pt x="123" y="32"/>
                    </a:cubicBezTo>
                    <a:cubicBezTo>
                      <a:pt x="107" y="34"/>
                      <a:pt x="93" y="30"/>
                      <a:pt x="78" y="28"/>
                    </a:cubicBezTo>
                    <a:cubicBezTo>
                      <a:pt x="57" y="24"/>
                      <a:pt x="36" y="33"/>
                      <a:pt x="16" y="29"/>
                    </a:cubicBezTo>
                    <a:close/>
                  </a:path>
                </a:pathLst>
              </a:custGeom>
              <a:solidFill>
                <a:srgbClr val="77AE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556">
                <a:extLst>
                  <a:ext uri="{FF2B5EF4-FFF2-40B4-BE49-F238E27FC236}">
                    <a16:creationId xmlns:a16="http://schemas.microsoft.com/office/drawing/2014/main" id="{3A78BD5D-24CC-425A-9ACE-FAF64F7D500E}"/>
                  </a:ext>
                </a:extLst>
              </p:cNvPr>
              <p:cNvSpPr>
                <a:spLocks/>
              </p:cNvSpPr>
              <p:nvPr/>
            </p:nvSpPr>
            <p:spPr bwMode="auto">
              <a:xfrm>
                <a:off x="1056" y="3762"/>
                <a:ext cx="167" cy="46"/>
              </a:xfrm>
              <a:custGeom>
                <a:avLst/>
                <a:gdLst>
                  <a:gd name="T0" fmla="*/ 148 w 148"/>
                  <a:gd name="T1" fmla="*/ 17 h 41"/>
                  <a:gd name="T2" fmla="*/ 90 w 148"/>
                  <a:gd name="T3" fmla="*/ 29 h 41"/>
                  <a:gd name="T4" fmla="*/ 60 w 148"/>
                  <a:gd name="T5" fmla="*/ 41 h 41"/>
                  <a:gd name="T6" fmla="*/ 34 w 148"/>
                  <a:gd name="T7" fmla="*/ 30 h 41"/>
                  <a:gd name="T8" fmla="*/ 14 w 148"/>
                  <a:gd name="T9" fmla="*/ 23 h 41"/>
                  <a:gd name="T10" fmla="*/ 0 w 148"/>
                  <a:gd name="T11" fmla="*/ 12 h 41"/>
                  <a:gd name="T12" fmla="*/ 9 w 148"/>
                  <a:gd name="T13" fmla="*/ 9 h 41"/>
                  <a:gd name="T14" fmla="*/ 98 w 148"/>
                  <a:gd name="T15" fmla="*/ 20 h 41"/>
                  <a:gd name="T16" fmla="*/ 148 w 148"/>
                  <a:gd name="T17"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41">
                    <a:moveTo>
                      <a:pt x="148" y="17"/>
                    </a:moveTo>
                    <a:cubicBezTo>
                      <a:pt x="130" y="24"/>
                      <a:pt x="113" y="36"/>
                      <a:pt x="90" y="29"/>
                    </a:cubicBezTo>
                    <a:cubicBezTo>
                      <a:pt x="80" y="25"/>
                      <a:pt x="70" y="36"/>
                      <a:pt x="60" y="41"/>
                    </a:cubicBezTo>
                    <a:cubicBezTo>
                      <a:pt x="55" y="29"/>
                      <a:pt x="51" y="17"/>
                      <a:pt x="34" y="30"/>
                    </a:cubicBezTo>
                    <a:cubicBezTo>
                      <a:pt x="26" y="36"/>
                      <a:pt x="18" y="30"/>
                      <a:pt x="14" y="23"/>
                    </a:cubicBezTo>
                    <a:cubicBezTo>
                      <a:pt x="11" y="16"/>
                      <a:pt x="8" y="11"/>
                      <a:pt x="0" y="12"/>
                    </a:cubicBezTo>
                    <a:cubicBezTo>
                      <a:pt x="2" y="9"/>
                      <a:pt x="6" y="7"/>
                      <a:pt x="9" y="9"/>
                    </a:cubicBezTo>
                    <a:cubicBezTo>
                      <a:pt x="36" y="29"/>
                      <a:pt x="69" y="0"/>
                      <a:pt x="98" y="20"/>
                    </a:cubicBezTo>
                    <a:cubicBezTo>
                      <a:pt x="108" y="26"/>
                      <a:pt x="131" y="15"/>
                      <a:pt x="148" y="17"/>
                    </a:cubicBezTo>
                    <a:close/>
                  </a:path>
                </a:pathLst>
              </a:custGeom>
              <a:solidFill>
                <a:srgbClr val="A4C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3" name="Freeform 557">
                <a:extLst>
                  <a:ext uri="{FF2B5EF4-FFF2-40B4-BE49-F238E27FC236}">
                    <a16:creationId xmlns:a16="http://schemas.microsoft.com/office/drawing/2014/main" id="{E92F5206-EFDF-46FE-9CD7-5690C261A58E}"/>
                  </a:ext>
                </a:extLst>
              </p:cNvPr>
              <p:cNvSpPr>
                <a:spLocks/>
              </p:cNvSpPr>
              <p:nvPr/>
            </p:nvSpPr>
            <p:spPr bwMode="auto">
              <a:xfrm>
                <a:off x="611" y="3682"/>
                <a:ext cx="125" cy="30"/>
              </a:xfrm>
              <a:custGeom>
                <a:avLst/>
                <a:gdLst>
                  <a:gd name="T0" fmla="*/ 28 w 111"/>
                  <a:gd name="T1" fmla="*/ 23 h 27"/>
                  <a:gd name="T2" fmla="*/ 11 w 111"/>
                  <a:gd name="T3" fmla="*/ 22 h 27"/>
                  <a:gd name="T4" fmla="*/ 2 w 111"/>
                  <a:gd name="T5" fmla="*/ 7 h 27"/>
                  <a:gd name="T6" fmla="*/ 14 w 111"/>
                  <a:gd name="T7" fmla="*/ 6 h 27"/>
                  <a:gd name="T8" fmla="*/ 40 w 111"/>
                  <a:gd name="T9" fmla="*/ 3 h 27"/>
                  <a:gd name="T10" fmla="*/ 48 w 111"/>
                  <a:gd name="T11" fmla="*/ 3 h 27"/>
                  <a:gd name="T12" fmla="*/ 57 w 111"/>
                  <a:gd name="T13" fmla="*/ 12 h 27"/>
                  <a:gd name="T14" fmla="*/ 97 w 111"/>
                  <a:gd name="T15" fmla="*/ 10 h 27"/>
                  <a:gd name="T16" fmla="*/ 99 w 111"/>
                  <a:gd name="T17" fmla="*/ 23 h 27"/>
                  <a:gd name="T18" fmla="*/ 73 w 111"/>
                  <a:gd name="T19" fmla="*/ 20 h 27"/>
                  <a:gd name="T20" fmla="*/ 40 w 111"/>
                  <a:gd name="T21" fmla="*/ 23 h 27"/>
                  <a:gd name="T22" fmla="*/ 28 w 111"/>
                  <a:gd name="T23"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1" h="27">
                    <a:moveTo>
                      <a:pt x="28" y="23"/>
                    </a:moveTo>
                    <a:cubicBezTo>
                      <a:pt x="23" y="23"/>
                      <a:pt x="17" y="23"/>
                      <a:pt x="11" y="22"/>
                    </a:cubicBezTo>
                    <a:cubicBezTo>
                      <a:pt x="3" y="21"/>
                      <a:pt x="0" y="14"/>
                      <a:pt x="2" y="7"/>
                    </a:cubicBezTo>
                    <a:cubicBezTo>
                      <a:pt x="4" y="0"/>
                      <a:pt x="10" y="2"/>
                      <a:pt x="14" y="6"/>
                    </a:cubicBezTo>
                    <a:cubicBezTo>
                      <a:pt x="24" y="12"/>
                      <a:pt x="31" y="0"/>
                      <a:pt x="40" y="3"/>
                    </a:cubicBezTo>
                    <a:cubicBezTo>
                      <a:pt x="43" y="3"/>
                      <a:pt x="45" y="3"/>
                      <a:pt x="48" y="3"/>
                    </a:cubicBezTo>
                    <a:cubicBezTo>
                      <a:pt x="52" y="5"/>
                      <a:pt x="46" y="19"/>
                      <a:pt x="57" y="12"/>
                    </a:cubicBezTo>
                    <a:cubicBezTo>
                      <a:pt x="70" y="4"/>
                      <a:pt x="84" y="10"/>
                      <a:pt x="97" y="10"/>
                    </a:cubicBezTo>
                    <a:cubicBezTo>
                      <a:pt x="109" y="10"/>
                      <a:pt x="111" y="17"/>
                      <a:pt x="99" y="23"/>
                    </a:cubicBezTo>
                    <a:cubicBezTo>
                      <a:pt x="91" y="23"/>
                      <a:pt x="81" y="27"/>
                      <a:pt x="73" y="20"/>
                    </a:cubicBezTo>
                    <a:cubicBezTo>
                      <a:pt x="63" y="27"/>
                      <a:pt x="51" y="26"/>
                      <a:pt x="40" y="23"/>
                    </a:cubicBezTo>
                    <a:cubicBezTo>
                      <a:pt x="36" y="23"/>
                      <a:pt x="32" y="23"/>
                      <a:pt x="28" y="23"/>
                    </a:cubicBezTo>
                    <a:close/>
                  </a:path>
                </a:pathLst>
              </a:custGeom>
              <a:solidFill>
                <a:srgbClr val="5BA7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4" name="Freeform 558">
                <a:extLst>
                  <a:ext uri="{FF2B5EF4-FFF2-40B4-BE49-F238E27FC236}">
                    <a16:creationId xmlns:a16="http://schemas.microsoft.com/office/drawing/2014/main" id="{E11B8898-6A2E-4641-8228-6C1AFD263D4F}"/>
                  </a:ext>
                </a:extLst>
              </p:cNvPr>
              <p:cNvSpPr>
                <a:spLocks/>
              </p:cNvSpPr>
              <p:nvPr/>
            </p:nvSpPr>
            <p:spPr bwMode="auto">
              <a:xfrm>
                <a:off x="688" y="3755"/>
                <a:ext cx="157" cy="36"/>
              </a:xfrm>
              <a:custGeom>
                <a:avLst/>
                <a:gdLst>
                  <a:gd name="T0" fmla="*/ 140 w 140"/>
                  <a:gd name="T1" fmla="*/ 14 h 32"/>
                  <a:gd name="T2" fmla="*/ 82 w 140"/>
                  <a:gd name="T3" fmla="*/ 27 h 32"/>
                  <a:gd name="T4" fmla="*/ 48 w 140"/>
                  <a:gd name="T5" fmla="*/ 14 h 32"/>
                  <a:gd name="T6" fmla="*/ 0 w 140"/>
                  <a:gd name="T7" fmla="*/ 14 h 32"/>
                  <a:gd name="T8" fmla="*/ 38 w 140"/>
                  <a:gd name="T9" fmla="*/ 5 h 32"/>
                  <a:gd name="T10" fmla="*/ 96 w 140"/>
                  <a:gd name="T11" fmla="*/ 9 h 32"/>
                  <a:gd name="T12" fmla="*/ 140 w 140"/>
                  <a:gd name="T13" fmla="*/ 14 h 32"/>
                </a:gdLst>
                <a:ahLst/>
                <a:cxnLst>
                  <a:cxn ang="0">
                    <a:pos x="T0" y="T1"/>
                  </a:cxn>
                  <a:cxn ang="0">
                    <a:pos x="T2" y="T3"/>
                  </a:cxn>
                  <a:cxn ang="0">
                    <a:pos x="T4" y="T5"/>
                  </a:cxn>
                  <a:cxn ang="0">
                    <a:pos x="T6" y="T7"/>
                  </a:cxn>
                  <a:cxn ang="0">
                    <a:pos x="T8" y="T9"/>
                  </a:cxn>
                  <a:cxn ang="0">
                    <a:pos x="T10" y="T11"/>
                  </a:cxn>
                  <a:cxn ang="0">
                    <a:pos x="T12" y="T13"/>
                  </a:cxn>
                </a:cxnLst>
                <a:rect l="0" t="0" r="r" b="b"/>
                <a:pathLst>
                  <a:path w="140" h="32">
                    <a:moveTo>
                      <a:pt x="140" y="14"/>
                    </a:moveTo>
                    <a:cubicBezTo>
                      <a:pt x="122" y="24"/>
                      <a:pt x="101" y="21"/>
                      <a:pt x="82" y="27"/>
                    </a:cubicBezTo>
                    <a:cubicBezTo>
                      <a:pt x="65" y="32"/>
                      <a:pt x="61" y="12"/>
                      <a:pt x="48" y="14"/>
                    </a:cubicBezTo>
                    <a:cubicBezTo>
                      <a:pt x="32" y="14"/>
                      <a:pt x="16" y="14"/>
                      <a:pt x="0" y="14"/>
                    </a:cubicBezTo>
                    <a:cubicBezTo>
                      <a:pt x="10" y="0"/>
                      <a:pt x="24" y="1"/>
                      <a:pt x="38" y="5"/>
                    </a:cubicBezTo>
                    <a:cubicBezTo>
                      <a:pt x="57" y="10"/>
                      <a:pt x="75" y="19"/>
                      <a:pt x="96" y="9"/>
                    </a:cubicBezTo>
                    <a:cubicBezTo>
                      <a:pt x="109" y="3"/>
                      <a:pt x="125" y="12"/>
                      <a:pt x="140" y="14"/>
                    </a:cubicBezTo>
                    <a:close/>
                  </a:path>
                </a:pathLst>
              </a:custGeom>
              <a:solidFill>
                <a:srgbClr val="9CC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5" name="Freeform 559">
                <a:extLst>
                  <a:ext uri="{FF2B5EF4-FFF2-40B4-BE49-F238E27FC236}">
                    <a16:creationId xmlns:a16="http://schemas.microsoft.com/office/drawing/2014/main" id="{3446D9BA-8E13-4B7E-ADF7-0D03DE407DBD}"/>
                  </a:ext>
                </a:extLst>
              </p:cNvPr>
              <p:cNvSpPr>
                <a:spLocks/>
              </p:cNvSpPr>
              <p:nvPr/>
            </p:nvSpPr>
            <p:spPr bwMode="auto">
              <a:xfrm>
                <a:off x="1493" y="3780"/>
                <a:ext cx="85" cy="45"/>
              </a:xfrm>
              <a:custGeom>
                <a:avLst/>
                <a:gdLst>
                  <a:gd name="T0" fmla="*/ 28 w 76"/>
                  <a:gd name="T1" fmla="*/ 40 h 40"/>
                  <a:gd name="T2" fmla="*/ 24 w 76"/>
                  <a:gd name="T3" fmla="*/ 18 h 40"/>
                  <a:gd name="T4" fmla="*/ 20 w 76"/>
                  <a:gd name="T5" fmla="*/ 30 h 40"/>
                  <a:gd name="T6" fmla="*/ 0 w 76"/>
                  <a:gd name="T7" fmla="*/ 8 h 40"/>
                  <a:gd name="T8" fmla="*/ 40 w 76"/>
                  <a:gd name="T9" fmla="*/ 8 h 40"/>
                  <a:gd name="T10" fmla="*/ 27 w 76"/>
                  <a:gd name="T11" fmla="*/ 31 h 40"/>
                  <a:gd name="T12" fmla="*/ 62 w 76"/>
                  <a:gd name="T13" fmla="*/ 20 h 40"/>
                  <a:gd name="T14" fmla="*/ 76 w 76"/>
                  <a:gd name="T15" fmla="*/ 40 h 40"/>
                  <a:gd name="T16" fmla="*/ 28 w 76"/>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0">
                    <a:moveTo>
                      <a:pt x="28" y="40"/>
                    </a:moveTo>
                    <a:cubicBezTo>
                      <a:pt x="27" y="32"/>
                      <a:pt x="31" y="24"/>
                      <a:pt x="24" y="18"/>
                    </a:cubicBezTo>
                    <a:cubicBezTo>
                      <a:pt x="17" y="20"/>
                      <a:pt x="26" y="26"/>
                      <a:pt x="20" y="30"/>
                    </a:cubicBezTo>
                    <a:cubicBezTo>
                      <a:pt x="17" y="19"/>
                      <a:pt x="9" y="14"/>
                      <a:pt x="0" y="8"/>
                    </a:cubicBezTo>
                    <a:cubicBezTo>
                      <a:pt x="13" y="12"/>
                      <a:pt x="27" y="0"/>
                      <a:pt x="40" y="8"/>
                    </a:cubicBezTo>
                    <a:cubicBezTo>
                      <a:pt x="35" y="15"/>
                      <a:pt x="58" y="30"/>
                      <a:pt x="27" y="31"/>
                    </a:cubicBezTo>
                    <a:cubicBezTo>
                      <a:pt x="46" y="39"/>
                      <a:pt x="56" y="37"/>
                      <a:pt x="62" y="20"/>
                    </a:cubicBezTo>
                    <a:cubicBezTo>
                      <a:pt x="54" y="39"/>
                      <a:pt x="71" y="34"/>
                      <a:pt x="76" y="40"/>
                    </a:cubicBezTo>
                    <a:cubicBezTo>
                      <a:pt x="60" y="40"/>
                      <a:pt x="44" y="40"/>
                      <a:pt x="28" y="40"/>
                    </a:cubicBezTo>
                    <a:close/>
                  </a:path>
                </a:pathLst>
              </a:custGeom>
              <a:solidFill>
                <a:srgbClr val="9BC6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6" name="Freeform 560">
                <a:extLst>
                  <a:ext uri="{FF2B5EF4-FFF2-40B4-BE49-F238E27FC236}">
                    <a16:creationId xmlns:a16="http://schemas.microsoft.com/office/drawing/2014/main" id="{AFBB5B95-63FB-49F7-84D5-8C051781A33F}"/>
                  </a:ext>
                </a:extLst>
              </p:cNvPr>
              <p:cNvSpPr>
                <a:spLocks/>
              </p:cNvSpPr>
              <p:nvPr/>
            </p:nvSpPr>
            <p:spPr bwMode="auto">
              <a:xfrm>
                <a:off x="364" y="3695"/>
                <a:ext cx="117" cy="31"/>
              </a:xfrm>
              <a:custGeom>
                <a:avLst/>
                <a:gdLst>
                  <a:gd name="T0" fmla="*/ 104 w 104"/>
                  <a:gd name="T1" fmla="*/ 20 h 27"/>
                  <a:gd name="T2" fmla="*/ 76 w 104"/>
                  <a:gd name="T3" fmla="*/ 21 h 27"/>
                  <a:gd name="T4" fmla="*/ 0 w 104"/>
                  <a:gd name="T5" fmla="*/ 15 h 27"/>
                  <a:gd name="T6" fmla="*/ 23 w 104"/>
                  <a:gd name="T7" fmla="*/ 1 h 27"/>
                  <a:gd name="T8" fmla="*/ 104 w 104"/>
                  <a:gd name="T9" fmla="*/ 18 h 27"/>
                  <a:gd name="T10" fmla="*/ 104 w 104"/>
                  <a:gd name="T11" fmla="*/ 20 h 27"/>
                </a:gdLst>
                <a:ahLst/>
                <a:cxnLst>
                  <a:cxn ang="0">
                    <a:pos x="T0" y="T1"/>
                  </a:cxn>
                  <a:cxn ang="0">
                    <a:pos x="T2" y="T3"/>
                  </a:cxn>
                  <a:cxn ang="0">
                    <a:pos x="T4" y="T5"/>
                  </a:cxn>
                  <a:cxn ang="0">
                    <a:pos x="T6" y="T7"/>
                  </a:cxn>
                  <a:cxn ang="0">
                    <a:pos x="T8" y="T9"/>
                  </a:cxn>
                  <a:cxn ang="0">
                    <a:pos x="T10" y="T11"/>
                  </a:cxn>
                </a:cxnLst>
                <a:rect l="0" t="0" r="r" b="b"/>
                <a:pathLst>
                  <a:path w="104" h="27">
                    <a:moveTo>
                      <a:pt x="104" y="20"/>
                    </a:moveTo>
                    <a:cubicBezTo>
                      <a:pt x="95" y="27"/>
                      <a:pt x="85" y="22"/>
                      <a:pt x="76" y="21"/>
                    </a:cubicBezTo>
                    <a:cubicBezTo>
                      <a:pt x="50" y="20"/>
                      <a:pt x="25" y="17"/>
                      <a:pt x="0" y="15"/>
                    </a:cubicBezTo>
                    <a:cubicBezTo>
                      <a:pt x="4" y="4"/>
                      <a:pt x="12" y="0"/>
                      <a:pt x="23" y="1"/>
                    </a:cubicBezTo>
                    <a:cubicBezTo>
                      <a:pt x="49" y="10"/>
                      <a:pt x="79" y="3"/>
                      <a:pt x="104" y="18"/>
                    </a:cubicBezTo>
                    <a:lnTo>
                      <a:pt x="104" y="20"/>
                    </a:lnTo>
                    <a:close/>
                  </a:path>
                </a:pathLst>
              </a:custGeom>
              <a:solidFill>
                <a:srgbClr val="80B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7" name="Freeform 561">
                <a:extLst>
                  <a:ext uri="{FF2B5EF4-FFF2-40B4-BE49-F238E27FC236}">
                    <a16:creationId xmlns:a16="http://schemas.microsoft.com/office/drawing/2014/main" id="{5EB4B194-D60D-46C9-8AB7-07828C651B73}"/>
                  </a:ext>
                </a:extLst>
              </p:cNvPr>
              <p:cNvSpPr>
                <a:spLocks/>
              </p:cNvSpPr>
              <p:nvPr/>
            </p:nvSpPr>
            <p:spPr bwMode="auto">
              <a:xfrm>
                <a:off x="319" y="3674"/>
                <a:ext cx="55" cy="45"/>
              </a:xfrm>
              <a:custGeom>
                <a:avLst/>
                <a:gdLst>
                  <a:gd name="T0" fmla="*/ 4 w 49"/>
                  <a:gd name="T1" fmla="*/ 26 h 40"/>
                  <a:gd name="T2" fmla="*/ 0 w 49"/>
                  <a:gd name="T3" fmla="*/ 5 h 40"/>
                  <a:gd name="T4" fmla="*/ 28 w 49"/>
                  <a:gd name="T5" fmla="*/ 10 h 40"/>
                  <a:gd name="T6" fmla="*/ 36 w 49"/>
                  <a:gd name="T7" fmla="*/ 33 h 40"/>
                  <a:gd name="T8" fmla="*/ 4 w 49"/>
                  <a:gd name="T9" fmla="*/ 26 h 40"/>
                </a:gdLst>
                <a:ahLst/>
                <a:cxnLst>
                  <a:cxn ang="0">
                    <a:pos x="T0" y="T1"/>
                  </a:cxn>
                  <a:cxn ang="0">
                    <a:pos x="T2" y="T3"/>
                  </a:cxn>
                  <a:cxn ang="0">
                    <a:pos x="T4" y="T5"/>
                  </a:cxn>
                  <a:cxn ang="0">
                    <a:pos x="T6" y="T7"/>
                  </a:cxn>
                  <a:cxn ang="0">
                    <a:pos x="T8" y="T9"/>
                  </a:cxn>
                </a:cxnLst>
                <a:rect l="0" t="0" r="r" b="b"/>
                <a:pathLst>
                  <a:path w="49" h="40">
                    <a:moveTo>
                      <a:pt x="4" y="26"/>
                    </a:moveTo>
                    <a:cubicBezTo>
                      <a:pt x="20" y="17"/>
                      <a:pt x="8" y="12"/>
                      <a:pt x="0" y="5"/>
                    </a:cubicBezTo>
                    <a:cubicBezTo>
                      <a:pt x="12" y="0"/>
                      <a:pt x="20" y="5"/>
                      <a:pt x="28" y="10"/>
                    </a:cubicBezTo>
                    <a:cubicBezTo>
                      <a:pt x="34" y="16"/>
                      <a:pt x="49" y="20"/>
                      <a:pt x="36" y="33"/>
                    </a:cubicBezTo>
                    <a:cubicBezTo>
                      <a:pt x="24" y="35"/>
                      <a:pt x="12" y="40"/>
                      <a:pt x="4" y="26"/>
                    </a:cubicBezTo>
                    <a:close/>
                  </a:path>
                </a:pathLst>
              </a:custGeom>
              <a:solidFill>
                <a:srgbClr val="54A1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8" name="Freeform 562">
                <a:extLst>
                  <a:ext uri="{FF2B5EF4-FFF2-40B4-BE49-F238E27FC236}">
                    <a16:creationId xmlns:a16="http://schemas.microsoft.com/office/drawing/2014/main" id="{701E04CD-42C9-42B5-A508-3AC648973C8D}"/>
                  </a:ext>
                </a:extLst>
              </p:cNvPr>
              <p:cNvSpPr>
                <a:spLocks/>
              </p:cNvSpPr>
              <p:nvPr/>
            </p:nvSpPr>
            <p:spPr bwMode="auto">
              <a:xfrm>
                <a:off x="845" y="3761"/>
                <a:ext cx="77" cy="24"/>
              </a:xfrm>
              <a:custGeom>
                <a:avLst/>
                <a:gdLst>
                  <a:gd name="T0" fmla="*/ 68 w 68"/>
                  <a:gd name="T1" fmla="*/ 5 h 22"/>
                  <a:gd name="T2" fmla="*/ 43 w 68"/>
                  <a:gd name="T3" fmla="*/ 16 h 22"/>
                  <a:gd name="T4" fmla="*/ 0 w 68"/>
                  <a:gd name="T5" fmla="*/ 9 h 22"/>
                  <a:gd name="T6" fmla="*/ 68 w 68"/>
                  <a:gd name="T7" fmla="*/ 5 h 22"/>
                </a:gdLst>
                <a:ahLst/>
                <a:cxnLst>
                  <a:cxn ang="0">
                    <a:pos x="T0" y="T1"/>
                  </a:cxn>
                  <a:cxn ang="0">
                    <a:pos x="T2" y="T3"/>
                  </a:cxn>
                  <a:cxn ang="0">
                    <a:pos x="T4" y="T5"/>
                  </a:cxn>
                  <a:cxn ang="0">
                    <a:pos x="T6" y="T7"/>
                  </a:cxn>
                </a:cxnLst>
                <a:rect l="0" t="0" r="r" b="b"/>
                <a:pathLst>
                  <a:path w="68" h="22">
                    <a:moveTo>
                      <a:pt x="68" y="5"/>
                    </a:moveTo>
                    <a:cubicBezTo>
                      <a:pt x="63" y="16"/>
                      <a:pt x="55" y="19"/>
                      <a:pt x="43" y="16"/>
                    </a:cubicBezTo>
                    <a:cubicBezTo>
                      <a:pt x="29" y="13"/>
                      <a:pt x="13" y="22"/>
                      <a:pt x="0" y="9"/>
                    </a:cubicBezTo>
                    <a:cubicBezTo>
                      <a:pt x="22" y="0"/>
                      <a:pt x="46" y="7"/>
                      <a:pt x="68" y="5"/>
                    </a:cubicBezTo>
                    <a:close/>
                  </a:path>
                </a:pathLst>
              </a:custGeom>
              <a:solidFill>
                <a:srgbClr val="A3C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9" name="Freeform 563">
                <a:extLst>
                  <a:ext uri="{FF2B5EF4-FFF2-40B4-BE49-F238E27FC236}">
                    <a16:creationId xmlns:a16="http://schemas.microsoft.com/office/drawing/2014/main" id="{9BC5D0D4-ED27-4C16-BEEC-110207D8998F}"/>
                  </a:ext>
                </a:extLst>
              </p:cNvPr>
              <p:cNvSpPr>
                <a:spLocks/>
              </p:cNvSpPr>
              <p:nvPr/>
            </p:nvSpPr>
            <p:spPr bwMode="auto">
              <a:xfrm>
                <a:off x="989" y="3767"/>
                <a:ext cx="63" cy="31"/>
              </a:xfrm>
              <a:custGeom>
                <a:avLst/>
                <a:gdLst>
                  <a:gd name="T0" fmla="*/ 56 w 56"/>
                  <a:gd name="T1" fmla="*/ 7 h 27"/>
                  <a:gd name="T2" fmla="*/ 28 w 56"/>
                  <a:gd name="T3" fmla="*/ 27 h 27"/>
                  <a:gd name="T4" fmla="*/ 0 w 56"/>
                  <a:gd name="T5" fmla="*/ 15 h 27"/>
                  <a:gd name="T6" fmla="*/ 30 w 56"/>
                  <a:gd name="T7" fmla="*/ 5 h 27"/>
                  <a:gd name="T8" fmla="*/ 56 w 56"/>
                  <a:gd name="T9" fmla="*/ 7 h 27"/>
                </a:gdLst>
                <a:ahLst/>
                <a:cxnLst>
                  <a:cxn ang="0">
                    <a:pos x="T0" y="T1"/>
                  </a:cxn>
                  <a:cxn ang="0">
                    <a:pos x="T2" y="T3"/>
                  </a:cxn>
                  <a:cxn ang="0">
                    <a:pos x="T4" y="T5"/>
                  </a:cxn>
                  <a:cxn ang="0">
                    <a:pos x="T6" y="T7"/>
                  </a:cxn>
                  <a:cxn ang="0">
                    <a:pos x="T8" y="T9"/>
                  </a:cxn>
                </a:cxnLst>
                <a:rect l="0" t="0" r="r" b="b"/>
                <a:pathLst>
                  <a:path w="56" h="27">
                    <a:moveTo>
                      <a:pt x="56" y="7"/>
                    </a:moveTo>
                    <a:cubicBezTo>
                      <a:pt x="51" y="20"/>
                      <a:pt x="30" y="10"/>
                      <a:pt x="28" y="27"/>
                    </a:cubicBezTo>
                    <a:cubicBezTo>
                      <a:pt x="21" y="18"/>
                      <a:pt x="8" y="22"/>
                      <a:pt x="0" y="15"/>
                    </a:cubicBezTo>
                    <a:cubicBezTo>
                      <a:pt x="6" y="0"/>
                      <a:pt x="20" y="4"/>
                      <a:pt x="30" y="5"/>
                    </a:cubicBezTo>
                    <a:cubicBezTo>
                      <a:pt x="39" y="7"/>
                      <a:pt x="47" y="6"/>
                      <a:pt x="56" y="7"/>
                    </a:cubicBezTo>
                    <a:close/>
                  </a:path>
                </a:pathLst>
              </a:custGeom>
              <a:solidFill>
                <a:srgbClr val="9FC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0" name="Freeform 564">
                <a:extLst>
                  <a:ext uri="{FF2B5EF4-FFF2-40B4-BE49-F238E27FC236}">
                    <a16:creationId xmlns:a16="http://schemas.microsoft.com/office/drawing/2014/main" id="{FF5A125E-DB38-432D-B797-E2565DFCCB67}"/>
                  </a:ext>
                </a:extLst>
              </p:cNvPr>
              <p:cNvSpPr>
                <a:spLocks/>
              </p:cNvSpPr>
              <p:nvPr/>
            </p:nvSpPr>
            <p:spPr bwMode="auto">
              <a:xfrm>
                <a:off x="931" y="3763"/>
                <a:ext cx="55" cy="25"/>
              </a:xfrm>
              <a:custGeom>
                <a:avLst/>
                <a:gdLst>
                  <a:gd name="T0" fmla="*/ 49 w 49"/>
                  <a:gd name="T1" fmla="*/ 18 h 22"/>
                  <a:gd name="T2" fmla="*/ 11 w 49"/>
                  <a:gd name="T3" fmla="*/ 16 h 22"/>
                  <a:gd name="T4" fmla="*/ 0 w 49"/>
                  <a:gd name="T5" fmla="*/ 3 h 22"/>
                  <a:gd name="T6" fmla="*/ 49 w 49"/>
                  <a:gd name="T7" fmla="*/ 18 h 22"/>
                </a:gdLst>
                <a:ahLst/>
                <a:cxnLst>
                  <a:cxn ang="0">
                    <a:pos x="T0" y="T1"/>
                  </a:cxn>
                  <a:cxn ang="0">
                    <a:pos x="T2" y="T3"/>
                  </a:cxn>
                  <a:cxn ang="0">
                    <a:pos x="T4" y="T5"/>
                  </a:cxn>
                  <a:cxn ang="0">
                    <a:pos x="T6" y="T7"/>
                  </a:cxn>
                </a:cxnLst>
                <a:rect l="0" t="0" r="r" b="b"/>
                <a:pathLst>
                  <a:path w="49" h="22">
                    <a:moveTo>
                      <a:pt x="49" y="18"/>
                    </a:moveTo>
                    <a:cubicBezTo>
                      <a:pt x="37" y="15"/>
                      <a:pt x="24" y="22"/>
                      <a:pt x="11" y="16"/>
                    </a:cubicBezTo>
                    <a:cubicBezTo>
                      <a:pt x="4" y="13"/>
                      <a:pt x="3" y="9"/>
                      <a:pt x="0" y="3"/>
                    </a:cubicBezTo>
                    <a:cubicBezTo>
                      <a:pt x="17" y="7"/>
                      <a:pt x="36" y="0"/>
                      <a:pt x="49" y="18"/>
                    </a:cubicBezTo>
                    <a:close/>
                  </a:path>
                </a:pathLst>
              </a:custGeom>
              <a:solidFill>
                <a:srgbClr val="9FC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1" name="Freeform 565">
                <a:extLst>
                  <a:ext uri="{FF2B5EF4-FFF2-40B4-BE49-F238E27FC236}">
                    <a16:creationId xmlns:a16="http://schemas.microsoft.com/office/drawing/2014/main" id="{AFC9640D-F13C-493F-BF81-3268FFD2644C}"/>
                  </a:ext>
                </a:extLst>
              </p:cNvPr>
              <p:cNvSpPr>
                <a:spLocks/>
              </p:cNvSpPr>
              <p:nvPr/>
            </p:nvSpPr>
            <p:spPr bwMode="auto">
              <a:xfrm>
                <a:off x="350" y="3684"/>
                <a:ext cx="57" cy="28"/>
              </a:xfrm>
              <a:custGeom>
                <a:avLst/>
                <a:gdLst>
                  <a:gd name="T0" fmla="*/ 9 w 51"/>
                  <a:gd name="T1" fmla="*/ 24 h 25"/>
                  <a:gd name="T2" fmla="*/ 1 w 51"/>
                  <a:gd name="T3" fmla="*/ 1 h 25"/>
                  <a:gd name="T4" fmla="*/ 18 w 51"/>
                  <a:gd name="T5" fmla="*/ 5 h 25"/>
                  <a:gd name="T6" fmla="*/ 41 w 51"/>
                  <a:gd name="T7" fmla="*/ 1 h 25"/>
                  <a:gd name="T8" fmla="*/ 49 w 51"/>
                  <a:gd name="T9" fmla="*/ 9 h 25"/>
                  <a:gd name="T10" fmla="*/ 37 w 51"/>
                  <a:gd name="T11" fmla="*/ 13 h 25"/>
                  <a:gd name="T12" fmla="*/ 13 w 51"/>
                  <a:gd name="T13" fmla="*/ 25 h 25"/>
                  <a:gd name="T14" fmla="*/ 9 w 51"/>
                  <a:gd name="T15" fmla="*/ 2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25">
                    <a:moveTo>
                      <a:pt x="9" y="24"/>
                    </a:moveTo>
                    <a:cubicBezTo>
                      <a:pt x="12" y="14"/>
                      <a:pt x="0" y="10"/>
                      <a:pt x="1" y="1"/>
                    </a:cubicBezTo>
                    <a:cubicBezTo>
                      <a:pt x="7" y="0"/>
                      <a:pt x="13" y="2"/>
                      <a:pt x="18" y="5"/>
                    </a:cubicBezTo>
                    <a:cubicBezTo>
                      <a:pt x="27" y="11"/>
                      <a:pt x="34" y="9"/>
                      <a:pt x="41" y="1"/>
                    </a:cubicBezTo>
                    <a:cubicBezTo>
                      <a:pt x="46" y="2"/>
                      <a:pt x="51" y="3"/>
                      <a:pt x="49" y="9"/>
                    </a:cubicBezTo>
                    <a:cubicBezTo>
                      <a:pt x="47" y="15"/>
                      <a:pt x="42" y="17"/>
                      <a:pt x="37" y="13"/>
                    </a:cubicBezTo>
                    <a:cubicBezTo>
                      <a:pt x="26" y="12"/>
                      <a:pt x="22" y="24"/>
                      <a:pt x="13" y="25"/>
                    </a:cubicBezTo>
                    <a:cubicBezTo>
                      <a:pt x="11" y="25"/>
                      <a:pt x="10" y="24"/>
                      <a:pt x="9" y="24"/>
                    </a:cubicBezTo>
                    <a:close/>
                  </a:path>
                </a:pathLst>
              </a:custGeom>
              <a:solidFill>
                <a:srgbClr val="4F9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2" name="Freeform 566">
                <a:extLst>
                  <a:ext uri="{FF2B5EF4-FFF2-40B4-BE49-F238E27FC236}">
                    <a16:creationId xmlns:a16="http://schemas.microsoft.com/office/drawing/2014/main" id="{409EA28A-3EC4-450E-BC77-D55EB8B6C378}"/>
                  </a:ext>
                </a:extLst>
              </p:cNvPr>
              <p:cNvSpPr>
                <a:spLocks/>
              </p:cNvSpPr>
              <p:nvPr/>
            </p:nvSpPr>
            <p:spPr bwMode="auto">
              <a:xfrm>
                <a:off x="1542" y="3781"/>
                <a:ext cx="40" cy="17"/>
              </a:xfrm>
              <a:custGeom>
                <a:avLst/>
                <a:gdLst>
                  <a:gd name="T0" fmla="*/ 36 w 36"/>
                  <a:gd name="T1" fmla="*/ 11 h 15"/>
                  <a:gd name="T2" fmla="*/ 0 w 36"/>
                  <a:gd name="T3" fmla="*/ 7 h 15"/>
                  <a:gd name="T4" fmla="*/ 36 w 36"/>
                  <a:gd name="T5" fmla="*/ 11 h 15"/>
                </a:gdLst>
                <a:ahLst/>
                <a:cxnLst>
                  <a:cxn ang="0">
                    <a:pos x="T0" y="T1"/>
                  </a:cxn>
                  <a:cxn ang="0">
                    <a:pos x="T2" y="T3"/>
                  </a:cxn>
                  <a:cxn ang="0">
                    <a:pos x="T4" y="T5"/>
                  </a:cxn>
                </a:cxnLst>
                <a:rect l="0" t="0" r="r" b="b"/>
                <a:pathLst>
                  <a:path w="36" h="15">
                    <a:moveTo>
                      <a:pt x="36" y="11"/>
                    </a:moveTo>
                    <a:cubicBezTo>
                      <a:pt x="24" y="13"/>
                      <a:pt x="11" y="15"/>
                      <a:pt x="0" y="7"/>
                    </a:cubicBezTo>
                    <a:cubicBezTo>
                      <a:pt x="13" y="0"/>
                      <a:pt x="25" y="0"/>
                      <a:pt x="36" y="11"/>
                    </a:cubicBezTo>
                    <a:close/>
                  </a:path>
                </a:pathLst>
              </a:custGeom>
              <a:solidFill>
                <a:srgbClr val="9BC6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3" name="Freeform 567">
                <a:extLst>
                  <a:ext uri="{FF2B5EF4-FFF2-40B4-BE49-F238E27FC236}">
                    <a16:creationId xmlns:a16="http://schemas.microsoft.com/office/drawing/2014/main" id="{B3671BE2-E23B-4742-B500-0331A00CCBD2}"/>
                  </a:ext>
                </a:extLst>
              </p:cNvPr>
              <p:cNvSpPr>
                <a:spLocks/>
              </p:cNvSpPr>
              <p:nvPr/>
            </p:nvSpPr>
            <p:spPr bwMode="auto">
              <a:xfrm>
                <a:off x="656" y="3704"/>
                <a:ext cx="37" cy="19"/>
              </a:xfrm>
              <a:custGeom>
                <a:avLst/>
                <a:gdLst>
                  <a:gd name="T0" fmla="*/ 0 w 33"/>
                  <a:gd name="T1" fmla="*/ 3 h 17"/>
                  <a:gd name="T2" fmla="*/ 33 w 33"/>
                  <a:gd name="T3" fmla="*/ 0 h 17"/>
                  <a:gd name="T4" fmla="*/ 0 w 33"/>
                  <a:gd name="T5" fmla="*/ 3 h 17"/>
                </a:gdLst>
                <a:ahLst/>
                <a:cxnLst>
                  <a:cxn ang="0">
                    <a:pos x="T0" y="T1"/>
                  </a:cxn>
                  <a:cxn ang="0">
                    <a:pos x="T2" y="T3"/>
                  </a:cxn>
                  <a:cxn ang="0">
                    <a:pos x="T4" y="T5"/>
                  </a:cxn>
                </a:cxnLst>
                <a:rect l="0" t="0" r="r" b="b"/>
                <a:pathLst>
                  <a:path w="33" h="17">
                    <a:moveTo>
                      <a:pt x="0" y="3"/>
                    </a:moveTo>
                    <a:cubicBezTo>
                      <a:pt x="11" y="2"/>
                      <a:pt x="22" y="1"/>
                      <a:pt x="33" y="0"/>
                    </a:cubicBezTo>
                    <a:cubicBezTo>
                      <a:pt x="24" y="17"/>
                      <a:pt x="12" y="9"/>
                      <a:pt x="0" y="3"/>
                    </a:cubicBezTo>
                    <a:close/>
                  </a:path>
                </a:pathLst>
              </a:custGeom>
              <a:solidFill>
                <a:srgbClr val="69AD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4" name="Freeform 568">
                <a:extLst>
                  <a:ext uri="{FF2B5EF4-FFF2-40B4-BE49-F238E27FC236}">
                    <a16:creationId xmlns:a16="http://schemas.microsoft.com/office/drawing/2014/main" id="{484A7900-1D88-4D01-B755-48F23FF1189E}"/>
                  </a:ext>
                </a:extLst>
              </p:cNvPr>
              <p:cNvSpPr>
                <a:spLocks/>
              </p:cNvSpPr>
              <p:nvPr/>
            </p:nvSpPr>
            <p:spPr bwMode="auto">
              <a:xfrm>
                <a:off x="602" y="3766"/>
                <a:ext cx="50" cy="7"/>
              </a:xfrm>
              <a:custGeom>
                <a:avLst/>
                <a:gdLst>
                  <a:gd name="T0" fmla="*/ 44 w 44"/>
                  <a:gd name="T1" fmla="*/ 0 h 6"/>
                  <a:gd name="T2" fmla="*/ 0 w 44"/>
                  <a:gd name="T3" fmla="*/ 0 h 6"/>
                  <a:gd name="T4" fmla="*/ 44 w 44"/>
                  <a:gd name="T5" fmla="*/ 0 h 6"/>
                </a:gdLst>
                <a:ahLst/>
                <a:cxnLst>
                  <a:cxn ang="0">
                    <a:pos x="T0" y="T1"/>
                  </a:cxn>
                  <a:cxn ang="0">
                    <a:pos x="T2" y="T3"/>
                  </a:cxn>
                  <a:cxn ang="0">
                    <a:pos x="T4" y="T5"/>
                  </a:cxn>
                </a:cxnLst>
                <a:rect l="0" t="0" r="r" b="b"/>
                <a:pathLst>
                  <a:path w="44" h="6">
                    <a:moveTo>
                      <a:pt x="44" y="0"/>
                    </a:moveTo>
                    <a:cubicBezTo>
                      <a:pt x="29" y="6"/>
                      <a:pt x="15" y="6"/>
                      <a:pt x="0" y="0"/>
                    </a:cubicBezTo>
                    <a:cubicBezTo>
                      <a:pt x="15" y="0"/>
                      <a:pt x="29" y="0"/>
                      <a:pt x="44" y="0"/>
                    </a:cubicBezTo>
                    <a:close/>
                  </a:path>
                </a:pathLst>
              </a:custGeom>
              <a:solidFill>
                <a:srgbClr val="9CC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5" name="Freeform 569">
                <a:extLst>
                  <a:ext uri="{FF2B5EF4-FFF2-40B4-BE49-F238E27FC236}">
                    <a16:creationId xmlns:a16="http://schemas.microsoft.com/office/drawing/2014/main" id="{5AA067E8-8576-407E-A9FC-0961987BFE64}"/>
                  </a:ext>
                </a:extLst>
              </p:cNvPr>
              <p:cNvSpPr>
                <a:spLocks/>
              </p:cNvSpPr>
              <p:nvPr/>
            </p:nvSpPr>
            <p:spPr bwMode="auto">
              <a:xfrm>
                <a:off x="1043" y="3704"/>
                <a:ext cx="31" cy="21"/>
              </a:xfrm>
              <a:custGeom>
                <a:avLst/>
                <a:gdLst>
                  <a:gd name="T0" fmla="*/ 0 w 28"/>
                  <a:gd name="T1" fmla="*/ 12 h 18"/>
                  <a:gd name="T2" fmla="*/ 28 w 28"/>
                  <a:gd name="T3" fmla="*/ 18 h 18"/>
                  <a:gd name="T4" fmla="*/ 0 w 28"/>
                  <a:gd name="T5" fmla="*/ 12 h 18"/>
                </a:gdLst>
                <a:ahLst/>
                <a:cxnLst>
                  <a:cxn ang="0">
                    <a:pos x="T0" y="T1"/>
                  </a:cxn>
                  <a:cxn ang="0">
                    <a:pos x="T2" y="T3"/>
                  </a:cxn>
                  <a:cxn ang="0">
                    <a:pos x="T4" y="T5"/>
                  </a:cxn>
                </a:cxnLst>
                <a:rect l="0" t="0" r="r" b="b"/>
                <a:pathLst>
                  <a:path w="28" h="18">
                    <a:moveTo>
                      <a:pt x="0" y="12"/>
                    </a:moveTo>
                    <a:cubicBezTo>
                      <a:pt x="11" y="9"/>
                      <a:pt x="23" y="0"/>
                      <a:pt x="28" y="18"/>
                    </a:cubicBezTo>
                    <a:cubicBezTo>
                      <a:pt x="19" y="16"/>
                      <a:pt x="10" y="14"/>
                      <a:pt x="0" y="12"/>
                    </a:cubicBezTo>
                    <a:close/>
                  </a:path>
                </a:pathLst>
              </a:custGeom>
              <a:solidFill>
                <a:srgbClr val="73B2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6" name="Freeform 570">
                <a:extLst>
                  <a:ext uri="{FF2B5EF4-FFF2-40B4-BE49-F238E27FC236}">
                    <a16:creationId xmlns:a16="http://schemas.microsoft.com/office/drawing/2014/main" id="{F49CAD5D-0A39-4182-A79D-60B80D4D3DA4}"/>
                  </a:ext>
                </a:extLst>
              </p:cNvPr>
              <p:cNvSpPr>
                <a:spLocks/>
              </p:cNvSpPr>
              <p:nvPr/>
            </p:nvSpPr>
            <p:spPr bwMode="auto">
              <a:xfrm>
                <a:off x="85" y="4049"/>
                <a:ext cx="885" cy="76"/>
              </a:xfrm>
              <a:custGeom>
                <a:avLst/>
                <a:gdLst>
                  <a:gd name="T0" fmla="*/ 16 w 787"/>
                  <a:gd name="T1" fmla="*/ 40 h 67"/>
                  <a:gd name="T2" fmla="*/ 18 w 787"/>
                  <a:gd name="T3" fmla="*/ 31 h 67"/>
                  <a:gd name="T4" fmla="*/ 14 w 787"/>
                  <a:gd name="T5" fmla="*/ 18 h 67"/>
                  <a:gd name="T6" fmla="*/ 42 w 787"/>
                  <a:gd name="T7" fmla="*/ 9 h 67"/>
                  <a:gd name="T8" fmla="*/ 48 w 787"/>
                  <a:gd name="T9" fmla="*/ 22 h 67"/>
                  <a:gd name="T10" fmla="*/ 60 w 787"/>
                  <a:gd name="T11" fmla="*/ 13 h 67"/>
                  <a:gd name="T12" fmla="*/ 71 w 787"/>
                  <a:gd name="T13" fmla="*/ 20 h 67"/>
                  <a:gd name="T14" fmla="*/ 80 w 787"/>
                  <a:gd name="T15" fmla="*/ 23 h 67"/>
                  <a:gd name="T16" fmla="*/ 146 w 787"/>
                  <a:gd name="T17" fmla="*/ 21 h 67"/>
                  <a:gd name="T18" fmla="*/ 168 w 787"/>
                  <a:gd name="T19" fmla="*/ 16 h 67"/>
                  <a:gd name="T20" fmla="*/ 278 w 787"/>
                  <a:gd name="T21" fmla="*/ 17 h 67"/>
                  <a:gd name="T22" fmla="*/ 341 w 787"/>
                  <a:gd name="T23" fmla="*/ 15 h 67"/>
                  <a:gd name="T24" fmla="*/ 413 w 787"/>
                  <a:gd name="T25" fmla="*/ 21 h 67"/>
                  <a:gd name="T26" fmla="*/ 482 w 787"/>
                  <a:gd name="T27" fmla="*/ 20 h 67"/>
                  <a:gd name="T28" fmla="*/ 596 w 787"/>
                  <a:gd name="T29" fmla="*/ 24 h 67"/>
                  <a:gd name="T30" fmla="*/ 628 w 787"/>
                  <a:gd name="T31" fmla="*/ 22 h 67"/>
                  <a:gd name="T32" fmla="*/ 636 w 787"/>
                  <a:gd name="T33" fmla="*/ 20 h 67"/>
                  <a:gd name="T34" fmla="*/ 646 w 787"/>
                  <a:gd name="T35" fmla="*/ 24 h 67"/>
                  <a:gd name="T36" fmla="*/ 772 w 787"/>
                  <a:gd name="T37" fmla="*/ 20 h 67"/>
                  <a:gd name="T38" fmla="*/ 786 w 787"/>
                  <a:gd name="T39" fmla="*/ 30 h 67"/>
                  <a:gd name="T40" fmla="*/ 773 w 787"/>
                  <a:gd name="T41" fmla="*/ 45 h 67"/>
                  <a:gd name="T42" fmla="*/ 750 w 787"/>
                  <a:gd name="T43" fmla="*/ 49 h 67"/>
                  <a:gd name="T44" fmla="*/ 721 w 787"/>
                  <a:gd name="T45" fmla="*/ 51 h 67"/>
                  <a:gd name="T46" fmla="*/ 707 w 787"/>
                  <a:gd name="T47" fmla="*/ 48 h 67"/>
                  <a:gd name="T48" fmla="*/ 702 w 787"/>
                  <a:gd name="T49" fmla="*/ 46 h 67"/>
                  <a:gd name="T50" fmla="*/ 560 w 787"/>
                  <a:gd name="T51" fmla="*/ 55 h 67"/>
                  <a:gd name="T52" fmla="*/ 438 w 787"/>
                  <a:gd name="T53" fmla="*/ 56 h 67"/>
                  <a:gd name="T54" fmla="*/ 259 w 787"/>
                  <a:gd name="T55" fmla="*/ 51 h 67"/>
                  <a:gd name="T56" fmla="*/ 195 w 787"/>
                  <a:gd name="T57" fmla="*/ 50 h 67"/>
                  <a:gd name="T58" fmla="*/ 61 w 787"/>
                  <a:gd name="T59" fmla="*/ 42 h 67"/>
                  <a:gd name="T60" fmla="*/ 16 w 787"/>
                  <a:gd name="T61" fmla="*/ 4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7" h="67">
                    <a:moveTo>
                      <a:pt x="16" y="40"/>
                    </a:moveTo>
                    <a:cubicBezTo>
                      <a:pt x="17" y="37"/>
                      <a:pt x="17" y="33"/>
                      <a:pt x="18" y="31"/>
                    </a:cubicBezTo>
                    <a:cubicBezTo>
                      <a:pt x="21" y="24"/>
                      <a:pt x="0" y="26"/>
                      <a:pt x="14" y="18"/>
                    </a:cubicBezTo>
                    <a:cubicBezTo>
                      <a:pt x="22" y="14"/>
                      <a:pt x="26" y="0"/>
                      <a:pt x="42" y="9"/>
                    </a:cubicBezTo>
                    <a:cubicBezTo>
                      <a:pt x="51" y="15"/>
                      <a:pt x="39" y="22"/>
                      <a:pt x="48" y="22"/>
                    </a:cubicBezTo>
                    <a:cubicBezTo>
                      <a:pt x="54" y="23"/>
                      <a:pt x="55" y="14"/>
                      <a:pt x="60" y="13"/>
                    </a:cubicBezTo>
                    <a:cubicBezTo>
                      <a:pt x="64" y="13"/>
                      <a:pt x="74" y="5"/>
                      <a:pt x="71" y="20"/>
                    </a:cubicBezTo>
                    <a:cubicBezTo>
                      <a:pt x="70" y="26"/>
                      <a:pt x="77" y="24"/>
                      <a:pt x="80" y="23"/>
                    </a:cubicBezTo>
                    <a:cubicBezTo>
                      <a:pt x="102" y="13"/>
                      <a:pt x="123" y="12"/>
                      <a:pt x="146" y="21"/>
                    </a:cubicBezTo>
                    <a:cubicBezTo>
                      <a:pt x="151" y="23"/>
                      <a:pt x="162" y="23"/>
                      <a:pt x="168" y="16"/>
                    </a:cubicBezTo>
                    <a:cubicBezTo>
                      <a:pt x="205" y="7"/>
                      <a:pt x="241" y="14"/>
                      <a:pt x="278" y="17"/>
                    </a:cubicBezTo>
                    <a:cubicBezTo>
                      <a:pt x="299" y="18"/>
                      <a:pt x="319" y="12"/>
                      <a:pt x="341" y="15"/>
                    </a:cubicBezTo>
                    <a:cubicBezTo>
                      <a:pt x="365" y="18"/>
                      <a:pt x="389" y="23"/>
                      <a:pt x="413" y="21"/>
                    </a:cubicBezTo>
                    <a:cubicBezTo>
                      <a:pt x="436" y="19"/>
                      <a:pt x="459" y="19"/>
                      <a:pt x="482" y="20"/>
                    </a:cubicBezTo>
                    <a:cubicBezTo>
                      <a:pt x="520" y="22"/>
                      <a:pt x="558" y="9"/>
                      <a:pt x="596" y="24"/>
                    </a:cubicBezTo>
                    <a:cubicBezTo>
                      <a:pt x="607" y="37"/>
                      <a:pt x="618" y="40"/>
                      <a:pt x="628" y="22"/>
                    </a:cubicBezTo>
                    <a:cubicBezTo>
                      <a:pt x="629" y="20"/>
                      <a:pt x="632" y="18"/>
                      <a:pt x="636" y="20"/>
                    </a:cubicBezTo>
                    <a:cubicBezTo>
                      <a:pt x="639" y="21"/>
                      <a:pt x="640" y="25"/>
                      <a:pt x="646" y="24"/>
                    </a:cubicBezTo>
                    <a:cubicBezTo>
                      <a:pt x="688" y="21"/>
                      <a:pt x="730" y="14"/>
                      <a:pt x="772" y="20"/>
                    </a:cubicBezTo>
                    <a:cubicBezTo>
                      <a:pt x="776" y="24"/>
                      <a:pt x="787" y="19"/>
                      <a:pt x="786" y="30"/>
                    </a:cubicBezTo>
                    <a:cubicBezTo>
                      <a:pt x="785" y="38"/>
                      <a:pt x="780" y="46"/>
                      <a:pt x="773" y="45"/>
                    </a:cubicBezTo>
                    <a:cubicBezTo>
                      <a:pt x="763" y="43"/>
                      <a:pt x="757" y="48"/>
                      <a:pt x="750" y="49"/>
                    </a:cubicBezTo>
                    <a:cubicBezTo>
                      <a:pt x="740" y="50"/>
                      <a:pt x="731" y="50"/>
                      <a:pt x="721" y="51"/>
                    </a:cubicBezTo>
                    <a:cubicBezTo>
                      <a:pt x="716" y="52"/>
                      <a:pt x="712" y="50"/>
                      <a:pt x="707" y="48"/>
                    </a:cubicBezTo>
                    <a:cubicBezTo>
                      <a:pt x="706" y="47"/>
                      <a:pt x="703" y="45"/>
                      <a:pt x="702" y="46"/>
                    </a:cubicBezTo>
                    <a:cubicBezTo>
                      <a:pt x="656" y="67"/>
                      <a:pt x="608" y="55"/>
                      <a:pt x="560" y="55"/>
                    </a:cubicBezTo>
                    <a:cubicBezTo>
                      <a:pt x="519" y="56"/>
                      <a:pt x="478" y="54"/>
                      <a:pt x="438" y="56"/>
                    </a:cubicBezTo>
                    <a:cubicBezTo>
                      <a:pt x="378" y="59"/>
                      <a:pt x="318" y="54"/>
                      <a:pt x="259" y="51"/>
                    </a:cubicBezTo>
                    <a:cubicBezTo>
                      <a:pt x="238" y="50"/>
                      <a:pt x="216" y="48"/>
                      <a:pt x="195" y="50"/>
                    </a:cubicBezTo>
                    <a:cubicBezTo>
                      <a:pt x="150" y="53"/>
                      <a:pt x="106" y="41"/>
                      <a:pt x="61" y="42"/>
                    </a:cubicBezTo>
                    <a:cubicBezTo>
                      <a:pt x="46" y="43"/>
                      <a:pt x="31" y="41"/>
                      <a:pt x="16" y="40"/>
                    </a:cubicBezTo>
                    <a:close/>
                  </a:path>
                </a:pathLst>
              </a:custGeom>
              <a:solidFill>
                <a:srgbClr val="81B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7" name="Freeform 571">
                <a:extLst>
                  <a:ext uri="{FF2B5EF4-FFF2-40B4-BE49-F238E27FC236}">
                    <a16:creationId xmlns:a16="http://schemas.microsoft.com/office/drawing/2014/main" id="{012D859F-4701-47B0-9E83-B50C8A844BD7}"/>
                  </a:ext>
                </a:extLst>
              </p:cNvPr>
              <p:cNvSpPr>
                <a:spLocks/>
              </p:cNvSpPr>
              <p:nvPr/>
            </p:nvSpPr>
            <p:spPr bwMode="auto">
              <a:xfrm>
                <a:off x="1224" y="4067"/>
                <a:ext cx="699" cy="54"/>
              </a:xfrm>
              <a:custGeom>
                <a:avLst/>
                <a:gdLst>
                  <a:gd name="T0" fmla="*/ 547 w 622"/>
                  <a:gd name="T1" fmla="*/ 16 h 48"/>
                  <a:gd name="T2" fmla="*/ 575 w 622"/>
                  <a:gd name="T3" fmla="*/ 25 h 48"/>
                  <a:gd name="T4" fmla="*/ 622 w 622"/>
                  <a:gd name="T5" fmla="*/ 26 h 48"/>
                  <a:gd name="T6" fmla="*/ 591 w 622"/>
                  <a:gd name="T7" fmla="*/ 44 h 48"/>
                  <a:gd name="T8" fmla="*/ 591 w 622"/>
                  <a:gd name="T9" fmla="*/ 44 h 48"/>
                  <a:gd name="T10" fmla="*/ 563 w 622"/>
                  <a:gd name="T11" fmla="*/ 48 h 48"/>
                  <a:gd name="T12" fmla="*/ 438 w 622"/>
                  <a:gd name="T13" fmla="*/ 45 h 48"/>
                  <a:gd name="T14" fmla="*/ 373 w 622"/>
                  <a:gd name="T15" fmla="*/ 43 h 48"/>
                  <a:gd name="T16" fmla="*/ 362 w 622"/>
                  <a:gd name="T17" fmla="*/ 40 h 48"/>
                  <a:gd name="T18" fmla="*/ 337 w 622"/>
                  <a:gd name="T19" fmla="*/ 44 h 48"/>
                  <a:gd name="T20" fmla="*/ 295 w 622"/>
                  <a:gd name="T21" fmla="*/ 44 h 48"/>
                  <a:gd name="T22" fmla="*/ 252 w 622"/>
                  <a:gd name="T23" fmla="*/ 42 h 48"/>
                  <a:gd name="T24" fmla="*/ 75 w 622"/>
                  <a:gd name="T25" fmla="*/ 40 h 48"/>
                  <a:gd name="T26" fmla="*/ 50 w 622"/>
                  <a:gd name="T27" fmla="*/ 38 h 48"/>
                  <a:gd name="T28" fmla="*/ 8 w 622"/>
                  <a:gd name="T29" fmla="*/ 37 h 48"/>
                  <a:gd name="T30" fmla="*/ 1 w 622"/>
                  <a:gd name="T31" fmla="*/ 28 h 48"/>
                  <a:gd name="T32" fmla="*/ 15 w 622"/>
                  <a:gd name="T33" fmla="*/ 0 h 48"/>
                  <a:gd name="T34" fmla="*/ 23 w 622"/>
                  <a:gd name="T35" fmla="*/ 0 h 48"/>
                  <a:gd name="T36" fmla="*/ 57 w 622"/>
                  <a:gd name="T37" fmla="*/ 8 h 48"/>
                  <a:gd name="T38" fmla="*/ 91 w 622"/>
                  <a:gd name="T39" fmla="*/ 8 h 48"/>
                  <a:gd name="T40" fmla="*/ 91 w 622"/>
                  <a:gd name="T41" fmla="*/ 8 h 48"/>
                  <a:gd name="T42" fmla="*/ 98 w 622"/>
                  <a:gd name="T43" fmla="*/ 17 h 48"/>
                  <a:gd name="T44" fmla="*/ 125 w 622"/>
                  <a:gd name="T45" fmla="*/ 21 h 48"/>
                  <a:gd name="T46" fmla="*/ 143 w 622"/>
                  <a:gd name="T47" fmla="*/ 16 h 48"/>
                  <a:gd name="T48" fmla="*/ 179 w 622"/>
                  <a:gd name="T49" fmla="*/ 8 h 48"/>
                  <a:gd name="T50" fmla="*/ 189 w 622"/>
                  <a:gd name="T51" fmla="*/ 10 h 48"/>
                  <a:gd name="T52" fmla="*/ 243 w 622"/>
                  <a:gd name="T53" fmla="*/ 8 h 48"/>
                  <a:gd name="T54" fmla="*/ 306 w 622"/>
                  <a:gd name="T55" fmla="*/ 5 h 48"/>
                  <a:gd name="T56" fmla="*/ 405 w 622"/>
                  <a:gd name="T57" fmla="*/ 12 h 48"/>
                  <a:gd name="T58" fmla="*/ 470 w 622"/>
                  <a:gd name="T59" fmla="*/ 9 h 48"/>
                  <a:gd name="T60" fmla="*/ 499 w 622"/>
                  <a:gd name="T61" fmla="*/ 12 h 48"/>
                  <a:gd name="T62" fmla="*/ 509 w 622"/>
                  <a:gd name="T63" fmla="*/ 26 h 48"/>
                  <a:gd name="T64" fmla="*/ 524 w 622"/>
                  <a:gd name="T65" fmla="*/ 16 h 48"/>
                  <a:gd name="T66" fmla="*/ 547 w 622"/>
                  <a:gd name="T6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2" h="48">
                    <a:moveTo>
                      <a:pt x="547" y="16"/>
                    </a:moveTo>
                    <a:cubicBezTo>
                      <a:pt x="555" y="23"/>
                      <a:pt x="562" y="26"/>
                      <a:pt x="575" y="25"/>
                    </a:cubicBezTo>
                    <a:cubicBezTo>
                      <a:pt x="588" y="23"/>
                      <a:pt x="604" y="29"/>
                      <a:pt x="622" y="26"/>
                    </a:cubicBezTo>
                    <a:cubicBezTo>
                      <a:pt x="614" y="39"/>
                      <a:pt x="599" y="35"/>
                      <a:pt x="591" y="44"/>
                    </a:cubicBezTo>
                    <a:cubicBezTo>
                      <a:pt x="591" y="44"/>
                      <a:pt x="591" y="44"/>
                      <a:pt x="591" y="44"/>
                    </a:cubicBezTo>
                    <a:cubicBezTo>
                      <a:pt x="582" y="45"/>
                      <a:pt x="572" y="43"/>
                      <a:pt x="563" y="48"/>
                    </a:cubicBezTo>
                    <a:cubicBezTo>
                      <a:pt x="521" y="45"/>
                      <a:pt x="479" y="46"/>
                      <a:pt x="438" y="45"/>
                    </a:cubicBezTo>
                    <a:cubicBezTo>
                      <a:pt x="416" y="45"/>
                      <a:pt x="395" y="42"/>
                      <a:pt x="373" y="43"/>
                    </a:cubicBezTo>
                    <a:cubicBezTo>
                      <a:pt x="369" y="43"/>
                      <a:pt x="365" y="43"/>
                      <a:pt x="362" y="40"/>
                    </a:cubicBezTo>
                    <a:cubicBezTo>
                      <a:pt x="352" y="32"/>
                      <a:pt x="346" y="41"/>
                      <a:pt x="337" y="44"/>
                    </a:cubicBezTo>
                    <a:cubicBezTo>
                      <a:pt x="324" y="48"/>
                      <a:pt x="309" y="45"/>
                      <a:pt x="295" y="44"/>
                    </a:cubicBezTo>
                    <a:cubicBezTo>
                      <a:pt x="281" y="42"/>
                      <a:pt x="267" y="41"/>
                      <a:pt x="252" y="42"/>
                    </a:cubicBezTo>
                    <a:cubicBezTo>
                      <a:pt x="193" y="44"/>
                      <a:pt x="134" y="41"/>
                      <a:pt x="75" y="40"/>
                    </a:cubicBezTo>
                    <a:cubicBezTo>
                      <a:pt x="67" y="36"/>
                      <a:pt x="58" y="37"/>
                      <a:pt x="50" y="38"/>
                    </a:cubicBezTo>
                    <a:cubicBezTo>
                      <a:pt x="35" y="40"/>
                      <a:pt x="22" y="34"/>
                      <a:pt x="8" y="37"/>
                    </a:cubicBezTo>
                    <a:cubicBezTo>
                      <a:pt x="1" y="38"/>
                      <a:pt x="0" y="33"/>
                      <a:pt x="1" y="28"/>
                    </a:cubicBezTo>
                    <a:cubicBezTo>
                      <a:pt x="3" y="17"/>
                      <a:pt x="5" y="7"/>
                      <a:pt x="15" y="0"/>
                    </a:cubicBezTo>
                    <a:cubicBezTo>
                      <a:pt x="18" y="0"/>
                      <a:pt x="20" y="0"/>
                      <a:pt x="23" y="0"/>
                    </a:cubicBezTo>
                    <a:cubicBezTo>
                      <a:pt x="32" y="12"/>
                      <a:pt x="45" y="8"/>
                      <a:pt x="57" y="8"/>
                    </a:cubicBezTo>
                    <a:cubicBezTo>
                      <a:pt x="68" y="8"/>
                      <a:pt x="79" y="6"/>
                      <a:pt x="91" y="8"/>
                    </a:cubicBezTo>
                    <a:cubicBezTo>
                      <a:pt x="91" y="8"/>
                      <a:pt x="91" y="8"/>
                      <a:pt x="91" y="8"/>
                    </a:cubicBezTo>
                    <a:cubicBezTo>
                      <a:pt x="95" y="9"/>
                      <a:pt x="86" y="20"/>
                      <a:pt x="98" y="17"/>
                    </a:cubicBezTo>
                    <a:cubicBezTo>
                      <a:pt x="107" y="15"/>
                      <a:pt x="117" y="18"/>
                      <a:pt x="125" y="21"/>
                    </a:cubicBezTo>
                    <a:cubicBezTo>
                      <a:pt x="136" y="25"/>
                      <a:pt x="135" y="24"/>
                      <a:pt x="143" y="16"/>
                    </a:cubicBezTo>
                    <a:cubicBezTo>
                      <a:pt x="153" y="7"/>
                      <a:pt x="167" y="8"/>
                      <a:pt x="179" y="8"/>
                    </a:cubicBezTo>
                    <a:cubicBezTo>
                      <a:pt x="182" y="8"/>
                      <a:pt x="186" y="9"/>
                      <a:pt x="189" y="10"/>
                    </a:cubicBezTo>
                    <a:cubicBezTo>
                      <a:pt x="207" y="20"/>
                      <a:pt x="225" y="17"/>
                      <a:pt x="243" y="8"/>
                    </a:cubicBezTo>
                    <a:cubicBezTo>
                      <a:pt x="264" y="7"/>
                      <a:pt x="285" y="8"/>
                      <a:pt x="306" y="5"/>
                    </a:cubicBezTo>
                    <a:cubicBezTo>
                      <a:pt x="340" y="0"/>
                      <a:pt x="372" y="10"/>
                      <a:pt x="405" y="12"/>
                    </a:cubicBezTo>
                    <a:cubicBezTo>
                      <a:pt x="427" y="13"/>
                      <a:pt x="448" y="11"/>
                      <a:pt x="470" y="9"/>
                    </a:cubicBezTo>
                    <a:cubicBezTo>
                      <a:pt x="479" y="8"/>
                      <a:pt x="489" y="11"/>
                      <a:pt x="499" y="12"/>
                    </a:cubicBezTo>
                    <a:cubicBezTo>
                      <a:pt x="510" y="11"/>
                      <a:pt x="507" y="19"/>
                      <a:pt x="509" y="26"/>
                    </a:cubicBezTo>
                    <a:cubicBezTo>
                      <a:pt x="512" y="19"/>
                      <a:pt x="517" y="9"/>
                      <a:pt x="524" y="16"/>
                    </a:cubicBezTo>
                    <a:cubicBezTo>
                      <a:pt x="533" y="27"/>
                      <a:pt x="539" y="19"/>
                      <a:pt x="547" y="16"/>
                    </a:cubicBezTo>
                    <a:close/>
                  </a:path>
                </a:pathLst>
              </a:custGeom>
              <a:solidFill>
                <a:srgbClr val="8DC0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8" name="Freeform 572">
                <a:extLst>
                  <a:ext uri="{FF2B5EF4-FFF2-40B4-BE49-F238E27FC236}">
                    <a16:creationId xmlns:a16="http://schemas.microsoft.com/office/drawing/2014/main" id="{EA350F2A-55C1-4E53-9DA2-F5DDD847BBE0}"/>
                  </a:ext>
                </a:extLst>
              </p:cNvPr>
              <p:cNvSpPr>
                <a:spLocks/>
              </p:cNvSpPr>
              <p:nvPr/>
            </p:nvSpPr>
            <p:spPr bwMode="auto">
              <a:xfrm>
                <a:off x="880" y="4063"/>
                <a:ext cx="348" cy="50"/>
              </a:xfrm>
              <a:custGeom>
                <a:avLst/>
                <a:gdLst>
                  <a:gd name="T0" fmla="*/ 0 w 310"/>
                  <a:gd name="T1" fmla="*/ 36 h 45"/>
                  <a:gd name="T2" fmla="*/ 35 w 310"/>
                  <a:gd name="T3" fmla="*/ 34 h 45"/>
                  <a:gd name="T4" fmla="*/ 48 w 310"/>
                  <a:gd name="T5" fmla="*/ 20 h 45"/>
                  <a:gd name="T6" fmla="*/ 66 w 310"/>
                  <a:gd name="T7" fmla="*/ 30 h 45"/>
                  <a:gd name="T8" fmla="*/ 75 w 310"/>
                  <a:gd name="T9" fmla="*/ 20 h 45"/>
                  <a:gd name="T10" fmla="*/ 65 w 310"/>
                  <a:gd name="T11" fmla="*/ 8 h 45"/>
                  <a:gd name="T12" fmla="*/ 128 w 310"/>
                  <a:gd name="T13" fmla="*/ 9 h 45"/>
                  <a:gd name="T14" fmla="*/ 159 w 310"/>
                  <a:gd name="T15" fmla="*/ 8 h 45"/>
                  <a:gd name="T16" fmla="*/ 237 w 310"/>
                  <a:gd name="T17" fmla="*/ 8 h 45"/>
                  <a:gd name="T18" fmla="*/ 265 w 310"/>
                  <a:gd name="T19" fmla="*/ 4 h 45"/>
                  <a:gd name="T20" fmla="*/ 269 w 310"/>
                  <a:gd name="T21" fmla="*/ 4 h 45"/>
                  <a:gd name="T22" fmla="*/ 292 w 310"/>
                  <a:gd name="T23" fmla="*/ 14 h 45"/>
                  <a:gd name="T24" fmla="*/ 301 w 310"/>
                  <a:gd name="T25" fmla="*/ 40 h 45"/>
                  <a:gd name="T26" fmla="*/ 187 w 310"/>
                  <a:gd name="T27" fmla="*/ 44 h 45"/>
                  <a:gd name="T28" fmla="*/ 88 w 310"/>
                  <a:gd name="T29" fmla="*/ 42 h 45"/>
                  <a:gd name="T30" fmla="*/ 16 w 310"/>
                  <a:gd name="T31" fmla="*/ 43 h 45"/>
                  <a:gd name="T32" fmla="*/ 0 w 310"/>
                  <a:gd name="T33"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45">
                    <a:moveTo>
                      <a:pt x="0" y="36"/>
                    </a:moveTo>
                    <a:cubicBezTo>
                      <a:pt x="12" y="35"/>
                      <a:pt x="24" y="32"/>
                      <a:pt x="35" y="34"/>
                    </a:cubicBezTo>
                    <a:cubicBezTo>
                      <a:pt x="48" y="36"/>
                      <a:pt x="51" y="32"/>
                      <a:pt x="48" y="20"/>
                    </a:cubicBezTo>
                    <a:cubicBezTo>
                      <a:pt x="57" y="20"/>
                      <a:pt x="55" y="35"/>
                      <a:pt x="66" y="30"/>
                    </a:cubicBezTo>
                    <a:cubicBezTo>
                      <a:pt x="70" y="27"/>
                      <a:pt x="73" y="24"/>
                      <a:pt x="75" y="20"/>
                    </a:cubicBezTo>
                    <a:cubicBezTo>
                      <a:pt x="79" y="10"/>
                      <a:pt x="66" y="13"/>
                      <a:pt x="65" y="8"/>
                    </a:cubicBezTo>
                    <a:cubicBezTo>
                      <a:pt x="86" y="4"/>
                      <a:pt x="107" y="0"/>
                      <a:pt x="128" y="9"/>
                    </a:cubicBezTo>
                    <a:cubicBezTo>
                      <a:pt x="137" y="13"/>
                      <a:pt x="148" y="8"/>
                      <a:pt x="159" y="8"/>
                    </a:cubicBezTo>
                    <a:cubicBezTo>
                      <a:pt x="185" y="8"/>
                      <a:pt x="211" y="18"/>
                      <a:pt x="237" y="8"/>
                    </a:cubicBezTo>
                    <a:cubicBezTo>
                      <a:pt x="246" y="2"/>
                      <a:pt x="256" y="12"/>
                      <a:pt x="265" y="4"/>
                    </a:cubicBezTo>
                    <a:cubicBezTo>
                      <a:pt x="266" y="4"/>
                      <a:pt x="268" y="4"/>
                      <a:pt x="269" y="4"/>
                    </a:cubicBezTo>
                    <a:cubicBezTo>
                      <a:pt x="275" y="11"/>
                      <a:pt x="284" y="12"/>
                      <a:pt x="292" y="14"/>
                    </a:cubicBezTo>
                    <a:cubicBezTo>
                      <a:pt x="308" y="18"/>
                      <a:pt x="310" y="24"/>
                      <a:pt x="301" y="40"/>
                    </a:cubicBezTo>
                    <a:cubicBezTo>
                      <a:pt x="263" y="41"/>
                      <a:pt x="225" y="45"/>
                      <a:pt x="187" y="44"/>
                    </a:cubicBezTo>
                    <a:cubicBezTo>
                      <a:pt x="154" y="42"/>
                      <a:pt x="121" y="42"/>
                      <a:pt x="88" y="42"/>
                    </a:cubicBezTo>
                    <a:cubicBezTo>
                      <a:pt x="64" y="43"/>
                      <a:pt x="40" y="38"/>
                      <a:pt x="16" y="43"/>
                    </a:cubicBezTo>
                    <a:cubicBezTo>
                      <a:pt x="10" y="45"/>
                      <a:pt x="5" y="41"/>
                      <a:pt x="0" y="36"/>
                    </a:cubicBezTo>
                    <a:close/>
                  </a:path>
                </a:pathLst>
              </a:custGeom>
              <a:solidFill>
                <a:srgbClr val="8DC0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9" name="Freeform 573">
                <a:extLst>
                  <a:ext uri="{FF2B5EF4-FFF2-40B4-BE49-F238E27FC236}">
                    <a16:creationId xmlns:a16="http://schemas.microsoft.com/office/drawing/2014/main" id="{2BB04090-98BC-4355-BE9B-57534BF2A52A}"/>
                  </a:ext>
                </a:extLst>
              </p:cNvPr>
              <p:cNvSpPr>
                <a:spLocks/>
              </p:cNvSpPr>
              <p:nvPr/>
            </p:nvSpPr>
            <p:spPr bwMode="auto">
              <a:xfrm>
                <a:off x="1529" y="4148"/>
                <a:ext cx="392" cy="55"/>
              </a:xfrm>
              <a:custGeom>
                <a:avLst/>
                <a:gdLst>
                  <a:gd name="T0" fmla="*/ 244 w 349"/>
                  <a:gd name="T1" fmla="*/ 40 h 49"/>
                  <a:gd name="T2" fmla="*/ 180 w 349"/>
                  <a:gd name="T3" fmla="*/ 45 h 49"/>
                  <a:gd name="T4" fmla="*/ 88 w 349"/>
                  <a:gd name="T5" fmla="*/ 42 h 49"/>
                  <a:gd name="T6" fmla="*/ 41 w 349"/>
                  <a:gd name="T7" fmla="*/ 48 h 49"/>
                  <a:gd name="T8" fmla="*/ 32 w 349"/>
                  <a:gd name="T9" fmla="*/ 44 h 49"/>
                  <a:gd name="T10" fmla="*/ 17 w 349"/>
                  <a:gd name="T11" fmla="*/ 25 h 49"/>
                  <a:gd name="T12" fmla="*/ 0 w 349"/>
                  <a:gd name="T13" fmla="*/ 20 h 49"/>
                  <a:gd name="T14" fmla="*/ 46 w 349"/>
                  <a:gd name="T15" fmla="*/ 13 h 49"/>
                  <a:gd name="T16" fmla="*/ 129 w 349"/>
                  <a:gd name="T17" fmla="*/ 9 h 49"/>
                  <a:gd name="T18" fmla="*/ 218 w 349"/>
                  <a:gd name="T19" fmla="*/ 8 h 49"/>
                  <a:gd name="T20" fmla="*/ 316 w 349"/>
                  <a:gd name="T21" fmla="*/ 0 h 49"/>
                  <a:gd name="T22" fmla="*/ 348 w 349"/>
                  <a:gd name="T23" fmla="*/ 4 h 49"/>
                  <a:gd name="T24" fmla="*/ 330 w 349"/>
                  <a:gd name="T25" fmla="*/ 20 h 49"/>
                  <a:gd name="T26" fmla="*/ 265 w 349"/>
                  <a:gd name="T27" fmla="*/ 16 h 49"/>
                  <a:gd name="T28" fmla="*/ 244 w 349"/>
                  <a:gd name="T29"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9" h="49">
                    <a:moveTo>
                      <a:pt x="244" y="40"/>
                    </a:moveTo>
                    <a:cubicBezTo>
                      <a:pt x="223" y="49"/>
                      <a:pt x="201" y="45"/>
                      <a:pt x="180" y="45"/>
                    </a:cubicBezTo>
                    <a:cubicBezTo>
                      <a:pt x="149" y="44"/>
                      <a:pt x="119" y="46"/>
                      <a:pt x="88" y="42"/>
                    </a:cubicBezTo>
                    <a:cubicBezTo>
                      <a:pt x="75" y="41"/>
                      <a:pt x="57" y="48"/>
                      <a:pt x="41" y="48"/>
                    </a:cubicBezTo>
                    <a:cubicBezTo>
                      <a:pt x="37" y="47"/>
                      <a:pt x="34" y="47"/>
                      <a:pt x="32" y="44"/>
                    </a:cubicBezTo>
                    <a:cubicBezTo>
                      <a:pt x="36" y="30"/>
                      <a:pt x="33" y="23"/>
                      <a:pt x="17" y="25"/>
                    </a:cubicBezTo>
                    <a:cubicBezTo>
                      <a:pt x="11" y="26"/>
                      <a:pt x="3" y="32"/>
                      <a:pt x="0" y="20"/>
                    </a:cubicBezTo>
                    <a:cubicBezTo>
                      <a:pt x="13" y="7"/>
                      <a:pt x="30" y="12"/>
                      <a:pt x="46" y="13"/>
                    </a:cubicBezTo>
                    <a:cubicBezTo>
                      <a:pt x="74" y="13"/>
                      <a:pt x="101" y="10"/>
                      <a:pt x="129" y="9"/>
                    </a:cubicBezTo>
                    <a:cubicBezTo>
                      <a:pt x="159" y="8"/>
                      <a:pt x="188" y="9"/>
                      <a:pt x="218" y="8"/>
                    </a:cubicBezTo>
                    <a:cubicBezTo>
                      <a:pt x="250" y="6"/>
                      <a:pt x="283" y="3"/>
                      <a:pt x="316" y="0"/>
                    </a:cubicBezTo>
                    <a:cubicBezTo>
                      <a:pt x="327" y="0"/>
                      <a:pt x="337" y="8"/>
                      <a:pt x="348" y="4"/>
                    </a:cubicBezTo>
                    <a:cubicBezTo>
                      <a:pt x="349" y="18"/>
                      <a:pt x="343" y="22"/>
                      <a:pt x="330" y="20"/>
                    </a:cubicBezTo>
                    <a:cubicBezTo>
                      <a:pt x="309" y="17"/>
                      <a:pt x="287" y="15"/>
                      <a:pt x="265" y="16"/>
                    </a:cubicBezTo>
                    <a:cubicBezTo>
                      <a:pt x="251" y="17"/>
                      <a:pt x="239" y="21"/>
                      <a:pt x="244" y="40"/>
                    </a:cubicBezTo>
                    <a:close/>
                  </a:path>
                </a:pathLst>
              </a:custGeom>
              <a:solidFill>
                <a:srgbClr val="97C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0" name="Freeform 574">
                <a:extLst>
                  <a:ext uri="{FF2B5EF4-FFF2-40B4-BE49-F238E27FC236}">
                    <a16:creationId xmlns:a16="http://schemas.microsoft.com/office/drawing/2014/main" id="{591F4D31-7031-4204-B9D9-9A31C104B4AA}"/>
                  </a:ext>
                </a:extLst>
              </p:cNvPr>
              <p:cNvSpPr>
                <a:spLocks/>
              </p:cNvSpPr>
              <p:nvPr/>
            </p:nvSpPr>
            <p:spPr bwMode="auto">
              <a:xfrm>
                <a:off x="1127" y="4162"/>
                <a:ext cx="448" cy="51"/>
              </a:xfrm>
              <a:custGeom>
                <a:avLst/>
                <a:gdLst>
                  <a:gd name="T0" fmla="*/ 357 w 398"/>
                  <a:gd name="T1" fmla="*/ 8 h 46"/>
                  <a:gd name="T2" fmla="*/ 379 w 398"/>
                  <a:gd name="T3" fmla="*/ 10 h 46"/>
                  <a:gd name="T4" fmla="*/ 398 w 398"/>
                  <a:gd name="T5" fmla="*/ 14 h 46"/>
                  <a:gd name="T6" fmla="*/ 389 w 398"/>
                  <a:gd name="T7" fmla="*/ 32 h 46"/>
                  <a:gd name="T8" fmla="*/ 389 w 398"/>
                  <a:gd name="T9" fmla="*/ 29 h 46"/>
                  <a:gd name="T10" fmla="*/ 350 w 398"/>
                  <a:gd name="T11" fmla="*/ 28 h 46"/>
                  <a:gd name="T12" fmla="*/ 285 w 398"/>
                  <a:gd name="T13" fmla="*/ 40 h 46"/>
                  <a:gd name="T14" fmla="*/ 169 w 398"/>
                  <a:gd name="T15" fmla="*/ 40 h 46"/>
                  <a:gd name="T16" fmla="*/ 101 w 398"/>
                  <a:gd name="T17" fmla="*/ 40 h 46"/>
                  <a:gd name="T18" fmla="*/ 8 w 398"/>
                  <a:gd name="T19" fmla="*/ 26 h 46"/>
                  <a:gd name="T20" fmla="*/ 1 w 398"/>
                  <a:gd name="T21" fmla="*/ 19 h 46"/>
                  <a:gd name="T22" fmla="*/ 8 w 398"/>
                  <a:gd name="T23" fmla="*/ 11 h 46"/>
                  <a:gd name="T24" fmla="*/ 37 w 398"/>
                  <a:gd name="T25" fmla="*/ 7 h 46"/>
                  <a:gd name="T26" fmla="*/ 88 w 398"/>
                  <a:gd name="T27" fmla="*/ 12 h 46"/>
                  <a:gd name="T28" fmla="*/ 103 w 398"/>
                  <a:gd name="T29" fmla="*/ 17 h 46"/>
                  <a:gd name="T30" fmla="*/ 111 w 398"/>
                  <a:gd name="T31" fmla="*/ 19 h 46"/>
                  <a:gd name="T32" fmla="*/ 167 w 398"/>
                  <a:gd name="T33" fmla="*/ 15 h 46"/>
                  <a:gd name="T34" fmla="*/ 217 w 398"/>
                  <a:gd name="T35" fmla="*/ 12 h 46"/>
                  <a:gd name="T36" fmla="*/ 357 w 398"/>
                  <a:gd name="T3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8" h="46">
                    <a:moveTo>
                      <a:pt x="357" y="8"/>
                    </a:moveTo>
                    <a:cubicBezTo>
                      <a:pt x="364" y="18"/>
                      <a:pt x="372" y="3"/>
                      <a:pt x="379" y="10"/>
                    </a:cubicBezTo>
                    <a:cubicBezTo>
                      <a:pt x="387" y="0"/>
                      <a:pt x="391" y="17"/>
                      <a:pt x="398" y="14"/>
                    </a:cubicBezTo>
                    <a:cubicBezTo>
                      <a:pt x="395" y="20"/>
                      <a:pt x="398" y="29"/>
                      <a:pt x="389" y="32"/>
                    </a:cubicBezTo>
                    <a:cubicBezTo>
                      <a:pt x="389" y="31"/>
                      <a:pt x="389" y="30"/>
                      <a:pt x="389" y="29"/>
                    </a:cubicBezTo>
                    <a:cubicBezTo>
                      <a:pt x="376" y="20"/>
                      <a:pt x="362" y="25"/>
                      <a:pt x="350" y="28"/>
                    </a:cubicBezTo>
                    <a:cubicBezTo>
                      <a:pt x="328" y="34"/>
                      <a:pt x="305" y="30"/>
                      <a:pt x="285" y="40"/>
                    </a:cubicBezTo>
                    <a:cubicBezTo>
                      <a:pt x="246" y="35"/>
                      <a:pt x="208" y="43"/>
                      <a:pt x="169" y="40"/>
                    </a:cubicBezTo>
                    <a:cubicBezTo>
                      <a:pt x="146" y="38"/>
                      <a:pt x="123" y="36"/>
                      <a:pt x="101" y="40"/>
                    </a:cubicBezTo>
                    <a:cubicBezTo>
                      <a:pt x="68" y="46"/>
                      <a:pt x="39" y="30"/>
                      <a:pt x="8" y="26"/>
                    </a:cubicBezTo>
                    <a:cubicBezTo>
                      <a:pt x="5" y="25"/>
                      <a:pt x="2" y="23"/>
                      <a:pt x="1" y="19"/>
                    </a:cubicBezTo>
                    <a:cubicBezTo>
                      <a:pt x="0" y="14"/>
                      <a:pt x="4" y="13"/>
                      <a:pt x="8" y="11"/>
                    </a:cubicBezTo>
                    <a:cubicBezTo>
                      <a:pt x="17" y="6"/>
                      <a:pt x="27" y="4"/>
                      <a:pt x="37" y="7"/>
                    </a:cubicBezTo>
                    <a:cubicBezTo>
                      <a:pt x="54" y="13"/>
                      <a:pt x="70" y="19"/>
                      <a:pt x="88" y="12"/>
                    </a:cubicBezTo>
                    <a:cubicBezTo>
                      <a:pt x="92" y="11"/>
                      <a:pt x="101" y="7"/>
                      <a:pt x="103" y="17"/>
                    </a:cubicBezTo>
                    <a:cubicBezTo>
                      <a:pt x="104" y="22"/>
                      <a:pt x="108" y="20"/>
                      <a:pt x="111" y="19"/>
                    </a:cubicBezTo>
                    <a:cubicBezTo>
                      <a:pt x="129" y="11"/>
                      <a:pt x="149" y="10"/>
                      <a:pt x="167" y="15"/>
                    </a:cubicBezTo>
                    <a:cubicBezTo>
                      <a:pt x="185" y="19"/>
                      <a:pt x="200" y="7"/>
                      <a:pt x="217" y="12"/>
                    </a:cubicBezTo>
                    <a:cubicBezTo>
                      <a:pt x="264" y="9"/>
                      <a:pt x="310" y="7"/>
                      <a:pt x="357" y="8"/>
                    </a:cubicBezTo>
                    <a:close/>
                  </a:path>
                </a:pathLst>
              </a:custGeom>
              <a:solidFill>
                <a:srgbClr val="7EB9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1" name="Freeform 575">
                <a:extLst>
                  <a:ext uri="{FF2B5EF4-FFF2-40B4-BE49-F238E27FC236}">
                    <a16:creationId xmlns:a16="http://schemas.microsoft.com/office/drawing/2014/main" id="{64C691AC-7CBE-40CC-A1A5-6381A4B01667}"/>
                  </a:ext>
                </a:extLst>
              </p:cNvPr>
              <p:cNvSpPr>
                <a:spLocks/>
              </p:cNvSpPr>
              <p:nvPr/>
            </p:nvSpPr>
            <p:spPr bwMode="auto">
              <a:xfrm>
                <a:off x="1790" y="4145"/>
                <a:ext cx="250" cy="51"/>
              </a:xfrm>
              <a:custGeom>
                <a:avLst/>
                <a:gdLst>
                  <a:gd name="T0" fmla="*/ 11 w 222"/>
                  <a:gd name="T1" fmla="*/ 43 h 46"/>
                  <a:gd name="T2" fmla="*/ 0 w 222"/>
                  <a:gd name="T3" fmla="*/ 27 h 46"/>
                  <a:gd name="T4" fmla="*/ 22 w 222"/>
                  <a:gd name="T5" fmla="*/ 16 h 46"/>
                  <a:gd name="T6" fmla="*/ 94 w 222"/>
                  <a:gd name="T7" fmla="*/ 18 h 46"/>
                  <a:gd name="T8" fmla="*/ 115 w 222"/>
                  <a:gd name="T9" fmla="*/ 7 h 46"/>
                  <a:gd name="T10" fmla="*/ 140 w 222"/>
                  <a:gd name="T11" fmla="*/ 8 h 46"/>
                  <a:gd name="T12" fmla="*/ 207 w 222"/>
                  <a:gd name="T13" fmla="*/ 3 h 46"/>
                  <a:gd name="T14" fmla="*/ 220 w 222"/>
                  <a:gd name="T15" fmla="*/ 29 h 46"/>
                  <a:gd name="T16" fmla="*/ 207 w 222"/>
                  <a:gd name="T17" fmla="*/ 39 h 46"/>
                  <a:gd name="T18" fmla="*/ 172 w 222"/>
                  <a:gd name="T19" fmla="*/ 40 h 46"/>
                  <a:gd name="T20" fmla="*/ 11 w 222"/>
                  <a:gd name="T21"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46">
                    <a:moveTo>
                      <a:pt x="11" y="43"/>
                    </a:moveTo>
                    <a:cubicBezTo>
                      <a:pt x="3" y="40"/>
                      <a:pt x="10" y="28"/>
                      <a:pt x="0" y="27"/>
                    </a:cubicBezTo>
                    <a:cubicBezTo>
                      <a:pt x="8" y="23"/>
                      <a:pt x="14" y="17"/>
                      <a:pt x="22" y="16"/>
                    </a:cubicBezTo>
                    <a:cubicBezTo>
                      <a:pt x="46" y="12"/>
                      <a:pt x="70" y="14"/>
                      <a:pt x="94" y="18"/>
                    </a:cubicBezTo>
                    <a:cubicBezTo>
                      <a:pt x="106" y="20"/>
                      <a:pt x="111" y="18"/>
                      <a:pt x="115" y="7"/>
                    </a:cubicBezTo>
                    <a:cubicBezTo>
                      <a:pt x="123" y="12"/>
                      <a:pt x="131" y="12"/>
                      <a:pt x="140" y="8"/>
                    </a:cubicBezTo>
                    <a:cubicBezTo>
                      <a:pt x="162" y="0"/>
                      <a:pt x="185" y="6"/>
                      <a:pt x="207" y="3"/>
                    </a:cubicBezTo>
                    <a:cubicBezTo>
                      <a:pt x="221" y="7"/>
                      <a:pt x="220" y="18"/>
                      <a:pt x="220" y="29"/>
                    </a:cubicBezTo>
                    <a:cubicBezTo>
                      <a:pt x="222" y="41"/>
                      <a:pt x="209" y="32"/>
                      <a:pt x="207" y="39"/>
                    </a:cubicBezTo>
                    <a:cubicBezTo>
                      <a:pt x="196" y="46"/>
                      <a:pt x="184" y="40"/>
                      <a:pt x="172" y="40"/>
                    </a:cubicBezTo>
                    <a:cubicBezTo>
                      <a:pt x="118" y="41"/>
                      <a:pt x="65" y="42"/>
                      <a:pt x="11" y="43"/>
                    </a:cubicBezTo>
                    <a:close/>
                  </a:path>
                </a:pathLst>
              </a:custGeom>
              <a:solidFill>
                <a:srgbClr val="7BB7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2" name="Freeform 576">
                <a:extLst>
                  <a:ext uri="{FF2B5EF4-FFF2-40B4-BE49-F238E27FC236}">
                    <a16:creationId xmlns:a16="http://schemas.microsoft.com/office/drawing/2014/main" id="{9C349FD3-34AA-4037-B0B6-4E2CFDC54998}"/>
                  </a:ext>
                </a:extLst>
              </p:cNvPr>
              <p:cNvSpPr>
                <a:spLocks/>
              </p:cNvSpPr>
              <p:nvPr/>
            </p:nvSpPr>
            <p:spPr bwMode="auto">
              <a:xfrm>
                <a:off x="1032" y="4162"/>
                <a:ext cx="339" cy="51"/>
              </a:xfrm>
              <a:custGeom>
                <a:avLst/>
                <a:gdLst>
                  <a:gd name="T0" fmla="*/ 302 w 302"/>
                  <a:gd name="T1" fmla="*/ 12 h 46"/>
                  <a:gd name="T2" fmla="*/ 281 w 302"/>
                  <a:gd name="T3" fmla="*/ 19 h 46"/>
                  <a:gd name="T4" fmla="*/ 227 w 302"/>
                  <a:gd name="T5" fmla="*/ 16 h 46"/>
                  <a:gd name="T6" fmla="*/ 197 w 302"/>
                  <a:gd name="T7" fmla="*/ 24 h 46"/>
                  <a:gd name="T8" fmla="*/ 184 w 302"/>
                  <a:gd name="T9" fmla="*/ 18 h 46"/>
                  <a:gd name="T10" fmla="*/ 181 w 302"/>
                  <a:gd name="T11" fmla="*/ 15 h 46"/>
                  <a:gd name="T12" fmla="*/ 164 w 302"/>
                  <a:gd name="T13" fmla="*/ 21 h 46"/>
                  <a:gd name="T14" fmla="*/ 155 w 302"/>
                  <a:gd name="T15" fmla="*/ 22 h 46"/>
                  <a:gd name="T16" fmla="*/ 87 w 302"/>
                  <a:gd name="T17" fmla="*/ 20 h 46"/>
                  <a:gd name="T18" fmla="*/ 142 w 302"/>
                  <a:gd name="T19" fmla="*/ 35 h 46"/>
                  <a:gd name="T20" fmla="*/ 204 w 302"/>
                  <a:gd name="T21" fmla="*/ 34 h 46"/>
                  <a:gd name="T22" fmla="*/ 254 w 302"/>
                  <a:gd name="T23" fmla="*/ 40 h 46"/>
                  <a:gd name="T24" fmla="*/ 119 w 302"/>
                  <a:gd name="T25" fmla="*/ 42 h 46"/>
                  <a:gd name="T26" fmla="*/ 15 w 302"/>
                  <a:gd name="T27" fmla="*/ 44 h 46"/>
                  <a:gd name="T28" fmla="*/ 6 w 302"/>
                  <a:gd name="T29" fmla="*/ 32 h 46"/>
                  <a:gd name="T30" fmla="*/ 69 w 302"/>
                  <a:gd name="T31" fmla="*/ 29 h 46"/>
                  <a:gd name="T32" fmla="*/ 81 w 302"/>
                  <a:gd name="T33" fmla="*/ 21 h 46"/>
                  <a:gd name="T34" fmla="*/ 69 w 302"/>
                  <a:gd name="T35" fmla="*/ 8 h 46"/>
                  <a:gd name="T36" fmla="*/ 114 w 302"/>
                  <a:gd name="T37" fmla="*/ 5 h 46"/>
                  <a:gd name="T38" fmla="*/ 210 w 302"/>
                  <a:gd name="T39" fmla="*/ 10 h 46"/>
                  <a:gd name="T40" fmla="*/ 276 w 302"/>
                  <a:gd name="T41" fmla="*/ 9 h 46"/>
                  <a:gd name="T42" fmla="*/ 302 w 302"/>
                  <a:gd name="T43"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 h="46">
                    <a:moveTo>
                      <a:pt x="302" y="12"/>
                    </a:moveTo>
                    <a:cubicBezTo>
                      <a:pt x="293" y="8"/>
                      <a:pt x="288" y="17"/>
                      <a:pt x="281" y="19"/>
                    </a:cubicBezTo>
                    <a:cubicBezTo>
                      <a:pt x="262" y="24"/>
                      <a:pt x="245" y="12"/>
                      <a:pt x="227" y="16"/>
                    </a:cubicBezTo>
                    <a:cubicBezTo>
                      <a:pt x="217" y="18"/>
                      <a:pt x="206" y="16"/>
                      <a:pt x="197" y="24"/>
                    </a:cubicBezTo>
                    <a:cubicBezTo>
                      <a:pt x="191" y="30"/>
                      <a:pt x="186" y="27"/>
                      <a:pt x="184" y="18"/>
                    </a:cubicBezTo>
                    <a:cubicBezTo>
                      <a:pt x="183" y="16"/>
                      <a:pt x="182" y="14"/>
                      <a:pt x="181" y="15"/>
                    </a:cubicBezTo>
                    <a:cubicBezTo>
                      <a:pt x="176" y="19"/>
                      <a:pt x="167" y="11"/>
                      <a:pt x="164" y="21"/>
                    </a:cubicBezTo>
                    <a:cubicBezTo>
                      <a:pt x="163" y="27"/>
                      <a:pt x="161" y="30"/>
                      <a:pt x="155" y="22"/>
                    </a:cubicBezTo>
                    <a:cubicBezTo>
                      <a:pt x="144" y="9"/>
                      <a:pt x="106" y="9"/>
                      <a:pt x="87" y="20"/>
                    </a:cubicBezTo>
                    <a:cubicBezTo>
                      <a:pt x="107" y="24"/>
                      <a:pt x="125" y="27"/>
                      <a:pt x="142" y="35"/>
                    </a:cubicBezTo>
                    <a:cubicBezTo>
                      <a:pt x="161" y="43"/>
                      <a:pt x="183" y="32"/>
                      <a:pt x="204" y="34"/>
                    </a:cubicBezTo>
                    <a:cubicBezTo>
                      <a:pt x="220" y="36"/>
                      <a:pt x="238" y="32"/>
                      <a:pt x="254" y="40"/>
                    </a:cubicBezTo>
                    <a:cubicBezTo>
                      <a:pt x="209" y="45"/>
                      <a:pt x="164" y="46"/>
                      <a:pt x="119" y="42"/>
                    </a:cubicBezTo>
                    <a:cubicBezTo>
                      <a:pt x="85" y="39"/>
                      <a:pt x="50" y="45"/>
                      <a:pt x="15" y="44"/>
                    </a:cubicBezTo>
                    <a:cubicBezTo>
                      <a:pt x="7" y="44"/>
                      <a:pt x="0" y="44"/>
                      <a:pt x="6" y="32"/>
                    </a:cubicBezTo>
                    <a:cubicBezTo>
                      <a:pt x="27" y="33"/>
                      <a:pt x="47" y="17"/>
                      <a:pt x="69" y="29"/>
                    </a:cubicBezTo>
                    <a:cubicBezTo>
                      <a:pt x="77" y="34"/>
                      <a:pt x="80" y="26"/>
                      <a:pt x="81" y="21"/>
                    </a:cubicBezTo>
                    <a:cubicBezTo>
                      <a:pt x="84" y="11"/>
                      <a:pt x="78" y="8"/>
                      <a:pt x="69" y="8"/>
                    </a:cubicBezTo>
                    <a:cubicBezTo>
                      <a:pt x="84" y="0"/>
                      <a:pt x="100" y="2"/>
                      <a:pt x="114" y="5"/>
                    </a:cubicBezTo>
                    <a:cubicBezTo>
                      <a:pt x="146" y="11"/>
                      <a:pt x="178" y="6"/>
                      <a:pt x="210" y="10"/>
                    </a:cubicBezTo>
                    <a:cubicBezTo>
                      <a:pt x="231" y="12"/>
                      <a:pt x="254" y="14"/>
                      <a:pt x="276" y="9"/>
                    </a:cubicBezTo>
                    <a:cubicBezTo>
                      <a:pt x="284" y="7"/>
                      <a:pt x="294" y="5"/>
                      <a:pt x="302" y="12"/>
                    </a:cubicBezTo>
                    <a:close/>
                  </a:path>
                </a:pathLst>
              </a:custGeom>
              <a:solidFill>
                <a:srgbClr val="A1CC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3" name="Freeform 577">
                <a:extLst>
                  <a:ext uri="{FF2B5EF4-FFF2-40B4-BE49-F238E27FC236}">
                    <a16:creationId xmlns:a16="http://schemas.microsoft.com/office/drawing/2014/main" id="{6613A9E9-4231-4594-AFFE-3B92D7103900}"/>
                  </a:ext>
                </a:extLst>
              </p:cNvPr>
              <p:cNvSpPr>
                <a:spLocks/>
              </p:cNvSpPr>
              <p:nvPr/>
            </p:nvSpPr>
            <p:spPr bwMode="auto">
              <a:xfrm>
                <a:off x="2040" y="4148"/>
                <a:ext cx="197" cy="48"/>
              </a:xfrm>
              <a:custGeom>
                <a:avLst/>
                <a:gdLst>
                  <a:gd name="T0" fmla="*/ 125 w 175"/>
                  <a:gd name="T1" fmla="*/ 0 h 43"/>
                  <a:gd name="T2" fmla="*/ 130 w 175"/>
                  <a:gd name="T3" fmla="*/ 17 h 43"/>
                  <a:gd name="T4" fmla="*/ 141 w 175"/>
                  <a:gd name="T5" fmla="*/ 10 h 43"/>
                  <a:gd name="T6" fmla="*/ 169 w 175"/>
                  <a:gd name="T7" fmla="*/ 31 h 43"/>
                  <a:gd name="T8" fmla="*/ 41 w 175"/>
                  <a:gd name="T9" fmla="*/ 32 h 43"/>
                  <a:gd name="T10" fmla="*/ 5 w 175"/>
                  <a:gd name="T11" fmla="*/ 36 h 43"/>
                  <a:gd name="T12" fmla="*/ 18 w 175"/>
                  <a:gd name="T13" fmla="*/ 14 h 43"/>
                  <a:gd name="T14" fmla="*/ 117 w 175"/>
                  <a:gd name="T15" fmla="*/ 3 h 43"/>
                  <a:gd name="T16" fmla="*/ 125 w 175"/>
                  <a:gd name="T1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 h="43">
                    <a:moveTo>
                      <a:pt x="125" y="0"/>
                    </a:moveTo>
                    <a:cubicBezTo>
                      <a:pt x="127" y="6"/>
                      <a:pt x="128" y="12"/>
                      <a:pt x="130" y="17"/>
                    </a:cubicBezTo>
                    <a:cubicBezTo>
                      <a:pt x="137" y="19"/>
                      <a:pt x="141" y="6"/>
                      <a:pt x="141" y="10"/>
                    </a:cubicBezTo>
                    <a:cubicBezTo>
                      <a:pt x="144" y="28"/>
                      <a:pt x="175" y="6"/>
                      <a:pt x="169" y="31"/>
                    </a:cubicBezTo>
                    <a:cubicBezTo>
                      <a:pt x="126" y="37"/>
                      <a:pt x="84" y="33"/>
                      <a:pt x="41" y="32"/>
                    </a:cubicBezTo>
                    <a:cubicBezTo>
                      <a:pt x="29" y="31"/>
                      <a:pt x="18" y="43"/>
                      <a:pt x="5" y="36"/>
                    </a:cubicBezTo>
                    <a:cubicBezTo>
                      <a:pt x="0" y="23"/>
                      <a:pt x="4" y="18"/>
                      <a:pt x="18" y="14"/>
                    </a:cubicBezTo>
                    <a:cubicBezTo>
                      <a:pt x="50" y="4"/>
                      <a:pt x="84" y="9"/>
                      <a:pt x="117" y="3"/>
                    </a:cubicBezTo>
                    <a:cubicBezTo>
                      <a:pt x="119" y="0"/>
                      <a:pt x="122" y="0"/>
                      <a:pt x="125" y="0"/>
                    </a:cubicBezTo>
                    <a:close/>
                  </a:path>
                </a:pathLst>
              </a:custGeom>
              <a:solidFill>
                <a:srgbClr val="7BB7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4" name="Freeform 578">
                <a:extLst>
                  <a:ext uri="{FF2B5EF4-FFF2-40B4-BE49-F238E27FC236}">
                    <a16:creationId xmlns:a16="http://schemas.microsoft.com/office/drawing/2014/main" id="{0C0A1BAB-F0E6-49E4-A782-5C0A70ECB2F8}"/>
                  </a:ext>
                </a:extLst>
              </p:cNvPr>
              <p:cNvSpPr>
                <a:spLocks/>
              </p:cNvSpPr>
              <p:nvPr/>
            </p:nvSpPr>
            <p:spPr bwMode="auto">
              <a:xfrm>
                <a:off x="2020" y="4145"/>
                <a:ext cx="151" cy="44"/>
              </a:xfrm>
              <a:custGeom>
                <a:avLst/>
                <a:gdLst>
                  <a:gd name="T0" fmla="*/ 135 w 135"/>
                  <a:gd name="T1" fmla="*/ 6 h 39"/>
                  <a:gd name="T2" fmla="*/ 100 w 135"/>
                  <a:gd name="T3" fmla="*/ 13 h 39"/>
                  <a:gd name="T4" fmla="*/ 32 w 135"/>
                  <a:gd name="T5" fmla="*/ 21 h 39"/>
                  <a:gd name="T6" fmla="*/ 23 w 135"/>
                  <a:gd name="T7" fmla="*/ 39 h 39"/>
                  <a:gd name="T8" fmla="*/ 3 w 135"/>
                  <a:gd name="T9" fmla="*/ 39 h 39"/>
                  <a:gd name="T10" fmla="*/ 0 w 135"/>
                  <a:gd name="T11" fmla="*/ 27 h 39"/>
                  <a:gd name="T12" fmla="*/ 12 w 135"/>
                  <a:gd name="T13" fmla="*/ 32 h 39"/>
                  <a:gd name="T14" fmla="*/ 3 w 135"/>
                  <a:gd name="T15" fmla="*/ 3 h 39"/>
                  <a:gd name="T16" fmla="*/ 59 w 135"/>
                  <a:gd name="T17" fmla="*/ 6 h 39"/>
                  <a:gd name="T18" fmla="*/ 120 w 135"/>
                  <a:gd name="T19" fmla="*/ 2 h 39"/>
                  <a:gd name="T20" fmla="*/ 135 w 135"/>
                  <a:gd name="T21" fmla="*/ 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39">
                    <a:moveTo>
                      <a:pt x="135" y="6"/>
                    </a:moveTo>
                    <a:cubicBezTo>
                      <a:pt x="125" y="18"/>
                      <a:pt x="110" y="14"/>
                      <a:pt x="100" y="13"/>
                    </a:cubicBezTo>
                    <a:cubicBezTo>
                      <a:pt x="76" y="11"/>
                      <a:pt x="55" y="20"/>
                      <a:pt x="32" y="21"/>
                    </a:cubicBezTo>
                    <a:cubicBezTo>
                      <a:pt x="24" y="22"/>
                      <a:pt x="25" y="33"/>
                      <a:pt x="23" y="39"/>
                    </a:cubicBezTo>
                    <a:cubicBezTo>
                      <a:pt x="16" y="39"/>
                      <a:pt x="10" y="39"/>
                      <a:pt x="3" y="39"/>
                    </a:cubicBezTo>
                    <a:cubicBezTo>
                      <a:pt x="2" y="35"/>
                      <a:pt x="1" y="31"/>
                      <a:pt x="0" y="27"/>
                    </a:cubicBezTo>
                    <a:cubicBezTo>
                      <a:pt x="7" y="23"/>
                      <a:pt x="6" y="35"/>
                      <a:pt x="12" y="32"/>
                    </a:cubicBezTo>
                    <a:cubicBezTo>
                      <a:pt x="10" y="22"/>
                      <a:pt x="14" y="10"/>
                      <a:pt x="3" y="3"/>
                    </a:cubicBezTo>
                    <a:cubicBezTo>
                      <a:pt x="22" y="4"/>
                      <a:pt x="41" y="10"/>
                      <a:pt x="59" y="6"/>
                    </a:cubicBezTo>
                    <a:cubicBezTo>
                      <a:pt x="79" y="2"/>
                      <a:pt x="100" y="9"/>
                      <a:pt x="120" y="2"/>
                    </a:cubicBezTo>
                    <a:cubicBezTo>
                      <a:pt x="127" y="0"/>
                      <a:pt x="130" y="5"/>
                      <a:pt x="135" y="6"/>
                    </a:cubicBezTo>
                    <a:close/>
                  </a:path>
                </a:pathLst>
              </a:custGeom>
              <a:solidFill>
                <a:srgbClr val="90C2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5" name="Freeform 579">
                <a:extLst>
                  <a:ext uri="{FF2B5EF4-FFF2-40B4-BE49-F238E27FC236}">
                    <a16:creationId xmlns:a16="http://schemas.microsoft.com/office/drawing/2014/main" id="{34678B68-06C5-4B52-B973-32C75B62AF3A}"/>
                  </a:ext>
                </a:extLst>
              </p:cNvPr>
              <p:cNvSpPr>
                <a:spLocks/>
              </p:cNvSpPr>
              <p:nvPr/>
            </p:nvSpPr>
            <p:spPr bwMode="auto">
              <a:xfrm>
                <a:off x="1182" y="4055"/>
                <a:ext cx="126" cy="63"/>
              </a:xfrm>
              <a:custGeom>
                <a:avLst/>
                <a:gdLst>
                  <a:gd name="T0" fmla="*/ 32 w 112"/>
                  <a:gd name="T1" fmla="*/ 47 h 56"/>
                  <a:gd name="T2" fmla="*/ 19 w 112"/>
                  <a:gd name="T3" fmla="*/ 26 h 56"/>
                  <a:gd name="T4" fmla="*/ 0 w 112"/>
                  <a:gd name="T5" fmla="*/ 11 h 56"/>
                  <a:gd name="T6" fmla="*/ 52 w 112"/>
                  <a:gd name="T7" fmla="*/ 11 h 56"/>
                  <a:gd name="T8" fmla="*/ 42 w 112"/>
                  <a:gd name="T9" fmla="*/ 41 h 56"/>
                  <a:gd name="T10" fmla="*/ 112 w 112"/>
                  <a:gd name="T11" fmla="*/ 51 h 56"/>
                  <a:gd name="T12" fmla="*/ 32 w 112"/>
                  <a:gd name="T13" fmla="*/ 47 h 56"/>
                </a:gdLst>
                <a:ahLst/>
                <a:cxnLst>
                  <a:cxn ang="0">
                    <a:pos x="T0" y="T1"/>
                  </a:cxn>
                  <a:cxn ang="0">
                    <a:pos x="T2" y="T3"/>
                  </a:cxn>
                  <a:cxn ang="0">
                    <a:pos x="T4" y="T5"/>
                  </a:cxn>
                  <a:cxn ang="0">
                    <a:pos x="T6" y="T7"/>
                  </a:cxn>
                  <a:cxn ang="0">
                    <a:pos x="T8" y="T9"/>
                  </a:cxn>
                  <a:cxn ang="0">
                    <a:pos x="T10" y="T11"/>
                  </a:cxn>
                  <a:cxn ang="0">
                    <a:pos x="T12" y="T13"/>
                  </a:cxn>
                </a:cxnLst>
                <a:rect l="0" t="0" r="r" b="b"/>
                <a:pathLst>
                  <a:path w="112" h="56">
                    <a:moveTo>
                      <a:pt x="32" y="47"/>
                    </a:moveTo>
                    <a:cubicBezTo>
                      <a:pt x="35" y="35"/>
                      <a:pt x="39" y="24"/>
                      <a:pt x="19" y="26"/>
                    </a:cubicBezTo>
                    <a:cubicBezTo>
                      <a:pt x="11" y="27"/>
                      <a:pt x="0" y="24"/>
                      <a:pt x="0" y="11"/>
                    </a:cubicBezTo>
                    <a:cubicBezTo>
                      <a:pt x="17" y="13"/>
                      <a:pt x="35" y="0"/>
                      <a:pt x="52" y="11"/>
                    </a:cubicBezTo>
                    <a:cubicBezTo>
                      <a:pt x="49" y="22"/>
                      <a:pt x="45" y="32"/>
                      <a:pt x="42" y="41"/>
                    </a:cubicBezTo>
                    <a:cubicBezTo>
                      <a:pt x="64" y="53"/>
                      <a:pt x="89" y="42"/>
                      <a:pt x="112" y="51"/>
                    </a:cubicBezTo>
                    <a:cubicBezTo>
                      <a:pt x="85" y="49"/>
                      <a:pt x="58" y="56"/>
                      <a:pt x="32" y="47"/>
                    </a:cubicBezTo>
                    <a:close/>
                  </a:path>
                </a:pathLst>
              </a:custGeom>
              <a:solidFill>
                <a:srgbClr val="A8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6" name="Freeform 580">
                <a:extLst>
                  <a:ext uri="{FF2B5EF4-FFF2-40B4-BE49-F238E27FC236}">
                    <a16:creationId xmlns:a16="http://schemas.microsoft.com/office/drawing/2014/main" id="{19FD784C-B815-4B7E-919A-BF8AA8E0391C}"/>
                  </a:ext>
                </a:extLst>
              </p:cNvPr>
              <p:cNvSpPr>
                <a:spLocks/>
              </p:cNvSpPr>
              <p:nvPr/>
            </p:nvSpPr>
            <p:spPr bwMode="auto">
              <a:xfrm>
                <a:off x="2360" y="4078"/>
                <a:ext cx="41" cy="25"/>
              </a:xfrm>
              <a:custGeom>
                <a:avLst/>
                <a:gdLst>
                  <a:gd name="T0" fmla="*/ 12 w 36"/>
                  <a:gd name="T1" fmla="*/ 22 h 22"/>
                  <a:gd name="T2" fmla="*/ 0 w 36"/>
                  <a:gd name="T3" fmla="*/ 16 h 22"/>
                  <a:gd name="T4" fmla="*/ 32 w 36"/>
                  <a:gd name="T5" fmla="*/ 2 h 22"/>
                  <a:gd name="T6" fmla="*/ 12 w 36"/>
                  <a:gd name="T7" fmla="*/ 22 h 22"/>
                </a:gdLst>
                <a:ahLst/>
                <a:cxnLst>
                  <a:cxn ang="0">
                    <a:pos x="T0" y="T1"/>
                  </a:cxn>
                  <a:cxn ang="0">
                    <a:pos x="T2" y="T3"/>
                  </a:cxn>
                  <a:cxn ang="0">
                    <a:pos x="T4" y="T5"/>
                  </a:cxn>
                  <a:cxn ang="0">
                    <a:pos x="T6" y="T7"/>
                  </a:cxn>
                </a:cxnLst>
                <a:rect l="0" t="0" r="r" b="b"/>
                <a:pathLst>
                  <a:path w="36" h="22">
                    <a:moveTo>
                      <a:pt x="12" y="22"/>
                    </a:moveTo>
                    <a:cubicBezTo>
                      <a:pt x="8" y="20"/>
                      <a:pt x="4" y="18"/>
                      <a:pt x="0" y="16"/>
                    </a:cubicBezTo>
                    <a:cubicBezTo>
                      <a:pt x="13" y="18"/>
                      <a:pt x="18" y="0"/>
                      <a:pt x="32" y="2"/>
                    </a:cubicBezTo>
                    <a:cubicBezTo>
                      <a:pt x="36" y="20"/>
                      <a:pt x="23" y="19"/>
                      <a:pt x="12" y="22"/>
                    </a:cubicBezTo>
                    <a:close/>
                  </a:path>
                </a:pathLst>
              </a:custGeom>
              <a:solidFill>
                <a:srgbClr val="66AB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7" name="Freeform 581">
                <a:extLst>
                  <a:ext uri="{FF2B5EF4-FFF2-40B4-BE49-F238E27FC236}">
                    <a16:creationId xmlns:a16="http://schemas.microsoft.com/office/drawing/2014/main" id="{2DBD1646-FC61-48FA-943D-161613236C35}"/>
                  </a:ext>
                </a:extLst>
              </p:cNvPr>
              <p:cNvSpPr>
                <a:spLocks/>
              </p:cNvSpPr>
              <p:nvPr/>
            </p:nvSpPr>
            <p:spPr bwMode="auto">
              <a:xfrm>
                <a:off x="1857" y="4110"/>
                <a:ext cx="31" cy="15"/>
              </a:xfrm>
              <a:custGeom>
                <a:avLst/>
                <a:gdLst>
                  <a:gd name="T0" fmla="*/ 0 w 28"/>
                  <a:gd name="T1" fmla="*/ 10 h 13"/>
                  <a:gd name="T2" fmla="*/ 28 w 28"/>
                  <a:gd name="T3" fmla="*/ 6 h 13"/>
                  <a:gd name="T4" fmla="*/ 0 w 28"/>
                  <a:gd name="T5" fmla="*/ 10 h 13"/>
                </a:gdLst>
                <a:ahLst/>
                <a:cxnLst>
                  <a:cxn ang="0">
                    <a:pos x="T0" y="T1"/>
                  </a:cxn>
                  <a:cxn ang="0">
                    <a:pos x="T2" y="T3"/>
                  </a:cxn>
                  <a:cxn ang="0">
                    <a:pos x="T4" y="T5"/>
                  </a:cxn>
                </a:cxnLst>
                <a:rect l="0" t="0" r="r" b="b"/>
                <a:pathLst>
                  <a:path w="28" h="13">
                    <a:moveTo>
                      <a:pt x="0" y="10"/>
                    </a:moveTo>
                    <a:cubicBezTo>
                      <a:pt x="8" y="2"/>
                      <a:pt x="18" y="0"/>
                      <a:pt x="28" y="6"/>
                    </a:cubicBezTo>
                    <a:cubicBezTo>
                      <a:pt x="19" y="13"/>
                      <a:pt x="9" y="9"/>
                      <a:pt x="0" y="10"/>
                    </a:cubicBezTo>
                    <a:close/>
                  </a:path>
                </a:pathLst>
              </a:custGeom>
              <a:solidFill>
                <a:srgbClr val="AE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8" name="Freeform 582">
                <a:extLst>
                  <a:ext uri="{FF2B5EF4-FFF2-40B4-BE49-F238E27FC236}">
                    <a16:creationId xmlns:a16="http://schemas.microsoft.com/office/drawing/2014/main" id="{5EBE596C-BDCD-49B1-BF1A-FA4ADF6C0C37}"/>
                  </a:ext>
                </a:extLst>
              </p:cNvPr>
              <p:cNvSpPr>
                <a:spLocks/>
              </p:cNvSpPr>
              <p:nvPr/>
            </p:nvSpPr>
            <p:spPr bwMode="auto">
              <a:xfrm>
                <a:off x="636" y="3987"/>
                <a:ext cx="843" cy="54"/>
              </a:xfrm>
              <a:custGeom>
                <a:avLst/>
                <a:gdLst>
                  <a:gd name="T0" fmla="*/ 86 w 750"/>
                  <a:gd name="T1" fmla="*/ 3 h 48"/>
                  <a:gd name="T2" fmla="*/ 174 w 750"/>
                  <a:gd name="T3" fmla="*/ 5 h 48"/>
                  <a:gd name="T4" fmla="*/ 350 w 750"/>
                  <a:gd name="T5" fmla="*/ 13 h 48"/>
                  <a:gd name="T6" fmla="*/ 507 w 750"/>
                  <a:gd name="T7" fmla="*/ 22 h 48"/>
                  <a:gd name="T8" fmla="*/ 662 w 750"/>
                  <a:gd name="T9" fmla="*/ 21 h 48"/>
                  <a:gd name="T10" fmla="*/ 750 w 750"/>
                  <a:gd name="T11" fmla="*/ 23 h 48"/>
                  <a:gd name="T12" fmla="*/ 734 w 750"/>
                  <a:gd name="T13" fmla="*/ 43 h 48"/>
                  <a:gd name="T14" fmla="*/ 686 w 750"/>
                  <a:gd name="T15" fmla="*/ 46 h 48"/>
                  <a:gd name="T16" fmla="*/ 479 w 750"/>
                  <a:gd name="T17" fmla="*/ 43 h 48"/>
                  <a:gd name="T18" fmla="*/ 375 w 750"/>
                  <a:gd name="T19" fmla="*/ 41 h 48"/>
                  <a:gd name="T20" fmla="*/ 174 w 750"/>
                  <a:gd name="T21" fmla="*/ 28 h 48"/>
                  <a:gd name="T22" fmla="*/ 57 w 750"/>
                  <a:gd name="T23" fmla="*/ 29 h 48"/>
                  <a:gd name="T24" fmla="*/ 30 w 750"/>
                  <a:gd name="T25" fmla="*/ 26 h 48"/>
                  <a:gd name="T26" fmla="*/ 15 w 750"/>
                  <a:gd name="T27" fmla="*/ 23 h 48"/>
                  <a:gd name="T28" fmla="*/ 1 w 750"/>
                  <a:gd name="T29" fmla="*/ 16 h 48"/>
                  <a:gd name="T30" fmla="*/ 15 w 750"/>
                  <a:gd name="T31" fmla="*/ 5 h 48"/>
                  <a:gd name="T32" fmla="*/ 62 w 750"/>
                  <a:gd name="T33" fmla="*/ 6 h 48"/>
                  <a:gd name="T34" fmla="*/ 86 w 750"/>
                  <a:gd name="T35"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0" h="48">
                    <a:moveTo>
                      <a:pt x="86" y="3"/>
                    </a:moveTo>
                    <a:cubicBezTo>
                      <a:pt x="115" y="3"/>
                      <a:pt x="145" y="0"/>
                      <a:pt x="174" y="5"/>
                    </a:cubicBezTo>
                    <a:cubicBezTo>
                      <a:pt x="232" y="14"/>
                      <a:pt x="291" y="8"/>
                      <a:pt x="350" y="13"/>
                    </a:cubicBezTo>
                    <a:cubicBezTo>
                      <a:pt x="402" y="17"/>
                      <a:pt x="454" y="22"/>
                      <a:pt x="507" y="22"/>
                    </a:cubicBezTo>
                    <a:cubicBezTo>
                      <a:pt x="558" y="22"/>
                      <a:pt x="610" y="26"/>
                      <a:pt x="662" y="21"/>
                    </a:cubicBezTo>
                    <a:cubicBezTo>
                      <a:pt x="691" y="18"/>
                      <a:pt x="721" y="20"/>
                      <a:pt x="750" y="23"/>
                    </a:cubicBezTo>
                    <a:cubicBezTo>
                      <a:pt x="749" y="33"/>
                      <a:pt x="739" y="36"/>
                      <a:pt x="734" y="43"/>
                    </a:cubicBezTo>
                    <a:cubicBezTo>
                      <a:pt x="718" y="48"/>
                      <a:pt x="702" y="46"/>
                      <a:pt x="686" y="46"/>
                    </a:cubicBezTo>
                    <a:cubicBezTo>
                      <a:pt x="617" y="46"/>
                      <a:pt x="548" y="45"/>
                      <a:pt x="479" y="43"/>
                    </a:cubicBezTo>
                    <a:cubicBezTo>
                      <a:pt x="444" y="42"/>
                      <a:pt x="409" y="43"/>
                      <a:pt x="375" y="41"/>
                    </a:cubicBezTo>
                    <a:cubicBezTo>
                      <a:pt x="308" y="39"/>
                      <a:pt x="241" y="31"/>
                      <a:pt x="174" y="28"/>
                    </a:cubicBezTo>
                    <a:cubicBezTo>
                      <a:pt x="135" y="26"/>
                      <a:pt x="96" y="27"/>
                      <a:pt x="57" y="29"/>
                    </a:cubicBezTo>
                    <a:cubicBezTo>
                      <a:pt x="48" y="29"/>
                      <a:pt x="39" y="27"/>
                      <a:pt x="30" y="26"/>
                    </a:cubicBezTo>
                    <a:cubicBezTo>
                      <a:pt x="25" y="24"/>
                      <a:pt x="20" y="23"/>
                      <a:pt x="15" y="23"/>
                    </a:cubicBezTo>
                    <a:cubicBezTo>
                      <a:pt x="9" y="23"/>
                      <a:pt x="1" y="24"/>
                      <a:pt x="1" y="16"/>
                    </a:cubicBezTo>
                    <a:cubicBezTo>
                      <a:pt x="0" y="7"/>
                      <a:pt x="9" y="5"/>
                      <a:pt x="15" y="5"/>
                    </a:cubicBezTo>
                    <a:cubicBezTo>
                      <a:pt x="31" y="5"/>
                      <a:pt x="46" y="4"/>
                      <a:pt x="62" y="6"/>
                    </a:cubicBezTo>
                    <a:cubicBezTo>
                      <a:pt x="70" y="7"/>
                      <a:pt x="79" y="10"/>
                      <a:pt x="86" y="3"/>
                    </a:cubicBezTo>
                    <a:close/>
                  </a:path>
                </a:pathLst>
              </a:custGeom>
              <a:solidFill>
                <a:srgbClr val="52A1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9" name="Freeform 583">
                <a:extLst>
                  <a:ext uri="{FF2B5EF4-FFF2-40B4-BE49-F238E27FC236}">
                    <a16:creationId xmlns:a16="http://schemas.microsoft.com/office/drawing/2014/main" id="{33BF4CA1-7385-4D41-A864-E3B288C5F846}"/>
                  </a:ext>
                </a:extLst>
              </p:cNvPr>
              <p:cNvSpPr>
                <a:spLocks/>
              </p:cNvSpPr>
              <p:nvPr/>
            </p:nvSpPr>
            <p:spPr bwMode="auto">
              <a:xfrm>
                <a:off x="1461" y="3994"/>
                <a:ext cx="574" cy="45"/>
              </a:xfrm>
              <a:custGeom>
                <a:avLst/>
                <a:gdLst>
                  <a:gd name="T0" fmla="*/ 0 w 511"/>
                  <a:gd name="T1" fmla="*/ 37 h 40"/>
                  <a:gd name="T2" fmla="*/ 16 w 511"/>
                  <a:gd name="T3" fmla="*/ 17 h 40"/>
                  <a:gd name="T4" fmla="*/ 233 w 511"/>
                  <a:gd name="T5" fmla="*/ 13 h 40"/>
                  <a:gd name="T6" fmla="*/ 312 w 511"/>
                  <a:gd name="T7" fmla="*/ 11 h 40"/>
                  <a:gd name="T8" fmla="*/ 421 w 511"/>
                  <a:gd name="T9" fmla="*/ 8 h 40"/>
                  <a:gd name="T10" fmla="*/ 432 w 511"/>
                  <a:gd name="T11" fmla="*/ 6 h 40"/>
                  <a:gd name="T12" fmla="*/ 504 w 511"/>
                  <a:gd name="T13" fmla="*/ 10 h 40"/>
                  <a:gd name="T14" fmla="*/ 501 w 511"/>
                  <a:gd name="T15" fmla="*/ 34 h 40"/>
                  <a:gd name="T16" fmla="*/ 466 w 511"/>
                  <a:gd name="T17" fmla="*/ 37 h 40"/>
                  <a:gd name="T18" fmla="*/ 241 w 511"/>
                  <a:gd name="T19" fmla="*/ 37 h 40"/>
                  <a:gd name="T20" fmla="*/ 106 w 511"/>
                  <a:gd name="T21" fmla="*/ 38 h 40"/>
                  <a:gd name="T22" fmla="*/ 0 w 511"/>
                  <a:gd name="T23" fmla="*/ 3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1" h="40">
                    <a:moveTo>
                      <a:pt x="0" y="37"/>
                    </a:moveTo>
                    <a:cubicBezTo>
                      <a:pt x="0" y="26"/>
                      <a:pt x="8" y="22"/>
                      <a:pt x="16" y="17"/>
                    </a:cubicBezTo>
                    <a:cubicBezTo>
                      <a:pt x="88" y="11"/>
                      <a:pt x="160" y="14"/>
                      <a:pt x="233" y="13"/>
                    </a:cubicBezTo>
                    <a:cubicBezTo>
                      <a:pt x="259" y="13"/>
                      <a:pt x="286" y="11"/>
                      <a:pt x="312" y="11"/>
                    </a:cubicBezTo>
                    <a:cubicBezTo>
                      <a:pt x="349" y="12"/>
                      <a:pt x="385" y="10"/>
                      <a:pt x="421" y="8"/>
                    </a:cubicBezTo>
                    <a:cubicBezTo>
                      <a:pt x="425" y="8"/>
                      <a:pt x="429" y="7"/>
                      <a:pt x="432" y="6"/>
                    </a:cubicBezTo>
                    <a:cubicBezTo>
                      <a:pt x="456" y="3"/>
                      <a:pt x="480" y="0"/>
                      <a:pt x="504" y="10"/>
                    </a:cubicBezTo>
                    <a:cubicBezTo>
                      <a:pt x="511" y="19"/>
                      <a:pt x="497" y="25"/>
                      <a:pt x="501" y="34"/>
                    </a:cubicBezTo>
                    <a:cubicBezTo>
                      <a:pt x="490" y="40"/>
                      <a:pt x="478" y="37"/>
                      <a:pt x="466" y="37"/>
                    </a:cubicBezTo>
                    <a:cubicBezTo>
                      <a:pt x="391" y="37"/>
                      <a:pt x="316" y="37"/>
                      <a:pt x="241" y="37"/>
                    </a:cubicBezTo>
                    <a:cubicBezTo>
                      <a:pt x="196" y="37"/>
                      <a:pt x="151" y="35"/>
                      <a:pt x="106" y="38"/>
                    </a:cubicBezTo>
                    <a:cubicBezTo>
                      <a:pt x="70" y="40"/>
                      <a:pt x="35" y="34"/>
                      <a:pt x="0" y="37"/>
                    </a:cubicBezTo>
                    <a:close/>
                  </a:path>
                </a:pathLst>
              </a:custGeom>
              <a:solidFill>
                <a:srgbClr val="509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0" name="Freeform 584">
                <a:extLst>
                  <a:ext uri="{FF2B5EF4-FFF2-40B4-BE49-F238E27FC236}">
                    <a16:creationId xmlns:a16="http://schemas.microsoft.com/office/drawing/2014/main" id="{27461EC0-58AF-4DAA-BAEE-03EA5B6DA254}"/>
                  </a:ext>
                </a:extLst>
              </p:cNvPr>
              <p:cNvSpPr>
                <a:spLocks/>
              </p:cNvSpPr>
              <p:nvPr/>
            </p:nvSpPr>
            <p:spPr bwMode="auto">
              <a:xfrm>
                <a:off x="412" y="3973"/>
                <a:ext cx="321" cy="49"/>
              </a:xfrm>
              <a:custGeom>
                <a:avLst/>
                <a:gdLst>
                  <a:gd name="T0" fmla="*/ 285 w 285"/>
                  <a:gd name="T1" fmla="*/ 16 h 44"/>
                  <a:gd name="T2" fmla="*/ 269 w 285"/>
                  <a:gd name="T3" fmla="*/ 27 h 44"/>
                  <a:gd name="T4" fmla="*/ 229 w 285"/>
                  <a:gd name="T5" fmla="*/ 22 h 44"/>
                  <a:gd name="T6" fmla="*/ 202 w 285"/>
                  <a:gd name="T7" fmla="*/ 27 h 44"/>
                  <a:gd name="T8" fmla="*/ 229 w 285"/>
                  <a:gd name="T9" fmla="*/ 39 h 44"/>
                  <a:gd name="T10" fmla="*/ 56 w 285"/>
                  <a:gd name="T11" fmla="*/ 35 h 44"/>
                  <a:gd name="T12" fmla="*/ 13 w 285"/>
                  <a:gd name="T13" fmla="*/ 29 h 44"/>
                  <a:gd name="T14" fmla="*/ 9 w 285"/>
                  <a:gd name="T15" fmla="*/ 8 h 44"/>
                  <a:gd name="T16" fmla="*/ 34 w 285"/>
                  <a:gd name="T17" fmla="*/ 8 h 44"/>
                  <a:gd name="T18" fmla="*/ 53 w 285"/>
                  <a:gd name="T19" fmla="*/ 0 h 44"/>
                  <a:gd name="T20" fmla="*/ 57 w 285"/>
                  <a:gd name="T21" fmla="*/ 1 h 44"/>
                  <a:gd name="T22" fmla="*/ 97 w 285"/>
                  <a:gd name="T23" fmla="*/ 8 h 44"/>
                  <a:gd name="T24" fmla="*/ 285 w 285"/>
                  <a:gd name="T25"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5" h="44">
                    <a:moveTo>
                      <a:pt x="285" y="16"/>
                    </a:moveTo>
                    <a:cubicBezTo>
                      <a:pt x="284" y="26"/>
                      <a:pt x="272" y="28"/>
                      <a:pt x="269" y="27"/>
                    </a:cubicBezTo>
                    <a:cubicBezTo>
                      <a:pt x="256" y="19"/>
                      <a:pt x="242" y="29"/>
                      <a:pt x="229" y="22"/>
                    </a:cubicBezTo>
                    <a:cubicBezTo>
                      <a:pt x="219" y="17"/>
                      <a:pt x="211" y="22"/>
                      <a:pt x="202" y="27"/>
                    </a:cubicBezTo>
                    <a:cubicBezTo>
                      <a:pt x="209" y="37"/>
                      <a:pt x="224" y="27"/>
                      <a:pt x="229" y="39"/>
                    </a:cubicBezTo>
                    <a:cubicBezTo>
                      <a:pt x="171" y="39"/>
                      <a:pt x="113" y="44"/>
                      <a:pt x="56" y="35"/>
                    </a:cubicBezTo>
                    <a:cubicBezTo>
                      <a:pt x="42" y="33"/>
                      <a:pt x="26" y="43"/>
                      <a:pt x="13" y="29"/>
                    </a:cubicBezTo>
                    <a:cubicBezTo>
                      <a:pt x="5" y="23"/>
                      <a:pt x="0" y="17"/>
                      <a:pt x="9" y="8"/>
                    </a:cubicBezTo>
                    <a:cubicBezTo>
                      <a:pt x="17" y="2"/>
                      <a:pt x="26" y="4"/>
                      <a:pt x="34" y="8"/>
                    </a:cubicBezTo>
                    <a:cubicBezTo>
                      <a:pt x="44" y="13"/>
                      <a:pt x="50" y="11"/>
                      <a:pt x="53" y="0"/>
                    </a:cubicBezTo>
                    <a:cubicBezTo>
                      <a:pt x="54" y="0"/>
                      <a:pt x="56" y="0"/>
                      <a:pt x="57" y="1"/>
                    </a:cubicBezTo>
                    <a:cubicBezTo>
                      <a:pt x="70" y="3"/>
                      <a:pt x="84" y="4"/>
                      <a:pt x="97" y="8"/>
                    </a:cubicBezTo>
                    <a:cubicBezTo>
                      <a:pt x="160" y="8"/>
                      <a:pt x="222" y="10"/>
                      <a:pt x="285" y="16"/>
                    </a:cubicBezTo>
                    <a:close/>
                  </a:path>
                </a:pathLst>
              </a:custGeom>
              <a:solidFill>
                <a:srgbClr val="60AA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1" name="Freeform 585">
                <a:extLst>
                  <a:ext uri="{FF2B5EF4-FFF2-40B4-BE49-F238E27FC236}">
                    <a16:creationId xmlns:a16="http://schemas.microsoft.com/office/drawing/2014/main" id="{060AD203-8B94-43D2-B50A-A790AFA1D4D3}"/>
                  </a:ext>
                </a:extLst>
              </p:cNvPr>
              <p:cNvSpPr>
                <a:spLocks/>
              </p:cNvSpPr>
              <p:nvPr/>
            </p:nvSpPr>
            <p:spPr bwMode="auto">
              <a:xfrm>
                <a:off x="2011" y="4003"/>
                <a:ext cx="233" cy="33"/>
              </a:xfrm>
              <a:custGeom>
                <a:avLst/>
                <a:gdLst>
                  <a:gd name="T0" fmla="*/ 12 w 208"/>
                  <a:gd name="T1" fmla="*/ 26 h 29"/>
                  <a:gd name="T2" fmla="*/ 1 w 208"/>
                  <a:gd name="T3" fmla="*/ 22 h 29"/>
                  <a:gd name="T4" fmla="*/ 7 w 208"/>
                  <a:gd name="T5" fmla="*/ 16 h 29"/>
                  <a:gd name="T6" fmla="*/ 15 w 208"/>
                  <a:gd name="T7" fmla="*/ 5 h 29"/>
                  <a:gd name="T8" fmla="*/ 30 w 208"/>
                  <a:gd name="T9" fmla="*/ 2 h 29"/>
                  <a:gd name="T10" fmla="*/ 45 w 208"/>
                  <a:gd name="T11" fmla="*/ 4 h 29"/>
                  <a:gd name="T12" fmla="*/ 111 w 208"/>
                  <a:gd name="T13" fmla="*/ 1 h 29"/>
                  <a:gd name="T14" fmla="*/ 170 w 208"/>
                  <a:gd name="T15" fmla="*/ 0 h 29"/>
                  <a:gd name="T16" fmla="*/ 193 w 208"/>
                  <a:gd name="T17" fmla="*/ 2 h 29"/>
                  <a:gd name="T18" fmla="*/ 205 w 208"/>
                  <a:gd name="T19" fmla="*/ 6 h 29"/>
                  <a:gd name="T20" fmla="*/ 196 w 208"/>
                  <a:gd name="T21" fmla="*/ 12 h 29"/>
                  <a:gd name="T22" fmla="*/ 147 w 208"/>
                  <a:gd name="T23" fmla="*/ 25 h 29"/>
                  <a:gd name="T24" fmla="*/ 12 w 208"/>
                  <a:gd name="T25"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8" h="29">
                    <a:moveTo>
                      <a:pt x="12" y="26"/>
                    </a:moveTo>
                    <a:cubicBezTo>
                      <a:pt x="8" y="25"/>
                      <a:pt x="3" y="26"/>
                      <a:pt x="1" y="22"/>
                    </a:cubicBezTo>
                    <a:cubicBezTo>
                      <a:pt x="0" y="17"/>
                      <a:pt x="5" y="18"/>
                      <a:pt x="7" y="16"/>
                    </a:cubicBezTo>
                    <a:cubicBezTo>
                      <a:pt x="10" y="13"/>
                      <a:pt x="12" y="9"/>
                      <a:pt x="15" y="5"/>
                    </a:cubicBezTo>
                    <a:cubicBezTo>
                      <a:pt x="19" y="0"/>
                      <a:pt x="25" y="2"/>
                      <a:pt x="30" y="2"/>
                    </a:cubicBezTo>
                    <a:cubicBezTo>
                      <a:pt x="35" y="3"/>
                      <a:pt x="40" y="4"/>
                      <a:pt x="45" y="4"/>
                    </a:cubicBezTo>
                    <a:cubicBezTo>
                      <a:pt x="67" y="0"/>
                      <a:pt x="89" y="6"/>
                      <a:pt x="111" y="1"/>
                    </a:cubicBezTo>
                    <a:cubicBezTo>
                      <a:pt x="131" y="1"/>
                      <a:pt x="151" y="1"/>
                      <a:pt x="170" y="0"/>
                    </a:cubicBezTo>
                    <a:cubicBezTo>
                      <a:pt x="178" y="6"/>
                      <a:pt x="185" y="4"/>
                      <a:pt x="193" y="2"/>
                    </a:cubicBezTo>
                    <a:cubicBezTo>
                      <a:pt x="197" y="0"/>
                      <a:pt x="203" y="1"/>
                      <a:pt x="205" y="6"/>
                    </a:cubicBezTo>
                    <a:cubicBezTo>
                      <a:pt x="208" y="15"/>
                      <a:pt x="198" y="9"/>
                      <a:pt x="196" y="12"/>
                    </a:cubicBezTo>
                    <a:cubicBezTo>
                      <a:pt x="183" y="29"/>
                      <a:pt x="162" y="15"/>
                      <a:pt x="147" y="25"/>
                    </a:cubicBezTo>
                    <a:cubicBezTo>
                      <a:pt x="102" y="29"/>
                      <a:pt x="57" y="24"/>
                      <a:pt x="12" y="26"/>
                    </a:cubicBezTo>
                    <a:close/>
                  </a:path>
                </a:pathLst>
              </a:custGeom>
              <a:solidFill>
                <a:srgbClr val="3F9A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2" name="Freeform 586">
                <a:extLst>
                  <a:ext uri="{FF2B5EF4-FFF2-40B4-BE49-F238E27FC236}">
                    <a16:creationId xmlns:a16="http://schemas.microsoft.com/office/drawing/2014/main" id="{C6C395AF-BCF8-4B57-AC46-C6F05D41B254}"/>
                  </a:ext>
                </a:extLst>
              </p:cNvPr>
              <p:cNvSpPr>
                <a:spLocks/>
              </p:cNvSpPr>
              <p:nvPr/>
            </p:nvSpPr>
            <p:spPr bwMode="auto">
              <a:xfrm>
                <a:off x="189" y="3961"/>
                <a:ext cx="203" cy="52"/>
              </a:xfrm>
              <a:custGeom>
                <a:avLst/>
                <a:gdLst>
                  <a:gd name="T0" fmla="*/ 0 w 181"/>
                  <a:gd name="T1" fmla="*/ 10 h 47"/>
                  <a:gd name="T2" fmla="*/ 0 w 181"/>
                  <a:gd name="T3" fmla="*/ 7 h 47"/>
                  <a:gd name="T4" fmla="*/ 27 w 181"/>
                  <a:gd name="T5" fmla="*/ 4 h 47"/>
                  <a:gd name="T6" fmla="*/ 35 w 181"/>
                  <a:gd name="T7" fmla="*/ 1 h 47"/>
                  <a:gd name="T8" fmla="*/ 40 w 181"/>
                  <a:gd name="T9" fmla="*/ 0 h 47"/>
                  <a:gd name="T10" fmla="*/ 69 w 181"/>
                  <a:gd name="T11" fmla="*/ 11 h 47"/>
                  <a:gd name="T12" fmla="*/ 113 w 181"/>
                  <a:gd name="T13" fmla="*/ 17 h 47"/>
                  <a:gd name="T14" fmla="*/ 160 w 181"/>
                  <a:gd name="T15" fmla="*/ 27 h 47"/>
                  <a:gd name="T16" fmla="*/ 181 w 181"/>
                  <a:gd name="T17" fmla="*/ 27 h 47"/>
                  <a:gd name="T18" fmla="*/ 152 w 181"/>
                  <a:gd name="T19" fmla="*/ 37 h 47"/>
                  <a:gd name="T20" fmla="*/ 100 w 181"/>
                  <a:gd name="T21" fmla="*/ 32 h 47"/>
                  <a:gd name="T22" fmla="*/ 98 w 181"/>
                  <a:gd name="T23" fmla="*/ 31 h 47"/>
                  <a:gd name="T24" fmla="*/ 97 w 181"/>
                  <a:gd name="T25" fmla="*/ 32 h 47"/>
                  <a:gd name="T26" fmla="*/ 0 w 181"/>
                  <a:gd name="T27"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47">
                    <a:moveTo>
                      <a:pt x="0" y="10"/>
                    </a:moveTo>
                    <a:cubicBezTo>
                      <a:pt x="0" y="9"/>
                      <a:pt x="0" y="8"/>
                      <a:pt x="0" y="7"/>
                    </a:cubicBezTo>
                    <a:cubicBezTo>
                      <a:pt x="8" y="2"/>
                      <a:pt x="17" y="1"/>
                      <a:pt x="27" y="4"/>
                    </a:cubicBezTo>
                    <a:cubicBezTo>
                      <a:pt x="31" y="6"/>
                      <a:pt x="39" y="18"/>
                      <a:pt x="35" y="1"/>
                    </a:cubicBezTo>
                    <a:cubicBezTo>
                      <a:pt x="37" y="0"/>
                      <a:pt x="40" y="0"/>
                      <a:pt x="40" y="0"/>
                    </a:cubicBezTo>
                    <a:cubicBezTo>
                      <a:pt x="46" y="15"/>
                      <a:pt x="60" y="6"/>
                      <a:pt x="69" y="11"/>
                    </a:cubicBezTo>
                    <a:cubicBezTo>
                      <a:pt x="83" y="18"/>
                      <a:pt x="97" y="20"/>
                      <a:pt x="113" y="17"/>
                    </a:cubicBezTo>
                    <a:cubicBezTo>
                      <a:pt x="129" y="13"/>
                      <a:pt x="147" y="11"/>
                      <a:pt x="160" y="27"/>
                    </a:cubicBezTo>
                    <a:cubicBezTo>
                      <a:pt x="167" y="20"/>
                      <a:pt x="174" y="19"/>
                      <a:pt x="181" y="27"/>
                    </a:cubicBezTo>
                    <a:cubicBezTo>
                      <a:pt x="177" y="47"/>
                      <a:pt x="157" y="39"/>
                      <a:pt x="152" y="37"/>
                    </a:cubicBezTo>
                    <a:cubicBezTo>
                      <a:pt x="134" y="29"/>
                      <a:pt x="117" y="35"/>
                      <a:pt x="100" y="32"/>
                    </a:cubicBezTo>
                    <a:cubicBezTo>
                      <a:pt x="98" y="31"/>
                      <a:pt x="98" y="31"/>
                      <a:pt x="98" y="31"/>
                    </a:cubicBezTo>
                    <a:cubicBezTo>
                      <a:pt x="97" y="32"/>
                      <a:pt x="97" y="32"/>
                      <a:pt x="97" y="32"/>
                    </a:cubicBezTo>
                    <a:cubicBezTo>
                      <a:pt x="62" y="33"/>
                      <a:pt x="29" y="32"/>
                      <a:pt x="0" y="10"/>
                    </a:cubicBezTo>
                    <a:close/>
                  </a:path>
                </a:pathLst>
              </a:custGeom>
              <a:solidFill>
                <a:srgbClr val="499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3" name="Freeform 587">
                <a:extLst>
                  <a:ext uri="{FF2B5EF4-FFF2-40B4-BE49-F238E27FC236}">
                    <a16:creationId xmlns:a16="http://schemas.microsoft.com/office/drawing/2014/main" id="{7A2D8EFA-6729-4B1D-8F8D-D9FCB45A992A}"/>
                  </a:ext>
                </a:extLst>
              </p:cNvPr>
              <p:cNvSpPr>
                <a:spLocks/>
              </p:cNvSpPr>
              <p:nvPr/>
            </p:nvSpPr>
            <p:spPr bwMode="auto">
              <a:xfrm>
                <a:off x="1322" y="4064"/>
                <a:ext cx="175" cy="41"/>
              </a:xfrm>
              <a:custGeom>
                <a:avLst/>
                <a:gdLst>
                  <a:gd name="T0" fmla="*/ 156 w 156"/>
                  <a:gd name="T1" fmla="*/ 11 h 37"/>
                  <a:gd name="T2" fmla="*/ 101 w 156"/>
                  <a:gd name="T3" fmla="*/ 17 h 37"/>
                  <a:gd name="T4" fmla="*/ 64 w 156"/>
                  <a:gd name="T5" fmla="*/ 19 h 37"/>
                  <a:gd name="T6" fmla="*/ 58 w 156"/>
                  <a:gd name="T7" fmla="*/ 23 h 37"/>
                  <a:gd name="T8" fmla="*/ 39 w 156"/>
                  <a:gd name="T9" fmla="*/ 30 h 37"/>
                  <a:gd name="T10" fmla="*/ 0 w 156"/>
                  <a:gd name="T11" fmla="*/ 22 h 37"/>
                  <a:gd name="T12" fmla="*/ 4 w 156"/>
                  <a:gd name="T13" fmla="*/ 11 h 37"/>
                  <a:gd name="T14" fmla="*/ 112 w 156"/>
                  <a:gd name="T15" fmla="*/ 11 h 37"/>
                  <a:gd name="T16" fmla="*/ 156 w 156"/>
                  <a:gd name="T17"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7">
                    <a:moveTo>
                      <a:pt x="156" y="11"/>
                    </a:moveTo>
                    <a:cubicBezTo>
                      <a:pt x="139" y="24"/>
                      <a:pt x="122" y="29"/>
                      <a:pt x="101" y="17"/>
                    </a:cubicBezTo>
                    <a:cubicBezTo>
                      <a:pt x="90" y="10"/>
                      <a:pt x="76" y="17"/>
                      <a:pt x="64" y="19"/>
                    </a:cubicBezTo>
                    <a:cubicBezTo>
                      <a:pt x="61" y="19"/>
                      <a:pt x="59" y="19"/>
                      <a:pt x="58" y="23"/>
                    </a:cubicBezTo>
                    <a:cubicBezTo>
                      <a:pt x="55" y="35"/>
                      <a:pt x="51" y="37"/>
                      <a:pt x="39" y="30"/>
                    </a:cubicBezTo>
                    <a:cubicBezTo>
                      <a:pt x="27" y="23"/>
                      <a:pt x="13" y="27"/>
                      <a:pt x="0" y="22"/>
                    </a:cubicBezTo>
                    <a:cubicBezTo>
                      <a:pt x="1" y="18"/>
                      <a:pt x="3" y="15"/>
                      <a:pt x="4" y="11"/>
                    </a:cubicBezTo>
                    <a:cubicBezTo>
                      <a:pt x="40" y="7"/>
                      <a:pt x="75" y="0"/>
                      <a:pt x="112" y="11"/>
                    </a:cubicBezTo>
                    <a:cubicBezTo>
                      <a:pt x="125" y="16"/>
                      <a:pt x="141" y="14"/>
                      <a:pt x="156" y="11"/>
                    </a:cubicBezTo>
                    <a:close/>
                  </a:path>
                </a:pathLst>
              </a:custGeom>
              <a:solidFill>
                <a:srgbClr val="A8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4" name="Freeform 588">
                <a:extLst>
                  <a:ext uri="{FF2B5EF4-FFF2-40B4-BE49-F238E27FC236}">
                    <a16:creationId xmlns:a16="http://schemas.microsoft.com/office/drawing/2014/main" id="{67C0ECF2-58C3-487B-A5A2-C134FB57C685}"/>
                  </a:ext>
                </a:extLst>
              </p:cNvPr>
              <p:cNvSpPr>
                <a:spLocks/>
              </p:cNvSpPr>
              <p:nvPr/>
            </p:nvSpPr>
            <p:spPr bwMode="auto">
              <a:xfrm>
                <a:off x="162" y="3972"/>
                <a:ext cx="136" cy="33"/>
              </a:xfrm>
              <a:custGeom>
                <a:avLst/>
                <a:gdLst>
                  <a:gd name="T0" fmla="*/ 24 w 121"/>
                  <a:gd name="T1" fmla="*/ 0 h 30"/>
                  <a:gd name="T2" fmla="*/ 61 w 121"/>
                  <a:gd name="T3" fmla="*/ 13 h 30"/>
                  <a:gd name="T4" fmla="*/ 121 w 121"/>
                  <a:gd name="T5" fmla="*/ 22 h 30"/>
                  <a:gd name="T6" fmla="*/ 105 w 121"/>
                  <a:gd name="T7" fmla="*/ 28 h 30"/>
                  <a:gd name="T8" fmla="*/ 5 w 121"/>
                  <a:gd name="T9" fmla="*/ 17 h 30"/>
                  <a:gd name="T10" fmla="*/ 0 w 121"/>
                  <a:gd name="T11" fmla="*/ 13 h 30"/>
                  <a:gd name="T12" fmla="*/ 24 w 12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21" h="30">
                    <a:moveTo>
                      <a:pt x="24" y="0"/>
                    </a:moveTo>
                    <a:cubicBezTo>
                      <a:pt x="38" y="0"/>
                      <a:pt x="49" y="9"/>
                      <a:pt x="61" y="13"/>
                    </a:cubicBezTo>
                    <a:cubicBezTo>
                      <a:pt x="81" y="19"/>
                      <a:pt x="101" y="14"/>
                      <a:pt x="121" y="22"/>
                    </a:cubicBezTo>
                    <a:cubicBezTo>
                      <a:pt x="117" y="28"/>
                      <a:pt x="111" y="30"/>
                      <a:pt x="105" y="28"/>
                    </a:cubicBezTo>
                    <a:cubicBezTo>
                      <a:pt x="72" y="21"/>
                      <a:pt x="38" y="21"/>
                      <a:pt x="5" y="17"/>
                    </a:cubicBezTo>
                    <a:cubicBezTo>
                      <a:pt x="3" y="16"/>
                      <a:pt x="1" y="14"/>
                      <a:pt x="0" y="13"/>
                    </a:cubicBezTo>
                    <a:cubicBezTo>
                      <a:pt x="6" y="5"/>
                      <a:pt x="20" y="12"/>
                      <a:pt x="24" y="0"/>
                    </a:cubicBezTo>
                    <a:close/>
                  </a:path>
                </a:pathLst>
              </a:custGeom>
              <a:solidFill>
                <a:srgbClr val="82B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5" name="Freeform 589">
                <a:extLst>
                  <a:ext uri="{FF2B5EF4-FFF2-40B4-BE49-F238E27FC236}">
                    <a16:creationId xmlns:a16="http://schemas.microsoft.com/office/drawing/2014/main" id="{13D466E7-5367-4D92-995C-B2BFDC992978}"/>
                  </a:ext>
                </a:extLst>
              </p:cNvPr>
              <p:cNvSpPr>
                <a:spLocks/>
              </p:cNvSpPr>
              <p:nvPr/>
            </p:nvSpPr>
            <p:spPr bwMode="auto">
              <a:xfrm>
                <a:off x="301" y="3984"/>
                <a:ext cx="113" cy="30"/>
              </a:xfrm>
              <a:custGeom>
                <a:avLst/>
                <a:gdLst>
                  <a:gd name="T0" fmla="*/ 0 w 100"/>
                  <a:gd name="T1" fmla="*/ 11 h 27"/>
                  <a:gd name="T2" fmla="*/ 27 w 100"/>
                  <a:gd name="T3" fmla="*/ 6 h 27"/>
                  <a:gd name="T4" fmla="*/ 65 w 100"/>
                  <a:gd name="T5" fmla="*/ 14 h 27"/>
                  <a:gd name="T6" fmla="*/ 81 w 100"/>
                  <a:gd name="T7" fmla="*/ 6 h 27"/>
                  <a:gd name="T8" fmla="*/ 100 w 100"/>
                  <a:gd name="T9" fmla="*/ 18 h 27"/>
                  <a:gd name="T10" fmla="*/ 50 w 100"/>
                  <a:gd name="T11" fmla="*/ 20 h 27"/>
                  <a:gd name="T12" fmla="*/ 0 w 100"/>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100" h="27">
                    <a:moveTo>
                      <a:pt x="0" y="11"/>
                    </a:moveTo>
                    <a:cubicBezTo>
                      <a:pt x="9" y="9"/>
                      <a:pt x="18" y="9"/>
                      <a:pt x="27" y="6"/>
                    </a:cubicBezTo>
                    <a:cubicBezTo>
                      <a:pt x="42" y="0"/>
                      <a:pt x="51" y="16"/>
                      <a:pt x="65" y="14"/>
                    </a:cubicBezTo>
                    <a:cubicBezTo>
                      <a:pt x="71" y="13"/>
                      <a:pt x="79" y="16"/>
                      <a:pt x="81" y="6"/>
                    </a:cubicBezTo>
                    <a:cubicBezTo>
                      <a:pt x="89" y="7"/>
                      <a:pt x="99" y="5"/>
                      <a:pt x="100" y="18"/>
                    </a:cubicBezTo>
                    <a:cubicBezTo>
                      <a:pt x="84" y="27"/>
                      <a:pt x="67" y="15"/>
                      <a:pt x="50" y="20"/>
                    </a:cubicBezTo>
                    <a:cubicBezTo>
                      <a:pt x="33" y="26"/>
                      <a:pt x="16" y="17"/>
                      <a:pt x="0" y="11"/>
                    </a:cubicBezTo>
                    <a:close/>
                  </a:path>
                </a:pathLst>
              </a:custGeom>
              <a:solidFill>
                <a:srgbClr val="82B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6" name="Freeform 590">
                <a:extLst>
                  <a:ext uri="{FF2B5EF4-FFF2-40B4-BE49-F238E27FC236}">
                    <a16:creationId xmlns:a16="http://schemas.microsoft.com/office/drawing/2014/main" id="{939B275E-54E5-4940-8652-C42117B0575F}"/>
                  </a:ext>
                </a:extLst>
              </p:cNvPr>
              <p:cNvSpPr>
                <a:spLocks/>
              </p:cNvSpPr>
              <p:nvPr/>
            </p:nvSpPr>
            <p:spPr bwMode="auto">
              <a:xfrm>
                <a:off x="1246" y="4063"/>
                <a:ext cx="80" cy="21"/>
              </a:xfrm>
              <a:custGeom>
                <a:avLst/>
                <a:gdLst>
                  <a:gd name="T0" fmla="*/ 71 w 71"/>
                  <a:gd name="T1" fmla="*/ 12 h 19"/>
                  <a:gd name="T2" fmla="*/ 10 w 71"/>
                  <a:gd name="T3" fmla="*/ 19 h 19"/>
                  <a:gd name="T4" fmla="*/ 3 w 71"/>
                  <a:gd name="T5" fmla="*/ 4 h 19"/>
                  <a:gd name="T6" fmla="*/ 71 w 71"/>
                  <a:gd name="T7" fmla="*/ 12 h 19"/>
                </a:gdLst>
                <a:ahLst/>
                <a:cxnLst>
                  <a:cxn ang="0">
                    <a:pos x="T0" y="T1"/>
                  </a:cxn>
                  <a:cxn ang="0">
                    <a:pos x="T2" y="T3"/>
                  </a:cxn>
                  <a:cxn ang="0">
                    <a:pos x="T4" y="T5"/>
                  </a:cxn>
                  <a:cxn ang="0">
                    <a:pos x="T6" y="T7"/>
                  </a:cxn>
                </a:cxnLst>
                <a:rect l="0" t="0" r="r" b="b"/>
                <a:pathLst>
                  <a:path w="71" h="19">
                    <a:moveTo>
                      <a:pt x="71" y="12"/>
                    </a:moveTo>
                    <a:cubicBezTo>
                      <a:pt x="51" y="18"/>
                      <a:pt x="30" y="19"/>
                      <a:pt x="10" y="19"/>
                    </a:cubicBezTo>
                    <a:cubicBezTo>
                      <a:pt x="0" y="19"/>
                      <a:pt x="1" y="11"/>
                      <a:pt x="3" y="4"/>
                    </a:cubicBezTo>
                    <a:cubicBezTo>
                      <a:pt x="26" y="2"/>
                      <a:pt x="49" y="0"/>
                      <a:pt x="71" y="12"/>
                    </a:cubicBezTo>
                    <a:close/>
                  </a:path>
                </a:pathLst>
              </a:custGeom>
              <a:solidFill>
                <a:srgbClr val="A8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7" name="Freeform 591">
                <a:extLst>
                  <a:ext uri="{FF2B5EF4-FFF2-40B4-BE49-F238E27FC236}">
                    <a16:creationId xmlns:a16="http://schemas.microsoft.com/office/drawing/2014/main" id="{9495B52E-FBB8-4EAD-87E4-6A839A04AFAB}"/>
                  </a:ext>
                </a:extLst>
              </p:cNvPr>
              <p:cNvSpPr>
                <a:spLocks/>
              </p:cNvSpPr>
              <p:nvPr/>
            </p:nvSpPr>
            <p:spPr bwMode="auto">
              <a:xfrm>
                <a:off x="369" y="3972"/>
                <a:ext cx="58" cy="40"/>
              </a:xfrm>
              <a:custGeom>
                <a:avLst/>
                <a:gdLst>
                  <a:gd name="T0" fmla="*/ 40 w 52"/>
                  <a:gd name="T1" fmla="*/ 29 h 36"/>
                  <a:gd name="T2" fmla="*/ 21 w 52"/>
                  <a:gd name="T3" fmla="*/ 17 h 36"/>
                  <a:gd name="T4" fmla="*/ 0 w 52"/>
                  <a:gd name="T5" fmla="*/ 17 h 36"/>
                  <a:gd name="T6" fmla="*/ 17 w 52"/>
                  <a:gd name="T7" fmla="*/ 6 h 36"/>
                  <a:gd name="T8" fmla="*/ 48 w 52"/>
                  <a:gd name="T9" fmla="*/ 9 h 36"/>
                  <a:gd name="T10" fmla="*/ 52 w 52"/>
                  <a:gd name="T11" fmla="*/ 30 h 36"/>
                  <a:gd name="T12" fmla="*/ 40 w 52"/>
                  <a:gd name="T13" fmla="*/ 29 h 36"/>
                </a:gdLst>
                <a:ahLst/>
                <a:cxnLst>
                  <a:cxn ang="0">
                    <a:pos x="T0" y="T1"/>
                  </a:cxn>
                  <a:cxn ang="0">
                    <a:pos x="T2" y="T3"/>
                  </a:cxn>
                  <a:cxn ang="0">
                    <a:pos x="T4" y="T5"/>
                  </a:cxn>
                  <a:cxn ang="0">
                    <a:pos x="T6" y="T7"/>
                  </a:cxn>
                  <a:cxn ang="0">
                    <a:pos x="T8" y="T9"/>
                  </a:cxn>
                  <a:cxn ang="0">
                    <a:pos x="T10" y="T11"/>
                  </a:cxn>
                  <a:cxn ang="0">
                    <a:pos x="T12" y="T13"/>
                  </a:cxn>
                </a:cxnLst>
                <a:rect l="0" t="0" r="r" b="b"/>
                <a:pathLst>
                  <a:path w="52" h="36">
                    <a:moveTo>
                      <a:pt x="40" y="29"/>
                    </a:moveTo>
                    <a:cubicBezTo>
                      <a:pt x="37" y="19"/>
                      <a:pt x="23" y="28"/>
                      <a:pt x="21" y="17"/>
                    </a:cubicBezTo>
                    <a:cubicBezTo>
                      <a:pt x="14" y="15"/>
                      <a:pt x="7" y="15"/>
                      <a:pt x="0" y="17"/>
                    </a:cubicBezTo>
                    <a:cubicBezTo>
                      <a:pt x="0" y="4"/>
                      <a:pt x="5" y="0"/>
                      <a:pt x="17" y="6"/>
                    </a:cubicBezTo>
                    <a:cubicBezTo>
                      <a:pt x="27" y="10"/>
                      <a:pt x="37" y="11"/>
                      <a:pt x="48" y="9"/>
                    </a:cubicBezTo>
                    <a:cubicBezTo>
                      <a:pt x="43" y="17"/>
                      <a:pt x="52" y="23"/>
                      <a:pt x="52" y="30"/>
                    </a:cubicBezTo>
                    <a:cubicBezTo>
                      <a:pt x="48" y="36"/>
                      <a:pt x="44" y="30"/>
                      <a:pt x="40" y="29"/>
                    </a:cubicBezTo>
                    <a:close/>
                  </a:path>
                </a:pathLst>
              </a:custGeom>
              <a:solidFill>
                <a:srgbClr val="549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8" name="Freeform 592">
                <a:extLst>
                  <a:ext uri="{FF2B5EF4-FFF2-40B4-BE49-F238E27FC236}">
                    <a16:creationId xmlns:a16="http://schemas.microsoft.com/office/drawing/2014/main" id="{25602506-BF1C-4E38-BFBC-54B8B86A3B11}"/>
                  </a:ext>
                </a:extLst>
              </p:cNvPr>
              <p:cNvSpPr>
                <a:spLocks/>
              </p:cNvSpPr>
              <p:nvPr/>
            </p:nvSpPr>
            <p:spPr bwMode="auto">
              <a:xfrm>
                <a:off x="755" y="4058"/>
                <a:ext cx="45" cy="41"/>
              </a:xfrm>
              <a:custGeom>
                <a:avLst/>
                <a:gdLst>
                  <a:gd name="T0" fmla="*/ 40 w 40"/>
                  <a:gd name="T1" fmla="*/ 12 h 36"/>
                  <a:gd name="T2" fmla="*/ 32 w 40"/>
                  <a:gd name="T3" fmla="*/ 20 h 36"/>
                  <a:gd name="T4" fmla="*/ 15 w 40"/>
                  <a:gd name="T5" fmla="*/ 34 h 36"/>
                  <a:gd name="T6" fmla="*/ 0 w 40"/>
                  <a:gd name="T7" fmla="*/ 16 h 36"/>
                  <a:gd name="T8" fmla="*/ 40 w 40"/>
                  <a:gd name="T9" fmla="*/ 12 h 36"/>
                </a:gdLst>
                <a:ahLst/>
                <a:cxnLst>
                  <a:cxn ang="0">
                    <a:pos x="T0" y="T1"/>
                  </a:cxn>
                  <a:cxn ang="0">
                    <a:pos x="T2" y="T3"/>
                  </a:cxn>
                  <a:cxn ang="0">
                    <a:pos x="T4" y="T5"/>
                  </a:cxn>
                  <a:cxn ang="0">
                    <a:pos x="T6" y="T7"/>
                  </a:cxn>
                  <a:cxn ang="0">
                    <a:pos x="T8" y="T9"/>
                  </a:cxn>
                </a:cxnLst>
                <a:rect l="0" t="0" r="r" b="b"/>
                <a:pathLst>
                  <a:path w="40" h="36">
                    <a:moveTo>
                      <a:pt x="40" y="12"/>
                    </a:moveTo>
                    <a:cubicBezTo>
                      <a:pt x="37" y="15"/>
                      <a:pt x="34" y="17"/>
                      <a:pt x="32" y="20"/>
                    </a:cubicBezTo>
                    <a:cubicBezTo>
                      <a:pt x="28" y="28"/>
                      <a:pt x="24" y="36"/>
                      <a:pt x="15" y="34"/>
                    </a:cubicBezTo>
                    <a:cubicBezTo>
                      <a:pt x="7" y="33"/>
                      <a:pt x="1" y="26"/>
                      <a:pt x="0" y="16"/>
                    </a:cubicBezTo>
                    <a:cubicBezTo>
                      <a:pt x="13" y="15"/>
                      <a:pt x="25" y="0"/>
                      <a:pt x="40" y="12"/>
                    </a:cubicBezTo>
                    <a:close/>
                  </a:path>
                </a:pathLst>
              </a:custGeom>
              <a:solidFill>
                <a:srgbClr val="A7D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9" name="Freeform 593">
                <a:extLst>
                  <a:ext uri="{FF2B5EF4-FFF2-40B4-BE49-F238E27FC236}">
                    <a16:creationId xmlns:a16="http://schemas.microsoft.com/office/drawing/2014/main" id="{3861031A-3813-45F3-B587-46A17E0100BF}"/>
                  </a:ext>
                </a:extLst>
              </p:cNvPr>
              <p:cNvSpPr>
                <a:spLocks/>
              </p:cNvSpPr>
              <p:nvPr/>
            </p:nvSpPr>
            <p:spPr bwMode="auto">
              <a:xfrm>
                <a:off x="1784" y="4073"/>
                <a:ext cx="55" cy="37"/>
              </a:xfrm>
              <a:custGeom>
                <a:avLst/>
                <a:gdLst>
                  <a:gd name="T0" fmla="*/ 49 w 49"/>
                  <a:gd name="T1" fmla="*/ 11 h 33"/>
                  <a:gd name="T2" fmla="*/ 47 w 49"/>
                  <a:gd name="T3" fmla="*/ 33 h 33"/>
                  <a:gd name="T4" fmla="*/ 31 w 49"/>
                  <a:gd name="T5" fmla="*/ 20 h 33"/>
                  <a:gd name="T6" fmla="*/ 15 w 49"/>
                  <a:gd name="T7" fmla="*/ 22 h 33"/>
                  <a:gd name="T8" fmla="*/ 6 w 49"/>
                  <a:gd name="T9" fmla="*/ 30 h 33"/>
                  <a:gd name="T10" fmla="*/ 6 w 49"/>
                  <a:gd name="T11" fmla="*/ 21 h 33"/>
                  <a:gd name="T12" fmla="*/ 1 w 49"/>
                  <a:gd name="T13" fmla="*/ 7 h 33"/>
                  <a:gd name="T14" fmla="*/ 49 w 49"/>
                  <a:gd name="T15" fmla="*/ 1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3">
                    <a:moveTo>
                      <a:pt x="49" y="11"/>
                    </a:moveTo>
                    <a:cubicBezTo>
                      <a:pt x="46" y="17"/>
                      <a:pt x="34" y="22"/>
                      <a:pt x="47" y="33"/>
                    </a:cubicBezTo>
                    <a:cubicBezTo>
                      <a:pt x="36" y="31"/>
                      <a:pt x="35" y="25"/>
                      <a:pt x="31" y="20"/>
                    </a:cubicBezTo>
                    <a:cubicBezTo>
                      <a:pt x="25" y="12"/>
                      <a:pt x="18" y="6"/>
                      <a:pt x="15" y="22"/>
                    </a:cubicBezTo>
                    <a:cubicBezTo>
                      <a:pt x="14" y="28"/>
                      <a:pt x="12" y="32"/>
                      <a:pt x="6" y="30"/>
                    </a:cubicBezTo>
                    <a:cubicBezTo>
                      <a:pt x="0" y="28"/>
                      <a:pt x="5" y="24"/>
                      <a:pt x="6" y="21"/>
                    </a:cubicBezTo>
                    <a:cubicBezTo>
                      <a:pt x="8" y="15"/>
                      <a:pt x="5" y="10"/>
                      <a:pt x="1" y="7"/>
                    </a:cubicBezTo>
                    <a:cubicBezTo>
                      <a:pt x="18" y="0"/>
                      <a:pt x="33" y="10"/>
                      <a:pt x="49" y="11"/>
                    </a:cubicBezTo>
                    <a:close/>
                  </a:path>
                </a:pathLst>
              </a:custGeom>
              <a:solidFill>
                <a:srgbClr val="AE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0" name="Freeform 594">
                <a:extLst>
                  <a:ext uri="{FF2B5EF4-FFF2-40B4-BE49-F238E27FC236}">
                    <a16:creationId xmlns:a16="http://schemas.microsoft.com/office/drawing/2014/main" id="{F38FF09F-48DA-4743-BA76-A69379217FFB}"/>
                  </a:ext>
                </a:extLst>
              </p:cNvPr>
              <p:cNvSpPr>
                <a:spLocks/>
              </p:cNvSpPr>
              <p:nvPr/>
            </p:nvSpPr>
            <p:spPr bwMode="auto">
              <a:xfrm>
                <a:off x="1146" y="4064"/>
                <a:ext cx="32" cy="25"/>
              </a:xfrm>
              <a:custGeom>
                <a:avLst/>
                <a:gdLst>
                  <a:gd name="T0" fmla="*/ 28 w 28"/>
                  <a:gd name="T1" fmla="*/ 3 h 22"/>
                  <a:gd name="T2" fmla="*/ 0 w 28"/>
                  <a:gd name="T3" fmla="*/ 7 h 22"/>
                  <a:gd name="T4" fmla="*/ 28 w 28"/>
                  <a:gd name="T5" fmla="*/ 3 h 22"/>
                </a:gdLst>
                <a:ahLst/>
                <a:cxnLst>
                  <a:cxn ang="0">
                    <a:pos x="T0" y="T1"/>
                  </a:cxn>
                  <a:cxn ang="0">
                    <a:pos x="T2" y="T3"/>
                  </a:cxn>
                  <a:cxn ang="0">
                    <a:pos x="T4" y="T5"/>
                  </a:cxn>
                </a:cxnLst>
                <a:rect l="0" t="0" r="r" b="b"/>
                <a:pathLst>
                  <a:path w="28" h="22">
                    <a:moveTo>
                      <a:pt x="28" y="3"/>
                    </a:moveTo>
                    <a:cubicBezTo>
                      <a:pt x="21" y="22"/>
                      <a:pt x="9" y="1"/>
                      <a:pt x="0" y="7"/>
                    </a:cubicBezTo>
                    <a:cubicBezTo>
                      <a:pt x="8" y="0"/>
                      <a:pt x="19" y="4"/>
                      <a:pt x="28" y="3"/>
                    </a:cubicBezTo>
                    <a:close/>
                  </a:path>
                </a:pathLst>
              </a:custGeom>
              <a:solidFill>
                <a:srgbClr val="A8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1" name="Freeform 595">
                <a:extLst>
                  <a:ext uri="{FF2B5EF4-FFF2-40B4-BE49-F238E27FC236}">
                    <a16:creationId xmlns:a16="http://schemas.microsoft.com/office/drawing/2014/main" id="{4C359DBB-B03B-4723-875C-C68A47CCC434}"/>
                  </a:ext>
                </a:extLst>
              </p:cNvPr>
              <p:cNvSpPr>
                <a:spLocks/>
              </p:cNvSpPr>
              <p:nvPr/>
            </p:nvSpPr>
            <p:spPr bwMode="auto">
              <a:xfrm>
                <a:off x="872" y="3021"/>
                <a:ext cx="258" cy="391"/>
              </a:xfrm>
              <a:custGeom>
                <a:avLst/>
                <a:gdLst>
                  <a:gd name="T0" fmla="*/ 0 w 229"/>
                  <a:gd name="T1" fmla="*/ 291 h 348"/>
                  <a:gd name="T2" fmla="*/ 24 w 229"/>
                  <a:gd name="T3" fmla="*/ 263 h 348"/>
                  <a:gd name="T4" fmla="*/ 29 w 229"/>
                  <a:gd name="T5" fmla="*/ 211 h 348"/>
                  <a:gd name="T6" fmla="*/ 43 w 229"/>
                  <a:gd name="T7" fmla="*/ 215 h 348"/>
                  <a:gd name="T8" fmla="*/ 28 w 229"/>
                  <a:gd name="T9" fmla="*/ 182 h 348"/>
                  <a:gd name="T10" fmla="*/ 28 w 229"/>
                  <a:gd name="T11" fmla="*/ 145 h 348"/>
                  <a:gd name="T12" fmla="*/ 36 w 229"/>
                  <a:gd name="T13" fmla="*/ 136 h 348"/>
                  <a:gd name="T14" fmla="*/ 36 w 229"/>
                  <a:gd name="T15" fmla="*/ 128 h 348"/>
                  <a:gd name="T16" fmla="*/ 28 w 229"/>
                  <a:gd name="T17" fmla="*/ 86 h 348"/>
                  <a:gd name="T18" fmla="*/ 51 w 229"/>
                  <a:gd name="T19" fmla="*/ 116 h 348"/>
                  <a:gd name="T20" fmla="*/ 42 w 229"/>
                  <a:gd name="T21" fmla="*/ 87 h 348"/>
                  <a:gd name="T22" fmla="*/ 30 w 229"/>
                  <a:gd name="T23" fmla="*/ 54 h 348"/>
                  <a:gd name="T24" fmla="*/ 50 w 229"/>
                  <a:gd name="T25" fmla="*/ 75 h 348"/>
                  <a:gd name="T26" fmla="*/ 71 w 229"/>
                  <a:gd name="T27" fmla="*/ 0 h 348"/>
                  <a:gd name="T28" fmla="*/ 64 w 229"/>
                  <a:gd name="T29" fmla="*/ 48 h 348"/>
                  <a:gd name="T30" fmla="*/ 77 w 229"/>
                  <a:gd name="T31" fmla="*/ 38 h 348"/>
                  <a:gd name="T32" fmla="*/ 67 w 229"/>
                  <a:gd name="T33" fmla="*/ 89 h 348"/>
                  <a:gd name="T34" fmla="*/ 88 w 229"/>
                  <a:gd name="T35" fmla="*/ 77 h 348"/>
                  <a:gd name="T36" fmla="*/ 93 w 229"/>
                  <a:gd name="T37" fmla="*/ 133 h 348"/>
                  <a:gd name="T38" fmla="*/ 98 w 229"/>
                  <a:gd name="T39" fmla="*/ 137 h 348"/>
                  <a:gd name="T40" fmla="*/ 104 w 229"/>
                  <a:gd name="T41" fmla="*/ 143 h 348"/>
                  <a:gd name="T42" fmla="*/ 111 w 229"/>
                  <a:gd name="T43" fmla="*/ 204 h 348"/>
                  <a:gd name="T44" fmla="*/ 161 w 229"/>
                  <a:gd name="T45" fmla="*/ 198 h 348"/>
                  <a:gd name="T46" fmla="*/ 118 w 229"/>
                  <a:gd name="T47" fmla="*/ 158 h 348"/>
                  <a:gd name="T48" fmla="*/ 152 w 229"/>
                  <a:gd name="T49" fmla="*/ 167 h 348"/>
                  <a:gd name="T50" fmla="*/ 152 w 229"/>
                  <a:gd name="T51" fmla="*/ 167 h 348"/>
                  <a:gd name="T52" fmla="*/ 173 w 229"/>
                  <a:gd name="T53" fmla="*/ 177 h 348"/>
                  <a:gd name="T54" fmla="*/ 181 w 229"/>
                  <a:gd name="T55" fmla="*/ 134 h 348"/>
                  <a:gd name="T56" fmla="*/ 184 w 229"/>
                  <a:gd name="T57" fmla="*/ 135 h 348"/>
                  <a:gd name="T58" fmla="*/ 196 w 229"/>
                  <a:gd name="T59" fmla="*/ 175 h 348"/>
                  <a:gd name="T60" fmla="*/ 209 w 229"/>
                  <a:gd name="T61" fmla="*/ 207 h 348"/>
                  <a:gd name="T62" fmla="*/ 223 w 229"/>
                  <a:gd name="T63" fmla="*/ 240 h 348"/>
                  <a:gd name="T64" fmla="*/ 215 w 229"/>
                  <a:gd name="T65" fmla="*/ 260 h 348"/>
                  <a:gd name="T66" fmla="*/ 144 w 229"/>
                  <a:gd name="T67" fmla="*/ 284 h 348"/>
                  <a:gd name="T68" fmla="*/ 125 w 229"/>
                  <a:gd name="T69" fmla="*/ 276 h 348"/>
                  <a:gd name="T70" fmla="*/ 110 w 229"/>
                  <a:gd name="T71" fmla="*/ 244 h 348"/>
                  <a:gd name="T72" fmla="*/ 78 w 229"/>
                  <a:gd name="T73" fmla="*/ 156 h 348"/>
                  <a:gd name="T74" fmla="*/ 83 w 229"/>
                  <a:gd name="T75" fmla="*/ 177 h 348"/>
                  <a:gd name="T76" fmla="*/ 96 w 229"/>
                  <a:gd name="T77" fmla="*/ 255 h 348"/>
                  <a:gd name="T78" fmla="*/ 103 w 229"/>
                  <a:gd name="T79" fmla="*/ 293 h 348"/>
                  <a:gd name="T80" fmla="*/ 107 w 229"/>
                  <a:gd name="T81" fmla="*/ 339 h 348"/>
                  <a:gd name="T82" fmla="*/ 59 w 229"/>
                  <a:gd name="T83" fmla="*/ 345 h 348"/>
                  <a:gd name="T84" fmla="*/ 22 w 229"/>
                  <a:gd name="T85" fmla="*/ 345 h 348"/>
                  <a:gd name="T86" fmla="*/ 0 w 229"/>
                  <a:gd name="T87" fmla="*/ 327 h 348"/>
                  <a:gd name="T88" fmla="*/ 0 w 229"/>
                  <a:gd name="T89" fmla="*/ 29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9" h="348">
                    <a:moveTo>
                      <a:pt x="0" y="291"/>
                    </a:moveTo>
                    <a:cubicBezTo>
                      <a:pt x="7" y="281"/>
                      <a:pt x="13" y="271"/>
                      <a:pt x="24" y="263"/>
                    </a:cubicBezTo>
                    <a:cubicBezTo>
                      <a:pt x="44" y="248"/>
                      <a:pt x="23" y="228"/>
                      <a:pt x="29" y="211"/>
                    </a:cubicBezTo>
                    <a:cubicBezTo>
                      <a:pt x="35" y="208"/>
                      <a:pt x="36" y="218"/>
                      <a:pt x="43" y="215"/>
                    </a:cubicBezTo>
                    <a:cubicBezTo>
                      <a:pt x="39" y="203"/>
                      <a:pt x="24" y="195"/>
                      <a:pt x="28" y="182"/>
                    </a:cubicBezTo>
                    <a:cubicBezTo>
                      <a:pt x="33" y="169"/>
                      <a:pt x="29" y="157"/>
                      <a:pt x="28" y="145"/>
                    </a:cubicBezTo>
                    <a:cubicBezTo>
                      <a:pt x="28" y="142"/>
                      <a:pt x="22" y="131"/>
                      <a:pt x="36" y="136"/>
                    </a:cubicBezTo>
                    <a:cubicBezTo>
                      <a:pt x="38" y="136"/>
                      <a:pt x="40" y="133"/>
                      <a:pt x="36" y="128"/>
                    </a:cubicBezTo>
                    <a:cubicBezTo>
                      <a:pt x="26" y="116"/>
                      <a:pt x="28" y="102"/>
                      <a:pt x="28" y="86"/>
                    </a:cubicBezTo>
                    <a:cubicBezTo>
                      <a:pt x="36" y="96"/>
                      <a:pt x="43" y="105"/>
                      <a:pt x="51" y="116"/>
                    </a:cubicBezTo>
                    <a:cubicBezTo>
                      <a:pt x="54" y="102"/>
                      <a:pt x="65" y="92"/>
                      <a:pt x="42" y="87"/>
                    </a:cubicBezTo>
                    <a:cubicBezTo>
                      <a:pt x="33" y="85"/>
                      <a:pt x="18" y="71"/>
                      <a:pt x="30" y="54"/>
                    </a:cubicBezTo>
                    <a:cubicBezTo>
                      <a:pt x="37" y="59"/>
                      <a:pt x="39" y="70"/>
                      <a:pt x="50" y="75"/>
                    </a:cubicBezTo>
                    <a:cubicBezTo>
                      <a:pt x="48" y="47"/>
                      <a:pt x="53" y="22"/>
                      <a:pt x="71" y="0"/>
                    </a:cubicBezTo>
                    <a:cubicBezTo>
                      <a:pt x="83" y="19"/>
                      <a:pt x="69" y="33"/>
                      <a:pt x="64" y="48"/>
                    </a:cubicBezTo>
                    <a:cubicBezTo>
                      <a:pt x="73" y="48"/>
                      <a:pt x="71" y="39"/>
                      <a:pt x="77" y="38"/>
                    </a:cubicBezTo>
                    <a:cubicBezTo>
                      <a:pt x="86" y="40"/>
                      <a:pt x="82" y="66"/>
                      <a:pt x="67" y="89"/>
                    </a:cubicBezTo>
                    <a:cubicBezTo>
                      <a:pt x="76" y="90"/>
                      <a:pt x="78" y="80"/>
                      <a:pt x="88" y="77"/>
                    </a:cubicBezTo>
                    <a:cubicBezTo>
                      <a:pt x="84" y="97"/>
                      <a:pt x="101" y="113"/>
                      <a:pt x="93" y="133"/>
                    </a:cubicBezTo>
                    <a:cubicBezTo>
                      <a:pt x="92" y="137"/>
                      <a:pt x="91" y="141"/>
                      <a:pt x="98" y="137"/>
                    </a:cubicBezTo>
                    <a:cubicBezTo>
                      <a:pt x="103" y="135"/>
                      <a:pt x="104" y="140"/>
                      <a:pt x="104" y="143"/>
                    </a:cubicBezTo>
                    <a:cubicBezTo>
                      <a:pt x="103" y="163"/>
                      <a:pt x="127" y="180"/>
                      <a:pt x="111" y="204"/>
                    </a:cubicBezTo>
                    <a:cubicBezTo>
                      <a:pt x="127" y="188"/>
                      <a:pt x="144" y="196"/>
                      <a:pt x="161" y="198"/>
                    </a:cubicBezTo>
                    <a:cubicBezTo>
                      <a:pt x="145" y="185"/>
                      <a:pt x="115" y="190"/>
                      <a:pt x="118" y="158"/>
                    </a:cubicBezTo>
                    <a:cubicBezTo>
                      <a:pt x="131" y="153"/>
                      <a:pt x="139" y="169"/>
                      <a:pt x="152" y="167"/>
                    </a:cubicBezTo>
                    <a:cubicBezTo>
                      <a:pt x="152" y="167"/>
                      <a:pt x="152" y="167"/>
                      <a:pt x="152" y="167"/>
                    </a:cubicBezTo>
                    <a:cubicBezTo>
                      <a:pt x="155" y="175"/>
                      <a:pt x="163" y="175"/>
                      <a:pt x="173" y="177"/>
                    </a:cubicBezTo>
                    <a:cubicBezTo>
                      <a:pt x="161" y="159"/>
                      <a:pt x="177" y="148"/>
                      <a:pt x="181" y="134"/>
                    </a:cubicBezTo>
                    <a:cubicBezTo>
                      <a:pt x="182" y="134"/>
                      <a:pt x="183" y="135"/>
                      <a:pt x="184" y="135"/>
                    </a:cubicBezTo>
                    <a:cubicBezTo>
                      <a:pt x="195" y="146"/>
                      <a:pt x="194" y="161"/>
                      <a:pt x="196" y="175"/>
                    </a:cubicBezTo>
                    <a:cubicBezTo>
                      <a:pt x="200" y="185"/>
                      <a:pt x="205" y="196"/>
                      <a:pt x="209" y="207"/>
                    </a:cubicBezTo>
                    <a:cubicBezTo>
                      <a:pt x="219" y="216"/>
                      <a:pt x="222" y="227"/>
                      <a:pt x="223" y="240"/>
                    </a:cubicBezTo>
                    <a:cubicBezTo>
                      <a:pt x="229" y="250"/>
                      <a:pt x="228" y="256"/>
                      <a:pt x="215" y="260"/>
                    </a:cubicBezTo>
                    <a:cubicBezTo>
                      <a:pt x="191" y="267"/>
                      <a:pt x="167" y="276"/>
                      <a:pt x="144" y="284"/>
                    </a:cubicBezTo>
                    <a:cubicBezTo>
                      <a:pt x="132" y="296"/>
                      <a:pt x="129" y="284"/>
                      <a:pt x="125" y="276"/>
                    </a:cubicBezTo>
                    <a:cubicBezTo>
                      <a:pt x="120" y="265"/>
                      <a:pt x="114" y="255"/>
                      <a:pt x="110" y="244"/>
                    </a:cubicBezTo>
                    <a:cubicBezTo>
                      <a:pt x="99" y="213"/>
                      <a:pt x="86" y="183"/>
                      <a:pt x="78" y="156"/>
                    </a:cubicBezTo>
                    <a:cubicBezTo>
                      <a:pt x="78" y="160"/>
                      <a:pt x="81" y="168"/>
                      <a:pt x="83" y="177"/>
                    </a:cubicBezTo>
                    <a:cubicBezTo>
                      <a:pt x="88" y="203"/>
                      <a:pt x="90" y="229"/>
                      <a:pt x="96" y="255"/>
                    </a:cubicBezTo>
                    <a:cubicBezTo>
                      <a:pt x="99" y="268"/>
                      <a:pt x="101" y="281"/>
                      <a:pt x="103" y="293"/>
                    </a:cubicBezTo>
                    <a:cubicBezTo>
                      <a:pt x="108" y="308"/>
                      <a:pt x="107" y="324"/>
                      <a:pt x="107" y="339"/>
                    </a:cubicBezTo>
                    <a:cubicBezTo>
                      <a:pt x="92" y="348"/>
                      <a:pt x="74" y="344"/>
                      <a:pt x="59" y="345"/>
                    </a:cubicBezTo>
                    <a:cubicBezTo>
                      <a:pt x="47" y="345"/>
                      <a:pt x="34" y="344"/>
                      <a:pt x="22" y="345"/>
                    </a:cubicBezTo>
                    <a:cubicBezTo>
                      <a:pt x="6" y="346"/>
                      <a:pt x="1" y="340"/>
                      <a:pt x="0" y="327"/>
                    </a:cubicBezTo>
                    <a:cubicBezTo>
                      <a:pt x="0" y="315"/>
                      <a:pt x="0" y="303"/>
                      <a:pt x="0" y="291"/>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2" name="Freeform 596">
                <a:extLst>
                  <a:ext uri="{FF2B5EF4-FFF2-40B4-BE49-F238E27FC236}">
                    <a16:creationId xmlns:a16="http://schemas.microsoft.com/office/drawing/2014/main" id="{6321AC9D-BABB-4101-9A98-69233968A11D}"/>
                  </a:ext>
                </a:extLst>
              </p:cNvPr>
              <p:cNvSpPr>
                <a:spLocks/>
              </p:cNvSpPr>
              <p:nvPr/>
            </p:nvSpPr>
            <p:spPr bwMode="auto">
              <a:xfrm>
                <a:off x="1285" y="3409"/>
                <a:ext cx="685" cy="75"/>
              </a:xfrm>
              <a:custGeom>
                <a:avLst/>
                <a:gdLst>
                  <a:gd name="T0" fmla="*/ 609 w 610"/>
                  <a:gd name="T1" fmla="*/ 42 h 67"/>
                  <a:gd name="T2" fmla="*/ 500 w 610"/>
                  <a:gd name="T3" fmla="*/ 47 h 67"/>
                  <a:gd name="T4" fmla="*/ 469 w 610"/>
                  <a:gd name="T5" fmla="*/ 53 h 67"/>
                  <a:gd name="T6" fmla="*/ 449 w 610"/>
                  <a:gd name="T7" fmla="*/ 55 h 67"/>
                  <a:gd name="T8" fmla="*/ 393 w 610"/>
                  <a:gd name="T9" fmla="*/ 53 h 67"/>
                  <a:gd name="T10" fmla="*/ 364 w 610"/>
                  <a:gd name="T11" fmla="*/ 57 h 67"/>
                  <a:gd name="T12" fmla="*/ 359 w 610"/>
                  <a:gd name="T13" fmla="*/ 41 h 67"/>
                  <a:gd name="T14" fmla="*/ 305 w 610"/>
                  <a:gd name="T15" fmla="*/ 56 h 67"/>
                  <a:gd name="T16" fmla="*/ 274 w 610"/>
                  <a:gd name="T17" fmla="*/ 58 h 67"/>
                  <a:gd name="T18" fmla="*/ 221 w 610"/>
                  <a:gd name="T19" fmla="*/ 60 h 67"/>
                  <a:gd name="T20" fmla="*/ 162 w 610"/>
                  <a:gd name="T21" fmla="*/ 54 h 67"/>
                  <a:gd name="T22" fmla="*/ 126 w 610"/>
                  <a:gd name="T23" fmla="*/ 55 h 67"/>
                  <a:gd name="T24" fmla="*/ 104 w 610"/>
                  <a:gd name="T25" fmla="*/ 31 h 67"/>
                  <a:gd name="T26" fmla="*/ 85 w 610"/>
                  <a:gd name="T27" fmla="*/ 49 h 67"/>
                  <a:gd name="T28" fmla="*/ 10 w 610"/>
                  <a:gd name="T29" fmla="*/ 57 h 67"/>
                  <a:gd name="T30" fmla="*/ 0 w 610"/>
                  <a:gd name="T31" fmla="*/ 51 h 67"/>
                  <a:gd name="T32" fmla="*/ 12 w 610"/>
                  <a:gd name="T33" fmla="*/ 42 h 67"/>
                  <a:gd name="T34" fmla="*/ 49 w 610"/>
                  <a:gd name="T35" fmla="*/ 14 h 67"/>
                  <a:gd name="T36" fmla="*/ 97 w 610"/>
                  <a:gd name="T37" fmla="*/ 14 h 67"/>
                  <a:gd name="T38" fmla="*/ 121 w 610"/>
                  <a:gd name="T39" fmla="*/ 12 h 67"/>
                  <a:gd name="T40" fmla="*/ 201 w 610"/>
                  <a:gd name="T41" fmla="*/ 26 h 67"/>
                  <a:gd name="T42" fmla="*/ 235 w 610"/>
                  <a:gd name="T43" fmla="*/ 20 h 67"/>
                  <a:gd name="T44" fmla="*/ 277 w 610"/>
                  <a:gd name="T45" fmla="*/ 26 h 67"/>
                  <a:gd name="T46" fmla="*/ 296 w 610"/>
                  <a:gd name="T47" fmla="*/ 22 h 67"/>
                  <a:gd name="T48" fmla="*/ 377 w 610"/>
                  <a:gd name="T49" fmla="*/ 19 h 67"/>
                  <a:gd name="T50" fmla="*/ 405 w 610"/>
                  <a:gd name="T51" fmla="*/ 25 h 67"/>
                  <a:gd name="T52" fmla="*/ 408 w 610"/>
                  <a:gd name="T53" fmla="*/ 26 h 67"/>
                  <a:gd name="T54" fmla="*/ 474 w 610"/>
                  <a:gd name="T55" fmla="*/ 15 h 67"/>
                  <a:gd name="T56" fmla="*/ 565 w 610"/>
                  <a:gd name="T57" fmla="*/ 14 h 67"/>
                  <a:gd name="T58" fmla="*/ 566 w 610"/>
                  <a:gd name="T59" fmla="*/ 16 h 67"/>
                  <a:gd name="T60" fmla="*/ 599 w 610"/>
                  <a:gd name="T61" fmla="*/ 32 h 67"/>
                  <a:gd name="T62" fmla="*/ 609 w 610"/>
                  <a:gd name="T63"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0" h="67">
                    <a:moveTo>
                      <a:pt x="609" y="42"/>
                    </a:moveTo>
                    <a:cubicBezTo>
                      <a:pt x="573" y="50"/>
                      <a:pt x="537" y="48"/>
                      <a:pt x="500" y="47"/>
                    </a:cubicBezTo>
                    <a:cubicBezTo>
                      <a:pt x="489" y="47"/>
                      <a:pt x="479" y="49"/>
                      <a:pt x="469" y="53"/>
                    </a:cubicBezTo>
                    <a:cubicBezTo>
                      <a:pt x="462" y="56"/>
                      <a:pt x="456" y="56"/>
                      <a:pt x="449" y="55"/>
                    </a:cubicBezTo>
                    <a:cubicBezTo>
                      <a:pt x="430" y="53"/>
                      <a:pt x="412" y="44"/>
                      <a:pt x="393" y="53"/>
                    </a:cubicBezTo>
                    <a:cubicBezTo>
                      <a:pt x="383" y="57"/>
                      <a:pt x="371" y="34"/>
                      <a:pt x="364" y="57"/>
                    </a:cubicBezTo>
                    <a:cubicBezTo>
                      <a:pt x="356" y="52"/>
                      <a:pt x="368" y="44"/>
                      <a:pt x="359" y="41"/>
                    </a:cubicBezTo>
                    <a:cubicBezTo>
                      <a:pt x="343" y="54"/>
                      <a:pt x="328" y="65"/>
                      <a:pt x="305" y="56"/>
                    </a:cubicBezTo>
                    <a:cubicBezTo>
                      <a:pt x="297" y="52"/>
                      <a:pt x="285" y="57"/>
                      <a:pt x="274" y="58"/>
                    </a:cubicBezTo>
                    <a:cubicBezTo>
                      <a:pt x="257" y="59"/>
                      <a:pt x="239" y="53"/>
                      <a:pt x="221" y="60"/>
                    </a:cubicBezTo>
                    <a:cubicBezTo>
                      <a:pt x="201" y="67"/>
                      <a:pt x="181" y="55"/>
                      <a:pt x="162" y="54"/>
                    </a:cubicBezTo>
                    <a:cubicBezTo>
                      <a:pt x="150" y="54"/>
                      <a:pt x="135" y="53"/>
                      <a:pt x="126" y="55"/>
                    </a:cubicBezTo>
                    <a:cubicBezTo>
                      <a:pt x="104" y="59"/>
                      <a:pt x="110" y="45"/>
                      <a:pt x="104" y="31"/>
                    </a:cubicBezTo>
                    <a:cubicBezTo>
                      <a:pt x="104" y="49"/>
                      <a:pt x="95" y="47"/>
                      <a:pt x="85" y="49"/>
                    </a:cubicBezTo>
                    <a:cubicBezTo>
                      <a:pt x="60" y="54"/>
                      <a:pt x="34" y="44"/>
                      <a:pt x="10" y="57"/>
                    </a:cubicBezTo>
                    <a:cubicBezTo>
                      <a:pt x="6" y="59"/>
                      <a:pt x="3" y="54"/>
                      <a:pt x="0" y="51"/>
                    </a:cubicBezTo>
                    <a:cubicBezTo>
                      <a:pt x="2" y="44"/>
                      <a:pt x="7" y="42"/>
                      <a:pt x="12" y="42"/>
                    </a:cubicBezTo>
                    <a:cubicBezTo>
                      <a:pt x="32" y="42"/>
                      <a:pt x="40" y="27"/>
                      <a:pt x="49" y="14"/>
                    </a:cubicBezTo>
                    <a:cubicBezTo>
                      <a:pt x="65" y="10"/>
                      <a:pt x="81" y="0"/>
                      <a:pt x="97" y="14"/>
                    </a:cubicBezTo>
                    <a:cubicBezTo>
                      <a:pt x="105" y="20"/>
                      <a:pt x="113" y="8"/>
                      <a:pt x="121" y="12"/>
                    </a:cubicBezTo>
                    <a:cubicBezTo>
                      <a:pt x="146" y="24"/>
                      <a:pt x="175" y="11"/>
                      <a:pt x="201" y="26"/>
                    </a:cubicBezTo>
                    <a:cubicBezTo>
                      <a:pt x="208" y="30"/>
                      <a:pt x="223" y="17"/>
                      <a:pt x="235" y="20"/>
                    </a:cubicBezTo>
                    <a:cubicBezTo>
                      <a:pt x="249" y="23"/>
                      <a:pt x="263" y="22"/>
                      <a:pt x="277" y="26"/>
                    </a:cubicBezTo>
                    <a:cubicBezTo>
                      <a:pt x="281" y="27"/>
                      <a:pt x="290" y="23"/>
                      <a:pt x="296" y="22"/>
                    </a:cubicBezTo>
                    <a:cubicBezTo>
                      <a:pt x="323" y="15"/>
                      <a:pt x="350" y="19"/>
                      <a:pt x="377" y="19"/>
                    </a:cubicBezTo>
                    <a:cubicBezTo>
                      <a:pt x="386" y="19"/>
                      <a:pt x="398" y="12"/>
                      <a:pt x="405" y="25"/>
                    </a:cubicBezTo>
                    <a:cubicBezTo>
                      <a:pt x="406" y="26"/>
                      <a:pt x="408" y="27"/>
                      <a:pt x="408" y="26"/>
                    </a:cubicBezTo>
                    <a:cubicBezTo>
                      <a:pt x="428" y="9"/>
                      <a:pt x="452" y="17"/>
                      <a:pt x="474" y="15"/>
                    </a:cubicBezTo>
                    <a:cubicBezTo>
                      <a:pt x="504" y="11"/>
                      <a:pt x="534" y="6"/>
                      <a:pt x="565" y="14"/>
                    </a:cubicBezTo>
                    <a:cubicBezTo>
                      <a:pt x="565" y="14"/>
                      <a:pt x="566" y="15"/>
                      <a:pt x="566" y="16"/>
                    </a:cubicBezTo>
                    <a:cubicBezTo>
                      <a:pt x="574" y="27"/>
                      <a:pt x="581" y="38"/>
                      <a:pt x="599" y="32"/>
                    </a:cubicBezTo>
                    <a:cubicBezTo>
                      <a:pt x="604" y="30"/>
                      <a:pt x="610" y="34"/>
                      <a:pt x="609" y="42"/>
                    </a:cubicBezTo>
                    <a:close/>
                  </a:path>
                </a:pathLst>
              </a:custGeom>
              <a:solidFill>
                <a:srgbClr val="97C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3" name="Freeform 597">
                <a:extLst>
                  <a:ext uri="{FF2B5EF4-FFF2-40B4-BE49-F238E27FC236}">
                    <a16:creationId xmlns:a16="http://schemas.microsoft.com/office/drawing/2014/main" id="{FFD99A95-AC0C-4247-B8A9-45C75B229B6E}"/>
                  </a:ext>
                </a:extLst>
              </p:cNvPr>
              <p:cNvSpPr>
                <a:spLocks/>
              </p:cNvSpPr>
              <p:nvPr/>
            </p:nvSpPr>
            <p:spPr bwMode="auto">
              <a:xfrm>
                <a:off x="983" y="3330"/>
                <a:ext cx="499" cy="72"/>
              </a:xfrm>
              <a:custGeom>
                <a:avLst/>
                <a:gdLst>
                  <a:gd name="T0" fmla="*/ 29 w 444"/>
                  <a:gd name="T1" fmla="*/ 0 h 64"/>
                  <a:gd name="T2" fmla="*/ 45 w 444"/>
                  <a:gd name="T3" fmla="*/ 9 h 64"/>
                  <a:gd name="T4" fmla="*/ 66 w 444"/>
                  <a:gd name="T5" fmla="*/ 12 h 64"/>
                  <a:gd name="T6" fmla="*/ 167 w 444"/>
                  <a:gd name="T7" fmla="*/ 19 h 64"/>
                  <a:gd name="T8" fmla="*/ 177 w 444"/>
                  <a:gd name="T9" fmla="*/ 20 h 64"/>
                  <a:gd name="T10" fmla="*/ 269 w 444"/>
                  <a:gd name="T11" fmla="*/ 16 h 64"/>
                  <a:gd name="T12" fmla="*/ 401 w 444"/>
                  <a:gd name="T13" fmla="*/ 12 h 64"/>
                  <a:gd name="T14" fmla="*/ 422 w 444"/>
                  <a:gd name="T15" fmla="*/ 15 h 64"/>
                  <a:gd name="T16" fmla="*/ 420 w 444"/>
                  <a:gd name="T17" fmla="*/ 21 h 64"/>
                  <a:gd name="T18" fmla="*/ 421 w 444"/>
                  <a:gd name="T19" fmla="*/ 52 h 64"/>
                  <a:gd name="T20" fmla="*/ 311 w 444"/>
                  <a:gd name="T21" fmla="*/ 45 h 64"/>
                  <a:gd name="T22" fmla="*/ 193 w 444"/>
                  <a:gd name="T23" fmla="*/ 48 h 64"/>
                  <a:gd name="T24" fmla="*/ 134 w 444"/>
                  <a:gd name="T25" fmla="*/ 47 h 64"/>
                  <a:gd name="T26" fmla="*/ 32 w 444"/>
                  <a:gd name="T27" fmla="*/ 51 h 64"/>
                  <a:gd name="T28" fmla="*/ 8 w 444"/>
                  <a:gd name="T29" fmla="*/ 64 h 64"/>
                  <a:gd name="T30" fmla="*/ 0 w 444"/>
                  <a:gd name="T31" fmla="*/ 21 h 64"/>
                  <a:gd name="T32" fmla="*/ 29 w 444"/>
                  <a:gd name="T3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4" h="64">
                    <a:moveTo>
                      <a:pt x="29" y="0"/>
                    </a:moveTo>
                    <a:cubicBezTo>
                      <a:pt x="33" y="6"/>
                      <a:pt x="35" y="16"/>
                      <a:pt x="45" y="9"/>
                    </a:cubicBezTo>
                    <a:cubicBezTo>
                      <a:pt x="51" y="14"/>
                      <a:pt x="59" y="11"/>
                      <a:pt x="66" y="12"/>
                    </a:cubicBezTo>
                    <a:cubicBezTo>
                      <a:pt x="100" y="13"/>
                      <a:pt x="134" y="10"/>
                      <a:pt x="167" y="19"/>
                    </a:cubicBezTo>
                    <a:cubicBezTo>
                      <a:pt x="170" y="20"/>
                      <a:pt x="174" y="21"/>
                      <a:pt x="177" y="20"/>
                    </a:cubicBezTo>
                    <a:cubicBezTo>
                      <a:pt x="207" y="11"/>
                      <a:pt x="238" y="18"/>
                      <a:pt x="269" y="16"/>
                    </a:cubicBezTo>
                    <a:cubicBezTo>
                      <a:pt x="313" y="13"/>
                      <a:pt x="357" y="13"/>
                      <a:pt x="401" y="12"/>
                    </a:cubicBezTo>
                    <a:cubicBezTo>
                      <a:pt x="408" y="12"/>
                      <a:pt x="416" y="10"/>
                      <a:pt x="422" y="15"/>
                    </a:cubicBezTo>
                    <a:cubicBezTo>
                      <a:pt x="422" y="18"/>
                      <a:pt x="417" y="19"/>
                      <a:pt x="420" y="21"/>
                    </a:cubicBezTo>
                    <a:cubicBezTo>
                      <a:pt x="444" y="36"/>
                      <a:pt x="444" y="39"/>
                      <a:pt x="421" y="52"/>
                    </a:cubicBezTo>
                    <a:cubicBezTo>
                      <a:pt x="385" y="44"/>
                      <a:pt x="348" y="42"/>
                      <a:pt x="311" y="45"/>
                    </a:cubicBezTo>
                    <a:cubicBezTo>
                      <a:pt x="272" y="48"/>
                      <a:pt x="233" y="47"/>
                      <a:pt x="193" y="48"/>
                    </a:cubicBezTo>
                    <a:cubicBezTo>
                      <a:pt x="174" y="49"/>
                      <a:pt x="154" y="46"/>
                      <a:pt x="134" y="47"/>
                    </a:cubicBezTo>
                    <a:cubicBezTo>
                      <a:pt x="100" y="47"/>
                      <a:pt x="65" y="34"/>
                      <a:pt x="32" y="51"/>
                    </a:cubicBezTo>
                    <a:cubicBezTo>
                      <a:pt x="24" y="55"/>
                      <a:pt x="7" y="43"/>
                      <a:pt x="8" y="64"/>
                    </a:cubicBezTo>
                    <a:cubicBezTo>
                      <a:pt x="5" y="50"/>
                      <a:pt x="3" y="35"/>
                      <a:pt x="0" y="21"/>
                    </a:cubicBezTo>
                    <a:cubicBezTo>
                      <a:pt x="4" y="6"/>
                      <a:pt x="20" y="8"/>
                      <a:pt x="29" y="0"/>
                    </a:cubicBezTo>
                    <a:close/>
                  </a:path>
                </a:pathLst>
              </a:custGeom>
              <a:solidFill>
                <a:srgbClr val="8CBF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4" name="Freeform 598">
                <a:extLst>
                  <a:ext uri="{FF2B5EF4-FFF2-40B4-BE49-F238E27FC236}">
                    <a16:creationId xmlns:a16="http://schemas.microsoft.com/office/drawing/2014/main" id="{EFCDFDE6-9AF1-4F3E-8981-730E751CB56A}"/>
                  </a:ext>
                </a:extLst>
              </p:cNvPr>
              <p:cNvSpPr>
                <a:spLocks/>
              </p:cNvSpPr>
              <p:nvPr/>
            </p:nvSpPr>
            <p:spPr bwMode="auto">
              <a:xfrm>
                <a:off x="1055" y="3420"/>
                <a:ext cx="293" cy="52"/>
              </a:xfrm>
              <a:custGeom>
                <a:avLst/>
                <a:gdLst>
                  <a:gd name="T0" fmla="*/ 253 w 260"/>
                  <a:gd name="T1" fmla="*/ 4 h 46"/>
                  <a:gd name="T2" fmla="*/ 260 w 260"/>
                  <a:gd name="T3" fmla="*/ 7 h 46"/>
                  <a:gd name="T4" fmla="*/ 259 w 260"/>
                  <a:gd name="T5" fmla="*/ 12 h 46"/>
                  <a:gd name="T6" fmla="*/ 237 w 260"/>
                  <a:gd name="T7" fmla="*/ 34 h 46"/>
                  <a:gd name="T8" fmla="*/ 204 w 260"/>
                  <a:gd name="T9" fmla="*/ 41 h 46"/>
                  <a:gd name="T10" fmla="*/ 184 w 260"/>
                  <a:gd name="T11" fmla="*/ 46 h 46"/>
                  <a:gd name="T12" fmla="*/ 177 w 260"/>
                  <a:gd name="T13" fmla="*/ 44 h 46"/>
                  <a:gd name="T14" fmla="*/ 129 w 260"/>
                  <a:gd name="T15" fmla="*/ 35 h 46"/>
                  <a:gd name="T16" fmla="*/ 109 w 260"/>
                  <a:gd name="T17" fmla="*/ 36 h 46"/>
                  <a:gd name="T18" fmla="*/ 101 w 260"/>
                  <a:gd name="T19" fmla="*/ 36 h 46"/>
                  <a:gd name="T20" fmla="*/ 50 w 260"/>
                  <a:gd name="T21" fmla="*/ 39 h 46"/>
                  <a:gd name="T22" fmla="*/ 17 w 260"/>
                  <a:gd name="T23" fmla="*/ 38 h 46"/>
                  <a:gd name="T24" fmla="*/ 5 w 260"/>
                  <a:gd name="T25" fmla="*/ 27 h 46"/>
                  <a:gd name="T26" fmla="*/ 0 w 260"/>
                  <a:gd name="T27" fmla="*/ 14 h 46"/>
                  <a:gd name="T28" fmla="*/ 27 w 260"/>
                  <a:gd name="T29" fmla="*/ 11 h 46"/>
                  <a:gd name="T30" fmla="*/ 65 w 260"/>
                  <a:gd name="T31" fmla="*/ 8 h 46"/>
                  <a:gd name="T32" fmla="*/ 212 w 260"/>
                  <a:gd name="T33" fmla="*/ 4 h 46"/>
                  <a:gd name="T34" fmla="*/ 253 w 260"/>
                  <a:gd name="T35"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0" h="46">
                    <a:moveTo>
                      <a:pt x="253" y="4"/>
                    </a:moveTo>
                    <a:cubicBezTo>
                      <a:pt x="255" y="5"/>
                      <a:pt x="258" y="5"/>
                      <a:pt x="260" y="7"/>
                    </a:cubicBezTo>
                    <a:cubicBezTo>
                      <a:pt x="260" y="8"/>
                      <a:pt x="260" y="11"/>
                      <a:pt x="259" y="12"/>
                    </a:cubicBezTo>
                    <a:cubicBezTo>
                      <a:pt x="242" y="9"/>
                      <a:pt x="250" y="33"/>
                      <a:pt x="237" y="34"/>
                    </a:cubicBezTo>
                    <a:cubicBezTo>
                      <a:pt x="226" y="35"/>
                      <a:pt x="215" y="35"/>
                      <a:pt x="204" y="41"/>
                    </a:cubicBezTo>
                    <a:cubicBezTo>
                      <a:pt x="197" y="41"/>
                      <a:pt x="187" y="28"/>
                      <a:pt x="184" y="46"/>
                    </a:cubicBezTo>
                    <a:cubicBezTo>
                      <a:pt x="182" y="45"/>
                      <a:pt x="179" y="45"/>
                      <a:pt x="177" y="44"/>
                    </a:cubicBezTo>
                    <a:cubicBezTo>
                      <a:pt x="162" y="36"/>
                      <a:pt x="147" y="26"/>
                      <a:pt x="129" y="35"/>
                    </a:cubicBezTo>
                    <a:cubicBezTo>
                      <a:pt x="122" y="37"/>
                      <a:pt x="116" y="37"/>
                      <a:pt x="109" y="36"/>
                    </a:cubicBezTo>
                    <a:cubicBezTo>
                      <a:pt x="106" y="36"/>
                      <a:pt x="104" y="36"/>
                      <a:pt x="101" y="36"/>
                    </a:cubicBezTo>
                    <a:cubicBezTo>
                      <a:pt x="84" y="32"/>
                      <a:pt x="67" y="36"/>
                      <a:pt x="50" y="39"/>
                    </a:cubicBezTo>
                    <a:cubicBezTo>
                      <a:pt x="39" y="41"/>
                      <a:pt x="29" y="36"/>
                      <a:pt x="17" y="38"/>
                    </a:cubicBezTo>
                    <a:cubicBezTo>
                      <a:pt x="11" y="40"/>
                      <a:pt x="8" y="32"/>
                      <a:pt x="5" y="27"/>
                    </a:cubicBezTo>
                    <a:cubicBezTo>
                      <a:pt x="4" y="22"/>
                      <a:pt x="0" y="19"/>
                      <a:pt x="0" y="14"/>
                    </a:cubicBezTo>
                    <a:cubicBezTo>
                      <a:pt x="8" y="5"/>
                      <a:pt x="19" y="11"/>
                      <a:pt x="27" y="11"/>
                    </a:cubicBezTo>
                    <a:cubicBezTo>
                      <a:pt x="40" y="11"/>
                      <a:pt x="52" y="10"/>
                      <a:pt x="65" y="8"/>
                    </a:cubicBezTo>
                    <a:cubicBezTo>
                      <a:pt x="114" y="3"/>
                      <a:pt x="163" y="7"/>
                      <a:pt x="212" y="4"/>
                    </a:cubicBezTo>
                    <a:cubicBezTo>
                      <a:pt x="225" y="3"/>
                      <a:pt x="239" y="0"/>
                      <a:pt x="253" y="4"/>
                    </a:cubicBezTo>
                    <a:close/>
                  </a:path>
                </a:pathLst>
              </a:custGeom>
              <a:solidFill>
                <a:srgbClr val="74B4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5" name="Freeform 599">
                <a:extLst>
                  <a:ext uri="{FF2B5EF4-FFF2-40B4-BE49-F238E27FC236}">
                    <a16:creationId xmlns:a16="http://schemas.microsoft.com/office/drawing/2014/main" id="{120F4F80-240F-4279-BD7D-69D966DB8615}"/>
                  </a:ext>
                </a:extLst>
              </p:cNvPr>
              <p:cNvSpPr>
                <a:spLocks/>
              </p:cNvSpPr>
              <p:nvPr/>
            </p:nvSpPr>
            <p:spPr bwMode="auto">
              <a:xfrm>
                <a:off x="1442" y="3345"/>
                <a:ext cx="182" cy="45"/>
              </a:xfrm>
              <a:custGeom>
                <a:avLst/>
                <a:gdLst>
                  <a:gd name="T0" fmla="*/ 13 w 162"/>
                  <a:gd name="T1" fmla="*/ 39 h 40"/>
                  <a:gd name="T2" fmla="*/ 18 w 162"/>
                  <a:gd name="T3" fmla="*/ 31 h 40"/>
                  <a:gd name="T4" fmla="*/ 25 w 162"/>
                  <a:gd name="T5" fmla="*/ 21 h 40"/>
                  <a:gd name="T6" fmla="*/ 13 w 162"/>
                  <a:gd name="T7" fmla="*/ 13 h 40"/>
                  <a:gd name="T8" fmla="*/ 2 w 162"/>
                  <a:gd name="T9" fmla="*/ 11 h 40"/>
                  <a:gd name="T10" fmla="*/ 14 w 162"/>
                  <a:gd name="T11" fmla="*/ 2 h 40"/>
                  <a:gd name="T12" fmla="*/ 130 w 162"/>
                  <a:gd name="T13" fmla="*/ 1 h 40"/>
                  <a:gd name="T14" fmla="*/ 153 w 162"/>
                  <a:gd name="T15" fmla="*/ 0 h 40"/>
                  <a:gd name="T16" fmla="*/ 162 w 162"/>
                  <a:gd name="T17" fmla="*/ 27 h 40"/>
                  <a:gd name="T18" fmla="*/ 123 w 162"/>
                  <a:gd name="T19" fmla="*/ 30 h 40"/>
                  <a:gd name="T20" fmla="*/ 35 w 162"/>
                  <a:gd name="T21" fmla="*/ 39 h 40"/>
                  <a:gd name="T22" fmla="*/ 13 w 162"/>
                  <a:gd name="T2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40">
                    <a:moveTo>
                      <a:pt x="13" y="39"/>
                    </a:moveTo>
                    <a:cubicBezTo>
                      <a:pt x="13" y="36"/>
                      <a:pt x="14" y="33"/>
                      <a:pt x="18" y="31"/>
                    </a:cubicBezTo>
                    <a:cubicBezTo>
                      <a:pt x="23" y="30"/>
                      <a:pt x="28" y="26"/>
                      <a:pt x="25" y="21"/>
                    </a:cubicBezTo>
                    <a:cubicBezTo>
                      <a:pt x="23" y="17"/>
                      <a:pt x="18" y="12"/>
                      <a:pt x="13" y="13"/>
                    </a:cubicBezTo>
                    <a:cubicBezTo>
                      <a:pt x="9" y="13"/>
                      <a:pt x="3" y="20"/>
                      <a:pt x="2" y="11"/>
                    </a:cubicBezTo>
                    <a:cubicBezTo>
                      <a:pt x="0" y="2"/>
                      <a:pt x="9" y="4"/>
                      <a:pt x="14" y="2"/>
                    </a:cubicBezTo>
                    <a:cubicBezTo>
                      <a:pt x="53" y="8"/>
                      <a:pt x="91" y="3"/>
                      <a:pt x="130" y="1"/>
                    </a:cubicBezTo>
                    <a:cubicBezTo>
                      <a:pt x="137" y="0"/>
                      <a:pt x="145" y="0"/>
                      <a:pt x="153" y="0"/>
                    </a:cubicBezTo>
                    <a:cubicBezTo>
                      <a:pt x="157" y="9"/>
                      <a:pt x="159" y="18"/>
                      <a:pt x="162" y="27"/>
                    </a:cubicBezTo>
                    <a:cubicBezTo>
                      <a:pt x="150" y="37"/>
                      <a:pt x="136" y="29"/>
                      <a:pt x="123" y="30"/>
                    </a:cubicBezTo>
                    <a:cubicBezTo>
                      <a:pt x="94" y="32"/>
                      <a:pt x="64" y="32"/>
                      <a:pt x="35" y="39"/>
                    </a:cubicBezTo>
                    <a:cubicBezTo>
                      <a:pt x="28" y="40"/>
                      <a:pt x="20" y="39"/>
                      <a:pt x="13" y="39"/>
                    </a:cubicBezTo>
                    <a:close/>
                  </a:path>
                </a:pathLst>
              </a:custGeom>
              <a:solidFill>
                <a:srgbClr val="6BB0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6" name="Freeform 600">
                <a:extLst>
                  <a:ext uri="{FF2B5EF4-FFF2-40B4-BE49-F238E27FC236}">
                    <a16:creationId xmlns:a16="http://schemas.microsoft.com/office/drawing/2014/main" id="{7022BC8F-1BFC-4D0F-AC9C-19096BB60356}"/>
                  </a:ext>
                </a:extLst>
              </p:cNvPr>
              <p:cNvSpPr>
                <a:spLocks/>
              </p:cNvSpPr>
              <p:nvPr/>
            </p:nvSpPr>
            <p:spPr bwMode="auto">
              <a:xfrm>
                <a:off x="683" y="3417"/>
                <a:ext cx="212" cy="64"/>
              </a:xfrm>
              <a:custGeom>
                <a:avLst/>
                <a:gdLst>
                  <a:gd name="T0" fmla="*/ 0 w 188"/>
                  <a:gd name="T1" fmla="*/ 43 h 57"/>
                  <a:gd name="T2" fmla="*/ 49 w 188"/>
                  <a:gd name="T3" fmla="*/ 25 h 57"/>
                  <a:gd name="T4" fmla="*/ 12 w 188"/>
                  <a:gd name="T5" fmla="*/ 19 h 57"/>
                  <a:gd name="T6" fmla="*/ 43 w 188"/>
                  <a:gd name="T7" fmla="*/ 17 h 57"/>
                  <a:gd name="T8" fmla="*/ 78 w 188"/>
                  <a:gd name="T9" fmla="*/ 15 h 57"/>
                  <a:gd name="T10" fmla="*/ 106 w 188"/>
                  <a:gd name="T11" fmla="*/ 21 h 57"/>
                  <a:gd name="T12" fmla="*/ 115 w 188"/>
                  <a:gd name="T13" fmla="*/ 23 h 57"/>
                  <a:gd name="T14" fmla="*/ 188 w 188"/>
                  <a:gd name="T15" fmla="*/ 15 h 57"/>
                  <a:gd name="T16" fmla="*/ 154 w 188"/>
                  <a:gd name="T17" fmla="*/ 24 h 57"/>
                  <a:gd name="T18" fmla="*/ 123 w 188"/>
                  <a:gd name="T19" fmla="*/ 34 h 57"/>
                  <a:gd name="T20" fmla="*/ 125 w 188"/>
                  <a:gd name="T21" fmla="*/ 36 h 57"/>
                  <a:gd name="T22" fmla="*/ 128 w 188"/>
                  <a:gd name="T23" fmla="*/ 39 h 57"/>
                  <a:gd name="T24" fmla="*/ 109 w 188"/>
                  <a:gd name="T25" fmla="*/ 54 h 57"/>
                  <a:gd name="T26" fmla="*/ 52 w 188"/>
                  <a:gd name="T27" fmla="*/ 51 h 57"/>
                  <a:gd name="T28" fmla="*/ 48 w 188"/>
                  <a:gd name="T29" fmla="*/ 51 h 57"/>
                  <a:gd name="T30" fmla="*/ 0 w 188"/>
                  <a:gd name="T31" fmla="*/ 4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8" h="57">
                    <a:moveTo>
                      <a:pt x="0" y="43"/>
                    </a:moveTo>
                    <a:cubicBezTo>
                      <a:pt x="16" y="37"/>
                      <a:pt x="36" y="43"/>
                      <a:pt x="49" y="25"/>
                    </a:cubicBezTo>
                    <a:cubicBezTo>
                      <a:pt x="37" y="19"/>
                      <a:pt x="23" y="28"/>
                      <a:pt x="12" y="19"/>
                    </a:cubicBezTo>
                    <a:cubicBezTo>
                      <a:pt x="22" y="13"/>
                      <a:pt x="31" y="11"/>
                      <a:pt x="43" y="17"/>
                    </a:cubicBezTo>
                    <a:cubicBezTo>
                      <a:pt x="53" y="21"/>
                      <a:pt x="66" y="16"/>
                      <a:pt x="78" y="15"/>
                    </a:cubicBezTo>
                    <a:cubicBezTo>
                      <a:pt x="88" y="15"/>
                      <a:pt x="98" y="13"/>
                      <a:pt x="106" y="21"/>
                    </a:cubicBezTo>
                    <a:cubicBezTo>
                      <a:pt x="108" y="23"/>
                      <a:pt x="111" y="26"/>
                      <a:pt x="115" y="23"/>
                    </a:cubicBezTo>
                    <a:cubicBezTo>
                      <a:pt x="137" y="0"/>
                      <a:pt x="163" y="12"/>
                      <a:pt x="188" y="15"/>
                    </a:cubicBezTo>
                    <a:cubicBezTo>
                      <a:pt x="177" y="18"/>
                      <a:pt x="169" y="36"/>
                      <a:pt x="154" y="24"/>
                    </a:cubicBezTo>
                    <a:cubicBezTo>
                      <a:pt x="147" y="35"/>
                      <a:pt x="136" y="37"/>
                      <a:pt x="123" y="34"/>
                    </a:cubicBezTo>
                    <a:cubicBezTo>
                      <a:pt x="124" y="36"/>
                      <a:pt x="125" y="35"/>
                      <a:pt x="125" y="36"/>
                    </a:cubicBezTo>
                    <a:cubicBezTo>
                      <a:pt x="126" y="37"/>
                      <a:pt x="127" y="37"/>
                      <a:pt x="128" y="39"/>
                    </a:cubicBezTo>
                    <a:cubicBezTo>
                      <a:pt x="129" y="54"/>
                      <a:pt x="125" y="57"/>
                      <a:pt x="109" y="54"/>
                    </a:cubicBezTo>
                    <a:cubicBezTo>
                      <a:pt x="91" y="49"/>
                      <a:pt x="71" y="45"/>
                      <a:pt x="52" y="51"/>
                    </a:cubicBezTo>
                    <a:cubicBezTo>
                      <a:pt x="51" y="51"/>
                      <a:pt x="50" y="51"/>
                      <a:pt x="48" y="51"/>
                    </a:cubicBezTo>
                    <a:cubicBezTo>
                      <a:pt x="33" y="53"/>
                      <a:pt x="7" y="48"/>
                      <a:pt x="0" y="43"/>
                    </a:cubicBezTo>
                    <a:close/>
                  </a:path>
                </a:pathLst>
              </a:custGeom>
              <a:solidFill>
                <a:srgbClr val="7F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7" name="Freeform 601">
                <a:extLst>
                  <a:ext uri="{FF2B5EF4-FFF2-40B4-BE49-F238E27FC236}">
                    <a16:creationId xmlns:a16="http://schemas.microsoft.com/office/drawing/2014/main" id="{CA8C2F0C-8E0B-43D2-8557-0F4A5C983BC3}"/>
                  </a:ext>
                </a:extLst>
              </p:cNvPr>
              <p:cNvSpPr>
                <a:spLocks/>
              </p:cNvSpPr>
              <p:nvPr/>
            </p:nvSpPr>
            <p:spPr bwMode="auto">
              <a:xfrm>
                <a:off x="816" y="3427"/>
                <a:ext cx="249" cy="48"/>
              </a:xfrm>
              <a:custGeom>
                <a:avLst/>
                <a:gdLst>
                  <a:gd name="T0" fmla="*/ 6 w 222"/>
                  <a:gd name="T1" fmla="*/ 30 h 43"/>
                  <a:gd name="T2" fmla="*/ 3 w 222"/>
                  <a:gd name="T3" fmla="*/ 23 h 43"/>
                  <a:gd name="T4" fmla="*/ 36 w 222"/>
                  <a:gd name="T5" fmla="*/ 10 h 43"/>
                  <a:gd name="T6" fmla="*/ 70 w 222"/>
                  <a:gd name="T7" fmla="*/ 6 h 43"/>
                  <a:gd name="T8" fmla="*/ 190 w 222"/>
                  <a:gd name="T9" fmla="*/ 2 h 43"/>
                  <a:gd name="T10" fmla="*/ 214 w 222"/>
                  <a:gd name="T11" fmla="*/ 10 h 43"/>
                  <a:gd name="T12" fmla="*/ 222 w 222"/>
                  <a:gd name="T13" fmla="*/ 18 h 43"/>
                  <a:gd name="T14" fmla="*/ 203 w 222"/>
                  <a:gd name="T15" fmla="*/ 33 h 43"/>
                  <a:gd name="T16" fmla="*/ 149 w 222"/>
                  <a:gd name="T17" fmla="*/ 25 h 43"/>
                  <a:gd name="T18" fmla="*/ 110 w 222"/>
                  <a:gd name="T19" fmla="*/ 19 h 43"/>
                  <a:gd name="T20" fmla="*/ 78 w 222"/>
                  <a:gd name="T21" fmla="*/ 30 h 43"/>
                  <a:gd name="T22" fmla="*/ 78 w 222"/>
                  <a:gd name="T23" fmla="*/ 30 h 43"/>
                  <a:gd name="T24" fmla="*/ 6 w 222"/>
                  <a:gd name="T25" fmla="*/ 3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 h="43">
                    <a:moveTo>
                      <a:pt x="6" y="30"/>
                    </a:moveTo>
                    <a:cubicBezTo>
                      <a:pt x="6" y="27"/>
                      <a:pt x="0" y="23"/>
                      <a:pt x="3" y="23"/>
                    </a:cubicBezTo>
                    <a:cubicBezTo>
                      <a:pt x="16" y="22"/>
                      <a:pt x="28" y="22"/>
                      <a:pt x="36" y="10"/>
                    </a:cubicBezTo>
                    <a:cubicBezTo>
                      <a:pt x="49" y="22"/>
                      <a:pt x="58" y="0"/>
                      <a:pt x="70" y="6"/>
                    </a:cubicBezTo>
                    <a:cubicBezTo>
                      <a:pt x="110" y="0"/>
                      <a:pt x="150" y="4"/>
                      <a:pt x="190" y="2"/>
                    </a:cubicBezTo>
                    <a:cubicBezTo>
                      <a:pt x="197" y="6"/>
                      <a:pt x="207" y="2"/>
                      <a:pt x="214" y="10"/>
                    </a:cubicBezTo>
                    <a:cubicBezTo>
                      <a:pt x="219" y="10"/>
                      <a:pt x="222" y="13"/>
                      <a:pt x="222" y="18"/>
                    </a:cubicBezTo>
                    <a:cubicBezTo>
                      <a:pt x="219" y="28"/>
                      <a:pt x="217" y="40"/>
                      <a:pt x="203" y="33"/>
                    </a:cubicBezTo>
                    <a:cubicBezTo>
                      <a:pt x="186" y="24"/>
                      <a:pt x="167" y="27"/>
                      <a:pt x="149" y="25"/>
                    </a:cubicBezTo>
                    <a:cubicBezTo>
                      <a:pt x="136" y="23"/>
                      <a:pt x="123" y="24"/>
                      <a:pt x="110" y="19"/>
                    </a:cubicBezTo>
                    <a:cubicBezTo>
                      <a:pt x="97" y="13"/>
                      <a:pt x="91" y="31"/>
                      <a:pt x="78" y="30"/>
                    </a:cubicBezTo>
                    <a:cubicBezTo>
                      <a:pt x="78" y="30"/>
                      <a:pt x="78" y="30"/>
                      <a:pt x="78" y="30"/>
                    </a:cubicBezTo>
                    <a:cubicBezTo>
                      <a:pt x="54" y="30"/>
                      <a:pt x="30" y="43"/>
                      <a:pt x="6" y="30"/>
                    </a:cubicBezTo>
                    <a:close/>
                  </a:path>
                </a:pathLst>
              </a:custGeom>
              <a:solidFill>
                <a:srgbClr val="66A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8" name="Freeform 602">
                <a:extLst>
                  <a:ext uri="{FF2B5EF4-FFF2-40B4-BE49-F238E27FC236}">
                    <a16:creationId xmlns:a16="http://schemas.microsoft.com/office/drawing/2014/main" id="{5373561F-7F25-43D1-9FE7-2B3FA4054343}"/>
                  </a:ext>
                </a:extLst>
              </p:cNvPr>
              <p:cNvSpPr>
                <a:spLocks/>
              </p:cNvSpPr>
              <p:nvPr/>
            </p:nvSpPr>
            <p:spPr bwMode="auto">
              <a:xfrm>
                <a:off x="1623" y="3337"/>
                <a:ext cx="266" cy="43"/>
              </a:xfrm>
              <a:custGeom>
                <a:avLst/>
                <a:gdLst>
                  <a:gd name="T0" fmla="*/ 104 w 237"/>
                  <a:gd name="T1" fmla="*/ 2 h 38"/>
                  <a:gd name="T2" fmla="*/ 86 w 237"/>
                  <a:gd name="T3" fmla="*/ 19 h 38"/>
                  <a:gd name="T4" fmla="*/ 114 w 237"/>
                  <a:gd name="T5" fmla="*/ 27 h 38"/>
                  <a:gd name="T6" fmla="*/ 124 w 237"/>
                  <a:gd name="T7" fmla="*/ 25 h 38"/>
                  <a:gd name="T8" fmla="*/ 161 w 237"/>
                  <a:gd name="T9" fmla="*/ 24 h 38"/>
                  <a:gd name="T10" fmla="*/ 207 w 237"/>
                  <a:gd name="T11" fmla="*/ 21 h 38"/>
                  <a:gd name="T12" fmla="*/ 237 w 237"/>
                  <a:gd name="T13" fmla="*/ 26 h 38"/>
                  <a:gd name="T14" fmla="*/ 195 w 237"/>
                  <a:gd name="T15" fmla="*/ 33 h 38"/>
                  <a:gd name="T16" fmla="*/ 65 w 237"/>
                  <a:gd name="T17" fmla="*/ 36 h 38"/>
                  <a:gd name="T18" fmla="*/ 40 w 237"/>
                  <a:gd name="T19" fmla="*/ 34 h 38"/>
                  <a:gd name="T20" fmla="*/ 62 w 237"/>
                  <a:gd name="T21" fmla="*/ 14 h 38"/>
                  <a:gd name="T22" fmla="*/ 0 w 237"/>
                  <a:gd name="T23" fmla="*/ 7 h 38"/>
                  <a:gd name="T24" fmla="*/ 104 w 237"/>
                  <a:gd name="T25"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7" h="38">
                    <a:moveTo>
                      <a:pt x="104" y="2"/>
                    </a:moveTo>
                    <a:cubicBezTo>
                      <a:pt x="97" y="6"/>
                      <a:pt x="87" y="8"/>
                      <a:pt x="86" y="19"/>
                    </a:cubicBezTo>
                    <a:cubicBezTo>
                      <a:pt x="97" y="17"/>
                      <a:pt x="102" y="34"/>
                      <a:pt x="114" y="27"/>
                    </a:cubicBezTo>
                    <a:cubicBezTo>
                      <a:pt x="117" y="26"/>
                      <a:pt x="122" y="27"/>
                      <a:pt x="124" y="25"/>
                    </a:cubicBezTo>
                    <a:cubicBezTo>
                      <a:pt x="136" y="15"/>
                      <a:pt x="148" y="22"/>
                      <a:pt x="161" y="24"/>
                    </a:cubicBezTo>
                    <a:cubicBezTo>
                      <a:pt x="176" y="26"/>
                      <a:pt x="192" y="29"/>
                      <a:pt x="207" y="21"/>
                    </a:cubicBezTo>
                    <a:cubicBezTo>
                      <a:pt x="217" y="16"/>
                      <a:pt x="226" y="26"/>
                      <a:pt x="237" y="26"/>
                    </a:cubicBezTo>
                    <a:cubicBezTo>
                      <a:pt x="224" y="38"/>
                      <a:pt x="208" y="35"/>
                      <a:pt x="195" y="33"/>
                    </a:cubicBezTo>
                    <a:cubicBezTo>
                      <a:pt x="151" y="28"/>
                      <a:pt x="108" y="34"/>
                      <a:pt x="65" y="36"/>
                    </a:cubicBezTo>
                    <a:cubicBezTo>
                      <a:pt x="56" y="37"/>
                      <a:pt x="49" y="32"/>
                      <a:pt x="40" y="34"/>
                    </a:cubicBezTo>
                    <a:cubicBezTo>
                      <a:pt x="42" y="21"/>
                      <a:pt x="58" y="25"/>
                      <a:pt x="62" y="14"/>
                    </a:cubicBezTo>
                    <a:cubicBezTo>
                      <a:pt x="40" y="19"/>
                      <a:pt x="19" y="25"/>
                      <a:pt x="0" y="7"/>
                    </a:cubicBezTo>
                    <a:cubicBezTo>
                      <a:pt x="35" y="5"/>
                      <a:pt x="69" y="0"/>
                      <a:pt x="104" y="2"/>
                    </a:cubicBezTo>
                    <a:close/>
                  </a:path>
                </a:pathLst>
              </a:custGeom>
              <a:solidFill>
                <a:srgbClr val="73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9" name="Freeform 603">
                <a:extLst>
                  <a:ext uri="{FF2B5EF4-FFF2-40B4-BE49-F238E27FC236}">
                    <a16:creationId xmlns:a16="http://schemas.microsoft.com/office/drawing/2014/main" id="{4424C87C-5078-448C-9038-826A086CBABB}"/>
                  </a:ext>
                </a:extLst>
              </p:cNvPr>
              <p:cNvSpPr>
                <a:spLocks/>
              </p:cNvSpPr>
              <p:nvPr/>
            </p:nvSpPr>
            <p:spPr bwMode="auto">
              <a:xfrm>
                <a:off x="1612" y="3343"/>
                <a:ext cx="95" cy="40"/>
              </a:xfrm>
              <a:custGeom>
                <a:avLst/>
                <a:gdLst>
                  <a:gd name="T0" fmla="*/ 10 w 85"/>
                  <a:gd name="T1" fmla="*/ 2 h 36"/>
                  <a:gd name="T2" fmla="*/ 65 w 85"/>
                  <a:gd name="T3" fmla="*/ 5 h 36"/>
                  <a:gd name="T4" fmla="*/ 85 w 85"/>
                  <a:gd name="T5" fmla="*/ 10 h 36"/>
                  <a:gd name="T6" fmla="*/ 50 w 85"/>
                  <a:gd name="T7" fmla="*/ 29 h 36"/>
                  <a:gd name="T8" fmla="*/ 11 w 85"/>
                  <a:gd name="T9" fmla="*/ 29 h 36"/>
                  <a:gd name="T10" fmla="*/ 2 w 85"/>
                  <a:gd name="T11" fmla="*/ 2 h 36"/>
                  <a:gd name="T12" fmla="*/ 10 w 85"/>
                  <a:gd name="T13" fmla="*/ 2 h 36"/>
                </a:gdLst>
                <a:ahLst/>
                <a:cxnLst>
                  <a:cxn ang="0">
                    <a:pos x="T0" y="T1"/>
                  </a:cxn>
                  <a:cxn ang="0">
                    <a:pos x="T2" y="T3"/>
                  </a:cxn>
                  <a:cxn ang="0">
                    <a:pos x="T4" y="T5"/>
                  </a:cxn>
                  <a:cxn ang="0">
                    <a:pos x="T6" y="T7"/>
                  </a:cxn>
                  <a:cxn ang="0">
                    <a:pos x="T8" y="T9"/>
                  </a:cxn>
                  <a:cxn ang="0">
                    <a:pos x="T10" y="T11"/>
                  </a:cxn>
                  <a:cxn ang="0">
                    <a:pos x="T12" y="T13"/>
                  </a:cxn>
                </a:cxnLst>
                <a:rect l="0" t="0" r="r" b="b"/>
                <a:pathLst>
                  <a:path w="85" h="36">
                    <a:moveTo>
                      <a:pt x="10" y="2"/>
                    </a:moveTo>
                    <a:cubicBezTo>
                      <a:pt x="28" y="7"/>
                      <a:pt x="46" y="13"/>
                      <a:pt x="65" y="5"/>
                    </a:cubicBezTo>
                    <a:cubicBezTo>
                      <a:pt x="72" y="2"/>
                      <a:pt x="79" y="0"/>
                      <a:pt x="85" y="10"/>
                    </a:cubicBezTo>
                    <a:cubicBezTo>
                      <a:pt x="73" y="16"/>
                      <a:pt x="62" y="23"/>
                      <a:pt x="50" y="29"/>
                    </a:cubicBezTo>
                    <a:cubicBezTo>
                      <a:pt x="37" y="36"/>
                      <a:pt x="24" y="27"/>
                      <a:pt x="11" y="29"/>
                    </a:cubicBezTo>
                    <a:cubicBezTo>
                      <a:pt x="0" y="23"/>
                      <a:pt x="1" y="12"/>
                      <a:pt x="2" y="2"/>
                    </a:cubicBezTo>
                    <a:cubicBezTo>
                      <a:pt x="5" y="2"/>
                      <a:pt x="7" y="2"/>
                      <a:pt x="10" y="2"/>
                    </a:cubicBezTo>
                    <a:close/>
                  </a:path>
                </a:pathLst>
              </a:custGeom>
              <a:solidFill>
                <a:srgbClr val="449B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0" name="Freeform 604">
                <a:extLst>
                  <a:ext uri="{FF2B5EF4-FFF2-40B4-BE49-F238E27FC236}">
                    <a16:creationId xmlns:a16="http://schemas.microsoft.com/office/drawing/2014/main" id="{BACEDB27-CEEF-409A-9C97-41DE1EB867B8}"/>
                  </a:ext>
                </a:extLst>
              </p:cNvPr>
              <p:cNvSpPr>
                <a:spLocks/>
              </p:cNvSpPr>
              <p:nvPr/>
            </p:nvSpPr>
            <p:spPr bwMode="auto">
              <a:xfrm>
                <a:off x="1920" y="3408"/>
                <a:ext cx="143" cy="40"/>
              </a:xfrm>
              <a:custGeom>
                <a:avLst/>
                <a:gdLst>
                  <a:gd name="T0" fmla="*/ 128 w 128"/>
                  <a:gd name="T1" fmla="*/ 11 h 36"/>
                  <a:gd name="T2" fmla="*/ 120 w 128"/>
                  <a:gd name="T3" fmla="*/ 15 h 36"/>
                  <a:gd name="T4" fmla="*/ 40 w 128"/>
                  <a:gd name="T5" fmla="*/ 20 h 36"/>
                  <a:gd name="T6" fmla="*/ 32 w 128"/>
                  <a:gd name="T7" fmla="*/ 20 h 36"/>
                  <a:gd name="T8" fmla="*/ 0 w 128"/>
                  <a:gd name="T9" fmla="*/ 15 h 36"/>
                  <a:gd name="T10" fmla="*/ 0 w 128"/>
                  <a:gd name="T11" fmla="*/ 15 h 36"/>
                  <a:gd name="T12" fmla="*/ 21 w 128"/>
                  <a:gd name="T13" fmla="*/ 9 h 36"/>
                  <a:gd name="T14" fmla="*/ 114 w 128"/>
                  <a:gd name="T15" fmla="*/ 6 h 36"/>
                  <a:gd name="T16" fmla="*/ 128 w 128"/>
                  <a:gd name="T17"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36">
                    <a:moveTo>
                      <a:pt x="128" y="11"/>
                    </a:moveTo>
                    <a:cubicBezTo>
                      <a:pt x="125" y="11"/>
                      <a:pt x="122" y="12"/>
                      <a:pt x="120" y="15"/>
                    </a:cubicBezTo>
                    <a:cubicBezTo>
                      <a:pt x="94" y="23"/>
                      <a:pt x="67" y="26"/>
                      <a:pt x="40" y="20"/>
                    </a:cubicBezTo>
                    <a:cubicBezTo>
                      <a:pt x="37" y="19"/>
                      <a:pt x="34" y="18"/>
                      <a:pt x="32" y="20"/>
                    </a:cubicBezTo>
                    <a:cubicBezTo>
                      <a:pt x="19" y="36"/>
                      <a:pt x="10" y="25"/>
                      <a:pt x="0" y="15"/>
                    </a:cubicBezTo>
                    <a:cubicBezTo>
                      <a:pt x="0" y="15"/>
                      <a:pt x="0" y="15"/>
                      <a:pt x="0" y="15"/>
                    </a:cubicBezTo>
                    <a:cubicBezTo>
                      <a:pt x="3" y="0"/>
                      <a:pt x="15" y="10"/>
                      <a:pt x="21" y="9"/>
                    </a:cubicBezTo>
                    <a:cubicBezTo>
                      <a:pt x="52" y="7"/>
                      <a:pt x="83" y="7"/>
                      <a:pt x="114" y="6"/>
                    </a:cubicBezTo>
                    <a:cubicBezTo>
                      <a:pt x="119" y="6"/>
                      <a:pt x="125" y="5"/>
                      <a:pt x="128" y="11"/>
                    </a:cubicBezTo>
                    <a:close/>
                  </a:path>
                </a:pathLst>
              </a:custGeom>
              <a:solidFill>
                <a:srgbClr val="97C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1" name="Freeform 605">
                <a:extLst>
                  <a:ext uri="{FF2B5EF4-FFF2-40B4-BE49-F238E27FC236}">
                    <a16:creationId xmlns:a16="http://schemas.microsoft.com/office/drawing/2014/main" id="{4D9377EA-A4F9-42A6-ACC3-AD7A61679F87}"/>
                  </a:ext>
                </a:extLst>
              </p:cNvPr>
              <p:cNvSpPr>
                <a:spLocks/>
              </p:cNvSpPr>
              <p:nvPr/>
            </p:nvSpPr>
            <p:spPr bwMode="auto">
              <a:xfrm>
                <a:off x="2095" y="3335"/>
                <a:ext cx="153" cy="33"/>
              </a:xfrm>
              <a:custGeom>
                <a:avLst/>
                <a:gdLst>
                  <a:gd name="T0" fmla="*/ 0 w 136"/>
                  <a:gd name="T1" fmla="*/ 20 h 30"/>
                  <a:gd name="T2" fmla="*/ 44 w 136"/>
                  <a:gd name="T3" fmla="*/ 13 h 30"/>
                  <a:gd name="T4" fmla="*/ 110 w 136"/>
                  <a:gd name="T5" fmla="*/ 4 h 30"/>
                  <a:gd name="T6" fmla="*/ 136 w 136"/>
                  <a:gd name="T7" fmla="*/ 12 h 30"/>
                  <a:gd name="T8" fmla="*/ 62 w 136"/>
                  <a:gd name="T9" fmla="*/ 26 h 30"/>
                  <a:gd name="T10" fmla="*/ 29 w 136"/>
                  <a:gd name="T11" fmla="*/ 23 h 30"/>
                  <a:gd name="T12" fmla="*/ 0 w 136"/>
                  <a:gd name="T13" fmla="*/ 20 h 30"/>
                </a:gdLst>
                <a:ahLst/>
                <a:cxnLst>
                  <a:cxn ang="0">
                    <a:pos x="T0" y="T1"/>
                  </a:cxn>
                  <a:cxn ang="0">
                    <a:pos x="T2" y="T3"/>
                  </a:cxn>
                  <a:cxn ang="0">
                    <a:pos x="T4" y="T5"/>
                  </a:cxn>
                  <a:cxn ang="0">
                    <a:pos x="T6" y="T7"/>
                  </a:cxn>
                  <a:cxn ang="0">
                    <a:pos x="T8" y="T9"/>
                  </a:cxn>
                  <a:cxn ang="0">
                    <a:pos x="T10" y="T11"/>
                  </a:cxn>
                  <a:cxn ang="0">
                    <a:pos x="T12" y="T13"/>
                  </a:cxn>
                </a:cxnLst>
                <a:rect l="0" t="0" r="r" b="b"/>
                <a:pathLst>
                  <a:path w="136" h="30">
                    <a:moveTo>
                      <a:pt x="0" y="20"/>
                    </a:moveTo>
                    <a:cubicBezTo>
                      <a:pt x="13" y="10"/>
                      <a:pt x="29" y="21"/>
                      <a:pt x="44" y="13"/>
                    </a:cubicBezTo>
                    <a:cubicBezTo>
                      <a:pt x="64" y="3"/>
                      <a:pt x="88" y="17"/>
                      <a:pt x="110" y="4"/>
                    </a:cubicBezTo>
                    <a:cubicBezTo>
                      <a:pt x="115" y="0"/>
                      <a:pt x="127" y="9"/>
                      <a:pt x="136" y="12"/>
                    </a:cubicBezTo>
                    <a:cubicBezTo>
                      <a:pt x="111" y="17"/>
                      <a:pt x="86" y="13"/>
                      <a:pt x="62" y="26"/>
                    </a:cubicBezTo>
                    <a:cubicBezTo>
                      <a:pt x="53" y="30"/>
                      <a:pt x="40" y="26"/>
                      <a:pt x="29" y="23"/>
                    </a:cubicBezTo>
                    <a:cubicBezTo>
                      <a:pt x="20" y="21"/>
                      <a:pt x="10" y="20"/>
                      <a:pt x="0" y="20"/>
                    </a:cubicBezTo>
                    <a:close/>
                  </a:path>
                </a:pathLst>
              </a:custGeom>
              <a:solidFill>
                <a:srgbClr val="84BC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2" name="Freeform 606">
                <a:extLst>
                  <a:ext uri="{FF2B5EF4-FFF2-40B4-BE49-F238E27FC236}">
                    <a16:creationId xmlns:a16="http://schemas.microsoft.com/office/drawing/2014/main" id="{4A481737-110F-46F4-95E5-39B2DE5F8591}"/>
                  </a:ext>
                </a:extLst>
              </p:cNvPr>
              <p:cNvSpPr>
                <a:spLocks/>
              </p:cNvSpPr>
              <p:nvPr/>
            </p:nvSpPr>
            <p:spPr bwMode="auto">
              <a:xfrm>
                <a:off x="557" y="3428"/>
                <a:ext cx="140" cy="13"/>
              </a:xfrm>
              <a:custGeom>
                <a:avLst/>
                <a:gdLst>
                  <a:gd name="T0" fmla="*/ 124 w 124"/>
                  <a:gd name="T1" fmla="*/ 9 h 12"/>
                  <a:gd name="T2" fmla="*/ 0 w 124"/>
                  <a:gd name="T3" fmla="*/ 9 h 12"/>
                  <a:gd name="T4" fmla="*/ 68 w 124"/>
                  <a:gd name="T5" fmla="*/ 5 h 12"/>
                  <a:gd name="T6" fmla="*/ 115 w 124"/>
                  <a:gd name="T7" fmla="*/ 2 h 12"/>
                  <a:gd name="T8" fmla="*/ 124 w 124"/>
                  <a:gd name="T9" fmla="*/ 9 h 12"/>
                </a:gdLst>
                <a:ahLst/>
                <a:cxnLst>
                  <a:cxn ang="0">
                    <a:pos x="T0" y="T1"/>
                  </a:cxn>
                  <a:cxn ang="0">
                    <a:pos x="T2" y="T3"/>
                  </a:cxn>
                  <a:cxn ang="0">
                    <a:pos x="T4" y="T5"/>
                  </a:cxn>
                  <a:cxn ang="0">
                    <a:pos x="T6" y="T7"/>
                  </a:cxn>
                  <a:cxn ang="0">
                    <a:pos x="T8" y="T9"/>
                  </a:cxn>
                </a:cxnLst>
                <a:rect l="0" t="0" r="r" b="b"/>
                <a:pathLst>
                  <a:path w="124" h="12">
                    <a:moveTo>
                      <a:pt x="124" y="9"/>
                    </a:moveTo>
                    <a:cubicBezTo>
                      <a:pt x="83" y="12"/>
                      <a:pt x="41" y="10"/>
                      <a:pt x="0" y="9"/>
                    </a:cubicBezTo>
                    <a:cubicBezTo>
                      <a:pt x="22" y="0"/>
                      <a:pt x="45" y="7"/>
                      <a:pt x="68" y="5"/>
                    </a:cubicBezTo>
                    <a:cubicBezTo>
                      <a:pt x="84" y="4"/>
                      <a:pt x="99" y="7"/>
                      <a:pt x="115" y="2"/>
                    </a:cubicBezTo>
                    <a:cubicBezTo>
                      <a:pt x="120" y="0"/>
                      <a:pt x="124" y="3"/>
                      <a:pt x="124" y="9"/>
                    </a:cubicBezTo>
                    <a:close/>
                  </a:path>
                </a:pathLst>
              </a:custGeom>
              <a:solidFill>
                <a:srgbClr val="7F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1" name="Group 808">
              <a:extLst>
                <a:ext uri="{FF2B5EF4-FFF2-40B4-BE49-F238E27FC236}">
                  <a16:creationId xmlns:a16="http://schemas.microsoft.com/office/drawing/2014/main" id="{104E178F-AF08-49FF-B83C-60AD98B60C44}"/>
                </a:ext>
              </a:extLst>
            </p:cNvPr>
            <p:cNvGrpSpPr>
              <a:grpSpLocks/>
            </p:cNvGrpSpPr>
            <p:nvPr/>
          </p:nvGrpSpPr>
          <p:grpSpPr bwMode="auto">
            <a:xfrm>
              <a:off x="188" y="531"/>
              <a:ext cx="2207" cy="3749"/>
              <a:chOff x="188" y="531"/>
              <a:chExt cx="2207" cy="3749"/>
            </a:xfrm>
          </p:grpSpPr>
          <p:sp>
            <p:nvSpPr>
              <p:cNvPr id="133" name="Freeform 608">
                <a:extLst>
                  <a:ext uri="{FF2B5EF4-FFF2-40B4-BE49-F238E27FC236}">
                    <a16:creationId xmlns:a16="http://schemas.microsoft.com/office/drawing/2014/main" id="{70A5052E-1A1D-4B2C-82FF-B77EFE61205E}"/>
                  </a:ext>
                </a:extLst>
              </p:cNvPr>
              <p:cNvSpPr>
                <a:spLocks/>
              </p:cNvSpPr>
              <p:nvPr/>
            </p:nvSpPr>
            <p:spPr bwMode="auto">
              <a:xfrm>
                <a:off x="1029" y="3429"/>
                <a:ext cx="99" cy="12"/>
              </a:xfrm>
              <a:custGeom>
                <a:avLst/>
                <a:gdLst>
                  <a:gd name="T0" fmla="*/ 24 w 88"/>
                  <a:gd name="T1" fmla="*/ 8 h 11"/>
                  <a:gd name="T2" fmla="*/ 0 w 88"/>
                  <a:gd name="T3" fmla="*/ 0 h 11"/>
                  <a:gd name="T4" fmla="*/ 88 w 88"/>
                  <a:gd name="T5" fmla="*/ 0 h 11"/>
                  <a:gd name="T6" fmla="*/ 34 w 88"/>
                  <a:gd name="T7" fmla="*/ 5 h 11"/>
                  <a:gd name="T8" fmla="*/ 24 w 88"/>
                  <a:gd name="T9" fmla="*/ 8 h 11"/>
                </a:gdLst>
                <a:ahLst/>
                <a:cxnLst>
                  <a:cxn ang="0">
                    <a:pos x="T0" y="T1"/>
                  </a:cxn>
                  <a:cxn ang="0">
                    <a:pos x="T2" y="T3"/>
                  </a:cxn>
                  <a:cxn ang="0">
                    <a:pos x="T4" y="T5"/>
                  </a:cxn>
                  <a:cxn ang="0">
                    <a:pos x="T6" y="T7"/>
                  </a:cxn>
                  <a:cxn ang="0">
                    <a:pos x="T8" y="T9"/>
                  </a:cxn>
                </a:cxnLst>
                <a:rect l="0" t="0" r="r" b="b"/>
                <a:pathLst>
                  <a:path w="88" h="11">
                    <a:moveTo>
                      <a:pt x="24" y="8"/>
                    </a:moveTo>
                    <a:cubicBezTo>
                      <a:pt x="15" y="8"/>
                      <a:pt x="7" y="5"/>
                      <a:pt x="0" y="0"/>
                    </a:cubicBezTo>
                    <a:cubicBezTo>
                      <a:pt x="29" y="0"/>
                      <a:pt x="59" y="0"/>
                      <a:pt x="88" y="0"/>
                    </a:cubicBezTo>
                    <a:cubicBezTo>
                      <a:pt x="71" y="11"/>
                      <a:pt x="52" y="6"/>
                      <a:pt x="34" y="5"/>
                    </a:cubicBezTo>
                    <a:cubicBezTo>
                      <a:pt x="30" y="5"/>
                      <a:pt x="27" y="4"/>
                      <a:pt x="24" y="8"/>
                    </a:cubicBezTo>
                    <a:close/>
                  </a:path>
                </a:pathLst>
              </a:custGeom>
              <a:solidFill>
                <a:srgbClr val="9BC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609">
                <a:extLst>
                  <a:ext uri="{FF2B5EF4-FFF2-40B4-BE49-F238E27FC236}">
                    <a16:creationId xmlns:a16="http://schemas.microsoft.com/office/drawing/2014/main" id="{FBB9B62E-AD3A-4B56-A1E5-9842489472D3}"/>
                  </a:ext>
                </a:extLst>
              </p:cNvPr>
              <p:cNvSpPr>
                <a:spLocks/>
              </p:cNvSpPr>
              <p:nvPr/>
            </p:nvSpPr>
            <p:spPr bwMode="auto">
              <a:xfrm>
                <a:off x="361" y="3847"/>
                <a:ext cx="1317" cy="49"/>
              </a:xfrm>
              <a:custGeom>
                <a:avLst/>
                <a:gdLst>
                  <a:gd name="T0" fmla="*/ 7 w 1172"/>
                  <a:gd name="T1" fmla="*/ 24 h 44"/>
                  <a:gd name="T2" fmla="*/ 22 w 1172"/>
                  <a:gd name="T3" fmla="*/ 6 h 44"/>
                  <a:gd name="T4" fmla="*/ 39 w 1172"/>
                  <a:gd name="T5" fmla="*/ 0 h 44"/>
                  <a:gd name="T6" fmla="*/ 169 w 1172"/>
                  <a:gd name="T7" fmla="*/ 6 h 44"/>
                  <a:gd name="T8" fmla="*/ 300 w 1172"/>
                  <a:gd name="T9" fmla="*/ 5 h 44"/>
                  <a:gd name="T10" fmla="*/ 491 w 1172"/>
                  <a:gd name="T11" fmla="*/ 12 h 44"/>
                  <a:gd name="T12" fmla="*/ 585 w 1172"/>
                  <a:gd name="T13" fmla="*/ 13 h 44"/>
                  <a:gd name="T14" fmla="*/ 708 w 1172"/>
                  <a:gd name="T15" fmla="*/ 17 h 44"/>
                  <a:gd name="T16" fmla="*/ 768 w 1172"/>
                  <a:gd name="T17" fmla="*/ 18 h 44"/>
                  <a:gd name="T18" fmla="*/ 895 w 1172"/>
                  <a:gd name="T19" fmla="*/ 16 h 44"/>
                  <a:gd name="T20" fmla="*/ 1088 w 1172"/>
                  <a:gd name="T21" fmla="*/ 16 h 44"/>
                  <a:gd name="T22" fmla="*/ 1131 w 1172"/>
                  <a:gd name="T23" fmla="*/ 21 h 44"/>
                  <a:gd name="T24" fmla="*/ 1147 w 1172"/>
                  <a:gd name="T25" fmla="*/ 16 h 44"/>
                  <a:gd name="T26" fmla="*/ 1149 w 1172"/>
                  <a:gd name="T27" fmla="*/ 17 h 44"/>
                  <a:gd name="T28" fmla="*/ 1170 w 1172"/>
                  <a:gd name="T29" fmla="*/ 29 h 44"/>
                  <a:gd name="T30" fmla="*/ 1148 w 1172"/>
                  <a:gd name="T31" fmla="*/ 37 h 44"/>
                  <a:gd name="T32" fmla="*/ 1115 w 1172"/>
                  <a:gd name="T33" fmla="*/ 40 h 44"/>
                  <a:gd name="T34" fmla="*/ 828 w 1172"/>
                  <a:gd name="T35" fmla="*/ 39 h 44"/>
                  <a:gd name="T36" fmla="*/ 728 w 1172"/>
                  <a:gd name="T37" fmla="*/ 39 h 44"/>
                  <a:gd name="T38" fmla="*/ 624 w 1172"/>
                  <a:gd name="T39" fmla="*/ 37 h 44"/>
                  <a:gd name="T40" fmla="*/ 448 w 1172"/>
                  <a:gd name="T41" fmla="*/ 34 h 44"/>
                  <a:gd name="T42" fmla="*/ 387 w 1172"/>
                  <a:gd name="T43" fmla="*/ 28 h 44"/>
                  <a:gd name="T44" fmla="*/ 349 w 1172"/>
                  <a:gd name="T45" fmla="*/ 32 h 44"/>
                  <a:gd name="T46" fmla="*/ 256 w 1172"/>
                  <a:gd name="T47" fmla="*/ 33 h 44"/>
                  <a:gd name="T48" fmla="*/ 136 w 1172"/>
                  <a:gd name="T49" fmla="*/ 29 h 44"/>
                  <a:gd name="T50" fmla="*/ 103 w 1172"/>
                  <a:gd name="T51" fmla="*/ 28 h 44"/>
                  <a:gd name="T52" fmla="*/ 63 w 1172"/>
                  <a:gd name="T53" fmla="*/ 24 h 44"/>
                  <a:gd name="T54" fmla="*/ 7 w 1172"/>
                  <a:gd name="T55"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72" h="44">
                    <a:moveTo>
                      <a:pt x="7" y="24"/>
                    </a:moveTo>
                    <a:cubicBezTo>
                      <a:pt x="0" y="8"/>
                      <a:pt x="11" y="7"/>
                      <a:pt x="22" y="6"/>
                    </a:cubicBezTo>
                    <a:cubicBezTo>
                      <a:pt x="29" y="6"/>
                      <a:pt x="37" y="12"/>
                      <a:pt x="39" y="0"/>
                    </a:cubicBezTo>
                    <a:cubicBezTo>
                      <a:pt x="82" y="2"/>
                      <a:pt x="126" y="4"/>
                      <a:pt x="169" y="6"/>
                    </a:cubicBezTo>
                    <a:cubicBezTo>
                      <a:pt x="212" y="7"/>
                      <a:pt x="256" y="2"/>
                      <a:pt x="300" y="5"/>
                    </a:cubicBezTo>
                    <a:cubicBezTo>
                      <a:pt x="363" y="10"/>
                      <a:pt x="427" y="5"/>
                      <a:pt x="491" y="12"/>
                    </a:cubicBezTo>
                    <a:cubicBezTo>
                      <a:pt x="522" y="15"/>
                      <a:pt x="554" y="13"/>
                      <a:pt x="585" y="13"/>
                    </a:cubicBezTo>
                    <a:cubicBezTo>
                      <a:pt x="626" y="14"/>
                      <a:pt x="667" y="10"/>
                      <a:pt x="708" y="17"/>
                    </a:cubicBezTo>
                    <a:cubicBezTo>
                      <a:pt x="727" y="20"/>
                      <a:pt x="749" y="20"/>
                      <a:pt x="768" y="18"/>
                    </a:cubicBezTo>
                    <a:cubicBezTo>
                      <a:pt x="811" y="13"/>
                      <a:pt x="853" y="17"/>
                      <a:pt x="895" y="16"/>
                    </a:cubicBezTo>
                    <a:cubicBezTo>
                      <a:pt x="959" y="15"/>
                      <a:pt x="1024" y="16"/>
                      <a:pt x="1088" y="16"/>
                    </a:cubicBezTo>
                    <a:cubicBezTo>
                      <a:pt x="1102" y="16"/>
                      <a:pt x="1117" y="13"/>
                      <a:pt x="1131" y="21"/>
                    </a:cubicBezTo>
                    <a:cubicBezTo>
                      <a:pt x="1137" y="25"/>
                      <a:pt x="1141" y="16"/>
                      <a:pt x="1147" y="16"/>
                    </a:cubicBezTo>
                    <a:cubicBezTo>
                      <a:pt x="1148" y="17"/>
                      <a:pt x="1148" y="17"/>
                      <a:pt x="1149" y="17"/>
                    </a:cubicBezTo>
                    <a:cubicBezTo>
                      <a:pt x="1156" y="21"/>
                      <a:pt x="1172" y="12"/>
                      <a:pt x="1170" y="29"/>
                    </a:cubicBezTo>
                    <a:cubicBezTo>
                      <a:pt x="1168" y="44"/>
                      <a:pt x="1155" y="38"/>
                      <a:pt x="1148" y="37"/>
                    </a:cubicBezTo>
                    <a:cubicBezTo>
                      <a:pt x="1136" y="36"/>
                      <a:pt x="1126" y="42"/>
                      <a:pt x="1115" y="40"/>
                    </a:cubicBezTo>
                    <a:cubicBezTo>
                      <a:pt x="1019" y="42"/>
                      <a:pt x="924" y="41"/>
                      <a:pt x="828" y="39"/>
                    </a:cubicBezTo>
                    <a:cubicBezTo>
                      <a:pt x="795" y="38"/>
                      <a:pt x="761" y="40"/>
                      <a:pt x="728" y="39"/>
                    </a:cubicBezTo>
                    <a:cubicBezTo>
                      <a:pt x="693" y="39"/>
                      <a:pt x="658" y="35"/>
                      <a:pt x="624" y="37"/>
                    </a:cubicBezTo>
                    <a:cubicBezTo>
                      <a:pt x="565" y="42"/>
                      <a:pt x="506" y="37"/>
                      <a:pt x="448" y="34"/>
                    </a:cubicBezTo>
                    <a:cubicBezTo>
                      <a:pt x="428" y="33"/>
                      <a:pt x="408" y="34"/>
                      <a:pt x="387" y="28"/>
                    </a:cubicBezTo>
                    <a:cubicBezTo>
                      <a:pt x="377" y="25"/>
                      <a:pt x="362" y="32"/>
                      <a:pt x="349" y="32"/>
                    </a:cubicBezTo>
                    <a:cubicBezTo>
                      <a:pt x="318" y="32"/>
                      <a:pt x="287" y="35"/>
                      <a:pt x="256" y="33"/>
                    </a:cubicBezTo>
                    <a:cubicBezTo>
                      <a:pt x="216" y="30"/>
                      <a:pt x="176" y="36"/>
                      <a:pt x="136" y="29"/>
                    </a:cubicBezTo>
                    <a:cubicBezTo>
                      <a:pt x="125" y="28"/>
                      <a:pt x="114" y="32"/>
                      <a:pt x="103" y="28"/>
                    </a:cubicBezTo>
                    <a:cubicBezTo>
                      <a:pt x="90" y="22"/>
                      <a:pt x="76" y="28"/>
                      <a:pt x="63" y="24"/>
                    </a:cubicBezTo>
                    <a:cubicBezTo>
                      <a:pt x="44" y="24"/>
                      <a:pt x="26" y="24"/>
                      <a:pt x="7" y="24"/>
                    </a:cubicBezTo>
                    <a:close/>
                  </a:path>
                </a:pathLst>
              </a:custGeom>
              <a:solidFill>
                <a:srgbClr val="56A0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610">
                <a:extLst>
                  <a:ext uri="{FF2B5EF4-FFF2-40B4-BE49-F238E27FC236}">
                    <a16:creationId xmlns:a16="http://schemas.microsoft.com/office/drawing/2014/main" id="{298799AD-4C1B-4B5F-A92A-1D3E02748701}"/>
                  </a:ext>
                </a:extLst>
              </p:cNvPr>
              <p:cNvSpPr>
                <a:spLocks/>
              </p:cNvSpPr>
              <p:nvPr/>
            </p:nvSpPr>
            <p:spPr bwMode="auto">
              <a:xfrm>
                <a:off x="1738" y="3840"/>
                <a:ext cx="645" cy="53"/>
              </a:xfrm>
              <a:custGeom>
                <a:avLst/>
                <a:gdLst>
                  <a:gd name="T0" fmla="*/ 573 w 574"/>
                  <a:gd name="T1" fmla="*/ 0 h 47"/>
                  <a:gd name="T2" fmla="*/ 555 w 574"/>
                  <a:gd name="T3" fmla="*/ 9 h 47"/>
                  <a:gd name="T4" fmla="*/ 574 w 574"/>
                  <a:gd name="T5" fmla="*/ 27 h 47"/>
                  <a:gd name="T6" fmla="*/ 521 w 574"/>
                  <a:gd name="T7" fmla="*/ 30 h 47"/>
                  <a:gd name="T8" fmla="*/ 343 w 574"/>
                  <a:gd name="T9" fmla="*/ 37 h 47"/>
                  <a:gd name="T10" fmla="*/ 210 w 574"/>
                  <a:gd name="T11" fmla="*/ 41 h 47"/>
                  <a:gd name="T12" fmla="*/ 55 w 574"/>
                  <a:gd name="T13" fmla="*/ 44 h 47"/>
                  <a:gd name="T14" fmla="*/ 10 w 574"/>
                  <a:gd name="T15" fmla="*/ 46 h 47"/>
                  <a:gd name="T16" fmla="*/ 1 w 574"/>
                  <a:gd name="T17" fmla="*/ 36 h 47"/>
                  <a:gd name="T18" fmla="*/ 0 w 574"/>
                  <a:gd name="T19" fmla="*/ 31 h 47"/>
                  <a:gd name="T20" fmla="*/ 7 w 574"/>
                  <a:gd name="T21" fmla="*/ 25 h 47"/>
                  <a:gd name="T22" fmla="*/ 133 w 574"/>
                  <a:gd name="T23" fmla="*/ 22 h 47"/>
                  <a:gd name="T24" fmla="*/ 321 w 574"/>
                  <a:gd name="T25" fmla="*/ 15 h 47"/>
                  <a:gd name="T26" fmla="*/ 406 w 574"/>
                  <a:gd name="T27" fmla="*/ 14 h 47"/>
                  <a:gd name="T28" fmla="*/ 396 w 574"/>
                  <a:gd name="T29" fmla="*/ 21 h 47"/>
                  <a:gd name="T30" fmla="*/ 375 w 574"/>
                  <a:gd name="T31" fmla="*/ 26 h 47"/>
                  <a:gd name="T32" fmla="*/ 413 w 574"/>
                  <a:gd name="T33" fmla="*/ 14 h 47"/>
                  <a:gd name="T34" fmla="*/ 438 w 574"/>
                  <a:gd name="T35" fmla="*/ 14 h 47"/>
                  <a:gd name="T36" fmla="*/ 435 w 574"/>
                  <a:gd name="T37" fmla="*/ 20 h 47"/>
                  <a:gd name="T38" fmla="*/ 442 w 574"/>
                  <a:gd name="T39" fmla="*/ 20 h 47"/>
                  <a:gd name="T40" fmla="*/ 464 w 574"/>
                  <a:gd name="T41" fmla="*/ 17 h 47"/>
                  <a:gd name="T42" fmla="*/ 537 w 574"/>
                  <a:gd name="T43" fmla="*/ 18 h 47"/>
                  <a:gd name="T44" fmla="*/ 513 w 574"/>
                  <a:gd name="T45" fmla="*/ 10 h 47"/>
                  <a:gd name="T46" fmla="*/ 573 w 574"/>
                  <a:gd name="T4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4" h="47">
                    <a:moveTo>
                      <a:pt x="573" y="0"/>
                    </a:moveTo>
                    <a:cubicBezTo>
                      <a:pt x="571" y="11"/>
                      <a:pt x="562" y="6"/>
                      <a:pt x="555" y="9"/>
                    </a:cubicBezTo>
                    <a:cubicBezTo>
                      <a:pt x="559" y="18"/>
                      <a:pt x="572" y="17"/>
                      <a:pt x="574" y="27"/>
                    </a:cubicBezTo>
                    <a:cubicBezTo>
                      <a:pt x="557" y="33"/>
                      <a:pt x="538" y="31"/>
                      <a:pt x="521" y="30"/>
                    </a:cubicBezTo>
                    <a:cubicBezTo>
                      <a:pt x="462" y="27"/>
                      <a:pt x="403" y="39"/>
                      <a:pt x="343" y="37"/>
                    </a:cubicBezTo>
                    <a:cubicBezTo>
                      <a:pt x="299" y="36"/>
                      <a:pt x="254" y="36"/>
                      <a:pt x="210" y="41"/>
                    </a:cubicBezTo>
                    <a:cubicBezTo>
                      <a:pt x="158" y="47"/>
                      <a:pt x="107" y="39"/>
                      <a:pt x="55" y="44"/>
                    </a:cubicBezTo>
                    <a:cubicBezTo>
                      <a:pt x="40" y="46"/>
                      <a:pt x="25" y="45"/>
                      <a:pt x="10" y="46"/>
                    </a:cubicBezTo>
                    <a:cubicBezTo>
                      <a:pt x="7" y="43"/>
                      <a:pt x="4" y="40"/>
                      <a:pt x="1" y="36"/>
                    </a:cubicBezTo>
                    <a:cubicBezTo>
                      <a:pt x="0" y="34"/>
                      <a:pt x="0" y="33"/>
                      <a:pt x="0" y="31"/>
                    </a:cubicBezTo>
                    <a:cubicBezTo>
                      <a:pt x="0" y="27"/>
                      <a:pt x="1" y="23"/>
                      <a:pt x="7" y="25"/>
                    </a:cubicBezTo>
                    <a:cubicBezTo>
                      <a:pt x="49" y="19"/>
                      <a:pt x="91" y="24"/>
                      <a:pt x="133" y="22"/>
                    </a:cubicBezTo>
                    <a:cubicBezTo>
                      <a:pt x="196" y="18"/>
                      <a:pt x="258" y="16"/>
                      <a:pt x="321" y="15"/>
                    </a:cubicBezTo>
                    <a:cubicBezTo>
                      <a:pt x="349" y="15"/>
                      <a:pt x="378" y="8"/>
                      <a:pt x="406" y="14"/>
                    </a:cubicBezTo>
                    <a:cubicBezTo>
                      <a:pt x="407" y="23"/>
                      <a:pt x="400" y="20"/>
                      <a:pt x="396" y="21"/>
                    </a:cubicBezTo>
                    <a:cubicBezTo>
                      <a:pt x="389" y="23"/>
                      <a:pt x="382" y="21"/>
                      <a:pt x="375" y="26"/>
                    </a:cubicBezTo>
                    <a:cubicBezTo>
                      <a:pt x="388" y="21"/>
                      <a:pt x="404" y="27"/>
                      <a:pt x="413" y="14"/>
                    </a:cubicBezTo>
                    <a:cubicBezTo>
                      <a:pt x="422" y="12"/>
                      <a:pt x="430" y="12"/>
                      <a:pt x="438" y="14"/>
                    </a:cubicBezTo>
                    <a:cubicBezTo>
                      <a:pt x="439" y="17"/>
                      <a:pt x="435" y="19"/>
                      <a:pt x="435" y="20"/>
                    </a:cubicBezTo>
                    <a:cubicBezTo>
                      <a:pt x="437" y="24"/>
                      <a:pt x="439" y="23"/>
                      <a:pt x="442" y="20"/>
                    </a:cubicBezTo>
                    <a:cubicBezTo>
                      <a:pt x="448" y="13"/>
                      <a:pt x="456" y="15"/>
                      <a:pt x="464" y="17"/>
                    </a:cubicBezTo>
                    <a:cubicBezTo>
                      <a:pt x="487" y="23"/>
                      <a:pt x="511" y="21"/>
                      <a:pt x="537" y="18"/>
                    </a:cubicBezTo>
                    <a:cubicBezTo>
                      <a:pt x="528" y="12"/>
                      <a:pt x="519" y="17"/>
                      <a:pt x="513" y="10"/>
                    </a:cubicBezTo>
                    <a:cubicBezTo>
                      <a:pt x="532" y="2"/>
                      <a:pt x="553" y="6"/>
                      <a:pt x="573" y="0"/>
                    </a:cubicBezTo>
                    <a:close/>
                  </a:path>
                </a:pathLst>
              </a:custGeom>
              <a:solidFill>
                <a:srgbClr val="539E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611">
                <a:extLst>
                  <a:ext uri="{FF2B5EF4-FFF2-40B4-BE49-F238E27FC236}">
                    <a16:creationId xmlns:a16="http://schemas.microsoft.com/office/drawing/2014/main" id="{1E504720-B543-4FBF-AA20-2CD464FAEED0}"/>
                  </a:ext>
                </a:extLst>
              </p:cNvPr>
              <p:cNvSpPr>
                <a:spLocks/>
              </p:cNvSpPr>
              <p:nvPr/>
            </p:nvSpPr>
            <p:spPr bwMode="auto">
              <a:xfrm>
                <a:off x="571" y="3780"/>
                <a:ext cx="184" cy="37"/>
              </a:xfrm>
              <a:custGeom>
                <a:avLst/>
                <a:gdLst>
                  <a:gd name="T0" fmla="*/ 148 w 164"/>
                  <a:gd name="T1" fmla="*/ 12 h 33"/>
                  <a:gd name="T2" fmla="*/ 164 w 164"/>
                  <a:gd name="T3" fmla="*/ 24 h 33"/>
                  <a:gd name="T4" fmla="*/ 88 w 164"/>
                  <a:gd name="T5" fmla="*/ 26 h 33"/>
                  <a:gd name="T6" fmla="*/ 49 w 164"/>
                  <a:gd name="T7" fmla="*/ 29 h 33"/>
                  <a:gd name="T8" fmla="*/ 0 w 164"/>
                  <a:gd name="T9" fmla="*/ 17 h 33"/>
                  <a:gd name="T10" fmla="*/ 27 w 164"/>
                  <a:gd name="T11" fmla="*/ 10 h 33"/>
                  <a:gd name="T12" fmla="*/ 55 w 164"/>
                  <a:gd name="T13" fmla="*/ 14 h 33"/>
                  <a:gd name="T14" fmla="*/ 87 w 164"/>
                  <a:gd name="T15" fmla="*/ 18 h 33"/>
                  <a:gd name="T16" fmla="*/ 126 w 164"/>
                  <a:gd name="T17" fmla="*/ 11 h 33"/>
                  <a:gd name="T18" fmla="*/ 145 w 164"/>
                  <a:gd name="T19" fmla="*/ 2 h 33"/>
                  <a:gd name="T20" fmla="*/ 133 w 164"/>
                  <a:gd name="T21" fmla="*/ 22 h 33"/>
                  <a:gd name="T22" fmla="*/ 148 w 164"/>
                  <a:gd name="T23"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 h="33">
                    <a:moveTo>
                      <a:pt x="148" y="12"/>
                    </a:moveTo>
                    <a:cubicBezTo>
                      <a:pt x="151" y="19"/>
                      <a:pt x="156" y="24"/>
                      <a:pt x="164" y="24"/>
                    </a:cubicBezTo>
                    <a:cubicBezTo>
                      <a:pt x="139" y="33"/>
                      <a:pt x="113" y="29"/>
                      <a:pt x="88" y="26"/>
                    </a:cubicBezTo>
                    <a:cubicBezTo>
                      <a:pt x="74" y="25"/>
                      <a:pt x="62" y="28"/>
                      <a:pt x="49" y="29"/>
                    </a:cubicBezTo>
                    <a:cubicBezTo>
                      <a:pt x="31" y="29"/>
                      <a:pt x="15" y="29"/>
                      <a:pt x="0" y="17"/>
                    </a:cubicBezTo>
                    <a:cubicBezTo>
                      <a:pt x="13" y="0"/>
                      <a:pt x="12" y="3"/>
                      <a:pt x="27" y="10"/>
                    </a:cubicBezTo>
                    <a:cubicBezTo>
                      <a:pt x="32" y="13"/>
                      <a:pt x="42" y="23"/>
                      <a:pt x="55" y="14"/>
                    </a:cubicBezTo>
                    <a:cubicBezTo>
                      <a:pt x="61" y="9"/>
                      <a:pt x="76" y="8"/>
                      <a:pt x="87" y="18"/>
                    </a:cubicBezTo>
                    <a:cubicBezTo>
                      <a:pt x="102" y="31"/>
                      <a:pt x="115" y="22"/>
                      <a:pt x="126" y="11"/>
                    </a:cubicBezTo>
                    <a:cubicBezTo>
                      <a:pt x="132" y="6"/>
                      <a:pt x="136" y="0"/>
                      <a:pt x="145" y="2"/>
                    </a:cubicBezTo>
                    <a:cubicBezTo>
                      <a:pt x="144" y="10"/>
                      <a:pt x="133" y="12"/>
                      <a:pt x="133" y="22"/>
                    </a:cubicBezTo>
                    <a:cubicBezTo>
                      <a:pt x="142" y="23"/>
                      <a:pt x="142" y="13"/>
                      <a:pt x="148" y="12"/>
                    </a:cubicBezTo>
                    <a:close/>
                  </a:path>
                </a:pathLst>
              </a:custGeom>
              <a:solidFill>
                <a:srgbClr val="9CC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612">
                <a:extLst>
                  <a:ext uri="{FF2B5EF4-FFF2-40B4-BE49-F238E27FC236}">
                    <a16:creationId xmlns:a16="http://schemas.microsoft.com/office/drawing/2014/main" id="{9544D198-22F8-4B70-B082-052D2C723180}"/>
                  </a:ext>
                </a:extLst>
              </p:cNvPr>
              <p:cNvSpPr>
                <a:spLocks/>
              </p:cNvSpPr>
              <p:nvPr/>
            </p:nvSpPr>
            <p:spPr bwMode="auto">
              <a:xfrm>
                <a:off x="1614" y="3857"/>
                <a:ext cx="135" cy="39"/>
              </a:xfrm>
              <a:custGeom>
                <a:avLst/>
                <a:gdLst>
                  <a:gd name="T0" fmla="*/ 112 w 120"/>
                  <a:gd name="T1" fmla="*/ 19 h 35"/>
                  <a:gd name="T2" fmla="*/ 120 w 120"/>
                  <a:gd name="T3" fmla="*/ 31 h 35"/>
                  <a:gd name="T4" fmla="*/ 9 w 120"/>
                  <a:gd name="T5" fmla="*/ 34 h 35"/>
                  <a:gd name="T6" fmla="*/ 0 w 120"/>
                  <a:gd name="T7" fmla="*/ 31 h 35"/>
                  <a:gd name="T8" fmla="*/ 35 w 120"/>
                  <a:gd name="T9" fmla="*/ 27 h 35"/>
                  <a:gd name="T10" fmla="*/ 51 w 120"/>
                  <a:gd name="T11" fmla="*/ 19 h 35"/>
                  <a:gd name="T12" fmla="*/ 37 w 120"/>
                  <a:gd name="T13" fmla="*/ 10 h 35"/>
                  <a:gd name="T14" fmla="*/ 32 w 120"/>
                  <a:gd name="T15" fmla="*/ 7 h 35"/>
                  <a:gd name="T16" fmla="*/ 117 w 120"/>
                  <a:gd name="T17" fmla="*/ 10 h 35"/>
                  <a:gd name="T18" fmla="*/ 112 w 120"/>
                  <a:gd name="T19" fmla="*/ 19 h 35"/>
                  <a:gd name="T20" fmla="*/ 110 w 120"/>
                  <a:gd name="T21" fmla="*/ 22 h 35"/>
                  <a:gd name="T22" fmla="*/ 103 w 120"/>
                  <a:gd name="T23" fmla="*/ 23 h 35"/>
                  <a:gd name="T24" fmla="*/ 110 w 120"/>
                  <a:gd name="T25" fmla="*/ 22 h 35"/>
                  <a:gd name="T26" fmla="*/ 112 w 120"/>
                  <a:gd name="T27"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35">
                    <a:moveTo>
                      <a:pt x="112" y="19"/>
                    </a:moveTo>
                    <a:cubicBezTo>
                      <a:pt x="120" y="19"/>
                      <a:pt x="120" y="25"/>
                      <a:pt x="120" y="31"/>
                    </a:cubicBezTo>
                    <a:cubicBezTo>
                      <a:pt x="83" y="33"/>
                      <a:pt x="46" y="28"/>
                      <a:pt x="9" y="34"/>
                    </a:cubicBezTo>
                    <a:cubicBezTo>
                      <a:pt x="6" y="35"/>
                      <a:pt x="3" y="32"/>
                      <a:pt x="0" y="31"/>
                    </a:cubicBezTo>
                    <a:cubicBezTo>
                      <a:pt x="11" y="26"/>
                      <a:pt x="22" y="24"/>
                      <a:pt x="35" y="27"/>
                    </a:cubicBezTo>
                    <a:cubicBezTo>
                      <a:pt x="41" y="28"/>
                      <a:pt x="51" y="30"/>
                      <a:pt x="51" y="19"/>
                    </a:cubicBezTo>
                    <a:cubicBezTo>
                      <a:pt x="52" y="8"/>
                      <a:pt x="42" y="12"/>
                      <a:pt x="37" y="10"/>
                    </a:cubicBezTo>
                    <a:cubicBezTo>
                      <a:pt x="35" y="10"/>
                      <a:pt x="34" y="8"/>
                      <a:pt x="32" y="7"/>
                    </a:cubicBezTo>
                    <a:cubicBezTo>
                      <a:pt x="60" y="9"/>
                      <a:pt x="89" y="0"/>
                      <a:pt x="117" y="10"/>
                    </a:cubicBezTo>
                    <a:cubicBezTo>
                      <a:pt x="113" y="12"/>
                      <a:pt x="112" y="15"/>
                      <a:pt x="112" y="19"/>
                    </a:cubicBezTo>
                    <a:cubicBezTo>
                      <a:pt x="111" y="20"/>
                      <a:pt x="110" y="21"/>
                      <a:pt x="110" y="22"/>
                    </a:cubicBezTo>
                    <a:cubicBezTo>
                      <a:pt x="107" y="25"/>
                      <a:pt x="105" y="23"/>
                      <a:pt x="103" y="23"/>
                    </a:cubicBezTo>
                    <a:cubicBezTo>
                      <a:pt x="105" y="24"/>
                      <a:pt x="108" y="25"/>
                      <a:pt x="110" y="22"/>
                    </a:cubicBezTo>
                    <a:cubicBezTo>
                      <a:pt x="110" y="21"/>
                      <a:pt x="111" y="20"/>
                      <a:pt x="112" y="19"/>
                    </a:cubicBezTo>
                    <a:close/>
                  </a:path>
                </a:pathLst>
              </a:custGeom>
              <a:solidFill>
                <a:srgbClr val="7AB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613">
                <a:extLst>
                  <a:ext uri="{FF2B5EF4-FFF2-40B4-BE49-F238E27FC236}">
                    <a16:creationId xmlns:a16="http://schemas.microsoft.com/office/drawing/2014/main" id="{18255022-E423-4A74-B92F-F3F917FF5AFB}"/>
                  </a:ext>
                </a:extLst>
              </p:cNvPr>
              <p:cNvSpPr>
                <a:spLocks/>
              </p:cNvSpPr>
              <p:nvPr/>
            </p:nvSpPr>
            <p:spPr bwMode="auto">
              <a:xfrm>
                <a:off x="2212" y="3844"/>
                <a:ext cx="141" cy="34"/>
              </a:xfrm>
              <a:custGeom>
                <a:avLst/>
                <a:gdLst>
                  <a:gd name="T0" fmla="*/ 91 w 126"/>
                  <a:gd name="T1" fmla="*/ 7 h 31"/>
                  <a:gd name="T2" fmla="*/ 103 w 126"/>
                  <a:gd name="T3" fmla="*/ 7 h 31"/>
                  <a:gd name="T4" fmla="*/ 125 w 126"/>
                  <a:gd name="T5" fmla="*/ 12 h 31"/>
                  <a:gd name="T6" fmla="*/ 104 w 126"/>
                  <a:gd name="T7" fmla="*/ 21 h 31"/>
                  <a:gd name="T8" fmla="*/ 38 w 126"/>
                  <a:gd name="T9" fmla="*/ 18 h 31"/>
                  <a:gd name="T10" fmla="*/ 25 w 126"/>
                  <a:gd name="T11" fmla="*/ 17 h 31"/>
                  <a:gd name="T12" fmla="*/ 0 w 126"/>
                  <a:gd name="T13" fmla="*/ 23 h 31"/>
                  <a:gd name="T14" fmla="*/ 16 w 126"/>
                  <a:gd name="T15" fmla="*/ 11 h 31"/>
                  <a:gd name="T16" fmla="*/ 70 w 126"/>
                  <a:gd name="T17" fmla="*/ 6 h 31"/>
                  <a:gd name="T18" fmla="*/ 91 w 126"/>
                  <a:gd name="T19"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31">
                    <a:moveTo>
                      <a:pt x="91" y="7"/>
                    </a:moveTo>
                    <a:cubicBezTo>
                      <a:pt x="95" y="7"/>
                      <a:pt x="99" y="7"/>
                      <a:pt x="103" y="7"/>
                    </a:cubicBezTo>
                    <a:cubicBezTo>
                      <a:pt x="111" y="9"/>
                      <a:pt x="124" y="2"/>
                      <a:pt x="125" y="12"/>
                    </a:cubicBezTo>
                    <a:cubicBezTo>
                      <a:pt x="126" y="20"/>
                      <a:pt x="111" y="21"/>
                      <a:pt x="104" y="21"/>
                    </a:cubicBezTo>
                    <a:cubicBezTo>
                      <a:pt x="82" y="21"/>
                      <a:pt x="60" y="28"/>
                      <a:pt x="38" y="18"/>
                    </a:cubicBezTo>
                    <a:cubicBezTo>
                      <a:pt x="34" y="16"/>
                      <a:pt x="28" y="13"/>
                      <a:pt x="25" y="17"/>
                    </a:cubicBezTo>
                    <a:cubicBezTo>
                      <a:pt x="18" y="31"/>
                      <a:pt x="9" y="16"/>
                      <a:pt x="0" y="23"/>
                    </a:cubicBezTo>
                    <a:cubicBezTo>
                      <a:pt x="4" y="12"/>
                      <a:pt x="13" y="17"/>
                      <a:pt x="16" y="11"/>
                    </a:cubicBezTo>
                    <a:cubicBezTo>
                      <a:pt x="33" y="0"/>
                      <a:pt x="52" y="8"/>
                      <a:pt x="70" y="6"/>
                    </a:cubicBezTo>
                    <a:cubicBezTo>
                      <a:pt x="77" y="5"/>
                      <a:pt x="84" y="6"/>
                      <a:pt x="91" y="7"/>
                    </a:cubicBezTo>
                    <a:close/>
                  </a:path>
                </a:pathLst>
              </a:custGeom>
              <a:solidFill>
                <a:srgbClr val="349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614">
                <a:extLst>
                  <a:ext uri="{FF2B5EF4-FFF2-40B4-BE49-F238E27FC236}">
                    <a16:creationId xmlns:a16="http://schemas.microsoft.com/office/drawing/2014/main" id="{21C8ED54-54AD-40EE-B1E4-28379579FEE1}"/>
                  </a:ext>
                </a:extLst>
              </p:cNvPr>
              <p:cNvSpPr>
                <a:spLocks/>
              </p:cNvSpPr>
              <p:nvPr/>
            </p:nvSpPr>
            <p:spPr bwMode="auto">
              <a:xfrm>
                <a:off x="2144" y="3856"/>
                <a:ext cx="64" cy="18"/>
              </a:xfrm>
              <a:custGeom>
                <a:avLst/>
                <a:gdLst>
                  <a:gd name="T0" fmla="*/ 51 w 57"/>
                  <a:gd name="T1" fmla="*/ 0 h 16"/>
                  <a:gd name="T2" fmla="*/ 52 w 57"/>
                  <a:gd name="T3" fmla="*/ 7 h 16"/>
                  <a:gd name="T4" fmla="*/ 8 w 57"/>
                  <a:gd name="T5" fmla="*/ 16 h 16"/>
                  <a:gd name="T6" fmla="*/ 1 w 57"/>
                  <a:gd name="T7" fmla="*/ 11 h 16"/>
                  <a:gd name="T8" fmla="*/ 9 w 57"/>
                  <a:gd name="T9" fmla="*/ 5 h 16"/>
                  <a:gd name="T10" fmla="*/ 44 w 57"/>
                  <a:gd name="T11" fmla="*/ 0 h 16"/>
                  <a:gd name="T12" fmla="*/ 51 w 5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57" h="16">
                    <a:moveTo>
                      <a:pt x="51" y="0"/>
                    </a:moveTo>
                    <a:cubicBezTo>
                      <a:pt x="54" y="2"/>
                      <a:pt x="57" y="5"/>
                      <a:pt x="52" y="7"/>
                    </a:cubicBezTo>
                    <a:cubicBezTo>
                      <a:pt x="38" y="14"/>
                      <a:pt x="23" y="16"/>
                      <a:pt x="8" y="16"/>
                    </a:cubicBezTo>
                    <a:cubicBezTo>
                      <a:pt x="5" y="16"/>
                      <a:pt x="1" y="15"/>
                      <a:pt x="1" y="11"/>
                    </a:cubicBezTo>
                    <a:cubicBezTo>
                      <a:pt x="0" y="5"/>
                      <a:pt x="4" y="5"/>
                      <a:pt x="9" y="5"/>
                    </a:cubicBezTo>
                    <a:cubicBezTo>
                      <a:pt x="21" y="5"/>
                      <a:pt x="33" y="4"/>
                      <a:pt x="44" y="0"/>
                    </a:cubicBezTo>
                    <a:cubicBezTo>
                      <a:pt x="47" y="0"/>
                      <a:pt x="49" y="0"/>
                      <a:pt x="51" y="0"/>
                    </a:cubicBezTo>
                    <a:close/>
                  </a:path>
                </a:pathLst>
              </a:custGeom>
              <a:solidFill>
                <a:srgbClr val="349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615">
                <a:extLst>
                  <a:ext uri="{FF2B5EF4-FFF2-40B4-BE49-F238E27FC236}">
                    <a16:creationId xmlns:a16="http://schemas.microsoft.com/office/drawing/2014/main" id="{EB4BFDBA-DFF4-499C-8E43-BCE67C6D34CD}"/>
                  </a:ext>
                </a:extLst>
              </p:cNvPr>
              <p:cNvSpPr>
                <a:spLocks/>
              </p:cNvSpPr>
              <p:nvPr/>
            </p:nvSpPr>
            <p:spPr bwMode="auto">
              <a:xfrm>
                <a:off x="913" y="3780"/>
                <a:ext cx="45" cy="39"/>
              </a:xfrm>
              <a:custGeom>
                <a:avLst/>
                <a:gdLst>
                  <a:gd name="T0" fmla="*/ 0 w 40"/>
                  <a:gd name="T1" fmla="*/ 24 h 35"/>
                  <a:gd name="T2" fmla="*/ 8 w 40"/>
                  <a:gd name="T3" fmla="*/ 19 h 35"/>
                  <a:gd name="T4" fmla="*/ 40 w 40"/>
                  <a:gd name="T5" fmla="*/ 24 h 35"/>
                  <a:gd name="T6" fmla="*/ 0 w 40"/>
                  <a:gd name="T7" fmla="*/ 24 h 35"/>
                </a:gdLst>
                <a:ahLst/>
                <a:cxnLst>
                  <a:cxn ang="0">
                    <a:pos x="T0" y="T1"/>
                  </a:cxn>
                  <a:cxn ang="0">
                    <a:pos x="T2" y="T3"/>
                  </a:cxn>
                  <a:cxn ang="0">
                    <a:pos x="T4" y="T5"/>
                  </a:cxn>
                  <a:cxn ang="0">
                    <a:pos x="T6" y="T7"/>
                  </a:cxn>
                </a:cxnLst>
                <a:rect l="0" t="0" r="r" b="b"/>
                <a:pathLst>
                  <a:path w="40" h="35">
                    <a:moveTo>
                      <a:pt x="0" y="24"/>
                    </a:moveTo>
                    <a:cubicBezTo>
                      <a:pt x="2" y="21"/>
                      <a:pt x="6" y="15"/>
                      <a:pt x="8" y="19"/>
                    </a:cubicBezTo>
                    <a:cubicBezTo>
                      <a:pt x="17" y="35"/>
                      <a:pt x="33" y="0"/>
                      <a:pt x="40" y="24"/>
                    </a:cubicBezTo>
                    <a:cubicBezTo>
                      <a:pt x="27" y="30"/>
                      <a:pt x="13" y="30"/>
                      <a:pt x="0" y="24"/>
                    </a:cubicBezTo>
                    <a:close/>
                  </a:path>
                </a:pathLst>
              </a:custGeom>
              <a:solidFill>
                <a:srgbClr val="9FC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616">
                <a:extLst>
                  <a:ext uri="{FF2B5EF4-FFF2-40B4-BE49-F238E27FC236}">
                    <a16:creationId xmlns:a16="http://schemas.microsoft.com/office/drawing/2014/main" id="{DFE89D31-F337-494B-9245-2CF805BB6FB4}"/>
                  </a:ext>
                </a:extLst>
              </p:cNvPr>
              <p:cNvSpPr>
                <a:spLocks/>
              </p:cNvSpPr>
              <p:nvPr/>
            </p:nvSpPr>
            <p:spPr bwMode="auto">
              <a:xfrm>
                <a:off x="967" y="3802"/>
                <a:ext cx="49" cy="17"/>
              </a:xfrm>
              <a:custGeom>
                <a:avLst/>
                <a:gdLst>
                  <a:gd name="T0" fmla="*/ 0 w 44"/>
                  <a:gd name="T1" fmla="*/ 5 h 15"/>
                  <a:gd name="T2" fmla="*/ 44 w 44"/>
                  <a:gd name="T3" fmla="*/ 9 h 15"/>
                  <a:gd name="T4" fmla="*/ 37 w 44"/>
                  <a:gd name="T5" fmla="*/ 14 h 15"/>
                  <a:gd name="T6" fmla="*/ 0 w 44"/>
                  <a:gd name="T7" fmla="*/ 5 h 15"/>
                </a:gdLst>
                <a:ahLst/>
                <a:cxnLst>
                  <a:cxn ang="0">
                    <a:pos x="T0" y="T1"/>
                  </a:cxn>
                  <a:cxn ang="0">
                    <a:pos x="T2" y="T3"/>
                  </a:cxn>
                  <a:cxn ang="0">
                    <a:pos x="T4" y="T5"/>
                  </a:cxn>
                  <a:cxn ang="0">
                    <a:pos x="T6" y="T7"/>
                  </a:cxn>
                </a:cxnLst>
                <a:rect l="0" t="0" r="r" b="b"/>
                <a:pathLst>
                  <a:path w="44" h="15">
                    <a:moveTo>
                      <a:pt x="0" y="5"/>
                    </a:moveTo>
                    <a:cubicBezTo>
                      <a:pt x="15" y="0"/>
                      <a:pt x="30" y="5"/>
                      <a:pt x="44" y="9"/>
                    </a:cubicBezTo>
                    <a:cubicBezTo>
                      <a:pt x="42" y="11"/>
                      <a:pt x="38" y="15"/>
                      <a:pt x="37" y="14"/>
                    </a:cubicBezTo>
                    <a:cubicBezTo>
                      <a:pt x="26" y="5"/>
                      <a:pt x="11" y="12"/>
                      <a:pt x="0" y="5"/>
                    </a:cubicBezTo>
                    <a:close/>
                  </a:path>
                </a:pathLst>
              </a:custGeom>
              <a:solidFill>
                <a:srgbClr val="9FC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617">
                <a:extLst>
                  <a:ext uri="{FF2B5EF4-FFF2-40B4-BE49-F238E27FC236}">
                    <a16:creationId xmlns:a16="http://schemas.microsoft.com/office/drawing/2014/main" id="{1A133974-225C-473F-8698-495D07F83592}"/>
                  </a:ext>
                </a:extLst>
              </p:cNvPr>
              <p:cNvSpPr>
                <a:spLocks/>
              </p:cNvSpPr>
              <p:nvPr/>
            </p:nvSpPr>
            <p:spPr bwMode="auto">
              <a:xfrm>
                <a:off x="299" y="3774"/>
                <a:ext cx="25" cy="19"/>
              </a:xfrm>
              <a:custGeom>
                <a:avLst/>
                <a:gdLst>
                  <a:gd name="T0" fmla="*/ 10 w 22"/>
                  <a:gd name="T1" fmla="*/ 17 h 17"/>
                  <a:gd name="T2" fmla="*/ 7 w 22"/>
                  <a:gd name="T3" fmla="*/ 4 h 17"/>
                  <a:gd name="T4" fmla="*/ 22 w 22"/>
                  <a:gd name="T5" fmla="*/ 14 h 17"/>
                  <a:gd name="T6" fmla="*/ 10 w 22"/>
                  <a:gd name="T7" fmla="*/ 17 h 17"/>
                </a:gdLst>
                <a:ahLst/>
                <a:cxnLst>
                  <a:cxn ang="0">
                    <a:pos x="T0" y="T1"/>
                  </a:cxn>
                  <a:cxn ang="0">
                    <a:pos x="T2" y="T3"/>
                  </a:cxn>
                  <a:cxn ang="0">
                    <a:pos x="T4" y="T5"/>
                  </a:cxn>
                  <a:cxn ang="0">
                    <a:pos x="T6" y="T7"/>
                  </a:cxn>
                </a:cxnLst>
                <a:rect l="0" t="0" r="r" b="b"/>
                <a:pathLst>
                  <a:path w="22" h="17">
                    <a:moveTo>
                      <a:pt x="10" y="17"/>
                    </a:moveTo>
                    <a:cubicBezTo>
                      <a:pt x="12" y="12"/>
                      <a:pt x="0" y="8"/>
                      <a:pt x="7" y="4"/>
                    </a:cubicBezTo>
                    <a:cubicBezTo>
                      <a:pt x="15" y="0"/>
                      <a:pt x="18" y="9"/>
                      <a:pt x="22" y="14"/>
                    </a:cubicBezTo>
                    <a:cubicBezTo>
                      <a:pt x="18" y="15"/>
                      <a:pt x="14" y="16"/>
                      <a:pt x="10" y="17"/>
                    </a:cubicBezTo>
                    <a:close/>
                  </a:path>
                </a:pathLst>
              </a:custGeom>
              <a:solidFill>
                <a:srgbClr val="78B2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618">
                <a:extLst>
                  <a:ext uri="{FF2B5EF4-FFF2-40B4-BE49-F238E27FC236}">
                    <a16:creationId xmlns:a16="http://schemas.microsoft.com/office/drawing/2014/main" id="{18A57F9D-D575-427D-A5F2-862EA0AC925C}"/>
                  </a:ext>
                </a:extLst>
              </p:cNvPr>
              <p:cNvSpPr>
                <a:spLocks/>
              </p:cNvSpPr>
              <p:nvPr/>
            </p:nvSpPr>
            <p:spPr bwMode="auto">
              <a:xfrm>
                <a:off x="865" y="3511"/>
                <a:ext cx="787" cy="57"/>
              </a:xfrm>
              <a:custGeom>
                <a:avLst/>
                <a:gdLst>
                  <a:gd name="T0" fmla="*/ 10 w 700"/>
                  <a:gd name="T1" fmla="*/ 11 h 51"/>
                  <a:gd name="T2" fmla="*/ 14 w 700"/>
                  <a:gd name="T3" fmla="*/ 11 h 51"/>
                  <a:gd name="T4" fmla="*/ 71 w 700"/>
                  <a:gd name="T5" fmla="*/ 15 h 51"/>
                  <a:gd name="T6" fmla="*/ 82 w 700"/>
                  <a:gd name="T7" fmla="*/ 7 h 51"/>
                  <a:gd name="T8" fmla="*/ 208 w 700"/>
                  <a:gd name="T9" fmla="*/ 8 h 51"/>
                  <a:gd name="T10" fmla="*/ 264 w 700"/>
                  <a:gd name="T11" fmla="*/ 13 h 51"/>
                  <a:gd name="T12" fmla="*/ 323 w 700"/>
                  <a:gd name="T13" fmla="*/ 11 h 51"/>
                  <a:gd name="T14" fmla="*/ 383 w 700"/>
                  <a:gd name="T15" fmla="*/ 10 h 51"/>
                  <a:gd name="T16" fmla="*/ 492 w 700"/>
                  <a:gd name="T17" fmla="*/ 6 h 51"/>
                  <a:gd name="T18" fmla="*/ 600 w 700"/>
                  <a:gd name="T19" fmla="*/ 6 h 51"/>
                  <a:gd name="T20" fmla="*/ 642 w 700"/>
                  <a:gd name="T21" fmla="*/ 3 h 51"/>
                  <a:gd name="T22" fmla="*/ 681 w 700"/>
                  <a:gd name="T23" fmla="*/ 6 h 51"/>
                  <a:gd name="T24" fmla="*/ 698 w 700"/>
                  <a:gd name="T25" fmla="*/ 22 h 51"/>
                  <a:gd name="T26" fmla="*/ 680 w 700"/>
                  <a:gd name="T27" fmla="*/ 36 h 51"/>
                  <a:gd name="T28" fmla="*/ 645 w 700"/>
                  <a:gd name="T29" fmla="*/ 30 h 51"/>
                  <a:gd name="T30" fmla="*/ 641 w 700"/>
                  <a:gd name="T31" fmla="*/ 29 h 51"/>
                  <a:gd name="T32" fmla="*/ 590 w 700"/>
                  <a:gd name="T33" fmla="*/ 34 h 51"/>
                  <a:gd name="T34" fmla="*/ 567 w 700"/>
                  <a:gd name="T35" fmla="*/ 29 h 51"/>
                  <a:gd name="T36" fmla="*/ 518 w 700"/>
                  <a:gd name="T37" fmla="*/ 35 h 51"/>
                  <a:gd name="T38" fmla="*/ 503 w 700"/>
                  <a:gd name="T39" fmla="*/ 37 h 51"/>
                  <a:gd name="T40" fmla="*/ 478 w 700"/>
                  <a:gd name="T41" fmla="*/ 43 h 51"/>
                  <a:gd name="T42" fmla="*/ 429 w 700"/>
                  <a:gd name="T43" fmla="*/ 39 h 51"/>
                  <a:gd name="T44" fmla="*/ 406 w 700"/>
                  <a:gd name="T45" fmla="*/ 43 h 51"/>
                  <a:gd name="T46" fmla="*/ 386 w 700"/>
                  <a:gd name="T47" fmla="*/ 34 h 51"/>
                  <a:gd name="T48" fmla="*/ 350 w 700"/>
                  <a:gd name="T49" fmla="*/ 38 h 51"/>
                  <a:gd name="T50" fmla="*/ 314 w 700"/>
                  <a:gd name="T51" fmla="*/ 51 h 51"/>
                  <a:gd name="T52" fmla="*/ 287 w 700"/>
                  <a:gd name="T53" fmla="*/ 47 h 51"/>
                  <a:gd name="T54" fmla="*/ 238 w 700"/>
                  <a:gd name="T55" fmla="*/ 43 h 51"/>
                  <a:gd name="T56" fmla="*/ 241 w 700"/>
                  <a:gd name="T57" fmla="*/ 22 h 51"/>
                  <a:gd name="T58" fmla="*/ 182 w 700"/>
                  <a:gd name="T59" fmla="*/ 39 h 51"/>
                  <a:gd name="T60" fmla="*/ 182 w 700"/>
                  <a:gd name="T61" fmla="*/ 39 h 51"/>
                  <a:gd name="T62" fmla="*/ 170 w 700"/>
                  <a:gd name="T63" fmla="*/ 39 h 51"/>
                  <a:gd name="T64" fmla="*/ 143 w 700"/>
                  <a:gd name="T65" fmla="*/ 35 h 51"/>
                  <a:gd name="T66" fmla="*/ 110 w 700"/>
                  <a:gd name="T67" fmla="*/ 43 h 51"/>
                  <a:gd name="T68" fmla="*/ 110 w 700"/>
                  <a:gd name="T69" fmla="*/ 43 h 51"/>
                  <a:gd name="T70" fmla="*/ 39 w 700"/>
                  <a:gd name="T71" fmla="*/ 34 h 51"/>
                  <a:gd name="T72" fmla="*/ 22 w 700"/>
                  <a:gd name="T73" fmla="*/ 31 h 51"/>
                  <a:gd name="T74" fmla="*/ 1 w 700"/>
                  <a:gd name="T75" fmla="*/ 22 h 51"/>
                  <a:gd name="T76" fmla="*/ 10 w 700"/>
                  <a:gd name="T77" fmla="*/ 1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00" h="51">
                    <a:moveTo>
                      <a:pt x="10" y="11"/>
                    </a:moveTo>
                    <a:cubicBezTo>
                      <a:pt x="11" y="11"/>
                      <a:pt x="12" y="11"/>
                      <a:pt x="14" y="11"/>
                    </a:cubicBezTo>
                    <a:cubicBezTo>
                      <a:pt x="32" y="18"/>
                      <a:pt x="52" y="3"/>
                      <a:pt x="71" y="15"/>
                    </a:cubicBezTo>
                    <a:cubicBezTo>
                      <a:pt x="76" y="19"/>
                      <a:pt x="77" y="9"/>
                      <a:pt x="82" y="7"/>
                    </a:cubicBezTo>
                    <a:cubicBezTo>
                      <a:pt x="124" y="18"/>
                      <a:pt x="166" y="1"/>
                      <a:pt x="208" y="8"/>
                    </a:cubicBezTo>
                    <a:cubicBezTo>
                      <a:pt x="227" y="11"/>
                      <a:pt x="245" y="8"/>
                      <a:pt x="264" y="13"/>
                    </a:cubicBezTo>
                    <a:cubicBezTo>
                      <a:pt x="282" y="18"/>
                      <a:pt x="303" y="12"/>
                      <a:pt x="323" y="11"/>
                    </a:cubicBezTo>
                    <a:cubicBezTo>
                      <a:pt x="343" y="9"/>
                      <a:pt x="363" y="8"/>
                      <a:pt x="383" y="10"/>
                    </a:cubicBezTo>
                    <a:cubicBezTo>
                      <a:pt x="420" y="14"/>
                      <a:pt x="455" y="5"/>
                      <a:pt x="492" y="6"/>
                    </a:cubicBezTo>
                    <a:cubicBezTo>
                      <a:pt x="527" y="8"/>
                      <a:pt x="563" y="0"/>
                      <a:pt x="600" y="6"/>
                    </a:cubicBezTo>
                    <a:cubicBezTo>
                      <a:pt x="612" y="8"/>
                      <a:pt x="628" y="5"/>
                      <a:pt x="642" y="3"/>
                    </a:cubicBezTo>
                    <a:cubicBezTo>
                      <a:pt x="655" y="8"/>
                      <a:pt x="668" y="3"/>
                      <a:pt x="681" y="6"/>
                    </a:cubicBezTo>
                    <a:cubicBezTo>
                      <a:pt x="690" y="8"/>
                      <a:pt x="700" y="11"/>
                      <a:pt x="698" y="22"/>
                    </a:cubicBezTo>
                    <a:cubicBezTo>
                      <a:pt x="698" y="32"/>
                      <a:pt x="689" y="36"/>
                      <a:pt x="680" y="36"/>
                    </a:cubicBezTo>
                    <a:cubicBezTo>
                      <a:pt x="668" y="36"/>
                      <a:pt x="654" y="47"/>
                      <a:pt x="645" y="30"/>
                    </a:cubicBezTo>
                    <a:cubicBezTo>
                      <a:pt x="644" y="29"/>
                      <a:pt x="642" y="28"/>
                      <a:pt x="641" y="29"/>
                    </a:cubicBezTo>
                    <a:cubicBezTo>
                      <a:pt x="626" y="44"/>
                      <a:pt x="607" y="30"/>
                      <a:pt x="590" y="34"/>
                    </a:cubicBezTo>
                    <a:cubicBezTo>
                      <a:pt x="582" y="37"/>
                      <a:pt x="575" y="32"/>
                      <a:pt x="567" y="29"/>
                    </a:cubicBezTo>
                    <a:cubicBezTo>
                      <a:pt x="550" y="24"/>
                      <a:pt x="533" y="20"/>
                      <a:pt x="518" y="35"/>
                    </a:cubicBezTo>
                    <a:cubicBezTo>
                      <a:pt x="513" y="39"/>
                      <a:pt x="508" y="38"/>
                      <a:pt x="503" y="37"/>
                    </a:cubicBezTo>
                    <a:cubicBezTo>
                      <a:pt x="493" y="36"/>
                      <a:pt x="486" y="39"/>
                      <a:pt x="478" y="43"/>
                    </a:cubicBezTo>
                    <a:cubicBezTo>
                      <a:pt x="462" y="42"/>
                      <a:pt x="445" y="40"/>
                      <a:pt x="429" y="39"/>
                    </a:cubicBezTo>
                    <a:cubicBezTo>
                      <a:pt x="421" y="38"/>
                      <a:pt x="413" y="39"/>
                      <a:pt x="406" y="43"/>
                    </a:cubicBezTo>
                    <a:cubicBezTo>
                      <a:pt x="400" y="39"/>
                      <a:pt x="393" y="37"/>
                      <a:pt x="386" y="34"/>
                    </a:cubicBezTo>
                    <a:cubicBezTo>
                      <a:pt x="375" y="30"/>
                      <a:pt x="362" y="26"/>
                      <a:pt x="350" y="38"/>
                    </a:cubicBezTo>
                    <a:cubicBezTo>
                      <a:pt x="341" y="48"/>
                      <a:pt x="327" y="50"/>
                      <a:pt x="314" y="51"/>
                    </a:cubicBezTo>
                    <a:cubicBezTo>
                      <a:pt x="305" y="51"/>
                      <a:pt x="294" y="45"/>
                      <a:pt x="287" y="47"/>
                    </a:cubicBezTo>
                    <a:cubicBezTo>
                      <a:pt x="270" y="49"/>
                      <a:pt x="255" y="35"/>
                      <a:pt x="238" y="43"/>
                    </a:cubicBezTo>
                    <a:cubicBezTo>
                      <a:pt x="232" y="33"/>
                      <a:pt x="232" y="33"/>
                      <a:pt x="241" y="22"/>
                    </a:cubicBezTo>
                    <a:cubicBezTo>
                      <a:pt x="225" y="42"/>
                      <a:pt x="202" y="36"/>
                      <a:pt x="182" y="39"/>
                    </a:cubicBezTo>
                    <a:cubicBezTo>
                      <a:pt x="182" y="39"/>
                      <a:pt x="182" y="39"/>
                      <a:pt x="182" y="39"/>
                    </a:cubicBezTo>
                    <a:cubicBezTo>
                      <a:pt x="178" y="43"/>
                      <a:pt x="174" y="27"/>
                      <a:pt x="170" y="39"/>
                    </a:cubicBezTo>
                    <a:cubicBezTo>
                      <a:pt x="160" y="44"/>
                      <a:pt x="151" y="42"/>
                      <a:pt x="143" y="35"/>
                    </a:cubicBezTo>
                    <a:cubicBezTo>
                      <a:pt x="132" y="40"/>
                      <a:pt x="121" y="40"/>
                      <a:pt x="110" y="43"/>
                    </a:cubicBezTo>
                    <a:cubicBezTo>
                      <a:pt x="110" y="43"/>
                      <a:pt x="110" y="43"/>
                      <a:pt x="110" y="43"/>
                    </a:cubicBezTo>
                    <a:cubicBezTo>
                      <a:pt x="87" y="37"/>
                      <a:pt x="63" y="36"/>
                      <a:pt x="39" y="34"/>
                    </a:cubicBezTo>
                    <a:cubicBezTo>
                      <a:pt x="33" y="33"/>
                      <a:pt x="27" y="33"/>
                      <a:pt x="22" y="31"/>
                    </a:cubicBezTo>
                    <a:cubicBezTo>
                      <a:pt x="15" y="27"/>
                      <a:pt x="6" y="29"/>
                      <a:pt x="1" y="22"/>
                    </a:cubicBezTo>
                    <a:cubicBezTo>
                      <a:pt x="0" y="15"/>
                      <a:pt x="7" y="14"/>
                      <a:pt x="10" y="11"/>
                    </a:cubicBezTo>
                    <a:close/>
                  </a:path>
                </a:pathLst>
              </a:custGeom>
              <a:solidFill>
                <a:srgbClr val="80BB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619">
                <a:extLst>
                  <a:ext uri="{FF2B5EF4-FFF2-40B4-BE49-F238E27FC236}">
                    <a16:creationId xmlns:a16="http://schemas.microsoft.com/office/drawing/2014/main" id="{ADD423BE-484E-4E3F-91C4-D9E9F3035B9F}"/>
                  </a:ext>
                </a:extLst>
              </p:cNvPr>
              <p:cNvSpPr>
                <a:spLocks/>
              </p:cNvSpPr>
              <p:nvPr/>
            </p:nvSpPr>
            <p:spPr bwMode="auto">
              <a:xfrm>
                <a:off x="1403" y="3515"/>
                <a:ext cx="658" cy="56"/>
              </a:xfrm>
              <a:custGeom>
                <a:avLst/>
                <a:gdLst>
                  <a:gd name="T0" fmla="*/ 0 w 586"/>
                  <a:gd name="T1" fmla="*/ 40 h 50"/>
                  <a:gd name="T2" fmla="*/ 13 w 586"/>
                  <a:gd name="T3" fmla="*/ 30 h 50"/>
                  <a:gd name="T4" fmla="*/ 38 w 586"/>
                  <a:gd name="T5" fmla="*/ 19 h 50"/>
                  <a:gd name="T6" fmla="*/ 91 w 586"/>
                  <a:gd name="T7" fmla="*/ 21 h 50"/>
                  <a:gd name="T8" fmla="*/ 152 w 586"/>
                  <a:gd name="T9" fmla="*/ 29 h 50"/>
                  <a:gd name="T10" fmla="*/ 156 w 586"/>
                  <a:gd name="T11" fmla="*/ 26 h 50"/>
                  <a:gd name="T12" fmla="*/ 174 w 586"/>
                  <a:gd name="T13" fmla="*/ 25 h 50"/>
                  <a:gd name="T14" fmla="*/ 181 w 586"/>
                  <a:gd name="T15" fmla="*/ 33 h 50"/>
                  <a:gd name="T16" fmla="*/ 208 w 586"/>
                  <a:gd name="T17" fmla="*/ 27 h 50"/>
                  <a:gd name="T18" fmla="*/ 217 w 586"/>
                  <a:gd name="T19" fmla="*/ 17 h 50"/>
                  <a:gd name="T20" fmla="*/ 204 w 586"/>
                  <a:gd name="T21" fmla="*/ 7 h 50"/>
                  <a:gd name="T22" fmla="*/ 164 w 586"/>
                  <a:gd name="T23" fmla="*/ 0 h 50"/>
                  <a:gd name="T24" fmla="*/ 457 w 586"/>
                  <a:gd name="T25" fmla="*/ 0 h 50"/>
                  <a:gd name="T26" fmla="*/ 528 w 586"/>
                  <a:gd name="T27" fmla="*/ 0 h 50"/>
                  <a:gd name="T28" fmla="*/ 524 w 586"/>
                  <a:gd name="T29" fmla="*/ 12 h 50"/>
                  <a:gd name="T30" fmla="*/ 570 w 586"/>
                  <a:gd name="T31" fmla="*/ 11 h 50"/>
                  <a:gd name="T32" fmla="*/ 576 w 586"/>
                  <a:gd name="T33" fmla="*/ 24 h 50"/>
                  <a:gd name="T34" fmla="*/ 569 w 586"/>
                  <a:gd name="T35" fmla="*/ 27 h 50"/>
                  <a:gd name="T36" fmla="*/ 506 w 586"/>
                  <a:gd name="T37" fmla="*/ 36 h 50"/>
                  <a:gd name="T38" fmla="*/ 471 w 586"/>
                  <a:gd name="T39" fmla="*/ 36 h 50"/>
                  <a:gd name="T40" fmla="*/ 403 w 586"/>
                  <a:gd name="T41" fmla="*/ 36 h 50"/>
                  <a:gd name="T42" fmla="*/ 317 w 586"/>
                  <a:gd name="T43" fmla="*/ 40 h 50"/>
                  <a:gd name="T44" fmla="*/ 304 w 586"/>
                  <a:gd name="T45" fmla="*/ 34 h 50"/>
                  <a:gd name="T46" fmla="*/ 294 w 586"/>
                  <a:gd name="T47" fmla="*/ 29 h 50"/>
                  <a:gd name="T48" fmla="*/ 237 w 586"/>
                  <a:gd name="T49" fmla="*/ 38 h 50"/>
                  <a:gd name="T50" fmla="*/ 184 w 586"/>
                  <a:gd name="T51" fmla="*/ 41 h 50"/>
                  <a:gd name="T52" fmla="*/ 104 w 586"/>
                  <a:gd name="T53" fmla="*/ 36 h 50"/>
                  <a:gd name="T54" fmla="*/ 37 w 586"/>
                  <a:gd name="T55" fmla="*/ 47 h 50"/>
                  <a:gd name="T56" fmla="*/ 28 w 586"/>
                  <a:gd name="T57" fmla="*/ 44 h 50"/>
                  <a:gd name="T58" fmla="*/ 13 w 586"/>
                  <a:gd name="T59" fmla="*/ 46 h 50"/>
                  <a:gd name="T60" fmla="*/ 0 w 586"/>
                  <a:gd name="T61"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6" h="50">
                    <a:moveTo>
                      <a:pt x="0" y="40"/>
                    </a:moveTo>
                    <a:cubicBezTo>
                      <a:pt x="3" y="35"/>
                      <a:pt x="6" y="31"/>
                      <a:pt x="13" y="30"/>
                    </a:cubicBezTo>
                    <a:cubicBezTo>
                      <a:pt x="22" y="29"/>
                      <a:pt x="37" y="39"/>
                      <a:pt x="38" y="19"/>
                    </a:cubicBezTo>
                    <a:cubicBezTo>
                      <a:pt x="56" y="23"/>
                      <a:pt x="75" y="10"/>
                      <a:pt x="91" y="21"/>
                    </a:cubicBezTo>
                    <a:cubicBezTo>
                      <a:pt x="111" y="35"/>
                      <a:pt x="133" y="22"/>
                      <a:pt x="152" y="29"/>
                    </a:cubicBezTo>
                    <a:cubicBezTo>
                      <a:pt x="153" y="29"/>
                      <a:pt x="155" y="27"/>
                      <a:pt x="156" y="26"/>
                    </a:cubicBezTo>
                    <a:cubicBezTo>
                      <a:pt x="162" y="6"/>
                      <a:pt x="168" y="20"/>
                      <a:pt x="174" y="25"/>
                    </a:cubicBezTo>
                    <a:cubicBezTo>
                      <a:pt x="177" y="28"/>
                      <a:pt x="175" y="34"/>
                      <a:pt x="181" y="33"/>
                    </a:cubicBezTo>
                    <a:cubicBezTo>
                      <a:pt x="190" y="31"/>
                      <a:pt x="199" y="29"/>
                      <a:pt x="208" y="27"/>
                    </a:cubicBezTo>
                    <a:cubicBezTo>
                      <a:pt x="205" y="19"/>
                      <a:pt x="220" y="28"/>
                      <a:pt x="217" y="17"/>
                    </a:cubicBezTo>
                    <a:cubicBezTo>
                      <a:pt x="215" y="8"/>
                      <a:pt x="208" y="9"/>
                      <a:pt x="204" y="7"/>
                    </a:cubicBezTo>
                    <a:cubicBezTo>
                      <a:pt x="192" y="1"/>
                      <a:pt x="176" y="8"/>
                      <a:pt x="164" y="0"/>
                    </a:cubicBezTo>
                    <a:cubicBezTo>
                      <a:pt x="262" y="0"/>
                      <a:pt x="359" y="0"/>
                      <a:pt x="457" y="0"/>
                    </a:cubicBezTo>
                    <a:cubicBezTo>
                      <a:pt x="481" y="0"/>
                      <a:pt x="504" y="0"/>
                      <a:pt x="528" y="0"/>
                    </a:cubicBezTo>
                    <a:cubicBezTo>
                      <a:pt x="530" y="5"/>
                      <a:pt x="524" y="7"/>
                      <a:pt x="524" y="12"/>
                    </a:cubicBezTo>
                    <a:cubicBezTo>
                      <a:pt x="540" y="12"/>
                      <a:pt x="555" y="11"/>
                      <a:pt x="570" y="11"/>
                    </a:cubicBezTo>
                    <a:cubicBezTo>
                      <a:pt x="586" y="11"/>
                      <a:pt x="583" y="16"/>
                      <a:pt x="576" y="24"/>
                    </a:cubicBezTo>
                    <a:cubicBezTo>
                      <a:pt x="574" y="25"/>
                      <a:pt x="570" y="28"/>
                      <a:pt x="569" y="27"/>
                    </a:cubicBezTo>
                    <a:cubicBezTo>
                      <a:pt x="546" y="16"/>
                      <a:pt x="527" y="29"/>
                      <a:pt x="506" y="36"/>
                    </a:cubicBezTo>
                    <a:cubicBezTo>
                      <a:pt x="495" y="39"/>
                      <a:pt x="483" y="39"/>
                      <a:pt x="471" y="36"/>
                    </a:cubicBezTo>
                    <a:cubicBezTo>
                      <a:pt x="448" y="29"/>
                      <a:pt x="425" y="37"/>
                      <a:pt x="403" y="36"/>
                    </a:cubicBezTo>
                    <a:cubicBezTo>
                      <a:pt x="374" y="35"/>
                      <a:pt x="345" y="41"/>
                      <a:pt x="317" y="40"/>
                    </a:cubicBezTo>
                    <a:cubicBezTo>
                      <a:pt x="312" y="40"/>
                      <a:pt x="308" y="37"/>
                      <a:pt x="304" y="34"/>
                    </a:cubicBezTo>
                    <a:cubicBezTo>
                      <a:pt x="301" y="32"/>
                      <a:pt x="295" y="28"/>
                      <a:pt x="294" y="29"/>
                    </a:cubicBezTo>
                    <a:cubicBezTo>
                      <a:pt x="277" y="44"/>
                      <a:pt x="256" y="33"/>
                      <a:pt x="237" y="38"/>
                    </a:cubicBezTo>
                    <a:cubicBezTo>
                      <a:pt x="221" y="41"/>
                      <a:pt x="201" y="36"/>
                      <a:pt x="184" y="41"/>
                    </a:cubicBezTo>
                    <a:cubicBezTo>
                      <a:pt x="156" y="48"/>
                      <a:pt x="131" y="27"/>
                      <a:pt x="104" y="36"/>
                    </a:cubicBezTo>
                    <a:cubicBezTo>
                      <a:pt x="82" y="44"/>
                      <a:pt x="57" y="31"/>
                      <a:pt x="37" y="47"/>
                    </a:cubicBezTo>
                    <a:cubicBezTo>
                      <a:pt x="34" y="49"/>
                      <a:pt x="31" y="46"/>
                      <a:pt x="28" y="44"/>
                    </a:cubicBezTo>
                    <a:cubicBezTo>
                      <a:pt x="23" y="40"/>
                      <a:pt x="18" y="31"/>
                      <a:pt x="13" y="46"/>
                    </a:cubicBezTo>
                    <a:cubicBezTo>
                      <a:pt x="11" y="50"/>
                      <a:pt x="5" y="41"/>
                      <a:pt x="0" y="40"/>
                    </a:cubicBezTo>
                    <a:close/>
                  </a:path>
                </a:pathLst>
              </a:custGeom>
              <a:solidFill>
                <a:srgbClr val="98C6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620">
                <a:extLst>
                  <a:ext uri="{FF2B5EF4-FFF2-40B4-BE49-F238E27FC236}">
                    <a16:creationId xmlns:a16="http://schemas.microsoft.com/office/drawing/2014/main" id="{8671CC33-A1A6-4237-BFAE-B4C9ECFA326C}"/>
                  </a:ext>
                </a:extLst>
              </p:cNvPr>
              <p:cNvSpPr>
                <a:spLocks/>
              </p:cNvSpPr>
              <p:nvPr/>
            </p:nvSpPr>
            <p:spPr bwMode="auto">
              <a:xfrm>
                <a:off x="1861" y="3588"/>
                <a:ext cx="418" cy="56"/>
              </a:xfrm>
              <a:custGeom>
                <a:avLst/>
                <a:gdLst>
                  <a:gd name="T0" fmla="*/ 368 w 372"/>
                  <a:gd name="T1" fmla="*/ 27 h 50"/>
                  <a:gd name="T2" fmla="*/ 304 w 372"/>
                  <a:gd name="T3" fmla="*/ 32 h 50"/>
                  <a:gd name="T4" fmla="*/ 262 w 372"/>
                  <a:gd name="T5" fmla="*/ 32 h 50"/>
                  <a:gd name="T6" fmla="*/ 272 w 372"/>
                  <a:gd name="T7" fmla="*/ 37 h 50"/>
                  <a:gd name="T8" fmla="*/ 248 w 372"/>
                  <a:gd name="T9" fmla="*/ 43 h 50"/>
                  <a:gd name="T10" fmla="*/ 221 w 372"/>
                  <a:gd name="T11" fmla="*/ 43 h 50"/>
                  <a:gd name="T12" fmla="*/ 79 w 372"/>
                  <a:gd name="T13" fmla="*/ 49 h 50"/>
                  <a:gd name="T14" fmla="*/ 36 w 372"/>
                  <a:gd name="T15" fmla="*/ 47 h 50"/>
                  <a:gd name="T16" fmla="*/ 19 w 372"/>
                  <a:gd name="T17" fmla="*/ 44 h 50"/>
                  <a:gd name="T18" fmla="*/ 7 w 372"/>
                  <a:gd name="T19" fmla="*/ 39 h 50"/>
                  <a:gd name="T20" fmla="*/ 20 w 372"/>
                  <a:gd name="T21" fmla="*/ 29 h 50"/>
                  <a:gd name="T22" fmla="*/ 11 w 372"/>
                  <a:gd name="T23" fmla="*/ 29 h 50"/>
                  <a:gd name="T24" fmla="*/ 2 w 372"/>
                  <a:gd name="T25" fmla="*/ 14 h 50"/>
                  <a:gd name="T26" fmla="*/ 16 w 372"/>
                  <a:gd name="T27" fmla="*/ 11 h 50"/>
                  <a:gd name="T28" fmla="*/ 28 w 372"/>
                  <a:gd name="T29" fmla="*/ 15 h 50"/>
                  <a:gd name="T30" fmla="*/ 28 w 372"/>
                  <a:gd name="T31" fmla="*/ 15 h 50"/>
                  <a:gd name="T32" fmla="*/ 100 w 372"/>
                  <a:gd name="T33" fmla="*/ 11 h 50"/>
                  <a:gd name="T34" fmla="*/ 136 w 372"/>
                  <a:gd name="T35" fmla="*/ 11 h 50"/>
                  <a:gd name="T36" fmla="*/ 140 w 372"/>
                  <a:gd name="T37" fmla="*/ 11 h 50"/>
                  <a:gd name="T38" fmla="*/ 216 w 372"/>
                  <a:gd name="T39" fmla="*/ 9 h 50"/>
                  <a:gd name="T40" fmla="*/ 265 w 372"/>
                  <a:gd name="T41" fmla="*/ 6 h 50"/>
                  <a:gd name="T42" fmla="*/ 316 w 372"/>
                  <a:gd name="T43" fmla="*/ 1 h 50"/>
                  <a:gd name="T44" fmla="*/ 330 w 372"/>
                  <a:gd name="T45" fmla="*/ 10 h 50"/>
                  <a:gd name="T46" fmla="*/ 358 w 372"/>
                  <a:gd name="T47" fmla="*/ 15 h 50"/>
                  <a:gd name="T48" fmla="*/ 368 w 372"/>
                  <a:gd name="T49"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2" h="50">
                    <a:moveTo>
                      <a:pt x="368" y="27"/>
                    </a:moveTo>
                    <a:cubicBezTo>
                      <a:pt x="347" y="37"/>
                      <a:pt x="325" y="30"/>
                      <a:pt x="304" y="32"/>
                    </a:cubicBezTo>
                    <a:cubicBezTo>
                      <a:pt x="291" y="33"/>
                      <a:pt x="277" y="32"/>
                      <a:pt x="262" y="32"/>
                    </a:cubicBezTo>
                    <a:cubicBezTo>
                      <a:pt x="267" y="34"/>
                      <a:pt x="269" y="36"/>
                      <a:pt x="272" y="37"/>
                    </a:cubicBezTo>
                    <a:cubicBezTo>
                      <a:pt x="264" y="41"/>
                      <a:pt x="255" y="35"/>
                      <a:pt x="248" y="43"/>
                    </a:cubicBezTo>
                    <a:cubicBezTo>
                      <a:pt x="239" y="49"/>
                      <a:pt x="230" y="44"/>
                      <a:pt x="221" y="43"/>
                    </a:cubicBezTo>
                    <a:cubicBezTo>
                      <a:pt x="174" y="41"/>
                      <a:pt x="126" y="44"/>
                      <a:pt x="79" y="49"/>
                    </a:cubicBezTo>
                    <a:cubicBezTo>
                      <a:pt x="65" y="50"/>
                      <a:pt x="50" y="48"/>
                      <a:pt x="36" y="47"/>
                    </a:cubicBezTo>
                    <a:cubicBezTo>
                      <a:pt x="30" y="49"/>
                      <a:pt x="25" y="44"/>
                      <a:pt x="19" y="44"/>
                    </a:cubicBezTo>
                    <a:cubicBezTo>
                      <a:pt x="14" y="44"/>
                      <a:pt x="7" y="47"/>
                      <a:pt x="7" y="39"/>
                    </a:cubicBezTo>
                    <a:cubicBezTo>
                      <a:pt x="6" y="31"/>
                      <a:pt x="12" y="29"/>
                      <a:pt x="20" y="29"/>
                    </a:cubicBezTo>
                    <a:cubicBezTo>
                      <a:pt x="17" y="26"/>
                      <a:pt x="14" y="29"/>
                      <a:pt x="11" y="29"/>
                    </a:cubicBezTo>
                    <a:cubicBezTo>
                      <a:pt x="3" y="27"/>
                      <a:pt x="0" y="22"/>
                      <a:pt x="2" y="14"/>
                    </a:cubicBezTo>
                    <a:cubicBezTo>
                      <a:pt x="5" y="7"/>
                      <a:pt x="11" y="10"/>
                      <a:pt x="16" y="11"/>
                    </a:cubicBezTo>
                    <a:cubicBezTo>
                      <a:pt x="20" y="11"/>
                      <a:pt x="22" y="18"/>
                      <a:pt x="28" y="15"/>
                    </a:cubicBezTo>
                    <a:cubicBezTo>
                      <a:pt x="28" y="15"/>
                      <a:pt x="28" y="15"/>
                      <a:pt x="28" y="15"/>
                    </a:cubicBezTo>
                    <a:cubicBezTo>
                      <a:pt x="52" y="13"/>
                      <a:pt x="75" y="8"/>
                      <a:pt x="100" y="11"/>
                    </a:cubicBezTo>
                    <a:cubicBezTo>
                      <a:pt x="112" y="12"/>
                      <a:pt x="124" y="20"/>
                      <a:pt x="136" y="11"/>
                    </a:cubicBezTo>
                    <a:cubicBezTo>
                      <a:pt x="137" y="11"/>
                      <a:pt x="139" y="11"/>
                      <a:pt x="140" y="11"/>
                    </a:cubicBezTo>
                    <a:cubicBezTo>
                      <a:pt x="165" y="15"/>
                      <a:pt x="191" y="8"/>
                      <a:pt x="216" y="9"/>
                    </a:cubicBezTo>
                    <a:cubicBezTo>
                      <a:pt x="232" y="10"/>
                      <a:pt x="249" y="10"/>
                      <a:pt x="265" y="6"/>
                    </a:cubicBezTo>
                    <a:cubicBezTo>
                      <a:pt x="282" y="4"/>
                      <a:pt x="299" y="2"/>
                      <a:pt x="316" y="1"/>
                    </a:cubicBezTo>
                    <a:cubicBezTo>
                      <a:pt x="323" y="1"/>
                      <a:pt x="329" y="0"/>
                      <a:pt x="330" y="10"/>
                    </a:cubicBezTo>
                    <a:cubicBezTo>
                      <a:pt x="337" y="23"/>
                      <a:pt x="348" y="14"/>
                      <a:pt x="358" y="15"/>
                    </a:cubicBezTo>
                    <a:cubicBezTo>
                      <a:pt x="371" y="15"/>
                      <a:pt x="372" y="17"/>
                      <a:pt x="368" y="27"/>
                    </a:cubicBezTo>
                    <a:close/>
                  </a:path>
                </a:pathLst>
              </a:custGeom>
              <a:solidFill>
                <a:srgbClr val="409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621">
                <a:extLst>
                  <a:ext uri="{FF2B5EF4-FFF2-40B4-BE49-F238E27FC236}">
                    <a16:creationId xmlns:a16="http://schemas.microsoft.com/office/drawing/2014/main" id="{BB4ACC6C-F7C1-4A25-9308-017A68369DB1}"/>
                  </a:ext>
                </a:extLst>
              </p:cNvPr>
              <p:cNvSpPr>
                <a:spLocks/>
              </p:cNvSpPr>
              <p:nvPr/>
            </p:nvSpPr>
            <p:spPr bwMode="auto">
              <a:xfrm>
                <a:off x="188" y="3486"/>
                <a:ext cx="310" cy="62"/>
              </a:xfrm>
              <a:custGeom>
                <a:avLst/>
                <a:gdLst>
                  <a:gd name="T0" fmla="*/ 81 w 276"/>
                  <a:gd name="T1" fmla="*/ 40 h 55"/>
                  <a:gd name="T2" fmla="*/ 24 w 276"/>
                  <a:gd name="T3" fmla="*/ 33 h 55"/>
                  <a:gd name="T4" fmla="*/ 3 w 276"/>
                  <a:gd name="T5" fmla="*/ 30 h 55"/>
                  <a:gd name="T6" fmla="*/ 16 w 276"/>
                  <a:gd name="T7" fmla="*/ 4 h 55"/>
                  <a:gd name="T8" fmla="*/ 21 w 276"/>
                  <a:gd name="T9" fmla="*/ 1 h 55"/>
                  <a:gd name="T10" fmla="*/ 107 w 276"/>
                  <a:gd name="T11" fmla="*/ 4 h 55"/>
                  <a:gd name="T12" fmla="*/ 217 w 276"/>
                  <a:gd name="T13" fmla="*/ 13 h 55"/>
                  <a:gd name="T14" fmla="*/ 220 w 276"/>
                  <a:gd name="T15" fmla="*/ 15 h 55"/>
                  <a:gd name="T16" fmla="*/ 272 w 276"/>
                  <a:gd name="T17" fmla="*/ 41 h 55"/>
                  <a:gd name="T18" fmla="*/ 275 w 276"/>
                  <a:gd name="T19" fmla="*/ 45 h 55"/>
                  <a:gd name="T20" fmla="*/ 273 w 276"/>
                  <a:gd name="T21" fmla="*/ 53 h 55"/>
                  <a:gd name="T22" fmla="*/ 261 w 276"/>
                  <a:gd name="T23" fmla="*/ 53 h 55"/>
                  <a:gd name="T24" fmla="*/ 173 w 276"/>
                  <a:gd name="T25" fmla="*/ 37 h 55"/>
                  <a:gd name="T26" fmla="*/ 163 w 276"/>
                  <a:gd name="T27" fmla="*/ 42 h 55"/>
                  <a:gd name="T28" fmla="*/ 145 w 276"/>
                  <a:gd name="T29" fmla="*/ 53 h 55"/>
                  <a:gd name="T30" fmla="*/ 81 w 276"/>
                  <a:gd name="T31" fmla="*/ 4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55">
                    <a:moveTo>
                      <a:pt x="81" y="40"/>
                    </a:moveTo>
                    <a:cubicBezTo>
                      <a:pt x="63" y="27"/>
                      <a:pt x="43" y="30"/>
                      <a:pt x="24" y="33"/>
                    </a:cubicBezTo>
                    <a:cubicBezTo>
                      <a:pt x="15" y="34"/>
                      <a:pt x="6" y="41"/>
                      <a:pt x="3" y="30"/>
                    </a:cubicBezTo>
                    <a:cubicBezTo>
                      <a:pt x="0" y="20"/>
                      <a:pt x="3" y="8"/>
                      <a:pt x="16" y="4"/>
                    </a:cubicBezTo>
                    <a:cubicBezTo>
                      <a:pt x="18" y="4"/>
                      <a:pt x="19" y="2"/>
                      <a:pt x="21" y="1"/>
                    </a:cubicBezTo>
                    <a:cubicBezTo>
                      <a:pt x="49" y="11"/>
                      <a:pt x="78" y="0"/>
                      <a:pt x="107" y="4"/>
                    </a:cubicBezTo>
                    <a:cubicBezTo>
                      <a:pt x="144" y="8"/>
                      <a:pt x="180" y="10"/>
                      <a:pt x="217" y="13"/>
                    </a:cubicBezTo>
                    <a:cubicBezTo>
                      <a:pt x="218" y="14"/>
                      <a:pt x="219" y="15"/>
                      <a:pt x="220" y="15"/>
                    </a:cubicBezTo>
                    <a:cubicBezTo>
                      <a:pt x="244" y="12"/>
                      <a:pt x="261" y="20"/>
                      <a:pt x="272" y="41"/>
                    </a:cubicBezTo>
                    <a:cubicBezTo>
                      <a:pt x="273" y="42"/>
                      <a:pt x="274" y="44"/>
                      <a:pt x="275" y="45"/>
                    </a:cubicBezTo>
                    <a:cubicBezTo>
                      <a:pt x="276" y="48"/>
                      <a:pt x="275" y="51"/>
                      <a:pt x="273" y="53"/>
                    </a:cubicBezTo>
                    <a:cubicBezTo>
                      <a:pt x="269" y="53"/>
                      <a:pt x="265" y="53"/>
                      <a:pt x="261" y="53"/>
                    </a:cubicBezTo>
                    <a:cubicBezTo>
                      <a:pt x="232" y="44"/>
                      <a:pt x="201" y="50"/>
                      <a:pt x="173" y="37"/>
                    </a:cubicBezTo>
                    <a:cubicBezTo>
                      <a:pt x="166" y="33"/>
                      <a:pt x="166" y="40"/>
                      <a:pt x="163" y="42"/>
                    </a:cubicBezTo>
                    <a:cubicBezTo>
                      <a:pt x="157" y="47"/>
                      <a:pt x="155" y="55"/>
                      <a:pt x="145" y="53"/>
                    </a:cubicBezTo>
                    <a:cubicBezTo>
                      <a:pt x="124" y="49"/>
                      <a:pt x="103" y="45"/>
                      <a:pt x="81" y="40"/>
                    </a:cubicBezTo>
                    <a:close/>
                  </a:path>
                </a:pathLst>
              </a:custGeom>
              <a:solidFill>
                <a:srgbClr val="83BB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622">
                <a:extLst>
                  <a:ext uri="{FF2B5EF4-FFF2-40B4-BE49-F238E27FC236}">
                    <a16:creationId xmlns:a16="http://schemas.microsoft.com/office/drawing/2014/main" id="{6FF2909F-E92C-4081-8F47-90EBF151EB93}"/>
                  </a:ext>
                </a:extLst>
              </p:cNvPr>
              <p:cNvSpPr>
                <a:spLocks/>
              </p:cNvSpPr>
              <p:nvPr/>
            </p:nvSpPr>
            <p:spPr bwMode="auto">
              <a:xfrm>
                <a:off x="1150" y="3598"/>
                <a:ext cx="446" cy="50"/>
              </a:xfrm>
              <a:custGeom>
                <a:avLst/>
                <a:gdLst>
                  <a:gd name="T0" fmla="*/ 237 w 397"/>
                  <a:gd name="T1" fmla="*/ 34 h 45"/>
                  <a:gd name="T2" fmla="*/ 144 w 397"/>
                  <a:gd name="T3" fmla="*/ 36 h 45"/>
                  <a:gd name="T4" fmla="*/ 61 w 397"/>
                  <a:gd name="T5" fmla="*/ 39 h 45"/>
                  <a:gd name="T6" fmla="*/ 29 w 397"/>
                  <a:gd name="T7" fmla="*/ 34 h 45"/>
                  <a:gd name="T8" fmla="*/ 5 w 397"/>
                  <a:gd name="T9" fmla="*/ 23 h 45"/>
                  <a:gd name="T10" fmla="*/ 0 w 397"/>
                  <a:gd name="T11" fmla="*/ 14 h 45"/>
                  <a:gd name="T12" fmla="*/ 111 w 397"/>
                  <a:gd name="T13" fmla="*/ 13 h 45"/>
                  <a:gd name="T14" fmla="*/ 179 w 397"/>
                  <a:gd name="T15" fmla="*/ 8 h 45"/>
                  <a:gd name="T16" fmla="*/ 266 w 397"/>
                  <a:gd name="T17" fmla="*/ 5 h 45"/>
                  <a:gd name="T18" fmla="*/ 354 w 397"/>
                  <a:gd name="T19" fmla="*/ 6 h 45"/>
                  <a:gd name="T20" fmla="*/ 397 w 397"/>
                  <a:gd name="T21" fmla="*/ 11 h 45"/>
                  <a:gd name="T22" fmla="*/ 387 w 397"/>
                  <a:gd name="T23" fmla="*/ 18 h 45"/>
                  <a:gd name="T24" fmla="*/ 259 w 397"/>
                  <a:gd name="T25" fmla="*/ 26 h 45"/>
                  <a:gd name="T26" fmla="*/ 237 w 397"/>
                  <a:gd name="T27"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7" h="45">
                    <a:moveTo>
                      <a:pt x="237" y="34"/>
                    </a:moveTo>
                    <a:cubicBezTo>
                      <a:pt x="206" y="32"/>
                      <a:pt x="175" y="37"/>
                      <a:pt x="144" y="36"/>
                    </a:cubicBezTo>
                    <a:cubicBezTo>
                      <a:pt x="117" y="36"/>
                      <a:pt x="88" y="23"/>
                      <a:pt x="61" y="39"/>
                    </a:cubicBezTo>
                    <a:cubicBezTo>
                      <a:pt x="50" y="45"/>
                      <a:pt x="40" y="31"/>
                      <a:pt x="29" y="34"/>
                    </a:cubicBezTo>
                    <a:cubicBezTo>
                      <a:pt x="25" y="21"/>
                      <a:pt x="13" y="27"/>
                      <a:pt x="5" y="23"/>
                    </a:cubicBezTo>
                    <a:cubicBezTo>
                      <a:pt x="2" y="21"/>
                      <a:pt x="0" y="17"/>
                      <a:pt x="0" y="14"/>
                    </a:cubicBezTo>
                    <a:cubicBezTo>
                      <a:pt x="37" y="9"/>
                      <a:pt x="74" y="13"/>
                      <a:pt x="111" y="13"/>
                    </a:cubicBezTo>
                    <a:cubicBezTo>
                      <a:pt x="133" y="12"/>
                      <a:pt x="156" y="14"/>
                      <a:pt x="179" y="8"/>
                    </a:cubicBezTo>
                    <a:cubicBezTo>
                      <a:pt x="207" y="0"/>
                      <a:pt x="237" y="4"/>
                      <a:pt x="266" y="5"/>
                    </a:cubicBezTo>
                    <a:cubicBezTo>
                      <a:pt x="296" y="6"/>
                      <a:pt x="325" y="6"/>
                      <a:pt x="354" y="6"/>
                    </a:cubicBezTo>
                    <a:cubicBezTo>
                      <a:pt x="369" y="6"/>
                      <a:pt x="383" y="5"/>
                      <a:pt x="397" y="11"/>
                    </a:cubicBezTo>
                    <a:cubicBezTo>
                      <a:pt x="397" y="18"/>
                      <a:pt x="391" y="18"/>
                      <a:pt x="387" y="18"/>
                    </a:cubicBezTo>
                    <a:cubicBezTo>
                      <a:pt x="344" y="18"/>
                      <a:pt x="302" y="23"/>
                      <a:pt x="259" y="26"/>
                    </a:cubicBezTo>
                    <a:cubicBezTo>
                      <a:pt x="251" y="27"/>
                      <a:pt x="243" y="28"/>
                      <a:pt x="237" y="34"/>
                    </a:cubicBezTo>
                    <a:close/>
                  </a:path>
                </a:pathLst>
              </a:custGeom>
              <a:solidFill>
                <a:srgbClr val="5EA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623">
                <a:extLst>
                  <a:ext uri="{FF2B5EF4-FFF2-40B4-BE49-F238E27FC236}">
                    <a16:creationId xmlns:a16="http://schemas.microsoft.com/office/drawing/2014/main" id="{30CF9A33-036C-42BD-A564-BAFCD28CE4A0}"/>
                  </a:ext>
                </a:extLst>
              </p:cNvPr>
              <p:cNvSpPr>
                <a:spLocks/>
              </p:cNvSpPr>
              <p:nvPr/>
            </p:nvSpPr>
            <p:spPr bwMode="auto">
              <a:xfrm>
                <a:off x="432" y="3500"/>
                <a:ext cx="351" cy="75"/>
              </a:xfrm>
              <a:custGeom>
                <a:avLst/>
                <a:gdLst>
                  <a:gd name="T0" fmla="*/ 56 w 313"/>
                  <a:gd name="T1" fmla="*/ 33 h 67"/>
                  <a:gd name="T2" fmla="*/ 38 w 313"/>
                  <a:gd name="T3" fmla="*/ 11 h 67"/>
                  <a:gd name="T4" fmla="*/ 24 w 313"/>
                  <a:gd name="T5" fmla="*/ 6 h 67"/>
                  <a:gd name="T6" fmla="*/ 0 w 313"/>
                  <a:gd name="T7" fmla="*/ 1 h 67"/>
                  <a:gd name="T8" fmla="*/ 61 w 313"/>
                  <a:gd name="T9" fmla="*/ 11 h 67"/>
                  <a:gd name="T10" fmla="*/ 92 w 313"/>
                  <a:gd name="T11" fmla="*/ 1 h 67"/>
                  <a:gd name="T12" fmla="*/ 143 w 313"/>
                  <a:gd name="T13" fmla="*/ 21 h 67"/>
                  <a:gd name="T14" fmla="*/ 151 w 313"/>
                  <a:gd name="T15" fmla="*/ 19 h 67"/>
                  <a:gd name="T16" fmla="*/ 172 w 313"/>
                  <a:gd name="T17" fmla="*/ 27 h 67"/>
                  <a:gd name="T18" fmla="*/ 181 w 313"/>
                  <a:gd name="T19" fmla="*/ 31 h 67"/>
                  <a:gd name="T20" fmla="*/ 211 w 313"/>
                  <a:gd name="T21" fmla="*/ 28 h 67"/>
                  <a:gd name="T22" fmla="*/ 192 w 313"/>
                  <a:gd name="T23" fmla="*/ 13 h 67"/>
                  <a:gd name="T24" fmla="*/ 273 w 313"/>
                  <a:gd name="T25" fmla="*/ 16 h 67"/>
                  <a:gd name="T26" fmla="*/ 267 w 313"/>
                  <a:gd name="T27" fmla="*/ 35 h 67"/>
                  <a:gd name="T28" fmla="*/ 309 w 313"/>
                  <a:gd name="T29" fmla="*/ 37 h 67"/>
                  <a:gd name="T30" fmla="*/ 313 w 313"/>
                  <a:gd name="T31" fmla="*/ 42 h 67"/>
                  <a:gd name="T32" fmla="*/ 306 w 313"/>
                  <a:gd name="T33" fmla="*/ 51 h 67"/>
                  <a:gd name="T34" fmla="*/ 229 w 313"/>
                  <a:gd name="T35" fmla="*/ 47 h 67"/>
                  <a:gd name="T36" fmla="*/ 146 w 313"/>
                  <a:gd name="T37" fmla="*/ 45 h 67"/>
                  <a:gd name="T38" fmla="*/ 86 w 313"/>
                  <a:gd name="T39" fmla="*/ 49 h 67"/>
                  <a:gd name="T40" fmla="*/ 56 w 313"/>
                  <a:gd name="T41" fmla="*/ 41 h 67"/>
                  <a:gd name="T42" fmla="*/ 56 w 313"/>
                  <a:gd name="T43" fmla="*/ 33 h 67"/>
                  <a:gd name="T44" fmla="*/ 77 w 313"/>
                  <a:gd name="T45" fmla="*/ 25 h 67"/>
                  <a:gd name="T46" fmla="*/ 56 w 313"/>
                  <a:gd name="T47"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3" h="67">
                    <a:moveTo>
                      <a:pt x="56" y="33"/>
                    </a:moveTo>
                    <a:cubicBezTo>
                      <a:pt x="49" y="26"/>
                      <a:pt x="36" y="26"/>
                      <a:pt x="38" y="11"/>
                    </a:cubicBezTo>
                    <a:cubicBezTo>
                      <a:pt x="38" y="7"/>
                      <a:pt x="29" y="8"/>
                      <a:pt x="24" y="6"/>
                    </a:cubicBezTo>
                    <a:cubicBezTo>
                      <a:pt x="16" y="3"/>
                      <a:pt x="7" y="9"/>
                      <a:pt x="0" y="1"/>
                    </a:cubicBezTo>
                    <a:cubicBezTo>
                      <a:pt x="21" y="0"/>
                      <a:pt x="42" y="1"/>
                      <a:pt x="61" y="11"/>
                    </a:cubicBezTo>
                    <a:cubicBezTo>
                      <a:pt x="73" y="16"/>
                      <a:pt x="82" y="4"/>
                      <a:pt x="92" y="1"/>
                    </a:cubicBezTo>
                    <a:cubicBezTo>
                      <a:pt x="108" y="10"/>
                      <a:pt x="130" y="5"/>
                      <a:pt x="143" y="21"/>
                    </a:cubicBezTo>
                    <a:cubicBezTo>
                      <a:pt x="147" y="25"/>
                      <a:pt x="149" y="19"/>
                      <a:pt x="151" y="19"/>
                    </a:cubicBezTo>
                    <a:cubicBezTo>
                      <a:pt x="160" y="17"/>
                      <a:pt x="170" y="12"/>
                      <a:pt x="172" y="27"/>
                    </a:cubicBezTo>
                    <a:cubicBezTo>
                      <a:pt x="173" y="32"/>
                      <a:pt x="179" y="35"/>
                      <a:pt x="181" y="31"/>
                    </a:cubicBezTo>
                    <a:cubicBezTo>
                      <a:pt x="189" y="12"/>
                      <a:pt x="200" y="26"/>
                      <a:pt x="211" y="28"/>
                    </a:cubicBezTo>
                    <a:cubicBezTo>
                      <a:pt x="207" y="18"/>
                      <a:pt x="192" y="26"/>
                      <a:pt x="192" y="13"/>
                    </a:cubicBezTo>
                    <a:cubicBezTo>
                      <a:pt x="219" y="14"/>
                      <a:pt x="246" y="15"/>
                      <a:pt x="273" y="16"/>
                    </a:cubicBezTo>
                    <a:cubicBezTo>
                      <a:pt x="270" y="22"/>
                      <a:pt x="278" y="30"/>
                      <a:pt x="267" y="35"/>
                    </a:cubicBezTo>
                    <a:cubicBezTo>
                      <a:pt x="282" y="37"/>
                      <a:pt x="296" y="31"/>
                      <a:pt x="309" y="37"/>
                    </a:cubicBezTo>
                    <a:cubicBezTo>
                      <a:pt x="311" y="38"/>
                      <a:pt x="312" y="40"/>
                      <a:pt x="313" y="42"/>
                    </a:cubicBezTo>
                    <a:cubicBezTo>
                      <a:pt x="312" y="46"/>
                      <a:pt x="310" y="52"/>
                      <a:pt x="306" y="51"/>
                    </a:cubicBezTo>
                    <a:cubicBezTo>
                      <a:pt x="281" y="46"/>
                      <a:pt x="254" y="67"/>
                      <a:pt x="229" y="47"/>
                    </a:cubicBezTo>
                    <a:cubicBezTo>
                      <a:pt x="201" y="63"/>
                      <a:pt x="172" y="36"/>
                      <a:pt x="146" y="45"/>
                    </a:cubicBezTo>
                    <a:cubicBezTo>
                      <a:pt x="125" y="53"/>
                      <a:pt x="106" y="48"/>
                      <a:pt x="86" y="49"/>
                    </a:cubicBezTo>
                    <a:cubicBezTo>
                      <a:pt x="74" y="50"/>
                      <a:pt x="67" y="39"/>
                      <a:pt x="56" y="41"/>
                    </a:cubicBezTo>
                    <a:cubicBezTo>
                      <a:pt x="56" y="38"/>
                      <a:pt x="56" y="36"/>
                      <a:pt x="56" y="33"/>
                    </a:cubicBezTo>
                    <a:cubicBezTo>
                      <a:pt x="62" y="28"/>
                      <a:pt x="72" y="32"/>
                      <a:pt x="77" y="25"/>
                    </a:cubicBezTo>
                    <a:cubicBezTo>
                      <a:pt x="68" y="23"/>
                      <a:pt x="63" y="30"/>
                      <a:pt x="56" y="33"/>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624">
                <a:extLst>
                  <a:ext uri="{FF2B5EF4-FFF2-40B4-BE49-F238E27FC236}">
                    <a16:creationId xmlns:a16="http://schemas.microsoft.com/office/drawing/2014/main" id="{AFC0F07F-D5E5-4E7B-8D47-5BEDBBE7BEEA}"/>
                  </a:ext>
                </a:extLst>
              </p:cNvPr>
              <p:cNvSpPr>
                <a:spLocks/>
              </p:cNvSpPr>
              <p:nvPr/>
            </p:nvSpPr>
            <p:spPr bwMode="auto">
              <a:xfrm>
                <a:off x="1416" y="3601"/>
                <a:ext cx="453" cy="47"/>
              </a:xfrm>
              <a:custGeom>
                <a:avLst/>
                <a:gdLst>
                  <a:gd name="T0" fmla="*/ 0 w 403"/>
                  <a:gd name="T1" fmla="*/ 31 h 42"/>
                  <a:gd name="T2" fmla="*/ 15 w 403"/>
                  <a:gd name="T3" fmla="*/ 18 h 42"/>
                  <a:gd name="T4" fmla="*/ 122 w 403"/>
                  <a:gd name="T5" fmla="*/ 8 h 42"/>
                  <a:gd name="T6" fmla="*/ 160 w 403"/>
                  <a:gd name="T7" fmla="*/ 8 h 42"/>
                  <a:gd name="T8" fmla="*/ 188 w 403"/>
                  <a:gd name="T9" fmla="*/ 7 h 42"/>
                  <a:gd name="T10" fmla="*/ 232 w 403"/>
                  <a:gd name="T11" fmla="*/ 3 h 42"/>
                  <a:gd name="T12" fmla="*/ 232 w 403"/>
                  <a:gd name="T13" fmla="*/ 3 h 42"/>
                  <a:gd name="T14" fmla="*/ 240 w 403"/>
                  <a:gd name="T15" fmla="*/ 4 h 42"/>
                  <a:gd name="T16" fmla="*/ 227 w 403"/>
                  <a:gd name="T17" fmla="*/ 20 h 42"/>
                  <a:gd name="T18" fmla="*/ 257 w 403"/>
                  <a:gd name="T19" fmla="*/ 6 h 42"/>
                  <a:gd name="T20" fmla="*/ 266 w 403"/>
                  <a:gd name="T21" fmla="*/ 2 h 42"/>
                  <a:gd name="T22" fmla="*/ 332 w 403"/>
                  <a:gd name="T23" fmla="*/ 1 h 42"/>
                  <a:gd name="T24" fmla="*/ 374 w 403"/>
                  <a:gd name="T25" fmla="*/ 6 h 42"/>
                  <a:gd name="T26" fmla="*/ 400 w 403"/>
                  <a:gd name="T27" fmla="*/ 27 h 42"/>
                  <a:gd name="T28" fmla="*/ 396 w 403"/>
                  <a:gd name="T29" fmla="*/ 35 h 42"/>
                  <a:gd name="T30" fmla="*/ 392 w 403"/>
                  <a:gd name="T31" fmla="*/ 35 h 42"/>
                  <a:gd name="T32" fmla="*/ 343 w 403"/>
                  <a:gd name="T33" fmla="*/ 25 h 42"/>
                  <a:gd name="T34" fmla="*/ 340 w 403"/>
                  <a:gd name="T35" fmla="*/ 24 h 42"/>
                  <a:gd name="T36" fmla="*/ 274 w 403"/>
                  <a:gd name="T37" fmla="*/ 30 h 42"/>
                  <a:gd name="T38" fmla="*/ 204 w 403"/>
                  <a:gd name="T39" fmla="*/ 32 h 42"/>
                  <a:gd name="T40" fmla="*/ 59 w 403"/>
                  <a:gd name="T41" fmla="*/ 31 h 42"/>
                  <a:gd name="T42" fmla="*/ 12 w 403"/>
                  <a:gd name="T43" fmla="*/ 32 h 42"/>
                  <a:gd name="T44" fmla="*/ 0 w 403"/>
                  <a:gd name="T45" fmla="*/ 3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3" h="42">
                    <a:moveTo>
                      <a:pt x="0" y="31"/>
                    </a:moveTo>
                    <a:cubicBezTo>
                      <a:pt x="2" y="23"/>
                      <a:pt x="6" y="20"/>
                      <a:pt x="15" y="18"/>
                    </a:cubicBezTo>
                    <a:cubicBezTo>
                      <a:pt x="50" y="11"/>
                      <a:pt x="87" y="19"/>
                      <a:pt x="122" y="8"/>
                    </a:cubicBezTo>
                    <a:cubicBezTo>
                      <a:pt x="134" y="4"/>
                      <a:pt x="147" y="14"/>
                      <a:pt x="160" y="8"/>
                    </a:cubicBezTo>
                    <a:cubicBezTo>
                      <a:pt x="169" y="7"/>
                      <a:pt x="179" y="7"/>
                      <a:pt x="188" y="7"/>
                    </a:cubicBezTo>
                    <a:cubicBezTo>
                      <a:pt x="203" y="7"/>
                      <a:pt x="217" y="5"/>
                      <a:pt x="232" y="3"/>
                    </a:cubicBezTo>
                    <a:cubicBezTo>
                      <a:pt x="232" y="3"/>
                      <a:pt x="232" y="3"/>
                      <a:pt x="232" y="3"/>
                    </a:cubicBezTo>
                    <a:cubicBezTo>
                      <a:pt x="235" y="0"/>
                      <a:pt x="239" y="0"/>
                      <a:pt x="240" y="4"/>
                    </a:cubicBezTo>
                    <a:cubicBezTo>
                      <a:pt x="244" y="12"/>
                      <a:pt x="237" y="15"/>
                      <a:pt x="227" y="20"/>
                    </a:cubicBezTo>
                    <a:cubicBezTo>
                      <a:pt x="241" y="15"/>
                      <a:pt x="251" y="14"/>
                      <a:pt x="257" y="6"/>
                    </a:cubicBezTo>
                    <a:cubicBezTo>
                      <a:pt x="259" y="3"/>
                      <a:pt x="263" y="1"/>
                      <a:pt x="266" y="2"/>
                    </a:cubicBezTo>
                    <a:cubicBezTo>
                      <a:pt x="288" y="11"/>
                      <a:pt x="310" y="1"/>
                      <a:pt x="332" y="1"/>
                    </a:cubicBezTo>
                    <a:cubicBezTo>
                      <a:pt x="346" y="2"/>
                      <a:pt x="359" y="9"/>
                      <a:pt x="374" y="6"/>
                    </a:cubicBezTo>
                    <a:cubicBezTo>
                      <a:pt x="382" y="4"/>
                      <a:pt x="389" y="22"/>
                      <a:pt x="400" y="27"/>
                    </a:cubicBezTo>
                    <a:cubicBezTo>
                      <a:pt x="403" y="29"/>
                      <a:pt x="399" y="33"/>
                      <a:pt x="396" y="35"/>
                    </a:cubicBezTo>
                    <a:cubicBezTo>
                      <a:pt x="395" y="35"/>
                      <a:pt x="393" y="35"/>
                      <a:pt x="392" y="35"/>
                    </a:cubicBezTo>
                    <a:cubicBezTo>
                      <a:pt x="376" y="31"/>
                      <a:pt x="357" y="40"/>
                      <a:pt x="343" y="25"/>
                    </a:cubicBezTo>
                    <a:cubicBezTo>
                      <a:pt x="342" y="24"/>
                      <a:pt x="341" y="23"/>
                      <a:pt x="340" y="24"/>
                    </a:cubicBezTo>
                    <a:cubicBezTo>
                      <a:pt x="320" y="42"/>
                      <a:pt x="296" y="25"/>
                      <a:pt x="274" y="30"/>
                    </a:cubicBezTo>
                    <a:cubicBezTo>
                      <a:pt x="251" y="36"/>
                      <a:pt x="227" y="32"/>
                      <a:pt x="204" y="32"/>
                    </a:cubicBezTo>
                    <a:cubicBezTo>
                      <a:pt x="156" y="34"/>
                      <a:pt x="108" y="23"/>
                      <a:pt x="59" y="31"/>
                    </a:cubicBezTo>
                    <a:cubicBezTo>
                      <a:pt x="44" y="33"/>
                      <a:pt x="27" y="34"/>
                      <a:pt x="12" y="32"/>
                    </a:cubicBezTo>
                    <a:cubicBezTo>
                      <a:pt x="8" y="31"/>
                      <a:pt x="4" y="31"/>
                      <a:pt x="0" y="31"/>
                    </a:cubicBezTo>
                    <a:close/>
                  </a:path>
                </a:pathLst>
              </a:custGeom>
              <a:solidFill>
                <a:srgbClr val="4497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625">
                <a:extLst>
                  <a:ext uri="{FF2B5EF4-FFF2-40B4-BE49-F238E27FC236}">
                    <a16:creationId xmlns:a16="http://schemas.microsoft.com/office/drawing/2014/main" id="{DD1FC967-F154-459D-8DB0-539A408D5DC7}"/>
                  </a:ext>
                </a:extLst>
              </p:cNvPr>
              <p:cNvSpPr>
                <a:spLocks/>
              </p:cNvSpPr>
              <p:nvPr/>
            </p:nvSpPr>
            <p:spPr bwMode="auto">
              <a:xfrm>
                <a:off x="1975" y="3501"/>
                <a:ext cx="277" cy="42"/>
              </a:xfrm>
              <a:custGeom>
                <a:avLst/>
                <a:gdLst>
                  <a:gd name="T0" fmla="*/ 67 w 247"/>
                  <a:gd name="T1" fmla="*/ 36 h 37"/>
                  <a:gd name="T2" fmla="*/ 63 w 247"/>
                  <a:gd name="T3" fmla="*/ 30 h 37"/>
                  <a:gd name="T4" fmla="*/ 52 w 247"/>
                  <a:gd name="T5" fmla="*/ 27 h 37"/>
                  <a:gd name="T6" fmla="*/ 24 w 247"/>
                  <a:gd name="T7" fmla="*/ 29 h 37"/>
                  <a:gd name="T8" fmla="*/ 5 w 247"/>
                  <a:gd name="T9" fmla="*/ 27 h 37"/>
                  <a:gd name="T10" fmla="*/ 19 w 247"/>
                  <a:gd name="T11" fmla="*/ 12 h 37"/>
                  <a:gd name="T12" fmla="*/ 227 w 247"/>
                  <a:gd name="T13" fmla="*/ 4 h 37"/>
                  <a:gd name="T14" fmla="*/ 220 w 247"/>
                  <a:gd name="T15" fmla="*/ 10 h 37"/>
                  <a:gd name="T16" fmla="*/ 218 w 247"/>
                  <a:gd name="T17" fmla="*/ 20 h 37"/>
                  <a:gd name="T18" fmla="*/ 226 w 247"/>
                  <a:gd name="T19" fmla="*/ 19 h 37"/>
                  <a:gd name="T20" fmla="*/ 247 w 247"/>
                  <a:gd name="T21" fmla="*/ 28 h 37"/>
                  <a:gd name="T22" fmla="*/ 207 w 247"/>
                  <a:gd name="T23" fmla="*/ 31 h 37"/>
                  <a:gd name="T24" fmla="*/ 199 w 247"/>
                  <a:gd name="T25" fmla="*/ 36 h 37"/>
                  <a:gd name="T26" fmla="*/ 191 w 247"/>
                  <a:gd name="T27" fmla="*/ 37 h 37"/>
                  <a:gd name="T28" fmla="*/ 170 w 247"/>
                  <a:gd name="T29" fmla="*/ 30 h 37"/>
                  <a:gd name="T30" fmla="*/ 159 w 247"/>
                  <a:gd name="T31" fmla="*/ 36 h 37"/>
                  <a:gd name="T32" fmla="*/ 151 w 247"/>
                  <a:gd name="T33" fmla="*/ 36 h 37"/>
                  <a:gd name="T34" fmla="*/ 115 w 247"/>
                  <a:gd name="T35" fmla="*/ 36 h 37"/>
                  <a:gd name="T36" fmla="*/ 115 w 247"/>
                  <a:gd name="T37" fmla="*/ 36 h 37"/>
                  <a:gd name="T38" fmla="*/ 67 w 247"/>
                  <a:gd name="T39" fmla="*/ 3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7" h="37">
                    <a:moveTo>
                      <a:pt x="67" y="36"/>
                    </a:moveTo>
                    <a:cubicBezTo>
                      <a:pt x="63" y="35"/>
                      <a:pt x="75" y="21"/>
                      <a:pt x="63" y="30"/>
                    </a:cubicBezTo>
                    <a:cubicBezTo>
                      <a:pt x="54" y="37"/>
                      <a:pt x="56" y="26"/>
                      <a:pt x="52" y="27"/>
                    </a:cubicBezTo>
                    <a:cubicBezTo>
                      <a:pt x="42" y="27"/>
                      <a:pt x="33" y="27"/>
                      <a:pt x="24" y="29"/>
                    </a:cubicBezTo>
                    <a:cubicBezTo>
                      <a:pt x="18" y="29"/>
                      <a:pt x="9" y="36"/>
                      <a:pt x="5" y="27"/>
                    </a:cubicBezTo>
                    <a:cubicBezTo>
                      <a:pt x="0" y="15"/>
                      <a:pt x="16" y="18"/>
                      <a:pt x="19" y="12"/>
                    </a:cubicBezTo>
                    <a:cubicBezTo>
                      <a:pt x="88" y="0"/>
                      <a:pt x="158" y="3"/>
                      <a:pt x="227" y="4"/>
                    </a:cubicBezTo>
                    <a:cubicBezTo>
                      <a:pt x="225" y="6"/>
                      <a:pt x="222" y="8"/>
                      <a:pt x="220" y="10"/>
                    </a:cubicBezTo>
                    <a:cubicBezTo>
                      <a:pt x="216" y="13"/>
                      <a:pt x="214" y="16"/>
                      <a:pt x="218" y="20"/>
                    </a:cubicBezTo>
                    <a:cubicBezTo>
                      <a:pt x="220" y="23"/>
                      <a:pt x="223" y="21"/>
                      <a:pt x="226" y="19"/>
                    </a:cubicBezTo>
                    <a:cubicBezTo>
                      <a:pt x="239" y="7"/>
                      <a:pt x="244" y="16"/>
                      <a:pt x="247" y="28"/>
                    </a:cubicBezTo>
                    <a:cubicBezTo>
                      <a:pt x="234" y="36"/>
                      <a:pt x="221" y="31"/>
                      <a:pt x="207" y="31"/>
                    </a:cubicBezTo>
                    <a:cubicBezTo>
                      <a:pt x="203" y="31"/>
                      <a:pt x="200" y="30"/>
                      <a:pt x="199" y="36"/>
                    </a:cubicBezTo>
                    <a:cubicBezTo>
                      <a:pt x="196" y="36"/>
                      <a:pt x="194" y="36"/>
                      <a:pt x="191" y="37"/>
                    </a:cubicBezTo>
                    <a:cubicBezTo>
                      <a:pt x="184" y="36"/>
                      <a:pt x="176" y="33"/>
                      <a:pt x="170" y="30"/>
                    </a:cubicBezTo>
                    <a:cubicBezTo>
                      <a:pt x="161" y="25"/>
                      <a:pt x="162" y="33"/>
                      <a:pt x="159" y="36"/>
                    </a:cubicBezTo>
                    <a:cubicBezTo>
                      <a:pt x="156" y="36"/>
                      <a:pt x="154" y="36"/>
                      <a:pt x="151" y="36"/>
                    </a:cubicBezTo>
                    <a:cubicBezTo>
                      <a:pt x="139" y="25"/>
                      <a:pt x="127" y="37"/>
                      <a:pt x="115" y="36"/>
                    </a:cubicBezTo>
                    <a:cubicBezTo>
                      <a:pt x="115" y="36"/>
                      <a:pt x="115" y="36"/>
                      <a:pt x="115" y="36"/>
                    </a:cubicBezTo>
                    <a:cubicBezTo>
                      <a:pt x="99" y="33"/>
                      <a:pt x="83" y="34"/>
                      <a:pt x="67" y="36"/>
                    </a:cubicBezTo>
                    <a:close/>
                  </a:path>
                </a:pathLst>
              </a:custGeom>
              <a:solidFill>
                <a:srgbClr val="60A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626">
                <a:extLst>
                  <a:ext uri="{FF2B5EF4-FFF2-40B4-BE49-F238E27FC236}">
                    <a16:creationId xmlns:a16="http://schemas.microsoft.com/office/drawing/2014/main" id="{56649B75-89D4-4948-A47F-3AB5B8F10A76}"/>
                  </a:ext>
                </a:extLst>
              </p:cNvPr>
              <p:cNvSpPr>
                <a:spLocks/>
              </p:cNvSpPr>
              <p:nvPr/>
            </p:nvSpPr>
            <p:spPr bwMode="auto">
              <a:xfrm>
                <a:off x="593" y="3592"/>
                <a:ext cx="299" cy="58"/>
              </a:xfrm>
              <a:custGeom>
                <a:avLst/>
                <a:gdLst>
                  <a:gd name="T0" fmla="*/ 252 w 266"/>
                  <a:gd name="T1" fmla="*/ 43 h 52"/>
                  <a:gd name="T2" fmla="*/ 212 w 266"/>
                  <a:gd name="T3" fmla="*/ 45 h 52"/>
                  <a:gd name="T4" fmla="*/ 176 w 266"/>
                  <a:gd name="T5" fmla="*/ 39 h 52"/>
                  <a:gd name="T6" fmla="*/ 188 w 266"/>
                  <a:gd name="T7" fmla="*/ 25 h 52"/>
                  <a:gd name="T8" fmla="*/ 126 w 266"/>
                  <a:gd name="T9" fmla="*/ 24 h 52"/>
                  <a:gd name="T10" fmla="*/ 144 w 266"/>
                  <a:gd name="T11" fmla="*/ 39 h 52"/>
                  <a:gd name="T12" fmla="*/ 106 w 266"/>
                  <a:gd name="T13" fmla="*/ 46 h 52"/>
                  <a:gd name="T14" fmla="*/ 88 w 266"/>
                  <a:gd name="T15" fmla="*/ 43 h 52"/>
                  <a:gd name="T16" fmla="*/ 98 w 266"/>
                  <a:gd name="T17" fmla="*/ 34 h 52"/>
                  <a:gd name="T18" fmla="*/ 38 w 266"/>
                  <a:gd name="T19" fmla="*/ 19 h 52"/>
                  <a:gd name="T20" fmla="*/ 0 w 266"/>
                  <a:gd name="T21" fmla="*/ 7 h 52"/>
                  <a:gd name="T22" fmla="*/ 24 w 266"/>
                  <a:gd name="T23" fmla="*/ 4 h 52"/>
                  <a:gd name="T24" fmla="*/ 107 w 266"/>
                  <a:gd name="T25" fmla="*/ 9 h 52"/>
                  <a:gd name="T26" fmla="*/ 195 w 266"/>
                  <a:gd name="T27" fmla="*/ 8 h 52"/>
                  <a:gd name="T28" fmla="*/ 260 w 266"/>
                  <a:gd name="T29" fmla="*/ 11 h 52"/>
                  <a:gd name="T30" fmla="*/ 259 w 266"/>
                  <a:gd name="T31" fmla="*/ 22 h 52"/>
                  <a:gd name="T32" fmla="*/ 252 w 266"/>
                  <a:gd name="T33"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52">
                    <a:moveTo>
                      <a:pt x="252" y="43"/>
                    </a:moveTo>
                    <a:cubicBezTo>
                      <a:pt x="239" y="52"/>
                      <a:pt x="225" y="46"/>
                      <a:pt x="212" y="45"/>
                    </a:cubicBezTo>
                    <a:cubicBezTo>
                      <a:pt x="200" y="43"/>
                      <a:pt x="188" y="41"/>
                      <a:pt x="176" y="39"/>
                    </a:cubicBezTo>
                    <a:cubicBezTo>
                      <a:pt x="175" y="30"/>
                      <a:pt x="182" y="28"/>
                      <a:pt x="188" y="25"/>
                    </a:cubicBezTo>
                    <a:cubicBezTo>
                      <a:pt x="167" y="37"/>
                      <a:pt x="147" y="24"/>
                      <a:pt x="126" y="24"/>
                    </a:cubicBezTo>
                    <a:cubicBezTo>
                      <a:pt x="132" y="31"/>
                      <a:pt x="145" y="26"/>
                      <a:pt x="144" y="39"/>
                    </a:cubicBezTo>
                    <a:cubicBezTo>
                      <a:pt x="131" y="40"/>
                      <a:pt x="118" y="37"/>
                      <a:pt x="106" y="46"/>
                    </a:cubicBezTo>
                    <a:cubicBezTo>
                      <a:pt x="102" y="49"/>
                      <a:pt x="93" y="49"/>
                      <a:pt x="88" y="43"/>
                    </a:cubicBezTo>
                    <a:cubicBezTo>
                      <a:pt x="90" y="40"/>
                      <a:pt x="94" y="38"/>
                      <a:pt x="98" y="34"/>
                    </a:cubicBezTo>
                    <a:cubicBezTo>
                      <a:pt x="80" y="20"/>
                      <a:pt x="59" y="20"/>
                      <a:pt x="38" y="19"/>
                    </a:cubicBezTo>
                    <a:cubicBezTo>
                      <a:pt x="24" y="18"/>
                      <a:pt x="10" y="18"/>
                      <a:pt x="0" y="7"/>
                    </a:cubicBezTo>
                    <a:cubicBezTo>
                      <a:pt x="7" y="0"/>
                      <a:pt x="17" y="2"/>
                      <a:pt x="24" y="4"/>
                    </a:cubicBezTo>
                    <a:cubicBezTo>
                      <a:pt x="52" y="11"/>
                      <a:pt x="80" y="7"/>
                      <a:pt x="107" y="9"/>
                    </a:cubicBezTo>
                    <a:cubicBezTo>
                      <a:pt x="136" y="11"/>
                      <a:pt x="165" y="7"/>
                      <a:pt x="195" y="8"/>
                    </a:cubicBezTo>
                    <a:cubicBezTo>
                      <a:pt x="216" y="9"/>
                      <a:pt x="238" y="10"/>
                      <a:pt x="260" y="11"/>
                    </a:cubicBezTo>
                    <a:cubicBezTo>
                      <a:pt x="266" y="15"/>
                      <a:pt x="266" y="20"/>
                      <a:pt x="259" y="22"/>
                    </a:cubicBezTo>
                    <a:cubicBezTo>
                      <a:pt x="244" y="26"/>
                      <a:pt x="248" y="34"/>
                      <a:pt x="252" y="43"/>
                    </a:cubicBezTo>
                    <a:close/>
                  </a:path>
                </a:pathLst>
              </a:custGeom>
              <a:solidFill>
                <a:srgbClr val="97C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627">
                <a:extLst>
                  <a:ext uri="{FF2B5EF4-FFF2-40B4-BE49-F238E27FC236}">
                    <a16:creationId xmlns:a16="http://schemas.microsoft.com/office/drawing/2014/main" id="{046B3ABA-1720-413B-B778-84D44074B198}"/>
                  </a:ext>
                </a:extLst>
              </p:cNvPr>
              <p:cNvSpPr>
                <a:spLocks/>
              </p:cNvSpPr>
              <p:nvPr/>
            </p:nvSpPr>
            <p:spPr bwMode="auto">
              <a:xfrm>
                <a:off x="760" y="3511"/>
                <a:ext cx="229" cy="64"/>
              </a:xfrm>
              <a:custGeom>
                <a:avLst/>
                <a:gdLst>
                  <a:gd name="T0" fmla="*/ 116 w 204"/>
                  <a:gd name="T1" fmla="*/ 27 h 57"/>
                  <a:gd name="T2" fmla="*/ 188 w 204"/>
                  <a:gd name="T3" fmla="*/ 35 h 57"/>
                  <a:gd name="T4" fmla="*/ 204 w 204"/>
                  <a:gd name="T5" fmla="*/ 43 h 57"/>
                  <a:gd name="T6" fmla="*/ 159 w 204"/>
                  <a:gd name="T7" fmla="*/ 42 h 57"/>
                  <a:gd name="T8" fmla="*/ 149 w 204"/>
                  <a:gd name="T9" fmla="*/ 43 h 57"/>
                  <a:gd name="T10" fmla="*/ 138 w 204"/>
                  <a:gd name="T11" fmla="*/ 42 h 57"/>
                  <a:gd name="T12" fmla="*/ 131 w 204"/>
                  <a:gd name="T13" fmla="*/ 42 h 57"/>
                  <a:gd name="T14" fmla="*/ 58 w 204"/>
                  <a:gd name="T15" fmla="*/ 43 h 57"/>
                  <a:gd name="T16" fmla="*/ 21 w 204"/>
                  <a:gd name="T17" fmla="*/ 32 h 57"/>
                  <a:gd name="T18" fmla="*/ 20 w 204"/>
                  <a:gd name="T19" fmla="*/ 31 h 57"/>
                  <a:gd name="T20" fmla="*/ 23 w 204"/>
                  <a:gd name="T21" fmla="*/ 22 h 57"/>
                  <a:gd name="T22" fmla="*/ 40 w 204"/>
                  <a:gd name="T23" fmla="*/ 13 h 57"/>
                  <a:gd name="T24" fmla="*/ 0 w 204"/>
                  <a:gd name="T25" fmla="*/ 7 h 57"/>
                  <a:gd name="T26" fmla="*/ 63 w 204"/>
                  <a:gd name="T27" fmla="*/ 6 h 57"/>
                  <a:gd name="T28" fmla="*/ 104 w 204"/>
                  <a:gd name="T29" fmla="*/ 11 h 57"/>
                  <a:gd name="T30" fmla="*/ 96 w 204"/>
                  <a:gd name="T31" fmla="*/ 19 h 57"/>
                  <a:gd name="T32" fmla="*/ 88 w 204"/>
                  <a:gd name="T33" fmla="*/ 22 h 57"/>
                  <a:gd name="T34" fmla="*/ 116 w 204"/>
                  <a:gd name="T35"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4" h="57">
                    <a:moveTo>
                      <a:pt x="116" y="27"/>
                    </a:moveTo>
                    <a:cubicBezTo>
                      <a:pt x="140" y="30"/>
                      <a:pt x="164" y="32"/>
                      <a:pt x="188" y="35"/>
                    </a:cubicBezTo>
                    <a:cubicBezTo>
                      <a:pt x="195" y="35"/>
                      <a:pt x="201" y="36"/>
                      <a:pt x="204" y="43"/>
                    </a:cubicBezTo>
                    <a:cubicBezTo>
                      <a:pt x="189" y="48"/>
                      <a:pt x="174" y="49"/>
                      <a:pt x="159" y="42"/>
                    </a:cubicBezTo>
                    <a:cubicBezTo>
                      <a:pt x="156" y="41"/>
                      <a:pt x="152" y="38"/>
                      <a:pt x="149" y="43"/>
                    </a:cubicBezTo>
                    <a:cubicBezTo>
                      <a:pt x="145" y="49"/>
                      <a:pt x="141" y="57"/>
                      <a:pt x="138" y="42"/>
                    </a:cubicBezTo>
                    <a:cubicBezTo>
                      <a:pt x="138" y="40"/>
                      <a:pt x="134" y="41"/>
                      <a:pt x="131" y="42"/>
                    </a:cubicBezTo>
                    <a:cubicBezTo>
                      <a:pt x="107" y="47"/>
                      <a:pt x="82" y="42"/>
                      <a:pt x="58" y="43"/>
                    </a:cubicBezTo>
                    <a:cubicBezTo>
                      <a:pt x="44" y="44"/>
                      <a:pt x="33" y="37"/>
                      <a:pt x="21" y="32"/>
                    </a:cubicBezTo>
                    <a:cubicBezTo>
                      <a:pt x="21" y="32"/>
                      <a:pt x="20" y="31"/>
                      <a:pt x="20" y="31"/>
                    </a:cubicBezTo>
                    <a:cubicBezTo>
                      <a:pt x="17" y="26"/>
                      <a:pt x="19" y="23"/>
                      <a:pt x="23" y="22"/>
                    </a:cubicBezTo>
                    <a:cubicBezTo>
                      <a:pt x="29" y="20"/>
                      <a:pt x="35" y="18"/>
                      <a:pt x="40" y="13"/>
                    </a:cubicBezTo>
                    <a:cubicBezTo>
                      <a:pt x="27" y="8"/>
                      <a:pt x="11" y="20"/>
                      <a:pt x="0" y="7"/>
                    </a:cubicBezTo>
                    <a:cubicBezTo>
                      <a:pt x="21" y="0"/>
                      <a:pt x="42" y="1"/>
                      <a:pt x="63" y="6"/>
                    </a:cubicBezTo>
                    <a:cubicBezTo>
                      <a:pt x="77" y="8"/>
                      <a:pt x="90" y="11"/>
                      <a:pt x="104" y="11"/>
                    </a:cubicBezTo>
                    <a:cubicBezTo>
                      <a:pt x="102" y="15"/>
                      <a:pt x="100" y="18"/>
                      <a:pt x="96" y="19"/>
                    </a:cubicBezTo>
                    <a:cubicBezTo>
                      <a:pt x="94" y="21"/>
                      <a:pt x="91" y="22"/>
                      <a:pt x="88" y="22"/>
                    </a:cubicBezTo>
                    <a:cubicBezTo>
                      <a:pt x="96" y="30"/>
                      <a:pt x="107" y="26"/>
                      <a:pt x="116" y="27"/>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628">
                <a:extLst>
                  <a:ext uri="{FF2B5EF4-FFF2-40B4-BE49-F238E27FC236}">
                    <a16:creationId xmlns:a16="http://schemas.microsoft.com/office/drawing/2014/main" id="{0280D5C7-1B95-4E61-96DC-DBF7FACEA591}"/>
                  </a:ext>
                </a:extLst>
              </p:cNvPr>
              <p:cNvSpPr>
                <a:spLocks/>
              </p:cNvSpPr>
              <p:nvPr/>
            </p:nvSpPr>
            <p:spPr bwMode="auto">
              <a:xfrm>
                <a:off x="859" y="3603"/>
                <a:ext cx="251" cy="42"/>
              </a:xfrm>
              <a:custGeom>
                <a:avLst/>
                <a:gdLst>
                  <a:gd name="T0" fmla="*/ 16 w 224"/>
                  <a:gd name="T1" fmla="*/ 33 h 37"/>
                  <a:gd name="T2" fmla="*/ 2 w 224"/>
                  <a:gd name="T3" fmla="*/ 20 h 37"/>
                  <a:gd name="T4" fmla="*/ 19 w 224"/>
                  <a:gd name="T5" fmla="*/ 9 h 37"/>
                  <a:gd name="T6" fmla="*/ 24 w 224"/>
                  <a:gd name="T7" fmla="*/ 1 h 37"/>
                  <a:gd name="T8" fmla="*/ 64 w 224"/>
                  <a:gd name="T9" fmla="*/ 6 h 37"/>
                  <a:gd name="T10" fmla="*/ 62 w 224"/>
                  <a:gd name="T11" fmla="*/ 12 h 37"/>
                  <a:gd name="T12" fmla="*/ 135 w 224"/>
                  <a:gd name="T13" fmla="*/ 17 h 37"/>
                  <a:gd name="T14" fmla="*/ 144 w 224"/>
                  <a:gd name="T15" fmla="*/ 5 h 37"/>
                  <a:gd name="T16" fmla="*/ 224 w 224"/>
                  <a:gd name="T17" fmla="*/ 9 h 37"/>
                  <a:gd name="T18" fmla="*/ 173 w 224"/>
                  <a:gd name="T19" fmla="*/ 16 h 37"/>
                  <a:gd name="T20" fmla="*/ 192 w 224"/>
                  <a:gd name="T21" fmla="*/ 29 h 37"/>
                  <a:gd name="T22" fmla="*/ 104 w 224"/>
                  <a:gd name="T23" fmla="*/ 31 h 37"/>
                  <a:gd name="T24" fmla="*/ 46 w 224"/>
                  <a:gd name="T25" fmla="*/ 36 h 37"/>
                  <a:gd name="T26" fmla="*/ 16 w 224"/>
                  <a:gd name="T27" fmla="*/ 3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4" h="37">
                    <a:moveTo>
                      <a:pt x="16" y="33"/>
                    </a:moveTo>
                    <a:cubicBezTo>
                      <a:pt x="13" y="27"/>
                      <a:pt x="0" y="30"/>
                      <a:pt x="2" y="20"/>
                    </a:cubicBezTo>
                    <a:cubicBezTo>
                      <a:pt x="3" y="12"/>
                      <a:pt x="12" y="10"/>
                      <a:pt x="19" y="9"/>
                    </a:cubicBezTo>
                    <a:cubicBezTo>
                      <a:pt x="25" y="9"/>
                      <a:pt x="26" y="6"/>
                      <a:pt x="24" y="1"/>
                    </a:cubicBezTo>
                    <a:cubicBezTo>
                      <a:pt x="37" y="2"/>
                      <a:pt x="51" y="0"/>
                      <a:pt x="64" y="6"/>
                    </a:cubicBezTo>
                    <a:cubicBezTo>
                      <a:pt x="66" y="9"/>
                      <a:pt x="60" y="12"/>
                      <a:pt x="62" y="12"/>
                    </a:cubicBezTo>
                    <a:cubicBezTo>
                      <a:pt x="86" y="14"/>
                      <a:pt x="110" y="22"/>
                      <a:pt x="135" y="17"/>
                    </a:cubicBezTo>
                    <a:cubicBezTo>
                      <a:pt x="143" y="16"/>
                      <a:pt x="146" y="12"/>
                      <a:pt x="144" y="5"/>
                    </a:cubicBezTo>
                    <a:cubicBezTo>
                      <a:pt x="171" y="3"/>
                      <a:pt x="198" y="2"/>
                      <a:pt x="224" y="9"/>
                    </a:cubicBezTo>
                    <a:cubicBezTo>
                      <a:pt x="209" y="21"/>
                      <a:pt x="190" y="12"/>
                      <a:pt x="173" y="16"/>
                    </a:cubicBezTo>
                    <a:cubicBezTo>
                      <a:pt x="177" y="23"/>
                      <a:pt x="192" y="16"/>
                      <a:pt x="192" y="29"/>
                    </a:cubicBezTo>
                    <a:cubicBezTo>
                      <a:pt x="163" y="30"/>
                      <a:pt x="134" y="35"/>
                      <a:pt x="104" y="31"/>
                    </a:cubicBezTo>
                    <a:cubicBezTo>
                      <a:pt x="85" y="28"/>
                      <a:pt x="65" y="35"/>
                      <a:pt x="46" y="36"/>
                    </a:cubicBezTo>
                    <a:cubicBezTo>
                      <a:pt x="35" y="37"/>
                      <a:pt x="26" y="29"/>
                      <a:pt x="16" y="33"/>
                    </a:cubicBezTo>
                    <a:close/>
                  </a:path>
                </a:pathLst>
              </a:custGeom>
              <a:solidFill>
                <a:srgbClr val="73B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629">
                <a:extLst>
                  <a:ext uri="{FF2B5EF4-FFF2-40B4-BE49-F238E27FC236}">
                    <a16:creationId xmlns:a16="http://schemas.microsoft.com/office/drawing/2014/main" id="{BA358A26-6A28-4608-A609-806D0439087D}"/>
                  </a:ext>
                </a:extLst>
              </p:cNvPr>
              <p:cNvSpPr>
                <a:spLocks/>
              </p:cNvSpPr>
              <p:nvPr/>
            </p:nvSpPr>
            <p:spPr bwMode="auto">
              <a:xfrm>
                <a:off x="505" y="3599"/>
                <a:ext cx="210" cy="41"/>
              </a:xfrm>
              <a:custGeom>
                <a:avLst/>
                <a:gdLst>
                  <a:gd name="T0" fmla="*/ 79 w 187"/>
                  <a:gd name="T1" fmla="*/ 1 h 37"/>
                  <a:gd name="T2" fmla="*/ 161 w 187"/>
                  <a:gd name="T3" fmla="*/ 11 h 37"/>
                  <a:gd name="T4" fmla="*/ 187 w 187"/>
                  <a:gd name="T5" fmla="*/ 22 h 37"/>
                  <a:gd name="T6" fmla="*/ 167 w 187"/>
                  <a:gd name="T7" fmla="*/ 37 h 37"/>
                  <a:gd name="T8" fmla="*/ 139 w 187"/>
                  <a:gd name="T9" fmla="*/ 33 h 37"/>
                  <a:gd name="T10" fmla="*/ 126 w 187"/>
                  <a:gd name="T11" fmla="*/ 32 h 37"/>
                  <a:gd name="T12" fmla="*/ 117 w 187"/>
                  <a:gd name="T13" fmla="*/ 34 h 37"/>
                  <a:gd name="T14" fmla="*/ 59 w 187"/>
                  <a:gd name="T15" fmla="*/ 26 h 37"/>
                  <a:gd name="T16" fmla="*/ 51 w 187"/>
                  <a:gd name="T17" fmla="*/ 25 h 37"/>
                  <a:gd name="T18" fmla="*/ 33 w 187"/>
                  <a:gd name="T19" fmla="*/ 13 h 37"/>
                  <a:gd name="T20" fmla="*/ 0 w 187"/>
                  <a:gd name="T21" fmla="*/ 8 h 37"/>
                  <a:gd name="T22" fmla="*/ 28 w 187"/>
                  <a:gd name="T23" fmla="*/ 1 h 37"/>
                  <a:gd name="T24" fmla="*/ 31 w 187"/>
                  <a:gd name="T25" fmla="*/ 1 h 37"/>
                  <a:gd name="T26" fmla="*/ 67 w 187"/>
                  <a:gd name="T27" fmla="*/ 2 h 37"/>
                  <a:gd name="T28" fmla="*/ 79 w 187"/>
                  <a:gd name="T29"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37">
                    <a:moveTo>
                      <a:pt x="79" y="1"/>
                    </a:moveTo>
                    <a:cubicBezTo>
                      <a:pt x="105" y="11"/>
                      <a:pt x="133" y="8"/>
                      <a:pt x="161" y="11"/>
                    </a:cubicBezTo>
                    <a:cubicBezTo>
                      <a:pt x="172" y="13"/>
                      <a:pt x="172" y="31"/>
                      <a:pt x="187" y="22"/>
                    </a:cubicBezTo>
                    <a:cubicBezTo>
                      <a:pt x="182" y="35"/>
                      <a:pt x="175" y="37"/>
                      <a:pt x="167" y="37"/>
                    </a:cubicBezTo>
                    <a:cubicBezTo>
                      <a:pt x="157" y="36"/>
                      <a:pt x="148" y="35"/>
                      <a:pt x="139" y="33"/>
                    </a:cubicBezTo>
                    <a:cubicBezTo>
                      <a:pt x="135" y="29"/>
                      <a:pt x="131" y="30"/>
                      <a:pt x="126" y="32"/>
                    </a:cubicBezTo>
                    <a:cubicBezTo>
                      <a:pt x="123" y="34"/>
                      <a:pt x="119" y="35"/>
                      <a:pt x="117" y="34"/>
                    </a:cubicBezTo>
                    <a:cubicBezTo>
                      <a:pt x="98" y="24"/>
                      <a:pt x="77" y="32"/>
                      <a:pt x="59" y="26"/>
                    </a:cubicBezTo>
                    <a:cubicBezTo>
                      <a:pt x="56" y="26"/>
                      <a:pt x="54" y="25"/>
                      <a:pt x="51" y="25"/>
                    </a:cubicBezTo>
                    <a:cubicBezTo>
                      <a:pt x="48" y="17"/>
                      <a:pt x="44" y="11"/>
                      <a:pt x="33" y="13"/>
                    </a:cubicBezTo>
                    <a:cubicBezTo>
                      <a:pt x="23" y="14"/>
                      <a:pt x="12" y="16"/>
                      <a:pt x="0" y="8"/>
                    </a:cubicBezTo>
                    <a:cubicBezTo>
                      <a:pt x="10" y="5"/>
                      <a:pt x="19" y="3"/>
                      <a:pt x="28" y="1"/>
                    </a:cubicBezTo>
                    <a:cubicBezTo>
                      <a:pt x="29" y="0"/>
                      <a:pt x="30" y="0"/>
                      <a:pt x="31" y="1"/>
                    </a:cubicBezTo>
                    <a:cubicBezTo>
                      <a:pt x="43" y="1"/>
                      <a:pt x="55" y="6"/>
                      <a:pt x="67" y="2"/>
                    </a:cubicBezTo>
                    <a:cubicBezTo>
                      <a:pt x="71" y="2"/>
                      <a:pt x="75" y="4"/>
                      <a:pt x="79" y="1"/>
                    </a:cubicBezTo>
                    <a:close/>
                  </a:path>
                </a:pathLst>
              </a:custGeom>
              <a:solidFill>
                <a:srgbClr val="6AAE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630">
                <a:extLst>
                  <a:ext uri="{FF2B5EF4-FFF2-40B4-BE49-F238E27FC236}">
                    <a16:creationId xmlns:a16="http://schemas.microsoft.com/office/drawing/2014/main" id="{4B7DF8C6-5770-4533-B632-FED246275405}"/>
                  </a:ext>
                </a:extLst>
              </p:cNvPr>
              <p:cNvSpPr>
                <a:spLocks/>
              </p:cNvSpPr>
              <p:nvPr/>
            </p:nvSpPr>
            <p:spPr bwMode="auto">
              <a:xfrm>
                <a:off x="1662" y="3591"/>
                <a:ext cx="240" cy="53"/>
              </a:xfrm>
              <a:custGeom>
                <a:avLst/>
                <a:gdLst>
                  <a:gd name="T0" fmla="*/ 177 w 213"/>
                  <a:gd name="T1" fmla="*/ 44 h 47"/>
                  <a:gd name="T2" fmla="*/ 172 w 213"/>
                  <a:gd name="T3" fmla="*/ 35 h 47"/>
                  <a:gd name="T4" fmla="*/ 159 w 213"/>
                  <a:gd name="T5" fmla="*/ 20 h 47"/>
                  <a:gd name="T6" fmla="*/ 155 w 213"/>
                  <a:gd name="T7" fmla="*/ 17 h 47"/>
                  <a:gd name="T8" fmla="*/ 66 w 213"/>
                  <a:gd name="T9" fmla="*/ 20 h 47"/>
                  <a:gd name="T10" fmla="*/ 52 w 213"/>
                  <a:gd name="T11" fmla="*/ 17 h 47"/>
                  <a:gd name="T12" fmla="*/ 40 w 213"/>
                  <a:gd name="T13" fmla="*/ 18 h 47"/>
                  <a:gd name="T14" fmla="*/ 0 w 213"/>
                  <a:gd name="T15" fmla="*/ 28 h 47"/>
                  <a:gd name="T16" fmla="*/ 17 w 213"/>
                  <a:gd name="T17" fmla="*/ 19 h 47"/>
                  <a:gd name="T18" fmla="*/ 13 w 213"/>
                  <a:gd name="T19" fmla="*/ 12 h 47"/>
                  <a:gd name="T20" fmla="*/ 63 w 213"/>
                  <a:gd name="T21" fmla="*/ 6 h 47"/>
                  <a:gd name="T22" fmla="*/ 146 w 213"/>
                  <a:gd name="T23" fmla="*/ 7 h 47"/>
                  <a:gd name="T24" fmla="*/ 190 w 213"/>
                  <a:gd name="T25" fmla="*/ 4 h 47"/>
                  <a:gd name="T26" fmla="*/ 205 w 213"/>
                  <a:gd name="T27" fmla="*/ 12 h 47"/>
                  <a:gd name="T28" fmla="*/ 195 w 213"/>
                  <a:gd name="T29" fmla="*/ 13 h 47"/>
                  <a:gd name="T30" fmla="*/ 182 w 213"/>
                  <a:gd name="T31" fmla="*/ 14 h 47"/>
                  <a:gd name="T32" fmla="*/ 194 w 213"/>
                  <a:gd name="T33" fmla="*/ 22 h 47"/>
                  <a:gd name="T34" fmla="*/ 204 w 213"/>
                  <a:gd name="T35" fmla="*/ 25 h 47"/>
                  <a:gd name="T36" fmla="*/ 186 w 213"/>
                  <a:gd name="T37" fmla="*/ 37 h 47"/>
                  <a:gd name="T38" fmla="*/ 213 w 213"/>
                  <a:gd name="T39" fmla="*/ 44 h 47"/>
                  <a:gd name="T40" fmla="*/ 177 w 213"/>
                  <a:gd name="T41"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3" h="47">
                    <a:moveTo>
                      <a:pt x="177" y="44"/>
                    </a:moveTo>
                    <a:cubicBezTo>
                      <a:pt x="181" y="37"/>
                      <a:pt x="173" y="37"/>
                      <a:pt x="172" y="35"/>
                    </a:cubicBezTo>
                    <a:cubicBezTo>
                      <a:pt x="169" y="28"/>
                      <a:pt x="148" y="37"/>
                      <a:pt x="159" y="20"/>
                    </a:cubicBezTo>
                    <a:cubicBezTo>
                      <a:pt x="158" y="19"/>
                      <a:pt x="156" y="17"/>
                      <a:pt x="155" y="17"/>
                    </a:cubicBezTo>
                    <a:cubicBezTo>
                      <a:pt x="126" y="24"/>
                      <a:pt x="96" y="7"/>
                      <a:pt x="66" y="20"/>
                    </a:cubicBezTo>
                    <a:cubicBezTo>
                      <a:pt x="63" y="21"/>
                      <a:pt x="55" y="23"/>
                      <a:pt x="52" y="17"/>
                    </a:cubicBezTo>
                    <a:cubicBezTo>
                      <a:pt x="47" y="8"/>
                      <a:pt x="42" y="15"/>
                      <a:pt x="40" y="18"/>
                    </a:cubicBezTo>
                    <a:cubicBezTo>
                      <a:pt x="30" y="33"/>
                      <a:pt x="15" y="31"/>
                      <a:pt x="0" y="28"/>
                    </a:cubicBezTo>
                    <a:cubicBezTo>
                      <a:pt x="6" y="26"/>
                      <a:pt x="13" y="24"/>
                      <a:pt x="17" y="19"/>
                    </a:cubicBezTo>
                    <a:cubicBezTo>
                      <a:pt x="22" y="14"/>
                      <a:pt x="17" y="13"/>
                      <a:pt x="13" y="12"/>
                    </a:cubicBezTo>
                    <a:cubicBezTo>
                      <a:pt x="29" y="5"/>
                      <a:pt x="47" y="6"/>
                      <a:pt x="63" y="6"/>
                    </a:cubicBezTo>
                    <a:cubicBezTo>
                      <a:pt x="91" y="7"/>
                      <a:pt x="118" y="9"/>
                      <a:pt x="146" y="7"/>
                    </a:cubicBezTo>
                    <a:cubicBezTo>
                      <a:pt x="161" y="6"/>
                      <a:pt x="174" y="0"/>
                      <a:pt x="190" y="4"/>
                    </a:cubicBezTo>
                    <a:cubicBezTo>
                      <a:pt x="196" y="5"/>
                      <a:pt x="201" y="7"/>
                      <a:pt x="205" y="12"/>
                    </a:cubicBezTo>
                    <a:cubicBezTo>
                      <a:pt x="202" y="16"/>
                      <a:pt x="198" y="14"/>
                      <a:pt x="195" y="13"/>
                    </a:cubicBezTo>
                    <a:cubicBezTo>
                      <a:pt x="190" y="11"/>
                      <a:pt x="184" y="5"/>
                      <a:pt x="182" y="14"/>
                    </a:cubicBezTo>
                    <a:cubicBezTo>
                      <a:pt x="181" y="21"/>
                      <a:pt x="186" y="24"/>
                      <a:pt x="194" y="22"/>
                    </a:cubicBezTo>
                    <a:cubicBezTo>
                      <a:pt x="196" y="22"/>
                      <a:pt x="198" y="23"/>
                      <a:pt x="204" y="25"/>
                    </a:cubicBezTo>
                    <a:cubicBezTo>
                      <a:pt x="197" y="30"/>
                      <a:pt x="187" y="26"/>
                      <a:pt x="186" y="37"/>
                    </a:cubicBezTo>
                    <a:cubicBezTo>
                      <a:pt x="195" y="39"/>
                      <a:pt x="205" y="39"/>
                      <a:pt x="213" y="44"/>
                    </a:cubicBezTo>
                    <a:cubicBezTo>
                      <a:pt x="201" y="45"/>
                      <a:pt x="189" y="47"/>
                      <a:pt x="177" y="44"/>
                    </a:cubicBezTo>
                    <a:close/>
                  </a:path>
                </a:pathLst>
              </a:custGeom>
              <a:solidFill>
                <a:srgbClr val="81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631">
                <a:extLst>
                  <a:ext uri="{FF2B5EF4-FFF2-40B4-BE49-F238E27FC236}">
                    <a16:creationId xmlns:a16="http://schemas.microsoft.com/office/drawing/2014/main" id="{5BE4CB1E-EA26-4072-8A86-D2373939F4F1}"/>
                  </a:ext>
                </a:extLst>
              </p:cNvPr>
              <p:cNvSpPr>
                <a:spLocks/>
              </p:cNvSpPr>
              <p:nvPr/>
            </p:nvSpPr>
            <p:spPr bwMode="auto">
              <a:xfrm>
                <a:off x="1041" y="3609"/>
                <a:ext cx="137" cy="43"/>
              </a:xfrm>
              <a:custGeom>
                <a:avLst/>
                <a:gdLst>
                  <a:gd name="T0" fmla="*/ 30 w 122"/>
                  <a:gd name="T1" fmla="*/ 24 h 38"/>
                  <a:gd name="T2" fmla="*/ 12 w 122"/>
                  <a:gd name="T3" fmla="*/ 18 h 38"/>
                  <a:gd name="T4" fmla="*/ 1 w 122"/>
                  <a:gd name="T5" fmla="*/ 12 h 38"/>
                  <a:gd name="T6" fmla="*/ 14 w 122"/>
                  <a:gd name="T7" fmla="*/ 4 h 38"/>
                  <a:gd name="T8" fmla="*/ 62 w 122"/>
                  <a:gd name="T9" fmla="*/ 4 h 38"/>
                  <a:gd name="T10" fmla="*/ 97 w 122"/>
                  <a:gd name="T11" fmla="*/ 4 h 38"/>
                  <a:gd name="T12" fmla="*/ 102 w 122"/>
                  <a:gd name="T13" fmla="*/ 12 h 38"/>
                  <a:gd name="T14" fmla="*/ 122 w 122"/>
                  <a:gd name="T15" fmla="*/ 24 h 38"/>
                  <a:gd name="T16" fmla="*/ 30 w 122"/>
                  <a:gd name="T17"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38">
                    <a:moveTo>
                      <a:pt x="30" y="24"/>
                    </a:moveTo>
                    <a:cubicBezTo>
                      <a:pt x="26" y="17"/>
                      <a:pt x="18" y="20"/>
                      <a:pt x="12" y="18"/>
                    </a:cubicBezTo>
                    <a:cubicBezTo>
                      <a:pt x="7" y="17"/>
                      <a:pt x="0" y="21"/>
                      <a:pt x="1" y="12"/>
                    </a:cubicBezTo>
                    <a:cubicBezTo>
                      <a:pt x="1" y="5"/>
                      <a:pt x="7" y="3"/>
                      <a:pt x="14" y="4"/>
                    </a:cubicBezTo>
                    <a:cubicBezTo>
                      <a:pt x="30" y="6"/>
                      <a:pt x="46" y="6"/>
                      <a:pt x="62" y="4"/>
                    </a:cubicBezTo>
                    <a:cubicBezTo>
                      <a:pt x="74" y="0"/>
                      <a:pt x="86" y="3"/>
                      <a:pt x="97" y="4"/>
                    </a:cubicBezTo>
                    <a:cubicBezTo>
                      <a:pt x="101" y="5"/>
                      <a:pt x="102" y="8"/>
                      <a:pt x="102" y="12"/>
                    </a:cubicBezTo>
                    <a:cubicBezTo>
                      <a:pt x="108" y="17"/>
                      <a:pt x="120" y="12"/>
                      <a:pt x="122" y="24"/>
                    </a:cubicBezTo>
                    <a:cubicBezTo>
                      <a:pt x="91" y="38"/>
                      <a:pt x="61" y="27"/>
                      <a:pt x="30" y="24"/>
                    </a:cubicBezTo>
                    <a:close/>
                  </a:path>
                </a:pathLst>
              </a:custGeom>
              <a:solidFill>
                <a:srgbClr val="509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632">
                <a:extLst>
                  <a:ext uri="{FF2B5EF4-FFF2-40B4-BE49-F238E27FC236}">
                    <a16:creationId xmlns:a16="http://schemas.microsoft.com/office/drawing/2014/main" id="{F92BF363-DA09-439B-8F9C-3297A63DA57D}"/>
                  </a:ext>
                </a:extLst>
              </p:cNvPr>
              <p:cNvSpPr>
                <a:spLocks/>
              </p:cNvSpPr>
              <p:nvPr/>
            </p:nvSpPr>
            <p:spPr bwMode="auto">
              <a:xfrm>
                <a:off x="916" y="3609"/>
                <a:ext cx="120" cy="29"/>
              </a:xfrm>
              <a:custGeom>
                <a:avLst/>
                <a:gdLst>
                  <a:gd name="T0" fmla="*/ 93 w 107"/>
                  <a:gd name="T1" fmla="*/ 0 h 26"/>
                  <a:gd name="T2" fmla="*/ 104 w 107"/>
                  <a:gd name="T3" fmla="*/ 12 h 26"/>
                  <a:gd name="T4" fmla="*/ 90 w 107"/>
                  <a:gd name="T5" fmla="*/ 15 h 26"/>
                  <a:gd name="T6" fmla="*/ 42 w 107"/>
                  <a:gd name="T7" fmla="*/ 18 h 26"/>
                  <a:gd name="T8" fmla="*/ 15 w 107"/>
                  <a:gd name="T9" fmla="*/ 12 h 26"/>
                  <a:gd name="T10" fmla="*/ 3 w 107"/>
                  <a:gd name="T11" fmla="*/ 13 h 26"/>
                  <a:gd name="T12" fmla="*/ 13 w 107"/>
                  <a:gd name="T13" fmla="*/ 1 h 26"/>
                  <a:gd name="T14" fmla="*/ 93 w 107"/>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26">
                    <a:moveTo>
                      <a:pt x="93" y="0"/>
                    </a:moveTo>
                    <a:cubicBezTo>
                      <a:pt x="95" y="5"/>
                      <a:pt x="107" y="3"/>
                      <a:pt x="104" y="12"/>
                    </a:cubicBezTo>
                    <a:cubicBezTo>
                      <a:pt x="102" y="19"/>
                      <a:pt x="95" y="13"/>
                      <a:pt x="90" y="15"/>
                    </a:cubicBezTo>
                    <a:cubicBezTo>
                      <a:pt x="75" y="22"/>
                      <a:pt x="58" y="19"/>
                      <a:pt x="42" y="18"/>
                    </a:cubicBezTo>
                    <a:cubicBezTo>
                      <a:pt x="36" y="18"/>
                      <a:pt x="22" y="21"/>
                      <a:pt x="15" y="12"/>
                    </a:cubicBezTo>
                    <a:cubicBezTo>
                      <a:pt x="9" y="5"/>
                      <a:pt x="7" y="26"/>
                      <a:pt x="3" y="13"/>
                    </a:cubicBezTo>
                    <a:cubicBezTo>
                      <a:pt x="0" y="6"/>
                      <a:pt x="10" y="6"/>
                      <a:pt x="13" y="1"/>
                    </a:cubicBezTo>
                    <a:cubicBezTo>
                      <a:pt x="40" y="0"/>
                      <a:pt x="66" y="0"/>
                      <a:pt x="93" y="0"/>
                    </a:cubicBezTo>
                    <a:close/>
                  </a:path>
                </a:pathLst>
              </a:custGeom>
              <a:solidFill>
                <a:srgbClr val="509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633">
                <a:extLst>
                  <a:ext uri="{FF2B5EF4-FFF2-40B4-BE49-F238E27FC236}">
                    <a16:creationId xmlns:a16="http://schemas.microsoft.com/office/drawing/2014/main" id="{1C8C0676-4573-47C2-A35F-D0A04548F5F1}"/>
                  </a:ext>
                </a:extLst>
              </p:cNvPr>
              <p:cNvSpPr>
                <a:spLocks/>
              </p:cNvSpPr>
              <p:nvPr/>
            </p:nvSpPr>
            <p:spPr bwMode="auto">
              <a:xfrm>
                <a:off x="2220" y="3591"/>
                <a:ext cx="136" cy="27"/>
              </a:xfrm>
              <a:custGeom>
                <a:avLst/>
                <a:gdLst>
                  <a:gd name="T0" fmla="*/ 49 w 121"/>
                  <a:gd name="T1" fmla="*/ 24 h 24"/>
                  <a:gd name="T2" fmla="*/ 32 w 121"/>
                  <a:gd name="T3" fmla="*/ 18 h 24"/>
                  <a:gd name="T4" fmla="*/ 5 w 121"/>
                  <a:gd name="T5" fmla="*/ 15 h 24"/>
                  <a:gd name="T6" fmla="*/ 5 w 121"/>
                  <a:gd name="T7" fmla="*/ 8 h 24"/>
                  <a:gd name="T8" fmla="*/ 31 w 121"/>
                  <a:gd name="T9" fmla="*/ 2 h 24"/>
                  <a:gd name="T10" fmla="*/ 53 w 121"/>
                  <a:gd name="T11" fmla="*/ 0 h 24"/>
                  <a:gd name="T12" fmla="*/ 61 w 121"/>
                  <a:gd name="T13" fmla="*/ 0 h 24"/>
                  <a:gd name="T14" fmla="*/ 121 w 121"/>
                  <a:gd name="T15" fmla="*/ 9 h 24"/>
                  <a:gd name="T16" fmla="*/ 109 w 121"/>
                  <a:gd name="T17" fmla="*/ 18 h 24"/>
                  <a:gd name="T18" fmla="*/ 49 w 121"/>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24">
                    <a:moveTo>
                      <a:pt x="49" y="24"/>
                    </a:moveTo>
                    <a:cubicBezTo>
                      <a:pt x="49" y="7"/>
                      <a:pt x="36" y="16"/>
                      <a:pt x="32" y="18"/>
                    </a:cubicBezTo>
                    <a:cubicBezTo>
                      <a:pt x="22" y="21"/>
                      <a:pt x="13" y="19"/>
                      <a:pt x="5" y="15"/>
                    </a:cubicBezTo>
                    <a:cubicBezTo>
                      <a:pt x="0" y="13"/>
                      <a:pt x="3" y="10"/>
                      <a:pt x="5" y="8"/>
                    </a:cubicBezTo>
                    <a:cubicBezTo>
                      <a:pt x="13" y="0"/>
                      <a:pt x="22" y="2"/>
                      <a:pt x="31" y="2"/>
                    </a:cubicBezTo>
                    <a:cubicBezTo>
                      <a:pt x="38" y="1"/>
                      <a:pt x="46" y="6"/>
                      <a:pt x="53" y="0"/>
                    </a:cubicBezTo>
                    <a:cubicBezTo>
                      <a:pt x="56" y="0"/>
                      <a:pt x="58" y="0"/>
                      <a:pt x="61" y="0"/>
                    </a:cubicBezTo>
                    <a:cubicBezTo>
                      <a:pt x="82" y="0"/>
                      <a:pt x="100" y="10"/>
                      <a:pt x="121" y="9"/>
                    </a:cubicBezTo>
                    <a:cubicBezTo>
                      <a:pt x="119" y="21"/>
                      <a:pt x="113" y="17"/>
                      <a:pt x="109" y="18"/>
                    </a:cubicBezTo>
                    <a:cubicBezTo>
                      <a:pt x="89" y="21"/>
                      <a:pt x="68" y="17"/>
                      <a:pt x="49" y="24"/>
                    </a:cubicBezTo>
                    <a:close/>
                  </a:path>
                </a:pathLst>
              </a:custGeom>
              <a:solidFill>
                <a:srgbClr val="2386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634">
                <a:extLst>
                  <a:ext uri="{FF2B5EF4-FFF2-40B4-BE49-F238E27FC236}">
                    <a16:creationId xmlns:a16="http://schemas.microsoft.com/office/drawing/2014/main" id="{8E3BC6ED-55CF-4EAA-8EE6-E35D71E21CBC}"/>
                  </a:ext>
                </a:extLst>
              </p:cNvPr>
              <p:cNvSpPr>
                <a:spLocks/>
              </p:cNvSpPr>
              <p:nvPr/>
            </p:nvSpPr>
            <p:spPr bwMode="auto">
              <a:xfrm>
                <a:off x="351" y="3518"/>
                <a:ext cx="130" cy="43"/>
              </a:xfrm>
              <a:custGeom>
                <a:avLst/>
                <a:gdLst>
                  <a:gd name="T0" fmla="*/ 0 w 116"/>
                  <a:gd name="T1" fmla="*/ 25 h 38"/>
                  <a:gd name="T2" fmla="*/ 58 w 116"/>
                  <a:gd name="T3" fmla="*/ 13 h 38"/>
                  <a:gd name="T4" fmla="*/ 109 w 116"/>
                  <a:gd name="T5" fmla="*/ 19 h 38"/>
                  <a:gd name="T6" fmla="*/ 116 w 116"/>
                  <a:gd name="T7" fmla="*/ 25 h 38"/>
                  <a:gd name="T8" fmla="*/ 54 w 116"/>
                  <a:gd name="T9" fmla="*/ 23 h 38"/>
                  <a:gd name="T10" fmla="*/ 20 w 116"/>
                  <a:gd name="T11" fmla="*/ 26 h 38"/>
                  <a:gd name="T12" fmla="*/ 0 w 116"/>
                  <a:gd name="T13" fmla="*/ 25 h 38"/>
                </a:gdLst>
                <a:ahLst/>
                <a:cxnLst>
                  <a:cxn ang="0">
                    <a:pos x="T0" y="T1"/>
                  </a:cxn>
                  <a:cxn ang="0">
                    <a:pos x="T2" y="T3"/>
                  </a:cxn>
                  <a:cxn ang="0">
                    <a:pos x="T4" y="T5"/>
                  </a:cxn>
                  <a:cxn ang="0">
                    <a:pos x="T6" y="T7"/>
                  </a:cxn>
                  <a:cxn ang="0">
                    <a:pos x="T8" y="T9"/>
                  </a:cxn>
                  <a:cxn ang="0">
                    <a:pos x="T10" y="T11"/>
                  </a:cxn>
                  <a:cxn ang="0">
                    <a:pos x="T12" y="T13"/>
                  </a:cxn>
                </a:cxnLst>
                <a:rect l="0" t="0" r="r" b="b"/>
                <a:pathLst>
                  <a:path w="116" h="38">
                    <a:moveTo>
                      <a:pt x="0" y="25"/>
                    </a:moveTo>
                    <a:cubicBezTo>
                      <a:pt x="15" y="0"/>
                      <a:pt x="35" y="3"/>
                      <a:pt x="58" y="13"/>
                    </a:cubicBezTo>
                    <a:cubicBezTo>
                      <a:pt x="74" y="19"/>
                      <a:pt x="93" y="9"/>
                      <a:pt x="109" y="19"/>
                    </a:cubicBezTo>
                    <a:cubicBezTo>
                      <a:pt x="112" y="21"/>
                      <a:pt x="115" y="22"/>
                      <a:pt x="116" y="25"/>
                    </a:cubicBezTo>
                    <a:cubicBezTo>
                      <a:pt x="95" y="38"/>
                      <a:pt x="75" y="21"/>
                      <a:pt x="54" y="23"/>
                    </a:cubicBezTo>
                    <a:cubicBezTo>
                      <a:pt x="43" y="23"/>
                      <a:pt x="31" y="19"/>
                      <a:pt x="20" y="26"/>
                    </a:cubicBezTo>
                    <a:cubicBezTo>
                      <a:pt x="13" y="30"/>
                      <a:pt x="6" y="31"/>
                      <a:pt x="0" y="25"/>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635">
                <a:extLst>
                  <a:ext uri="{FF2B5EF4-FFF2-40B4-BE49-F238E27FC236}">
                    <a16:creationId xmlns:a16="http://schemas.microsoft.com/office/drawing/2014/main" id="{FEFEFA70-AA57-4828-8AAE-0895BD181C86}"/>
                  </a:ext>
                </a:extLst>
              </p:cNvPr>
              <p:cNvSpPr>
                <a:spLocks/>
              </p:cNvSpPr>
              <p:nvPr/>
            </p:nvSpPr>
            <p:spPr bwMode="auto">
              <a:xfrm>
                <a:off x="1218" y="3528"/>
                <a:ext cx="104" cy="44"/>
              </a:xfrm>
              <a:custGeom>
                <a:avLst/>
                <a:gdLst>
                  <a:gd name="T0" fmla="*/ 0 w 92"/>
                  <a:gd name="T1" fmla="*/ 36 h 39"/>
                  <a:gd name="T2" fmla="*/ 41 w 92"/>
                  <a:gd name="T3" fmla="*/ 11 h 39"/>
                  <a:gd name="T4" fmla="*/ 75 w 92"/>
                  <a:gd name="T5" fmla="*/ 12 h 39"/>
                  <a:gd name="T6" fmla="*/ 92 w 92"/>
                  <a:gd name="T7" fmla="*/ 28 h 39"/>
                  <a:gd name="T8" fmla="*/ 9 w 92"/>
                  <a:gd name="T9" fmla="*/ 38 h 39"/>
                  <a:gd name="T10" fmla="*/ 0 w 92"/>
                  <a:gd name="T11" fmla="*/ 36 h 39"/>
                </a:gdLst>
                <a:ahLst/>
                <a:cxnLst>
                  <a:cxn ang="0">
                    <a:pos x="T0" y="T1"/>
                  </a:cxn>
                  <a:cxn ang="0">
                    <a:pos x="T2" y="T3"/>
                  </a:cxn>
                  <a:cxn ang="0">
                    <a:pos x="T4" y="T5"/>
                  </a:cxn>
                  <a:cxn ang="0">
                    <a:pos x="T6" y="T7"/>
                  </a:cxn>
                  <a:cxn ang="0">
                    <a:pos x="T8" y="T9"/>
                  </a:cxn>
                  <a:cxn ang="0">
                    <a:pos x="T10" y="T11"/>
                  </a:cxn>
                </a:cxnLst>
                <a:rect l="0" t="0" r="r" b="b"/>
                <a:pathLst>
                  <a:path w="92" h="39">
                    <a:moveTo>
                      <a:pt x="0" y="36"/>
                    </a:moveTo>
                    <a:cubicBezTo>
                      <a:pt x="15" y="30"/>
                      <a:pt x="30" y="25"/>
                      <a:pt x="41" y="11"/>
                    </a:cubicBezTo>
                    <a:cubicBezTo>
                      <a:pt x="51" y="0"/>
                      <a:pt x="64" y="16"/>
                      <a:pt x="75" y="12"/>
                    </a:cubicBezTo>
                    <a:cubicBezTo>
                      <a:pt x="77" y="21"/>
                      <a:pt x="90" y="19"/>
                      <a:pt x="92" y="28"/>
                    </a:cubicBezTo>
                    <a:cubicBezTo>
                      <a:pt x="63" y="25"/>
                      <a:pt x="37" y="39"/>
                      <a:pt x="9" y="38"/>
                    </a:cubicBezTo>
                    <a:cubicBezTo>
                      <a:pt x="5" y="38"/>
                      <a:pt x="2" y="39"/>
                      <a:pt x="0" y="36"/>
                    </a:cubicBezTo>
                    <a:close/>
                  </a:path>
                </a:pathLst>
              </a:custGeom>
              <a:solidFill>
                <a:srgbClr val="A7C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636">
                <a:extLst>
                  <a:ext uri="{FF2B5EF4-FFF2-40B4-BE49-F238E27FC236}">
                    <a16:creationId xmlns:a16="http://schemas.microsoft.com/office/drawing/2014/main" id="{7F23BB4B-C17C-4514-A9CC-5B7A59DC38AE}"/>
                  </a:ext>
                </a:extLst>
              </p:cNvPr>
              <p:cNvSpPr>
                <a:spLocks/>
              </p:cNvSpPr>
              <p:nvPr/>
            </p:nvSpPr>
            <p:spPr bwMode="auto">
              <a:xfrm>
                <a:off x="2160" y="3576"/>
                <a:ext cx="119" cy="31"/>
              </a:xfrm>
              <a:custGeom>
                <a:avLst/>
                <a:gdLst>
                  <a:gd name="T0" fmla="*/ 106 w 106"/>
                  <a:gd name="T1" fmla="*/ 13 h 27"/>
                  <a:gd name="T2" fmla="*/ 79 w 106"/>
                  <a:gd name="T3" fmla="*/ 20 h 27"/>
                  <a:gd name="T4" fmla="*/ 58 w 106"/>
                  <a:gd name="T5" fmla="*/ 21 h 27"/>
                  <a:gd name="T6" fmla="*/ 56 w 106"/>
                  <a:gd name="T7" fmla="*/ 15 h 27"/>
                  <a:gd name="T8" fmla="*/ 11 w 106"/>
                  <a:gd name="T9" fmla="*/ 20 h 27"/>
                  <a:gd name="T10" fmla="*/ 2 w 106"/>
                  <a:gd name="T11" fmla="*/ 17 h 27"/>
                  <a:gd name="T12" fmla="*/ 1 w 106"/>
                  <a:gd name="T13" fmla="*/ 14 h 27"/>
                  <a:gd name="T14" fmla="*/ 2 w 106"/>
                  <a:gd name="T15" fmla="*/ 13 h 27"/>
                  <a:gd name="T16" fmla="*/ 106 w 106"/>
                  <a:gd name="T17"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7">
                    <a:moveTo>
                      <a:pt x="106" y="13"/>
                    </a:moveTo>
                    <a:cubicBezTo>
                      <a:pt x="100" y="27"/>
                      <a:pt x="88" y="18"/>
                      <a:pt x="79" y="20"/>
                    </a:cubicBezTo>
                    <a:cubicBezTo>
                      <a:pt x="73" y="21"/>
                      <a:pt x="65" y="20"/>
                      <a:pt x="58" y="21"/>
                    </a:cubicBezTo>
                    <a:cubicBezTo>
                      <a:pt x="58" y="18"/>
                      <a:pt x="62" y="12"/>
                      <a:pt x="56" y="15"/>
                    </a:cubicBezTo>
                    <a:cubicBezTo>
                      <a:pt x="41" y="21"/>
                      <a:pt x="25" y="9"/>
                      <a:pt x="11" y="20"/>
                    </a:cubicBezTo>
                    <a:cubicBezTo>
                      <a:pt x="10" y="21"/>
                      <a:pt x="5" y="18"/>
                      <a:pt x="2" y="17"/>
                    </a:cubicBezTo>
                    <a:cubicBezTo>
                      <a:pt x="1" y="16"/>
                      <a:pt x="0" y="15"/>
                      <a:pt x="1" y="14"/>
                    </a:cubicBezTo>
                    <a:cubicBezTo>
                      <a:pt x="1" y="13"/>
                      <a:pt x="2" y="13"/>
                      <a:pt x="2" y="13"/>
                    </a:cubicBezTo>
                    <a:cubicBezTo>
                      <a:pt x="37" y="7"/>
                      <a:pt x="71" y="0"/>
                      <a:pt x="106" y="13"/>
                    </a:cubicBezTo>
                    <a:close/>
                  </a:path>
                </a:pathLst>
              </a:custGeom>
              <a:solidFill>
                <a:srgbClr val="66A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637">
                <a:extLst>
                  <a:ext uri="{FF2B5EF4-FFF2-40B4-BE49-F238E27FC236}">
                    <a16:creationId xmlns:a16="http://schemas.microsoft.com/office/drawing/2014/main" id="{05A09801-10FB-4923-B4DE-52046D2A3D2E}"/>
                  </a:ext>
                </a:extLst>
              </p:cNvPr>
              <p:cNvSpPr>
                <a:spLocks/>
              </p:cNvSpPr>
              <p:nvPr/>
            </p:nvSpPr>
            <p:spPr bwMode="auto">
              <a:xfrm>
                <a:off x="1893" y="3592"/>
                <a:ext cx="122" cy="33"/>
              </a:xfrm>
              <a:custGeom>
                <a:avLst/>
                <a:gdLst>
                  <a:gd name="T0" fmla="*/ 108 w 109"/>
                  <a:gd name="T1" fmla="*/ 7 h 29"/>
                  <a:gd name="T2" fmla="*/ 98 w 109"/>
                  <a:gd name="T3" fmla="*/ 15 h 29"/>
                  <a:gd name="T4" fmla="*/ 36 w 109"/>
                  <a:gd name="T5" fmla="*/ 9 h 29"/>
                  <a:gd name="T6" fmla="*/ 26 w 109"/>
                  <a:gd name="T7" fmla="*/ 10 h 29"/>
                  <a:gd name="T8" fmla="*/ 0 w 109"/>
                  <a:gd name="T9" fmla="*/ 11 h 29"/>
                  <a:gd name="T10" fmla="*/ 4 w 109"/>
                  <a:gd name="T11" fmla="*/ 5 h 29"/>
                  <a:gd name="T12" fmla="*/ 108 w 109"/>
                  <a:gd name="T13" fmla="*/ 7 h 29"/>
                </a:gdLst>
                <a:ahLst/>
                <a:cxnLst>
                  <a:cxn ang="0">
                    <a:pos x="T0" y="T1"/>
                  </a:cxn>
                  <a:cxn ang="0">
                    <a:pos x="T2" y="T3"/>
                  </a:cxn>
                  <a:cxn ang="0">
                    <a:pos x="T4" y="T5"/>
                  </a:cxn>
                  <a:cxn ang="0">
                    <a:pos x="T6" y="T7"/>
                  </a:cxn>
                  <a:cxn ang="0">
                    <a:pos x="T8" y="T9"/>
                  </a:cxn>
                  <a:cxn ang="0">
                    <a:pos x="T10" y="T11"/>
                  </a:cxn>
                  <a:cxn ang="0">
                    <a:pos x="T12" y="T13"/>
                  </a:cxn>
                </a:cxnLst>
                <a:rect l="0" t="0" r="r" b="b"/>
                <a:pathLst>
                  <a:path w="109" h="29">
                    <a:moveTo>
                      <a:pt x="108" y="7"/>
                    </a:moveTo>
                    <a:cubicBezTo>
                      <a:pt x="109" y="16"/>
                      <a:pt x="105" y="17"/>
                      <a:pt x="98" y="15"/>
                    </a:cubicBezTo>
                    <a:cubicBezTo>
                      <a:pt x="77" y="10"/>
                      <a:pt x="57" y="10"/>
                      <a:pt x="36" y="9"/>
                    </a:cubicBezTo>
                    <a:cubicBezTo>
                      <a:pt x="32" y="9"/>
                      <a:pt x="27" y="6"/>
                      <a:pt x="26" y="10"/>
                    </a:cubicBezTo>
                    <a:cubicBezTo>
                      <a:pt x="17" y="29"/>
                      <a:pt x="8" y="13"/>
                      <a:pt x="0" y="11"/>
                    </a:cubicBezTo>
                    <a:cubicBezTo>
                      <a:pt x="1" y="9"/>
                      <a:pt x="2" y="5"/>
                      <a:pt x="4" y="5"/>
                    </a:cubicBezTo>
                    <a:cubicBezTo>
                      <a:pt x="39" y="3"/>
                      <a:pt x="74" y="0"/>
                      <a:pt x="108" y="7"/>
                    </a:cubicBezTo>
                    <a:close/>
                  </a:path>
                </a:pathLst>
              </a:custGeom>
              <a:solidFill>
                <a:srgbClr val="81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638">
                <a:extLst>
                  <a:ext uri="{FF2B5EF4-FFF2-40B4-BE49-F238E27FC236}">
                    <a16:creationId xmlns:a16="http://schemas.microsoft.com/office/drawing/2014/main" id="{66167781-DB70-46B6-B0A2-66DEB3DCBEC5}"/>
                  </a:ext>
                </a:extLst>
              </p:cNvPr>
              <p:cNvSpPr>
                <a:spLocks/>
              </p:cNvSpPr>
              <p:nvPr/>
            </p:nvSpPr>
            <p:spPr bwMode="auto">
              <a:xfrm>
                <a:off x="2019" y="3591"/>
                <a:ext cx="143" cy="17"/>
              </a:xfrm>
              <a:custGeom>
                <a:avLst/>
                <a:gdLst>
                  <a:gd name="T0" fmla="*/ 128 w 128"/>
                  <a:gd name="T1" fmla="*/ 0 h 15"/>
                  <a:gd name="T2" fmla="*/ 128 w 128"/>
                  <a:gd name="T3" fmla="*/ 4 h 15"/>
                  <a:gd name="T4" fmla="*/ 71 w 128"/>
                  <a:gd name="T5" fmla="*/ 10 h 15"/>
                  <a:gd name="T6" fmla="*/ 11 w 128"/>
                  <a:gd name="T7" fmla="*/ 12 h 15"/>
                  <a:gd name="T8" fmla="*/ 0 w 128"/>
                  <a:gd name="T9" fmla="*/ 8 h 15"/>
                  <a:gd name="T10" fmla="*/ 128 w 128"/>
                  <a:gd name="T11" fmla="*/ 0 h 15"/>
                </a:gdLst>
                <a:ahLst/>
                <a:cxnLst>
                  <a:cxn ang="0">
                    <a:pos x="T0" y="T1"/>
                  </a:cxn>
                  <a:cxn ang="0">
                    <a:pos x="T2" y="T3"/>
                  </a:cxn>
                  <a:cxn ang="0">
                    <a:pos x="T4" y="T5"/>
                  </a:cxn>
                  <a:cxn ang="0">
                    <a:pos x="T6" y="T7"/>
                  </a:cxn>
                  <a:cxn ang="0">
                    <a:pos x="T8" y="T9"/>
                  </a:cxn>
                  <a:cxn ang="0">
                    <a:pos x="T10" y="T11"/>
                  </a:cxn>
                </a:cxnLst>
                <a:rect l="0" t="0" r="r" b="b"/>
                <a:pathLst>
                  <a:path w="128" h="15">
                    <a:moveTo>
                      <a:pt x="128" y="0"/>
                    </a:moveTo>
                    <a:cubicBezTo>
                      <a:pt x="128" y="1"/>
                      <a:pt x="128" y="3"/>
                      <a:pt x="128" y="4"/>
                    </a:cubicBezTo>
                    <a:cubicBezTo>
                      <a:pt x="110" y="13"/>
                      <a:pt x="89" y="11"/>
                      <a:pt x="71" y="10"/>
                    </a:cubicBezTo>
                    <a:cubicBezTo>
                      <a:pt x="50" y="9"/>
                      <a:pt x="31" y="15"/>
                      <a:pt x="11" y="12"/>
                    </a:cubicBezTo>
                    <a:cubicBezTo>
                      <a:pt x="7" y="11"/>
                      <a:pt x="3" y="12"/>
                      <a:pt x="0" y="8"/>
                    </a:cubicBezTo>
                    <a:cubicBezTo>
                      <a:pt x="42" y="0"/>
                      <a:pt x="85" y="3"/>
                      <a:pt x="128" y="0"/>
                    </a:cubicBezTo>
                    <a:close/>
                  </a:path>
                </a:pathLst>
              </a:custGeom>
              <a:solidFill>
                <a:srgbClr val="81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639">
                <a:extLst>
                  <a:ext uri="{FF2B5EF4-FFF2-40B4-BE49-F238E27FC236}">
                    <a16:creationId xmlns:a16="http://schemas.microsoft.com/office/drawing/2014/main" id="{3594FE19-51F8-4E71-B716-E56FE2FAAA59}"/>
                  </a:ext>
                </a:extLst>
              </p:cNvPr>
              <p:cNvSpPr>
                <a:spLocks/>
              </p:cNvSpPr>
              <p:nvPr/>
            </p:nvSpPr>
            <p:spPr bwMode="auto">
              <a:xfrm>
                <a:off x="1070" y="3531"/>
                <a:ext cx="75" cy="33"/>
              </a:xfrm>
              <a:custGeom>
                <a:avLst/>
                <a:gdLst>
                  <a:gd name="T0" fmla="*/ 0 w 67"/>
                  <a:gd name="T1" fmla="*/ 21 h 29"/>
                  <a:gd name="T2" fmla="*/ 25 w 67"/>
                  <a:gd name="T3" fmla="*/ 15 h 29"/>
                  <a:gd name="T4" fmla="*/ 65 w 67"/>
                  <a:gd name="T5" fmla="*/ 0 h 29"/>
                  <a:gd name="T6" fmla="*/ 56 w 67"/>
                  <a:gd name="T7" fmla="*/ 25 h 29"/>
                  <a:gd name="T8" fmla="*/ 28 w 67"/>
                  <a:gd name="T9" fmla="*/ 27 h 29"/>
                  <a:gd name="T10" fmla="*/ 0 w 67"/>
                  <a:gd name="T11" fmla="*/ 21 h 29"/>
                </a:gdLst>
                <a:ahLst/>
                <a:cxnLst>
                  <a:cxn ang="0">
                    <a:pos x="T0" y="T1"/>
                  </a:cxn>
                  <a:cxn ang="0">
                    <a:pos x="T2" y="T3"/>
                  </a:cxn>
                  <a:cxn ang="0">
                    <a:pos x="T4" y="T5"/>
                  </a:cxn>
                  <a:cxn ang="0">
                    <a:pos x="T6" y="T7"/>
                  </a:cxn>
                  <a:cxn ang="0">
                    <a:pos x="T8" y="T9"/>
                  </a:cxn>
                  <a:cxn ang="0">
                    <a:pos x="T10" y="T11"/>
                  </a:cxn>
                </a:cxnLst>
                <a:rect l="0" t="0" r="r" b="b"/>
                <a:pathLst>
                  <a:path w="67" h="29">
                    <a:moveTo>
                      <a:pt x="0" y="21"/>
                    </a:moveTo>
                    <a:cubicBezTo>
                      <a:pt x="6" y="10"/>
                      <a:pt x="17" y="16"/>
                      <a:pt x="25" y="15"/>
                    </a:cubicBezTo>
                    <a:cubicBezTo>
                      <a:pt x="40" y="14"/>
                      <a:pt x="50" y="0"/>
                      <a:pt x="65" y="0"/>
                    </a:cubicBezTo>
                    <a:cubicBezTo>
                      <a:pt x="67" y="10"/>
                      <a:pt x="48" y="12"/>
                      <a:pt x="56" y="25"/>
                    </a:cubicBezTo>
                    <a:cubicBezTo>
                      <a:pt x="46" y="21"/>
                      <a:pt x="37" y="25"/>
                      <a:pt x="28" y="27"/>
                    </a:cubicBezTo>
                    <a:cubicBezTo>
                      <a:pt x="17" y="29"/>
                      <a:pt x="9" y="26"/>
                      <a:pt x="0" y="21"/>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640">
                <a:extLst>
                  <a:ext uri="{FF2B5EF4-FFF2-40B4-BE49-F238E27FC236}">
                    <a16:creationId xmlns:a16="http://schemas.microsoft.com/office/drawing/2014/main" id="{C979B564-4C43-4445-9478-AEB94751634A}"/>
                  </a:ext>
                </a:extLst>
              </p:cNvPr>
              <p:cNvSpPr>
                <a:spLocks/>
              </p:cNvSpPr>
              <p:nvPr/>
            </p:nvSpPr>
            <p:spPr bwMode="auto">
              <a:xfrm>
                <a:off x="2104" y="3517"/>
                <a:ext cx="40" cy="40"/>
              </a:xfrm>
              <a:custGeom>
                <a:avLst/>
                <a:gdLst>
                  <a:gd name="T0" fmla="*/ 0 w 36"/>
                  <a:gd name="T1" fmla="*/ 22 h 36"/>
                  <a:gd name="T2" fmla="*/ 36 w 36"/>
                  <a:gd name="T3" fmla="*/ 22 h 36"/>
                  <a:gd name="T4" fmla="*/ 0 w 36"/>
                  <a:gd name="T5" fmla="*/ 22 h 36"/>
                </a:gdLst>
                <a:ahLst/>
                <a:cxnLst>
                  <a:cxn ang="0">
                    <a:pos x="T0" y="T1"/>
                  </a:cxn>
                  <a:cxn ang="0">
                    <a:pos x="T2" y="T3"/>
                  </a:cxn>
                  <a:cxn ang="0">
                    <a:pos x="T4" y="T5"/>
                  </a:cxn>
                </a:cxnLst>
                <a:rect l="0" t="0" r="r" b="b"/>
                <a:pathLst>
                  <a:path w="36" h="36">
                    <a:moveTo>
                      <a:pt x="0" y="22"/>
                    </a:moveTo>
                    <a:cubicBezTo>
                      <a:pt x="12" y="17"/>
                      <a:pt x="24" y="0"/>
                      <a:pt x="36" y="22"/>
                    </a:cubicBezTo>
                    <a:cubicBezTo>
                      <a:pt x="24" y="23"/>
                      <a:pt x="12" y="36"/>
                      <a:pt x="0" y="22"/>
                    </a:cubicBezTo>
                    <a:close/>
                  </a:path>
                </a:pathLst>
              </a:custGeom>
              <a:solidFill>
                <a:srgbClr val="9BC7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641">
                <a:extLst>
                  <a:ext uri="{FF2B5EF4-FFF2-40B4-BE49-F238E27FC236}">
                    <a16:creationId xmlns:a16="http://schemas.microsoft.com/office/drawing/2014/main" id="{EBDED4D2-B1B2-4891-979F-CB25DA25DCC4}"/>
                  </a:ext>
                </a:extLst>
              </p:cNvPr>
              <p:cNvSpPr>
                <a:spLocks/>
              </p:cNvSpPr>
              <p:nvPr/>
            </p:nvSpPr>
            <p:spPr bwMode="auto">
              <a:xfrm>
                <a:off x="989" y="3547"/>
                <a:ext cx="42" cy="24"/>
              </a:xfrm>
              <a:custGeom>
                <a:avLst/>
                <a:gdLst>
                  <a:gd name="T0" fmla="*/ 0 w 37"/>
                  <a:gd name="T1" fmla="*/ 11 h 21"/>
                  <a:gd name="T2" fmla="*/ 33 w 37"/>
                  <a:gd name="T3" fmla="*/ 3 h 21"/>
                  <a:gd name="T4" fmla="*/ 31 w 37"/>
                  <a:gd name="T5" fmla="*/ 13 h 21"/>
                  <a:gd name="T6" fmla="*/ 0 w 37"/>
                  <a:gd name="T7" fmla="*/ 11 h 21"/>
                </a:gdLst>
                <a:ahLst/>
                <a:cxnLst>
                  <a:cxn ang="0">
                    <a:pos x="T0" y="T1"/>
                  </a:cxn>
                  <a:cxn ang="0">
                    <a:pos x="T2" y="T3"/>
                  </a:cxn>
                  <a:cxn ang="0">
                    <a:pos x="T4" y="T5"/>
                  </a:cxn>
                  <a:cxn ang="0">
                    <a:pos x="T6" y="T7"/>
                  </a:cxn>
                </a:cxnLst>
                <a:rect l="0" t="0" r="r" b="b"/>
                <a:pathLst>
                  <a:path w="37" h="21">
                    <a:moveTo>
                      <a:pt x="0" y="11"/>
                    </a:moveTo>
                    <a:cubicBezTo>
                      <a:pt x="9" y="0"/>
                      <a:pt x="21" y="2"/>
                      <a:pt x="33" y="3"/>
                    </a:cubicBezTo>
                    <a:cubicBezTo>
                      <a:pt x="33" y="7"/>
                      <a:pt x="37" y="16"/>
                      <a:pt x="31" y="13"/>
                    </a:cubicBezTo>
                    <a:cubicBezTo>
                      <a:pt x="20" y="9"/>
                      <a:pt x="9" y="21"/>
                      <a:pt x="0" y="11"/>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642">
                <a:extLst>
                  <a:ext uri="{FF2B5EF4-FFF2-40B4-BE49-F238E27FC236}">
                    <a16:creationId xmlns:a16="http://schemas.microsoft.com/office/drawing/2014/main" id="{CA53A95D-0533-4D1B-AA5D-35A6E598999B}"/>
                  </a:ext>
                </a:extLst>
              </p:cNvPr>
              <p:cNvSpPr>
                <a:spLocks/>
              </p:cNvSpPr>
              <p:nvPr/>
            </p:nvSpPr>
            <p:spPr bwMode="auto">
              <a:xfrm>
                <a:off x="2153" y="3525"/>
                <a:ext cx="36" cy="27"/>
              </a:xfrm>
              <a:custGeom>
                <a:avLst/>
                <a:gdLst>
                  <a:gd name="T0" fmla="*/ 0 w 32"/>
                  <a:gd name="T1" fmla="*/ 15 h 24"/>
                  <a:gd name="T2" fmla="*/ 0 w 32"/>
                  <a:gd name="T3" fmla="*/ 0 h 24"/>
                  <a:gd name="T4" fmla="*/ 32 w 32"/>
                  <a:gd name="T5" fmla="*/ 16 h 24"/>
                  <a:gd name="T6" fmla="*/ 0 w 32"/>
                  <a:gd name="T7" fmla="*/ 15 h 24"/>
                </a:gdLst>
                <a:ahLst/>
                <a:cxnLst>
                  <a:cxn ang="0">
                    <a:pos x="T0" y="T1"/>
                  </a:cxn>
                  <a:cxn ang="0">
                    <a:pos x="T2" y="T3"/>
                  </a:cxn>
                  <a:cxn ang="0">
                    <a:pos x="T4" y="T5"/>
                  </a:cxn>
                  <a:cxn ang="0">
                    <a:pos x="T6" y="T7"/>
                  </a:cxn>
                </a:cxnLst>
                <a:rect l="0" t="0" r="r" b="b"/>
                <a:pathLst>
                  <a:path w="32" h="24">
                    <a:moveTo>
                      <a:pt x="0" y="15"/>
                    </a:moveTo>
                    <a:cubicBezTo>
                      <a:pt x="0" y="10"/>
                      <a:pt x="0" y="6"/>
                      <a:pt x="0" y="0"/>
                    </a:cubicBezTo>
                    <a:cubicBezTo>
                      <a:pt x="10" y="8"/>
                      <a:pt x="23" y="6"/>
                      <a:pt x="32" y="16"/>
                    </a:cubicBezTo>
                    <a:cubicBezTo>
                      <a:pt x="21" y="24"/>
                      <a:pt x="11" y="7"/>
                      <a:pt x="0" y="15"/>
                    </a:cubicBezTo>
                    <a:close/>
                  </a:path>
                </a:pathLst>
              </a:custGeom>
              <a:solidFill>
                <a:srgbClr val="9BC7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643">
                <a:extLst>
                  <a:ext uri="{FF2B5EF4-FFF2-40B4-BE49-F238E27FC236}">
                    <a16:creationId xmlns:a16="http://schemas.microsoft.com/office/drawing/2014/main" id="{CB1B643D-AA57-4214-A54D-24DCB7A54346}"/>
                  </a:ext>
                </a:extLst>
              </p:cNvPr>
              <p:cNvSpPr>
                <a:spLocks/>
              </p:cNvSpPr>
              <p:nvPr/>
            </p:nvSpPr>
            <p:spPr bwMode="auto">
              <a:xfrm>
                <a:off x="2050" y="3532"/>
                <a:ext cx="54" cy="13"/>
              </a:xfrm>
              <a:custGeom>
                <a:avLst/>
                <a:gdLst>
                  <a:gd name="T0" fmla="*/ 0 w 48"/>
                  <a:gd name="T1" fmla="*/ 8 h 11"/>
                  <a:gd name="T2" fmla="*/ 48 w 48"/>
                  <a:gd name="T3" fmla="*/ 8 h 11"/>
                  <a:gd name="T4" fmla="*/ 0 w 48"/>
                  <a:gd name="T5" fmla="*/ 8 h 11"/>
                </a:gdLst>
                <a:ahLst/>
                <a:cxnLst>
                  <a:cxn ang="0">
                    <a:pos x="T0" y="T1"/>
                  </a:cxn>
                  <a:cxn ang="0">
                    <a:pos x="T2" y="T3"/>
                  </a:cxn>
                  <a:cxn ang="0">
                    <a:pos x="T4" y="T5"/>
                  </a:cxn>
                </a:cxnLst>
                <a:rect l="0" t="0" r="r" b="b"/>
                <a:pathLst>
                  <a:path w="48" h="11">
                    <a:moveTo>
                      <a:pt x="0" y="8"/>
                    </a:moveTo>
                    <a:cubicBezTo>
                      <a:pt x="16" y="1"/>
                      <a:pt x="32" y="0"/>
                      <a:pt x="48" y="8"/>
                    </a:cubicBezTo>
                    <a:cubicBezTo>
                      <a:pt x="32" y="11"/>
                      <a:pt x="16" y="11"/>
                      <a:pt x="0" y="8"/>
                    </a:cubicBezTo>
                    <a:close/>
                  </a:path>
                </a:pathLst>
              </a:custGeom>
              <a:solidFill>
                <a:srgbClr val="98C6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644">
                <a:extLst>
                  <a:ext uri="{FF2B5EF4-FFF2-40B4-BE49-F238E27FC236}">
                    <a16:creationId xmlns:a16="http://schemas.microsoft.com/office/drawing/2014/main" id="{32CA28EF-8D53-4753-90C0-856B0804A6E0}"/>
                  </a:ext>
                </a:extLst>
              </p:cNvPr>
              <p:cNvSpPr>
                <a:spLocks/>
              </p:cNvSpPr>
              <p:nvPr/>
            </p:nvSpPr>
            <p:spPr bwMode="auto">
              <a:xfrm>
                <a:off x="1627" y="3601"/>
                <a:ext cx="50" cy="17"/>
              </a:xfrm>
              <a:custGeom>
                <a:avLst/>
                <a:gdLst>
                  <a:gd name="T0" fmla="*/ 44 w 44"/>
                  <a:gd name="T1" fmla="*/ 3 h 15"/>
                  <a:gd name="T2" fmla="*/ 0 w 44"/>
                  <a:gd name="T3" fmla="*/ 7 h 15"/>
                  <a:gd name="T4" fmla="*/ 44 w 44"/>
                  <a:gd name="T5" fmla="*/ 3 h 15"/>
                </a:gdLst>
                <a:ahLst/>
                <a:cxnLst>
                  <a:cxn ang="0">
                    <a:pos x="T0" y="T1"/>
                  </a:cxn>
                  <a:cxn ang="0">
                    <a:pos x="T2" y="T3"/>
                  </a:cxn>
                  <a:cxn ang="0">
                    <a:pos x="T4" y="T5"/>
                  </a:cxn>
                </a:cxnLst>
                <a:rect l="0" t="0" r="r" b="b"/>
                <a:pathLst>
                  <a:path w="44" h="15">
                    <a:moveTo>
                      <a:pt x="44" y="3"/>
                    </a:moveTo>
                    <a:cubicBezTo>
                      <a:pt x="30" y="6"/>
                      <a:pt x="15" y="15"/>
                      <a:pt x="0" y="7"/>
                    </a:cubicBezTo>
                    <a:cubicBezTo>
                      <a:pt x="14" y="0"/>
                      <a:pt x="29" y="4"/>
                      <a:pt x="44" y="3"/>
                    </a:cubicBezTo>
                    <a:close/>
                  </a:path>
                </a:pathLst>
              </a:custGeom>
              <a:solidFill>
                <a:srgbClr val="81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645">
                <a:extLst>
                  <a:ext uri="{FF2B5EF4-FFF2-40B4-BE49-F238E27FC236}">
                    <a16:creationId xmlns:a16="http://schemas.microsoft.com/office/drawing/2014/main" id="{EFB862B2-0F3D-4F08-A32E-2E4AAC244324}"/>
                  </a:ext>
                </a:extLst>
              </p:cNvPr>
              <p:cNvSpPr>
                <a:spLocks/>
              </p:cNvSpPr>
              <p:nvPr/>
            </p:nvSpPr>
            <p:spPr bwMode="auto">
              <a:xfrm>
                <a:off x="1056" y="3537"/>
                <a:ext cx="20" cy="28"/>
              </a:xfrm>
              <a:custGeom>
                <a:avLst/>
                <a:gdLst>
                  <a:gd name="T0" fmla="*/ 0 w 17"/>
                  <a:gd name="T1" fmla="*/ 16 h 25"/>
                  <a:gd name="T2" fmla="*/ 11 w 17"/>
                  <a:gd name="T3" fmla="*/ 0 h 25"/>
                  <a:gd name="T4" fmla="*/ 12 w 17"/>
                  <a:gd name="T5" fmla="*/ 16 h 25"/>
                  <a:gd name="T6" fmla="*/ 0 w 17"/>
                  <a:gd name="T7" fmla="*/ 16 h 25"/>
                </a:gdLst>
                <a:ahLst/>
                <a:cxnLst>
                  <a:cxn ang="0">
                    <a:pos x="T0" y="T1"/>
                  </a:cxn>
                  <a:cxn ang="0">
                    <a:pos x="T2" y="T3"/>
                  </a:cxn>
                  <a:cxn ang="0">
                    <a:pos x="T4" y="T5"/>
                  </a:cxn>
                  <a:cxn ang="0">
                    <a:pos x="T6" y="T7"/>
                  </a:cxn>
                </a:cxnLst>
                <a:rect l="0" t="0" r="r" b="b"/>
                <a:pathLst>
                  <a:path w="17" h="25">
                    <a:moveTo>
                      <a:pt x="0" y="16"/>
                    </a:moveTo>
                    <a:cubicBezTo>
                      <a:pt x="0" y="8"/>
                      <a:pt x="1" y="1"/>
                      <a:pt x="11" y="0"/>
                    </a:cubicBezTo>
                    <a:cubicBezTo>
                      <a:pt x="17" y="5"/>
                      <a:pt x="3" y="12"/>
                      <a:pt x="12" y="16"/>
                    </a:cubicBezTo>
                    <a:cubicBezTo>
                      <a:pt x="8" y="25"/>
                      <a:pt x="4" y="25"/>
                      <a:pt x="0" y="16"/>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646">
                <a:extLst>
                  <a:ext uri="{FF2B5EF4-FFF2-40B4-BE49-F238E27FC236}">
                    <a16:creationId xmlns:a16="http://schemas.microsoft.com/office/drawing/2014/main" id="{C63E1976-4EDC-4CC5-BD52-5A1F27BCDBBE}"/>
                  </a:ext>
                </a:extLst>
              </p:cNvPr>
              <p:cNvSpPr>
                <a:spLocks/>
              </p:cNvSpPr>
              <p:nvPr/>
            </p:nvSpPr>
            <p:spPr bwMode="auto">
              <a:xfrm>
                <a:off x="539" y="3593"/>
                <a:ext cx="41" cy="15"/>
              </a:xfrm>
              <a:custGeom>
                <a:avLst/>
                <a:gdLst>
                  <a:gd name="T0" fmla="*/ 36 w 36"/>
                  <a:gd name="T1" fmla="*/ 7 h 13"/>
                  <a:gd name="T2" fmla="*/ 0 w 36"/>
                  <a:gd name="T3" fmla="*/ 6 h 13"/>
                  <a:gd name="T4" fmla="*/ 36 w 36"/>
                  <a:gd name="T5" fmla="*/ 7 h 13"/>
                </a:gdLst>
                <a:ahLst/>
                <a:cxnLst>
                  <a:cxn ang="0">
                    <a:pos x="T0" y="T1"/>
                  </a:cxn>
                  <a:cxn ang="0">
                    <a:pos x="T2" y="T3"/>
                  </a:cxn>
                  <a:cxn ang="0">
                    <a:pos x="T4" y="T5"/>
                  </a:cxn>
                </a:cxnLst>
                <a:rect l="0" t="0" r="r" b="b"/>
                <a:pathLst>
                  <a:path w="36" h="13">
                    <a:moveTo>
                      <a:pt x="36" y="7"/>
                    </a:moveTo>
                    <a:cubicBezTo>
                      <a:pt x="24" y="13"/>
                      <a:pt x="12" y="12"/>
                      <a:pt x="0" y="6"/>
                    </a:cubicBezTo>
                    <a:cubicBezTo>
                      <a:pt x="12" y="0"/>
                      <a:pt x="24" y="9"/>
                      <a:pt x="36" y="7"/>
                    </a:cubicBezTo>
                    <a:close/>
                  </a:path>
                </a:pathLst>
              </a:custGeom>
              <a:solidFill>
                <a:srgbClr val="88BB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647">
                <a:extLst>
                  <a:ext uri="{FF2B5EF4-FFF2-40B4-BE49-F238E27FC236}">
                    <a16:creationId xmlns:a16="http://schemas.microsoft.com/office/drawing/2014/main" id="{992E68FE-3E52-43BE-BEFB-B714F18544BA}"/>
                  </a:ext>
                </a:extLst>
              </p:cNvPr>
              <p:cNvSpPr>
                <a:spLocks/>
              </p:cNvSpPr>
              <p:nvPr/>
            </p:nvSpPr>
            <p:spPr bwMode="auto">
              <a:xfrm>
                <a:off x="904" y="3436"/>
                <a:ext cx="265" cy="54"/>
              </a:xfrm>
              <a:custGeom>
                <a:avLst/>
                <a:gdLst>
                  <a:gd name="T0" fmla="*/ 0 w 236"/>
                  <a:gd name="T1" fmla="*/ 22 h 48"/>
                  <a:gd name="T2" fmla="*/ 49 w 236"/>
                  <a:gd name="T3" fmla="*/ 10 h 48"/>
                  <a:gd name="T4" fmla="*/ 93 w 236"/>
                  <a:gd name="T5" fmla="*/ 13 h 48"/>
                  <a:gd name="T6" fmla="*/ 120 w 236"/>
                  <a:gd name="T7" fmla="*/ 19 h 48"/>
                  <a:gd name="T8" fmla="*/ 144 w 236"/>
                  <a:gd name="T9" fmla="*/ 10 h 48"/>
                  <a:gd name="T10" fmla="*/ 163 w 236"/>
                  <a:gd name="T11" fmla="*/ 19 h 48"/>
                  <a:gd name="T12" fmla="*/ 192 w 236"/>
                  <a:gd name="T13" fmla="*/ 18 h 48"/>
                  <a:gd name="T14" fmla="*/ 220 w 236"/>
                  <a:gd name="T15" fmla="*/ 13 h 48"/>
                  <a:gd name="T16" fmla="*/ 236 w 236"/>
                  <a:gd name="T17" fmla="*/ 22 h 48"/>
                  <a:gd name="T18" fmla="*/ 188 w 236"/>
                  <a:gd name="T19" fmla="*/ 30 h 48"/>
                  <a:gd name="T20" fmla="*/ 112 w 236"/>
                  <a:gd name="T21" fmla="*/ 31 h 48"/>
                  <a:gd name="T22" fmla="*/ 29 w 236"/>
                  <a:gd name="T23" fmla="*/ 33 h 48"/>
                  <a:gd name="T24" fmla="*/ 23 w 236"/>
                  <a:gd name="T25" fmla="*/ 34 h 48"/>
                  <a:gd name="T26" fmla="*/ 6 w 236"/>
                  <a:gd name="T27" fmla="*/ 27 h 48"/>
                  <a:gd name="T28" fmla="*/ 0 w 236"/>
                  <a:gd name="T2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48">
                    <a:moveTo>
                      <a:pt x="0" y="22"/>
                    </a:moveTo>
                    <a:cubicBezTo>
                      <a:pt x="14" y="7"/>
                      <a:pt x="27" y="0"/>
                      <a:pt x="49" y="10"/>
                    </a:cubicBezTo>
                    <a:cubicBezTo>
                      <a:pt x="61" y="16"/>
                      <a:pt x="78" y="13"/>
                      <a:pt x="93" y="13"/>
                    </a:cubicBezTo>
                    <a:cubicBezTo>
                      <a:pt x="103" y="13"/>
                      <a:pt x="111" y="9"/>
                      <a:pt x="120" y="19"/>
                    </a:cubicBezTo>
                    <a:cubicBezTo>
                      <a:pt x="131" y="31"/>
                      <a:pt x="137" y="17"/>
                      <a:pt x="144" y="10"/>
                    </a:cubicBezTo>
                    <a:cubicBezTo>
                      <a:pt x="148" y="18"/>
                      <a:pt x="150" y="24"/>
                      <a:pt x="163" y="19"/>
                    </a:cubicBezTo>
                    <a:cubicBezTo>
                      <a:pt x="170" y="16"/>
                      <a:pt x="182" y="20"/>
                      <a:pt x="192" y="18"/>
                    </a:cubicBezTo>
                    <a:cubicBezTo>
                      <a:pt x="202" y="17"/>
                      <a:pt x="211" y="19"/>
                      <a:pt x="220" y="13"/>
                    </a:cubicBezTo>
                    <a:cubicBezTo>
                      <a:pt x="225" y="9"/>
                      <a:pt x="230" y="19"/>
                      <a:pt x="236" y="22"/>
                    </a:cubicBezTo>
                    <a:cubicBezTo>
                      <a:pt x="221" y="28"/>
                      <a:pt x="204" y="26"/>
                      <a:pt x="188" y="30"/>
                    </a:cubicBezTo>
                    <a:cubicBezTo>
                      <a:pt x="163" y="36"/>
                      <a:pt x="137" y="31"/>
                      <a:pt x="112" y="31"/>
                    </a:cubicBezTo>
                    <a:cubicBezTo>
                      <a:pt x="84" y="31"/>
                      <a:pt x="56" y="40"/>
                      <a:pt x="29" y="33"/>
                    </a:cubicBezTo>
                    <a:cubicBezTo>
                      <a:pt x="27" y="32"/>
                      <a:pt x="24" y="33"/>
                      <a:pt x="23" y="34"/>
                    </a:cubicBezTo>
                    <a:cubicBezTo>
                      <a:pt x="11" y="48"/>
                      <a:pt x="8" y="40"/>
                      <a:pt x="6" y="27"/>
                    </a:cubicBezTo>
                    <a:cubicBezTo>
                      <a:pt x="6" y="25"/>
                      <a:pt x="2" y="24"/>
                      <a:pt x="0" y="22"/>
                    </a:cubicBezTo>
                    <a:close/>
                  </a:path>
                </a:pathLst>
              </a:custGeom>
              <a:solidFill>
                <a:srgbClr val="9BC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648">
                <a:extLst>
                  <a:ext uri="{FF2B5EF4-FFF2-40B4-BE49-F238E27FC236}">
                    <a16:creationId xmlns:a16="http://schemas.microsoft.com/office/drawing/2014/main" id="{A9E3B75F-3B6A-4A16-9411-F0914690C7D7}"/>
                  </a:ext>
                </a:extLst>
              </p:cNvPr>
              <p:cNvSpPr>
                <a:spLocks/>
              </p:cNvSpPr>
              <p:nvPr/>
            </p:nvSpPr>
            <p:spPr bwMode="auto">
              <a:xfrm>
                <a:off x="1920" y="3418"/>
                <a:ext cx="196" cy="46"/>
              </a:xfrm>
              <a:custGeom>
                <a:avLst/>
                <a:gdLst>
                  <a:gd name="T0" fmla="*/ 0 w 175"/>
                  <a:gd name="T1" fmla="*/ 6 h 41"/>
                  <a:gd name="T2" fmla="*/ 30 w 175"/>
                  <a:gd name="T3" fmla="*/ 4 h 41"/>
                  <a:gd name="T4" fmla="*/ 54 w 175"/>
                  <a:gd name="T5" fmla="*/ 9 h 41"/>
                  <a:gd name="T6" fmla="*/ 103 w 175"/>
                  <a:gd name="T7" fmla="*/ 3 h 41"/>
                  <a:gd name="T8" fmla="*/ 120 w 175"/>
                  <a:gd name="T9" fmla="*/ 6 h 41"/>
                  <a:gd name="T10" fmla="*/ 170 w 175"/>
                  <a:gd name="T11" fmla="*/ 13 h 41"/>
                  <a:gd name="T12" fmla="*/ 168 w 175"/>
                  <a:gd name="T13" fmla="*/ 34 h 41"/>
                  <a:gd name="T14" fmla="*/ 108 w 175"/>
                  <a:gd name="T15" fmla="*/ 38 h 41"/>
                  <a:gd name="T16" fmla="*/ 81 w 175"/>
                  <a:gd name="T17" fmla="*/ 34 h 41"/>
                  <a:gd name="T18" fmla="*/ 44 w 175"/>
                  <a:gd name="T19" fmla="*/ 34 h 41"/>
                  <a:gd name="T20" fmla="*/ 44 w 175"/>
                  <a:gd name="T21" fmla="*/ 34 h 41"/>
                  <a:gd name="T22" fmla="*/ 32 w 175"/>
                  <a:gd name="T23" fmla="*/ 28 h 41"/>
                  <a:gd name="T24" fmla="*/ 0 w 175"/>
                  <a:gd name="T25"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41">
                    <a:moveTo>
                      <a:pt x="0" y="6"/>
                    </a:moveTo>
                    <a:cubicBezTo>
                      <a:pt x="10" y="7"/>
                      <a:pt x="22" y="27"/>
                      <a:pt x="30" y="4"/>
                    </a:cubicBezTo>
                    <a:cubicBezTo>
                      <a:pt x="31" y="3"/>
                      <a:pt x="46" y="10"/>
                      <a:pt x="54" y="9"/>
                    </a:cubicBezTo>
                    <a:cubicBezTo>
                      <a:pt x="70" y="8"/>
                      <a:pt x="88" y="13"/>
                      <a:pt x="103" y="3"/>
                    </a:cubicBezTo>
                    <a:cubicBezTo>
                      <a:pt x="109" y="0"/>
                      <a:pt x="115" y="4"/>
                      <a:pt x="120" y="6"/>
                    </a:cubicBezTo>
                    <a:cubicBezTo>
                      <a:pt x="136" y="13"/>
                      <a:pt x="151" y="24"/>
                      <a:pt x="170" y="13"/>
                    </a:cubicBezTo>
                    <a:cubicBezTo>
                      <a:pt x="175" y="21"/>
                      <a:pt x="168" y="27"/>
                      <a:pt x="168" y="34"/>
                    </a:cubicBezTo>
                    <a:cubicBezTo>
                      <a:pt x="148" y="40"/>
                      <a:pt x="128" y="37"/>
                      <a:pt x="108" y="38"/>
                    </a:cubicBezTo>
                    <a:cubicBezTo>
                      <a:pt x="98" y="41"/>
                      <a:pt x="90" y="41"/>
                      <a:pt x="81" y="34"/>
                    </a:cubicBezTo>
                    <a:cubicBezTo>
                      <a:pt x="69" y="24"/>
                      <a:pt x="56" y="34"/>
                      <a:pt x="44" y="34"/>
                    </a:cubicBezTo>
                    <a:cubicBezTo>
                      <a:pt x="44" y="34"/>
                      <a:pt x="44" y="34"/>
                      <a:pt x="44" y="34"/>
                    </a:cubicBezTo>
                    <a:cubicBezTo>
                      <a:pt x="41" y="29"/>
                      <a:pt x="38" y="25"/>
                      <a:pt x="32" y="28"/>
                    </a:cubicBezTo>
                    <a:cubicBezTo>
                      <a:pt x="8" y="40"/>
                      <a:pt x="6" y="21"/>
                      <a:pt x="0" y="6"/>
                    </a:cubicBezTo>
                    <a:close/>
                  </a:path>
                </a:pathLst>
              </a:custGeom>
              <a:solidFill>
                <a:srgbClr val="77B5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649">
                <a:extLst>
                  <a:ext uri="{FF2B5EF4-FFF2-40B4-BE49-F238E27FC236}">
                    <a16:creationId xmlns:a16="http://schemas.microsoft.com/office/drawing/2014/main" id="{1423A23C-11DB-4A23-8057-4BD3D25A6A66}"/>
                  </a:ext>
                </a:extLst>
              </p:cNvPr>
              <p:cNvSpPr>
                <a:spLocks/>
              </p:cNvSpPr>
              <p:nvPr/>
            </p:nvSpPr>
            <p:spPr bwMode="auto">
              <a:xfrm>
                <a:off x="535" y="3501"/>
                <a:ext cx="145" cy="44"/>
              </a:xfrm>
              <a:custGeom>
                <a:avLst/>
                <a:gdLst>
                  <a:gd name="T0" fmla="*/ 100 w 129"/>
                  <a:gd name="T1" fmla="*/ 12 h 39"/>
                  <a:gd name="T2" fmla="*/ 120 w 129"/>
                  <a:gd name="T3" fmla="*/ 18 h 39"/>
                  <a:gd name="T4" fmla="*/ 129 w 129"/>
                  <a:gd name="T5" fmla="*/ 22 h 39"/>
                  <a:gd name="T6" fmla="*/ 124 w 129"/>
                  <a:gd name="T7" fmla="*/ 32 h 39"/>
                  <a:gd name="T8" fmla="*/ 114 w 129"/>
                  <a:gd name="T9" fmla="*/ 32 h 39"/>
                  <a:gd name="T10" fmla="*/ 96 w 129"/>
                  <a:gd name="T11" fmla="*/ 21 h 39"/>
                  <a:gd name="T12" fmla="*/ 81 w 129"/>
                  <a:gd name="T13" fmla="*/ 37 h 39"/>
                  <a:gd name="T14" fmla="*/ 74 w 129"/>
                  <a:gd name="T15" fmla="*/ 20 h 39"/>
                  <a:gd name="T16" fmla="*/ 54 w 129"/>
                  <a:gd name="T17" fmla="*/ 38 h 39"/>
                  <a:gd name="T18" fmla="*/ 17 w 129"/>
                  <a:gd name="T19" fmla="*/ 12 h 39"/>
                  <a:gd name="T20" fmla="*/ 0 w 129"/>
                  <a:gd name="T21" fmla="*/ 0 h 39"/>
                  <a:gd name="T22" fmla="*/ 72 w 129"/>
                  <a:gd name="T23" fmla="*/ 8 h 39"/>
                  <a:gd name="T24" fmla="*/ 78 w 129"/>
                  <a:gd name="T25" fmla="*/ 10 h 39"/>
                  <a:gd name="T26" fmla="*/ 100 w 129"/>
                  <a:gd name="T27" fmla="*/ 1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39">
                    <a:moveTo>
                      <a:pt x="100" y="12"/>
                    </a:moveTo>
                    <a:cubicBezTo>
                      <a:pt x="106" y="18"/>
                      <a:pt x="114" y="16"/>
                      <a:pt x="120" y="18"/>
                    </a:cubicBezTo>
                    <a:cubicBezTo>
                      <a:pt x="123" y="19"/>
                      <a:pt x="126" y="20"/>
                      <a:pt x="129" y="22"/>
                    </a:cubicBezTo>
                    <a:cubicBezTo>
                      <a:pt x="127" y="25"/>
                      <a:pt x="126" y="29"/>
                      <a:pt x="124" y="32"/>
                    </a:cubicBezTo>
                    <a:cubicBezTo>
                      <a:pt x="121" y="37"/>
                      <a:pt x="117" y="34"/>
                      <a:pt x="114" y="32"/>
                    </a:cubicBezTo>
                    <a:cubicBezTo>
                      <a:pt x="109" y="28"/>
                      <a:pt x="104" y="25"/>
                      <a:pt x="96" y="21"/>
                    </a:cubicBezTo>
                    <a:cubicBezTo>
                      <a:pt x="102" y="39"/>
                      <a:pt x="91" y="38"/>
                      <a:pt x="81" y="37"/>
                    </a:cubicBezTo>
                    <a:cubicBezTo>
                      <a:pt x="66" y="36"/>
                      <a:pt x="80" y="26"/>
                      <a:pt x="74" y="20"/>
                    </a:cubicBezTo>
                    <a:cubicBezTo>
                      <a:pt x="66" y="22"/>
                      <a:pt x="52" y="15"/>
                      <a:pt x="54" y="38"/>
                    </a:cubicBezTo>
                    <a:cubicBezTo>
                      <a:pt x="46" y="18"/>
                      <a:pt x="36" y="9"/>
                      <a:pt x="17" y="12"/>
                    </a:cubicBezTo>
                    <a:cubicBezTo>
                      <a:pt x="12" y="13"/>
                      <a:pt x="6" y="5"/>
                      <a:pt x="0" y="0"/>
                    </a:cubicBezTo>
                    <a:cubicBezTo>
                      <a:pt x="24" y="0"/>
                      <a:pt x="48" y="4"/>
                      <a:pt x="72" y="8"/>
                    </a:cubicBezTo>
                    <a:cubicBezTo>
                      <a:pt x="74" y="8"/>
                      <a:pt x="77" y="9"/>
                      <a:pt x="78" y="10"/>
                    </a:cubicBezTo>
                    <a:cubicBezTo>
                      <a:pt x="84" y="24"/>
                      <a:pt x="92" y="13"/>
                      <a:pt x="100" y="12"/>
                    </a:cubicBezTo>
                    <a:close/>
                  </a:path>
                </a:pathLst>
              </a:custGeom>
              <a:solidFill>
                <a:srgbClr val="80B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650">
                <a:extLst>
                  <a:ext uri="{FF2B5EF4-FFF2-40B4-BE49-F238E27FC236}">
                    <a16:creationId xmlns:a16="http://schemas.microsoft.com/office/drawing/2014/main" id="{61CD93B2-5696-402F-9409-8290A8CAD0E8}"/>
                  </a:ext>
                </a:extLst>
              </p:cNvPr>
              <p:cNvSpPr>
                <a:spLocks/>
              </p:cNvSpPr>
              <p:nvPr/>
            </p:nvSpPr>
            <p:spPr bwMode="auto">
              <a:xfrm>
                <a:off x="722" y="3517"/>
                <a:ext cx="94" cy="31"/>
              </a:xfrm>
              <a:custGeom>
                <a:avLst/>
                <a:gdLst>
                  <a:gd name="T0" fmla="*/ 34 w 84"/>
                  <a:gd name="T1" fmla="*/ 2 h 28"/>
                  <a:gd name="T2" fmla="*/ 75 w 84"/>
                  <a:gd name="T3" fmla="*/ 2 h 28"/>
                  <a:gd name="T4" fmla="*/ 83 w 84"/>
                  <a:gd name="T5" fmla="*/ 5 h 28"/>
                  <a:gd name="T6" fmla="*/ 78 w 84"/>
                  <a:gd name="T7" fmla="*/ 12 h 28"/>
                  <a:gd name="T8" fmla="*/ 54 w 84"/>
                  <a:gd name="T9" fmla="*/ 26 h 28"/>
                  <a:gd name="T10" fmla="*/ 22 w 84"/>
                  <a:gd name="T11" fmla="*/ 25 h 28"/>
                  <a:gd name="T12" fmla="*/ 0 w 84"/>
                  <a:gd name="T13" fmla="*/ 18 h 28"/>
                  <a:gd name="T14" fmla="*/ 9 w 84"/>
                  <a:gd name="T15" fmla="*/ 7 h 28"/>
                  <a:gd name="T16" fmla="*/ 15 w 84"/>
                  <a:gd name="T17" fmla="*/ 1 h 28"/>
                  <a:gd name="T18" fmla="*/ 34 w 84"/>
                  <a:gd name="T19"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28">
                    <a:moveTo>
                      <a:pt x="34" y="2"/>
                    </a:moveTo>
                    <a:cubicBezTo>
                      <a:pt x="47" y="6"/>
                      <a:pt x="61" y="0"/>
                      <a:pt x="75" y="2"/>
                    </a:cubicBezTo>
                    <a:cubicBezTo>
                      <a:pt x="78" y="2"/>
                      <a:pt x="82" y="1"/>
                      <a:pt x="83" y="5"/>
                    </a:cubicBezTo>
                    <a:cubicBezTo>
                      <a:pt x="84" y="8"/>
                      <a:pt x="82" y="11"/>
                      <a:pt x="78" y="12"/>
                    </a:cubicBezTo>
                    <a:cubicBezTo>
                      <a:pt x="70" y="16"/>
                      <a:pt x="62" y="21"/>
                      <a:pt x="54" y="26"/>
                    </a:cubicBezTo>
                    <a:cubicBezTo>
                      <a:pt x="43" y="21"/>
                      <a:pt x="31" y="22"/>
                      <a:pt x="22" y="25"/>
                    </a:cubicBezTo>
                    <a:cubicBezTo>
                      <a:pt x="11" y="28"/>
                      <a:pt x="7" y="21"/>
                      <a:pt x="0" y="18"/>
                    </a:cubicBezTo>
                    <a:cubicBezTo>
                      <a:pt x="3" y="13"/>
                      <a:pt x="20" y="21"/>
                      <a:pt x="9" y="7"/>
                    </a:cubicBezTo>
                    <a:cubicBezTo>
                      <a:pt x="6" y="2"/>
                      <a:pt x="12" y="2"/>
                      <a:pt x="15" y="1"/>
                    </a:cubicBezTo>
                    <a:cubicBezTo>
                      <a:pt x="21" y="1"/>
                      <a:pt x="27" y="1"/>
                      <a:pt x="34" y="2"/>
                    </a:cubicBezTo>
                    <a:close/>
                  </a:path>
                </a:pathLst>
              </a:custGeom>
              <a:solidFill>
                <a:srgbClr val="7BB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651">
                <a:extLst>
                  <a:ext uri="{FF2B5EF4-FFF2-40B4-BE49-F238E27FC236}">
                    <a16:creationId xmlns:a16="http://schemas.microsoft.com/office/drawing/2014/main" id="{77F0A2E9-95B5-40A2-ADF5-B1DE2907EFAE}"/>
                  </a:ext>
                </a:extLst>
              </p:cNvPr>
              <p:cNvSpPr>
                <a:spLocks/>
              </p:cNvSpPr>
              <p:nvPr/>
            </p:nvSpPr>
            <p:spPr bwMode="auto">
              <a:xfrm>
                <a:off x="742" y="3461"/>
                <a:ext cx="162" cy="27"/>
              </a:xfrm>
              <a:custGeom>
                <a:avLst/>
                <a:gdLst>
                  <a:gd name="T0" fmla="*/ 72 w 144"/>
                  <a:gd name="T1" fmla="*/ 0 h 24"/>
                  <a:gd name="T2" fmla="*/ 144 w 144"/>
                  <a:gd name="T3" fmla="*/ 0 h 24"/>
                  <a:gd name="T4" fmla="*/ 142 w 144"/>
                  <a:gd name="T5" fmla="*/ 6 h 24"/>
                  <a:gd name="T6" fmla="*/ 53 w 144"/>
                  <a:gd name="T7" fmla="*/ 18 h 24"/>
                  <a:gd name="T8" fmla="*/ 0 w 144"/>
                  <a:gd name="T9" fmla="*/ 12 h 24"/>
                  <a:gd name="T10" fmla="*/ 14 w 144"/>
                  <a:gd name="T11" fmla="*/ 4 h 24"/>
                  <a:gd name="T12" fmla="*/ 63 w 144"/>
                  <a:gd name="T13" fmla="*/ 12 h 24"/>
                  <a:gd name="T14" fmla="*/ 72 w 144"/>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24">
                    <a:moveTo>
                      <a:pt x="72" y="0"/>
                    </a:moveTo>
                    <a:cubicBezTo>
                      <a:pt x="96" y="0"/>
                      <a:pt x="120" y="0"/>
                      <a:pt x="144" y="0"/>
                    </a:cubicBezTo>
                    <a:cubicBezTo>
                      <a:pt x="144" y="2"/>
                      <a:pt x="143" y="6"/>
                      <a:pt x="142" y="6"/>
                    </a:cubicBezTo>
                    <a:cubicBezTo>
                      <a:pt x="112" y="2"/>
                      <a:pt x="85" y="24"/>
                      <a:pt x="53" y="18"/>
                    </a:cubicBezTo>
                    <a:cubicBezTo>
                      <a:pt x="36" y="14"/>
                      <a:pt x="18" y="14"/>
                      <a:pt x="0" y="12"/>
                    </a:cubicBezTo>
                    <a:cubicBezTo>
                      <a:pt x="3" y="6"/>
                      <a:pt x="9" y="2"/>
                      <a:pt x="14" y="4"/>
                    </a:cubicBezTo>
                    <a:cubicBezTo>
                      <a:pt x="30" y="12"/>
                      <a:pt x="47" y="2"/>
                      <a:pt x="63" y="12"/>
                    </a:cubicBezTo>
                    <a:cubicBezTo>
                      <a:pt x="72" y="18"/>
                      <a:pt x="78" y="11"/>
                      <a:pt x="72" y="0"/>
                    </a:cubicBezTo>
                    <a:close/>
                  </a:path>
                </a:pathLst>
              </a:custGeom>
              <a:solidFill>
                <a:srgbClr val="9BC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652">
                <a:extLst>
                  <a:ext uri="{FF2B5EF4-FFF2-40B4-BE49-F238E27FC236}">
                    <a16:creationId xmlns:a16="http://schemas.microsoft.com/office/drawing/2014/main" id="{29CFF2C5-E1CE-462B-9950-EDBDD8D3DF6E}"/>
                  </a:ext>
                </a:extLst>
              </p:cNvPr>
              <p:cNvSpPr>
                <a:spLocks/>
              </p:cNvSpPr>
              <p:nvPr/>
            </p:nvSpPr>
            <p:spPr bwMode="auto">
              <a:xfrm>
                <a:off x="532" y="3458"/>
                <a:ext cx="143" cy="16"/>
              </a:xfrm>
              <a:custGeom>
                <a:avLst/>
                <a:gdLst>
                  <a:gd name="T0" fmla="*/ 0 w 128"/>
                  <a:gd name="T1" fmla="*/ 5 h 14"/>
                  <a:gd name="T2" fmla="*/ 41 w 128"/>
                  <a:gd name="T3" fmla="*/ 2 h 14"/>
                  <a:gd name="T4" fmla="*/ 127 w 128"/>
                  <a:gd name="T5" fmla="*/ 6 h 14"/>
                  <a:gd name="T6" fmla="*/ 127 w 128"/>
                  <a:gd name="T7" fmla="*/ 11 h 14"/>
                  <a:gd name="T8" fmla="*/ 94 w 128"/>
                  <a:gd name="T9" fmla="*/ 9 h 14"/>
                  <a:gd name="T10" fmla="*/ 22 w 128"/>
                  <a:gd name="T11" fmla="*/ 10 h 14"/>
                  <a:gd name="T12" fmla="*/ 0 w 128"/>
                  <a:gd name="T13" fmla="*/ 5 h 14"/>
                </a:gdLst>
                <a:ahLst/>
                <a:cxnLst>
                  <a:cxn ang="0">
                    <a:pos x="T0" y="T1"/>
                  </a:cxn>
                  <a:cxn ang="0">
                    <a:pos x="T2" y="T3"/>
                  </a:cxn>
                  <a:cxn ang="0">
                    <a:pos x="T4" y="T5"/>
                  </a:cxn>
                  <a:cxn ang="0">
                    <a:pos x="T6" y="T7"/>
                  </a:cxn>
                  <a:cxn ang="0">
                    <a:pos x="T8" y="T9"/>
                  </a:cxn>
                  <a:cxn ang="0">
                    <a:pos x="T10" y="T11"/>
                  </a:cxn>
                  <a:cxn ang="0">
                    <a:pos x="T12" y="T13"/>
                  </a:cxn>
                </a:cxnLst>
                <a:rect l="0" t="0" r="r" b="b"/>
                <a:pathLst>
                  <a:path w="128" h="14">
                    <a:moveTo>
                      <a:pt x="0" y="5"/>
                    </a:moveTo>
                    <a:cubicBezTo>
                      <a:pt x="13" y="4"/>
                      <a:pt x="27" y="4"/>
                      <a:pt x="41" y="2"/>
                    </a:cubicBezTo>
                    <a:cubicBezTo>
                      <a:pt x="70" y="0"/>
                      <a:pt x="98" y="3"/>
                      <a:pt x="127" y="6"/>
                    </a:cubicBezTo>
                    <a:cubicBezTo>
                      <a:pt x="128" y="8"/>
                      <a:pt x="128" y="9"/>
                      <a:pt x="127" y="11"/>
                    </a:cubicBezTo>
                    <a:cubicBezTo>
                      <a:pt x="116" y="14"/>
                      <a:pt x="105" y="11"/>
                      <a:pt x="94" y="9"/>
                    </a:cubicBezTo>
                    <a:cubicBezTo>
                      <a:pt x="70" y="6"/>
                      <a:pt x="46" y="10"/>
                      <a:pt x="22" y="10"/>
                    </a:cubicBezTo>
                    <a:cubicBezTo>
                      <a:pt x="14" y="10"/>
                      <a:pt x="6" y="13"/>
                      <a:pt x="0" y="5"/>
                    </a:cubicBezTo>
                    <a:close/>
                  </a:path>
                </a:pathLst>
              </a:custGeom>
              <a:solidFill>
                <a:srgbClr val="7F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653">
                <a:extLst>
                  <a:ext uri="{FF2B5EF4-FFF2-40B4-BE49-F238E27FC236}">
                    <a16:creationId xmlns:a16="http://schemas.microsoft.com/office/drawing/2014/main" id="{BAAFF282-BCA2-412B-8683-5BB659D2A320}"/>
                  </a:ext>
                </a:extLst>
              </p:cNvPr>
              <p:cNvSpPr>
                <a:spLocks/>
              </p:cNvSpPr>
              <p:nvPr/>
            </p:nvSpPr>
            <p:spPr bwMode="auto">
              <a:xfrm>
                <a:off x="881" y="3508"/>
                <a:ext cx="77" cy="35"/>
              </a:xfrm>
              <a:custGeom>
                <a:avLst/>
                <a:gdLst>
                  <a:gd name="T0" fmla="*/ 68 w 68"/>
                  <a:gd name="T1" fmla="*/ 10 h 31"/>
                  <a:gd name="T2" fmla="*/ 48 w 68"/>
                  <a:gd name="T3" fmla="*/ 18 h 31"/>
                  <a:gd name="T4" fmla="*/ 35 w 68"/>
                  <a:gd name="T5" fmla="*/ 17 h 31"/>
                  <a:gd name="T6" fmla="*/ 0 w 68"/>
                  <a:gd name="T7" fmla="*/ 14 h 31"/>
                  <a:gd name="T8" fmla="*/ 21 w 68"/>
                  <a:gd name="T9" fmla="*/ 12 h 31"/>
                  <a:gd name="T10" fmla="*/ 68 w 68"/>
                  <a:gd name="T11" fmla="*/ 10 h 31"/>
                </a:gdLst>
                <a:ahLst/>
                <a:cxnLst>
                  <a:cxn ang="0">
                    <a:pos x="T0" y="T1"/>
                  </a:cxn>
                  <a:cxn ang="0">
                    <a:pos x="T2" y="T3"/>
                  </a:cxn>
                  <a:cxn ang="0">
                    <a:pos x="T4" y="T5"/>
                  </a:cxn>
                  <a:cxn ang="0">
                    <a:pos x="T6" y="T7"/>
                  </a:cxn>
                  <a:cxn ang="0">
                    <a:pos x="T8" y="T9"/>
                  </a:cxn>
                  <a:cxn ang="0">
                    <a:pos x="T10" y="T11"/>
                  </a:cxn>
                </a:cxnLst>
                <a:rect l="0" t="0" r="r" b="b"/>
                <a:pathLst>
                  <a:path w="68" h="31">
                    <a:moveTo>
                      <a:pt x="68" y="10"/>
                    </a:moveTo>
                    <a:cubicBezTo>
                      <a:pt x="65" y="31"/>
                      <a:pt x="65" y="31"/>
                      <a:pt x="48" y="18"/>
                    </a:cubicBezTo>
                    <a:cubicBezTo>
                      <a:pt x="43" y="14"/>
                      <a:pt x="40" y="17"/>
                      <a:pt x="35" y="17"/>
                    </a:cubicBezTo>
                    <a:cubicBezTo>
                      <a:pt x="23" y="18"/>
                      <a:pt x="11" y="21"/>
                      <a:pt x="0" y="14"/>
                    </a:cubicBezTo>
                    <a:cubicBezTo>
                      <a:pt x="6" y="0"/>
                      <a:pt x="13" y="15"/>
                      <a:pt x="21" y="12"/>
                    </a:cubicBezTo>
                    <a:cubicBezTo>
                      <a:pt x="36" y="6"/>
                      <a:pt x="52" y="7"/>
                      <a:pt x="68" y="10"/>
                    </a:cubicBezTo>
                    <a:close/>
                  </a:path>
                </a:pathLst>
              </a:custGeom>
              <a:solidFill>
                <a:srgbClr val="9D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654">
                <a:extLst>
                  <a:ext uri="{FF2B5EF4-FFF2-40B4-BE49-F238E27FC236}">
                    <a16:creationId xmlns:a16="http://schemas.microsoft.com/office/drawing/2014/main" id="{0018FE3B-1662-4014-9233-A627BA73387E}"/>
                  </a:ext>
                </a:extLst>
              </p:cNvPr>
              <p:cNvSpPr>
                <a:spLocks/>
              </p:cNvSpPr>
              <p:nvPr/>
            </p:nvSpPr>
            <p:spPr bwMode="auto">
              <a:xfrm>
                <a:off x="1969" y="3434"/>
                <a:ext cx="72" cy="32"/>
              </a:xfrm>
              <a:custGeom>
                <a:avLst/>
                <a:gdLst>
                  <a:gd name="T0" fmla="*/ 0 w 64"/>
                  <a:gd name="T1" fmla="*/ 20 h 29"/>
                  <a:gd name="T2" fmla="*/ 23 w 64"/>
                  <a:gd name="T3" fmla="*/ 12 h 29"/>
                  <a:gd name="T4" fmla="*/ 42 w 64"/>
                  <a:gd name="T5" fmla="*/ 19 h 29"/>
                  <a:gd name="T6" fmla="*/ 64 w 64"/>
                  <a:gd name="T7" fmla="*/ 24 h 29"/>
                  <a:gd name="T8" fmla="*/ 0 w 64"/>
                  <a:gd name="T9" fmla="*/ 20 h 29"/>
                </a:gdLst>
                <a:ahLst/>
                <a:cxnLst>
                  <a:cxn ang="0">
                    <a:pos x="T0" y="T1"/>
                  </a:cxn>
                  <a:cxn ang="0">
                    <a:pos x="T2" y="T3"/>
                  </a:cxn>
                  <a:cxn ang="0">
                    <a:pos x="T4" y="T5"/>
                  </a:cxn>
                  <a:cxn ang="0">
                    <a:pos x="T6" y="T7"/>
                  </a:cxn>
                  <a:cxn ang="0">
                    <a:pos x="T8" y="T9"/>
                  </a:cxn>
                </a:cxnLst>
                <a:rect l="0" t="0" r="r" b="b"/>
                <a:pathLst>
                  <a:path w="64" h="29">
                    <a:moveTo>
                      <a:pt x="0" y="20"/>
                    </a:moveTo>
                    <a:cubicBezTo>
                      <a:pt x="4" y="6"/>
                      <a:pt x="18" y="17"/>
                      <a:pt x="23" y="12"/>
                    </a:cubicBezTo>
                    <a:cubicBezTo>
                      <a:pt x="36" y="0"/>
                      <a:pt x="37" y="13"/>
                      <a:pt x="42" y="19"/>
                    </a:cubicBezTo>
                    <a:cubicBezTo>
                      <a:pt x="48" y="27"/>
                      <a:pt x="57" y="23"/>
                      <a:pt x="64" y="24"/>
                    </a:cubicBezTo>
                    <a:cubicBezTo>
                      <a:pt x="42" y="29"/>
                      <a:pt x="21" y="26"/>
                      <a:pt x="0" y="20"/>
                    </a:cubicBezTo>
                    <a:close/>
                  </a:path>
                </a:pathLst>
              </a:custGeom>
              <a:solidFill>
                <a:srgbClr val="97C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655">
                <a:extLst>
                  <a:ext uri="{FF2B5EF4-FFF2-40B4-BE49-F238E27FC236}">
                    <a16:creationId xmlns:a16="http://schemas.microsoft.com/office/drawing/2014/main" id="{4A2A17C1-EA15-4274-8837-53595B0D50A1}"/>
                  </a:ext>
                </a:extLst>
              </p:cNvPr>
              <p:cNvSpPr>
                <a:spLocks/>
              </p:cNvSpPr>
              <p:nvPr/>
            </p:nvSpPr>
            <p:spPr bwMode="auto">
              <a:xfrm>
                <a:off x="1197" y="3445"/>
                <a:ext cx="57" cy="25"/>
              </a:xfrm>
              <a:custGeom>
                <a:avLst/>
                <a:gdLst>
                  <a:gd name="T0" fmla="*/ 3 w 51"/>
                  <a:gd name="T1" fmla="*/ 10 h 22"/>
                  <a:gd name="T2" fmla="*/ 51 w 51"/>
                  <a:gd name="T3" fmla="*/ 22 h 22"/>
                  <a:gd name="T4" fmla="*/ 7 w 51"/>
                  <a:gd name="T5" fmla="*/ 18 h 22"/>
                  <a:gd name="T6" fmla="*/ 3 w 51"/>
                  <a:gd name="T7" fmla="*/ 10 h 22"/>
                </a:gdLst>
                <a:ahLst/>
                <a:cxnLst>
                  <a:cxn ang="0">
                    <a:pos x="T0" y="T1"/>
                  </a:cxn>
                  <a:cxn ang="0">
                    <a:pos x="T2" y="T3"/>
                  </a:cxn>
                  <a:cxn ang="0">
                    <a:pos x="T4" y="T5"/>
                  </a:cxn>
                  <a:cxn ang="0">
                    <a:pos x="T6" y="T7"/>
                  </a:cxn>
                </a:cxnLst>
                <a:rect l="0" t="0" r="r" b="b"/>
                <a:pathLst>
                  <a:path w="51" h="22">
                    <a:moveTo>
                      <a:pt x="3" y="10"/>
                    </a:moveTo>
                    <a:cubicBezTo>
                      <a:pt x="15" y="0"/>
                      <a:pt x="40" y="6"/>
                      <a:pt x="51" y="22"/>
                    </a:cubicBezTo>
                    <a:cubicBezTo>
                      <a:pt x="36" y="22"/>
                      <a:pt x="22" y="12"/>
                      <a:pt x="7" y="18"/>
                    </a:cubicBezTo>
                    <a:cubicBezTo>
                      <a:pt x="5" y="16"/>
                      <a:pt x="0" y="15"/>
                      <a:pt x="3" y="10"/>
                    </a:cubicBezTo>
                    <a:close/>
                  </a:path>
                </a:pathLst>
              </a:custGeom>
              <a:solidFill>
                <a:srgbClr val="AD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656">
                <a:extLst>
                  <a:ext uri="{FF2B5EF4-FFF2-40B4-BE49-F238E27FC236}">
                    <a16:creationId xmlns:a16="http://schemas.microsoft.com/office/drawing/2014/main" id="{080A4EDC-9C30-4995-BADD-9290372149BE}"/>
                  </a:ext>
                </a:extLst>
              </p:cNvPr>
              <p:cNvSpPr>
                <a:spLocks/>
              </p:cNvSpPr>
              <p:nvPr/>
            </p:nvSpPr>
            <p:spPr bwMode="auto">
              <a:xfrm>
                <a:off x="674" y="3465"/>
                <a:ext cx="63" cy="20"/>
              </a:xfrm>
              <a:custGeom>
                <a:avLst/>
                <a:gdLst>
                  <a:gd name="T0" fmla="*/ 0 w 56"/>
                  <a:gd name="T1" fmla="*/ 5 h 18"/>
                  <a:gd name="T2" fmla="*/ 0 w 56"/>
                  <a:gd name="T3" fmla="*/ 0 h 18"/>
                  <a:gd name="T4" fmla="*/ 8 w 56"/>
                  <a:gd name="T5" fmla="*/ 0 h 18"/>
                  <a:gd name="T6" fmla="*/ 56 w 56"/>
                  <a:gd name="T7" fmla="*/ 8 h 18"/>
                  <a:gd name="T8" fmla="*/ 34 w 56"/>
                  <a:gd name="T9" fmla="*/ 10 h 18"/>
                  <a:gd name="T10" fmla="*/ 15 w 56"/>
                  <a:gd name="T11" fmla="*/ 10 h 18"/>
                  <a:gd name="T12" fmla="*/ 0 w 56"/>
                  <a:gd name="T13" fmla="*/ 5 h 18"/>
                </a:gdLst>
                <a:ahLst/>
                <a:cxnLst>
                  <a:cxn ang="0">
                    <a:pos x="T0" y="T1"/>
                  </a:cxn>
                  <a:cxn ang="0">
                    <a:pos x="T2" y="T3"/>
                  </a:cxn>
                  <a:cxn ang="0">
                    <a:pos x="T4" y="T5"/>
                  </a:cxn>
                  <a:cxn ang="0">
                    <a:pos x="T6" y="T7"/>
                  </a:cxn>
                  <a:cxn ang="0">
                    <a:pos x="T8" y="T9"/>
                  </a:cxn>
                  <a:cxn ang="0">
                    <a:pos x="T10" y="T11"/>
                  </a:cxn>
                  <a:cxn ang="0">
                    <a:pos x="T12" y="T13"/>
                  </a:cxn>
                </a:cxnLst>
                <a:rect l="0" t="0" r="r" b="b"/>
                <a:pathLst>
                  <a:path w="56" h="18">
                    <a:moveTo>
                      <a:pt x="0" y="5"/>
                    </a:moveTo>
                    <a:cubicBezTo>
                      <a:pt x="0" y="3"/>
                      <a:pt x="0" y="2"/>
                      <a:pt x="0" y="0"/>
                    </a:cubicBezTo>
                    <a:cubicBezTo>
                      <a:pt x="3" y="0"/>
                      <a:pt x="5" y="0"/>
                      <a:pt x="8" y="0"/>
                    </a:cubicBezTo>
                    <a:cubicBezTo>
                      <a:pt x="23" y="7"/>
                      <a:pt x="41" y="3"/>
                      <a:pt x="56" y="8"/>
                    </a:cubicBezTo>
                    <a:cubicBezTo>
                      <a:pt x="49" y="12"/>
                      <a:pt x="43" y="18"/>
                      <a:pt x="34" y="10"/>
                    </a:cubicBezTo>
                    <a:cubicBezTo>
                      <a:pt x="29" y="6"/>
                      <a:pt x="22" y="8"/>
                      <a:pt x="15" y="10"/>
                    </a:cubicBezTo>
                    <a:cubicBezTo>
                      <a:pt x="9" y="12"/>
                      <a:pt x="2" y="14"/>
                      <a:pt x="0" y="5"/>
                    </a:cubicBezTo>
                    <a:close/>
                  </a:path>
                </a:pathLst>
              </a:custGeom>
              <a:solidFill>
                <a:srgbClr val="9BC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657">
                <a:extLst>
                  <a:ext uri="{FF2B5EF4-FFF2-40B4-BE49-F238E27FC236}">
                    <a16:creationId xmlns:a16="http://schemas.microsoft.com/office/drawing/2014/main" id="{151A669C-A649-469F-9E12-395955F42BF8}"/>
                  </a:ext>
                </a:extLst>
              </p:cNvPr>
              <p:cNvSpPr>
                <a:spLocks/>
              </p:cNvSpPr>
              <p:nvPr/>
            </p:nvSpPr>
            <p:spPr bwMode="auto">
              <a:xfrm>
                <a:off x="1178" y="3456"/>
                <a:ext cx="27" cy="15"/>
              </a:xfrm>
              <a:custGeom>
                <a:avLst/>
                <a:gdLst>
                  <a:gd name="T0" fmla="*/ 20 w 24"/>
                  <a:gd name="T1" fmla="*/ 0 h 13"/>
                  <a:gd name="T2" fmla="*/ 24 w 24"/>
                  <a:gd name="T3" fmla="*/ 8 h 13"/>
                  <a:gd name="T4" fmla="*/ 0 w 24"/>
                  <a:gd name="T5" fmla="*/ 4 h 13"/>
                  <a:gd name="T6" fmla="*/ 20 w 24"/>
                  <a:gd name="T7" fmla="*/ 0 h 13"/>
                </a:gdLst>
                <a:ahLst/>
                <a:cxnLst>
                  <a:cxn ang="0">
                    <a:pos x="T0" y="T1"/>
                  </a:cxn>
                  <a:cxn ang="0">
                    <a:pos x="T2" y="T3"/>
                  </a:cxn>
                  <a:cxn ang="0">
                    <a:pos x="T4" y="T5"/>
                  </a:cxn>
                  <a:cxn ang="0">
                    <a:pos x="T6" y="T7"/>
                  </a:cxn>
                </a:cxnLst>
                <a:rect l="0" t="0" r="r" b="b"/>
                <a:pathLst>
                  <a:path w="24" h="13">
                    <a:moveTo>
                      <a:pt x="20" y="0"/>
                    </a:moveTo>
                    <a:cubicBezTo>
                      <a:pt x="21" y="3"/>
                      <a:pt x="23" y="5"/>
                      <a:pt x="24" y="8"/>
                    </a:cubicBezTo>
                    <a:cubicBezTo>
                      <a:pt x="15" y="10"/>
                      <a:pt x="7" y="13"/>
                      <a:pt x="0" y="4"/>
                    </a:cubicBezTo>
                    <a:cubicBezTo>
                      <a:pt x="6" y="0"/>
                      <a:pt x="13" y="0"/>
                      <a:pt x="20" y="0"/>
                    </a:cubicBezTo>
                    <a:close/>
                  </a:path>
                </a:pathLst>
              </a:custGeom>
              <a:solidFill>
                <a:srgbClr val="9BC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658">
                <a:extLst>
                  <a:ext uri="{FF2B5EF4-FFF2-40B4-BE49-F238E27FC236}">
                    <a16:creationId xmlns:a16="http://schemas.microsoft.com/office/drawing/2014/main" id="{268C51C2-ACB4-406F-AD3B-2419C739B5CE}"/>
                  </a:ext>
                </a:extLst>
              </p:cNvPr>
              <p:cNvSpPr>
                <a:spLocks/>
              </p:cNvSpPr>
              <p:nvPr/>
            </p:nvSpPr>
            <p:spPr bwMode="auto">
              <a:xfrm>
                <a:off x="2058" y="3907"/>
                <a:ext cx="337" cy="48"/>
              </a:xfrm>
              <a:custGeom>
                <a:avLst/>
                <a:gdLst>
                  <a:gd name="T0" fmla="*/ 296 w 300"/>
                  <a:gd name="T1" fmla="*/ 34 h 43"/>
                  <a:gd name="T2" fmla="*/ 37 w 300"/>
                  <a:gd name="T3" fmla="*/ 43 h 43"/>
                  <a:gd name="T4" fmla="*/ 9 w 300"/>
                  <a:gd name="T5" fmla="*/ 37 h 43"/>
                  <a:gd name="T6" fmla="*/ 0 w 300"/>
                  <a:gd name="T7" fmla="*/ 23 h 43"/>
                  <a:gd name="T8" fmla="*/ 9 w 300"/>
                  <a:gd name="T9" fmla="*/ 19 h 43"/>
                  <a:gd name="T10" fmla="*/ 133 w 300"/>
                  <a:gd name="T11" fmla="*/ 13 h 43"/>
                  <a:gd name="T12" fmla="*/ 205 w 300"/>
                  <a:gd name="T13" fmla="*/ 14 h 43"/>
                  <a:gd name="T14" fmla="*/ 246 w 300"/>
                  <a:gd name="T15" fmla="*/ 6 h 43"/>
                  <a:gd name="T16" fmla="*/ 275 w 300"/>
                  <a:gd name="T17" fmla="*/ 4 h 43"/>
                  <a:gd name="T18" fmla="*/ 296 w 300"/>
                  <a:gd name="T19" fmla="*/ 3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0" h="43">
                    <a:moveTo>
                      <a:pt x="296" y="34"/>
                    </a:moveTo>
                    <a:cubicBezTo>
                      <a:pt x="210" y="37"/>
                      <a:pt x="123" y="40"/>
                      <a:pt x="37" y="43"/>
                    </a:cubicBezTo>
                    <a:cubicBezTo>
                      <a:pt x="28" y="40"/>
                      <a:pt x="18" y="40"/>
                      <a:pt x="9" y="37"/>
                    </a:cubicBezTo>
                    <a:cubicBezTo>
                      <a:pt x="2" y="35"/>
                      <a:pt x="0" y="30"/>
                      <a:pt x="0" y="23"/>
                    </a:cubicBezTo>
                    <a:cubicBezTo>
                      <a:pt x="0" y="17"/>
                      <a:pt x="4" y="16"/>
                      <a:pt x="9" y="19"/>
                    </a:cubicBezTo>
                    <a:cubicBezTo>
                      <a:pt x="51" y="18"/>
                      <a:pt x="92" y="15"/>
                      <a:pt x="133" y="13"/>
                    </a:cubicBezTo>
                    <a:cubicBezTo>
                      <a:pt x="157" y="12"/>
                      <a:pt x="181" y="0"/>
                      <a:pt x="205" y="14"/>
                    </a:cubicBezTo>
                    <a:cubicBezTo>
                      <a:pt x="216" y="0"/>
                      <a:pt x="233" y="12"/>
                      <a:pt x="246" y="6"/>
                    </a:cubicBezTo>
                    <a:cubicBezTo>
                      <a:pt x="255" y="1"/>
                      <a:pt x="265" y="3"/>
                      <a:pt x="275" y="4"/>
                    </a:cubicBezTo>
                    <a:cubicBezTo>
                      <a:pt x="292" y="7"/>
                      <a:pt x="300" y="16"/>
                      <a:pt x="296" y="34"/>
                    </a:cubicBezTo>
                    <a:close/>
                  </a:path>
                </a:pathLst>
              </a:custGeom>
              <a:solidFill>
                <a:srgbClr val="469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659">
                <a:extLst>
                  <a:ext uri="{FF2B5EF4-FFF2-40B4-BE49-F238E27FC236}">
                    <a16:creationId xmlns:a16="http://schemas.microsoft.com/office/drawing/2014/main" id="{C2011ACF-6E0E-46CF-90E0-89F3533BFB3D}"/>
                  </a:ext>
                </a:extLst>
              </p:cNvPr>
              <p:cNvSpPr>
                <a:spLocks/>
              </p:cNvSpPr>
              <p:nvPr/>
            </p:nvSpPr>
            <p:spPr bwMode="auto">
              <a:xfrm>
                <a:off x="1096" y="3936"/>
                <a:ext cx="504" cy="32"/>
              </a:xfrm>
              <a:custGeom>
                <a:avLst/>
                <a:gdLst>
                  <a:gd name="T0" fmla="*/ 425 w 449"/>
                  <a:gd name="T1" fmla="*/ 25 h 29"/>
                  <a:gd name="T2" fmla="*/ 169 w 449"/>
                  <a:gd name="T3" fmla="*/ 22 h 29"/>
                  <a:gd name="T4" fmla="*/ 73 w 449"/>
                  <a:gd name="T5" fmla="*/ 24 h 29"/>
                  <a:gd name="T6" fmla="*/ 17 w 449"/>
                  <a:gd name="T7" fmla="*/ 21 h 29"/>
                  <a:gd name="T8" fmla="*/ 0 w 449"/>
                  <a:gd name="T9" fmla="*/ 12 h 29"/>
                  <a:gd name="T10" fmla="*/ 16 w 449"/>
                  <a:gd name="T11" fmla="*/ 5 h 29"/>
                  <a:gd name="T12" fmla="*/ 57 w 449"/>
                  <a:gd name="T13" fmla="*/ 6 h 29"/>
                  <a:gd name="T14" fmla="*/ 184 w 449"/>
                  <a:gd name="T15" fmla="*/ 6 h 29"/>
                  <a:gd name="T16" fmla="*/ 239 w 449"/>
                  <a:gd name="T17" fmla="*/ 5 h 29"/>
                  <a:gd name="T18" fmla="*/ 325 w 449"/>
                  <a:gd name="T19" fmla="*/ 4 h 29"/>
                  <a:gd name="T20" fmla="*/ 426 w 449"/>
                  <a:gd name="T21" fmla="*/ 8 h 29"/>
                  <a:gd name="T22" fmla="*/ 434 w 449"/>
                  <a:gd name="T23" fmla="*/ 8 h 29"/>
                  <a:gd name="T24" fmla="*/ 449 w 449"/>
                  <a:gd name="T25" fmla="*/ 18 h 29"/>
                  <a:gd name="T26" fmla="*/ 434 w 449"/>
                  <a:gd name="T27" fmla="*/ 22 h 29"/>
                  <a:gd name="T28" fmla="*/ 425 w 449"/>
                  <a:gd name="T29"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9" h="29">
                    <a:moveTo>
                      <a:pt x="425" y="25"/>
                    </a:moveTo>
                    <a:cubicBezTo>
                      <a:pt x="340" y="29"/>
                      <a:pt x="254" y="24"/>
                      <a:pt x="169" y="22"/>
                    </a:cubicBezTo>
                    <a:cubicBezTo>
                      <a:pt x="137" y="21"/>
                      <a:pt x="105" y="21"/>
                      <a:pt x="73" y="24"/>
                    </a:cubicBezTo>
                    <a:cubicBezTo>
                      <a:pt x="55" y="26"/>
                      <a:pt x="36" y="22"/>
                      <a:pt x="17" y="21"/>
                    </a:cubicBezTo>
                    <a:cubicBezTo>
                      <a:pt x="8" y="25"/>
                      <a:pt x="1" y="23"/>
                      <a:pt x="0" y="12"/>
                    </a:cubicBezTo>
                    <a:cubicBezTo>
                      <a:pt x="0" y="2"/>
                      <a:pt x="9" y="5"/>
                      <a:pt x="16" y="5"/>
                    </a:cubicBezTo>
                    <a:cubicBezTo>
                      <a:pt x="29" y="5"/>
                      <a:pt x="43" y="10"/>
                      <a:pt x="57" y="6"/>
                    </a:cubicBezTo>
                    <a:cubicBezTo>
                      <a:pt x="99" y="6"/>
                      <a:pt x="141" y="0"/>
                      <a:pt x="184" y="6"/>
                    </a:cubicBezTo>
                    <a:cubicBezTo>
                      <a:pt x="202" y="8"/>
                      <a:pt x="220" y="6"/>
                      <a:pt x="239" y="5"/>
                    </a:cubicBezTo>
                    <a:cubicBezTo>
                      <a:pt x="268" y="5"/>
                      <a:pt x="296" y="5"/>
                      <a:pt x="325" y="4"/>
                    </a:cubicBezTo>
                    <a:cubicBezTo>
                      <a:pt x="358" y="16"/>
                      <a:pt x="392" y="8"/>
                      <a:pt x="426" y="8"/>
                    </a:cubicBezTo>
                    <a:cubicBezTo>
                      <a:pt x="428" y="8"/>
                      <a:pt x="431" y="8"/>
                      <a:pt x="434" y="8"/>
                    </a:cubicBezTo>
                    <a:cubicBezTo>
                      <a:pt x="440" y="9"/>
                      <a:pt x="449" y="10"/>
                      <a:pt x="449" y="18"/>
                    </a:cubicBezTo>
                    <a:cubicBezTo>
                      <a:pt x="448" y="27"/>
                      <a:pt x="440" y="22"/>
                      <a:pt x="434" y="22"/>
                    </a:cubicBezTo>
                    <a:cubicBezTo>
                      <a:pt x="431" y="22"/>
                      <a:pt x="428" y="23"/>
                      <a:pt x="425" y="25"/>
                    </a:cubicBezTo>
                    <a:close/>
                  </a:path>
                </a:pathLst>
              </a:custGeom>
              <a:solidFill>
                <a:srgbClr val="3A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660">
                <a:extLst>
                  <a:ext uri="{FF2B5EF4-FFF2-40B4-BE49-F238E27FC236}">
                    <a16:creationId xmlns:a16="http://schemas.microsoft.com/office/drawing/2014/main" id="{01EFF899-A9FE-4A21-B37E-8B73D73B05E8}"/>
                  </a:ext>
                </a:extLst>
              </p:cNvPr>
              <p:cNvSpPr>
                <a:spLocks/>
              </p:cNvSpPr>
              <p:nvPr/>
            </p:nvSpPr>
            <p:spPr bwMode="auto">
              <a:xfrm>
                <a:off x="193" y="3894"/>
                <a:ext cx="503" cy="55"/>
              </a:xfrm>
              <a:custGeom>
                <a:avLst/>
                <a:gdLst>
                  <a:gd name="T0" fmla="*/ 96 w 447"/>
                  <a:gd name="T1" fmla="*/ 30 h 49"/>
                  <a:gd name="T2" fmla="*/ 85 w 447"/>
                  <a:gd name="T3" fmla="*/ 23 h 49"/>
                  <a:gd name="T4" fmla="*/ 9 w 447"/>
                  <a:gd name="T5" fmla="*/ 14 h 49"/>
                  <a:gd name="T6" fmla="*/ 0 w 447"/>
                  <a:gd name="T7" fmla="*/ 6 h 49"/>
                  <a:gd name="T8" fmla="*/ 81 w 447"/>
                  <a:gd name="T9" fmla="*/ 12 h 49"/>
                  <a:gd name="T10" fmla="*/ 188 w 447"/>
                  <a:gd name="T11" fmla="*/ 15 h 49"/>
                  <a:gd name="T12" fmla="*/ 300 w 447"/>
                  <a:gd name="T13" fmla="*/ 22 h 49"/>
                  <a:gd name="T14" fmla="*/ 434 w 447"/>
                  <a:gd name="T15" fmla="*/ 32 h 49"/>
                  <a:gd name="T16" fmla="*/ 446 w 447"/>
                  <a:gd name="T17" fmla="*/ 40 h 49"/>
                  <a:gd name="T18" fmla="*/ 435 w 447"/>
                  <a:gd name="T19" fmla="*/ 46 h 49"/>
                  <a:gd name="T20" fmla="*/ 328 w 447"/>
                  <a:gd name="T21" fmla="*/ 43 h 49"/>
                  <a:gd name="T22" fmla="*/ 144 w 447"/>
                  <a:gd name="T23" fmla="*/ 34 h 49"/>
                  <a:gd name="T24" fmla="*/ 96 w 447"/>
                  <a:gd name="T25" fmla="*/ 3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49">
                    <a:moveTo>
                      <a:pt x="96" y="30"/>
                    </a:moveTo>
                    <a:cubicBezTo>
                      <a:pt x="95" y="23"/>
                      <a:pt x="92" y="22"/>
                      <a:pt x="85" y="23"/>
                    </a:cubicBezTo>
                    <a:cubicBezTo>
                      <a:pt x="59" y="29"/>
                      <a:pt x="34" y="20"/>
                      <a:pt x="9" y="14"/>
                    </a:cubicBezTo>
                    <a:cubicBezTo>
                      <a:pt x="5" y="13"/>
                      <a:pt x="2" y="10"/>
                      <a:pt x="0" y="6"/>
                    </a:cubicBezTo>
                    <a:cubicBezTo>
                      <a:pt x="28" y="0"/>
                      <a:pt x="54" y="10"/>
                      <a:pt x="81" y="12"/>
                    </a:cubicBezTo>
                    <a:cubicBezTo>
                      <a:pt x="117" y="14"/>
                      <a:pt x="152" y="12"/>
                      <a:pt x="188" y="15"/>
                    </a:cubicBezTo>
                    <a:cubicBezTo>
                      <a:pt x="225" y="17"/>
                      <a:pt x="263" y="20"/>
                      <a:pt x="300" y="22"/>
                    </a:cubicBezTo>
                    <a:cubicBezTo>
                      <a:pt x="344" y="28"/>
                      <a:pt x="389" y="31"/>
                      <a:pt x="434" y="32"/>
                    </a:cubicBezTo>
                    <a:cubicBezTo>
                      <a:pt x="440" y="32"/>
                      <a:pt x="447" y="32"/>
                      <a:pt x="446" y="40"/>
                    </a:cubicBezTo>
                    <a:cubicBezTo>
                      <a:pt x="446" y="48"/>
                      <a:pt x="441" y="49"/>
                      <a:pt x="435" y="46"/>
                    </a:cubicBezTo>
                    <a:cubicBezTo>
                      <a:pt x="399" y="49"/>
                      <a:pt x="363" y="42"/>
                      <a:pt x="328" y="43"/>
                    </a:cubicBezTo>
                    <a:cubicBezTo>
                      <a:pt x="266" y="44"/>
                      <a:pt x="205" y="32"/>
                      <a:pt x="144" y="34"/>
                    </a:cubicBezTo>
                    <a:cubicBezTo>
                      <a:pt x="129" y="24"/>
                      <a:pt x="111" y="37"/>
                      <a:pt x="96" y="30"/>
                    </a:cubicBezTo>
                    <a:close/>
                  </a:path>
                </a:pathLst>
              </a:custGeom>
              <a:solidFill>
                <a:srgbClr val="499B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661">
                <a:extLst>
                  <a:ext uri="{FF2B5EF4-FFF2-40B4-BE49-F238E27FC236}">
                    <a16:creationId xmlns:a16="http://schemas.microsoft.com/office/drawing/2014/main" id="{CF7DBFA5-5FCD-4819-9CC7-8A5907F9A118}"/>
                  </a:ext>
                </a:extLst>
              </p:cNvPr>
              <p:cNvSpPr>
                <a:spLocks/>
              </p:cNvSpPr>
              <p:nvPr/>
            </p:nvSpPr>
            <p:spPr bwMode="auto">
              <a:xfrm>
                <a:off x="786" y="3930"/>
                <a:ext cx="374" cy="36"/>
              </a:xfrm>
              <a:custGeom>
                <a:avLst/>
                <a:gdLst>
                  <a:gd name="T0" fmla="*/ 333 w 333"/>
                  <a:gd name="T1" fmla="*/ 11 h 32"/>
                  <a:gd name="T2" fmla="*/ 295 w 333"/>
                  <a:gd name="T3" fmla="*/ 14 h 32"/>
                  <a:gd name="T4" fmla="*/ 280 w 333"/>
                  <a:gd name="T5" fmla="*/ 16 h 32"/>
                  <a:gd name="T6" fmla="*/ 293 w 333"/>
                  <a:gd name="T7" fmla="*/ 26 h 32"/>
                  <a:gd name="T8" fmla="*/ 262 w 333"/>
                  <a:gd name="T9" fmla="*/ 29 h 32"/>
                  <a:gd name="T10" fmla="*/ 152 w 333"/>
                  <a:gd name="T11" fmla="*/ 26 h 32"/>
                  <a:gd name="T12" fmla="*/ 0 w 333"/>
                  <a:gd name="T13" fmla="*/ 19 h 32"/>
                  <a:gd name="T14" fmla="*/ 21 w 333"/>
                  <a:gd name="T15" fmla="*/ 2 h 32"/>
                  <a:gd name="T16" fmla="*/ 179 w 333"/>
                  <a:gd name="T17" fmla="*/ 3 h 32"/>
                  <a:gd name="T18" fmla="*/ 333 w 333"/>
                  <a:gd name="T19"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3" h="32">
                    <a:moveTo>
                      <a:pt x="333" y="11"/>
                    </a:moveTo>
                    <a:cubicBezTo>
                      <a:pt x="321" y="17"/>
                      <a:pt x="307" y="12"/>
                      <a:pt x="295" y="14"/>
                    </a:cubicBezTo>
                    <a:cubicBezTo>
                      <a:pt x="290" y="15"/>
                      <a:pt x="281" y="7"/>
                      <a:pt x="280" y="16"/>
                    </a:cubicBezTo>
                    <a:cubicBezTo>
                      <a:pt x="278" y="24"/>
                      <a:pt x="286" y="26"/>
                      <a:pt x="293" y="26"/>
                    </a:cubicBezTo>
                    <a:cubicBezTo>
                      <a:pt x="283" y="32"/>
                      <a:pt x="272" y="30"/>
                      <a:pt x="262" y="29"/>
                    </a:cubicBezTo>
                    <a:cubicBezTo>
                      <a:pt x="226" y="24"/>
                      <a:pt x="189" y="29"/>
                      <a:pt x="152" y="26"/>
                    </a:cubicBezTo>
                    <a:cubicBezTo>
                      <a:pt x="101" y="22"/>
                      <a:pt x="50" y="28"/>
                      <a:pt x="0" y="19"/>
                    </a:cubicBezTo>
                    <a:cubicBezTo>
                      <a:pt x="4" y="10"/>
                      <a:pt x="21" y="17"/>
                      <a:pt x="21" y="2"/>
                    </a:cubicBezTo>
                    <a:cubicBezTo>
                      <a:pt x="74" y="2"/>
                      <a:pt x="126" y="0"/>
                      <a:pt x="179" y="3"/>
                    </a:cubicBezTo>
                    <a:cubicBezTo>
                      <a:pt x="230" y="6"/>
                      <a:pt x="282" y="2"/>
                      <a:pt x="333" y="11"/>
                    </a:cubicBezTo>
                    <a:close/>
                  </a:path>
                </a:pathLst>
              </a:custGeom>
              <a:solidFill>
                <a:srgbClr val="4C9C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662">
                <a:extLst>
                  <a:ext uri="{FF2B5EF4-FFF2-40B4-BE49-F238E27FC236}">
                    <a16:creationId xmlns:a16="http://schemas.microsoft.com/office/drawing/2014/main" id="{ADE23ED9-BC83-40CD-8C72-2324CC99AE5F}"/>
                  </a:ext>
                </a:extLst>
              </p:cNvPr>
              <p:cNvSpPr>
                <a:spLocks/>
              </p:cNvSpPr>
              <p:nvPr/>
            </p:nvSpPr>
            <p:spPr bwMode="auto">
              <a:xfrm>
                <a:off x="1461" y="3928"/>
                <a:ext cx="434" cy="36"/>
              </a:xfrm>
              <a:custGeom>
                <a:avLst/>
                <a:gdLst>
                  <a:gd name="T0" fmla="*/ 100 w 386"/>
                  <a:gd name="T1" fmla="*/ 32 h 32"/>
                  <a:gd name="T2" fmla="*/ 121 w 386"/>
                  <a:gd name="T3" fmla="*/ 26 h 32"/>
                  <a:gd name="T4" fmla="*/ 105 w 386"/>
                  <a:gd name="T5" fmla="*/ 19 h 32"/>
                  <a:gd name="T6" fmla="*/ 42 w 386"/>
                  <a:gd name="T7" fmla="*/ 23 h 32"/>
                  <a:gd name="T8" fmla="*/ 0 w 386"/>
                  <a:gd name="T9" fmla="*/ 11 h 32"/>
                  <a:gd name="T10" fmla="*/ 73 w 386"/>
                  <a:gd name="T11" fmla="*/ 11 h 32"/>
                  <a:gd name="T12" fmla="*/ 267 w 386"/>
                  <a:gd name="T13" fmla="*/ 4 h 32"/>
                  <a:gd name="T14" fmla="*/ 352 w 386"/>
                  <a:gd name="T15" fmla="*/ 5 h 32"/>
                  <a:gd name="T16" fmla="*/ 375 w 386"/>
                  <a:gd name="T17" fmla="*/ 7 h 32"/>
                  <a:gd name="T18" fmla="*/ 386 w 386"/>
                  <a:gd name="T19" fmla="*/ 16 h 32"/>
                  <a:gd name="T20" fmla="*/ 376 w 386"/>
                  <a:gd name="T21" fmla="*/ 24 h 32"/>
                  <a:gd name="T22" fmla="*/ 342 w 386"/>
                  <a:gd name="T23" fmla="*/ 23 h 32"/>
                  <a:gd name="T24" fmla="*/ 311 w 386"/>
                  <a:gd name="T25" fmla="*/ 26 h 32"/>
                  <a:gd name="T26" fmla="*/ 100 w 386"/>
                  <a:gd name="T2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6" h="32">
                    <a:moveTo>
                      <a:pt x="100" y="32"/>
                    </a:moveTo>
                    <a:cubicBezTo>
                      <a:pt x="104" y="20"/>
                      <a:pt x="115" y="32"/>
                      <a:pt x="121" y="26"/>
                    </a:cubicBezTo>
                    <a:cubicBezTo>
                      <a:pt x="118" y="18"/>
                      <a:pt x="110" y="19"/>
                      <a:pt x="105" y="19"/>
                    </a:cubicBezTo>
                    <a:cubicBezTo>
                      <a:pt x="84" y="19"/>
                      <a:pt x="63" y="22"/>
                      <a:pt x="42" y="23"/>
                    </a:cubicBezTo>
                    <a:cubicBezTo>
                      <a:pt x="26" y="24"/>
                      <a:pt x="14" y="17"/>
                      <a:pt x="0" y="11"/>
                    </a:cubicBezTo>
                    <a:cubicBezTo>
                      <a:pt x="24" y="11"/>
                      <a:pt x="49" y="12"/>
                      <a:pt x="73" y="11"/>
                    </a:cubicBezTo>
                    <a:cubicBezTo>
                      <a:pt x="137" y="6"/>
                      <a:pt x="202" y="11"/>
                      <a:pt x="267" y="4"/>
                    </a:cubicBezTo>
                    <a:cubicBezTo>
                      <a:pt x="295" y="0"/>
                      <a:pt x="324" y="4"/>
                      <a:pt x="352" y="5"/>
                    </a:cubicBezTo>
                    <a:cubicBezTo>
                      <a:pt x="359" y="10"/>
                      <a:pt x="367" y="7"/>
                      <a:pt x="375" y="7"/>
                    </a:cubicBezTo>
                    <a:cubicBezTo>
                      <a:pt x="381" y="8"/>
                      <a:pt x="386" y="9"/>
                      <a:pt x="386" y="16"/>
                    </a:cubicBezTo>
                    <a:cubicBezTo>
                      <a:pt x="385" y="22"/>
                      <a:pt x="380" y="24"/>
                      <a:pt x="376" y="24"/>
                    </a:cubicBezTo>
                    <a:cubicBezTo>
                      <a:pt x="365" y="24"/>
                      <a:pt x="353" y="26"/>
                      <a:pt x="342" y="23"/>
                    </a:cubicBezTo>
                    <a:cubicBezTo>
                      <a:pt x="331" y="21"/>
                      <a:pt x="321" y="22"/>
                      <a:pt x="311" y="26"/>
                    </a:cubicBezTo>
                    <a:cubicBezTo>
                      <a:pt x="241" y="28"/>
                      <a:pt x="170" y="30"/>
                      <a:pt x="100" y="32"/>
                    </a:cubicBezTo>
                    <a:close/>
                  </a:path>
                </a:pathLst>
              </a:custGeom>
              <a:solidFill>
                <a:srgbClr val="4597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663">
                <a:extLst>
                  <a:ext uri="{FF2B5EF4-FFF2-40B4-BE49-F238E27FC236}">
                    <a16:creationId xmlns:a16="http://schemas.microsoft.com/office/drawing/2014/main" id="{29115F81-7C7D-447D-AB38-307B2A561A29}"/>
                  </a:ext>
                </a:extLst>
              </p:cNvPr>
              <p:cNvSpPr>
                <a:spLocks/>
              </p:cNvSpPr>
              <p:nvPr/>
            </p:nvSpPr>
            <p:spPr bwMode="auto">
              <a:xfrm>
                <a:off x="1811" y="3926"/>
                <a:ext cx="288" cy="37"/>
              </a:xfrm>
              <a:custGeom>
                <a:avLst/>
                <a:gdLst>
                  <a:gd name="T0" fmla="*/ 0 w 257"/>
                  <a:gd name="T1" fmla="*/ 28 h 33"/>
                  <a:gd name="T2" fmla="*/ 27 w 257"/>
                  <a:gd name="T3" fmla="*/ 20 h 33"/>
                  <a:gd name="T4" fmla="*/ 64 w 257"/>
                  <a:gd name="T5" fmla="*/ 22 h 33"/>
                  <a:gd name="T6" fmla="*/ 71 w 257"/>
                  <a:gd name="T7" fmla="*/ 17 h 33"/>
                  <a:gd name="T8" fmla="*/ 64 w 257"/>
                  <a:gd name="T9" fmla="*/ 12 h 33"/>
                  <a:gd name="T10" fmla="*/ 41 w 257"/>
                  <a:gd name="T11" fmla="*/ 7 h 33"/>
                  <a:gd name="T12" fmla="*/ 93 w 257"/>
                  <a:gd name="T13" fmla="*/ 6 h 33"/>
                  <a:gd name="T14" fmla="*/ 102 w 257"/>
                  <a:gd name="T15" fmla="*/ 10 h 33"/>
                  <a:gd name="T16" fmla="*/ 96 w 257"/>
                  <a:gd name="T17" fmla="*/ 6 h 33"/>
                  <a:gd name="T18" fmla="*/ 229 w 257"/>
                  <a:gd name="T19" fmla="*/ 2 h 33"/>
                  <a:gd name="T20" fmla="*/ 232 w 257"/>
                  <a:gd name="T21" fmla="*/ 17 h 33"/>
                  <a:gd name="T22" fmla="*/ 257 w 257"/>
                  <a:gd name="T23" fmla="*/ 26 h 33"/>
                  <a:gd name="T24" fmla="*/ 170 w 257"/>
                  <a:gd name="T25" fmla="*/ 30 h 33"/>
                  <a:gd name="T26" fmla="*/ 57 w 257"/>
                  <a:gd name="T27" fmla="*/ 30 h 33"/>
                  <a:gd name="T28" fmla="*/ 0 w 257"/>
                  <a:gd name="T29"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7" h="33">
                    <a:moveTo>
                      <a:pt x="0" y="28"/>
                    </a:moveTo>
                    <a:cubicBezTo>
                      <a:pt x="6" y="15"/>
                      <a:pt x="17" y="17"/>
                      <a:pt x="27" y="20"/>
                    </a:cubicBezTo>
                    <a:cubicBezTo>
                      <a:pt x="40" y="23"/>
                      <a:pt x="52" y="21"/>
                      <a:pt x="64" y="22"/>
                    </a:cubicBezTo>
                    <a:cubicBezTo>
                      <a:pt x="68" y="22"/>
                      <a:pt x="72" y="21"/>
                      <a:pt x="71" y="17"/>
                    </a:cubicBezTo>
                    <a:cubicBezTo>
                      <a:pt x="71" y="13"/>
                      <a:pt x="67" y="14"/>
                      <a:pt x="64" y="12"/>
                    </a:cubicBezTo>
                    <a:cubicBezTo>
                      <a:pt x="57" y="9"/>
                      <a:pt x="45" y="21"/>
                      <a:pt x="41" y="7"/>
                    </a:cubicBezTo>
                    <a:cubicBezTo>
                      <a:pt x="58" y="7"/>
                      <a:pt x="76" y="6"/>
                      <a:pt x="93" y="6"/>
                    </a:cubicBezTo>
                    <a:cubicBezTo>
                      <a:pt x="96" y="9"/>
                      <a:pt x="98" y="10"/>
                      <a:pt x="102" y="10"/>
                    </a:cubicBezTo>
                    <a:cubicBezTo>
                      <a:pt x="100" y="8"/>
                      <a:pt x="97" y="8"/>
                      <a:pt x="96" y="6"/>
                    </a:cubicBezTo>
                    <a:cubicBezTo>
                      <a:pt x="140" y="0"/>
                      <a:pt x="185" y="1"/>
                      <a:pt x="229" y="2"/>
                    </a:cubicBezTo>
                    <a:cubicBezTo>
                      <a:pt x="223" y="12"/>
                      <a:pt x="223" y="13"/>
                      <a:pt x="232" y="17"/>
                    </a:cubicBezTo>
                    <a:cubicBezTo>
                      <a:pt x="240" y="20"/>
                      <a:pt x="249" y="23"/>
                      <a:pt x="257" y="26"/>
                    </a:cubicBezTo>
                    <a:cubicBezTo>
                      <a:pt x="228" y="25"/>
                      <a:pt x="199" y="23"/>
                      <a:pt x="170" y="30"/>
                    </a:cubicBezTo>
                    <a:cubicBezTo>
                      <a:pt x="132" y="33"/>
                      <a:pt x="95" y="32"/>
                      <a:pt x="57" y="30"/>
                    </a:cubicBezTo>
                    <a:cubicBezTo>
                      <a:pt x="38" y="29"/>
                      <a:pt x="19" y="29"/>
                      <a:pt x="0" y="28"/>
                    </a:cubicBezTo>
                    <a:close/>
                  </a:path>
                </a:pathLst>
              </a:custGeom>
              <a:solidFill>
                <a:srgbClr val="5BAA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664">
                <a:extLst>
                  <a:ext uri="{FF2B5EF4-FFF2-40B4-BE49-F238E27FC236}">
                    <a16:creationId xmlns:a16="http://schemas.microsoft.com/office/drawing/2014/main" id="{0B41979E-6BC0-40E9-A796-66CABF075DB5}"/>
                  </a:ext>
                </a:extLst>
              </p:cNvPr>
              <p:cNvSpPr>
                <a:spLocks/>
              </p:cNvSpPr>
              <p:nvPr/>
            </p:nvSpPr>
            <p:spPr bwMode="auto">
              <a:xfrm>
                <a:off x="530" y="3914"/>
                <a:ext cx="195" cy="40"/>
              </a:xfrm>
              <a:custGeom>
                <a:avLst/>
                <a:gdLst>
                  <a:gd name="T0" fmla="*/ 135 w 173"/>
                  <a:gd name="T1" fmla="*/ 28 h 35"/>
                  <a:gd name="T2" fmla="*/ 143 w 173"/>
                  <a:gd name="T3" fmla="*/ 21 h 35"/>
                  <a:gd name="T4" fmla="*/ 136 w 173"/>
                  <a:gd name="T5" fmla="*/ 16 h 35"/>
                  <a:gd name="T6" fmla="*/ 120 w 173"/>
                  <a:gd name="T7" fmla="*/ 16 h 35"/>
                  <a:gd name="T8" fmla="*/ 25 w 173"/>
                  <a:gd name="T9" fmla="*/ 13 h 35"/>
                  <a:gd name="T10" fmla="*/ 0 w 173"/>
                  <a:gd name="T11" fmla="*/ 4 h 35"/>
                  <a:gd name="T12" fmla="*/ 119 w 173"/>
                  <a:gd name="T13" fmla="*/ 12 h 35"/>
                  <a:gd name="T14" fmla="*/ 168 w 173"/>
                  <a:gd name="T15" fmla="*/ 12 h 35"/>
                  <a:gd name="T16" fmla="*/ 173 w 173"/>
                  <a:gd name="T17" fmla="*/ 29 h 35"/>
                  <a:gd name="T18" fmla="*/ 135 w 173"/>
                  <a:gd name="T19"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5">
                    <a:moveTo>
                      <a:pt x="135" y="28"/>
                    </a:moveTo>
                    <a:cubicBezTo>
                      <a:pt x="139" y="28"/>
                      <a:pt x="143" y="27"/>
                      <a:pt x="143" y="21"/>
                    </a:cubicBezTo>
                    <a:cubicBezTo>
                      <a:pt x="143" y="17"/>
                      <a:pt x="139" y="16"/>
                      <a:pt x="136" y="16"/>
                    </a:cubicBezTo>
                    <a:cubicBezTo>
                      <a:pt x="130" y="16"/>
                      <a:pt x="125" y="16"/>
                      <a:pt x="120" y="16"/>
                    </a:cubicBezTo>
                    <a:cubicBezTo>
                      <a:pt x="88" y="18"/>
                      <a:pt x="57" y="11"/>
                      <a:pt x="25" y="13"/>
                    </a:cubicBezTo>
                    <a:cubicBezTo>
                      <a:pt x="19" y="13"/>
                      <a:pt x="7" y="11"/>
                      <a:pt x="0" y="4"/>
                    </a:cubicBezTo>
                    <a:cubicBezTo>
                      <a:pt x="40" y="0"/>
                      <a:pt x="80" y="10"/>
                      <a:pt x="119" y="12"/>
                    </a:cubicBezTo>
                    <a:cubicBezTo>
                      <a:pt x="136" y="13"/>
                      <a:pt x="152" y="2"/>
                      <a:pt x="168" y="12"/>
                    </a:cubicBezTo>
                    <a:cubicBezTo>
                      <a:pt x="159" y="21"/>
                      <a:pt x="172" y="23"/>
                      <a:pt x="173" y="29"/>
                    </a:cubicBezTo>
                    <a:cubicBezTo>
                      <a:pt x="160" y="35"/>
                      <a:pt x="148" y="33"/>
                      <a:pt x="135" y="28"/>
                    </a:cubicBezTo>
                    <a:close/>
                  </a:path>
                </a:pathLst>
              </a:custGeom>
              <a:solidFill>
                <a:srgbClr val="4C9C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665">
                <a:extLst>
                  <a:ext uri="{FF2B5EF4-FFF2-40B4-BE49-F238E27FC236}">
                    <a16:creationId xmlns:a16="http://schemas.microsoft.com/office/drawing/2014/main" id="{4F60DFD8-F90B-4D3D-9CC2-86ACB365A69D}"/>
                  </a:ext>
                </a:extLst>
              </p:cNvPr>
              <p:cNvSpPr>
                <a:spLocks/>
              </p:cNvSpPr>
              <p:nvPr/>
            </p:nvSpPr>
            <p:spPr bwMode="auto">
              <a:xfrm>
                <a:off x="700" y="3925"/>
                <a:ext cx="118" cy="29"/>
              </a:xfrm>
              <a:custGeom>
                <a:avLst/>
                <a:gdLst>
                  <a:gd name="T0" fmla="*/ 22 w 105"/>
                  <a:gd name="T1" fmla="*/ 20 h 26"/>
                  <a:gd name="T2" fmla="*/ 19 w 105"/>
                  <a:gd name="T3" fmla="*/ 18 h 26"/>
                  <a:gd name="T4" fmla="*/ 2 w 105"/>
                  <a:gd name="T5" fmla="*/ 14 h 26"/>
                  <a:gd name="T6" fmla="*/ 17 w 105"/>
                  <a:gd name="T7" fmla="*/ 3 h 26"/>
                  <a:gd name="T8" fmla="*/ 25 w 105"/>
                  <a:gd name="T9" fmla="*/ 3 h 26"/>
                  <a:gd name="T10" fmla="*/ 82 w 105"/>
                  <a:gd name="T11" fmla="*/ 10 h 26"/>
                  <a:gd name="T12" fmla="*/ 93 w 105"/>
                  <a:gd name="T13" fmla="*/ 7 h 26"/>
                  <a:gd name="T14" fmla="*/ 97 w 105"/>
                  <a:gd name="T15" fmla="*/ 7 h 26"/>
                  <a:gd name="T16" fmla="*/ 93 w 105"/>
                  <a:gd name="T17" fmla="*/ 22 h 26"/>
                  <a:gd name="T18" fmla="*/ 76 w 105"/>
                  <a:gd name="T19" fmla="*/ 24 h 26"/>
                  <a:gd name="T20" fmla="*/ 22 w 105"/>
                  <a:gd name="T21" fmla="*/ 2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 h="26">
                    <a:moveTo>
                      <a:pt x="22" y="20"/>
                    </a:moveTo>
                    <a:cubicBezTo>
                      <a:pt x="21" y="19"/>
                      <a:pt x="19" y="19"/>
                      <a:pt x="19" y="18"/>
                    </a:cubicBezTo>
                    <a:cubicBezTo>
                      <a:pt x="14" y="12"/>
                      <a:pt x="4" y="23"/>
                      <a:pt x="2" y="14"/>
                    </a:cubicBezTo>
                    <a:cubicBezTo>
                      <a:pt x="0" y="3"/>
                      <a:pt x="14" y="10"/>
                      <a:pt x="17" y="3"/>
                    </a:cubicBezTo>
                    <a:cubicBezTo>
                      <a:pt x="20" y="3"/>
                      <a:pt x="22" y="3"/>
                      <a:pt x="25" y="3"/>
                    </a:cubicBezTo>
                    <a:cubicBezTo>
                      <a:pt x="44" y="9"/>
                      <a:pt x="64" y="0"/>
                      <a:pt x="82" y="10"/>
                    </a:cubicBezTo>
                    <a:cubicBezTo>
                      <a:pt x="85" y="12"/>
                      <a:pt x="90" y="10"/>
                      <a:pt x="93" y="7"/>
                    </a:cubicBezTo>
                    <a:cubicBezTo>
                      <a:pt x="94" y="7"/>
                      <a:pt x="96" y="7"/>
                      <a:pt x="97" y="7"/>
                    </a:cubicBezTo>
                    <a:cubicBezTo>
                      <a:pt x="105" y="14"/>
                      <a:pt x="102" y="19"/>
                      <a:pt x="93" y="22"/>
                    </a:cubicBezTo>
                    <a:cubicBezTo>
                      <a:pt x="88" y="24"/>
                      <a:pt x="82" y="23"/>
                      <a:pt x="76" y="24"/>
                    </a:cubicBezTo>
                    <a:cubicBezTo>
                      <a:pt x="58" y="26"/>
                      <a:pt x="40" y="24"/>
                      <a:pt x="22" y="20"/>
                    </a:cubicBezTo>
                    <a:close/>
                  </a:path>
                </a:pathLst>
              </a:custGeom>
              <a:solidFill>
                <a:srgbClr val="499B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666">
                <a:extLst>
                  <a:ext uri="{FF2B5EF4-FFF2-40B4-BE49-F238E27FC236}">
                    <a16:creationId xmlns:a16="http://schemas.microsoft.com/office/drawing/2014/main" id="{847D2818-58A6-457A-A55E-7861E6CCA01A}"/>
                  </a:ext>
                </a:extLst>
              </p:cNvPr>
              <p:cNvSpPr>
                <a:spLocks/>
              </p:cNvSpPr>
              <p:nvPr/>
            </p:nvSpPr>
            <p:spPr bwMode="auto">
              <a:xfrm>
                <a:off x="728" y="3925"/>
                <a:ext cx="77" cy="24"/>
              </a:xfrm>
              <a:custGeom>
                <a:avLst/>
                <a:gdLst>
                  <a:gd name="T0" fmla="*/ 68 w 68"/>
                  <a:gd name="T1" fmla="*/ 7 h 22"/>
                  <a:gd name="T2" fmla="*/ 47 w 68"/>
                  <a:gd name="T3" fmla="*/ 10 h 22"/>
                  <a:gd name="T4" fmla="*/ 28 w 68"/>
                  <a:gd name="T5" fmla="*/ 8 h 22"/>
                  <a:gd name="T6" fmla="*/ 0 w 68"/>
                  <a:gd name="T7" fmla="*/ 3 h 22"/>
                  <a:gd name="T8" fmla="*/ 68 w 68"/>
                  <a:gd name="T9" fmla="*/ 7 h 22"/>
                </a:gdLst>
                <a:ahLst/>
                <a:cxnLst>
                  <a:cxn ang="0">
                    <a:pos x="T0" y="T1"/>
                  </a:cxn>
                  <a:cxn ang="0">
                    <a:pos x="T2" y="T3"/>
                  </a:cxn>
                  <a:cxn ang="0">
                    <a:pos x="T4" y="T5"/>
                  </a:cxn>
                  <a:cxn ang="0">
                    <a:pos x="T6" y="T7"/>
                  </a:cxn>
                  <a:cxn ang="0">
                    <a:pos x="T8" y="T9"/>
                  </a:cxn>
                </a:cxnLst>
                <a:rect l="0" t="0" r="r" b="b"/>
                <a:pathLst>
                  <a:path w="68" h="22">
                    <a:moveTo>
                      <a:pt x="68" y="7"/>
                    </a:moveTo>
                    <a:cubicBezTo>
                      <a:pt x="62" y="15"/>
                      <a:pt x="56" y="22"/>
                      <a:pt x="47" y="10"/>
                    </a:cubicBezTo>
                    <a:cubicBezTo>
                      <a:pt x="42" y="4"/>
                      <a:pt x="34" y="6"/>
                      <a:pt x="28" y="8"/>
                    </a:cubicBezTo>
                    <a:cubicBezTo>
                      <a:pt x="18" y="11"/>
                      <a:pt x="9" y="8"/>
                      <a:pt x="0" y="3"/>
                    </a:cubicBezTo>
                    <a:cubicBezTo>
                      <a:pt x="23" y="0"/>
                      <a:pt x="46" y="1"/>
                      <a:pt x="68" y="7"/>
                    </a:cubicBezTo>
                    <a:close/>
                  </a:path>
                </a:pathLst>
              </a:custGeom>
              <a:solidFill>
                <a:srgbClr val="4C9C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667">
                <a:extLst>
                  <a:ext uri="{FF2B5EF4-FFF2-40B4-BE49-F238E27FC236}">
                    <a16:creationId xmlns:a16="http://schemas.microsoft.com/office/drawing/2014/main" id="{84789D5D-4A0D-4772-9773-50CBD90AAAC1}"/>
                  </a:ext>
                </a:extLst>
              </p:cNvPr>
              <p:cNvSpPr>
                <a:spLocks/>
              </p:cNvSpPr>
              <p:nvPr/>
            </p:nvSpPr>
            <p:spPr bwMode="auto">
              <a:xfrm>
                <a:off x="432" y="3866"/>
                <a:ext cx="45" cy="16"/>
              </a:xfrm>
              <a:custGeom>
                <a:avLst/>
                <a:gdLst>
                  <a:gd name="T0" fmla="*/ 0 w 40"/>
                  <a:gd name="T1" fmla="*/ 7 h 14"/>
                  <a:gd name="T2" fmla="*/ 40 w 40"/>
                  <a:gd name="T3" fmla="*/ 11 h 14"/>
                  <a:gd name="T4" fmla="*/ 0 w 40"/>
                  <a:gd name="T5" fmla="*/ 7 h 14"/>
                </a:gdLst>
                <a:ahLst/>
                <a:cxnLst>
                  <a:cxn ang="0">
                    <a:pos x="T0" y="T1"/>
                  </a:cxn>
                  <a:cxn ang="0">
                    <a:pos x="T2" y="T3"/>
                  </a:cxn>
                  <a:cxn ang="0">
                    <a:pos x="T4" y="T5"/>
                  </a:cxn>
                </a:cxnLst>
                <a:rect l="0" t="0" r="r" b="b"/>
                <a:pathLst>
                  <a:path w="40" h="14">
                    <a:moveTo>
                      <a:pt x="0" y="7"/>
                    </a:moveTo>
                    <a:cubicBezTo>
                      <a:pt x="13" y="8"/>
                      <a:pt x="28" y="0"/>
                      <a:pt x="40" y="11"/>
                    </a:cubicBezTo>
                    <a:cubicBezTo>
                      <a:pt x="27" y="11"/>
                      <a:pt x="13" y="14"/>
                      <a:pt x="0" y="7"/>
                    </a:cubicBezTo>
                    <a:close/>
                  </a:path>
                </a:pathLst>
              </a:custGeom>
              <a:solidFill>
                <a:srgbClr val="7FB6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668">
                <a:extLst>
                  <a:ext uri="{FF2B5EF4-FFF2-40B4-BE49-F238E27FC236}">
                    <a16:creationId xmlns:a16="http://schemas.microsoft.com/office/drawing/2014/main" id="{476ABE9C-C7CC-4B67-B87A-3FF6C646490B}"/>
                  </a:ext>
                </a:extLst>
              </p:cNvPr>
              <p:cNvSpPr>
                <a:spLocks/>
              </p:cNvSpPr>
              <p:nvPr/>
            </p:nvSpPr>
            <p:spPr bwMode="auto">
              <a:xfrm>
                <a:off x="1915" y="3931"/>
                <a:ext cx="27" cy="17"/>
              </a:xfrm>
              <a:custGeom>
                <a:avLst/>
                <a:gdLst>
                  <a:gd name="T0" fmla="*/ 3 w 24"/>
                  <a:gd name="T1" fmla="*/ 1 h 15"/>
                  <a:gd name="T2" fmla="*/ 24 w 24"/>
                  <a:gd name="T3" fmla="*/ 2 h 15"/>
                  <a:gd name="T4" fmla="*/ 0 w 24"/>
                  <a:gd name="T5" fmla="*/ 1 h 15"/>
                  <a:gd name="T6" fmla="*/ 3 w 24"/>
                  <a:gd name="T7" fmla="*/ 1 h 15"/>
                </a:gdLst>
                <a:ahLst/>
                <a:cxnLst>
                  <a:cxn ang="0">
                    <a:pos x="T0" y="T1"/>
                  </a:cxn>
                  <a:cxn ang="0">
                    <a:pos x="T2" y="T3"/>
                  </a:cxn>
                  <a:cxn ang="0">
                    <a:pos x="T4" y="T5"/>
                  </a:cxn>
                  <a:cxn ang="0">
                    <a:pos x="T6" y="T7"/>
                  </a:cxn>
                </a:cxnLst>
                <a:rect l="0" t="0" r="r" b="b"/>
                <a:pathLst>
                  <a:path w="24" h="15">
                    <a:moveTo>
                      <a:pt x="3" y="1"/>
                    </a:moveTo>
                    <a:cubicBezTo>
                      <a:pt x="9" y="1"/>
                      <a:pt x="15" y="1"/>
                      <a:pt x="24" y="2"/>
                    </a:cubicBezTo>
                    <a:cubicBezTo>
                      <a:pt x="13" y="8"/>
                      <a:pt x="6" y="15"/>
                      <a:pt x="0" y="1"/>
                    </a:cubicBezTo>
                    <a:cubicBezTo>
                      <a:pt x="1" y="1"/>
                      <a:pt x="2" y="0"/>
                      <a:pt x="3" y="1"/>
                    </a:cubicBezTo>
                    <a:close/>
                  </a:path>
                </a:pathLst>
              </a:custGeom>
              <a:solidFill>
                <a:srgbClr val="4597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669">
                <a:extLst>
                  <a:ext uri="{FF2B5EF4-FFF2-40B4-BE49-F238E27FC236}">
                    <a16:creationId xmlns:a16="http://schemas.microsoft.com/office/drawing/2014/main" id="{5E1F39B4-B174-43D4-82C5-793530C3C801}"/>
                  </a:ext>
                </a:extLst>
              </p:cNvPr>
              <p:cNvSpPr>
                <a:spLocks/>
              </p:cNvSpPr>
              <p:nvPr/>
            </p:nvSpPr>
            <p:spPr bwMode="auto">
              <a:xfrm>
                <a:off x="291" y="3612"/>
                <a:ext cx="145" cy="61"/>
              </a:xfrm>
              <a:custGeom>
                <a:avLst/>
                <a:gdLst>
                  <a:gd name="T0" fmla="*/ 77 w 129"/>
                  <a:gd name="T1" fmla="*/ 54 h 54"/>
                  <a:gd name="T2" fmla="*/ 13 w 129"/>
                  <a:gd name="T3" fmla="*/ 49 h 54"/>
                  <a:gd name="T4" fmla="*/ 28 w 129"/>
                  <a:gd name="T5" fmla="*/ 36 h 54"/>
                  <a:gd name="T6" fmla="*/ 40 w 129"/>
                  <a:gd name="T7" fmla="*/ 21 h 54"/>
                  <a:gd name="T8" fmla="*/ 18 w 129"/>
                  <a:gd name="T9" fmla="*/ 33 h 54"/>
                  <a:gd name="T10" fmla="*/ 1 w 129"/>
                  <a:gd name="T11" fmla="*/ 13 h 54"/>
                  <a:gd name="T12" fmla="*/ 77 w 129"/>
                  <a:gd name="T13" fmla="*/ 13 h 54"/>
                  <a:gd name="T14" fmla="*/ 83 w 129"/>
                  <a:gd name="T15" fmla="*/ 19 h 54"/>
                  <a:gd name="T16" fmla="*/ 85 w 129"/>
                  <a:gd name="T17" fmla="*/ 13 h 54"/>
                  <a:gd name="T18" fmla="*/ 129 w 129"/>
                  <a:gd name="T19" fmla="*/ 13 h 54"/>
                  <a:gd name="T20" fmla="*/ 96 w 129"/>
                  <a:gd name="T21" fmla="*/ 40 h 54"/>
                  <a:gd name="T22" fmla="*/ 77 w 129"/>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 h="54">
                    <a:moveTo>
                      <a:pt x="77" y="54"/>
                    </a:moveTo>
                    <a:cubicBezTo>
                      <a:pt x="56" y="52"/>
                      <a:pt x="34" y="51"/>
                      <a:pt x="13" y="49"/>
                    </a:cubicBezTo>
                    <a:cubicBezTo>
                      <a:pt x="9" y="34"/>
                      <a:pt x="18" y="34"/>
                      <a:pt x="28" y="36"/>
                    </a:cubicBezTo>
                    <a:cubicBezTo>
                      <a:pt x="41" y="38"/>
                      <a:pt x="44" y="34"/>
                      <a:pt x="40" y="21"/>
                    </a:cubicBezTo>
                    <a:cubicBezTo>
                      <a:pt x="34" y="30"/>
                      <a:pt x="28" y="36"/>
                      <a:pt x="18" y="33"/>
                    </a:cubicBezTo>
                    <a:cubicBezTo>
                      <a:pt x="9" y="30"/>
                      <a:pt x="0" y="25"/>
                      <a:pt x="1" y="13"/>
                    </a:cubicBezTo>
                    <a:cubicBezTo>
                      <a:pt x="26" y="8"/>
                      <a:pt x="52" y="0"/>
                      <a:pt x="77" y="13"/>
                    </a:cubicBezTo>
                    <a:cubicBezTo>
                      <a:pt x="78" y="16"/>
                      <a:pt x="79" y="20"/>
                      <a:pt x="83" y="19"/>
                    </a:cubicBezTo>
                    <a:cubicBezTo>
                      <a:pt x="84" y="19"/>
                      <a:pt x="84" y="15"/>
                      <a:pt x="85" y="13"/>
                    </a:cubicBezTo>
                    <a:cubicBezTo>
                      <a:pt x="100" y="8"/>
                      <a:pt x="114" y="15"/>
                      <a:pt x="129" y="13"/>
                    </a:cubicBezTo>
                    <a:cubicBezTo>
                      <a:pt x="127" y="34"/>
                      <a:pt x="116" y="42"/>
                      <a:pt x="96" y="40"/>
                    </a:cubicBezTo>
                    <a:cubicBezTo>
                      <a:pt x="88" y="40"/>
                      <a:pt x="78" y="42"/>
                      <a:pt x="77" y="54"/>
                    </a:cubicBezTo>
                    <a:close/>
                  </a:path>
                </a:pathLst>
              </a:custGeom>
              <a:solidFill>
                <a:srgbClr val="DFE7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670">
                <a:extLst>
                  <a:ext uri="{FF2B5EF4-FFF2-40B4-BE49-F238E27FC236}">
                    <a16:creationId xmlns:a16="http://schemas.microsoft.com/office/drawing/2014/main" id="{638ED1BA-B0A1-41E4-8B31-5535364F76DA}"/>
                  </a:ext>
                </a:extLst>
              </p:cNvPr>
              <p:cNvSpPr>
                <a:spLocks/>
              </p:cNvSpPr>
              <p:nvPr/>
            </p:nvSpPr>
            <p:spPr bwMode="auto">
              <a:xfrm>
                <a:off x="1818" y="3686"/>
                <a:ext cx="256" cy="37"/>
              </a:xfrm>
              <a:custGeom>
                <a:avLst/>
                <a:gdLst>
                  <a:gd name="T0" fmla="*/ 158 w 227"/>
                  <a:gd name="T1" fmla="*/ 26 h 33"/>
                  <a:gd name="T2" fmla="*/ 115 w 227"/>
                  <a:gd name="T3" fmla="*/ 27 h 33"/>
                  <a:gd name="T4" fmla="*/ 30 w 227"/>
                  <a:gd name="T5" fmla="*/ 30 h 33"/>
                  <a:gd name="T6" fmla="*/ 2 w 227"/>
                  <a:gd name="T7" fmla="*/ 23 h 33"/>
                  <a:gd name="T8" fmla="*/ 2 w 227"/>
                  <a:gd name="T9" fmla="*/ 15 h 33"/>
                  <a:gd name="T10" fmla="*/ 30 w 227"/>
                  <a:gd name="T11" fmla="*/ 11 h 33"/>
                  <a:gd name="T12" fmla="*/ 112 w 227"/>
                  <a:gd name="T13" fmla="*/ 5 h 33"/>
                  <a:gd name="T14" fmla="*/ 208 w 227"/>
                  <a:gd name="T15" fmla="*/ 3 h 33"/>
                  <a:gd name="T16" fmla="*/ 227 w 227"/>
                  <a:gd name="T17" fmla="*/ 6 h 33"/>
                  <a:gd name="T18" fmla="*/ 184 w 227"/>
                  <a:gd name="T19" fmla="*/ 15 h 33"/>
                  <a:gd name="T20" fmla="*/ 158 w 227"/>
                  <a:gd name="T21"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33">
                    <a:moveTo>
                      <a:pt x="158" y="26"/>
                    </a:moveTo>
                    <a:cubicBezTo>
                      <a:pt x="144" y="30"/>
                      <a:pt x="129" y="27"/>
                      <a:pt x="115" y="27"/>
                    </a:cubicBezTo>
                    <a:cubicBezTo>
                      <a:pt x="87" y="26"/>
                      <a:pt x="58" y="22"/>
                      <a:pt x="30" y="30"/>
                    </a:cubicBezTo>
                    <a:cubicBezTo>
                      <a:pt x="21" y="33"/>
                      <a:pt x="13" y="18"/>
                      <a:pt x="2" y="23"/>
                    </a:cubicBezTo>
                    <a:cubicBezTo>
                      <a:pt x="0" y="20"/>
                      <a:pt x="2" y="18"/>
                      <a:pt x="2" y="15"/>
                    </a:cubicBezTo>
                    <a:cubicBezTo>
                      <a:pt x="11" y="11"/>
                      <a:pt x="21" y="12"/>
                      <a:pt x="30" y="11"/>
                    </a:cubicBezTo>
                    <a:cubicBezTo>
                      <a:pt x="57" y="5"/>
                      <a:pt x="84" y="3"/>
                      <a:pt x="112" y="5"/>
                    </a:cubicBezTo>
                    <a:cubicBezTo>
                      <a:pt x="144" y="6"/>
                      <a:pt x="176" y="4"/>
                      <a:pt x="208" y="3"/>
                    </a:cubicBezTo>
                    <a:cubicBezTo>
                      <a:pt x="215" y="3"/>
                      <a:pt x="222" y="0"/>
                      <a:pt x="227" y="6"/>
                    </a:cubicBezTo>
                    <a:cubicBezTo>
                      <a:pt x="214" y="16"/>
                      <a:pt x="199" y="16"/>
                      <a:pt x="184" y="15"/>
                    </a:cubicBezTo>
                    <a:cubicBezTo>
                      <a:pt x="174" y="14"/>
                      <a:pt x="163" y="14"/>
                      <a:pt x="158" y="26"/>
                    </a:cubicBezTo>
                    <a:close/>
                  </a:path>
                </a:pathLst>
              </a:custGeom>
              <a:solidFill>
                <a:srgbClr val="459C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671">
                <a:extLst>
                  <a:ext uri="{FF2B5EF4-FFF2-40B4-BE49-F238E27FC236}">
                    <a16:creationId xmlns:a16="http://schemas.microsoft.com/office/drawing/2014/main" id="{E539AA16-9515-49B7-BB31-138CB202B56A}"/>
                  </a:ext>
                </a:extLst>
              </p:cNvPr>
              <p:cNvSpPr>
                <a:spLocks/>
              </p:cNvSpPr>
              <p:nvPr/>
            </p:nvSpPr>
            <p:spPr bwMode="auto">
              <a:xfrm>
                <a:off x="1987" y="3685"/>
                <a:ext cx="218" cy="31"/>
              </a:xfrm>
              <a:custGeom>
                <a:avLst/>
                <a:gdLst>
                  <a:gd name="T0" fmla="*/ 8 w 194"/>
                  <a:gd name="T1" fmla="*/ 27 h 27"/>
                  <a:gd name="T2" fmla="*/ 11 w 194"/>
                  <a:gd name="T3" fmla="*/ 15 h 27"/>
                  <a:gd name="T4" fmla="*/ 77 w 194"/>
                  <a:gd name="T5" fmla="*/ 7 h 27"/>
                  <a:gd name="T6" fmla="*/ 132 w 194"/>
                  <a:gd name="T7" fmla="*/ 4 h 27"/>
                  <a:gd name="T8" fmla="*/ 194 w 194"/>
                  <a:gd name="T9" fmla="*/ 16 h 27"/>
                  <a:gd name="T10" fmla="*/ 154 w 194"/>
                  <a:gd name="T11" fmla="*/ 18 h 27"/>
                  <a:gd name="T12" fmla="*/ 144 w 194"/>
                  <a:gd name="T13" fmla="*/ 23 h 27"/>
                  <a:gd name="T14" fmla="*/ 35 w 194"/>
                  <a:gd name="T15" fmla="*/ 24 h 27"/>
                  <a:gd name="T16" fmla="*/ 8 w 194"/>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7">
                    <a:moveTo>
                      <a:pt x="8" y="27"/>
                    </a:moveTo>
                    <a:cubicBezTo>
                      <a:pt x="0" y="18"/>
                      <a:pt x="1" y="19"/>
                      <a:pt x="11" y="15"/>
                    </a:cubicBezTo>
                    <a:cubicBezTo>
                      <a:pt x="32" y="6"/>
                      <a:pt x="55" y="14"/>
                      <a:pt x="77" y="7"/>
                    </a:cubicBezTo>
                    <a:cubicBezTo>
                      <a:pt x="95" y="0"/>
                      <a:pt x="114" y="7"/>
                      <a:pt x="132" y="4"/>
                    </a:cubicBezTo>
                    <a:cubicBezTo>
                      <a:pt x="153" y="4"/>
                      <a:pt x="172" y="14"/>
                      <a:pt x="194" y="16"/>
                    </a:cubicBezTo>
                    <a:cubicBezTo>
                      <a:pt x="180" y="25"/>
                      <a:pt x="167" y="19"/>
                      <a:pt x="154" y="18"/>
                    </a:cubicBezTo>
                    <a:cubicBezTo>
                      <a:pt x="148" y="18"/>
                      <a:pt x="145" y="17"/>
                      <a:pt x="144" y="23"/>
                    </a:cubicBezTo>
                    <a:cubicBezTo>
                      <a:pt x="108" y="19"/>
                      <a:pt x="72" y="24"/>
                      <a:pt x="35" y="24"/>
                    </a:cubicBezTo>
                    <a:cubicBezTo>
                      <a:pt x="26" y="24"/>
                      <a:pt x="17" y="26"/>
                      <a:pt x="8" y="27"/>
                    </a:cubicBezTo>
                    <a:close/>
                  </a:path>
                </a:pathLst>
              </a:custGeom>
              <a:solidFill>
                <a:srgbClr val="2C86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672">
                <a:extLst>
                  <a:ext uri="{FF2B5EF4-FFF2-40B4-BE49-F238E27FC236}">
                    <a16:creationId xmlns:a16="http://schemas.microsoft.com/office/drawing/2014/main" id="{72A52A34-0654-4738-9711-37AA41F02D58}"/>
                  </a:ext>
                </a:extLst>
              </p:cNvPr>
              <p:cNvSpPr>
                <a:spLocks/>
              </p:cNvSpPr>
              <p:nvPr/>
            </p:nvSpPr>
            <p:spPr bwMode="auto">
              <a:xfrm>
                <a:off x="1430" y="3618"/>
                <a:ext cx="427" cy="32"/>
              </a:xfrm>
              <a:custGeom>
                <a:avLst/>
                <a:gdLst>
                  <a:gd name="T0" fmla="*/ 0 w 380"/>
                  <a:gd name="T1" fmla="*/ 17 h 29"/>
                  <a:gd name="T2" fmla="*/ 57 w 380"/>
                  <a:gd name="T3" fmla="*/ 12 h 29"/>
                  <a:gd name="T4" fmla="*/ 152 w 380"/>
                  <a:gd name="T5" fmla="*/ 13 h 29"/>
                  <a:gd name="T6" fmla="*/ 253 w 380"/>
                  <a:gd name="T7" fmla="*/ 14 h 29"/>
                  <a:gd name="T8" fmla="*/ 310 w 380"/>
                  <a:gd name="T9" fmla="*/ 15 h 29"/>
                  <a:gd name="T10" fmla="*/ 314 w 380"/>
                  <a:gd name="T11" fmla="*/ 15 h 29"/>
                  <a:gd name="T12" fmla="*/ 344 w 380"/>
                  <a:gd name="T13" fmla="*/ 14 h 29"/>
                  <a:gd name="T14" fmla="*/ 380 w 380"/>
                  <a:gd name="T15" fmla="*/ 20 h 29"/>
                  <a:gd name="T16" fmla="*/ 340 w 380"/>
                  <a:gd name="T17" fmla="*/ 20 h 29"/>
                  <a:gd name="T18" fmla="*/ 120 w 380"/>
                  <a:gd name="T19" fmla="*/ 20 h 29"/>
                  <a:gd name="T20" fmla="*/ 38 w 380"/>
                  <a:gd name="T21" fmla="*/ 21 h 29"/>
                  <a:gd name="T22" fmla="*/ 0 w 380"/>
                  <a:gd name="T23"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0" h="29">
                    <a:moveTo>
                      <a:pt x="0" y="17"/>
                    </a:moveTo>
                    <a:cubicBezTo>
                      <a:pt x="18" y="10"/>
                      <a:pt x="39" y="10"/>
                      <a:pt x="57" y="12"/>
                    </a:cubicBezTo>
                    <a:cubicBezTo>
                      <a:pt x="88" y="14"/>
                      <a:pt x="119" y="8"/>
                      <a:pt x="152" y="13"/>
                    </a:cubicBezTo>
                    <a:cubicBezTo>
                      <a:pt x="184" y="19"/>
                      <a:pt x="219" y="19"/>
                      <a:pt x="253" y="14"/>
                    </a:cubicBezTo>
                    <a:cubicBezTo>
                      <a:pt x="272" y="12"/>
                      <a:pt x="291" y="10"/>
                      <a:pt x="310" y="15"/>
                    </a:cubicBezTo>
                    <a:cubicBezTo>
                      <a:pt x="311" y="15"/>
                      <a:pt x="313" y="15"/>
                      <a:pt x="314" y="15"/>
                    </a:cubicBezTo>
                    <a:cubicBezTo>
                      <a:pt x="324" y="15"/>
                      <a:pt x="331" y="0"/>
                      <a:pt x="344" y="14"/>
                    </a:cubicBezTo>
                    <a:cubicBezTo>
                      <a:pt x="350" y="21"/>
                      <a:pt x="368" y="15"/>
                      <a:pt x="380" y="20"/>
                    </a:cubicBezTo>
                    <a:cubicBezTo>
                      <a:pt x="367" y="29"/>
                      <a:pt x="353" y="20"/>
                      <a:pt x="340" y="20"/>
                    </a:cubicBezTo>
                    <a:cubicBezTo>
                      <a:pt x="266" y="17"/>
                      <a:pt x="193" y="23"/>
                      <a:pt x="120" y="20"/>
                    </a:cubicBezTo>
                    <a:cubicBezTo>
                      <a:pt x="92" y="19"/>
                      <a:pt x="65" y="20"/>
                      <a:pt x="38" y="21"/>
                    </a:cubicBezTo>
                    <a:cubicBezTo>
                      <a:pt x="26" y="21"/>
                      <a:pt x="11" y="27"/>
                      <a:pt x="0" y="17"/>
                    </a:cubicBezTo>
                    <a:close/>
                  </a:path>
                </a:pathLst>
              </a:custGeom>
              <a:solidFill>
                <a:srgbClr val="81B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673">
                <a:extLst>
                  <a:ext uri="{FF2B5EF4-FFF2-40B4-BE49-F238E27FC236}">
                    <a16:creationId xmlns:a16="http://schemas.microsoft.com/office/drawing/2014/main" id="{5C90B5A2-919C-41DE-8979-EF6DB96CE376}"/>
                  </a:ext>
                </a:extLst>
              </p:cNvPr>
              <p:cNvSpPr>
                <a:spLocks/>
              </p:cNvSpPr>
              <p:nvPr/>
            </p:nvSpPr>
            <p:spPr bwMode="auto">
              <a:xfrm>
                <a:off x="720" y="3612"/>
                <a:ext cx="100" cy="33"/>
              </a:xfrm>
              <a:custGeom>
                <a:avLst/>
                <a:gdLst>
                  <a:gd name="T0" fmla="*/ 31 w 89"/>
                  <a:gd name="T1" fmla="*/ 21 h 29"/>
                  <a:gd name="T2" fmla="*/ 10 w 89"/>
                  <a:gd name="T3" fmla="*/ 13 h 29"/>
                  <a:gd name="T4" fmla="*/ 1 w 89"/>
                  <a:gd name="T5" fmla="*/ 5 h 29"/>
                  <a:gd name="T6" fmla="*/ 11 w 89"/>
                  <a:gd name="T7" fmla="*/ 1 h 29"/>
                  <a:gd name="T8" fmla="*/ 89 w 89"/>
                  <a:gd name="T9" fmla="*/ 1 h 29"/>
                  <a:gd name="T10" fmla="*/ 63 w 89"/>
                  <a:gd name="T11" fmla="*/ 21 h 29"/>
                  <a:gd name="T12" fmla="*/ 31 w 89"/>
                  <a:gd name="T13" fmla="*/ 21 h 29"/>
                </a:gdLst>
                <a:ahLst/>
                <a:cxnLst>
                  <a:cxn ang="0">
                    <a:pos x="T0" y="T1"/>
                  </a:cxn>
                  <a:cxn ang="0">
                    <a:pos x="T2" y="T3"/>
                  </a:cxn>
                  <a:cxn ang="0">
                    <a:pos x="T4" y="T5"/>
                  </a:cxn>
                  <a:cxn ang="0">
                    <a:pos x="T6" y="T7"/>
                  </a:cxn>
                  <a:cxn ang="0">
                    <a:pos x="T8" y="T9"/>
                  </a:cxn>
                  <a:cxn ang="0">
                    <a:pos x="T10" y="T11"/>
                  </a:cxn>
                  <a:cxn ang="0">
                    <a:pos x="T12" y="T13"/>
                  </a:cxn>
                </a:cxnLst>
                <a:rect l="0" t="0" r="r" b="b"/>
                <a:pathLst>
                  <a:path w="89" h="29">
                    <a:moveTo>
                      <a:pt x="31" y="21"/>
                    </a:moveTo>
                    <a:cubicBezTo>
                      <a:pt x="27" y="11"/>
                      <a:pt x="17" y="16"/>
                      <a:pt x="10" y="13"/>
                    </a:cubicBezTo>
                    <a:cubicBezTo>
                      <a:pt x="6" y="11"/>
                      <a:pt x="0" y="11"/>
                      <a:pt x="1" y="5"/>
                    </a:cubicBezTo>
                    <a:cubicBezTo>
                      <a:pt x="2" y="0"/>
                      <a:pt x="7" y="1"/>
                      <a:pt x="11" y="1"/>
                    </a:cubicBezTo>
                    <a:cubicBezTo>
                      <a:pt x="37" y="5"/>
                      <a:pt x="62" y="10"/>
                      <a:pt x="89" y="1"/>
                    </a:cubicBezTo>
                    <a:cubicBezTo>
                      <a:pt x="84" y="14"/>
                      <a:pt x="68" y="10"/>
                      <a:pt x="63" y="21"/>
                    </a:cubicBezTo>
                    <a:cubicBezTo>
                      <a:pt x="52" y="18"/>
                      <a:pt x="42" y="29"/>
                      <a:pt x="31" y="21"/>
                    </a:cubicBezTo>
                    <a:close/>
                  </a:path>
                </a:pathLst>
              </a:custGeom>
              <a:solidFill>
                <a:srgbClr val="63A8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674">
                <a:extLst>
                  <a:ext uri="{FF2B5EF4-FFF2-40B4-BE49-F238E27FC236}">
                    <a16:creationId xmlns:a16="http://schemas.microsoft.com/office/drawing/2014/main" id="{037839BF-AC6F-44F8-87D2-F596F8452262}"/>
                  </a:ext>
                </a:extLst>
              </p:cNvPr>
              <p:cNvSpPr>
                <a:spLocks/>
              </p:cNvSpPr>
              <p:nvPr/>
            </p:nvSpPr>
            <p:spPr bwMode="auto">
              <a:xfrm>
                <a:off x="571" y="3619"/>
                <a:ext cx="90" cy="33"/>
              </a:xfrm>
              <a:custGeom>
                <a:avLst/>
                <a:gdLst>
                  <a:gd name="T0" fmla="*/ 0 w 80"/>
                  <a:gd name="T1" fmla="*/ 8 h 29"/>
                  <a:gd name="T2" fmla="*/ 30 w 80"/>
                  <a:gd name="T3" fmla="*/ 2 h 29"/>
                  <a:gd name="T4" fmla="*/ 34 w 80"/>
                  <a:gd name="T5" fmla="*/ 0 h 29"/>
                  <a:gd name="T6" fmla="*/ 78 w 80"/>
                  <a:gd name="T7" fmla="*/ 12 h 29"/>
                  <a:gd name="T8" fmla="*/ 80 w 80"/>
                  <a:gd name="T9" fmla="*/ 15 h 29"/>
                  <a:gd name="T10" fmla="*/ 21 w 80"/>
                  <a:gd name="T11" fmla="*/ 15 h 29"/>
                  <a:gd name="T12" fmla="*/ 0 w 80"/>
                  <a:gd name="T13" fmla="*/ 8 h 29"/>
                </a:gdLst>
                <a:ahLst/>
                <a:cxnLst>
                  <a:cxn ang="0">
                    <a:pos x="T0" y="T1"/>
                  </a:cxn>
                  <a:cxn ang="0">
                    <a:pos x="T2" y="T3"/>
                  </a:cxn>
                  <a:cxn ang="0">
                    <a:pos x="T4" y="T5"/>
                  </a:cxn>
                  <a:cxn ang="0">
                    <a:pos x="T6" y="T7"/>
                  </a:cxn>
                  <a:cxn ang="0">
                    <a:pos x="T8" y="T9"/>
                  </a:cxn>
                  <a:cxn ang="0">
                    <a:pos x="T10" y="T11"/>
                  </a:cxn>
                  <a:cxn ang="0">
                    <a:pos x="T12" y="T13"/>
                  </a:cxn>
                </a:cxnLst>
                <a:rect l="0" t="0" r="r" b="b"/>
                <a:pathLst>
                  <a:path w="80" h="29">
                    <a:moveTo>
                      <a:pt x="0" y="8"/>
                    </a:moveTo>
                    <a:cubicBezTo>
                      <a:pt x="10" y="7"/>
                      <a:pt x="21" y="8"/>
                      <a:pt x="30" y="2"/>
                    </a:cubicBezTo>
                    <a:cubicBezTo>
                      <a:pt x="31" y="1"/>
                      <a:pt x="34" y="0"/>
                      <a:pt x="34" y="0"/>
                    </a:cubicBezTo>
                    <a:cubicBezTo>
                      <a:pt x="45" y="18"/>
                      <a:pt x="63" y="8"/>
                      <a:pt x="78" y="12"/>
                    </a:cubicBezTo>
                    <a:cubicBezTo>
                      <a:pt x="79" y="12"/>
                      <a:pt x="79" y="14"/>
                      <a:pt x="80" y="15"/>
                    </a:cubicBezTo>
                    <a:cubicBezTo>
                      <a:pt x="60" y="29"/>
                      <a:pt x="41" y="13"/>
                      <a:pt x="21" y="15"/>
                    </a:cubicBezTo>
                    <a:cubicBezTo>
                      <a:pt x="13" y="16"/>
                      <a:pt x="2" y="23"/>
                      <a:pt x="0" y="8"/>
                    </a:cubicBezTo>
                    <a:close/>
                  </a:path>
                </a:pathLst>
              </a:custGeom>
              <a:solidFill>
                <a:srgbClr val="A3C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675">
                <a:extLst>
                  <a:ext uri="{FF2B5EF4-FFF2-40B4-BE49-F238E27FC236}">
                    <a16:creationId xmlns:a16="http://schemas.microsoft.com/office/drawing/2014/main" id="{8E1BE0AB-8672-4A6A-A8BC-3FD42763A989}"/>
                  </a:ext>
                </a:extLst>
              </p:cNvPr>
              <p:cNvSpPr>
                <a:spLocks/>
              </p:cNvSpPr>
              <p:nvPr/>
            </p:nvSpPr>
            <p:spPr bwMode="auto">
              <a:xfrm>
                <a:off x="1155" y="3616"/>
                <a:ext cx="41" cy="23"/>
              </a:xfrm>
              <a:custGeom>
                <a:avLst/>
                <a:gdLst>
                  <a:gd name="T0" fmla="*/ 20 w 36"/>
                  <a:gd name="T1" fmla="*/ 18 h 21"/>
                  <a:gd name="T2" fmla="*/ 0 w 36"/>
                  <a:gd name="T3" fmla="*/ 6 h 21"/>
                  <a:gd name="T4" fmla="*/ 25 w 36"/>
                  <a:gd name="T5" fmla="*/ 7 h 21"/>
                  <a:gd name="T6" fmla="*/ 24 w 36"/>
                  <a:gd name="T7" fmla="*/ 18 h 21"/>
                  <a:gd name="T8" fmla="*/ 20 w 36"/>
                  <a:gd name="T9" fmla="*/ 18 h 21"/>
                </a:gdLst>
                <a:ahLst/>
                <a:cxnLst>
                  <a:cxn ang="0">
                    <a:pos x="T0" y="T1"/>
                  </a:cxn>
                  <a:cxn ang="0">
                    <a:pos x="T2" y="T3"/>
                  </a:cxn>
                  <a:cxn ang="0">
                    <a:pos x="T4" y="T5"/>
                  </a:cxn>
                  <a:cxn ang="0">
                    <a:pos x="T6" y="T7"/>
                  </a:cxn>
                  <a:cxn ang="0">
                    <a:pos x="T8" y="T9"/>
                  </a:cxn>
                </a:cxnLst>
                <a:rect l="0" t="0" r="r" b="b"/>
                <a:pathLst>
                  <a:path w="36" h="21">
                    <a:moveTo>
                      <a:pt x="20" y="18"/>
                    </a:moveTo>
                    <a:cubicBezTo>
                      <a:pt x="16" y="10"/>
                      <a:pt x="1" y="20"/>
                      <a:pt x="0" y="6"/>
                    </a:cubicBezTo>
                    <a:cubicBezTo>
                      <a:pt x="8" y="0"/>
                      <a:pt x="17" y="5"/>
                      <a:pt x="25" y="7"/>
                    </a:cubicBezTo>
                    <a:cubicBezTo>
                      <a:pt x="36" y="10"/>
                      <a:pt x="25" y="14"/>
                      <a:pt x="24" y="18"/>
                    </a:cubicBezTo>
                    <a:cubicBezTo>
                      <a:pt x="22" y="21"/>
                      <a:pt x="21" y="21"/>
                      <a:pt x="20" y="18"/>
                    </a:cubicBezTo>
                    <a:close/>
                  </a:path>
                </a:pathLst>
              </a:custGeom>
              <a:solidFill>
                <a:srgbClr val="4295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676">
                <a:extLst>
                  <a:ext uri="{FF2B5EF4-FFF2-40B4-BE49-F238E27FC236}">
                    <a16:creationId xmlns:a16="http://schemas.microsoft.com/office/drawing/2014/main" id="{9AA9BBAD-632D-404E-A771-BADBF00F674E}"/>
                  </a:ext>
                </a:extLst>
              </p:cNvPr>
              <p:cNvSpPr>
                <a:spLocks/>
              </p:cNvSpPr>
              <p:nvPr/>
            </p:nvSpPr>
            <p:spPr bwMode="auto">
              <a:xfrm>
                <a:off x="1003" y="3686"/>
                <a:ext cx="59" cy="17"/>
              </a:xfrm>
              <a:custGeom>
                <a:avLst/>
                <a:gdLst>
                  <a:gd name="T0" fmla="*/ 53 w 53"/>
                  <a:gd name="T1" fmla="*/ 15 h 15"/>
                  <a:gd name="T2" fmla="*/ 0 w 53"/>
                  <a:gd name="T3" fmla="*/ 2 h 15"/>
                  <a:gd name="T4" fmla="*/ 53 w 53"/>
                  <a:gd name="T5" fmla="*/ 15 h 15"/>
                </a:gdLst>
                <a:ahLst/>
                <a:cxnLst>
                  <a:cxn ang="0">
                    <a:pos x="T0" y="T1"/>
                  </a:cxn>
                  <a:cxn ang="0">
                    <a:pos x="T2" y="T3"/>
                  </a:cxn>
                  <a:cxn ang="0">
                    <a:pos x="T4" y="T5"/>
                  </a:cxn>
                </a:cxnLst>
                <a:rect l="0" t="0" r="r" b="b"/>
                <a:pathLst>
                  <a:path w="53" h="15">
                    <a:moveTo>
                      <a:pt x="53" y="15"/>
                    </a:moveTo>
                    <a:cubicBezTo>
                      <a:pt x="35" y="11"/>
                      <a:pt x="18" y="7"/>
                      <a:pt x="0" y="2"/>
                    </a:cubicBezTo>
                    <a:cubicBezTo>
                      <a:pt x="18" y="4"/>
                      <a:pt x="38" y="0"/>
                      <a:pt x="53" y="15"/>
                    </a:cubicBezTo>
                    <a:close/>
                  </a:path>
                </a:pathLst>
              </a:custGeom>
              <a:solidFill>
                <a:srgbClr val="73B2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677">
                <a:extLst>
                  <a:ext uri="{FF2B5EF4-FFF2-40B4-BE49-F238E27FC236}">
                    <a16:creationId xmlns:a16="http://schemas.microsoft.com/office/drawing/2014/main" id="{CBD23FE6-B6B7-4730-A5E0-1B11BFBFA4EF}"/>
                  </a:ext>
                </a:extLst>
              </p:cNvPr>
              <p:cNvSpPr>
                <a:spLocks/>
              </p:cNvSpPr>
              <p:nvPr/>
            </p:nvSpPr>
            <p:spPr bwMode="auto">
              <a:xfrm>
                <a:off x="1396" y="1025"/>
                <a:ext cx="192" cy="204"/>
              </a:xfrm>
              <a:custGeom>
                <a:avLst/>
                <a:gdLst>
                  <a:gd name="T0" fmla="*/ 90 w 171"/>
                  <a:gd name="T1" fmla="*/ 0 h 182"/>
                  <a:gd name="T2" fmla="*/ 102 w 171"/>
                  <a:gd name="T3" fmla="*/ 1 h 182"/>
                  <a:gd name="T4" fmla="*/ 125 w 171"/>
                  <a:gd name="T5" fmla="*/ 42 h 182"/>
                  <a:gd name="T6" fmla="*/ 157 w 171"/>
                  <a:gd name="T7" fmla="*/ 127 h 182"/>
                  <a:gd name="T8" fmla="*/ 171 w 171"/>
                  <a:gd name="T9" fmla="*/ 169 h 182"/>
                  <a:gd name="T10" fmla="*/ 166 w 171"/>
                  <a:gd name="T11" fmla="*/ 179 h 182"/>
                  <a:gd name="T12" fmla="*/ 154 w 171"/>
                  <a:gd name="T13" fmla="*/ 175 h 182"/>
                  <a:gd name="T14" fmla="*/ 142 w 171"/>
                  <a:gd name="T15" fmla="*/ 172 h 182"/>
                  <a:gd name="T16" fmla="*/ 131 w 171"/>
                  <a:gd name="T17" fmla="*/ 169 h 182"/>
                  <a:gd name="T18" fmla="*/ 122 w 171"/>
                  <a:gd name="T19" fmla="*/ 168 h 182"/>
                  <a:gd name="T20" fmla="*/ 104 w 171"/>
                  <a:gd name="T21" fmla="*/ 167 h 182"/>
                  <a:gd name="T22" fmla="*/ 74 w 171"/>
                  <a:gd name="T23" fmla="*/ 165 h 182"/>
                  <a:gd name="T24" fmla="*/ 26 w 171"/>
                  <a:gd name="T25" fmla="*/ 172 h 182"/>
                  <a:gd name="T26" fmla="*/ 19 w 171"/>
                  <a:gd name="T27" fmla="*/ 131 h 182"/>
                  <a:gd name="T28" fmla="*/ 41 w 171"/>
                  <a:gd name="T29" fmla="*/ 45 h 182"/>
                  <a:gd name="T30" fmla="*/ 85 w 171"/>
                  <a:gd name="T31" fmla="*/ 3 h 182"/>
                  <a:gd name="T32" fmla="*/ 90 w 171"/>
                  <a:gd name="T33"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1" h="182">
                    <a:moveTo>
                      <a:pt x="90" y="0"/>
                    </a:moveTo>
                    <a:cubicBezTo>
                      <a:pt x="94" y="0"/>
                      <a:pt x="98" y="1"/>
                      <a:pt x="102" y="1"/>
                    </a:cubicBezTo>
                    <a:cubicBezTo>
                      <a:pt x="118" y="10"/>
                      <a:pt x="119" y="27"/>
                      <a:pt x="125" y="42"/>
                    </a:cubicBezTo>
                    <a:cubicBezTo>
                      <a:pt x="135" y="70"/>
                      <a:pt x="143" y="100"/>
                      <a:pt x="157" y="127"/>
                    </a:cubicBezTo>
                    <a:cubicBezTo>
                      <a:pt x="164" y="141"/>
                      <a:pt x="171" y="153"/>
                      <a:pt x="171" y="169"/>
                    </a:cubicBezTo>
                    <a:cubicBezTo>
                      <a:pt x="171" y="175"/>
                      <a:pt x="168" y="176"/>
                      <a:pt x="166" y="179"/>
                    </a:cubicBezTo>
                    <a:cubicBezTo>
                      <a:pt x="162" y="178"/>
                      <a:pt x="158" y="176"/>
                      <a:pt x="154" y="175"/>
                    </a:cubicBezTo>
                    <a:cubicBezTo>
                      <a:pt x="150" y="174"/>
                      <a:pt x="145" y="176"/>
                      <a:pt x="142" y="172"/>
                    </a:cubicBezTo>
                    <a:cubicBezTo>
                      <a:pt x="138" y="171"/>
                      <a:pt x="134" y="170"/>
                      <a:pt x="131" y="169"/>
                    </a:cubicBezTo>
                    <a:cubicBezTo>
                      <a:pt x="128" y="170"/>
                      <a:pt x="124" y="170"/>
                      <a:pt x="122" y="168"/>
                    </a:cubicBezTo>
                    <a:cubicBezTo>
                      <a:pt x="121" y="168"/>
                      <a:pt x="105" y="166"/>
                      <a:pt x="104" y="167"/>
                    </a:cubicBezTo>
                    <a:cubicBezTo>
                      <a:pt x="94" y="182"/>
                      <a:pt x="85" y="161"/>
                      <a:pt x="74" y="165"/>
                    </a:cubicBezTo>
                    <a:cubicBezTo>
                      <a:pt x="59" y="170"/>
                      <a:pt x="42" y="170"/>
                      <a:pt x="26" y="172"/>
                    </a:cubicBezTo>
                    <a:cubicBezTo>
                      <a:pt x="0" y="163"/>
                      <a:pt x="14" y="143"/>
                      <a:pt x="19" y="131"/>
                    </a:cubicBezTo>
                    <a:cubicBezTo>
                      <a:pt x="30" y="103"/>
                      <a:pt x="35" y="74"/>
                      <a:pt x="41" y="45"/>
                    </a:cubicBezTo>
                    <a:cubicBezTo>
                      <a:pt x="48" y="12"/>
                      <a:pt x="52" y="8"/>
                      <a:pt x="85" y="3"/>
                    </a:cubicBezTo>
                    <a:cubicBezTo>
                      <a:pt x="87" y="3"/>
                      <a:pt x="88" y="1"/>
                      <a:pt x="90" y="0"/>
                    </a:cubicBezTo>
                    <a:close/>
                  </a:path>
                </a:pathLst>
              </a:custGeom>
              <a:solidFill>
                <a:srgbClr val="2451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678">
                <a:extLst>
                  <a:ext uri="{FF2B5EF4-FFF2-40B4-BE49-F238E27FC236}">
                    <a16:creationId xmlns:a16="http://schemas.microsoft.com/office/drawing/2014/main" id="{30681C27-DC2D-4104-A715-78D371D7257B}"/>
                  </a:ext>
                </a:extLst>
              </p:cNvPr>
              <p:cNvSpPr>
                <a:spLocks/>
              </p:cNvSpPr>
              <p:nvPr/>
            </p:nvSpPr>
            <p:spPr bwMode="auto">
              <a:xfrm>
                <a:off x="836" y="724"/>
                <a:ext cx="249" cy="264"/>
              </a:xfrm>
              <a:custGeom>
                <a:avLst/>
                <a:gdLst>
                  <a:gd name="T0" fmla="*/ 0 w 221"/>
                  <a:gd name="T1" fmla="*/ 0 h 235"/>
                  <a:gd name="T2" fmla="*/ 130 w 221"/>
                  <a:gd name="T3" fmla="*/ 119 h 235"/>
                  <a:gd name="T4" fmla="*/ 116 w 221"/>
                  <a:gd name="T5" fmla="*/ 80 h 235"/>
                  <a:gd name="T6" fmla="*/ 116 w 221"/>
                  <a:gd name="T7" fmla="*/ 75 h 235"/>
                  <a:gd name="T8" fmla="*/ 138 w 221"/>
                  <a:gd name="T9" fmla="*/ 91 h 235"/>
                  <a:gd name="T10" fmla="*/ 167 w 221"/>
                  <a:gd name="T11" fmla="*/ 120 h 235"/>
                  <a:gd name="T12" fmla="*/ 180 w 221"/>
                  <a:gd name="T13" fmla="*/ 144 h 235"/>
                  <a:gd name="T14" fmla="*/ 198 w 221"/>
                  <a:gd name="T15" fmla="*/ 177 h 235"/>
                  <a:gd name="T16" fmla="*/ 196 w 221"/>
                  <a:gd name="T17" fmla="*/ 156 h 235"/>
                  <a:gd name="T18" fmla="*/ 207 w 221"/>
                  <a:gd name="T19" fmla="*/ 156 h 235"/>
                  <a:gd name="T20" fmla="*/ 221 w 221"/>
                  <a:gd name="T21" fmla="*/ 193 h 235"/>
                  <a:gd name="T22" fmla="*/ 206 w 221"/>
                  <a:gd name="T23" fmla="*/ 193 h 235"/>
                  <a:gd name="T24" fmla="*/ 207 w 221"/>
                  <a:gd name="T25" fmla="*/ 210 h 235"/>
                  <a:gd name="T26" fmla="*/ 195 w 221"/>
                  <a:gd name="T27" fmla="*/ 208 h 235"/>
                  <a:gd name="T28" fmla="*/ 198 w 221"/>
                  <a:gd name="T29" fmla="*/ 223 h 235"/>
                  <a:gd name="T30" fmla="*/ 181 w 221"/>
                  <a:gd name="T31" fmla="*/ 232 h 235"/>
                  <a:gd name="T32" fmla="*/ 166 w 221"/>
                  <a:gd name="T33" fmla="*/ 235 h 235"/>
                  <a:gd name="T34" fmla="*/ 161 w 221"/>
                  <a:gd name="T35" fmla="*/ 215 h 235"/>
                  <a:gd name="T36" fmla="*/ 95 w 221"/>
                  <a:gd name="T37" fmla="*/ 112 h 235"/>
                  <a:gd name="T38" fmla="*/ 111 w 221"/>
                  <a:gd name="T39" fmla="*/ 124 h 235"/>
                  <a:gd name="T40" fmla="*/ 100 w 221"/>
                  <a:gd name="T41" fmla="*/ 104 h 235"/>
                  <a:gd name="T42" fmla="*/ 9 w 221"/>
                  <a:gd name="T43" fmla="*/ 12 h 235"/>
                  <a:gd name="T44" fmla="*/ 0 w 221"/>
                  <a:gd name="T4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1" h="235">
                    <a:moveTo>
                      <a:pt x="0" y="0"/>
                    </a:moveTo>
                    <a:cubicBezTo>
                      <a:pt x="50" y="32"/>
                      <a:pt x="92" y="73"/>
                      <a:pt x="130" y="119"/>
                    </a:cubicBezTo>
                    <a:cubicBezTo>
                      <a:pt x="122" y="107"/>
                      <a:pt x="119" y="94"/>
                      <a:pt x="116" y="80"/>
                    </a:cubicBezTo>
                    <a:cubicBezTo>
                      <a:pt x="116" y="79"/>
                      <a:pt x="116" y="77"/>
                      <a:pt x="116" y="75"/>
                    </a:cubicBezTo>
                    <a:cubicBezTo>
                      <a:pt x="126" y="77"/>
                      <a:pt x="131" y="85"/>
                      <a:pt x="138" y="91"/>
                    </a:cubicBezTo>
                    <a:cubicBezTo>
                      <a:pt x="147" y="101"/>
                      <a:pt x="155" y="113"/>
                      <a:pt x="167" y="120"/>
                    </a:cubicBezTo>
                    <a:cubicBezTo>
                      <a:pt x="175" y="125"/>
                      <a:pt x="178" y="135"/>
                      <a:pt x="180" y="144"/>
                    </a:cubicBezTo>
                    <a:cubicBezTo>
                      <a:pt x="183" y="156"/>
                      <a:pt x="189" y="167"/>
                      <a:pt x="198" y="177"/>
                    </a:cubicBezTo>
                    <a:cubicBezTo>
                      <a:pt x="200" y="169"/>
                      <a:pt x="192" y="163"/>
                      <a:pt x="196" y="156"/>
                    </a:cubicBezTo>
                    <a:cubicBezTo>
                      <a:pt x="199" y="156"/>
                      <a:pt x="203" y="156"/>
                      <a:pt x="207" y="156"/>
                    </a:cubicBezTo>
                    <a:cubicBezTo>
                      <a:pt x="216" y="167"/>
                      <a:pt x="213" y="182"/>
                      <a:pt x="221" y="193"/>
                    </a:cubicBezTo>
                    <a:cubicBezTo>
                      <a:pt x="215" y="200"/>
                      <a:pt x="212" y="185"/>
                      <a:pt x="206" y="193"/>
                    </a:cubicBezTo>
                    <a:cubicBezTo>
                      <a:pt x="200" y="200"/>
                      <a:pt x="208" y="205"/>
                      <a:pt x="207" y="210"/>
                    </a:cubicBezTo>
                    <a:cubicBezTo>
                      <a:pt x="201" y="214"/>
                      <a:pt x="199" y="203"/>
                      <a:pt x="195" y="208"/>
                    </a:cubicBezTo>
                    <a:cubicBezTo>
                      <a:pt x="190" y="213"/>
                      <a:pt x="199" y="217"/>
                      <a:pt x="198" y="223"/>
                    </a:cubicBezTo>
                    <a:cubicBezTo>
                      <a:pt x="191" y="222"/>
                      <a:pt x="179" y="213"/>
                      <a:pt x="181" y="232"/>
                    </a:cubicBezTo>
                    <a:cubicBezTo>
                      <a:pt x="176" y="233"/>
                      <a:pt x="171" y="234"/>
                      <a:pt x="166" y="235"/>
                    </a:cubicBezTo>
                    <a:cubicBezTo>
                      <a:pt x="170" y="227"/>
                      <a:pt x="165" y="221"/>
                      <a:pt x="161" y="215"/>
                    </a:cubicBezTo>
                    <a:cubicBezTo>
                      <a:pt x="140" y="181"/>
                      <a:pt x="120" y="146"/>
                      <a:pt x="95" y="112"/>
                    </a:cubicBezTo>
                    <a:cubicBezTo>
                      <a:pt x="103" y="112"/>
                      <a:pt x="105" y="120"/>
                      <a:pt x="111" y="124"/>
                    </a:cubicBezTo>
                    <a:cubicBezTo>
                      <a:pt x="111" y="114"/>
                      <a:pt x="104" y="110"/>
                      <a:pt x="100" y="104"/>
                    </a:cubicBezTo>
                    <a:cubicBezTo>
                      <a:pt x="75" y="68"/>
                      <a:pt x="41" y="41"/>
                      <a:pt x="9" y="12"/>
                    </a:cubicBezTo>
                    <a:cubicBezTo>
                      <a:pt x="6" y="8"/>
                      <a:pt x="0" y="6"/>
                      <a:pt x="0" y="0"/>
                    </a:cubicBezTo>
                    <a:close/>
                  </a:path>
                </a:pathLst>
              </a:custGeom>
              <a:solidFill>
                <a:srgbClr val="564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679">
                <a:extLst>
                  <a:ext uri="{FF2B5EF4-FFF2-40B4-BE49-F238E27FC236}">
                    <a16:creationId xmlns:a16="http://schemas.microsoft.com/office/drawing/2014/main" id="{D5060F37-AA69-411A-BC99-8471717B2C86}"/>
                  </a:ext>
                </a:extLst>
              </p:cNvPr>
              <p:cNvSpPr>
                <a:spLocks/>
              </p:cNvSpPr>
              <p:nvPr/>
            </p:nvSpPr>
            <p:spPr bwMode="auto">
              <a:xfrm>
                <a:off x="820" y="824"/>
                <a:ext cx="192" cy="204"/>
              </a:xfrm>
              <a:custGeom>
                <a:avLst/>
                <a:gdLst>
                  <a:gd name="T0" fmla="*/ 63 w 170"/>
                  <a:gd name="T1" fmla="*/ 25 h 182"/>
                  <a:gd name="T2" fmla="*/ 136 w 170"/>
                  <a:gd name="T3" fmla="*/ 87 h 182"/>
                  <a:gd name="T4" fmla="*/ 157 w 170"/>
                  <a:gd name="T5" fmla="*/ 131 h 182"/>
                  <a:gd name="T6" fmla="*/ 170 w 170"/>
                  <a:gd name="T7" fmla="*/ 155 h 182"/>
                  <a:gd name="T8" fmla="*/ 159 w 170"/>
                  <a:gd name="T9" fmla="*/ 182 h 182"/>
                  <a:gd name="T10" fmla="*/ 152 w 170"/>
                  <a:gd name="T11" fmla="*/ 176 h 182"/>
                  <a:gd name="T12" fmla="*/ 86 w 170"/>
                  <a:gd name="T13" fmla="*/ 93 h 182"/>
                  <a:gd name="T14" fmla="*/ 74 w 170"/>
                  <a:gd name="T15" fmla="*/ 89 h 182"/>
                  <a:gd name="T16" fmla="*/ 72 w 170"/>
                  <a:gd name="T17" fmla="*/ 87 h 182"/>
                  <a:gd name="T18" fmla="*/ 27 w 170"/>
                  <a:gd name="T19" fmla="*/ 50 h 182"/>
                  <a:gd name="T20" fmla="*/ 3 w 170"/>
                  <a:gd name="T21" fmla="*/ 11 h 182"/>
                  <a:gd name="T22" fmla="*/ 4 w 170"/>
                  <a:gd name="T23" fmla="*/ 2 h 182"/>
                  <a:gd name="T24" fmla="*/ 13 w 170"/>
                  <a:gd name="T25" fmla="*/ 5 h 182"/>
                  <a:gd name="T26" fmla="*/ 54 w 170"/>
                  <a:gd name="T27" fmla="*/ 39 h 182"/>
                  <a:gd name="T28" fmla="*/ 54 w 170"/>
                  <a:gd name="T29" fmla="*/ 39 h 182"/>
                  <a:gd name="T30" fmla="*/ 137 w 170"/>
                  <a:gd name="T31" fmla="*/ 123 h 182"/>
                  <a:gd name="T32" fmla="*/ 147 w 170"/>
                  <a:gd name="T33" fmla="*/ 135 h 182"/>
                  <a:gd name="T34" fmla="*/ 73 w 170"/>
                  <a:gd name="T35" fmla="*/ 47 h 182"/>
                  <a:gd name="T36" fmla="*/ 63 w 170"/>
                  <a:gd name="T37" fmla="*/ 25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182">
                    <a:moveTo>
                      <a:pt x="63" y="25"/>
                    </a:moveTo>
                    <a:cubicBezTo>
                      <a:pt x="99" y="31"/>
                      <a:pt x="113" y="64"/>
                      <a:pt x="136" y="87"/>
                    </a:cubicBezTo>
                    <a:cubicBezTo>
                      <a:pt x="138" y="104"/>
                      <a:pt x="148" y="117"/>
                      <a:pt x="157" y="131"/>
                    </a:cubicBezTo>
                    <a:cubicBezTo>
                      <a:pt x="162" y="139"/>
                      <a:pt x="167" y="146"/>
                      <a:pt x="170" y="155"/>
                    </a:cubicBezTo>
                    <a:cubicBezTo>
                      <a:pt x="170" y="166"/>
                      <a:pt x="163" y="173"/>
                      <a:pt x="159" y="182"/>
                    </a:cubicBezTo>
                    <a:cubicBezTo>
                      <a:pt x="156" y="182"/>
                      <a:pt x="154" y="180"/>
                      <a:pt x="152" y="176"/>
                    </a:cubicBezTo>
                    <a:cubicBezTo>
                      <a:pt x="134" y="145"/>
                      <a:pt x="109" y="120"/>
                      <a:pt x="86" y="93"/>
                    </a:cubicBezTo>
                    <a:cubicBezTo>
                      <a:pt x="81" y="88"/>
                      <a:pt x="75" y="97"/>
                      <a:pt x="74" y="89"/>
                    </a:cubicBezTo>
                    <a:cubicBezTo>
                      <a:pt x="73" y="88"/>
                      <a:pt x="73" y="88"/>
                      <a:pt x="72" y="87"/>
                    </a:cubicBezTo>
                    <a:cubicBezTo>
                      <a:pt x="54" y="78"/>
                      <a:pt x="37" y="65"/>
                      <a:pt x="27" y="50"/>
                    </a:cubicBezTo>
                    <a:cubicBezTo>
                      <a:pt x="18" y="38"/>
                      <a:pt x="9" y="24"/>
                      <a:pt x="3" y="11"/>
                    </a:cubicBezTo>
                    <a:cubicBezTo>
                      <a:pt x="1" y="7"/>
                      <a:pt x="0" y="4"/>
                      <a:pt x="4" y="2"/>
                    </a:cubicBezTo>
                    <a:cubicBezTo>
                      <a:pt x="8" y="0"/>
                      <a:pt x="11" y="2"/>
                      <a:pt x="13" y="5"/>
                    </a:cubicBezTo>
                    <a:cubicBezTo>
                      <a:pt x="26" y="17"/>
                      <a:pt x="40" y="28"/>
                      <a:pt x="54" y="39"/>
                    </a:cubicBezTo>
                    <a:cubicBezTo>
                      <a:pt x="54" y="39"/>
                      <a:pt x="54" y="39"/>
                      <a:pt x="54" y="39"/>
                    </a:cubicBezTo>
                    <a:cubicBezTo>
                      <a:pt x="87" y="61"/>
                      <a:pt x="113" y="91"/>
                      <a:pt x="137" y="123"/>
                    </a:cubicBezTo>
                    <a:cubicBezTo>
                      <a:pt x="141" y="127"/>
                      <a:pt x="145" y="131"/>
                      <a:pt x="147" y="135"/>
                    </a:cubicBezTo>
                    <a:cubicBezTo>
                      <a:pt x="126" y="104"/>
                      <a:pt x="98" y="77"/>
                      <a:pt x="73" y="47"/>
                    </a:cubicBezTo>
                    <a:cubicBezTo>
                      <a:pt x="68" y="41"/>
                      <a:pt x="61" y="35"/>
                      <a:pt x="63" y="25"/>
                    </a:cubicBezTo>
                    <a:close/>
                  </a:path>
                </a:pathLst>
              </a:custGeom>
              <a:solidFill>
                <a:srgbClr val="F0DA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680">
                <a:extLst>
                  <a:ext uri="{FF2B5EF4-FFF2-40B4-BE49-F238E27FC236}">
                    <a16:creationId xmlns:a16="http://schemas.microsoft.com/office/drawing/2014/main" id="{747D344D-A9E5-4553-9594-DAACB33FE117}"/>
                  </a:ext>
                </a:extLst>
              </p:cNvPr>
              <p:cNvSpPr>
                <a:spLocks/>
              </p:cNvSpPr>
              <p:nvPr/>
            </p:nvSpPr>
            <p:spPr bwMode="auto">
              <a:xfrm>
                <a:off x="1215" y="1056"/>
                <a:ext cx="99" cy="158"/>
              </a:xfrm>
              <a:custGeom>
                <a:avLst/>
                <a:gdLst>
                  <a:gd name="T0" fmla="*/ 71 w 88"/>
                  <a:gd name="T1" fmla="*/ 136 h 140"/>
                  <a:gd name="T2" fmla="*/ 43 w 88"/>
                  <a:gd name="T3" fmla="*/ 8 h 140"/>
                  <a:gd name="T4" fmla="*/ 35 w 88"/>
                  <a:gd name="T5" fmla="*/ 50 h 140"/>
                  <a:gd name="T6" fmla="*/ 51 w 88"/>
                  <a:gd name="T7" fmla="*/ 7 h 140"/>
                  <a:gd name="T8" fmla="*/ 56 w 88"/>
                  <a:gd name="T9" fmla="*/ 0 h 140"/>
                  <a:gd name="T10" fmla="*/ 71 w 88"/>
                  <a:gd name="T11" fmla="*/ 25 h 140"/>
                  <a:gd name="T12" fmla="*/ 87 w 88"/>
                  <a:gd name="T13" fmla="*/ 106 h 140"/>
                  <a:gd name="T14" fmla="*/ 83 w 88"/>
                  <a:gd name="T15" fmla="*/ 129 h 140"/>
                  <a:gd name="T16" fmla="*/ 71 w 88"/>
                  <a:gd name="T17"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40">
                    <a:moveTo>
                      <a:pt x="71" y="136"/>
                    </a:moveTo>
                    <a:cubicBezTo>
                      <a:pt x="15" y="115"/>
                      <a:pt x="0" y="48"/>
                      <a:pt x="43" y="8"/>
                    </a:cubicBezTo>
                    <a:cubicBezTo>
                      <a:pt x="49" y="24"/>
                      <a:pt x="32" y="37"/>
                      <a:pt x="35" y="50"/>
                    </a:cubicBezTo>
                    <a:cubicBezTo>
                      <a:pt x="37" y="36"/>
                      <a:pt x="42" y="21"/>
                      <a:pt x="51" y="7"/>
                    </a:cubicBezTo>
                    <a:cubicBezTo>
                      <a:pt x="52" y="5"/>
                      <a:pt x="54" y="3"/>
                      <a:pt x="56" y="0"/>
                    </a:cubicBezTo>
                    <a:cubicBezTo>
                      <a:pt x="73" y="2"/>
                      <a:pt x="75" y="5"/>
                      <a:pt x="71" y="25"/>
                    </a:cubicBezTo>
                    <a:cubicBezTo>
                      <a:pt x="57" y="56"/>
                      <a:pt x="66" y="82"/>
                      <a:pt x="87" y="106"/>
                    </a:cubicBezTo>
                    <a:cubicBezTo>
                      <a:pt x="88" y="114"/>
                      <a:pt x="86" y="121"/>
                      <a:pt x="83" y="129"/>
                    </a:cubicBezTo>
                    <a:cubicBezTo>
                      <a:pt x="82" y="135"/>
                      <a:pt x="79" y="140"/>
                      <a:pt x="71" y="136"/>
                    </a:cubicBezTo>
                    <a:close/>
                  </a:path>
                </a:pathLst>
              </a:custGeom>
              <a:solidFill>
                <a:srgbClr val="EFD9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681">
                <a:extLst>
                  <a:ext uri="{FF2B5EF4-FFF2-40B4-BE49-F238E27FC236}">
                    <a16:creationId xmlns:a16="http://schemas.microsoft.com/office/drawing/2014/main" id="{6CDD1291-A950-42F4-9447-8B9F7F128B02}"/>
                  </a:ext>
                </a:extLst>
              </p:cNvPr>
              <p:cNvSpPr>
                <a:spLocks/>
              </p:cNvSpPr>
              <p:nvPr/>
            </p:nvSpPr>
            <p:spPr bwMode="auto">
              <a:xfrm>
                <a:off x="1278" y="1046"/>
                <a:ext cx="85" cy="121"/>
              </a:xfrm>
              <a:custGeom>
                <a:avLst/>
                <a:gdLst>
                  <a:gd name="T0" fmla="*/ 11 w 76"/>
                  <a:gd name="T1" fmla="*/ 34 h 107"/>
                  <a:gd name="T2" fmla="*/ 0 w 76"/>
                  <a:gd name="T3" fmla="*/ 9 h 107"/>
                  <a:gd name="T4" fmla="*/ 46 w 76"/>
                  <a:gd name="T5" fmla="*/ 2 h 107"/>
                  <a:gd name="T6" fmla="*/ 34 w 76"/>
                  <a:gd name="T7" fmla="*/ 54 h 107"/>
                  <a:gd name="T8" fmla="*/ 33 w 76"/>
                  <a:gd name="T9" fmla="*/ 59 h 107"/>
                  <a:gd name="T10" fmla="*/ 33 w 76"/>
                  <a:gd name="T11" fmla="*/ 57 h 107"/>
                  <a:gd name="T12" fmla="*/ 47 w 76"/>
                  <a:gd name="T13" fmla="*/ 16 h 107"/>
                  <a:gd name="T14" fmla="*/ 63 w 76"/>
                  <a:gd name="T15" fmla="*/ 5 h 107"/>
                  <a:gd name="T16" fmla="*/ 70 w 76"/>
                  <a:gd name="T17" fmla="*/ 21 h 107"/>
                  <a:gd name="T18" fmla="*/ 55 w 76"/>
                  <a:gd name="T19" fmla="*/ 96 h 107"/>
                  <a:gd name="T20" fmla="*/ 50 w 76"/>
                  <a:gd name="T21" fmla="*/ 103 h 107"/>
                  <a:gd name="T22" fmla="*/ 39 w 76"/>
                  <a:gd name="T23" fmla="*/ 107 h 107"/>
                  <a:gd name="T24" fmla="*/ 8 w 76"/>
                  <a:gd name="T25" fmla="*/ 57 h 107"/>
                  <a:gd name="T26" fmla="*/ 11 w 76"/>
                  <a:gd name="T27" fmla="*/ 3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07">
                    <a:moveTo>
                      <a:pt x="11" y="34"/>
                    </a:moveTo>
                    <a:cubicBezTo>
                      <a:pt x="14" y="22"/>
                      <a:pt x="13" y="13"/>
                      <a:pt x="0" y="9"/>
                    </a:cubicBezTo>
                    <a:cubicBezTo>
                      <a:pt x="14" y="0"/>
                      <a:pt x="30" y="3"/>
                      <a:pt x="46" y="2"/>
                    </a:cubicBezTo>
                    <a:cubicBezTo>
                      <a:pt x="51" y="23"/>
                      <a:pt x="34" y="39"/>
                      <a:pt x="34" y="54"/>
                    </a:cubicBezTo>
                    <a:cubicBezTo>
                      <a:pt x="32" y="61"/>
                      <a:pt x="36" y="59"/>
                      <a:pt x="33" y="59"/>
                    </a:cubicBezTo>
                    <a:cubicBezTo>
                      <a:pt x="33" y="59"/>
                      <a:pt x="33" y="58"/>
                      <a:pt x="33" y="57"/>
                    </a:cubicBezTo>
                    <a:cubicBezTo>
                      <a:pt x="37" y="43"/>
                      <a:pt x="43" y="30"/>
                      <a:pt x="47" y="16"/>
                    </a:cubicBezTo>
                    <a:cubicBezTo>
                      <a:pt x="49" y="6"/>
                      <a:pt x="55" y="5"/>
                      <a:pt x="63" y="5"/>
                    </a:cubicBezTo>
                    <a:cubicBezTo>
                      <a:pt x="76" y="5"/>
                      <a:pt x="74" y="13"/>
                      <a:pt x="70" y="21"/>
                    </a:cubicBezTo>
                    <a:cubicBezTo>
                      <a:pt x="68" y="46"/>
                      <a:pt x="53" y="69"/>
                      <a:pt x="55" y="96"/>
                    </a:cubicBezTo>
                    <a:cubicBezTo>
                      <a:pt x="54" y="99"/>
                      <a:pt x="52" y="101"/>
                      <a:pt x="50" y="103"/>
                    </a:cubicBezTo>
                    <a:cubicBezTo>
                      <a:pt x="46" y="105"/>
                      <a:pt x="43" y="106"/>
                      <a:pt x="39" y="107"/>
                    </a:cubicBezTo>
                    <a:cubicBezTo>
                      <a:pt x="15" y="102"/>
                      <a:pt x="3" y="83"/>
                      <a:pt x="8" y="57"/>
                    </a:cubicBezTo>
                    <a:cubicBezTo>
                      <a:pt x="9" y="49"/>
                      <a:pt x="13" y="42"/>
                      <a:pt x="11" y="34"/>
                    </a:cubicBezTo>
                    <a:close/>
                  </a:path>
                </a:pathLst>
              </a:custGeom>
              <a:solidFill>
                <a:srgbClr val="EDD5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682">
                <a:extLst>
                  <a:ext uri="{FF2B5EF4-FFF2-40B4-BE49-F238E27FC236}">
                    <a16:creationId xmlns:a16="http://schemas.microsoft.com/office/drawing/2014/main" id="{484563FA-2957-472E-8AC6-4D2C2BDC1C85}"/>
                  </a:ext>
                </a:extLst>
              </p:cNvPr>
              <p:cNvSpPr>
                <a:spLocks/>
              </p:cNvSpPr>
              <p:nvPr/>
            </p:nvSpPr>
            <p:spPr bwMode="auto">
              <a:xfrm>
                <a:off x="978" y="719"/>
                <a:ext cx="186" cy="271"/>
              </a:xfrm>
              <a:custGeom>
                <a:avLst/>
                <a:gdLst>
                  <a:gd name="T0" fmla="*/ 158 w 166"/>
                  <a:gd name="T1" fmla="*/ 140 h 241"/>
                  <a:gd name="T2" fmla="*/ 147 w 166"/>
                  <a:gd name="T3" fmla="*/ 161 h 241"/>
                  <a:gd name="T4" fmla="*/ 116 w 166"/>
                  <a:gd name="T5" fmla="*/ 214 h 241"/>
                  <a:gd name="T6" fmla="*/ 102 w 166"/>
                  <a:gd name="T7" fmla="*/ 239 h 241"/>
                  <a:gd name="T8" fmla="*/ 82 w 166"/>
                  <a:gd name="T9" fmla="*/ 233 h 241"/>
                  <a:gd name="T10" fmla="*/ 116 w 166"/>
                  <a:gd name="T11" fmla="*/ 188 h 241"/>
                  <a:gd name="T12" fmla="*/ 117 w 166"/>
                  <a:gd name="T13" fmla="*/ 159 h 241"/>
                  <a:gd name="T14" fmla="*/ 0 w 166"/>
                  <a:gd name="T15" fmla="*/ 0 h 241"/>
                  <a:gd name="T16" fmla="*/ 122 w 166"/>
                  <a:gd name="T17" fmla="*/ 136 h 241"/>
                  <a:gd name="T18" fmla="*/ 113 w 166"/>
                  <a:gd name="T19" fmla="*/ 132 h 241"/>
                  <a:gd name="T20" fmla="*/ 124 w 166"/>
                  <a:gd name="T21" fmla="*/ 150 h 241"/>
                  <a:gd name="T22" fmla="*/ 122 w 166"/>
                  <a:gd name="T23" fmla="*/ 136 h 241"/>
                  <a:gd name="T24" fmla="*/ 140 w 166"/>
                  <a:gd name="T25" fmla="*/ 159 h 241"/>
                  <a:gd name="T26" fmla="*/ 144 w 166"/>
                  <a:gd name="T27" fmla="*/ 128 h 241"/>
                  <a:gd name="T28" fmla="*/ 158 w 166"/>
                  <a:gd name="T29" fmla="*/ 14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6" h="241">
                    <a:moveTo>
                      <a:pt x="158" y="140"/>
                    </a:moveTo>
                    <a:cubicBezTo>
                      <a:pt x="166" y="153"/>
                      <a:pt x="150" y="154"/>
                      <a:pt x="147" y="161"/>
                    </a:cubicBezTo>
                    <a:cubicBezTo>
                      <a:pt x="138" y="180"/>
                      <a:pt x="125" y="195"/>
                      <a:pt x="116" y="214"/>
                    </a:cubicBezTo>
                    <a:cubicBezTo>
                      <a:pt x="112" y="222"/>
                      <a:pt x="97" y="226"/>
                      <a:pt x="102" y="239"/>
                    </a:cubicBezTo>
                    <a:cubicBezTo>
                      <a:pt x="94" y="241"/>
                      <a:pt x="87" y="240"/>
                      <a:pt x="82" y="233"/>
                    </a:cubicBezTo>
                    <a:cubicBezTo>
                      <a:pt x="93" y="218"/>
                      <a:pt x="104" y="203"/>
                      <a:pt x="116" y="188"/>
                    </a:cubicBezTo>
                    <a:cubicBezTo>
                      <a:pt x="123" y="179"/>
                      <a:pt x="123" y="171"/>
                      <a:pt x="117" y="159"/>
                    </a:cubicBezTo>
                    <a:cubicBezTo>
                      <a:pt x="89" y="98"/>
                      <a:pt x="47" y="47"/>
                      <a:pt x="0" y="0"/>
                    </a:cubicBezTo>
                    <a:cubicBezTo>
                      <a:pt x="52" y="36"/>
                      <a:pt x="86" y="87"/>
                      <a:pt x="122" y="136"/>
                    </a:cubicBezTo>
                    <a:cubicBezTo>
                      <a:pt x="118" y="138"/>
                      <a:pt x="115" y="137"/>
                      <a:pt x="113" y="132"/>
                    </a:cubicBezTo>
                    <a:cubicBezTo>
                      <a:pt x="115" y="138"/>
                      <a:pt x="118" y="142"/>
                      <a:pt x="124" y="150"/>
                    </a:cubicBezTo>
                    <a:cubicBezTo>
                      <a:pt x="119" y="142"/>
                      <a:pt x="119" y="139"/>
                      <a:pt x="122" y="136"/>
                    </a:cubicBezTo>
                    <a:cubicBezTo>
                      <a:pt x="132" y="140"/>
                      <a:pt x="131" y="153"/>
                      <a:pt x="140" y="159"/>
                    </a:cubicBezTo>
                    <a:cubicBezTo>
                      <a:pt x="149" y="149"/>
                      <a:pt x="153" y="140"/>
                      <a:pt x="144" y="128"/>
                    </a:cubicBezTo>
                    <a:cubicBezTo>
                      <a:pt x="155" y="124"/>
                      <a:pt x="155" y="133"/>
                      <a:pt x="158" y="140"/>
                    </a:cubicBezTo>
                    <a:close/>
                  </a:path>
                </a:pathLst>
              </a:custGeom>
              <a:solidFill>
                <a:srgbClr val="765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683">
                <a:extLst>
                  <a:ext uri="{FF2B5EF4-FFF2-40B4-BE49-F238E27FC236}">
                    <a16:creationId xmlns:a16="http://schemas.microsoft.com/office/drawing/2014/main" id="{DB3E42CA-C86C-4988-8095-33AB3A1C6D69}"/>
                  </a:ext>
                </a:extLst>
              </p:cNvPr>
              <p:cNvSpPr>
                <a:spLocks/>
              </p:cNvSpPr>
              <p:nvPr/>
            </p:nvSpPr>
            <p:spPr bwMode="auto">
              <a:xfrm>
                <a:off x="1333" y="1064"/>
                <a:ext cx="62" cy="145"/>
              </a:xfrm>
              <a:custGeom>
                <a:avLst/>
                <a:gdLst>
                  <a:gd name="T0" fmla="*/ 2 w 55"/>
                  <a:gd name="T1" fmla="*/ 81 h 129"/>
                  <a:gd name="T2" fmla="*/ 21 w 55"/>
                  <a:gd name="T3" fmla="*/ 5 h 129"/>
                  <a:gd name="T4" fmla="*/ 49 w 55"/>
                  <a:gd name="T5" fmla="*/ 28 h 129"/>
                  <a:gd name="T6" fmla="*/ 51 w 55"/>
                  <a:gd name="T7" fmla="*/ 46 h 129"/>
                  <a:gd name="T8" fmla="*/ 30 w 55"/>
                  <a:gd name="T9" fmla="*/ 118 h 129"/>
                  <a:gd name="T10" fmla="*/ 11 w 55"/>
                  <a:gd name="T11" fmla="*/ 128 h 129"/>
                  <a:gd name="T12" fmla="*/ 11 w 55"/>
                  <a:gd name="T13" fmla="*/ 98 h 129"/>
                  <a:gd name="T14" fmla="*/ 8 w 55"/>
                  <a:gd name="T15" fmla="*/ 82 h 129"/>
                  <a:gd name="T16" fmla="*/ 22 w 55"/>
                  <a:gd name="T17" fmla="*/ 42 h 129"/>
                  <a:gd name="T18" fmla="*/ 2 w 55"/>
                  <a:gd name="T19" fmla="*/ 8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129">
                    <a:moveTo>
                      <a:pt x="2" y="81"/>
                    </a:moveTo>
                    <a:cubicBezTo>
                      <a:pt x="0" y="54"/>
                      <a:pt x="8" y="29"/>
                      <a:pt x="21" y="5"/>
                    </a:cubicBezTo>
                    <a:cubicBezTo>
                      <a:pt x="41" y="0"/>
                      <a:pt x="46" y="4"/>
                      <a:pt x="49" y="28"/>
                    </a:cubicBezTo>
                    <a:cubicBezTo>
                      <a:pt x="55" y="33"/>
                      <a:pt x="53" y="40"/>
                      <a:pt x="51" y="46"/>
                    </a:cubicBezTo>
                    <a:cubicBezTo>
                      <a:pt x="44" y="70"/>
                      <a:pt x="40" y="95"/>
                      <a:pt x="30" y="118"/>
                    </a:cubicBezTo>
                    <a:cubicBezTo>
                      <a:pt x="21" y="116"/>
                      <a:pt x="21" y="129"/>
                      <a:pt x="11" y="128"/>
                    </a:cubicBezTo>
                    <a:cubicBezTo>
                      <a:pt x="8" y="118"/>
                      <a:pt x="18" y="108"/>
                      <a:pt x="11" y="98"/>
                    </a:cubicBezTo>
                    <a:cubicBezTo>
                      <a:pt x="5" y="93"/>
                      <a:pt x="8" y="88"/>
                      <a:pt x="8" y="82"/>
                    </a:cubicBezTo>
                    <a:cubicBezTo>
                      <a:pt x="22" y="72"/>
                      <a:pt x="18" y="55"/>
                      <a:pt x="22" y="42"/>
                    </a:cubicBezTo>
                    <a:cubicBezTo>
                      <a:pt x="15" y="54"/>
                      <a:pt x="26" y="76"/>
                      <a:pt x="2" y="81"/>
                    </a:cubicBezTo>
                    <a:close/>
                  </a:path>
                </a:pathLst>
              </a:custGeom>
              <a:solidFill>
                <a:srgbClr val="C7AB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684">
                <a:extLst>
                  <a:ext uri="{FF2B5EF4-FFF2-40B4-BE49-F238E27FC236}">
                    <a16:creationId xmlns:a16="http://schemas.microsoft.com/office/drawing/2014/main" id="{975DF466-E865-42CD-B368-7AF57E5CDA86}"/>
                  </a:ext>
                </a:extLst>
              </p:cNvPr>
              <p:cNvSpPr>
                <a:spLocks/>
              </p:cNvSpPr>
              <p:nvPr/>
            </p:nvSpPr>
            <p:spPr bwMode="auto">
              <a:xfrm>
                <a:off x="1367" y="1083"/>
                <a:ext cx="40" cy="114"/>
              </a:xfrm>
              <a:custGeom>
                <a:avLst/>
                <a:gdLst>
                  <a:gd name="T0" fmla="*/ 0 w 36"/>
                  <a:gd name="T1" fmla="*/ 101 h 101"/>
                  <a:gd name="T2" fmla="*/ 17 w 36"/>
                  <a:gd name="T3" fmla="*/ 22 h 101"/>
                  <a:gd name="T4" fmla="*/ 19 w 36"/>
                  <a:gd name="T5" fmla="*/ 11 h 101"/>
                  <a:gd name="T6" fmla="*/ 26 w 36"/>
                  <a:gd name="T7" fmla="*/ 12 h 101"/>
                  <a:gd name="T8" fmla="*/ 19 w 36"/>
                  <a:gd name="T9" fmla="*/ 83 h 101"/>
                  <a:gd name="T10" fmla="*/ 15 w 36"/>
                  <a:gd name="T11" fmla="*/ 72 h 101"/>
                  <a:gd name="T12" fmla="*/ 22 w 36"/>
                  <a:gd name="T13" fmla="*/ 45 h 101"/>
                  <a:gd name="T14" fmla="*/ 9 w 36"/>
                  <a:gd name="T15" fmla="*/ 92 h 101"/>
                  <a:gd name="T16" fmla="*/ 0 w 36"/>
                  <a:gd name="T17"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01">
                    <a:moveTo>
                      <a:pt x="0" y="101"/>
                    </a:moveTo>
                    <a:cubicBezTo>
                      <a:pt x="0" y="74"/>
                      <a:pt x="12" y="49"/>
                      <a:pt x="17" y="22"/>
                    </a:cubicBezTo>
                    <a:cubicBezTo>
                      <a:pt x="18" y="18"/>
                      <a:pt x="19" y="15"/>
                      <a:pt x="19" y="11"/>
                    </a:cubicBezTo>
                    <a:cubicBezTo>
                      <a:pt x="24" y="0"/>
                      <a:pt x="25" y="10"/>
                      <a:pt x="26" y="12"/>
                    </a:cubicBezTo>
                    <a:cubicBezTo>
                      <a:pt x="36" y="37"/>
                      <a:pt x="32" y="60"/>
                      <a:pt x="19" y="83"/>
                    </a:cubicBezTo>
                    <a:cubicBezTo>
                      <a:pt x="10" y="83"/>
                      <a:pt x="14" y="76"/>
                      <a:pt x="15" y="72"/>
                    </a:cubicBezTo>
                    <a:cubicBezTo>
                      <a:pt x="17" y="62"/>
                      <a:pt x="22" y="53"/>
                      <a:pt x="22" y="45"/>
                    </a:cubicBezTo>
                    <a:cubicBezTo>
                      <a:pt x="18" y="59"/>
                      <a:pt x="15" y="76"/>
                      <a:pt x="9" y="92"/>
                    </a:cubicBezTo>
                    <a:cubicBezTo>
                      <a:pt x="6" y="95"/>
                      <a:pt x="3" y="98"/>
                      <a:pt x="0" y="101"/>
                    </a:cubicBezTo>
                    <a:close/>
                  </a:path>
                </a:pathLst>
              </a:custGeom>
              <a:solidFill>
                <a:srgbClr val="E7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685">
                <a:extLst>
                  <a:ext uri="{FF2B5EF4-FFF2-40B4-BE49-F238E27FC236}">
                    <a16:creationId xmlns:a16="http://schemas.microsoft.com/office/drawing/2014/main" id="{F1C4B732-2FAD-4CF8-9085-7856E8AD3A6D}"/>
                  </a:ext>
                </a:extLst>
              </p:cNvPr>
              <p:cNvSpPr>
                <a:spLocks/>
              </p:cNvSpPr>
              <p:nvPr/>
            </p:nvSpPr>
            <p:spPr bwMode="auto">
              <a:xfrm>
                <a:off x="1127" y="868"/>
                <a:ext cx="53" cy="124"/>
              </a:xfrm>
              <a:custGeom>
                <a:avLst/>
                <a:gdLst>
                  <a:gd name="T0" fmla="*/ 41 w 47"/>
                  <a:gd name="T1" fmla="*/ 13 h 111"/>
                  <a:gd name="T2" fmla="*/ 36 w 47"/>
                  <a:gd name="T3" fmla="*/ 32 h 111"/>
                  <a:gd name="T4" fmla="*/ 16 w 47"/>
                  <a:gd name="T5" fmla="*/ 87 h 111"/>
                  <a:gd name="T6" fmla="*/ 17 w 47"/>
                  <a:gd name="T7" fmla="*/ 111 h 111"/>
                  <a:gd name="T8" fmla="*/ 0 w 47"/>
                  <a:gd name="T9" fmla="*/ 107 h 111"/>
                  <a:gd name="T10" fmla="*/ 30 w 47"/>
                  <a:gd name="T11" fmla="*/ 28 h 111"/>
                  <a:gd name="T12" fmla="*/ 37 w 47"/>
                  <a:gd name="T13" fmla="*/ 0 h 111"/>
                  <a:gd name="T14" fmla="*/ 41 w 47"/>
                  <a:gd name="T15" fmla="*/ 13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11">
                    <a:moveTo>
                      <a:pt x="41" y="13"/>
                    </a:moveTo>
                    <a:cubicBezTo>
                      <a:pt x="40" y="20"/>
                      <a:pt x="40" y="27"/>
                      <a:pt x="36" y="32"/>
                    </a:cubicBezTo>
                    <a:cubicBezTo>
                      <a:pt x="24" y="49"/>
                      <a:pt x="29" y="71"/>
                      <a:pt x="16" y="87"/>
                    </a:cubicBezTo>
                    <a:cubicBezTo>
                      <a:pt x="10" y="95"/>
                      <a:pt x="19" y="103"/>
                      <a:pt x="17" y="111"/>
                    </a:cubicBezTo>
                    <a:cubicBezTo>
                      <a:pt x="12" y="110"/>
                      <a:pt x="6" y="109"/>
                      <a:pt x="0" y="107"/>
                    </a:cubicBezTo>
                    <a:cubicBezTo>
                      <a:pt x="10" y="81"/>
                      <a:pt x="15" y="53"/>
                      <a:pt x="30" y="28"/>
                    </a:cubicBezTo>
                    <a:cubicBezTo>
                      <a:pt x="35" y="20"/>
                      <a:pt x="39" y="10"/>
                      <a:pt x="37" y="0"/>
                    </a:cubicBezTo>
                    <a:cubicBezTo>
                      <a:pt x="47" y="2"/>
                      <a:pt x="42" y="8"/>
                      <a:pt x="41" y="13"/>
                    </a:cubicBezTo>
                    <a:close/>
                  </a:path>
                </a:pathLst>
              </a:custGeom>
              <a:solidFill>
                <a:srgbClr val="9879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686">
                <a:extLst>
                  <a:ext uri="{FF2B5EF4-FFF2-40B4-BE49-F238E27FC236}">
                    <a16:creationId xmlns:a16="http://schemas.microsoft.com/office/drawing/2014/main" id="{65A781F8-B006-4A5A-B7B5-91E1B69F3B98}"/>
                  </a:ext>
                </a:extLst>
              </p:cNvPr>
              <p:cNvSpPr>
                <a:spLocks/>
              </p:cNvSpPr>
              <p:nvPr/>
            </p:nvSpPr>
            <p:spPr bwMode="auto">
              <a:xfrm>
                <a:off x="898" y="913"/>
                <a:ext cx="101" cy="117"/>
              </a:xfrm>
              <a:custGeom>
                <a:avLst/>
                <a:gdLst>
                  <a:gd name="T0" fmla="*/ 5 w 90"/>
                  <a:gd name="T1" fmla="*/ 10 h 104"/>
                  <a:gd name="T2" fmla="*/ 13 w 90"/>
                  <a:gd name="T3" fmla="*/ 3 h 104"/>
                  <a:gd name="T4" fmla="*/ 90 w 90"/>
                  <a:gd name="T5" fmla="*/ 103 h 104"/>
                  <a:gd name="T6" fmla="*/ 84 w 90"/>
                  <a:gd name="T7" fmla="*/ 104 h 104"/>
                  <a:gd name="T8" fmla="*/ 38 w 90"/>
                  <a:gd name="T9" fmla="*/ 41 h 104"/>
                  <a:gd name="T10" fmla="*/ 5 w 90"/>
                  <a:gd name="T11" fmla="*/ 10 h 104"/>
                </a:gdLst>
                <a:ahLst/>
                <a:cxnLst>
                  <a:cxn ang="0">
                    <a:pos x="T0" y="T1"/>
                  </a:cxn>
                  <a:cxn ang="0">
                    <a:pos x="T2" y="T3"/>
                  </a:cxn>
                  <a:cxn ang="0">
                    <a:pos x="T4" y="T5"/>
                  </a:cxn>
                  <a:cxn ang="0">
                    <a:pos x="T6" y="T7"/>
                  </a:cxn>
                  <a:cxn ang="0">
                    <a:pos x="T8" y="T9"/>
                  </a:cxn>
                  <a:cxn ang="0">
                    <a:pos x="T10" y="T11"/>
                  </a:cxn>
                </a:cxnLst>
                <a:rect l="0" t="0" r="r" b="b"/>
                <a:pathLst>
                  <a:path w="90" h="104">
                    <a:moveTo>
                      <a:pt x="5" y="10"/>
                    </a:moveTo>
                    <a:cubicBezTo>
                      <a:pt x="20" y="14"/>
                      <a:pt x="0" y="0"/>
                      <a:pt x="13" y="3"/>
                    </a:cubicBezTo>
                    <a:cubicBezTo>
                      <a:pt x="39" y="33"/>
                      <a:pt x="68" y="66"/>
                      <a:pt x="90" y="103"/>
                    </a:cubicBezTo>
                    <a:cubicBezTo>
                      <a:pt x="88" y="104"/>
                      <a:pt x="86" y="104"/>
                      <a:pt x="84" y="104"/>
                    </a:cubicBezTo>
                    <a:cubicBezTo>
                      <a:pt x="69" y="84"/>
                      <a:pt x="52" y="63"/>
                      <a:pt x="38" y="41"/>
                    </a:cubicBezTo>
                    <a:cubicBezTo>
                      <a:pt x="29" y="28"/>
                      <a:pt x="9" y="28"/>
                      <a:pt x="5" y="10"/>
                    </a:cubicBezTo>
                    <a:close/>
                  </a:path>
                </a:pathLst>
              </a:custGeom>
              <a:solidFill>
                <a:srgbClr val="6449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687">
                <a:extLst>
                  <a:ext uri="{FF2B5EF4-FFF2-40B4-BE49-F238E27FC236}">
                    <a16:creationId xmlns:a16="http://schemas.microsoft.com/office/drawing/2014/main" id="{E2FAB28B-E385-4F7B-A1C7-5AF1FF588F04}"/>
                  </a:ext>
                </a:extLst>
              </p:cNvPr>
              <p:cNvSpPr>
                <a:spLocks/>
              </p:cNvSpPr>
              <p:nvPr/>
            </p:nvSpPr>
            <p:spPr bwMode="auto">
              <a:xfrm>
                <a:off x="1295" y="1160"/>
                <a:ext cx="48" cy="65"/>
              </a:xfrm>
              <a:custGeom>
                <a:avLst/>
                <a:gdLst>
                  <a:gd name="T0" fmla="*/ 24 w 43"/>
                  <a:gd name="T1" fmla="*/ 4 h 58"/>
                  <a:gd name="T2" fmla="*/ 32 w 43"/>
                  <a:gd name="T3" fmla="*/ 0 h 58"/>
                  <a:gd name="T4" fmla="*/ 42 w 43"/>
                  <a:gd name="T5" fmla="*/ 5 h 58"/>
                  <a:gd name="T6" fmla="*/ 39 w 43"/>
                  <a:gd name="T7" fmla="*/ 39 h 58"/>
                  <a:gd name="T8" fmla="*/ 0 w 43"/>
                  <a:gd name="T9" fmla="*/ 44 h 58"/>
                  <a:gd name="T10" fmla="*/ 12 w 43"/>
                  <a:gd name="T11" fmla="*/ 12 h 58"/>
                  <a:gd name="T12" fmla="*/ 17 w 43"/>
                  <a:gd name="T13" fmla="*/ 11 h 58"/>
                  <a:gd name="T14" fmla="*/ 23 w 43"/>
                  <a:gd name="T15" fmla="*/ 19 h 58"/>
                  <a:gd name="T16" fmla="*/ 25 w 43"/>
                  <a:gd name="T17" fmla="*/ 11 h 58"/>
                  <a:gd name="T18" fmla="*/ 24 w 43"/>
                  <a:gd name="T19"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58">
                    <a:moveTo>
                      <a:pt x="24" y="4"/>
                    </a:moveTo>
                    <a:cubicBezTo>
                      <a:pt x="26" y="1"/>
                      <a:pt x="29" y="0"/>
                      <a:pt x="32" y="0"/>
                    </a:cubicBezTo>
                    <a:cubicBezTo>
                      <a:pt x="35" y="2"/>
                      <a:pt x="40" y="1"/>
                      <a:pt x="42" y="5"/>
                    </a:cubicBezTo>
                    <a:cubicBezTo>
                      <a:pt x="43" y="16"/>
                      <a:pt x="30" y="27"/>
                      <a:pt x="39" y="39"/>
                    </a:cubicBezTo>
                    <a:cubicBezTo>
                      <a:pt x="28" y="58"/>
                      <a:pt x="13" y="45"/>
                      <a:pt x="0" y="44"/>
                    </a:cubicBezTo>
                    <a:cubicBezTo>
                      <a:pt x="14" y="37"/>
                      <a:pt x="7" y="23"/>
                      <a:pt x="12" y="12"/>
                    </a:cubicBezTo>
                    <a:cubicBezTo>
                      <a:pt x="13" y="11"/>
                      <a:pt x="15" y="11"/>
                      <a:pt x="17" y="11"/>
                    </a:cubicBezTo>
                    <a:cubicBezTo>
                      <a:pt x="20" y="14"/>
                      <a:pt x="19" y="20"/>
                      <a:pt x="23" y="19"/>
                    </a:cubicBezTo>
                    <a:cubicBezTo>
                      <a:pt x="26" y="19"/>
                      <a:pt x="25" y="14"/>
                      <a:pt x="25" y="11"/>
                    </a:cubicBezTo>
                    <a:cubicBezTo>
                      <a:pt x="24" y="9"/>
                      <a:pt x="24" y="6"/>
                      <a:pt x="24" y="4"/>
                    </a:cubicBezTo>
                    <a:close/>
                  </a:path>
                </a:pathLst>
              </a:custGeom>
              <a:solidFill>
                <a:srgbClr val="B69D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688">
                <a:extLst>
                  <a:ext uri="{FF2B5EF4-FFF2-40B4-BE49-F238E27FC236}">
                    <a16:creationId xmlns:a16="http://schemas.microsoft.com/office/drawing/2014/main" id="{C486FC93-122A-4027-8DFA-6B5D09D2C6FE}"/>
                  </a:ext>
                </a:extLst>
              </p:cNvPr>
              <p:cNvSpPr>
                <a:spLocks/>
              </p:cNvSpPr>
              <p:nvPr/>
            </p:nvSpPr>
            <p:spPr bwMode="auto">
              <a:xfrm>
                <a:off x="904" y="961"/>
                <a:ext cx="84" cy="100"/>
              </a:xfrm>
              <a:custGeom>
                <a:avLst/>
                <a:gdLst>
                  <a:gd name="T0" fmla="*/ 0 w 75"/>
                  <a:gd name="T1" fmla="*/ 4 h 89"/>
                  <a:gd name="T2" fmla="*/ 5 w 75"/>
                  <a:gd name="T3" fmla="*/ 0 h 89"/>
                  <a:gd name="T4" fmla="*/ 63 w 75"/>
                  <a:gd name="T5" fmla="*/ 71 h 89"/>
                  <a:gd name="T6" fmla="*/ 75 w 75"/>
                  <a:gd name="T7" fmla="*/ 80 h 89"/>
                  <a:gd name="T8" fmla="*/ 67 w 75"/>
                  <a:gd name="T9" fmla="*/ 89 h 89"/>
                  <a:gd name="T10" fmla="*/ 0 w 75"/>
                  <a:gd name="T11" fmla="*/ 4 h 89"/>
                </a:gdLst>
                <a:ahLst/>
                <a:cxnLst>
                  <a:cxn ang="0">
                    <a:pos x="T0" y="T1"/>
                  </a:cxn>
                  <a:cxn ang="0">
                    <a:pos x="T2" y="T3"/>
                  </a:cxn>
                  <a:cxn ang="0">
                    <a:pos x="T4" y="T5"/>
                  </a:cxn>
                  <a:cxn ang="0">
                    <a:pos x="T6" y="T7"/>
                  </a:cxn>
                  <a:cxn ang="0">
                    <a:pos x="T8" y="T9"/>
                  </a:cxn>
                  <a:cxn ang="0">
                    <a:pos x="T10" y="T11"/>
                  </a:cxn>
                </a:cxnLst>
                <a:rect l="0" t="0" r="r" b="b"/>
                <a:pathLst>
                  <a:path w="75" h="89">
                    <a:moveTo>
                      <a:pt x="0" y="4"/>
                    </a:moveTo>
                    <a:cubicBezTo>
                      <a:pt x="2" y="3"/>
                      <a:pt x="3" y="2"/>
                      <a:pt x="5" y="0"/>
                    </a:cubicBezTo>
                    <a:cubicBezTo>
                      <a:pt x="29" y="20"/>
                      <a:pt x="43" y="47"/>
                      <a:pt x="63" y="71"/>
                    </a:cubicBezTo>
                    <a:cubicBezTo>
                      <a:pt x="66" y="75"/>
                      <a:pt x="67" y="83"/>
                      <a:pt x="75" y="80"/>
                    </a:cubicBezTo>
                    <a:cubicBezTo>
                      <a:pt x="75" y="85"/>
                      <a:pt x="72" y="88"/>
                      <a:pt x="67" y="89"/>
                    </a:cubicBezTo>
                    <a:cubicBezTo>
                      <a:pt x="48" y="59"/>
                      <a:pt x="26" y="30"/>
                      <a:pt x="0" y="4"/>
                    </a:cubicBezTo>
                    <a:close/>
                  </a:path>
                </a:pathLst>
              </a:custGeom>
              <a:solidFill>
                <a:srgbClr val="553F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689">
                <a:extLst>
                  <a:ext uri="{FF2B5EF4-FFF2-40B4-BE49-F238E27FC236}">
                    <a16:creationId xmlns:a16="http://schemas.microsoft.com/office/drawing/2014/main" id="{CAF99EDE-17A0-4F8B-80D2-8A83913D1150}"/>
                  </a:ext>
                </a:extLst>
              </p:cNvPr>
              <p:cNvSpPr>
                <a:spLocks/>
              </p:cNvSpPr>
              <p:nvPr/>
            </p:nvSpPr>
            <p:spPr bwMode="auto">
              <a:xfrm>
                <a:off x="905" y="995"/>
                <a:ext cx="71" cy="85"/>
              </a:xfrm>
              <a:custGeom>
                <a:avLst/>
                <a:gdLst>
                  <a:gd name="T0" fmla="*/ 4 w 63"/>
                  <a:gd name="T1" fmla="*/ 11 h 76"/>
                  <a:gd name="T2" fmla="*/ 10 w 63"/>
                  <a:gd name="T3" fmla="*/ 7 h 76"/>
                  <a:gd name="T4" fmla="*/ 53 w 63"/>
                  <a:gd name="T5" fmla="*/ 60 h 76"/>
                  <a:gd name="T6" fmla="*/ 63 w 63"/>
                  <a:gd name="T7" fmla="*/ 70 h 76"/>
                  <a:gd name="T8" fmla="*/ 54 w 63"/>
                  <a:gd name="T9" fmla="*/ 76 h 76"/>
                  <a:gd name="T10" fmla="*/ 4 w 63"/>
                  <a:gd name="T11" fmla="*/ 11 h 76"/>
                </a:gdLst>
                <a:ahLst/>
                <a:cxnLst>
                  <a:cxn ang="0">
                    <a:pos x="T0" y="T1"/>
                  </a:cxn>
                  <a:cxn ang="0">
                    <a:pos x="T2" y="T3"/>
                  </a:cxn>
                  <a:cxn ang="0">
                    <a:pos x="T4" y="T5"/>
                  </a:cxn>
                  <a:cxn ang="0">
                    <a:pos x="T6" y="T7"/>
                  </a:cxn>
                  <a:cxn ang="0">
                    <a:pos x="T8" y="T9"/>
                  </a:cxn>
                  <a:cxn ang="0">
                    <a:pos x="T10" y="T11"/>
                  </a:cxn>
                </a:cxnLst>
                <a:rect l="0" t="0" r="r" b="b"/>
                <a:pathLst>
                  <a:path w="63" h="76">
                    <a:moveTo>
                      <a:pt x="4" y="11"/>
                    </a:moveTo>
                    <a:cubicBezTo>
                      <a:pt x="0" y="0"/>
                      <a:pt x="4" y="0"/>
                      <a:pt x="10" y="7"/>
                    </a:cubicBezTo>
                    <a:cubicBezTo>
                      <a:pt x="26" y="23"/>
                      <a:pt x="41" y="40"/>
                      <a:pt x="53" y="60"/>
                    </a:cubicBezTo>
                    <a:cubicBezTo>
                      <a:pt x="55" y="64"/>
                      <a:pt x="54" y="72"/>
                      <a:pt x="63" y="70"/>
                    </a:cubicBezTo>
                    <a:cubicBezTo>
                      <a:pt x="62" y="74"/>
                      <a:pt x="58" y="75"/>
                      <a:pt x="54" y="76"/>
                    </a:cubicBezTo>
                    <a:cubicBezTo>
                      <a:pt x="40" y="52"/>
                      <a:pt x="25" y="29"/>
                      <a:pt x="4" y="11"/>
                    </a:cubicBezTo>
                    <a:close/>
                  </a:path>
                </a:pathLst>
              </a:custGeom>
              <a:solidFill>
                <a:srgbClr val="684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690">
                <a:extLst>
                  <a:ext uri="{FF2B5EF4-FFF2-40B4-BE49-F238E27FC236}">
                    <a16:creationId xmlns:a16="http://schemas.microsoft.com/office/drawing/2014/main" id="{83D373D8-78E8-42C2-9F34-A5F577E09710}"/>
                  </a:ext>
                </a:extLst>
              </p:cNvPr>
              <p:cNvSpPr>
                <a:spLocks/>
              </p:cNvSpPr>
              <p:nvPr/>
            </p:nvSpPr>
            <p:spPr bwMode="auto">
              <a:xfrm>
                <a:off x="1308" y="1045"/>
                <a:ext cx="43" cy="80"/>
              </a:xfrm>
              <a:custGeom>
                <a:avLst/>
                <a:gdLst>
                  <a:gd name="T0" fmla="*/ 36 w 38"/>
                  <a:gd name="T1" fmla="*/ 6 h 71"/>
                  <a:gd name="T2" fmla="*/ 36 w 38"/>
                  <a:gd name="T3" fmla="*/ 14 h 71"/>
                  <a:gd name="T4" fmla="*/ 23 w 38"/>
                  <a:gd name="T5" fmla="*/ 19 h 71"/>
                  <a:gd name="T6" fmla="*/ 0 w 38"/>
                  <a:gd name="T7" fmla="*/ 71 h 71"/>
                  <a:gd name="T8" fmla="*/ 19 w 38"/>
                  <a:gd name="T9" fmla="*/ 3 h 71"/>
                  <a:gd name="T10" fmla="*/ 36 w 38"/>
                  <a:gd name="T11" fmla="*/ 6 h 71"/>
                </a:gdLst>
                <a:ahLst/>
                <a:cxnLst>
                  <a:cxn ang="0">
                    <a:pos x="T0" y="T1"/>
                  </a:cxn>
                  <a:cxn ang="0">
                    <a:pos x="T2" y="T3"/>
                  </a:cxn>
                  <a:cxn ang="0">
                    <a:pos x="T4" y="T5"/>
                  </a:cxn>
                  <a:cxn ang="0">
                    <a:pos x="T6" y="T7"/>
                  </a:cxn>
                  <a:cxn ang="0">
                    <a:pos x="T8" y="T9"/>
                  </a:cxn>
                  <a:cxn ang="0">
                    <a:pos x="T10" y="T11"/>
                  </a:cxn>
                </a:cxnLst>
                <a:rect l="0" t="0" r="r" b="b"/>
                <a:pathLst>
                  <a:path w="38" h="71">
                    <a:moveTo>
                      <a:pt x="36" y="6"/>
                    </a:moveTo>
                    <a:cubicBezTo>
                      <a:pt x="35" y="9"/>
                      <a:pt x="38" y="17"/>
                      <a:pt x="36" y="14"/>
                    </a:cubicBezTo>
                    <a:cubicBezTo>
                      <a:pt x="25" y="2"/>
                      <a:pt x="26" y="13"/>
                      <a:pt x="23" y="19"/>
                    </a:cubicBezTo>
                    <a:cubicBezTo>
                      <a:pt x="17" y="37"/>
                      <a:pt x="10" y="54"/>
                      <a:pt x="0" y="71"/>
                    </a:cubicBezTo>
                    <a:cubicBezTo>
                      <a:pt x="6" y="48"/>
                      <a:pt x="13" y="26"/>
                      <a:pt x="19" y="3"/>
                    </a:cubicBezTo>
                    <a:cubicBezTo>
                      <a:pt x="25" y="3"/>
                      <a:pt x="31" y="0"/>
                      <a:pt x="36" y="6"/>
                    </a:cubicBezTo>
                    <a:close/>
                  </a:path>
                </a:pathLst>
              </a:custGeom>
              <a:solidFill>
                <a:srgbClr val="9675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691">
                <a:extLst>
                  <a:ext uri="{FF2B5EF4-FFF2-40B4-BE49-F238E27FC236}">
                    <a16:creationId xmlns:a16="http://schemas.microsoft.com/office/drawing/2014/main" id="{802B8577-360F-40B2-943D-5F89731E9187}"/>
                  </a:ext>
                </a:extLst>
              </p:cNvPr>
              <p:cNvSpPr>
                <a:spLocks/>
              </p:cNvSpPr>
              <p:nvPr/>
            </p:nvSpPr>
            <p:spPr bwMode="auto">
              <a:xfrm>
                <a:off x="963" y="917"/>
                <a:ext cx="54" cy="81"/>
              </a:xfrm>
              <a:custGeom>
                <a:avLst/>
                <a:gdLst>
                  <a:gd name="T0" fmla="*/ 43 w 48"/>
                  <a:gd name="T1" fmla="*/ 72 h 72"/>
                  <a:gd name="T2" fmla="*/ 4 w 48"/>
                  <a:gd name="T3" fmla="*/ 10 h 72"/>
                  <a:gd name="T4" fmla="*/ 9 w 48"/>
                  <a:gd name="T5" fmla="*/ 4 h 72"/>
                  <a:gd name="T6" fmla="*/ 14 w 48"/>
                  <a:gd name="T7" fmla="*/ 0 h 72"/>
                  <a:gd name="T8" fmla="*/ 48 w 48"/>
                  <a:gd name="T9" fmla="*/ 68 h 72"/>
                  <a:gd name="T10" fmla="*/ 43 w 48"/>
                  <a:gd name="T11" fmla="*/ 72 h 72"/>
                </a:gdLst>
                <a:ahLst/>
                <a:cxnLst>
                  <a:cxn ang="0">
                    <a:pos x="T0" y="T1"/>
                  </a:cxn>
                  <a:cxn ang="0">
                    <a:pos x="T2" y="T3"/>
                  </a:cxn>
                  <a:cxn ang="0">
                    <a:pos x="T4" y="T5"/>
                  </a:cxn>
                  <a:cxn ang="0">
                    <a:pos x="T6" y="T7"/>
                  </a:cxn>
                  <a:cxn ang="0">
                    <a:pos x="T8" y="T9"/>
                  </a:cxn>
                  <a:cxn ang="0">
                    <a:pos x="T10" y="T11"/>
                  </a:cxn>
                </a:cxnLst>
                <a:rect l="0" t="0" r="r" b="b"/>
                <a:pathLst>
                  <a:path w="48" h="72">
                    <a:moveTo>
                      <a:pt x="43" y="72"/>
                    </a:moveTo>
                    <a:cubicBezTo>
                      <a:pt x="28" y="53"/>
                      <a:pt x="16" y="32"/>
                      <a:pt x="4" y="10"/>
                    </a:cubicBezTo>
                    <a:cubicBezTo>
                      <a:pt x="0" y="2"/>
                      <a:pt x="8" y="6"/>
                      <a:pt x="9" y="4"/>
                    </a:cubicBezTo>
                    <a:cubicBezTo>
                      <a:pt x="11" y="3"/>
                      <a:pt x="13" y="1"/>
                      <a:pt x="14" y="0"/>
                    </a:cubicBezTo>
                    <a:cubicBezTo>
                      <a:pt x="16" y="27"/>
                      <a:pt x="33" y="47"/>
                      <a:pt x="48" y="68"/>
                    </a:cubicBezTo>
                    <a:cubicBezTo>
                      <a:pt x="46" y="69"/>
                      <a:pt x="45" y="71"/>
                      <a:pt x="43" y="72"/>
                    </a:cubicBezTo>
                    <a:close/>
                  </a:path>
                </a:pathLst>
              </a:custGeom>
              <a:solidFill>
                <a:srgbClr val="654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692">
                <a:extLst>
                  <a:ext uri="{FF2B5EF4-FFF2-40B4-BE49-F238E27FC236}">
                    <a16:creationId xmlns:a16="http://schemas.microsoft.com/office/drawing/2014/main" id="{81301CC0-A2DE-4934-BA6D-7E9126319D35}"/>
                  </a:ext>
                </a:extLst>
              </p:cNvPr>
              <p:cNvSpPr>
                <a:spLocks/>
              </p:cNvSpPr>
              <p:nvPr/>
            </p:nvSpPr>
            <p:spPr bwMode="auto">
              <a:xfrm>
                <a:off x="1389" y="1228"/>
                <a:ext cx="21" cy="53"/>
              </a:xfrm>
              <a:custGeom>
                <a:avLst/>
                <a:gdLst>
                  <a:gd name="T0" fmla="*/ 0 w 19"/>
                  <a:gd name="T1" fmla="*/ 47 h 47"/>
                  <a:gd name="T2" fmla="*/ 3 w 19"/>
                  <a:gd name="T3" fmla="*/ 3 h 47"/>
                  <a:gd name="T4" fmla="*/ 8 w 19"/>
                  <a:gd name="T5" fmla="*/ 0 h 47"/>
                  <a:gd name="T6" fmla="*/ 0 w 19"/>
                  <a:gd name="T7" fmla="*/ 47 h 47"/>
                </a:gdLst>
                <a:ahLst/>
                <a:cxnLst>
                  <a:cxn ang="0">
                    <a:pos x="T0" y="T1"/>
                  </a:cxn>
                  <a:cxn ang="0">
                    <a:pos x="T2" y="T3"/>
                  </a:cxn>
                  <a:cxn ang="0">
                    <a:pos x="T4" y="T5"/>
                  </a:cxn>
                  <a:cxn ang="0">
                    <a:pos x="T6" y="T7"/>
                  </a:cxn>
                </a:cxnLst>
                <a:rect l="0" t="0" r="r" b="b"/>
                <a:pathLst>
                  <a:path w="19" h="47">
                    <a:moveTo>
                      <a:pt x="0" y="47"/>
                    </a:moveTo>
                    <a:cubicBezTo>
                      <a:pt x="1" y="32"/>
                      <a:pt x="2" y="17"/>
                      <a:pt x="3" y="3"/>
                    </a:cubicBezTo>
                    <a:cubicBezTo>
                      <a:pt x="5" y="2"/>
                      <a:pt x="7" y="1"/>
                      <a:pt x="8" y="0"/>
                    </a:cubicBezTo>
                    <a:cubicBezTo>
                      <a:pt x="19" y="13"/>
                      <a:pt x="14" y="39"/>
                      <a:pt x="0" y="47"/>
                    </a:cubicBezTo>
                    <a:close/>
                  </a:path>
                </a:pathLst>
              </a:custGeom>
              <a:solidFill>
                <a:srgbClr val="F3D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693">
                <a:extLst>
                  <a:ext uri="{FF2B5EF4-FFF2-40B4-BE49-F238E27FC236}">
                    <a16:creationId xmlns:a16="http://schemas.microsoft.com/office/drawing/2014/main" id="{39AC437C-0707-451A-A2D7-E021CBFC3D8F}"/>
                  </a:ext>
                </a:extLst>
              </p:cNvPr>
              <p:cNvSpPr>
                <a:spLocks/>
              </p:cNvSpPr>
              <p:nvPr/>
            </p:nvSpPr>
            <p:spPr bwMode="auto">
              <a:xfrm>
                <a:off x="1245" y="1059"/>
                <a:ext cx="27" cy="67"/>
              </a:xfrm>
              <a:custGeom>
                <a:avLst/>
                <a:gdLst>
                  <a:gd name="T0" fmla="*/ 24 w 24"/>
                  <a:gd name="T1" fmla="*/ 5 h 60"/>
                  <a:gd name="T2" fmla="*/ 0 w 24"/>
                  <a:gd name="T3" fmla="*/ 60 h 60"/>
                  <a:gd name="T4" fmla="*/ 16 w 24"/>
                  <a:gd name="T5" fmla="*/ 6 h 60"/>
                  <a:gd name="T6" fmla="*/ 24 w 24"/>
                  <a:gd name="T7" fmla="*/ 5 h 60"/>
                </a:gdLst>
                <a:ahLst/>
                <a:cxnLst>
                  <a:cxn ang="0">
                    <a:pos x="T0" y="T1"/>
                  </a:cxn>
                  <a:cxn ang="0">
                    <a:pos x="T2" y="T3"/>
                  </a:cxn>
                  <a:cxn ang="0">
                    <a:pos x="T4" y="T5"/>
                  </a:cxn>
                  <a:cxn ang="0">
                    <a:pos x="T6" y="T7"/>
                  </a:cxn>
                </a:cxnLst>
                <a:rect l="0" t="0" r="r" b="b"/>
                <a:pathLst>
                  <a:path w="24" h="60">
                    <a:moveTo>
                      <a:pt x="24" y="5"/>
                    </a:moveTo>
                    <a:cubicBezTo>
                      <a:pt x="18" y="25"/>
                      <a:pt x="13" y="44"/>
                      <a:pt x="0" y="60"/>
                    </a:cubicBezTo>
                    <a:cubicBezTo>
                      <a:pt x="5" y="42"/>
                      <a:pt x="11" y="24"/>
                      <a:pt x="16" y="6"/>
                    </a:cubicBezTo>
                    <a:cubicBezTo>
                      <a:pt x="18" y="0"/>
                      <a:pt x="21" y="6"/>
                      <a:pt x="24" y="5"/>
                    </a:cubicBezTo>
                    <a:close/>
                  </a:path>
                </a:pathLst>
              </a:custGeom>
              <a:solidFill>
                <a:srgbClr val="937B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694">
                <a:extLst>
                  <a:ext uri="{FF2B5EF4-FFF2-40B4-BE49-F238E27FC236}">
                    <a16:creationId xmlns:a16="http://schemas.microsoft.com/office/drawing/2014/main" id="{D253AF85-FD9B-42E5-9ADB-C4AFEAE44C98}"/>
                  </a:ext>
                </a:extLst>
              </p:cNvPr>
              <p:cNvSpPr>
                <a:spLocks/>
              </p:cNvSpPr>
              <p:nvPr/>
            </p:nvSpPr>
            <p:spPr bwMode="auto">
              <a:xfrm>
                <a:off x="1376" y="1126"/>
                <a:ext cx="21" cy="61"/>
              </a:xfrm>
              <a:custGeom>
                <a:avLst/>
                <a:gdLst>
                  <a:gd name="T0" fmla="*/ 1 w 19"/>
                  <a:gd name="T1" fmla="*/ 54 h 54"/>
                  <a:gd name="T2" fmla="*/ 13 w 19"/>
                  <a:gd name="T3" fmla="*/ 0 h 54"/>
                  <a:gd name="T4" fmla="*/ 13 w 19"/>
                  <a:gd name="T5" fmla="*/ 25 h 54"/>
                  <a:gd name="T6" fmla="*/ 11 w 19"/>
                  <a:gd name="T7" fmla="*/ 45 h 54"/>
                  <a:gd name="T8" fmla="*/ 1 w 19"/>
                  <a:gd name="T9" fmla="*/ 54 h 54"/>
                </a:gdLst>
                <a:ahLst/>
                <a:cxnLst>
                  <a:cxn ang="0">
                    <a:pos x="T0" y="T1"/>
                  </a:cxn>
                  <a:cxn ang="0">
                    <a:pos x="T2" y="T3"/>
                  </a:cxn>
                  <a:cxn ang="0">
                    <a:pos x="T4" y="T5"/>
                  </a:cxn>
                  <a:cxn ang="0">
                    <a:pos x="T6" y="T7"/>
                  </a:cxn>
                  <a:cxn ang="0">
                    <a:pos x="T8" y="T9"/>
                  </a:cxn>
                </a:cxnLst>
                <a:rect l="0" t="0" r="r" b="b"/>
                <a:pathLst>
                  <a:path w="19" h="54">
                    <a:moveTo>
                      <a:pt x="1" y="54"/>
                    </a:moveTo>
                    <a:cubicBezTo>
                      <a:pt x="0" y="35"/>
                      <a:pt x="12" y="19"/>
                      <a:pt x="13" y="0"/>
                    </a:cubicBezTo>
                    <a:cubicBezTo>
                      <a:pt x="19" y="9"/>
                      <a:pt x="15" y="17"/>
                      <a:pt x="13" y="25"/>
                    </a:cubicBezTo>
                    <a:cubicBezTo>
                      <a:pt x="12" y="32"/>
                      <a:pt x="4" y="38"/>
                      <a:pt x="11" y="45"/>
                    </a:cubicBezTo>
                    <a:cubicBezTo>
                      <a:pt x="10" y="51"/>
                      <a:pt x="5" y="52"/>
                      <a:pt x="1" y="54"/>
                    </a:cubicBezTo>
                    <a:close/>
                  </a:path>
                </a:pathLst>
              </a:custGeom>
              <a:solidFill>
                <a:srgbClr val="9176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695">
                <a:extLst>
                  <a:ext uri="{FF2B5EF4-FFF2-40B4-BE49-F238E27FC236}">
                    <a16:creationId xmlns:a16="http://schemas.microsoft.com/office/drawing/2014/main" id="{8E082970-BE42-4122-9C46-F6581C9EF405}"/>
                  </a:ext>
                </a:extLst>
              </p:cNvPr>
              <p:cNvSpPr>
                <a:spLocks/>
              </p:cNvSpPr>
              <p:nvPr/>
            </p:nvSpPr>
            <p:spPr bwMode="auto">
              <a:xfrm>
                <a:off x="1216" y="1251"/>
                <a:ext cx="24" cy="43"/>
              </a:xfrm>
              <a:custGeom>
                <a:avLst/>
                <a:gdLst>
                  <a:gd name="T0" fmla="*/ 21 w 21"/>
                  <a:gd name="T1" fmla="*/ 0 h 38"/>
                  <a:gd name="T2" fmla="*/ 4 w 21"/>
                  <a:gd name="T3" fmla="*/ 38 h 38"/>
                  <a:gd name="T4" fmla="*/ 11 w 21"/>
                  <a:gd name="T5" fmla="*/ 0 h 38"/>
                  <a:gd name="T6" fmla="*/ 21 w 21"/>
                  <a:gd name="T7" fmla="*/ 0 h 38"/>
                </a:gdLst>
                <a:ahLst/>
                <a:cxnLst>
                  <a:cxn ang="0">
                    <a:pos x="T0" y="T1"/>
                  </a:cxn>
                  <a:cxn ang="0">
                    <a:pos x="T2" y="T3"/>
                  </a:cxn>
                  <a:cxn ang="0">
                    <a:pos x="T4" y="T5"/>
                  </a:cxn>
                  <a:cxn ang="0">
                    <a:pos x="T6" y="T7"/>
                  </a:cxn>
                </a:cxnLst>
                <a:rect l="0" t="0" r="r" b="b"/>
                <a:pathLst>
                  <a:path w="21" h="38">
                    <a:moveTo>
                      <a:pt x="21" y="0"/>
                    </a:moveTo>
                    <a:cubicBezTo>
                      <a:pt x="16" y="12"/>
                      <a:pt x="10" y="24"/>
                      <a:pt x="4" y="38"/>
                    </a:cubicBezTo>
                    <a:cubicBezTo>
                      <a:pt x="0" y="22"/>
                      <a:pt x="10" y="12"/>
                      <a:pt x="11" y="0"/>
                    </a:cubicBezTo>
                    <a:cubicBezTo>
                      <a:pt x="14" y="0"/>
                      <a:pt x="18" y="0"/>
                      <a:pt x="21" y="0"/>
                    </a:cubicBezTo>
                    <a:close/>
                  </a:path>
                </a:pathLst>
              </a:custGeom>
              <a:solidFill>
                <a:srgbClr val="E8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696">
                <a:extLst>
                  <a:ext uri="{FF2B5EF4-FFF2-40B4-BE49-F238E27FC236}">
                    <a16:creationId xmlns:a16="http://schemas.microsoft.com/office/drawing/2014/main" id="{393A04C3-816C-48B9-B13E-C16F8655C8BC}"/>
                  </a:ext>
                </a:extLst>
              </p:cNvPr>
              <p:cNvSpPr>
                <a:spLocks/>
              </p:cNvSpPr>
              <p:nvPr/>
            </p:nvSpPr>
            <p:spPr bwMode="auto">
              <a:xfrm>
                <a:off x="1327" y="1159"/>
                <a:ext cx="22" cy="59"/>
              </a:xfrm>
              <a:custGeom>
                <a:avLst/>
                <a:gdLst>
                  <a:gd name="T0" fmla="*/ 10 w 19"/>
                  <a:gd name="T1" fmla="*/ 40 h 53"/>
                  <a:gd name="T2" fmla="*/ 2 w 19"/>
                  <a:gd name="T3" fmla="*/ 38 h 53"/>
                  <a:gd name="T4" fmla="*/ 11 w 19"/>
                  <a:gd name="T5" fmla="*/ 4 h 53"/>
                  <a:gd name="T6" fmla="*/ 15 w 19"/>
                  <a:gd name="T7" fmla="*/ 1 h 53"/>
                  <a:gd name="T8" fmla="*/ 16 w 19"/>
                  <a:gd name="T9" fmla="*/ 14 h 53"/>
                  <a:gd name="T10" fmla="*/ 10 w 19"/>
                  <a:gd name="T11" fmla="*/ 40 h 53"/>
                </a:gdLst>
                <a:ahLst/>
                <a:cxnLst>
                  <a:cxn ang="0">
                    <a:pos x="T0" y="T1"/>
                  </a:cxn>
                  <a:cxn ang="0">
                    <a:pos x="T2" y="T3"/>
                  </a:cxn>
                  <a:cxn ang="0">
                    <a:pos x="T4" y="T5"/>
                  </a:cxn>
                  <a:cxn ang="0">
                    <a:pos x="T6" y="T7"/>
                  </a:cxn>
                  <a:cxn ang="0">
                    <a:pos x="T8" y="T9"/>
                  </a:cxn>
                  <a:cxn ang="0">
                    <a:pos x="T10" y="T11"/>
                  </a:cxn>
                </a:cxnLst>
                <a:rect l="0" t="0" r="r" b="b"/>
                <a:pathLst>
                  <a:path w="19" h="53">
                    <a:moveTo>
                      <a:pt x="10" y="40"/>
                    </a:moveTo>
                    <a:cubicBezTo>
                      <a:pt x="7" y="40"/>
                      <a:pt x="0" y="53"/>
                      <a:pt x="2" y="38"/>
                    </a:cubicBezTo>
                    <a:cubicBezTo>
                      <a:pt x="4" y="27"/>
                      <a:pt x="8" y="16"/>
                      <a:pt x="11" y="4"/>
                    </a:cubicBezTo>
                    <a:cubicBezTo>
                      <a:pt x="10" y="1"/>
                      <a:pt x="11" y="0"/>
                      <a:pt x="15" y="1"/>
                    </a:cubicBezTo>
                    <a:cubicBezTo>
                      <a:pt x="19" y="5"/>
                      <a:pt x="13" y="10"/>
                      <a:pt x="16" y="14"/>
                    </a:cubicBezTo>
                    <a:cubicBezTo>
                      <a:pt x="9" y="22"/>
                      <a:pt x="14" y="32"/>
                      <a:pt x="10" y="40"/>
                    </a:cubicBezTo>
                    <a:close/>
                  </a:path>
                </a:pathLst>
              </a:custGeom>
              <a:solidFill>
                <a:srgbClr val="F0E2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697">
                <a:extLst>
                  <a:ext uri="{FF2B5EF4-FFF2-40B4-BE49-F238E27FC236}">
                    <a16:creationId xmlns:a16="http://schemas.microsoft.com/office/drawing/2014/main" id="{130FA39E-5823-480D-BCF9-777C357C0697}"/>
                  </a:ext>
                </a:extLst>
              </p:cNvPr>
              <p:cNvSpPr>
                <a:spLocks/>
              </p:cNvSpPr>
              <p:nvPr/>
            </p:nvSpPr>
            <p:spPr bwMode="auto">
              <a:xfrm>
                <a:off x="1421" y="971"/>
                <a:ext cx="18" cy="42"/>
              </a:xfrm>
              <a:custGeom>
                <a:avLst/>
                <a:gdLst>
                  <a:gd name="T0" fmla="*/ 16 w 16"/>
                  <a:gd name="T1" fmla="*/ 0 h 37"/>
                  <a:gd name="T2" fmla="*/ 4 w 16"/>
                  <a:gd name="T3" fmla="*/ 36 h 37"/>
                  <a:gd name="T4" fmla="*/ 0 w 16"/>
                  <a:gd name="T5" fmla="*/ 37 h 37"/>
                  <a:gd name="T6" fmla="*/ 16 w 16"/>
                  <a:gd name="T7" fmla="*/ 0 h 37"/>
                </a:gdLst>
                <a:ahLst/>
                <a:cxnLst>
                  <a:cxn ang="0">
                    <a:pos x="T0" y="T1"/>
                  </a:cxn>
                  <a:cxn ang="0">
                    <a:pos x="T2" y="T3"/>
                  </a:cxn>
                  <a:cxn ang="0">
                    <a:pos x="T4" y="T5"/>
                  </a:cxn>
                  <a:cxn ang="0">
                    <a:pos x="T6" y="T7"/>
                  </a:cxn>
                </a:cxnLst>
                <a:rect l="0" t="0" r="r" b="b"/>
                <a:pathLst>
                  <a:path w="16" h="37">
                    <a:moveTo>
                      <a:pt x="16" y="0"/>
                    </a:moveTo>
                    <a:cubicBezTo>
                      <a:pt x="15" y="13"/>
                      <a:pt x="12" y="26"/>
                      <a:pt x="4" y="36"/>
                    </a:cubicBezTo>
                    <a:cubicBezTo>
                      <a:pt x="3" y="36"/>
                      <a:pt x="1" y="36"/>
                      <a:pt x="0" y="37"/>
                    </a:cubicBezTo>
                    <a:cubicBezTo>
                      <a:pt x="2" y="23"/>
                      <a:pt x="6" y="10"/>
                      <a:pt x="16" y="0"/>
                    </a:cubicBezTo>
                    <a:close/>
                  </a:path>
                </a:pathLst>
              </a:custGeom>
              <a:solidFill>
                <a:srgbClr val="8965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698">
                <a:extLst>
                  <a:ext uri="{FF2B5EF4-FFF2-40B4-BE49-F238E27FC236}">
                    <a16:creationId xmlns:a16="http://schemas.microsoft.com/office/drawing/2014/main" id="{E35BA402-0FB7-40E1-BC86-0D7C4CA48796}"/>
                  </a:ext>
                </a:extLst>
              </p:cNvPr>
              <p:cNvSpPr>
                <a:spLocks/>
              </p:cNvSpPr>
              <p:nvPr/>
            </p:nvSpPr>
            <p:spPr bwMode="auto">
              <a:xfrm>
                <a:off x="2243" y="4200"/>
                <a:ext cx="117" cy="44"/>
              </a:xfrm>
              <a:custGeom>
                <a:avLst/>
                <a:gdLst>
                  <a:gd name="T0" fmla="*/ 104 w 104"/>
                  <a:gd name="T1" fmla="*/ 22 h 39"/>
                  <a:gd name="T2" fmla="*/ 102 w 104"/>
                  <a:gd name="T3" fmla="*/ 31 h 39"/>
                  <a:gd name="T4" fmla="*/ 39 w 104"/>
                  <a:gd name="T5" fmla="*/ 20 h 39"/>
                  <a:gd name="T6" fmla="*/ 29 w 104"/>
                  <a:gd name="T7" fmla="*/ 21 h 39"/>
                  <a:gd name="T8" fmla="*/ 3 w 104"/>
                  <a:gd name="T9" fmla="*/ 27 h 39"/>
                  <a:gd name="T10" fmla="*/ 0 w 104"/>
                  <a:gd name="T11" fmla="*/ 22 h 39"/>
                  <a:gd name="T12" fmla="*/ 104 w 104"/>
                  <a:gd name="T13" fmla="*/ 22 h 39"/>
                </a:gdLst>
                <a:ahLst/>
                <a:cxnLst>
                  <a:cxn ang="0">
                    <a:pos x="T0" y="T1"/>
                  </a:cxn>
                  <a:cxn ang="0">
                    <a:pos x="T2" y="T3"/>
                  </a:cxn>
                  <a:cxn ang="0">
                    <a:pos x="T4" y="T5"/>
                  </a:cxn>
                  <a:cxn ang="0">
                    <a:pos x="T6" y="T7"/>
                  </a:cxn>
                  <a:cxn ang="0">
                    <a:pos x="T8" y="T9"/>
                  </a:cxn>
                  <a:cxn ang="0">
                    <a:pos x="T10" y="T11"/>
                  </a:cxn>
                  <a:cxn ang="0">
                    <a:pos x="T12" y="T13"/>
                  </a:cxn>
                </a:cxnLst>
                <a:rect l="0" t="0" r="r" b="b"/>
                <a:pathLst>
                  <a:path w="104" h="39">
                    <a:moveTo>
                      <a:pt x="104" y="22"/>
                    </a:moveTo>
                    <a:cubicBezTo>
                      <a:pt x="103" y="25"/>
                      <a:pt x="103" y="28"/>
                      <a:pt x="102" y="31"/>
                    </a:cubicBezTo>
                    <a:cubicBezTo>
                      <a:pt x="83" y="18"/>
                      <a:pt x="58" y="39"/>
                      <a:pt x="39" y="20"/>
                    </a:cubicBezTo>
                    <a:cubicBezTo>
                      <a:pt x="36" y="17"/>
                      <a:pt x="32" y="18"/>
                      <a:pt x="29" y="21"/>
                    </a:cubicBezTo>
                    <a:cubicBezTo>
                      <a:pt x="22" y="30"/>
                      <a:pt x="11" y="20"/>
                      <a:pt x="3" y="27"/>
                    </a:cubicBezTo>
                    <a:cubicBezTo>
                      <a:pt x="2" y="25"/>
                      <a:pt x="1" y="23"/>
                      <a:pt x="0" y="22"/>
                    </a:cubicBezTo>
                    <a:cubicBezTo>
                      <a:pt x="35" y="9"/>
                      <a:pt x="69" y="0"/>
                      <a:pt x="104" y="22"/>
                    </a:cubicBezTo>
                    <a:close/>
                  </a:path>
                </a:pathLst>
              </a:custGeom>
              <a:solidFill>
                <a:srgbClr val="76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699">
                <a:extLst>
                  <a:ext uri="{FF2B5EF4-FFF2-40B4-BE49-F238E27FC236}">
                    <a16:creationId xmlns:a16="http://schemas.microsoft.com/office/drawing/2014/main" id="{0A92EC18-8983-4AAB-AEFE-9427B29D425B}"/>
                  </a:ext>
                </a:extLst>
              </p:cNvPr>
              <p:cNvSpPr>
                <a:spLocks/>
              </p:cNvSpPr>
              <p:nvPr/>
            </p:nvSpPr>
            <p:spPr bwMode="auto">
              <a:xfrm>
                <a:off x="1448" y="4177"/>
                <a:ext cx="116" cy="31"/>
              </a:xfrm>
              <a:custGeom>
                <a:avLst/>
                <a:gdLst>
                  <a:gd name="T0" fmla="*/ 0 w 104"/>
                  <a:gd name="T1" fmla="*/ 26 h 27"/>
                  <a:gd name="T2" fmla="*/ 29 w 104"/>
                  <a:gd name="T3" fmla="*/ 17 h 27"/>
                  <a:gd name="T4" fmla="*/ 40 w 104"/>
                  <a:gd name="T5" fmla="*/ 16 h 27"/>
                  <a:gd name="T6" fmla="*/ 99 w 104"/>
                  <a:gd name="T7" fmla="*/ 4 h 27"/>
                  <a:gd name="T8" fmla="*/ 104 w 104"/>
                  <a:gd name="T9" fmla="*/ 15 h 27"/>
                  <a:gd name="T10" fmla="*/ 0 w 104"/>
                  <a:gd name="T11" fmla="*/ 26 h 27"/>
                </a:gdLst>
                <a:ahLst/>
                <a:cxnLst>
                  <a:cxn ang="0">
                    <a:pos x="T0" y="T1"/>
                  </a:cxn>
                  <a:cxn ang="0">
                    <a:pos x="T2" y="T3"/>
                  </a:cxn>
                  <a:cxn ang="0">
                    <a:pos x="T4" y="T5"/>
                  </a:cxn>
                  <a:cxn ang="0">
                    <a:pos x="T6" y="T7"/>
                  </a:cxn>
                  <a:cxn ang="0">
                    <a:pos x="T8" y="T9"/>
                  </a:cxn>
                  <a:cxn ang="0">
                    <a:pos x="T10" y="T11"/>
                  </a:cxn>
                </a:cxnLst>
                <a:rect l="0" t="0" r="r" b="b"/>
                <a:pathLst>
                  <a:path w="104" h="27">
                    <a:moveTo>
                      <a:pt x="0" y="26"/>
                    </a:moveTo>
                    <a:cubicBezTo>
                      <a:pt x="8" y="16"/>
                      <a:pt x="16" y="11"/>
                      <a:pt x="29" y="17"/>
                    </a:cubicBezTo>
                    <a:cubicBezTo>
                      <a:pt x="32" y="19"/>
                      <a:pt x="38" y="18"/>
                      <a:pt x="40" y="16"/>
                    </a:cubicBezTo>
                    <a:cubicBezTo>
                      <a:pt x="57" y="0"/>
                      <a:pt x="81" y="14"/>
                      <a:pt x="99" y="4"/>
                    </a:cubicBezTo>
                    <a:cubicBezTo>
                      <a:pt x="104" y="2"/>
                      <a:pt x="103" y="10"/>
                      <a:pt x="104" y="15"/>
                    </a:cubicBezTo>
                    <a:cubicBezTo>
                      <a:pt x="70" y="27"/>
                      <a:pt x="34" y="20"/>
                      <a:pt x="0" y="26"/>
                    </a:cubicBezTo>
                    <a:close/>
                  </a:path>
                </a:pathLst>
              </a:custGeom>
              <a:solidFill>
                <a:srgbClr val="97C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700">
                <a:extLst>
                  <a:ext uri="{FF2B5EF4-FFF2-40B4-BE49-F238E27FC236}">
                    <a16:creationId xmlns:a16="http://schemas.microsoft.com/office/drawing/2014/main" id="{A3BE4930-254D-4D9A-99CF-0A4EA6AB6A21}"/>
                  </a:ext>
                </a:extLst>
              </p:cNvPr>
              <p:cNvSpPr>
                <a:spLocks/>
              </p:cNvSpPr>
              <p:nvPr/>
            </p:nvSpPr>
            <p:spPr bwMode="auto">
              <a:xfrm>
                <a:off x="1432" y="4248"/>
                <a:ext cx="55" cy="32"/>
              </a:xfrm>
              <a:custGeom>
                <a:avLst/>
                <a:gdLst>
                  <a:gd name="T0" fmla="*/ 30 w 49"/>
                  <a:gd name="T1" fmla="*/ 0 h 28"/>
                  <a:gd name="T2" fmla="*/ 34 w 49"/>
                  <a:gd name="T3" fmla="*/ 8 h 28"/>
                  <a:gd name="T4" fmla="*/ 41 w 49"/>
                  <a:gd name="T5" fmla="*/ 23 h 28"/>
                  <a:gd name="T6" fmla="*/ 27 w 49"/>
                  <a:gd name="T7" fmla="*/ 17 h 28"/>
                  <a:gd name="T8" fmla="*/ 0 w 49"/>
                  <a:gd name="T9" fmla="*/ 20 h 28"/>
                  <a:gd name="T10" fmla="*/ 14 w 49"/>
                  <a:gd name="T11" fmla="*/ 3 h 28"/>
                  <a:gd name="T12" fmla="*/ 30 w 49"/>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49" h="28">
                    <a:moveTo>
                      <a:pt x="30" y="0"/>
                    </a:moveTo>
                    <a:cubicBezTo>
                      <a:pt x="31" y="3"/>
                      <a:pt x="34" y="6"/>
                      <a:pt x="34" y="8"/>
                    </a:cubicBezTo>
                    <a:cubicBezTo>
                      <a:pt x="33" y="16"/>
                      <a:pt x="49" y="14"/>
                      <a:pt x="41" y="23"/>
                    </a:cubicBezTo>
                    <a:cubicBezTo>
                      <a:pt x="36" y="28"/>
                      <a:pt x="32" y="19"/>
                      <a:pt x="27" y="17"/>
                    </a:cubicBezTo>
                    <a:cubicBezTo>
                      <a:pt x="17" y="12"/>
                      <a:pt x="9" y="21"/>
                      <a:pt x="0" y="20"/>
                    </a:cubicBezTo>
                    <a:cubicBezTo>
                      <a:pt x="0" y="10"/>
                      <a:pt x="13" y="11"/>
                      <a:pt x="14" y="3"/>
                    </a:cubicBezTo>
                    <a:cubicBezTo>
                      <a:pt x="19" y="2"/>
                      <a:pt x="25" y="1"/>
                      <a:pt x="30" y="0"/>
                    </a:cubicBezTo>
                    <a:close/>
                  </a:path>
                </a:pathLst>
              </a:custGeom>
              <a:solidFill>
                <a:srgbClr val="76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701">
                <a:extLst>
                  <a:ext uri="{FF2B5EF4-FFF2-40B4-BE49-F238E27FC236}">
                    <a16:creationId xmlns:a16="http://schemas.microsoft.com/office/drawing/2014/main" id="{76D3B5F3-EE6D-46A6-B362-23F84A2AC66B}"/>
                  </a:ext>
                </a:extLst>
              </p:cNvPr>
              <p:cNvSpPr>
                <a:spLocks/>
              </p:cNvSpPr>
              <p:nvPr/>
            </p:nvSpPr>
            <p:spPr bwMode="auto">
              <a:xfrm>
                <a:off x="1003" y="4184"/>
                <a:ext cx="35" cy="30"/>
              </a:xfrm>
              <a:custGeom>
                <a:avLst/>
                <a:gdLst>
                  <a:gd name="T0" fmla="*/ 0 w 32"/>
                  <a:gd name="T1" fmla="*/ 16 h 27"/>
                  <a:gd name="T2" fmla="*/ 32 w 32"/>
                  <a:gd name="T3" fmla="*/ 12 h 27"/>
                  <a:gd name="T4" fmla="*/ 0 w 32"/>
                  <a:gd name="T5" fmla="*/ 16 h 27"/>
                </a:gdLst>
                <a:ahLst/>
                <a:cxnLst>
                  <a:cxn ang="0">
                    <a:pos x="T0" y="T1"/>
                  </a:cxn>
                  <a:cxn ang="0">
                    <a:pos x="T2" y="T3"/>
                  </a:cxn>
                  <a:cxn ang="0">
                    <a:pos x="T4" y="T5"/>
                  </a:cxn>
                </a:cxnLst>
                <a:rect l="0" t="0" r="r" b="b"/>
                <a:pathLst>
                  <a:path w="32" h="27">
                    <a:moveTo>
                      <a:pt x="0" y="16"/>
                    </a:moveTo>
                    <a:cubicBezTo>
                      <a:pt x="10" y="13"/>
                      <a:pt x="20" y="0"/>
                      <a:pt x="32" y="12"/>
                    </a:cubicBezTo>
                    <a:cubicBezTo>
                      <a:pt x="23" y="27"/>
                      <a:pt x="11" y="16"/>
                      <a:pt x="0" y="16"/>
                    </a:cubicBezTo>
                    <a:close/>
                  </a:path>
                </a:pathLst>
              </a:custGeom>
              <a:solidFill>
                <a:srgbClr val="A1CC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702">
                <a:extLst>
                  <a:ext uri="{FF2B5EF4-FFF2-40B4-BE49-F238E27FC236}">
                    <a16:creationId xmlns:a16="http://schemas.microsoft.com/office/drawing/2014/main" id="{78FE00AD-1B5B-41F4-9BAD-DD1CD24B0E7B}"/>
                  </a:ext>
                </a:extLst>
              </p:cNvPr>
              <p:cNvSpPr>
                <a:spLocks/>
              </p:cNvSpPr>
              <p:nvPr/>
            </p:nvSpPr>
            <p:spPr bwMode="auto">
              <a:xfrm>
                <a:off x="1875" y="3953"/>
                <a:ext cx="169" cy="56"/>
              </a:xfrm>
              <a:custGeom>
                <a:avLst/>
                <a:gdLst>
                  <a:gd name="T0" fmla="*/ 0 w 151"/>
                  <a:gd name="T1" fmla="*/ 6 h 50"/>
                  <a:gd name="T2" fmla="*/ 113 w 151"/>
                  <a:gd name="T3" fmla="*/ 6 h 50"/>
                  <a:gd name="T4" fmla="*/ 124 w 151"/>
                  <a:gd name="T5" fmla="*/ 24 h 50"/>
                  <a:gd name="T6" fmla="*/ 136 w 151"/>
                  <a:gd name="T7" fmla="*/ 30 h 50"/>
                  <a:gd name="T8" fmla="*/ 151 w 151"/>
                  <a:gd name="T9" fmla="*/ 47 h 50"/>
                  <a:gd name="T10" fmla="*/ 136 w 151"/>
                  <a:gd name="T11" fmla="*/ 50 h 50"/>
                  <a:gd name="T12" fmla="*/ 64 w 151"/>
                  <a:gd name="T13" fmla="*/ 43 h 50"/>
                  <a:gd name="T14" fmla="*/ 46 w 151"/>
                  <a:gd name="T15" fmla="*/ 35 h 50"/>
                  <a:gd name="T16" fmla="*/ 74 w 151"/>
                  <a:gd name="T17" fmla="*/ 36 h 50"/>
                  <a:gd name="T18" fmla="*/ 81 w 151"/>
                  <a:gd name="T19" fmla="*/ 36 h 50"/>
                  <a:gd name="T20" fmla="*/ 98 w 151"/>
                  <a:gd name="T21" fmla="*/ 39 h 50"/>
                  <a:gd name="T22" fmla="*/ 100 w 151"/>
                  <a:gd name="T23" fmla="*/ 28 h 50"/>
                  <a:gd name="T24" fmla="*/ 89 w 151"/>
                  <a:gd name="T25" fmla="*/ 11 h 50"/>
                  <a:gd name="T26" fmla="*/ 56 w 151"/>
                  <a:gd name="T27" fmla="*/ 15 h 50"/>
                  <a:gd name="T28" fmla="*/ 7 w 151"/>
                  <a:gd name="T29" fmla="*/ 21 h 50"/>
                  <a:gd name="T30" fmla="*/ 0 w 151"/>
                  <a:gd name="T31" fmla="*/ 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1" h="50">
                    <a:moveTo>
                      <a:pt x="0" y="6"/>
                    </a:moveTo>
                    <a:cubicBezTo>
                      <a:pt x="38" y="0"/>
                      <a:pt x="75" y="4"/>
                      <a:pt x="113" y="6"/>
                    </a:cubicBezTo>
                    <a:cubicBezTo>
                      <a:pt x="108" y="17"/>
                      <a:pt x="108" y="26"/>
                      <a:pt x="124" y="24"/>
                    </a:cubicBezTo>
                    <a:cubicBezTo>
                      <a:pt x="131" y="23"/>
                      <a:pt x="134" y="25"/>
                      <a:pt x="136" y="30"/>
                    </a:cubicBezTo>
                    <a:cubicBezTo>
                      <a:pt x="139" y="38"/>
                      <a:pt x="145" y="42"/>
                      <a:pt x="151" y="47"/>
                    </a:cubicBezTo>
                    <a:cubicBezTo>
                      <a:pt x="146" y="48"/>
                      <a:pt x="141" y="49"/>
                      <a:pt x="136" y="50"/>
                    </a:cubicBezTo>
                    <a:cubicBezTo>
                      <a:pt x="113" y="44"/>
                      <a:pt x="88" y="47"/>
                      <a:pt x="64" y="43"/>
                    </a:cubicBezTo>
                    <a:cubicBezTo>
                      <a:pt x="61" y="35"/>
                      <a:pt x="52" y="40"/>
                      <a:pt x="46" y="35"/>
                    </a:cubicBezTo>
                    <a:cubicBezTo>
                      <a:pt x="56" y="32"/>
                      <a:pt x="65" y="28"/>
                      <a:pt x="74" y="36"/>
                    </a:cubicBezTo>
                    <a:cubicBezTo>
                      <a:pt x="75" y="37"/>
                      <a:pt x="80" y="37"/>
                      <a:pt x="81" y="36"/>
                    </a:cubicBezTo>
                    <a:cubicBezTo>
                      <a:pt x="90" y="16"/>
                      <a:pt x="91" y="41"/>
                      <a:pt x="98" y="39"/>
                    </a:cubicBezTo>
                    <a:cubicBezTo>
                      <a:pt x="98" y="36"/>
                      <a:pt x="99" y="32"/>
                      <a:pt x="100" y="28"/>
                    </a:cubicBezTo>
                    <a:cubicBezTo>
                      <a:pt x="105" y="16"/>
                      <a:pt x="90" y="9"/>
                      <a:pt x="89" y="11"/>
                    </a:cubicBezTo>
                    <a:cubicBezTo>
                      <a:pt x="79" y="24"/>
                      <a:pt x="67" y="13"/>
                      <a:pt x="56" y="15"/>
                    </a:cubicBezTo>
                    <a:cubicBezTo>
                      <a:pt x="40" y="17"/>
                      <a:pt x="23" y="9"/>
                      <a:pt x="7" y="21"/>
                    </a:cubicBezTo>
                    <a:cubicBezTo>
                      <a:pt x="1" y="25"/>
                      <a:pt x="6" y="10"/>
                      <a:pt x="0" y="6"/>
                    </a:cubicBezTo>
                    <a:close/>
                  </a:path>
                </a:pathLst>
              </a:custGeom>
              <a:solidFill>
                <a:srgbClr val="DE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703">
                <a:extLst>
                  <a:ext uri="{FF2B5EF4-FFF2-40B4-BE49-F238E27FC236}">
                    <a16:creationId xmlns:a16="http://schemas.microsoft.com/office/drawing/2014/main" id="{EE6CD7C2-2BA6-4F18-A531-B5988B723392}"/>
                  </a:ext>
                </a:extLst>
              </p:cNvPr>
              <p:cNvSpPr>
                <a:spLocks/>
              </p:cNvSpPr>
              <p:nvPr/>
            </p:nvSpPr>
            <p:spPr bwMode="auto">
              <a:xfrm>
                <a:off x="301" y="3918"/>
                <a:ext cx="54" cy="18"/>
              </a:xfrm>
              <a:custGeom>
                <a:avLst/>
                <a:gdLst>
                  <a:gd name="T0" fmla="*/ 0 w 48"/>
                  <a:gd name="T1" fmla="*/ 9 h 16"/>
                  <a:gd name="T2" fmla="*/ 28 w 48"/>
                  <a:gd name="T3" fmla="*/ 5 h 16"/>
                  <a:gd name="T4" fmla="*/ 48 w 48"/>
                  <a:gd name="T5" fmla="*/ 13 h 16"/>
                  <a:gd name="T6" fmla="*/ 0 w 48"/>
                  <a:gd name="T7" fmla="*/ 9 h 16"/>
                </a:gdLst>
                <a:ahLst/>
                <a:cxnLst>
                  <a:cxn ang="0">
                    <a:pos x="T0" y="T1"/>
                  </a:cxn>
                  <a:cxn ang="0">
                    <a:pos x="T2" y="T3"/>
                  </a:cxn>
                  <a:cxn ang="0">
                    <a:pos x="T4" y="T5"/>
                  </a:cxn>
                  <a:cxn ang="0">
                    <a:pos x="T6" y="T7"/>
                  </a:cxn>
                </a:cxnLst>
                <a:rect l="0" t="0" r="r" b="b"/>
                <a:pathLst>
                  <a:path w="48" h="16">
                    <a:moveTo>
                      <a:pt x="0" y="9"/>
                    </a:moveTo>
                    <a:cubicBezTo>
                      <a:pt x="9" y="8"/>
                      <a:pt x="19" y="10"/>
                      <a:pt x="28" y="5"/>
                    </a:cubicBezTo>
                    <a:cubicBezTo>
                      <a:pt x="38" y="0"/>
                      <a:pt x="42" y="9"/>
                      <a:pt x="48" y="13"/>
                    </a:cubicBezTo>
                    <a:cubicBezTo>
                      <a:pt x="32" y="12"/>
                      <a:pt x="15" y="16"/>
                      <a:pt x="0" y="9"/>
                    </a:cubicBezTo>
                    <a:close/>
                  </a:path>
                </a:pathLst>
              </a:custGeom>
              <a:solidFill>
                <a:srgbClr val="6CAB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704">
                <a:extLst>
                  <a:ext uri="{FF2B5EF4-FFF2-40B4-BE49-F238E27FC236}">
                    <a16:creationId xmlns:a16="http://schemas.microsoft.com/office/drawing/2014/main" id="{776DC97B-A037-4663-9897-389D59DF2A16}"/>
                  </a:ext>
                </a:extLst>
              </p:cNvPr>
              <p:cNvSpPr>
                <a:spLocks/>
              </p:cNvSpPr>
              <p:nvPr/>
            </p:nvSpPr>
            <p:spPr bwMode="auto">
              <a:xfrm>
                <a:off x="477" y="3971"/>
                <a:ext cx="44" cy="14"/>
              </a:xfrm>
              <a:custGeom>
                <a:avLst/>
                <a:gdLst>
                  <a:gd name="T0" fmla="*/ 40 w 40"/>
                  <a:gd name="T1" fmla="*/ 10 h 13"/>
                  <a:gd name="T2" fmla="*/ 0 w 40"/>
                  <a:gd name="T3" fmla="*/ 3 h 13"/>
                  <a:gd name="T4" fmla="*/ 40 w 40"/>
                  <a:gd name="T5" fmla="*/ 10 h 13"/>
                </a:gdLst>
                <a:ahLst/>
                <a:cxnLst>
                  <a:cxn ang="0">
                    <a:pos x="T0" y="T1"/>
                  </a:cxn>
                  <a:cxn ang="0">
                    <a:pos x="T2" y="T3"/>
                  </a:cxn>
                  <a:cxn ang="0">
                    <a:pos x="T4" y="T5"/>
                  </a:cxn>
                </a:cxnLst>
                <a:rect l="0" t="0" r="r" b="b"/>
                <a:pathLst>
                  <a:path w="40" h="13">
                    <a:moveTo>
                      <a:pt x="40" y="10"/>
                    </a:moveTo>
                    <a:cubicBezTo>
                      <a:pt x="26" y="13"/>
                      <a:pt x="13" y="7"/>
                      <a:pt x="0" y="3"/>
                    </a:cubicBezTo>
                    <a:cubicBezTo>
                      <a:pt x="14" y="2"/>
                      <a:pt x="28" y="0"/>
                      <a:pt x="40" y="10"/>
                    </a:cubicBezTo>
                    <a:close/>
                  </a:path>
                </a:pathLst>
              </a:custGeom>
              <a:solidFill>
                <a:srgbClr val="82B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705">
                <a:extLst>
                  <a:ext uri="{FF2B5EF4-FFF2-40B4-BE49-F238E27FC236}">
                    <a16:creationId xmlns:a16="http://schemas.microsoft.com/office/drawing/2014/main" id="{70651508-6FC4-4709-BCDF-519718EB62D2}"/>
                  </a:ext>
                </a:extLst>
              </p:cNvPr>
              <p:cNvSpPr>
                <a:spLocks/>
              </p:cNvSpPr>
              <p:nvPr/>
            </p:nvSpPr>
            <p:spPr bwMode="auto">
              <a:xfrm>
                <a:off x="1868" y="568"/>
                <a:ext cx="226" cy="488"/>
              </a:xfrm>
              <a:custGeom>
                <a:avLst/>
                <a:gdLst>
                  <a:gd name="T0" fmla="*/ 201 w 201"/>
                  <a:gd name="T1" fmla="*/ 11 h 435"/>
                  <a:gd name="T2" fmla="*/ 190 w 201"/>
                  <a:gd name="T3" fmla="*/ 63 h 435"/>
                  <a:gd name="T4" fmla="*/ 169 w 201"/>
                  <a:gd name="T5" fmla="*/ 127 h 435"/>
                  <a:gd name="T6" fmla="*/ 133 w 201"/>
                  <a:gd name="T7" fmla="*/ 238 h 435"/>
                  <a:gd name="T8" fmla="*/ 122 w 201"/>
                  <a:gd name="T9" fmla="*/ 269 h 435"/>
                  <a:gd name="T10" fmla="*/ 122 w 201"/>
                  <a:gd name="T11" fmla="*/ 269 h 435"/>
                  <a:gd name="T12" fmla="*/ 107 w 201"/>
                  <a:gd name="T13" fmla="*/ 286 h 435"/>
                  <a:gd name="T14" fmla="*/ 88 w 201"/>
                  <a:gd name="T15" fmla="*/ 332 h 435"/>
                  <a:gd name="T16" fmla="*/ 44 w 201"/>
                  <a:gd name="T17" fmla="*/ 410 h 435"/>
                  <a:gd name="T18" fmla="*/ 30 w 201"/>
                  <a:gd name="T19" fmla="*/ 431 h 435"/>
                  <a:gd name="T20" fmla="*/ 6 w 201"/>
                  <a:gd name="T21" fmla="*/ 431 h 435"/>
                  <a:gd name="T22" fmla="*/ 8 w 201"/>
                  <a:gd name="T23" fmla="*/ 412 h 435"/>
                  <a:gd name="T24" fmla="*/ 50 w 201"/>
                  <a:gd name="T25" fmla="*/ 332 h 435"/>
                  <a:gd name="T26" fmla="*/ 39 w 201"/>
                  <a:gd name="T27" fmla="*/ 352 h 435"/>
                  <a:gd name="T28" fmla="*/ 26 w 201"/>
                  <a:gd name="T29" fmla="*/ 358 h 435"/>
                  <a:gd name="T30" fmla="*/ 27 w 201"/>
                  <a:gd name="T31" fmla="*/ 346 h 435"/>
                  <a:gd name="T32" fmla="*/ 29 w 201"/>
                  <a:gd name="T33" fmla="*/ 340 h 435"/>
                  <a:gd name="T34" fmla="*/ 59 w 201"/>
                  <a:gd name="T35" fmla="*/ 211 h 435"/>
                  <a:gd name="T36" fmla="*/ 90 w 201"/>
                  <a:gd name="T37" fmla="*/ 102 h 435"/>
                  <a:gd name="T38" fmla="*/ 106 w 201"/>
                  <a:gd name="T39" fmla="*/ 99 h 435"/>
                  <a:gd name="T40" fmla="*/ 106 w 201"/>
                  <a:gd name="T41" fmla="*/ 99 h 435"/>
                  <a:gd name="T42" fmla="*/ 109 w 201"/>
                  <a:gd name="T43" fmla="*/ 114 h 435"/>
                  <a:gd name="T44" fmla="*/ 66 w 201"/>
                  <a:gd name="T45" fmla="*/ 253 h 435"/>
                  <a:gd name="T46" fmla="*/ 98 w 201"/>
                  <a:gd name="T47" fmla="*/ 143 h 435"/>
                  <a:gd name="T48" fmla="*/ 107 w 201"/>
                  <a:gd name="T49" fmla="*/ 126 h 435"/>
                  <a:gd name="T50" fmla="*/ 110 w 201"/>
                  <a:gd name="T51" fmla="*/ 158 h 435"/>
                  <a:gd name="T52" fmla="*/ 65 w 201"/>
                  <a:gd name="T53" fmla="*/ 299 h 435"/>
                  <a:gd name="T54" fmla="*/ 85 w 201"/>
                  <a:gd name="T55" fmla="*/ 251 h 435"/>
                  <a:gd name="T56" fmla="*/ 97 w 201"/>
                  <a:gd name="T57" fmla="*/ 269 h 435"/>
                  <a:gd name="T58" fmla="*/ 81 w 201"/>
                  <a:gd name="T59" fmla="*/ 312 h 435"/>
                  <a:gd name="T60" fmla="*/ 96 w 201"/>
                  <a:gd name="T61" fmla="*/ 272 h 435"/>
                  <a:gd name="T62" fmla="*/ 99 w 201"/>
                  <a:gd name="T63" fmla="*/ 264 h 435"/>
                  <a:gd name="T64" fmla="*/ 111 w 201"/>
                  <a:gd name="T65" fmla="*/ 240 h 435"/>
                  <a:gd name="T66" fmla="*/ 99 w 201"/>
                  <a:gd name="T67" fmla="*/ 256 h 435"/>
                  <a:gd name="T68" fmla="*/ 100 w 201"/>
                  <a:gd name="T69" fmla="*/ 228 h 435"/>
                  <a:gd name="T70" fmla="*/ 155 w 201"/>
                  <a:gd name="T71" fmla="*/ 88 h 435"/>
                  <a:gd name="T72" fmla="*/ 174 w 201"/>
                  <a:gd name="T73" fmla="*/ 51 h 435"/>
                  <a:gd name="T74" fmla="*/ 191 w 201"/>
                  <a:gd name="T75" fmla="*/ 0 h 435"/>
                  <a:gd name="T76" fmla="*/ 201 w 201"/>
                  <a:gd name="T77" fmla="*/ 11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435">
                    <a:moveTo>
                      <a:pt x="201" y="11"/>
                    </a:moveTo>
                    <a:cubicBezTo>
                      <a:pt x="197" y="29"/>
                      <a:pt x="194" y="46"/>
                      <a:pt x="190" y="63"/>
                    </a:cubicBezTo>
                    <a:cubicBezTo>
                      <a:pt x="190" y="87"/>
                      <a:pt x="178" y="106"/>
                      <a:pt x="169" y="127"/>
                    </a:cubicBezTo>
                    <a:cubicBezTo>
                      <a:pt x="155" y="163"/>
                      <a:pt x="136" y="197"/>
                      <a:pt x="133" y="238"/>
                    </a:cubicBezTo>
                    <a:cubicBezTo>
                      <a:pt x="133" y="249"/>
                      <a:pt x="125" y="258"/>
                      <a:pt x="122" y="269"/>
                    </a:cubicBezTo>
                    <a:cubicBezTo>
                      <a:pt x="122" y="269"/>
                      <a:pt x="122" y="269"/>
                      <a:pt x="122" y="269"/>
                    </a:cubicBezTo>
                    <a:cubicBezTo>
                      <a:pt x="108" y="266"/>
                      <a:pt x="111" y="279"/>
                      <a:pt x="107" y="286"/>
                    </a:cubicBezTo>
                    <a:cubicBezTo>
                      <a:pt x="97" y="300"/>
                      <a:pt x="103" y="320"/>
                      <a:pt x="88" y="332"/>
                    </a:cubicBezTo>
                    <a:cubicBezTo>
                      <a:pt x="69" y="355"/>
                      <a:pt x="52" y="380"/>
                      <a:pt x="44" y="410"/>
                    </a:cubicBezTo>
                    <a:cubicBezTo>
                      <a:pt x="42" y="418"/>
                      <a:pt x="37" y="425"/>
                      <a:pt x="30" y="431"/>
                    </a:cubicBezTo>
                    <a:cubicBezTo>
                      <a:pt x="22" y="435"/>
                      <a:pt x="14" y="431"/>
                      <a:pt x="6" y="431"/>
                    </a:cubicBezTo>
                    <a:cubicBezTo>
                      <a:pt x="0" y="424"/>
                      <a:pt x="6" y="418"/>
                      <a:pt x="8" y="412"/>
                    </a:cubicBezTo>
                    <a:cubicBezTo>
                      <a:pt x="17" y="383"/>
                      <a:pt x="34" y="358"/>
                      <a:pt x="50" y="332"/>
                    </a:cubicBezTo>
                    <a:cubicBezTo>
                      <a:pt x="46" y="338"/>
                      <a:pt x="43" y="346"/>
                      <a:pt x="39" y="352"/>
                    </a:cubicBezTo>
                    <a:cubicBezTo>
                      <a:pt x="36" y="356"/>
                      <a:pt x="32" y="361"/>
                      <a:pt x="26" y="358"/>
                    </a:cubicBezTo>
                    <a:cubicBezTo>
                      <a:pt x="22" y="355"/>
                      <a:pt x="24" y="350"/>
                      <a:pt x="27" y="346"/>
                    </a:cubicBezTo>
                    <a:cubicBezTo>
                      <a:pt x="28" y="344"/>
                      <a:pt x="28" y="342"/>
                      <a:pt x="29" y="340"/>
                    </a:cubicBezTo>
                    <a:cubicBezTo>
                      <a:pt x="46" y="299"/>
                      <a:pt x="52" y="255"/>
                      <a:pt x="59" y="211"/>
                    </a:cubicBezTo>
                    <a:cubicBezTo>
                      <a:pt x="65" y="174"/>
                      <a:pt x="78" y="138"/>
                      <a:pt x="90" y="102"/>
                    </a:cubicBezTo>
                    <a:cubicBezTo>
                      <a:pt x="93" y="92"/>
                      <a:pt x="99" y="94"/>
                      <a:pt x="106" y="99"/>
                    </a:cubicBezTo>
                    <a:cubicBezTo>
                      <a:pt x="106" y="99"/>
                      <a:pt x="106" y="99"/>
                      <a:pt x="106" y="99"/>
                    </a:cubicBezTo>
                    <a:cubicBezTo>
                      <a:pt x="110" y="103"/>
                      <a:pt x="111" y="109"/>
                      <a:pt x="109" y="114"/>
                    </a:cubicBezTo>
                    <a:cubicBezTo>
                      <a:pt x="89" y="158"/>
                      <a:pt x="80" y="206"/>
                      <a:pt x="66" y="253"/>
                    </a:cubicBezTo>
                    <a:cubicBezTo>
                      <a:pt x="78" y="217"/>
                      <a:pt x="85" y="179"/>
                      <a:pt x="98" y="143"/>
                    </a:cubicBezTo>
                    <a:cubicBezTo>
                      <a:pt x="100" y="137"/>
                      <a:pt x="99" y="129"/>
                      <a:pt x="107" y="126"/>
                    </a:cubicBezTo>
                    <a:cubicBezTo>
                      <a:pt x="122" y="135"/>
                      <a:pt x="110" y="147"/>
                      <a:pt x="110" y="158"/>
                    </a:cubicBezTo>
                    <a:cubicBezTo>
                      <a:pt x="104" y="207"/>
                      <a:pt x="80" y="252"/>
                      <a:pt x="65" y="299"/>
                    </a:cubicBezTo>
                    <a:cubicBezTo>
                      <a:pt x="70" y="282"/>
                      <a:pt x="75" y="265"/>
                      <a:pt x="85" y="251"/>
                    </a:cubicBezTo>
                    <a:cubicBezTo>
                      <a:pt x="97" y="252"/>
                      <a:pt x="96" y="261"/>
                      <a:pt x="97" y="269"/>
                    </a:cubicBezTo>
                    <a:cubicBezTo>
                      <a:pt x="93" y="283"/>
                      <a:pt x="84" y="296"/>
                      <a:pt x="81" y="312"/>
                    </a:cubicBezTo>
                    <a:cubicBezTo>
                      <a:pt x="85" y="297"/>
                      <a:pt x="91" y="285"/>
                      <a:pt x="96" y="272"/>
                    </a:cubicBezTo>
                    <a:cubicBezTo>
                      <a:pt x="97" y="270"/>
                      <a:pt x="98" y="267"/>
                      <a:pt x="99" y="264"/>
                    </a:cubicBezTo>
                    <a:cubicBezTo>
                      <a:pt x="103" y="256"/>
                      <a:pt x="106" y="248"/>
                      <a:pt x="111" y="240"/>
                    </a:cubicBezTo>
                    <a:cubicBezTo>
                      <a:pt x="106" y="244"/>
                      <a:pt x="108" y="254"/>
                      <a:pt x="99" y="256"/>
                    </a:cubicBezTo>
                    <a:cubicBezTo>
                      <a:pt x="90" y="246"/>
                      <a:pt x="95" y="235"/>
                      <a:pt x="100" y="228"/>
                    </a:cubicBezTo>
                    <a:cubicBezTo>
                      <a:pt x="132" y="186"/>
                      <a:pt x="134" y="133"/>
                      <a:pt x="155" y="88"/>
                    </a:cubicBezTo>
                    <a:cubicBezTo>
                      <a:pt x="161" y="75"/>
                      <a:pt x="163" y="61"/>
                      <a:pt x="174" y="51"/>
                    </a:cubicBezTo>
                    <a:cubicBezTo>
                      <a:pt x="186" y="36"/>
                      <a:pt x="186" y="17"/>
                      <a:pt x="191" y="0"/>
                    </a:cubicBezTo>
                    <a:cubicBezTo>
                      <a:pt x="194" y="4"/>
                      <a:pt x="198" y="7"/>
                      <a:pt x="201" y="11"/>
                    </a:cubicBezTo>
                    <a:close/>
                  </a:path>
                </a:pathLst>
              </a:custGeom>
              <a:solidFill>
                <a:srgbClr val="F0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706">
                <a:extLst>
                  <a:ext uri="{FF2B5EF4-FFF2-40B4-BE49-F238E27FC236}">
                    <a16:creationId xmlns:a16="http://schemas.microsoft.com/office/drawing/2014/main" id="{2A0C6D83-C69D-4A68-87C7-EFF79B6D85A3}"/>
                  </a:ext>
                </a:extLst>
              </p:cNvPr>
              <p:cNvSpPr>
                <a:spLocks/>
              </p:cNvSpPr>
              <p:nvPr/>
            </p:nvSpPr>
            <p:spPr bwMode="auto">
              <a:xfrm>
                <a:off x="1596" y="1233"/>
                <a:ext cx="68" cy="210"/>
              </a:xfrm>
              <a:custGeom>
                <a:avLst/>
                <a:gdLst>
                  <a:gd name="T0" fmla="*/ 29 w 61"/>
                  <a:gd name="T1" fmla="*/ 11 h 187"/>
                  <a:gd name="T2" fmla="*/ 58 w 61"/>
                  <a:gd name="T3" fmla="*/ 146 h 187"/>
                  <a:gd name="T4" fmla="*/ 60 w 61"/>
                  <a:gd name="T5" fmla="*/ 187 h 187"/>
                  <a:gd name="T6" fmla="*/ 52 w 61"/>
                  <a:gd name="T7" fmla="*/ 176 h 187"/>
                  <a:gd name="T8" fmla="*/ 1 w 61"/>
                  <a:gd name="T9" fmla="*/ 12 h 187"/>
                  <a:gd name="T10" fmla="*/ 0 w 61"/>
                  <a:gd name="T11" fmla="*/ 0 h 187"/>
                  <a:gd name="T12" fmla="*/ 16 w 61"/>
                  <a:gd name="T13" fmla="*/ 7 h 187"/>
                  <a:gd name="T14" fmla="*/ 25 w 61"/>
                  <a:gd name="T15" fmla="*/ 50 h 187"/>
                  <a:gd name="T16" fmla="*/ 21 w 61"/>
                  <a:gd name="T17" fmla="*/ 8 h 187"/>
                  <a:gd name="T18" fmla="*/ 29 w 61"/>
                  <a:gd name="T19" fmla="*/ 1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87">
                    <a:moveTo>
                      <a:pt x="29" y="11"/>
                    </a:moveTo>
                    <a:cubicBezTo>
                      <a:pt x="33" y="57"/>
                      <a:pt x="52" y="100"/>
                      <a:pt x="58" y="146"/>
                    </a:cubicBezTo>
                    <a:cubicBezTo>
                      <a:pt x="59" y="160"/>
                      <a:pt x="61" y="173"/>
                      <a:pt x="60" y="187"/>
                    </a:cubicBezTo>
                    <a:cubicBezTo>
                      <a:pt x="55" y="185"/>
                      <a:pt x="53" y="181"/>
                      <a:pt x="52" y="176"/>
                    </a:cubicBezTo>
                    <a:cubicBezTo>
                      <a:pt x="38" y="120"/>
                      <a:pt x="17" y="67"/>
                      <a:pt x="1" y="12"/>
                    </a:cubicBezTo>
                    <a:cubicBezTo>
                      <a:pt x="0" y="8"/>
                      <a:pt x="0" y="4"/>
                      <a:pt x="0" y="0"/>
                    </a:cubicBezTo>
                    <a:cubicBezTo>
                      <a:pt x="6" y="0"/>
                      <a:pt x="12" y="2"/>
                      <a:pt x="16" y="7"/>
                    </a:cubicBezTo>
                    <a:cubicBezTo>
                      <a:pt x="20" y="22"/>
                      <a:pt x="24" y="37"/>
                      <a:pt x="25" y="50"/>
                    </a:cubicBezTo>
                    <a:cubicBezTo>
                      <a:pt x="28" y="37"/>
                      <a:pt x="14" y="23"/>
                      <a:pt x="21" y="8"/>
                    </a:cubicBezTo>
                    <a:cubicBezTo>
                      <a:pt x="24" y="9"/>
                      <a:pt x="26" y="10"/>
                      <a:pt x="29" y="11"/>
                    </a:cubicBezTo>
                    <a:close/>
                  </a:path>
                </a:pathLst>
              </a:custGeom>
              <a:solidFill>
                <a:srgbClr val="EC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707">
                <a:extLst>
                  <a:ext uri="{FF2B5EF4-FFF2-40B4-BE49-F238E27FC236}">
                    <a16:creationId xmlns:a16="http://schemas.microsoft.com/office/drawing/2014/main" id="{BA09A2E2-732B-41C2-ADDF-1739254FD54C}"/>
                  </a:ext>
                </a:extLst>
              </p:cNvPr>
              <p:cNvSpPr>
                <a:spLocks/>
              </p:cNvSpPr>
              <p:nvPr/>
            </p:nvSpPr>
            <p:spPr bwMode="auto">
              <a:xfrm>
                <a:off x="1588" y="1088"/>
                <a:ext cx="60" cy="130"/>
              </a:xfrm>
              <a:custGeom>
                <a:avLst/>
                <a:gdLst>
                  <a:gd name="T0" fmla="*/ 47 w 53"/>
                  <a:gd name="T1" fmla="*/ 116 h 116"/>
                  <a:gd name="T2" fmla="*/ 18 w 53"/>
                  <a:gd name="T3" fmla="*/ 81 h 116"/>
                  <a:gd name="T4" fmla="*/ 7 w 53"/>
                  <a:gd name="T5" fmla="*/ 84 h 116"/>
                  <a:gd name="T6" fmla="*/ 11 w 53"/>
                  <a:gd name="T7" fmla="*/ 72 h 116"/>
                  <a:gd name="T8" fmla="*/ 8 w 53"/>
                  <a:gd name="T9" fmla="*/ 40 h 116"/>
                  <a:gd name="T10" fmla="*/ 27 w 53"/>
                  <a:gd name="T11" fmla="*/ 0 h 116"/>
                  <a:gd name="T12" fmla="*/ 36 w 53"/>
                  <a:gd name="T13" fmla="*/ 19 h 116"/>
                  <a:gd name="T14" fmla="*/ 49 w 53"/>
                  <a:gd name="T15" fmla="*/ 94 h 116"/>
                  <a:gd name="T16" fmla="*/ 47 w 53"/>
                  <a:gd name="T1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16">
                    <a:moveTo>
                      <a:pt x="47" y="116"/>
                    </a:moveTo>
                    <a:cubicBezTo>
                      <a:pt x="29" y="111"/>
                      <a:pt x="20" y="99"/>
                      <a:pt x="18" y="81"/>
                    </a:cubicBezTo>
                    <a:cubicBezTo>
                      <a:pt x="14" y="79"/>
                      <a:pt x="16" y="101"/>
                      <a:pt x="7" y="84"/>
                    </a:cubicBezTo>
                    <a:cubicBezTo>
                      <a:pt x="7" y="80"/>
                      <a:pt x="7" y="75"/>
                      <a:pt x="11" y="72"/>
                    </a:cubicBezTo>
                    <a:cubicBezTo>
                      <a:pt x="18" y="60"/>
                      <a:pt x="12" y="49"/>
                      <a:pt x="8" y="40"/>
                    </a:cubicBezTo>
                    <a:cubicBezTo>
                      <a:pt x="0" y="22"/>
                      <a:pt x="7" y="5"/>
                      <a:pt x="27" y="0"/>
                    </a:cubicBezTo>
                    <a:cubicBezTo>
                      <a:pt x="39" y="2"/>
                      <a:pt x="35" y="12"/>
                      <a:pt x="36" y="19"/>
                    </a:cubicBezTo>
                    <a:cubicBezTo>
                      <a:pt x="35" y="45"/>
                      <a:pt x="44" y="69"/>
                      <a:pt x="49" y="94"/>
                    </a:cubicBezTo>
                    <a:cubicBezTo>
                      <a:pt x="49" y="101"/>
                      <a:pt x="53" y="109"/>
                      <a:pt x="47" y="116"/>
                    </a:cubicBezTo>
                    <a:close/>
                  </a:path>
                </a:pathLst>
              </a:custGeom>
              <a:solidFill>
                <a:srgbClr val="D6BA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708">
                <a:extLst>
                  <a:ext uri="{FF2B5EF4-FFF2-40B4-BE49-F238E27FC236}">
                    <a16:creationId xmlns:a16="http://schemas.microsoft.com/office/drawing/2014/main" id="{67057A7D-B42E-4997-B272-E378C008FBA5}"/>
                  </a:ext>
                </a:extLst>
              </p:cNvPr>
              <p:cNvSpPr>
                <a:spLocks/>
              </p:cNvSpPr>
              <p:nvPr/>
            </p:nvSpPr>
            <p:spPr bwMode="auto">
              <a:xfrm>
                <a:off x="1687" y="1071"/>
                <a:ext cx="64" cy="121"/>
              </a:xfrm>
              <a:custGeom>
                <a:avLst/>
                <a:gdLst>
                  <a:gd name="T0" fmla="*/ 3 w 57"/>
                  <a:gd name="T1" fmla="*/ 11 h 108"/>
                  <a:gd name="T2" fmla="*/ 16 w 57"/>
                  <a:gd name="T3" fmla="*/ 6 h 108"/>
                  <a:gd name="T4" fmla="*/ 31 w 57"/>
                  <a:gd name="T5" fmla="*/ 108 h 108"/>
                  <a:gd name="T6" fmla="*/ 16 w 57"/>
                  <a:gd name="T7" fmla="*/ 67 h 108"/>
                  <a:gd name="T8" fmla="*/ 13 w 57"/>
                  <a:gd name="T9" fmla="*/ 45 h 108"/>
                  <a:gd name="T10" fmla="*/ 1 w 57"/>
                  <a:gd name="T11" fmla="*/ 19 h 108"/>
                  <a:gd name="T12" fmla="*/ 3 w 57"/>
                  <a:gd name="T13" fmla="*/ 11 h 108"/>
                </a:gdLst>
                <a:ahLst/>
                <a:cxnLst>
                  <a:cxn ang="0">
                    <a:pos x="T0" y="T1"/>
                  </a:cxn>
                  <a:cxn ang="0">
                    <a:pos x="T2" y="T3"/>
                  </a:cxn>
                  <a:cxn ang="0">
                    <a:pos x="T4" y="T5"/>
                  </a:cxn>
                  <a:cxn ang="0">
                    <a:pos x="T6" y="T7"/>
                  </a:cxn>
                  <a:cxn ang="0">
                    <a:pos x="T8" y="T9"/>
                  </a:cxn>
                  <a:cxn ang="0">
                    <a:pos x="T10" y="T11"/>
                  </a:cxn>
                  <a:cxn ang="0">
                    <a:pos x="T12" y="T13"/>
                  </a:cxn>
                </a:cxnLst>
                <a:rect l="0" t="0" r="r" b="b"/>
                <a:pathLst>
                  <a:path w="57" h="108">
                    <a:moveTo>
                      <a:pt x="3" y="11"/>
                    </a:moveTo>
                    <a:cubicBezTo>
                      <a:pt x="6" y="8"/>
                      <a:pt x="6" y="0"/>
                      <a:pt x="16" y="6"/>
                    </a:cubicBezTo>
                    <a:cubicBezTo>
                      <a:pt x="49" y="28"/>
                      <a:pt x="57" y="77"/>
                      <a:pt x="31" y="108"/>
                    </a:cubicBezTo>
                    <a:cubicBezTo>
                      <a:pt x="16" y="98"/>
                      <a:pt x="20" y="81"/>
                      <a:pt x="16" y="67"/>
                    </a:cubicBezTo>
                    <a:cubicBezTo>
                      <a:pt x="13" y="60"/>
                      <a:pt x="14" y="52"/>
                      <a:pt x="13" y="45"/>
                    </a:cubicBezTo>
                    <a:cubicBezTo>
                      <a:pt x="12" y="35"/>
                      <a:pt x="5" y="28"/>
                      <a:pt x="1" y="19"/>
                    </a:cubicBezTo>
                    <a:cubicBezTo>
                      <a:pt x="0" y="16"/>
                      <a:pt x="1" y="14"/>
                      <a:pt x="3" y="11"/>
                    </a:cubicBezTo>
                    <a:close/>
                  </a:path>
                </a:pathLst>
              </a:custGeom>
              <a:solidFill>
                <a:srgbClr val="E0C7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709">
                <a:extLst>
                  <a:ext uri="{FF2B5EF4-FFF2-40B4-BE49-F238E27FC236}">
                    <a16:creationId xmlns:a16="http://schemas.microsoft.com/office/drawing/2014/main" id="{6354DFC7-8B6D-41B5-AD3A-709B04A011B1}"/>
                  </a:ext>
                </a:extLst>
              </p:cNvPr>
              <p:cNvSpPr>
                <a:spLocks/>
              </p:cNvSpPr>
              <p:nvPr/>
            </p:nvSpPr>
            <p:spPr bwMode="auto">
              <a:xfrm>
                <a:off x="1622" y="1091"/>
                <a:ext cx="85" cy="132"/>
              </a:xfrm>
              <a:custGeom>
                <a:avLst/>
                <a:gdLst>
                  <a:gd name="T0" fmla="*/ 61 w 76"/>
                  <a:gd name="T1" fmla="*/ 0 h 117"/>
                  <a:gd name="T2" fmla="*/ 76 w 76"/>
                  <a:gd name="T3" fmla="*/ 19 h 117"/>
                  <a:gd name="T4" fmla="*/ 53 w 76"/>
                  <a:gd name="T5" fmla="*/ 84 h 117"/>
                  <a:gd name="T6" fmla="*/ 52 w 76"/>
                  <a:gd name="T7" fmla="*/ 97 h 117"/>
                  <a:gd name="T8" fmla="*/ 53 w 76"/>
                  <a:gd name="T9" fmla="*/ 114 h 117"/>
                  <a:gd name="T10" fmla="*/ 43 w 76"/>
                  <a:gd name="T11" fmla="*/ 116 h 117"/>
                  <a:gd name="T12" fmla="*/ 35 w 76"/>
                  <a:gd name="T13" fmla="*/ 99 h 117"/>
                  <a:gd name="T14" fmla="*/ 21 w 76"/>
                  <a:gd name="T15" fmla="*/ 90 h 117"/>
                  <a:gd name="T16" fmla="*/ 14 w 76"/>
                  <a:gd name="T17" fmla="*/ 92 h 117"/>
                  <a:gd name="T18" fmla="*/ 1 w 76"/>
                  <a:gd name="T19" fmla="*/ 13 h 117"/>
                  <a:gd name="T20" fmla="*/ 15 w 76"/>
                  <a:gd name="T21" fmla="*/ 4 h 117"/>
                  <a:gd name="T22" fmla="*/ 19 w 76"/>
                  <a:gd name="T23" fmla="*/ 21 h 117"/>
                  <a:gd name="T24" fmla="*/ 30 w 76"/>
                  <a:gd name="T25" fmla="*/ 67 h 117"/>
                  <a:gd name="T26" fmla="*/ 38 w 76"/>
                  <a:gd name="T27" fmla="*/ 71 h 117"/>
                  <a:gd name="T28" fmla="*/ 51 w 76"/>
                  <a:gd name="T29" fmla="*/ 63 h 117"/>
                  <a:gd name="T30" fmla="*/ 57 w 76"/>
                  <a:gd name="T31" fmla="*/ 51 h 117"/>
                  <a:gd name="T32" fmla="*/ 57 w 76"/>
                  <a:gd name="T33" fmla="*/ 22 h 117"/>
                  <a:gd name="T34" fmla="*/ 61 w 7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17">
                    <a:moveTo>
                      <a:pt x="61" y="0"/>
                    </a:moveTo>
                    <a:cubicBezTo>
                      <a:pt x="69" y="4"/>
                      <a:pt x="69" y="15"/>
                      <a:pt x="76" y="19"/>
                    </a:cubicBezTo>
                    <a:cubicBezTo>
                      <a:pt x="76" y="43"/>
                      <a:pt x="74" y="67"/>
                      <a:pt x="53" y="84"/>
                    </a:cubicBezTo>
                    <a:cubicBezTo>
                      <a:pt x="49" y="87"/>
                      <a:pt x="51" y="92"/>
                      <a:pt x="52" y="97"/>
                    </a:cubicBezTo>
                    <a:cubicBezTo>
                      <a:pt x="54" y="102"/>
                      <a:pt x="57" y="108"/>
                      <a:pt x="53" y="114"/>
                    </a:cubicBezTo>
                    <a:cubicBezTo>
                      <a:pt x="50" y="117"/>
                      <a:pt x="47" y="117"/>
                      <a:pt x="43" y="116"/>
                    </a:cubicBezTo>
                    <a:cubicBezTo>
                      <a:pt x="39" y="111"/>
                      <a:pt x="39" y="104"/>
                      <a:pt x="35" y="99"/>
                    </a:cubicBezTo>
                    <a:cubicBezTo>
                      <a:pt x="32" y="93"/>
                      <a:pt x="30" y="86"/>
                      <a:pt x="21" y="90"/>
                    </a:cubicBezTo>
                    <a:cubicBezTo>
                      <a:pt x="19" y="92"/>
                      <a:pt x="17" y="94"/>
                      <a:pt x="14" y="92"/>
                    </a:cubicBezTo>
                    <a:cubicBezTo>
                      <a:pt x="7" y="66"/>
                      <a:pt x="0" y="40"/>
                      <a:pt x="1" y="13"/>
                    </a:cubicBezTo>
                    <a:cubicBezTo>
                      <a:pt x="6" y="11"/>
                      <a:pt x="7" y="1"/>
                      <a:pt x="15" y="4"/>
                    </a:cubicBezTo>
                    <a:cubicBezTo>
                      <a:pt x="23" y="8"/>
                      <a:pt x="18" y="15"/>
                      <a:pt x="19" y="21"/>
                    </a:cubicBezTo>
                    <a:cubicBezTo>
                      <a:pt x="18" y="38"/>
                      <a:pt x="21" y="53"/>
                      <a:pt x="30" y="67"/>
                    </a:cubicBezTo>
                    <a:cubicBezTo>
                      <a:pt x="32" y="69"/>
                      <a:pt x="35" y="71"/>
                      <a:pt x="38" y="71"/>
                    </a:cubicBezTo>
                    <a:cubicBezTo>
                      <a:pt x="44" y="70"/>
                      <a:pt x="47" y="66"/>
                      <a:pt x="51" y="63"/>
                    </a:cubicBezTo>
                    <a:cubicBezTo>
                      <a:pt x="54" y="59"/>
                      <a:pt x="56" y="56"/>
                      <a:pt x="57" y="51"/>
                    </a:cubicBezTo>
                    <a:cubicBezTo>
                      <a:pt x="61" y="42"/>
                      <a:pt x="57" y="32"/>
                      <a:pt x="57" y="22"/>
                    </a:cubicBezTo>
                    <a:cubicBezTo>
                      <a:pt x="56" y="15"/>
                      <a:pt x="50" y="6"/>
                      <a:pt x="61" y="0"/>
                    </a:cubicBezTo>
                    <a:close/>
                  </a:path>
                </a:pathLst>
              </a:custGeom>
              <a:solidFill>
                <a:srgbClr val="463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710">
                <a:extLst>
                  <a:ext uri="{FF2B5EF4-FFF2-40B4-BE49-F238E27FC236}">
                    <a16:creationId xmlns:a16="http://schemas.microsoft.com/office/drawing/2014/main" id="{273B9649-39A0-42AB-8E80-015D2EBD2B3C}"/>
                  </a:ext>
                </a:extLst>
              </p:cNvPr>
              <p:cNvSpPr>
                <a:spLocks/>
              </p:cNvSpPr>
              <p:nvPr/>
            </p:nvSpPr>
            <p:spPr bwMode="auto">
              <a:xfrm>
                <a:off x="1639" y="1067"/>
                <a:ext cx="46" cy="110"/>
              </a:xfrm>
              <a:custGeom>
                <a:avLst/>
                <a:gdLst>
                  <a:gd name="T0" fmla="*/ 38 w 41"/>
                  <a:gd name="T1" fmla="*/ 87 h 98"/>
                  <a:gd name="T2" fmla="*/ 23 w 41"/>
                  <a:gd name="T3" fmla="*/ 98 h 98"/>
                  <a:gd name="T4" fmla="*/ 2 w 41"/>
                  <a:gd name="T5" fmla="*/ 3 h 98"/>
                  <a:gd name="T6" fmla="*/ 25 w 41"/>
                  <a:gd name="T7" fmla="*/ 0 h 98"/>
                  <a:gd name="T8" fmla="*/ 32 w 41"/>
                  <a:gd name="T9" fmla="*/ 11 h 98"/>
                  <a:gd name="T10" fmla="*/ 38 w 41"/>
                  <a:gd name="T11" fmla="*/ 87 h 98"/>
                </a:gdLst>
                <a:ahLst/>
                <a:cxnLst>
                  <a:cxn ang="0">
                    <a:pos x="T0" y="T1"/>
                  </a:cxn>
                  <a:cxn ang="0">
                    <a:pos x="T2" y="T3"/>
                  </a:cxn>
                  <a:cxn ang="0">
                    <a:pos x="T4" y="T5"/>
                  </a:cxn>
                  <a:cxn ang="0">
                    <a:pos x="T6" y="T7"/>
                  </a:cxn>
                  <a:cxn ang="0">
                    <a:pos x="T8" y="T9"/>
                  </a:cxn>
                  <a:cxn ang="0">
                    <a:pos x="T10" y="T11"/>
                  </a:cxn>
                </a:cxnLst>
                <a:rect l="0" t="0" r="r" b="b"/>
                <a:pathLst>
                  <a:path w="41" h="98">
                    <a:moveTo>
                      <a:pt x="38" y="87"/>
                    </a:moveTo>
                    <a:cubicBezTo>
                      <a:pt x="35" y="93"/>
                      <a:pt x="30" y="98"/>
                      <a:pt x="23" y="98"/>
                    </a:cubicBezTo>
                    <a:cubicBezTo>
                      <a:pt x="5" y="69"/>
                      <a:pt x="0" y="37"/>
                      <a:pt x="2" y="3"/>
                    </a:cubicBezTo>
                    <a:cubicBezTo>
                      <a:pt x="10" y="2"/>
                      <a:pt x="17" y="1"/>
                      <a:pt x="25" y="0"/>
                    </a:cubicBezTo>
                    <a:cubicBezTo>
                      <a:pt x="29" y="3"/>
                      <a:pt x="32" y="7"/>
                      <a:pt x="32" y="11"/>
                    </a:cubicBezTo>
                    <a:cubicBezTo>
                      <a:pt x="33" y="37"/>
                      <a:pt x="41" y="61"/>
                      <a:pt x="38" y="87"/>
                    </a:cubicBezTo>
                    <a:close/>
                  </a:path>
                </a:pathLst>
              </a:custGeom>
              <a:solidFill>
                <a:srgbClr val="E8CD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711">
                <a:extLst>
                  <a:ext uri="{FF2B5EF4-FFF2-40B4-BE49-F238E27FC236}">
                    <a16:creationId xmlns:a16="http://schemas.microsoft.com/office/drawing/2014/main" id="{86693149-03E9-40F6-A7DC-56D5D70B7CF3}"/>
                  </a:ext>
                </a:extLst>
              </p:cNvPr>
              <p:cNvSpPr>
                <a:spLocks/>
              </p:cNvSpPr>
              <p:nvPr/>
            </p:nvSpPr>
            <p:spPr bwMode="auto">
              <a:xfrm>
                <a:off x="1661" y="1113"/>
                <a:ext cx="61" cy="106"/>
              </a:xfrm>
              <a:custGeom>
                <a:avLst/>
                <a:gdLst>
                  <a:gd name="T0" fmla="*/ 18 w 54"/>
                  <a:gd name="T1" fmla="*/ 95 h 95"/>
                  <a:gd name="T2" fmla="*/ 16 w 54"/>
                  <a:gd name="T3" fmla="*/ 89 h 95"/>
                  <a:gd name="T4" fmla="*/ 22 w 54"/>
                  <a:gd name="T5" fmla="*/ 53 h 95"/>
                  <a:gd name="T6" fmla="*/ 41 w 54"/>
                  <a:gd name="T7" fmla="*/ 0 h 95"/>
                  <a:gd name="T8" fmla="*/ 54 w 54"/>
                  <a:gd name="T9" fmla="*/ 71 h 95"/>
                  <a:gd name="T10" fmla="*/ 42 w 54"/>
                  <a:gd name="T11" fmla="*/ 84 h 95"/>
                  <a:gd name="T12" fmla="*/ 30 w 54"/>
                  <a:gd name="T13" fmla="*/ 74 h 95"/>
                  <a:gd name="T14" fmla="*/ 18 w 54"/>
                  <a:gd name="T15" fmla="*/ 95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95">
                    <a:moveTo>
                      <a:pt x="18" y="95"/>
                    </a:moveTo>
                    <a:cubicBezTo>
                      <a:pt x="17" y="93"/>
                      <a:pt x="17" y="91"/>
                      <a:pt x="16" y="89"/>
                    </a:cubicBezTo>
                    <a:cubicBezTo>
                      <a:pt x="12" y="77"/>
                      <a:pt x="0" y="66"/>
                      <a:pt x="22" y="53"/>
                    </a:cubicBezTo>
                    <a:cubicBezTo>
                      <a:pt x="38" y="44"/>
                      <a:pt x="39" y="20"/>
                      <a:pt x="41" y="0"/>
                    </a:cubicBezTo>
                    <a:cubicBezTo>
                      <a:pt x="42" y="25"/>
                      <a:pt x="46" y="48"/>
                      <a:pt x="54" y="71"/>
                    </a:cubicBezTo>
                    <a:cubicBezTo>
                      <a:pt x="50" y="75"/>
                      <a:pt x="47" y="80"/>
                      <a:pt x="42" y="84"/>
                    </a:cubicBezTo>
                    <a:cubicBezTo>
                      <a:pt x="34" y="91"/>
                      <a:pt x="29" y="90"/>
                      <a:pt x="30" y="74"/>
                    </a:cubicBezTo>
                    <a:cubicBezTo>
                      <a:pt x="24" y="83"/>
                      <a:pt x="30" y="95"/>
                      <a:pt x="18" y="95"/>
                    </a:cubicBezTo>
                    <a:close/>
                  </a:path>
                </a:pathLst>
              </a:custGeom>
              <a:solidFill>
                <a:srgbClr val="DBB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712">
                <a:extLst>
                  <a:ext uri="{FF2B5EF4-FFF2-40B4-BE49-F238E27FC236}">
                    <a16:creationId xmlns:a16="http://schemas.microsoft.com/office/drawing/2014/main" id="{2EF04BDC-2679-4988-B3DB-9AE59EEF846D}"/>
                  </a:ext>
                </a:extLst>
              </p:cNvPr>
              <p:cNvSpPr>
                <a:spLocks/>
              </p:cNvSpPr>
              <p:nvPr/>
            </p:nvSpPr>
            <p:spPr bwMode="auto">
              <a:xfrm>
                <a:off x="1839" y="924"/>
                <a:ext cx="94" cy="131"/>
              </a:xfrm>
              <a:custGeom>
                <a:avLst/>
                <a:gdLst>
                  <a:gd name="T0" fmla="*/ 56 w 84"/>
                  <a:gd name="T1" fmla="*/ 26 h 117"/>
                  <a:gd name="T2" fmla="*/ 53 w 84"/>
                  <a:gd name="T3" fmla="*/ 42 h 117"/>
                  <a:gd name="T4" fmla="*/ 84 w 84"/>
                  <a:gd name="T5" fmla="*/ 0 h 117"/>
                  <a:gd name="T6" fmla="*/ 32 w 84"/>
                  <a:gd name="T7" fmla="*/ 114 h 117"/>
                  <a:gd name="T8" fmla="*/ 27 w 84"/>
                  <a:gd name="T9" fmla="*/ 113 h 117"/>
                  <a:gd name="T10" fmla="*/ 41 w 84"/>
                  <a:gd name="T11" fmla="*/ 63 h 117"/>
                  <a:gd name="T12" fmla="*/ 16 w 84"/>
                  <a:gd name="T13" fmla="*/ 113 h 117"/>
                  <a:gd name="T14" fmla="*/ 0 w 84"/>
                  <a:gd name="T15" fmla="*/ 110 h 117"/>
                  <a:gd name="T16" fmla="*/ 14 w 84"/>
                  <a:gd name="T17" fmla="*/ 99 h 117"/>
                  <a:gd name="T18" fmla="*/ 51 w 84"/>
                  <a:gd name="T19" fmla="*/ 26 h 117"/>
                  <a:gd name="T20" fmla="*/ 56 w 84"/>
                  <a:gd name="T21" fmla="*/ 2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117">
                    <a:moveTo>
                      <a:pt x="56" y="26"/>
                    </a:moveTo>
                    <a:cubicBezTo>
                      <a:pt x="55" y="30"/>
                      <a:pt x="54" y="35"/>
                      <a:pt x="53" y="42"/>
                    </a:cubicBezTo>
                    <a:cubicBezTo>
                      <a:pt x="68" y="29"/>
                      <a:pt x="71" y="11"/>
                      <a:pt x="84" y="0"/>
                    </a:cubicBezTo>
                    <a:cubicBezTo>
                      <a:pt x="69" y="39"/>
                      <a:pt x="44" y="73"/>
                      <a:pt x="32" y="114"/>
                    </a:cubicBezTo>
                    <a:cubicBezTo>
                      <a:pt x="31" y="113"/>
                      <a:pt x="29" y="113"/>
                      <a:pt x="27" y="113"/>
                    </a:cubicBezTo>
                    <a:cubicBezTo>
                      <a:pt x="22" y="93"/>
                      <a:pt x="38" y="79"/>
                      <a:pt x="41" y="63"/>
                    </a:cubicBezTo>
                    <a:cubicBezTo>
                      <a:pt x="31" y="77"/>
                      <a:pt x="29" y="98"/>
                      <a:pt x="16" y="113"/>
                    </a:cubicBezTo>
                    <a:cubicBezTo>
                      <a:pt x="11" y="113"/>
                      <a:pt x="4" y="117"/>
                      <a:pt x="0" y="110"/>
                    </a:cubicBezTo>
                    <a:cubicBezTo>
                      <a:pt x="10" y="113"/>
                      <a:pt x="11" y="105"/>
                      <a:pt x="14" y="99"/>
                    </a:cubicBezTo>
                    <a:cubicBezTo>
                      <a:pt x="23" y="73"/>
                      <a:pt x="32" y="47"/>
                      <a:pt x="51" y="26"/>
                    </a:cubicBezTo>
                    <a:cubicBezTo>
                      <a:pt x="53" y="24"/>
                      <a:pt x="55" y="24"/>
                      <a:pt x="56" y="26"/>
                    </a:cubicBezTo>
                    <a:close/>
                  </a:path>
                </a:pathLst>
              </a:custGeom>
              <a:solidFill>
                <a:srgbClr val="916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713">
                <a:extLst>
                  <a:ext uri="{FF2B5EF4-FFF2-40B4-BE49-F238E27FC236}">
                    <a16:creationId xmlns:a16="http://schemas.microsoft.com/office/drawing/2014/main" id="{4B8873ED-D7E9-4A0F-93A0-49A06BA5CDA4}"/>
                  </a:ext>
                </a:extLst>
              </p:cNvPr>
              <p:cNvSpPr>
                <a:spLocks/>
              </p:cNvSpPr>
              <p:nvPr/>
            </p:nvSpPr>
            <p:spPr bwMode="auto">
              <a:xfrm>
                <a:off x="1931" y="1261"/>
                <a:ext cx="29" cy="97"/>
              </a:xfrm>
              <a:custGeom>
                <a:avLst/>
                <a:gdLst>
                  <a:gd name="T0" fmla="*/ 23 w 26"/>
                  <a:gd name="T1" fmla="*/ 73 h 86"/>
                  <a:gd name="T2" fmla="*/ 18 w 26"/>
                  <a:gd name="T3" fmla="*/ 86 h 86"/>
                  <a:gd name="T4" fmla="*/ 7 w 26"/>
                  <a:gd name="T5" fmla="*/ 38 h 86"/>
                  <a:gd name="T6" fmla="*/ 4 w 26"/>
                  <a:gd name="T7" fmla="*/ 16 h 86"/>
                  <a:gd name="T8" fmla="*/ 18 w 26"/>
                  <a:gd name="T9" fmla="*/ 3 h 86"/>
                  <a:gd name="T10" fmla="*/ 18 w 26"/>
                  <a:gd name="T11" fmla="*/ 5 h 86"/>
                  <a:gd name="T12" fmla="*/ 23 w 26"/>
                  <a:gd name="T13" fmla="*/ 73 h 86"/>
                </a:gdLst>
                <a:ahLst/>
                <a:cxnLst>
                  <a:cxn ang="0">
                    <a:pos x="T0" y="T1"/>
                  </a:cxn>
                  <a:cxn ang="0">
                    <a:pos x="T2" y="T3"/>
                  </a:cxn>
                  <a:cxn ang="0">
                    <a:pos x="T4" y="T5"/>
                  </a:cxn>
                  <a:cxn ang="0">
                    <a:pos x="T6" y="T7"/>
                  </a:cxn>
                  <a:cxn ang="0">
                    <a:pos x="T8" y="T9"/>
                  </a:cxn>
                  <a:cxn ang="0">
                    <a:pos x="T10" y="T11"/>
                  </a:cxn>
                  <a:cxn ang="0">
                    <a:pos x="T12" y="T13"/>
                  </a:cxn>
                </a:cxnLst>
                <a:rect l="0" t="0" r="r" b="b"/>
                <a:pathLst>
                  <a:path w="26" h="86">
                    <a:moveTo>
                      <a:pt x="23" y="73"/>
                    </a:moveTo>
                    <a:cubicBezTo>
                      <a:pt x="21" y="77"/>
                      <a:pt x="20" y="82"/>
                      <a:pt x="18" y="86"/>
                    </a:cubicBezTo>
                    <a:cubicBezTo>
                      <a:pt x="3" y="73"/>
                      <a:pt x="12" y="53"/>
                      <a:pt x="7" y="38"/>
                    </a:cubicBezTo>
                    <a:cubicBezTo>
                      <a:pt x="4" y="31"/>
                      <a:pt x="6" y="23"/>
                      <a:pt x="4" y="16"/>
                    </a:cubicBezTo>
                    <a:cubicBezTo>
                      <a:pt x="0" y="2"/>
                      <a:pt x="6" y="0"/>
                      <a:pt x="18" y="3"/>
                    </a:cubicBezTo>
                    <a:cubicBezTo>
                      <a:pt x="18" y="4"/>
                      <a:pt x="18" y="5"/>
                      <a:pt x="18" y="5"/>
                    </a:cubicBezTo>
                    <a:cubicBezTo>
                      <a:pt x="24" y="28"/>
                      <a:pt x="26" y="50"/>
                      <a:pt x="23" y="73"/>
                    </a:cubicBezTo>
                    <a:close/>
                  </a:path>
                </a:pathLst>
              </a:custGeom>
              <a:solidFill>
                <a:srgbClr val="F2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714">
                <a:extLst>
                  <a:ext uri="{FF2B5EF4-FFF2-40B4-BE49-F238E27FC236}">
                    <a16:creationId xmlns:a16="http://schemas.microsoft.com/office/drawing/2014/main" id="{C7937E21-F2D4-48FF-B89A-D930124CD08E}"/>
                  </a:ext>
                </a:extLst>
              </p:cNvPr>
              <p:cNvSpPr>
                <a:spLocks/>
              </p:cNvSpPr>
              <p:nvPr/>
            </p:nvSpPr>
            <p:spPr bwMode="auto">
              <a:xfrm>
                <a:off x="1951" y="1267"/>
                <a:ext cx="32" cy="149"/>
              </a:xfrm>
              <a:custGeom>
                <a:avLst/>
                <a:gdLst>
                  <a:gd name="T0" fmla="*/ 5 w 28"/>
                  <a:gd name="T1" fmla="*/ 68 h 133"/>
                  <a:gd name="T2" fmla="*/ 0 w 28"/>
                  <a:gd name="T3" fmla="*/ 0 h 133"/>
                  <a:gd name="T4" fmla="*/ 4 w 28"/>
                  <a:gd name="T5" fmla="*/ 1 h 133"/>
                  <a:gd name="T6" fmla="*/ 28 w 28"/>
                  <a:gd name="T7" fmla="*/ 125 h 133"/>
                  <a:gd name="T8" fmla="*/ 25 w 28"/>
                  <a:gd name="T9" fmla="*/ 133 h 133"/>
                  <a:gd name="T10" fmla="*/ 16 w 28"/>
                  <a:gd name="T11" fmla="*/ 85 h 133"/>
                  <a:gd name="T12" fmla="*/ 5 w 28"/>
                  <a:gd name="T13" fmla="*/ 68 h 133"/>
                </a:gdLst>
                <a:ahLst/>
                <a:cxnLst>
                  <a:cxn ang="0">
                    <a:pos x="T0" y="T1"/>
                  </a:cxn>
                  <a:cxn ang="0">
                    <a:pos x="T2" y="T3"/>
                  </a:cxn>
                  <a:cxn ang="0">
                    <a:pos x="T4" y="T5"/>
                  </a:cxn>
                  <a:cxn ang="0">
                    <a:pos x="T6" y="T7"/>
                  </a:cxn>
                  <a:cxn ang="0">
                    <a:pos x="T8" y="T9"/>
                  </a:cxn>
                  <a:cxn ang="0">
                    <a:pos x="T10" y="T11"/>
                  </a:cxn>
                  <a:cxn ang="0">
                    <a:pos x="T12" y="T13"/>
                  </a:cxn>
                </a:cxnLst>
                <a:rect l="0" t="0" r="r" b="b"/>
                <a:pathLst>
                  <a:path w="28" h="133">
                    <a:moveTo>
                      <a:pt x="5" y="68"/>
                    </a:moveTo>
                    <a:cubicBezTo>
                      <a:pt x="3" y="45"/>
                      <a:pt x="2" y="23"/>
                      <a:pt x="0" y="0"/>
                    </a:cubicBezTo>
                    <a:cubicBezTo>
                      <a:pt x="1" y="1"/>
                      <a:pt x="3" y="1"/>
                      <a:pt x="4" y="1"/>
                    </a:cubicBezTo>
                    <a:cubicBezTo>
                      <a:pt x="5" y="44"/>
                      <a:pt x="27" y="82"/>
                      <a:pt x="28" y="125"/>
                    </a:cubicBezTo>
                    <a:cubicBezTo>
                      <a:pt x="28" y="128"/>
                      <a:pt x="28" y="130"/>
                      <a:pt x="25" y="133"/>
                    </a:cubicBezTo>
                    <a:cubicBezTo>
                      <a:pt x="22" y="117"/>
                      <a:pt x="18" y="101"/>
                      <a:pt x="16" y="85"/>
                    </a:cubicBezTo>
                    <a:cubicBezTo>
                      <a:pt x="15" y="77"/>
                      <a:pt x="13" y="71"/>
                      <a:pt x="5" y="68"/>
                    </a:cubicBezTo>
                    <a:close/>
                  </a:path>
                </a:pathLst>
              </a:custGeom>
              <a:solidFill>
                <a:srgbClr val="977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715">
                <a:extLst>
                  <a:ext uri="{FF2B5EF4-FFF2-40B4-BE49-F238E27FC236}">
                    <a16:creationId xmlns:a16="http://schemas.microsoft.com/office/drawing/2014/main" id="{87B62BEA-1DD7-4153-BD81-D54888D7519D}"/>
                  </a:ext>
                </a:extLst>
              </p:cNvPr>
              <p:cNvSpPr>
                <a:spLocks/>
              </p:cNvSpPr>
              <p:nvPr/>
            </p:nvSpPr>
            <p:spPr bwMode="auto">
              <a:xfrm>
                <a:off x="1768" y="1267"/>
                <a:ext cx="23" cy="101"/>
              </a:xfrm>
              <a:custGeom>
                <a:avLst/>
                <a:gdLst>
                  <a:gd name="T0" fmla="*/ 11 w 21"/>
                  <a:gd name="T1" fmla="*/ 4 h 90"/>
                  <a:gd name="T2" fmla="*/ 10 w 21"/>
                  <a:gd name="T3" fmla="*/ 90 h 90"/>
                  <a:gd name="T4" fmla="*/ 0 w 21"/>
                  <a:gd name="T5" fmla="*/ 2 h 90"/>
                  <a:gd name="T6" fmla="*/ 11 w 21"/>
                  <a:gd name="T7" fmla="*/ 4 h 90"/>
                </a:gdLst>
                <a:ahLst/>
                <a:cxnLst>
                  <a:cxn ang="0">
                    <a:pos x="T0" y="T1"/>
                  </a:cxn>
                  <a:cxn ang="0">
                    <a:pos x="T2" y="T3"/>
                  </a:cxn>
                  <a:cxn ang="0">
                    <a:pos x="T4" y="T5"/>
                  </a:cxn>
                  <a:cxn ang="0">
                    <a:pos x="T6" y="T7"/>
                  </a:cxn>
                </a:cxnLst>
                <a:rect l="0" t="0" r="r" b="b"/>
                <a:pathLst>
                  <a:path w="21" h="90">
                    <a:moveTo>
                      <a:pt x="11" y="4"/>
                    </a:moveTo>
                    <a:cubicBezTo>
                      <a:pt x="10" y="33"/>
                      <a:pt x="21" y="61"/>
                      <a:pt x="10" y="90"/>
                    </a:cubicBezTo>
                    <a:cubicBezTo>
                      <a:pt x="7" y="61"/>
                      <a:pt x="3" y="31"/>
                      <a:pt x="0" y="2"/>
                    </a:cubicBezTo>
                    <a:cubicBezTo>
                      <a:pt x="4" y="1"/>
                      <a:pt x="8" y="0"/>
                      <a:pt x="11" y="4"/>
                    </a:cubicBezTo>
                    <a:close/>
                  </a:path>
                </a:pathLst>
              </a:custGeom>
              <a:solidFill>
                <a:srgbClr val="F3D4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716">
                <a:extLst>
                  <a:ext uri="{FF2B5EF4-FFF2-40B4-BE49-F238E27FC236}">
                    <a16:creationId xmlns:a16="http://schemas.microsoft.com/office/drawing/2014/main" id="{71B77F7E-B82C-4E9C-B533-2FB3C6DD0126}"/>
                  </a:ext>
                </a:extLst>
              </p:cNvPr>
              <p:cNvSpPr>
                <a:spLocks/>
              </p:cNvSpPr>
              <p:nvPr/>
            </p:nvSpPr>
            <p:spPr bwMode="auto">
              <a:xfrm>
                <a:off x="1902" y="935"/>
                <a:ext cx="74" cy="118"/>
              </a:xfrm>
              <a:custGeom>
                <a:avLst/>
                <a:gdLst>
                  <a:gd name="T0" fmla="*/ 0 w 66"/>
                  <a:gd name="T1" fmla="*/ 104 h 105"/>
                  <a:gd name="T2" fmla="*/ 56 w 66"/>
                  <a:gd name="T3" fmla="*/ 0 h 105"/>
                  <a:gd name="T4" fmla="*/ 64 w 66"/>
                  <a:gd name="T5" fmla="*/ 8 h 105"/>
                  <a:gd name="T6" fmla="*/ 20 w 66"/>
                  <a:gd name="T7" fmla="*/ 80 h 105"/>
                  <a:gd name="T8" fmla="*/ 20 w 66"/>
                  <a:gd name="T9" fmla="*/ 83 h 105"/>
                  <a:gd name="T10" fmla="*/ 4 w 66"/>
                  <a:gd name="T11" fmla="*/ 104 h 105"/>
                  <a:gd name="T12" fmla="*/ 2 w 66"/>
                  <a:gd name="T13" fmla="*/ 105 h 105"/>
                  <a:gd name="T14" fmla="*/ 0 w 66"/>
                  <a:gd name="T15" fmla="*/ 104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05">
                    <a:moveTo>
                      <a:pt x="0" y="104"/>
                    </a:moveTo>
                    <a:cubicBezTo>
                      <a:pt x="14" y="67"/>
                      <a:pt x="32" y="32"/>
                      <a:pt x="56" y="0"/>
                    </a:cubicBezTo>
                    <a:cubicBezTo>
                      <a:pt x="58" y="3"/>
                      <a:pt x="66" y="1"/>
                      <a:pt x="64" y="8"/>
                    </a:cubicBezTo>
                    <a:cubicBezTo>
                      <a:pt x="42" y="28"/>
                      <a:pt x="27" y="51"/>
                      <a:pt x="20" y="80"/>
                    </a:cubicBezTo>
                    <a:cubicBezTo>
                      <a:pt x="20" y="81"/>
                      <a:pt x="20" y="82"/>
                      <a:pt x="20" y="83"/>
                    </a:cubicBezTo>
                    <a:cubicBezTo>
                      <a:pt x="17" y="91"/>
                      <a:pt x="16" y="102"/>
                      <a:pt x="4" y="104"/>
                    </a:cubicBezTo>
                    <a:cubicBezTo>
                      <a:pt x="2" y="105"/>
                      <a:pt x="2" y="105"/>
                      <a:pt x="2" y="105"/>
                    </a:cubicBezTo>
                    <a:lnTo>
                      <a:pt x="0" y="104"/>
                    </a:lnTo>
                    <a:close/>
                  </a:path>
                </a:pathLst>
              </a:custGeom>
              <a:solidFill>
                <a:srgbClr val="755B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717">
                <a:extLst>
                  <a:ext uri="{FF2B5EF4-FFF2-40B4-BE49-F238E27FC236}">
                    <a16:creationId xmlns:a16="http://schemas.microsoft.com/office/drawing/2014/main" id="{87F8B5A3-4432-42E2-B0F0-4FEB9894F71C}"/>
                  </a:ext>
                </a:extLst>
              </p:cNvPr>
              <p:cNvSpPr>
                <a:spLocks/>
              </p:cNvSpPr>
              <p:nvPr/>
            </p:nvSpPr>
            <p:spPr bwMode="auto">
              <a:xfrm>
                <a:off x="1857" y="978"/>
                <a:ext cx="35" cy="73"/>
              </a:xfrm>
              <a:custGeom>
                <a:avLst/>
                <a:gdLst>
                  <a:gd name="T0" fmla="*/ 0 w 31"/>
                  <a:gd name="T1" fmla="*/ 65 h 65"/>
                  <a:gd name="T2" fmla="*/ 30 w 31"/>
                  <a:gd name="T3" fmla="*/ 0 h 65"/>
                  <a:gd name="T4" fmla="*/ 11 w 31"/>
                  <a:gd name="T5" fmla="*/ 65 h 65"/>
                  <a:gd name="T6" fmla="*/ 0 w 31"/>
                  <a:gd name="T7" fmla="*/ 65 h 65"/>
                </a:gdLst>
                <a:ahLst/>
                <a:cxnLst>
                  <a:cxn ang="0">
                    <a:pos x="T0" y="T1"/>
                  </a:cxn>
                  <a:cxn ang="0">
                    <a:pos x="T2" y="T3"/>
                  </a:cxn>
                  <a:cxn ang="0">
                    <a:pos x="T4" y="T5"/>
                  </a:cxn>
                  <a:cxn ang="0">
                    <a:pos x="T6" y="T7"/>
                  </a:cxn>
                </a:cxnLst>
                <a:rect l="0" t="0" r="r" b="b"/>
                <a:pathLst>
                  <a:path w="31" h="65">
                    <a:moveTo>
                      <a:pt x="0" y="65"/>
                    </a:moveTo>
                    <a:cubicBezTo>
                      <a:pt x="4" y="41"/>
                      <a:pt x="17" y="20"/>
                      <a:pt x="30" y="0"/>
                    </a:cubicBezTo>
                    <a:cubicBezTo>
                      <a:pt x="31" y="24"/>
                      <a:pt x="16" y="43"/>
                      <a:pt x="11" y="65"/>
                    </a:cubicBezTo>
                    <a:cubicBezTo>
                      <a:pt x="7" y="65"/>
                      <a:pt x="4" y="65"/>
                      <a:pt x="0" y="65"/>
                    </a:cubicBezTo>
                    <a:close/>
                  </a:path>
                </a:pathLst>
              </a:custGeom>
              <a:solidFill>
                <a:srgbClr val="F5DA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718">
                <a:extLst>
                  <a:ext uri="{FF2B5EF4-FFF2-40B4-BE49-F238E27FC236}">
                    <a16:creationId xmlns:a16="http://schemas.microsoft.com/office/drawing/2014/main" id="{05545CE2-8843-4743-9298-3FBB49879F30}"/>
                  </a:ext>
                </a:extLst>
              </p:cNvPr>
              <p:cNvSpPr>
                <a:spLocks/>
              </p:cNvSpPr>
              <p:nvPr/>
            </p:nvSpPr>
            <p:spPr bwMode="auto">
              <a:xfrm>
                <a:off x="1670" y="1065"/>
                <a:ext cx="33" cy="89"/>
              </a:xfrm>
              <a:custGeom>
                <a:avLst/>
                <a:gdLst>
                  <a:gd name="T0" fmla="*/ 18 w 29"/>
                  <a:gd name="T1" fmla="*/ 23 h 79"/>
                  <a:gd name="T2" fmla="*/ 17 w 29"/>
                  <a:gd name="T3" fmla="*/ 79 h 79"/>
                  <a:gd name="T4" fmla="*/ 7 w 29"/>
                  <a:gd name="T5" fmla="*/ 56 h 79"/>
                  <a:gd name="T6" fmla="*/ 2 w 29"/>
                  <a:gd name="T7" fmla="*/ 11 h 79"/>
                  <a:gd name="T8" fmla="*/ 13 w 29"/>
                  <a:gd name="T9" fmla="*/ 4 h 79"/>
                  <a:gd name="T10" fmla="*/ 18 w 29"/>
                  <a:gd name="T11" fmla="*/ 16 h 79"/>
                  <a:gd name="T12" fmla="*/ 18 w 29"/>
                  <a:gd name="T13" fmla="*/ 23 h 79"/>
                </a:gdLst>
                <a:ahLst/>
                <a:cxnLst>
                  <a:cxn ang="0">
                    <a:pos x="T0" y="T1"/>
                  </a:cxn>
                  <a:cxn ang="0">
                    <a:pos x="T2" y="T3"/>
                  </a:cxn>
                  <a:cxn ang="0">
                    <a:pos x="T4" y="T5"/>
                  </a:cxn>
                  <a:cxn ang="0">
                    <a:pos x="T6" y="T7"/>
                  </a:cxn>
                  <a:cxn ang="0">
                    <a:pos x="T8" y="T9"/>
                  </a:cxn>
                  <a:cxn ang="0">
                    <a:pos x="T10" y="T11"/>
                  </a:cxn>
                  <a:cxn ang="0">
                    <a:pos x="T12" y="T13"/>
                  </a:cxn>
                </a:cxnLst>
                <a:rect l="0" t="0" r="r" b="b"/>
                <a:pathLst>
                  <a:path w="29" h="79">
                    <a:moveTo>
                      <a:pt x="18" y="23"/>
                    </a:moveTo>
                    <a:cubicBezTo>
                      <a:pt x="15" y="42"/>
                      <a:pt x="29" y="61"/>
                      <a:pt x="17" y="79"/>
                    </a:cubicBezTo>
                    <a:cubicBezTo>
                      <a:pt x="5" y="76"/>
                      <a:pt x="9" y="64"/>
                      <a:pt x="7" y="56"/>
                    </a:cubicBezTo>
                    <a:cubicBezTo>
                      <a:pt x="4" y="42"/>
                      <a:pt x="5" y="26"/>
                      <a:pt x="2" y="11"/>
                    </a:cubicBezTo>
                    <a:cubicBezTo>
                      <a:pt x="0" y="1"/>
                      <a:pt x="6" y="0"/>
                      <a:pt x="13" y="4"/>
                    </a:cubicBezTo>
                    <a:cubicBezTo>
                      <a:pt x="15" y="8"/>
                      <a:pt x="16" y="12"/>
                      <a:pt x="18" y="16"/>
                    </a:cubicBezTo>
                    <a:cubicBezTo>
                      <a:pt x="18" y="19"/>
                      <a:pt x="18" y="21"/>
                      <a:pt x="18" y="23"/>
                    </a:cubicBezTo>
                    <a:close/>
                  </a:path>
                </a:pathLst>
              </a:custGeom>
              <a:solidFill>
                <a:srgbClr val="EFD0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719">
                <a:extLst>
                  <a:ext uri="{FF2B5EF4-FFF2-40B4-BE49-F238E27FC236}">
                    <a16:creationId xmlns:a16="http://schemas.microsoft.com/office/drawing/2014/main" id="{E680F5AC-9E47-4F81-A525-5CBA7AE8AE27}"/>
                  </a:ext>
                </a:extLst>
              </p:cNvPr>
              <p:cNvSpPr>
                <a:spLocks/>
              </p:cNvSpPr>
              <p:nvPr/>
            </p:nvSpPr>
            <p:spPr bwMode="auto">
              <a:xfrm>
                <a:off x="1667" y="1063"/>
                <a:ext cx="22" cy="101"/>
              </a:xfrm>
              <a:custGeom>
                <a:avLst/>
                <a:gdLst>
                  <a:gd name="T0" fmla="*/ 16 w 20"/>
                  <a:gd name="T1" fmla="*/ 6 h 90"/>
                  <a:gd name="T2" fmla="*/ 8 w 20"/>
                  <a:gd name="T3" fmla="*/ 9 h 90"/>
                  <a:gd name="T4" fmla="*/ 20 w 20"/>
                  <a:gd name="T5" fmla="*/ 81 h 90"/>
                  <a:gd name="T6" fmla="*/ 13 w 20"/>
                  <a:gd name="T7" fmla="*/ 90 h 90"/>
                  <a:gd name="T8" fmla="*/ 0 w 20"/>
                  <a:gd name="T9" fmla="*/ 3 h 90"/>
                  <a:gd name="T10" fmla="*/ 16 w 20"/>
                  <a:gd name="T11" fmla="*/ 6 h 90"/>
                </a:gdLst>
                <a:ahLst/>
                <a:cxnLst>
                  <a:cxn ang="0">
                    <a:pos x="T0" y="T1"/>
                  </a:cxn>
                  <a:cxn ang="0">
                    <a:pos x="T2" y="T3"/>
                  </a:cxn>
                  <a:cxn ang="0">
                    <a:pos x="T4" y="T5"/>
                  </a:cxn>
                  <a:cxn ang="0">
                    <a:pos x="T6" y="T7"/>
                  </a:cxn>
                  <a:cxn ang="0">
                    <a:pos x="T8" y="T9"/>
                  </a:cxn>
                  <a:cxn ang="0">
                    <a:pos x="T10" y="T11"/>
                  </a:cxn>
                </a:cxnLst>
                <a:rect l="0" t="0" r="r" b="b"/>
                <a:pathLst>
                  <a:path w="20" h="90">
                    <a:moveTo>
                      <a:pt x="16" y="6"/>
                    </a:moveTo>
                    <a:cubicBezTo>
                      <a:pt x="13" y="6"/>
                      <a:pt x="8" y="5"/>
                      <a:pt x="8" y="9"/>
                    </a:cubicBezTo>
                    <a:cubicBezTo>
                      <a:pt x="13" y="33"/>
                      <a:pt x="9" y="58"/>
                      <a:pt x="20" y="81"/>
                    </a:cubicBezTo>
                    <a:cubicBezTo>
                      <a:pt x="18" y="84"/>
                      <a:pt x="15" y="87"/>
                      <a:pt x="13" y="90"/>
                    </a:cubicBezTo>
                    <a:cubicBezTo>
                      <a:pt x="2" y="62"/>
                      <a:pt x="6" y="32"/>
                      <a:pt x="0" y="3"/>
                    </a:cubicBezTo>
                    <a:cubicBezTo>
                      <a:pt x="6" y="3"/>
                      <a:pt x="12" y="0"/>
                      <a:pt x="16" y="6"/>
                    </a:cubicBezTo>
                    <a:close/>
                  </a:path>
                </a:pathLst>
              </a:custGeom>
              <a:solidFill>
                <a:srgbClr val="9372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720">
                <a:extLst>
                  <a:ext uri="{FF2B5EF4-FFF2-40B4-BE49-F238E27FC236}">
                    <a16:creationId xmlns:a16="http://schemas.microsoft.com/office/drawing/2014/main" id="{DEBDD56E-4E6D-4D55-8471-B69719D7AB71}"/>
                  </a:ext>
                </a:extLst>
              </p:cNvPr>
              <p:cNvSpPr>
                <a:spLocks/>
              </p:cNvSpPr>
              <p:nvPr/>
            </p:nvSpPr>
            <p:spPr bwMode="auto">
              <a:xfrm>
                <a:off x="1629" y="1070"/>
                <a:ext cx="35" cy="107"/>
              </a:xfrm>
              <a:custGeom>
                <a:avLst/>
                <a:gdLst>
                  <a:gd name="T0" fmla="*/ 11 w 32"/>
                  <a:gd name="T1" fmla="*/ 0 h 95"/>
                  <a:gd name="T2" fmla="*/ 32 w 32"/>
                  <a:gd name="T3" fmla="*/ 95 h 95"/>
                  <a:gd name="T4" fmla="*/ 23 w 32"/>
                  <a:gd name="T5" fmla="*/ 91 h 95"/>
                  <a:gd name="T6" fmla="*/ 8 w 32"/>
                  <a:gd name="T7" fmla="*/ 41 h 95"/>
                  <a:gd name="T8" fmla="*/ 7 w 32"/>
                  <a:gd name="T9" fmla="*/ 24 h 95"/>
                  <a:gd name="T10" fmla="*/ 3 w 32"/>
                  <a:gd name="T11" fmla="*/ 4 h 95"/>
                  <a:gd name="T12" fmla="*/ 11 w 32"/>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32" h="95">
                    <a:moveTo>
                      <a:pt x="11" y="0"/>
                    </a:moveTo>
                    <a:cubicBezTo>
                      <a:pt x="13" y="33"/>
                      <a:pt x="24" y="64"/>
                      <a:pt x="32" y="95"/>
                    </a:cubicBezTo>
                    <a:cubicBezTo>
                      <a:pt x="29" y="94"/>
                      <a:pt x="26" y="93"/>
                      <a:pt x="23" y="91"/>
                    </a:cubicBezTo>
                    <a:cubicBezTo>
                      <a:pt x="14" y="76"/>
                      <a:pt x="15" y="57"/>
                      <a:pt x="8" y="41"/>
                    </a:cubicBezTo>
                    <a:cubicBezTo>
                      <a:pt x="5" y="35"/>
                      <a:pt x="16" y="29"/>
                      <a:pt x="7" y="24"/>
                    </a:cubicBezTo>
                    <a:cubicBezTo>
                      <a:pt x="2" y="18"/>
                      <a:pt x="0" y="11"/>
                      <a:pt x="3" y="4"/>
                    </a:cubicBezTo>
                    <a:cubicBezTo>
                      <a:pt x="6" y="3"/>
                      <a:pt x="8" y="1"/>
                      <a:pt x="11" y="0"/>
                    </a:cubicBezTo>
                    <a:close/>
                  </a:path>
                </a:pathLst>
              </a:custGeom>
              <a:solidFill>
                <a:srgbClr val="8E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721">
                <a:extLst>
                  <a:ext uri="{FF2B5EF4-FFF2-40B4-BE49-F238E27FC236}">
                    <a16:creationId xmlns:a16="http://schemas.microsoft.com/office/drawing/2014/main" id="{8A651DE3-850A-4342-AA7A-13CCBBF793F1}"/>
                  </a:ext>
                </a:extLst>
              </p:cNvPr>
              <p:cNvSpPr>
                <a:spLocks/>
              </p:cNvSpPr>
              <p:nvPr/>
            </p:nvSpPr>
            <p:spPr bwMode="auto">
              <a:xfrm>
                <a:off x="1641" y="1181"/>
                <a:ext cx="34" cy="42"/>
              </a:xfrm>
              <a:custGeom>
                <a:avLst/>
                <a:gdLst>
                  <a:gd name="T0" fmla="*/ 0 w 30"/>
                  <a:gd name="T1" fmla="*/ 9 h 37"/>
                  <a:gd name="T2" fmla="*/ 20 w 30"/>
                  <a:gd name="T3" fmla="*/ 9 h 37"/>
                  <a:gd name="T4" fmla="*/ 26 w 30"/>
                  <a:gd name="T5" fmla="*/ 36 h 37"/>
                  <a:gd name="T6" fmla="*/ 12 w 30"/>
                  <a:gd name="T7" fmla="*/ 30 h 37"/>
                  <a:gd name="T8" fmla="*/ 0 w 30"/>
                  <a:gd name="T9" fmla="*/ 9 h 37"/>
                </a:gdLst>
                <a:ahLst/>
                <a:cxnLst>
                  <a:cxn ang="0">
                    <a:pos x="T0" y="T1"/>
                  </a:cxn>
                  <a:cxn ang="0">
                    <a:pos x="T2" y="T3"/>
                  </a:cxn>
                  <a:cxn ang="0">
                    <a:pos x="T4" y="T5"/>
                  </a:cxn>
                  <a:cxn ang="0">
                    <a:pos x="T6" y="T7"/>
                  </a:cxn>
                  <a:cxn ang="0">
                    <a:pos x="T8" y="T9"/>
                  </a:cxn>
                </a:cxnLst>
                <a:rect l="0" t="0" r="r" b="b"/>
                <a:pathLst>
                  <a:path w="30" h="37">
                    <a:moveTo>
                      <a:pt x="0" y="9"/>
                    </a:moveTo>
                    <a:cubicBezTo>
                      <a:pt x="6" y="0"/>
                      <a:pt x="15" y="0"/>
                      <a:pt x="20" y="9"/>
                    </a:cubicBezTo>
                    <a:cubicBezTo>
                      <a:pt x="24" y="17"/>
                      <a:pt x="30" y="26"/>
                      <a:pt x="26" y="36"/>
                    </a:cubicBezTo>
                    <a:cubicBezTo>
                      <a:pt x="21" y="36"/>
                      <a:pt x="14" y="37"/>
                      <a:pt x="12" y="30"/>
                    </a:cubicBezTo>
                    <a:cubicBezTo>
                      <a:pt x="6" y="24"/>
                      <a:pt x="3" y="16"/>
                      <a:pt x="0" y="9"/>
                    </a:cubicBezTo>
                    <a:close/>
                  </a:path>
                </a:pathLst>
              </a:custGeom>
              <a:solidFill>
                <a:srgbClr val="E2C0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722">
                <a:extLst>
                  <a:ext uri="{FF2B5EF4-FFF2-40B4-BE49-F238E27FC236}">
                    <a16:creationId xmlns:a16="http://schemas.microsoft.com/office/drawing/2014/main" id="{F4253B13-B708-416C-869F-6024DD1AF557}"/>
                  </a:ext>
                </a:extLst>
              </p:cNvPr>
              <p:cNvSpPr>
                <a:spLocks/>
              </p:cNvSpPr>
              <p:nvPr/>
            </p:nvSpPr>
            <p:spPr bwMode="auto">
              <a:xfrm>
                <a:off x="1618" y="1074"/>
                <a:ext cx="21" cy="41"/>
              </a:xfrm>
              <a:custGeom>
                <a:avLst/>
                <a:gdLst>
                  <a:gd name="T0" fmla="*/ 12 w 18"/>
                  <a:gd name="T1" fmla="*/ 0 h 36"/>
                  <a:gd name="T2" fmla="*/ 16 w 18"/>
                  <a:gd name="T3" fmla="*/ 20 h 36"/>
                  <a:gd name="T4" fmla="*/ 4 w 18"/>
                  <a:gd name="T5" fmla="*/ 28 h 36"/>
                  <a:gd name="T6" fmla="*/ 0 w 18"/>
                  <a:gd name="T7" fmla="*/ 12 h 36"/>
                  <a:gd name="T8" fmla="*/ 12 w 18"/>
                  <a:gd name="T9" fmla="*/ 0 h 36"/>
                </a:gdLst>
                <a:ahLst/>
                <a:cxnLst>
                  <a:cxn ang="0">
                    <a:pos x="T0" y="T1"/>
                  </a:cxn>
                  <a:cxn ang="0">
                    <a:pos x="T2" y="T3"/>
                  </a:cxn>
                  <a:cxn ang="0">
                    <a:pos x="T4" y="T5"/>
                  </a:cxn>
                  <a:cxn ang="0">
                    <a:pos x="T6" y="T7"/>
                  </a:cxn>
                  <a:cxn ang="0">
                    <a:pos x="T8" y="T9"/>
                  </a:cxn>
                </a:cxnLst>
                <a:rect l="0" t="0" r="r" b="b"/>
                <a:pathLst>
                  <a:path w="18" h="36">
                    <a:moveTo>
                      <a:pt x="12" y="0"/>
                    </a:moveTo>
                    <a:cubicBezTo>
                      <a:pt x="16" y="6"/>
                      <a:pt x="18" y="13"/>
                      <a:pt x="16" y="20"/>
                    </a:cubicBezTo>
                    <a:cubicBezTo>
                      <a:pt x="10" y="20"/>
                      <a:pt x="15" y="36"/>
                      <a:pt x="4" y="28"/>
                    </a:cubicBezTo>
                    <a:cubicBezTo>
                      <a:pt x="4" y="22"/>
                      <a:pt x="6" y="16"/>
                      <a:pt x="0" y="12"/>
                    </a:cubicBezTo>
                    <a:cubicBezTo>
                      <a:pt x="0" y="4"/>
                      <a:pt x="5" y="1"/>
                      <a:pt x="12" y="0"/>
                    </a:cubicBezTo>
                    <a:close/>
                  </a:path>
                </a:pathLst>
              </a:custGeom>
              <a:solidFill>
                <a:srgbClr val="E8D1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723">
                <a:extLst>
                  <a:ext uri="{FF2B5EF4-FFF2-40B4-BE49-F238E27FC236}">
                    <a16:creationId xmlns:a16="http://schemas.microsoft.com/office/drawing/2014/main" id="{8CBDB72C-D92D-43F9-9CBE-3AF7B4E3458A}"/>
                  </a:ext>
                </a:extLst>
              </p:cNvPr>
              <p:cNvSpPr>
                <a:spLocks/>
              </p:cNvSpPr>
              <p:nvPr/>
            </p:nvSpPr>
            <p:spPr bwMode="auto">
              <a:xfrm>
                <a:off x="1912" y="1021"/>
                <a:ext cx="23" cy="53"/>
              </a:xfrm>
              <a:custGeom>
                <a:avLst/>
                <a:gdLst>
                  <a:gd name="T0" fmla="*/ 11 w 21"/>
                  <a:gd name="T1" fmla="*/ 4 h 48"/>
                  <a:gd name="T2" fmla="*/ 19 w 21"/>
                  <a:gd name="T3" fmla="*/ 13 h 48"/>
                  <a:gd name="T4" fmla="*/ 7 w 21"/>
                  <a:gd name="T5" fmla="*/ 48 h 48"/>
                  <a:gd name="T6" fmla="*/ 0 w 21"/>
                  <a:gd name="T7" fmla="*/ 36 h 48"/>
                  <a:gd name="T8" fmla="*/ 11 w 21"/>
                  <a:gd name="T9" fmla="*/ 4 h 48"/>
                </a:gdLst>
                <a:ahLst/>
                <a:cxnLst>
                  <a:cxn ang="0">
                    <a:pos x="T0" y="T1"/>
                  </a:cxn>
                  <a:cxn ang="0">
                    <a:pos x="T2" y="T3"/>
                  </a:cxn>
                  <a:cxn ang="0">
                    <a:pos x="T4" y="T5"/>
                  </a:cxn>
                  <a:cxn ang="0">
                    <a:pos x="T6" y="T7"/>
                  </a:cxn>
                  <a:cxn ang="0">
                    <a:pos x="T8" y="T9"/>
                  </a:cxn>
                </a:cxnLst>
                <a:rect l="0" t="0" r="r" b="b"/>
                <a:pathLst>
                  <a:path w="21" h="48">
                    <a:moveTo>
                      <a:pt x="11" y="4"/>
                    </a:moveTo>
                    <a:cubicBezTo>
                      <a:pt x="21" y="0"/>
                      <a:pt x="21" y="7"/>
                      <a:pt x="19" y="13"/>
                    </a:cubicBezTo>
                    <a:cubicBezTo>
                      <a:pt x="15" y="25"/>
                      <a:pt x="11" y="37"/>
                      <a:pt x="7" y="48"/>
                    </a:cubicBezTo>
                    <a:cubicBezTo>
                      <a:pt x="4" y="44"/>
                      <a:pt x="2" y="40"/>
                      <a:pt x="0" y="36"/>
                    </a:cubicBezTo>
                    <a:cubicBezTo>
                      <a:pt x="4" y="26"/>
                      <a:pt x="7" y="15"/>
                      <a:pt x="11" y="4"/>
                    </a:cubicBezTo>
                    <a:close/>
                  </a:path>
                </a:pathLst>
              </a:custGeom>
              <a:solidFill>
                <a:srgbClr val="A18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724">
                <a:extLst>
                  <a:ext uri="{FF2B5EF4-FFF2-40B4-BE49-F238E27FC236}">
                    <a16:creationId xmlns:a16="http://schemas.microsoft.com/office/drawing/2014/main" id="{D663872A-C622-47EA-B0BB-CD985326D6A4}"/>
                  </a:ext>
                </a:extLst>
              </p:cNvPr>
              <p:cNvSpPr>
                <a:spLocks/>
              </p:cNvSpPr>
              <p:nvPr/>
            </p:nvSpPr>
            <p:spPr bwMode="auto">
              <a:xfrm>
                <a:off x="1613" y="1241"/>
                <a:ext cx="14" cy="55"/>
              </a:xfrm>
              <a:custGeom>
                <a:avLst/>
                <a:gdLst>
                  <a:gd name="T0" fmla="*/ 6 w 13"/>
                  <a:gd name="T1" fmla="*/ 1 h 49"/>
                  <a:gd name="T2" fmla="*/ 12 w 13"/>
                  <a:gd name="T3" fmla="*/ 49 h 49"/>
                  <a:gd name="T4" fmla="*/ 1 w 13"/>
                  <a:gd name="T5" fmla="*/ 0 h 49"/>
                  <a:gd name="T6" fmla="*/ 6 w 13"/>
                  <a:gd name="T7" fmla="*/ 1 h 49"/>
                </a:gdLst>
                <a:ahLst/>
                <a:cxnLst>
                  <a:cxn ang="0">
                    <a:pos x="T0" y="T1"/>
                  </a:cxn>
                  <a:cxn ang="0">
                    <a:pos x="T2" y="T3"/>
                  </a:cxn>
                  <a:cxn ang="0">
                    <a:pos x="T4" y="T5"/>
                  </a:cxn>
                  <a:cxn ang="0">
                    <a:pos x="T6" y="T7"/>
                  </a:cxn>
                </a:cxnLst>
                <a:rect l="0" t="0" r="r" b="b"/>
                <a:pathLst>
                  <a:path w="13" h="49">
                    <a:moveTo>
                      <a:pt x="6" y="1"/>
                    </a:moveTo>
                    <a:cubicBezTo>
                      <a:pt x="8" y="16"/>
                      <a:pt x="13" y="30"/>
                      <a:pt x="12" y="49"/>
                    </a:cubicBezTo>
                    <a:cubicBezTo>
                      <a:pt x="4" y="31"/>
                      <a:pt x="0" y="16"/>
                      <a:pt x="1" y="0"/>
                    </a:cubicBezTo>
                    <a:cubicBezTo>
                      <a:pt x="3" y="0"/>
                      <a:pt x="4" y="0"/>
                      <a:pt x="6" y="1"/>
                    </a:cubicBezTo>
                    <a:close/>
                  </a:path>
                </a:pathLst>
              </a:custGeom>
              <a:solidFill>
                <a:srgbClr val="8F7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725">
                <a:extLst>
                  <a:ext uri="{FF2B5EF4-FFF2-40B4-BE49-F238E27FC236}">
                    <a16:creationId xmlns:a16="http://schemas.microsoft.com/office/drawing/2014/main" id="{7C8EE93C-14E9-4814-AF97-B2660823C5F7}"/>
                  </a:ext>
                </a:extLst>
              </p:cNvPr>
              <p:cNvSpPr>
                <a:spLocks/>
              </p:cNvSpPr>
              <p:nvPr/>
            </p:nvSpPr>
            <p:spPr bwMode="auto">
              <a:xfrm>
                <a:off x="1687" y="1264"/>
                <a:ext cx="16" cy="40"/>
              </a:xfrm>
              <a:custGeom>
                <a:avLst/>
                <a:gdLst>
                  <a:gd name="T0" fmla="*/ 7 w 14"/>
                  <a:gd name="T1" fmla="*/ 3 h 35"/>
                  <a:gd name="T2" fmla="*/ 14 w 14"/>
                  <a:gd name="T3" fmla="*/ 35 h 35"/>
                  <a:gd name="T4" fmla="*/ 0 w 14"/>
                  <a:gd name="T5" fmla="*/ 0 h 35"/>
                  <a:gd name="T6" fmla="*/ 7 w 14"/>
                  <a:gd name="T7" fmla="*/ 3 h 35"/>
                </a:gdLst>
                <a:ahLst/>
                <a:cxnLst>
                  <a:cxn ang="0">
                    <a:pos x="T0" y="T1"/>
                  </a:cxn>
                  <a:cxn ang="0">
                    <a:pos x="T2" y="T3"/>
                  </a:cxn>
                  <a:cxn ang="0">
                    <a:pos x="T4" y="T5"/>
                  </a:cxn>
                  <a:cxn ang="0">
                    <a:pos x="T6" y="T7"/>
                  </a:cxn>
                </a:cxnLst>
                <a:rect l="0" t="0" r="r" b="b"/>
                <a:pathLst>
                  <a:path w="14" h="35">
                    <a:moveTo>
                      <a:pt x="7" y="3"/>
                    </a:moveTo>
                    <a:cubicBezTo>
                      <a:pt x="9" y="13"/>
                      <a:pt x="12" y="24"/>
                      <a:pt x="14" y="35"/>
                    </a:cubicBezTo>
                    <a:cubicBezTo>
                      <a:pt x="1" y="26"/>
                      <a:pt x="3" y="12"/>
                      <a:pt x="0" y="0"/>
                    </a:cubicBezTo>
                    <a:cubicBezTo>
                      <a:pt x="2" y="1"/>
                      <a:pt x="5" y="2"/>
                      <a:pt x="7" y="3"/>
                    </a:cubicBezTo>
                    <a:close/>
                  </a:path>
                </a:pathLst>
              </a:custGeom>
              <a:solidFill>
                <a:srgbClr val="E9D2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726">
                <a:extLst>
                  <a:ext uri="{FF2B5EF4-FFF2-40B4-BE49-F238E27FC236}">
                    <a16:creationId xmlns:a16="http://schemas.microsoft.com/office/drawing/2014/main" id="{CD1E74DC-9552-4026-B70B-0C4D8E4DB1B3}"/>
                  </a:ext>
                </a:extLst>
              </p:cNvPr>
              <p:cNvSpPr>
                <a:spLocks/>
              </p:cNvSpPr>
              <p:nvPr/>
            </p:nvSpPr>
            <p:spPr bwMode="auto">
              <a:xfrm>
                <a:off x="1638" y="1191"/>
                <a:ext cx="19" cy="27"/>
              </a:xfrm>
              <a:custGeom>
                <a:avLst/>
                <a:gdLst>
                  <a:gd name="T0" fmla="*/ 3 w 17"/>
                  <a:gd name="T1" fmla="*/ 0 h 24"/>
                  <a:gd name="T2" fmla="*/ 15 w 17"/>
                  <a:gd name="T3" fmla="*/ 21 h 24"/>
                  <a:gd name="T4" fmla="*/ 3 w 17"/>
                  <a:gd name="T5" fmla="*/ 24 h 24"/>
                  <a:gd name="T6" fmla="*/ 0 w 17"/>
                  <a:gd name="T7" fmla="*/ 3 h 24"/>
                  <a:gd name="T8" fmla="*/ 3 w 17"/>
                  <a:gd name="T9" fmla="*/ 0 h 24"/>
                </a:gdLst>
                <a:ahLst/>
                <a:cxnLst>
                  <a:cxn ang="0">
                    <a:pos x="T0" y="T1"/>
                  </a:cxn>
                  <a:cxn ang="0">
                    <a:pos x="T2" y="T3"/>
                  </a:cxn>
                  <a:cxn ang="0">
                    <a:pos x="T4" y="T5"/>
                  </a:cxn>
                  <a:cxn ang="0">
                    <a:pos x="T6" y="T7"/>
                  </a:cxn>
                  <a:cxn ang="0">
                    <a:pos x="T8" y="T9"/>
                  </a:cxn>
                </a:cxnLst>
                <a:rect l="0" t="0" r="r" b="b"/>
                <a:pathLst>
                  <a:path w="17" h="24">
                    <a:moveTo>
                      <a:pt x="3" y="0"/>
                    </a:moveTo>
                    <a:cubicBezTo>
                      <a:pt x="10" y="5"/>
                      <a:pt x="17" y="10"/>
                      <a:pt x="15" y="21"/>
                    </a:cubicBezTo>
                    <a:cubicBezTo>
                      <a:pt x="11" y="22"/>
                      <a:pt x="7" y="23"/>
                      <a:pt x="3" y="24"/>
                    </a:cubicBezTo>
                    <a:cubicBezTo>
                      <a:pt x="2" y="17"/>
                      <a:pt x="1" y="10"/>
                      <a:pt x="0" y="3"/>
                    </a:cubicBezTo>
                    <a:cubicBezTo>
                      <a:pt x="1" y="2"/>
                      <a:pt x="2" y="1"/>
                      <a:pt x="3" y="0"/>
                    </a:cubicBezTo>
                    <a:close/>
                  </a:path>
                </a:pathLst>
              </a:custGeom>
              <a:solidFill>
                <a:srgbClr val="A88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727">
                <a:extLst>
                  <a:ext uri="{FF2B5EF4-FFF2-40B4-BE49-F238E27FC236}">
                    <a16:creationId xmlns:a16="http://schemas.microsoft.com/office/drawing/2014/main" id="{3752E6C6-4637-41CC-BAC9-8A9B8310CF23}"/>
                  </a:ext>
                </a:extLst>
              </p:cNvPr>
              <p:cNvSpPr>
                <a:spLocks/>
              </p:cNvSpPr>
              <p:nvPr/>
            </p:nvSpPr>
            <p:spPr bwMode="auto">
              <a:xfrm>
                <a:off x="1906" y="1025"/>
                <a:ext cx="20" cy="36"/>
              </a:xfrm>
              <a:custGeom>
                <a:avLst/>
                <a:gdLst>
                  <a:gd name="T0" fmla="*/ 16 w 18"/>
                  <a:gd name="T1" fmla="*/ 0 h 32"/>
                  <a:gd name="T2" fmla="*/ 5 w 18"/>
                  <a:gd name="T3" fmla="*/ 32 h 32"/>
                  <a:gd name="T4" fmla="*/ 0 w 18"/>
                  <a:gd name="T5" fmla="*/ 24 h 32"/>
                  <a:gd name="T6" fmla="*/ 16 w 18"/>
                  <a:gd name="T7" fmla="*/ 0 h 32"/>
                </a:gdLst>
                <a:ahLst/>
                <a:cxnLst>
                  <a:cxn ang="0">
                    <a:pos x="T0" y="T1"/>
                  </a:cxn>
                  <a:cxn ang="0">
                    <a:pos x="T2" y="T3"/>
                  </a:cxn>
                  <a:cxn ang="0">
                    <a:pos x="T4" y="T5"/>
                  </a:cxn>
                  <a:cxn ang="0">
                    <a:pos x="T6" y="T7"/>
                  </a:cxn>
                </a:cxnLst>
                <a:rect l="0" t="0" r="r" b="b"/>
                <a:pathLst>
                  <a:path w="18" h="32">
                    <a:moveTo>
                      <a:pt x="16" y="0"/>
                    </a:moveTo>
                    <a:cubicBezTo>
                      <a:pt x="16" y="12"/>
                      <a:pt x="18" y="25"/>
                      <a:pt x="5" y="32"/>
                    </a:cubicBezTo>
                    <a:cubicBezTo>
                      <a:pt x="3" y="29"/>
                      <a:pt x="2" y="27"/>
                      <a:pt x="0" y="24"/>
                    </a:cubicBezTo>
                    <a:cubicBezTo>
                      <a:pt x="8" y="18"/>
                      <a:pt x="7" y="6"/>
                      <a:pt x="16" y="0"/>
                    </a:cubicBezTo>
                    <a:close/>
                  </a:path>
                </a:pathLst>
              </a:custGeom>
              <a:solidFill>
                <a:srgbClr val="F3D8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728">
                <a:extLst>
                  <a:ext uri="{FF2B5EF4-FFF2-40B4-BE49-F238E27FC236}">
                    <a16:creationId xmlns:a16="http://schemas.microsoft.com/office/drawing/2014/main" id="{E56F62EF-643A-413D-96EF-C587E97EFF14}"/>
                  </a:ext>
                </a:extLst>
              </p:cNvPr>
              <p:cNvSpPr>
                <a:spLocks/>
              </p:cNvSpPr>
              <p:nvPr/>
            </p:nvSpPr>
            <p:spPr bwMode="auto">
              <a:xfrm>
                <a:off x="1585" y="1136"/>
                <a:ext cx="17" cy="46"/>
              </a:xfrm>
              <a:custGeom>
                <a:avLst/>
                <a:gdLst>
                  <a:gd name="T0" fmla="*/ 14 w 15"/>
                  <a:gd name="T1" fmla="*/ 29 h 41"/>
                  <a:gd name="T2" fmla="*/ 10 w 15"/>
                  <a:gd name="T3" fmla="*/ 41 h 41"/>
                  <a:gd name="T4" fmla="*/ 3 w 15"/>
                  <a:gd name="T5" fmla="*/ 0 h 41"/>
                  <a:gd name="T6" fmla="*/ 14 w 15"/>
                  <a:gd name="T7" fmla="*/ 29 h 41"/>
                </a:gdLst>
                <a:ahLst/>
                <a:cxnLst>
                  <a:cxn ang="0">
                    <a:pos x="T0" y="T1"/>
                  </a:cxn>
                  <a:cxn ang="0">
                    <a:pos x="T2" y="T3"/>
                  </a:cxn>
                  <a:cxn ang="0">
                    <a:pos x="T4" y="T5"/>
                  </a:cxn>
                  <a:cxn ang="0">
                    <a:pos x="T6" y="T7"/>
                  </a:cxn>
                </a:cxnLst>
                <a:rect l="0" t="0" r="r" b="b"/>
                <a:pathLst>
                  <a:path w="15" h="41">
                    <a:moveTo>
                      <a:pt x="14" y="29"/>
                    </a:moveTo>
                    <a:cubicBezTo>
                      <a:pt x="14" y="33"/>
                      <a:pt x="15" y="38"/>
                      <a:pt x="10" y="41"/>
                    </a:cubicBezTo>
                    <a:cubicBezTo>
                      <a:pt x="4" y="29"/>
                      <a:pt x="0" y="17"/>
                      <a:pt x="3" y="0"/>
                    </a:cubicBezTo>
                    <a:cubicBezTo>
                      <a:pt x="7" y="12"/>
                      <a:pt x="11" y="20"/>
                      <a:pt x="14" y="29"/>
                    </a:cubicBezTo>
                    <a:close/>
                  </a:path>
                </a:pathLst>
              </a:custGeom>
              <a:solidFill>
                <a:srgbClr val="D9C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729">
                <a:extLst>
                  <a:ext uri="{FF2B5EF4-FFF2-40B4-BE49-F238E27FC236}">
                    <a16:creationId xmlns:a16="http://schemas.microsoft.com/office/drawing/2014/main" id="{A2F6894D-90AA-4CC9-A469-EF5A4A25F2D3}"/>
                  </a:ext>
                </a:extLst>
              </p:cNvPr>
              <p:cNvSpPr>
                <a:spLocks/>
              </p:cNvSpPr>
              <p:nvPr/>
            </p:nvSpPr>
            <p:spPr bwMode="auto">
              <a:xfrm>
                <a:off x="1107" y="3253"/>
                <a:ext cx="489" cy="54"/>
              </a:xfrm>
              <a:custGeom>
                <a:avLst/>
                <a:gdLst>
                  <a:gd name="T0" fmla="*/ 14 w 435"/>
                  <a:gd name="T1" fmla="*/ 34 h 48"/>
                  <a:gd name="T2" fmla="*/ 0 w 435"/>
                  <a:gd name="T3" fmla="*/ 1 h 48"/>
                  <a:gd name="T4" fmla="*/ 110 w 435"/>
                  <a:gd name="T5" fmla="*/ 6 h 48"/>
                  <a:gd name="T6" fmla="*/ 252 w 435"/>
                  <a:gd name="T7" fmla="*/ 5 h 48"/>
                  <a:gd name="T8" fmla="*/ 379 w 435"/>
                  <a:gd name="T9" fmla="*/ 5 h 48"/>
                  <a:gd name="T10" fmla="*/ 419 w 435"/>
                  <a:gd name="T11" fmla="*/ 26 h 48"/>
                  <a:gd name="T12" fmla="*/ 435 w 435"/>
                  <a:gd name="T13" fmla="*/ 33 h 48"/>
                  <a:gd name="T14" fmla="*/ 371 w 435"/>
                  <a:gd name="T15" fmla="*/ 32 h 48"/>
                  <a:gd name="T16" fmla="*/ 333 w 435"/>
                  <a:gd name="T17" fmla="*/ 40 h 48"/>
                  <a:gd name="T18" fmla="*/ 246 w 435"/>
                  <a:gd name="T19" fmla="*/ 33 h 48"/>
                  <a:gd name="T20" fmla="*/ 225 w 435"/>
                  <a:gd name="T21" fmla="*/ 37 h 48"/>
                  <a:gd name="T22" fmla="*/ 126 w 435"/>
                  <a:gd name="T23" fmla="*/ 37 h 48"/>
                  <a:gd name="T24" fmla="*/ 19 w 435"/>
                  <a:gd name="T25" fmla="*/ 30 h 48"/>
                  <a:gd name="T26" fmla="*/ 14 w 435"/>
                  <a:gd name="T2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5" h="48">
                    <a:moveTo>
                      <a:pt x="14" y="34"/>
                    </a:moveTo>
                    <a:cubicBezTo>
                      <a:pt x="9" y="23"/>
                      <a:pt x="5" y="12"/>
                      <a:pt x="0" y="1"/>
                    </a:cubicBezTo>
                    <a:cubicBezTo>
                      <a:pt x="37" y="0"/>
                      <a:pt x="74" y="6"/>
                      <a:pt x="110" y="6"/>
                    </a:cubicBezTo>
                    <a:cubicBezTo>
                      <a:pt x="157" y="6"/>
                      <a:pt x="205" y="6"/>
                      <a:pt x="252" y="5"/>
                    </a:cubicBezTo>
                    <a:cubicBezTo>
                      <a:pt x="294" y="5"/>
                      <a:pt x="337" y="5"/>
                      <a:pt x="379" y="5"/>
                    </a:cubicBezTo>
                    <a:cubicBezTo>
                      <a:pt x="390" y="17"/>
                      <a:pt x="402" y="26"/>
                      <a:pt x="419" y="26"/>
                    </a:cubicBezTo>
                    <a:cubicBezTo>
                      <a:pt x="425" y="26"/>
                      <a:pt x="433" y="22"/>
                      <a:pt x="435" y="33"/>
                    </a:cubicBezTo>
                    <a:cubicBezTo>
                      <a:pt x="414" y="38"/>
                      <a:pt x="392" y="48"/>
                      <a:pt x="371" y="32"/>
                    </a:cubicBezTo>
                    <a:cubicBezTo>
                      <a:pt x="360" y="42"/>
                      <a:pt x="346" y="37"/>
                      <a:pt x="333" y="40"/>
                    </a:cubicBezTo>
                    <a:cubicBezTo>
                      <a:pt x="303" y="45"/>
                      <a:pt x="275" y="39"/>
                      <a:pt x="246" y="33"/>
                    </a:cubicBezTo>
                    <a:cubicBezTo>
                      <a:pt x="237" y="31"/>
                      <a:pt x="232" y="36"/>
                      <a:pt x="225" y="37"/>
                    </a:cubicBezTo>
                    <a:cubicBezTo>
                      <a:pt x="192" y="41"/>
                      <a:pt x="158" y="40"/>
                      <a:pt x="126" y="37"/>
                    </a:cubicBezTo>
                    <a:cubicBezTo>
                      <a:pt x="90" y="35"/>
                      <a:pt x="54" y="38"/>
                      <a:pt x="19" y="30"/>
                    </a:cubicBezTo>
                    <a:cubicBezTo>
                      <a:pt x="17" y="30"/>
                      <a:pt x="16" y="32"/>
                      <a:pt x="14" y="34"/>
                    </a:cubicBezTo>
                    <a:close/>
                  </a:path>
                </a:pathLst>
              </a:custGeom>
              <a:solidFill>
                <a:srgbClr val="9FCB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730">
                <a:extLst>
                  <a:ext uri="{FF2B5EF4-FFF2-40B4-BE49-F238E27FC236}">
                    <a16:creationId xmlns:a16="http://schemas.microsoft.com/office/drawing/2014/main" id="{9AEF6BD6-C48E-45B4-9CF0-830D13A39A99}"/>
                  </a:ext>
                </a:extLst>
              </p:cNvPr>
              <p:cNvSpPr>
                <a:spLocks/>
              </p:cNvSpPr>
              <p:nvPr/>
            </p:nvSpPr>
            <p:spPr bwMode="auto">
              <a:xfrm>
                <a:off x="1668" y="3247"/>
                <a:ext cx="297" cy="51"/>
              </a:xfrm>
              <a:custGeom>
                <a:avLst/>
                <a:gdLst>
                  <a:gd name="T0" fmla="*/ 264 w 264"/>
                  <a:gd name="T1" fmla="*/ 6 h 45"/>
                  <a:gd name="T2" fmla="*/ 232 w 264"/>
                  <a:gd name="T3" fmla="*/ 34 h 45"/>
                  <a:gd name="T4" fmla="*/ 113 w 264"/>
                  <a:gd name="T5" fmla="*/ 37 h 45"/>
                  <a:gd name="T6" fmla="*/ 49 w 264"/>
                  <a:gd name="T7" fmla="*/ 34 h 45"/>
                  <a:gd name="T8" fmla="*/ 16 w 264"/>
                  <a:gd name="T9" fmla="*/ 34 h 45"/>
                  <a:gd name="T10" fmla="*/ 0 w 264"/>
                  <a:gd name="T11" fmla="*/ 10 h 45"/>
                  <a:gd name="T12" fmla="*/ 58 w 264"/>
                  <a:gd name="T13" fmla="*/ 7 h 45"/>
                  <a:gd name="T14" fmla="*/ 156 w 264"/>
                  <a:gd name="T15" fmla="*/ 5 h 45"/>
                  <a:gd name="T16" fmla="*/ 264 w 264"/>
                  <a:gd name="T17" fmla="*/ 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45">
                    <a:moveTo>
                      <a:pt x="264" y="6"/>
                    </a:moveTo>
                    <a:cubicBezTo>
                      <a:pt x="258" y="20"/>
                      <a:pt x="249" y="31"/>
                      <a:pt x="232" y="34"/>
                    </a:cubicBezTo>
                    <a:cubicBezTo>
                      <a:pt x="192" y="33"/>
                      <a:pt x="152" y="34"/>
                      <a:pt x="113" y="37"/>
                    </a:cubicBezTo>
                    <a:cubicBezTo>
                      <a:pt x="91" y="39"/>
                      <a:pt x="70" y="36"/>
                      <a:pt x="49" y="34"/>
                    </a:cubicBezTo>
                    <a:cubicBezTo>
                      <a:pt x="38" y="34"/>
                      <a:pt x="27" y="45"/>
                      <a:pt x="16" y="34"/>
                    </a:cubicBezTo>
                    <a:cubicBezTo>
                      <a:pt x="17" y="21"/>
                      <a:pt x="5" y="18"/>
                      <a:pt x="0" y="10"/>
                    </a:cubicBezTo>
                    <a:cubicBezTo>
                      <a:pt x="19" y="0"/>
                      <a:pt x="39" y="9"/>
                      <a:pt x="58" y="7"/>
                    </a:cubicBezTo>
                    <a:cubicBezTo>
                      <a:pt x="91" y="5"/>
                      <a:pt x="124" y="5"/>
                      <a:pt x="156" y="5"/>
                    </a:cubicBezTo>
                    <a:cubicBezTo>
                      <a:pt x="192" y="5"/>
                      <a:pt x="228" y="6"/>
                      <a:pt x="264" y="6"/>
                    </a:cubicBezTo>
                    <a:close/>
                  </a:path>
                </a:pathLst>
              </a:custGeom>
              <a:solidFill>
                <a:srgbClr val="A2CB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731">
                <a:extLst>
                  <a:ext uri="{FF2B5EF4-FFF2-40B4-BE49-F238E27FC236}">
                    <a16:creationId xmlns:a16="http://schemas.microsoft.com/office/drawing/2014/main" id="{216C0B93-399F-4A57-B252-AE019B528AA7}"/>
                  </a:ext>
                </a:extLst>
              </p:cNvPr>
              <p:cNvSpPr>
                <a:spLocks/>
              </p:cNvSpPr>
              <p:nvPr/>
            </p:nvSpPr>
            <p:spPr bwMode="auto">
              <a:xfrm>
                <a:off x="1522" y="3258"/>
                <a:ext cx="176" cy="39"/>
              </a:xfrm>
              <a:custGeom>
                <a:avLst/>
                <a:gdLst>
                  <a:gd name="T0" fmla="*/ 130 w 157"/>
                  <a:gd name="T1" fmla="*/ 0 h 34"/>
                  <a:gd name="T2" fmla="*/ 146 w 157"/>
                  <a:gd name="T3" fmla="*/ 24 h 34"/>
                  <a:gd name="T4" fmla="*/ 71 w 157"/>
                  <a:gd name="T5" fmla="*/ 31 h 34"/>
                  <a:gd name="T6" fmla="*/ 66 w 157"/>
                  <a:gd name="T7" fmla="*/ 28 h 34"/>
                  <a:gd name="T8" fmla="*/ 50 w 157"/>
                  <a:gd name="T9" fmla="*/ 25 h 34"/>
                  <a:gd name="T10" fmla="*/ 25 w 157"/>
                  <a:gd name="T11" fmla="*/ 16 h 34"/>
                  <a:gd name="T12" fmla="*/ 16 w 157"/>
                  <a:gd name="T13" fmla="*/ 15 h 34"/>
                  <a:gd name="T14" fmla="*/ 4 w 157"/>
                  <a:gd name="T15" fmla="*/ 13 h 34"/>
                  <a:gd name="T16" fmla="*/ 10 w 157"/>
                  <a:gd name="T17" fmla="*/ 0 h 34"/>
                  <a:gd name="T18" fmla="*/ 130 w 157"/>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34">
                    <a:moveTo>
                      <a:pt x="130" y="0"/>
                    </a:moveTo>
                    <a:cubicBezTo>
                      <a:pt x="145" y="1"/>
                      <a:pt x="157" y="5"/>
                      <a:pt x="146" y="24"/>
                    </a:cubicBezTo>
                    <a:cubicBezTo>
                      <a:pt x="122" y="34"/>
                      <a:pt x="95" y="25"/>
                      <a:pt x="71" y="31"/>
                    </a:cubicBezTo>
                    <a:cubicBezTo>
                      <a:pt x="69" y="31"/>
                      <a:pt x="68" y="29"/>
                      <a:pt x="66" y="28"/>
                    </a:cubicBezTo>
                    <a:cubicBezTo>
                      <a:pt x="61" y="22"/>
                      <a:pt x="55" y="26"/>
                      <a:pt x="50" y="25"/>
                    </a:cubicBezTo>
                    <a:cubicBezTo>
                      <a:pt x="41" y="24"/>
                      <a:pt x="28" y="33"/>
                      <a:pt x="25" y="16"/>
                    </a:cubicBezTo>
                    <a:cubicBezTo>
                      <a:pt x="24" y="12"/>
                      <a:pt x="19" y="14"/>
                      <a:pt x="16" y="15"/>
                    </a:cubicBezTo>
                    <a:cubicBezTo>
                      <a:pt x="12" y="16"/>
                      <a:pt x="6" y="18"/>
                      <a:pt x="4" y="13"/>
                    </a:cubicBezTo>
                    <a:cubicBezTo>
                      <a:pt x="0" y="6"/>
                      <a:pt x="8" y="4"/>
                      <a:pt x="10" y="0"/>
                    </a:cubicBezTo>
                    <a:cubicBezTo>
                      <a:pt x="50" y="0"/>
                      <a:pt x="90" y="0"/>
                      <a:pt x="130" y="0"/>
                    </a:cubicBezTo>
                    <a:close/>
                  </a:path>
                </a:pathLst>
              </a:custGeom>
              <a:solidFill>
                <a:srgbClr val="8BC0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732">
                <a:extLst>
                  <a:ext uri="{FF2B5EF4-FFF2-40B4-BE49-F238E27FC236}">
                    <a16:creationId xmlns:a16="http://schemas.microsoft.com/office/drawing/2014/main" id="{5794AC99-10B6-431C-8C95-0E5316A755E4}"/>
                  </a:ext>
                </a:extLst>
              </p:cNvPr>
              <p:cNvSpPr>
                <a:spLocks/>
              </p:cNvSpPr>
              <p:nvPr/>
            </p:nvSpPr>
            <p:spPr bwMode="auto">
              <a:xfrm>
                <a:off x="1744" y="3339"/>
                <a:ext cx="24" cy="17"/>
              </a:xfrm>
              <a:custGeom>
                <a:avLst/>
                <a:gdLst>
                  <a:gd name="T0" fmla="*/ 16 w 21"/>
                  <a:gd name="T1" fmla="*/ 0 h 15"/>
                  <a:gd name="T2" fmla="*/ 16 w 21"/>
                  <a:gd name="T3" fmla="*/ 15 h 15"/>
                  <a:gd name="T4" fmla="*/ 0 w 21"/>
                  <a:gd name="T5" fmla="*/ 0 h 15"/>
                  <a:gd name="T6" fmla="*/ 16 w 21"/>
                  <a:gd name="T7" fmla="*/ 0 h 15"/>
                </a:gdLst>
                <a:ahLst/>
                <a:cxnLst>
                  <a:cxn ang="0">
                    <a:pos x="T0" y="T1"/>
                  </a:cxn>
                  <a:cxn ang="0">
                    <a:pos x="T2" y="T3"/>
                  </a:cxn>
                  <a:cxn ang="0">
                    <a:pos x="T4" y="T5"/>
                  </a:cxn>
                  <a:cxn ang="0">
                    <a:pos x="T6" y="T7"/>
                  </a:cxn>
                </a:cxnLst>
                <a:rect l="0" t="0" r="r" b="b"/>
                <a:pathLst>
                  <a:path w="21" h="15">
                    <a:moveTo>
                      <a:pt x="16" y="0"/>
                    </a:moveTo>
                    <a:cubicBezTo>
                      <a:pt x="15" y="5"/>
                      <a:pt x="21" y="9"/>
                      <a:pt x="16" y="15"/>
                    </a:cubicBezTo>
                    <a:cubicBezTo>
                      <a:pt x="9" y="13"/>
                      <a:pt x="6" y="4"/>
                      <a:pt x="0" y="0"/>
                    </a:cubicBezTo>
                    <a:cubicBezTo>
                      <a:pt x="5" y="0"/>
                      <a:pt x="11" y="0"/>
                      <a:pt x="16" y="0"/>
                    </a:cubicBezTo>
                    <a:close/>
                  </a:path>
                </a:pathLst>
              </a:custGeom>
              <a:solidFill>
                <a:srgbClr val="73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733">
                <a:extLst>
                  <a:ext uri="{FF2B5EF4-FFF2-40B4-BE49-F238E27FC236}">
                    <a16:creationId xmlns:a16="http://schemas.microsoft.com/office/drawing/2014/main" id="{D8DDF425-9BFC-4470-9A64-1D0BD76988DF}"/>
                  </a:ext>
                </a:extLst>
              </p:cNvPr>
              <p:cNvSpPr>
                <a:spLocks/>
              </p:cNvSpPr>
              <p:nvPr/>
            </p:nvSpPr>
            <p:spPr bwMode="auto">
              <a:xfrm>
                <a:off x="1531" y="3074"/>
                <a:ext cx="537" cy="69"/>
              </a:xfrm>
              <a:custGeom>
                <a:avLst/>
                <a:gdLst>
                  <a:gd name="T0" fmla="*/ 474 w 478"/>
                  <a:gd name="T1" fmla="*/ 16 h 61"/>
                  <a:gd name="T2" fmla="*/ 437 w 478"/>
                  <a:gd name="T3" fmla="*/ 19 h 61"/>
                  <a:gd name="T4" fmla="*/ 429 w 478"/>
                  <a:gd name="T5" fmla="*/ 23 h 61"/>
                  <a:gd name="T6" fmla="*/ 411 w 478"/>
                  <a:gd name="T7" fmla="*/ 26 h 61"/>
                  <a:gd name="T8" fmla="*/ 366 w 478"/>
                  <a:gd name="T9" fmla="*/ 45 h 61"/>
                  <a:gd name="T10" fmla="*/ 231 w 478"/>
                  <a:gd name="T11" fmla="*/ 45 h 61"/>
                  <a:gd name="T12" fmla="*/ 226 w 478"/>
                  <a:gd name="T13" fmla="*/ 44 h 61"/>
                  <a:gd name="T14" fmla="*/ 140 w 478"/>
                  <a:gd name="T15" fmla="*/ 52 h 61"/>
                  <a:gd name="T16" fmla="*/ 6 w 478"/>
                  <a:gd name="T17" fmla="*/ 52 h 61"/>
                  <a:gd name="T18" fmla="*/ 17 w 478"/>
                  <a:gd name="T19" fmla="*/ 26 h 61"/>
                  <a:gd name="T20" fmla="*/ 38 w 478"/>
                  <a:gd name="T21" fmla="*/ 20 h 61"/>
                  <a:gd name="T22" fmla="*/ 63 w 478"/>
                  <a:gd name="T23" fmla="*/ 20 h 61"/>
                  <a:gd name="T24" fmla="*/ 86 w 478"/>
                  <a:gd name="T25" fmla="*/ 23 h 61"/>
                  <a:gd name="T26" fmla="*/ 122 w 478"/>
                  <a:gd name="T27" fmla="*/ 21 h 61"/>
                  <a:gd name="T28" fmla="*/ 222 w 478"/>
                  <a:gd name="T29" fmla="*/ 21 h 61"/>
                  <a:gd name="T30" fmla="*/ 287 w 478"/>
                  <a:gd name="T31" fmla="*/ 19 h 61"/>
                  <a:gd name="T32" fmla="*/ 304 w 478"/>
                  <a:gd name="T33" fmla="*/ 20 h 61"/>
                  <a:gd name="T34" fmla="*/ 354 w 478"/>
                  <a:gd name="T35" fmla="*/ 15 h 61"/>
                  <a:gd name="T36" fmla="*/ 389 w 478"/>
                  <a:gd name="T37" fmla="*/ 14 h 61"/>
                  <a:gd name="T38" fmla="*/ 443 w 478"/>
                  <a:gd name="T39" fmla="*/ 9 h 61"/>
                  <a:gd name="T40" fmla="*/ 464 w 478"/>
                  <a:gd name="T41" fmla="*/ 5 h 61"/>
                  <a:gd name="T42" fmla="*/ 474 w 478"/>
                  <a:gd name="T43" fmla="*/ 1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8" h="61">
                    <a:moveTo>
                      <a:pt x="474" y="16"/>
                    </a:moveTo>
                    <a:cubicBezTo>
                      <a:pt x="462" y="15"/>
                      <a:pt x="450" y="30"/>
                      <a:pt x="437" y="19"/>
                    </a:cubicBezTo>
                    <a:cubicBezTo>
                      <a:pt x="436" y="18"/>
                      <a:pt x="431" y="21"/>
                      <a:pt x="429" y="23"/>
                    </a:cubicBezTo>
                    <a:cubicBezTo>
                      <a:pt x="423" y="29"/>
                      <a:pt x="419" y="30"/>
                      <a:pt x="411" y="26"/>
                    </a:cubicBezTo>
                    <a:cubicBezTo>
                      <a:pt x="395" y="17"/>
                      <a:pt x="371" y="29"/>
                      <a:pt x="366" y="45"/>
                    </a:cubicBezTo>
                    <a:cubicBezTo>
                      <a:pt x="321" y="56"/>
                      <a:pt x="276" y="55"/>
                      <a:pt x="231" y="45"/>
                    </a:cubicBezTo>
                    <a:cubicBezTo>
                      <a:pt x="229" y="45"/>
                      <a:pt x="227" y="43"/>
                      <a:pt x="226" y="44"/>
                    </a:cubicBezTo>
                    <a:cubicBezTo>
                      <a:pt x="199" y="61"/>
                      <a:pt x="169" y="56"/>
                      <a:pt x="140" y="52"/>
                    </a:cubicBezTo>
                    <a:cubicBezTo>
                      <a:pt x="95" y="46"/>
                      <a:pt x="51" y="53"/>
                      <a:pt x="6" y="52"/>
                    </a:cubicBezTo>
                    <a:cubicBezTo>
                      <a:pt x="0" y="39"/>
                      <a:pt x="4" y="29"/>
                      <a:pt x="17" y="26"/>
                    </a:cubicBezTo>
                    <a:cubicBezTo>
                      <a:pt x="24" y="24"/>
                      <a:pt x="31" y="20"/>
                      <a:pt x="38" y="20"/>
                    </a:cubicBezTo>
                    <a:cubicBezTo>
                      <a:pt x="46" y="27"/>
                      <a:pt x="55" y="21"/>
                      <a:pt x="63" y="20"/>
                    </a:cubicBezTo>
                    <a:cubicBezTo>
                      <a:pt x="71" y="19"/>
                      <a:pt x="77" y="16"/>
                      <a:pt x="86" y="23"/>
                    </a:cubicBezTo>
                    <a:cubicBezTo>
                      <a:pt x="95" y="31"/>
                      <a:pt x="109" y="20"/>
                      <a:pt x="122" y="21"/>
                    </a:cubicBezTo>
                    <a:cubicBezTo>
                      <a:pt x="155" y="23"/>
                      <a:pt x="189" y="21"/>
                      <a:pt x="222" y="21"/>
                    </a:cubicBezTo>
                    <a:cubicBezTo>
                      <a:pt x="243" y="21"/>
                      <a:pt x="266" y="24"/>
                      <a:pt x="287" y="19"/>
                    </a:cubicBezTo>
                    <a:cubicBezTo>
                      <a:pt x="293" y="17"/>
                      <a:pt x="298" y="17"/>
                      <a:pt x="304" y="20"/>
                    </a:cubicBezTo>
                    <a:cubicBezTo>
                      <a:pt x="321" y="30"/>
                      <a:pt x="338" y="18"/>
                      <a:pt x="354" y="15"/>
                    </a:cubicBezTo>
                    <a:cubicBezTo>
                      <a:pt x="366" y="12"/>
                      <a:pt x="377" y="12"/>
                      <a:pt x="389" y="14"/>
                    </a:cubicBezTo>
                    <a:cubicBezTo>
                      <a:pt x="407" y="17"/>
                      <a:pt x="424" y="7"/>
                      <a:pt x="443" y="9"/>
                    </a:cubicBezTo>
                    <a:cubicBezTo>
                      <a:pt x="450" y="9"/>
                      <a:pt x="458" y="7"/>
                      <a:pt x="464" y="5"/>
                    </a:cubicBezTo>
                    <a:cubicBezTo>
                      <a:pt x="478" y="0"/>
                      <a:pt x="470" y="13"/>
                      <a:pt x="474" y="16"/>
                    </a:cubicBezTo>
                    <a:close/>
                  </a:path>
                </a:pathLst>
              </a:custGeom>
              <a:solidFill>
                <a:srgbClr val="98C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734">
                <a:extLst>
                  <a:ext uri="{FF2B5EF4-FFF2-40B4-BE49-F238E27FC236}">
                    <a16:creationId xmlns:a16="http://schemas.microsoft.com/office/drawing/2014/main" id="{058EF00E-CFCB-4CC0-93F4-059CFEC49D45}"/>
                  </a:ext>
                </a:extLst>
              </p:cNvPr>
              <p:cNvSpPr>
                <a:spLocks/>
              </p:cNvSpPr>
              <p:nvPr/>
            </p:nvSpPr>
            <p:spPr bwMode="auto">
              <a:xfrm>
                <a:off x="946" y="2824"/>
                <a:ext cx="103" cy="288"/>
              </a:xfrm>
              <a:custGeom>
                <a:avLst/>
                <a:gdLst>
                  <a:gd name="T0" fmla="*/ 30 w 91"/>
                  <a:gd name="T1" fmla="*/ 19 h 257"/>
                  <a:gd name="T2" fmla="*/ 50 w 91"/>
                  <a:gd name="T3" fmla="*/ 27 h 257"/>
                  <a:gd name="T4" fmla="*/ 58 w 91"/>
                  <a:gd name="T5" fmla="*/ 31 h 257"/>
                  <a:gd name="T6" fmla="*/ 62 w 91"/>
                  <a:gd name="T7" fmla="*/ 39 h 257"/>
                  <a:gd name="T8" fmla="*/ 65 w 91"/>
                  <a:gd name="T9" fmla="*/ 66 h 257"/>
                  <a:gd name="T10" fmla="*/ 71 w 91"/>
                  <a:gd name="T11" fmla="*/ 107 h 257"/>
                  <a:gd name="T12" fmla="*/ 77 w 91"/>
                  <a:gd name="T13" fmla="*/ 116 h 257"/>
                  <a:gd name="T14" fmla="*/ 77 w 91"/>
                  <a:gd name="T15" fmla="*/ 138 h 257"/>
                  <a:gd name="T16" fmla="*/ 82 w 91"/>
                  <a:gd name="T17" fmla="*/ 159 h 257"/>
                  <a:gd name="T18" fmla="*/ 90 w 91"/>
                  <a:gd name="T19" fmla="*/ 181 h 257"/>
                  <a:gd name="T20" fmla="*/ 89 w 91"/>
                  <a:gd name="T21" fmla="*/ 195 h 257"/>
                  <a:gd name="T22" fmla="*/ 90 w 91"/>
                  <a:gd name="T23" fmla="*/ 207 h 257"/>
                  <a:gd name="T24" fmla="*/ 53 w 91"/>
                  <a:gd name="T25" fmla="*/ 224 h 257"/>
                  <a:gd name="T26" fmla="*/ 67 w 91"/>
                  <a:gd name="T27" fmla="*/ 257 h 257"/>
                  <a:gd name="T28" fmla="*/ 20 w 91"/>
                  <a:gd name="T29" fmla="*/ 214 h 257"/>
                  <a:gd name="T30" fmla="*/ 39 w 91"/>
                  <a:gd name="T31" fmla="*/ 217 h 257"/>
                  <a:gd name="T32" fmla="*/ 22 w 91"/>
                  <a:gd name="T33" fmla="*/ 174 h 257"/>
                  <a:gd name="T34" fmla="*/ 13 w 91"/>
                  <a:gd name="T35" fmla="*/ 149 h 257"/>
                  <a:gd name="T36" fmla="*/ 10 w 91"/>
                  <a:gd name="T37" fmla="*/ 138 h 257"/>
                  <a:gd name="T38" fmla="*/ 12 w 91"/>
                  <a:gd name="T39" fmla="*/ 114 h 257"/>
                  <a:gd name="T40" fmla="*/ 8 w 91"/>
                  <a:gd name="T41" fmla="*/ 106 h 257"/>
                  <a:gd name="T42" fmla="*/ 3 w 91"/>
                  <a:gd name="T43" fmla="*/ 88 h 257"/>
                  <a:gd name="T44" fmla="*/ 18 w 91"/>
                  <a:gd name="T45" fmla="*/ 87 h 257"/>
                  <a:gd name="T46" fmla="*/ 18 w 91"/>
                  <a:gd name="T47" fmla="*/ 87 h 257"/>
                  <a:gd name="T48" fmla="*/ 37 w 91"/>
                  <a:gd name="T49" fmla="*/ 113 h 257"/>
                  <a:gd name="T50" fmla="*/ 56 w 91"/>
                  <a:gd name="T51" fmla="*/ 94 h 257"/>
                  <a:gd name="T52" fmla="*/ 47 w 91"/>
                  <a:gd name="T53" fmla="*/ 96 h 257"/>
                  <a:gd name="T54" fmla="*/ 36 w 91"/>
                  <a:gd name="T55" fmla="*/ 98 h 257"/>
                  <a:gd name="T56" fmla="*/ 35 w 91"/>
                  <a:gd name="T57" fmla="*/ 84 h 257"/>
                  <a:gd name="T58" fmla="*/ 59 w 91"/>
                  <a:gd name="T59" fmla="*/ 64 h 257"/>
                  <a:gd name="T60" fmla="*/ 46 w 91"/>
                  <a:gd name="T61" fmla="*/ 65 h 257"/>
                  <a:gd name="T62" fmla="*/ 32 w 91"/>
                  <a:gd name="T63" fmla="*/ 72 h 257"/>
                  <a:gd name="T64" fmla="*/ 35 w 91"/>
                  <a:gd name="T65" fmla="*/ 56 h 257"/>
                  <a:gd name="T66" fmla="*/ 42 w 91"/>
                  <a:gd name="T67" fmla="*/ 48 h 257"/>
                  <a:gd name="T68" fmla="*/ 30 w 91"/>
                  <a:gd name="T69" fmla="*/ 19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1" h="257">
                    <a:moveTo>
                      <a:pt x="30" y="19"/>
                    </a:moveTo>
                    <a:cubicBezTo>
                      <a:pt x="41" y="10"/>
                      <a:pt x="53" y="0"/>
                      <a:pt x="50" y="27"/>
                    </a:cubicBezTo>
                    <a:cubicBezTo>
                      <a:pt x="50" y="32"/>
                      <a:pt x="52" y="37"/>
                      <a:pt x="58" y="31"/>
                    </a:cubicBezTo>
                    <a:cubicBezTo>
                      <a:pt x="60" y="33"/>
                      <a:pt x="61" y="36"/>
                      <a:pt x="62" y="39"/>
                    </a:cubicBezTo>
                    <a:cubicBezTo>
                      <a:pt x="68" y="47"/>
                      <a:pt x="68" y="57"/>
                      <a:pt x="65" y="66"/>
                    </a:cubicBezTo>
                    <a:cubicBezTo>
                      <a:pt x="67" y="80"/>
                      <a:pt x="69" y="93"/>
                      <a:pt x="71" y="107"/>
                    </a:cubicBezTo>
                    <a:cubicBezTo>
                      <a:pt x="73" y="110"/>
                      <a:pt x="76" y="112"/>
                      <a:pt x="77" y="116"/>
                    </a:cubicBezTo>
                    <a:cubicBezTo>
                      <a:pt x="80" y="124"/>
                      <a:pt x="78" y="131"/>
                      <a:pt x="77" y="138"/>
                    </a:cubicBezTo>
                    <a:cubicBezTo>
                      <a:pt x="78" y="145"/>
                      <a:pt x="80" y="152"/>
                      <a:pt x="82" y="159"/>
                    </a:cubicBezTo>
                    <a:cubicBezTo>
                      <a:pt x="84" y="167"/>
                      <a:pt x="89" y="173"/>
                      <a:pt x="90" y="181"/>
                    </a:cubicBezTo>
                    <a:cubicBezTo>
                      <a:pt x="91" y="186"/>
                      <a:pt x="88" y="190"/>
                      <a:pt x="89" y="195"/>
                    </a:cubicBezTo>
                    <a:cubicBezTo>
                      <a:pt x="89" y="199"/>
                      <a:pt x="90" y="203"/>
                      <a:pt x="90" y="207"/>
                    </a:cubicBezTo>
                    <a:cubicBezTo>
                      <a:pt x="82" y="218"/>
                      <a:pt x="79" y="236"/>
                      <a:pt x="53" y="224"/>
                    </a:cubicBezTo>
                    <a:cubicBezTo>
                      <a:pt x="65" y="237"/>
                      <a:pt x="67" y="246"/>
                      <a:pt x="67" y="257"/>
                    </a:cubicBezTo>
                    <a:cubicBezTo>
                      <a:pt x="32" y="247"/>
                      <a:pt x="24" y="241"/>
                      <a:pt x="20" y="214"/>
                    </a:cubicBezTo>
                    <a:cubicBezTo>
                      <a:pt x="27" y="209"/>
                      <a:pt x="30" y="222"/>
                      <a:pt x="39" y="217"/>
                    </a:cubicBezTo>
                    <a:cubicBezTo>
                      <a:pt x="29" y="205"/>
                      <a:pt x="0" y="199"/>
                      <a:pt x="22" y="174"/>
                    </a:cubicBezTo>
                    <a:cubicBezTo>
                      <a:pt x="10" y="170"/>
                      <a:pt x="5" y="161"/>
                      <a:pt x="13" y="149"/>
                    </a:cubicBezTo>
                    <a:cubicBezTo>
                      <a:pt x="16" y="143"/>
                      <a:pt x="12" y="142"/>
                      <a:pt x="10" y="138"/>
                    </a:cubicBezTo>
                    <a:cubicBezTo>
                      <a:pt x="6" y="130"/>
                      <a:pt x="0" y="121"/>
                      <a:pt x="12" y="114"/>
                    </a:cubicBezTo>
                    <a:cubicBezTo>
                      <a:pt x="14" y="112"/>
                      <a:pt x="14" y="111"/>
                      <a:pt x="8" y="106"/>
                    </a:cubicBezTo>
                    <a:cubicBezTo>
                      <a:pt x="2" y="101"/>
                      <a:pt x="0" y="95"/>
                      <a:pt x="3" y="88"/>
                    </a:cubicBezTo>
                    <a:cubicBezTo>
                      <a:pt x="6" y="79"/>
                      <a:pt x="13" y="89"/>
                      <a:pt x="18" y="87"/>
                    </a:cubicBezTo>
                    <a:cubicBezTo>
                      <a:pt x="18" y="87"/>
                      <a:pt x="18" y="87"/>
                      <a:pt x="18" y="87"/>
                    </a:cubicBezTo>
                    <a:cubicBezTo>
                      <a:pt x="24" y="95"/>
                      <a:pt x="30" y="104"/>
                      <a:pt x="37" y="113"/>
                    </a:cubicBezTo>
                    <a:cubicBezTo>
                      <a:pt x="44" y="108"/>
                      <a:pt x="51" y="102"/>
                      <a:pt x="56" y="94"/>
                    </a:cubicBezTo>
                    <a:cubicBezTo>
                      <a:pt x="51" y="91"/>
                      <a:pt x="49" y="94"/>
                      <a:pt x="47" y="96"/>
                    </a:cubicBezTo>
                    <a:cubicBezTo>
                      <a:pt x="43" y="99"/>
                      <a:pt x="40" y="104"/>
                      <a:pt x="36" y="98"/>
                    </a:cubicBezTo>
                    <a:cubicBezTo>
                      <a:pt x="33" y="93"/>
                      <a:pt x="30" y="88"/>
                      <a:pt x="35" y="84"/>
                    </a:cubicBezTo>
                    <a:cubicBezTo>
                      <a:pt x="43" y="77"/>
                      <a:pt x="51" y="71"/>
                      <a:pt x="59" y="64"/>
                    </a:cubicBezTo>
                    <a:cubicBezTo>
                      <a:pt x="50" y="58"/>
                      <a:pt x="49" y="63"/>
                      <a:pt x="46" y="65"/>
                    </a:cubicBezTo>
                    <a:cubicBezTo>
                      <a:pt x="41" y="68"/>
                      <a:pt x="38" y="77"/>
                      <a:pt x="32" y="72"/>
                    </a:cubicBezTo>
                    <a:cubicBezTo>
                      <a:pt x="27" y="67"/>
                      <a:pt x="31" y="61"/>
                      <a:pt x="35" y="56"/>
                    </a:cubicBezTo>
                    <a:cubicBezTo>
                      <a:pt x="37" y="53"/>
                      <a:pt x="39" y="51"/>
                      <a:pt x="42" y="48"/>
                    </a:cubicBezTo>
                    <a:cubicBezTo>
                      <a:pt x="24" y="50"/>
                      <a:pt x="22" y="43"/>
                      <a:pt x="30" y="19"/>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735">
                <a:extLst>
                  <a:ext uri="{FF2B5EF4-FFF2-40B4-BE49-F238E27FC236}">
                    <a16:creationId xmlns:a16="http://schemas.microsoft.com/office/drawing/2014/main" id="{516A95A1-A6E8-4778-984E-6DC74709B715}"/>
                  </a:ext>
                </a:extLst>
              </p:cNvPr>
              <p:cNvSpPr>
                <a:spLocks/>
              </p:cNvSpPr>
              <p:nvPr/>
            </p:nvSpPr>
            <p:spPr bwMode="auto">
              <a:xfrm>
                <a:off x="1053" y="3079"/>
                <a:ext cx="409" cy="58"/>
              </a:xfrm>
              <a:custGeom>
                <a:avLst/>
                <a:gdLst>
                  <a:gd name="T0" fmla="*/ 11 w 364"/>
                  <a:gd name="T1" fmla="*/ 40 h 52"/>
                  <a:gd name="T2" fmla="*/ 8 w 364"/>
                  <a:gd name="T3" fmla="*/ 39 h 52"/>
                  <a:gd name="T4" fmla="*/ 4 w 364"/>
                  <a:gd name="T5" fmla="*/ 23 h 52"/>
                  <a:gd name="T6" fmla="*/ 2 w 364"/>
                  <a:gd name="T7" fmla="*/ 16 h 52"/>
                  <a:gd name="T8" fmla="*/ 4 w 364"/>
                  <a:gd name="T9" fmla="*/ 12 h 52"/>
                  <a:gd name="T10" fmla="*/ 19 w 364"/>
                  <a:gd name="T11" fmla="*/ 8 h 52"/>
                  <a:gd name="T12" fmla="*/ 115 w 364"/>
                  <a:gd name="T13" fmla="*/ 8 h 52"/>
                  <a:gd name="T14" fmla="*/ 137 w 364"/>
                  <a:gd name="T15" fmla="*/ 12 h 52"/>
                  <a:gd name="T16" fmla="*/ 187 w 364"/>
                  <a:gd name="T17" fmla="*/ 16 h 52"/>
                  <a:gd name="T18" fmla="*/ 191 w 364"/>
                  <a:gd name="T19" fmla="*/ 16 h 52"/>
                  <a:gd name="T20" fmla="*/ 278 w 364"/>
                  <a:gd name="T21" fmla="*/ 19 h 52"/>
                  <a:gd name="T22" fmla="*/ 299 w 364"/>
                  <a:gd name="T23" fmla="*/ 24 h 52"/>
                  <a:gd name="T24" fmla="*/ 307 w 364"/>
                  <a:gd name="T25" fmla="*/ 28 h 52"/>
                  <a:gd name="T26" fmla="*/ 353 w 364"/>
                  <a:gd name="T27" fmla="*/ 29 h 52"/>
                  <a:gd name="T28" fmla="*/ 363 w 364"/>
                  <a:gd name="T29" fmla="*/ 39 h 52"/>
                  <a:gd name="T30" fmla="*/ 350 w 364"/>
                  <a:gd name="T31" fmla="*/ 50 h 52"/>
                  <a:gd name="T32" fmla="*/ 319 w 364"/>
                  <a:gd name="T33" fmla="*/ 49 h 52"/>
                  <a:gd name="T34" fmla="*/ 199 w 364"/>
                  <a:gd name="T35" fmla="*/ 45 h 52"/>
                  <a:gd name="T36" fmla="*/ 115 w 364"/>
                  <a:gd name="T37" fmla="*/ 44 h 52"/>
                  <a:gd name="T38" fmla="*/ 29 w 364"/>
                  <a:gd name="T39" fmla="*/ 45 h 52"/>
                  <a:gd name="T40" fmla="*/ 11 w 364"/>
                  <a:gd name="T41"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4" h="52">
                    <a:moveTo>
                      <a:pt x="11" y="40"/>
                    </a:moveTo>
                    <a:cubicBezTo>
                      <a:pt x="10" y="40"/>
                      <a:pt x="9" y="40"/>
                      <a:pt x="8" y="39"/>
                    </a:cubicBezTo>
                    <a:cubicBezTo>
                      <a:pt x="0" y="35"/>
                      <a:pt x="6" y="28"/>
                      <a:pt x="4" y="23"/>
                    </a:cubicBezTo>
                    <a:cubicBezTo>
                      <a:pt x="3" y="21"/>
                      <a:pt x="3" y="18"/>
                      <a:pt x="2" y="16"/>
                    </a:cubicBezTo>
                    <a:cubicBezTo>
                      <a:pt x="2" y="14"/>
                      <a:pt x="2" y="13"/>
                      <a:pt x="4" y="12"/>
                    </a:cubicBezTo>
                    <a:cubicBezTo>
                      <a:pt x="8" y="9"/>
                      <a:pt x="13" y="8"/>
                      <a:pt x="19" y="8"/>
                    </a:cubicBezTo>
                    <a:cubicBezTo>
                      <a:pt x="51" y="12"/>
                      <a:pt x="83" y="0"/>
                      <a:pt x="115" y="8"/>
                    </a:cubicBezTo>
                    <a:cubicBezTo>
                      <a:pt x="122" y="11"/>
                      <a:pt x="128" y="13"/>
                      <a:pt x="137" y="12"/>
                    </a:cubicBezTo>
                    <a:cubicBezTo>
                      <a:pt x="153" y="10"/>
                      <a:pt x="171" y="12"/>
                      <a:pt x="187" y="16"/>
                    </a:cubicBezTo>
                    <a:cubicBezTo>
                      <a:pt x="188" y="16"/>
                      <a:pt x="190" y="16"/>
                      <a:pt x="191" y="16"/>
                    </a:cubicBezTo>
                    <a:cubicBezTo>
                      <a:pt x="220" y="15"/>
                      <a:pt x="249" y="23"/>
                      <a:pt x="278" y="19"/>
                    </a:cubicBezTo>
                    <a:cubicBezTo>
                      <a:pt x="285" y="18"/>
                      <a:pt x="292" y="20"/>
                      <a:pt x="299" y="24"/>
                    </a:cubicBezTo>
                    <a:cubicBezTo>
                      <a:pt x="302" y="26"/>
                      <a:pt x="304" y="27"/>
                      <a:pt x="307" y="28"/>
                    </a:cubicBezTo>
                    <a:cubicBezTo>
                      <a:pt x="322" y="25"/>
                      <a:pt x="337" y="33"/>
                      <a:pt x="353" y="29"/>
                    </a:cubicBezTo>
                    <a:cubicBezTo>
                      <a:pt x="358" y="28"/>
                      <a:pt x="364" y="32"/>
                      <a:pt x="363" y="39"/>
                    </a:cubicBezTo>
                    <a:cubicBezTo>
                      <a:pt x="362" y="45"/>
                      <a:pt x="357" y="50"/>
                      <a:pt x="350" y="50"/>
                    </a:cubicBezTo>
                    <a:cubicBezTo>
                      <a:pt x="340" y="50"/>
                      <a:pt x="329" y="52"/>
                      <a:pt x="319" y="49"/>
                    </a:cubicBezTo>
                    <a:cubicBezTo>
                      <a:pt x="279" y="48"/>
                      <a:pt x="239" y="47"/>
                      <a:pt x="199" y="45"/>
                    </a:cubicBezTo>
                    <a:cubicBezTo>
                      <a:pt x="172" y="44"/>
                      <a:pt x="143" y="45"/>
                      <a:pt x="115" y="44"/>
                    </a:cubicBezTo>
                    <a:cubicBezTo>
                      <a:pt x="86" y="42"/>
                      <a:pt x="58" y="48"/>
                      <a:pt x="29" y="45"/>
                    </a:cubicBezTo>
                    <a:cubicBezTo>
                      <a:pt x="22" y="45"/>
                      <a:pt x="18" y="38"/>
                      <a:pt x="11" y="40"/>
                    </a:cubicBezTo>
                    <a:close/>
                  </a:path>
                </a:pathLst>
              </a:custGeom>
              <a:solidFill>
                <a:srgbClr val="83BF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736">
                <a:extLst>
                  <a:ext uri="{FF2B5EF4-FFF2-40B4-BE49-F238E27FC236}">
                    <a16:creationId xmlns:a16="http://schemas.microsoft.com/office/drawing/2014/main" id="{B715A07F-3297-43EE-B230-012E9FBA91DF}"/>
                  </a:ext>
                </a:extLst>
              </p:cNvPr>
              <p:cNvSpPr>
                <a:spLocks/>
              </p:cNvSpPr>
              <p:nvPr/>
            </p:nvSpPr>
            <p:spPr bwMode="auto">
              <a:xfrm>
                <a:off x="1169" y="3011"/>
                <a:ext cx="501" cy="49"/>
              </a:xfrm>
              <a:custGeom>
                <a:avLst/>
                <a:gdLst>
                  <a:gd name="T0" fmla="*/ 136 w 446"/>
                  <a:gd name="T1" fmla="*/ 8 h 43"/>
                  <a:gd name="T2" fmla="*/ 152 w 446"/>
                  <a:gd name="T3" fmla="*/ 7 h 43"/>
                  <a:gd name="T4" fmla="*/ 167 w 446"/>
                  <a:gd name="T5" fmla="*/ 7 h 43"/>
                  <a:gd name="T6" fmla="*/ 237 w 446"/>
                  <a:gd name="T7" fmla="*/ 11 h 43"/>
                  <a:gd name="T8" fmla="*/ 247 w 446"/>
                  <a:gd name="T9" fmla="*/ 10 h 43"/>
                  <a:gd name="T10" fmla="*/ 305 w 446"/>
                  <a:gd name="T11" fmla="*/ 11 h 43"/>
                  <a:gd name="T12" fmla="*/ 330 w 446"/>
                  <a:gd name="T13" fmla="*/ 25 h 43"/>
                  <a:gd name="T14" fmla="*/ 350 w 446"/>
                  <a:gd name="T15" fmla="*/ 5 h 43"/>
                  <a:gd name="T16" fmla="*/ 383 w 446"/>
                  <a:gd name="T17" fmla="*/ 9 h 43"/>
                  <a:gd name="T18" fmla="*/ 435 w 446"/>
                  <a:gd name="T19" fmla="*/ 8 h 43"/>
                  <a:gd name="T20" fmla="*/ 445 w 446"/>
                  <a:gd name="T21" fmla="*/ 14 h 43"/>
                  <a:gd name="T22" fmla="*/ 437 w 446"/>
                  <a:gd name="T23" fmla="*/ 32 h 43"/>
                  <a:gd name="T24" fmla="*/ 419 w 446"/>
                  <a:gd name="T25" fmla="*/ 36 h 43"/>
                  <a:gd name="T26" fmla="*/ 171 w 446"/>
                  <a:gd name="T27" fmla="*/ 39 h 43"/>
                  <a:gd name="T28" fmla="*/ 78 w 446"/>
                  <a:gd name="T29" fmla="*/ 33 h 43"/>
                  <a:gd name="T30" fmla="*/ 12 w 446"/>
                  <a:gd name="T31" fmla="*/ 32 h 43"/>
                  <a:gd name="T32" fmla="*/ 4 w 446"/>
                  <a:gd name="T33" fmla="*/ 15 h 43"/>
                  <a:gd name="T34" fmla="*/ 20 w 446"/>
                  <a:gd name="T35" fmla="*/ 14 h 43"/>
                  <a:gd name="T36" fmla="*/ 71 w 446"/>
                  <a:gd name="T37" fmla="*/ 6 h 43"/>
                  <a:gd name="T38" fmla="*/ 84 w 446"/>
                  <a:gd name="T39" fmla="*/ 4 h 43"/>
                  <a:gd name="T40" fmla="*/ 84 w 446"/>
                  <a:gd name="T41" fmla="*/ 4 h 43"/>
                  <a:gd name="T42" fmla="*/ 136 w 446"/>
                  <a:gd name="T43" fmla="*/ 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6" h="43">
                    <a:moveTo>
                      <a:pt x="136" y="8"/>
                    </a:moveTo>
                    <a:cubicBezTo>
                      <a:pt x="141" y="8"/>
                      <a:pt x="146" y="8"/>
                      <a:pt x="152" y="7"/>
                    </a:cubicBezTo>
                    <a:cubicBezTo>
                      <a:pt x="156" y="4"/>
                      <a:pt x="163" y="4"/>
                      <a:pt x="167" y="7"/>
                    </a:cubicBezTo>
                    <a:cubicBezTo>
                      <a:pt x="189" y="25"/>
                      <a:pt x="214" y="11"/>
                      <a:pt x="237" y="11"/>
                    </a:cubicBezTo>
                    <a:cubicBezTo>
                      <a:pt x="240" y="11"/>
                      <a:pt x="244" y="8"/>
                      <a:pt x="247" y="10"/>
                    </a:cubicBezTo>
                    <a:cubicBezTo>
                      <a:pt x="266" y="25"/>
                      <a:pt x="286" y="13"/>
                      <a:pt x="305" y="11"/>
                    </a:cubicBezTo>
                    <a:cubicBezTo>
                      <a:pt x="316" y="10"/>
                      <a:pt x="324" y="10"/>
                      <a:pt x="330" y="25"/>
                    </a:cubicBezTo>
                    <a:cubicBezTo>
                      <a:pt x="329" y="8"/>
                      <a:pt x="336" y="1"/>
                      <a:pt x="350" y="5"/>
                    </a:cubicBezTo>
                    <a:cubicBezTo>
                      <a:pt x="361" y="8"/>
                      <a:pt x="372" y="8"/>
                      <a:pt x="383" y="9"/>
                    </a:cubicBezTo>
                    <a:cubicBezTo>
                      <a:pt x="400" y="10"/>
                      <a:pt x="418" y="2"/>
                      <a:pt x="435" y="8"/>
                    </a:cubicBezTo>
                    <a:cubicBezTo>
                      <a:pt x="439" y="9"/>
                      <a:pt x="443" y="9"/>
                      <a:pt x="445" y="14"/>
                    </a:cubicBezTo>
                    <a:cubicBezTo>
                      <a:pt x="446" y="22"/>
                      <a:pt x="435" y="24"/>
                      <a:pt x="437" y="32"/>
                    </a:cubicBezTo>
                    <a:cubicBezTo>
                      <a:pt x="431" y="37"/>
                      <a:pt x="425" y="36"/>
                      <a:pt x="419" y="36"/>
                    </a:cubicBezTo>
                    <a:cubicBezTo>
                      <a:pt x="337" y="36"/>
                      <a:pt x="254" y="43"/>
                      <a:pt x="171" y="39"/>
                    </a:cubicBezTo>
                    <a:cubicBezTo>
                      <a:pt x="140" y="37"/>
                      <a:pt x="109" y="35"/>
                      <a:pt x="78" y="33"/>
                    </a:cubicBezTo>
                    <a:cubicBezTo>
                      <a:pt x="57" y="32"/>
                      <a:pt x="34" y="35"/>
                      <a:pt x="12" y="32"/>
                    </a:cubicBezTo>
                    <a:cubicBezTo>
                      <a:pt x="8" y="27"/>
                      <a:pt x="0" y="23"/>
                      <a:pt x="4" y="15"/>
                    </a:cubicBezTo>
                    <a:cubicBezTo>
                      <a:pt x="8" y="8"/>
                      <a:pt x="15" y="13"/>
                      <a:pt x="20" y="14"/>
                    </a:cubicBezTo>
                    <a:cubicBezTo>
                      <a:pt x="38" y="19"/>
                      <a:pt x="55" y="12"/>
                      <a:pt x="71" y="6"/>
                    </a:cubicBezTo>
                    <a:cubicBezTo>
                      <a:pt x="75" y="4"/>
                      <a:pt x="79" y="0"/>
                      <a:pt x="84" y="4"/>
                    </a:cubicBezTo>
                    <a:cubicBezTo>
                      <a:pt x="84" y="4"/>
                      <a:pt x="84" y="4"/>
                      <a:pt x="84" y="4"/>
                    </a:cubicBezTo>
                    <a:cubicBezTo>
                      <a:pt x="101" y="10"/>
                      <a:pt x="118" y="12"/>
                      <a:pt x="136" y="8"/>
                    </a:cubicBezTo>
                    <a:close/>
                  </a:path>
                </a:pathLst>
              </a:custGeom>
              <a:solidFill>
                <a:srgbClr val="7AB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737">
                <a:extLst>
                  <a:ext uri="{FF2B5EF4-FFF2-40B4-BE49-F238E27FC236}">
                    <a16:creationId xmlns:a16="http://schemas.microsoft.com/office/drawing/2014/main" id="{57249B1F-DFB9-4A4B-8785-F8DE83C014AA}"/>
                  </a:ext>
                </a:extLst>
              </p:cNvPr>
              <p:cNvSpPr>
                <a:spLocks/>
              </p:cNvSpPr>
              <p:nvPr/>
            </p:nvSpPr>
            <p:spPr bwMode="auto">
              <a:xfrm>
                <a:off x="1398" y="3083"/>
                <a:ext cx="175" cy="61"/>
              </a:xfrm>
              <a:custGeom>
                <a:avLst/>
                <a:gdLst>
                  <a:gd name="T0" fmla="*/ 12 w 156"/>
                  <a:gd name="T1" fmla="*/ 45 h 54"/>
                  <a:gd name="T2" fmla="*/ 55 w 156"/>
                  <a:gd name="T3" fmla="*/ 30 h 54"/>
                  <a:gd name="T4" fmla="*/ 0 w 156"/>
                  <a:gd name="T5" fmla="*/ 24 h 54"/>
                  <a:gd name="T6" fmla="*/ 32 w 156"/>
                  <a:gd name="T7" fmla="*/ 21 h 54"/>
                  <a:gd name="T8" fmla="*/ 53 w 156"/>
                  <a:gd name="T9" fmla="*/ 15 h 54"/>
                  <a:gd name="T10" fmla="*/ 104 w 156"/>
                  <a:gd name="T11" fmla="*/ 14 h 54"/>
                  <a:gd name="T12" fmla="*/ 125 w 156"/>
                  <a:gd name="T13" fmla="*/ 10 h 54"/>
                  <a:gd name="T14" fmla="*/ 156 w 156"/>
                  <a:gd name="T15" fmla="*/ 12 h 54"/>
                  <a:gd name="T16" fmla="*/ 144 w 156"/>
                  <a:gd name="T17" fmla="*/ 22 h 54"/>
                  <a:gd name="T18" fmla="*/ 124 w 156"/>
                  <a:gd name="T19" fmla="*/ 44 h 54"/>
                  <a:gd name="T20" fmla="*/ 58 w 156"/>
                  <a:gd name="T21" fmla="*/ 47 h 54"/>
                  <a:gd name="T22" fmla="*/ 12 w 156"/>
                  <a:gd name="T23" fmla="*/ 4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54">
                    <a:moveTo>
                      <a:pt x="12" y="45"/>
                    </a:moveTo>
                    <a:cubicBezTo>
                      <a:pt x="26" y="41"/>
                      <a:pt x="44" y="51"/>
                      <a:pt x="55" y="30"/>
                    </a:cubicBezTo>
                    <a:cubicBezTo>
                      <a:pt x="35" y="30"/>
                      <a:pt x="17" y="32"/>
                      <a:pt x="0" y="24"/>
                    </a:cubicBezTo>
                    <a:cubicBezTo>
                      <a:pt x="10" y="16"/>
                      <a:pt x="19" y="3"/>
                      <a:pt x="32" y="21"/>
                    </a:cubicBezTo>
                    <a:cubicBezTo>
                      <a:pt x="33" y="23"/>
                      <a:pt x="44" y="14"/>
                      <a:pt x="53" y="15"/>
                    </a:cubicBezTo>
                    <a:cubicBezTo>
                      <a:pt x="70" y="16"/>
                      <a:pt x="87" y="9"/>
                      <a:pt x="104" y="14"/>
                    </a:cubicBezTo>
                    <a:cubicBezTo>
                      <a:pt x="111" y="15"/>
                      <a:pt x="118" y="12"/>
                      <a:pt x="125" y="10"/>
                    </a:cubicBezTo>
                    <a:cubicBezTo>
                      <a:pt x="135" y="7"/>
                      <a:pt x="147" y="0"/>
                      <a:pt x="156" y="12"/>
                    </a:cubicBezTo>
                    <a:cubicBezTo>
                      <a:pt x="153" y="16"/>
                      <a:pt x="155" y="25"/>
                      <a:pt x="144" y="22"/>
                    </a:cubicBezTo>
                    <a:cubicBezTo>
                      <a:pt x="127" y="19"/>
                      <a:pt x="123" y="29"/>
                      <a:pt x="124" y="44"/>
                    </a:cubicBezTo>
                    <a:cubicBezTo>
                      <a:pt x="103" y="54"/>
                      <a:pt x="80" y="45"/>
                      <a:pt x="58" y="47"/>
                    </a:cubicBezTo>
                    <a:cubicBezTo>
                      <a:pt x="43" y="48"/>
                      <a:pt x="27" y="52"/>
                      <a:pt x="12" y="45"/>
                    </a:cubicBezTo>
                    <a:close/>
                  </a:path>
                </a:pathLst>
              </a:custGeom>
              <a:solidFill>
                <a:srgbClr val="AD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738">
                <a:extLst>
                  <a:ext uri="{FF2B5EF4-FFF2-40B4-BE49-F238E27FC236}">
                    <a16:creationId xmlns:a16="http://schemas.microsoft.com/office/drawing/2014/main" id="{F5EF8FED-E3EC-4200-A83F-E8C5089CD48C}"/>
                  </a:ext>
                </a:extLst>
              </p:cNvPr>
              <p:cNvSpPr>
                <a:spLocks/>
              </p:cNvSpPr>
              <p:nvPr/>
            </p:nvSpPr>
            <p:spPr bwMode="auto">
              <a:xfrm>
                <a:off x="1038" y="2999"/>
                <a:ext cx="225" cy="48"/>
              </a:xfrm>
              <a:custGeom>
                <a:avLst/>
                <a:gdLst>
                  <a:gd name="T0" fmla="*/ 200 w 200"/>
                  <a:gd name="T1" fmla="*/ 15 h 43"/>
                  <a:gd name="T2" fmla="*/ 167 w 200"/>
                  <a:gd name="T3" fmla="*/ 34 h 43"/>
                  <a:gd name="T4" fmla="*/ 125 w 200"/>
                  <a:gd name="T5" fmla="*/ 25 h 43"/>
                  <a:gd name="T6" fmla="*/ 128 w 200"/>
                  <a:gd name="T7" fmla="*/ 43 h 43"/>
                  <a:gd name="T8" fmla="*/ 124 w 200"/>
                  <a:gd name="T9" fmla="*/ 43 h 43"/>
                  <a:gd name="T10" fmla="*/ 61 w 200"/>
                  <a:gd name="T11" fmla="*/ 30 h 43"/>
                  <a:gd name="T12" fmla="*/ 32 w 200"/>
                  <a:gd name="T13" fmla="*/ 31 h 43"/>
                  <a:gd name="T14" fmla="*/ 5 w 200"/>
                  <a:gd name="T15" fmla="*/ 27 h 43"/>
                  <a:gd name="T16" fmla="*/ 0 w 200"/>
                  <a:gd name="T17" fmla="*/ 3 h 43"/>
                  <a:gd name="T18" fmla="*/ 8 w 200"/>
                  <a:gd name="T19" fmla="*/ 9 h 43"/>
                  <a:gd name="T20" fmla="*/ 93 w 200"/>
                  <a:gd name="T21" fmla="*/ 9 h 43"/>
                  <a:gd name="T22" fmla="*/ 136 w 200"/>
                  <a:gd name="T23" fmla="*/ 20 h 43"/>
                  <a:gd name="T24" fmla="*/ 171 w 200"/>
                  <a:gd name="T25" fmla="*/ 16 h 43"/>
                  <a:gd name="T26" fmla="*/ 200 w 200"/>
                  <a:gd name="T27" fmla="*/ 1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43">
                    <a:moveTo>
                      <a:pt x="200" y="15"/>
                    </a:moveTo>
                    <a:cubicBezTo>
                      <a:pt x="192" y="26"/>
                      <a:pt x="173" y="19"/>
                      <a:pt x="167" y="34"/>
                    </a:cubicBezTo>
                    <a:cubicBezTo>
                      <a:pt x="154" y="28"/>
                      <a:pt x="138" y="34"/>
                      <a:pt x="125" y="25"/>
                    </a:cubicBezTo>
                    <a:cubicBezTo>
                      <a:pt x="118" y="33"/>
                      <a:pt x="130" y="36"/>
                      <a:pt x="128" y="43"/>
                    </a:cubicBezTo>
                    <a:cubicBezTo>
                      <a:pt x="127" y="43"/>
                      <a:pt x="125" y="43"/>
                      <a:pt x="124" y="43"/>
                    </a:cubicBezTo>
                    <a:cubicBezTo>
                      <a:pt x="102" y="41"/>
                      <a:pt x="83" y="30"/>
                      <a:pt x="61" y="30"/>
                    </a:cubicBezTo>
                    <a:cubicBezTo>
                      <a:pt x="52" y="31"/>
                      <a:pt x="43" y="21"/>
                      <a:pt x="32" y="31"/>
                    </a:cubicBezTo>
                    <a:cubicBezTo>
                      <a:pt x="25" y="37"/>
                      <a:pt x="13" y="32"/>
                      <a:pt x="5" y="27"/>
                    </a:cubicBezTo>
                    <a:cubicBezTo>
                      <a:pt x="3" y="19"/>
                      <a:pt x="1" y="11"/>
                      <a:pt x="0" y="3"/>
                    </a:cubicBezTo>
                    <a:cubicBezTo>
                      <a:pt x="3" y="5"/>
                      <a:pt x="6" y="9"/>
                      <a:pt x="8" y="9"/>
                    </a:cubicBezTo>
                    <a:cubicBezTo>
                      <a:pt x="36" y="0"/>
                      <a:pt x="64" y="16"/>
                      <a:pt x="93" y="9"/>
                    </a:cubicBezTo>
                    <a:cubicBezTo>
                      <a:pt x="107" y="6"/>
                      <a:pt x="126" y="0"/>
                      <a:pt x="136" y="20"/>
                    </a:cubicBezTo>
                    <a:cubicBezTo>
                      <a:pt x="147" y="11"/>
                      <a:pt x="160" y="26"/>
                      <a:pt x="171" y="16"/>
                    </a:cubicBezTo>
                    <a:cubicBezTo>
                      <a:pt x="180" y="8"/>
                      <a:pt x="190" y="9"/>
                      <a:pt x="200" y="15"/>
                    </a:cubicBezTo>
                    <a:close/>
                  </a:path>
                </a:pathLst>
              </a:custGeom>
              <a:solidFill>
                <a:srgbClr val="A8D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739">
                <a:extLst>
                  <a:ext uri="{FF2B5EF4-FFF2-40B4-BE49-F238E27FC236}">
                    <a16:creationId xmlns:a16="http://schemas.microsoft.com/office/drawing/2014/main" id="{227CD611-126B-4F14-A035-0785ABB155BF}"/>
                  </a:ext>
                </a:extLst>
              </p:cNvPr>
              <p:cNvSpPr>
                <a:spLocks/>
              </p:cNvSpPr>
              <p:nvPr/>
            </p:nvSpPr>
            <p:spPr bwMode="auto">
              <a:xfrm>
                <a:off x="1043" y="3011"/>
                <a:ext cx="135" cy="40"/>
              </a:xfrm>
              <a:custGeom>
                <a:avLst/>
                <a:gdLst>
                  <a:gd name="T0" fmla="*/ 1 w 120"/>
                  <a:gd name="T1" fmla="*/ 16 h 35"/>
                  <a:gd name="T2" fmla="*/ 17 w 120"/>
                  <a:gd name="T3" fmla="*/ 16 h 35"/>
                  <a:gd name="T4" fmla="*/ 31 w 120"/>
                  <a:gd name="T5" fmla="*/ 7 h 35"/>
                  <a:gd name="T6" fmla="*/ 36 w 120"/>
                  <a:gd name="T7" fmla="*/ 2 h 35"/>
                  <a:gd name="T8" fmla="*/ 41 w 120"/>
                  <a:gd name="T9" fmla="*/ 5 h 35"/>
                  <a:gd name="T10" fmla="*/ 55 w 120"/>
                  <a:gd name="T11" fmla="*/ 15 h 35"/>
                  <a:gd name="T12" fmla="*/ 111 w 120"/>
                  <a:gd name="T13" fmla="*/ 25 h 35"/>
                  <a:gd name="T14" fmla="*/ 120 w 120"/>
                  <a:gd name="T15" fmla="*/ 32 h 35"/>
                  <a:gd name="T16" fmla="*/ 3 w 120"/>
                  <a:gd name="T17" fmla="*/ 28 h 35"/>
                  <a:gd name="T18" fmla="*/ 1 w 120"/>
                  <a:gd name="T19"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35">
                    <a:moveTo>
                      <a:pt x="1" y="16"/>
                    </a:moveTo>
                    <a:cubicBezTo>
                      <a:pt x="6" y="17"/>
                      <a:pt x="10" y="11"/>
                      <a:pt x="17" y="16"/>
                    </a:cubicBezTo>
                    <a:cubicBezTo>
                      <a:pt x="22" y="20"/>
                      <a:pt x="29" y="14"/>
                      <a:pt x="31" y="7"/>
                    </a:cubicBezTo>
                    <a:cubicBezTo>
                      <a:pt x="31" y="5"/>
                      <a:pt x="34" y="3"/>
                      <a:pt x="36" y="2"/>
                    </a:cubicBezTo>
                    <a:cubicBezTo>
                      <a:pt x="39" y="0"/>
                      <a:pt x="42" y="1"/>
                      <a:pt x="41" y="5"/>
                    </a:cubicBezTo>
                    <a:cubicBezTo>
                      <a:pt x="41" y="15"/>
                      <a:pt x="53" y="15"/>
                      <a:pt x="55" y="15"/>
                    </a:cubicBezTo>
                    <a:cubicBezTo>
                      <a:pt x="76" y="6"/>
                      <a:pt x="91" y="30"/>
                      <a:pt x="111" y="25"/>
                    </a:cubicBezTo>
                    <a:cubicBezTo>
                      <a:pt x="115" y="24"/>
                      <a:pt x="118" y="28"/>
                      <a:pt x="120" y="32"/>
                    </a:cubicBezTo>
                    <a:cubicBezTo>
                      <a:pt x="81" y="35"/>
                      <a:pt x="42" y="24"/>
                      <a:pt x="3" y="28"/>
                    </a:cubicBezTo>
                    <a:cubicBezTo>
                      <a:pt x="0" y="25"/>
                      <a:pt x="0" y="20"/>
                      <a:pt x="1" y="16"/>
                    </a:cubicBezTo>
                    <a:close/>
                  </a:path>
                </a:pathLst>
              </a:custGeom>
              <a:solidFill>
                <a:srgbClr val="7BB2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740">
                <a:extLst>
                  <a:ext uri="{FF2B5EF4-FFF2-40B4-BE49-F238E27FC236}">
                    <a16:creationId xmlns:a16="http://schemas.microsoft.com/office/drawing/2014/main" id="{BCB1BD45-31A8-442F-941A-23F683FE4037}"/>
                  </a:ext>
                </a:extLst>
              </p:cNvPr>
              <p:cNvSpPr>
                <a:spLocks/>
              </p:cNvSpPr>
              <p:nvPr/>
            </p:nvSpPr>
            <p:spPr bwMode="auto">
              <a:xfrm>
                <a:off x="1652" y="3024"/>
                <a:ext cx="142" cy="23"/>
              </a:xfrm>
              <a:custGeom>
                <a:avLst/>
                <a:gdLst>
                  <a:gd name="T0" fmla="*/ 7 w 126"/>
                  <a:gd name="T1" fmla="*/ 21 h 21"/>
                  <a:gd name="T2" fmla="*/ 14 w 126"/>
                  <a:gd name="T3" fmla="*/ 5 h 21"/>
                  <a:gd name="T4" fmla="*/ 32 w 126"/>
                  <a:gd name="T5" fmla="*/ 2 h 21"/>
                  <a:gd name="T6" fmla="*/ 77 w 126"/>
                  <a:gd name="T7" fmla="*/ 4 h 21"/>
                  <a:gd name="T8" fmla="*/ 82 w 126"/>
                  <a:gd name="T9" fmla="*/ 6 h 21"/>
                  <a:gd name="T10" fmla="*/ 126 w 126"/>
                  <a:gd name="T11" fmla="*/ 21 h 21"/>
                  <a:gd name="T12" fmla="*/ 41 w 126"/>
                  <a:gd name="T13" fmla="*/ 21 h 21"/>
                  <a:gd name="T14" fmla="*/ 7 w 126"/>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21">
                    <a:moveTo>
                      <a:pt x="7" y="21"/>
                    </a:moveTo>
                    <a:cubicBezTo>
                      <a:pt x="0" y="16"/>
                      <a:pt x="0" y="16"/>
                      <a:pt x="14" y="5"/>
                    </a:cubicBezTo>
                    <a:cubicBezTo>
                      <a:pt x="19" y="0"/>
                      <a:pt x="25" y="0"/>
                      <a:pt x="32" y="2"/>
                    </a:cubicBezTo>
                    <a:cubicBezTo>
                      <a:pt x="46" y="19"/>
                      <a:pt x="61" y="7"/>
                      <a:pt x="77" y="4"/>
                    </a:cubicBezTo>
                    <a:cubicBezTo>
                      <a:pt x="79" y="4"/>
                      <a:pt x="80" y="4"/>
                      <a:pt x="82" y="6"/>
                    </a:cubicBezTo>
                    <a:cubicBezTo>
                      <a:pt x="96" y="12"/>
                      <a:pt x="110" y="17"/>
                      <a:pt x="126" y="21"/>
                    </a:cubicBezTo>
                    <a:cubicBezTo>
                      <a:pt x="98" y="21"/>
                      <a:pt x="69" y="21"/>
                      <a:pt x="41" y="21"/>
                    </a:cubicBezTo>
                    <a:cubicBezTo>
                      <a:pt x="30" y="21"/>
                      <a:pt x="18" y="21"/>
                      <a:pt x="7" y="21"/>
                    </a:cubicBezTo>
                    <a:close/>
                  </a:path>
                </a:pathLst>
              </a:custGeom>
              <a:solidFill>
                <a:srgbClr val="579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741">
                <a:extLst>
                  <a:ext uri="{FF2B5EF4-FFF2-40B4-BE49-F238E27FC236}">
                    <a16:creationId xmlns:a16="http://schemas.microsoft.com/office/drawing/2014/main" id="{966F261C-CFCD-4360-9C18-F4810D93B6CD}"/>
                  </a:ext>
                </a:extLst>
              </p:cNvPr>
              <p:cNvSpPr>
                <a:spLocks/>
              </p:cNvSpPr>
              <p:nvPr/>
            </p:nvSpPr>
            <p:spPr bwMode="auto">
              <a:xfrm>
                <a:off x="1268" y="3090"/>
                <a:ext cx="122" cy="25"/>
              </a:xfrm>
              <a:custGeom>
                <a:avLst/>
                <a:gdLst>
                  <a:gd name="T0" fmla="*/ 108 w 109"/>
                  <a:gd name="T1" fmla="*/ 14 h 22"/>
                  <a:gd name="T2" fmla="*/ 52 w 109"/>
                  <a:gd name="T3" fmla="*/ 12 h 22"/>
                  <a:gd name="T4" fmla="*/ 15 w 109"/>
                  <a:gd name="T5" fmla="*/ 11 h 22"/>
                  <a:gd name="T6" fmla="*/ 0 w 109"/>
                  <a:gd name="T7" fmla="*/ 6 h 22"/>
                  <a:gd name="T8" fmla="*/ 7 w 109"/>
                  <a:gd name="T9" fmla="*/ 0 h 22"/>
                  <a:gd name="T10" fmla="*/ 95 w 109"/>
                  <a:gd name="T11" fmla="*/ 3 h 22"/>
                  <a:gd name="T12" fmla="*/ 108 w 109"/>
                  <a:gd name="T13" fmla="*/ 14 h 22"/>
                </a:gdLst>
                <a:ahLst/>
                <a:cxnLst>
                  <a:cxn ang="0">
                    <a:pos x="T0" y="T1"/>
                  </a:cxn>
                  <a:cxn ang="0">
                    <a:pos x="T2" y="T3"/>
                  </a:cxn>
                  <a:cxn ang="0">
                    <a:pos x="T4" y="T5"/>
                  </a:cxn>
                  <a:cxn ang="0">
                    <a:pos x="T6" y="T7"/>
                  </a:cxn>
                  <a:cxn ang="0">
                    <a:pos x="T8" y="T9"/>
                  </a:cxn>
                  <a:cxn ang="0">
                    <a:pos x="T10" y="T11"/>
                  </a:cxn>
                  <a:cxn ang="0">
                    <a:pos x="T12" y="T13"/>
                  </a:cxn>
                </a:cxnLst>
                <a:rect l="0" t="0" r="r" b="b"/>
                <a:pathLst>
                  <a:path w="109" h="22">
                    <a:moveTo>
                      <a:pt x="108" y="14"/>
                    </a:moveTo>
                    <a:cubicBezTo>
                      <a:pt x="89" y="12"/>
                      <a:pt x="71" y="22"/>
                      <a:pt x="52" y="12"/>
                    </a:cubicBezTo>
                    <a:cubicBezTo>
                      <a:pt x="42" y="8"/>
                      <a:pt x="28" y="8"/>
                      <a:pt x="15" y="11"/>
                    </a:cubicBezTo>
                    <a:cubicBezTo>
                      <a:pt x="11" y="12"/>
                      <a:pt x="1" y="18"/>
                      <a:pt x="0" y="6"/>
                    </a:cubicBezTo>
                    <a:cubicBezTo>
                      <a:pt x="1" y="3"/>
                      <a:pt x="3" y="0"/>
                      <a:pt x="7" y="0"/>
                    </a:cubicBezTo>
                    <a:cubicBezTo>
                      <a:pt x="36" y="5"/>
                      <a:pt x="66" y="7"/>
                      <a:pt x="95" y="3"/>
                    </a:cubicBezTo>
                    <a:cubicBezTo>
                      <a:pt x="105" y="1"/>
                      <a:pt x="109" y="4"/>
                      <a:pt x="108" y="14"/>
                    </a:cubicBezTo>
                    <a:close/>
                  </a:path>
                </a:pathLst>
              </a:custGeom>
              <a:solidFill>
                <a:srgbClr val="AD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742">
                <a:extLst>
                  <a:ext uri="{FF2B5EF4-FFF2-40B4-BE49-F238E27FC236}">
                    <a16:creationId xmlns:a16="http://schemas.microsoft.com/office/drawing/2014/main" id="{3220BC37-CDBC-426A-A8B9-A90CABCA8403}"/>
                  </a:ext>
                </a:extLst>
              </p:cNvPr>
              <p:cNvSpPr>
                <a:spLocks/>
              </p:cNvSpPr>
              <p:nvPr/>
            </p:nvSpPr>
            <p:spPr bwMode="auto">
              <a:xfrm>
                <a:off x="1025" y="3060"/>
                <a:ext cx="33" cy="61"/>
              </a:xfrm>
              <a:custGeom>
                <a:avLst/>
                <a:gdLst>
                  <a:gd name="T0" fmla="*/ 29 w 29"/>
                  <a:gd name="T1" fmla="*/ 29 h 55"/>
                  <a:gd name="T2" fmla="*/ 27 w 29"/>
                  <a:gd name="T3" fmla="*/ 33 h 55"/>
                  <a:gd name="T4" fmla="*/ 9 w 29"/>
                  <a:gd name="T5" fmla="*/ 55 h 55"/>
                  <a:gd name="T6" fmla="*/ 8 w 29"/>
                  <a:gd name="T7" fmla="*/ 24 h 55"/>
                  <a:gd name="T8" fmla="*/ 20 w 29"/>
                  <a:gd name="T9" fmla="*/ 0 h 55"/>
                  <a:gd name="T10" fmla="*/ 29 w 29"/>
                  <a:gd name="T11" fmla="*/ 29 h 55"/>
                </a:gdLst>
                <a:ahLst/>
                <a:cxnLst>
                  <a:cxn ang="0">
                    <a:pos x="T0" y="T1"/>
                  </a:cxn>
                  <a:cxn ang="0">
                    <a:pos x="T2" y="T3"/>
                  </a:cxn>
                  <a:cxn ang="0">
                    <a:pos x="T4" y="T5"/>
                  </a:cxn>
                  <a:cxn ang="0">
                    <a:pos x="T6" y="T7"/>
                  </a:cxn>
                  <a:cxn ang="0">
                    <a:pos x="T8" y="T9"/>
                  </a:cxn>
                  <a:cxn ang="0">
                    <a:pos x="T10" y="T11"/>
                  </a:cxn>
                </a:cxnLst>
                <a:rect l="0" t="0" r="r" b="b"/>
                <a:pathLst>
                  <a:path w="29" h="55">
                    <a:moveTo>
                      <a:pt x="29" y="29"/>
                    </a:moveTo>
                    <a:cubicBezTo>
                      <a:pt x="28" y="30"/>
                      <a:pt x="28" y="32"/>
                      <a:pt x="27" y="33"/>
                    </a:cubicBezTo>
                    <a:cubicBezTo>
                      <a:pt x="22" y="40"/>
                      <a:pt x="16" y="47"/>
                      <a:pt x="9" y="55"/>
                    </a:cubicBezTo>
                    <a:cubicBezTo>
                      <a:pt x="0" y="45"/>
                      <a:pt x="0" y="35"/>
                      <a:pt x="8" y="24"/>
                    </a:cubicBezTo>
                    <a:cubicBezTo>
                      <a:pt x="14" y="17"/>
                      <a:pt x="22" y="11"/>
                      <a:pt x="20" y="0"/>
                    </a:cubicBezTo>
                    <a:cubicBezTo>
                      <a:pt x="23" y="10"/>
                      <a:pt x="26" y="19"/>
                      <a:pt x="29" y="29"/>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743">
                <a:extLst>
                  <a:ext uri="{FF2B5EF4-FFF2-40B4-BE49-F238E27FC236}">
                    <a16:creationId xmlns:a16="http://schemas.microsoft.com/office/drawing/2014/main" id="{7F255AD5-F318-422D-B9C9-B173750C8EA3}"/>
                  </a:ext>
                </a:extLst>
              </p:cNvPr>
              <p:cNvSpPr>
                <a:spLocks/>
              </p:cNvSpPr>
              <p:nvPr/>
            </p:nvSpPr>
            <p:spPr bwMode="auto">
              <a:xfrm>
                <a:off x="1182" y="3083"/>
                <a:ext cx="81" cy="19"/>
              </a:xfrm>
              <a:custGeom>
                <a:avLst/>
                <a:gdLst>
                  <a:gd name="T0" fmla="*/ 72 w 72"/>
                  <a:gd name="T1" fmla="*/ 12 h 17"/>
                  <a:gd name="T2" fmla="*/ 70 w 72"/>
                  <a:gd name="T3" fmla="*/ 17 h 17"/>
                  <a:gd name="T4" fmla="*/ 8 w 72"/>
                  <a:gd name="T5" fmla="*/ 12 h 17"/>
                  <a:gd name="T6" fmla="*/ 0 w 72"/>
                  <a:gd name="T7" fmla="*/ 4 h 17"/>
                  <a:gd name="T8" fmla="*/ 47 w 72"/>
                  <a:gd name="T9" fmla="*/ 2 h 17"/>
                  <a:gd name="T10" fmla="*/ 72 w 72"/>
                  <a:gd name="T11" fmla="*/ 12 h 17"/>
                </a:gdLst>
                <a:ahLst/>
                <a:cxnLst>
                  <a:cxn ang="0">
                    <a:pos x="T0" y="T1"/>
                  </a:cxn>
                  <a:cxn ang="0">
                    <a:pos x="T2" y="T3"/>
                  </a:cxn>
                  <a:cxn ang="0">
                    <a:pos x="T4" y="T5"/>
                  </a:cxn>
                  <a:cxn ang="0">
                    <a:pos x="T6" y="T7"/>
                  </a:cxn>
                  <a:cxn ang="0">
                    <a:pos x="T8" y="T9"/>
                  </a:cxn>
                  <a:cxn ang="0">
                    <a:pos x="T10" y="T11"/>
                  </a:cxn>
                </a:cxnLst>
                <a:rect l="0" t="0" r="r" b="b"/>
                <a:pathLst>
                  <a:path w="72" h="17">
                    <a:moveTo>
                      <a:pt x="72" y="12"/>
                    </a:moveTo>
                    <a:cubicBezTo>
                      <a:pt x="71" y="14"/>
                      <a:pt x="70" y="17"/>
                      <a:pt x="70" y="17"/>
                    </a:cubicBezTo>
                    <a:cubicBezTo>
                      <a:pt x="50" y="11"/>
                      <a:pt x="29" y="13"/>
                      <a:pt x="8" y="12"/>
                    </a:cubicBezTo>
                    <a:cubicBezTo>
                      <a:pt x="5" y="12"/>
                      <a:pt x="3" y="7"/>
                      <a:pt x="0" y="4"/>
                    </a:cubicBezTo>
                    <a:cubicBezTo>
                      <a:pt x="16" y="8"/>
                      <a:pt x="31" y="0"/>
                      <a:pt x="47" y="2"/>
                    </a:cubicBezTo>
                    <a:cubicBezTo>
                      <a:pt x="58" y="3"/>
                      <a:pt x="64" y="8"/>
                      <a:pt x="72" y="12"/>
                    </a:cubicBezTo>
                    <a:close/>
                  </a:path>
                </a:pathLst>
              </a:custGeom>
              <a:solidFill>
                <a:srgbClr val="ADD1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744">
                <a:extLst>
                  <a:ext uri="{FF2B5EF4-FFF2-40B4-BE49-F238E27FC236}">
                    <a16:creationId xmlns:a16="http://schemas.microsoft.com/office/drawing/2014/main" id="{7DE067EA-33CC-4F8D-9CA0-A93E5B93FBE0}"/>
                  </a:ext>
                </a:extLst>
              </p:cNvPr>
              <p:cNvSpPr>
                <a:spLocks/>
              </p:cNvSpPr>
              <p:nvPr/>
            </p:nvSpPr>
            <p:spPr bwMode="auto">
              <a:xfrm>
                <a:off x="2063" y="3073"/>
                <a:ext cx="65" cy="24"/>
              </a:xfrm>
              <a:custGeom>
                <a:avLst/>
                <a:gdLst>
                  <a:gd name="T0" fmla="*/ 56 w 57"/>
                  <a:gd name="T1" fmla="*/ 5 h 21"/>
                  <a:gd name="T2" fmla="*/ 46 w 57"/>
                  <a:gd name="T3" fmla="*/ 16 h 21"/>
                  <a:gd name="T4" fmla="*/ 11 w 57"/>
                  <a:gd name="T5" fmla="*/ 19 h 21"/>
                  <a:gd name="T6" fmla="*/ 0 w 57"/>
                  <a:gd name="T7" fmla="*/ 17 h 21"/>
                  <a:gd name="T8" fmla="*/ 56 w 57"/>
                  <a:gd name="T9" fmla="*/ 5 h 21"/>
                </a:gdLst>
                <a:ahLst/>
                <a:cxnLst>
                  <a:cxn ang="0">
                    <a:pos x="T0" y="T1"/>
                  </a:cxn>
                  <a:cxn ang="0">
                    <a:pos x="T2" y="T3"/>
                  </a:cxn>
                  <a:cxn ang="0">
                    <a:pos x="T4" y="T5"/>
                  </a:cxn>
                  <a:cxn ang="0">
                    <a:pos x="T6" y="T7"/>
                  </a:cxn>
                  <a:cxn ang="0">
                    <a:pos x="T8" y="T9"/>
                  </a:cxn>
                </a:cxnLst>
                <a:rect l="0" t="0" r="r" b="b"/>
                <a:pathLst>
                  <a:path w="57" h="21">
                    <a:moveTo>
                      <a:pt x="56" y="5"/>
                    </a:moveTo>
                    <a:cubicBezTo>
                      <a:pt x="57" y="12"/>
                      <a:pt x="53" y="20"/>
                      <a:pt x="46" y="16"/>
                    </a:cubicBezTo>
                    <a:cubicBezTo>
                      <a:pt x="32" y="9"/>
                      <a:pt x="22" y="13"/>
                      <a:pt x="11" y="19"/>
                    </a:cubicBezTo>
                    <a:cubicBezTo>
                      <a:pt x="8" y="21"/>
                      <a:pt x="4" y="18"/>
                      <a:pt x="0" y="17"/>
                    </a:cubicBezTo>
                    <a:cubicBezTo>
                      <a:pt x="17" y="4"/>
                      <a:pt x="36" y="0"/>
                      <a:pt x="56" y="5"/>
                    </a:cubicBezTo>
                    <a:close/>
                  </a:path>
                </a:pathLst>
              </a:custGeom>
              <a:solidFill>
                <a:srgbClr val="98C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745">
                <a:extLst>
                  <a:ext uri="{FF2B5EF4-FFF2-40B4-BE49-F238E27FC236}">
                    <a16:creationId xmlns:a16="http://schemas.microsoft.com/office/drawing/2014/main" id="{3C0D29E2-7877-4876-A541-95A8B1E885CA}"/>
                  </a:ext>
                </a:extLst>
              </p:cNvPr>
              <p:cNvSpPr>
                <a:spLocks/>
              </p:cNvSpPr>
              <p:nvPr/>
            </p:nvSpPr>
            <p:spPr bwMode="auto">
              <a:xfrm>
                <a:off x="1079" y="3164"/>
                <a:ext cx="919" cy="66"/>
              </a:xfrm>
              <a:custGeom>
                <a:avLst/>
                <a:gdLst>
                  <a:gd name="T0" fmla="*/ 12 w 818"/>
                  <a:gd name="T1" fmla="*/ 48 h 59"/>
                  <a:gd name="T2" fmla="*/ 0 w 818"/>
                  <a:gd name="T3" fmla="*/ 8 h 59"/>
                  <a:gd name="T4" fmla="*/ 40 w 818"/>
                  <a:gd name="T5" fmla="*/ 8 h 59"/>
                  <a:gd name="T6" fmla="*/ 92 w 818"/>
                  <a:gd name="T7" fmla="*/ 6 h 59"/>
                  <a:gd name="T8" fmla="*/ 184 w 818"/>
                  <a:gd name="T9" fmla="*/ 6 h 59"/>
                  <a:gd name="T10" fmla="*/ 280 w 818"/>
                  <a:gd name="T11" fmla="*/ 3 h 59"/>
                  <a:gd name="T12" fmla="*/ 311 w 818"/>
                  <a:gd name="T13" fmla="*/ 7 h 59"/>
                  <a:gd name="T14" fmla="*/ 422 w 818"/>
                  <a:gd name="T15" fmla="*/ 9 h 59"/>
                  <a:gd name="T16" fmla="*/ 470 w 818"/>
                  <a:gd name="T17" fmla="*/ 14 h 59"/>
                  <a:gd name="T18" fmla="*/ 500 w 818"/>
                  <a:gd name="T19" fmla="*/ 10 h 59"/>
                  <a:gd name="T20" fmla="*/ 624 w 818"/>
                  <a:gd name="T21" fmla="*/ 11 h 59"/>
                  <a:gd name="T22" fmla="*/ 717 w 818"/>
                  <a:gd name="T23" fmla="*/ 15 h 59"/>
                  <a:gd name="T24" fmla="*/ 751 w 818"/>
                  <a:gd name="T25" fmla="*/ 7 h 59"/>
                  <a:gd name="T26" fmla="*/ 760 w 818"/>
                  <a:gd name="T27" fmla="*/ 12 h 59"/>
                  <a:gd name="T28" fmla="*/ 756 w 818"/>
                  <a:gd name="T29" fmla="*/ 21 h 59"/>
                  <a:gd name="T30" fmla="*/ 747 w 818"/>
                  <a:gd name="T31" fmla="*/ 25 h 59"/>
                  <a:gd name="T32" fmla="*/ 797 w 818"/>
                  <a:gd name="T33" fmla="*/ 24 h 59"/>
                  <a:gd name="T34" fmla="*/ 812 w 818"/>
                  <a:gd name="T35" fmla="*/ 40 h 59"/>
                  <a:gd name="T36" fmla="*/ 752 w 818"/>
                  <a:gd name="T37" fmla="*/ 45 h 59"/>
                  <a:gd name="T38" fmla="*/ 678 w 818"/>
                  <a:gd name="T39" fmla="*/ 53 h 59"/>
                  <a:gd name="T40" fmla="*/ 649 w 818"/>
                  <a:gd name="T41" fmla="*/ 52 h 59"/>
                  <a:gd name="T42" fmla="*/ 540 w 818"/>
                  <a:gd name="T43" fmla="*/ 51 h 59"/>
                  <a:gd name="T44" fmla="*/ 400 w 818"/>
                  <a:gd name="T45" fmla="*/ 48 h 59"/>
                  <a:gd name="T46" fmla="*/ 314 w 818"/>
                  <a:gd name="T47" fmla="*/ 47 h 59"/>
                  <a:gd name="T48" fmla="*/ 288 w 818"/>
                  <a:gd name="T49" fmla="*/ 45 h 59"/>
                  <a:gd name="T50" fmla="*/ 233 w 818"/>
                  <a:gd name="T51" fmla="*/ 46 h 59"/>
                  <a:gd name="T52" fmla="*/ 180 w 818"/>
                  <a:gd name="T53" fmla="*/ 43 h 59"/>
                  <a:gd name="T54" fmla="*/ 72 w 818"/>
                  <a:gd name="T55" fmla="*/ 47 h 59"/>
                  <a:gd name="T56" fmla="*/ 21 w 818"/>
                  <a:gd name="T57" fmla="*/ 43 h 59"/>
                  <a:gd name="T58" fmla="*/ 12 w 818"/>
                  <a:gd name="T59" fmla="*/ 4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18" h="59">
                    <a:moveTo>
                      <a:pt x="12" y="48"/>
                    </a:moveTo>
                    <a:cubicBezTo>
                      <a:pt x="6" y="35"/>
                      <a:pt x="2" y="22"/>
                      <a:pt x="0" y="8"/>
                    </a:cubicBezTo>
                    <a:cubicBezTo>
                      <a:pt x="13" y="6"/>
                      <a:pt x="27" y="4"/>
                      <a:pt x="40" y="8"/>
                    </a:cubicBezTo>
                    <a:cubicBezTo>
                      <a:pt x="57" y="14"/>
                      <a:pt x="74" y="4"/>
                      <a:pt x="92" y="6"/>
                    </a:cubicBezTo>
                    <a:cubicBezTo>
                      <a:pt x="122" y="9"/>
                      <a:pt x="153" y="7"/>
                      <a:pt x="184" y="6"/>
                    </a:cubicBezTo>
                    <a:cubicBezTo>
                      <a:pt x="216" y="6"/>
                      <a:pt x="248" y="2"/>
                      <a:pt x="280" y="3"/>
                    </a:cubicBezTo>
                    <a:cubicBezTo>
                      <a:pt x="291" y="3"/>
                      <a:pt x="301" y="6"/>
                      <a:pt x="311" y="7"/>
                    </a:cubicBezTo>
                    <a:cubicBezTo>
                      <a:pt x="348" y="12"/>
                      <a:pt x="385" y="12"/>
                      <a:pt x="422" y="9"/>
                    </a:cubicBezTo>
                    <a:cubicBezTo>
                      <a:pt x="438" y="8"/>
                      <a:pt x="455" y="9"/>
                      <a:pt x="470" y="14"/>
                    </a:cubicBezTo>
                    <a:cubicBezTo>
                      <a:pt x="482" y="18"/>
                      <a:pt x="489" y="10"/>
                      <a:pt x="500" y="10"/>
                    </a:cubicBezTo>
                    <a:cubicBezTo>
                      <a:pt x="541" y="14"/>
                      <a:pt x="583" y="12"/>
                      <a:pt x="624" y="11"/>
                    </a:cubicBezTo>
                    <a:cubicBezTo>
                      <a:pt x="655" y="10"/>
                      <a:pt x="686" y="0"/>
                      <a:pt x="717" y="15"/>
                    </a:cubicBezTo>
                    <a:cubicBezTo>
                      <a:pt x="724" y="18"/>
                      <a:pt x="739" y="8"/>
                      <a:pt x="751" y="7"/>
                    </a:cubicBezTo>
                    <a:cubicBezTo>
                      <a:pt x="756" y="7"/>
                      <a:pt x="756" y="11"/>
                      <a:pt x="760" y="12"/>
                    </a:cubicBezTo>
                    <a:cubicBezTo>
                      <a:pt x="761" y="16"/>
                      <a:pt x="759" y="19"/>
                      <a:pt x="756" y="21"/>
                    </a:cubicBezTo>
                    <a:cubicBezTo>
                      <a:pt x="753" y="23"/>
                      <a:pt x="750" y="26"/>
                      <a:pt x="747" y="25"/>
                    </a:cubicBezTo>
                    <a:cubicBezTo>
                      <a:pt x="763" y="25"/>
                      <a:pt x="779" y="28"/>
                      <a:pt x="797" y="24"/>
                    </a:cubicBezTo>
                    <a:cubicBezTo>
                      <a:pt x="806" y="23"/>
                      <a:pt x="818" y="23"/>
                      <a:pt x="812" y="40"/>
                    </a:cubicBezTo>
                    <a:cubicBezTo>
                      <a:pt x="792" y="44"/>
                      <a:pt x="772" y="44"/>
                      <a:pt x="752" y="45"/>
                    </a:cubicBezTo>
                    <a:cubicBezTo>
                      <a:pt x="727" y="46"/>
                      <a:pt x="701" y="41"/>
                      <a:pt x="678" y="53"/>
                    </a:cubicBezTo>
                    <a:cubicBezTo>
                      <a:pt x="668" y="59"/>
                      <a:pt x="659" y="52"/>
                      <a:pt x="649" y="52"/>
                    </a:cubicBezTo>
                    <a:cubicBezTo>
                      <a:pt x="613" y="51"/>
                      <a:pt x="576" y="49"/>
                      <a:pt x="540" y="51"/>
                    </a:cubicBezTo>
                    <a:cubicBezTo>
                      <a:pt x="493" y="53"/>
                      <a:pt x="447" y="49"/>
                      <a:pt x="400" y="48"/>
                    </a:cubicBezTo>
                    <a:cubicBezTo>
                      <a:pt x="371" y="47"/>
                      <a:pt x="343" y="47"/>
                      <a:pt x="314" y="47"/>
                    </a:cubicBezTo>
                    <a:cubicBezTo>
                      <a:pt x="305" y="47"/>
                      <a:pt x="297" y="46"/>
                      <a:pt x="288" y="45"/>
                    </a:cubicBezTo>
                    <a:cubicBezTo>
                      <a:pt x="270" y="43"/>
                      <a:pt x="252" y="36"/>
                      <a:pt x="233" y="46"/>
                    </a:cubicBezTo>
                    <a:cubicBezTo>
                      <a:pt x="217" y="54"/>
                      <a:pt x="197" y="46"/>
                      <a:pt x="180" y="43"/>
                    </a:cubicBezTo>
                    <a:cubicBezTo>
                      <a:pt x="143" y="37"/>
                      <a:pt x="108" y="44"/>
                      <a:pt x="72" y="47"/>
                    </a:cubicBezTo>
                    <a:cubicBezTo>
                      <a:pt x="55" y="49"/>
                      <a:pt x="38" y="45"/>
                      <a:pt x="21" y="43"/>
                    </a:cubicBezTo>
                    <a:cubicBezTo>
                      <a:pt x="17" y="43"/>
                      <a:pt x="13" y="42"/>
                      <a:pt x="12" y="48"/>
                    </a:cubicBezTo>
                    <a:close/>
                  </a:path>
                </a:pathLst>
              </a:custGeom>
              <a:solidFill>
                <a:srgbClr val="96C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746">
                <a:extLst>
                  <a:ext uri="{FF2B5EF4-FFF2-40B4-BE49-F238E27FC236}">
                    <a16:creationId xmlns:a16="http://schemas.microsoft.com/office/drawing/2014/main" id="{5705DB47-B60E-4F81-8922-F61A3B3503D4}"/>
                  </a:ext>
                </a:extLst>
              </p:cNvPr>
              <p:cNvSpPr>
                <a:spLocks/>
              </p:cNvSpPr>
              <p:nvPr/>
            </p:nvSpPr>
            <p:spPr bwMode="auto">
              <a:xfrm>
                <a:off x="1914" y="3160"/>
                <a:ext cx="352" cy="55"/>
              </a:xfrm>
              <a:custGeom>
                <a:avLst/>
                <a:gdLst>
                  <a:gd name="T0" fmla="*/ 69 w 313"/>
                  <a:gd name="T1" fmla="*/ 44 h 49"/>
                  <a:gd name="T2" fmla="*/ 54 w 313"/>
                  <a:gd name="T3" fmla="*/ 32 h 49"/>
                  <a:gd name="T4" fmla="*/ 0 w 313"/>
                  <a:gd name="T5" fmla="*/ 31 h 49"/>
                  <a:gd name="T6" fmla="*/ 17 w 313"/>
                  <a:gd name="T7" fmla="*/ 16 h 49"/>
                  <a:gd name="T8" fmla="*/ 120 w 313"/>
                  <a:gd name="T9" fmla="*/ 11 h 49"/>
                  <a:gd name="T10" fmla="*/ 153 w 313"/>
                  <a:gd name="T11" fmla="*/ 9 h 49"/>
                  <a:gd name="T12" fmla="*/ 184 w 313"/>
                  <a:gd name="T13" fmla="*/ 12 h 49"/>
                  <a:gd name="T14" fmla="*/ 225 w 313"/>
                  <a:gd name="T15" fmla="*/ 13 h 49"/>
                  <a:gd name="T16" fmla="*/ 224 w 313"/>
                  <a:gd name="T17" fmla="*/ 22 h 49"/>
                  <a:gd name="T18" fmla="*/ 241 w 313"/>
                  <a:gd name="T19" fmla="*/ 12 h 49"/>
                  <a:gd name="T20" fmla="*/ 253 w 313"/>
                  <a:gd name="T21" fmla="*/ 8 h 49"/>
                  <a:gd name="T22" fmla="*/ 249 w 313"/>
                  <a:gd name="T23" fmla="*/ 28 h 49"/>
                  <a:gd name="T24" fmla="*/ 277 w 313"/>
                  <a:gd name="T25" fmla="*/ 27 h 49"/>
                  <a:gd name="T26" fmla="*/ 313 w 313"/>
                  <a:gd name="T27" fmla="*/ 32 h 49"/>
                  <a:gd name="T28" fmla="*/ 226 w 313"/>
                  <a:gd name="T29" fmla="*/ 37 h 49"/>
                  <a:gd name="T30" fmla="*/ 203 w 313"/>
                  <a:gd name="T31" fmla="*/ 47 h 49"/>
                  <a:gd name="T32" fmla="*/ 69 w 313"/>
                  <a:gd name="T33" fmla="*/ 4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9">
                    <a:moveTo>
                      <a:pt x="69" y="44"/>
                    </a:moveTo>
                    <a:cubicBezTo>
                      <a:pt x="70" y="32"/>
                      <a:pt x="61" y="30"/>
                      <a:pt x="54" y="32"/>
                    </a:cubicBezTo>
                    <a:cubicBezTo>
                      <a:pt x="36" y="39"/>
                      <a:pt x="19" y="35"/>
                      <a:pt x="0" y="31"/>
                    </a:cubicBezTo>
                    <a:cubicBezTo>
                      <a:pt x="4" y="23"/>
                      <a:pt x="13" y="22"/>
                      <a:pt x="17" y="16"/>
                    </a:cubicBezTo>
                    <a:cubicBezTo>
                      <a:pt x="51" y="8"/>
                      <a:pt x="85" y="6"/>
                      <a:pt x="120" y="11"/>
                    </a:cubicBezTo>
                    <a:cubicBezTo>
                      <a:pt x="131" y="12"/>
                      <a:pt x="142" y="12"/>
                      <a:pt x="153" y="9"/>
                    </a:cubicBezTo>
                    <a:cubicBezTo>
                      <a:pt x="163" y="6"/>
                      <a:pt x="172" y="0"/>
                      <a:pt x="184" y="12"/>
                    </a:cubicBezTo>
                    <a:cubicBezTo>
                      <a:pt x="192" y="20"/>
                      <a:pt x="211" y="9"/>
                      <a:pt x="225" y="13"/>
                    </a:cubicBezTo>
                    <a:cubicBezTo>
                      <a:pt x="227" y="16"/>
                      <a:pt x="220" y="21"/>
                      <a:pt x="224" y="22"/>
                    </a:cubicBezTo>
                    <a:cubicBezTo>
                      <a:pt x="232" y="24"/>
                      <a:pt x="238" y="20"/>
                      <a:pt x="241" y="12"/>
                    </a:cubicBezTo>
                    <a:cubicBezTo>
                      <a:pt x="245" y="10"/>
                      <a:pt x="248" y="7"/>
                      <a:pt x="253" y="8"/>
                    </a:cubicBezTo>
                    <a:cubicBezTo>
                      <a:pt x="258" y="16"/>
                      <a:pt x="246" y="20"/>
                      <a:pt x="249" y="28"/>
                    </a:cubicBezTo>
                    <a:cubicBezTo>
                      <a:pt x="258" y="33"/>
                      <a:pt x="267" y="28"/>
                      <a:pt x="277" y="27"/>
                    </a:cubicBezTo>
                    <a:cubicBezTo>
                      <a:pt x="289" y="26"/>
                      <a:pt x="302" y="19"/>
                      <a:pt x="313" y="32"/>
                    </a:cubicBezTo>
                    <a:cubicBezTo>
                      <a:pt x="284" y="34"/>
                      <a:pt x="256" y="49"/>
                      <a:pt x="226" y="37"/>
                    </a:cubicBezTo>
                    <a:cubicBezTo>
                      <a:pt x="217" y="34"/>
                      <a:pt x="213" y="49"/>
                      <a:pt x="203" y="47"/>
                    </a:cubicBezTo>
                    <a:cubicBezTo>
                      <a:pt x="159" y="34"/>
                      <a:pt x="114" y="43"/>
                      <a:pt x="69" y="44"/>
                    </a:cubicBezTo>
                    <a:close/>
                  </a:path>
                </a:pathLst>
              </a:custGeom>
              <a:solidFill>
                <a:srgbClr val="86BF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747">
                <a:extLst>
                  <a:ext uri="{FF2B5EF4-FFF2-40B4-BE49-F238E27FC236}">
                    <a16:creationId xmlns:a16="http://schemas.microsoft.com/office/drawing/2014/main" id="{300B2BC0-4DA7-458C-9F44-222B9E52E8BD}"/>
                  </a:ext>
                </a:extLst>
              </p:cNvPr>
              <p:cNvSpPr>
                <a:spLocks/>
              </p:cNvSpPr>
              <p:nvPr/>
            </p:nvSpPr>
            <p:spPr bwMode="auto">
              <a:xfrm>
                <a:off x="2072" y="3107"/>
                <a:ext cx="165" cy="35"/>
              </a:xfrm>
              <a:custGeom>
                <a:avLst/>
                <a:gdLst>
                  <a:gd name="T0" fmla="*/ 0 w 146"/>
                  <a:gd name="T1" fmla="*/ 19 h 31"/>
                  <a:gd name="T2" fmla="*/ 31 w 146"/>
                  <a:gd name="T3" fmla="*/ 8 h 31"/>
                  <a:gd name="T4" fmla="*/ 89 w 146"/>
                  <a:gd name="T5" fmla="*/ 2 h 31"/>
                  <a:gd name="T6" fmla="*/ 101 w 146"/>
                  <a:gd name="T7" fmla="*/ 4 h 31"/>
                  <a:gd name="T8" fmla="*/ 128 w 146"/>
                  <a:gd name="T9" fmla="*/ 4 h 31"/>
                  <a:gd name="T10" fmla="*/ 138 w 146"/>
                  <a:gd name="T11" fmla="*/ 2 h 31"/>
                  <a:gd name="T12" fmla="*/ 140 w 146"/>
                  <a:gd name="T13" fmla="*/ 15 h 31"/>
                  <a:gd name="T14" fmla="*/ 139 w 146"/>
                  <a:gd name="T15" fmla="*/ 17 h 31"/>
                  <a:gd name="T16" fmla="*/ 33 w 146"/>
                  <a:gd name="T17" fmla="*/ 18 h 31"/>
                  <a:gd name="T18" fmla="*/ 0 w 146"/>
                  <a:gd name="T19" fmla="*/ 1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31">
                    <a:moveTo>
                      <a:pt x="0" y="19"/>
                    </a:moveTo>
                    <a:cubicBezTo>
                      <a:pt x="7" y="5"/>
                      <a:pt x="16" y="7"/>
                      <a:pt x="31" y="8"/>
                    </a:cubicBezTo>
                    <a:cubicBezTo>
                      <a:pt x="49" y="10"/>
                      <a:pt x="70" y="4"/>
                      <a:pt x="89" y="2"/>
                    </a:cubicBezTo>
                    <a:cubicBezTo>
                      <a:pt x="93" y="2"/>
                      <a:pt x="97" y="0"/>
                      <a:pt x="101" y="4"/>
                    </a:cubicBezTo>
                    <a:cubicBezTo>
                      <a:pt x="109" y="14"/>
                      <a:pt x="119" y="14"/>
                      <a:pt x="128" y="4"/>
                    </a:cubicBezTo>
                    <a:cubicBezTo>
                      <a:pt x="131" y="0"/>
                      <a:pt x="134" y="0"/>
                      <a:pt x="138" y="2"/>
                    </a:cubicBezTo>
                    <a:cubicBezTo>
                      <a:pt x="146" y="6"/>
                      <a:pt x="142" y="10"/>
                      <a:pt x="140" y="15"/>
                    </a:cubicBezTo>
                    <a:cubicBezTo>
                      <a:pt x="139" y="16"/>
                      <a:pt x="139" y="17"/>
                      <a:pt x="139" y="17"/>
                    </a:cubicBezTo>
                    <a:cubicBezTo>
                      <a:pt x="103" y="12"/>
                      <a:pt x="67" y="26"/>
                      <a:pt x="33" y="18"/>
                    </a:cubicBezTo>
                    <a:cubicBezTo>
                      <a:pt x="20" y="15"/>
                      <a:pt x="11" y="31"/>
                      <a:pt x="0" y="19"/>
                    </a:cubicBezTo>
                    <a:close/>
                  </a:path>
                </a:pathLst>
              </a:custGeom>
              <a:solidFill>
                <a:srgbClr val="AAC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748">
                <a:extLst>
                  <a:ext uri="{FF2B5EF4-FFF2-40B4-BE49-F238E27FC236}">
                    <a16:creationId xmlns:a16="http://schemas.microsoft.com/office/drawing/2014/main" id="{3E458252-DC46-40F2-BCE2-E87A2E628667}"/>
                  </a:ext>
                </a:extLst>
              </p:cNvPr>
              <p:cNvSpPr>
                <a:spLocks/>
              </p:cNvSpPr>
              <p:nvPr/>
            </p:nvSpPr>
            <p:spPr bwMode="auto">
              <a:xfrm>
                <a:off x="1050" y="3140"/>
                <a:ext cx="26" cy="51"/>
              </a:xfrm>
              <a:custGeom>
                <a:avLst/>
                <a:gdLst>
                  <a:gd name="T0" fmla="*/ 23 w 23"/>
                  <a:gd name="T1" fmla="*/ 28 h 45"/>
                  <a:gd name="T2" fmla="*/ 5 w 23"/>
                  <a:gd name="T3" fmla="*/ 36 h 45"/>
                  <a:gd name="T4" fmla="*/ 8 w 23"/>
                  <a:gd name="T5" fmla="*/ 11 h 45"/>
                  <a:gd name="T6" fmla="*/ 15 w 23"/>
                  <a:gd name="T7" fmla="*/ 0 h 45"/>
                  <a:gd name="T8" fmla="*/ 23 w 23"/>
                  <a:gd name="T9" fmla="*/ 28 h 45"/>
                </a:gdLst>
                <a:ahLst/>
                <a:cxnLst>
                  <a:cxn ang="0">
                    <a:pos x="T0" y="T1"/>
                  </a:cxn>
                  <a:cxn ang="0">
                    <a:pos x="T2" y="T3"/>
                  </a:cxn>
                  <a:cxn ang="0">
                    <a:pos x="T4" y="T5"/>
                  </a:cxn>
                  <a:cxn ang="0">
                    <a:pos x="T6" y="T7"/>
                  </a:cxn>
                  <a:cxn ang="0">
                    <a:pos x="T8" y="T9"/>
                  </a:cxn>
                </a:cxnLst>
                <a:rect l="0" t="0" r="r" b="b"/>
                <a:pathLst>
                  <a:path w="23" h="45">
                    <a:moveTo>
                      <a:pt x="23" y="28"/>
                    </a:moveTo>
                    <a:cubicBezTo>
                      <a:pt x="16" y="29"/>
                      <a:pt x="13" y="45"/>
                      <a:pt x="5" y="36"/>
                    </a:cubicBezTo>
                    <a:cubicBezTo>
                      <a:pt x="0" y="31"/>
                      <a:pt x="1" y="18"/>
                      <a:pt x="8" y="11"/>
                    </a:cubicBezTo>
                    <a:cubicBezTo>
                      <a:pt x="11" y="8"/>
                      <a:pt x="14" y="5"/>
                      <a:pt x="15" y="0"/>
                    </a:cubicBezTo>
                    <a:cubicBezTo>
                      <a:pt x="19" y="9"/>
                      <a:pt x="22" y="18"/>
                      <a:pt x="23" y="28"/>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749">
                <a:extLst>
                  <a:ext uri="{FF2B5EF4-FFF2-40B4-BE49-F238E27FC236}">
                    <a16:creationId xmlns:a16="http://schemas.microsoft.com/office/drawing/2014/main" id="{261D1289-1FA0-41D8-923B-D11906B51DE0}"/>
                  </a:ext>
                </a:extLst>
              </p:cNvPr>
              <p:cNvSpPr>
                <a:spLocks/>
              </p:cNvSpPr>
              <p:nvPr/>
            </p:nvSpPr>
            <p:spPr bwMode="auto">
              <a:xfrm>
                <a:off x="2152" y="3173"/>
                <a:ext cx="38" cy="18"/>
              </a:xfrm>
              <a:custGeom>
                <a:avLst/>
                <a:gdLst>
                  <a:gd name="T0" fmla="*/ 29 w 34"/>
                  <a:gd name="T1" fmla="*/ 0 h 16"/>
                  <a:gd name="T2" fmla="*/ 23 w 34"/>
                  <a:gd name="T3" fmla="*/ 15 h 16"/>
                  <a:gd name="T4" fmla="*/ 0 w 34"/>
                  <a:gd name="T5" fmla="*/ 16 h 16"/>
                  <a:gd name="T6" fmla="*/ 13 w 34"/>
                  <a:gd name="T7" fmla="*/ 1 h 16"/>
                  <a:gd name="T8" fmla="*/ 29 w 34"/>
                  <a:gd name="T9" fmla="*/ 0 h 16"/>
                </a:gdLst>
                <a:ahLst/>
                <a:cxnLst>
                  <a:cxn ang="0">
                    <a:pos x="T0" y="T1"/>
                  </a:cxn>
                  <a:cxn ang="0">
                    <a:pos x="T2" y="T3"/>
                  </a:cxn>
                  <a:cxn ang="0">
                    <a:pos x="T4" y="T5"/>
                  </a:cxn>
                  <a:cxn ang="0">
                    <a:pos x="T6" y="T7"/>
                  </a:cxn>
                  <a:cxn ang="0">
                    <a:pos x="T8" y="T9"/>
                  </a:cxn>
                </a:cxnLst>
                <a:rect l="0" t="0" r="r" b="b"/>
                <a:pathLst>
                  <a:path w="34" h="16">
                    <a:moveTo>
                      <a:pt x="29" y="0"/>
                    </a:moveTo>
                    <a:cubicBezTo>
                      <a:pt x="34" y="8"/>
                      <a:pt x="33" y="14"/>
                      <a:pt x="23" y="15"/>
                    </a:cubicBezTo>
                    <a:cubicBezTo>
                      <a:pt x="15" y="16"/>
                      <a:pt x="7" y="16"/>
                      <a:pt x="0" y="16"/>
                    </a:cubicBezTo>
                    <a:cubicBezTo>
                      <a:pt x="1" y="6"/>
                      <a:pt x="9" y="6"/>
                      <a:pt x="13" y="1"/>
                    </a:cubicBezTo>
                    <a:cubicBezTo>
                      <a:pt x="18" y="0"/>
                      <a:pt x="24" y="0"/>
                      <a:pt x="29" y="0"/>
                    </a:cubicBezTo>
                    <a:close/>
                  </a:path>
                </a:pathLst>
              </a:custGeom>
              <a:solidFill>
                <a:srgbClr val="69AD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750">
                <a:extLst>
                  <a:ext uri="{FF2B5EF4-FFF2-40B4-BE49-F238E27FC236}">
                    <a16:creationId xmlns:a16="http://schemas.microsoft.com/office/drawing/2014/main" id="{297B92DD-111D-43F3-906D-82F8A189C689}"/>
                  </a:ext>
                </a:extLst>
              </p:cNvPr>
              <p:cNvSpPr>
                <a:spLocks/>
              </p:cNvSpPr>
              <p:nvPr/>
            </p:nvSpPr>
            <p:spPr bwMode="auto">
              <a:xfrm>
                <a:off x="1231" y="2939"/>
                <a:ext cx="311" cy="40"/>
              </a:xfrm>
              <a:custGeom>
                <a:avLst/>
                <a:gdLst>
                  <a:gd name="T0" fmla="*/ 277 w 277"/>
                  <a:gd name="T1" fmla="*/ 20 h 35"/>
                  <a:gd name="T2" fmla="*/ 277 w 277"/>
                  <a:gd name="T3" fmla="*/ 27 h 35"/>
                  <a:gd name="T4" fmla="*/ 175 w 277"/>
                  <a:gd name="T5" fmla="*/ 33 h 35"/>
                  <a:gd name="T6" fmla="*/ 66 w 277"/>
                  <a:gd name="T7" fmla="*/ 35 h 35"/>
                  <a:gd name="T8" fmla="*/ 29 w 277"/>
                  <a:gd name="T9" fmla="*/ 32 h 35"/>
                  <a:gd name="T10" fmla="*/ 15 w 277"/>
                  <a:gd name="T11" fmla="*/ 27 h 35"/>
                  <a:gd name="T12" fmla="*/ 7 w 277"/>
                  <a:gd name="T13" fmla="*/ 11 h 35"/>
                  <a:gd name="T14" fmla="*/ 37 w 277"/>
                  <a:gd name="T15" fmla="*/ 4 h 35"/>
                  <a:gd name="T16" fmla="*/ 41 w 277"/>
                  <a:gd name="T17" fmla="*/ 4 h 35"/>
                  <a:gd name="T18" fmla="*/ 123 w 277"/>
                  <a:gd name="T19" fmla="*/ 5 h 35"/>
                  <a:gd name="T20" fmla="*/ 194 w 277"/>
                  <a:gd name="T21" fmla="*/ 8 h 35"/>
                  <a:gd name="T22" fmla="*/ 217 w 277"/>
                  <a:gd name="T23" fmla="*/ 0 h 35"/>
                  <a:gd name="T24" fmla="*/ 225 w 277"/>
                  <a:gd name="T25" fmla="*/ 0 h 35"/>
                  <a:gd name="T26" fmla="*/ 233 w 277"/>
                  <a:gd name="T27" fmla="*/ 9 h 35"/>
                  <a:gd name="T28" fmla="*/ 258 w 277"/>
                  <a:gd name="T29" fmla="*/ 7 h 35"/>
                  <a:gd name="T30" fmla="*/ 277 w 277"/>
                  <a:gd name="T31"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7" h="35">
                    <a:moveTo>
                      <a:pt x="277" y="20"/>
                    </a:moveTo>
                    <a:cubicBezTo>
                      <a:pt x="277" y="22"/>
                      <a:pt x="277" y="24"/>
                      <a:pt x="277" y="27"/>
                    </a:cubicBezTo>
                    <a:cubicBezTo>
                      <a:pt x="243" y="27"/>
                      <a:pt x="210" y="34"/>
                      <a:pt x="175" y="33"/>
                    </a:cubicBezTo>
                    <a:cubicBezTo>
                      <a:pt x="139" y="33"/>
                      <a:pt x="103" y="35"/>
                      <a:pt x="66" y="35"/>
                    </a:cubicBezTo>
                    <a:cubicBezTo>
                      <a:pt x="54" y="35"/>
                      <a:pt x="41" y="33"/>
                      <a:pt x="29" y="32"/>
                    </a:cubicBezTo>
                    <a:cubicBezTo>
                      <a:pt x="25" y="28"/>
                      <a:pt x="19" y="29"/>
                      <a:pt x="15" y="27"/>
                    </a:cubicBezTo>
                    <a:cubicBezTo>
                      <a:pt x="8" y="23"/>
                      <a:pt x="0" y="21"/>
                      <a:pt x="7" y="11"/>
                    </a:cubicBezTo>
                    <a:cubicBezTo>
                      <a:pt x="16" y="3"/>
                      <a:pt x="26" y="1"/>
                      <a:pt x="37" y="4"/>
                    </a:cubicBezTo>
                    <a:cubicBezTo>
                      <a:pt x="38" y="4"/>
                      <a:pt x="40" y="4"/>
                      <a:pt x="41" y="4"/>
                    </a:cubicBezTo>
                    <a:cubicBezTo>
                      <a:pt x="68" y="13"/>
                      <a:pt x="95" y="1"/>
                      <a:pt x="123" y="5"/>
                    </a:cubicBezTo>
                    <a:cubicBezTo>
                      <a:pt x="146" y="9"/>
                      <a:pt x="170" y="7"/>
                      <a:pt x="194" y="8"/>
                    </a:cubicBezTo>
                    <a:cubicBezTo>
                      <a:pt x="203" y="8"/>
                      <a:pt x="211" y="7"/>
                      <a:pt x="217" y="0"/>
                    </a:cubicBezTo>
                    <a:cubicBezTo>
                      <a:pt x="220" y="0"/>
                      <a:pt x="222" y="0"/>
                      <a:pt x="225" y="0"/>
                    </a:cubicBezTo>
                    <a:cubicBezTo>
                      <a:pt x="227" y="4"/>
                      <a:pt x="224" y="12"/>
                      <a:pt x="233" y="9"/>
                    </a:cubicBezTo>
                    <a:cubicBezTo>
                      <a:pt x="241" y="6"/>
                      <a:pt x="250" y="9"/>
                      <a:pt x="258" y="7"/>
                    </a:cubicBezTo>
                    <a:cubicBezTo>
                      <a:pt x="270" y="4"/>
                      <a:pt x="275" y="10"/>
                      <a:pt x="277" y="20"/>
                    </a:cubicBezTo>
                    <a:close/>
                  </a:path>
                </a:pathLst>
              </a:custGeom>
              <a:solidFill>
                <a:srgbClr val="6DB1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751">
                <a:extLst>
                  <a:ext uri="{FF2B5EF4-FFF2-40B4-BE49-F238E27FC236}">
                    <a16:creationId xmlns:a16="http://schemas.microsoft.com/office/drawing/2014/main" id="{DD611D7A-21FB-4B1A-BCDC-E74C9D941A38}"/>
                  </a:ext>
                </a:extLst>
              </p:cNvPr>
              <p:cNvSpPr>
                <a:spLocks/>
              </p:cNvSpPr>
              <p:nvPr/>
            </p:nvSpPr>
            <p:spPr bwMode="auto">
              <a:xfrm>
                <a:off x="1028" y="2940"/>
                <a:ext cx="222" cy="39"/>
              </a:xfrm>
              <a:custGeom>
                <a:avLst/>
                <a:gdLst>
                  <a:gd name="T0" fmla="*/ 189 w 197"/>
                  <a:gd name="T1" fmla="*/ 11 h 34"/>
                  <a:gd name="T2" fmla="*/ 197 w 197"/>
                  <a:gd name="T3" fmla="*/ 23 h 34"/>
                  <a:gd name="T4" fmla="*/ 173 w 197"/>
                  <a:gd name="T5" fmla="*/ 27 h 34"/>
                  <a:gd name="T6" fmla="*/ 169 w 197"/>
                  <a:gd name="T7" fmla="*/ 31 h 34"/>
                  <a:gd name="T8" fmla="*/ 48 w 197"/>
                  <a:gd name="T9" fmla="*/ 28 h 34"/>
                  <a:gd name="T10" fmla="*/ 4 w 197"/>
                  <a:gd name="T11" fmla="*/ 34 h 34"/>
                  <a:gd name="T12" fmla="*/ 0 w 197"/>
                  <a:gd name="T13" fmla="*/ 12 h 34"/>
                  <a:gd name="T14" fmla="*/ 37 w 197"/>
                  <a:gd name="T15" fmla="*/ 4 h 34"/>
                  <a:gd name="T16" fmla="*/ 45 w 197"/>
                  <a:gd name="T17" fmla="*/ 7 h 34"/>
                  <a:gd name="T18" fmla="*/ 167 w 197"/>
                  <a:gd name="T19" fmla="*/ 5 h 34"/>
                  <a:gd name="T20" fmla="*/ 189 w 197"/>
                  <a:gd name="T21" fmla="*/ 1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34">
                    <a:moveTo>
                      <a:pt x="189" y="11"/>
                    </a:moveTo>
                    <a:cubicBezTo>
                      <a:pt x="183" y="21"/>
                      <a:pt x="196" y="18"/>
                      <a:pt x="197" y="23"/>
                    </a:cubicBezTo>
                    <a:cubicBezTo>
                      <a:pt x="191" y="33"/>
                      <a:pt x="181" y="29"/>
                      <a:pt x="173" y="27"/>
                    </a:cubicBezTo>
                    <a:cubicBezTo>
                      <a:pt x="167" y="24"/>
                      <a:pt x="172" y="32"/>
                      <a:pt x="169" y="31"/>
                    </a:cubicBezTo>
                    <a:cubicBezTo>
                      <a:pt x="128" y="30"/>
                      <a:pt x="88" y="28"/>
                      <a:pt x="48" y="28"/>
                    </a:cubicBezTo>
                    <a:cubicBezTo>
                      <a:pt x="33" y="27"/>
                      <a:pt x="17" y="25"/>
                      <a:pt x="4" y="34"/>
                    </a:cubicBezTo>
                    <a:cubicBezTo>
                      <a:pt x="3" y="27"/>
                      <a:pt x="1" y="19"/>
                      <a:pt x="0" y="12"/>
                    </a:cubicBezTo>
                    <a:cubicBezTo>
                      <a:pt x="11" y="2"/>
                      <a:pt x="23" y="0"/>
                      <a:pt x="37" y="4"/>
                    </a:cubicBezTo>
                    <a:cubicBezTo>
                      <a:pt x="39" y="5"/>
                      <a:pt x="42" y="6"/>
                      <a:pt x="45" y="7"/>
                    </a:cubicBezTo>
                    <a:cubicBezTo>
                      <a:pt x="85" y="7"/>
                      <a:pt x="126" y="7"/>
                      <a:pt x="167" y="5"/>
                    </a:cubicBezTo>
                    <a:cubicBezTo>
                      <a:pt x="174" y="4"/>
                      <a:pt x="183" y="5"/>
                      <a:pt x="189" y="11"/>
                    </a:cubicBezTo>
                    <a:close/>
                  </a:path>
                </a:pathLst>
              </a:custGeom>
              <a:solidFill>
                <a:srgbClr val="60A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752">
                <a:extLst>
                  <a:ext uri="{FF2B5EF4-FFF2-40B4-BE49-F238E27FC236}">
                    <a16:creationId xmlns:a16="http://schemas.microsoft.com/office/drawing/2014/main" id="{CF30A321-F139-4443-AF47-5F529B69A448}"/>
                  </a:ext>
                </a:extLst>
              </p:cNvPr>
              <p:cNvSpPr>
                <a:spLocks/>
              </p:cNvSpPr>
              <p:nvPr/>
            </p:nvSpPr>
            <p:spPr bwMode="auto">
              <a:xfrm>
                <a:off x="1340" y="2998"/>
                <a:ext cx="263" cy="45"/>
              </a:xfrm>
              <a:custGeom>
                <a:avLst/>
                <a:gdLst>
                  <a:gd name="T0" fmla="*/ 232 w 234"/>
                  <a:gd name="T1" fmla="*/ 24 h 40"/>
                  <a:gd name="T2" fmla="*/ 179 w 234"/>
                  <a:gd name="T3" fmla="*/ 22 h 40"/>
                  <a:gd name="T4" fmla="*/ 190 w 234"/>
                  <a:gd name="T5" fmla="*/ 32 h 40"/>
                  <a:gd name="T6" fmla="*/ 181 w 234"/>
                  <a:gd name="T7" fmla="*/ 39 h 40"/>
                  <a:gd name="T8" fmla="*/ 170 w 234"/>
                  <a:gd name="T9" fmla="*/ 32 h 40"/>
                  <a:gd name="T10" fmla="*/ 157 w 234"/>
                  <a:gd name="T11" fmla="*/ 26 h 40"/>
                  <a:gd name="T12" fmla="*/ 119 w 234"/>
                  <a:gd name="T13" fmla="*/ 29 h 40"/>
                  <a:gd name="T14" fmla="*/ 114 w 234"/>
                  <a:gd name="T15" fmla="*/ 31 h 40"/>
                  <a:gd name="T16" fmla="*/ 100 w 234"/>
                  <a:gd name="T17" fmla="*/ 32 h 40"/>
                  <a:gd name="T18" fmla="*/ 93 w 234"/>
                  <a:gd name="T19" fmla="*/ 25 h 40"/>
                  <a:gd name="T20" fmla="*/ 50 w 234"/>
                  <a:gd name="T21" fmla="*/ 32 h 40"/>
                  <a:gd name="T22" fmla="*/ 24 w 234"/>
                  <a:gd name="T23" fmla="*/ 30 h 40"/>
                  <a:gd name="T24" fmla="*/ 0 w 234"/>
                  <a:gd name="T25" fmla="*/ 19 h 40"/>
                  <a:gd name="T26" fmla="*/ 2 w 234"/>
                  <a:gd name="T27" fmla="*/ 14 h 40"/>
                  <a:gd name="T28" fmla="*/ 52 w 234"/>
                  <a:gd name="T29" fmla="*/ 17 h 40"/>
                  <a:gd name="T30" fmla="*/ 64 w 234"/>
                  <a:gd name="T31" fmla="*/ 19 h 40"/>
                  <a:gd name="T32" fmla="*/ 127 w 234"/>
                  <a:gd name="T33" fmla="*/ 19 h 40"/>
                  <a:gd name="T34" fmla="*/ 189 w 234"/>
                  <a:gd name="T35" fmla="*/ 13 h 40"/>
                  <a:gd name="T36" fmla="*/ 232 w 234"/>
                  <a:gd name="T37" fmla="*/ 16 h 40"/>
                  <a:gd name="T38" fmla="*/ 232 w 234"/>
                  <a:gd name="T3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40">
                    <a:moveTo>
                      <a:pt x="232" y="24"/>
                    </a:moveTo>
                    <a:cubicBezTo>
                      <a:pt x="214" y="32"/>
                      <a:pt x="197" y="14"/>
                      <a:pt x="179" y="22"/>
                    </a:cubicBezTo>
                    <a:cubicBezTo>
                      <a:pt x="179" y="31"/>
                      <a:pt x="190" y="25"/>
                      <a:pt x="190" y="32"/>
                    </a:cubicBezTo>
                    <a:cubicBezTo>
                      <a:pt x="190" y="37"/>
                      <a:pt x="185" y="38"/>
                      <a:pt x="181" y="39"/>
                    </a:cubicBezTo>
                    <a:cubicBezTo>
                      <a:pt x="176" y="40"/>
                      <a:pt x="171" y="39"/>
                      <a:pt x="170" y="32"/>
                    </a:cubicBezTo>
                    <a:cubicBezTo>
                      <a:pt x="169" y="23"/>
                      <a:pt x="163" y="25"/>
                      <a:pt x="157" y="26"/>
                    </a:cubicBezTo>
                    <a:cubicBezTo>
                      <a:pt x="144" y="26"/>
                      <a:pt x="132" y="40"/>
                      <a:pt x="119" y="29"/>
                    </a:cubicBezTo>
                    <a:cubicBezTo>
                      <a:pt x="117" y="28"/>
                      <a:pt x="115" y="28"/>
                      <a:pt x="114" y="31"/>
                    </a:cubicBezTo>
                    <a:cubicBezTo>
                      <a:pt x="111" y="39"/>
                      <a:pt x="105" y="40"/>
                      <a:pt x="100" y="32"/>
                    </a:cubicBezTo>
                    <a:cubicBezTo>
                      <a:pt x="98" y="29"/>
                      <a:pt x="96" y="22"/>
                      <a:pt x="93" y="25"/>
                    </a:cubicBezTo>
                    <a:cubicBezTo>
                      <a:pt x="80" y="37"/>
                      <a:pt x="64" y="23"/>
                      <a:pt x="50" y="32"/>
                    </a:cubicBezTo>
                    <a:cubicBezTo>
                      <a:pt x="42" y="37"/>
                      <a:pt x="31" y="37"/>
                      <a:pt x="24" y="30"/>
                    </a:cubicBezTo>
                    <a:cubicBezTo>
                      <a:pt x="17" y="22"/>
                      <a:pt x="8" y="22"/>
                      <a:pt x="0" y="19"/>
                    </a:cubicBezTo>
                    <a:cubicBezTo>
                      <a:pt x="0" y="18"/>
                      <a:pt x="2" y="14"/>
                      <a:pt x="2" y="14"/>
                    </a:cubicBezTo>
                    <a:cubicBezTo>
                      <a:pt x="18" y="20"/>
                      <a:pt x="36" y="0"/>
                      <a:pt x="52" y="17"/>
                    </a:cubicBezTo>
                    <a:cubicBezTo>
                      <a:pt x="55" y="20"/>
                      <a:pt x="60" y="21"/>
                      <a:pt x="64" y="19"/>
                    </a:cubicBezTo>
                    <a:cubicBezTo>
                      <a:pt x="85" y="11"/>
                      <a:pt x="105" y="13"/>
                      <a:pt x="127" y="19"/>
                    </a:cubicBezTo>
                    <a:cubicBezTo>
                      <a:pt x="147" y="24"/>
                      <a:pt x="169" y="18"/>
                      <a:pt x="189" y="13"/>
                    </a:cubicBezTo>
                    <a:cubicBezTo>
                      <a:pt x="204" y="10"/>
                      <a:pt x="218" y="11"/>
                      <a:pt x="232" y="16"/>
                    </a:cubicBezTo>
                    <a:cubicBezTo>
                      <a:pt x="234" y="19"/>
                      <a:pt x="234" y="21"/>
                      <a:pt x="232" y="24"/>
                    </a:cubicBezTo>
                    <a:close/>
                  </a:path>
                </a:pathLst>
              </a:custGeom>
              <a:solidFill>
                <a:srgbClr val="A8D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753">
                <a:extLst>
                  <a:ext uri="{FF2B5EF4-FFF2-40B4-BE49-F238E27FC236}">
                    <a16:creationId xmlns:a16="http://schemas.microsoft.com/office/drawing/2014/main" id="{B66F3928-4371-4921-9C77-678D6B54BF54}"/>
                  </a:ext>
                </a:extLst>
              </p:cNvPr>
              <p:cNvSpPr>
                <a:spLocks/>
              </p:cNvSpPr>
              <p:nvPr/>
            </p:nvSpPr>
            <p:spPr bwMode="auto">
              <a:xfrm>
                <a:off x="1910" y="2989"/>
                <a:ext cx="225" cy="44"/>
              </a:xfrm>
              <a:custGeom>
                <a:avLst/>
                <a:gdLst>
                  <a:gd name="T0" fmla="*/ 201 w 201"/>
                  <a:gd name="T1" fmla="*/ 0 h 39"/>
                  <a:gd name="T2" fmla="*/ 162 w 201"/>
                  <a:gd name="T3" fmla="*/ 14 h 39"/>
                  <a:gd name="T4" fmla="*/ 137 w 201"/>
                  <a:gd name="T5" fmla="*/ 19 h 39"/>
                  <a:gd name="T6" fmla="*/ 104 w 201"/>
                  <a:gd name="T7" fmla="*/ 18 h 39"/>
                  <a:gd name="T8" fmla="*/ 63 w 201"/>
                  <a:gd name="T9" fmla="*/ 33 h 39"/>
                  <a:gd name="T10" fmla="*/ 50 w 201"/>
                  <a:gd name="T11" fmla="*/ 37 h 39"/>
                  <a:gd name="T12" fmla="*/ 15 w 201"/>
                  <a:gd name="T13" fmla="*/ 32 h 39"/>
                  <a:gd name="T14" fmla="*/ 1 w 201"/>
                  <a:gd name="T15" fmla="*/ 16 h 39"/>
                  <a:gd name="T16" fmla="*/ 49 w 201"/>
                  <a:gd name="T17" fmla="*/ 8 h 39"/>
                  <a:gd name="T18" fmla="*/ 175 w 201"/>
                  <a:gd name="T19" fmla="*/ 2 h 39"/>
                  <a:gd name="T20" fmla="*/ 201 w 201"/>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1" h="39">
                    <a:moveTo>
                      <a:pt x="201" y="0"/>
                    </a:moveTo>
                    <a:cubicBezTo>
                      <a:pt x="187" y="3"/>
                      <a:pt x="173" y="8"/>
                      <a:pt x="162" y="14"/>
                    </a:cubicBezTo>
                    <a:cubicBezTo>
                      <a:pt x="152" y="19"/>
                      <a:pt x="144" y="16"/>
                      <a:pt x="137" y="19"/>
                    </a:cubicBezTo>
                    <a:cubicBezTo>
                      <a:pt x="124" y="23"/>
                      <a:pt x="115" y="17"/>
                      <a:pt x="104" y="18"/>
                    </a:cubicBezTo>
                    <a:cubicBezTo>
                      <a:pt x="90" y="19"/>
                      <a:pt x="73" y="18"/>
                      <a:pt x="63" y="33"/>
                    </a:cubicBezTo>
                    <a:cubicBezTo>
                      <a:pt x="60" y="38"/>
                      <a:pt x="56" y="39"/>
                      <a:pt x="50" y="37"/>
                    </a:cubicBezTo>
                    <a:cubicBezTo>
                      <a:pt x="38" y="35"/>
                      <a:pt x="26" y="32"/>
                      <a:pt x="15" y="32"/>
                    </a:cubicBezTo>
                    <a:cubicBezTo>
                      <a:pt x="3" y="32"/>
                      <a:pt x="0" y="27"/>
                      <a:pt x="1" y="16"/>
                    </a:cubicBezTo>
                    <a:cubicBezTo>
                      <a:pt x="17" y="10"/>
                      <a:pt x="33" y="7"/>
                      <a:pt x="49" y="8"/>
                    </a:cubicBezTo>
                    <a:cubicBezTo>
                      <a:pt x="92" y="12"/>
                      <a:pt x="134" y="9"/>
                      <a:pt x="175" y="2"/>
                    </a:cubicBezTo>
                    <a:cubicBezTo>
                      <a:pt x="184" y="1"/>
                      <a:pt x="192" y="0"/>
                      <a:pt x="201" y="0"/>
                    </a:cubicBezTo>
                    <a:close/>
                  </a:path>
                </a:pathLst>
              </a:custGeom>
              <a:solidFill>
                <a:srgbClr val="A2CB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754">
                <a:extLst>
                  <a:ext uri="{FF2B5EF4-FFF2-40B4-BE49-F238E27FC236}">
                    <a16:creationId xmlns:a16="http://schemas.microsoft.com/office/drawing/2014/main" id="{27492D20-B493-46CF-81B0-54C7B527EEC6}"/>
                  </a:ext>
                </a:extLst>
              </p:cNvPr>
              <p:cNvSpPr>
                <a:spLocks/>
              </p:cNvSpPr>
              <p:nvPr/>
            </p:nvSpPr>
            <p:spPr bwMode="auto">
              <a:xfrm>
                <a:off x="1731" y="3000"/>
                <a:ext cx="175" cy="46"/>
              </a:xfrm>
              <a:custGeom>
                <a:avLst/>
                <a:gdLst>
                  <a:gd name="T0" fmla="*/ 12 w 156"/>
                  <a:gd name="T1" fmla="*/ 27 h 41"/>
                  <a:gd name="T2" fmla="*/ 10 w 156"/>
                  <a:gd name="T3" fmla="*/ 26 h 41"/>
                  <a:gd name="T4" fmla="*/ 8 w 156"/>
                  <a:gd name="T5" fmla="*/ 27 h 41"/>
                  <a:gd name="T6" fmla="*/ 0 w 156"/>
                  <a:gd name="T7" fmla="*/ 22 h 41"/>
                  <a:gd name="T8" fmla="*/ 75 w 156"/>
                  <a:gd name="T9" fmla="*/ 12 h 41"/>
                  <a:gd name="T10" fmla="*/ 124 w 156"/>
                  <a:gd name="T11" fmla="*/ 6 h 41"/>
                  <a:gd name="T12" fmla="*/ 156 w 156"/>
                  <a:gd name="T13" fmla="*/ 6 h 41"/>
                  <a:gd name="T14" fmla="*/ 132 w 156"/>
                  <a:gd name="T15" fmla="*/ 21 h 41"/>
                  <a:gd name="T16" fmla="*/ 76 w 156"/>
                  <a:gd name="T17" fmla="*/ 20 h 41"/>
                  <a:gd name="T18" fmla="*/ 12 w 156"/>
                  <a:gd name="T19"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41">
                    <a:moveTo>
                      <a:pt x="12" y="27"/>
                    </a:moveTo>
                    <a:cubicBezTo>
                      <a:pt x="10" y="26"/>
                      <a:pt x="10" y="26"/>
                      <a:pt x="10" y="26"/>
                    </a:cubicBezTo>
                    <a:cubicBezTo>
                      <a:pt x="8" y="27"/>
                      <a:pt x="8" y="27"/>
                      <a:pt x="8" y="27"/>
                    </a:cubicBezTo>
                    <a:cubicBezTo>
                      <a:pt x="5" y="26"/>
                      <a:pt x="2" y="25"/>
                      <a:pt x="0" y="22"/>
                    </a:cubicBezTo>
                    <a:cubicBezTo>
                      <a:pt x="24" y="8"/>
                      <a:pt x="50" y="12"/>
                      <a:pt x="75" y="12"/>
                    </a:cubicBezTo>
                    <a:cubicBezTo>
                      <a:pt x="92" y="12"/>
                      <a:pt x="108" y="14"/>
                      <a:pt x="124" y="6"/>
                    </a:cubicBezTo>
                    <a:cubicBezTo>
                      <a:pt x="134" y="0"/>
                      <a:pt x="146" y="2"/>
                      <a:pt x="156" y="6"/>
                    </a:cubicBezTo>
                    <a:cubicBezTo>
                      <a:pt x="152" y="19"/>
                      <a:pt x="146" y="25"/>
                      <a:pt x="132" y="21"/>
                    </a:cubicBezTo>
                    <a:cubicBezTo>
                      <a:pt x="114" y="15"/>
                      <a:pt x="94" y="29"/>
                      <a:pt x="76" y="20"/>
                    </a:cubicBezTo>
                    <a:cubicBezTo>
                      <a:pt x="57" y="41"/>
                      <a:pt x="32" y="19"/>
                      <a:pt x="12" y="27"/>
                    </a:cubicBezTo>
                    <a:close/>
                  </a:path>
                </a:pathLst>
              </a:custGeom>
              <a:solidFill>
                <a:srgbClr val="A2CB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755">
                <a:extLst>
                  <a:ext uri="{FF2B5EF4-FFF2-40B4-BE49-F238E27FC236}">
                    <a16:creationId xmlns:a16="http://schemas.microsoft.com/office/drawing/2014/main" id="{6F49C99A-897A-449B-ABBC-B011BE1619EB}"/>
                  </a:ext>
                </a:extLst>
              </p:cNvPr>
              <p:cNvSpPr>
                <a:spLocks/>
              </p:cNvSpPr>
              <p:nvPr/>
            </p:nvSpPr>
            <p:spPr bwMode="auto">
              <a:xfrm>
                <a:off x="1600" y="3002"/>
                <a:ext cx="117" cy="37"/>
              </a:xfrm>
              <a:custGeom>
                <a:avLst/>
                <a:gdLst>
                  <a:gd name="T0" fmla="*/ 0 w 104"/>
                  <a:gd name="T1" fmla="*/ 20 h 33"/>
                  <a:gd name="T2" fmla="*/ 0 w 104"/>
                  <a:gd name="T3" fmla="*/ 12 h 33"/>
                  <a:gd name="T4" fmla="*/ 72 w 104"/>
                  <a:gd name="T5" fmla="*/ 7 h 33"/>
                  <a:gd name="T6" fmla="*/ 104 w 104"/>
                  <a:gd name="T7" fmla="*/ 16 h 33"/>
                  <a:gd name="T8" fmla="*/ 80 w 104"/>
                  <a:gd name="T9" fmla="*/ 24 h 33"/>
                  <a:gd name="T10" fmla="*/ 60 w 104"/>
                  <a:gd name="T11" fmla="*/ 24 h 33"/>
                  <a:gd name="T12" fmla="*/ 10 w 104"/>
                  <a:gd name="T13" fmla="*/ 22 h 33"/>
                  <a:gd name="T14" fmla="*/ 0 w 104"/>
                  <a:gd name="T15" fmla="*/ 2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33">
                    <a:moveTo>
                      <a:pt x="0" y="20"/>
                    </a:moveTo>
                    <a:cubicBezTo>
                      <a:pt x="0" y="17"/>
                      <a:pt x="0" y="15"/>
                      <a:pt x="0" y="12"/>
                    </a:cubicBezTo>
                    <a:cubicBezTo>
                      <a:pt x="23" y="4"/>
                      <a:pt x="48" y="14"/>
                      <a:pt x="72" y="7"/>
                    </a:cubicBezTo>
                    <a:cubicBezTo>
                      <a:pt x="83" y="4"/>
                      <a:pt x="97" y="0"/>
                      <a:pt x="104" y="16"/>
                    </a:cubicBezTo>
                    <a:cubicBezTo>
                      <a:pt x="97" y="23"/>
                      <a:pt x="92" y="33"/>
                      <a:pt x="80" y="24"/>
                    </a:cubicBezTo>
                    <a:cubicBezTo>
                      <a:pt x="73" y="24"/>
                      <a:pt x="67" y="24"/>
                      <a:pt x="60" y="24"/>
                    </a:cubicBezTo>
                    <a:cubicBezTo>
                      <a:pt x="44" y="19"/>
                      <a:pt x="27" y="13"/>
                      <a:pt x="10" y="22"/>
                    </a:cubicBezTo>
                    <a:cubicBezTo>
                      <a:pt x="4" y="26"/>
                      <a:pt x="2" y="25"/>
                      <a:pt x="0" y="20"/>
                    </a:cubicBezTo>
                    <a:close/>
                  </a:path>
                </a:pathLst>
              </a:custGeom>
              <a:solidFill>
                <a:srgbClr val="A2CB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756">
                <a:extLst>
                  <a:ext uri="{FF2B5EF4-FFF2-40B4-BE49-F238E27FC236}">
                    <a16:creationId xmlns:a16="http://schemas.microsoft.com/office/drawing/2014/main" id="{F871B2FC-5A43-4BAF-9D7B-2B32405DA212}"/>
                  </a:ext>
                </a:extLst>
              </p:cNvPr>
              <p:cNvSpPr>
                <a:spLocks/>
              </p:cNvSpPr>
              <p:nvPr/>
            </p:nvSpPr>
            <p:spPr bwMode="auto">
              <a:xfrm>
                <a:off x="1689" y="3018"/>
                <a:ext cx="51" cy="26"/>
              </a:xfrm>
              <a:custGeom>
                <a:avLst/>
                <a:gdLst>
                  <a:gd name="T0" fmla="*/ 1 w 45"/>
                  <a:gd name="T1" fmla="*/ 10 h 23"/>
                  <a:gd name="T2" fmla="*/ 25 w 45"/>
                  <a:gd name="T3" fmla="*/ 2 h 23"/>
                  <a:gd name="T4" fmla="*/ 37 w 45"/>
                  <a:gd name="T5" fmla="*/ 6 h 23"/>
                  <a:gd name="T6" fmla="*/ 45 w 45"/>
                  <a:gd name="T7" fmla="*/ 11 h 23"/>
                  <a:gd name="T8" fmla="*/ 14 w 45"/>
                  <a:gd name="T9" fmla="*/ 22 h 23"/>
                  <a:gd name="T10" fmla="*/ 1 w 45"/>
                  <a:gd name="T11" fmla="*/ 10 h 23"/>
                </a:gdLst>
                <a:ahLst/>
                <a:cxnLst>
                  <a:cxn ang="0">
                    <a:pos x="T0" y="T1"/>
                  </a:cxn>
                  <a:cxn ang="0">
                    <a:pos x="T2" y="T3"/>
                  </a:cxn>
                  <a:cxn ang="0">
                    <a:pos x="T4" y="T5"/>
                  </a:cxn>
                  <a:cxn ang="0">
                    <a:pos x="T6" y="T7"/>
                  </a:cxn>
                  <a:cxn ang="0">
                    <a:pos x="T8" y="T9"/>
                  </a:cxn>
                  <a:cxn ang="0">
                    <a:pos x="T10" y="T11"/>
                  </a:cxn>
                </a:cxnLst>
                <a:rect l="0" t="0" r="r" b="b"/>
                <a:pathLst>
                  <a:path w="45" h="23">
                    <a:moveTo>
                      <a:pt x="1" y="10"/>
                    </a:moveTo>
                    <a:cubicBezTo>
                      <a:pt x="11" y="14"/>
                      <a:pt x="15" y="0"/>
                      <a:pt x="25" y="2"/>
                    </a:cubicBezTo>
                    <a:cubicBezTo>
                      <a:pt x="28" y="6"/>
                      <a:pt x="33" y="6"/>
                      <a:pt x="37" y="6"/>
                    </a:cubicBezTo>
                    <a:cubicBezTo>
                      <a:pt x="40" y="6"/>
                      <a:pt x="44" y="7"/>
                      <a:pt x="45" y="11"/>
                    </a:cubicBezTo>
                    <a:cubicBezTo>
                      <a:pt x="36" y="18"/>
                      <a:pt x="25" y="20"/>
                      <a:pt x="14" y="22"/>
                    </a:cubicBezTo>
                    <a:cubicBezTo>
                      <a:pt x="6" y="23"/>
                      <a:pt x="0" y="20"/>
                      <a:pt x="1" y="10"/>
                    </a:cubicBezTo>
                    <a:close/>
                  </a:path>
                </a:pathLst>
              </a:custGeom>
              <a:solidFill>
                <a:srgbClr val="7AB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757">
                <a:extLst>
                  <a:ext uri="{FF2B5EF4-FFF2-40B4-BE49-F238E27FC236}">
                    <a16:creationId xmlns:a16="http://schemas.microsoft.com/office/drawing/2014/main" id="{3D422F93-647C-48C1-BD95-EAB155E2FF21}"/>
                  </a:ext>
                </a:extLst>
              </p:cNvPr>
              <p:cNvSpPr>
                <a:spLocks/>
              </p:cNvSpPr>
              <p:nvPr/>
            </p:nvSpPr>
            <p:spPr bwMode="auto">
              <a:xfrm>
                <a:off x="1263" y="3008"/>
                <a:ext cx="59" cy="29"/>
              </a:xfrm>
              <a:custGeom>
                <a:avLst/>
                <a:gdLst>
                  <a:gd name="T0" fmla="*/ 52 w 52"/>
                  <a:gd name="T1" fmla="*/ 11 h 26"/>
                  <a:gd name="T2" fmla="*/ 31 w 52"/>
                  <a:gd name="T3" fmla="*/ 16 h 26"/>
                  <a:gd name="T4" fmla="*/ 0 w 52"/>
                  <a:gd name="T5" fmla="*/ 7 h 26"/>
                  <a:gd name="T6" fmla="*/ 42 w 52"/>
                  <a:gd name="T7" fmla="*/ 2 h 26"/>
                  <a:gd name="T8" fmla="*/ 52 w 52"/>
                  <a:gd name="T9" fmla="*/ 11 h 26"/>
                </a:gdLst>
                <a:ahLst/>
                <a:cxnLst>
                  <a:cxn ang="0">
                    <a:pos x="T0" y="T1"/>
                  </a:cxn>
                  <a:cxn ang="0">
                    <a:pos x="T2" y="T3"/>
                  </a:cxn>
                  <a:cxn ang="0">
                    <a:pos x="T4" y="T5"/>
                  </a:cxn>
                  <a:cxn ang="0">
                    <a:pos x="T6" y="T7"/>
                  </a:cxn>
                  <a:cxn ang="0">
                    <a:pos x="T8" y="T9"/>
                  </a:cxn>
                </a:cxnLst>
                <a:rect l="0" t="0" r="r" b="b"/>
                <a:pathLst>
                  <a:path w="52" h="26">
                    <a:moveTo>
                      <a:pt x="52" y="11"/>
                    </a:moveTo>
                    <a:cubicBezTo>
                      <a:pt x="46" y="17"/>
                      <a:pt x="43" y="26"/>
                      <a:pt x="31" y="16"/>
                    </a:cubicBezTo>
                    <a:cubicBezTo>
                      <a:pt x="23" y="10"/>
                      <a:pt x="8" y="20"/>
                      <a:pt x="0" y="7"/>
                    </a:cubicBezTo>
                    <a:cubicBezTo>
                      <a:pt x="13" y="1"/>
                      <a:pt x="29" y="17"/>
                      <a:pt x="42" y="2"/>
                    </a:cubicBezTo>
                    <a:cubicBezTo>
                      <a:pt x="44" y="0"/>
                      <a:pt x="52" y="4"/>
                      <a:pt x="52" y="11"/>
                    </a:cubicBezTo>
                    <a:close/>
                  </a:path>
                </a:pathLst>
              </a:custGeom>
              <a:solidFill>
                <a:srgbClr val="A8D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758">
                <a:extLst>
                  <a:ext uri="{FF2B5EF4-FFF2-40B4-BE49-F238E27FC236}">
                    <a16:creationId xmlns:a16="http://schemas.microsoft.com/office/drawing/2014/main" id="{D303C660-E829-4AB4-816A-283FE1CAE9D4}"/>
                  </a:ext>
                </a:extLst>
              </p:cNvPr>
              <p:cNvSpPr>
                <a:spLocks/>
              </p:cNvSpPr>
              <p:nvPr/>
            </p:nvSpPr>
            <p:spPr bwMode="auto">
              <a:xfrm>
                <a:off x="1210" y="2961"/>
                <a:ext cx="53" cy="14"/>
              </a:xfrm>
              <a:custGeom>
                <a:avLst/>
                <a:gdLst>
                  <a:gd name="T0" fmla="*/ 7 w 47"/>
                  <a:gd name="T1" fmla="*/ 13 h 13"/>
                  <a:gd name="T2" fmla="*/ 11 w 47"/>
                  <a:gd name="T3" fmla="*/ 5 h 13"/>
                  <a:gd name="T4" fmla="*/ 35 w 47"/>
                  <a:gd name="T5" fmla="*/ 5 h 13"/>
                  <a:gd name="T6" fmla="*/ 47 w 47"/>
                  <a:gd name="T7" fmla="*/ 13 h 13"/>
                  <a:gd name="T8" fmla="*/ 7 w 47"/>
                  <a:gd name="T9" fmla="*/ 13 h 13"/>
                </a:gdLst>
                <a:ahLst/>
                <a:cxnLst>
                  <a:cxn ang="0">
                    <a:pos x="T0" y="T1"/>
                  </a:cxn>
                  <a:cxn ang="0">
                    <a:pos x="T2" y="T3"/>
                  </a:cxn>
                  <a:cxn ang="0">
                    <a:pos x="T4" y="T5"/>
                  </a:cxn>
                  <a:cxn ang="0">
                    <a:pos x="T6" y="T7"/>
                  </a:cxn>
                  <a:cxn ang="0">
                    <a:pos x="T8" y="T9"/>
                  </a:cxn>
                </a:cxnLst>
                <a:rect l="0" t="0" r="r" b="b"/>
                <a:pathLst>
                  <a:path w="47" h="13">
                    <a:moveTo>
                      <a:pt x="7" y="13"/>
                    </a:moveTo>
                    <a:cubicBezTo>
                      <a:pt x="10" y="11"/>
                      <a:pt x="0" y="0"/>
                      <a:pt x="11" y="5"/>
                    </a:cubicBezTo>
                    <a:cubicBezTo>
                      <a:pt x="20" y="10"/>
                      <a:pt x="27" y="8"/>
                      <a:pt x="35" y="5"/>
                    </a:cubicBezTo>
                    <a:cubicBezTo>
                      <a:pt x="39" y="8"/>
                      <a:pt x="43" y="10"/>
                      <a:pt x="47" y="13"/>
                    </a:cubicBezTo>
                    <a:cubicBezTo>
                      <a:pt x="33" y="13"/>
                      <a:pt x="20" y="13"/>
                      <a:pt x="7" y="13"/>
                    </a:cubicBezTo>
                    <a:close/>
                  </a:path>
                </a:pathLst>
              </a:custGeom>
              <a:solidFill>
                <a:srgbClr val="A0C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759">
                <a:extLst>
                  <a:ext uri="{FF2B5EF4-FFF2-40B4-BE49-F238E27FC236}">
                    <a16:creationId xmlns:a16="http://schemas.microsoft.com/office/drawing/2014/main" id="{03561B1B-878D-44A9-98BC-A5A196016C38}"/>
                  </a:ext>
                </a:extLst>
              </p:cNvPr>
              <p:cNvSpPr>
                <a:spLocks/>
              </p:cNvSpPr>
              <p:nvPr/>
            </p:nvSpPr>
            <p:spPr bwMode="auto">
              <a:xfrm>
                <a:off x="2184" y="3177"/>
                <a:ext cx="83" cy="23"/>
              </a:xfrm>
              <a:custGeom>
                <a:avLst/>
                <a:gdLst>
                  <a:gd name="T0" fmla="*/ 73 w 74"/>
                  <a:gd name="T1" fmla="*/ 16 h 20"/>
                  <a:gd name="T2" fmla="*/ 34 w 74"/>
                  <a:gd name="T3" fmla="*/ 17 h 20"/>
                  <a:gd name="T4" fmla="*/ 7 w 74"/>
                  <a:gd name="T5" fmla="*/ 19 h 20"/>
                  <a:gd name="T6" fmla="*/ 9 w 74"/>
                  <a:gd name="T7" fmla="*/ 12 h 20"/>
                  <a:gd name="T8" fmla="*/ 71 w 74"/>
                  <a:gd name="T9" fmla="*/ 4 h 20"/>
                  <a:gd name="T10" fmla="*/ 73 w 74"/>
                  <a:gd name="T11" fmla="*/ 16 h 20"/>
                </a:gdLst>
                <a:ahLst/>
                <a:cxnLst>
                  <a:cxn ang="0">
                    <a:pos x="T0" y="T1"/>
                  </a:cxn>
                  <a:cxn ang="0">
                    <a:pos x="T2" y="T3"/>
                  </a:cxn>
                  <a:cxn ang="0">
                    <a:pos x="T4" y="T5"/>
                  </a:cxn>
                  <a:cxn ang="0">
                    <a:pos x="T6" y="T7"/>
                  </a:cxn>
                  <a:cxn ang="0">
                    <a:pos x="T8" y="T9"/>
                  </a:cxn>
                  <a:cxn ang="0">
                    <a:pos x="T10" y="T11"/>
                  </a:cxn>
                </a:cxnLst>
                <a:rect l="0" t="0" r="r" b="b"/>
                <a:pathLst>
                  <a:path w="74" h="20">
                    <a:moveTo>
                      <a:pt x="73" y="16"/>
                    </a:moveTo>
                    <a:cubicBezTo>
                      <a:pt x="59" y="10"/>
                      <a:pt x="46" y="12"/>
                      <a:pt x="34" y="17"/>
                    </a:cubicBezTo>
                    <a:cubicBezTo>
                      <a:pt x="25" y="20"/>
                      <a:pt x="16" y="19"/>
                      <a:pt x="7" y="19"/>
                    </a:cubicBezTo>
                    <a:cubicBezTo>
                      <a:pt x="0" y="19"/>
                      <a:pt x="10" y="15"/>
                      <a:pt x="9" y="12"/>
                    </a:cubicBezTo>
                    <a:cubicBezTo>
                      <a:pt x="33" y="0"/>
                      <a:pt x="35" y="0"/>
                      <a:pt x="71" y="4"/>
                    </a:cubicBezTo>
                    <a:cubicBezTo>
                      <a:pt x="74" y="8"/>
                      <a:pt x="74" y="12"/>
                      <a:pt x="73" y="16"/>
                    </a:cubicBezTo>
                    <a:close/>
                  </a:path>
                </a:pathLst>
              </a:custGeom>
              <a:solidFill>
                <a:srgbClr val="69AD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760">
                <a:extLst>
                  <a:ext uri="{FF2B5EF4-FFF2-40B4-BE49-F238E27FC236}">
                    <a16:creationId xmlns:a16="http://schemas.microsoft.com/office/drawing/2014/main" id="{9642E306-8466-4B2E-9574-D9D784AE6AD7}"/>
                  </a:ext>
                </a:extLst>
              </p:cNvPr>
              <p:cNvSpPr>
                <a:spLocks/>
              </p:cNvSpPr>
              <p:nvPr/>
            </p:nvSpPr>
            <p:spPr bwMode="auto">
              <a:xfrm>
                <a:off x="1259" y="2854"/>
                <a:ext cx="795" cy="47"/>
              </a:xfrm>
              <a:custGeom>
                <a:avLst/>
                <a:gdLst>
                  <a:gd name="T0" fmla="*/ 368 w 708"/>
                  <a:gd name="T1" fmla="*/ 12 h 42"/>
                  <a:gd name="T2" fmla="*/ 373 w 708"/>
                  <a:gd name="T3" fmla="*/ 27 h 42"/>
                  <a:gd name="T4" fmla="*/ 474 w 708"/>
                  <a:gd name="T5" fmla="*/ 30 h 42"/>
                  <a:gd name="T6" fmla="*/ 548 w 708"/>
                  <a:gd name="T7" fmla="*/ 17 h 42"/>
                  <a:gd name="T8" fmla="*/ 659 w 708"/>
                  <a:gd name="T9" fmla="*/ 19 h 42"/>
                  <a:gd name="T10" fmla="*/ 701 w 708"/>
                  <a:gd name="T11" fmla="*/ 17 h 42"/>
                  <a:gd name="T12" fmla="*/ 704 w 708"/>
                  <a:gd name="T13" fmla="*/ 23 h 42"/>
                  <a:gd name="T14" fmla="*/ 561 w 708"/>
                  <a:gd name="T15" fmla="*/ 27 h 42"/>
                  <a:gd name="T16" fmla="*/ 402 w 708"/>
                  <a:gd name="T17" fmla="*/ 35 h 42"/>
                  <a:gd name="T18" fmla="*/ 240 w 708"/>
                  <a:gd name="T19" fmla="*/ 36 h 42"/>
                  <a:gd name="T20" fmla="*/ 100 w 708"/>
                  <a:gd name="T21" fmla="*/ 38 h 42"/>
                  <a:gd name="T22" fmla="*/ 84 w 708"/>
                  <a:gd name="T23" fmla="*/ 36 h 42"/>
                  <a:gd name="T24" fmla="*/ 14 w 708"/>
                  <a:gd name="T25" fmla="*/ 27 h 42"/>
                  <a:gd name="T26" fmla="*/ 3 w 708"/>
                  <a:gd name="T27" fmla="*/ 24 h 42"/>
                  <a:gd name="T28" fmla="*/ 0 w 708"/>
                  <a:gd name="T29" fmla="*/ 19 h 42"/>
                  <a:gd name="T30" fmla="*/ 42 w 708"/>
                  <a:gd name="T31" fmla="*/ 13 h 42"/>
                  <a:gd name="T32" fmla="*/ 155 w 708"/>
                  <a:gd name="T33" fmla="*/ 13 h 42"/>
                  <a:gd name="T34" fmla="*/ 260 w 708"/>
                  <a:gd name="T35" fmla="*/ 14 h 42"/>
                  <a:gd name="T36" fmla="*/ 305 w 708"/>
                  <a:gd name="T37" fmla="*/ 7 h 42"/>
                  <a:gd name="T38" fmla="*/ 368 w 708"/>
                  <a:gd name="T39"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8" h="42">
                    <a:moveTo>
                      <a:pt x="368" y="12"/>
                    </a:moveTo>
                    <a:cubicBezTo>
                      <a:pt x="365" y="19"/>
                      <a:pt x="366" y="26"/>
                      <a:pt x="373" y="27"/>
                    </a:cubicBezTo>
                    <a:cubicBezTo>
                      <a:pt x="406" y="30"/>
                      <a:pt x="440" y="38"/>
                      <a:pt x="474" y="30"/>
                    </a:cubicBezTo>
                    <a:cubicBezTo>
                      <a:pt x="498" y="25"/>
                      <a:pt x="525" y="29"/>
                      <a:pt x="548" y="17"/>
                    </a:cubicBezTo>
                    <a:cubicBezTo>
                      <a:pt x="585" y="33"/>
                      <a:pt x="622" y="14"/>
                      <a:pt x="659" y="19"/>
                    </a:cubicBezTo>
                    <a:cubicBezTo>
                      <a:pt x="673" y="21"/>
                      <a:pt x="687" y="18"/>
                      <a:pt x="701" y="17"/>
                    </a:cubicBezTo>
                    <a:cubicBezTo>
                      <a:pt x="708" y="17"/>
                      <a:pt x="705" y="21"/>
                      <a:pt x="704" y="23"/>
                    </a:cubicBezTo>
                    <a:cubicBezTo>
                      <a:pt x="657" y="26"/>
                      <a:pt x="609" y="23"/>
                      <a:pt x="561" y="27"/>
                    </a:cubicBezTo>
                    <a:cubicBezTo>
                      <a:pt x="508" y="31"/>
                      <a:pt x="455" y="42"/>
                      <a:pt x="402" y="35"/>
                    </a:cubicBezTo>
                    <a:cubicBezTo>
                      <a:pt x="347" y="28"/>
                      <a:pt x="294" y="37"/>
                      <a:pt x="240" y="36"/>
                    </a:cubicBezTo>
                    <a:cubicBezTo>
                      <a:pt x="193" y="36"/>
                      <a:pt x="146" y="35"/>
                      <a:pt x="100" y="38"/>
                    </a:cubicBezTo>
                    <a:cubicBezTo>
                      <a:pt x="95" y="39"/>
                      <a:pt x="89" y="37"/>
                      <a:pt x="84" y="36"/>
                    </a:cubicBezTo>
                    <a:cubicBezTo>
                      <a:pt x="61" y="30"/>
                      <a:pt x="38" y="25"/>
                      <a:pt x="14" y="27"/>
                    </a:cubicBezTo>
                    <a:cubicBezTo>
                      <a:pt x="10" y="27"/>
                      <a:pt x="6" y="26"/>
                      <a:pt x="3" y="24"/>
                    </a:cubicBezTo>
                    <a:cubicBezTo>
                      <a:pt x="1" y="22"/>
                      <a:pt x="0" y="21"/>
                      <a:pt x="0" y="19"/>
                    </a:cubicBezTo>
                    <a:cubicBezTo>
                      <a:pt x="11" y="3"/>
                      <a:pt x="29" y="11"/>
                      <a:pt x="42" y="13"/>
                    </a:cubicBezTo>
                    <a:cubicBezTo>
                      <a:pt x="80" y="16"/>
                      <a:pt x="117" y="8"/>
                      <a:pt x="155" y="13"/>
                    </a:cubicBezTo>
                    <a:cubicBezTo>
                      <a:pt x="190" y="17"/>
                      <a:pt x="226" y="10"/>
                      <a:pt x="260" y="14"/>
                    </a:cubicBezTo>
                    <a:cubicBezTo>
                      <a:pt x="278" y="16"/>
                      <a:pt x="291" y="11"/>
                      <a:pt x="305" y="7"/>
                    </a:cubicBezTo>
                    <a:cubicBezTo>
                      <a:pt x="327" y="0"/>
                      <a:pt x="347" y="13"/>
                      <a:pt x="368" y="12"/>
                    </a:cubicBezTo>
                    <a:close/>
                  </a:path>
                </a:pathLst>
              </a:custGeom>
              <a:solidFill>
                <a:srgbClr val="5BA8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761">
                <a:extLst>
                  <a:ext uri="{FF2B5EF4-FFF2-40B4-BE49-F238E27FC236}">
                    <a16:creationId xmlns:a16="http://schemas.microsoft.com/office/drawing/2014/main" id="{0D05706A-D561-44A1-A824-D6A13ACD9C46}"/>
                  </a:ext>
                </a:extLst>
              </p:cNvPr>
              <p:cNvSpPr>
                <a:spLocks/>
              </p:cNvSpPr>
              <p:nvPr/>
            </p:nvSpPr>
            <p:spPr bwMode="auto">
              <a:xfrm>
                <a:off x="1591" y="2919"/>
                <a:ext cx="266" cy="33"/>
              </a:xfrm>
              <a:custGeom>
                <a:avLst/>
                <a:gdLst>
                  <a:gd name="T0" fmla="*/ 236 w 236"/>
                  <a:gd name="T1" fmla="*/ 10 h 29"/>
                  <a:gd name="T2" fmla="*/ 226 w 236"/>
                  <a:gd name="T3" fmla="*/ 19 h 29"/>
                  <a:gd name="T4" fmla="*/ 215 w 236"/>
                  <a:gd name="T5" fmla="*/ 23 h 29"/>
                  <a:gd name="T6" fmla="*/ 179 w 236"/>
                  <a:gd name="T7" fmla="*/ 24 h 29"/>
                  <a:gd name="T8" fmla="*/ 116 w 236"/>
                  <a:gd name="T9" fmla="*/ 27 h 29"/>
                  <a:gd name="T10" fmla="*/ 24 w 236"/>
                  <a:gd name="T11" fmla="*/ 22 h 29"/>
                  <a:gd name="T12" fmla="*/ 0 w 236"/>
                  <a:gd name="T13" fmla="*/ 22 h 29"/>
                  <a:gd name="T14" fmla="*/ 16 w 236"/>
                  <a:gd name="T15" fmla="*/ 14 h 29"/>
                  <a:gd name="T16" fmla="*/ 107 w 236"/>
                  <a:gd name="T17" fmla="*/ 6 h 29"/>
                  <a:gd name="T18" fmla="*/ 111 w 236"/>
                  <a:gd name="T19" fmla="*/ 5 h 29"/>
                  <a:gd name="T20" fmla="*/ 143 w 236"/>
                  <a:gd name="T21" fmla="*/ 3 h 29"/>
                  <a:gd name="T22" fmla="*/ 189 w 236"/>
                  <a:gd name="T23" fmla="*/ 3 h 29"/>
                  <a:gd name="T24" fmla="*/ 236 w 236"/>
                  <a:gd name="T25"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 h="29">
                    <a:moveTo>
                      <a:pt x="236" y="10"/>
                    </a:moveTo>
                    <a:cubicBezTo>
                      <a:pt x="230" y="11"/>
                      <a:pt x="230" y="11"/>
                      <a:pt x="226" y="19"/>
                    </a:cubicBezTo>
                    <a:cubicBezTo>
                      <a:pt x="224" y="23"/>
                      <a:pt x="219" y="25"/>
                      <a:pt x="215" y="23"/>
                    </a:cubicBezTo>
                    <a:cubicBezTo>
                      <a:pt x="203" y="16"/>
                      <a:pt x="191" y="23"/>
                      <a:pt x="179" y="24"/>
                    </a:cubicBezTo>
                    <a:cubicBezTo>
                      <a:pt x="158" y="25"/>
                      <a:pt x="137" y="29"/>
                      <a:pt x="116" y="27"/>
                    </a:cubicBezTo>
                    <a:cubicBezTo>
                      <a:pt x="85" y="25"/>
                      <a:pt x="55" y="24"/>
                      <a:pt x="24" y="22"/>
                    </a:cubicBezTo>
                    <a:cubicBezTo>
                      <a:pt x="16" y="22"/>
                      <a:pt x="8" y="25"/>
                      <a:pt x="0" y="22"/>
                    </a:cubicBezTo>
                    <a:cubicBezTo>
                      <a:pt x="2" y="12"/>
                      <a:pt x="9" y="15"/>
                      <a:pt x="16" y="14"/>
                    </a:cubicBezTo>
                    <a:cubicBezTo>
                      <a:pt x="46" y="11"/>
                      <a:pt x="76" y="9"/>
                      <a:pt x="107" y="6"/>
                    </a:cubicBezTo>
                    <a:cubicBezTo>
                      <a:pt x="108" y="6"/>
                      <a:pt x="110" y="5"/>
                      <a:pt x="111" y="5"/>
                    </a:cubicBezTo>
                    <a:cubicBezTo>
                      <a:pt x="122" y="19"/>
                      <a:pt x="133" y="5"/>
                      <a:pt x="143" y="3"/>
                    </a:cubicBezTo>
                    <a:cubicBezTo>
                      <a:pt x="159" y="0"/>
                      <a:pt x="174" y="4"/>
                      <a:pt x="189" y="3"/>
                    </a:cubicBezTo>
                    <a:cubicBezTo>
                      <a:pt x="204" y="2"/>
                      <a:pt x="221" y="1"/>
                      <a:pt x="236" y="10"/>
                    </a:cubicBezTo>
                    <a:close/>
                  </a:path>
                </a:pathLst>
              </a:custGeom>
              <a:solidFill>
                <a:srgbClr val="A9C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762">
                <a:extLst>
                  <a:ext uri="{FF2B5EF4-FFF2-40B4-BE49-F238E27FC236}">
                    <a16:creationId xmlns:a16="http://schemas.microsoft.com/office/drawing/2014/main" id="{71C3DB34-4212-4DEB-A9D3-AE42153732C3}"/>
                  </a:ext>
                </a:extLst>
              </p:cNvPr>
              <p:cNvSpPr>
                <a:spLocks/>
              </p:cNvSpPr>
              <p:nvPr/>
            </p:nvSpPr>
            <p:spPr bwMode="auto">
              <a:xfrm>
                <a:off x="1014" y="2863"/>
                <a:ext cx="140" cy="38"/>
              </a:xfrm>
              <a:custGeom>
                <a:avLst/>
                <a:gdLst>
                  <a:gd name="T0" fmla="*/ 5 w 125"/>
                  <a:gd name="T1" fmla="*/ 31 h 34"/>
                  <a:gd name="T2" fmla="*/ 2 w 125"/>
                  <a:gd name="T3" fmla="*/ 4 h 34"/>
                  <a:gd name="T4" fmla="*/ 122 w 125"/>
                  <a:gd name="T5" fmla="*/ 3 h 34"/>
                  <a:gd name="T6" fmla="*/ 108 w 125"/>
                  <a:gd name="T7" fmla="*/ 22 h 34"/>
                  <a:gd name="T8" fmla="*/ 89 w 125"/>
                  <a:gd name="T9" fmla="*/ 30 h 34"/>
                  <a:gd name="T10" fmla="*/ 62 w 125"/>
                  <a:gd name="T11" fmla="*/ 32 h 34"/>
                  <a:gd name="T12" fmla="*/ 10 w 125"/>
                  <a:gd name="T13" fmla="*/ 32 h 34"/>
                  <a:gd name="T14" fmla="*/ 5 w 125"/>
                  <a:gd name="T15" fmla="*/ 31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34">
                    <a:moveTo>
                      <a:pt x="5" y="31"/>
                    </a:moveTo>
                    <a:cubicBezTo>
                      <a:pt x="0" y="23"/>
                      <a:pt x="2" y="13"/>
                      <a:pt x="2" y="4"/>
                    </a:cubicBezTo>
                    <a:cubicBezTo>
                      <a:pt x="42" y="0"/>
                      <a:pt x="82" y="3"/>
                      <a:pt x="122" y="3"/>
                    </a:cubicBezTo>
                    <a:cubicBezTo>
                      <a:pt x="125" y="16"/>
                      <a:pt x="120" y="22"/>
                      <a:pt x="108" y="22"/>
                    </a:cubicBezTo>
                    <a:cubicBezTo>
                      <a:pt x="100" y="22"/>
                      <a:pt x="94" y="23"/>
                      <a:pt x="89" y="30"/>
                    </a:cubicBezTo>
                    <a:cubicBezTo>
                      <a:pt x="80" y="30"/>
                      <a:pt x="71" y="31"/>
                      <a:pt x="62" y="32"/>
                    </a:cubicBezTo>
                    <a:cubicBezTo>
                      <a:pt x="45" y="27"/>
                      <a:pt x="27" y="34"/>
                      <a:pt x="10" y="32"/>
                    </a:cubicBezTo>
                    <a:cubicBezTo>
                      <a:pt x="8" y="32"/>
                      <a:pt x="7" y="31"/>
                      <a:pt x="5" y="31"/>
                    </a:cubicBezTo>
                    <a:close/>
                  </a:path>
                </a:pathLst>
              </a:custGeom>
              <a:solidFill>
                <a:srgbClr val="479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763">
                <a:extLst>
                  <a:ext uri="{FF2B5EF4-FFF2-40B4-BE49-F238E27FC236}">
                    <a16:creationId xmlns:a16="http://schemas.microsoft.com/office/drawing/2014/main" id="{A2B5549C-FE80-4317-A547-3FA57CAEB564}"/>
                  </a:ext>
                </a:extLst>
              </p:cNvPr>
              <p:cNvSpPr>
                <a:spLocks/>
              </p:cNvSpPr>
              <p:nvPr/>
            </p:nvSpPr>
            <p:spPr bwMode="auto">
              <a:xfrm>
                <a:off x="1108" y="2862"/>
                <a:ext cx="151" cy="38"/>
              </a:xfrm>
              <a:custGeom>
                <a:avLst/>
                <a:gdLst>
                  <a:gd name="T0" fmla="*/ 5 w 134"/>
                  <a:gd name="T1" fmla="*/ 31 h 34"/>
                  <a:gd name="T2" fmla="*/ 18 w 134"/>
                  <a:gd name="T3" fmla="*/ 18 h 34"/>
                  <a:gd name="T4" fmla="*/ 38 w 134"/>
                  <a:gd name="T5" fmla="*/ 4 h 34"/>
                  <a:gd name="T6" fmla="*/ 55 w 134"/>
                  <a:gd name="T7" fmla="*/ 3 h 34"/>
                  <a:gd name="T8" fmla="*/ 119 w 134"/>
                  <a:gd name="T9" fmla="*/ 5 h 34"/>
                  <a:gd name="T10" fmla="*/ 134 w 134"/>
                  <a:gd name="T11" fmla="*/ 12 h 34"/>
                  <a:gd name="T12" fmla="*/ 134 w 134"/>
                  <a:gd name="T13" fmla="*/ 13 h 34"/>
                  <a:gd name="T14" fmla="*/ 117 w 134"/>
                  <a:gd name="T15" fmla="*/ 21 h 34"/>
                  <a:gd name="T16" fmla="*/ 81 w 134"/>
                  <a:gd name="T17" fmla="*/ 25 h 34"/>
                  <a:gd name="T18" fmla="*/ 115 w 134"/>
                  <a:gd name="T19" fmla="*/ 30 h 34"/>
                  <a:gd name="T20" fmla="*/ 67 w 134"/>
                  <a:gd name="T21" fmla="*/ 33 h 34"/>
                  <a:gd name="T22" fmla="*/ 10 w 134"/>
                  <a:gd name="T23" fmla="*/ 33 h 34"/>
                  <a:gd name="T24" fmla="*/ 5 w 134"/>
                  <a:gd name="T25"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 h="34">
                    <a:moveTo>
                      <a:pt x="5" y="31"/>
                    </a:moveTo>
                    <a:cubicBezTo>
                      <a:pt x="0" y="17"/>
                      <a:pt x="13" y="17"/>
                      <a:pt x="18" y="18"/>
                    </a:cubicBezTo>
                    <a:cubicBezTo>
                      <a:pt x="32" y="22"/>
                      <a:pt x="35" y="14"/>
                      <a:pt x="38" y="4"/>
                    </a:cubicBezTo>
                    <a:cubicBezTo>
                      <a:pt x="43" y="0"/>
                      <a:pt x="49" y="2"/>
                      <a:pt x="55" y="3"/>
                    </a:cubicBezTo>
                    <a:cubicBezTo>
                      <a:pt x="76" y="7"/>
                      <a:pt x="97" y="12"/>
                      <a:pt x="119" y="5"/>
                    </a:cubicBezTo>
                    <a:cubicBezTo>
                      <a:pt x="126" y="3"/>
                      <a:pt x="130" y="8"/>
                      <a:pt x="134" y="12"/>
                    </a:cubicBezTo>
                    <a:cubicBezTo>
                      <a:pt x="134" y="12"/>
                      <a:pt x="134" y="13"/>
                      <a:pt x="134" y="13"/>
                    </a:cubicBezTo>
                    <a:cubicBezTo>
                      <a:pt x="132" y="24"/>
                      <a:pt x="124" y="21"/>
                      <a:pt x="117" y="21"/>
                    </a:cubicBezTo>
                    <a:cubicBezTo>
                      <a:pt x="105" y="21"/>
                      <a:pt x="92" y="23"/>
                      <a:pt x="81" y="25"/>
                    </a:cubicBezTo>
                    <a:cubicBezTo>
                      <a:pt x="92" y="26"/>
                      <a:pt x="105" y="19"/>
                      <a:pt x="115" y="30"/>
                    </a:cubicBezTo>
                    <a:cubicBezTo>
                      <a:pt x="99" y="34"/>
                      <a:pt x="83" y="32"/>
                      <a:pt x="67" y="33"/>
                    </a:cubicBezTo>
                    <a:cubicBezTo>
                      <a:pt x="48" y="26"/>
                      <a:pt x="29" y="32"/>
                      <a:pt x="10" y="33"/>
                    </a:cubicBezTo>
                    <a:cubicBezTo>
                      <a:pt x="8" y="32"/>
                      <a:pt x="7" y="31"/>
                      <a:pt x="5" y="31"/>
                    </a:cubicBezTo>
                    <a:close/>
                  </a:path>
                </a:pathLst>
              </a:custGeom>
              <a:solidFill>
                <a:srgbClr val="5BA8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764">
                <a:extLst>
                  <a:ext uri="{FF2B5EF4-FFF2-40B4-BE49-F238E27FC236}">
                    <a16:creationId xmlns:a16="http://schemas.microsoft.com/office/drawing/2014/main" id="{A624ABB2-3632-4CEF-A8F0-0525E46ED61B}"/>
                  </a:ext>
                </a:extLst>
              </p:cNvPr>
              <p:cNvSpPr>
                <a:spLocks/>
              </p:cNvSpPr>
              <p:nvPr/>
            </p:nvSpPr>
            <p:spPr bwMode="auto">
              <a:xfrm>
                <a:off x="1277" y="2935"/>
                <a:ext cx="198" cy="22"/>
              </a:xfrm>
              <a:custGeom>
                <a:avLst/>
                <a:gdLst>
                  <a:gd name="T0" fmla="*/ 176 w 176"/>
                  <a:gd name="T1" fmla="*/ 4 h 20"/>
                  <a:gd name="T2" fmla="*/ 159 w 176"/>
                  <a:gd name="T3" fmla="*/ 18 h 20"/>
                  <a:gd name="T4" fmla="*/ 48 w 176"/>
                  <a:gd name="T5" fmla="*/ 13 h 20"/>
                  <a:gd name="T6" fmla="*/ 0 w 176"/>
                  <a:gd name="T7" fmla="*/ 8 h 20"/>
                  <a:gd name="T8" fmla="*/ 91 w 176"/>
                  <a:gd name="T9" fmla="*/ 5 h 20"/>
                  <a:gd name="T10" fmla="*/ 157 w 176"/>
                  <a:gd name="T11" fmla="*/ 3 h 20"/>
                  <a:gd name="T12" fmla="*/ 176 w 176"/>
                  <a:gd name="T13" fmla="*/ 4 h 20"/>
                </a:gdLst>
                <a:ahLst/>
                <a:cxnLst>
                  <a:cxn ang="0">
                    <a:pos x="T0" y="T1"/>
                  </a:cxn>
                  <a:cxn ang="0">
                    <a:pos x="T2" y="T3"/>
                  </a:cxn>
                  <a:cxn ang="0">
                    <a:pos x="T4" y="T5"/>
                  </a:cxn>
                  <a:cxn ang="0">
                    <a:pos x="T6" y="T7"/>
                  </a:cxn>
                  <a:cxn ang="0">
                    <a:pos x="T8" y="T9"/>
                  </a:cxn>
                  <a:cxn ang="0">
                    <a:pos x="T10" y="T11"/>
                  </a:cxn>
                  <a:cxn ang="0">
                    <a:pos x="T12" y="T13"/>
                  </a:cxn>
                </a:cxnLst>
                <a:rect l="0" t="0" r="r" b="b"/>
                <a:pathLst>
                  <a:path w="176" h="20">
                    <a:moveTo>
                      <a:pt x="176" y="4"/>
                    </a:moveTo>
                    <a:cubicBezTo>
                      <a:pt x="176" y="16"/>
                      <a:pt x="172" y="19"/>
                      <a:pt x="159" y="18"/>
                    </a:cubicBezTo>
                    <a:cubicBezTo>
                      <a:pt x="122" y="14"/>
                      <a:pt x="85" y="11"/>
                      <a:pt x="48" y="13"/>
                    </a:cubicBezTo>
                    <a:cubicBezTo>
                      <a:pt x="31" y="14"/>
                      <a:pt x="15" y="20"/>
                      <a:pt x="0" y="8"/>
                    </a:cubicBezTo>
                    <a:cubicBezTo>
                      <a:pt x="30" y="1"/>
                      <a:pt x="61" y="3"/>
                      <a:pt x="91" y="5"/>
                    </a:cubicBezTo>
                    <a:cubicBezTo>
                      <a:pt x="113" y="7"/>
                      <a:pt x="135" y="4"/>
                      <a:pt x="157" y="3"/>
                    </a:cubicBezTo>
                    <a:cubicBezTo>
                      <a:pt x="164" y="3"/>
                      <a:pt x="170" y="0"/>
                      <a:pt x="176" y="4"/>
                    </a:cubicBezTo>
                    <a:close/>
                  </a:path>
                </a:pathLst>
              </a:custGeom>
              <a:solidFill>
                <a:srgbClr val="A0C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765">
                <a:extLst>
                  <a:ext uri="{FF2B5EF4-FFF2-40B4-BE49-F238E27FC236}">
                    <a16:creationId xmlns:a16="http://schemas.microsoft.com/office/drawing/2014/main" id="{8BFE532D-E46A-41CF-815A-9D17209B9CCD}"/>
                  </a:ext>
                </a:extLst>
              </p:cNvPr>
              <p:cNvSpPr>
                <a:spLocks/>
              </p:cNvSpPr>
              <p:nvPr/>
            </p:nvSpPr>
            <p:spPr bwMode="auto">
              <a:xfrm>
                <a:off x="1195" y="2876"/>
                <a:ext cx="158" cy="20"/>
              </a:xfrm>
              <a:custGeom>
                <a:avLst/>
                <a:gdLst>
                  <a:gd name="T0" fmla="*/ 38 w 141"/>
                  <a:gd name="T1" fmla="*/ 17 h 17"/>
                  <a:gd name="T2" fmla="*/ 0 w 141"/>
                  <a:gd name="T3" fmla="*/ 14 h 17"/>
                  <a:gd name="T4" fmla="*/ 32 w 141"/>
                  <a:gd name="T5" fmla="*/ 3 h 17"/>
                  <a:gd name="T6" fmla="*/ 57 w 141"/>
                  <a:gd name="T7" fmla="*/ 0 h 17"/>
                  <a:gd name="T8" fmla="*/ 109 w 141"/>
                  <a:gd name="T9" fmla="*/ 4 h 17"/>
                  <a:gd name="T10" fmla="*/ 141 w 141"/>
                  <a:gd name="T11" fmla="*/ 16 h 17"/>
                  <a:gd name="T12" fmla="*/ 38 w 14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41" h="17">
                    <a:moveTo>
                      <a:pt x="38" y="17"/>
                    </a:moveTo>
                    <a:cubicBezTo>
                      <a:pt x="26" y="16"/>
                      <a:pt x="13" y="15"/>
                      <a:pt x="0" y="14"/>
                    </a:cubicBezTo>
                    <a:cubicBezTo>
                      <a:pt x="9" y="4"/>
                      <a:pt x="21" y="4"/>
                      <a:pt x="32" y="3"/>
                    </a:cubicBezTo>
                    <a:cubicBezTo>
                      <a:pt x="41" y="3"/>
                      <a:pt x="50" y="7"/>
                      <a:pt x="57" y="0"/>
                    </a:cubicBezTo>
                    <a:cubicBezTo>
                      <a:pt x="75" y="2"/>
                      <a:pt x="92" y="2"/>
                      <a:pt x="109" y="4"/>
                    </a:cubicBezTo>
                    <a:cubicBezTo>
                      <a:pt x="120" y="6"/>
                      <a:pt x="133" y="6"/>
                      <a:pt x="141" y="16"/>
                    </a:cubicBezTo>
                    <a:cubicBezTo>
                      <a:pt x="107" y="16"/>
                      <a:pt x="73" y="17"/>
                      <a:pt x="38" y="17"/>
                    </a:cubicBezTo>
                    <a:close/>
                  </a:path>
                </a:pathLst>
              </a:custGeom>
              <a:solidFill>
                <a:srgbClr val="479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766">
                <a:extLst>
                  <a:ext uri="{FF2B5EF4-FFF2-40B4-BE49-F238E27FC236}">
                    <a16:creationId xmlns:a16="http://schemas.microsoft.com/office/drawing/2014/main" id="{5A5BBE00-0F60-43EE-B3B0-BD08B62E5878}"/>
                  </a:ext>
                </a:extLst>
              </p:cNvPr>
              <p:cNvSpPr>
                <a:spLocks/>
              </p:cNvSpPr>
              <p:nvPr/>
            </p:nvSpPr>
            <p:spPr bwMode="auto">
              <a:xfrm>
                <a:off x="1480" y="2929"/>
                <a:ext cx="138" cy="33"/>
              </a:xfrm>
              <a:custGeom>
                <a:avLst/>
                <a:gdLst>
                  <a:gd name="T0" fmla="*/ 99 w 123"/>
                  <a:gd name="T1" fmla="*/ 13 h 29"/>
                  <a:gd name="T2" fmla="*/ 123 w 123"/>
                  <a:gd name="T3" fmla="*/ 13 h 29"/>
                  <a:gd name="T4" fmla="*/ 108 w 123"/>
                  <a:gd name="T5" fmla="*/ 19 h 29"/>
                  <a:gd name="T6" fmla="*/ 55 w 123"/>
                  <a:gd name="T7" fmla="*/ 29 h 29"/>
                  <a:gd name="T8" fmla="*/ 13 w 123"/>
                  <a:gd name="T9" fmla="*/ 22 h 29"/>
                  <a:gd name="T10" fmla="*/ 3 w 123"/>
                  <a:gd name="T11" fmla="*/ 9 h 29"/>
                  <a:gd name="T12" fmla="*/ 18 w 123"/>
                  <a:gd name="T13" fmla="*/ 12 h 29"/>
                  <a:gd name="T14" fmla="*/ 75 w 123"/>
                  <a:gd name="T15" fmla="*/ 7 h 29"/>
                  <a:gd name="T16" fmla="*/ 99 w 123"/>
                  <a:gd name="T17"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29">
                    <a:moveTo>
                      <a:pt x="99" y="13"/>
                    </a:moveTo>
                    <a:cubicBezTo>
                      <a:pt x="107" y="10"/>
                      <a:pt x="115" y="5"/>
                      <a:pt x="123" y="13"/>
                    </a:cubicBezTo>
                    <a:cubicBezTo>
                      <a:pt x="119" y="18"/>
                      <a:pt x="114" y="20"/>
                      <a:pt x="108" y="19"/>
                    </a:cubicBezTo>
                    <a:cubicBezTo>
                      <a:pt x="89" y="17"/>
                      <a:pt x="72" y="22"/>
                      <a:pt x="55" y="29"/>
                    </a:cubicBezTo>
                    <a:cubicBezTo>
                      <a:pt x="44" y="10"/>
                      <a:pt x="27" y="25"/>
                      <a:pt x="13" y="22"/>
                    </a:cubicBezTo>
                    <a:cubicBezTo>
                      <a:pt x="4" y="19"/>
                      <a:pt x="0" y="19"/>
                      <a:pt x="3" y="9"/>
                    </a:cubicBezTo>
                    <a:cubicBezTo>
                      <a:pt x="8" y="10"/>
                      <a:pt x="11" y="18"/>
                      <a:pt x="18" y="12"/>
                    </a:cubicBezTo>
                    <a:cubicBezTo>
                      <a:pt x="36" y="0"/>
                      <a:pt x="56" y="6"/>
                      <a:pt x="75" y="7"/>
                    </a:cubicBezTo>
                    <a:cubicBezTo>
                      <a:pt x="83" y="7"/>
                      <a:pt x="91" y="11"/>
                      <a:pt x="99" y="13"/>
                    </a:cubicBezTo>
                    <a:close/>
                  </a:path>
                </a:pathLst>
              </a:custGeom>
              <a:solidFill>
                <a:srgbClr val="A0C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Freeform 767">
                <a:extLst>
                  <a:ext uri="{FF2B5EF4-FFF2-40B4-BE49-F238E27FC236}">
                    <a16:creationId xmlns:a16="http://schemas.microsoft.com/office/drawing/2014/main" id="{ED6A3621-BFC6-4417-A0DE-BD5CA373AE6E}"/>
                  </a:ext>
                </a:extLst>
              </p:cNvPr>
              <p:cNvSpPr>
                <a:spLocks/>
              </p:cNvSpPr>
              <p:nvPr/>
            </p:nvSpPr>
            <p:spPr bwMode="auto">
              <a:xfrm>
                <a:off x="1079" y="2934"/>
                <a:ext cx="193" cy="23"/>
              </a:xfrm>
              <a:custGeom>
                <a:avLst/>
                <a:gdLst>
                  <a:gd name="T0" fmla="*/ 144 w 172"/>
                  <a:gd name="T1" fmla="*/ 17 h 21"/>
                  <a:gd name="T2" fmla="*/ 73 w 172"/>
                  <a:gd name="T3" fmla="*/ 15 h 21"/>
                  <a:gd name="T4" fmla="*/ 17 w 172"/>
                  <a:gd name="T5" fmla="*/ 19 h 21"/>
                  <a:gd name="T6" fmla="*/ 0 w 172"/>
                  <a:gd name="T7" fmla="*/ 13 h 21"/>
                  <a:gd name="T8" fmla="*/ 14 w 172"/>
                  <a:gd name="T9" fmla="*/ 8 h 21"/>
                  <a:gd name="T10" fmla="*/ 116 w 172"/>
                  <a:gd name="T11" fmla="*/ 7 h 21"/>
                  <a:gd name="T12" fmla="*/ 159 w 172"/>
                  <a:gd name="T13" fmla="*/ 2 h 21"/>
                  <a:gd name="T14" fmla="*/ 172 w 172"/>
                  <a:gd name="T15" fmla="*/ 9 h 21"/>
                  <a:gd name="T16" fmla="*/ 144 w 172"/>
                  <a:gd name="T1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21">
                    <a:moveTo>
                      <a:pt x="144" y="17"/>
                    </a:moveTo>
                    <a:cubicBezTo>
                      <a:pt x="121" y="13"/>
                      <a:pt x="97" y="16"/>
                      <a:pt x="73" y="15"/>
                    </a:cubicBezTo>
                    <a:cubicBezTo>
                      <a:pt x="55" y="14"/>
                      <a:pt x="36" y="14"/>
                      <a:pt x="17" y="19"/>
                    </a:cubicBezTo>
                    <a:cubicBezTo>
                      <a:pt x="9" y="21"/>
                      <a:pt x="6" y="12"/>
                      <a:pt x="0" y="13"/>
                    </a:cubicBezTo>
                    <a:cubicBezTo>
                      <a:pt x="4" y="8"/>
                      <a:pt x="8" y="7"/>
                      <a:pt x="14" y="8"/>
                    </a:cubicBezTo>
                    <a:cubicBezTo>
                      <a:pt x="48" y="11"/>
                      <a:pt x="82" y="8"/>
                      <a:pt x="116" y="7"/>
                    </a:cubicBezTo>
                    <a:cubicBezTo>
                      <a:pt x="131" y="6"/>
                      <a:pt x="145" y="8"/>
                      <a:pt x="159" y="2"/>
                    </a:cubicBezTo>
                    <a:cubicBezTo>
                      <a:pt x="165" y="0"/>
                      <a:pt x="171" y="0"/>
                      <a:pt x="172" y="9"/>
                    </a:cubicBezTo>
                    <a:cubicBezTo>
                      <a:pt x="163" y="12"/>
                      <a:pt x="153" y="15"/>
                      <a:pt x="144" y="17"/>
                    </a:cubicBezTo>
                    <a:close/>
                  </a:path>
                </a:pathLst>
              </a:custGeom>
              <a:solidFill>
                <a:srgbClr val="A0C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3" name="Freeform 768">
                <a:extLst>
                  <a:ext uri="{FF2B5EF4-FFF2-40B4-BE49-F238E27FC236}">
                    <a16:creationId xmlns:a16="http://schemas.microsoft.com/office/drawing/2014/main" id="{410C0D91-D032-452F-AE0B-784670B9F623}"/>
                  </a:ext>
                </a:extLst>
              </p:cNvPr>
              <p:cNvSpPr>
                <a:spLocks/>
              </p:cNvSpPr>
              <p:nvPr/>
            </p:nvSpPr>
            <p:spPr bwMode="auto">
              <a:xfrm>
                <a:off x="1857" y="2919"/>
                <a:ext cx="49" cy="23"/>
              </a:xfrm>
              <a:custGeom>
                <a:avLst/>
                <a:gdLst>
                  <a:gd name="T0" fmla="*/ 44 w 44"/>
                  <a:gd name="T1" fmla="*/ 6 h 20"/>
                  <a:gd name="T2" fmla="*/ 11 w 44"/>
                  <a:gd name="T3" fmla="*/ 17 h 20"/>
                  <a:gd name="T4" fmla="*/ 0 w 44"/>
                  <a:gd name="T5" fmla="*/ 10 h 20"/>
                  <a:gd name="T6" fmla="*/ 44 w 44"/>
                  <a:gd name="T7" fmla="*/ 6 h 20"/>
                </a:gdLst>
                <a:ahLst/>
                <a:cxnLst>
                  <a:cxn ang="0">
                    <a:pos x="T0" y="T1"/>
                  </a:cxn>
                  <a:cxn ang="0">
                    <a:pos x="T2" y="T3"/>
                  </a:cxn>
                  <a:cxn ang="0">
                    <a:pos x="T4" y="T5"/>
                  </a:cxn>
                  <a:cxn ang="0">
                    <a:pos x="T6" y="T7"/>
                  </a:cxn>
                </a:cxnLst>
                <a:rect l="0" t="0" r="r" b="b"/>
                <a:pathLst>
                  <a:path w="44" h="20">
                    <a:moveTo>
                      <a:pt x="44" y="6"/>
                    </a:moveTo>
                    <a:cubicBezTo>
                      <a:pt x="32" y="9"/>
                      <a:pt x="24" y="20"/>
                      <a:pt x="11" y="17"/>
                    </a:cubicBezTo>
                    <a:cubicBezTo>
                      <a:pt x="6" y="16"/>
                      <a:pt x="2" y="14"/>
                      <a:pt x="0" y="10"/>
                    </a:cubicBezTo>
                    <a:cubicBezTo>
                      <a:pt x="15" y="9"/>
                      <a:pt x="28" y="0"/>
                      <a:pt x="44" y="6"/>
                    </a:cubicBezTo>
                    <a:close/>
                  </a:path>
                </a:pathLst>
              </a:custGeom>
              <a:solidFill>
                <a:srgbClr val="A9C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Freeform 769">
                <a:extLst>
                  <a:ext uri="{FF2B5EF4-FFF2-40B4-BE49-F238E27FC236}">
                    <a16:creationId xmlns:a16="http://schemas.microsoft.com/office/drawing/2014/main" id="{01C7A2A0-1675-4DFD-86D7-7179C5AAABD1}"/>
                  </a:ext>
                </a:extLst>
              </p:cNvPr>
              <p:cNvSpPr>
                <a:spLocks/>
              </p:cNvSpPr>
              <p:nvPr/>
            </p:nvSpPr>
            <p:spPr bwMode="auto">
              <a:xfrm>
                <a:off x="1119" y="2888"/>
                <a:ext cx="64" cy="15"/>
              </a:xfrm>
              <a:custGeom>
                <a:avLst/>
                <a:gdLst>
                  <a:gd name="T0" fmla="*/ 0 w 57"/>
                  <a:gd name="T1" fmla="*/ 10 h 14"/>
                  <a:gd name="T2" fmla="*/ 57 w 57"/>
                  <a:gd name="T3" fmla="*/ 10 h 14"/>
                  <a:gd name="T4" fmla="*/ 0 w 57"/>
                  <a:gd name="T5" fmla="*/ 10 h 14"/>
                </a:gdLst>
                <a:ahLst/>
                <a:cxnLst>
                  <a:cxn ang="0">
                    <a:pos x="T0" y="T1"/>
                  </a:cxn>
                  <a:cxn ang="0">
                    <a:pos x="T2" y="T3"/>
                  </a:cxn>
                  <a:cxn ang="0">
                    <a:pos x="T4" y="T5"/>
                  </a:cxn>
                </a:cxnLst>
                <a:rect l="0" t="0" r="r" b="b"/>
                <a:pathLst>
                  <a:path w="57" h="14">
                    <a:moveTo>
                      <a:pt x="0" y="10"/>
                    </a:moveTo>
                    <a:cubicBezTo>
                      <a:pt x="19" y="2"/>
                      <a:pt x="38" y="0"/>
                      <a:pt x="57" y="10"/>
                    </a:cubicBezTo>
                    <a:cubicBezTo>
                      <a:pt x="38" y="8"/>
                      <a:pt x="19" y="14"/>
                      <a:pt x="0" y="10"/>
                    </a:cubicBezTo>
                    <a:close/>
                  </a:path>
                </a:pathLst>
              </a:custGeom>
              <a:solidFill>
                <a:srgbClr val="DBE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5" name="Freeform 770">
                <a:extLst>
                  <a:ext uri="{FF2B5EF4-FFF2-40B4-BE49-F238E27FC236}">
                    <a16:creationId xmlns:a16="http://schemas.microsoft.com/office/drawing/2014/main" id="{22F971FF-1DA4-4E90-B3F6-7D86F4520C0E}"/>
                  </a:ext>
                </a:extLst>
              </p:cNvPr>
              <p:cNvSpPr>
                <a:spLocks/>
              </p:cNvSpPr>
              <p:nvPr/>
            </p:nvSpPr>
            <p:spPr bwMode="auto">
              <a:xfrm>
                <a:off x="1025" y="2887"/>
                <a:ext cx="58" cy="19"/>
              </a:xfrm>
              <a:custGeom>
                <a:avLst/>
                <a:gdLst>
                  <a:gd name="T0" fmla="*/ 0 w 52"/>
                  <a:gd name="T1" fmla="*/ 11 h 17"/>
                  <a:gd name="T2" fmla="*/ 52 w 52"/>
                  <a:gd name="T3" fmla="*/ 11 h 17"/>
                  <a:gd name="T4" fmla="*/ 0 w 52"/>
                  <a:gd name="T5" fmla="*/ 11 h 17"/>
                </a:gdLst>
                <a:ahLst/>
                <a:cxnLst>
                  <a:cxn ang="0">
                    <a:pos x="T0" y="T1"/>
                  </a:cxn>
                  <a:cxn ang="0">
                    <a:pos x="T2" y="T3"/>
                  </a:cxn>
                  <a:cxn ang="0">
                    <a:pos x="T4" y="T5"/>
                  </a:cxn>
                </a:cxnLst>
                <a:rect l="0" t="0" r="r" b="b"/>
                <a:pathLst>
                  <a:path w="52" h="17">
                    <a:moveTo>
                      <a:pt x="0" y="11"/>
                    </a:moveTo>
                    <a:cubicBezTo>
                      <a:pt x="17" y="9"/>
                      <a:pt x="35" y="0"/>
                      <a:pt x="52" y="11"/>
                    </a:cubicBezTo>
                    <a:cubicBezTo>
                      <a:pt x="35" y="11"/>
                      <a:pt x="17" y="17"/>
                      <a:pt x="0" y="11"/>
                    </a:cubicBezTo>
                    <a:close/>
                  </a:path>
                </a:pathLst>
              </a:custGeom>
              <a:solidFill>
                <a:srgbClr val="DBE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Freeform 771">
                <a:extLst>
                  <a:ext uri="{FF2B5EF4-FFF2-40B4-BE49-F238E27FC236}">
                    <a16:creationId xmlns:a16="http://schemas.microsoft.com/office/drawing/2014/main" id="{3165FEFC-0C59-4992-A4EF-859883C807FF}"/>
                  </a:ext>
                </a:extLst>
              </p:cNvPr>
              <p:cNvSpPr>
                <a:spLocks/>
              </p:cNvSpPr>
              <p:nvPr/>
            </p:nvSpPr>
            <p:spPr bwMode="auto">
              <a:xfrm>
                <a:off x="1025" y="2931"/>
                <a:ext cx="45" cy="23"/>
              </a:xfrm>
              <a:custGeom>
                <a:avLst/>
                <a:gdLst>
                  <a:gd name="T0" fmla="*/ 40 w 40"/>
                  <a:gd name="T1" fmla="*/ 12 h 20"/>
                  <a:gd name="T2" fmla="*/ 3 w 40"/>
                  <a:gd name="T3" fmla="*/ 20 h 20"/>
                  <a:gd name="T4" fmla="*/ 1 w 40"/>
                  <a:gd name="T5" fmla="*/ 11 h 20"/>
                  <a:gd name="T6" fmla="*/ 40 w 40"/>
                  <a:gd name="T7" fmla="*/ 12 h 20"/>
                </a:gdLst>
                <a:ahLst/>
                <a:cxnLst>
                  <a:cxn ang="0">
                    <a:pos x="T0" y="T1"/>
                  </a:cxn>
                  <a:cxn ang="0">
                    <a:pos x="T2" y="T3"/>
                  </a:cxn>
                  <a:cxn ang="0">
                    <a:pos x="T4" y="T5"/>
                  </a:cxn>
                  <a:cxn ang="0">
                    <a:pos x="T6" y="T7"/>
                  </a:cxn>
                </a:cxnLst>
                <a:rect l="0" t="0" r="r" b="b"/>
                <a:pathLst>
                  <a:path w="40" h="20">
                    <a:moveTo>
                      <a:pt x="40" y="12"/>
                    </a:moveTo>
                    <a:cubicBezTo>
                      <a:pt x="27" y="14"/>
                      <a:pt x="15" y="17"/>
                      <a:pt x="3" y="20"/>
                    </a:cubicBezTo>
                    <a:cubicBezTo>
                      <a:pt x="0" y="17"/>
                      <a:pt x="0" y="14"/>
                      <a:pt x="1" y="11"/>
                    </a:cubicBezTo>
                    <a:cubicBezTo>
                      <a:pt x="14" y="10"/>
                      <a:pt x="27" y="0"/>
                      <a:pt x="40" y="12"/>
                    </a:cubicBezTo>
                    <a:close/>
                  </a:path>
                </a:pathLst>
              </a:custGeom>
              <a:solidFill>
                <a:srgbClr val="A0C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7" name="Freeform 772">
                <a:extLst>
                  <a:ext uri="{FF2B5EF4-FFF2-40B4-BE49-F238E27FC236}">
                    <a16:creationId xmlns:a16="http://schemas.microsoft.com/office/drawing/2014/main" id="{CB593A7D-DF5A-4A1F-A8B9-ADFCF0531079}"/>
                  </a:ext>
                </a:extLst>
              </p:cNvPr>
              <p:cNvSpPr>
                <a:spLocks/>
              </p:cNvSpPr>
              <p:nvPr/>
            </p:nvSpPr>
            <p:spPr bwMode="auto">
              <a:xfrm>
                <a:off x="1676" y="2844"/>
                <a:ext cx="428" cy="35"/>
              </a:xfrm>
              <a:custGeom>
                <a:avLst/>
                <a:gdLst>
                  <a:gd name="T0" fmla="*/ 381 w 381"/>
                  <a:gd name="T1" fmla="*/ 9 h 31"/>
                  <a:gd name="T2" fmla="*/ 299 w 381"/>
                  <a:gd name="T3" fmla="*/ 14 h 31"/>
                  <a:gd name="T4" fmla="*/ 198 w 381"/>
                  <a:gd name="T5" fmla="*/ 19 h 31"/>
                  <a:gd name="T6" fmla="*/ 88 w 381"/>
                  <a:gd name="T7" fmla="*/ 25 h 31"/>
                  <a:gd name="T8" fmla="*/ 9 w 381"/>
                  <a:gd name="T9" fmla="*/ 29 h 31"/>
                  <a:gd name="T10" fmla="*/ 0 w 381"/>
                  <a:gd name="T11" fmla="*/ 20 h 31"/>
                  <a:gd name="T12" fmla="*/ 47 w 381"/>
                  <a:gd name="T13" fmla="*/ 18 h 31"/>
                  <a:gd name="T14" fmla="*/ 149 w 381"/>
                  <a:gd name="T15" fmla="*/ 12 h 31"/>
                  <a:gd name="T16" fmla="*/ 223 w 381"/>
                  <a:gd name="T17" fmla="*/ 11 h 31"/>
                  <a:gd name="T18" fmla="*/ 312 w 381"/>
                  <a:gd name="T19" fmla="*/ 4 h 31"/>
                  <a:gd name="T20" fmla="*/ 381 w 381"/>
                  <a:gd name="T21"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1" h="31">
                    <a:moveTo>
                      <a:pt x="381" y="9"/>
                    </a:moveTo>
                    <a:cubicBezTo>
                      <a:pt x="354" y="11"/>
                      <a:pt x="327" y="15"/>
                      <a:pt x="299" y="14"/>
                    </a:cubicBezTo>
                    <a:cubicBezTo>
                      <a:pt x="265" y="13"/>
                      <a:pt x="231" y="22"/>
                      <a:pt x="198" y="19"/>
                    </a:cubicBezTo>
                    <a:cubicBezTo>
                      <a:pt x="161" y="15"/>
                      <a:pt x="124" y="17"/>
                      <a:pt x="88" y="25"/>
                    </a:cubicBezTo>
                    <a:cubicBezTo>
                      <a:pt x="62" y="31"/>
                      <a:pt x="35" y="25"/>
                      <a:pt x="9" y="29"/>
                    </a:cubicBezTo>
                    <a:cubicBezTo>
                      <a:pt x="2" y="30"/>
                      <a:pt x="4" y="22"/>
                      <a:pt x="0" y="20"/>
                    </a:cubicBezTo>
                    <a:cubicBezTo>
                      <a:pt x="15" y="13"/>
                      <a:pt x="32" y="16"/>
                      <a:pt x="47" y="18"/>
                    </a:cubicBezTo>
                    <a:cubicBezTo>
                      <a:pt x="82" y="22"/>
                      <a:pt x="115" y="10"/>
                      <a:pt x="149" y="12"/>
                    </a:cubicBezTo>
                    <a:cubicBezTo>
                      <a:pt x="174" y="13"/>
                      <a:pt x="198" y="8"/>
                      <a:pt x="223" y="11"/>
                    </a:cubicBezTo>
                    <a:cubicBezTo>
                      <a:pt x="252" y="14"/>
                      <a:pt x="282" y="8"/>
                      <a:pt x="312" y="4"/>
                    </a:cubicBezTo>
                    <a:cubicBezTo>
                      <a:pt x="336" y="0"/>
                      <a:pt x="358" y="6"/>
                      <a:pt x="381" y="9"/>
                    </a:cubicBezTo>
                    <a:close/>
                  </a:path>
                </a:pathLst>
              </a:custGeom>
              <a:solidFill>
                <a:srgbClr val="5BA8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773">
                <a:extLst>
                  <a:ext uri="{FF2B5EF4-FFF2-40B4-BE49-F238E27FC236}">
                    <a16:creationId xmlns:a16="http://schemas.microsoft.com/office/drawing/2014/main" id="{724C0EBA-6EDF-4B80-8138-9E7F5EE19700}"/>
                  </a:ext>
                </a:extLst>
              </p:cNvPr>
              <p:cNvSpPr>
                <a:spLocks/>
              </p:cNvSpPr>
              <p:nvPr/>
            </p:nvSpPr>
            <p:spPr bwMode="auto">
              <a:xfrm>
                <a:off x="521" y="3235"/>
                <a:ext cx="347" cy="53"/>
              </a:xfrm>
              <a:custGeom>
                <a:avLst/>
                <a:gdLst>
                  <a:gd name="T0" fmla="*/ 0 w 308"/>
                  <a:gd name="T1" fmla="*/ 25 h 47"/>
                  <a:gd name="T2" fmla="*/ 4 w 308"/>
                  <a:gd name="T3" fmla="*/ 1 h 47"/>
                  <a:gd name="T4" fmla="*/ 93 w 308"/>
                  <a:gd name="T5" fmla="*/ 7 h 47"/>
                  <a:gd name="T6" fmla="*/ 158 w 308"/>
                  <a:gd name="T7" fmla="*/ 9 h 47"/>
                  <a:gd name="T8" fmla="*/ 304 w 308"/>
                  <a:gd name="T9" fmla="*/ 13 h 47"/>
                  <a:gd name="T10" fmla="*/ 306 w 308"/>
                  <a:gd name="T11" fmla="*/ 30 h 47"/>
                  <a:gd name="T12" fmla="*/ 303 w 308"/>
                  <a:gd name="T13" fmla="*/ 34 h 47"/>
                  <a:gd name="T14" fmla="*/ 248 w 308"/>
                  <a:gd name="T15" fmla="*/ 40 h 47"/>
                  <a:gd name="T16" fmla="*/ 185 w 308"/>
                  <a:gd name="T17" fmla="*/ 42 h 47"/>
                  <a:gd name="T18" fmla="*/ 156 w 308"/>
                  <a:gd name="T19" fmla="*/ 45 h 47"/>
                  <a:gd name="T20" fmla="*/ 117 w 308"/>
                  <a:gd name="T21" fmla="*/ 40 h 47"/>
                  <a:gd name="T22" fmla="*/ 88 w 308"/>
                  <a:gd name="T23" fmla="*/ 37 h 47"/>
                  <a:gd name="T24" fmla="*/ 88 w 308"/>
                  <a:gd name="T25" fmla="*/ 37 h 47"/>
                  <a:gd name="T26" fmla="*/ 31 w 308"/>
                  <a:gd name="T27" fmla="*/ 29 h 47"/>
                  <a:gd name="T28" fmla="*/ 25 w 308"/>
                  <a:gd name="T29" fmla="*/ 31 h 47"/>
                  <a:gd name="T30" fmla="*/ 0 w 308"/>
                  <a:gd name="T31"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8" h="47">
                    <a:moveTo>
                      <a:pt x="0" y="25"/>
                    </a:moveTo>
                    <a:cubicBezTo>
                      <a:pt x="7" y="18"/>
                      <a:pt x="7" y="10"/>
                      <a:pt x="4" y="1"/>
                    </a:cubicBezTo>
                    <a:cubicBezTo>
                      <a:pt x="34" y="0"/>
                      <a:pt x="64" y="5"/>
                      <a:pt x="93" y="7"/>
                    </a:cubicBezTo>
                    <a:cubicBezTo>
                      <a:pt x="115" y="8"/>
                      <a:pt x="137" y="7"/>
                      <a:pt x="158" y="9"/>
                    </a:cubicBezTo>
                    <a:cubicBezTo>
                      <a:pt x="207" y="16"/>
                      <a:pt x="255" y="11"/>
                      <a:pt x="304" y="13"/>
                    </a:cubicBezTo>
                    <a:cubicBezTo>
                      <a:pt x="308" y="18"/>
                      <a:pt x="305" y="24"/>
                      <a:pt x="306" y="30"/>
                    </a:cubicBezTo>
                    <a:cubicBezTo>
                      <a:pt x="306" y="32"/>
                      <a:pt x="305" y="33"/>
                      <a:pt x="303" y="34"/>
                    </a:cubicBezTo>
                    <a:cubicBezTo>
                      <a:pt x="285" y="37"/>
                      <a:pt x="267" y="34"/>
                      <a:pt x="248" y="40"/>
                    </a:cubicBezTo>
                    <a:cubicBezTo>
                      <a:pt x="229" y="47"/>
                      <a:pt x="206" y="40"/>
                      <a:pt x="185" y="42"/>
                    </a:cubicBezTo>
                    <a:cubicBezTo>
                      <a:pt x="176" y="44"/>
                      <a:pt x="166" y="47"/>
                      <a:pt x="156" y="45"/>
                    </a:cubicBezTo>
                    <a:cubicBezTo>
                      <a:pt x="144" y="40"/>
                      <a:pt x="130" y="39"/>
                      <a:pt x="117" y="40"/>
                    </a:cubicBezTo>
                    <a:cubicBezTo>
                      <a:pt x="107" y="40"/>
                      <a:pt x="97" y="40"/>
                      <a:pt x="88" y="37"/>
                    </a:cubicBezTo>
                    <a:cubicBezTo>
                      <a:pt x="88" y="37"/>
                      <a:pt x="88" y="37"/>
                      <a:pt x="88" y="37"/>
                    </a:cubicBezTo>
                    <a:cubicBezTo>
                      <a:pt x="69" y="36"/>
                      <a:pt x="49" y="39"/>
                      <a:pt x="31" y="29"/>
                    </a:cubicBezTo>
                    <a:cubicBezTo>
                      <a:pt x="28" y="28"/>
                      <a:pt x="27" y="28"/>
                      <a:pt x="25" y="31"/>
                    </a:cubicBezTo>
                    <a:cubicBezTo>
                      <a:pt x="14" y="40"/>
                      <a:pt x="7" y="34"/>
                      <a:pt x="0" y="25"/>
                    </a:cubicBezTo>
                    <a:close/>
                  </a:path>
                </a:pathLst>
              </a:custGeom>
              <a:solidFill>
                <a:srgbClr val="90C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774">
                <a:extLst>
                  <a:ext uri="{FF2B5EF4-FFF2-40B4-BE49-F238E27FC236}">
                    <a16:creationId xmlns:a16="http://schemas.microsoft.com/office/drawing/2014/main" id="{04D61908-203C-4665-80F4-3D328E8DB694}"/>
                  </a:ext>
                </a:extLst>
              </p:cNvPr>
              <p:cNvSpPr>
                <a:spLocks/>
              </p:cNvSpPr>
              <p:nvPr/>
            </p:nvSpPr>
            <p:spPr bwMode="auto">
              <a:xfrm>
                <a:off x="868" y="3238"/>
                <a:ext cx="38" cy="102"/>
              </a:xfrm>
              <a:custGeom>
                <a:avLst/>
                <a:gdLst>
                  <a:gd name="T0" fmla="*/ 0 w 34"/>
                  <a:gd name="T1" fmla="*/ 50 h 91"/>
                  <a:gd name="T2" fmla="*/ 5 w 34"/>
                  <a:gd name="T3" fmla="*/ 39 h 91"/>
                  <a:gd name="T4" fmla="*/ 9 w 34"/>
                  <a:gd name="T5" fmla="*/ 18 h 91"/>
                  <a:gd name="T6" fmla="*/ 25 w 34"/>
                  <a:gd name="T7" fmla="*/ 5 h 91"/>
                  <a:gd name="T8" fmla="*/ 20 w 34"/>
                  <a:gd name="T9" fmla="*/ 25 h 91"/>
                  <a:gd name="T10" fmla="*/ 22 w 34"/>
                  <a:gd name="T11" fmla="*/ 32 h 91"/>
                  <a:gd name="T12" fmla="*/ 13 w 34"/>
                  <a:gd name="T13" fmla="*/ 74 h 91"/>
                  <a:gd name="T14" fmla="*/ 5 w 34"/>
                  <a:gd name="T15" fmla="*/ 66 h 91"/>
                  <a:gd name="T16" fmla="*/ 3 w 34"/>
                  <a:gd name="T17" fmla="*/ 91 h 91"/>
                  <a:gd name="T18" fmla="*/ 1 w 34"/>
                  <a:gd name="T19" fmla="*/ 90 h 91"/>
                  <a:gd name="T20" fmla="*/ 0 w 34"/>
                  <a:gd name="T2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91">
                    <a:moveTo>
                      <a:pt x="0" y="50"/>
                    </a:moveTo>
                    <a:cubicBezTo>
                      <a:pt x="6" y="48"/>
                      <a:pt x="7" y="44"/>
                      <a:pt x="5" y="39"/>
                    </a:cubicBezTo>
                    <a:cubicBezTo>
                      <a:pt x="3" y="31"/>
                      <a:pt x="4" y="24"/>
                      <a:pt x="9" y="18"/>
                    </a:cubicBezTo>
                    <a:cubicBezTo>
                      <a:pt x="14" y="13"/>
                      <a:pt x="17" y="0"/>
                      <a:pt x="25" y="5"/>
                    </a:cubicBezTo>
                    <a:cubicBezTo>
                      <a:pt x="32" y="9"/>
                      <a:pt x="28" y="19"/>
                      <a:pt x="20" y="25"/>
                    </a:cubicBezTo>
                    <a:cubicBezTo>
                      <a:pt x="17" y="27"/>
                      <a:pt x="17" y="28"/>
                      <a:pt x="22" y="32"/>
                    </a:cubicBezTo>
                    <a:cubicBezTo>
                      <a:pt x="34" y="41"/>
                      <a:pt x="28" y="69"/>
                      <a:pt x="13" y="74"/>
                    </a:cubicBezTo>
                    <a:cubicBezTo>
                      <a:pt x="5" y="77"/>
                      <a:pt x="10" y="67"/>
                      <a:pt x="5" y="66"/>
                    </a:cubicBezTo>
                    <a:cubicBezTo>
                      <a:pt x="4" y="74"/>
                      <a:pt x="4" y="83"/>
                      <a:pt x="3" y="91"/>
                    </a:cubicBezTo>
                    <a:cubicBezTo>
                      <a:pt x="3" y="90"/>
                      <a:pt x="2" y="90"/>
                      <a:pt x="1" y="90"/>
                    </a:cubicBezTo>
                    <a:cubicBezTo>
                      <a:pt x="1" y="76"/>
                      <a:pt x="1" y="63"/>
                      <a:pt x="0" y="5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775">
                <a:extLst>
                  <a:ext uri="{FF2B5EF4-FFF2-40B4-BE49-F238E27FC236}">
                    <a16:creationId xmlns:a16="http://schemas.microsoft.com/office/drawing/2014/main" id="{8A871B02-813E-4AC8-982D-79CA40459FB6}"/>
                  </a:ext>
                </a:extLst>
              </p:cNvPr>
              <p:cNvSpPr>
                <a:spLocks/>
              </p:cNvSpPr>
              <p:nvPr/>
            </p:nvSpPr>
            <p:spPr bwMode="auto">
              <a:xfrm>
                <a:off x="520" y="3249"/>
                <a:ext cx="100" cy="39"/>
              </a:xfrm>
              <a:custGeom>
                <a:avLst/>
                <a:gdLst>
                  <a:gd name="T0" fmla="*/ 1 w 89"/>
                  <a:gd name="T1" fmla="*/ 12 h 34"/>
                  <a:gd name="T2" fmla="*/ 21 w 89"/>
                  <a:gd name="T3" fmla="*/ 20 h 34"/>
                  <a:gd name="T4" fmla="*/ 32 w 89"/>
                  <a:gd name="T5" fmla="*/ 10 h 34"/>
                  <a:gd name="T6" fmla="*/ 81 w 89"/>
                  <a:gd name="T7" fmla="*/ 19 h 34"/>
                  <a:gd name="T8" fmla="*/ 89 w 89"/>
                  <a:gd name="T9" fmla="*/ 24 h 34"/>
                  <a:gd name="T10" fmla="*/ 1 w 89"/>
                  <a:gd name="T11" fmla="*/ 24 h 34"/>
                  <a:gd name="T12" fmla="*/ 0 w 89"/>
                  <a:gd name="T13" fmla="*/ 22 h 34"/>
                  <a:gd name="T14" fmla="*/ 1 w 89"/>
                  <a:gd name="T15" fmla="*/ 20 h 34"/>
                  <a:gd name="T16" fmla="*/ 1 w 89"/>
                  <a:gd name="T17" fmla="*/ 1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34">
                    <a:moveTo>
                      <a:pt x="1" y="12"/>
                    </a:moveTo>
                    <a:cubicBezTo>
                      <a:pt x="7" y="15"/>
                      <a:pt x="14" y="17"/>
                      <a:pt x="21" y="20"/>
                    </a:cubicBezTo>
                    <a:cubicBezTo>
                      <a:pt x="20" y="10"/>
                      <a:pt x="17" y="0"/>
                      <a:pt x="32" y="10"/>
                    </a:cubicBezTo>
                    <a:cubicBezTo>
                      <a:pt x="47" y="20"/>
                      <a:pt x="64" y="22"/>
                      <a:pt x="81" y="19"/>
                    </a:cubicBezTo>
                    <a:cubicBezTo>
                      <a:pt x="86" y="19"/>
                      <a:pt x="89" y="18"/>
                      <a:pt x="89" y="24"/>
                    </a:cubicBezTo>
                    <a:cubicBezTo>
                      <a:pt x="60" y="34"/>
                      <a:pt x="31" y="27"/>
                      <a:pt x="1" y="24"/>
                    </a:cubicBezTo>
                    <a:cubicBezTo>
                      <a:pt x="1" y="24"/>
                      <a:pt x="0" y="23"/>
                      <a:pt x="0" y="22"/>
                    </a:cubicBezTo>
                    <a:cubicBezTo>
                      <a:pt x="0" y="21"/>
                      <a:pt x="1" y="21"/>
                      <a:pt x="1" y="20"/>
                    </a:cubicBezTo>
                    <a:cubicBezTo>
                      <a:pt x="1" y="17"/>
                      <a:pt x="1" y="15"/>
                      <a:pt x="1" y="12"/>
                    </a:cubicBezTo>
                    <a:close/>
                  </a:path>
                </a:pathLst>
              </a:custGeom>
              <a:solidFill>
                <a:srgbClr val="B7D5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776">
                <a:extLst>
                  <a:ext uri="{FF2B5EF4-FFF2-40B4-BE49-F238E27FC236}">
                    <a16:creationId xmlns:a16="http://schemas.microsoft.com/office/drawing/2014/main" id="{4580EC1D-F37D-4074-B06C-5E4D99891D9A}"/>
                  </a:ext>
                </a:extLst>
              </p:cNvPr>
              <p:cNvSpPr>
                <a:spLocks/>
              </p:cNvSpPr>
              <p:nvPr/>
            </p:nvSpPr>
            <p:spPr bwMode="auto">
              <a:xfrm>
                <a:off x="620" y="3271"/>
                <a:ext cx="78" cy="21"/>
              </a:xfrm>
              <a:custGeom>
                <a:avLst/>
                <a:gdLst>
                  <a:gd name="T0" fmla="*/ 0 w 69"/>
                  <a:gd name="T1" fmla="*/ 5 h 19"/>
                  <a:gd name="T2" fmla="*/ 62 w 69"/>
                  <a:gd name="T3" fmla="*/ 3 h 19"/>
                  <a:gd name="T4" fmla="*/ 68 w 69"/>
                  <a:gd name="T5" fmla="*/ 13 h 19"/>
                  <a:gd name="T6" fmla="*/ 0 w 69"/>
                  <a:gd name="T7" fmla="*/ 5 h 19"/>
                </a:gdLst>
                <a:ahLst/>
                <a:cxnLst>
                  <a:cxn ang="0">
                    <a:pos x="T0" y="T1"/>
                  </a:cxn>
                  <a:cxn ang="0">
                    <a:pos x="T2" y="T3"/>
                  </a:cxn>
                  <a:cxn ang="0">
                    <a:pos x="T4" y="T5"/>
                  </a:cxn>
                  <a:cxn ang="0">
                    <a:pos x="T6" y="T7"/>
                  </a:cxn>
                </a:cxnLst>
                <a:rect l="0" t="0" r="r" b="b"/>
                <a:pathLst>
                  <a:path w="69" h="19">
                    <a:moveTo>
                      <a:pt x="0" y="5"/>
                    </a:moveTo>
                    <a:cubicBezTo>
                      <a:pt x="21" y="0"/>
                      <a:pt x="42" y="7"/>
                      <a:pt x="62" y="3"/>
                    </a:cubicBezTo>
                    <a:cubicBezTo>
                      <a:pt x="69" y="1"/>
                      <a:pt x="67" y="9"/>
                      <a:pt x="68" y="13"/>
                    </a:cubicBezTo>
                    <a:cubicBezTo>
                      <a:pt x="46" y="9"/>
                      <a:pt x="21" y="19"/>
                      <a:pt x="0" y="5"/>
                    </a:cubicBezTo>
                    <a:close/>
                  </a:path>
                </a:pathLst>
              </a:custGeom>
              <a:solidFill>
                <a:srgbClr val="B7D5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777">
                <a:extLst>
                  <a:ext uri="{FF2B5EF4-FFF2-40B4-BE49-F238E27FC236}">
                    <a16:creationId xmlns:a16="http://schemas.microsoft.com/office/drawing/2014/main" id="{177F3C6A-4B7D-43D6-AF31-989B40716B04}"/>
                  </a:ext>
                </a:extLst>
              </p:cNvPr>
              <p:cNvSpPr>
                <a:spLocks/>
              </p:cNvSpPr>
              <p:nvPr/>
            </p:nvSpPr>
            <p:spPr bwMode="auto">
              <a:xfrm>
                <a:off x="825" y="3270"/>
                <a:ext cx="42" cy="24"/>
              </a:xfrm>
              <a:custGeom>
                <a:avLst/>
                <a:gdLst>
                  <a:gd name="T0" fmla="*/ 37 w 37"/>
                  <a:gd name="T1" fmla="*/ 3 h 22"/>
                  <a:gd name="T2" fmla="*/ 37 w 37"/>
                  <a:gd name="T3" fmla="*/ 22 h 22"/>
                  <a:gd name="T4" fmla="*/ 25 w 37"/>
                  <a:gd name="T5" fmla="*/ 16 h 22"/>
                  <a:gd name="T6" fmla="*/ 0 w 37"/>
                  <a:gd name="T7" fmla="*/ 11 h 22"/>
                  <a:gd name="T8" fmla="*/ 33 w 37"/>
                  <a:gd name="T9" fmla="*/ 3 h 22"/>
                  <a:gd name="T10" fmla="*/ 34 w 37"/>
                  <a:gd name="T11" fmla="*/ 2 h 22"/>
                  <a:gd name="T12" fmla="*/ 37 w 37"/>
                  <a:gd name="T13" fmla="*/ 3 h 22"/>
                </a:gdLst>
                <a:ahLst/>
                <a:cxnLst>
                  <a:cxn ang="0">
                    <a:pos x="T0" y="T1"/>
                  </a:cxn>
                  <a:cxn ang="0">
                    <a:pos x="T2" y="T3"/>
                  </a:cxn>
                  <a:cxn ang="0">
                    <a:pos x="T4" y="T5"/>
                  </a:cxn>
                  <a:cxn ang="0">
                    <a:pos x="T6" y="T7"/>
                  </a:cxn>
                  <a:cxn ang="0">
                    <a:pos x="T8" y="T9"/>
                  </a:cxn>
                  <a:cxn ang="0">
                    <a:pos x="T10" y="T11"/>
                  </a:cxn>
                  <a:cxn ang="0">
                    <a:pos x="T12" y="T13"/>
                  </a:cxn>
                </a:cxnLst>
                <a:rect l="0" t="0" r="r" b="b"/>
                <a:pathLst>
                  <a:path w="37" h="22">
                    <a:moveTo>
                      <a:pt x="37" y="3"/>
                    </a:moveTo>
                    <a:cubicBezTo>
                      <a:pt x="37" y="9"/>
                      <a:pt x="37" y="16"/>
                      <a:pt x="37" y="22"/>
                    </a:cubicBezTo>
                    <a:cubicBezTo>
                      <a:pt x="34" y="18"/>
                      <a:pt x="32" y="13"/>
                      <a:pt x="25" y="16"/>
                    </a:cubicBezTo>
                    <a:cubicBezTo>
                      <a:pt x="18" y="19"/>
                      <a:pt x="11" y="19"/>
                      <a:pt x="0" y="11"/>
                    </a:cubicBezTo>
                    <a:cubicBezTo>
                      <a:pt x="16" y="14"/>
                      <a:pt x="24" y="8"/>
                      <a:pt x="33" y="3"/>
                    </a:cubicBezTo>
                    <a:cubicBezTo>
                      <a:pt x="33" y="3"/>
                      <a:pt x="34" y="2"/>
                      <a:pt x="34" y="2"/>
                    </a:cubicBezTo>
                    <a:cubicBezTo>
                      <a:pt x="36" y="0"/>
                      <a:pt x="37" y="1"/>
                      <a:pt x="37" y="3"/>
                    </a:cubicBezTo>
                    <a:close/>
                  </a:path>
                </a:pathLst>
              </a:custGeom>
              <a:solidFill>
                <a:srgbClr val="90C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778">
                <a:extLst>
                  <a:ext uri="{FF2B5EF4-FFF2-40B4-BE49-F238E27FC236}">
                    <a16:creationId xmlns:a16="http://schemas.microsoft.com/office/drawing/2014/main" id="{181E72DA-F819-454A-B61A-952E1BE169A9}"/>
                  </a:ext>
                </a:extLst>
              </p:cNvPr>
              <p:cNvSpPr>
                <a:spLocks/>
              </p:cNvSpPr>
              <p:nvPr/>
            </p:nvSpPr>
            <p:spPr bwMode="auto">
              <a:xfrm>
                <a:off x="472" y="3270"/>
                <a:ext cx="49" cy="13"/>
              </a:xfrm>
              <a:custGeom>
                <a:avLst/>
                <a:gdLst>
                  <a:gd name="T0" fmla="*/ 0 w 44"/>
                  <a:gd name="T1" fmla="*/ 6 h 12"/>
                  <a:gd name="T2" fmla="*/ 16 w 44"/>
                  <a:gd name="T3" fmla="*/ 6 h 12"/>
                  <a:gd name="T4" fmla="*/ 44 w 44"/>
                  <a:gd name="T5" fmla="*/ 6 h 12"/>
                  <a:gd name="T6" fmla="*/ 44 w 44"/>
                  <a:gd name="T7" fmla="*/ 6 h 12"/>
                  <a:gd name="T8" fmla="*/ 0 w 44"/>
                  <a:gd name="T9" fmla="*/ 6 h 12"/>
                </a:gdLst>
                <a:ahLst/>
                <a:cxnLst>
                  <a:cxn ang="0">
                    <a:pos x="T0" y="T1"/>
                  </a:cxn>
                  <a:cxn ang="0">
                    <a:pos x="T2" y="T3"/>
                  </a:cxn>
                  <a:cxn ang="0">
                    <a:pos x="T4" y="T5"/>
                  </a:cxn>
                  <a:cxn ang="0">
                    <a:pos x="T6" y="T7"/>
                  </a:cxn>
                  <a:cxn ang="0">
                    <a:pos x="T8" y="T9"/>
                  </a:cxn>
                </a:cxnLst>
                <a:rect l="0" t="0" r="r" b="b"/>
                <a:pathLst>
                  <a:path w="44" h="12">
                    <a:moveTo>
                      <a:pt x="0" y="6"/>
                    </a:moveTo>
                    <a:cubicBezTo>
                      <a:pt x="5" y="6"/>
                      <a:pt x="11" y="6"/>
                      <a:pt x="16" y="6"/>
                    </a:cubicBezTo>
                    <a:cubicBezTo>
                      <a:pt x="25" y="0"/>
                      <a:pt x="35" y="4"/>
                      <a:pt x="44" y="6"/>
                    </a:cubicBezTo>
                    <a:cubicBezTo>
                      <a:pt x="44" y="6"/>
                      <a:pt x="44" y="6"/>
                      <a:pt x="44" y="6"/>
                    </a:cubicBezTo>
                    <a:cubicBezTo>
                      <a:pt x="29" y="12"/>
                      <a:pt x="15" y="12"/>
                      <a:pt x="0" y="6"/>
                    </a:cubicBezTo>
                    <a:close/>
                  </a:path>
                </a:pathLst>
              </a:custGeom>
              <a:solidFill>
                <a:srgbClr val="B7D5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779">
                <a:extLst>
                  <a:ext uri="{FF2B5EF4-FFF2-40B4-BE49-F238E27FC236}">
                    <a16:creationId xmlns:a16="http://schemas.microsoft.com/office/drawing/2014/main" id="{B84F0034-48DC-4A56-8B3F-54A81E03023D}"/>
                  </a:ext>
                </a:extLst>
              </p:cNvPr>
              <p:cNvSpPr>
                <a:spLocks/>
              </p:cNvSpPr>
              <p:nvPr/>
            </p:nvSpPr>
            <p:spPr bwMode="auto">
              <a:xfrm>
                <a:off x="936" y="614"/>
                <a:ext cx="194" cy="214"/>
              </a:xfrm>
              <a:custGeom>
                <a:avLst/>
                <a:gdLst>
                  <a:gd name="T0" fmla="*/ 19 w 172"/>
                  <a:gd name="T1" fmla="*/ 10 h 191"/>
                  <a:gd name="T2" fmla="*/ 108 w 172"/>
                  <a:gd name="T3" fmla="*/ 106 h 191"/>
                  <a:gd name="T4" fmla="*/ 171 w 172"/>
                  <a:gd name="T5" fmla="*/ 186 h 191"/>
                  <a:gd name="T6" fmla="*/ 167 w 172"/>
                  <a:gd name="T7" fmla="*/ 190 h 191"/>
                  <a:gd name="T8" fmla="*/ 28 w 172"/>
                  <a:gd name="T9" fmla="*/ 43 h 191"/>
                  <a:gd name="T10" fmla="*/ 18 w 172"/>
                  <a:gd name="T11" fmla="*/ 20 h 191"/>
                  <a:gd name="T12" fmla="*/ 0 w 172"/>
                  <a:gd name="T13" fmla="*/ 4 h 191"/>
                  <a:gd name="T14" fmla="*/ 19 w 172"/>
                  <a:gd name="T15" fmla="*/ 10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 h="191">
                    <a:moveTo>
                      <a:pt x="19" y="10"/>
                    </a:moveTo>
                    <a:cubicBezTo>
                      <a:pt x="40" y="50"/>
                      <a:pt x="74" y="78"/>
                      <a:pt x="108" y="106"/>
                    </a:cubicBezTo>
                    <a:cubicBezTo>
                      <a:pt x="134" y="128"/>
                      <a:pt x="153" y="157"/>
                      <a:pt x="171" y="186"/>
                    </a:cubicBezTo>
                    <a:cubicBezTo>
                      <a:pt x="172" y="190"/>
                      <a:pt x="171" y="191"/>
                      <a:pt x="167" y="190"/>
                    </a:cubicBezTo>
                    <a:cubicBezTo>
                      <a:pt x="133" y="130"/>
                      <a:pt x="76" y="91"/>
                      <a:pt x="28" y="43"/>
                    </a:cubicBezTo>
                    <a:cubicBezTo>
                      <a:pt x="23" y="38"/>
                      <a:pt x="4" y="35"/>
                      <a:pt x="18" y="20"/>
                    </a:cubicBezTo>
                    <a:cubicBezTo>
                      <a:pt x="13" y="15"/>
                      <a:pt x="7" y="10"/>
                      <a:pt x="0" y="4"/>
                    </a:cubicBezTo>
                    <a:cubicBezTo>
                      <a:pt x="11" y="0"/>
                      <a:pt x="13" y="10"/>
                      <a:pt x="19" y="10"/>
                    </a:cubicBezTo>
                    <a:close/>
                  </a:path>
                </a:pathLst>
              </a:custGeom>
              <a:solidFill>
                <a:srgbClr val="7C5D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780">
                <a:extLst>
                  <a:ext uri="{FF2B5EF4-FFF2-40B4-BE49-F238E27FC236}">
                    <a16:creationId xmlns:a16="http://schemas.microsoft.com/office/drawing/2014/main" id="{A7D06D17-A855-468F-AEF5-6B35BE4E5B0C}"/>
                  </a:ext>
                </a:extLst>
              </p:cNvPr>
              <p:cNvSpPr>
                <a:spLocks/>
              </p:cNvSpPr>
              <p:nvPr/>
            </p:nvSpPr>
            <p:spPr bwMode="auto">
              <a:xfrm>
                <a:off x="780" y="612"/>
                <a:ext cx="189" cy="164"/>
              </a:xfrm>
              <a:custGeom>
                <a:avLst/>
                <a:gdLst>
                  <a:gd name="T0" fmla="*/ 4 w 168"/>
                  <a:gd name="T1" fmla="*/ 0 h 146"/>
                  <a:gd name="T2" fmla="*/ 98 w 168"/>
                  <a:gd name="T3" fmla="*/ 73 h 146"/>
                  <a:gd name="T4" fmla="*/ 78 w 168"/>
                  <a:gd name="T5" fmla="*/ 43 h 146"/>
                  <a:gd name="T6" fmla="*/ 168 w 168"/>
                  <a:gd name="T7" fmla="*/ 146 h 146"/>
                  <a:gd name="T8" fmla="*/ 129 w 168"/>
                  <a:gd name="T9" fmla="*/ 104 h 146"/>
                  <a:gd name="T10" fmla="*/ 96 w 168"/>
                  <a:gd name="T11" fmla="*/ 81 h 146"/>
                  <a:gd name="T12" fmla="*/ 59 w 168"/>
                  <a:gd name="T13" fmla="*/ 56 h 146"/>
                  <a:gd name="T14" fmla="*/ 0 w 168"/>
                  <a:gd name="T15" fmla="*/ 4 h 146"/>
                  <a:gd name="T16" fmla="*/ 4 w 168"/>
                  <a:gd name="T1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46">
                    <a:moveTo>
                      <a:pt x="4" y="0"/>
                    </a:moveTo>
                    <a:cubicBezTo>
                      <a:pt x="36" y="22"/>
                      <a:pt x="59" y="55"/>
                      <a:pt x="98" y="73"/>
                    </a:cubicBezTo>
                    <a:cubicBezTo>
                      <a:pt x="93" y="61"/>
                      <a:pt x="79" y="57"/>
                      <a:pt x="78" y="43"/>
                    </a:cubicBezTo>
                    <a:cubicBezTo>
                      <a:pt x="112" y="76"/>
                      <a:pt x="145" y="107"/>
                      <a:pt x="168" y="146"/>
                    </a:cubicBezTo>
                    <a:cubicBezTo>
                      <a:pt x="155" y="132"/>
                      <a:pt x="143" y="116"/>
                      <a:pt x="129" y="104"/>
                    </a:cubicBezTo>
                    <a:cubicBezTo>
                      <a:pt x="120" y="95"/>
                      <a:pt x="117" y="79"/>
                      <a:pt x="96" y="81"/>
                    </a:cubicBezTo>
                    <a:cubicBezTo>
                      <a:pt x="84" y="82"/>
                      <a:pt x="71" y="65"/>
                      <a:pt x="59" y="56"/>
                    </a:cubicBezTo>
                    <a:cubicBezTo>
                      <a:pt x="39" y="39"/>
                      <a:pt x="20" y="21"/>
                      <a:pt x="0" y="4"/>
                    </a:cubicBezTo>
                    <a:cubicBezTo>
                      <a:pt x="2" y="3"/>
                      <a:pt x="3" y="1"/>
                      <a:pt x="4" y="0"/>
                    </a:cubicBezTo>
                    <a:close/>
                  </a:path>
                </a:pathLst>
              </a:custGeom>
              <a:solidFill>
                <a:srgbClr val="7053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781">
                <a:extLst>
                  <a:ext uri="{FF2B5EF4-FFF2-40B4-BE49-F238E27FC236}">
                    <a16:creationId xmlns:a16="http://schemas.microsoft.com/office/drawing/2014/main" id="{DB891604-9F74-4657-8CDD-669828CCA261}"/>
                  </a:ext>
                </a:extLst>
              </p:cNvPr>
              <p:cNvSpPr>
                <a:spLocks/>
              </p:cNvSpPr>
              <p:nvPr/>
            </p:nvSpPr>
            <p:spPr bwMode="auto">
              <a:xfrm>
                <a:off x="953" y="717"/>
                <a:ext cx="150" cy="208"/>
              </a:xfrm>
              <a:custGeom>
                <a:avLst/>
                <a:gdLst>
                  <a:gd name="T0" fmla="*/ 0 w 133"/>
                  <a:gd name="T1" fmla="*/ 6 h 185"/>
                  <a:gd name="T2" fmla="*/ 0 w 133"/>
                  <a:gd name="T3" fmla="*/ 0 h 185"/>
                  <a:gd name="T4" fmla="*/ 82 w 133"/>
                  <a:gd name="T5" fmla="*/ 89 h 185"/>
                  <a:gd name="T6" fmla="*/ 131 w 133"/>
                  <a:gd name="T7" fmla="*/ 175 h 185"/>
                  <a:gd name="T8" fmla="*/ 130 w 133"/>
                  <a:gd name="T9" fmla="*/ 185 h 185"/>
                  <a:gd name="T10" fmla="*/ 108 w 133"/>
                  <a:gd name="T11" fmla="*/ 140 h 185"/>
                  <a:gd name="T12" fmla="*/ 68 w 133"/>
                  <a:gd name="T13" fmla="*/ 84 h 185"/>
                  <a:gd name="T14" fmla="*/ 0 w 133"/>
                  <a:gd name="T15" fmla="*/ 6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85">
                    <a:moveTo>
                      <a:pt x="0" y="6"/>
                    </a:moveTo>
                    <a:cubicBezTo>
                      <a:pt x="0" y="4"/>
                      <a:pt x="0" y="2"/>
                      <a:pt x="0" y="0"/>
                    </a:cubicBezTo>
                    <a:cubicBezTo>
                      <a:pt x="32" y="25"/>
                      <a:pt x="52" y="62"/>
                      <a:pt x="82" y="89"/>
                    </a:cubicBezTo>
                    <a:cubicBezTo>
                      <a:pt x="108" y="113"/>
                      <a:pt x="115" y="146"/>
                      <a:pt x="131" y="175"/>
                    </a:cubicBezTo>
                    <a:cubicBezTo>
                      <a:pt x="132" y="178"/>
                      <a:pt x="133" y="182"/>
                      <a:pt x="130" y="185"/>
                    </a:cubicBezTo>
                    <a:cubicBezTo>
                      <a:pt x="122" y="170"/>
                      <a:pt x="114" y="155"/>
                      <a:pt x="108" y="140"/>
                    </a:cubicBezTo>
                    <a:cubicBezTo>
                      <a:pt x="98" y="118"/>
                      <a:pt x="83" y="101"/>
                      <a:pt x="68" y="84"/>
                    </a:cubicBezTo>
                    <a:cubicBezTo>
                      <a:pt x="46" y="57"/>
                      <a:pt x="23" y="32"/>
                      <a:pt x="0" y="6"/>
                    </a:cubicBezTo>
                    <a:close/>
                  </a:path>
                </a:pathLst>
              </a:custGeom>
              <a:solidFill>
                <a:srgbClr val="574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782">
                <a:extLst>
                  <a:ext uri="{FF2B5EF4-FFF2-40B4-BE49-F238E27FC236}">
                    <a16:creationId xmlns:a16="http://schemas.microsoft.com/office/drawing/2014/main" id="{DA01834E-FBFC-40E2-BAAE-176234319DE3}"/>
                  </a:ext>
                </a:extLst>
              </p:cNvPr>
              <p:cNvSpPr>
                <a:spLocks/>
              </p:cNvSpPr>
              <p:nvPr/>
            </p:nvSpPr>
            <p:spPr bwMode="auto">
              <a:xfrm>
                <a:off x="959" y="675"/>
                <a:ext cx="167" cy="187"/>
              </a:xfrm>
              <a:custGeom>
                <a:avLst/>
                <a:gdLst>
                  <a:gd name="T0" fmla="*/ 0 w 149"/>
                  <a:gd name="T1" fmla="*/ 0 h 167"/>
                  <a:gd name="T2" fmla="*/ 149 w 149"/>
                  <a:gd name="T3" fmla="*/ 167 h 167"/>
                  <a:gd name="T4" fmla="*/ 0 w 149"/>
                  <a:gd name="T5" fmla="*/ 0 h 167"/>
                </a:gdLst>
                <a:ahLst/>
                <a:cxnLst>
                  <a:cxn ang="0">
                    <a:pos x="T0" y="T1"/>
                  </a:cxn>
                  <a:cxn ang="0">
                    <a:pos x="T2" y="T3"/>
                  </a:cxn>
                  <a:cxn ang="0">
                    <a:pos x="T4" y="T5"/>
                  </a:cxn>
                </a:cxnLst>
                <a:rect l="0" t="0" r="r" b="b"/>
                <a:pathLst>
                  <a:path w="149" h="167">
                    <a:moveTo>
                      <a:pt x="0" y="0"/>
                    </a:moveTo>
                    <a:cubicBezTo>
                      <a:pt x="63" y="44"/>
                      <a:pt x="110" y="102"/>
                      <a:pt x="149" y="167"/>
                    </a:cubicBezTo>
                    <a:cubicBezTo>
                      <a:pt x="104" y="107"/>
                      <a:pt x="59" y="47"/>
                      <a:pt x="0" y="0"/>
                    </a:cubicBezTo>
                    <a:close/>
                  </a:path>
                </a:pathLst>
              </a:custGeom>
              <a:solidFill>
                <a:srgbClr val="5E4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783">
                <a:extLst>
                  <a:ext uri="{FF2B5EF4-FFF2-40B4-BE49-F238E27FC236}">
                    <a16:creationId xmlns:a16="http://schemas.microsoft.com/office/drawing/2014/main" id="{45DDA0D3-6BCF-43ED-B633-74B844E37361}"/>
                  </a:ext>
                </a:extLst>
              </p:cNvPr>
              <p:cNvSpPr>
                <a:spLocks/>
              </p:cNvSpPr>
              <p:nvPr/>
            </p:nvSpPr>
            <p:spPr bwMode="auto">
              <a:xfrm>
                <a:off x="1116" y="823"/>
                <a:ext cx="45" cy="54"/>
              </a:xfrm>
              <a:custGeom>
                <a:avLst/>
                <a:gdLst>
                  <a:gd name="T0" fmla="*/ 7 w 40"/>
                  <a:gd name="T1" fmla="*/ 4 h 48"/>
                  <a:gd name="T2" fmla="*/ 11 w 40"/>
                  <a:gd name="T3" fmla="*/ 0 h 48"/>
                  <a:gd name="T4" fmla="*/ 35 w 40"/>
                  <a:gd name="T5" fmla="*/ 48 h 48"/>
                  <a:gd name="T6" fmla="*/ 21 w 40"/>
                  <a:gd name="T7" fmla="*/ 36 h 48"/>
                  <a:gd name="T8" fmla="*/ 7 w 40"/>
                  <a:gd name="T9" fmla="*/ 4 h 48"/>
                </a:gdLst>
                <a:ahLst/>
                <a:cxnLst>
                  <a:cxn ang="0">
                    <a:pos x="T0" y="T1"/>
                  </a:cxn>
                  <a:cxn ang="0">
                    <a:pos x="T2" y="T3"/>
                  </a:cxn>
                  <a:cxn ang="0">
                    <a:pos x="T4" y="T5"/>
                  </a:cxn>
                  <a:cxn ang="0">
                    <a:pos x="T6" y="T7"/>
                  </a:cxn>
                  <a:cxn ang="0">
                    <a:pos x="T8" y="T9"/>
                  </a:cxn>
                </a:cxnLst>
                <a:rect l="0" t="0" r="r" b="b"/>
                <a:pathLst>
                  <a:path w="40" h="48">
                    <a:moveTo>
                      <a:pt x="7" y="4"/>
                    </a:moveTo>
                    <a:cubicBezTo>
                      <a:pt x="8" y="3"/>
                      <a:pt x="10" y="1"/>
                      <a:pt x="11" y="0"/>
                    </a:cubicBezTo>
                    <a:cubicBezTo>
                      <a:pt x="22" y="15"/>
                      <a:pt x="40" y="26"/>
                      <a:pt x="35" y="48"/>
                    </a:cubicBezTo>
                    <a:cubicBezTo>
                      <a:pt x="30" y="44"/>
                      <a:pt x="29" y="36"/>
                      <a:pt x="21" y="36"/>
                    </a:cubicBezTo>
                    <a:cubicBezTo>
                      <a:pt x="16" y="25"/>
                      <a:pt x="0" y="19"/>
                      <a:pt x="7" y="4"/>
                    </a:cubicBezTo>
                    <a:close/>
                  </a:path>
                </a:pathLst>
              </a:custGeom>
              <a:solidFill>
                <a:srgbClr val="9D7D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784">
                <a:extLst>
                  <a:ext uri="{FF2B5EF4-FFF2-40B4-BE49-F238E27FC236}">
                    <a16:creationId xmlns:a16="http://schemas.microsoft.com/office/drawing/2014/main" id="{669E6475-4FAC-4911-B9D9-17A80C44231E}"/>
                  </a:ext>
                </a:extLst>
              </p:cNvPr>
              <p:cNvSpPr>
                <a:spLocks/>
              </p:cNvSpPr>
              <p:nvPr/>
            </p:nvSpPr>
            <p:spPr bwMode="auto">
              <a:xfrm>
                <a:off x="910" y="641"/>
                <a:ext cx="41" cy="45"/>
              </a:xfrm>
              <a:custGeom>
                <a:avLst/>
                <a:gdLst>
                  <a:gd name="T0" fmla="*/ 33 w 36"/>
                  <a:gd name="T1" fmla="*/ 39 h 40"/>
                  <a:gd name="T2" fmla="*/ 1 w 36"/>
                  <a:gd name="T3" fmla="*/ 3 h 40"/>
                  <a:gd name="T4" fmla="*/ 4 w 36"/>
                  <a:gd name="T5" fmla="*/ 1 h 40"/>
                  <a:gd name="T6" fmla="*/ 35 w 36"/>
                  <a:gd name="T7" fmla="*/ 37 h 40"/>
                  <a:gd name="T8" fmla="*/ 33 w 36"/>
                  <a:gd name="T9" fmla="*/ 39 h 40"/>
                </a:gdLst>
                <a:ahLst/>
                <a:cxnLst>
                  <a:cxn ang="0">
                    <a:pos x="T0" y="T1"/>
                  </a:cxn>
                  <a:cxn ang="0">
                    <a:pos x="T2" y="T3"/>
                  </a:cxn>
                  <a:cxn ang="0">
                    <a:pos x="T4" y="T5"/>
                  </a:cxn>
                  <a:cxn ang="0">
                    <a:pos x="T6" y="T7"/>
                  </a:cxn>
                  <a:cxn ang="0">
                    <a:pos x="T8" y="T9"/>
                  </a:cxn>
                </a:cxnLst>
                <a:rect l="0" t="0" r="r" b="b"/>
                <a:pathLst>
                  <a:path w="36" h="40">
                    <a:moveTo>
                      <a:pt x="33" y="39"/>
                    </a:moveTo>
                    <a:cubicBezTo>
                      <a:pt x="21" y="28"/>
                      <a:pt x="9" y="18"/>
                      <a:pt x="1" y="3"/>
                    </a:cubicBezTo>
                    <a:cubicBezTo>
                      <a:pt x="0" y="1"/>
                      <a:pt x="1" y="0"/>
                      <a:pt x="4" y="1"/>
                    </a:cubicBezTo>
                    <a:cubicBezTo>
                      <a:pt x="14" y="13"/>
                      <a:pt x="25" y="25"/>
                      <a:pt x="35" y="37"/>
                    </a:cubicBezTo>
                    <a:cubicBezTo>
                      <a:pt x="36" y="39"/>
                      <a:pt x="35" y="40"/>
                      <a:pt x="33" y="39"/>
                    </a:cubicBezTo>
                    <a:close/>
                  </a:path>
                </a:pathLst>
              </a:custGeom>
              <a:solidFill>
                <a:srgbClr val="695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785">
                <a:extLst>
                  <a:ext uri="{FF2B5EF4-FFF2-40B4-BE49-F238E27FC236}">
                    <a16:creationId xmlns:a16="http://schemas.microsoft.com/office/drawing/2014/main" id="{9462F737-374F-4F5D-BB1A-D7422D9C5E6B}"/>
                  </a:ext>
                </a:extLst>
              </p:cNvPr>
              <p:cNvSpPr>
                <a:spLocks/>
              </p:cNvSpPr>
              <p:nvPr/>
            </p:nvSpPr>
            <p:spPr bwMode="auto">
              <a:xfrm>
                <a:off x="891" y="617"/>
                <a:ext cx="24" cy="27"/>
              </a:xfrm>
              <a:custGeom>
                <a:avLst/>
                <a:gdLst>
                  <a:gd name="T0" fmla="*/ 18 w 21"/>
                  <a:gd name="T1" fmla="*/ 24 h 24"/>
                  <a:gd name="T2" fmla="*/ 0 w 21"/>
                  <a:gd name="T3" fmla="*/ 0 h 24"/>
                  <a:gd name="T4" fmla="*/ 21 w 21"/>
                  <a:gd name="T5" fmla="*/ 22 h 24"/>
                  <a:gd name="T6" fmla="*/ 18 w 21"/>
                  <a:gd name="T7" fmla="*/ 24 h 24"/>
                </a:gdLst>
                <a:ahLst/>
                <a:cxnLst>
                  <a:cxn ang="0">
                    <a:pos x="T0" y="T1"/>
                  </a:cxn>
                  <a:cxn ang="0">
                    <a:pos x="T2" y="T3"/>
                  </a:cxn>
                  <a:cxn ang="0">
                    <a:pos x="T4" y="T5"/>
                  </a:cxn>
                  <a:cxn ang="0">
                    <a:pos x="T6" y="T7"/>
                  </a:cxn>
                </a:cxnLst>
                <a:rect l="0" t="0" r="r" b="b"/>
                <a:pathLst>
                  <a:path w="21" h="24">
                    <a:moveTo>
                      <a:pt x="18" y="24"/>
                    </a:moveTo>
                    <a:cubicBezTo>
                      <a:pt x="10" y="17"/>
                      <a:pt x="3" y="10"/>
                      <a:pt x="0" y="0"/>
                    </a:cubicBezTo>
                    <a:cubicBezTo>
                      <a:pt x="9" y="5"/>
                      <a:pt x="15" y="13"/>
                      <a:pt x="21" y="22"/>
                    </a:cubicBezTo>
                    <a:cubicBezTo>
                      <a:pt x="20" y="23"/>
                      <a:pt x="19" y="23"/>
                      <a:pt x="18" y="24"/>
                    </a:cubicBezTo>
                    <a:close/>
                  </a:path>
                </a:pathLst>
              </a:custGeom>
              <a:solidFill>
                <a:srgbClr val="65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786">
                <a:extLst>
                  <a:ext uri="{FF2B5EF4-FFF2-40B4-BE49-F238E27FC236}">
                    <a16:creationId xmlns:a16="http://schemas.microsoft.com/office/drawing/2014/main" id="{E5A5EBAE-2EB9-4DF9-B47C-46C048409B84}"/>
                  </a:ext>
                </a:extLst>
              </p:cNvPr>
              <p:cNvSpPr>
                <a:spLocks/>
              </p:cNvSpPr>
              <p:nvPr/>
            </p:nvSpPr>
            <p:spPr bwMode="auto">
              <a:xfrm>
                <a:off x="947" y="682"/>
                <a:ext cx="25" cy="30"/>
              </a:xfrm>
              <a:custGeom>
                <a:avLst/>
                <a:gdLst>
                  <a:gd name="T0" fmla="*/ 2 w 22"/>
                  <a:gd name="T1" fmla="*/ 0 h 26"/>
                  <a:gd name="T2" fmla="*/ 22 w 22"/>
                  <a:gd name="T3" fmla="*/ 26 h 26"/>
                  <a:gd name="T4" fmla="*/ 0 w 22"/>
                  <a:gd name="T5" fmla="*/ 2 h 26"/>
                  <a:gd name="T6" fmla="*/ 2 w 22"/>
                  <a:gd name="T7" fmla="*/ 0 h 26"/>
                </a:gdLst>
                <a:ahLst/>
                <a:cxnLst>
                  <a:cxn ang="0">
                    <a:pos x="T0" y="T1"/>
                  </a:cxn>
                  <a:cxn ang="0">
                    <a:pos x="T2" y="T3"/>
                  </a:cxn>
                  <a:cxn ang="0">
                    <a:pos x="T4" y="T5"/>
                  </a:cxn>
                  <a:cxn ang="0">
                    <a:pos x="T6" y="T7"/>
                  </a:cxn>
                </a:cxnLst>
                <a:rect l="0" t="0" r="r" b="b"/>
                <a:pathLst>
                  <a:path w="22" h="26">
                    <a:moveTo>
                      <a:pt x="2" y="0"/>
                    </a:moveTo>
                    <a:cubicBezTo>
                      <a:pt x="9" y="6"/>
                      <a:pt x="17" y="12"/>
                      <a:pt x="22" y="26"/>
                    </a:cubicBezTo>
                    <a:cubicBezTo>
                      <a:pt x="10" y="18"/>
                      <a:pt x="5" y="10"/>
                      <a:pt x="0" y="2"/>
                    </a:cubicBezTo>
                    <a:cubicBezTo>
                      <a:pt x="1" y="1"/>
                      <a:pt x="1" y="0"/>
                      <a:pt x="2" y="0"/>
                    </a:cubicBezTo>
                    <a:close/>
                  </a:path>
                </a:pathLst>
              </a:custGeom>
              <a:solidFill>
                <a:srgbClr val="695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787">
                <a:extLst>
                  <a:ext uri="{FF2B5EF4-FFF2-40B4-BE49-F238E27FC236}">
                    <a16:creationId xmlns:a16="http://schemas.microsoft.com/office/drawing/2014/main" id="{9F5150F0-E3F8-4D1E-8429-06EC3A926985}"/>
                  </a:ext>
                </a:extLst>
              </p:cNvPr>
              <p:cNvSpPr>
                <a:spLocks/>
              </p:cNvSpPr>
              <p:nvPr/>
            </p:nvSpPr>
            <p:spPr bwMode="auto">
              <a:xfrm>
                <a:off x="1788" y="539"/>
                <a:ext cx="84" cy="337"/>
              </a:xfrm>
              <a:custGeom>
                <a:avLst/>
                <a:gdLst>
                  <a:gd name="T0" fmla="*/ 68 w 75"/>
                  <a:gd name="T1" fmla="*/ 0 h 300"/>
                  <a:gd name="T2" fmla="*/ 72 w 75"/>
                  <a:gd name="T3" fmla="*/ 1 h 300"/>
                  <a:gd name="T4" fmla="*/ 73 w 75"/>
                  <a:gd name="T5" fmla="*/ 29 h 300"/>
                  <a:gd name="T6" fmla="*/ 41 w 75"/>
                  <a:gd name="T7" fmla="*/ 142 h 300"/>
                  <a:gd name="T8" fmla="*/ 21 w 75"/>
                  <a:gd name="T9" fmla="*/ 213 h 300"/>
                  <a:gd name="T10" fmla="*/ 9 w 75"/>
                  <a:gd name="T11" fmla="*/ 279 h 300"/>
                  <a:gd name="T12" fmla="*/ 2 w 75"/>
                  <a:gd name="T13" fmla="*/ 300 h 300"/>
                  <a:gd name="T14" fmla="*/ 11 w 75"/>
                  <a:gd name="T15" fmla="*/ 222 h 300"/>
                  <a:gd name="T16" fmla="*/ 33 w 75"/>
                  <a:gd name="T17" fmla="*/ 125 h 300"/>
                  <a:gd name="T18" fmla="*/ 63 w 75"/>
                  <a:gd name="T19" fmla="*/ 46 h 300"/>
                  <a:gd name="T20" fmla="*/ 62 w 75"/>
                  <a:gd name="T21" fmla="*/ 30 h 300"/>
                  <a:gd name="T22" fmla="*/ 65 w 75"/>
                  <a:gd name="T23" fmla="*/ 1 h 300"/>
                  <a:gd name="T24" fmla="*/ 68 w 75"/>
                  <a:gd name="T25"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300">
                    <a:moveTo>
                      <a:pt x="68" y="0"/>
                    </a:moveTo>
                    <a:cubicBezTo>
                      <a:pt x="69" y="1"/>
                      <a:pt x="71" y="1"/>
                      <a:pt x="72" y="1"/>
                    </a:cubicBezTo>
                    <a:cubicBezTo>
                      <a:pt x="75" y="10"/>
                      <a:pt x="65" y="20"/>
                      <a:pt x="73" y="29"/>
                    </a:cubicBezTo>
                    <a:cubicBezTo>
                      <a:pt x="65" y="68"/>
                      <a:pt x="52" y="105"/>
                      <a:pt x="41" y="142"/>
                    </a:cubicBezTo>
                    <a:cubicBezTo>
                      <a:pt x="33" y="165"/>
                      <a:pt x="29" y="189"/>
                      <a:pt x="21" y="213"/>
                    </a:cubicBezTo>
                    <a:cubicBezTo>
                      <a:pt x="15" y="234"/>
                      <a:pt x="9" y="256"/>
                      <a:pt x="9" y="279"/>
                    </a:cubicBezTo>
                    <a:cubicBezTo>
                      <a:pt x="9" y="286"/>
                      <a:pt x="6" y="293"/>
                      <a:pt x="2" y="300"/>
                    </a:cubicBezTo>
                    <a:cubicBezTo>
                      <a:pt x="0" y="273"/>
                      <a:pt x="4" y="248"/>
                      <a:pt x="11" y="222"/>
                    </a:cubicBezTo>
                    <a:cubicBezTo>
                      <a:pt x="21" y="190"/>
                      <a:pt x="26" y="157"/>
                      <a:pt x="33" y="125"/>
                    </a:cubicBezTo>
                    <a:cubicBezTo>
                      <a:pt x="40" y="98"/>
                      <a:pt x="60" y="75"/>
                      <a:pt x="63" y="46"/>
                    </a:cubicBezTo>
                    <a:cubicBezTo>
                      <a:pt x="64" y="40"/>
                      <a:pt x="66" y="35"/>
                      <a:pt x="62" y="30"/>
                    </a:cubicBezTo>
                    <a:cubicBezTo>
                      <a:pt x="61" y="20"/>
                      <a:pt x="61" y="10"/>
                      <a:pt x="65" y="1"/>
                    </a:cubicBezTo>
                    <a:cubicBezTo>
                      <a:pt x="66" y="1"/>
                      <a:pt x="67" y="0"/>
                      <a:pt x="68" y="0"/>
                    </a:cubicBezTo>
                    <a:close/>
                  </a:path>
                </a:pathLst>
              </a:custGeom>
              <a:solidFill>
                <a:srgbClr val="7155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788">
                <a:extLst>
                  <a:ext uri="{FF2B5EF4-FFF2-40B4-BE49-F238E27FC236}">
                    <a16:creationId xmlns:a16="http://schemas.microsoft.com/office/drawing/2014/main" id="{85A09A7F-4108-4D98-A8D1-E5001DA512DC}"/>
                  </a:ext>
                </a:extLst>
              </p:cNvPr>
              <p:cNvSpPr>
                <a:spLocks/>
              </p:cNvSpPr>
              <p:nvPr/>
            </p:nvSpPr>
            <p:spPr bwMode="auto">
              <a:xfrm>
                <a:off x="1804" y="531"/>
                <a:ext cx="94" cy="321"/>
              </a:xfrm>
              <a:custGeom>
                <a:avLst/>
                <a:gdLst>
                  <a:gd name="T0" fmla="*/ 83 w 84"/>
                  <a:gd name="T1" fmla="*/ 8 h 286"/>
                  <a:gd name="T2" fmla="*/ 80 w 84"/>
                  <a:gd name="T3" fmla="*/ 21 h 286"/>
                  <a:gd name="T4" fmla="*/ 60 w 84"/>
                  <a:gd name="T5" fmla="*/ 104 h 286"/>
                  <a:gd name="T6" fmla="*/ 21 w 84"/>
                  <a:gd name="T7" fmla="*/ 238 h 286"/>
                  <a:gd name="T8" fmla="*/ 0 w 84"/>
                  <a:gd name="T9" fmla="*/ 286 h 286"/>
                  <a:gd name="T10" fmla="*/ 29 w 84"/>
                  <a:gd name="T11" fmla="*/ 185 h 286"/>
                  <a:gd name="T12" fmla="*/ 69 w 84"/>
                  <a:gd name="T13" fmla="*/ 46 h 286"/>
                  <a:gd name="T14" fmla="*/ 76 w 84"/>
                  <a:gd name="T15" fmla="*/ 6 h 286"/>
                  <a:gd name="T16" fmla="*/ 83 w 84"/>
                  <a:gd name="T17" fmla="*/ 2 h 286"/>
                  <a:gd name="T18" fmla="*/ 83 w 84"/>
                  <a:gd name="T19" fmla="*/ 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286">
                    <a:moveTo>
                      <a:pt x="83" y="8"/>
                    </a:moveTo>
                    <a:cubicBezTo>
                      <a:pt x="78" y="11"/>
                      <a:pt x="79" y="16"/>
                      <a:pt x="80" y="21"/>
                    </a:cubicBezTo>
                    <a:cubicBezTo>
                      <a:pt x="76" y="49"/>
                      <a:pt x="70" y="77"/>
                      <a:pt x="60" y="104"/>
                    </a:cubicBezTo>
                    <a:cubicBezTo>
                      <a:pt x="44" y="148"/>
                      <a:pt x="37" y="194"/>
                      <a:pt x="21" y="238"/>
                    </a:cubicBezTo>
                    <a:cubicBezTo>
                      <a:pt x="15" y="254"/>
                      <a:pt x="18" y="273"/>
                      <a:pt x="0" y="286"/>
                    </a:cubicBezTo>
                    <a:cubicBezTo>
                      <a:pt x="6" y="251"/>
                      <a:pt x="21" y="219"/>
                      <a:pt x="29" y="185"/>
                    </a:cubicBezTo>
                    <a:cubicBezTo>
                      <a:pt x="39" y="138"/>
                      <a:pt x="60" y="93"/>
                      <a:pt x="69" y="46"/>
                    </a:cubicBezTo>
                    <a:cubicBezTo>
                      <a:pt x="72" y="33"/>
                      <a:pt x="73" y="19"/>
                      <a:pt x="76" y="6"/>
                    </a:cubicBezTo>
                    <a:cubicBezTo>
                      <a:pt x="76" y="3"/>
                      <a:pt x="78" y="0"/>
                      <a:pt x="83" y="2"/>
                    </a:cubicBezTo>
                    <a:cubicBezTo>
                      <a:pt x="84" y="3"/>
                      <a:pt x="83" y="6"/>
                      <a:pt x="83" y="8"/>
                    </a:cubicBezTo>
                    <a:close/>
                  </a:path>
                </a:pathLst>
              </a:custGeom>
              <a:solidFill>
                <a:srgbClr val="664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789">
                <a:extLst>
                  <a:ext uri="{FF2B5EF4-FFF2-40B4-BE49-F238E27FC236}">
                    <a16:creationId xmlns:a16="http://schemas.microsoft.com/office/drawing/2014/main" id="{321C9C5D-1B86-4890-9B7C-82AF59854E44}"/>
                  </a:ext>
                </a:extLst>
              </p:cNvPr>
              <p:cNvSpPr>
                <a:spLocks/>
              </p:cNvSpPr>
              <p:nvPr/>
            </p:nvSpPr>
            <p:spPr bwMode="auto">
              <a:xfrm>
                <a:off x="1815" y="748"/>
                <a:ext cx="82" cy="179"/>
              </a:xfrm>
              <a:custGeom>
                <a:avLst/>
                <a:gdLst>
                  <a:gd name="T0" fmla="*/ 25 w 73"/>
                  <a:gd name="T1" fmla="*/ 84 h 160"/>
                  <a:gd name="T2" fmla="*/ 69 w 73"/>
                  <a:gd name="T3" fmla="*/ 0 h 160"/>
                  <a:gd name="T4" fmla="*/ 73 w 73"/>
                  <a:gd name="T5" fmla="*/ 2 h 160"/>
                  <a:gd name="T6" fmla="*/ 3 w 73"/>
                  <a:gd name="T7" fmla="*/ 160 h 160"/>
                  <a:gd name="T8" fmla="*/ 25 w 73"/>
                  <a:gd name="T9" fmla="*/ 83 h 160"/>
                  <a:gd name="T10" fmla="*/ 25 w 73"/>
                  <a:gd name="T11" fmla="*/ 84 h 160"/>
                </a:gdLst>
                <a:ahLst/>
                <a:cxnLst>
                  <a:cxn ang="0">
                    <a:pos x="T0" y="T1"/>
                  </a:cxn>
                  <a:cxn ang="0">
                    <a:pos x="T2" y="T3"/>
                  </a:cxn>
                  <a:cxn ang="0">
                    <a:pos x="T4" y="T5"/>
                  </a:cxn>
                  <a:cxn ang="0">
                    <a:pos x="T6" y="T7"/>
                  </a:cxn>
                  <a:cxn ang="0">
                    <a:pos x="T8" y="T9"/>
                  </a:cxn>
                  <a:cxn ang="0">
                    <a:pos x="T10" y="T11"/>
                  </a:cxn>
                </a:cxnLst>
                <a:rect l="0" t="0" r="r" b="b"/>
                <a:pathLst>
                  <a:path w="73" h="160">
                    <a:moveTo>
                      <a:pt x="25" y="84"/>
                    </a:moveTo>
                    <a:cubicBezTo>
                      <a:pt x="40" y="56"/>
                      <a:pt x="54" y="28"/>
                      <a:pt x="69" y="0"/>
                    </a:cubicBezTo>
                    <a:cubicBezTo>
                      <a:pt x="70" y="0"/>
                      <a:pt x="71" y="1"/>
                      <a:pt x="73" y="2"/>
                    </a:cubicBezTo>
                    <a:cubicBezTo>
                      <a:pt x="50" y="54"/>
                      <a:pt x="27" y="106"/>
                      <a:pt x="3" y="160"/>
                    </a:cubicBezTo>
                    <a:cubicBezTo>
                      <a:pt x="0" y="129"/>
                      <a:pt x="22" y="109"/>
                      <a:pt x="25" y="83"/>
                    </a:cubicBezTo>
                    <a:cubicBezTo>
                      <a:pt x="25" y="83"/>
                      <a:pt x="25" y="84"/>
                      <a:pt x="25" y="84"/>
                    </a:cubicBezTo>
                    <a:close/>
                  </a:path>
                </a:pathLst>
              </a:custGeom>
              <a:solidFill>
                <a:srgbClr val="7F5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790">
                <a:extLst>
                  <a:ext uri="{FF2B5EF4-FFF2-40B4-BE49-F238E27FC236}">
                    <a16:creationId xmlns:a16="http://schemas.microsoft.com/office/drawing/2014/main" id="{BB31A97F-8501-4A3C-B0D0-F03B4074E855}"/>
                  </a:ext>
                </a:extLst>
              </p:cNvPr>
              <p:cNvSpPr>
                <a:spLocks/>
              </p:cNvSpPr>
              <p:nvPr/>
            </p:nvSpPr>
            <p:spPr bwMode="auto">
              <a:xfrm>
                <a:off x="1766" y="608"/>
                <a:ext cx="68" cy="214"/>
              </a:xfrm>
              <a:custGeom>
                <a:avLst/>
                <a:gdLst>
                  <a:gd name="T0" fmla="*/ 9 w 61"/>
                  <a:gd name="T1" fmla="*/ 183 h 190"/>
                  <a:gd name="T2" fmla="*/ 3 w 61"/>
                  <a:gd name="T3" fmla="*/ 180 h 190"/>
                  <a:gd name="T4" fmla="*/ 13 w 61"/>
                  <a:gd name="T5" fmla="*/ 151 h 190"/>
                  <a:gd name="T6" fmla="*/ 13 w 61"/>
                  <a:gd name="T7" fmla="*/ 151 h 190"/>
                  <a:gd name="T8" fmla="*/ 35 w 61"/>
                  <a:gd name="T9" fmla="*/ 66 h 190"/>
                  <a:gd name="T10" fmla="*/ 41 w 61"/>
                  <a:gd name="T11" fmla="*/ 52 h 190"/>
                  <a:gd name="T12" fmla="*/ 45 w 61"/>
                  <a:gd name="T13" fmla="*/ 31 h 190"/>
                  <a:gd name="T14" fmla="*/ 45 w 61"/>
                  <a:gd name="T15" fmla="*/ 31 h 190"/>
                  <a:gd name="T16" fmla="*/ 49 w 61"/>
                  <a:gd name="T17" fmla="*/ 14 h 190"/>
                  <a:gd name="T18" fmla="*/ 61 w 61"/>
                  <a:gd name="T19" fmla="*/ 11 h 190"/>
                  <a:gd name="T20" fmla="*/ 9 w 61"/>
                  <a:gd name="T21" fmla="*/ 18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190">
                    <a:moveTo>
                      <a:pt x="9" y="183"/>
                    </a:moveTo>
                    <a:cubicBezTo>
                      <a:pt x="7" y="181"/>
                      <a:pt x="0" y="190"/>
                      <a:pt x="3" y="180"/>
                    </a:cubicBezTo>
                    <a:cubicBezTo>
                      <a:pt x="6" y="170"/>
                      <a:pt x="12" y="162"/>
                      <a:pt x="13" y="151"/>
                    </a:cubicBezTo>
                    <a:cubicBezTo>
                      <a:pt x="13" y="151"/>
                      <a:pt x="13" y="151"/>
                      <a:pt x="13" y="151"/>
                    </a:cubicBezTo>
                    <a:cubicBezTo>
                      <a:pt x="24" y="124"/>
                      <a:pt x="33" y="96"/>
                      <a:pt x="35" y="66"/>
                    </a:cubicBezTo>
                    <a:cubicBezTo>
                      <a:pt x="35" y="61"/>
                      <a:pt x="38" y="56"/>
                      <a:pt x="41" y="52"/>
                    </a:cubicBezTo>
                    <a:cubicBezTo>
                      <a:pt x="42" y="45"/>
                      <a:pt x="44" y="38"/>
                      <a:pt x="45" y="31"/>
                    </a:cubicBezTo>
                    <a:cubicBezTo>
                      <a:pt x="45" y="31"/>
                      <a:pt x="45" y="31"/>
                      <a:pt x="45" y="31"/>
                    </a:cubicBezTo>
                    <a:cubicBezTo>
                      <a:pt x="49" y="26"/>
                      <a:pt x="45" y="19"/>
                      <a:pt x="49" y="14"/>
                    </a:cubicBezTo>
                    <a:cubicBezTo>
                      <a:pt x="52" y="10"/>
                      <a:pt x="54" y="0"/>
                      <a:pt x="61" y="11"/>
                    </a:cubicBezTo>
                    <a:cubicBezTo>
                      <a:pt x="42" y="68"/>
                      <a:pt x="38" y="129"/>
                      <a:pt x="9" y="183"/>
                    </a:cubicBezTo>
                    <a:close/>
                  </a:path>
                </a:pathLst>
              </a:custGeom>
              <a:solidFill>
                <a:srgbClr val="654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791">
                <a:extLst>
                  <a:ext uri="{FF2B5EF4-FFF2-40B4-BE49-F238E27FC236}">
                    <a16:creationId xmlns:a16="http://schemas.microsoft.com/office/drawing/2014/main" id="{A638D7A7-AFC0-4AD2-B8CF-94B65CD4A397}"/>
                  </a:ext>
                </a:extLst>
              </p:cNvPr>
              <p:cNvSpPr>
                <a:spLocks/>
              </p:cNvSpPr>
              <p:nvPr/>
            </p:nvSpPr>
            <p:spPr bwMode="auto">
              <a:xfrm>
                <a:off x="1812" y="543"/>
                <a:ext cx="39" cy="100"/>
              </a:xfrm>
              <a:custGeom>
                <a:avLst/>
                <a:gdLst>
                  <a:gd name="T0" fmla="*/ 20 w 35"/>
                  <a:gd name="T1" fmla="*/ 69 h 89"/>
                  <a:gd name="T2" fmla="*/ 4 w 35"/>
                  <a:gd name="T3" fmla="*/ 89 h 89"/>
                  <a:gd name="T4" fmla="*/ 9 w 35"/>
                  <a:gd name="T5" fmla="*/ 61 h 89"/>
                  <a:gd name="T6" fmla="*/ 27 w 35"/>
                  <a:gd name="T7" fmla="*/ 0 h 89"/>
                  <a:gd name="T8" fmla="*/ 31 w 35"/>
                  <a:gd name="T9" fmla="*/ 16 h 89"/>
                  <a:gd name="T10" fmla="*/ 20 w 35"/>
                  <a:gd name="T11" fmla="*/ 69 h 89"/>
                </a:gdLst>
                <a:ahLst/>
                <a:cxnLst>
                  <a:cxn ang="0">
                    <a:pos x="T0" y="T1"/>
                  </a:cxn>
                  <a:cxn ang="0">
                    <a:pos x="T2" y="T3"/>
                  </a:cxn>
                  <a:cxn ang="0">
                    <a:pos x="T4" y="T5"/>
                  </a:cxn>
                  <a:cxn ang="0">
                    <a:pos x="T6" y="T7"/>
                  </a:cxn>
                  <a:cxn ang="0">
                    <a:pos x="T8" y="T9"/>
                  </a:cxn>
                  <a:cxn ang="0">
                    <a:pos x="T10" y="T11"/>
                  </a:cxn>
                </a:cxnLst>
                <a:rect l="0" t="0" r="r" b="b"/>
                <a:pathLst>
                  <a:path w="35" h="89">
                    <a:moveTo>
                      <a:pt x="20" y="69"/>
                    </a:moveTo>
                    <a:cubicBezTo>
                      <a:pt x="3" y="66"/>
                      <a:pt x="13" y="85"/>
                      <a:pt x="4" y="89"/>
                    </a:cubicBezTo>
                    <a:cubicBezTo>
                      <a:pt x="5" y="80"/>
                      <a:pt x="0" y="69"/>
                      <a:pt x="9" y="61"/>
                    </a:cubicBezTo>
                    <a:cubicBezTo>
                      <a:pt x="15" y="41"/>
                      <a:pt x="21" y="21"/>
                      <a:pt x="27" y="0"/>
                    </a:cubicBezTo>
                    <a:cubicBezTo>
                      <a:pt x="29" y="5"/>
                      <a:pt x="26" y="12"/>
                      <a:pt x="31" y="16"/>
                    </a:cubicBezTo>
                    <a:cubicBezTo>
                      <a:pt x="35" y="36"/>
                      <a:pt x="28" y="52"/>
                      <a:pt x="20" y="69"/>
                    </a:cubicBezTo>
                    <a:close/>
                  </a:path>
                </a:pathLst>
              </a:custGeom>
              <a:solidFill>
                <a:srgbClr val="A07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792">
                <a:extLst>
                  <a:ext uri="{FF2B5EF4-FFF2-40B4-BE49-F238E27FC236}">
                    <a16:creationId xmlns:a16="http://schemas.microsoft.com/office/drawing/2014/main" id="{212B5BE0-3BF8-46E9-ABE6-CE31269C4189}"/>
                  </a:ext>
                </a:extLst>
              </p:cNvPr>
              <p:cNvSpPr>
                <a:spLocks/>
              </p:cNvSpPr>
              <p:nvPr/>
            </p:nvSpPr>
            <p:spPr bwMode="auto">
              <a:xfrm>
                <a:off x="1850" y="540"/>
                <a:ext cx="13" cy="32"/>
              </a:xfrm>
              <a:custGeom>
                <a:avLst/>
                <a:gdLst>
                  <a:gd name="T0" fmla="*/ 10 w 12"/>
                  <a:gd name="T1" fmla="*/ 0 h 29"/>
                  <a:gd name="T2" fmla="*/ 7 w 12"/>
                  <a:gd name="T3" fmla="*/ 29 h 29"/>
                  <a:gd name="T4" fmla="*/ 10 w 12"/>
                  <a:gd name="T5" fmla="*/ 0 h 29"/>
                </a:gdLst>
                <a:ahLst/>
                <a:cxnLst>
                  <a:cxn ang="0">
                    <a:pos x="T0" y="T1"/>
                  </a:cxn>
                  <a:cxn ang="0">
                    <a:pos x="T2" y="T3"/>
                  </a:cxn>
                  <a:cxn ang="0">
                    <a:pos x="T4" y="T5"/>
                  </a:cxn>
                </a:cxnLst>
                <a:rect l="0" t="0" r="r" b="b"/>
                <a:pathLst>
                  <a:path w="12" h="29">
                    <a:moveTo>
                      <a:pt x="10" y="0"/>
                    </a:moveTo>
                    <a:cubicBezTo>
                      <a:pt x="12" y="10"/>
                      <a:pt x="11" y="19"/>
                      <a:pt x="7" y="29"/>
                    </a:cubicBezTo>
                    <a:cubicBezTo>
                      <a:pt x="0" y="18"/>
                      <a:pt x="1" y="9"/>
                      <a:pt x="10" y="0"/>
                    </a:cubicBezTo>
                    <a:close/>
                  </a:path>
                </a:pathLst>
              </a:custGeom>
              <a:solidFill>
                <a:srgbClr val="C9A9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793">
                <a:extLst>
                  <a:ext uri="{FF2B5EF4-FFF2-40B4-BE49-F238E27FC236}">
                    <a16:creationId xmlns:a16="http://schemas.microsoft.com/office/drawing/2014/main" id="{6945A5B2-1FD5-4E5D-9EAA-1AFD7EB2DB75}"/>
                  </a:ext>
                </a:extLst>
              </p:cNvPr>
              <p:cNvSpPr>
                <a:spLocks/>
              </p:cNvSpPr>
              <p:nvPr/>
            </p:nvSpPr>
            <p:spPr bwMode="auto">
              <a:xfrm>
                <a:off x="345" y="3065"/>
                <a:ext cx="529" cy="59"/>
              </a:xfrm>
              <a:custGeom>
                <a:avLst/>
                <a:gdLst>
                  <a:gd name="T0" fmla="*/ 13 w 471"/>
                  <a:gd name="T1" fmla="*/ 36 h 52"/>
                  <a:gd name="T2" fmla="*/ 21 w 471"/>
                  <a:gd name="T3" fmla="*/ 25 h 52"/>
                  <a:gd name="T4" fmla="*/ 55 w 471"/>
                  <a:gd name="T5" fmla="*/ 19 h 52"/>
                  <a:gd name="T6" fmla="*/ 85 w 471"/>
                  <a:gd name="T7" fmla="*/ 12 h 52"/>
                  <a:gd name="T8" fmla="*/ 83 w 471"/>
                  <a:gd name="T9" fmla="*/ 33 h 52"/>
                  <a:gd name="T10" fmla="*/ 129 w 471"/>
                  <a:gd name="T11" fmla="*/ 12 h 52"/>
                  <a:gd name="T12" fmla="*/ 133 w 471"/>
                  <a:gd name="T13" fmla="*/ 12 h 52"/>
                  <a:gd name="T14" fmla="*/ 147 w 471"/>
                  <a:gd name="T15" fmla="*/ 29 h 52"/>
                  <a:gd name="T16" fmla="*/ 177 w 471"/>
                  <a:gd name="T17" fmla="*/ 16 h 52"/>
                  <a:gd name="T18" fmla="*/ 177 w 471"/>
                  <a:gd name="T19" fmla="*/ 16 h 52"/>
                  <a:gd name="T20" fmla="*/ 220 w 471"/>
                  <a:gd name="T21" fmla="*/ 16 h 52"/>
                  <a:gd name="T22" fmla="*/ 241 w 471"/>
                  <a:gd name="T23" fmla="*/ 16 h 52"/>
                  <a:gd name="T24" fmla="*/ 383 w 471"/>
                  <a:gd name="T25" fmla="*/ 16 h 52"/>
                  <a:gd name="T26" fmla="*/ 460 w 471"/>
                  <a:gd name="T27" fmla="*/ 12 h 52"/>
                  <a:gd name="T28" fmla="*/ 462 w 471"/>
                  <a:gd name="T29" fmla="*/ 52 h 52"/>
                  <a:gd name="T30" fmla="*/ 461 w 471"/>
                  <a:gd name="T31" fmla="*/ 52 h 52"/>
                  <a:gd name="T32" fmla="*/ 460 w 471"/>
                  <a:gd name="T33" fmla="*/ 52 h 52"/>
                  <a:gd name="T34" fmla="*/ 402 w 471"/>
                  <a:gd name="T35" fmla="*/ 51 h 52"/>
                  <a:gd name="T36" fmla="*/ 296 w 471"/>
                  <a:gd name="T37" fmla="*/ 51 h 52"/>
                  <a:gd name="T38" fmla="*/ 181 w 471"/>
                  <a:gd name="T39" fmla="*/ 51 h 52"/>
                  <a:gd name="T40" fmla="*/ 13 w 471"/>
                  <a:gd name="T4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52">
                    <a:moveTo>
                      <a:pt x="13" y="36"/>
                    </a:moveTo>
                    <a:cubicBezTo>
                      <a:pt x="18" y="34"/>
                      <a:pt x="0" y="15"/>
                      <a:pt x="21" y="25"/>
                    </a:cubicBezTo>
                    <a:cubicBezTo>
                      <a:pt x="30" y="3"/>
                      <a:pt x="44" y="21"/>
                      <a:pt x="55" y="19"/>
                    </a:cubicBezTo>
                    <a:cubicBezTo>
                      <a:pt x="65" y="17"/>
                      <a:pt x="74" y="9"/>
                      <a:pt x="85" y="12"/>
                    </a:cubicBezTo>
                    <a:cubicBezTo>
                      <a:pt x="92" y="19"/>
                      <a:pt x="79" y="22"/>
                      <a:pt x="83" y="33"/>
                    </a:cubicBezTo>
                    <a:cubicBezTo>
                      <a:pt x="89" y="0"/>
                      <a:pt x="115" y="22"/>
                      <a:pt x="129" y="12"/>
                    </a:cubicBezTo>
                    <a:cubicBezTo>
                      <a:pt x="130" y="12"/>
                      <a:pt x="132" y="12"/>
                      <a:pt x="133" y="12"/>
                    </a:cubicBezTo>
                    <a:cubicBezTo>
                      <a:pt x="144" y="12"/>
                      <a:pt x="147" y="19"/>
                      <a:pt x="147" y="29"/>
                    </a:cubicBezTo>
                    <a:cubicBezTo>
                      <a:pt x="156" y="23"/>
                      <a:pt x="164" y="12"/>
                      <a:pt x="177" y="16"/>
                    </a:cubicBezTo>
                    <a:cubicBezTo>
                      <a:pt x="177" y="16"/>
                      <a:pt x="177" y="16"/>
                      <a:pt x="177" y="16"/>
                    </a:cubicBezTo>
                    <a:cubicBezTo>
                      <a:pt x="191" y="20"/>
                      <a:pt x="206" y="22"/>
                      <a:pt x="220" y="16"/>
                    </a:cubicBezTo>
                    <a:cubicBezTo>
                      <a:pt x="227" y="13"/>
                      <a:pt x="234" y="13"/>
                      <a:pt x="241" y="16"/>
                    </a:cubicBezTo>
                    <a:cubicBezTo>
                      <a:pt x="289" y="11"/>
                      <a:pt x="336" y="14"/>
                      <a:pt x="383" y="16"/>
                    </a:cubicBezTo>
                    <a:cubicBezTo>
                      <a:pt x="409" y="17"/>
                      <a:pt x="435" y="13"/>
                      <a:pt x="460" y="12"/>
                    </a:cubicBezTo>
                    <a:cubicBezTo>
                      <a:pt x="471" y="25"/>
                      <a:pt x="467" y="39"/>
                      <a:pt x="462" y="52"/>
                    </a:cubicBezTo>
                    <a:cubicBezTo>
                      <a:pt x="461" y="52"/>
                      <a:pt x="461" y="52"/>
                      <a:pt x="461" y="52"/>
                    </a:cubicBezTo>
                    <a:cubicBezTo>
                      <a:pt x="460" y="52"/>
                      <a:pt x="460" y="52"/>
                      <a:pt x="460" y="52"/>
                    </a:cubicBezTo>
                    <a:cubicBezTo>
                      <a:pt x="441" y="40"/>
                      <a:pt x="421" y="50"/>
                      <a:pt x="402" y="51"/>
                    </a:cubicBezTo>
                    <a:cubicBezTo>
                      <a:pt x="366" y="52"/>
                      <a:pt x="331" y="51"/>
                      <a:pt x="296" y="51"/>
                    </a:cubicBezTo>
                    <a:cubicBezTo>
                      <a:pt x="257" y="52"/>
                      <a:pt x="219" y="51"/>
                      <a:pt x="181" y="51"/>
                    </a:cubicBezTo>
                    <a:cubicBezTo>
                      <a:pt x="125" y="51"/>
                      <a:pt x="68" y="47"/>
                      <a:pt x="13" y="36"/>
                    </a:cubicBezTo>
                    <a:close/>
                  </a:path>
                </a:pathLst>
              </a:custGeom>
              <a:solidFill>
                <a:srgbClr val="7CB8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794">
                <a:extLst>
                  <a:ext uri="{FF2B5EF4-FFF2-40B4-BE49-F238E27FC236}">
                    <a16:creationId xmlns:a16="http://schemas.microsoft.com/office/drawing/2014/main" id="{4EFFD950-8259-46B5-8929-89F470465805}"/>
                  </a:ext>
                </a:extLst>
              </p:cNvPr>
              <p:cNvSpPr>
                <a:spLocks/>
              </p:cNvSpPr>
              <p:nvPr/>
            </p:nvSpPr>
            <p:spPr bwMode="auto">
              <a:xfrm>
                <a:off x="862" y="2847"/>
                <a:ext cx="44" cy="277"/>
              </a:xfrm>
              <a:custGeom>
                <a:avLst/>
                <a:gdLst>
                  <a:gd name="T0" fmla="*/ 2 w 39"/>
                  <a:gd name="T1" fmla="*/ 246 h 246"/>
                  <a:gd name="T2" fmla="*/ 0 w 39"/>
                  <a:gd name="T3" fmla="*/ 206 h 246"/>
                  <a:gd name="T4" fmla="*/ 1 w 39"/>
                  <a:gd name="T5" fmla="*/ 166 h 246"/>
                  <a:gd name="T6" fmla="*/ 1 w 39"/>
                  <a:gd name="T7" fmla="*/ 154 h 246"/>
                  <a:gd name="T8" fmla="*/ 4 w 39"/>
                  <a:gd name="T9" fmla="*/ 67 h 246"/>
                  <a:gd name="T10" fmla="*/ 5 w 39"/>
                  <a:gd name="T11" fmla="*/ 42 h 246"/>
                  <a:gd name="T12" fmla="*/ 9 w 39"/>
                  <a:gd name="T13" fmla="*/ 11 h 246"/>
                  <a:gd name="T14" fmla="*/ 10 w 39"/>
                  <a:gd name="T15" fmla="*/ 2 h 246"/>
                  <a:gd name="T16" fmla="*/ 29 w 39"/>
                  <a:gd name="T17" fmla="*/ 25 h 246"/>
                  <a:gd name="T18" fmla="*/ 31 w 39"/>
                  <a:gd name="T19" fmla="*/ 102 h 246"/>
                  <a:gd name="T20" fmla="*/ 18 w 39"/>
                  <a:gd name="T21" fmla="*/ 153 h 246"/>
                  <a:gd name="T22" fmla="*/ 13 w 39"/>
                  <a:gd name="T23" fmla="*/ 163 h 246"/>
                  <a:gd name="T24" fmla="*/ 28 w 39"/>
                  <a:gd name="T25" fmla="*/ 153 h 246"/>
                  <a:gd name="T26" fmla="*/ 31 w 39"/>
                  <a:gd name="T27" fmla="*/ 154 h 246"/>
                  <a:gd name="T28" fmla="*/ 28 w 39"/>
                  <a:gd name="T29" fmla="*/ 203 h 246"/>
                  <a:gd name="T30" fmla="*/ 2 w 39"/>
                  <a:gd name="T31"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246">
                    <a:moveTo>
                      <a:pt x="2" y="246"/>
                    </a:moveTo>
                    <a:cubicBezTo>
                      <a:pt x="1" y="233"/>
                      <a:pt x="1" y="219"/>
                      <a:pt x="0" y="206"/>
                    </a:cubicBezTo>
                    <a:cubicBezTo>
                      <a:pt x="0" y="193"/>
                      <a:pt x="1" y="179"/>
                      <a:pt x="1" y="166"/>
                    </a:cubicBezTo>
                    <a:cubicBezTo>
                      <a:pt x="1" y="162"/>
                      <a:pt x="1" y="158"/>
                      <a:pt x="1" y="154"/>
                    </a:cubicBezTo>
                    <a:cubicBezTo>
                      <a:pt x="8" y="125"/>
                      <a:pt x="3" y="96"/>
                      <a:pt x="4" y="67"/>
                    </a:cubicBezTo>
                    <a:cubicBezTo>
                      <a:pt x="4" y="58"/>
                      <a:pt x="4" y="50"/>
                      <a:pt x="5" y="42"/>
                    </a:cubicBezTo>
                    <a:cubicBezTo>
                      <a:pt x="8" y="32"/>
                      <a:pt x="9" y="21"/>
                      <a:pt x="9" y="11"/>
                    </a:cubicBezTo>
                    <a:cubicBezTo>
                      <a:pt x="9" y="8"/>
                      <a:pt x="10" y="5"/>
                      <a:pt x="10" y="2"/>
                    </a:cubicBezTo>
                    <a:cubicBezTo>
                      <a:pt x="29" y="0"/>
                      <a:pt x="25" y="1"/>
                      <a:pt x="29" y="25"/>
                    </a:cubicBezTo>
                    <a:cubicBezTo>
                      <a:pt x="34" y="51"/>
                      <a:pt x="25" y="77"/>
                      <a:pt x="31" y="102"/>
                    </a:cubicBezTo>
                    <a:cubicBezTo>
                      <a:pt x="35" y="123"/>
                      <a:pt x="32" y="139"/>
                      <a:pt x="18" y="153"/>
                    </a:cubicBezTo>
                    <a:cubicBezTo>
                      <a:pt x="16" y="155"/>
                      <a:pt x="15" y="159"/>
                      <a:pt x="13" y="163"/>
                    </a:cubicBezTo>
                    <a:cubicBezTo>
                      <a:pt x="22" y="164"/>
                      <a:pt x="23" y="154"/>
                      <a:pt x="28" y="153"/>
                    </a:cubicBezTo>
                    <a:cubicBezTo>
                      <a:pt x="30" y="154"/>
                      <a:pt x="30" y="154"/>
                      <a:pt x="31" y="154"/>
                    </a:cubicBezTo>
                    <a:cubicBezTo>
                      <a:pt x="39" y="171"/>
                      <a:pt x="21" y="185"/>
                      <a:pt x="28" y="203"/>
                    </a:cubicBezTo>
                    <a:cubicBezTo>
                      <a:pt x="35" y="222"/>
                      <a:pt x="15" y="234"/>
                      <a:pt x="2" y="246"/>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795">
                <a:extLst>
                  <a:ext uri="{FF2B5EF4-FFF2-40B4-BE49-F238E27FC236}">
                    <a16:creationId xmlns:a16="http://schemas.microsoft.com/office/drawing/2014/main" id="{9B11CDA7-A3EE-4F14-8D44-888735984112}"/>
                  </a:ext>
                </a:extLst>
              </p:cNvPr>
              <p:cNvSpPr>
                <a:spLocks/>
              </p:cNvSpPr>
              <p:nvPr/>
            </p:nvSpPr>
            <p:spPr bwMode="auto">
              <a:xfrm>
                <a:off x="424" y="3070"/>
                <a:ext cx="66" cy="36"/>
              </a:xfrm>
              <a:custGeom>
                <a:avLst/>
                <a:gdLst>
                  <a:gd name="T0" fmla="*/ 59 w 59"/>
                  <a:gd name="T1" fmla="*/ 8 h 32"/>
                  <a:gd name="T2" fmla="*/ 39 w 59"/>
                  <a:gd name="T3" fmla="*/ 16 h 32"/>
                  <a:gd name="T4" fmla="*/ 25 w 59"/>
                  <a:gd name="T5" fmla="*/ 25 h 32"/>
                  <a:gd name="T6" fmla="*/ 12 w 59"/>
                  <a:gd name="T7" fmla="*/ 31 h 32"/>
                  <a:gd name="T8" fmla="*/ 2 w 59"/>
                  <a:gd name="T9" fmla="*/ 24 h 32"/>
                  <a:gd name="T10" fmla="*/ 10 w 59"/>
                  <a:gd name="T11" fmla="*/ 16 h 32"/>
                  <a:gd name="T12" fmla="*/ 15 w 59"/>
                  <a:gd name="T13" fmla="*/ 8 h 32"/>
                  <a:gd name="T14" fmla="*/ 15 w 59"/>
                  <a:gd name="T15" fmla="*/ 4 h 32"/>
                  <a:gd name="T16" fmla="*/ 59 w 59"/>
                  <a:gd name="T1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32">
                    <a:moveTo>
                      <a:pt x="59" y="8"/>
                    </a:moveTo>
                    <a:cubicBezTo>
                      <a:pt x="52" y="11"/>
                      <a:pt x="48" y="19"/>
                      <a:pt x="39" y="16"/>
                    </a:cubicBezTo>
                    <a:cubicBezTo>
                      <a:pt x="31" y="13"/>
                      <a:pt x="19" y="3"/>
                      <a:pt x="25" y="25"/>
                    </a:cubicBezTo>
                    <a:cubicBezTo>
                      <a:pt x="26" y="28"/>
                      <a:pt x="18" y="32"/>
                      <a:pt x="12" y="31"/>
                    </a:cubicBezTo>
                    <a:cubicBezTo>
                      <a:pt x="8" y="30"/>
                      <a:pt x="3" y="31"/>
                      <a:pt x="2" y="24"/>
                    </a:cubicBezTo>
                    <a:cubicBezTo>
                      <a:pt x="0" y="18"/>
                      <a:pt x="5" y="17"/>
                      <a:pt x="10" y="16"/>
                    </a:cubicBezTo>
                    <a:cubicBezTo>
                      <a:pt x="14" y="15"/>
                      <a:pt x="14" y="12"/>
                      <a:pt x="15" y="8"/>
                    </a:cubicBezTo>
                    <a:cubicBezTo>
                      <a:pt x="15" y="7"/>
                      <a:pt x="15" y="5"/>
                      <a:pt x="15" y="4"/>
                    </a:cubicBezTo>
                    <a:cubicBezTo>
                      <a:pt x="29" y="10"/>
                      <a:pt x="45" y="0"/>
                      <a:pt x="59" y="8"/>
                    </a:cubicBezTo>
                    <a:close/>
                  </a:path>
                </a:pathLst>
              </a:custGeom>
              <a:solidFill>
                <a:srgbClr val="9CCA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796">
                <a:extLst>
                  <a:ext uri="{FF2B5EF4-FFF2-40B4-BE49-F238E27FC236}">
                    <a16:creationId xmlns:a16="http://schemas.microsoft.com/office/drawing/2014/main" id="{B2384864-F8D4-429E-8BF8-B687B2239D6A}"/>
                  </a:ext>
                </a:extLst>
              </p:cNvPr>
              <p:cNvSpPr>
                <a:spLocks/>
              </p:cNvSpPr>
              <p:nvPr/>
            </p:nvSpPr>
            <p:spPr bwMode="auto">
              <a:xfrm>
                <a:off x="495" y="3067"/>
                <a:ext cx="49" cy="49"/>
              </a:xfrm>
              <a:custGeom>
                <a:avLst/>
                <a:gdLst>
                  <a:gd name="T0" fmla="*/ 44 w 44"/>
                  <a:gd name="T1" fmla="*/ 14 h 43"/>
                  <a:gd name="T2" fmla="*/ 22 w 44"/>
                  <a:gd name="T3" fmla="*/ 30 h 43"/>
                  <a:gd name="T4" fmla="*/ 9 w 44"/>
                  <a:gd name="T5" fmla="*/ 21 h 43"/>
                  <a:gd name="T6" fmla="*/ 0 w 44"/>
                  <a:gd name="T7" fmla="*/ 10 h 43"/>
                  <a:gd name="T8" fmla="*/ 44 w 44"/>
                  <a:gd name="T9" fmla="*/ 14 h 43"/>
                </a:gdLst>
                <a:ahLst/>
                <a:cxnLst>
                  <a:cxn ang="0">
                    <a:pos x="T0" y="T1"/>
                  </a:cxn>
                  <a:cxn ang="0">
                    <a:pos x="T2" y="T3"/>
                  </a:cxn>
                  <a:cxn ang="0">
                    <a:pos x="T4" y="T5"/>
                  </a:cxn>
                  <a:cxn ang="0">
                    <a:pos x="T6" y="T7"/>
                  </a:cxn>
                  <a:cxn ang="0">
                    <a:pos x="T8" y="T9"/>
                  </a:cxn>
                </a:cxnLst>
                <a:rect l="0" t="0" r="r" b="b"/>
                <a:pathLst>
                  <a:path w="44" h="43">
                    <a:moveTo>
                      <a:pt x="44" y="14"/>
                    </a:moveTo>
                    <a:cubicBezTo>
                      <a:pt x="34" y="15"/>
                      <a:pt x="30" y="25"/>
                      <a:pt x="22" y="30"/>
                    </a:cubicBezTo>
                    <a:cubicBezTo>
                      <a:pt x="20" y="24"/>
                      <a:pt x="2" y="43"/>
                      <a:pt x="9" y="21"/>
                    </a:cubicBezTo>
                    <a:cubicBezTo>
                      <a:pt x="10" y="19"/>
                      <a:pt x="3" y="14"/>
                      <a:pt x="0" y="10"/>
                    </a:cubicBezTo>
                    <a:cubicBezTo>
                      <a:pt x="16" y="0"/>
                      <a:pt x="30" y="8"/>
                      <a:pt x="44" y="14"/>
                    </a:cubicBezTo>
                    <a:close/>
                  </a:path>
                </a:pathLst>
              </a:custGeom>
              <a:solidFill>
                <a:srgbClr val="9CCA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797">
                <a:extLst>
                  <a:ext uri="{FF2B5EF4-FFF2-40B4-BE49-F238E27FC236}">
                    <a16:creationId xmlns:a16="http://schemas.microsoft.com/office/drawing/2014/main" id="{4303F626-AB0B-4DF0-B677-DBE26AA9B17F}"/>
                  </a:ext>
                </a:extLst>
              </p:cNvPr>
              <p:cNvSpPr>
                <a:spLocks/>
              </p:cNvSpPr>
              <p:nvPr/>
            </p:nvSpPr>
            <p:spPr bwMode="auto">
              <a:xfrm>
                <a:off x="544" y="3073"/>
                <a:ext cx="72" cy="25"/>
              </a:xfrm>
              <a:custGeom>
                <a:avLst/>
                <a:gdLst>
                  <a:gd name="T0" fmla="*/ 64 w 64"/>
                  <a:gd name="T1" fmla="*/ 9 h 22"/>
                  <a:gd name="T2" fmla="*/ 13 w 64"/>
                  <a:gd name="T3" fmla="*/ 16 h 22"/>
                  <a:gd name="T4" fmla="*/ 0 w 64"/>
                  <a:gd name="T5" fmla="*/ 9 h 22"/>
                  <a:gd name="T6" fmla="*/ 64 w 64"/>
                  <a:gd name="T7" fmla="*/ 9 h 22"/>
                </a:gdLst>
                <a:ahLst/>
                <a:cxnLst>
                  <a:cxn ang="0">
                    <a:pos x="T0" y="T1"/>
                  </a:cxn>
                  <a:cxn ang="0">
                    <a:pos x="T2" y="T3"/>
                  </a:cxn>
                  <a:cxn ang="0">
                    <a:pos x="T4" y="T5"/>
                  </a:cxn>
                  <a:cxn ang="0">
                    <a:pos x="T6" y="T7"/>
                  </a:cxn>
                </a:cxnLst>
                <a:rect l="0" t="0" r="r" b="b"/>
                <a:pathLst>
                  <a:path w="64" h="22">
                    <a:moveTo>
                      <a:pt x="64" y="9"/>
                    </a:moveTo>
                    <a:cubicBezTo>
                      <a:pt x="46" y="6"/>
                      <a:pt x="32" y="22"/>
                      <a:pt x="13" y="16"/>
                    </a:cubicBezTo>
                    <a:cubicBezTo>
                      <a:pt x="7" y="14"/>
                      <a:pt x="4" y="12"/>
                      <a:pt x="0" y="9"/>
                    </a:cubicBezTo>
                    <a:cubicBezTo>
                      <a:pt x="21" y="10"/>
                      <a:pt x="43" y="0"/>
                      <a:pt x="64" y="9"/>
                    </a:cubicBezTo>
                    <a:close/>
                  </a:path>
                </a:pathLst>
              </a:custGeom>
              <a:solidFill>
                <a:srgbClr val="9CCA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798">
                <a:extLst>
                  <a:ext uri="{FF2B5EF4-FFF2-40B4-BE49-F238E27FC236}">
                    <a16:creationId xmlns:a16="http://schemas.microsoft.com/office/drawing/2014/main" id="{2014B58D-93D6-432A-A83E-4AA6F16E4F28}"/>
                  </a:ext>
                </a:extLst>
              </p:cNvPr>
              <p:cNvSpPr>
                <a:spLocks/>
              </p:cNvSpPr>
              <p:nvPr/>
            </p:nvSpPr>
            <p:spPr bwMode="auto">
              <a:xfrm>
                <a:off x="722" y="3162"/>
                <a:ext cx="147" cy="53"/>
              </a:xfrm>
              <a:custGeom>
                <a:avLst/>
                <a:gdLst>
                  <a:gd name="T0" fmla="*/ 127 w 131"/>
                  <a:gd name="T1" fmla="*/ 22 h 47"/>
                  <a:gd name="T2" fmla="*/ 127 w 131"/>
                  <a:gd name="T3" fmla="*/ 26 h 47"/>
                  <a:gd name="T4" fmla="*/ 125 w 131"/>
                  <a:gd name="T5" fmla="*/ 38 h 47"/>
                  <a:gd name="T6" fmla="*/ 14 w 131"/>
                  <a:gd name="T7" fmla="*/ 38 h 47"/>
                  <a:gd name="T8" fmla="*/ 5 w 131"/>
                  <a:gd name="T9" fmla="*/ 20 h 47"/>
                  <a:gd name="T10" fmla="*/ 24 w 131"/>
                  <a:gd name="T11" fmla="*/ 5 h 47"/>
                  <a:gd name="T12" fmla="*/ 43 w 131"/>
                  <a:gd name="T13" fmla="*/ 13 h 47"/>
                  <a:gd name="T14" fmla="*/ 52 w 131"/>
                  <a:gd name="T15" fmla="*/ 15 h 47"/>
                  <a:gd name="T16" fmla="*/ 88 w 131"/>
                  <a:gd name="T17" fmla="*/ 19 h 47"/>
                  <a:gd name="T18" fmla="*/ 106 w 131"/>
                  <a:gd name="T19" fmla="*/ 6 h 47"/>
                  <a:gd name="T20" fmla="*/ 125 w 131"/>
                  <a:gd name="T21" fmla="*/ 6 h 47"/>
                  <a:gd name="T22" fmla="*/ 127 w 131"/>
                  <a:gd name="T23" fmla="*/ 2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47">
                    <a:moveTo>
                      <a:pt x="127" y="22"/>
                    </a:moveTo>
                    <a:cubicBezTo>
                      <a:pt x="127" y="23"/>
                      <a:pt x="127" y="25"/>
                      <a:pt x="127" y="26"/>
                    </a:cubicBezTo>
                    <a:cubicBezTo>
                      <a:pt x="129" y="30"/>
                      <a:pt x="130" y="35"/>
                      <a:pt x="125" y="38"/>
                    </a:cubicBezTo>
                    <a:cubicBezTo>
                      <a:pt x="88" y="47"/>
                      <a:pt x="51" y="40"/>
                      <a:pt x="14" y="38"/>
                    </a:cubicBezTo>
                    <a:cubicBezTo>
                      <a:pt x="1" y="37"/>
                      <a:pt x="0" y="32"/>
                      <a:pt x="5" y="20"/>
                    </a:cubicBezTo>
                    <a:cubicBezTo>
                      <a:pt x="10" y="12"/>
                      <a:pt x="16" y="8"/>
                      <a:pt x="24" y="5"/>
                    </a:cubicBezTo>
                    <a:cubicBezTo>
                      <a:pt x="34" y="0"/>
                      <a:pt x="40" y="2"/>
                      <a:pt x="43" y="13"/>
                    </a:cubicBezTo>
                    <a:cubicBezTo>
                      <a:pt x="44" y="16"/>
                      <a:pt x="48" y="16"/>
                      <a:pt x="52" y="15"/>
                    </a:cubicBezTo>
                    <a:cubicBezTo>
                      <a:pt x="64" y="12"/>
                      <a:pt x="75" y="7"/>
                      <a:pt x="88" y="19"/>
                    </a:cubicBezTo>
                    <a:cubicBezTo>
                      <a:pt x="91" y="22"/>
                      <a:pt x="104" y="16"/>
                      <a:pt x="106" y="6"/>
                    </a:cubicBezTo>
                    <a:cubicBezTo>
                      <a:pt x="112" y="6"/>
                      <a:pt x="119" y="6"/>
                      <a:pt x="125" y="6"/>
                    </a:cubicBezTo>
                    <a:cubicBezTo>
                      <a:pt x="131" y="11"/>
                      <a:pt x="128" y="16"/>
                      <a:pt x="127" y="22"/>
                    </a:cubicBezTo>
                    <a:close/>
                  </a:path>
                </a:pathLst>
              </a:custGeom>
              <a:solidFill>
                <a:srgbClr val="8DC0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799">
                <a:extLst>
                  <a:ext uri="{FF2B5EF4-FFF2-40B4-BE49-F238E27FC236}">
                    <a16:creationId xmlns:a16="http://schemas.microsoft.com/office/drawing/2014/main" id="{CB403BF9-EBC8-4943-B5FB-E460AEC787C1}"/>
                  </a:ext>
                </a:extLst>
              </p:cNvPr>
              <p:cNvSpPr>
                <a:spLocks/>
              </p:cNvSpPr>
              <p:nvPr/>
            </p:nvSpPr>
            <p:spPr bwMode="auto">
              <a:xfrm>
                <a:off x="862" y="3172"/>
                <a:ext cx="47" cy="101"/>
              </a:xfrm>
              <a:custGeom>
                <a:avLst/>
                <a:gdLst>
                  <a:gd name="T0" fmla="*/ 0 w 42"/>
                  <a:gd name="T1" fmla="*/ 29 h 90"/>
                  <a:gd name="T2" fmla="*/ 2 w 42"/>
                  <a:gd name="T3" fmla="*/ 17 h 90"/>
                  <a:gd name="T4" fmla="*/ 30 w 42"/>
                  <a:gd name="T5" fmla="*/ 0 h 90"/>
                  <a:gd name="T6" fmla="*/ 10 w 42"/>
                  <a:gd name="T7" fmla="*/ 69 h 90"/>
                  <a:gd name="T8" fmla="*/ 8 w 42"/>
                  <a:gd name="T9" fmla="*/ 57 h 90"/>
                  <a:gd name="T10" fmla="*/ 4 w 42"/>
                  <a:gd name="T11" fmla="*/ 57 h 90"/>
                  <a:gd name="T12" fmla="*/ 4 w 42"/>
                  <a:gd name="T13" fmla="*/ 90 h 90"/>
                  <a:gd name="T14" fmla="*/ 1 w 42"/>
                  <a:gd name="T15" fmla="*/ 89 h 90"/>
                  <a:gd name="T16" fmla="*/ 1 w 42"/>
                  <a:gd name="T17" fmla="*/ 69 h 90"/>
                  <a:gd name="T18" fmla="*/ 0 w 42"/>
                  <a:gd name="T19" fmla="*/ 2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90">
                    <a:moveTo>
                      <a:pt x="0" y="29"/>
                    </a:moveTo>
                    <a:cubicBezTo>
                      <a:pt x="1" y="25"/>
                      <a:pt x="1" y="21"/>
                      <a:pt x="2" y="17"/>
                    </a:cubicBezTo>
                    <a:cubicBezTo>
                      <a:pt x="15" y="19"/>
                      <a:pt x="15" y="0"/>
                      <a:pt x="30" y="0"/>
                    </a:cubicBezTo>
                    <a:cubicBezTo>
                      <a:pt x="20" y="23"/>
                      <a:pt x="42" y="52"/>
                      <a:pt x="10" y="69"/>
                    </a:cubicBezTo>
                    <a:cubicBezTo>
                      <a:pt x="9" y="65"/>
                      <a:pt x="9" y="61"/>
                      <a:pt x="8" y="57"/>
                    </a:cubicBezTo>
                    <a:cubicBezTo>
                      <a:pt x="7" y="57"/>
                      <a:pt x="6" y="57"/>
                      <a:pt x="4" y="57"/>
                    </a:cubicBezTo>
                    <a:cubicBezTo>
                      <a:pt x="4" y="68"/>
                      <a:pt x="4" y="79"/>
                      <a:pt x="4" y="90"/>
                    </a:cubicBezTo>
                    <a:cubicBezTo>
                      <a:pt x="3" y="90"/>
                      <a:pt x="2" y="89"/>
                      <a:pt x="1" y="89"/>
                    </a:cubicBezTo>
                    <a:cubicBezTo>
                      <a:pt x="1" y="82"/>
                      <a:pt x="1" y="76"/>
                      <a:pt x="1" y="69"/>
                    </a:cubicBezTo>
                    <a:cubicBezTo>
                      <a:pt x="1" y="56"/>
                      <a:pt x="0" y="42"/>
                      <a:pt x="0" y="29"/>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800">
                <a:extLst>
                  <a:ext uri="{FF2B5EF4-FFF2-40B4-BE49-F238E27FC236}">
                    <a16:creationId xmlns:a16="http://schemas.microsoft.com/office/drawing/2014/main" id="{FBACC15A-80A1-4FD2-82B2-B044EE6ACF18}"/>
                  </a:ext>
                </a:extLst>
              </p:cNvPr>
              <p:cNvSpPr>
                <a:spLocks/>
              </p:cNvSpPr>
              <p:nvPr/>
            </p:nvSpPr>
            <p:spPr bwMode="auto">
              <a:xfrm>
                <a:off x="484" y="3236"/>
                <a:ext cx="36" cy="20"/>
              </a:xfrm>
              <a:custGeom>
                <a:avLst/>
                <a:gdLst>
                  <a:gd name="T0" fmla="*/ 29 w 32"/>
                  <a:gd name="T1" fmla="*/ 0 h 18"/>
                  <a:gd name="T2" fmla="*/ 29 w 32"/>
                  <a:gd name="T3" fmla="*/ 12 h 18"/>
                  <a:gd name="T4" fmla="*/ 3 w 32"/>
                  <a:gd name="T5" fmla="*/ 13 h 18"/>
                  <a:gd name="T6" fmla="*/ 5 w 32"/>
                  <a:gd name="T7" fmla="*/ 6 h 18"/>
                  <a:gd name="T8" fmla="*/ 21 w 32"/>
                  <a:gd name="T9" fmla="*/ 0 h 18"/>
                  <a:gd name="T10" fmla="*/ 29 w 32"/>
                  <a:gd name="T11" fmla="*/ 0 h 18"/>
                </a:gdLst>
                <a:ahLst/>
                <a:cxnLst>
                  <a:cxn ang="0">
                    <a:pos x="T0" y="T1"/>
                  </a:cxn>
                  <a:cxn ang="0">
                    <a:pos x="T2" y="T3"/>
                  </a:cxn>
                  <a:cxn ang="0">
                    <a:pos x="T4" y="T5"/>
                  </a:cxn>
                  <a:cxn ang="0">
                    <a:pos x="T6" y="T7"/>
                  </a:cxn>
                  <a:cxn ang="0">
                    <a:pos x="T8" y="T9"/>
                  </a:cxn>
                  <a:cxn ang="0">
                    <a:pos x="T10" y="T11"/>
                  </a:cxn>
                </a:cxnLst>
                <a:rect l="0" t="0" r="r" b="b"/>
                <a:pathLst>
                  <a:path w="32" h="18">
                    <a:moveTo>
                      <a:pt x="29" y="0"/>
                    </a:moveTo>
                    <a:cubicBezTo>
                      <a:pt x="28" y="5"/>
                      <a:pt x="32" y="13"/>
                      <a:pt x="29" y="12"/>
                    </a:cubicBezTo>
                    <a:cubicBezTo>
                      <a:pt x="20" y="8"/>
                      <a:pt x="11" y="18"/>
                      <a:pt x="3" y="13"/>
                    </a:cubicBezTo>
                    <a:cubicBezTo>
                      <a:pt x="1" y="12"/>
                      <a:pt x="0" y="7"/>
                      <a:pt x="5" y="6"/>
                    </a:cubicBezTo>
                    <a:cubicBezTo>
                      <a:pt x="11" y="5"/>
                      <a:pt x="17" y="5"/>
                      <a:pt x="21" y="0"/>
                    </a:cubicBezTo>
                    <a:cubicBezTo>
                      <a:pt x="24" y="0"/>
                      <a:pt x="26" y="0"/>
                      <a:pt x="29" y="0"/>
                    </a:cubicBezTo>
                    <a:close/>
                  </a:path>
                </a:pathLst>
              </a:custGeom>
              <a:solidFill>
                <a:srgbClr val="90C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801">
                <a:extLst>
                  <a:ext uri="{FF2B5EF4-FFF2-40B4-BE49-F238E27FC236}">
                    <a16:creationId xmlns:a16="http://schemas.microsoft.com/office/drawing/2014/main" id="{22E9E054-E869-42E9-8B8C-96A983EA41CD}"/>
                  </a:ext>
                </a:extLst>
              </p:cNvPr>
              <p:cNvSpPr>
                <a:spLocks/>
              </p:cNvSpPr>
              <p:nvPr/>
            </p:nvSpPr>
            <p:spPr bwMode="auto">
              <a:xfrm>
                <a:off x="1933" y="639"/>
                <a:ext cx="180" cy="450"/>
              </a:xfrm>
              <a:custGeom>
                <a:avLst/>
                <a:gdLst>
                  <a:gd name="T0" fmla="*/ 141 w 160"/>
                  <a:gd name="T1" fmla="*/ 36 h 401"/>
                  <a:gd name="T2" fmla="*/ 160 w 160"/>
                  <a:gd name="T3" fmla="*/ 0 h 401"/>
                  <a:gd name="T4" fmla="*/ 126 w 160"/>
                  <a:gd name="T5" fmla="*/ 92 h 401"/>
                  <a:gd name="T6" fmla="*/ 110 w 160"/>
                  <a:gd name="T7" fmla="*/ 141 h 401"/>
                  <a:gd name="T8" fmla="*/ 46 w 160"/>
                  <a:gd name="T9" fmla="*/ 313 h 401"/>
                  <a:gd name="T10" fmla="*/ 1 w 160"/>
                  <a:gd name="T11" fmla="*/ 401 h 401"/>
                  <a:gd name="T12" fmla="*/ 21 w 160"/>
                  <a:gd name="T13" fmla="*/ 346 h 401"/>
                  <a:gd name="T14" fmla="*/ 49 w 160"/>
                  <a:gd name="T15" fmla="*/ 286 h 401"/>
                  <a:gd name="T16" fmla="*/ 51 w 160"/>
                  <a:gd name="T17" fmla="*/ 282 h 401"/>
                  <a:gd name="T18" fmla="*/ 99 w 160"/>
                  <a:gd name="T19" fmla="*/ 160 h 401"/>
                  <a:gd name="T20" fmla="*/ 141 w 160"/>
                  <a:gd name="T21" fmla="*/ 36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0" h="401">
                    <a:moveTo>
                      <a:pt x="141" y="36"/>
                    </a:moveTo>
                    <a:cubicBezTo>
                      <a:pt x="151" y="26"/>
                      <a:pt x="147" y="9"/>
                      <a:pt x="160" y="0"/>
                    </a:cubicBezTo>
                    <a:cubicBezTo>
                      <a:pt x="153" y="33"/>
                      <a:pt x="136" y="61"/>
                      <a:pt x="126" y="92"/>
                    </a:cubicBezTo>
                    <a:cubicBezTo>
                      <a:pt x="120" y="108"/>
                      <a:pt x="110" y="124"/>
                      <a:pt x="110" y="141"/>
                    </a:cubicBezTo>
                    <a:cubicBezTo>
                      <a:pt x="110" y="207"/>
                      <a:pt x="66" y="255"/>
                      <a:pt x="46" y="313"/>
                    </a:cubicBezTo>
                    <a:cubicBezTo>
                      <a:pt x="35" y="344"/>
                      <a:pt x="11" y="369"/>
                      <a:pt x="1" y="401"/>
                    </a:cubicBezTo>
                    <a:cubicBezTo>
                      <a:pt x="0" y="380"/>
                      <a:pt x="12" y="363"/>
                      <a:pt x="21" y="346"/>
                    </a:cubicBezTo>
                    <a:cubicBezTo>
                      <a:pt x="32" y="326"/>
                      <a:pt x="45" y="309"/>
                      <a:pt x="49" y="286"/>
                    </a:cubicBezTo>
                    <a:cubicBezTo>
                      <a:pt x="48" y="284"/>
                      <a:pt x="49" y="283"/>
                      <a:pt x="51" y="282"/>
                    </a:cubicBezTo>
                    <a:cubicBezTo>
                      <a:pt x="73" y="244"/>
                      <a:pt x="93" y="205"/>
                      <a:pt x="99" y="160"/>
                    </a:cubicBezTo>
                    <a:cubicBezTo>
                      <a:pt x="104" y="116"/>
                      <a:pt x="122" y="76"/>
                      <a:pt x="141" y="36"/>
                    </a:cubicBezTo>
                    <a:close/>
                  </a:path>
                </a:pathLst>
              </a:custGeom>
              <a:solidFill>
                <a:srgbClr val="6C5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802">
                <a:extLst>
                  <a:ext uri="{FF2B5EF4-FFF2-40B4-BE49-F238E27FC236}">
                    <a16:creationId xmlns:a16="http://schemas.microsoft.com/office/drawing/2014/main" id="{FCEDE60A-AD3D-4315-B6E2-238CDB25E260}"/>
                  </a:ext>
                </a:extLst>
              </p:cNvPr>
              <p:cNvSpPr>
                <a:spLocks/>
              </p:cNvSpPr>
              <p:nvPr/>
            </p:nvSpPr>
            <p:spPr bwMode="auto">
              <a:xfrm>
                <a:off x="2005" y="639"/>
                <a:ext cx="81" cy="231"/>
              </a:xfrm>
              <a:custGeom>
                <a:avLst/>
                <a:gdLst>
                  <a:gd name="T0" fmla="*/ 0 w 72"/>
                  <a:gd name="T1" fmla="*/ 206 h 206"/>
                  <a:gd name="T2" fmla="*/ 44 w 72"/>
                  <a:gd name="T3" fmla="*/ 63 h 206"/>
                  <a:gd name="T4" fmla="*/ 68 w 72"/>
                  <a:gd name="T5" fmla="*/ 0 h 206"/>
                  <a:gd name="T6" fmla="*/ 72 w 72"/>
                  <a:gd name="T7" fmla="*/ 9 h 206"/>
                  <a:gd name="T8" fmla="*/ 29 w 72"/>
                  <a:gd name="T9" fmla="*/ 118 h 206"/>
                  <a:gd name="T10" fmla="*/ 19 w 72"/>
                  <a:gd name="T11" fmla="*/ 169 h 206"/>
                  <a:gd name="T12" fmla="*/ 0 w 72"/>
                  <a:gd name="T13" fmla="*/ 206 h 206"/>
                </a:gdLst>
                <a:ahLst/>
                <a:cxnLst>
                  <a:cxn ang="0">
                    <a:pos x="T0" y="T1"/>
                  </a:cxn>
                  <a:cxn ang="0">
                    <a:pos x="T2" y="T3"/>
                  </a:cxn>
                  <a:cxn ang="0">
                    <a:pos x="T4" y="T5"/>
                  </a:cxn>
                  <a:cxn ang="0">
                    <a:pos x="T6" y="T7"/>
                  </a:cxn>
                  <a:cxn ang="0">
                    <a:pos x="T8" y="T9"/>
                  </a:cxn>
                  <a:cxn ang="0">
                    <a:pos x="T10" y="T11"/>
                  </a:cxn>
                  <a:cxn ang="0">
                    <a:pos x="T12" y="T13"/>
                  </a:cxn>
                </a:cxnLst>
                <a:rect l="0" t="0" r="r" b="b"/>
                <a:pathLst>
                  <a:path w="72" h="206">
                    <a:moveTo>
                      <a:pt x="0" y="206"/>
                    </a:moveTo>
                    <a:cubicBezTo>
                      <a:pt x="9" y="157"/>
                      <a:pt x="19" y="108"/>
                      <a:pt x="44" y="63"/>
                    </a:cubicBezTo>
                    <a:cubicBezTo>
                      <a:pt x="55" y="44"/>
                      <a:pt x="61" y="21"/>
                      <a:pt x="68" y="0"/>
                    </a:cubicBezTo>
                    <a:cubicBezTo>
                      <a:pt x="72" y="2"/>
                      <a:pt x="72" y="5"/>
                      <a:pt x="72" y="9"/>
                    </a:cubicBezTo>
                    <a:cubicBezTo>
                      <a:pt x="59" y="45"/>
                      <a:pt x="45" y="82"/>
                      <a:pt x="29" y="118"/>
                    </a:cubicBezTo>
                    <a:cubicBezTo>
                      <a:pt x="22" y="133"/>
                      <a:pt x="14" y="149"/>
                      <a:pt x="19" y="169"/>
                    </a:cubicBezTo>
                    <a:cubicBezTo>
                      <a:pt x="22" y="178"/>
                      <a:pt x="10" y="195"/>
                      <a:pt x="0" y="206"/>
                    </a:cubicBezTo>
                    <a:close/>
                  </a:path>
                </a:pathLst>
              </a:custGeom>
              <a:solidFill>
                <a:srgbClr val="725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803">
                <a:extLst>
                  <a:ext uri="{FF2B5EF4-FFF2-40B4-BE49-F238E27FC236}">
                    <a16:creationId xmlns:a16="http://schemas.microsoft.com/office/drawing/2014/main" id="{E6E6D06F-5CC7-4966-9D83-47CD3EAFDC81}"/>
                  </a:ext>
                </a:extLst>
              </p:cNvPr>
              <p:cNvSpPr>
                <a:spLocks/>
              </p:cNvSpPr>
              <p:nvPr/>
            </p:nvSpPr>
            <p:spPr bwMode="auto">
              <a:xfrm>
                <a:off x="1962" y="863"/>
                <a:ext cx="57" cy="81"/>
              </a:xfrm>
              <a:custGeom>
                <a:avLst/>
                <a:gdLst>
                  <a:gd name="T0" fmla="*/ 10 w 50"/>
                  <a:gd name="T1" fmla="*/ 72 h 72"/>
                  <a:gd name="T2" fmla="*/ 2 w 50"/>
                  <a:gd name="T3" fmla="*/ 64 h 72"/>
                  <a:gd name="T4" fmla="*/ 20 w 50"/>
                  <a:gd name="T5" fmla="*/ 16 h 72"/>
                  <a:gd name="T6" fmla="*/ 38 w 50"/>
                  <a:gd name="T7" fmla="*/ 6 h 72"/>
                  <a:gd name="T8" fmla="*/ 34 w 50"/>
                  <a:gd name="T9" fmla="*/ 19 h 72"/>
                  <a:gd name="T10" fmla="*/ 35 w 50"/>
                  <a:gd name="T11" fmla="*/ 25 h 72"/>
                  <a:gd name="T12" fmla="*/ 50 w 50"/>
                  <a:gd name="T13" fmla="*/ 5 h 72"/>
                  <a:gd name="T14" fmla="*/ 10 w 50"/>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72">
                    <a:moveTo>
                      <a:pt x="10" y="72"/>
                    </a:moveTo>
                    <a:cubicBezTo>
                      <a:pt x="9" y="68"/>
                      <a:pt x="0" y="72"/>
                      <a:pt x="2" y="64"/>
                    </a:cubicBezTo>
                    <a:cubicBezTo>
                      <a:pt x="8" y="48"/>
                      <a:pt x="15" y="32"/>
                      <a:pt x="20" y="16"/>
                    </a:cubicBezTo>
                    <a:cubicBezTo>
                      <a:pt x="26" y="0"/>
                      <a:pt x="25" y="0"/>
                      <a:pt x="38" y="6"/>
                    </a:cubicBezTo>
                    <a:cubicBezTo>
                      <a:pt x="37" y="10"/>
                      <a:pt x="35" y="15"/>
                      <a:pt x="34" y="19"/>
                    </a:cubicBezTo>
                    <a:cubicBezTo>
                      <a:pt x="34" y="21"/>
                      <a:pt x="35" y="23"/>
                      <a:pt x="35" y="25"/>
                    </a:cubicBezTo>
                    <a:cubicBezTo>
                      <a:pt x="43" y="20"/>
                      <a:pt x="40" y="9"/>
                      <a:pt x="50" y="5"/>
                    </a:cubicBezTo>
                    <a:cubicBezTo>
                      <a:pt x="47" y="35"/>
                      <a:pt x="20" y="48"/>
                      <a:pt x="10" y="72"/>
                    </a:cubicBezTo>
                    <a:close/>
                  </a:path>
                </a:pathLst>
              </a:custGeom>
              <a:solidFill>
                <a:srgbClr val="B08E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804">
                <a:extLst>
                  <a:ext uri="{FF2B5EF4-FFF2-40B4-BE49-F238E27FC236}">
                    <a16:creationId xmlns:a16="http://schemas.microsoft.com/office/drawing/2014/main" id="{71C1BE72-50FB-4498-A1DE-3B8EABD42DFA}"/>
                  </a:ext>
                </a:extLst>
              </p:cNvPr>
              <p:cNvSpPr>
                <a:spLocks/>
              </p:cNvSpPr>
              <p:nvPr/>
            </p:nvSpPr>
            <p:spPr bwMode="auto">
              <a:xfrm>
                <a:off x="1951" y="1003"/>
                <a:ext cx="44" cy="91"/>
              </a:xfrm>
              <a:custGeom>
                <a:avLst/>
                <a:gdLst>
                  <a:gd name="T0" fmla="*/ 0 w 39"/>
                  <a:gd name="T1" fmla="*/ 81 h 81"/>
                  <a:gd name="T2" fmla="*/ 34 w 39"/>
                  <a:gd name="T3" fmla="*/ 0 h 81"/>
                  <a:gd name="T4" fmla="*/ 39 w 39"/>
                  <a:gd name="T5" fmla="*/ 2 h 81"/>
                  <a:gd name="T6" fmla="*/ 0 w 39"/>
                  <a:gd name="T7" fmla="*/ 81 h 81"/>
                </a:gdLst>
                <a:ahLst/>
                <a:cxnLst>
                  <a:cxn ang="0">
                    <a:pos x="T0" y="T1"/>
                  </a:cxn>
                  <a:cxn ang="0">
                    <a:pos x="T2" y="T3"/>
                  </a:cxn>
                  <a:cxn ang="0">
                    <a:pos x="T4" y="T5"/>
                  </a:cxn>
                  <a:cxn ang="0">
                    <a:pos x="T6" y="T7"/>
                  </a:cxn>
                </a:cxnLst>
                <a:rect l="0" t="0" r="r" b="b"/>
                <a:pathLst>
                  <a:path w="39" h="81">
                    <a:moveTo>
                      <a:pt x="0" y="81"/>
                    </a:moveTo>
                    <a:cubicBezTo>
                      <a:pt x="11" y="54"/>
                      <a:pt x="22" y="27"/>
                      <a:pt x="34" y="0"/>
                    </a:cubicBezTo>
                    <a:cubicBezTo>
                      <a:pt x="35" y="1"/>
                      <a:pt x="37" y="2"/>
                      <a:pt x="39" y="2"/>
                    </a:cubicBezTo>
                    <a:cubicBezTo>
                      <a:pt x="29" y="29"/>
                      <a:pt x="19" y="57"/>
                      <a:pt x="0" y="81"/>
                    </a:cubicBezTo>
                    <a:close/>
                  </a:path>
                </a:pathLst>
              </a:custGeom>
              <a:solidFill>
                <a:srgbClr val="7A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805">
                <a:extLst>
                  <a:ext uri="{FF2B5EF4-FFF2-40B4-BE49-F238E27FC236}">
                    <a16:creationId xmlns:a16="http://schemas.microsoft.com/office/drawing/2014/main" id="{94B1D23C-3CF8-4AFB-A947-26DE5D5823FC}"/>
                  </a:ext>
                </a:extLst>
              </p:cNvPr>
              <p:cNvSpPr>
                <a:spLocks/>
              </p:cNvSpPr>
              <p:nvPr/>
            </p:nvSpPr>
            <p:spPr bwMode="auto">
              <a:xfrm>
                <a:off x="1939" y="944"/>
                <a:ext cx="51" cy="79"/>
              </a:xfrm>
              <a:custGeom>
                <a:avLst/>
                <a:gdLst>
                  <a:gd name="T0" fmla="*/ 46 w 46"/>
                  <a:gd name="T1" fmla="*/ 10 h 70"/>
                  <a:gd name="T2" fmla="*/ 44 w 46"/>
                  <a:gd name="T3" fmla="*/ 14 h 70"/>
                  <a:gd name="T4" fmla="*/ 0 w 46"/>
                  <a:gd name="T5" fmla="*/ 70 h 70"/>
                  <a:gd name="T6" fmla="*/ 41 w 46"/>
                  <a:gd name="T7" fmla="*/ 4 h 70"/>
                  <a:gd name="T8" fmla="*/ 46 w 46"/>
                  <a:gd name="T9" fmla="*/ 4 h 70"/>
                  <a:gd name="T10" fmla="*/ 46 w 46"/>
                  <a:gd name="T11" fmla="*/ 10 h 70"/>
                </a:gdLst>
                <a:ahLst/>
                <a:cxnLst>
                  <a:cxn ang="0">
                    <a:pos x="T0" y="T1"/>
                  </a:cxn>
                  <a:cxn ang="0">
                    <a:pos x="T2" y="T3"/>
                  </a:cxn>
                  <a:cxn ang="0">
                    <a:pos x="T4" y="T5"/>
                  </a:cxn>
                  <a:cxn ang="0">
                    <a:pos x="T6" y="T7"/>
                  </a:cxn>
                  <a:cxn ang="0">
                    <a:pos x="T8" y="T9"/>
                  </a:cxn>
                  <a:cxn ang="0">
                    <a:pos x="T10" y="T11"/>
                  </a:cxn>
                </a:cxnLst>
                <a:rect l="0" t="0" r="r" b="b"/>
                <a:pathLst>
                  <a:path w="46" h="70">
                    <a:moveTo>
                      <a:pt x="46" y="10"/>
                    </a:moveTo>
                    <a:cubicBezTo>
                      <a:pt x="45" y="12"/>
                      <a:pt x="45" y="13"/>
                      <a:pt x="44" y="14"/>
                    </a:cubicBezTo>
                    <a:cubicBezTo>
                      <a:pt x="29" y="33"/>
                      <a:pt x="19" y="55"/>
                      <a:pt x="0" y="70"/>
                    </a:cubicBezTo>
                    <a:cubicBezTo>
                      <a:pt x="13" y="48"/>
                      <a:pt x="27" y="26"/>
                      <a:pt x="41" y="4"/>
                    </a:cubicBezTo>
                    <a:cubicBezTo>
                      <a:pt x="42" y="3"/>
                      <a:pt x="45" y="0"/>
                      <a:pt x="46" y="4"/>
                    </a:cubicBezTo>
                    <a:cubicBezTo>
                      <a:pt x="46" y="6"/>
                      <a:pt x="46" y="8"/>
                      <a:pt x="46" y="10"/>
                    </a:cubicBezTo>
                    <a:close/>
                  </a:path>
                </a:pathLst>
              </a:custGeom>
              <a:solidFill>
                <a:srgbClr val="715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806">
                <a:extLst>
                  <a:ext uri="{FF2B5EF4-FFF2-40B4-BE49-F238E27FC236}">
                    <a16:creationId xmlns:a16="http://schemas.microsoft.com/office/drawing/2014/main" id="{DC71356B-112E-4C7B-AA1D-C842F7F867C2}"/>
                  </a:ext>
                </a:extLst>
              </p:cNvPr>
              <p:cNvSpPr>
                <a:spLocks/>
              </p:cNvSpPr>
              <p:nvPr/>
            </p:nvSpPr>
            <p:spPr bwMode="auto">
              <a:xfrm>
                <a:off x="860" y="3109"/>
                <a:ext cx="40" cy="77"/>
              </a:xfrm>
              <a:custGeom>
                <a:avLst/>
                <a:gdLst>
                  <a:gd name="T0" fmla="*/ 4 w 36"/>
                  <a:gd name="T1" fmla="*/ 69 h 69"/>
                  <a:gd name="T2" fmla="*/ 2 w 36"/>
                  <a:gd name="T3" fmla="*/ 53 h 69"/>
                  <a:gd name="T4" fmla="*/ 0 w 36"/>
                  <a:gd name="T5" fmla="*/ 29 h 69"/>
                  <a:gd name="T6" fmla="*/ 28 w 36"/>
                  <a:gd name="T7" fmla="*/ 0 h 69"/>
                  <a:gd name="T8" fmla="*/ 4 w 36"/>
                  <a:gd name="T9" fmla="*/ 69 h 69"/>
                </a:gdLst>
                <a:ahLst/>
                <a:cxnLst>
                  <a:cxn ang="0">
                    <a:pos x="T0" y="T1"/>
                  </a:cxn>
                  <a:cxn ang="0">
                    <a:pos x="T2" y="T3"/>
                  </a:cxn>
                  <a:cxn ang="0">
                    <a:pos x="T4" y="T5"/>
                  </a:cxn>
                  <a:cxn ang="0">
                    <a:pos x="T6" y="T7"/>
                  </a:cxn>
                  <a:cxn ang="0">
                    <a:pos x="T8" y="T9"/>
                  </a:cxn>
                </a:cxnLst>
                <a:rect l="0" t="0" r="r" b="b"/>
                <a:pathLst>
                  <a:path w="36" h="69">
                    <a:moveTo>
                      <a:pt x="4" y="69"/>
                    </a:moveTo>
                    <a:cubicBezTo>
                      <a:pt x="3" y="64"/>
                      <a:pt x="3" y="58"/>
                      <a:pt x="2" y="53"/>
                    </a:cubicBezTo>
                    <a:cubicBezTo>
                      <a:pt x="2" y="45"/>
                      <a:pt x="4" y="37"/>
                      <a:pt x="0" y="29"/>
                    </a:cubicBezTo>
                    <a:cubicBezTo>
                      <a:pt x="13" y="23"/>
                      <a:pt x="13" y="5"/>
                      <a:pt x="28" y="0"/>
                    </a:cubicBezTo>
                    <a:cubicBezTo>
                      <a:pt x="36" y="29"/>
                      <a:pt x="32" y="40"/>
                      <a:pt x="4" y="69"/>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807">
                <a:extLst>
                  <a:ext uri="{FF2B5EF4-FFF2-40B4-BE49-F238E27FC236}">
                    <a16:creationId xmlns:a16="http://schemas.microsoft.com/office/drawing/2014/main" id="{2DC85B3F-13BA-47A1-812B-46F960D669A1}"/>
                  </a:ext>
                </a:extLst>
              </p:cNvPr>
              <p:cNvSpPr>
                <a:spLocks/>
              </p:cNvSpPr>
              <p:nvPr/>
            </p:nvSpPr>
            <p:spPr bwMode="auto">
              <a:xfrm>
                <a:off x="871" y="2745"/>
                <a:ext cx="28" cy="100"/>
              </a:xfrm>
              <a:custGeom>
                <a:avLst/>
                <a:gdLst>
                  <a:gd name="T0" fmla="*/ 8 w 25"/>
                  <a:gd name="T1" fmla="*/ 2 h 89"/>
                  <a:gd name="T2" fmla="*/ 20 w 25"/>
                  <a:gd name="T3" fmla="*/ 15 h 89"/>
                  <a:gd name="T4" fmla="*/ 21 w 25"/>
                  <a:gd name="T5" fmla="*/ 53 h 89"/>
                  <a:gd name="T6" fmla="*/ 2 w 25"/>
                  <a:gd name="T7" fmla="*/ 89 h 89"/>
                  <a:gd name="T8" fmla="*/ 5 w 25"/>
                  <a:gd name="T9" fmla="*/ 68 h 89"/>
                  <a:gd name="T10" fmla="*/ 9 w 25"/>
                  <a:gd name="T11" fmla="*/ 29 h 89"/>
                  <a:gd name="T12" fmla="*/ 8 w 25"/>
                  <a:gd name="T13" fmla="*/ 2 h 89"/>
                </a:gdLst>
                <a:ahLst/>
                <a:cxnLst>
                  <a:cxn ang="0">
                    <a:pos x="T0" y="T1"/>
                  </a:cxn>
                  <a:cxn ang="0">
                    <a:pos x="T2" y="T3"/>
                  </a:cxn>
                  <a:cxn ang="0">
                    <a:pos x="T4" y="T5"/>
                  </a:cxn>
                  <a:cxn ang="0">
                    <a:pos x="T6" y="T7"/>
                  </a:cxn>
                  <a:cxn ang="0">
                    <a:pos x="T8" y="T9"/>
                  </a:cxn>
                  <a:cxn ang="0">
                    <a:pos x="T10" y="T11"/>
                  </a:cxn>
                  <a:cxn ang="0">
                    <a:pos x="T12" y="T13"/>
                  </a:cxn>
                </a:cxnLst>
                <a:rect l="0" t="0" r="r" b="b"/>
                <a:pathLst>
                  <a:path w="25" h="89">
                    <a:moveTo>
                      <a:pt x="8" y="2"/>
                    </a:moveTo>
                    <a:cubicBezTo>
                      <a:pt x="19" y="0"/>
                      <a:pt x="22" y="4"/>
                      <a:pt x="20" y="15"/>
                    </a:cubicBezTo>
                    <a:cubicBezTo>
                      <a:pt x="18" y="28"/>
                      <a:pt x="18" y="41"/>
                      <a:pt x="21" y="53"/>
                    </a:cubicBezTo>
                    <a:cubicBezTo>
                      <a:pt x="25" y="71"/>
                      <a:pt x="19" y="83"/>
                      <a:pt x="2" y="89"/>
                    </a:cubicBezTo>
                    <a:cubicBezTo>
                      <a:pt x="0" y="82"/>
                      <a:pt x="8" y="76"/>
                      <a:pt x="5" y="68"/>
                    </a:cubicBezTo>
                    <a:cubicBezTo>
                      <a:pt x="5" y="55"/>
                      <a:pt x="11" y="43"/>
                      <a:pt x="9" y="29"/>
                    </a:cubicBezTo>
                    <a:cubicBezTo>
                      <a:pt x="12" y="20"/>
                      <a:pt x="17" y="11"/>
                      <a:pt x="8" y="2"/>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2" name="Freeform 809">
              <a:extLst>
                <a:ext uri="{FF2B5EF4-FFF2-40B4-BE49-F238E27FC236}">
                  <a16:creationId xmlns:a16="http://schemas.microsoft.com/office/drawing/2014/main" id="{BA773E19-86FC-4954-9483-E942D9BA067F}"/>
                </a:ext>
              </a:extLst>
            </p:cNvPr>
            <p:cNvSpPr>
              <a:spLocks/>
            </p:cNvSpPr>
            <p:nvPr/>
          </p:nvSpPr>
          <p:spPr bwMode="auto">
            <a:xfrm>
              <a:off x="2061" y="4001"/>
              <a:ext cx="74" cy="12"/>
            </a:xfrm>
            <a:custGeom>
              <a:avLst/>
              <a:gdLst>
                <a:gd name="T0" fmla="*/ 66 w 66"/>
                <a:gd name="T1" fmla="*/ 3 h 11"/>
                <a:gd name="T2" fmla="*/ 0 w 66"/>
                <a:gd name="T3" fmla="*/ 6 h 11"/>
                <a:gd name="T4" fmla="*/ 66 w 66"/>
                <a:gd name="T5" fmla="*/ 3 h 11"/>
              </a:gdLst>
              <a:ahLst/>
              <a:cxnLst>
                <a:cxn ang="0">
                  <a:pos x="T0" y="T1"/>
                </a:cxn>
                <a:cxn ang="0">
                  <a:pos x="T2" y="T3"/>
                </a:cxn>
                <a:cxn ang="0">
                  <a:pos x="T4" y="T5"/>
                </a:cxn>
              </a:cxnLst>
              <a:rect l="0" t="0" r="r" b="b"/>
              <a:pathLst>
                <a:path w="66" h="11">
                  <a:moveTo>
                    <a:pt x="66" y="3"/>
                  </a:moveTo>
                  <a:cubicBezTo>
                    <a:pt x="44" y="11"/>
                    <a:pt x="22" y="6"/>
                    <a:pt x="0" y="6"/>
                  </a:cubicBezTo>
                  <a:cubicBezTo>
                    <a:pt x="22" y="0"/>
                    <a:pt x="44" y="5"/>
                    <a:pt x="66" y="3"/>
                  </a:cubicBezTo>
                  <a:close/>
                </a:path>
              </a:pathLst>
            </a:custGeom>
            <a:solidFill>
              <a:srgbClr val="509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810">
              <a:extLst>
                <a:ext uri="{FF2B5EF4-FFF2-40B4-BE49-F238E27FC236}">
                  <a16:creationId xmlns:a16="http://schemas.microsoft.com/office/drawing/2014/main" id="{D70DBF0E-8D18-4D3D-9334-E64B95E62989}"/>
                </a:ext>
              </a:extLst>
            </p:cNvPr>
            <p:cNvSpPr>
              <a:spLocks/>
            </p:cNvSpPr>
            <p:nvPr/>
          </p:nvSpPr>
          <p:spPr bwMode="auto">
            <a:xfrm>
              <a:off x="515" y="2913"/>
              <a:ext cx="299" cy="32"/>
            </a:xfrm>
            <a:custGeom>
              <a:avLst/>
              <a:gdLst>
                <a:gd name="T0" fmla="*/ 266 w 266"/>
                <a:gd name="T1" fmla="*/ 23 h 28"/>
                <a:gd name="T2" fmla="*/ 234 w 266"/>
                <a:gd name="T3" fmla="*/ 23 h 28"/>
                <a:gd name="T4" fmla="*/ 181 w 266"/>
                <a:gd name="T5" fmla="*/ 26 h 28"/>
                <a:gd name="T6" fmla="*/ 158 w 266"/>
                <a:gd name="T7" fmla="*/ 25 h 28"/>
                <a:gd name="T8" fmla="*/ 87 w 266"/>
                <a:gd name="T9" fmla="*/ 18 h 28"/>
                <a:gd name="T10" fmla="*/ 2 w 266"/>
                <a:gd name="T11" fmla="*/ 15 h 28"/>
                <a:gd name="T12" fmla="*/ 1 w 266"/>
                <a:gd name="T13" fmla="*/ 12 h 28"/>
                <a:gd name="T14" fmla="*/ 2 w 266"/>
                <a:gd name="T15" fmla="*/ 11 h 28"/>
                <a:gd name="T16" fmla="*/ 51 w 266"/>
                <a:gd name="T17" fmla="*/ 14 h 28"/>
                <a:gd name="T18" fmla="*/ 65 w 266"/>
                <a:gd name="T19" fmla="*/ 13 h 28"/>
                <a:gd name="T20" fmla="*/ 127 w 266"/>
                <a:gd name="T21" fmla="*/ 11 h 28"/>
                <a:gd name="T22" fmla="*/ 207 w 266"/>
                <a:gd name="T23" fmla="*/ 12 h 28"/>
                <a:gd name="T24" fmla="*/ 266 w 266"/>
                <a:gd name="T25" fmla="*/ 2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6" h="28">
                  <a:moveTo>
                    <a:pt x="266" y="23"/>
                  </a:moveTo>
                  <a:cubicBezTo>
                    <a:pt x="255" y="26"/>
                    <a:pt x="246" y="27"/>
                    <a:pt x="234" y="23"/>
                  </a:cubicBezTo>
                  <a:cubicBezTo>
                    <a:pt x="217" y="16"/>
                    <a:pt x="199" y="26"/>
                    <a:pt x="181" y="26"/>
                  </a:cubicBezTo>
                  <a:cubicBezTo>
                    <a:pt x="174" y="26"/>
                    <a:pt x="162" y="28"/>
                    <a:pt x="158" y="25"/>
                  </a:cubicBezTo>
                  <a:cubicBezTo>
                    <a:pt x="135" y="13"/>
                    <a:pt x="107" y="13"/>
                    <a:pt x="87" y="18"/>
                  </a:cubicBezTo>
                  <a:cubicBezTo>
                    <a:pt x="57" y="24"/>
                    <a:pt x="30" y="12"/>
                    <a:pt x="2" y="15"/>
                  </a:cubicBezTo>
                  <a:cubicBezTo>
                    <a:pt x="1" y="14"/>
                    <a:pt x="0" y="13"/>
                    <a:pt x="1" y="12"/>
                  </a:cubicBezTo>
                  <a:cubicBezTo>
                    <a:pt x="1" y="11"/>
                    <a:pt x="2" y="11"/>
                    <a:pt x="2" y="11"/>
                  </a:cubicBezTo>
                  <a:cubicBezTo>
                    <a:pt x="18" y="12"/>
                    <a:pt x="35" y="9"/>
                    <a:pt x="51" y="14"/>
                  </a:cubicBezTo>
                  <a:cubicBezTo>
                    <a:pt x="55" y="16"/>
                    <a:pt x="61" y="15"/>
                    <a:pt x="65" y="13"/>
                  </a:cubicBezTo>
                  <a:cubicBezTo>
                    <a:pt x="85" y="0"/>
                    <a:pt x="106" y="9"/>
                    <a:pt x="127" y="11"/>
                  </a:cubicBezTo>
                  <a:cubicBezTo>
                    <a:pt x="153" y="13"/>
                    <a:pt x="180" y="17"/>
                    <a:pt x="207" y="12"/>
                  </a:cubicBezTo>
                  <a:cubicBezTo>
                    <a:pt x="228" y="8"/>
                    <a:pt x="248" y="11"/>
                    <a:pt x="266" y="23"/>
                  </a:cubicBezTo>
                  <a:close/>
                </a:path>
              </a:pathLst>
            </a:custGeom>
            <a:solidFill>
              <a:srgbClr val="9BCA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811">
              <a:extLst>
                <a:ext uri="{FF2B5EF4-FFF2-40B4-BE49-F238E27FC236}">
                  <a16:creationId xmlns:a16="http://schemas.microsoft.com/office/drawing/2014/main" id="{98FA3885-405C-42AF-855A-8F7EA4766BB9}"/>
                </a:ext>
              </a:extLst>
            </p:cNvPr>
            <p:cNvSpPr>
              <a:spLocks/>
            </p:cNvSpPr>
            <p:nvPr/>
          </p:nvSpPr>
          <p:spPr bwMode="auto">
            <a:xfrm>
              <a:off x="405" y="2906"/>
              <a:ext cx="112" cy="31"/>
            </a:xfrm>
            <a:custGeom>
              <a:avLst/>
              <a:gdLst>
                <a:gd name="T0" fmla="*/ 100 w 100"/>
                <a:gd name="T1" fmla="*/ 18 h 28"/>
                <a:gd name="T2" fmla="*/ 100 w 100"/>
                <a:gd name="T3" fmla="*/ 22 h 28"/>
                <a:gd name="T4" fmla="*/ 60 w 100"/>
                <a:gd name="T5" fmla="*/ 20 h 28"/>
                <a:gd name="T6" fmla="*/ 30 w 100"/>
                <a:gd name="T7" fmla="*/ 18 h 28"/>
                <a:gd name="T8" fmla="*/ 0 w 100"/>
                <a:gd name="T9" fmla="*/ 14 h 28"/>
                <a:gd name="T10" fmla="*/ 67 w 100"/>
                <a:gd name="T11" fmla="*/ 11 h 28"/>
                <a:gd name="T12" fmla="*/ 100 w 100"/>
                <a:gd name="T13" fmla="*/ 18 h 28"/>
              </a:gdLst>
              <a:ahLst/>
              <a:cxnLst>
                <a:cxn ang="0">
                  <a:pos x="T0" y="T1"/>
                </a:cxn>
                <a:cxn ang="0">
                  <a:pos x="T2" y="T3"/>
                </a:cxn>
                <a:cxn ang="0">
                  <a:pos x="T4" y="T5"/>
                </a:cxn>
                <a:cxn ang="0">
                  <a:pos x="T6" y="T7"/>
                </a:cxn>
                <a:cxn ang="0">
                  <a:pos x="T8" y="T9"/>
                </a:cxn>
                <a:cxn ang="0">
                  <a:pos x="T10" y="T11"/>
                </a:cxn>
                <a:cxn ang="0">
                  <a:pos x="T12" y="T13"/>
                </a:cxn>
              </a:cxnLst>
              <a:rect l="0" t="0" r="r" b="b"/>
              <a:pathLst>
                <a:path w="100" h="28">
                  <a:moveTo>
                    <a:pt x="100" y="18"/>
                  </a:moveTo>
                  <a:cubicBezTo>
                    <a:pt x="100" y="19"/>
                    <a:pt x="100" y="20"/>
                    <a:pt x="100" y="22"/>
                  </a:cubicBezTo>
                  <a:cubicBezTo>
                    <a:pt x="86" y="25"/>
                    <a:pt x="74" y="28"/>
                    <a:pt x="60" y="20"/>
                  </a:cubicBezTo>
                  <a:cubicBezTo>
                    <a:pt x="53" y="16"/>
                    <a:pt x="41" y="13"/>
                    <a:pt x="30" y="18"/>
                  </a:cubicBezTo>
                  <a:cubicBezTo>
                    <a:pt x="21" y="23"/>
                    <a:pt x="9" y="20"/>
                    <a:pt x="0" y="14"/>
                  </a:cubicBezTo>
                  <a:cubicBezTo>
                    <a:pt x="22" y="0"/>
                    <a:pt x="45" y="13"/>
                    <a:pt x="67" y="11"/>
                  </a:cubicBezTo>
                  <a:cubicBezTo>
                    <a:pt x="78" y="10"/>
                    <a:pt x="89" y="16"/>
                    <a:pt x="100" y="18"/>
                  </a:cubicBezTo>
                  <a:close/>
                </a:path>
              </a:pathLst>
            </a:custGeom>
            <a:solidFill>
              <a:srgbClr val="A4C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812">
              <a:extLst>
                <a:ext uri="{FF2B5EF4-FFF2-40B4-BE49-F238E27FC236}">
                  <a16:creationId xmlns:a16="http://schemas.microsoft.com/office/drawing/2014/main" id="{74DB7352-28E1-400A-A876-F456BDADCD25}"/>
                </a:ext>
              </a:extLst>
            </p:cNvPr>
            <p:cNvSpPr>
              <a:spLocks/>
            </p:cNvSpPr>
            <p:nvPr/>
          </p:nvSpPr>
          <p:spPr bwMode="auto">
            <a:xfrm>
              <a:off x="241" y="3622"/>
              <a:ext cx="109" cy="45"/>
            </a:xfrm>
            <a:custGeom>
              <a:avLst/>
              <a:gdLst>
                <a:gd name="T0" fmla="*/ 46 w 97"/>
                <a:gd name="T1" fmla="*/ 4 h 40"/>
                <a:gd name="T2" fmla="*/ 61 w 97"/>
                <a:gd name="T3" fmla="*/ 19 h 40"/>
                <a:gd name="T4" fmla="*/ 78 w 97"/>
                <a:gd name="T5" fmla="*/ 15 h 40"/>
                <a:gd name="T6" fmla="*/ 84 w 97"/>
                <a:gd name="T7" fmla="*/ 7 h 40"/>
                <a:gd name="T8" fmla="*/ 93 w 97"/>
                <a:gd name="T9" fmla="*/ 26 h 40"/>
                <a:gd name="T10" fmla="*/ 76 w 97"/>
                <a:gd name="T11" fmla="*/ 33 h 40"/>
                <a:gd name="T12" fmla="*/ 58 w 97"/>
                <a:gd name="T13" fmla="*/ 40 h 40"/>
                <a:gd name="T14" fmla="*/ 50 w 97"/>
                <a:gd name="T15" fmla="*/ 39 h 40"/>
                <a:gd name="T16" fmla="*/ 39 w 97"/>
                <a:gd name="T17" fmla="*/ 23 h 40"/>
                <a:gd name="T18" fmla="*/ 29 w 97"/>
                <a:gd name="T19" fmla="*/ 23 h 40"/>
                <a:gd name="T20" fmla="*/ 9 w 97"/>
                <a:gd name="T21" fmla="*/ 29 h 40"/>
                <a:gd name="T22" fmla="*/ 11 w 97"/>
                <a:gd name="T23" fmla="*/ 3 h 40"/>
                <a:gd name="T24" fmla="*/ 46 w 97"/>
                <a:gd name="T25"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40">
                  <a:moveTo>
                    <a:pt x="46" y="4"/>
                  </a:moveTo>
                  <a:cubicBezTo>
                    <a:pt x="49" y="10"/>
                    <a:pt x="55" y="15"/>
                    <a:pt x="61" y="19"/>
                  </a:cubicBezTo>
                  <a:cubicBezTo>
                    <a:pt x="68" y="25"/>
                    <a:pt x="73" y="20"/>
                    <a:pt x="78" y="15"/>
                  </a:cubicBezTo>
                  <a:cubicBezTo>
                    <a:pt x="80" y="13"/>
                    <a:pt x="69" y="0"/>
                    <a:pt x="84" y="7"/>
                  </a:cubicBezTo>
                  <a:cubicBezTo>
                    <a:pt x="91" y="10"/>
                    <a:pt x="97" y="17"/>
                    <a:pt x="93" y="26"/>
                  </a:cubicBezTo>
                  <a:cubicBezTo>
                    <a:pt x="90" y="34"/>
                    <a:pt x="84" y="37"/>
                    <a:pt x="76" y="33"/>
                  </a:cubicBezTo>
                  <a:cubicBezTo>
                    <a:pt x="67" y="28"/>
                    <a:pt x="60" y="26"/>
                    <a:pt x="58" y="40"/>
                  </a:cubicBezTo>
                  <a:cubicBezTo>
                    <a:pt x="55" y="40"/>
                    <a:pt x="53" y="40"/>
                    <a:pt x="50" y="39"/>
                  </a:cubicBezTo>
                  <a:cubicBezTo>
                    <a:pt x="46" y="34"/>
                    <a:pt x="43" y="28"/>
                    <a:pt x="39" y="23"/>
                  </a:cubicBezTo>
                  <a:cubicBezTo>
                    <a:pt x="36" y="19"/>
                    <a:pt x="33" y="16"/>
                    <a:pt x="29" y="23"/>
                  </a:cubicBezTo>
                  <a:cubicBezTo>
                    <a:pt x="25" y="30"/>
                    <a:pt x="15" y="35"/>
                    <a:pt x="9" y="29"/>
                  </a:cubicBezTo>
                  <a:cubicBezTo>
                    <a:pt x="1" y="22"/>
                    <a:pt x="0" y="11"/>
                    <a:pt x="11" y="3"/>
                  </a:cubicBezTo>
                  <a:cubicBezTo>
                    <a:pt x="22" y="3"/>
                    <a:pt x="34" y="0"/>
                    <a:pt x="46" y="4"/>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813">
              <a:extLst>
                <a:ext uri="{FF2B5EF4-FFF2-40B4-BE49-F238E27FC236}">
                  <a16:creationId xmlns:a16="http://schemas.microsoft.com/office/drawing/2014/main" id="{3AE6FD51-C0A2-4D5C-B36F-D5E728A94DD4}"/>
                </a:ext>
              </a:extLst>
            </p:cNvPr>
            <p:cNvSpPr>
              <a:spLocks/>
            </p:cNvSpPr>
            <p:nvPr/>
          </p:nvSpPr>
          <p:spPr bwMode="auto">
            <a:xfrm>
              <a:off x="370" y="3627"/>
              <a:ext cx="28" cy="19"/>
            </a:xfrm>
            <a:custGeom>
              <a:avLst/>
              <a:gdLst>
                <a:gd name="T0" fmla="*/ 15 w 25"/>
                <a:gd name="T1" fmla="*/ 0 h 17"/>
                <a:gd name="T2" fmla="*/ 20 w 25"/>
                <a:gd name="T3" fmla="*/ 12 h 17"/>
                <a:gd name="T4" fmla="*/ 11 w 25"/>
                <a:gd name="T5" fmla="*/ 15 h 17"/>
                <a:gd name="T6" fmla="*/ 7 w 25"/>
                <a:gd name="T7" fmla="*/ 0 h 17"/>
                <a:gd name="T8" fmla="*/ 15 w 25"/>
                <a:gd name="T9" fmla="*/ 0 h 17"/>
              </a:gdLst>
              <a:ahLst/>
              <a:cxnLst>
                <a:cxn ang="0">
                  <a:pos x="T0" y="T1"/>
                </a:cxn>
                <a:cxn ang="0">
                  <a:pos x="T2" y="T3"/>
                </a:cxn>
                <a:cxn ang="0">
                  <a:pos x="T4" y="T5"/>
                </a:cxn>
                <a:cxn ang="0">
                  <a:pos x="T6" y="T7"/>
                </a:cxn>
                <a:cxn ang="0">
                  <a:pos x="T8" y="T9"/>
                </a:cxn>
              </a:cxnLst>
              <a:rect l="0" t="0" r="r" b="b"/>
              <a:pathLst>
                <a:path w="25" h="17">
                  <a:moveTo>
                    <a:pt x="15" y="0"/>
                  </a:moveTo>
                  <a:cubicBezTo>
                    <a:pt x="17" y="4"/>
                    <a:pt x="25" y="6"/>
                    <a:pt x="20" y="12"/>
                  </a:cubicBezTo>
                  <a:cubicBezTo>
                    <a:pt x="18" y="15"/>
                    <a:pt x="14" y="17"/>
                    <a:pt x="11" y="15"/>
                  </a:cubicBezTo>
                  <a:cubicBezTo>
                    <a:pt x="6" y="11"/>
                    <a:pt x="0" y="7"/>
                    <a:pt x="7" y="0"/>
                  </a:cubicBezTo>
                  <a:cubicBezTo>
                    <a:pt x="10" y="0"/>
                    <a:pt x="12" y="0"/>
                    <a:pt x="15" y="0"/>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814">
              <a:extLst>
                <a:ext uri="{FF2B5EF4-FFF2-40B4-BE49-F238E27FC236}">
                  <a16:creationId xmlns:a16="http://schemas.microsoft.com/office/drawing/2014/main" id="{4AAC0938-21EB-4D5A-B40C-E0BB74FBA9BD}"/>
                </a:ext>
              </a:extLst>
            </p:cNvPr>
            <p:cNvSpPr>
              <a:spLocks/>
            </p:cNvSpPr>
            <p:nvPr/>
          </p:nvSpPr>
          <p:spPr bwMode="auto">
            <a:xfrm>
              <a:off x="589" y="2976"/>
              <a:ext cx="211" cy="40"/>
            </a:xfrm>
            <a:custGeom>
              <a:avLst/>
              <a:gdLst>
                <a:gd name="T0" fmla="*/ 184 w 188"/>
                <a:gd name="T1" fmla="*/ 19 h 35"/>
                <a:gd name="T2" fmla="*/ 161 w 188"/>
                <a:gd name="T3" fmla="*/ 27 h 35"/>
                <a:gd name="T4" fmla="*/ 146 w 188"/>
                <a:gd name="T5" fmla="*/ 25 h 35"/>
                <a:gd name="T6" fmla="*/ 90 w 188"/>
                <a:gd name="T7" fmla="*/ 28 h 35"/>
                <a:gd name="T8" fmla="*/ 84 w 188"/>
                <a:gd name="T9" fmla="*/ 27 h 35"/>
                <a:gd name="T10" fmla="*/ 18 w 188"/>
                <a:gd name="T11" fmla="*/ 20 h 35"/>
                <a:gd name="T12" fmla="*/ 0 w 188"/>
                <a:gd name="T13" fmla="*/ 11 h 35"/>
                <a:gd name="T14" fmla="*/ 114 w 188"/>
                <a:gd name="T15" fmla="*/ 1 h 35"/>
                <a:gd name="T16" fmla="*/ 125 w 188"/>
                <a:gd name="T17" fmla="*/ 4 h 35"/>
                <a:gd name="T18" fmla="*/ 172 w 188"/>
                <a:gd name="T19" fmla="*/ 8 h 35"/>
                <a:gd name="T20" fmla="*/ 184 w 188"/>
                <a:gd name="T21"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8" h="35">
                  <a:moveTo>
                    <a:pt x="184" y="19"/>
                  </a:moveTo>
                  <a:cubicBezTo>
                    <a:pt x="179" y="29"/>
                    <a:pt x="173" y="35"/>
                    <a:pt x="161" y="27"/>
                  </a:cubicBezTo>
                  <a:cubicBezTo>
                    <a:pt x="157" y="24"/>
                    <a:pt x="151" y="23"/>
                    <a:pt x="146" y="25"/>
                  </a:cubicBezTo>
                  <a:cubicBezTo>
                    <a:pt x="127" y="29"/>
                    <a:pt x="108" y="21"/>
                    <a:pt x="90" y="28"/>
                  </a:cubicBezTo>
                  <a:cubicBezTo>
                    <a:pt x="88" y="28"/>
                    <a:pt x="85" y="28"/>
                    <a:pt x="84" y="27"/>
                  </a:cubicBezTo>
                  <a:cubicBezTo>
                    <a:pt x="63" y="14"/>
                    <a:pt x="41" y="17"/>
                    <a:pt x="18" y="20"/>
                  </a:cubicBezTo>
                  <a:cubicBezTo>
                    <a:pt x="14" y="21"/>
                    <a:pt x="3" y="20"/>
                    <a:pt x="0" y="11"/>
                  </a:cubicBezTo>
                  <a:cubicBezTo>
                    <a:pt x="37" y="0"/>
                    <a:pt x="76" y="6"/>
                    <a:pt x="114" y="1"/>
                  </a:cubicBezTo>
                  <a:cubicBezTo>
                    <a:pt x="118" y="0"/>
                    <a:pt x="122" y="3"/>
                    <a:pt x="125" y="4"/>
                  </a:cubicBezTo>
                  <a:cubicBezTo>
                    <a:pt x="141" y="8"/>
                    <a:pt x="155" y="16"/>
                    <a:pt x="172" y="8"/>
                  </a:cubicBezTo>
                  <a:cubicBezTo>
                    <a:pt x="180" y="4"/>
                    <a:pt x="188" y="7"/>
                    <a:pt x="184" y="19"/>
                  </a:cubicBezTo>
                  <a:close/>
                </a:path>
              </a:pathLst>
            </a:custGeom>
            <a:solidFill>
              <a:srgbClr val="B3D3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815">
              <a:extLst>
                <a:ext uri="{FF2B5EF4-FFF2-40B4-BE49-F238E27FC236}">
                  <a16:creationId xmlns:a16="http://schemas.microsoft.com/office/drawing/2014/main" id="{B0D19AFD-6DC8-414A-946D-C06870C22A94}"/>
                </a:ext>
              </a:extLst>
            </p:cNvPr>
            <p:cNvSpPr>
              <a:spLocks/>
            </p:cNvSpPr>
            <p:nvPr/>
          </p:nvSpPr>
          <p:spPr bwMode="auto">
            <a:xfrm>
              <a:off x="468" y="2975"/>
              <a:ext cx="121" cy="26"/>
            </a:xfrm>
            <a:custGeom>
              <a:avLst/>
              <a:gdLst>
                <a:gd name="T0" fmla="*/ 108 w 108"/>
                <a:gd name="T1" fmla="*/ 12 h 23"/>
                <a:gd name="T2" fmla="*/ 79 w 108"/>
                <a:gd name="T3" fmla="*/ 21 h 23"/>
                <a:gd name="T4" fmla="*/ 70 w 108"/>
                <a:gd name="T5" fmla="*/ 22 h 23"/>
                <a:gd name="T6" fmla="*/ 11 w 108"/>
                <a:gd name="T7" fmla="*/ 15 h 23"/>
                <a:gd name="T8" fmla="*/ 0 w 108"/>
                <a:gd name="T9" fmla="*/ 12 h 23"/>
                <a:gd name="T10" fmla="*/ 3 w 108"/>
                <a:gd name="T11" fmla="*/ 5 h 23"/>
                <a:gd name="T12" fmla="*/ 94 w 108"/>
                <a:gd name="T13" fmla="*/ 4 h 23"/>
                <a:gd name="T14" fmla="*/ 108 w 108"/>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23">
                  <a:moveTo>
                    <a:pt x="108" y="12"/>
                  </a:moveTo>
                  <a:cubicBezTo>
                    <a:pt x="98" y="15"/>
                    <a:pt x="89" y="18"/>
                    <a:pt x="79" y="21"/>
                  </a:cubicBezTo>
                  <a:cubicBezTo>
                    <a:pt x="76" y="21"/>
                    <a:pt x="71" y="23"/>
                    <a:pt x="70" y="22"/>
                  </a:cubicBezTo>
                  <a:cubicBezTo>
                    <a:pt x="52" y="3"/>
                    <a:pt x="31" y="12"/>
                    <a:pt x="11" y="15"/>
                  </a:cubicBezTo>
                  <a:cubicBezTo>
                    <a:pt x="8" y="16"/>
                    <a:pt x="4" y="13"/>
                    <a:pt x="0" y="12"/>
                  </a:cubicBezTo>
                  <a:cubicBezTo>
                    <a:pt x="1" y="10"/>
                    <a:pt x="2" y="5"/>
                    <a:pt x="3" y="5"/>
                  </a:cubicBezTo>
                  <a:cubicBezTo>
                    <a:pt x="34" y="7"/>
                    <a:pt x="63" y="0"/>
                    <a:pt x="94" y="4"/>
                  </a:cubicBezTo>
                  <a:cubicBezTo>
                    <a:pt x="100" y="5"/>
                    <a:pt x="105" y="6"/>
                    <a:pt x="108" y="12"/>
                  </a:cubicBezTo>
                  <a:close/>
                </a:path>
              </a:pathLst>
            </a:custGeom>
            <a:solidFill>
              <a:srgbClr val="B3D3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816">
              <a:extLst>
                <a:ext uri="{FF2B5EF4-FFF2-40B4-BE49-F238E27FC236}">
                  <a16:creationId xmlns:a16="http://schemas.microsoft.com/office/drawing/2014/main" id="{DEFE2B7E-725B-4D0D-896F-68B947B50EDF}"/>
                </a:ext>
              </a:extLst>
            </p:cNvPr>
            <p:cNvSpPr>
              <a:spLocks/>
            </p:cNvSpPr>
            <p:nvPr/>
          </p:nvSpPr>
          <p:spPr bwMode="auto">
            <a:xfrm>
              <a:off x="800" y="2983"/>
              <a:ext cx="45" cy="38"/>
            </a:xfrm>
            <a:custGeom>
              <a:avLst/>
              <a:gdLst>
                <a:gd name="T0" fmla="*/ 40 w 40"/>
                <a:gd name="T1" fmla="*/ 9 h 34"/>
                <a:gd name="T2" fmla="*/ 27 w 40"/>
                <a:gd name="T3" fmla="*/ 25 h 34"/>
                <a:gd name="T4" fmla="*/ 16 w 40"/>
                <a:gd name="T5" fmla="*/ 20 h 34"/>
                <a:gd name="T6" fmla="*/ 0 w 40"/>
                <a:gd name="T7" fmla="*/ 13 h 34"/>
                <a:gd name="T8" fmla="*/ 40 w 40"/>
                <a:gd name="T9" fmla="*/ 9 h 34"/>
              </a:gdLst>
              <a:ahLst/>
              <a:cxnLst>
                <a:cxn ang="0">
                  <a:pos x="T0" y="T1"/>
                </a:cxn>
                <a:cxn ang="0">
                  <a:pos x="T2" y="T3"/>
                </a:cxn>
                <a:cxn ang="0">
                  <a:pos x="T4" y="T5"/>
                </a:cxn>
                <a:cxn ang="0">
                  <a:pos x="T6" y="T7"/>
                </a:cxn>
                <a:cxn ang="0">
                  <a:pos x="T8" y="T9"/>
                </a:cxn>
              </a:cxnLst>
              <a:rect l="0" t="0" r="r" b="b"/>
              <a:pathLst>
                <a:path w="40" h="34">
                  <a:moveTo>
                    <a:pt x="40" y="9"/>
                  </a:moveTo>
                  <a:cubicBezTo>
                    <a:pt x="36" y="14"/>
                    <a:pt x="32" y="21"/>
                    <a:pt x="27" y="25"/>
                  </a:cubicBezTo>
                  <a:cubicBezTo>
                    <a:pt x="23" y="28"/>
                    <a:pt x="15" y="34"/>
                    <a:pt x="16" y="20"/>
                  </a:cubicBezTo>
                  <a:cubicBezTo>
                    <a:pt x="17" y="6"/>
                    <a:pt x="3" y="23"/>
                    <a:pt x="0" y="13"/>
                  </a:cubicBezTo>
                  <a:cubicBezTo>
                    <a:pt x="12" y="0"/>
                    <a:pt x="26" y="1"/>
                    <a:pt x="40" y="9"/>
                  </a:cubicBezTo>
                  <a:close/>
                </a:path>
              </a:pathLst>
            </a:custGeom>
            <a:solidFill>
              <a:srgbClr val="B3D3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817">
              <a:extLst>
                <a:ext uri="{FF2B5EF4-FFF2-40B4-BE49-F238E27FC236}">
                  <a16:creationId xmlns:a16="http://schemas.microsoft.com/office/drawing/2014/main" id="{50436F4C-A1C7-48C9-A0CF-B3428124F4CF}"/>
                </a:ext>
              </a:extLst>
            </p:cNvPr>
            <p:cNvSpPr>
              <a:spLocks/>
            </p:cNvSpPr>
            <p:nvPr/>
          </p:nvSpPr>
          <p:spPr bwMode="auto">
            <a:xfrm>
              <a:off x="737" y="2621"/>
              <a:ext cx="83" cy="89"/>
            </a:xfrm>
            <a:custGeom>
              <a:avLst/>
              <a:gdLst>
                <a:gd name="T0" fmla="*/ 0 w 74"/>
                <a:gd name="T1" fmla="*/ 55 h 79"/>
                <a:gd name="T2" fmla="*/ 18 w 74"/>
                <a:gd name="T3" fmla="*/ 54 h 79"/>
                <a:gd name="T4" fmla="*/ 32 w 74"/>
                <a:gd name="T5" fmla="*/ 24 h 79"/>
                <a:gd name="T6" fmla="*/ 26 w 74"/>
                <a:gd name="T7" fmla="*/ 1 h 79"/>
                <a:gd name="T8" fmla="*/ 48 w 74"/>
                <a:gd name="T9" fmla="*/ 24 h 79"/>
                <a:gd name="T10" fmla="*/ 74 w 74"/>
                <a:gd name="T11" fmla="*/ 61 h 79"/>
                <a:gd name="T12" fmla="*/ 52 w 74"/>
                <a:gd name="T13" fmla="*/ 79 h 79"/>
                <a:gd name="T14" fmla="*/ 40 w 74"/>
                <a:gd name="T15" fmla="*/ 75 h 79"/>
                <a:gd name="T16" fmla="*/ 0 w 74"/>
                <a:gd name="T17"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9">
                  <a:moveTo>
                    <a:pt x="0" y="55"/>
                  </a:moveTo>
                  <a:cubicBezTo>
                    <a:pt x="6" y="55"/>
                    <a:pt x="12" y="55"/>
                    <a:pt x="18" y="54"/>
                  </a:cubicBezTo>
                  <a:cubicBezTo>
                    <a:pt x="34" y="49"/>
                    <a:pt x="38" y="39"/>
                    <a:pt x="32" y="24"/>
                  </a:cubicBezTo>
                  <a:cubicBezTo>
                    <a:pt x="29" y="17"/>
                    <a:pt x="25" y="10"/>
                    <a:pt x="26" y="1"/>
                  </a:cubicBezTo>
                  <a:cubicBezTo>
                    <a:pt x="43" y="0"/>
                    <a:pt x="44" y="14"/>
                    <a:pt x="48" y="24"/>
                  </a:cubicBezTo>
                  <a:cubicBezTo>
                    <a:pt x="58" y="48"/>
                    <a:pt x="58" y="48"/>
                    <a:pt x="74" y="61"/>
                  </a:cubicBezTo>
                  <a:cubicBezTo>
                    <a:pt x="70" y="71"/>
                    <a:pt x="55" y="69"/>
                    <a:pt x="52" y="79"/>
                  </a:cubicBezTo>
                  <a:cubicBezTo>
                    <a:pt x="48" y="78"/>
                    <a:pt x="44" y="76"/>
                    <a:pt x="40" y="75"/>
                  </a:cubicBezTo>
                  <a:cubicBezTo>
                    <a:pt x="27" y="68"/>
                    <a:pt x="14" y="62"/>
                    <a:pt x="0" y="55"/>
                  </a:cubicBezTo>
                  <a:close/>
                </a:path>
              </a:pathLst>
            </a:custGeom>
            <a:solidFill>
              <a:srgbClr val="2A3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818">
              <a:extLst>
                <a:ext uri="{FF2B5EF4-FFF2-40B4-BE49-F238E27FC236}">
                  <a16:creationId xmlns:a16="http://schemas.microsoft.com/office/drawing/2014/main" id="{22065B02-E4F4-419E-9564-E0CDF3168220}"/>
                </a:ext>
              </a:extLst>
            </p:cNvPr>
            <p:cNvSpPr>
              <a:spLocks/>
            </p:cNvSpPr>
            <p:nvPr/>
          </p:nvSpPr>
          <p:spPr bwMode="auto">
            <a:xfrm>
              <a:off x="1079" y="740"/>
              <a:ext cx="102" cy="142"/>
            </a:xfrm>
            <a:custGeom>
              <a:avLst/>
              <a:gdLst>
                <a:gd name="T0" fmla="*/ 84 w 91"/>
                <a:gd name="T1" fmla="*/ 127 h 127"/>
                <a:gd name="T2" fmla="*/ 80 w 91"/>
                <a:gd name="T3" fmla="*/ 114 h 127"/>
                <a:gd name="T4" fmla="*/ 0 w 91"/>
                <a:gd name="T5" fmla="*/ 0 h 127"/>
                <a:gd name="T6" fmla="*/ 75 w 91"/>
                <a:gd name="T7" fmla="*/ 80 h 127"/>
                <a:gd name="T8" fmla="*/ 83 w 91"/>
                <a:gd name="T9" fmla="*/ 106 h 127"/>
                <a:gd name="T10" fmla="*/ 84 w 91"/>
                <a:gd name="T11" fmla="*/ 127 h 127"/>
              </a:gdLst>
              <a:ahLst/>
              <a:cxnLst>
                <a:cxn ang="0">
                  <a:pos x="T0" y="T1"/>
                </a:cxn>
                <a:cxn ang="0">
                  <a:pos x="T2" y="T3"/>
                </a:cxn>
                <a:cxn ang="0">
                  <a:pos x="T4" y="T5"/>
                </a:cxn>
                <a:cxn ang="0">
                  <a:pos x="T6" y="T7"/>
                </a:cxn>
                <a:cxn ang="0">
                  <a:pos x="T8" y="T9"/>
                </a:cxn>
                <a:cxn ang="0">
                  <a:pos x="T10" y="T11"/>
                </a:cxn>
              </a:cxnLst>
              <a:rect l="0" t="0" r="r" b="b"/>
              <a:pathLst>
                <a:path w="91" h="127">
                  <a:moveTo>
                    <a:pt x="84" y="127"/>
                  </a:moveTo>
                  <a:cubicBezTo>
                    <a:pt x="84" y="123"/>
                    <a:pt x="85" y="117"/>
                    <a:pt x="80" y="114"/>
                  </a:cubicBezTo>
                  <a:cubicBezTo>
                    <a:pt x="60" y="71"/>
                    <a:pt x="35" y="32"/>
                    <a:pt x="0" y="0"/>
                  </a:cubicBezTo>
                  <a:cubicBezTo>
                    <a:pt x="35" y="17"/>
                    <a:pt x="50" y="53"/>
                    <a:pt x="75" y="80"/>
                  </a:cubicBezTo>
                  <a:cubicBezTo>
                    <a:pt x="72" y="90"/>
                    <a:pt x="76" y="100"/>
                    <a:pt x="83" y="106"/>
                  </a:cubicBezTo>
                  <a:cubicBezTo>
                    <a:pt x="91" y="114"/>
                    <a:pt x="91" y="120"/>
                    <a:pt x="84" y="127"/>
                  </a:cubicBezTo>
                  <a:close/>
                </a:path>
              </a:pathLst>
            </a:custGeom>
            <a:solidFill>
              <a:srgbClr val="634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819">
              <a:extLst>
                <a:ext uri="{FF2B5EF4-FFF2-40B4-BE49-F238E27FC236}">
                  <a16:creationId xmlns:a16="http://schemas.microsoft.com/office/drawing/2014/main" id="{8772849B-7C93-4388-B29D-3A1A0584BF13}"/>
                </a:ext>
              </a:extLst>
            </p:cNvPr>
            <p:cNvSpPr>
              <a:spLocks/>
            </p:cNvSpPr>
            <p:nvPr/>
          </p:nvSpPr>
          <p:spPr bwMode="auto">
            <a:xfrm>
              <a:off x="1015" y="673"/>
              <a:ext cx="27" cy="25"/>
            </a:xfrm>
            <a:custGeom>
              <a:avLst/>
              <a:gdLst>
                <a:gd name="T0" fmla="*/ 24 w 24"/>
                <a:gd name="T1" fmla="*/ 22 h 22"/>
                <a:gd name="T2" fmla="*/ 0 w 24"/>
                <a:gd name="T3" fmla="*/ 0 h 22"/>
                <a:gd name="T4" fmla="*/ 24 w 24"/>
                <a:gd name="T5" fmla="*/ 22 h 22"/>
              </a:gdLst>
              <a:ahLst/>
              <a:cxnLst>
                <a:cxn ang="0">
                  <a:pos x="T0" y="T1"/>
                </a:cxn>
                <a:cxn ang="0">
                  <a:pos x="T2" y="T3"/>
                </a:cxn>
                <a:cxn ang="0">
                  <a:pos x="T4" y="T5"/>
                </a:cxn>
              </a:cxnLst>
              <a:rect l="0" t="0" r="r" b="b"/>
              <a:pathLst>
                <a:path w="24" h="22">
                  <a:moveTo>
                    <a:pt x="24" y="22"/>
                  </a:moveTo>
                  <a:cubicBezTo>
                    <a:pt x="15" y="18"/>
                    <a:pt x="7" y="12"/>
                    <a:pt x="0" y="0"/>
                  </a:cubicBezTo>
                  <a:cubicBezTo>
                    <a:pt x="13" y="5"/>
                    <a:pt x="19" y="13"/>
                    <a:pt x="24" y="22"/>
                  </a:cubicBezTo>
                  <a:close/>
                </a:path>
              </a:pathLst>
            </a:custGeom>
            <a:solidFill>
              <a:srgbClr val="A98D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820">
              <a:extLst>
                <a:ext uri="{FF2B5EF4-FFF2-40B4-BE49-F238E27FC236}">
                  <a16:creationId xmlns:a16="http://schemas.microsoft.com/office/drawing/2014/main" id="{E62C83A2-17FE-4D30-950F-B73FF26CD416}"/>
                </a:ext>
              </a:extLst>
            </p:cNvPr>
            <p:cNvSpPr>
              <a:spLocks/>
            </p:cNvSpPr>
            <p:nvPr/>
          </p:nvSpPr>
          <p:spPr bwMode="auto">
            <a:xfrm>
              <a:off x="474" y="3254"/>
              <a:ext cx="47" cy="22"/>
            </a:xfrm>
            <a:custGeom>
              <a:avLst/>
              <a:gdLst>
                <a:gd name="T0" fmla="*/ 42 w 42"/>
                <a:gd name="T1" fmla="*/ 20 h 20"/>
                <a:gd name="T2" fmla="*/ 14 w 42"/>
                <a:gd name="T3" fmla="*/ 20 h 20"/>
                <a:gd name="T4" fmla="*/ 7 w 42"/>
                <a:gd name="T5" fmla="*/ 6 h 20"/>
                <a:gd name="T6" fmla="*/ 24 w 42"/>
                <a:gd name="T7" fmla="*/ 12 h 20"/>
                <a:gd name="T8" fmla="*/ 42 w 42"/>
                <a:gd name="T9" fmla="*/ 16 h 20"/>
                <a:gd name="T10" fmla="*/ 42 w 42"/>
                <a:gd name="T11" fmla="*/ 20 h 20"/>
              </a:gdLst>
              <a:ahLst/>
              <a:cxnLst>
                <a:cxn ang="0">
                  <a:pos x="T0" y="T1"/>
                </a:cxn>
                <a:cxn ang="0">
                  <a:pos x="T2" y="T3"/>
                </a:cxn>
                <a:cxn ang="0">
                  <a:pos x="T4" y="T5"/>
                </a:cxn>
                <a:cxn ang="0">
                  <a:pos x="T6" y="T7"/>
                </a:cxn>
                <a:cxn ang="0">
                  <a:pos x="T8" y="T9"/>
                </a:cxn>
                <a:cxn ang="0">
                  <a:pos x="T10" y="T11"/>
                </a:cxn>
              </a:cxnLst>
              <a:rect l="0" t="0" r="r" b="b"/>
              <a:pathLst>
                <a:path w="42" h="20">
                  <a:moveTo>
                    <a:pt x="42" y="20"/>
                  </a:moveTo>
                  <a:cubicBezTo>
                    <a:pt x="33" y="20"/>
                    <a:pt x="23" y="20"/>
                    <a:pt x="14" y="20"/>
                  </a:cubicBezTo>
                  <a:cubicBezTo>
                    <a:pt x="18" y="12"/>
                    <a:pt x="0" y="14"/>
                    <a:pt x="7" y="6"/>
                  </a:cubicBezTo>
                  <a:cubicBezTo>
                    <a:pt x="13" y="0"/>
                    <a:pt x="19" y="7"/>
                    <a:pt x="24" y="12"/>
                  </a:cubicBezTo>
                  <a:cubicBezTo>
                    <a:pt x="29" y="17"/>
                    <a:pt x="36" y="16"/>
                    <a:pt x="42" y="16"/>
                  </a:cubicBezTo>
                  <a:cubicBezTo>
                    <a:pt x="42" y="17"/>
                    <a:pt x="42" y="19"/>
                    <a:pt x="42" y="20"/>
                  </a:cubicBezTo>
                  <a:close/>
                </a:path>
              </a:pathLst>
            </a:custGeom>
            <a:solidFill>
              <a:srgbClr val="90C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821">
              <a:extLst>
                <a:ext uri="{FF2B5EF4-FFF2-40B4-BE49-F238E27FC236}">
                  <a16:creationId xmlns:a16="http://schemas.microsoft.com/office/drawing/2014/main" id="{471E6F57-4DFF-48D5-A9FE-84A5DB7F91D4}"/>
                </a:ext>
              </a:extLst>
            </p:cNvPr>
            <p:cNvSpPr>
              <a:spLocks/>
            </p:cNvSpPr>
            <p:nvPr/>
          </p:nvSpPr>
          <p:spPr bwMode="auto">
            <a:xfrm>
              <a:off x="1896" y="571"/>
              <a:ext cx="115" cy="382"/>
            </a:xfrm>
            <a:custGeom>
              <a:avLst/>
              <a:gdLst>
                <a:gd name="T0" fmla="*/ 5 w 102"/>
                <a:gd name="T1" fmla="*/ 340 h 340"/>
                <a:gd name="T2" fmla="*/ 0 w 102"/>
                <a:gd name="T3" fmla="*/ 340 h 340"/>
                <a:gd name="T4" fmla="*/ 21 w 102"/>
                <a:gd name="T5" fmla="*/ 259 h 340"/>
                <a:gd name="T6" fmla="*/ 94 w 102"/>
                <a:gd name="T7" fmla="*/ 0 h 340"/>
                <a:gd name="T8" fmla="*/ 102 w 102"/>
                <a:gd name="T9" fmla="*/ 0 h 340"/>
                <a:gd name="T10" fmla="*/ 81 w 102"/>
                <a:gd name="T11" fmla="*/ 74 h 340"/>
                <a:gd name="T12" fmla="*/ 81 w 102"/>
                <a:gd name="T13" fmla="*/ 96 h 340"/>
                <a:gd name="T14" fmla="*/ 67 w 102"/>
                <a:gd name="T15" fmla="*/ 102 h 340"/>
                <a:gd name="T16" fmla="*/ 41 w 102"/>
                <a:gd name="T17" fmla="*/ 202 h 340"/>
                <a:gd name="T18" fmla="*/ 20 w 102"/>
                <a:gd name="T19" fmla="*/ 306 h 340"/>
                <a:gd name="T20" fmla="*/ 5 w 102"/>
                <a:gd name="T21"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340">
                  <a:moveTo>
                    <a:pt x="5" y="340"/>
                  </a:moveTo>
                  <a:cubicBezTo>
                    <a:pt x="3" y="340"/>
                    <a:pt x="2" y="340"/>
                    <a:pt x="0" y="340"/>
                  </a:cubicBezTo>
                  <a:cubicBezTo>
                    <a:pt x="9" y="313"/>
                    <a:pt x="19" y="287"/>
                    <a:pt x="21" y="259"/>
                  </a:cubicBezTo>
                  <a:cubicBezTo>
                    <a:pt x="27" y="168"/>
                    <a:pt x="73" y="88"/>
                    <a:pt x="94" y="0"/>
                  </a:cubicBezTo>
                  <a:cubicBezTo>
                    <a:pt x="96" y="0"/>
                    <a:pt x="99" y="0"/>
                    <a:pt x="102" y="0"/>
                  </a:cubicBezTo>
                  <a:cubicBezTo>
                    <a:pt x="95" y="25"/>
                    <a:pt x="88" y="49"/>
                    <a:pt x="81" y="74"/>
                  </a:cubicBezTo>
                  <a:cubicBezTo>
                    <a:pt x="79" y="81"/>
                    <a:pt x="75" y="89"/>
                    <a:pt x="81" y="96"/>
                  </a:cubicBezTo>
                  <a:cubicBezTo>
                    <a:pt x="75" y="94"/>
                    <a:pt x="69" y="92"/>
                    <a:pt x="67" y="102"/>
                  </a:cubicBezTo>
                  <a:cubicBezTo>
                    <a:pt x="58" y="135"/>
                    <a:pt x="43" y="168"/>
                    <a:pt x="41" y="202"/>
                  </a:cubicBezTo>
                  <a:cubicBezTo>
                    <a:pt x="38" y="238"/>
                    <a:pt x="23" y="270"/>
                    <a:pt x="20" y="306"/>
                  </a:cubicBezTo>
                  <a:cubicBezTo>
                    <a:pt x="19" y="317"/>
                    <a:pt x="10" y="329"/>
                    <a:pt x="5" y="340"/>
                  </a:cubicBezTo>
                  <a:close/>
                </a:path>
              </a:pathLst>
            </a:custGeom>
            <a:solidFill>
              <a:srgbClr val="714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822">
              <a:extLst>
                <a:ext uri="{FF2B5EF4-FFF2-40B4-BE49-F238E27FC236}">
                  <a16:creationId xmlns:a16="http://schemas.microsoft.com/office/drawing/2014/main" id="{9AFF2738-BFAE-4502-B4AB-7BA5C7E0D61A}"/>
                </a:ext>
              </a:extLst>
            </p:cNvPr>
            <p:cNvSpPr>
              <a:spLocks/>
            </p:cNvSpPr>
            <p:nvPr/>
          </p:nvSpPr>
          <p:spPr bwMode="auto">
            <a:xfrm>
              <a:off x="1903" y="730"/>
              <a:ext cx="33" cy="84"/>
            </a:xfrm>
            <a:custGeom>
              <a:avLst/>
              <a:gdLst>
                <a:gd name="T0" fmla="*/ 6 w 30"/>
                <a:gd name="T1" fmla="*/ 75 h 75"/>
                <a:gd name="T2" fmla="*/ 0 w 30"/>
                <a:gd name="T3" fmla="*/ 75 h 75"/>
                <a:gd name="T4" fmla="*/ 24 w 30"/>
                <a:gd name="T5" fmla="*/ 0 h 75"/>
                <a:gd name="T6" fmla="*/ 30 w 30"/>
                <a:gd name="T7" fmla="*/ 2 h 75"/>
                <a:gd name="T8" fmla="*/ 6 w 30"/>
                <a:gd name="T9" fmla="*/ 75 h 75"/>
              </a:gdLst>
              <a:ahLst/>
              <a:cxnLst>
                <a:cxn ang="0">
                  <a:pos x="T0" y="T1"/>
                </a:cxn>
                <a:cxn ang="0">
                  <a:pos x="T2" y="T3"/>
                </a:cxn>
                <a:cxn ang="0">
                  <a:pos x="T4" y="T5"/>
                </a:cxn>
                <a:cxn ang="0">
                  <a:pos x="T6" y="T7"/>
                </a:cxn>
                <a:cxn ang="0">
                  <a:pos x="T8" y="T9"/>
                </a:cxn>
              </a:cxnLst>
              <a:rect l="0" t="0" r="r" b="b"/>
              <a:pathLst>
                <a:path w="30" h="75">
                  <a:moveTo>
                    <a:pt x="6" y="75"/>
                  </a:moveTo>
                  <a:cubicBezTo>
                    <a:pt x="4" y="75"/>
                    <a:pt x="2" y="75"/>
                    <a:pt x="0" y="75"/>
                  </a:cubicBezTo>
                  <a:cubicBezTo>
                    <a:pt x="8" y="50"/>
                    <a:pt x="16" y="25"/>
                    <a:pt x="24" y="0"/>
                  </a:cubicBezTo>
                  <a:cubicBezTo>
                    <a:pt x="26" y="0"/>
                    <a:pt x="28" y="1"/>
                    <a:pt x="30" y="2"/>
                  </a:cubicBezTo>
                  <a:cubicBezTo>
                    <a:pt x="24" y="27"/>
                    <a:pt x="17" y="51"/>
                    <a:pt x="6" y="75"/>
                  </a:cubicBezTo>
                  <a:close/>
                </a:path>
              </a:pathLst>
            </a:custGeom>
            <a:solidFill>
              <a:srgbClr val="774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823">
              <a:extLst>
                <a:ext uri="{FF2B5EF4-FFF2-40B4-BE49-F238E27FC236}">
                  <a16:creationId xmlns:a16="http://schemas.microsoft.com/office/drawing/2014/main" id="{16ED04F0-98BB-44EB-BD4C-52F16AE52027}"/>
                </a:ext>
              </a:extLst>
            </p:cNvPr>
            <p:cNvSpPr>
              <a:spLocks/>
            </p:cNvSpPr>
            <p:nvPr/>
          </p:nvSpPr>
          <p:spPr bwMode="auto">
            <a:xfrm>
              <a:off x="1177" y="945"/>
              <a:ext cx="24" cy="36"/>
            </a:xfrm>
            <a:custGeom>
              <a:avLst/>
              <a:gdLst>
                <a:gd name="T0" fmla="*/ 0 w 22"/>
                <a:gd name="T1" fmla="*/ 30 h 32"/>
                <a:gd name="T2" fmla="*/ 22 w 22"/>
                <a:gd name="T3" fmla="*/ 0 h 32"/>
                <a:gd name="T4" fmla="*/ 2 w 22"/>
                <a:gd name="T5" fmla="*/ 32 h 32"/>
                <a:gd name="T6" fmla="*/ 0 w 22"/>
                <a:gd name="T7" fmla="*/ 30 h 32"/>
              </a:gdLst>
              <a:ahLst/>
              <a:cxnLst>
                <a:cxn ang="0">
                  <a:pos x="T0" y="T1"/>
                </a:cxn>
                <a:cxn ang="0">
                  <a:pos x="T2" y="T3"/>
                </a:cxn>
                <a:cxn ang="0">
                  <a:pos x="T4" y="T5"/>
                </a:cxn>
                <a:cxn ang="0">
                  <a:pos x="T6" y="T7"/>
                </a:cxn>
              </a:cxnLst>
              <a:rect l="0" t="0" r="r" b="b"/>
              <a:pathLst>
                <a:path w="22" h="32">
                  <a:moveTo>
                    <a:pt x="0" y="30"/>
                  </a:moveTo>
                  <a:cubicBezTo>
                    <a:pt x="4" y="18"/>
                    <a:pt x="12" y="9"/>
                    <a:pt x="22" y="0"/>
                  </a:cubicBezTo>
                  <a:cubicBezTo>
                    <a:pt x="17" y="12"/>
                    <a:pt x="12" y="24"/>
                    <a:pt x="2" y="32"/>
                  </a:cubicBezTo>
                  <a:cubicBezTo>
                    <a:pt x="1" y="32"/>
                    <a:pt x="0" y="31"/>
                    <a:pt x="0" y="30"/>
                  </a:cubicBezTo>
                  <a:close/>
                </a:path>
              </a:pathLst>
            </a:custGeom>
            <a:solidFill>
              <a:srgbClr val="795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824">
              <a:extLst>
                <a:ext uri="{FF2B5EF4-FFF2-40B4-BE49-F238E27FC236}">
                  <a16:creationId xmlns:a16="http://schemas.microsoft.com/office/drawing/2014/main" id="{6EB5CB4B-9F99-4043-B43A-907F2BCB0E7E}"/>
                </a:ext>
              </a:extLst>
            </p:cNvPr>
            <p:cNvSpPr>
              <a:spLocks/>
            </p:cNvSpPr>
            <p:nvPr/>
          </p:nvSpPr>
          <p:spPr bwMode="auto">
            <a:xfrm>
              <a:off x="783" y="684"/>
              <a:ext cx="53" cy="40"/>
            </a:xfrm>
            <a:custGeom>
              <a:avLst/>
              <a:gdLst>
                <a:gd name="T0" fmla="*/ 11 w 47"/>
                <a:gd name="T1" fmla="*/ 0 h 36"/>
                <a:gd name="T2" fmla="*/ 47 w 47"/>
                <a:gd name="T3" fmla="*/ 36 h 36"/>
                <a:gd name="T4" fmla="*/ 4 w 47"/>
                <a:gd name="T5" fmla="*/ 4 h 36"/>
                <a:gd name="T6" fmla="*/ 11 w 47"/>
                <a:gd name="T7" fmla="*/ 0 h 36"/>
              </a:gdLst>
              <a:ahLst/>
              <a:cxnLst>
                <a:cxn ang="0">
                  <a:pos x="T0" y="T1"/>
                </a:cxn>
                <a:cxn ang="0">
                  <a:pos x="T2" y="T3"/>
                </a:cxn>
                <a:cxn ang="0">
                  <a:pos x="T4" y="T5"/>
                </a:cxn>
                <a:cxn ang="0">
                  <a:pos x="T6" y="T7"/>
                </a:cxn>
              </a:cxnLst>
              <a:rect l="0" t="0" r="r" b="b"/>
              <a:pathLst>
                <a:path w="47" h="36">
                  <a:moveTo>
                    <a:pt x="11" y="0"/>
                  </a:moveTo>
                  <a:cubicBezTo>
                    <a:pt x="23" y="12"/>
                    <a:pt x="38" y="21"/>
                    <a:pt x="47" y="36"/>
                  </a:cubicBezTo>
                  <a:cubicBezTo>
                    <a:pt x="30" y="30"/>
                    <a:pt x="20" y="12"/>
                    <a:pt x="4" y="4"/>
                  </a:cubicBezTo>
                  <a:cubicBezTo>
                    <a:pt x="0" y="1"/>
                    <a:pt x="8" y="0"/>
                    <a:pt x="11" y="0"/>
                  </a:cubicBezTo>
                  <a:close/>
                </a:path>
              </a:pathLst>
            </a:custGeom>
            <a:solidFill>
              <a:srgbClr val="564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825">
              <a:extLst>
                <a:ext uri="{FF2B5EF4-FFF2-40B4-BE49-F238E27FC236}">
                  <a16:creationId xmlns:a16="http://schemas.microsoft.com/office/drawing/2014/main" id="{EDF2DF37-E8C3-4AFB-A49F-E29041C74CD1}"/>
                </a:ext>
              </a:extLst>
            </p:cNvPr>
            <p:cNvSpPr>
              <a:spLocks/>
            </p:cNvSpPr>
            <p:nvPr/>
          </p:nvSpPr>
          <p:spPr bwMode="auto">
            <a:xfrm>
              <a:off x="859" y="780"/>
              <a:ext cx="27" cy="27"/>
            </a:xfrm>
            <a:custGeom>
              <a:avLst/>
              <a:gdLst>
                <a:gd name="T0" fmla="*/ 24 w 24"/>
                <a:gd name="T1" fmla="*/ 24 h 24"/>
                <a:gd name="T2" fmla="*/ 0 w 24"/>
                <a:gd name="T3" fmla="*/ 0 h 24"/>
                <a:gd name="T4" fmla="*/ 24 w 24"/>
                <a:gd name="T5" fmla="*/ 24 h 24"/>
              </a:gdLst>
              <a:ahLst/>
              <a:cxnLst>
                <a:cxn ang="0">
                  <a:pos x="T0" y="T1"/>
                </a:cxn>
                <a:cxn ang="0">
                  <a:pos x="T2" y="T3"/>
                </a:cxn>
                <a:cxn ang="0">
                  <a:pos x="T4" y="T5"/>
                </a:cxn>
              </a:cxnLst>
              <a:rect l="0" t="0" r="r" b="b"/>
              <a:pathLst>
                <a:path w="24" h="24">
                  <a:moveTo>
                    <a:pt x="24" y="24"/>
                  </a:moveTo>
                  <a:cubicBezTo>
                    <a:pt x="15" y="17"/>
                    <a:pt x="2" y="14"/>
                    <a:pt x="0" y="0"/>
                  </a:cubicBezTo>
                  <a:cubicBezTo>
                    <a:pt x="9" y="7"/>
                    <a:pt x="21" y="11"/>
                    <a:pt x="24" y="24"/>
                  </a:cubicBezTo>
                  <a:close/>
                </a:path>
              </a:pathLst>
            </a:custGeom>
            <a:solidFill>
              <a:srgbClr val="765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826">
              <a:extLst>
                <a:ext uri="{FF2B5EF4-FFF2-40B4-BE49-F238E27FC236}">
                  <a16:creationId xmlns:a16="http://schemas.microsoft.com/office/drawing/2014/main" id="{664F576C-E611-43B9-8063-1DC7F8EB7295}"/>
                </a:ext>
              </a:extLst>
            </p:cNvPr>
            <p:cNvSpPr>
              <a:spLocks/>
            </p:cNvSpPr>
            <p:nvPr/>
          </p:nvSpPr>
          <p:spPr bwMode="auto">
            <a:xfrm>
              <a:off x="181" y="3644"/>
              <a:ext cx="31" cy="20"/>
            </a:xfrm>
            <a:custGeom>
              <a:avLst/>
              <a:gdLst>
                <a:gd name="T0" fmla="*/ 26 w 28"/>
                <a:gd name="T1" fmla="*/ 0 h 18"/>
                <a:gd name="T2" fmla="*/ 16 w 28"/>
                <a:gd name="T3" fmla="*/ 17 h 18"/>
                <a:gd name="T4" fmla="*/ 2 w 28"/>
                <a:gd name="T5" fmla="*/ 12 h 18"/>
                <a:gd name="T6" fmla="*/ 9 w 28"/>
                <a:gd name="T7" fmla="*/ 5 h 18"/>
                <a:gd name="T8" fmla="*/ 26 w 28"/>
                <a:gd name="T9" fmla="*/ 0 h 18"/>
              </a:gdLst>
              <a:ahLst/>
              <a:cxnLst>
                <a:cxn ang="0">
                  <a:pos x="T0" y="T1"/>
                </a:cxn>
                <a:cxn ang="0">
                  <a:pos x="T2" y="T3"/>
                </a:cxn>
                <a:cxn ang="0">
                  <a:pos x="T4" y="T5"/>
                </a:cxn>
                <a:cxn ang="0">
                  <a:pos x="T6" y="T7"/>
                </a:cxn>
                <a:cxn ang="0">
                  <a:pos x="T8" y="T9"/>
                </a:cxn>
              </a:cxnLst>
              <a:rect l="0" t="0" r="r" b="b"/>
              <a:pathLst>
                <a:path w="28" h="18">
                  <a:moveTo>
                    <a:pt x="26" y="0"/>
                  </a:moveTo>
                  <a:cubicBezTo>
                    <a:pt x="28" y="9"/>
                    <a:pt x="28" y="17"/>
                    <a:pt x="16" y="17"/>
                  </a:cubicBezTo>
                  <a:cubicBezTo>
                    <a:pt x="11" y="17"/>
                    <a:pt x="4" y="18"/>
                    <a:pt x="2" y="12"/>
                  </a:cubicBezTo>
                  <a:cubicBezTo>
                    <a:pt x="0" y="7"/>
                    <a:pt x="6" y="6"/>
                    <a:pt x="9" y="5"/>
                  </a:cubicBezTo>
                  <a:cubicBezTo>
                    <a:pt x="14" y="4"/>
                    <a:pt x="19" y="2"/>
                    <a:pt x="26" y="0"/>
                  </a:cubicBezTo>
                  <a:close/>
                </a:path>
              </a:pathLst>
            </a:custGeom>
            <a:solidFill>
              <a:srgbClr val="DFE7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827">
              <a:extLst>
                <a:ext uri="{FF2B5EF4-FFF2-40B4-BE49-F238E27FC236}">
                  <a16:creationId xmlns:a16="http://schemas.microsoft.com/office/drawing/2014/main" id="{51ACC537-2314-45DB-BC6C-9BAF7DB25184}"/>
                </a:ext>
              </a:extLst>
            </p:cNvPr>
            <p:cNvSpPr>
              <a:spLocks/>
            </p:cNvSpPr>
            <p:nvPr/>
          </p:nvSpPr>
          <p:spPr bwMode="auto">
            <a:xfrm>
              <a:off x="1936" y="518"/>
              <a:ext cx="104" cy="345"/>
            </a:xfrm>
            <a:custGeom>
              <a:avLst/>
              <a:gdLst>
                <a:gd name="T0" fmla="*/ 46 w 92"/>
                <a:gd name="T1" fmla="*/ 171 h 307"/>
                <a:gd name="T2" fmla="*/ 13 w 92"/>
                <a:gd name="T3" fmla="*/ 284 h 307"/>
                <a:gd name="T4" fmla="*/ 0 w 92"/>
                <a:gd name="T5" fmla="*/ 307 h 307"/>
                <a:gd name="T6" fmla="*/ 39 w 92"/>
                <a:gd name="T7" fmla="*/ 170 h 307"/>
                <a:gd name="T8" fmla="*/ 45 w 92"/>
                <a:gd name="T9" fmla="*/ 143 h 307"/>
                <a:gd name="T10" fmla="*/ 86 w 92"/>
                <a:gd name="T11" fmla="*/ 0 h 307"/>
                <a:gd name="T12" fmla="*/ 90 w 92"/>
                <a:gd name="T13" fmla="*/ 19 h 307"/>
                <a:gd name="T14" fmla="*/ 69 w 92"/>
                <a:gd name="T15" fmla="*/ 96 h 307"/>
                <a:gd name="T16" fmla="*/ 65 w 92"/>
                <a:gd name="T17" fmla="*/ 130 h 307"/>
                <a:gd name="T18" fmla="*/ 46 w 92"/>
                <a:gd name="T19" fmla="*/ 171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307">
                  <a:moveTo>
                    <a:pt x="46" y="171"/>
                  </a:moveTo>
                  <a:cubicBezTo>
                    <a:pt x="35" y="209"/>
                    <a:pt x="24" y="246"/>
                    <a:pt x="13" y="284"/>
                  </a:cubicBezTo>
                  <a:cubicBezTo>
                    <a:pt x="11" y="293"/>
                    <a:pt x="8" y="301"/>
                    <a:pt x="0" y="307"/>
                  </a:cubicBezTo>
                  <a:cubicBezTo>
                    <a:pt x="11" y="260"/>
                    <a:pt x="22" y="214"/>
                    <a:pt x="39" y="170"/>
                  </a:cubicBezTo>
                  <a:cubicBezTo>
                    <a:pt x="42" y="161"/>
                    <a:pt x="46" y="153"/>
                    <a:pt x="45" y="143"/>
                  </a:cubicBezTo>
                  <a:cubicBezTo>
                    <a:pt x="63" y="96"/>
                    <a:pt x="78" y="49"/>
                    <a:pt x="86" y="0"/>
                  </a:cubicBezTo>
                  <a:cubicBezTo>
                    <a:pt x="92" y="5"/>
                    <a:pt x="87" y="13"/>
                    <a:pt x="90" y="19"/>
                  </a:cubicBezTo>
                  <a:cubicBezTo>
                    <a:pt x="86" y="46"/>
                    <a:pt x="81" y="72"/>
                    <a:pt x="69" y="96"/>
                  </a:cubicBezTo>
                  <a:cubicBezTo>
                    <a:pt x="63" y="106"/>
                    <a:pt x="59" y="118"/>
                    <a:pt x="65" y="130"/>
                  </a:cubicBezTo>
                  <a:cubicBezTo>
                    <a:pt x="58" y="144"/>
                    <a:pt x="57" y="160"/>
                    <a:pt x="46" y="171"/>
                  </a:cubicBezTo>
                  <a:close/>
                </a:path>
              </a:pathLst>
            </a:custGeom>
            <a:solidFill>
              <a:srgbClr val="6C4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828">
              <a:extLst>
                <a:ext uri="{FF2B5EF4-FFF2-40B4-BE49-F238E27FC236}">
                  <a16:creationId xmlns:a16="http://schemas.microsoft.com/office/drawing/2014/main" id="{121F958B-B045-43D8-B96F-A9C22618FC33}"/>
                </a:ext>
              </a:extLst>
            </p:cNvPr>
            <p:cNvSpPr>
              <a:spLocks/>
            </p:cNvSpPr>
            <p:nvPr/>
          </p:nvSpPr>
          <p:spPr bwMode="auto">
            <a:xfrm>
              <a:off x="1963" y="623"/>
              <a:ext cx="100" cy="251"/>
            </a:xfrm>
            <a:custGeom>
              <a:avLst/>
              <a:gdLst>
                <a:gd name="T0" fmla="*/ 9 w 89"/>
                <a:gd name="T1" fmla="*/ 222 h 224"/>
                <a:gd name="T2" fmla="*/ 2 w 89"/>
                <a:gd name="T3" fmla="*/ 203 h 224"/>
                <a:gd name="T4" fmla="*/ 16 w 89"/>
                <a:gd name="T5" fmla="*/ 162 h 224"/>
                <a:gd name="T6" fmla="*/ 35 w 89"/>
                <a:gd name="T7" fmla="*/ 132 h 224"/>
                <a:gd name="T8" fmla="*/ 73 w 89"/>
                <a:gd name="T9" fmla="*/ 14 h 224"/>
                <a:gd name="T10" fmla="*/ 81 w 89"/>
                <a:gd name="T11" fmla="*/ 1 h 224"/>
                <a:gd name="T12" fmla="*/ 85 w 89"/>
                <a:gd name="T13" fmla="*/ 2 h 224"/>
                <a:gd name="T14" fmla="*/ 89 w 89"/>
                <a:gd name="T15" fmla="*/ 2 h 224"/>
                <a:gd name="T16" fmla="*/ 64 w 89"/>
                <a:gd name="T17" fmla="*/ 67 h 224"/>
                <a:gd name="T18" fmla="*/ 47 w 89"/>
                <a:gd name="T19" fmla="*/ 126 h 224"/>
                <a:gd name="T20" fmla="*/ 19 w 89"/>
                <a:gd name="T21" fmla="*/ 185 h 224"/>
                <a:gd name="T22" fmla="*/ 17 w 89"/>
                <a:gd name="T23" fmla="*/ 205 h 224"/>
                <a:gd name="T24" fmla="*/ 16 w 89"/>
                <a:gd name="T25" fmla="*/ 218 h 224"/>
                <a:gd name="T26" fmla="*/ 14 w 89"/>
                <a:gd name="T27" fmla="*/ 222 h 224"/>
                <a:gd name="T28" fmla="*/ 9 w 89"/>
                <a:gd name="T29"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224">
                  <a:moveTo>
                    <a:pt x="9" y="222"/>
                  </a:moveTo>
                  <a:cubicBezTo>
                    <a:pt x="6" y="216"/>
                    <a:pt x="7" y="208"/>
                    <a:pt x="2" y="203"/>
                  </a:cubicBezTo>
                  <a:cubicBezTo>
                    <a:pt x="0" y="187"/>
                    <a:pt x="3" y="173"/>
                    <a:pt x="16" y="162"/>
                  </a:cubicBezTo>
                  <a:cubicBezTo>
                    <a:pt x="24" y="157"/>
                    <a:pt x="27" y="154"/>
                    <a:pt x="35" y="132"/>
                  </a:cubicBezTo>
                  <a:cubicBezTo>
                    <a:pt x="48" y="93"/>
                    <a:pt x="61" y="53"/>
                    <a:pt x="73" y="14"/>
                  </a:cubicBezTo>
                  <a:cubicBezTo>
                    <a:pt x="76" y="10"/>
                    <a:pt x="79" y="5"/>
                    <a:pt x="81" y="1"/>
                  </a:cubicBezTo>
                  <a:cubicBezTo>
                    <a:pt x="83" y="0"/>
                    <a:pt x="84" y="0"/>
                    <a:pt x="85" y="2"/>
                  </a:cubicBezTo>
                  <a:cubicBezTo>
                    <a:pt x="86" y="2"/>
                    <a:pt x="88" y="2"/>
                    <a:pt x="89" y="2"/>
                  </a:cubicBezTo>
                  <a:cubicBezTo>
                    <a:pt x="81" y="24"/>
                    <a:pt x="72" y="45"/>
                    <a:pt x="64" y="67"/>
                  </a:cubicBezTo>
                  <a:cubicBezTo>
                    <a:pt x="57" y="86"/>
                    <a:pt x="48" y="105"/>
                    <a:pt x="47" y="126"/>
                  </a:cubicBezTo>
                  <a:cubicBezTo>
                    <a:pt x="46" y="150"/>
                    <a:pt x="25" y="164"/>
                    <a:pt x="19" y="185"/>
                  </a:cubicBezTo>
                  <a:cubicBezTo>
                    <a:pt x="17" y="191"/>
                    <a:pt x="7" y="197"/>
                    <a:pt x="17" y="205"/>
                  </a:cubicBezTo>
                  <a:cubicBezTo>
                    <a:pt x="21" y="209"/>
                    <a:pt x="13" y="213"/>
                    <a:pt x="16" y="218"/>
                  </a:cubicBezTo>
                  <a:cubicBezTo>
                    <a:pt x="15" y="219"/>
                    <a:pt x="15" y="221"/>
                    <a:pt x="14" y="222"/>
                  </a:cubicBezTo>
                  <a:cubicBezTo>
                    <a:pt x="12" y="224"/>
                    <a:pt x="10" y="224"/>
                    <a:pt x="9" y="222"/>
                  </a:cubicBezTo>
                  <a:close/>
                </a:path>
              </a:pathLst>
            </a:custGeom>
            <a:solidFill>
              <a:srgbClr val="7A57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829">
              <a:extLst>
                <a:ext uri="{FF2B5EF4-FFF2-40B4-BE49-F238E27FC236}">
                  <a16:creationId xmlns:a16="http://schemas.microsoft.com/office/drawing/2014/main" id="{693686E2-4FF8-47D0-A2A3-90BE834DA341}"/>
                </a:ext>
              </a:extLst>
            </p:cNvPr>
            <p:cNvSpPr>
              <a:spLocks/>
            </p:cNvSpPr>
            <p:nvPr/>
          </p:nvSpPr>
          <p:spPr bwMode="auto">
            <a:xfrm>
              <a:off x="1940" y="648"/>
              <a:ext cx="92" cy="267"/>
            </a:xfrm>
            <a:custGeom>
              <a:avLst/>
              <a:gdLst>
                <a:gd name="T0" fmla="*/ 37 w 82"/>
                <a:gd name="T1" fmla="*/ 140 h 238"/>
                <a:gd name="T2" fmla="*/ 23 w 82"/>
                <a:gd name="T3" fmla="*/ 181 h 238"/>
                <a:gd name="T4" fmla="*/ 0 w 82"/>
                <a:gd name="T5" fmla="*/ 238 h 238"/>
                <a:gd name="T6" fmla="*/ 42 w 82"/>
                <a:gd name="T7" fmla="*/ 89 h 238"/>
                <a:gd name="T8" fmla="*/ 65 w 82"/>
                <a:gd name="T9" fmla="*/ 31 h 238"/>
                <a:gd name="T10" fmla="*/ 77 w 82"/>
                <a:gd name="T11" fmla="*/ 0 h 238"/>
                <a:gd name="T12" fmla="*/ 82 w 82"/>
                <a:gd name="T13" fmla="*/ 2 h 238"/>
                <a:gd name="T14" fmla="*/ 37 w 82"/>
                <a:gd name="T15" fmla="*/ 140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238">
                  <a:moveTo>
                    <a:pt x="37" y="140"/>
                  </a:moveTo>
                  <a:cubicBezTo>
                    <a:pt x="28" y="152"/>
                    <a:pt x="26" y="167"/>
                    <a:pt x="23" y="181"/>
                  </a:cubicBezTo>
                  <a:cubicBezTo>
                    <a:pt x="19" y="201"/>
                    <a:pt x="5" y="218"/>
                    <a:pt x="0" y="238"/>
                  </a:cubicBezTo>
                  <a:cubicBezTo>
                    <a:pt x="3" y="185"/>
                    <a:pt x="36" y="140"/>
                    <a:pt x="42" y="89"/>
                  </a:cubicBezTo>
                  <a:cubicBezTo>
                    <a:pt x="51" y="70"/>
                    <a:pt x="48" y="47"/>
                    <a:pt x="65" y="31"/>
                  </a:cubicBezTo>
                  <a:cubicBezTo>
                    <a:pt x="69" y="21"/>
                    <a:pt x="73" y="11"/>
                    <a:pt x="77" y="0"/>
                  </a:cubicBezTo>
                  <a:cubicBezTo>
                    <a:pt x="78" y="1"/>
                    <a:pt x="80" y="2"/>
                    <a:pt x="82" y="2"/>
                  </a:cubicBezTo>
                  <a:cubicBezTo>
                    <a:pt x="67" y="48"/>
                    <a:pt x="47" y="92"/>
                    <a:pt x="37" y="140"/>
                  </a:cubicBezTo>
                  <a:close/>
                </a:path>
              </a:pathLst>
            </a:custGeom>
            <a:solidFill>
              <a:srgbClr val="7352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830">
              <a:extLst>
                <a:ext uri="{FF2B5EF4-FFF2-40B4-BE49-F238E27FC236}">
                  <a16:creationId xmlns:a16="http://schemas.microsoft.com/office/drawing/2014/main" id="{0368E908-EAA0-4854-AFC7-ABE71B60121E}"/>
                </a:ext>
              </a:extLst>
            </p:cNvPr>
            <p:cNvSpPr>
              <a:spLocks/>
            </p:cNvSpPr>
            <p:nvPr/>
          </p:nvSpPr>
          <p:spPr bwMode="auto">
            <a:xfrm>
              <a:off x="1983" y="664"/>
              <a:ext cx="30" cy="84"/>
            </a:xfrm>
            <a:custGeom>
              <a:avLst/>
              <a:gdLst>
                <a:gd name="T0" fmla="*/ 27 w 27"/>
                <a:gd name="T1" fmla="*/ 16 h 74"/>
                <a:gd name="T2" fmla="*/ 4 w 27"/>
                <a:gd name="T3" fmla="*/ 74 h 74"/>
                <a:gd name="T4" fmla="*/ 5 w 27"/>
                <a:gd name="T5" fmla="*/ 41 h 74"/>
                <a:gd name="T6" fmla="*/ 24 w 27"/>
                <a:gd name="T7" fmla="*/ 0 h 74"/>
                <a:gd name="T8" fmla="*/ 27 w 27"/>
                <a:gd name="T9" fmla="*/ 16 h 74"/>
              </a:gdLst>
              <a:ahLst/>
              <a:cxnLst>
                <a:cxn ang="0">
                  <a:pos x="T0" y="T1"/>
                </a:cxn>
                <a:cxn ang="0">
                  <a:pos x="T2" y="T3"/>
                </a:cxn>
                <a:cxn ang="0">
                  <a:pos x="T4" y="T5"/>
                </a:cxn>
                <a:cxn ang="0">
                  <a:pos x="T6" y="T7"/>
                </a:cxn>
                <a:cxn ang="0">
                  <a:pos x="T8" y="T9"/>
                </a:cxn>
              </a:cxnLst>
              <a:rect l="0" t="0" r="r" b="b"/>
              <a:pathLst>
                <a:path w="27" h="74">
                  <a:moveTo>
                    <a:pt x="27" y="16"/>
                  </a:moveTo>
                  <a:cubicBezTo>
                    <a:pt x="19" y="35"/>
                    <a:pt x="12" y="55"/>
                    <a:pt x="4" y="74"/>
                  </a:cubicBezTo>
                  <a:cubicBezTo>
                    <a:pt x="0" y="63"/>
                    <a:pt x="14" y="52"/>
                    <a:pt x="5" y="41"/>
                  </a:cubicBezTo>
                  <a:cubicBezTo>
                    <a:pt x="9" y="27"/>
                    <a:pt x="12" y="11"/>
                    <a:pt x="24" y="0"/>
                  </a:cubicBezTo>
                  <a:cubicBezTo>
                    <a:pt x="25" y="6"/>
                    <a:pt x="22" y="12"/>
                    <a:pt x="27" y="16"/>
                  </a:cubicBezTo>
                  <a:close/>
                </a:path>
              </a:pathLst>
            </a:custGeom>
            <a:solidFill>
              <a:srgbClr val="D9B7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831">
              <a:extLst>
                <a:ext uri="{FF2B5EF4-FFF2-40B4-BE49-F238E27FC236}">
                  <a16:creationId xmlns:a16="http://schemas.microsoft.com/office/drawing/2014/main" id="{3AA8CE4B-125D-4D76-8665-5C2799CB8D7B}"/>
                </a:ext>
              </a:extLst>
            </p:cNvPr>
            <p:cNvSpPr>
              <a:spLocks/>
            </p:cNvSpPr>
            <p:nvPr/>
          </p:nvSpPr>
          <p:spPr bwMode="auto">
            <a:xfrm>
              <a:off x="2033" y="503"/>
              <a:ext cx="33" cy="102"/>
            </a:xfrm>
            <a:custGeom>
              <a:avLst/>
              <a:gdLst>
                <a:gd name="T0" fmla="*/ 8 w 29"/>
                <a:gd name="T1" fmla="*/ 53 h 91"/>
                <a:gd name="T2" fmla="*/ 18 w 29"/>
                <a:gd name="T3" fmla="*/ 16 h 91"/>
                <a:gd name="T4" fmla="*/ 29 w 29"/>
                <a:gd name="T5" fmla="*/ 0 h 91"/>
                <a:gd name="T6" fmla="*/ 6 w 29"/>
                <a:gd name="T7" fmla="*/ 91 h 91"/>
                <a:gd name="T8" fmla="*/ 8 w 29"/>
                <a:gd name="T9" fmla="*/ 53 h 91"/>
              </a:gdLst>
              <a:ahLst/>
              <a:cxnLst>
                <a:cxn ang="0">
                  <a:pos x="T0" y="T1"/>
                </a:cxn>
                <a:cxn ang="0">
                  <a:pos x="T2" y="T3"/>
                </a:cxn>
                <a:cxn ang="0">
                  <a:pos x="T4" y="T5"/>
                </a:cxn>
                <a:cxn ang="0">
                  <a:pos x="T6" y="T7"/>
                </a:cxn>
                <a:cxn ang="0">
                  <a:pos x="T8" y="T9"/>
                </a:cxn>
              </a:cxnLst>
              <a:rect l="0" t="0" r="r" b="b"/>
              <a:pathLst>
                <a:path w="29" h="91">
                  <a:moveTo>
                    <a:pt x="8" y="53"/>
                  </a:moveTo>
                  <a:cubicBezTo>
                    <a:pt x="11" y="41"/>
                    <a:pt x="15" y="29"/>
                    <a:pt x="18" y="16"/>
                  </a:cubicBezTo>
                  <a:cubicBezTo>
                    <a:pt x="20" y="11"/>
                    <a:pt x="19" y="4"/>
                    <a:pt x="29" y="0"/>
                  </a:cubicBezTo>
                  <a:cubicBezTo>
                    <a:pt x="22" y="30"/>
                    <a:pt x="15" y="58"/>
                    <a:pt x="6" y="91"/>
                  </a:cubicBezTo>
                  <a:cubicBezTo>
                    <a:pt x="0" y="74"/>
                    <a:pt x="9" y="64"/>
                    <a:pt x="8" y="53"/>
                  </a:cubicBezTo>
                  <a:close/>
                </a:path>
              </a:pathLst>
            </a:custGeom>
            <a:solidFill>
              <a:srgbClr val="835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832">
              <a:extLst>
                <a:ext uri="{FF2B5EF4-FFF2-40B4-BE49-F238E27FC236}">
                  <a16:creationId xmlns:a16="http://schemas.microsoft.com/office/drawing/2014/main" id="{74B258AE-5836-4CC5-A9D7-D0ED275F36C5}"/>
                </a:ext>
              </a:extLst>
            </p:cNvPr>
            <p:cNvSpPr>
              <a:spLocks/>
            </p:cNvSpPr>
            <p:nvPr/>
          </p:nvSpPr>
          <p:spPr bwMode="auto">
            <a:xfrm>
              <a:off x="2068" y="467"/>
              <a:ext cx="13" cy="77"/>
            </a:xfrm>
            <a:custGeom>
              <a:avLst/>
              <a:gdLst>
                <a:gd name="T0" fmla="*/ 9 w 12"/>
                <a:gd name="T1" fmla="*/ 45 h 69"/>
                <a:gd name="T2" fmla="*/ 7 w 12"/>
                <a:gd name="T3" fmla="*/ 69 h 69"/>
                <a:gd name="T4" fmla="*/ 6 w 12"/>
                <a:gd name="T5" fmla="*/ 69 h 69"/>
                <a:gd name="T6" fmla="*/ 5 w 12"/>
                <a:gd name="T7" fmla="*/ 69 h 69"/>
                <a:gd name="T8" fmla="*/ 8 w 12"/>
                <a:gd name="T9" fmla="*/ 0 h 69"/>
                <a:gd name="T10" fmla="*/ 8 w 12"/>
                <a:gd name="T11" fmla="*/ 1 h 69"/>
                <a:gd name="T12" fmla="*/ 9 w 12"/>
                <a:gd name="T13" fmla="*/ 45 h 69"/>
              </a:gdLst>
              <a:ahLst/>
              <a:cxnLst>
                <a:cxn ang="0">
                  <a:pos x="T0" y="T1"/>
                </a:cxn>
                <a:cxn ang="0">
                  <a:pos x="T2" y="T3"/>
                </a:cxn>
                <a:cxn ang="0">
                  <a:pos x="T4" y="T5"/>
                </a:cxn>
                <a:cxn ang="0">
                  <a:pos x="T6" y="T7"/>
                </a:cxn>
                <a:cxn ang="0">
                  <a:pos x="T8" y="T9"/>
                </a:cxn>
                <a:cxn ang="0">
                  <a:pos x="T10" y="T11"/>
                </a:cxn>
                <a:cxn ang="0">
                  <a:pos x="T12" y="T13"/>
                </a:cxn>
              </a:cxnLst>
              <a:rect l="0" t="0" r="r" b="b"/>
              <a:pathLst>
                <a:path w="12" h="69">
                  <a:moveTo>
                    <a:pt x="9" y="45"/>
                  </a:moveTo>
                  <a:cubicBezTo>
                    <a:pt x="8" y="53"/>
                    <a:pt x="8" y="61"/>
                    <a:pt x="7" y="69"/>
                  </a:cubicBezTo>
                  <a:cubicBezTo>
                    <a:pt x="7" y="69"/>
                    <a:pt x="6" y="69"/>
                    <a:pt x="6" y="69"/>
                  </a:cubicBezTo>
                  <a:cubicBezTo>
                    <a:pt x="6" y="69"/>
                    <a:pt x="5" y="69"/>
                    <a:pt x="5" y="69"/>
                  </a:cubicBezTo>
                  <a:cubicBezTo>
                    <a:pt x="6" y="46"/>
                    <a:pt x="0" y="23"/>
                    <a:pt x="8" y="0"/>
                  </a:cubicBezTo>
                  <a:cubicBezTo>
                    <a:pt x="8" y="1"/>
                    <a:pt x="8" y="1"/>
                    <a:pt x="8" y="1"/>
                  </a:cubicBezTo>
                  <a:cubicBezTo>
                    <a:pt x="12" y="16"/>
                    <a:pt x="10" y="31"/>
                    <a:pt x="9" y="45"/>
                  </a:cubicBezTo>
                  <a:close/>
                </a:path>
              </a:pathLst>
            </a:custGeom>
            <a:solidFill>
              <a:srgbClr val="5149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833">
              <a:extLst>
                <a:ext uri="{FF2B5EF4-FFF2-40B4-BE49-F238E27FC236}">
                  <a16:creationId xmlns:a16="http://schemas.microsoft.com/office/drawing/2014/main" id="{92DE9F80-E29B-4F4E-8F3A-116AC746F2F4}"/>
                </a:ext>
              </a:extLst>
            </p:cNvPr>
            <p:cNvSpPr>
              <a:spLocks/>
            </p:cNvSpPr>
            <p:nvPr/>
          </p:nvSpPr>
          <p:spPr bwMode="auto">
            <a:xfrm>
              <a:off x="762" y="769"/>
              <a:ext cx="139" cy="153"/>
            </a:xfrm>
            <a:custGeom>
              <a:avLst/>
              <a:gdLst>
                <a:gd name="T0" fmla="*/ 106 w 124"/>
                <a:gd name="T1" fmla="*/ 88 h 136"/>
                <a:gd name="T2" fmla="*/ 52 w 124"/>
                <a:gd name="T3" fmla="*/ 50 h 136"/>
                <a:gd name="T4" fmla="*/ 124 w 124"/>
                <a:gd name="T5" fmla="*/ 136 h 136"/>
                <a:gd name="T6" fmla="*/ 92 w 124"/>
                <a:gd name="T7" fmla="*/ 115 h 136"/>
                <a:gd name="T8" fmla="*/ 66 w 124"/>
                <a:gd name="T9" fmla="*/ 98 h 136"/>
                <a:gd name="T10" fmla="*/ 62 w 124"/>
                <a:gd name="T11" fmla="*/ 89 h 136"/>
                <a:gd name="T12" fmla="*/ 40 w 124"/>
                <a:gd name="T13" fmla="*/ 54 h 136"/>
                <a:gd name="T14" fmla="*/ 25 w 124"/>
                <a:gd name="T15" fmla="*/ 52 h 136"/>
                <a:gd name="T16" fmla="*/ 15 w 124"/>
                <a:gd name="T17" fmla="*/ 40 h 136"/>
                <a:gd name="T18" fmla="*/ 6 w 124"/>
                <a:gd name="T19" fmla="*/ 27 h 136"/>
                <a:gd name="T20" fmla="*/ 19 w 124"/>
                <a:gd name="T21" fmla="*/ 29 h 136"/>
                <a:gd name="T22" fmla="*/ 12 w 124"/>
                <a:gd name="T23" fmla="*/ 18 h 136"/>
                <a:gd name="T24" fmla="*/ 0 w 124"/>
                <a:gd name="T25" fmla="*/ 0 h 136"/>
                <a:gd name="T26" fmla="*/ 39 w 124"/>
                <a:gd name="T27" fmla="*/ 36 h 136"/>
                <a:gd name="T28" fmla="*/ 55 w 124"/>
                <a:gd name="T29" fmla="*/ 43 h 136"/>
                <a:gd name="T30" fmla="*/ 106 w 124"/>
                <a:gd name="T31" fmla="*/ 8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4" h="136">
                  <a:moveTo>
                    <a:pt x="106" y="88"/>
                  </a:moveTo>
                  <a:cubicBezTo>
                    <a:pt x="86" y="82"/>
                    <a:pt x="75" y="62"/>
                    <a:pt x="52" y="50"/>
                  </a:cubicBezTo>
                  <a:cubicBezTo>
                    <a:pt x="77" y="82"/>
                    <a:pt x="92" y="116"/>
                    <a:pt x="124" y="136"/>
                  </a:cubicBezTo>
                  <a:cubicBezTo>
                    <a:pt x="110" y="135"/>
                    <a:pt x="102" y="124"/>
                    <a:pt x="92" y="115"/>
                  </a:cubicBezTo>
                  <a:cubicBezTo>
                    <a:pt x="84" y="109"/>
                    <a:pt x="77" y="101"/>
                    <a:pt x="66" y="98"/>
                  </a:cubicBezTo>
                  <a:cubicBezTo>
                    <a:pt x="65" y="95"/>
                    <a:pt x="64" y="92"/>
                    <a:pt x="62" y="89"/>
                  </a:cubicBezTo>
                  <a:cubicBezTo>
                    <a:pt x="59" y="75"/>
                    <a:pt x="48" y="65"/>
                    <a:pt x="40" y="54"/>
                  </a:cubicBezTo>
                  <a:cubicBezTo>
                    <a:pt x="35" y="46"/>
                    <a:pt x="29" y="58"/>
                    <a:pt x="25" y="52"/>
                  </a:cubicBezTo>
                  <a:cubicBezTo>
                    <a:pt x="19" y="50"/>
                    <a:pt x="18" y="43"/>
                    <a:pt x="15" y="40"/>
                  </a:cubicBezTo>
                  <a:cubicBezTo>
                    <a:pt x="9" y="37"/>
                    <a:pt x="4" y="35"/>
                    <a:pt x="6" y="27"/>
                  </a:cubicBezTo>
                  <a:cubicBezTo>
                    <a:pt x="11" y="25"/>
                    <a:pt x="14" y="36"/>
                    <a:pt x="19" y="29"/>
                  </a:cubicBezTo>
                  <a:cubicBezTo>
                    <a:pt x="24" y="22"/>
                    <a:pt x="15" y="21"/>
                    <a:pt x="12" y="18"/>
                  </a:cubicBezTo>
                  <a:cubicBezTo>
                    <a:pt x="8" y="12"/>
                    <a:pt x="3" y="7"/>
                    <a:pt x="0" y="0"/>
                  </a:cubicBezTo>
                  <a:cubicBezTo>
                    <a:pt x="12" y="13"/>
                    <a:pt x="32" y="17"/>
                    <a:pt x="39" y="36"/>
                  </a:cubicBezTo>
                  <a:cubicBezTo>
                    <a:pt x="42" y="43"/>
                    <a:pt x="50" y="40"/>
                    <a:pt x="55" y="43"/>
                  </a:cubicBezTo>
                  <a:cubicBezTo>
                    <a:pt x="73" y="56"/>
                    <a:pt x="92" y="69"/>
                    <a:pt x="106" y="88"/>
                  </a:cubicBezTo>
                  <a:close/>
                </a:path>
              </a:pathLst>
            </a:custGeom>
            <a:solidFill>
              <a:srgbClr val="714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834">
              <a:extLst>
                <a:ext uri="{FF2B5EF4-FFF2-40B4-BE49-F238E27FC236}">
                  <a16:creationId xmlns:a16="http://schemas.microsoft.com/office/drawing/2014/main" id="{9CBCEB1A-9D71-4C43-9012-49F777EC84BB}"/>
                </a:ext>
              </a:extLst>
            </p:cNvPr>
            <p:cNvSpPr>
              <a:spLocks/>
            </p:cNvSpPr>
            <p:nvPr/>
          </p:nvSpPr>
          <p:spPr bwMode="auto">
            <a:xfrm>
              <a:off x="877" y="846"/>
              <a:ext cx="122" cy="149"/>
            </a:xfrm>
            <a:custGeom>
              <a:avLst/>
              <a:gdLst>
                <a:gd name="T0" fmla="*/ 13 w 109"/>
                <a:gd name="T1" fmla="*/ 5 h 132"/>
                <a:gd name="T2" fmla="*/ 98 w 109"/>
                <a:gd name="T3" fmla="*/ 112 h 132"/>
                <a:gd name="T4" fmla="*/ 105 w 109"/>
                <a:gd name="T5" fmla="*/ 132 h 132"/>
                <a:gd name="T6" fmla="*/ 73 w 109"/>
                <a:gd name="T7" fmla="*/ 89 h 132"/>
                <a:gd name="T8" fmla="*/ 18 w 109"/>
                <a:gd name="T9" fmla="*/ 35 h 132"/>
                <a:gd name="T10" fmla="*/ 4 w 109"/>
                <a:gd name="T11" fmla="*/ 19 h 132"/>
                <a:gd name="T12" fmla="*/ 7 w 109"/>
                <a:gd name="T13" fmla="*/ 11 h 132"/>
                <a:gd name="T14" fmla="*/ 9 w 109"/>
                <a:gd name="T15" fmla="*/ 0 h 132"/>
                <a:gd name="T16" fmla="*/ 13 w 109"/>
                <a:gd name="T17" fmla="*/ 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32">
                  <a:moveTo>
                    <a:pt x="13" y="5"/>
                  </a:moveTo>
                  <a:cubicBezTo>
                    <a:pt x="41" y="41"/>
                    <a:pt x="70" y="76"/>
                    <a:pt x="98" y="112"/>
                  </a:cubicBezTo>
                  <a:cubicBezTo>
                    <a:pt x="102" y="117"/>
                    <a:pt x="109" y="121"/>
                    <a:pt x="105" y="132"/>
                  </a:cubicBezTo>
                  <a:cubicBezTo>
                    <a:pt x="93" y="117"/>
                    <a:pt x="83" y="103"/>
                    <a:pt x="73" y="89"/>
                  </a:cubicBezTo>
                  <a:cubicBezTo>
                    <a:pt x="57" y="68"/>
                    <a:pt x="37" y="52"/>
                    <a:pt x="18" y="35"/>
                  </a:cubicBezTo>
                  <a:cubicBezTo>
                    <a:pt x="13" y="30"/>
                    <a:pt x="5" y="27"/>
                    <a:pt x="4" y="19"/>
                  </a:cubicBezTo>
                  <a:cubicBezTo>
                    <a:pt x="12" y="19"/>
                    <a:pt x="12" y="16"/>
                    <a:pt x="7" y="11"/>
                  </a:cubicBezTo>
                  <a:cubicBezTo>
                    <a:pt x="0" y="5"/>
                    <a:pt x="0" y="1"/>
                    <a:pt x="9" y="0"/>
                  </a:cubicBezTo>
                  <a:cubicBezTo>
                    <a:pt x="11" y="1"/>
                    <a:pt x="12" y="3"/>
                    <a:pt x="13" y="5"/>
                  </a:cubicBezTo>
                  <a:close/>
                </a:path>
              </a:pathLst>
            </a:custGeom>
            <a:solidFill>
              <a:srgbClr val="714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835">
              <a:extLst>
                <a:ext uri="{FF2B5EF4-FFF2-40B4-BE49-F238E27FC236}">
                  <a16:creationId xmlns:a16="http://schemas.microsoft.com/office/drawing/2014/main" id="{2429E680-25AD-4FDA-9C4B-EDEE5D48B494}"/>
                </a:ext>
              </a:extLst>
            </p:cNvPr>
            <p:cNvSpPr>
              <a:spLocks/>
            </p:cNvSpPr>
            <p:nvPr/>
          </p:nvSpPr>
          <p:spPr bwMode="auto">
            <a:xfrm>
              <a:off x="752" y="792"/>
              <a:ext cx="27" cy="22"/>
            </a:xfrm>
            <a:custGeom>
              <a:avLst/>
              <a:gdLst>
                <a:gd name="T0" fmla="*/ 15 w 24"/>
                <a:gd name="T1" fmla="*/ 6 h 19"/>
                <a:gd name="T2" fmla="*/ 24 w 24"/>
                <a:gd name="T3" fmla="*/ 19 h 19"/>
                <a:gd name="T4" fmla="*/ 2 w 24"/>
                <a:gd name="T5" fmla="*/ 2 h 19"/>
                <a:gd name="T6" fmla="*/ 9 w 24"/>
                <a:gd name="T7" fmla="*/ 1 h 19"/>
                <a:gd name="T8" fmla="*/ 15 w 24"/>
                <a:gd name="T9" fmla="*/ 6 h 19"/>
              </a:gdLst>
              <a:ahLst/>
              <a:cxnLst>
                <a:cxn ang="0">
                  <a:pos x="T0" y="T1"/>
                </a:cxn>
                <a:cxn ang="0">
                  <a:pos x="T2" y="T3"/>
                </a:cxn>
                <a:cxn ang="0">
                  <a:pos x="T4" y="T5"/>
                </a:cxn>
                <a:cxn ang="0">
                  <a:pos x="T6" y="T7"/>
                </a:cxn>
                <a:cxn ang="0">
                  <a:pos x="T8" y="T9"/>
                </a:cxn>
              </a:cxnLst>
              <a:rect l="0" t="0" r="r" b="b"/>
              <a:pathLst>
                <a:path w="24" h="19">
                  <a:moveTo>
                    <a:pt x="15" y="6"/>
                  </a:moveTo>
                  <a:cubicBezTo>
                    <a:pt x="18" y="10"/>
                    <a:pt x="21" y="14"/>
                    <a:pt x="24" y="19"/>
                  </a:cubicBezTo>
                  <a:cubicBezTo>
                    <a:pt x="12" y="19"/>
                    <a:pt x="8" y="9"/>
                    <a:pt x="2" y="2"/>
                  </a:cubicBezTo>
                  <a:cubicBezTo>
                    <a:pt x="0" y="0"/>
                    <a:pt x="6" y="1"/>
                    <a:pt x="9" y="1"/>
                  </a:cubicBezTo>
                  <a:cubicBezTo>
                    <a:pt x="11" y="3"/>
                    <a:pt x="13" y="4"/>
                    <a:pt x="15" y="6"/>
                  </a:cubicBezTo>
                  <a:close/>
                </a:path>
              </a:pathLst>
            </a:custGeom>
            <a:solidFill>
              <a:srgbClr val="DCB3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836">
              <a:extLst>
                <a:ext uri="{FF2B5EF4-FFF2-40B4-BE49-F238E27FC236}">
                  <a16:creationId xmlns:a16="http://schemas.microsoft.com/office/drawing/2014/main" id="{58BF9E7B-1901-4FE4-8C49-780C78B783B9}"/>
                </a:ext>
              </a:extLst>
            </p:cNvPr>
            <p:cNvSpPr>
              <a:spLocks/>
            </p:cNvSpPr>
            <p:nvPr/>
          </p:nvSpPr>
          <p:spPr bwMode="auto">
            <a:xfrm>
              <a:off x="967" y="800"/>
              <a:ext cx="113" cy="139"/>
            </a:xfrm>
            <a:custGeom>
              <a:avLst/>
              <a:gdLst>
                <a:gd name="T0" fmla="*/ 80 w 101"/>
                <a:gd name="T1" fmla="*/ 88 h 123"/>
                <a:gd name="T2" fmla="*/ 85 w 101"/>
                <a:gd name="T3" fmla="*/ 118 h 123"/>
                <a:gd name="T4" fmla="*/ 66 w 101"/>
                <a:gd name="T5" fmla="*/ 95 h 123"/>
                <a:gd name="T6" fmla="*/ 60 w 101"/>
                <a:gd name="T7" fmla="*/ 83 h 123"/>
                <a:gd name="T8" fmla="*/ 41 w 101"/>
                <a:gd name="T9" fmla="*/ 52 h 123"/>
                <a:gd name="T10" fmla="*/ 0 w 101"/>
                <a:gd name="T11" fmla="*/ 7 h 123"/>
                <a:gd name="T12" fmla="*/ 6 w 101"/>
                <a:gd name="T13" fmla="*/ 4 h 123"/>
                <a:gd name="T14" fmla="*/ 53 w 101"/>
                <a:gd name="T15" fmla="*/ 42 h 123"/>
                <a:gd name="T16" fmla="*/ 80 w 101"/>
                <a:gd name="T17" fmla="*/ 88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23">
                  <a:moveTo>
                    <a:pt x="80" y="88"/>
                  </a:moveTo>
                  <a:cubicBezTo>
                    <a:pt x="80" y="99"/>
                    <a:pt x="101" y="109"/>
                    <a:pt x="85" y="118"/>
                  </a:cubicBezTo>
                  <a:cubicBezTo>
                    <a:pt x="77" y="123"/>
                    <a:pt x="73" y="103"/>
                    <a:pt x="66" y="95"/>
                  </a:cubicBezTo>
                  <a:cubicBezTo>
                    <a:pt x="63" y="92"/>
                    <a:pt x="60" y="87"/>
                    <a:pt x="60" y="83"/>
                  </a:cubicBezTo>
                  <a:cubicBezTo>
                    <a:pt x="61" y="68"/>
                    <a:pt x="52" y="61"/>
                    <a:pt x="41" y="52"/>
                  </a:cubicBezTo>
                  <a:cubicBezTo>
                    <a:pt x="26" y="39"/>
                    <a:pt x="14" y="22"/>
                    <a:pt x="0" y="7"/>
                  </a:cubicBezTo>
                  <a:cubicBezTo>
                    <a:pt x="1" y="4"/>
                    <a:pt x="1" y="0"/>
                    <a:pt x="6" y="4"/>
                  </a:cubicBezTo>
                  <a:cubicBezTo>
                    <a:pt x="22" y="16"/>
                    <a:pt x="39" y="27"/>
                    <a:pt x="53" y="42"/>
                  </a:cubicBezTo>
                  <a:cubicBezTo>
                    <a:pt x="64" y="55"/>
                    <a:pt x="67" y="75"/>
                    <a:pt x="80" y="88"/>
                  </a:cubicBezTo>
                  <a:close/>
                </a:path>
              </a:pathLst>
            </a:custGeom>
            <a:solidFill>
              <a:srgbClr val="E3C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837">
              <a:extLst>
                <a:ext uri="{FF2B5EF4-FFF2-40B4-BE49-F238E27FC236}">
                  <a16:creationId xmlns:a16="http://schemas.microsoft.com/office/drawing/2014/main" id="{C869B4BE-583D-4B3A-9887-77E2708B9221}"/>
                </a:ext>
              </a:extLst>
            </p:cNvPr>
            <p:cNvSpPr>
              <a:spLocks/>
            </p:cNvSpPr>
            <p:nvPr/>
          </p:nvSpPr>
          <p:spPr bwMode="auto">
            <a:xfrm>
              <a:off x="1780" y="667"/>
              <a:ext cx="32" cy="111"/>
            </a:xfrm>
            <a:custGeom>
              <a:avLst/>
              <a:gdLst>
                <a:gd name="T0" fmla="*/ 28 w 28"/>
                <a:gd name="T1" fmla="*/ 0 h 99"/>
                <a:gd name="T2" fmla="*/ 0 w 28"/>
                <a:gd name="T3" fmla="*/ 99 h 99"/>
                <a:gd name="T4" fmla="*/ 21 w 28"/>
                <a:gd name="T5" fmla="*/ 6 h 99"/>
                <a:gd name="T6" fmla="*/ 28 w 28"/>
                <a:gd name="T7" fmla="*/ 0 h 99"/>
              </a:gdLst>
              <a:ahLst/>
              <a:cxnLst>
                <a:cxn ang="0">
                  <a:pos x="T0" y="T1"/>
                </a:cxn>
                <a:cxn ang="0">
                  <a:pos x="T2" y="T3"/>
                </a:cxn>
                <a:cxn ang="0">
                  <a:pos x="T4" y="T5"/>
                </a:cxn>
                <a:cxn ang="0">
                  <a:pos x="T6" y="T7"/>
                </a:cxn>
              </a:cxnLst>
              <a:rect l="0" t="0" r="r" b="b"/>
              <a:pathLst>
                <a:path w="28" h="99">
                  <a:moveTo>
                    <a:pt x="28" y="0"/>
                  </a:moveTo>
                  <a:cubicBezTo>
                    <a:pt x="23" y="34"/>
                    <a:pt x="19" y="69"/>
                    <a:pt x="0" y="99"/>
                  </a:cubicBezTo>
                  <a:cubicBezTo>
                    <a:pt x="7" y="68"/>
                    <a:pt x="14" y="37"/>
                    <a:pt x="21" y="6"/>
                  </a:cubicBezTo>
                  <a:cubicBezTo>
                    <a:pt x="22" y="3"/>
                    <a:pt x="24" y="0"/>
                    <a:pt x="28" y="0"/>
                  </a:cubicBezTo>
                  <a:close/>
                </a:path>
              </a:pathLst>
            </a:custGeom>
            <a:solidFill>
              <a:srgbClr val="DDC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838">
              <a:extLst>
                <a:ext uri="{FF2B5EF4-FFF2-40B4-BE49-F238E27FC236}">
                  <a16:creationId xmlns:a16="http://schemas.microsoft.com/office/drawing/2014/main" id="{7178BEB2-FDE1-45EB-A480-886B2E045134}"/>
                </a:ext>
              </a:extLst>
            </p:cNvPr>
            <p:cNvSpPr>
              <a:spLocks/>
            </p:cNvSpPr>
            <p:nvPr/>
          </p:nvSpPr>
          <p:spPr bwMode="auto">
            <a:xfrm>
              <a:off x="790" y="813"/>
              <a:ext cx="48" cy="56"/>
            </a:xfrm>
            <a:custGeom>
              <a:avLst/>
              <a:gdLst>
                <a:gd name="T0" fmla="*/ 0 w 43"/>
                <a:gd name="T1" fmla="*/ 13 h 50"/>
                <a:gd name="T2" fmla="*/ 2 w 43"/>
                <a:gd name="T3" fmla="*/ 0 h 50"/>
                <a:gd name="T4" fmla="*/ 43 w 43"/>
                <a:gd name="T5" fmla="*/ 46 h 50"/>
                <a:gd name="T6" fmla="*/ 37 w 43"/>
                <a:gd name="T7" fmla="*/ 50 h 50"/>
                <a:gd name="T8" fmla="*/ 0 w 43"/>
                <a:gd name="T9" fmla="*/ 13 h 50"/>
              </a:gdLst>
              <a:ahLst/>
              <a:cxnLst>
                <a:cxn ang="0">
                  <a:pos x="T0" y="T1"/>
                </a:cxn>
                <a:cxn ang="0">
                  <a:pos x="T2" y="T3"/>
                </a:cxn>
                <a:cxn ang="0">
                  <a:pos x="T4" y="T5"/>
                </a:cxn>
                <a:cxn ang="0">
                  <a:pos x="T6" y="T7"/>
                </a:cxn>
                <a:cxn ang="0">
                  <a:pos x="T8" y="T9"/>
                </a:cxn>
              </a:cxnLst>
              <a:rect l="0" t="0" r="r" b="b"/>
              <a:pathLst>
                <a:path w="43" h="50">
                  <a:moveTo>
                    <a:pt x="0" y="13"/>
                  </a:moveTo>
                  <a:cubicBezTo>
                    <a:pt x="12" y="14"/>
                    <a:pt x="7" y="7"/>
                    <a:pt x="2" y="0"/>
                  </a:cubicBezTo>
                  <a:cubicBezTo>
                    <a:pt x="23" y="12"/>
                    <a:pt x="32" y="30"/>
                    <a:pt x="43" y="46"/>
                  </a:cubicBezTo>
                  <a:cubicBezTo>
                    <a:pt x="43" y="46"/>
                    <a:pt x="39" y="48"/>
                    <a:pt x="37" y="50"/>
                  </a:cubicBezTo>
                  <a:cubicBezTo>
                    <a:pt x="23" y="39"/>
                    <a:pt x="10" y="27"/>
                    <a:pt x="0" y="13"/>
                  </a:cubicBezTo>
                  <a:close/>
                </a:path>
              </a:pathLst>
            </a:custGeom>
            <a:solidFill>
              <a:srgbClr val="EBD1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839">
              <a:extLst>
                <a:ext uri="{FF2B5EF4-FFF2-40B4-BE49-F238E27FC236}">
                  <a16:creationId xmlns:a16="http://schemas.microsoft.com/office/drawing/2014/main" id="{2125B5FF-0AE9-44BA-8C11-9BBF6605CF20}"/>
                </a:ext>
              </a:extLst>
            </p:cNvPr>
            <p:cNvSpPr>
              <a:spLocks/>
            </p:cNvSpPr>
            <p:nvPr/>
          </p:nvSpPr>
          <p:spPr bwMode="auto">
            <a:xfrm>
              <a:off x="2054" y="564"/>
              <a:ext cx="16" cy="61"/>
            </a:xfrm>
            <a:custGeom>
              <a:avLst/>
              <a:gdLst>
                <a:gd name="T0" fmla="*/ 4 w 14"/>
                <a:gd name="T1" fmla="*/ 54 h 54"/>
                <a:gd name="T2" fmla="*/ 0 w 14"/>
                <a:gd name="T3" fmla="*/ 53 h 54"/>
                <a:gd name="T4" fmla="*/ 12 w 14"/>
                <a:gd name="T5" fmla="*/ 0 h 54"/>
                <a:gd name="T6" fmla="*/ 4 w 14"/>
                <a:gd name="T7" fmla="*/ 54 h 54"/>
              </a:gdLst>
              <a:ahLst/>
              <a:cxnLst>
                <a:cxn ang="0">
                  <a:pos x="T0" y="T1"/>
                </a:cxn>
                <a:cxn ang="0">
                  <a:pos x="T2" y="T3"/>
                </a:cxn>
                <a:cxn ang="0">
                  <a:pos x="T4" y="T5"/>
                </a:cxn>
                <a:cxn ang="0">
                  <a:pos x="T6" y="T7"/>
                </a:cxn>
              </a:cxnLst>
              <a:rect l="0" t="0" r="r" b="b"/>
              <a:pathLst>
                <a:path w="14" h="54">
                  <a:moveTo>
                    <a:pt x="4" y="54"/>
                  </a:moveTo>
                  <a:cubicBezTo>
                    <a:pt x="2" y="54"/>
                    <a:pt x="1" y="54"/>
                    <a:pt x="0" y="53"/>
                  </a:cubicBezTo>
                  <a:cubicBezTo>
                    <a:pt x="4" y="36"/>
                    <a:pt x="8" y="18"/>
                    <a:pt x="12" y="0"/>
                  </a:cubicBezTo>
                  <a:cubicBezTo>
                    <a:pt x="14" y="19"/>
                    <a:pt x="11" y="37"/>
                    <a:pt x="4" y="54"/>
                  </a:cubicBezTo>
                  <a:close/>
                </a:path>
              </a:pathLst>
            </a:custGeom>
            <a:solidFill>
              <a:srgbClr val="EBC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840">
              <a:extLst>
                <a:ext uri="{FF2B5EF4-FFF2-40B4-BE49-F238E27FC236}">
                  <a16:creationId xmlns:a16="http://schemas.microsoft.com/office/drawing/2014/main" id="{933BC67B-A4CD-426A-8F98-4EECED7AB060}"/>
                </a:ext>
              </a:extLst>
            </p:cNvPr>
            <p:cNvSpPr>
              <a:spLocks/>
            </p:cNvSpPr>
            <p:nvPr/>
          </p:nvSpPr>
          <p:spPr bwMode="auto">
            <a:xfrm>
              <a:off x="2077" y="468"/>
              <a:ext cx="8" cy="49"/>
            </a:xfrm>
            <a:custGeom>
              <a:avLst/>
              <a:gdLst>
                <a:gd name="T0" fmla="*/ 1 w 7"/>
                <a:gd name="T1" fmla="*/ 44 h 44"/>
                <a:gd name="T2" fmla="*/ 0 w 7"/>
                <a:gd name="T3" fmla="*/ 0 h 44"/>
                <a:gd name="T4" fmla="*/ 1 w 7"/>
                <a:gd name="T5" fmla="*/ 44 h 44"/>
              </a:gdLst>
              <a:ahLst/>
              <a:cxnLst>
                <a:cxn ang="0">
                  <a:pos x="T0" y="T1"/>
                </a:cxn>
                <a:cxn ang="0">
                  <a:pos x="T2" y="T3"/>
                </a:cxn>
                <a:cxn ang="0">
                  <a:pos x="T4" y="T5"/>
                </a:cxn>
              </a:cxnLst>
              <a:rect l="0" t="0" r="r" b="b"/>
              <a:pathLst>
                <a:path w="7" h="44">
                  <a:moveTo>
                    <a:pt x="1" y="44"/>
                  </a:moveTo>
                  <a:cubicBezTo>
                    <a:pt x="0" y="30"/>
                    <a:pt x="0" y="15"/>
                    <a:pt x="0" y="0"/>
                  </a:cubicBezTo>
                  <a:cubicBezTo>
                    <a:pt x="7" y="15"/>
                    <a:pt x="4" y="30"/>
                    <a:pt x="1" y="44"/>
                  </a:cubicBezTo>
                  <a:close/>
                </a:path>
              </a:pathLst>
            </a:custGeom>
            <a:solidFill>
              <a:srgbClr val="9B96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841">
              <a:extLst>
                <a:ext uri="{FF2B5EF4-FFF2-40B4-BE49-F238E27FC236}">
                  <a16:creationId xmlns:a16="http://schemas.microsoft.com/office/drawing/2014/main" id="{7C2E5998-617C-4D9A-92A5-A11750048EB1}"/>
                </a:ext>
              </a:extLst>
            </p:cNvPr>
            <p:cNvSpPr>
              <a:spLocks/>
            </p:cNvSpPr>
            <p:nvPr/>
          </p:nvSpPr>
          <p:spPr bwMode="auto">
            <a:xfrm>
              <a:off x="1442" y="1400"/>
              <a:ext cx="166" cy="109"/>
            </a:xfrm>
            <a:custGeom>
              <a:avLst/>
              <a:gdLst>
                <a:gd name="T0" fmla="*/ 9 w 148"/>
                <a:gd name="T1" fmla="*/ 29 h 97"/>
                <a:gd name="T2" fmla="*/ 35 w 148"/>
                <a:gd name="T3" fmla="*/ 3 h 97"/>
                <a:gd name="T4" fmla="*/ 104 w 148"/>
                <a:gd name="T5" fmla="*/ 6 h 97"/>
                <a:gd name="T6" fmla="*/ 135 w 148"/>
                <a:gd name="T7" fmla="*/ 71 h 97"/>
                <a:gd name="T8" fmla="*/ 118 w 148"/>
                <a:gd name="T9" fmla="*/ 80 h 97"/>
                <a:gd name="T10" fmla="*/ 105 w 148"/>
                <a:gd name="T11" fmla="*/ 65 h 97"/>
                <a:gd name="T12" fmla="*/ 101 w 148"/>
                <a:gd name="T13" fmla="*/ 39 h 97"/>
                <a:gd name="T14" fmla="*/ 94 w 148"/>
                <a:gd name="T15" fmla="*/ 68 h 97"/>
                <a:gd name="T16" fmla="*/ 74 w 148"/>
                <a:gd name="T17" fmla="*/ 95 h 97"/>
                <a:gd name="T18" fmla="*/ 64 w 148"/>
                <a:gd name="T19" fmla="*/ 95 h 97"/>
                <a:gd name="T20" fmla="*/ 54 w 148"/>
                <a:gd name="T21" fmla="*/ 85 h 97"/>
                <a:gd name="T22" fmla="*/ 55 w 148"/>
                <a:gd name="T23" fmla="*/ 47 h 97"/>
                <a:gd name="T24" fmla="*/ 50 w 148"/>
                <a:gd name="T25" fmla="*/ 38 h 97"/>
                <a:gd name="T26" fmla="*/ 45 w 148"/>
                <a:gd name="T27" fmla="*/ 45 h 97"/>
                <a:gd name="T28" fmla="*/ 41 w 148"/>
                <a:gd name="T29" fmla="*/ 65 h 97"/>
                <a:gd name="T30" fmla="*/ 9 w 148"/>
                <a:gd name="T31" fmla="*/ 73 h 97"/>
                <a:gd name="T32" fmla="*/ 18 w 148"/>
                <a:gd name="T33" fmla="*/ 63 h 97"/>
                <a:gd name="T34" fmla="*/ 27 w 148"/>
                <a:gd name="T35" fmla="*/ 51 h 97"/>
                <a:gd name="T36" fmla="*/ 15 w 148"/>
                <a:gd name="T37" fmla="*/ 45 h 97"/>
                <a:gd name="T38" fmla="*/ 9 w 148"/>
                <a:gd name="T39" fmla="*/ 2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8" h="97">
                  <a:moveTo>
                    <a:pt x="9" y="29"/>
                  </a:moveTo>
                  <a:cubicBezTo>
                    <a:pt x="10" y="13"/>
                    <a:pt x="20" y="5"/>
                    <a:pt x="35" y="3"/>
                  </a:cubicBezTo>
                  <a:cubicBezTo>
                    <a:pt x="59" y="0"/>
                    <a:pt x="82" y="2"/>
                    <a:pt x="104" y="6"/>
                  </a:cubicBezTo>
                  <a:cubicBezTo>
                    <a:pt x="131" y="10"/>
                    <a:pt x="148" y="48"/>
                    <a:pt x="135" y="71"/>
                  </a:cubicBezTo>
                  <a:cubicBezTo>
                    <a:pt x="132" y="77"/>
                    <a:pt x="126" y="81"/>
                    <a:pt x="118" y="80"/>
                  </a:cubicBezTo>
                  <a:cubicBezTo>
                    <a:pt x="111" y="78"/>
                    <a:pt x="106" y="75"/>
                    <a:pt x="105" y="65"/>
                  </a:cubicBezTo>
                  <a:cubicBezTo>
                    <a:pt x="103" y="56"/>
                    <a:pt x="108" y="38"/>
                    <a:pt x="101" y="39"/>
                  </a:cubicBezTo>
                  <a:cubicBezTo>
                    <a:pt x="87" y="42"/>
                    <a:pt x="98" y="58"/>
                    <a:pt x="94" y="68"/>
                  </a:cubicBezTo>
                  <a:cubicBezTo>
                    <a:pt x="90" y="79"/>
                    <a:pt x="96" y="96"/>
                    <a:pt x="74" y="95"/>
                  </a:cubicBezTo>
                  <a:cubicBezTo>
                    <a:pt x="71" y="97"/>
                    <a:pt x="67" y="96"/>
                    <a:pt x="64" y="95"/>
                  </a:cubicBezTo>
                  <a:cubicBezTo>
                    <a:pt x="55" y="97"/>
                    <a:pt x="54" y="93"/>
                    <a:pt x="54" y="85"/>
                  </a:cubicBezTo>
                  <a:cubicBezTo>
                    <a:pt x="55" y="72"/>
                    <a:pt x="55" y="60"/>
                    <a:pt x="55" y="47"/>
                  </a:cubicBezTo>
                  <a:cubicBezTo>
                    <a:pt x="55" y="43"/>
                    <a:pt x="56" y="38"/>
                    <a:pt x="50" y="38"/>
                  </a:cubicBezTo>
                  <a:cubicBezTo>
                    <a:pt x="47" y="38"/>
                    <a:pt x="45" y="42"/>
                    <a:pt x="45" y="45"/>
                  </a:cubicBezTo>
                  <a:cubicBezTo>
                    <a:pt x="43" y="52"/>
                    <a:pt x="43" y="58"/>
                    <a:pt x="41" y="65"/>
                  </a:cubicBezTo>
                  <a:cubicBezTo>
                    <a:pt x="36" y="82"/>
                    <a:pt x="24" y="85"/>
                    <a:pt x="9" y="73"/>
                  </a:cubicBezTo>
                  <a:cubicBezTo>
                    <a:pt x="4" y="63"/>
                    <a:pt x="13" y="64"/>
                    <a:pt x="18" y="63"/>
                  </a:cubicBezTo>
                  <a:cubicBezTo>
                    <a:pt x="25" y="61"/>
                    <a:pt x="29" y="58"/>
                    <a:pt x="27" y="51"/>
                  </a:cubicBezTo>
                  <a:cubicBezTo>
                    <a:pt x="26" y="45"/>
                    <a:pt x="22" y="44"/>
                    <a:pt x="15" y="45"/>
                  </a:cubicBezTo>
                  <a:cubicBezTo>
                    <a:pt x="0" y="46"/>
                    <a:pt x="9" y="35"/>
                    <a:pt x="9" y="29"/>
                  </a:cubicBezTo>
                  <a:close/>
                </a:path>
              </a:pathLst>
            </a:custGeom>
            <a:solidFill>
              <a:srgbClr val="0C0B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842">
              <a:extLst>
                <a:ext uri="{FF2B5EF4-FFF2-40B4-BE49-F238E27FC236}">
                  <a16:creationId xmlns:a16="http://schemas.microsoft.com/office/drawing/2014/main" id="{FA89A32E-CF9B-4196-8782-FC4E2E0E8FC0}"/>
                </a:ext>
              </a:extLst>
            </p:cNvPr>
            <p:cNvSpPr>
              <a:spLocks/>
            </p:cNvSpPr>
            <p:nvPr/>
          </p:nvSpPr>
          <p:spPr bwMode="auto">
            <a:xfrm>
              <a:off x="1408" y="1507"/>
              <a:ext cx="185" cy="84"/>
            </a:xfrm>
            <a:custGeom>
              <a:avLst/>
              <a:gdLst>
                <a:gd name="T0" fmla="*/ 94 w 164"/>
                <a:gd name="T1" fmla="*/ 0 h 75"/>
                <a:gd name="T2" fmla="*/ 104 w 164"/>
                <a:gd name="T3" fmla="*/ 0 h 75"/>
                <a:gd name="T4" fmla="*/ 99 w 164"/>
                <a:gd name="T5" fmla="*/ 47 h 75"/>
                <a:gd name="T6" fmla="*/ 120 w 164"/>
                <a:gd name="T7" fmla="*/ 65 h 75"/>
                <a:gd name="T8" fmla="*/ 163 w 164"/>
                <a:gd name="T9" fmla="*/ 46 h 75"/>
                <a:gd name="T10" fmla="*/ 146 w 164"/>
                <a:gd name="T11" fmla="*/ 70 h 75"/>
                <a:gd name="T12" fmla="*/ 20 w 164"/>
                <a:gd name="T13" fmla="*/ 58 h 75"/>
                <a:gd name="T14" fmla="*/ 0 w 164"/>
                <a:gd name="T15" fmla="*/ 31 h 75"/>
                <a:gd name="T16" fmla="*/ 80 w 164"/>
                <a:gd name="T17" fmla="*/ 62 h 75"/>
                <a:gd name="T18" fmla="*/ 94 w 164"/>
                <a:gd name="T19" fmla="*/ 49 h 75"/>
                <a:gd name="T20" fmla="*/ 94 w 164"/>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75">
                  <a:moveTo>
                    <a:pt x="94" y="0"/>
                  </a:moveTo>
                  <a:cubicBezTo>
                    <a:pt x="97" y="0"/>
                    <a:pt x="101" y="0"/>
                    <a:pt x="104" y="0"/>
                  </a:cubicBezTo>
                  <a:cubicBezTo>
                    <a:pt x="100" y="15"/>
                    <a:pt x="101" y="32"/>
                    <a:pt x="99" y="47"/>
                  </a:cubicBezTo>
                  <a:cubicBezTo>
                    <a:pt x="97" y="65"/>
                    <a:pt x="105" y="67"/>
                    <a:pt x="120" y="65"/>
                  </a:cubicBezTo>
                  <a:cubicBezTo>
                    <a:pt x="136" y="63"/>
                    <a:pt x="153" y="65"/>
                    <a:pt x="163" y="46"/>
                  </a:cubicBezTo>
                  <a:cubicBezTo>
                    <a:pt x="164" y="59"/>
                    <a:pt x="161" y="68"/>
                    <a:pt x="146" y="70"/>
                  </a:cubicBezTo>
                  <a:cubicBezTo>
                    <a:pt x="103" y="75"/>
                    <a:pt x="62" y="68"/>
                    <a:pt x="20" y="58"/>
                  </a:cubicBezTo>
                  <a:cubicBezTo>
                    <a:pt x="11" y="55"/>
                    <a:pt x="4" y="47"/>
                    <a:pt x="0" y="31"/>
                  </a:cubicBezTo>
                  <a:cubicBezTo>
                    <a:pt x="22" y="62"/>
                    <a:pt x="53" y="56"/>
                    <a:pt x="80" y="62"/>
                  </a:cubicBezTo>
                  <a:cubicBezTo>
                    <a:pt x="91" y="65"/>
                    <a:pt x="95" y="60"/>
                    <a:pt x="94" y="49"/>
                  </a:cubicBezTo>
                  <a:cubicBezTo>
                    <a:pt x="93" y="32"/>
                    <a:pt x="101" y="16"/>
                    <a:pt x="94" y="0"/>
                  </a:cubicBezTo>
                  <a:close/>
                </a:path>
              </a:pathLst>
            </a:custGeom>
            <a:solidFill>
              <a:srgbClr val="44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843">
              <a:extLst>
                <a:ext uri="{FF2B5EF4-FFF2-40B4-BE49-F238E27FC236}">
                  <a16:creationId xmlns:a16="http://schemas.microsoft.com/office/drawing/2014/main" id="{1990CA21-8586-490E-9DB1-0B58A787CF49}"/>
                </a:ext>
              </a:extLst>
            </p:cNvPr>
            <p:cNvSpPr>
              <a:spLocks/>
            </p:cNvSpPr>
            <p:nvPr/>
          </p:nvSpPr>
          <p:spPr bwMode="auto">
            <a:xfrm>
              <a:off x="1442" y="1433"/>
              <a:ext cx="43" cy="49"/>
            </a:xfrm>
            <a:custGeom>
              <a:avLst/>
              <a:gdLst>
                <a:gd name="T0" fmla="*/ 9 w 38"/>
                <a:gd name="T1" fmla="*/ 0 h 44"/>
                <a:gd name="T2" fmla="*/ 20 w 38"/>
                <a:gd name="T3" fmla="*/ 9 h 44"/>
                <a:gd name="T4" fmla="*/ 36 w 38"/>
                <a:gd name="T5" fmla="*/ 18 h 44"/>
                <a:gd name="T6" fmla="*/ 23 w 38"/>
                <a:gd name="T7" fmla="*/ 39 h 44"/>
                <a:gd name="T8" fmla="*/ 9 w 38"/>
                <a:gd name="T9" fmla="*/ 44 h 44"/>
                <a:gd name="T10" fmla="*/ 9 w 38"/>
                <a:gd name="T11" fmla="*/ 0 h 44"/>
              </a:gdLst>
              <a:ahLst/>
              <a:cxnLst>
                <a:cxn ang="0">
                  <a:pos x="T0" y="T1"/>
                </a:cxn>
                <a:cxn ang="0">
                  <a:pos x="T2" y="T3"/>
                </a:cxn>
                <a:cxn ang="0">
                  <a:pos x="T4" y="T5"/>
                </a:cxn>
                <a:cxn ang="0">
                  <a:pos x="T6" y="T7"/>
                </a:cxn>
                <a:cxn ang="0">
                  <a:pos x="T8" y="T9"/>
                </a:cxn>
                <a:cxn ang="0">
                  <a:pos x="T10" y="T11"/>
                </a:cxn>
              </a:cxnLst>
              <a:rect l="0" t="0" r="r" b="b"/>
              <a:pathLst>
                <a:path w="38" h="44">
                  <a:moveTo>
                    <a:pt x="9" y="0"/>
                  </a:moveTo>
                  <a:cubicBezTo>
                    <a:pt x="11" y="5"/>
                    <a:pt x="5" y="19"/>
                    <a:pt x="20" y="9"/>
                  </a:cubicBezTo>
                  <a:cubicBezTo>
                    <a:pt x="22" y="7"/>
                    <a:pt x="30" y="15"/>
                    <a:pt x="36" y="18"/>
                  </a:cubicBezTo>
                  <a:cubicBezTo>
                    <a:pt x="29" y="23"/>
                    <a:pt x="38" y="37"/>
                    <a:pt x="23" y="39"/>
                  </a:cubicBezTo>
                  <a:cubicBezTo>
                    <a:pt x="19" y="39"/>
                    <a:pt x="11" y="35"/>
                    <a:pt x="9" y="44"/>
                  </a:cubicBezTo>
                  <a:cubicBezTo>
                    <a:pt x="0" y="30"/>
                    <a:pt x="4" y="15"/>
                    <a:pt x="9" y="0"/>
                  </a:cubicBezTo>
                  <a:close/>
                </a:path>
              </a:pathLst>
            </a:custGeom>
            <a:solidFill>
              <a:srgbClr val="25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844">
              <a:extLst>
                <a:ext uri="{FF2B5EF4-FFF2-40B4-BE49-F238E27FC236}">
                  <a16:creationId xmlns:a16="http://schemas.microsoft.com/office/drawing/2014/main" id="{307C15A2-9BF0-4758-95A3-A94323811834}"/>
                </a:ext>
              </a:extLst>
            </p:cNvPr>
            <p:cNvSpPr>
              <a:spLocks/>
            </p:cNvSpPr>
            <p:nvPr/>
          </p:nvSpPr>
          <p:spPr bwMode="auto">
            <a:xfrm>
              <a:off x="1522" y="1214"/>
              <a:ext cx="37" cy="93"/>
            </a:xfrm>
            <a:custGeom>
              <a:avLst/>
              <a:gdLst>
                <a:gd name="T0" fmla="*/ 10 w 33"/>
                <a:gd name="T1" fmla="*/ 0 h 83"/>
                <a:gd name="T2" fmla="*/ 19 w 33"/>
                <a:gd name="T3" fmla="*/ 1 h 83"/>
                <a:gd name="T4" fmla="*/ 26 w 33"/>
                <a:gd name="T5" fmla="*/ 54 h 83"/>
                <a:gd name="T6" fmla="*/ 31 w 33"/>
                <a:gd name="T7" fmla="*/ 83 h 83"/>
                <a:gd name="T8" fmla="*/ 10 w 33"/>
                <a:gd name="T9" fmla="*/ 0 h 83"/>
              </a:gdLst>
              <a:ahLst/>
              <a:cxnLst>
                <a:cxn ang="0">
                  <a:pos x="T0" y="T1"/>
                </a:cxn>
                <a:cxn ang="0">
                  <a:pos x="T2" y="T3"/>
                </a:cxn>
                <a:cxn ang="0">
                  <a:pos x="T4" y="T5"/>
                </a:cxn>
                <a:cxn ang="0">
                  <a:pos x="T6" y="T7"/>
                </a:cxn>
                <a:cxn ang="0">
                  <a:pos x="T8" y="T9"/>
                </a:cxn>
              </a:cxnLst>
              <a:rect l="0" t="0" r="r" b="b"/>
              <a:pathLst>
                <a:path w="33" h="83">
                  <a:moveTo>
                    <a:pt x="10" y="0"/>
                  </a:moveTo>
                  <a:cubicBezTo>
                    <a:pt x="13" y="0"/>
                    <a:pt x="16" y="0"/>
                    <a:pt x="19" y="1"/>
                  </a:cubicBezTo>
                  <a:cubicBezTo>
                    <a:pt x="12" y="20"/>
                    <a:pt x="17" y="37"/>
                    <a:pt x="26" y="54"/>
                  </a:cubicBezTo>
                  <a:cubicBezTo>
                    <a:pt x="30" y="63"/>
                    <a:pt x="33" y="73"/>
                    <a:pt x="31" y="83"/>
                  </a:cubicBezTo>
                  <a:cubicBezTo>
                    <a:pt x="21" y="56"/>
                    <a:pt x="0" y="32"/>
                    <a:pt x="10" y="0"/>
                  </a:cubicBezTo>
                  <a:close/>
                </a:path>
              </a:pathLst>
            </a:custGeom>
            <a:solidFill>
              <a:srgbClr val="7C69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845">
              <a:extLst>
                <a:ext uri="{FF2B5EF4-FFF2-40B4-BE49-F238E27FC236}">
                  <a16:creationId xmlns:a16="http://schemas.microsoft.com/office/drawing/2014/main" id="{4601A267-D51B-40A7-BE14-E128861637A6}"/>
                </a:ext>
              </a:extLst>
            </p:cNvPr>
            <p:cNvSpPr>
              <a:spLocks/>
            </p:cNvSpPr>
            <p:nvPr/>
          </p:nvSpPr>
          <p:spPr bwMode="auto">
            <a:xfrm>
              <a:off x="1555" y="1217"/>
              <a:ext cx="22" cy="47"/>
            </a:xfrm>
            <a:custGeom>
              <a:avLst/>
              <a:gdLst>
                <a:gd name="T0" fmla="*/ 0 w 19"/>
                <a:gd name="T1" fmla="*/ 1 h 42"/>
                <a:gd name="T2" fmla="*/ 12 w 19"/>
                <a:gd name="T3" fmla="*/ 4 h 42"/>
                <a:gd name="T4" fmla="*/ 8 w 19"/>
                <a:gd name="T5" fmla="*/ 42 h 42"/>
                <a:gd name="T6" fmla="*/ 0 w 19"/>
                <a:gd name="T7" fmla="*/ 1 h 42"/>
              </a:gdLst>
              <a:ahLst/>
              <a:cxnLst>
                <a:cxn ang="0">
                  <a:pos x="T0" y="T1"/>
                </a:cxn>
                <a:cxn ang="0">
                  <a:pos x="T2" y="T3"/>
                </a:cxn>
                <a:cxn ang="0">
                  <a:pos x="T4" y="T5"/>
                </a:cxn>
                <a:cxn ang="0">
                  <a:pos x="T6" y="T7"/>
                </a:cxn>
              </a:cxnLst>
              <a:rect l="0" t="0" r="r" b="b"/>
              <a:pathLst>
                <a:path w="19" h="42">
                  <a:moveTo>
                    <a:pt x="0" y="1"/>
                  </a:moveTo>
                  <a:cubicBezTo>
                    <a:pt x="4" y="1"/>
                    <a:pt x="8" y="0"/>
                    <a:pt x="12" y="4"/>
                  </a:cubicBezTo>
                  <a:cubicBezTo>
                    <a:pt x="3" y="16"/>
                    <a:pt x="19" y="29"/>
                    <a:pt x="8" y="42"/>
                  </a:cubicBezTo>
                  <a:cubicBezTo>
                    <a:pt x="3" y="28"/>
                    <a:pt x="0" y="15"/>
                    <a:pt x="0" y="1"/>
                  </a:cubicBezTo>
                  <a:close/>
                </a:path>
              </a:pathLst>
            </a:custGeom>
            <a:solidFill>
              <a:srgbClr val="6E67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846">
              <a:extLst>
                <a:ext uri="{FF2B5EF4-FFF2-40B4-BE49-F238E27FC236}">
                  <a16:creationId xmlns:a16="http://schemas.microsoft.com/office/drawing/2014/main" id="{7CFC0271-9FCF-475F-947C-1F44FE49DD0D}"/>
                </a:ext>
              </a:extLst>
            </p:cNvPr>
            <p:cNvSpPr>
              <a:spLocks/>
            </p:cNvSpPr>
            <p:nvPr/>
          </p:nvSpPr>
          <p:spPr bwMode="auto">
            <a:xfrm>
              <a:off x="1506" y="1226"/>
              <a:ext cx="16" cy="47"/>
            </a:xfrm>
            <a:custGeom>
              <a:avLst/>
              <a:gdLst>
                <a:gd name="T0" fmla="*/ 1 w 14"/>
                <a:gd name="T1" fmla="*/ 0 h 42"/>
                <a:gd name="T2" fmla="*/ 14 w 14"/>
                <a:gd name="T3" fmla="*/ 42 h 42"/>
                <a:gd name="T4" fmla="*/ 1 w 14"/>
                <a:gd name="T5" fmla="*/ 0 h 42"/>
              </a:gdLst>
              <a:ahLst/>
              <a:cxnLst>
                <a:cxn ang="0">
                  <a:pos x="T0" y="T1"/>
                </a:cxn>
                <a:cxn ang="0">
                  <a:pos x="T2" y="T3"/>
                </a:cxn>
                <a:cxn ang="0">
                  <a:pos x="T4" y="T5"/>
                </a:cxn>
              </a:cxnLst>
              <a:rect l="0" t="0" r="r" b="b"/>
              <a:pathLst>
                <a:path w="14" h="42">
                  <a:moveTo>
                    <a:pt x="1" y="0"/>
                  </a:moveTo>
                  <a:cubicBezTo>
                    <a:pt x="13" y="13"/>
                    <a:pt x="11" y="28"/>
                    <a:pt x="14" y="42"/>
                  </a:cubicBezTo>
                  <a:cubicBezTo>
                    <a:pt x="6" y="30"/>
                    <a:pt x="0" y="18"/>
                    <a:pt x="1" y="0"/>
                  </a:cubicBezTo>
                  <a:close/>
                </a:path>
              </a:pathLst>
            </a:custGeom>
            <a:solidFill>
              <a:srgbClr val="756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847">
              <a:extLst>
                <a:ext uri="{FF2B5EF4-FFF2-40B4-BE49-F238E27FC236}">
                  <a16:creationId xmlns:a16="http://schemas.microsoft.com/office/drawing/2014/main" id="{7DA51BC7-B6D8-497F-97B5-1249A312AEF3}"/>
                </a:ext>
              </a:extLst>
            </p:cNvPr>
            <p:cNvSpPr>
              <a:spLocks/>
            </p:cNvSpPr>
            <p:nvPr/>
          </p:nvSpPr>
          <p:spPr bwMode="auto">
            <a:xfrm>
              <a:off x="1584" y="1517"/>
              <a:ext cx="20" cy="20"/>
            </a:xfrm>
            <a:custGeom>
              <a:avLst/>
              <a:gdLst>
                <a:gd name="T0" fmla="*/ 8 w 18"/>
                <a:gd name="T1" fmla="*/ 18 h 18"/>
                <a:gd name="T2" fmla="*/ 1 w 18"/>
                <a:gd name="T3" fmla="*/ 7 h 18"/>
                <a:gd name="T4" fmla="*/ 10 w 18"/>
                <a:gd name="T5" fmla="*/ 0 h 18"/>
                <a:gd name="T6" fmla="*/ 17 w 18"/>
                <a:gd name="T7" fmla="*/ 10 h 18"/>
                <a:gd name="T8" fmla="*/ 8 w 18"/>
                <a:gd name="T9" fmla="*/ 18 h 18"/>
              </a:gdLst>
              <a:ahLst/>
              <a:cxnLst>
                <a:cxn ang="0">
                  <a:pos x="T0" y="T1"/>
                </a:cxn>
                <a:cxn ang="0">
                  <a:pos x="T2" y="T3"/>
                </a:cxn>
                <a:cxn ang="0">
                  <a:pos x="T4" y="T5"/>
                </a:cxn>
                <a:cxn ang="0">
                  <a:pos x="T6" y="T7"/>
                </a:cxn>
                <a:cxn ang="0">
                  <a:pos x="T8" y="T9"/>
                </a:cxn>
              </a:cxnLst>
              <a:rect l="0" t="0" r="r" b="b"/>
              <a:pathLst>
                <a:path w="18" h="18">
                  <a:moveTo>
                    <a:pt x="8" y="18"/>
                  </a:moveTo>
                  <a:cubicBezTo>
                    <a:pt x="1" y="17"/>
                    <a:pt x="1" y="11"/>
                    <a:pt x="1" y="7"/>
                  </a:cubicBezTo>
                  <a:cubicBezTo>
                    <a:pt x="0" y="1"/>
                    <a:pt x="6" y="0"/>
                    <a:pt x="10" y="0"/>
                  </a:cubicBezTo>
                  <a:cubicBezTo>
                    <a:pt x="17" y="0"/>
                    <a:pt x="16" y="7"/>
                    <a:pt x="17" y="10"/>
                  </a:cubicBezTo>
                  <a:cubicBezTo>
                    <a:pt x="18" y="16"/>
                    <a:pt x="13" y="17"/>
                    <a:pt x="8" y="18"/>
                  </a:cubicBezTo>
                  <a:close/>
                </a:path>
              </a:pathLst>
            </a:custGeom>
            <a:solidFill>
              <a:srgbClr val="A9A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848">
              <a:extLst>
                <a:ext uri="{FF2B5EF4-FFF2-40B4-BE49-F238E27FC236}">
                  <a16:creationId xmlns:a16="http://schemas.microsoft.com/office/drawing/2014/main" id="{5826BF5D-60AB-48CD-94FD-D57F74208C85}"/>
                </a:ext>
              </a:extLst>
            </p:cNvPr>
            <p:cNvSpPr>
              <a:spLocks/>
            </p:cNvSpPr>
            <p:nvPr/>
          </p:nvSpPr>
          <p:spPr bwMode="auto">
            <a:xfrm>
              <a:off x="1486" y="1219"/>
              <a:ext cx="13" cy="42"/>
            </a:xfrm>
            <a:custGeom>
              <a:avLst/>
              <a:gdLst>
                <a:gd name="T0" fmla="*/ 12 w 12"/>
                <a:gd name="T1" fmla="*/ 37 h 37"/>
                <a:gd name="T2" fmla="*/ 0 w 12"/>
                <a:gd name="T3" fmla="*/ 1 h 37"/>
                <a:gd name="T4" fmla="*/ 5 w 12"/>
                <a:gd name="T5" fmla="*/ 0 h 37"/>
                <a:gd name="T6" fmla="*/ 12 w 12"/>
                <a:gd name="T7" fmla="*/ 37 h 37"/>
              </a:gdLst>
              <a:ahLst/>
              <a:cxnLst>
                <a:cxn ang="0">
                  <a:pos x="T0" y="T1"/>
                </a:cxn>
                <a:cxn ang="0">
                  <a:pos x="T2" y="T3"/>
                </a:cxn>
                <a:cxn ang="0">
                  <a:pos x="T4" y="T5"/>
                </a:cxn>
                <a:cxn ang="0">
                  <a:pos x="T6" y="T7"/>
                </a:cxn>
              </a:cxnLst>
              <a:rect l="0" t="0" r="r" b="b"/>
              <a:pathLst>
                <a:path w="12" h="37">
                  <a:moveTo>
                    <a:pt x="12" y="37"/>
                  </a:moveTo>
                  <a:cubicBezTo>
                    <a:pt x="1" y="27"/>
                    <a:pt x="2" y="13"/>
                    <a:pt x="0" y="1"/>
                  </a:cubicBezTo>
                  <a:cubicBezTo>
                    <a:pt x="1" y="0"/>
                    <a:pt x="3" y="0"/>
                    <a:pt x="5" y="0"/>
                  </a:cubicBezTo>
                  <a:cubicBezTo>
                    <a:pt x="7" y="12"/>
                    <a:pt x="10" y="25"/>
                    <a:pt x="12" y="37"/>
                  </a:cubicBezTo>
                  <a:close/>
                </a:path>
              </a:pathLst>
            </a:custGeom>
            <a:solidFill>
              <a:srgbClr val="523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849">
              <a:extLst>
                <a:ext uri="{FF2B5EF4-FFF2-40B4-BE49-F238E27FC236}">
                  <a16:creationId xmlns:a16="http://schemas.microsoft.com/office/drawing/2014/main" id="{7BEC6DEF-1FD9-40BA-9FBC-939BED2B119A}"/>
                </a:ext>
              </a:extLst>
            </p:cNvPr>
            <p:cNvSpPr>
              <a:spLocks/>
            </p:cNvSpPr>
            <p:nvPr/>
          </p:nvSpPr>
          <p:spPr bwMode="auto">
            <a:xfrm>
              <a:off x="1468" y="1260"/>
              <a:ext cx="13" cy="34"/>
            </a:xfrm>
            <a:custGeom>
              <a:avLst/>
              <a:gdLst>
                <a:gd name="T0" fmla="*/ 8 w 12"/>
                <a:gd name="T1" fmla="*/ 30 h 30"/>
                <a:gd name="T2" fmla="*/ 12 w 12"/>
                <a:gd name="T3" fmla="*/ 0 h 30"/>
                <a:gd name="T4" fmla="*/ 8 w 12"/>
                <a:gd name="T5" fmla="*/ 30 h 30"/>
              </a:gdLst>
              <a:ahLst/>
              <a:cxnLst>
                <a:cxn ang="0">
                  <a:pos x="T0" y="T1"/>
                </a:cxn>
                <a:cxn ang="0">
                  <a:pos x="T2" y="T3"/>
                </a:cxn>
                <a:cxn ang="0">
                  <a:pos x="T4" y="T5"/>
                </a:cxn>
              </a:cxnLst>
              <a:rect l="0" t="0" r="r" b="b"/>
              <a:pathLst>
                <a:path w="12" h="30">
                  <a:moveTo>
                    <a:pt x="8" y="30"/>
                  </a:moveTo>
                  <a:cubicBezTo>
                    <a:pt x="0" y="18"/>
                    <a:pt x="1" y="8"/>
                    <a:pt x="12" y="0"/>
                  </a:cubicBezTo>
                  <a:cubicBezTo>
                    <a:pt x="11" y="10"/>
                    <a:pt x="9" y="20"/>
                    <a:pt x="8" y="30"/>
                  </a:cubicBezTo>
                  <a:close/>
                </a:path>
              </a:pathLst>
            </a:custGeom>
            <a:solidFill>
              <a:srgbClr val="6B5A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850">
              <a:extLst>
                <a:ext uri="{FF2B5EF4-FFF2-40B4-BE49-F238E27FC236}">
                  <a16:creationId xmlns:a16="http://schemas.microsoft.com/office/drawing/2014/main" id="{32B18ACA-B314-4472-8F21-4F75C3CCA528}"/>
                </a:ext>
              </a:extLst>
            </p:cNvPr>
            <p:cNvSpPr>
              <a:spLocks/>
            </p:cNvSpPr>
            <p:nvPr/>
          </p:nvSpPr>
          <p:spPr bwMode="auto">
            <a:xfrm>
              <a:off x="1505" y="1295"/>
              <a:ext cx="19" cy="27"/>
            </a:xfrm>
            <a:custGeom>
              <a:avLst/>
              <a:gdLst>
                <a:gd name="T0" fmla="*/ 17 w 17"/>
                <a:gd name="T1" fmla="*/ 24 h 24"/>
                <a:gd name="T2" fmla="*/ 4 w 17"/>
                <a:gd name="T3" fmla="*/ 0 h 24"/>
                <a:gd name="T4" fmla="*/ 17 w 17"/>
                <a:gd name="T5" fmla="*/ 24 h 24"/>
              </a:gdLst>
              <a:ahLst/>
              <a:cxnLst>
                <a:cxn ang="0">
                  <a:pos x="T0" y="T1"/>
                </a:cxn>
                <a:cxn ang="0">
                  <a:pos x="T2" y="T3"/>
                </a:cxn>
                <a:cxn ang="0">
                  <a:pos x="T4" y="T5"/>
                </a:cxn>
              </a:cxnLst>
              <a:rect l="0" t="0" r="r" b="b"/>
              <a:pathLst>
                <a:path w="17" h="24">
                  <a:moveTo>
                    <a:pt x="17" y="24"/>
                  </a:moveTo>
                  <a:cubicBezTo>
                    <a:pt x="0" y="22"/>
                    <a:pt x="5" y="9"/>
                    <a:pt x="4" y="0"/>
                  </a:cubicBezTo>
                  <a:cubicBezTo>
                    <a:pt x="15" y="4"/>
                    <a:pt x="14" y="14"/>
                    <a:pt x="17" y="24"/>
                  </a:cubicBezTo>
                  <a:close/>
                </a:path>
              </a:pathLst>
            </a:custGeom>
            <a:solidFill>
              <a:srgbClr val="4E3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851">
              <a:extLst>
                <a:ext uri="{FF2B5EF4-FFF2-40B4-BE49-F238E27FC236}">
                  <a16:creationId xmlns:a16="http://schemas.microsoft.com/office/drawing/2014/main" id="{642CDD96-DC00-4950-974B-B4AB11D72FF4}"/>
                </a:ext>
              </a:extLst>
            </p:cNvPr>
            <p:cNvSpPr>
              <a:spLocks/>
            </p:cNvSpPr>
            <p:nvPr/>
          </p:nvSpPr>
          <p:spPr bwMode="auto">
            <a:xfrm>
              <a:off x="1558" y="1360"/>
              <a:ext cx="15" cy="31"/>
            </a:xfrm>
            <a:custGeom>
              <a:avLst/>
              <a:gdLst>
                <a:gd name="T0" fmla="*/ 0 w 14"/>
                <a:gd name="T1" fmla="*/ 0 h 28"/>
                <a:gd name="T2" fmla="*/ 14 w 14"/>
                <a:gd name="T3" fmla="*/ 28 h 28"/>
                <a:gd name="T4" fmla="*/ 0 w 14"/>
                <a:gd name="T5" fmla="*/ 0 h 28"/>
              </a:gdLst>
              <a:ahLst/>
              <a:cxnLst>
                <a:cxn ang="0">
                  <a:pos x="T0" y="T1"/>
                </a:cxn>
                <a:cxn ang="0">
                  <a:pos x="T2" y="T3"/>
                </a:cxn>
                <a:cxn ang="0">
                  <a:pos x="T4" y="T5"/>
                </a:cxn>
              </a:cxnLst>
              <a:rect l="0" t="0" r="r" b="b"/>
              <a:pathLst>
                <a:path w="14" h="28">
                  <a:moveTo>
                    <a:pt x="0" y="0"/>
                  </a:moveTo>
                  <a:cubicBezTo>
                    <a:pt x="9" y="6"/>
                    <a:pt x="11" y="15"/>
                    <a:pt x="14" y="28"/>
                  </a:cubicBezTo>
                  <a:cubicBezTo>
                    <a:pt x="1" y="20"/>
                    <a:pt x="1" y="9"/>
                    <a:pt x="0" y="0"/>
                  </a:cubicBezTo>
                  <a:close/>
                </a:path>
              </a:pathLst>
            </a:custGeom>
            <a:solidFill>
              <a:srgbClr val="696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852">
              <a:extLst>
                <a:ext uri="{FF2B5EF4-FFF2-40B4-BE49-F238E27FC236}">
                  <a16:creationId xmlns:a16="http://schemas.microsoft.com/office/drawing/2014/main" id="{3AA9FCCB-7E95-46B7-B855-5EE4B84E1FF8}"/>
                </a:ext>
              </a:extLst>
            </p:cNvPr>
            <p:cNvSpPr>
              <a:spLocks/>
            </p:cNvSpPr>
            <p:nvPr/>
          </p:nvSpPr>
          <p:spPr bwMode="auto">
            <a:xfrm>
              <a:off x="1527" y="1294"/>
              <a:ext cx="14" cy="33"/>
            </a:xfrm>
            <a:custGeom>
              <a:avLst/>
              <a:gdLst>
                <a:gd name="T0" fmla="*/ 8 w 12"/>
                <a:gd name="T1" fmla="*/ 30 h 30"/>
                <a:gd name="T2" fmla="*/ 2 w 12"/>
                <a:gd name="T3" fmla="*/ 0 h 30"/>
                <a:gd name="T4" fmla="*/ 8 w 12"/>
                <a:gd name="T5" fmla="*/ 30 h 30"/>
              </a:gdLst>
              <a:ahLst/>
              <a:cxnLst>
                <a:cxn ang="0">
                  <a:pos x="T0" y="T1"/>
                </a:cxn>
                <a:cxn ang="0">
                  <a:pos x="T2" y="T3"/>
                </a:cxn>
                <a:cxn ang="0">
                  <a:pos x="T4" y="T5"/>
                </a:cxn>
              </a:cxnLst>
              <a:rect l="0" t="0" r="r" b="b"/>
              <a:pathLst>
                <a:path w="12" h="30">
                  <a:moveTo>
                    <a:pt x="8" y="30"/>
                  </a:moveTo>
                  <a:cubicBezTo>
                    <a:pt x="0" y="22"/>
                    <a:pt x="0" y="12"/>
                    <a:pt x="2" y="0"/>
                  </a:cubicBezTo>
                  <a:cubicBezTo>
                    <a:pt x="12" y="10"/>
                    <a:pt x="9" y="20"/>
                    <a:pt x="8" y="30"/>
                  </a:cubicBezTo>
                  <a:close/>
                </a:path>
              </a:pathLst>
            </a:custGeom>
            <a:solidFill>
              <a:srgbClr val="625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853">
              <a:extLst>
                <a:ext uri="{FF2B5EF4-FFF2-40B4-BE49-F238E27FC236}">
                  <a16:creationId xmlns:a16="http://schemas.microsoft.com/office/drawing/2014/main" id="{7BE8D43E-0E8D-44F7-9044-AA221BB646E1}"/>
                </a:ext>
              </a:extLst>
            </p:cNvPr>
            <p:cNvSpPr>
              <a:spLocks/>
            </p:cNvSpPr>
            <p:nvPr/>
          </p:nvSpPr>
          <p:spPr bwMode="auto">
            <a:xfrm>
              <a:off x="1488" y="1334"/>
              <a:ext cx="12" cy="26"/>
            </a:xfrm>
            <a:custGeom>
              <a:avLst/>
              <a:gdLst>
                <a:gd name="T0" fmla="*/ 4 w 11"/>
                <a:gd name="T1" fmla="*/ 23 h 23"/>
                <a:gd name="T2" fmla="*/ 0 w 11"/>
                <a:gd name="T3" fmla="*/ 0 h 23"/>
                <a:gd name="T4" fmla="*/ 10 w 11"/>
                <a:gd name="T5" fmla="*/ 22 h 23"/>
                <a:gd name="T6" fmla="*/ 4 w 11"/>
                <a:gd name="T7" fmla="*/ 23 h 23"/>
              </a:gdLst>
              <a:ahLst/>
              <a:cxnLst>
                <a:cxn ang="0">
                  <a:pos x="T0" y="T1"/>
                </a:cxn>
                <a:cxn ang="0">
                  <a:pos x="T2" y="T3"/>
                </a:cxn>
                <a:cxn ang="0">
                  <a:pos x="T4" y="T5"/>
                </a:cxn>
                <a:cxn ang="0">
                  <a:pos x="T6" y="T7"/>
                </a:cxn>
              </a:cxnLst>
              <a:rect l="0" t="0" r="r" b="b"/>
              <a:pathLst>
                <a:path w="11" h="23">
                  <a:moveTo>
                    <a:pt x="4" y="23"/>
                  </a:moveTo>
                  <a:cubicBezTo>
                    <a:pt x="3" y="15"/>
                    <a:pt x="1" y="8"/>
                    <a:pt x="0" y="0"/>
                  </a:cubicBezTo>
                  <a:cubicBezTo>
                    <a:pt x="11" y="5"/>
                    <a:pt x="11" y="13"/>
                    <a:pt x="10" y="22"/>
                  </a:cubicBezTo>
                  <a:cubicBezTo>
                    <a:pt x="8" y="22"/>
                    <a:pt x="6" y="23"/>
                    <a:pt x="4" y="23"/>
                  </a:cubicBezTo>
                  <a:close/>
                </a:path>
              </a:pathLst>
            </a:custGeom>
            <a:solidFill>
              <a:srgbClr val="7365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854">
              <a:extLst>
                <a:ext uri="{FF2B5EF4-FFF2-40B4-BE49-F238E27FC236}">
                  <a16:creationId xmlns:a16="http://schemas.microsoft.com/office/drawing/2014/main" id="{2CCD820D-6DF4-4128-BBA9-233678DC4DD1}"/>
                </a:ext>
              </a:extLst>
            </p:cNvPr>
            <p:cNvSpPr>
              <a:spLocks/>
            </p:cNvSpPr>
            <p:nvPr/>
          </p:nvSpPr>
          <p:spPr bwMode="auto">
            <a:xfrm>
              <a:off x="1576" y="1365"/>
              <a:ext cx="20" cy="34"/>
            </a:xfrm>
            <a:custGeom>
              <a:avLst/>
              <a:gdLst>
                <a:gd name="T0" fmla="*/ 18 w 18"/>
                <a:gd name="T1" fmla="*/ 30 h 30"/>
                <a:gd name="T2" fmla="*/ 0 w 18"/>
                <a:gd name="T3" fmla="*/ 0 h 30"/>
                <a:gd name="T4" fmla="*/ 18 w 18"/>
                <a:gd name="T5" fmla="*/ 30 h 30"/>
              </a:gdLst>
              <a:ahLst/>
              <a:cxnLst>
                <a:cxn ang="0">
                  <a:pos x="T0" y="T1"/>
                </a:cxn>
                <a:cxn ang="0">
                  <a:pos x="T2" y="T3"/>
                </a:cxn>
                <a:cxn ang="0">
                  <a:pos x="T4" y="T5"/>
                </a:cxn>
              </a:cxnLst>
              <a:rect l="0" t="0" r="r" b="b"/>
              <a:pathLst>
                <a:path w="18" h="30">
                  <a:moveTo>
                    <a:pt x="18" y="30"/>
                  </a:moveTo>
                  <a:cubicBezTo>
                    <a:pt x="2" y="22"/>
                    <a:pt x="3" y="13"/>
                    <a:pt x="0" y="0"/>
                  </a:cubicBezTo>
                  <a:cubicBezTo>
                    <a:pt x="14" y="8"/>
                    <a:pt x="11" y="18"/>
                    <a:pt x="18" y="30"/>
                  </a:cubicBezTo>
                  <a:close/>
                </a:path>
              </a:pathLst>
            </a:custGeom>
            <a:solidFill>
              <a:srgbClr val="898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855">
              <a:extLst>
                <a:ext uri="{FF2B5EF4-FFF2-40B4-BE49-F238E27FC236}">
                  <a16:creationId xmlns:a16="http://schemas.microsoft.com/office/drawing/2014/main" id="{071C7860-8465-4EF3-84FE-0A885DD6A9C4}"/>
                </a:ext>
              </a:extLst>
            </p:cNvPr>
            <p:cNvSpPr>
              <a:spLocks/>
            </p:cNvSpPr>
            <p:nvPr/>
          </p:nvSpPr>
          <p:spPr bwMode="auto">
            <a:xfrm>
              <a:off x="1509" y="1338"/>
              <a:ext cx="12" cy="35"/>
            </a:xfrm>
            <a:custGeom>
              <a:avLst/>
              <a:gdLst>
                <a:gd name="T0" fmla="*/ 8 w 10"/>
                <a:gd name="T1" fmla="*/ 31 h 31"/>
                <a:gd name="T2" fmla="*/ 1 w 10"/>
                <a:gd name="T3" fmla="*/ 0 h 31"/>
                <a:gd name="T4" fmla="*/ 8 w 10"/>
                <a:gd name="T5" fmla="*/ 31 h 31"/>
              </a:gdLst>
              <a:ahLst/>
              <a:cxnLst>
                <a:cxn ang="0">
                  <a:pos x="T0" y="T1"/>
                </a:cxn>
                <a:cxn ang="0">
                  <a:pos x="T2" y="T3"/>
                </a:cxn>
                <a:cxn ang="0">
                  <a:pos x="T4" y="T5"/>
                </a:cxn>
              </a:cxnLst>
              <a:rect l="0" t="0" r="r" b="b"/>
              <a:pathLst>
                <a:path w="10" h="31">
                  <a:moveTo>
                    <a:pt x="8" y="31"/>
                  </a:moveTo>
                  <a:cubicBezTo>
                    <a:pt x="0" y="21"/>
                    <a:pt x="0" y="12"/>
                    <a:pt x="1" y="0"/>
                  </a:cubicBezTo>
                  <a:cubicBezTo>
                    <a:pt x="10" y="10"/>
                    <a:pt x="10" y="19"/>
                    <a:pt x="8" y="31"/>
                  </a:cubicBezTo>
                  <a:close/>
                </a:path>
              </a:pathLst>
            </a:custGeom>
            <a:solidFill>
              <a:srgbClr val="5A51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856">
              <a:extLst>
                <a:ext uri="{FF2B5EF4-FFF2-40B4-BE49-F238E27FC236}">
                  <a16:creationId xmlns:a16="http://schemas.microsoft.com/office/drawing/2014/main" id="{9C21F132-C7F2-4229-B63F-7D4E1B456B65}"/>
                </a:ext>
              </a:extLst>
            </p:cNvPr>
            <p:cNvSpPr>
              <a:spLocks/>
            </p:cNvSpPr>
            <p:nvPr/>
          </p:nvSpPr>
          <p:spPr bwMode="auto">
            <a:xfrm>
              <a:off x="1552" y="1316"/>
              <a:ext cx="16" cy="37"/>
            </a:xfrm>
            <a:custGeom>
              <a:avLst/>
              <a:gdLst>
                <a:gd name="T0" fmla="*/ 14 w 14"/>
                <a:gd name="T1" fmla="*/ 33 h 33"/>
                <a:gd name="T2" fmla="*/ 1 w 14"/>
                <a:gd name="T3" fmla="*/ 0 h 33"/>
                <a:gd name="T4" fmla="*/ 14 w 14"/>
                <a:gd name="T5" fmla="*/ 33 h 33"/>
              </a:gdLst>
              <a:ahLst/>
              <a:cxnLst>
                <a:cxn ang="0">
                  <a:pos x="T0" y="T1"/>
                </a:cxn>
                <a:cxn ang="0">
                  <a:pos x="T2" y="T3"/>
                </a:cxn>
                <a:cxn ang="0">
                  <a:pos x="T4" y="T5"/>
                </a:cxn>
              </a:cxnLst>
              <a:rect l="0" t="0" r="r" b="b"/>
              <a:pathLst>
                <a:path w="14" h="33">
                  <a:moveTo>
                    <a:pt x="14" y="33"/>
                  </a:moveTo>
                  <a:cubicBezTo>
                    <a:pt x="0" y="22"/>
                    <a:pt x="4" y="12"/>
                    <a:pt x="1" y="0"/>
                  </a:cubicBezTo>
                  <a:cubicBezTo>
                    <a:pt x="13" y="10"/>
                    <a:pt x="10" y="20"/>
                    <a:pt x="14" y="33"/>
                  </a:cubicBezTo>
                  <a:close/>
                </a:path>
              </a:pathLst>
            </a:custGeom>
            <a:solidFill>
              <a:srgbClr val="716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857">
              <a:extLst>
                <a:ext uri="{FF2B5EF4-FFF2-40B4-BE49-F238E27FC236}">
                  <a16:creationId xmlns:a16="http://schemas.microsoft.com/office/drawing/2014/main" id="{844E3176-41B5-4D23-89DF-53257D19B5A4}"/>
                </a:ext>
              </a:extLst>
            </p:cNvPr>
            <p:cNvSpPr>
              <a:spLocks/>
            </p:cNvSpPr>
            <p:nvPr/>
          </p:nvSpPr>
          <p:spPr bwMode="auto">
            <a:xfrm>
              <a:off x="1532" y="1347"/>
              <a:ext cx="12" cy="29"/>
            </a:xfrm>
            <a:custGeom>
              <a:avLst/>
              <a:gdLst>
                <a:gd name="T0" fmla="*/ 8 w 11"/>
                <a:gd name="T1" fmla="*/ 25 h 25"/>
                <a:gd name="T2" fmla="*/ 1 w 11"/>
                <a:gd name="T3" fmla="*/ 0 h 25"/>
                <a:gd name="T4" fmla="*/ 8 w 11"/>
                <a:gd name="T5" fmla="*/ 25 h 25"/>
              </a:gdLst>
              <a:ahLst/>
              <a:cxnLst>
                <a:cxn ang="0">
                  <a:pos x="T0" y="T1"/>
                </a:cxn>
                <a:cxn ang="0">
                  <a:pos x="T2" y="T3"/>
                </a:cxn>
                <a:cxn ang="0">
                  <a:pos x="T4" y="T5"/>
                </a:cxn>
              </a:cxnLst>
              <a:rect l="0" t="0" r="r" b="b"/>
              <a:pathLst>
                <a:path w="11" h="25">
                  <a:moveTo>
                    <a:pt x="8" y="25"/>
                  </a:moveTo>
                  <a:cubicBezTo>
                    <a:pt x="2" y="18"/>
                    <a:pt x="0" y="10"/>
                    <a:pt x="1" y="0"/>
                  </a:cubicBezTo>
                  <a:cubicBezTo>
                    <a:pt x="11" y="8"/>
                    <a:pt x="10" y="17"/>
                    <a:pt x="8" y="25"/>
                  </a:cubicBezTo>
                  <a:close/>
                </a:path>
              </a:pathLst>
            </a:custGeom>
            <a:solidFill>
              <a:srgbClr val="594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858">
              <a:extLst>
                <a:ext uri="{FF2B5EF4-FFF2-40B4-BE49-F238E27FC236}">
                  <a16:creationId xmlns:a16="http://schemas.microsoft.com/office/drawing/2014/main" id="{D62F7E99-69D8-4615-A38A-75498A543661}"/>
                </a:ext>
              </a:extLst>
            </p:cNvPr>
            <p:cNvSpPr>
              <a:spLocks/>
            </p:cNvSpPr>
            <p:nvPr/>
          </p:nvSpPr>
          <p:spPr bwMode="auto">
            <a:xfrm>
              <a:off x="1455" y="1236"/>
              <a:ext cx="15" cy="33"/>
            </a:xfrm>
            <a:custGeom>
              <a:avLst/>
              <a:gdLst>
                <a:gd name="T0" fmla="*/ 11 w 13"/>
                <a:gd name="T1" fmla="*/ 29 h 29"/>
                <a:gd name="T2" fmla="*/ 2 w 13"/>
                <a:gd name="T3" fmla="*/ 0 h 29"/>
                <a:gd name="T4" fmla="*/ 11 w 13"/>
                <a:gd name="T5" fmla="*/ 29 h 29"/>
              </a:gdLst>
              <a:ahLst/>
              <a:cxnLst>
                <a:cxn ang="0">
                  <a:pos x="T0" y="T1"/>
                </a:cxn>
                <a:cxn ang="0">
                  <a:pos x="T2" y="T3"/>
                </a:cxn>
                <a:cxn ang="0">
                  <a:pos x="T4" y="T5"/>
                </a:cxn>
              </a:cxnLst>
              <a:rect l="0" t="0" r="r" b="b"/>
              <a:pathLst>
                <a:path w="13" h="29">
                  <a:moveTo>
                    <a:pt x="11" y="29"/>
                  </a:moveTo>
                  <a:cubicBezTo>
                    <a:pt x="0" y="19"/>
                    <a:pt x="1" y="11"/>
                    <a:pt x="2" y="0"/>
                  </a:cubicBezTo>
                  <a:cubicBezTo>
                    <a:pt x="13" y="9"/>
                    <a:pt x="8" y="18"/>
                    <a:pt x="11" y="29"/>
                  </a:cubicBezTo>
                  <a:close/>
                </a:path>
              </a:pathLst>
            </a:custGeom>
            <a:solidFill>
              <a:srgbClr val="726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859">
              <a:extLst>
                <a:ext uri="{FF2B5EF4-FFF2-40B4-BE49-F238E27FC236}">
                  <a16:creationId xmlns:a16="http://schemas.microsoft.com/office/drawing/2014/main" id="{FE1BBA03-2B3B-4B4F-A1B4-CCD2C1856FC9}"/>
                </a:ext>
              </a:extLst>
            </p:cNvPr>
            <p:cNvSpPr>
              <a:spLocks/>
            </p:cNvSpPr>
            <p:nvPr/>
          </p:nvSpPr>
          <p:spPr bwMode="auto">
            <a:xfrm>
              <a:off x="1437" y="1360"/>
              <a:ext cx="18" cy="31"/>
            </a:xfrm>
            <a:custGeom>
              <a:avLst/>
              <a:gdLst>
                <a:gd name="T0" fmla="*/ 6 w 16"/>
                <a:gd name="T1" fmla="*/ 28 h 28"/>
                <a:gd name="T2" fmla="*/ 6 w 16"/>
                <a:gd name="T3" fmla="*/ 0 h 28"/>
                <a:gd name="T4" fmla="*/ 6 w 16"/>
                <a:gd name="T5" fmla="*/ 28 h 28"/>
              </a:gdLst>
              <a:ahLst/>
              <a:cxnLst>
                <a:cxn ang="0">
                  <a:pos x="T0" y="T1"/>
                </a:cxn>
                <a:cxn ang="0">
                  <a:pos x="T2" y="T3"/>
                </a:cxn>
                <a:cxn ang="0">
                  <a:pos x="T4" y="T5"/>
                </a:cxn>
              </a:cxnLst>
              <a:rect l="0" t="0" r="r" b="b"/>
              <a:pathLst>
                <a:path w="16" h="28">
                  <a:moveTo>
                    <a:pt x="6" y="28"/>
                  </a:moveTo>
                  <a:cubicBezTo>
                    <a:pt x="0" y="17"/>
                    <a:pt x="5" y="11"/>
                    <a:pt x="6" y="0"/>
                  </a:cubicBezTo>
                  <a:cubicBezTo>
                    <a:pt x="16" y="12"/>
                    <a:pt x="12" y="18"/>
                    <a:pt x="6" y="28"/>
                  </a:cubicBezTo>
                  <a:close/>
                </a:path>
              </a:pathLst>
            </a:custGeom>
            <a:solidFill>
              <a:srgbClr val="827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860">
              <a:extLst>
                <a:ext uri="{FF2B5EF4-FFF2-40B4-BE49-F238E27FC236}">
                  <a16:creationId xmlns:a16="http://schemas.microsoft.com/office/drawing/2014/main" id="{B9456C46-A98F-4B56-B02D-B1676E6D5B26}"/>
                </a:ext>
              </a:extLst>
            </p:cNvPr>
            <p:cNvSpPr>
              <a:spLocks/>
            </p:cNvSpPr>
            <p:nvPr/>
          </p:nvSpPr>
          <p:spPr bwMode="auto">
            <a:xfrm>
              <a:off x="1476" y="1332"/>
              <a:ext cx="8" cy="26"/>
            </a:xfrm>
            <a:custGeom>
              <a:avLst/>
              <a:gdLst>
                <a:gd name="T0" fmla="*/ 1 w 7"/>
                <a:gd name="T1" fmla="*/ 0 h 23"/>
                <a:gd name="T2" fmla="*/ 6 w 7"/>
                <a:gd name="T3" fmla="*/ 23 h 23"/>
                <a:gd name="T4" fmla="*/ 1 w 7"/>
                <a:gd name="T5" fmla="*/ 0 h 23"/>
              </a:gdLst>
              <a:ahLst/>
              <a:cxnLst>
                <a:cxn ang="0">
                  <a:pos x="T0" y="T1"/>
                </a:cxn>
                <a:cxn ang="0">
                  <a:pos x="T2" y="T3"/>
                </a:cxn>
                <a:cxn ang="0">
                  <a:pos x="T4" y="T5"/>
                </a:cxn>
              </a:cxnLst>
              <a:rect l="0" t="0" r="r" b="b"/>
              <a:pathLst>
                <a:path w="7" h="23">
                  <a:moveTo>
                    <a:pt x="1" y="0"/>
                  </a:moveTo>
                  <a:cubicBezTo>
                    <a:pt x="7" y="10"/>
                    <a:pt x="7" y="10"/>
                    <a:pt x="6" y="23"/>
                  </a:cubicBezTo>
                  <a:cubicBezTo>
                    <a:pt x="0" y="13"/>
                    <a:pt x="0" y="13"/>
                    <a:pt x="1" y="0"/>
                  </a:cubicBezTo>
                  <a:close/>
                </a:path>
              </a:pathLst>
            </a:custGeom>
            <a:solidFill>
              <a:srgbClr val="7666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861">
              <a:extLst>
                <a:ext uri="{FF2B5EF4-FFF2-40B4-BE49-F238E27FC236}">
                  <a16:creationId xmlns:a16="http://schemas.microsoft.com/office/drawing/2014/main" id="{56263324-0A2F-4CD1-8AB4-C58C827218AC}"/>
                </a:ext>
              </a:extLst>
            </p:cNvPr>
            <p:cNvSpPr>
              <a:spLocks/>
            </p:cNvSpPr>
            <p:nvPr/>
          </p:nvSpPr>
          <p:spPr bwMode="auto">
            <a:xfrm>
              <a:off x="1458" y="1316"/>
              <a:ext cx="17" cy="36"/>
            </a:xfrm>
            <a:custGeom>
              <a:avLst/>
              <a:gdLst>
                <a:gd name="T0" fmla="*/ 11 w 15"/>
                <a:gd name="T1" fmla="*/ 32 h 32"/>
                <a:gd name="T2" fmla="*/ 9 w 15"/>
                <a:gd name="T3" fmla="*/ 0 h 32"/>
                <a:gd name="T4" fmla="*/ 11 w 15"/>
                <a:gd name="T5" fmla="*/ 32 h 32"/>
              </a:gdLst>
              <a:ahLst/>
              <a:cxnLst>
                <a:cxn ang="0">
                  <a:pos x="T0" y="T1"/>
                </a:cxn>
                <a:cxn ang="0">
                  <a:pos x="T2" y="T3"/>
                </a:cxn>
                <a:cxn ang="0">
                  <a:pos x="T4" y="T5"/>
                </a:cxn>
              </a:cxnLst>
              <a:rect l="0" t="0" r="r" b="b"/>
              <a:pathLst>
                <a:path w="15" h="32">
                  <a:moveTo>
                    <a:pt x="11" y="32"/>
                  </a:moveTo>
                  <a:cubicBezTo>
                    <a:pt x="0" y="19"/>
                    <a:pt x="5" y="12"/>
                    <a:pt x="9" y="0"/>
                  </a:cubicBezTo>
                  <a:cubicBezTo>
                    <a:pt x="15" y="13"/>
                    <a:pt x="10" y="20"/>
                    <a:pt x="11" y="32"/>
                  </a:cubicBezTo>
                  <a:close/>
                </a:path>
              </a:pathLst>
            </a:custGeom>
            <a:solidFill>
              <a:srgbClr val="6F64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862">
              <a:extLst>
                <a:ext uri="{FF2B5EF4-FFF2-40B4-BE49-F238E27FC236}">
                  <a16:creationId xmlns:a16="http://schemas.microsoft.com/office/drawing/2014/main" id="{71B00730-D5C6-446E-AD78-FAEA3D9BD8F4}"/>
                </a:ext>
              </a:extLst>
            </p:cNvPr>
            <p:cNvSpPr>
              <a:spLocks/>
            </p:cNvSpPr>
            <p:nvPr/>
          </p:nvSpPr>
          <p:spPr bwMode="auto">
            <a:xfrm>
              <a:off x="1488" y="1267"/>
              <a:ext cx="12" cy="29"/>
            </a:xfrm>
            <a:custGeom>
              <a:avLst/>
              <a:gdLst>
                <a:gd name="T0" fmla="*/ 7 w 11"/>
                <a:gd name="T1" fmla="*/ 26 h 26"/>
                <a:gd name="T2" fmla="*/ 2 w 11"/>
                <a:gd name="T3" fmla="*/ 0 h 26"/>
                <a:gd name="T4" fmla="*/ 7 w 11"/>
                <a:gd name="T5" fmla="*/ 26 h 26"/>
              </a:gdLst>
              <a:ahLst/>
              <a:cxnLst>
                <a:cxn ang="0">
                  <a:pos x="T0" y="T1"/>
                </a:cxn>
                <a:cxn ang="0">
                  <a:pos x="T2" y="T3"/>
                </a:cxn>
                <a:cxn ang="0">
                  <a:pos x="T4" y="T5"/>
                </a:cxn>
              </a:cxnLst>
              <a:rect l="0" t="0" r="r" b="b"/>
              <a:pathLst>
                <a:path w="11" h="26">
                  <a:moveTo>
                    <a:pt x="7" y="26"/>
                  </a:moveTo>
                  <a:cubicBezTo>
                    <a:pt x="4" y="18"/>
                    <a:pt x="0" y="10"/>
                    <a:pt x="2" y="0"/>
                  </a:cubicBezTo>
                  <a:cubicBezTo>
                    <a:pt x="11" y="9"/>
                    <a:pt x="8" y="17"/>
                    <a:pt x="7" y="26"/>
                  </a:cubicBezTo>
                  <a:close/>
                </a:path>
              </a:pathLst>
            </a:custGeom>
            <a:solidFill>
              <a:srgbClr val="523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863">
              <a:extLst>
                <a:ext uri="{FF2B5EF4-FFF2-40B4-BE49-F238E27FC236}">
                  <a16:creationId xmlns:a16="http://schemas.microsoft.com/office/drawing/2014/main" id="{9125E039-115D-45D2-A140-C0B804F67A1A}"/>
                </a:ext>
              </a:extLst>
            </p:cNvPr>
            <p:cNvSpPr>
              <a:spLocks/>
            </p:cNvSpPr>
            <p:nvPr/>
          </p:nvSpPr>
          <p:spPr bwMode="auto">
            <a:xfrm>
              <a:off x="898" y="2876"/>
              <a:ext cx="55" cy="131"/>
            </a:xfrm>
            <a:custGeom>
              <a:avLst/>
              <a:gdLst>
                <a:gd name="T0" fmla="*/ 25 w 49"/>
                <a:gd name="T1" fmla="*/ 12 h 116"/>
                <a:gd name="T2" fmla="*/ 37 w 49"/>
                <a:gd name="T3" fmla="*/ 16 h 116"/>
                <a:gd name="T4" fmla="*/ 34 w 49"/>
                <a:gd name="T5" fmla="*/ 66 h 116"/>
                <a:gd name="T6" fmla="*/ 37 w 49"/>
                <a:gd name="T7" fmla="*/ 100 h 116"/>
                <a:gd name="T8" fmla="*/ 37 w 49"/>
                <a:gd name="T9" fmla="*/ 100 h 116"/>
                <a:gd name="T10" fmla="*/ 25 w 49"/>
                <a:gd name="T11" fmla="*/ 113 h 116"/>
                <a:gd name="T12" fmla="*/ 13 w 49"/>
                <a:gd name="T13" fmla="*/ 105 h 116"/>
                <a:gd name="T14" fmla="*/ 5 w 49"/>
                <a:gd name="T15" fmla="*/ 61 h 116"/>
                <a:gd name="T16" fmla="*/ 10 w 49"/>
                <a:gd name="T17" fmla="*/ 64 h 116"/>
                <a:gd name="T18" fmla="*/ 19 w 49"/>
                <a:gd name="T19" fmla="*/ 56 h 116"/>
                <a:gd name="T20" fmla="*/ 24 w 49"/>
                <a:gd name="T21" fmla="*/ 16 h 116"/>
                <a:gd name="T22" fmla="*/ 25 w 49"/>
                <a:gd name="T23" fmla="*/ 1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116">
                  <a:moveTo>
                    <a:pt x="25" y="12"/>
                  </a:moveTo>
                  <a:cubicBezTo>
                    <a:pt x="30" y="9"/>
                    <a:pt x="39" y="0"/>
                    <a:pt x="37" y="16"/>
                  </a:cubicBezTo>
                  <a:cubicBezTo>
                    <a:pt x="34" y="33"/>
                    <a:pt x="49" y="50"/>
                    <a:pt x="34" y="66"/>
                  </a:cubicBezTo>
                  <a:cubicBezTo>
                    <a:pt x="48" y="76"/>
                    <a:pt x="40" y="88"/>
                    <a:pt x="37" y="100"/>
                  </a:cubicBezTo>
                  <a:cubicBezTo>
                    <a:pt x="37" y="100"/>
                    <a:pt x="37" y="100"/>
                    <a:pt x="37" y="100"/>
                  </a:cubicBezTo>
                  <a:cubicBezTo>
                    <a:pt x="31" y="102"/>
                    <a:pt x="30" y="109"/>
                    <a:pt x="25" y="113"/>
                  </a:cubicBezTo>
                  <a:cubicBezTo>
                    <a:pt x="18" y="116"/>
                    <a:pt x="26" y="98"/>
                    <a:pt x="13" y="105"/>
                  </a:cubicBezTo>
                  <a:cubicBezTo>
                    <a:pt x="9" y="107"/>
                    <a:pt x="0" y="68"/>
                    <a:pt x="5" y="61"/>
                  </a:cubicBezTo>
                  <a:cubicBezTo>
                    <a:pt x="8" y="58"/>
                    <a:pt x="8" y="63"/>
                    <a:pt x="10" y="64"/>
                  </a:cubicBezTo>
                  <a:cubicBezTo>
                    <a:pt x="17" y="66"/>
                    <a:pt x="21" y="58"/>
                    <a:pt x="19" y="56"/>
                  </a:cubicBezTo>
                  <a:cubicBezTo>
                    <a:pt x="0" y="40"/>
                    <a:pt x="16" y="28"/>
                    <a:pt x="24" y="16"/>
                  </a:cubicBezTo>
                  <a:cubicBezTo>
                    <a:pt x="25" y="15"/>
                    <a:pt x="25" y="13"/>
                    <a:pt x="25" y="12"/>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864">
              <a:extLst>
                <a:ext uri="{FF2B5EF4-FFF2-40B4-BE49-F238E27FC236}">
                  <a16:creationId xmlns:a16="http://schemas.microsoft.com/office/drawing/2014/main" id="{9B0DD436-75DA-4323-AAA2-4943B6F53C21}"/>
                </a:ext>
              </a:extLst>
            </p:cNvPr>
            <p:cNvSpPr>
              <a:spLocks/>
            </p:cNvSpPr>
            <p:nvPr/>
          </p:nvSpPr>
          <p:spPr bwMode="auto">
            <a:xfrm>
              <a:off x="979" y="3103"/>
              <a:ext cx="55" cy="54"/>
            </a:xfrm>
            <a:custGeom>
              <a:avLst/>
              <a:gdLst>
                <a:gd name="T0" fmla="*/ 0 w 49"/>
                <a:gd name="T1" fmla="*/ 0 h 48"/>
                <a:gd name="T2" fmla="*/ 49 w 49"/>
                <a:gd name="T3" fmla="*/ 48 h 48"/>
                <a:gd name="T4" fmla="*/ 0 w 49"/>
                <a:gd name="T5" fmla="*/ 0 h 48"/>
              </a:gdLst>
              <a:ahLst/>
              <a:cxnLst>
                <a:cxn ang="0">
                  <a:pos x="T0" y="T1"/>
                </a:cxn>
                <a:cxn ang="0">
                  <a:pos x="T2" y="T3"/>
                </a:cxn>
                <a:cxn ang="0">
                  <a:pos x="T4" y="T5"/>
                </a:cxn>
              </a:cxnLst>
              <a:rect l="0" t="0" r="r" b="b"/>
              <a:pathLst>
                <a:path w="49" h="48">
                  <a:moveTo>
                    <a:pt x="0" y="0"/>
                  </a:moveTo>
                  <a:cubicBezTo>
                    <a:pt x="36" y="9"/>
                    <a:pt x="47" y="19"/>
                    <a:pt x="49" y="48"/>
                  </a:cubicBezTo>
                  <a:cubicBezTo>
                    <a:pt x="5" y="40"/>
                    <a:pt x="4" y="39"/>
                    <a:pt x="0" y="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865">
              <a:extLst>
                <a:ext uri="{FF2B5EF4-FFF2-40B4-BE49-F238E27FC236}">
                  <a16:creationId xmlns:a16="http://schemas.microsoft.com/office/drawing/2014/main" id="{A7A80856-723B-4398-9140-61ADD8815175}"/>
                </a:ext>
              </a:extLst>
            </p:cNvPr>
            <p:cNvSpPr>
              <a:spLocks/>
            </p:cNvSpPr>
            <p:nvPr/>
          </p:nvSpPr>
          <p:spPr bwMode="auto">
            <a:xfrm>
              <a:off x="989" y="3155"/>
              <a:ext cx="65" cy="55"/>
            </a:xfrm>
            <a:custGeom>
              <a:avLst/>
              <a:gdLst>
                <a:gd name="T0" fmla="*/ 48 w 58"/>
                <a:gd name="T1" fmla="*/ 48 h 49"/>
                <a:gd name="T2" fmla="*/ 16 w 58"/>
                <a:gd name="T3" fmla="*/ 29 h 49"/>
                <a:gd name="T4" fmla="*/ 2 w 58"/>
                <a:gd name="T5" fmla="*/ 8 h 49"/>
                <a:gd name="T6" fmla="*/ 9 w 58"/>
                <a:gd name="T7" fmla="*/ 0 h 49"/>
                <a:gd name="T8" fmla="*/ 57 w 58"/>
                <a:gd name="T9" fmla="*/ 40 h 49"/>
                <a:gd name="T10" fmla="*/ 48 w 58"/>
                <a:gd name="T11" fmla="*/ 48 h 49"/>
              </a:gdLst>
              <a:ahLst/>
              <a:cxnLst>
                <a:cxn ang="0">
                  <a:pos x="T0" y="T1"/>
                </a:cxn>
                <a:cxn ang="0">
                  <a:pos x="T2" y="T3"/>
                </a:cxn>
                <a:cxn ang="0">
                  <a:pos x="T4" y="T5"/>
                </a:cxn>
                <a:cxn ang="0">
                  <a:pos x="T6" y="T7"/>
                </a:cxn>
                <a:cxn ang="0">
                  <a:pos x="T8" y="T9"/>
                </a:cxn>
                <a:cxn ang="0">
                  <a:pos x="T10" y="T11"/>
                </a:cxn>
              </a:cxnLst>
              <a:rect l="0" t="0" r="r" b="b"/>
              <a:pathLst>
                <a:path w="58" h="49">
                  <a:moveTo>
                    <a:pt x="48" y="48"/>
                  </a:moveTo>
                  <a:cubicBezTo>
                    <a:pt x="41" y="37"/>
                    <a:pt x="28" y="33"/>
                    <a:pt x="16" y="29"/>
                  </a:cubicBezTo>
                  <a:cubicBezTo>
                    <a:pt x="4" y="26"/>
                    <a:pt x="5" y="17"/>
                    <a:pt x="2" y="8"/>
                  </a:cubicBezTo>
                  <a:cubicBezTo>
                    <a:pt x="0" y="1"/>
                    <a:pt x="4" y="0"/>
                    <a:pt x="9" y="0"/>
                  </a:cubicBezTo>
                  <a:cubicBezTo>
                    <a:pt x="33" y="0"/>
                    <a:pt x="53" y="17"/>
                    <a:pt x="57" y="40"/>
                  </a:cubicBezTo>
                  <a:cubicBezTo>
                    <a:pt x="58" y="49"/>
                    <a:pt x="53" y="48"/>
                    <a:pt x="48" y="48"/>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866">
              <a:extLst>
                <a:ext uri="{FF2B5EF4-FFF2-40B4-BE49-F238E27FC236}">
                  <a16:creationId xmlns:a16="http://schemas.microsoft.com/office/drawing/2014/main" id="{C43153FD-57DE-444E-BA07-6135BF919125}"/>
                </a:ext>
              </a:extLst>
            </p:cNvPr>
            <p:cNvSpPr>
              <a:spLocks/>
            </p:cNvSpPr>
            <p:nvPr/>
          </p:nvSpPr>
          <p:spPr bwMode="auto">
            <a:xfrm>
              <a:off x="958" y="2769"/>
              <a:ext cx="48" cy="76"/>
            </a:xfrm>
            <a:custGeom>
              <a:avLst/>
              <a:gdLst>
                <a:gd name="T0" fmla="*/ 20 w 43"/>
                <a:gd name="T1" fmla="*/ 0 h 68"/>
                <a:gd name="T2" fmla="*/ 25 w 43"/>
                <a:gd name="T3" fmla="*/ 27 h 68"/>
                <a:gd name="T4" fmla="*/ 36 w 43"/>
                <a:gd name="T5" fmla="*/ 30 h 68"/>
                <a:gd name="T6" fmla="*/ 33 w 43"/>
                <a:gd name="T7" fmla="*/ 49 h 68"/>
                <a:gd name="T8" fmla="*/ 20 w 43"/>
                <a:gd name="T9" fmla="*/ 68 h 68"/>
                <a:gd name="T10" fmla="*/ 20 w 43"/>
                <a:gd name="T11" fmla="*/ 68 h 68"/>
                <a:gd name="T12" fmla="*/ 12 w 43"/>
                <a:gd name="T13" fmla="*/ 68 h 68"/>
                <a:gd name="T14" fmla="*/ 12 w 43"/>
                <a:gd name="T15" fmla="*/ 68 h 68"/>
                <a:gd name="T16" fmla="*/ 15 w 43"/>
                <a:gd name="T17" fmla="*/ 45 h 68"/>
                <a:gd name="T18" fmla="*/ 16 w 43"/>
                <a:gd name="T19" fmla="*/ 39 h 68"/>
                <a:gd name="T20" fmla="*/ 16 w 43"/>
                <a:gd name="T21" fmla="*/ 9 h 68"/>
                <a:gd name="T22" fmla="*/ 20 w 43"/>
                <a:gd name="T2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8">
                  <a:moveTo>
                    <a:pt x="20" y="0"/>
                  </a:moveTo>
                  <a:cubicBezTo>
                    <a:pt x="43" y="5"/>
                    <a:pt x="34" y="16"/>
                    <a:pt x="25" y="27"/>
                  </a:cubicBezTo>
                  <a:cubicBezTo>
                    <a:pt x="28" y="33"/>
                    <a:pt x="34" y="22"/>
                    <a:pt x="36" y="30"/>
                  </a:cubicBezTo>
                  <a:cubicBezTo>
                    <a:pt x="37" y="36"/>
                    <a:pt x="37" y="43"/>
                    <a:pt x="33" y="49"/>
                  </a:cubicBezTo>
                  <a:cubicBezTo>
                    <a:pt x="28" y="55"/>
                    <a:pt x="20" y="59"/>
                    <a:pt x="20" y="68"/>
                  </a:cubicBezTo>
                  <a:cubicBezTo>
                    <a:pt x="20" y="68"/>
                    <a:pt x="20" y="68"/>
                    <a:pt x="20" y="68"/>
                  </a:cubicBezTo>
                  <a:cubicBezTo>
                    <a:pt x="17" y="68"/>
                    <a:pt x="15" y="68"/>
                    <a:pt x="12" y="68"/>
                  </a:cubicBezTo>
                  <a:cubicBezTo>
                    <a:pt x="12" y="68"/>
                    <a:pt x="12" y="68"/>
                    <a:pt x="12" y="68"/>
                  </a:cubicBezTo>
                  <a:cubicBezTo>
                    <a:pt x="13" y="60"/>
                    <a:pt x="9" y="52"/>
                    <a:pt x="15" y="45"/>
                  </a:cubicBezTo>
                  <a:cubicBezTo>
                    <a:pt x="17" y="43"/>
                    <a:pt x="20" y="41"/>
                    <a:pt x="16" y="39"/>
                  </a:cubicBezTo>
                  <a:cubicBezTo>
                    <a:pt x="0" y="29"/>
                    <a:pt x="9" y="19"/>
                    <a:pt x="16" y="9"/>
                  </a:cubicBezTo>
                  <a:cubicBezTo>
                    <a:pt x="18" y="7"/>
                    <a:pt x="19" y="3"/>
                    <a:pt x="20" y="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867">
              <a:extLst>
                <a:ext uri="{FF2B5EF4-FFF2-40B4-BE49-F238E27FC236}">
                  <a16:creationId xmlns:a16="http://schemas.microsoft.com/office/drawing/2014/main" id="{6D3DB47B-5C14-4487-9D31-1900E73CF1CD}"/>
                </a:ext>
              </a:extLst>
            </p:cNvPr>
            <p:cNvSpPr>
              <a:spLocks/>
            </p:cNvSpPr>
            <p:nvPr/>
          </p:nvSpPr>
          <p:spPr bwMode="auto">
            <a:xfrm>
              <a:off x="899" y="2988"/>
              <a:ext cx="56" cy="65"/>
            </a:xfrm>
            <a:custGeom>
              <a:avLst/>
              <a:gdLst>
                <a:gd name="T0" fmla="*/ 36 w 50"/>
                <a:gd name="T1" fmla="*/ 1 h 58"/>
                <a:gd name="T2" fmla="*/ 45 w 50"/>
                <a:gd name="T3" fmla="*/ 17 h 58"/>
                <a:gd name="T4" fmla="*/ 29 w 50"/>
                <a:gd name="T5" fmla="*/ 45 h 58"/>
                <a:gd name="T6" fmla="*/ 12 w 50"/>
                <a:gd name="T7" fmla="*/ 45 h 58"/>
                <a:gd name="T8" fmla="*/ 6 w 50"/>
                <a:gd name="T9" fmla="*/ 12 h 58"/>
                <a:gd name="T10" fmla="*/ 11 w 50"/>
                <a:gd name="T11" fmla="*/ 15 h 58"/>
                <a:gd name="T12" fmla="*/ 23 w 50"/>
                <a:gd name="T13" fmla="*/ 26 h 58"/>
                <a:gd name="T14" fmla="*/ 33 w 50"/>
                <a:gd name="T15" fmla="*/ 12 h 58"/>
                <a:gd name="T16" fmla="*/ 36 w 50"/>
                <a:gd name="T17" fmla="*/ 1 h 58"/>
                <a:gd name="T18" fmla="*/ 36 w 50"/>
                <a:gd name="T19" fmla="*/ 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8">
                  <a:moveTo>
                    <a:pt x="36" y="1"/>
                  </a:moveTo>
                  <a:cubicBezTo>
                    <a:pt x="50" y="0"/>
                    <a:pt x="48" y="10"/>
                    <a:pt x="45" y="17"/>
                  </a:cubicBezTo>
                  <a:cubicBezTo>
                    <a:pt x="41" y="27"/>
                    <a:pt x="35" y="36"/>
                    <a:pt x="29" y="45"/>
                  </a:cubicBezTo>
                  <a:cubicBezTo>
                    <a:pt x="24" y="55"/>
                    <a:pt x="18" y="58"/>
                    <a:pt x="12" y="45"/>
                  </a:cubicBezTo>
                  <a:cubicBezTo>
                    <a:pt x="7" y="35"/>
                    <a:pt x="0" y="25"/>
                    <a:pt x="6" y="12"/>
                  </a:cubicBezTo>
                  <a:cubicBezTo>
                    <a:pt x="8" y="13"/>
                    <a:pt x="10" y="14"/>
                    <a:pt x="11" y="15"/>
                  </a:cubicBezTo>
                  <a:cubicBezTo>
                    <a:pt x="14" y="20"/>
                    <a:pt x="16" y="27"/>
                    <a:pt x="23" y="26"/>
                  </a:cubicBezTo>
                  <a:cubicBezTo>
                    <a:pt x="29" y="25"/>
                    <a:pt x="31" y="18"/>
                    <a:pt x="33" y="12"/>
                  </a:cubicBezTo>
                  <a:cubicBezTo>
                    <a:pt x="34" y="8"/>
                    <a:pt x="35" y="5"/>
                    <a:pt x="36" y="1"/>
                  </a:cubicBezTo>
                  <a:cubicBezTo>
                    <a:pt x="36" y="1"/>
                    <a:pt x="36" y="1"/>
                    <a:pt x="36" y="1"/>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868">
              <a:extLst>
                <a:ext uri="{FF2B5EF4-FFF2-40B4-BE49-F238E27FC236}">
                  <a16:creationId xmlns:a16="http://schemas.microsoft.com/office/drawing/2014/main" id="{228CCB33-C375-4AA4-AE3F-757131EBBBBC}"/>
                </a:ext>
              </a:extLst>
            </p:cNvPr>
            <p:cNvSpPr>
              <a:spLocks/>
            </p:cNvSpPr>
            <p:nvPr/>
          </p:nvSpPr>
          <p:spPr bwMode="auto">
            <a:xfrm>
              <a:off x="1019" y="2736"/>
              <a:ext cx="44" cy="55"/>
            </a:xfrm>
            <a:custGeom>
              <a:avLst/>
              <a:gdLst>
                <a:gd name="T0" fmla="*/ 37 w 39"/>
                <a:gd name="T1" fmla="*/ 49 h 49"/>
                <a:gd name="T2" fmla="*/ 16 w 39"/>
                <a:gd name="T3" fmla="*/ 42 h 49"/>
                <a:gd name="T4" fmla="*/ 0 w 39"/>
                <a:gd name="T5" fmla="*/ 4 h 49"/>
                <a:gd name="T6" fmla="*/ 37 w 39"/>
                <a:gd name="T7" fmla="*/ 49 h 49"/>
              </a:gdLst>
              <a:ahLst/>
              <a:cxnLst>
                <a:cxn ang="0">
                  <a:pos x="T0" y="T1"/>
                </a:cxn>
                <a:cxn ang="0">
                  <a:pos x="T2" y="T3"/>
                </a:cxn>
                <a:cxn ang="0">
                  <a:pos x="T4" y="T5"/>
                </a:cxn>
                <a:cxn ang="0">
                  <a:pos x="T6" y="T7"/>
                </a:cxn>
              </a:cxnLst>
              <a:rect l="0" t="0" r="r" b="b"/>
              <a:pathLst>
                <a:path w="39" h="49">
                  <a:moveTo>
                    <a:pt x="37" y="49"/>
                  </a:moveTo>
                  <a:cubicBezTo>
                    <a:pt x="30" y="48"/>
                    <a:pt x="23" y="46"/>
                    <a:pt x="16" y="42"/>
                  </a:cubicBezTo>
                  <a:cubicBezTo>
                    <a:pt x="10" y="29"/>
                    <a:pt x="3" y="18"/>
                    <a:pt x="0" y="4"/>
                  </a:cubicBezTo>
                  <a:cubicBezTo>
                    <a:pt x="25" y="0"/>
                    <a:pt x="39" y="17"/>
                    <a:pt x="37" y="49"/>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869">
              <a:extLst>
                <a:ext uri="{FF2B5EF4-FFF2-40B4-BE49-F238E27FC236}">
                  <a16:creationId xmlns:a16="http://schemas.microsoft.com/office/drawing/2014/main" id="{D198274B-071F-4DB0-B480-191B2A79CD2F}"/>
                </a:ext>
              </a:extLst>
            </p:cNvPr>
            <p:cNvSpPr>
              <a:spLocks/>
            </p:cNvSpPr>
            <p:nvPr/>
          </p:nvSpPr>
          <p:spPr bwMode="auto">
            <a:xfrm>
              <a:off x="906" y="2830"/>
              <a:ext cx="31" cy="72"/>
            </a:xfrm>
            <a:custGeom>
              <a:avLst/>
              <a:gdLst>
                <a:gd name="T0" fmla="*/ 18 w 28"/>
                <a:gd name="T1" fmla="*/ 53 h 64"/>
                <a:gd name="T2" fmla="*/ 3 w 28"/>
                <a:gd name="T3" fmla="*/ 64 h 64"/>
                <a:gd name="T4" fmla="*/ 6 w 28"/>
                <a:gd name="T5" fmla="*/ 17 h 64"/>
                <a:gd name="T6" fmla="*/ 6 w 28"/>
                <a:gd name="T7" fmla="*/ 17 h 64"/>
                <a:gd name="T8" fmla="*/ 25 w 28"/>
                <a:gd name="T9" fmla="*/ 0 h 64"/>
                <a:gd name="T10" fmla="*/ 11 w 28"/>
                <a:gd name="T11" fmla="*/ 34 h 64"/>
                <a:gd name="T12" fmla="*/ 27 w 28"/>
                <a:gd name="T13" fmla="*/ 20 h 64"/>
                <a:gd name="T14" fmla="*/ 18 w 28"/>
                <a:gd name="T15" fmla="*/ 53 h 64"/>
                <a:gd name="T16" fmla="*/ 18 w 28"/>
                <a:gd name="T17" fmla="*/ 5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64">
                  <a:moveTo>
                    <a:pt x="18" y="53"/>
                  </a:moveTo>
                  <a:cubicBezTo>
                    <a:pt x="14" y="56"/>
                    <a:pt x="10" y="59"/>
                    <a:pt x="3" y="64"/>
                  </a:cubicBezTo>
                  <a:cubicBezTo>
                    <a:pt x="2" y="47"/>
                    <a:pt x="0" y="32"/>
                    <a:pt x="6" y="17"/>
                  </a:cubicBezTo>
                  <a:cubicBezTo>
                    <a:pt x="6" y="17"/>
                    <a:pt x="6" y="17"/>
                    <a:pt x="6" y="17"/>
                  </a:cubicBezTo>
                  <a:cubicBezTo>
                    <a:pt x="12" y="12"/>
                    <a:pt x="18" y="6"/>
                    <a:pt x="25" y="0"/>
                  </a:cubicBezTo>
                  <a:cubicBezTo>
                    <a:pt x="26" y="14"/>
                    <a:pt x="12" y="21"/>
                    <a:pt x="11" y="34"/>
                  </a:cubicBezTo>
                  <a:cubicBezTo>
                    <a:pt x="21" y="33"/>
                    <a:pt x="20" y="23"/>
                    <a:pt x="27" y="20"/>
                  </a:cubicBezTo>
                  <a:cubicBezTo>
                    <a:pt x="28" y="29"/>
                    <a:pt x="28" y="29"/>
                    <a:pt x="18" y="53"/>
                  </a:cubicBezTo>
                  <a:cubicBezTo>
                    <a:pt x="18" y="53"/>
                    <a:pt x="18" y="53"/>
                    <a:pt x="18" y="53"/>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870">
              <a:extLst>
                <a:ext uri="{FF2B5EF4-FFF2-40B4-BE49-F238E27FC236}">
                  <a16:creationId xmlns:a16="http://schemas.microsoft.com/office/drawing/2014/main" id="{3C976180-CAFA-4D24-8750-C538AEF033F2}"/>
                </a:ext>
              </a:extLst>
            </p:cNvPr>
            <p:cNvSpPr>
              <a:spLocks/>
            </p:cNvSpPr>
            <p:nvPr/>
          </p:nvSpPr>
          <p:spPr bwMode="auto">
            <a:xfrm>
              <a:off x="960" y="2647"/>
              <a:ext cx="45" cy="60"/>
            </a:xfrm>
            <a:custGeom>
              <a:avLst/>
              <a:gdLst>
                <a:gd name="T0" fmla="*/ 23 w 40"/>
                <a:gd name="T1" fmla="*/ 0 h 53"/>
                <a:gd name="T2" fmla="*/ 8 w 40"/>
                <a:gd name="T3" fmla="*/ 53 h 53"/>
                <a:gd name="T4" fmla="*/ 25 w 40"/>
                <a:gd name="T5" fmla="*/ 20 h 53"/>
                <a:gd name="T6" fmla="*/ 10 w 40"/>
                <a:gd name="T7" fmla="*/ 10 h 53"/>
                <a:gd name="T8" fmla="*/ 23 w 40"/>
                <a:gd name="T9" fmla="*/ 0 h 53"/>
                <a:gd name="T10" fmla="*/ 23 w 40"/>
                <a:gd name="T11" fmla="*/ 0 h 53"/>
              </a:gdLst>
              <a:ahLst/>
              <a:cxnLst>
                <a:cxn ang="0">
                  <a:pos x="T0" y="T1"/>
                </a:cxn>
                <a:cxn ang="0">
                  <a:pos x="T2" y="T3"/>
                </a:cxn>
                <a:cxn ang="0">
                  <a:pos x="T4" y="T5"/>
                </a:cxn>
                <a:cxn ang="0">
                  <a:pos x="T6" y="T7"/>
                </a:cxn>
                <a:cxn ang="0">
                  <a:pos x="T8" y="T9"/>
                </a:cxn>
                <a:cxn ang="0">
                  <a:pos x="T10" y="T11"/>
                </a:cxn>
              </a:cxnLst>
              <a:rect l="0" t="0" r="r" b="b"/>
              <a:pathLst>
                <a:path w="40" h="53">
                  <a:moveTo>
                    <a:pt x="23" y="0"/>
                  </a:moveTo>
                  <a:cubicBezTo>
                    <a:pt x="40" y="21"/>
                    <a:pt x="37" y="31"/>
                    <a:pt x="8" y="53"/>
                  </a:cubicBezTo>
                  <a:cubicBezTo>
                    <a:pt x="0" y="36"/>
                    <a:pt x="13" y="29"/>
                    <a:pt x="25" y="20"/>
                  </a:cubicBezTo>
                  <a:cubicBezTo>
                    <a:pt x="19" y="16"/>
                    <a:pt x="9" y="22"/>
                    <a:pt x="10" y="10"/>
                  </a:cubicBezTo>
                  <a:cubicBezTo>
                    <a:pt x="11" y="0"/>
                    <a:pt x="16" y="0"/>
                    <a:pt x="23" y="0"/>
                  </a:cubicBezTo>
                  <a:cubicBezTo>
                    <a:pt x="23" y="0"/>
                    <a:pt x="23" y="0"/>
                    <a:pt x="23" y="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871">
              <a:extLst>
                <a:ext uri="{FF2B5EF4-FFF2-40B4-BE49-F238E27FC236}">
                  <a16:creationId xmlns:a16="http://schemas.microsoft.com/office/drawing/2014/main" id="{4444200C-1C09-4896-9053-13DF4BDF612F}"/>
                </a:ext>
              </a:extLst>
            </p:cNvPr>
            <p:cNvSpPr>
              <a:spLocks/>
            </p:cNvSpPr>
            <p:nvPr/>
          </p:nvSpPr>
          <p:spPr bwMode="auto">
            <a:xfrm>
              <a:off x="964" y="2691"/>
              <a:ext cx="37" cy="58"/>
            </a:xfrm>
            <a:custGeom>
              <a:avLst/>
              <a:gdLst>
                <a:gd name="T0" fmla="*/ 28 w 33"/>
                <a:gd name="T1" fmla="*/ 0 h 52"/>
                <a:gd name="T2" fmla="*/ 28 w 33"/>
                <a:gd name="T3" fmla="*/ 52 h 52"/>
                <a:gd name="T4" fmla="*/ 3 w 33"/>
                <a:gd name="T5" fmla="*/ 37 h 52"/>
                <a:gd name="T6" fmla="*/ 7 w 33"/>
                <a:gd name="T7" fmla="*/ 21 h 52"/>
                <a:gd name="T8" fmla="*/ 28 w 33"/>
                <a:gd name="T9" fmla="*/ 0 h 52"/>
              </a:gdLst>
              <a:ahLst/>
              <a:cxnLst>
                <a:cxn ang="0">
                  <a:pos x="T0" y="T1"/>
                </a:cxn>
                <a:cxn ang="0">
                  <a:pos x="T2" y="T3"/>
                </a:cxn>
                <a:cxn ang="0">
                  <a:pos x="T4" y="T5"/>
                </a:cxn>
                <a:cxn ang="0">
                  <a:pos x="T6" y="T7"/>
                </a:cxn>
                <a:cxn ang="0">
                  <a:pos x="T8" y="T9"/>
                </a:cxn>
              </a:cxnLst>
              <a:rect l="0" t="0" r="r" b="b"/>
              <a:pathLst>
                <a:path w="33" h="52">
                  <a:moveTo>
                    <a:pt x="28" y="0"/>
                  </a:moveTo>
                  <a:cubicBezTo>
                    <a:pt x="25" y="17"/>
                    <a:pt x="33" y="34"/>
                    <a:pt x="28" y="52"/>
                  </a:cubicBezTo>
                  <a:cubicBezTo>
                    <a:pt x="17" y="50"/>
                    <a:pt x="19" y="27"/>
                    <a:pt x="3" y="37"/>
                  </a:cubicBezTo>
                  <a:cubicBezTo>
                    <a:pt x="1" y="31"/>
                    <a:pt x="0" y="25"/>
                    <a:pt x="7" y="21"/>
                  </a:cubicBezTo>
                  <a:cubicBezTo>
                    <a:pt x="15" y="16"/>
                    <a:pt x="20" y="7"/>
                    <a:pt x="28" y="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872">
              <a:extLst>
                <a:ext uri="{FF2B5EF4-FFF2-40B4-BE49-F238E27FC236}">
                  <a16:creationId xmlns:a16="http://schemas.microsoft.com/office/drawing/2014/main" id="{70057B02-4C45-47E1-BD39-9A160A8027F1}"/>
                </a:ext>
              </a:extLst>
            </p:cNvPr>
            <p:cNvSpPr>
              <a:spLocks/>
            </p:cNvSpPr>
            <p:nvPr/>
          </p:nvSpPr>
          <p:spPr bwMode="auto">
            <a:xfrm>
              <a:off x="899" y="2789"/>
              <a:ext cx="37" cy="60"/>
            </a:xfrm>
            <a:custGeom>
              <a:avLst/>
              <a:gdLst>
                <a:gd name="T0" fmla="*/ 12 w 33"/>
                <a:gd name="T1" fmla="*/ 54 h 54"/>
                <a:gd name="T2" fmla="*/ 9 w 33"/>
                <a:gd name="T3" fmla="*/ 24 h 54"/>
                <a:gd name="T4" fmla="*/ 29 w 33"/>
                <a:gd name="T5" fmla="*/ 0 h 54"/>
                <a:gd name="T6" fmla="*/ 26 w 33"/>
                <a:gd name="T7" fmla="*/ 31 h 54"/>
                <a:gd name="T8" fmla="*/ 12 w 33"/>
                <a:gd name="T9" fmla="*/ 54 h 54"/>
              </a:gdLst>
              <a:ahLst/>
              <a:cxnLst>
                <a:cxn ang="0">
                  <a:pos x="T0" y="T1"/>
                </a:cxn>
                <a:cxn ang="0">
                  <a:pos x="T2" y="T3"/>
                </a:cxn>
                <a:cxn ang="0">
                  <a:pos x="T4" y="T5"/>
                </a:cxn>
                <a:cxn ang="0">
                  <a:pos x="T6" y="T7"/>
                </a:cxn>
                <a:cxn ang="0">
                  <a:pos x="T8" y="T9"/>
                </a:cxn>
              </a:cxnLst>
              <a:rect l="0" t="0" r="r" b="b"/>
              <a:pathLst>
                <a:path w="33" h="54">
                  <a:moveTo>
                    <a:pt x="12" y="54"/>
                  </a:moveTo>
                  <a:cubicBezTo>
                    <a:pt x="2" y="50"/>
                    <a:pt x="0" y="35"/>
                    <a:pt x="9" y="24"/>
                  </a:cubicBezTo>
                  <a:cubicBezTo>
                    <a:pt x="14" y="17"/>
                    <a:pt x="20" y="10"/>
                    <a:pt x="29" y="0"/>
                  </a:cubicBezTo>
                  <a:cubicBezTo>
                    <a:pt x="33" y="14"/>
                    <a:pt x="33" y="22"/>
                    <a:pt x="26" y="31"/>
                  </a:cubicBezTo>
                  <a:cubicBezTo>
                    <a:pt x="20" y="37"/>
                    <a:pt x="13" y="44"/>
                    <a:pt x="12" y="54"/>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873">
              <a:extLst>
                <a:ext uri="{FF2B5EF4-FFF2-40B4-BE49-F238E27FC236}">
                  <a16:creationId xmlns:a16="http://schemas.microsoft.com/office/drawing/2014/main" id="{8C1F30FD-EB8E-479B-B0B4-D6515C935F77}"/>
                </a:ext>
              </a:extLst>
            </p:cNvPr>
            <p:cNvSpPr>
              <a:spLocks/>
            </p:cNvSpPr>
            <p:nvPr/>
          </p:nvSpPr>
          <p:spPr bwMode="auto">
            <a:xfrm>
              <a:off x="793" y="2635"/>
              <a:ext cx="38" cy="45"/>
            </a:xfrm>
            <a:custGeom>
              <a:avLst/>
              <a:gdLst>
                <a:gd name="T0" fmla="*/ 22 w 33"/>
                <a:gd name="T1" fmla="*/ 7 h 40"/>
                <a:gd name="T2" fmla="*/ 33 w 33"/>
                <a:gd name="T3" fmla="*/ 40 h 40"/>
                <a:gd name="T4" fmla="*/ 0 w 33"/>
                <a:gd name="T5" fmla="*/ 0 h 40"/>
                <a:gd name="T6" fmla="*/ 22 w 33"/>
                <a:gd name="T7" fmla="*/ 7 h 40"/>
              </a:gdLst>
              <a:ahLst/>
              <a:cxnLst>
                <a:cxn ang="0">
                  <a:pos x="T0" y="T1"/>
                </a:cxn>
                <a:cxn ang="0">
                  <a:pos x="T2" y="T3"/>
                </a:cxn>
                <a:cxn ang="0">
                  <a:pos x="T4" y="T5"/>
                </a:cxn>
                <a:cxn ang="0">
                  <a:pos x="T6" y="T7"/>
                </a:cxn>
              </a:cxnLst>
              <a:rect l="0" t="0" r="r" b="b"/>
              <a:pathLst>
                <a:path w="33" h="40">
                  <a:moveTo>
                    <a:pt x="22" y="7"/>
                  </a:moveTo>
                  <a:cubicBezTo>
                    <a:pt x="26" y="18"/>
                    <a:pt x="29" y="29"/>
                    <a:pt x="33" y="40"/>
                  </a:cubicBezTo>
                  <a:cubicBezTo>
                    <a:pt x="14" y="37"/>
                    <a:pt x="14" y="37"/>
                    <a:pt x="0" y="0"/>
                  </a:cubicBezTo>
                  <a:cubicBezTo>
                    <a:pt x="8" y="3"/>
                    <a:pt x="15" y="5"/>
                    <a:pt x="22" y="7"/>
                  </a:cubicBezTo>
                  <a:close/>
                </a:path>
              </a:pathLst>
            </a:custGeom>
            <a:solidFill>
              <a:srgbClr val="2A3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874">
              <a:extLst>
                <a:ext uri="{FF2B5EF4-FFF2-40B4-BE49-F238E27FC236}">
                  <a16:creationId xmlns:a16="http://schemas.microsoft.com/office/drawing/2014/main" id="{FDF1C903-B4BC-47DC-BCE8-67FB2D16AACE}"/>
                </a:ext>
              </a:extLst>
            </p:cNvPr>
            <p:cNvSpPr>
              <a:spLocks/>
            </p:cNvSpPr>
            <p:nvPr/>
          </p:nvSpPr>
          <p:spPr bwMode="auto">
            <a:xfrm>
              <a:off x="834" y="2660"/>
              <a:ext cx="36" cy="39"/>
            </a:xfrm>
            <a:custGeom>
              <a:avLst/>
              <a:gdLst>
                <a:gd name="T0" fmla="*/ 22 w 32"/>
                <a:gd name="T1" fmla="*/ 5 h 35"/>
                <a:gd name="T2" fmla="*/ 32 w 32"/>
                <a:gd name="T3" fmla="*/ 35 h 35"/>
                <a:gd name="T4" fmla="*/ 0 w 32"/>
                <a:gd name="T5" fmla="*/ 0 h 35"/>
                <a:gd name="T6" fmla="*/ 22 w 32"/>
                <a:gd name="T7" fmla="*/ 5 h 35"/>
              </a:gdLst>
              <a:ahLst/>
              <a:cxnLst>
                <a:cxn ang="0">
                  <a:pos x="T0" y="T1"/>
                </a:cxn>
                <a:cxn ang="0">
                  <a:pos x="T2" y="T3"/>
                </a:cxn>
                <a:cxn ang="0">
                  <a:pos x="T4" y="T5"/>
                </a:cxn>
                <a:cxn ang="0">
                  <a:pos x="T6" y="T7"/>
                </a:cxn>
              </a:cxnLst>
              <a:rect l="0" t="0" r="r" b="b"/>
              <a:pathLst>
                <a:path w="32" h="35">
                  <a:moveTo>
                    <a:pt x="22" y="5"/>
                  </a:moveTo>
                  <a:cubicBezTo>
                    <a:pt x="29" y="13"/>
                    <a:pt x="31" y="23"/>
                    <a:pt x="32" y="35"/>
                  </a:cubicBezTo>
                  <a:cubicBezTo>
                    <a:pt x="12" y="32"/>
                    <a:pt x="1" y="21"/>
                    <a:pt x="0" y="0"/>
                  </a:cubicBezTo>
                  <a:cubicBezTo>
                    <a:pt x="8" y="0"/>
                    <a:pt x="14" y="7"/>
                    <a:pt x="22" y="5"/>
                  </a:cubicBezTo>
                  <a:close/>
                </a:path>
              </a:pathLst>
            </a:custGeom>
            <a:solidFill>
              <a:srgbClr val="2A3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875">
              <a:extLst>
                <a:ext uri="{FF2B5EF4-FFF2-40B4-BE49-F238E27FC236}">
                  <a16:creationId xmlns:a16="http://schemas.microsoft.com/office/drawing/2014/main" id="{48C6C53F-11ED-4DEC-A5ED-1AA1D976C11B}"/>
                </a:ext>
              </a:extLst>
            </p:cNvPr>
            <p:cNvSpPr>
              <a:spLocks/>
            </p:cNvSpPr>
            <p:nvPr/>
          </p:nvSpPr>
          <p:spPr bwMode="auto">
            <a:xfrm>
              <a:off x="946" y="2876"/>
              <a:ext cx="37" cy="45"/>
            </a:xfrm>
            <a:custGeom>
              <a:avLst/>
              <a:gdLst>
                <a:gd name="T0" fmla="*/ 18 w 33"/>
                <a:gd name="T1" fmla="*/ 40 h 40"/>
                <a:gd name="T2" fmla="*/ 0 w 33"/>
                <a:gd name="T3" fmla="*/ 0 h 40"/>
                <a:gd name="T4" fmla="*/ 18 w 33"/>
                <a:gd name="T5" fmla="*/ 40 h 40"/>
              </a:gdLst>
              <a:ahLst/>
              <a:cxnLst>
                <a:cxn ang="0">
                  <a:pos x="T0" y="T1"/>
                </a:cxn>
                <a:cxn ang="0">
                  <a:pos x="T2" y="T3"/>
                </a:cxn>
                <a:cxn ang="0">
                  <a:pos x="T4" y="T5"/>
                </a:cxn>
              </a:cxnLst>
              <a:rect l="0" t="0" r="r" b="b"/>
              <a:pathLst>
                <a:path w="33" h="40">
                  <a:moveTo>
                    <a:pt x="18" y="40"/>
                  </a:moveTo>
                  <a:cubicBezTo>
                    <a:pt x="3" y="31"/>
                    <a:pt x="1" y="16"/>
                    <a:pt x="0" y="0"/>
                  </a:cubicBezTo>
                  <a:cubicBezTo>
                    <a:pt x="27" y="14"/>
                    <a:pt x="33" y="27"/>
                    <a:pt x="18" y="4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876">
              <a:extLst>
                <a:ext uri="{FF2B5EF4-FFF2-40B4-BE49-F238E27FC236}">
                  <a16:creationId xmlns:a16="http://schemas.microsoft.com/office/drawing/2014/main" id="{DBA002D5-9674-4069-9EF3-97AE1B2DE3E1}"/>
                </a:ext>
              </a:extLst>
            </p:cNvPr>
            <p:cNvSpPr>
              <a:spLocks/>
            </p:cNvSpPr>
            <p:nvPr/>
          </p:nvSpPr>
          <p:spPr bwMode="auto">
            <a:xfrm>
              <a:off x="891" y="2760"/>
              <a:ext cx="50" cy="48"/>
            </a:xfrm>
            <a:custGeom>
              <a:avLst/>
              <a:gdLst>
                <a:gd name="T0" fmla="*/ 14 w 44"/>
                <a:gd name="T1" fmla="*/ 43 h 43"/>
                <a:gd name="T2" fmla="*/ 34 w 44"/>
                <a:gd name="T3" fmla="*/ 0 h 43"/>
                <a:gd name="T4" fmla="*/ 14 w 44"/>
                <a:gd name="T5" fmla="*/ 43 h 43"/>
              </a:gdLst>
              <a:ahLst/>
              <a:cxnLst>
                <a:cxn ang="0">
                  <a:pos x="T0" y="T1"/>
                </a:cxn>
                <a:cxn ang="0">
                  <a:pos x="T2" y="T3"/>
                </a:cxn>
                <a:cxn ang="0">
                  <a:pos x="T4" y="T5"/>
                </a:cxn>
              </a:cxnLst>
              <a:rect l="0" t="0" r="r" b="b"/>
              <a:pathLst>
                <a:path w="44" h="43">
                  <a:moveTo>
                    <a:pt x="14" y="43"/>
                  </a:moveTo>
                  <a:cubicBezTo>
                    <a:pt x="0" y="17"/>
                    <a:pt x="25" y="14"/>
                    <a:pt x="34" y="0"/>
                  </a:cubicBezTo>
                  <a:cubicBezTo>
                    <a:pt x="44" y="24"/>
                    <a:pt x="24" y="30"/>
                    <a:pt x="14" y="43"/>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877">
              <a:extLst>
                <a:ext uri="{FF2B5EF4-FFF2-40B4-BE49-F238E27FC236}">
                  <a16:creationId xmlns:a16="http://schemas.microsoft.com/office/drawing/2014/main" id="{0422321F-EFDF-41A5-8092-F6097DB59918}"/>
                </a:ext>
              </a:extLst>
            </p:cNvPr>
            <p:cNvSpPr>
              <a:spLocks/>
            </p:cNvSpPr>
            <p:nvPr/>
          </p:nvSpPr>
          <p:spPr bwMode="auto">
            <a:xfrm>
              <a:off x="732" y="2603"/>
              <a:ext cx="34" cy="49"/>
            </a:xfrm>
            <a:custGeom>
              <a:avLst/>
              <a:gdLst>
                <a:gd name="T0" fmla="*/ 25 w 31"/>
                <a:gd name="T1" fmla="*/ 43 h 43"/>
                <a:gd name="T2" fmla="*/ 3 w 31"/>
                <a:gd name="T3" fmla="*/ 11 h 43"/>
                <a:gd name="T4" fmla="*/ 4 w 31"/>
                <a:gd name="T5" fmla="*/ 1 h 43"/>
                <a:gd name="T6" fmla="*/ 15 w 31"/>
                <a:gd name="T7" fmla="*/ 4 h 43"/>
                <a:gd name="T8" fmla="*/ 25 w 31"/>
                <a:gd name="T9" fmla="*/ 43 h 43"/>
              </a:gdLst>
              <a:ahLst/>
              <a:cxnLst>
                <a:cxn ang="0">
                  <a:pos x="T0" y="T1"/>
                </a:cxn>
                <a:cxn ang="0">
                  <a:pos x="T2" y="T3"/>
                </a:cxn>
                <a:cxn ang="0">
                  <a:pos x="T4" y="T5"/>
                </a:cxn>
                <a:cxn ang="0">
                  <a:pos x="T6" y="T7"/>
                </a:cxn>
                <a:cxn ang="0">
                  <a:pos x="T8" y="T9"/>
                </a:cxn>
              </a:cxnLst>
              <a:rect l="0" t="0" r="r" b="b"/>
              <a:pathLst>
                <a:path w="31" h="43">
                  <a:moveTo>
                    <a:pt x="25" y="43"/>
                  </a:moveTo>
                  <a:cubicBezTo>
                    <a:pt x="12" y="36"/>
                    <a:pt x="9" y="23"/>
                    <a:pt x="3" y="11"/>
                  </a:cubicBezTo>
                  <a:cubicBezTo>
                    <a:pt x="2" y="8"/>
                    <a:pt x="0" y="3"/>
                    <a:pt x="4" y="1"/>
                  </a:cubicBezTo>
                  <a:cubicBezTo>
                    <a:pt x="7" y="0"/>
                    <a:pt x="13" y="2"/>
                    <a:pt x="15" y="4"/>
                  </a:cubicBezTo>
                  <a:cubicBezTo>
                    <a:pt x="22" y="16"/>
                    <a:pt x="31" y="28"/>
                    <a:pt x="25" y="43"/>
                  </a:cubicBezTo>
                  <a:close/>
                </a:path>
              </a:pathLst>
            </a:custGeom>
            <a:solidFill>
              <a:srgbClr val="2A3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878">
              <a:extLst>
                <a:ext uri="{FF2B5EF4-FFF2-40B4-BE49-F238E27FC236}">
                  <a16:creationId xmlns:a16="http://schemas.microsoft.com/office/drawing/2014/main" id="{A25CAFE5-2203-4788-8620-504D876DF36D}"/>
                </a:ext>
              </a:extLst>
            </p:cNvPr>
            <p:cNvSpPr>
              <a:spLocks/>
            </p:cNvSpPr>
            <p:nvPr/>
          </p:nvSpPr>
          <p:spPr bwMode="auto">
            <a:xfrm>
              <a:off x="1073" y="2681"/>
              <a:ext cx="40" cy="39"/>
            </a:xfrm>
            <a:custGeom>
              <a:avLst/>
              <a:gdLst>
                <a:gd name="T0" fmla="*/ 33 w 35"/>
                <a:gd name="T1" fmla="*/ 26 h 35"/>
                <a:gd name="T2" fmla="*/ 29 w 35"/>
                <a:gd name="T3" fmla="*/ 35 h 35"/>
                <a:gd name="T4" fmla="*/ 12 w 35"/>
                <a:gd name="T5" fmla="*/ 27 h 35"/>
                <a:gd name="T6" fmla="*/ 0 w 35"/>
                <a:gd name="T7" fmla="*/ 5 h 35"/>
                <a:gd name="T8" fmla="*/ 33 w 35"/>
                <a:gd name="T9" fmla="*/ 26 h 35"/>
              </a:gdLst>
              <a:ahLst/>
              <a:cxnLst>
                <a:cxn ang="0">
                  <a:pos x="T0" y="T1"/>
                </a:cxn>
                <a:cxn ang="0">
                  <a:pos x="T2" y="T3"/>
                </a:cxn>
                <a:cxn ang="0">
                  <a:pos x="T4" y="T5"/>
                </a:cxn>
                <a:cxn ang="0">
                  <a:pos x="T6" y="T7"/>
                </a:cxn>
                <a:cxn ang="0">
                  <a:pos x="T8" y="T9"/>
                </a:cxn>
              </a:cxnLst>
              <a:rect l="0" t="0" r="r" b="b"/>
              <a:pathLst>
                <a:path w="35" h="35">
                  <a:moveTo>
                    <a:pt x="33" y="26"/>
                  </a:moveTo>
                  <a:cubicBezTo>
                    <a:pt x="32" y="29"/>
                    <a:pt x="35" y="35"/>
                    <a:pt x="29" y="35"/>
                  </a:cubicBezTo>
                  <a:cubicBezTo>
                    <a:pt x="23" y="35"/>
                    <a:pt x="15" y="35"/>
                    <a:pt x="12" y="27"/>
                  </a:cubicBezTo>
                  <a:cubicBezTo>
                    <a:pt x="8" y="20"/>
                    <a:pt x="4" y="12"/>
                    <a:pt x="0" y="5"/>
                  </a:cubicBezTo>
                  <a:cubicBezTo>
                    <a:pt x="19" y="0"/>
                    <a:pt x="23" y="18"/>
                    <a:pt x="33" y="26"/>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879">
              <a:extLst>
                <a:ext uri="{FF2B5EF4-FFF2-40B4-BE49-F238E27FC236}">
                  <a16:creationId xmlns:a16="http://schemas.microsoft.com/office/drawing/2014/main" id="{C73CDCF5-C11D-4931-A71C-8A3B6D523878}"/>
                </a:ext>
              </a:extLst>
            </p:cNvPr>
            <p:cNvSpPr>
              <a:spLocks/>
            </p:cNvSpPr>
            <p:nvPr/>
          </p:nvSpPr>
          <p:spPr bwMode="auto">
            <a:xfrm>
              <a:off x="1035" y="2712"/>
              <a:ext cx="52" cy="31"/>
            </a:xfrm>
            <a:custGeom>
              <a:avLst/>
              <a:gdLst>
                <a:gd name="T0" fmla="*/ 35 w 46"/>
                <a:gd name="T1" fmla="*/ 18 h 27"/>
                <a:gd name="T2" fmla="*/ 0 w 46"/>
                <a:gd name="T3" fmla="*/ 16 h 27"/>
                <a:gd name="T4" fmla="*/ 33 w 46"/>
                <a:gd name="T5" fmla="*/ 4 h 27"/>
                <a:gd name="T6" fmla="*/ 35 w 46"/>
                <a:gd name="T7" fmla="*/ 18 h 27"/>
              </a:gdLst>
              <a:ahLst/>
              <a:cxnLst>
                <a:cxn ang="0">
                  <a:pos x="T0" y="T1"/>
                </a:cxn>
                <a:cxn ang="0">
                  <a:pos x="T2" y="T3"/>
                </a:cxn>
                <a:cxn ang="0">
                  <a:pos x="T4" y="T5"/>
                </a:cxn>
                <a:cxn ang="0">
                  <a:pos x="T6" y="T7"/>
                </a:cxn>
              </a:cxnLst>
              <a:rect l="0" t="0" r="r" b="b"/>
              <a:pathLst>
                <a:path w="46" h="27">
                  <a:moveTo>
                    <a:pt x="35" y="18"/>
                  </a:moveTo>
                  <a:cubicBezTo>
                    <a:pt x="23" y="27"/>
                    <a:pt x="13" y="17"/>
                    <a:pt x="0" y="16"/>
                  </a:cubicBezTo>
                  <a:cubicBezTo>
                    <a:pt x="10" y="5"/>
                    <a:pt x="19" y="0"/>
                    <a:pt x="33" y="4"/>
                  </a:cubicBezTo>
                  <a:cubicBezTo>
                    <a:pt x="46" y="9"/>
                    <a:pt x="36" y="13"/>
                    <a:pt x="35" y="18"/>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880">
              <a:extLst>
                <a:ext uri="{FF2B5EF4-FFF2-40B4-BE49-F238E27FC236}">
                  <a16:creationId xmlns:a16="http://schemas.microsoft.com/office/drawing/2014/main" id="{300CC0D5-BF30-4BF9-ACE3-06A8E5DEE40D}"/>
                </a:ext>
              </a:extLst>
            </p:cNvPr>
            <p:cNvSpPr>
              <a:spLocks/>
            </p:cNvSpPr>
            <p:nvPr/>
          </p:nvSpPr>
          <p:spPr bwMode="auto">
            <a:xfrm>
              <a:off x="942" y="2802"/>
              <a:ext cx="29" cy="47"/>
            </a:xfrm>
            <a:custGeom>
              <a:avLst/>
              <a:gdLst>
                <a:gd name="T0" fmla="*/ 26 w 26"/>
                <a:gd name="T1" fmla="*/ 38 h 42"/>
                <a:gd name="T2" fmla="*/ 3 w 26"/>
                <a:gd name="T3" fmla="*/ 20 h 42"/>
                <a:gd name="T4" fmla="*/ 0 w 26"/>
                <a:gd name="T5" fmla="*/ 0 h 42"/>
                <a:gd name="T6" fmla="*/ 26 w 26"/>
                <a:gd name="T7" fmla="*/ 38 h 42"/>
              </a:gdLst>
              <a:ahLst/>
              <a:cxnLst>
                <a:cxn ang="0">
                  <a:pos x="T0" y="T1"/>
                </a:cxn>
                <a:cxn ang="0">
                  <a:pos x="T2" y="T3"/>
                </a:cxn>
                <a:cxn ang="0">
                  <a:pos x="T4" y="T5"/>
                </a:cxn>
                <a:cxn ang="0">
                  <a:pos x="T6" y="T7"/>
                </a:cxn>
              </a:cxnLst>
              <a:rect l="0" t="0" r="r" b="b"/>
              <a:pathLst>
                <a:path w="26" h="42">
                  <a:moveTo>
                    <a:pt x="26" y="38"/>
                  </a:moveTo>
                  <a:cubicBezTo>
                    <a:pt x="10" y="42"/>
                    <a:pt x="7" y="29"/>
                    <a:pt x="3" y="20"/>
                  </a:cubicBezTo>
                  <a:cubicBezTo>
                    <a:pt x="0" y="14"/>
                    <a:pt x="1" y="7"/>
                    <a:pt x="0" y="0"/>
                  </a:cubicBezTo>
                  <a:cubicBezTo>
                    <a:pt x="15" y="9"/>
                    <a:pt x="19" y="24"/>
                    <a:pt x="26" y="38"/>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881">
              <a:extLst>
                <a:ext uri="{FF2B5EF4-FFF2-40B4-BE49-F238E27FC236}">
                  <a16:creationId xmlns:a16="http://schemas.microsoft.com/office/drawing/2014/main" id="{73F47013-05F1-429C-8185-9629ABA0D44A}"/>
                </a:ext>
              </a:extLst>
            </p:cNvPr>
            <p:cNvSpPr>
              <a:spLocks/>
            </p:cNvSpPr>
            <p:nvPr/>
          </p:nvSpPr>
          <p:spPr bwMode="auto">
            <a:xfrm>
              <a:off x="1028" y="3104"/>
              <a:ext cx="35" cy="51"/>
            </a:xfrm>
            <a:custGeom>
              <a:avLst/>
              <a:gdLst>
                <a:gd name="T0" fmla="*/ 26 w 31"/>
                <a:gd name="T1" fmla="*/ 0 h 45"/>
                <a:gd name="T2" fmla="*/ 30 w 31"/>
                <a:gd name="T3" fmla="*/ 16 h 45"/>
                <a:gd name="T4" fmla="*/ 15 w 31"/>
                <a:gd name="T5" fmla="*/ 45 h 45"/>
                <a:gd name="T6" fmla="*/ 26 w 31"/>
                <a:gd name="T7" fmla="*/ 0 h 45"/>
              </a:gdLst>
              <a:ahLst/>
              <a:cxnLst>
                <a:cxn ang="0">
                  <a:pos x="T0" y="T1"/>
                </a:cxn>
                <a:cxn ang="0">
                  <a:pos x="T2" y="T3"/>
                </a:cxn>
                <a:cxn ang="0">
                  <a:pos x="T4" y="T5"/>
                </a:cxn>
                <a:cxn ang="0">
                  <a:pos x="T6" y="T7"/>
                </a:cxn>
              </a:cxnLst>
              <a:rect l="0" t="0" r="r" b="b"/>
              <a:pathLst>
                <a:path w="31" h="45">
                  <a:moveTo>
                    <a:pt x="26" y="0"/>
                  </a:moveTo>
                  <a:cubicBezTo>
                    <a:pt x="31" y="4"/>
                    <a:pt x="29" y="11"/>
                    <a:pt x="30" y="16"/>
                  </a:cubicBezTo>
                  <a:cubicBezTo>
                    <a:pt x="22" y="24"/>
                    <a:pt x="25" y="38"/>
                    <a:pt x="15" y="45"/>
                  </a:cubicBezTo>
                  <a:cubicBezTo>
                    <a:pt x="0" y="26"/>
                    <a:pt x="18" y="14"/>
                    <a:pt x="26" y="0"/>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882">
              <a:extLst>
                <a:ext uri="{FF2B5EF4-FFF2-40B4-BE49-F238E27FC236}">
                  <a16:creationId xmlns:a16="http://schemas.microsoft.com/office/drawing/2014/main" id="{036E74E6-1D8A-423C-BAB9-BF51A6A370BF}"/>
                </a:ext>
              </a:extLst>
            </p:cNvPr>
            <p:cNvSpPr>
              <a:spLocks/>
            </p:cNvSpPr>
            <p:nvPr/>
          </p:nvSpPr>
          <p:spPr bwMode="auto">
            <a:xfrm>
              <a:off x="1007" y="2700"/>
              <a:ext cx="43" cy="29"/>
            </a:xfrm>
            <a:custGeom>
              <a:avLst/>
              <a:gdLst>
                <a:gd name="T0" fmla="*/ 20 w 38"/>
                <a:gd name="T1" fmla="*/ 1 h 26"/>
                <a:gd name="T2" fmla="*/ 25 w 38"/>
                <a:gd name="T3" fmla="*/ 16 h 26"/>
                <a:gd name="T4" fmla="*/ 8 w 38"/>
                <a:gd name="T5" fmla="*/ 21 h 26"/>
                <a:gd name="T6" fmla="*/ 2 w 38"/>
                <a:gd name="T7" fmla="*/ 12 h 26"/>
                <a:gd name="T8" fmla="*/ 20 w 38"/>
                <a:gd name="T9" fmla="*/ 1 h 26"/>
              </a:gdLst>
              <a:ahLst/>
              <a:cxnLst>
                <a:cxn ang="0">
                  <a:pos x="T0" y="T1"/>
                </a:cxn>
                <a:cxn ang="0">
                  <a:pos x="T2" y="T3"/>
                </a:cxn>
                <a:cxn ang="0">
                  <a:pos x="T4" y="T5"/>
                </a:cxn>
                <a:cxn ang="0">
                  <a:pos x="T6" y="T7"/>
                </a:cxn>
                <a:cxn ang="0">
                  <a:pos x="T8" y="T9"/>
                </a:cxn>
              </a:cxnLst>
              <a:rect l="0" t="0" r="r" b="b"/>
              <a:pathLst>
                <a:path w="38" h="26">
                  <a:moveTo>
                    <a:pt x="20" y="1"/>
                  </a:moveTo>
                  <a:cubicBezTo>
                    <a:pt x="21" y="6"/>
                    <a:pt x="38" y="7"/>
                    <a:pt x="25" y="16"/>
                  </a:cubicBezTo>
                  <a:cubicBezTo>
                    <a:pt x="21" y="19"/>
                    <a:pt x="16" y="26"/>
                    <a:pt x="8" y="21"/>
                  </a:cubicBezTo>
                  <a:cubicBezTo>
                    <a:pt x="5" y="19"/>
                    <a:pt x="0" y="17"/>
                    <a:pt x="2" y="12"/>
                  </a:cubicBezTo>
                  <a:cubicBezTo>
                    <a:pt x="4" y="3"/>
                    <a:pt x="11" y="0"/>
                    <a:pt x="20" y="1"/>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883">
              <a:extLst>
                <a:ext uri="{FF2B5EF4-FFF2-40B4-BE49-F238E27FC236}">
                  <a16:creationId xmlns:a16="http://schemas.microsoft.com/office/drawing/2014/main" id="{440B97F2-7CB0-48AE-A437-22BE8020EA1E}"/>
                </a:ext>
              </a:extLst>
            </p:cNvPr>
            <p:cNvSpPr>
              <a:spLocks/>
            </p:cNvSpPr>
            <p:nvPr/>
          </p:nvSpPr>
          <p:spPr bwMode="auto">
            <a:xfrm>
              <a:off x="1068" y="2724"/>
              <a:ext cx="45" cy="29"/>
            </a:xfrm>
            <a:custGeom>
              <a:avLst/>
              <a:gdLst>
                <a:gd name="T0" fmla="*/ 6 w 40"/>
                <a:gd name="T1" fmla="*/ 8 h 26"/>
                <a:gd name="T2" fmla="*/ 40 w 40"/>
                <a:gd name="T3" fmla="*/ 6 h 26"/>
                <a:gd name="T4" fmla="*/ 7 w 40"/>
                <a:gd name="T5" fmla="*/ 19 h 26"/>
                <a:gd name="T6" fmla="*/ 6 w 40"/>
                <a:gd name="T7" fmla="*/ 8 h 26"/>
              </a:gdLst>
              <a:ahLst/>
              <a:cxnLst>
                <a:cxn ang="0">
                  <a:pos x="T0" y="T1"/>
                </a:cxn>
                <a:cxn ang="0">
                  <a:pos x="T2" y="T3"/>
                </a:cxn>
                <a:cxn ang="0">
                  <a:pos x="T4" y="T5"/>
                </a:cxn>
                <a:cxn ang="0">
                  <a:pos x="T6" y="T7"/>
                </a:cxn>
              </a:cxnLst>
              <a:rect l="0" t="0" r="r" b="b"/>
              <a:pathLst>
                <a:path w="40" h="26">
                  <a:moveTo>
                    <a:pt x="6" y="8"/>
                  </a:moveTo>
                  <a:cubicBezTo>
                    <a:pt x="17" y="8"/>
                    <a:pt x="27" y="0"/>
                    <a:pt x="40" y="6"/>
                  </a:cubicBezTo>
                  <a:cubicBezTo>
                    <a:pt x="30" y="15"/>
                    <a:pt x="22" y="26"/>
                    <a:pt x="7" y="19"/>
                  </a:cubicBezTo>
                  <a:cubicBezTo>
                    <a:pt x="0" y="16"/>
                    <a:pt x="5" y="12"/>
                    <a:pt x="6" y="8"/>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884">
              <a:extLst>
                <a:ext uri="{FF2B5EF4-FFF2-40B4-BE49-F238E27FC236}">
                  <a16:creationId xmlns:a16="http://schemas.microsoft.com/office/drawing/2014/main" id="{DB82DE88-869F-402A-AD25-14BB1F5D3A57}"/>
                </a:ext>
              </a:extLst>
            </p:cNvPr>
            <p:cNvSpPr>
              <a:spLocks/>
            </p:cNvSpPr>
            <p:nvPr/>
          </p:nvSpPr>
          <p:spPr bwMode="auto">
            <a:xfrm>
              <a:off x="1004" y="2737"/>
              <a:ext cx="32" cy="42"/>
            </a:xfrm>
            <a:custGeom>
              <a:avLst/>
              <a:gdLst>
                <a:gd name="T0" fmla="*/ 7 w 29"/>
                <a:gd name="T1" fmla="*/ 36 h 37"/>
                <a:gd name="T2" fmla="*/ 0 w 29"/>
                <a:gd name="T3" fmla="*/ 37 h 37"/>
                <a:gd name="T4" fmla="*/ 0 w 29"/>
                <a:gd name="T5" fmla="*/ 0 h 37"/>
                <a:gd name="T6" fmla="*/ 7 w 29"/>
                <a:gd name="T7" fmla="*/ 36 h 37"/>
              </a:gdLst>
              <a:ahLst/>
              <a:cxnLst>
                <a:cxn ang="0">
                  <a:pos x="T0" y="T1"/>
                </a:cxn>
                <a:cxn ang="0">
                  <a:pos x="T2" y="T3"/>
                </a:cxn>
                <a:cxn ang="0">
                  <a:pos x="T4" y="T5"/>
                </a:cxn>
                <a:cxn ang="0">
                  <a:pos x="T6" y="T7"/>
                </a:cxn>
              </a:cxnLst>
              <a:rect l="0" t="0" r="r" b="b"/>
              <a:pathLst>
                <a:path w="29" h="37">
                  <a:moveTo>
                    <a:pt x="7" y="36"/>
                  </a:moveTo>
                  <a:cubicBezTo>
                    <a:pt x="5" y="36"/>
                    <a:pt x="2" y="37"/>
                    <a:pt x="0" y="37"/>
                  </a:cubicBezTo>
                  <a:cubicBezTo>
                    <a:pt x="0" y="25"/>
                    <a:pt x="0" y="12"/>
                    <a:pt x="0" y="0"/>
                  </a:cubicBezTo>
                  <a:cubicBezTo>
                    <a:pt x="1" y="12"/>
                    <a:pt x="29" y="19"/>
                    <a:pt x="7" y="36"/>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885">
              <a:extLst>
                <a:ext uri="{FF2B5EF4-FFF2-40B4-BE49-F238E27FC236}">
                  <a16:creationId xmlns:a16="http://schemas.microsoft.com/office/drawing/2014/main" id="{41940AA3-32E4-4A53-8F66-ED50449376BE}"/>
                </a:ext>
              </a:extLst>
            </p:cNvPr>
            <p:cNvSpPr>
              <a:spLocks/>
            </p:cNvSpPr>
            <p:nvPr/>
          </p:nvSpPr>
          <p:spPr bwMode="auto">
            <a:xfrm>
              <a:off x="942" y="2844"/>
              <a:ext cx="30" cy="35"/>
            </a:xfrm>
            <a:custGeom>
              <a:avLst/>
              <a:gdLst>
                <a:gd name="T0" fmla="*/ 25 w 27"/>
                <a:gd name="T1" fmla="*/ 31 h 31"/>
                <a:gd name="T2" fmla="*/ 20 w 27"/>
                <a:gd name="T3" fmla="*/ 28 h 31"/>
                <a:gd name="T4" fmla="*/ 2 w 27"/>
                <a:gd name="T5" fmla="*/ 3 h 31"/>
                <a:gd name="T6" fmla="*/ 6 w 27"/>
                <a:gd name="T7" fmla="*/ 0 h 31"/>
                <a:gd name="T8" fmla="*/ 25 w 27"/>
                <a:gd name="T9" fmla="*/ 31 h 31"/>
              </a:gdLst>
              <a:ahLst/>
              <a:cxnLst>
                <a:cxn ang="0">
                  <a:pos x="T0" y="T1"/>
                </a:cxn>
                <a:cxn ang="0">
                  <a:pos x="T2" y="T3"/>
                </a:cxn>
                <a:cxn ang="0">
                  <a:pos x="T4" y="T5"/>
                </a:cxn>
                <a:cxn ang="0">
                  <a:pos x="T6" y="T7"/>
                </a:cxn>
                <a:cxn ang="0">
                  <a:pos x="T8" y="T9"/>
                </a:cxn>
              </a:cxnLst>
              <a:rect l="0" t="0" r="r" b="b"/>
              <a:pathLst>
                <a:path w="27" h="31">
                  <a:moveTo>
                    <a:pt x="25" y="31"/>
                  </a:moveTo>
                  <a:cubicBezTo>
                    <a:pt x="22" y="29"/>
                    <a:pt x="21" y="29"/>
                    <a:pt x="20" y="28"/>
                  </a:cubicBezTo>
                  <a:cubicBezTo>
                    <a:pt x="10" y="23"/>
                    <a:pt x="0" y="17"/>
                    <a:pt x="2" y="3"/>
                  </a:cubicBezTo>
                  <a:cubicBezTo>
                    <a:pt x="3" y="2"/>
                    <a:pt x="6" y="0"/>
                    <a:pt x="6" y="0"/>
                  </a:cubicBezTo>
                  <a:cubicBezTo>
                    <a:pt x="14" y="9"/>
                    <a:pt x="27" y="14"/>
                    <a:pt x="25" y="31"/>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886">
              <a:extLst>
                <a:ext uri="{FF2B5EF4-FFF2-40B4-BE49-F238E27FC236}">
                  <a16:creationId xmlns:a16="http://schemas.microsoft.com/office/drawing/2014/main" id="{7F342237-1C07-46D2-8EE8-2E05F81795CE}"/>
                </a:ext>
              </a:extLst>
            </p:cNvPr>
            <p:cNvSpPr>
              <a:spLocks/>
            </p:cNvSpPr>
            <p:nvPr/>
          </p:nvSpPr>
          <p:spPr bwMode="auto">
            <a:xfrm>
              <a:off x="1107" y="2692"/>
              <a:ext cx="27" cy="35"/>
            </a:xfrm>
            <a:custGeom>
              <a:avLst/>
              <a:gdLst>
                <a:gd name="T0" fmla="*/ 23 w 24"/>
                <a:gd name="T1" fmla="*/ 16 h 31"/>
                <a:gd name="T2" fmla="*/ 17 w 24"/>
                <a:gd name="T3" fmla="*/ 30 h 31"/>
                <a:gd name="T4" fmla="*/ 3 w 24"/>
                <a:gd name="T5" fmla="*/ 16 h 31"/>
                <a:gd name="T6" fmla="*/ 3 w 24"/>
                <a:gd name="T7" fmla="*/ 16 h 31"/>
                <a:gd name="T8" fmla="*/ 7 w 24"/>
                <a:gd name="T9" fmla="*/ 2 h 31"/>
                <a:gd name="T10" fmla="*/ 23 w 24"/>
                <a:gd name="T11" fmla="*/ 16 h 31"/>
                <a:gd name="T12" fmla="*/ 23 w 24"/>
                <a:gd name="T13" fmla="*/ 16 h 31"/>
              </a:gdLst>
              <a:ahLst/>
              <a:cxnLst>
                <a:cxn ang="0">
                  <a:pos x="T0" y="T1"/>
                </a:cxn>
                <a:cxn ang="0">
                  <a:pos x="T2" y="T3"/>
                </a:cxn>
                <a:cxn ang="0">
                  <a:pos x="T4" y="T5"/>
                </a:cxn>
                <a:cxn ang="0">
                  <a:pos x="T6" y="T7"/>
                </a:cxn>
                <a:cxn ang="0">
                  <a:pos x="T8" y="T9"/>
                </a:cxn>
                <a:cxn ang="0">
                  <a:pos x="T10" y="T11"/>
                </a:cxn>
                <a:cxn ang="0">
                  <a:pos x="T12" y="T13"/>
                </a:cxn>
              </a:cxnLst>
              <a:rect l="0" t="0" r="r" b="b"/>
              <a:pathLst>
                <a:path w="24" h="31">
                  <a:moveTo>
                    <a:pt x="23" y="16"/>
                  </a:moveTo>
                  <a:cubicBezTo>
                    <a:pt x="23" y="22"/>
                    <a:pt x="24" y="29"/>
                    <a:pt x="17" y="30"/>
                  </a:cubicBezTo>
                  <a:cubicBezTo>
                    <a:pt x="8" y="31"/>
                    <a:pt x="10" y="19"/>
                    <a:pt x="3" y="16"/>
                  </a:cubicBezTo>
                  <a:cubicBezTo>
                    <a:pt x="3" y="16"/>
                    <a:pt x="3" y="16"/>
                    <a:pt x="3" y="16"/>
                  </a:cubicBezTo>
                  <a:cubicBezTo>
                    <a:pt x="4" y="11"/>
                    <a:pt x="0" y="4"/>
                    <a:pt x="7" y="2"/>
                  </a:cubicBezTo>
                  <a:cubicBezTo>
                    <a:pt x="16" y="0"/>
                    <a:pt x="15" y="15"/>
                    <a:pt x="23" y="16"/>
                  </a:cubicBezTo>
                  <a:cubicBezTo>
                    <a:pt x="23" y="16"/>
                    <a:pt x="23" y="16"/>
                    <a:pt x="23" y="16"/>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887">
              <a:extLst>
                <a:ext uri="{FF2B5EF4-FFF2-40B4-BE49-F238E27FC236}">
                  <a16:creationId xmlns:a16="http://schemas.microsoft.com/office/drawing/2014/main" id="{F5F7EB20-5DEE-4CB4-A420-7C5A6BBAFD58}"/>
                </a:ext>
              </a:extLst>
            </p:cNvPr>
            <p:cNvSpPr>
              <a:spLocks/>
            </p:cNvSpPr>
            <p:nvPr/>
          </p:nvSpPr>
          <p:spPr bwMode="auto">
            <a:xfrm>
              <a:off x="899" y="3045"/>
              <a:ext cx="26" cy="44"/>
            </a:xfrm>
            <a:custGeom>
              <a:avLst/>
              <a:gdLst>
                <a:gd name="T0" fmla="*/ 18 w 23"/>
                <a:gd name="T1" fmla="*/ 39 h 39"/>
                <a:gd name="T2" fmla="*/ 6 w 23"/>
                <a:gd name="T3" fmla="*/ 0 h 39"/>
                <a:gd name="T4" fmla="*/ 18 w 23"/>
                <a:gd name="T5" fmla="*/ 39 h 39"/>
              </a:gdLst>
              <a:ahLst/>
              <a:cxnLst>
                <a:cxn ang="0">
                  <a:pos x="T0" y="T1"/>
                </a:cxn>
                <a:cxn ang="0">
                  <a:pos x="T2" y="T3"/>
                </a:cxn>
                <a:cxn ang="0">
                  <a:pos x="T4" y="T5"/>
                </a:cxn>
              </a:cxnLst>
              <a:rect l="0" t="0" r="r" b="b"/>
              <a:pathLst>
                <a:path w="23" h="39">
                  <a:moveTo>
                    <a:pt x="18" y="39"/>
                  </a:moveTo>
                  <a:cubicBezTo>
                    <a:pt x="12" y="24"/>
                    <a:pt x="0" y="16"/>
                    <a:pt x="6" y="0"/>
                  </a:cubicBezTo>
                  <a:cubicBezTo>
                    <a:pt x="17" y="9"/>
                    <a:pt x="23" y="19"/>
                    <a:pt x="18" y="39"/>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888">
              <a:extLst>
                <a:ext uri="{FF2B5EF4-FFF2-40B4-BE49-F238E27FC236}">
                  <a16:creationId xmlns:a16="http://schemas.microsoft.com/office/drawing/2014/main" id="{2C25A4D0-4D9E-409C-B6B9-80AC43628C47}"/>
                </a:ext>
              </a:extLst>
            </p:cNvPr>
            <p:cNvSpPr>
              <a:spLocks/>
            </p:cNvSpPr>
            <p:nvPr/>
          </p:nvSpPr>
          <p:spPr bwMode="auto">
            <a:xfrm>
              <a:off x="964" y="2742"/>
              <a:ext cx="22" cy="29"/>
            </a:xfrm>
            <a:custGeom>
              <a:avLst/>
              <a:gdLst>
                <a:gd name="T0" fmla="*/ 14 w 19"/>
                <a:gd name="T1" fmla="*/ 24 h 26"/>
                <a:gd name="T2" fmla="*/ 2 w 19"/>
                <a:gd name="T3" fmla="*/ 14 h 26"/>
                <a:gd name="T4" fmla="*/ 10 w 19"/>
                <a:gd name="T5" fmla="*/ 2 h 26"/>
                <a:gd name="T6" fmla="*/ 15 w 19"/>
                <a:gd name="T7" fmla="*/ 18 h 26"/>
                <a:gd name="T8" fmla="*/ 14 w 19"/>
                <a:gd name="T9" fmla="*/ 24 h 26"/>
              </a:gdLst>
              <a:ahLst/>
              <a:cxnLst>
                <a:cxn ang="0">
                  <a:pos x="T0" y="T1"/>
                </a:cxn>
                <a:cxn ang="0">
                  <a:pos x="T2" y="T3"/>
                </a:cxn>
                <a:cxn ang="0">
                  <a:pos x="T4" y="T5"/>
                </a:cxn>
                <a:cxn ang="0">
                  <a:pos x="T6" y="T7"/>
                </a:cxn>
                <a:cxn ang="0">
                  <a:pos x="T8" y="T9"/>
                </a:cxn>
              </a:cxnLst>
              <a:rect l="0" t="0" r="r" b="b"/>
              <a:pathLst>
                <a:path w="19" h="26">
                  <a:moveTo>
                    <a:pt x="14" y="24"/>
                  </a:moveTo>
                  <a:cubicBezTo>
                    <a:pt x="5" y="26"/>
                    <a:pt x="0" y="25"/>
                    <a:pt x="2" y="14"/>
                  </a:cubicBezTo>
                  <a:cubicBezTo>
                    <a:pt x="3" y="9"/>
                    <a:pt x="3" y="0"/>
                    <a:pt x="10" y="2"/>
                  </a:cubicBezTo>
                  <a:cubicBezTo>
                    <a:pt x="17" y="4"/>
                    <a:pt x="19" y="11"/>
                    <a:pt x="15" y="18"/>
                  </a:cubicBezTo>
                  <a:cubicBezTo>
                    <a:pt x="14" y="20"/>
                    <a:pt x="14" y="22"/>
                    <a:pt x="14" y="24"/>
                  </a:cubicBezTo>
                  <a:close/>
                </a:path>
              </a:pathLst>
            </a:custGeom>
            <a:solidFill>
              <a:srgbClr val="2B4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889">
              <a:extLst>
                <a:ext uri="{FF2B5EF4-FFF2-40B4-BE49-F238E27FC236}">
                  <a16:creationId xmlns:a16="http://schemas.microsoft.com/office/drawing/2014/main" id="{0F0088D4-9601-4843-B347-801EDF4011C2}"/>
                </a:ext>
              </a:extLst>
            </p:cNvPr>
            <p:cNvSpPr>
              <a:spLocks/>
            </p:cNvSpPr>
            <p:nvPr/>
          </p:nvSpPr>
          <p:spPr bwMode="auto">
            <a:xfrm>
              <a:off x="791" y="2109"/>
              <a:ext cx="41" cy="93"/>
            </a:xfrm>
            <a:custGeom>
              <a:avLst/>
              <a:gdLst>
                <a:gd name="T0" fmla="*/ 36 w 36"/>
                <a:gd name="T1" fmla="*/ 11 h 83"/>
                <a:gd name="T2" fmla="*/ 0 w 36"/>
                <a:gd name="T3" fmla="*/ 83 h 83"/>
                <a:gd name="T4" fmla="*/ 29 w 36"/>
                <a:gd name="T5" fmla="*/ 0 h 83"/>
                <a:gd name="T6" fmla="*/ 36 w 36"/>
                <a:gd name="T7" fmla="*/ 11 h 83"/>
              </a:gdLst>
              <a:ahLst/>
              <a:cxnLst>
                <a:cxn ang="0">
                  <a:pos x="T0" y="T1"/>
                </a:cxn>
                <a:cxn ang="0">
                  <a:pos x="T2" y="T3"/>
                </a:cxn>
                <a:cxn ang="0">
                  <a:pos x="T4" y="T5"/>
                </a:cxn>
                <a:cxn ang="0">
                  <a:pos x="T6" y="T7"/>
                </a:cxn>
              </a:cxnLst>
              <a:rect l="0" t="0" r="r" b="b"/>
              <a:pathLst>
                <a:path w="36" h="83">
                  <a:moveTo>
                    <a:pt x="36" y="11"/>
                  </a:moveTo>
                  <a:cubicBezTo>
                    <a:pt x="30" y="38"/>
                    <a:pt x="17" y="62"/>
                    <a:pt x="0" y="83"/>
                  </a:cubicBezTo>
                  <a:cubicBezTo>
                    <a:pt x="6" y="54"/>
                    <a:pt x="16" y="27"/>
                    <a:pt x="29" y="0"/>
                  </a:cubicBezTo>
                  <a:cubicBezTo>
                    <a:pt x="32" y="4"/>
                    <a:pt x="34" y="8"/>
                    <a:pt x="36" y="11"/>
                  </a:cubicBezTo>
                  <a:close/>
                </a:path>
              </a:pathLst>
            </a:custGeom>
            <a:solidFill>
              <a:srgbClr val="F1D5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890">
              <a:extLst>
                <a:ext uri="{FF2B5EF4-FFF2-40B4-BE49-F238E27FC236}">
                  <a16:creationId xmlns:a16="http://schemas.microsoft.com/office/drawing/2014/main" id="{B10FBCDA-11D3-4C4A-9672-29CB079ABD5D}"/>
                </a:ext>
              </a:extLst>
            </p:cNvPr>
            <p:cNvSpPr>
              <a:spLocks/>
            </p:cNvSpPr>
            <p:nvPr/>
          </p:nvSpPr>
          <p:spPr bwMode="auto">
            <a:xfrm>
              <a:off x="915" y="2281"/>
              <a:ext cx="45" cy="97"/>
            </a:xfrm>
            <a:custGeom>
              <a:avLst/>
              <a:gdLst>
                <a:gd name="T0" fmla="*/ 26 w 40"/>
                <a:gd name="T1" fmla="*/ 14 h 86"/>
                <a:gd name="T2" fmla="*/ 40 w 40"/>
                <a:gd name="T3" fmla="*/ 2 h 86"/>
                <a:gd name="T4" fmla="*/ 5 w 40"/>
                <a:gd name="T5" fmla="*/ 86 h 86"/>
                <a:gd name="T6" fmla="*/ 13 w 40"/>
                <a:gd name="T7" fmla="*/ 60 h 86"/>
                <a:gd name="T8" fmla="*/ 17 w 40"/>
                <a:gd name="T9" fmla="*/ 37 h 86"/>
                <a:gd name="T10" fmla="*/ 26 w 40"/>
                <a:gd name="T11" fmla="*/ 14 h 86"/>
              </a:gdLst>
              <a:ahLst/>
              <a:cxnLst>
                <a:cxn ang="0">
                  <a:pos x="T0" y="T1"/>
                </a:cxn>
                <a:cxn ang="0">
                  <a:pos x="T2" y="T3"/>
                </a:cxn>
                <a:cxn ang="0">
                  <a:pos x="T4" y="T5"/>
                </a:cxn>
                <a:cxn ang="0">
                  <a:pos x="T6" y="T7"/>
                </a:cxn>
                <a:cxn ang="0">
                  <a:pos x="T8" y="T9"/>
                </a:cxn>
                <a:cxn ang="0">
                  <a:pos x="T10" y="T11"/>
                </a:cxn>
              </a:cxnLst>
              <a:rect l="0" t="0" r="r" b="b"/>
              <a:pathLst>
                <a:path w="40" h="86">
                  <a:moveTo>
                    <a:pt x="26" y="14"/>
                  </a:moveTo>
                  <a:cubicBezTo>
                    <a:pt x="31" y="11"/>
                    <a:pt x="30" y="0"/>
                    <a:pt x="40" y="2"/>
                  </a:cubicBezTo>
                  <a:cubicBezTo>
                    <a:pt x="30" y="31"/>
                    <a:pt x="20" y="59"/>
                    <a:pt x="5" y="86"/>
                  </a:cubicBezTo>
                  <a:cubicBezTo>
                    <a:pt x="0" y="75"/>
                    <a:pt x="11" y="69"/>
                    <a:pt x="13" y="60"/>
                  </a:cubicBezTo>
                  <a:cubicBezTo>
                    <a:pt x="14" y="52"/>
                    <a:pt x="19" y="45"/>
                    <a:pt x="17" y="37"/>
                  </a:cubicBezTo>
                  <a:cubicBezTo>
                    <a:pt x="16" y="28"/>
                    <a:pt x="22" y="21"/>
                    <a:pt x="26" y="14"/>
                  </a:cubicBezTo>
                  <a:close/>
                </a:path>
              </a:pathLst>
            </a:custGeom>
            <a:solidFill>
              <a:srgbClr val="F3D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891">
              <a:extLst>
                <a:ext uri="{FF2B5EF4-FFF2-40B4-BE49-F238E27FC236}">
                  <a16:creationId xmlns:a16="http://schemas.microsoft.com/office/drawing/2014/main" id="{FF17DD61-DB61-4DF7-A301-BA21FAA2BDC5}"/>
                </a:ext>
              </a:extLst>
            </p:cNvPr>
            <p:cNvSpPr>
              <a:spLocks/>
            </p:cNvSpPr>
            <p:nvPr/>
          </p:nvSpPr>
          <p:spPr bwMode="auto">
            <a:xfrm>
              <a:off x="999" y="1538"/>
              <a:ext cx="26" cy="66"/>
            </a:xfrm>
            <a:custGeom>
              <a:avLst/>
              <a:gdLst>
                <a:gd name="T0" fmla="*/ 1 w 23"/>
                <a:gd name="T1" fmla="*/ 58 h 58"/>
                <a:gd name="T2" fmla="*/ 11 w 23"/>
                <a:gd name="T3" fmla="*/ 5 h 58"/>
                <a:gd name="T4" fmla="*/ 16 w 23"/>
                <a:gd name="T5" fmla="*/ 1 h 58"/>
                <a:gd name="T6" fmla="*/ 21 w 23"/>
                <a:gd name="T7" fmla="*/ 8 h 58"/>
                <a:gd name="T8" fmla="*/ 1 w 23"/>
                <a:gd name="T9" fmla="*/ 58 h 58"/>
              </a:gdLst>
              <a:ahLst/>
              <a:cxnLst>
                <a:cxn ang="0">
                  <a:pos x="T0" y="T1"/>
                </a:cxn>
                <a:cxn ang="0">
                  <a:pos x="T2" y="T3"/>
                </a:cxn>
                <a:cxn ang="0">
                  <a:pos x="T4" y="T5"/>
                </a:cxn>
                <a:cxn ang="0">
                  <a:pos x="T6" y="T7"/>
                </a:cxn>
                <a:cxn ang="0">
                  <a:pos x="T8" y="T9"/>
                </a:cxn>
              </a:cxnLst>
              <a:rect l="0" t="0" r="r" b="b"/>
              <a:pathLst>
                <a:path w="23" h="58">
                  <a:moveTo>
                    <a:pt x="1" y="58"/>
                  </a:moveTo>
                  <a:cubicBezTo>
                    <a:pt x="0" y="36"/>
                    <a:pt x="9" y="21"/>
                    <a:pt x="11" y="5"/>
                  </a:cubicBezTo>
                  <a:cubicBezTo>
                    <a:pt x="12" y="1"/>
                    <a:pt x="13" y="0"/>
                    <a:pt x="16" y="1"/>
                  </a:cubicBezTo>
                  <a:cubicBezTo>
                    <a:pt x="20" y="3"/>
                    <a:pt x="23" y="4"/>
                    <a:pt x="21" y="8"/>
                  </a:cubicBezTo>
                  <a:cubicBezTo>
                    <a:pt x="14" y="23"/>
                    <a:pt x="14" y="41"/>
                    <a:pt x="1" y="58"/>
                  </a:cubicBezTo>
                  <a:close/>
                </a:path>
              </a:pathLst>
            </a:custGeom>
            <a:solidFill>
              <a:srgbClr val="F2D4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892">
              <a:extLst>
                <a:ext uri="{FF2B5EF4-FFF2-40B4-BE49-F238E27FC236}">
                  <a16:creationId xmlns:a16="http://schemas.microsoft.com/office/drawing/2014/main" id="{2542D9DE-2956-4609-8107-21A41A0CD04A}"/>
                </a:ext>
              </a:extLst>
            </p:cNvPr>
            <p:cNvSpPr>
              <a:spLocks/>
            </p:cNvSpPr>
            <p:nvPr/>
          </p:nvSpPr>
          <p:spPr bwMode="auto">
            <a:xfrm>
              <a:off x="1205" y="2608"/>
              <a:ext cx="26" cy="89"/>
            </a:xfrm>
            <a:custGeom>
              <a:avLst/>
              <a:gdLst>
                <a:gd name="T0" fmla="*/ 8 w 23"/>
                <a:gd name="T1" fmla="*/ 11 h 79"/>
                <a:gd name="T2" fmla="*/ 16 w 23"/>
                <a:gd name="T3" fmla="*/ 7 h 79"/>
                <a:gd name="T4" fmla="*/ 19 w 23"/>
                <a:gd name="T5" fmla="*/ 0 h 79"/>
                <a:gd name="T6" fmla="*/ 23 w 23"/>
                <a:gd name="T7" fmla="*/ 4 h 79"/>
                <a:gd name="T8" fmla="*/ 0 w 23"/>
                <a:gd name="T9" fmla="*/ 79 h 79"/>
                <a:gd name="T10" fmla="*/ 8 w 23"/>
                <a:gd name="T11" fmla="*/ 11 h 79"/>
              </a:gdLst>
              <a:ahLst/>
              <a:cxnLst>
                <a:cxn ang="0">
                  <a:pos x="T0" y="T1"/>
                </a:cxn>
                <a:cxn ang="0">
                  <a:pos x="T2" y="T3"/>
                </a:cxn>
                <a:cxn ang="0">
                  <a:pos x="T4" y="T5"/>
                </a:cxn>
                <a:cxn ang="0">
                  <a:pos x="T6" y="T7"/>
                </a:cxn>
                <a:cxn ang="0">
                  <a:pos x="T8" y="T9"/>
                </a:cxn>
                <a:cxn ang="0">
                  <a:pos x="T10" y="T11"/>
                </a:cxn>
              </a:cxnLst>
              <a:rect l="0" t="0" r="r" b="b"/>
              <a:pathLst>
                <a:path w="23" h="79">
                  <a:moveTo>
                    <a:pt x="8" y="11"/>
                  </a:moveTo>
                  <a:cubicBezTo>
                    <a:pt x="11" y="11"/>
                    <a:pt x="15" y="11"/>
                    <a:pt x="16" y="7"/>
                  </a:cubicBezTo>
                  <a:cubicBezTo>
                    <a:pt x="17" y="4"/>
                    <a:pt x="18" y="2"/>
                    <a:pt x="19" y="0"/>
                  </a:cubicBezTo>
                  <a:cubicBezTo>
                    <a:pt x="20" y="1"/>
                    <a:pt x="23" y="3"/>
                    <a:pt x="23" y="4"/>
                  </a:cubicBezTo>
                  <a:cubicBezTo>
                    <a:pt x="11" y="28"/>
                    <a:pt x="19" y="58"/>
                    <a:pt x="0" y="79"/>
                  </a:cubicBezTo>
                  <a:cubicBezTo>
                    <a:pt x="2" y="57"/>
                    <a:pt x="10" y="34"/>
                    <a:pt x="8" y="11"/>
                  </a:cubicBezTo>
                  <a:close/>
                </a:path>
              </a:pathLst>
            </a:custGeom>
            <a:solidFill>
              <a:srgbClr val="B389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893">
              <a:extLst>
                <a:ext uri="{FF2B5EF4-FFF2-40B4-BE49-F238E27FC236}">
                  <a16:creationId xmlns:a16="http://schemas.microsoft.com/office/drawing/2014/main" id="{65246490-7AE3-4C93-B7B2-E2940FBE912C}"/>
                </a:ext>
              </a:extLst>
            </p:cNvPr>
            <p:cNvSpPr>
              <a:spLocks/>
            </p:cNvSpPr>
            <p:nvPr/>
          </p:nvSpPr>
          <p:spPr bwMode="auto">
            <a:xfrm>
              <a:off x="1890" y="2472"/>
              <a:ext cx="7" cy="40"/>
            </a:xfrm>
            <a:custGeom>
              <a:avLst/>
              <a:gdLst>
                <a:gd name="T0" fmla="*/ 6 w 6"/>
                <a:gd name="T1" fmla="*/ 0 h 36"/>
                <a:gd name="T2" fmla="*/ 6 w 6"/>
                <a:gd name="T3" fmla="*/ 36 h 36"/>
                <a:gd name="T4" fmla="*/ 6 w 6"/>
                <a:gd name="T5" fmla="*/ 0 h 36"/>
                <a:gd name="T6" fmla="*/ 6 w 6"/>
                <a:gd name="T7" fmla="*/ 0 h 36"/>
              </a:gdLst>
              <a:ahLst/>
              <a:cxnLst>
                <a:cxn ang="0">
                  <a:pos x="T0" y="T1"/>
                </a:cxn>
                <a:cxn ang="0">
                  <a:pos x="T2" y="T3"/>
                </a:cxn>
                <a:cxn ang="0">
                  <a:pos x="T4" y="T5"/>
                </a:cxn>
                <a:cxn ang="0">
                  <a:pos x="T6" y="T7"/>
                </a:cxn>
              </a:cxnLst>
              <a:rect l="0" t="0" r="r" b="b"/>
              <a:pathLst>
                <a:path w="6" h="36">
                  <a:moveTo>
                    <a:pt x="6" y="0"/>
                  </a:moveTo>
                  <a:cubicBezTo>
                    <a:pt x="6" y="12"/>
                    <a:pt x="6" y="24"/>
                    <a:pt x="6" y="36"/>
                  </a:cubicBezTo>
                  <a:cubicBezTo>
                    <a:pt x="3" y="24"/>
                    <a:pt x="0" y="12"/>
                    <a:pt x="6" y="0"/>
                  </a:cubicBezTo>
                  <a:cubicBezTo>
                    <a:pt x="6" y="0"/>
                    <a:pt x="6" y="0"/>
                    <a:pt x="6" y="0"/>
                  </a:cubicBezTo>
                  <a:close/>
                </a:path>
              </a:pathLst>
            </a:custGeom>
            <a:solidFill>
              <a:srgbClr val="F1D6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894">
              <a:extLst>
                <a:ext uri="{FF2B5EF4-FFF2-40B4-BE49-F238E27FC236}">
                  <a16:creationId xmlns:a16="http://schemas.microsoft.com/office/drawing/2014/main" id="{354402A3-688C-4C88-A511-AD42EAE6CA37}"/>
                </a:ext>
              </a:extLst>
            </p:cNvPr>
            <p:cNvSpPr>
              <a:spLocks/>
            </p:cNvSpPr>
            <p:nvPr/>
          </p:nvSpPr>
          <p:spPr bwMode="auto">
            <a:xfrm>
              <a:off x="1278" y="977"/>
              <a:ext cx="22" cy="28"/>
            </a:xfrm>
            <a:custGeom>
              <a:avLst/>
              <a:gdLst>
                <a:gd name="T0" fmla="*/ 0 w 20"/>
                <a:gd name="T1" fmla="*/ 22 h 25"/>
                <a:gd name="T2" fmla="*/ 3 w 20"/>
                <a:gd name="T3" fmla="*/ 16 h 25"/>
                <a:gd name="T4" fmla="*/ 15 w 20"/>
                <a:gd name="T5" fmla="*/ 1 h 25"/>
                <a:gd name="T6" fmla="*/ 19 w 20"/>
                <a:gd name="T7" fmla="*/ 7 h 25"/>
                <a:gd name="T8" fmla="*/ 4 w 20"/>
                <a:gd name="T9" fmla="*/ 23 h 25"/>
                <a:gd name="T10" fmla="*/ 0 w 20"/>
                <a:gd name="T11" fmla="*/ 22 h 25"/>
              </a:gdLst>
              <a:ahLst/>
              <a:cxnLst>
                <a:cxn ang="0">
                  <a:pos x="T0" y="T1"/>
                </a:cxn>
                <a:cxn ang="0">
                  <a:pos x="T2" y="T3"/>
                </a:cxn>
                <a:cxn ang="0">
                  <a:pos x="T4" y="T5"/>
                </a:cxn>
                <a:cxn ang="0">
                  <a:pos x="T6" y="T7"/>
                </a:cxn>
                <a:cxn ang="0">
                  <a:pos x="T8" y="T9"/>
                </a:cxn>
                <a:cxn ang="0">
                  <a:pos x="T10" y="T11"/>
                </a:cxn>
              </a:cxnLst>
              <a:rect l="0" t="0" r="r" b="b"/>
              <a:pathLst>
                <a:path w="20" h="25">
                  <a:moveTo>
                    <a:pt x="0" y="22"/>
                  </a:moveTo>
                  <a:cubicBezTo>
                    <a:pt x="1" y="20"/>
                    <a:pt x="2" y="18"/>
                    <a:pt x="3" y="16"/>
                  </a:cubicBezTo>
                  <a:cubicBezTo>
                    <a:pt x="7" y="10"/>
                    <a:pt x="4" y="0"/>
                    <a:pt x="15" y="1"/>
                  </a:cubicBezTo>
                  <a:cubicBezTo>
                    <a:pt x="19" y="2"/>
                    <a:pt x="20" y="4"/>
                    <a:pt x="19" y="7"/>
                  </a:cubicBezTo>
                  <a:cubicBezTo>
                    <a:pt x="15" y="13"/>
                    <a:pt x="17" y="25"/>
                    <a:pt x="4" y="23"/>
                  </a:cubicBezTo>
                  <a:cubicBezTo>
                    <a:pt x="2" y="23"/>
                    <a:pt x="1" y="23"/>
                    <a:pt x="0" y="22"/>
                  </a:cubicBezTo>
                  <a:close/>
                </a:path>
              </a:pathLst>
            </a:custGeom>
            <a:solidFill>
              <a:srgbClr val="EFD2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895">
              <a:extLst>
                <a:ext uri="{FF2B5EF4-FFF2-40B4-BE49-F238E27FC236}">
                  <a16:creationId xmlns:a16="http://schemas.microsoft.com/office/drawing/2014/main" id="{1D848BAF-1D31-401F-B2AB-D0300E94A1C4}"/>
                </a:ext>
              </a:extLst>
            </p:cNvPr>
            <p:cNvSpPr>
              <a:spLocks/>
            </p:cNvSpPr>
            <p:nvPr/>
          </p:nvSpPr>
          <p:spPr bwMode="auto">
            <a:xfrm>
              <a:off x="1693" y="3697"/>
              <a:ext cx="132" cy="24"/>
            </a:xfrm>
            <a:custGeom>
              <a:avLst/>
              <a:gdLst>
                <a:gd name="T0" fmla="*/ 114 w 118"/>
                <a:gd name="T1" fmla="*/ 6 h 22"/>
                <a:gd name="T2" fmla="*/ 114 w 118"/>
                <a:gd name="T3" fmla="*/ 14 h 22"/>
                <a:gd name="T4" fmla="*/ 109 w 118"/>
                <a:gd name="T5" fmla="*/ 16 h 22"/>
                <a:gd name="T6" fmla="*/ 16 w 118"/>
                <a:gd name="T7" fmla="*/ 15 h 22"/>
                <a:gd name="T8" fmla="*/ 1 w 118"/>
                <a:gd name="T9" fmla="*/ 6 h 22"/>
                <a:gd name="T10" fmla="*/ 1 w 118"/>
                <a:gd name="T11" fmla="*/ 3 h 22"/>
                <a:gd name="T12" fmla="*/ 7 w 118"/>
                <a:gd name="T13" fmla="*/ 0 h 22"/>
                <a:gd name="T14" fmla="*/ 114 w 118"/>
                <a:gd name="T15" fmla="*/ 6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22">
                  <a:moveTo>
                    <a:pt x="114" y="6"/>
                  </a:moveTo>
                  <a:cubicBezTo>
                    <a:pt x="118" y="8"/>
                    <a:pt x="114" y="11"/>
                    <a:pt x="114" y="14"/>
                  </a:cubicBezTo>
                  <a:cubicBezTo>
                    <a:pt x="112" y="15"/>
                    <a:pt x="110" y="17"/>
                    <a:pt x="109" y="16"/>
                  </a:cubicBezTo>
                  <a:cubicBezTo>
                    <a:pt x="78" y="8"/>
                    <a:pt x="46" y="22"/>
                    <a:pt x="16" y="15"/>
                  </a:cubicBezTo>
                  <a:cubicBezTo>
                    <a:pt x="11" y="14"/>
                    <a:pt x="8" y="7"/>
                    <a:pt x="1" y="6"/>
                  </a:cubicBezTo>
                  <a:cubicBezTo>
                    <a:pt x="1" y="6"/>
                    <a:pt x="0" y="4"/>
                    <a:pt x="1" y="3"/>
                  </a:cubicBezTo>
                  <a:cubicBezTo>
                    <a:pt x="2" y="0"/>
                    <a:pt x="4" y="0"/>
                    <a:pt x="7" y="0"/>
                  </a:cubicBezTo>
                  <a:cubicBezTo>
                    <a:pt x="43" y="6"/>
                    <a:pt x="78" y="3"/>
                    <a:pt x="114" y="6"/>
                  </a:cubicBezTo>
                  <a:close/>
                </a:path>
              </a:pathLst>
            </a:custGeom>
            <a:solidFill>
              <a:srgbClr val="3E9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896">
              <a:extLst>
                <a:ext uri="{FF2B5EF4-FFF2-40B4-BE49-F238E27FC236}">
                  <a16:creationId xmlns:a16="http://schemas.microsoft.com/office/drawing/2014/main" id="{CEEAEC2B-9A14-4AB4-9915-809A6561559E}"/>
                </a:ext>
              </a:extLst>
            </p:cNvPr>
            <p:cNvSpPr>
              <a:spLocks/>
            </p:cNvSpPr>
            <p:nvPr/>
          </p:nvSpPr>
          <p:spPr bwMode="auto">
            <a:xfrm>
              <a:off x="1626" y="3693"/>
              <a:ext cx="61" cy="25"/>
            </a:xfrm>
            <a:custGeom>
              <a:avLst/>
              <a:gdLst>
                <a:gd name="T0" fmla="*/ 22 w 54"/>
                <a:gd name="T1" fmla="*/ 21 h 22"/>
                <a:gd name="T2" fmla="*/ 12 w 54"/>
                <a:gd name="T3" fmla="*/ 21 h 22"/>
                <a:gd name="T4" fmla="*/ 3 w 54"/>
                <a:gd name="T5" fmla="*/ 13 h 22"/>
                <a:gd name="T6" fmla="*/ 15 w 54"/>
                <a:gd name="T7" fmla="*/ 3 h 22"/>
                <a:gd name="T8" fmla="*/ 38 w 54"/>
                <a:gd name="T9" fmla="*/ 4 h 22"/>
                <a:gd name="T10" fmla="*/ 51 w 54"/>
                <a:gd name="T11" fmla="*/ 9 h 22"/>
                <a:gd name="T12" fmla="*/ 42 w 54"/>
                <a:gd name="T13" fmla="*/ 19 h 22"/>
                <a:gd name="T14" fmla="*/ 22 w 54"/>
                <a:gd name="T15" fmla="*/ 2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22">
                  <a:moveTo>
                    <a:pt x="22" y="21"/>
                  </a:moveTo>
                  <a:cubicBezTo>
                    <a:pt x="19" y="21"/>
                    <a:pt x="16" y="21"/>
                    <a:pt x="12" y="21"/>
                  </a:cubicBezTo>
                  <a:cubicBezTo>
                    <a:pt x="7" y="21"/>
                    <a:pt x="0" y="22"/>
                    <a:pt x="3" y="13"/>
                  </a:cubicBezTo>
                  <a:cubicBezTo>
                    <a:pt x="5" y="8"/>
                    <a:pt x="5" y="0"/>
                    <a:pt x="15" y="3"/>
                  </a:cubicBezTo>
                  <a:cubicBezTo>
                    <a:pt x="22" y="6"/>
                    <a:pt x="31" y="6"/>
                    <a:pt x="38" y="4"/>
                  </a:cubicBezTo>
                  <a:cubicBezTo>
                    <a:pt x="45" y="2"/>
                    <a:pt x="48" y="3"/>
                    <a:pt x="51" y="9"/>
                  </a:cubicBezTo>
                  <a:cubicBezTo>
                    <a:pt x="54" y="18"/>
                    <a:pt x="46" y="16"/>
                    <a:pt x="42" y="19"/>
                  </a:cubicBezTo>
                  <a:cubicBezTo>
                    <a:pt x="36" y="22"/>
                    <a:pt x="29" y="21"/>
                    <a:pt x="22" y="21"/>
                  </a:cubicBezTo>
                  <a:close/>
                </a:path>
              </a:pathLst>
            </a:custGeom>
            <a:solidFill>
              <a:srgbClr val="3E9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897">
              <a:extLst>
                <a:ext uri="{FF2B5EF4-FFF2-40B4-BE49-F238E27FC236}">
                  <a16:creationId xmlns:a16="http://schemas.microsoft.com/office/drawing/2014/main" id="{E70719D1-43CE-4585-9BF8-633024E0FFB4}"/>
                </a:ext>
              </a:extLst>
            </p:cNvPr>
            <p:cNvSpPr>
              <a:spLocks/>
            </p:cNvSpPr>
            <p:nvPr/>
          </p:nvSpPr>
          <p:spPr bwMode="auto">
            <a:xfrm>
              <a:off x="1290" y="3795"/>
              <a:ext cx="47" cy="25"/>
            </a:xfrm>
            <a:custGeom>
              <a:avLst/>
              <a:gdLst>
                <a:gd name="T0" fmla="*/ 28 w 42"/>
                <a:gd name="T1" fmla="*/ 22 h 22"/>
                <a:gd name="T2" fmla="*/ 12 w 42"/>
                <a:gd name="T3" fmla="*/ 13 h 22"/>
                <a:gd name="T4" fmla="*/ 2 w 42"/>
                <a:gd name="T5" fmla="*/ 11 h 22"/>
                <a:gd name="T6" fmla="*/ 12 w 42"/>
                <a:gd name="T7" fmla="*/ 2 h 22"/>
                <a:gd name="T8" fmla="*/ 42 w 42"/>
                <a:gd name="T9" fmla="*/ 0 h 22"/>
                <a:gd name="T10" fmla="*/ 28 w 42"/>
                <a:gd name="T11" fmla="*/ 22 h 22"/>
              </a:gdLst>
              <a:ahLst/>
              <a:cxnLst>
                <a:cxn ang="0">
                  <a:pos x="T0" y="T1"/>
                </a:cxn>
                <a:cxn ang="0">
                  <a:pos x="T2" y="T3"/>
                </a:cxn>
                <a:cxn ang="0">
                  <a:pos x="T4" y="T5"/>
                </a:cxn>
                <a:cxn ang="0">
                  <a:pos x="T6" y="T7"/>
                </a:cxn>
                <a:cxn ang="0">
                  <a:pos x="T8" y="T9"/>
                </a:cxn>
                <a:cxn ang="0">
                  <a:pos x="T10" y="T11"/>
                </a:cxn>
              </a:cxnLst>
              <a:rect l="0" t="0" r="r" b="b"/>
              <a:pathLst>
                <a:path w="42" h="22">
                  <a:moveTo>
                    <a:pt x="28" y="22"/>
                  </a:moveTo>
                  <a:cubicBezTo>
                    <a:pt x="26" y="12"/>
                    <a:pt x="17" y="16"/>
                    <a:pt x="12" y="13"/>
                  </a:cubicBezTo>
                  <a:cubicBezTo>
                    <a:pt x="10" y="12"/>
                    <a:pt x="3" y="19"/>
                    <a:pt x="2" y="11"/>
                  </a:cubicBezTo>
                  <a:cubicBezTo>
                    <a:pt x="0" y="4"/>
                    <a:pt x="6" y="3"/>
                    <a:pt x="12" y="2"/>
                  </a:cubicBezTo>
                  <a:cubicBezTo>
                    <a:pt x="22" y="1"/>
                    <a:pt x="32" y="4"/>
                    <a:pt x="42" y="0"/>
                  </a:cubicBezTo>
                  <a:cubicBezTo>
                    <a:pt x="37" y="7"/>
                    <a:pt x="37" y="18"/>
                    <a:pt x="28" y="22"/>
                  </a:cubicBezTo>
                  <a:close/>
                </a:path>
              </a:pathLst>
            </a:custGeom>
            <a:solidFill>
              <a:srgbClr val="7EB6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898">
              <a:extLst>
                <a:ext uri="{FF2B5EF4-FFF2-40B4-BE49-F238E27FC236}">
                  <a16:creationId xmlns:a16="http://schemas.microsoft.com/office/drawing/2014/main" id="{D8C9D669-DBA2-4868-9B9A-C79A53101290}"/>
                </a:ext>
              </a:extLst>
            </p:cNvPr>
            <p:cNvSpPr>
              <a:spLocks/>
            </p:cNvSpPr>
            <p:nvPr/>
          </p:nvSpPr>
          <p:spPr bwMode="auto">
            <a:xfrm>
              <a:off x="391" y="3680"/>
              <a:ext cx="199" cy="36"/>
            </a:xfrm>
            <a:custGeom>
              <a:avLst/>
              <a:gdLst>
                <a:gd name="T0" fmla="*/ 0 w 177"/>
                <a:gd name="T1" fmla="*/ 17 h 32"/>
                <a:gd name="T2" fmla="*/ 4 w 177"/>
                <a:gd name="T3" fmla="*/ 5 h 32"/>
                <a:gd name="T4" fmla="*/ 9 w 177"/>
                <a:gd name="T5" fmla="*/ 0 h 32"/>
                <a:gd name="T6" fmla="*/ 54 w 177"/>
                <a:gd name="T7" fmla="*/ 10 h 32"/>
                <a:gd name="T8" fmla="*/ 68 w 177"/>
                <a:gd name="T9" fmla="*/ 2 h 32"/>
                <a:gd name="T10" fmla="*/ 78 w 177"/>
                <a:gd name="T11" fmla="*/ 11 h 32"/>
                <a:gd name="T12" fmla="*/ 125 w 177"/>
                <a:gd name="T13" fmla="*/ 12 h 32"/>
                <a:gd name="T14" fmla="*/ 156 w 177"/>
                <a:gd name="T15" fmla="*/ 8 h 32"/>
                <a:gd name="T16" fmla="*/ 173 w 177"/>
                <a:gd name="T17" fmla="*/ 8 h 32"/>
                <a:gd name="T18" fmla="*/ 175 w 177"/>
                <a:gd name="T19" fmla="*/ 17 h 32"/>
                <a:gd name="T20" fmla="*/ 169 w 177"/>
                <a:gd name="T21" fmla="*/ 19 h 32"/>
                <a:gd name="T22" fmla="*/ 140 w 177"/>
                <a:gd name="T23" fmla="*/ 25 h 32"/>
                <a:gd name="T24" fmla="*/ 108 w 177"/>
                <a:gd name="T25" fmla="*/ 29 h 32"/>
                <a:gd name="T26" fmla="*/ 80 w 177"/>
                <a:gd name="T27" fmla="*/ 32 h 32"/>
                <a:gd name="T28" fmla="*/ 0 w 177"/>
                <a:gd name="T29" fmla="*/ 1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32">
                  <a:moveTo>
                    <a:pt x="0" y="17"/>
                  </a:moveTo>
                  <a:cubicBezTo>
                    <a:pt x="9" y="16"/>
                    <a:pt x="13" y="13"/>
                    <a:pt x="4" y="5"/>
                  </a:cubicBezTo>
                  <a:cubicBezTo>
                    <a:pt x="6" y="3"/>
                    <a:pt x="7" y="2"/>
                    <a:pt x="9" y="0"/>
                  </a:cubicBezTo>
                  <a:cubicBezTo>
                    <a:pt x="21" y="15"/>
                    <a:pt x="40" y="4"/>
                    <a:pt x="54" y="10"/>
                  </a:cubicBezTo>
                  <a:cubicBezTo>
                    <a:pt x="64" y="14"/>
                    <a:pt x="64" y="6"/>
                    <a:pt x="68" y="2"/>
                  </a:cubicBezTo>
                  <a:cubicBezTo>
                    <a:pt x="75" y="1"/>
                    <a:pt x="65" y="16"/>
                    <a:pt x="78" y="11"/>
                  </a:cubicBezTo>
                  <a:cubicBezTo>
                    <a:pt x="93" y="4"/>
                    <a:pt x="109" y="10"/>
                    <a:pt x="125" y="12"/>
                  </a:cubicBezTo>
                  <a:cubicBezTo>
                    <a:pt x="135" y="14"/>
                    <a:pt x="147" y="14"/>
                    <a:pt x="156" y="8"/>
                  </a:cubicBezTo>
                  <a:cubicBezTo>
                    <a:pt x="163" y="2"/>
                    <a:pt x="167" y="9"/>
                    <a:pt x="173" y="8"/>
                  </a:cubicBezTo>
                  <a:cubicBezTo>
                    <a:pt x="177" y="8"/>
                    <a:pt x="176" y="14"/>
                    <a:pt x="175" y="17"/>
                  </a:cubicBezTo>
                  <a:cubicBezTo>
                    <a:pt x="174" y="20"/>
                    <a:pt x="171" y="21"/>
                    <a:pt x="169" y="19"/>
                  </a:cubicBezTo>
                  <a:cubicBezTo>
                    <a:pt x="157" y="12"/>
                    <a:pt x="150" y="15"/>
                    <a:pt x="140" y="25"/>
                  </a:cubicBezTo>
                  <a:cubicBezTo>
                    <a:pt x="136" y="29"/>
                    <a:pt x="120" y="30"/>
                    <a:pt x="108" y="29"/>
                  </a:cubicBezTo>
                  <a:cubicBezTo>
                    <a:pt x="98" y="27"/>
                    <a:pt x="89" y="28"/>
                    <a:pt x="80" y="32"/>
                  </a:cubicBezTo>
                  <a:cubicBezTo>
                    <a:pt x="53" y="25"/>
                    <a:pt x="24" y="32"/>
                    <a:pt x="0" y="17"/>
                  </a:cubicBezTo>
                  <a:close/>
                </a:path>
              </a:pathLst>
            </a:custGeom>
            <a:solidFill>
              <a:srgbClr val="54A1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899">
              <a:extLst>
                <a:ext uri="{FF2B5EF4-FFF2-40B4-BE49-F238E27FC236}">
                  <a16:creationId xmlns:a16="http://schemas.microsoft.com/office/drawing/2014/main" id="{1C36C539-F990-49A0-BBAF-F4800156FB0F}"/>
                </a:ext>
              </a:extLst>
            </p:cNvPr>
            <p:cNvSpPr>
              <a:spLocks/>
            </p:cNvSpPr>
            <p:nvPr/>
          </p:nvSpPr>
          <p:spPr bwMode="auto">
            <a:xfrm>
              <a:off x="1393" y="4017"/>
              <a:ext cx="43" cy="15"/>
            </a:xfrm>
            <a:custGeom>
              <a:avLst/>
              <a:gdLst>
                <a:gd name="T0" fmla="*/ 0 w 39"/>
                <a:gd name="T1" fmla="*/ 10 h 14"/>
                <a:gd name="T2" fmla="*/ 36 w 39"/>
                <a:gd name="T3" fmla="*/ 4 h 14"/>
                <a:gd name="T4" fmla="*/ 39 w 39"/>
                <a:gd name="T5" fmla="*/ 9 h 14"/>
                <a:gd name="T6" fmla="*/ 34 w 39"/>
                <a:gd name="T7" fmla="*/ 13 h 14"/>
                <a:gd name="T8" fmla="*/ 0 w 39"/>
                <a:gd name="T9" fmla="*/ 10 h 14"/>
              </a:gdLst>
              <a:ahLst/>
              <a:cxnLst>
                <a:cxn ang="0">
                  <a:pos x="T0" y="T1"/>
                </a:cxn>
                <a:cxn ang="0">
                  <a:pos x="T2" y="T3"/>
                </a:cxn>
                <a:cxn ang="0">
                  <a:pos x="T4" y="T5"/>
                </a:cxn>
                <a:cxn ang="0">
                  <a:pos x="T6" y="T7"/>
                </a:cxn>
                <a:cxn ang="0">
                  <a:pos x="T8" y="T9"/>
                </a:cxn>
              </a:cxnLst>
              <a:rect l="0" t="0" r="r" b="b"/>
              <a:pathLst>
                <a:path w="39" h="14">
                  <a:moveTo>
                    <a:pt x="0" y="10"/>
                  </a:moveTo>
                  <a:cubicBezTo>
                    <a:pt x="12" y="0"/>
                    <a:pt x="25" y="14"/>
                    <a:pt x="36" y="4"/>
                  </a:cubicBezTo>
                  <a:cubicBezTo>
                    <a:pt x="37" y="6"/>
                    <a:pt x="39" y="7"/>
                    <a:pt x="39" y="9"/>
                  </a:cubicBezTo>
                  <a:cubicBezTo>
                    <a:pt x="39" y="12"/>
                    <a:pt x="37" y="12"/>
                    <a:pt x="34" y="13"/>
                  </a:cubicBezTo>
                  <a:cubicBezTo>
                    <a:pt x="22" y="14"/>
                    <a:pt x="12" y="8"/>
                    <a:pt x="0" y="10"/>
                  </a:cubicBezTo>
                  <a:close/>
                </a:path>
              </a:pathLst>
            </a:custGeom>
            <a:solidFill>
              <a:srgbClr val="4090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900">
              <a:extLst>
                <a:ext uri="{FF2B5EF4-FFF2-40B4-BE49-F238E27FC236}">
                  <a16:creationId xmlns:a16="http://schemas.microsoft.com/office/drawing/2014/main" id="{2E193792-28D9-4C62-B143-CD7CC12AE14D}"/>
                </a:ext>
              </a:extLst>
            </p:cNvPr>
            <p:cNvSpPr>
              <a:spLocks/>
            </p:cNvSpPr>
            <p:nvPr/>
          </p:nvSpPr>
          <p:spPr bwMode="auto">
            <a:xfrm>
              <a:off x="1966" y="4019"/>
              <a:ext cx="15" cy="12"/>
            </a:xfrm>
            <a:custGeom>
              <a:avLst/>
              <a:gdLst>
                <a:gd name="T0" fmla="*/ 7 w 14"/>
                <a:gd name="T1" fmla="*/ 11 h 11"/>
                <a:gd name="T2" fmla="*/ 1 w 14"/>
                <a:gd name="T3" fmla="*/ 5 h 11"/>
                <a:gd name="T4" fmla="*/ 8 w 14"/>
                <a:gd name="T5" fmla="*/ 1 h 11"/>
                <a:gd name="T6" fmla="*/ 13 w 14"/>
                <a:gd name="T7" fmla="*/ 5 h 11"/>
                <a:gd name="T8" fmla="*/ 7 w 14"/>
                <a:gd name="T9" fmla="*/ 11 h 11"/>
              </a:gdLst>
              <a:ahLst/>
              <a:cxnLst>
                <a:cxn ang="0">
                  <a:pos x="T0" y="T1"/>
                </a:cxn>
                <a:cxn ang="0">
                  <a:pos x="T2" y="T3"/>
                </a:cxn>
                <a:cxn ang="0">
                  <a:pos x="T4" y="T5"/>
                </a:cxn>
                <a:cxn ang="0">
                  <a:pos x="T6" y="T7"/>
                </a:cxn>
                <a:cxn ang="0">
                  <a:pos x="T8" y="T9"/>
                </a:cxn>
              </a:cxnLst>
              <a:rect l="0" t="0" r="r" b="b"/>
              <a:pathLst>
                <a:path w="14" h="11">
                  <a:moveTo>
                    <a:pt x="7" y="11"/>
                  </a:moveTo>
                  <a:cubicBezTo>
                    <a:pt x="4" y="11"/>
                    <a:pt x="0" y="10"/>
                    <a:pt x="1" y="5"/>
                  </a:cubicBezTo>
                  <a:cubicBezTo>
                    <a:pt x="1" y="2"/>
                    <a:pt x="4" y="0"/>
                    <a:pt x="8" y="1"/>
                  </a:cubicBezTo>
                  <a:cubicBezTo>
                    <a:pt x="10" y="1"/>
                    <a:pt x="13" y="3"/>
                    <a:pt x="13" y="5"/>
                  </a:cubicBezTo>
                  <a:cubicBezTo>
                    <a:pt x="14" y="10"/>
                    <a:pt x="11" y="11"/>
                    <a:pt x="7" y="11"/>
                  </a:cubicBezTo>
                  <a:close/>
                </a:path>
              </a:pathLst>
            </a:custGeom>
            <a:solidFill>
              <a:srgbClr val="3F9A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901">
              <a:extLst>
                <a:ext uri="{FF2B5EF4-FFF2-40B4-BE49-F238E27FC236}">
                  <a16:creationId xmlns:a16="http://schemas.microsoft.com/office/drawing/2014/main" id="{FCDDCF97-5E1D-45D1-8AA2-DA567D1E45F6}"/>
                </a:ext>
              </a:extLst>
            </p:cNvPr>
            <p:cNvSpPr>
              <a:spLocks/>
            </p:cNvSpPr>
            <p:nvPr/>
          </p:nvSpPr>
          <p:spPr bwMode="auto">
            <a:xfrm>
              <a:off x="568" y="3989"/>
              <a:ext cx="41" cy="28"/>
            </a:xfrm>
            <a:custGeom>
              <a:avLst/>
              <a:gdLst>
                <a:gd name="T0" fmla="*/ 37 w 37"/>
                <a:gd name="T1" fmla="*/ 14 h 25"/>
                <a:gd name="T2" fmla="*/ 0 w 37"/>
                <a:gd name="T3" fmla="*/ 9 h 25"/>
                <a:gd name="T4" fmla="*/ 37 w 37"/>
                <a:gd name="T5" fmla="*/ 14 h 25"/>
              </a:gdLst>
              <a:ahLst/>
              <a:cxnLst>
                <a:cxn ang="0">
                  <a:pos x="T0" y="T1"/>
                </a:cxn>
                <a:cxn ang="0">
                  <a:pos x="T2" y="T3"/>
                </a:cxn>
                <a:cxn ang="0">
                  <a:pos x="T4" y="T5"/>
                </a:cxn>
              </a:cxnLst>
              <a:rect l="0" t="0" r="r" b="b"/>
              <a:pathLst>
                <a:path w="37" h="25">
                  <a:moveTo>
                    <a:pt x="37" y="14"/>
                  </a:moveTo>
                  <a:cubicBezTo>
                    <a:pt x="24" y="21"/>
                    <a:pt x="11" y="25"/>
                    <a:pt x="0" y="9"/>
                  </a:cubicBezTo>
                  <a:cubicBezTo>
                    <a:pt x="14" y="0"/>
                    <a:pt x="25" y="15"/>
                    <a:pt x="37" y="14"/>
                  </a:cubicBezTo>
                  <a:close/>
                </a:path>
              </a:pathLst>
            </a:custGeom>
            <a:solidFill>
              <a:srgbClr val="52A1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902">
              <a:extLst>
                <a:ext uri="{FF2B5EF4-FFF2-40B4-BE49-F238E27FC236}">
                  <a16:creationId xmlns:a16="http://schemas.microsoft.com/office/drawing/2014/main" id="{4556ACF8-6DC7-4752-8786-BB2485551506}"/>
                </a:ext>
              </a:extLst>
            </p:cNvPr>
            <p:cNvSpPr>
              <a:spLocks/>
            </p:cNvSpPr>
            <p:nvPr/>
          </p:nvSpPr>
          <p:spPr bwMode="auto">
            <a:xfrm>
              <a:off x="959" y="3181"/>
              <a:ext cx="42" cy="128"/>
            </a:xfrm>
            <a:custGeom>
              <a:avLst/>
              <a:gdLst>
                <a:gd name="T0" fmla="*/ 14 w 38"/>
                <a:gd name="T1" fmla="*/ 114 h 114"/>
                <a:gd name="T2" fmla="*/ 4 w 38"/>
                <a:gd name="T3" fmla="*/ 57 h 114"/>
                <a:gd name="T4" fmla="*/ 0 w 38"/>
                <a:gd name="T5" fmla="*/ 0 h 114"/>
                <a:gd name="T6" fmla="*/ 38 w 38"/>
                <a:gd name="T7" fmla="*/ 101 h 114"/>
                <a:gd name="T8" fmla="*/ 14 w 38"/>
                <a:gd name="T9" fmla="*/ 114 h 114"/>
              </a:gdLst>
              <a:ahLst/>
              <a:cxnLst>
                <a:cxn ang="0">
                  <a:pos x="T0" y="T1"/>
                </a:cxn>
                <a:cxn ang="0">
                  <a:pos x="T2" y="T3"/>
                </a:cxn>
                <a:cxn ang="0">
                  <a:pos x="T4" y="T5"/>
                </a:cxn>
                <a:cxn ang="0">
                  <a:pos x="T6" y="T7"/>
                </a:cxn>
                <a:cxn ang="0">
                  <a:pos x="T8" y="T9"/>
                </a:cxn>
              </a:cxnLst>
              <a:rect l="0" t="0" r="r" b="b"/>
              <a:pathLst>
                <a:path w="38" h="114">
                  <a:moveTo>
                    <a:pt x="14" y="114"/>
                  </a:moveTo>
                  <a:cubicBezTo>
                    <a:pt x="11" y="95"/>
                    <a:pt x="7" y="76"/>
                    <a:pt x="4" y="57"/>
                  </a:cubicBezTo>
                  <a:cubicBezTo>
                    <a:pt x="1" y="39"/>
                    <a:pt x="0" y="20"/>
                    <a:pt x="0" y="0"/>
                  </a:cubicBezTo>
                  <a:cubicBezTo>
                    <a:pt x="12" y="34"/>
                    <a:pt x="25" y="67"/>
                    <a:pt x="38" y="101"/>
                  </a:cubicBezTo>
                  <a:cubicBezTo>
                    <a:pt x="31" y="107"/>
                    <a:pt x="21" y="108"/>
                    <a:pt x="14" y="114"/>
                  </a:cubicBezTo>
                  <a:close/>
                </a:path>
              </a:pathLst>
            </a:custGeom>
            <a:solidFill>
              <a:srgbClr val="B6CF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903">
              <a:extLst>
                <a:ext uri="{FF2B5EF4-FFF2-40B4-BE49-F238E27FC236}">
                  <a16:creationId xmlns:a16="http://schemas.microsoft.com/office/drawing/2014/main" id="{472ECA99-63BA-4EEA-8251-DBA00176CEA9}"/>
                </a:ext>
              </a:extLst>
            </p:cNvPr>
            <p:cNvSpPr>
              <a:spLocks/>
            </p:cNvSpPr>
            <p:nvPr/>
          </p:nvSpPr>
          <p:spPr bwMode="auto">
            <a:xfrm>
              <a:off x="974" y="3288"/>
              <a:ext cx="42" cy="66"/>
            </a:xfrm>
            <a:custGeom>
              <a:avLst/>
              <a:gdLst>
                <a:gd name="T0" fmla="*/ 0 w 37"/>
                <a:gd name="T1" fmla="*/ 19 h 59"/>
                <a:gd name="T2" fmla="*/ 24 w 37"/>
                <a:gd name="T3" fmla="*/ 6 h 59"/>
                <a:gd name="T4" fmla="*/ 37 w 37"/>
                <a:gd name="T5" fmla="*/ 38 h 59"/>
                <a:gd name="T6" fmla="*/ 29 w 37"/>
                <a:gd name="T7" fmla="*/ 50 h 59"/>
                <a:gd name="T8" fmla="*/ 8 w 37"/>
                <a:gd name="T9" fmla="*/ 59 h 59"/>
                <a:gd name="T10" fmla="*/ 0 w 37"/>
                <a:gd name="T11" fmla="*/ 19 h 59"/>
              </a:gdLst>
              <a:ahLst/>
              <a:cxnLst>
                <a:cxn ang="0">
                  <a:pos x="T0" y="T1"/>
                </a:cxn>
                <a:cxn ang="0">
                  <a:pos x="T2" y="T3"/>
                </a:cxn>
                <a:cxn ang="0">
                  <a:pos x="T4" y="T5"/>
                </a:cxn>
                <a:cxn ang="0">
                  <a:pos x="T6" y="T7"/>
                </a:cxn>
                <a:cxn ang="0">
                  <a:pos x="T8" y="T9"/>
                </a:cxn>
                <a:cxn ang="0">
                  <a:pos x="T10" y="T11"/>
                </a:cxn>
              </a:cxnLst>
              <a:rect l="0" t="0" r="r" b="b"/>
              <a:pathLst>
                <a:path w="37" h="59">
                  <a:moveTo>
                    <a:pt x="0" y="19"/>
                  </a:moveTo>
                  <a:cubicBezTo>
                    <a:pt x="1" y="0"/>
                    <a:pt x="15" y="7"/>
                    <a:pt x="24" y="6"/>
                  </a:cubicBezTo>
                  <a:cubicBezTo>
                    <a:pt x="29" y="17"/>
                    <a:pt x="33" y="28"/>
                    <a:pt x="37" y="38"/>
                  </a:cubicBezTo>
                  <a:cubicBezTo>
                    <a:pt x="37" y="44"/>
                    <a:pt x="37" y="51"/>
                    <a:pt x="29" y="50"/>
                  </a:cubicBezTo>
                  <a:cubicBezTo>
                    <a:pt x="20" y="49"/>
                    <a:pt x="14" y="55"/>
                    <a:pt x="8" y="59"/>
                  </a:cubicBezTo>
                  <a:cubicBezTo>
                    <a:pt x="5" y="45"/>
                    <a:pt x="3" y="32"/>
                    <a:pt x="0" y="19"/>
                  </a:cubicBezTo>
                  <a:close/>
                </a:path>
              </a:pathLst>
            </a:custGeom>
            <a:solidFill>
              <a:srgbClr val="E3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904">
              <a:extLst>
                <a:ext uri="{FF2B5EF4-FFF2-40B4-BE49-F238E27FC236}">
                  <a16:creationId xmlns:a16="http://schemas.microsoft.com/office/drawing/2014/main" id="{084379BC-2916-47B4-BB41-965C2198760E}"/>
                </a:ext>
              </a:extLst>
            </p:cNvPr>
            <p:cNvSpPr>
              <a:spLocks/>
            </p:cNvSpPr>
            <p:nvPr/>
          </p:nvSpPr>
          <p:spPr bwMode="auto">
            <a:xfrm>
              <a:off x="1722" y="3868"/>
              <a:ext cx="18" cy="19"/>
            </a:xfrm>
            <a:custGeom>
              <a:avLst/>
              <a:gdLst>
                <a:gd name="T0" fmla="*/ 16 w 16"/>
                <a:gd name="T1" fmla="*/ 9 h 17"/>
                <a:gd name="T2" fmla="*/ 9 w 16"/>
                <a:gd name="T3" fmla="*/ 16 h 17"/>
                <a:gd name="T4" fmla="*/ 1 w 16"/>
                <a:gd name="T5" fmla="*/ 9 h 17"/>
                <a:gd name="T6" fmla="*/ 5 w 16"/>
                <a:gd name="T7" fmla="*/ 2 h 17"/>
                <a:gd name="T8" fmla="*/ 9 w 16"/>
                <a:gd name="T9" fmla="*/ 8 h 17"/>
                <a:gd name="T10" fmla="*/ 16 w 16"/>
                <a:gd name="T11" fmla="*/ 9 h 17"/>
              </a:gdLst>
              <a:ahLst/>
              <a:cxnLst>
                <a:cxn ang="0">
                  <a:pos x="T0" y="T1"/>
                </a:cxn>
                <a:cxn ang="0">
                  <a:pos x="T2" y="T3"/>
                </a:cxn>
                <a:cxn ang="0">
                  <a:pos x="T4" y="T5"/>
                </a:cxn>
                <a:cxn ang="0">
                  <a:pos x="T6" y="T7"/>
                </a:cxn>
                <a:cxn ang="0">
                  <a:pos x="T8" y="T9"/>
                </a:cxn>
                <a:cxn ang="0">
                  <a:pos x="T10" y="T11"/>
                </a:cxn>
              </a:cxnLst>
              <a:rect l="0" t="0" r="r" b="b"/>
              <a:pathLst>
                <a:path w="16" h="17">
                  <a:moveTo>
                    <a:pt x="16" y="9"/>
                  </a:moveTo>
                  <a:cubicBezTo>
                    <a:pt x="16" y="13"/>
                    <a:pt x="14" y="17"/>
                    <a:pt x="9" y="16"/>
                  </a:cubicBezTo>
                  <a:cubicBezTo>
                    <a:pt x="5" y="16"/>
                    <a:pt x="2" y="13"/>
                    <a:pt x="1" y="9"/>
                  </a:cubicBezTo>
                  <a:cubicBezTo>
                    <a:pt x="0" y="6"/>
                    <a:pt x="1" y="3"/>
                    <a:pt x="5" y="2"/>
                  </a:cubicBezTo>
                  <a:cubicBezTo>
                    <a:pt x="10" y="0"/>
                    <a:pt x="9" y="4"/>
                    <a:pt x="9" y="8"/>
                  </a:cubicBezTo>
                  <a:cubicBezTo>
                    <a:pt x="10" y="14"/>
                    <a:pt x="14" y="9"/>
                    <a:pt x="16" y="9"/>
                  </a:cubicBezTo>
                  <a:close/>
                </a:path>
              </a:pathLst>
            </a:custGeom>
            <a:solidFill>
              <a:srgbClr val="539E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905">
              <a:extLst>
                <a:ext uri="{FF2B5EF4-FFF2-40B4-BE49-F238E27FC236}">
                  <a16:creationId xmlns:a16="http://schemas.microsoft.com/office/drawing/2014/main" id="{3F0B5474-3DC0-4D83-8AC9-15FEAB813E1D}"/>
                </a:ext>
              </a:extLst>
            </p:cNvPr>
            <p:cNvSpPr>
              <a:spLocks/>
            </p:cNvSpPr>
            <p:nvPr/>
          </p:nvSpPr>
          <p:spPr bwMode="auto">
            <a:xfrm>
              <a:off x="845" y="3528"/>
              <a:ext cx="45" cy="20"/>
            </a:xfrm>
            <a:custGeom>
              <a:avLst/>
              <a:gdLst>
                <a:gd name="T0" fmla="*/ 40 w 40"/>
                <a:gd name="T1" fmla="*/ 12 h 18"/>
                <a:gd name="T2" fmla="*/ 0 w 40"/>
                <a:gd name="T3" fmla="*/ 8 h 18"/>
                <a:gd name="T4" fmla="*/ 20 w 40"/>
                <a:gd name="T5" fmla="*/ 4 h 18"/>
                <a:gd name="T6" fmla="*/ 40 w 40"/>
                <a:gd name="T7" fmla="*/ 12 h 18"/>
              </a:gdLst>
              <a:ahLst/>
              <a:cxnLst>
                <a:cxn ang="0">
                  <a:pos x="T0" y="T1"/>
                </a:cxn>
                <a:cxn ang="0">
                  <a:pos x="T2" y="T3"/>
                </a:cxn>
                <a:cxn ang="0">
                  <a:pos x="T4" y="T5"/>
                </a:cxn>
                <a:cxn ang="0">
                  <a:pos x="T6" y="T7"/>
                </a:cxn>
              </a:cxnLst>
              <a:rect l="0" t="0" r="r" b="b"/>
              <a:pathLst>
                <a:path w="40" h="18">
                  <a:moveTo>
                    <a:pt x="40" y="12"/>
                  </a:moveTo>
                  <a:cubicBezTo>
                    <a:pt x="24" y="18"/>
                    <a:pt x="24" y="18"/>
                    <a:pt x="0" y="8"/>
                  </a:cubicBezTo>
                  <a:cubicBezTo>
                    <a:pt x="7" y="3"/>
                    <a:pt x="13" y="0"/>
                    <a:pt x="20" y="4"/>
                  </a:cubicBezTo>
                  <a:cubicBezTo>
                    <a:pt x="25" y="12"/>
                    <a:pt x="35" y="4"/>
                    <a:pt x="40" y="12"/>
                  </a:cubicBezTo>
                  <a:close/>
                </a:path>
              </a:pathLst>
            </a:custGeom>
            <a:solidFill>
              <a:srgbClr val="529E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906">
              <a:extLst>
                <a:ext uri="{FF2B5EF4-FFF2-40B4-BE49-F238E27FC236}">
                  <a16:creationId xmlns:a16="http://schemas.microsoft.com/office/drawing/2014/main" id="{23FC75D1-B0A3-4772-AD4B-327FFEEB5B01}"/>
                </a:ext>
              </a:extLst>
            </p:cNvPr>
            <p:cNvSpPr>
              <a:spLocks/>
            </p:cNvSpPr>
            <p:nvPr/>
          </p:nvSpPr>
          <p:spPr bwMode="auto">
            <a:xfrm>
              <a:off x="495" y="3518"/>
              <a:ext cx="34" cy="23"/>
            </a:xfrm>
            <a:custGeom>
              <a:avLst/>
              <a:gdLst>
                <a:gd name="T0" fmla="*/ 0 w 31"/>
                <a:gd name="T1" fmla="*/ 17 h 21"/>
                <a:gd name="T2" fmla="*/ 25 w 31"/>
                <a:gd name="T3" fmla="*/ 4 h 21"/>
                <a:gd name="T4" fmla="*/ 29 w 31"/>
                <a:gd name="T5" fmla="*/ 11 h 21"/>
                <a:gd name="T6" fmla="*/ 0 w 31"/>
                <a:gd name="T7" fmla="*/ 17 h 21"/>
              </a:gdLst>
              <a:ahLst/>
              <a:cxnLst>
                <a:cxn ang="0">
                  <a:pos x="T0" y="T1"/>
                </a:cxn>
                <a:cxn ang="0">
                  <a:pos x="T2" y="T3"/>
                </a:cxn>
                <a:cxn ang="0">
                  <a:pos x="T4" y="T5"/>
                </a:cxn>
                <a:cxn ang="0">
                  <a:pos x="T6" y="T7"/>
                </a:cxn>
              </a:cxnLst>
              <a:rect l="0" t="0" r="r" b="b"/>
              <a:pathLst>
                <a:path w="31" h="21">
                  <a:moveTo>
                    <a:pt x="0" y="17"/>
                  </a:moveTo>
                  <a:cubicBezTo>
                    <a:pt x="5" y="6"/>
                    <a:pt x="13" y="0"/>
                    <a:pt x="25" y="4"/>
                  </a:cubicBezTo>
                  <a:cubicBezTo>
                    <a:pt x="29" y="5"/>
                    <a:pt x="31" y="10"/>
                    <a:pt x="29" y="11"/>
                  </a:cubicBezTo>
                  <a:cubicBezTo>
                    <a:pt x="21" y="18"/>
                    <a:pt x="11" y="21"/>
                    <a:pt x="0" y="17"/>
                  </a:cubicBezTo>
                  <a:close/>
                </a:path>
              </a:pathLst>
            </a:custGeom>
            <a:solidFill>
              <a:srgbClr val="83BB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907">
              <a:extLst>
                <a:ext uri="{FF2B5EF4-FFF2-40B4-BE49-F238E27FC236}">
                  <a16:creationId xmlns:a16="http://schemas.microsoft.com/office/drawing/2014/main" id="{29F7A85B-AFEE-4DDB-9EB7-63DD4F40324F}"/>
                </a:ext>
              </a:extLst>
            </p:cNvPr>
            <p:cNvSpPr>
              <a:spLocks/>
            </p:cNvSpPr>
            <p:nvPr/>
          </p:nvSpPr>
          <p:spPr bwMode="auto">
            <a:xfrm>
              <a:off x="990" y="848"/>
              <a:ext cx="65" cy="104"/>
            </a:xfrm>
            <a:custGeom>
              <a:avLst/>
              <a:gdLst>
                <a:gd name="T0" fmla="*/ 0 w 58"/>
                <a:gd name="T1" fmla="*/ 0 h 93"/>
                <a:gd name="T2" fmla="*/ 55 w 58"/>
                <a:gd name="T3" fmla="*/ 81 h 93"/>
                <a:gd name="T4" fmla="*/ 53 w 58"/>
                <a:gd name="T5" fmla="*/ 91 h 93"/>
                <a:gd name="T6" fmla="*/ 46 w 58"/>
                <a:gd name="T7" fmla="*/ 86 h 93"/>
                <a:gd name="T8" fmla="*/ 0 w 58"/>
                <a:gd name="T9" fmla="*/ 0 h 93"/>
              </a:gdLst>
              <a:ahLst/>
              <a:cxnLst>
                <a:cxn ang="0">
                  <a:pos x="T0" y="T1"/>
                </a:cxn>
                <a:cxn ang="0">
                  <a:pos x="T2" y="T3"/>
                </a:cxn>
                <a:cxn ang="0">
                  <a:pos x="T4" y="T5"/>
                </a:cxn>
                <a:cxn ang="0">
                  <a:pos x="T6" y="T7"/>
                </a:cxn>
                <a:cxn ang="0">
                  <a:pos x="T8" y="T9"/>
                </a:cxn>
              </a:cxnLst>
              <a:rect l="0" t="0" r="r" b="b"/>
              <a:pathLst>
                <a:path w="58" h="93">
                  <a:moveTo>
                    <a:pt x="0" y="0"/>
                  </a:moveTo>
                  <a:cubicBezTo>
                    <a:pt x="25" y="23"/>
                    <a:pt x="37" y="54"/>
                    <a:pt x="55" y="81"/>
                  </a:cubicBezTo>
                  <a:cubicBezTo>
                    <a:pt x="58" y="85"/>
                    <a:pt x="56" y="89"/>
                    <a:pt x="53" y="91"/>
                  </a:cubicBezTo>
                  <a:cubicBezTo>
                    <a:pt x="49" y="93"/>
                    <a:pt x="48" y="89"/>
                    <a:pt x="46" y="86"/>
                  </a:cubicBezTo>
                  <a:cubicBezTo>
                    <a:pt x="31" y="57"/>
                    <a:pt x="16" y="28"/>
                    <a:pt x="0" y="0"/>
                  </a:cubicBezTo>
                  <a:close/>
                </a:path>
              </a:pathLst>
            </a:custGeom>
            <a:solidFill>
              <a:srgbClr val="E8D4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908">
              <a:extLst>
                <a:ext uri="{FF2B5EF4-FFF2-40B4-BE49-F238E27FC236}">
                  <a16:creationId xmlns:a16="http://schemas.microsoft.com/office/drawing/2014/main" id="{FADD8634-A58C-4590-B683-8DF924CD4BD8}"/>
                </a:ext>
              </a:extLst>
            </p:cNvPr>
            <p:cNvSpPr>
              <a:spLocks/>
            </p:cNvSpPr>
            <p:nvPr/>
          </p:nvSpPr>
          <p:spPr bwMode="auto">
            <a:xfrm>
              <a:off x="1013" y="944"/>
              <a:ext cx="31" cy="32"/>
            </a:xfrm>
            <a:custGeom>
              <a:avLst/>
              <a:gdLst>
                <a:gd name="T0" fmla="*/ 16 w 28"/>
                <a:gd name="T1" fmla="*/ 28 h 28"/>
                <a:gd name="T2" fmla="*/ 0 w 28"/>
                <a:gd name="T3" fmla="*/ 0 h 28"/>
                <a:gd name="T4" fmla="*/ 16 w 28"/>
                <a:gd name="T5" fmla="*/ 28 h 28"/>
              </a:gdLst>
              <a:ahLst/>
              <a:cxnLst>
                <a:cxn ang="0">
                  <a:pos x="T0" y="T1"/>
                </a:cxn>
                <a:cxn ang="0">
                  <a:pos x="T2" y="T3"/>
                </a:cxn>
                <a:cxn ang="0">
                  <a:pos x="T4" y="T5"/>
                </a:cxn>
              </a:cxnLst>
              <a:rect l="0" t="0" r="r" b="b"/>
              <a:pathLst>
                <a:path w="28" h="28">
                  <a:moveTo>
                    <a:pt x="16" y="28"/>
                  </a:moveTo>
                  <a:cubicBezTo>
                    <a:pt x="10" y="18"/>
                    <a:pt x="5" y="9"/>
                    <a:pt x="0" y="0"/>
                  </a:cubicBezTo>
                  <a:cubicBezTo>
                    <a:pt x="27" y="8"/>
                    <a:pt x="28" y="11"/>
                    <a:pt x="16" y="28"/>
                  </a:cubicBezTo>
                  <a:close/>
                </a:path>
              </a:pathLst>
            </a:custGeom>
            <a:solidFill>
              <a:srgbClr val="DFC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909">
              <a:extLst>
                <a:ext uri="{FF2B5EF4-FFF2-40B4-BE49-F238E27FC236}">
                  <a16:creationId xmlns:a16="http://schemas.microsoft.com/office/drawing/2014/main" id="{E2F5F16A-0DE4-4752-BAAE-D59E0703671E}"/>
                </a:ext>
              </a:extLst>
            </p:cNvPr>
            <p:cNvSpPr>
              <a:spLocks/>
            </p:cNvSpPr>
            <p:nvPr/>
          </p:nvSpPr>
          <p:spPr bwMode="auto">
            <a:xfrm>
              <a:off x="989" y="882"/>
              <a:ext cx="40" cy="54"/>
            </a:xfrm>
            <a:custGeom>
              <a:avLst/>
              <a:gdLst>
                <a:gd name="T0" fmla="*/ 4 w 36"/>
                <a:gd name="T1" fmla="*/ 0 h 48"/>
                <a:gd name="T2" fmla="*/ 36 w 36"/>
                <a:gd name="T3" fmla="*/ 48 h 48"/>
                <a:gd name="T4" fmla="*/ 0 w 36"/>
                <a:gd name="T5" fmla="*/ 2 h 48"/>
                <a:gd name="T6" fmla="*/ 4 w 36"/>
                <a:gd name="T7" fmla="*/ 0 h 48"/>
              </a:gdLst>
              <a:ahLst/>
              <a:cxnLst>
                <a:cxn ang="0">
                  <a:pos x="T0" y="T1"/>
                </a:cxn>
                <a:cxn ang="0">
                  <a:pos x="T2" y="T3"/>
                </a:cxn>
                <a:cxn ang="0">
                  <a:pos x="T4" y="T5"/>
                </a:cxn>
                <a:cxn ang="0">
                  <a:pos x="T6" y="T7"/>
                </a:cxn>
              </a:cxnLst>
              <a:rect l="0" t="0" r="r" b="b"/>
              <a:pathLst>
                <a:path w="36" h="48">
                  <a:moveTo>
                    <a:pt x="4" y="0"/>
                  </a:moveTo>
                  <a:cubicBezTo>
                    <a:pt x="14" y="16"/>
                    <a:pt x="25" y="32"/>
                    <a:pt x="36" y="48"/>
                  </a:cubicBezTo>
                  <a:cubicBezTo>
                    <a:pt x="20" y="36"/>
                    <a:pt x="11" y="19"/>
                    <a:pt x="0" y="2"/>
                  </a:cubicBezTo>
                  <a:cubicBezTo>
                    <a:pt x="1" y="2"/>
                    <a:pt x="2" y="1"/>
                    <a:pt x="4" y="0"/>
                  </a:cubicBezTo>
                  <a:close/>
                </a:path>
              </a:pathLst>
            </a:custGeom>
            <a:solidFill>
              <a:srgbClr val="CDBC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910">
              <a:extLst>
                <a:ext uri="{FF2B5EF4-FFF2-40B4-BE49-F238E27FC236}">
                  <a16:creationId xmlns:a16="http://schemas.microsoft.com/office/drawing/2014/main" id="{C1EDA27A-893B-4905-98E2-0AA52A9CFCFF}"/>
                </a:ext>
              </a:extLst>
            </p:cNvPr>
            <p:cNvSpPr>
              <a:spLocks/>
            </p:cNvSpPr>
            <p:nvPr/>
          </p:nvSpPr>
          <p:spPr bwMode="auto">
            <a:xfrm>
              <a:off x="1273" y="1085"/>
              <a:ext cx="53" cy="91"/>
            </a:xfrm>
            <a:custGeom>
              <a:avLst/>
              <a:gdLst>
                <a:gd name="T0" fmla="*/ 35 w 47"/>
                <a:gd name="T1" fmla="*/ 80 h 81"/>
                <a:gd name="T2" fmla="*/ 31 w 47"/>
                <a:gd name="T3" fmla="*/ 79 h 81"/>
                <a:gd name="T4" fmla="*/ 15 w 47"/>
                <a:gd name="T5" fmla="*/ 0 h 81"/>
                <a:gd name="T6" fmla="*/ 16 w 47"/>
                <a:gd name="T7" fmla="*/ 17 h 81"/>
                <a:gd name="T8" fmla="*/ 21 w 47"/>
                <a:gd name="T9" fmla="*/ 55 h 81"/>
                <a:gd name="T10" fmla="*/ 37 w 47"/>
                <a:gd name="T11" fmla="*/ 63 h 81"/>
                <a:gd name="T12" fmla="*/ 43 w 47"/>
                <a:gd name="T13" fmla="*/ 71 h 81"/>
                <a:gd name="T14" fmla="*/ 47 w 47"/>
                <a:gd name="T15" fmla="*/ 75 h 81"/>
                <a:gd name="T16" fmla="*/ 35 w 47"/>
                <a:gd name="T17"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81">
                  <a:moveTo>
                    <a:pt x="35" y="80"/>
                  </a:moveTo>
                  <a:cubicBezTo>
                    <a:pt x="34" y="80"/>
                    <a:pt x="32" y="79"/>
                    <a:pt x="31" y="79"/>
                  </a:cubicBezTo>
                  <a:cubicBezTo>
                    <a:pt x="4" y="58"/>
                    <a:pt x="0" y="37"/>
                    <a:pt x="15" y="0"/>
                  </a:cubicBezTo>
                  <a:cubicBezTo>
                    <a:pt x="25" y="5"/>
                    <a:pt x="18" y="11"/>
                    <a:pt x="16" y="17"/>
                  </a:cubicBezTo>
                  <a:cubicBezTo>
                    <a:pt x="13" y="30"/>
                    <a:pt x="16" y="43"/>
                    <a:pt x="21" y="55"/>
                  </a:cubicBezTo>
                  <a:cubicBezTo>
                    <a:pt x="24" y="64"/>
                    <a:pt x="24" y="63"/>
                    <a:pt x="37" y="63"/>
                  </a:cubicBezTo>
                  <a:cubicBezTo>
                    <a:pt x="40" y="63"/>
                    <a:pt x="36" y="72"/>
                    <a:pt x="43" y="71"/>
                  </a:cubicBezTo>
                  <a:cubicBezTo>
                    <a:pt x="45" y="71"/>
                    <a:pt x="47" y="72"/>
                    <a:pt x="47" y="75"/>
                  </a:cubicBezTo>
                  <a:cubicBezTo>
                    <a:pt x="44" y="79"/>
                    <a:pt x="40" y="81"/>
                    <a:pt x="35" y="80"/>
                  </a:cubicBezTo>
                  <a:close/>
                </a:path>
              </a:pathLst>
            </a:custGeom>
            <a:solidFill>
              <a:srgbClr val="302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911">
              <a:extLst>
                <a:ext uri="{FF2B5EF4-FFF2-40B4-BE49-F238E27FC236}">
                  <a16:creationId xmlns:a16="http://schemas.microsoft.com/office/drawing/2014/main" id="{DEEF4313-9D39-4314-9C08-B510C87E5610}"/>
                </a:ext>
              </a:extLst>
            </p:cNvPr>
            <p:cNvSpPr>
              <a:spLocks/>
            </p:cNvSpPr>
            <p:nvPr/>
          </p:nvSpPr>
          <p:spPr bwMode="auto">
            <a:xfrm>
              <a:off x="1331" y="1096"/>
              <a:ext cx="36" cy="71"/>
            </a:xfrm>
            <a:custGeom>
              <a:avLst/>
              <a:gdLst>
                <a:gd name="T0" fmla="*/ 12 w 32"/>
                <a:gd name="T1" fmla="*/ 57 h 63"/>
                <a:gd name="T2" fmla="*/ 8 w 32"/>
                <a:gd name="T3" fmla="*/ 60 h 63"/>
                <a:gd name="T4" fmla="*/ 0 w 32"/>
                <a:gd name="T5" fmla="*/ 57 h 63"/>
                <a:gd name="T6" fmla="*/ 4 w 32"/>
                <a:gd name="T7" fmla="*/ 53 h 63"/>
                <a:gd name="T8" fmla="*/ 17 w 32"/>
                <a:gd name="T9" fmla="*/ 30 h 63"/>
                <a:gd name="T10" fmla="*/ 29 w 32"/>
                <a:gd name="T11" fmla="*/ 0 h 63"/>
                <a:gd name="T12" fmla="*/ 12 w 32"/>
                <a:gd name="T13" fmla="*/ 57 h 63"/>
              </a:gdLst>
              <a:ahLst/>
              <a:cxnLst>
                <a:cxn ang="0">
                  <a:pos x="T0" y="T1"/>
                </a:cxn>
                <a:cxn ang="0">
                  <a:pos x="T2" y="T3"/>
                </a:cxn>
                <a:cxn ang="0">
                  <a:pos x="T4" y="T5"/>
                </a:cxn>
                <a:cxn ang="0">
                  <a:pos x="T6" y="T7"/>
                </a:cxn>
                <a:cxn ang="0">
                  <a:pos x="T8" y="T9"/>
                </a:cxn>
                <a:cxn ang="0">
                  <a:pos x="T10" y="T11"/>
                </a:cxn>
                <a:cxn ang="0">
                  <a:pos x="T12" y="T13"/>
                </a:cxn>
              </a:cxnLst>
              <a:rect l="0" t="0" r="r" b="b"/>
              <a:pathLst>
                <a:path w="32" h="63">
                  <a:moveTo>
                    <a:pt x="12" y="57"/>
                  </a:moveTo>
                  <a:cubicBezTo>
                    <a:pt x="10" y="58"/>
                    <a:pt x="9" y="59"/>
                    <a:pt x="8" y="60"/>
                  </a:cubicBezTo>
                  <a:cubicBezTo>
                    <a:pt x="4" y="61"/>
                    <a:pt x="0" y="63"/>
                    <a:pt x="0" y="57"/>
                  </a:cubicBezTo>
                  <a:cubicBezTo>
                    <a:pt x="1" y="56"/>
                    <a:pt x="3" y="55"/>
                    <a:pt x="4" y="53"/>
                  </a:cubicBezTo>
                  <a:cubicBezTo>
                    <a:pt x="13" y="48"/>
                    <a:pt x="15" y="39"/>
                    <a:pt x="17" y="30"/>
                  </a:cubicBezTo>
                  <a:cubicBezTo>
                    <a:pt x="19" y="19"/>
                    <a:pt x="18" y="7"/>
                    <a:pt x="29" y="0"/>
                  </a:cubicBezTo>
                  <a:cubicBezTo>
                    <a:pt x="24" y="19"/>
                    <a:pt x="32" y="42"/>
                    <a:pt x="12" y="57"/>
                  </a:cubicBezTo>
                  <a:close/>
                </a:path>
              </a:pathLst>
            </a:custGeom>
            <a:solidFill>
              <a:srgbClr val="312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912">
              <a:extLst>
                <a:ext uri="{FF2B5EF4-FFF2-40B4-BE49-F238E27FC236}">
                  <a16:creationId xmlns:a16="http://schemas.microsoft.com/office/drawing/2014/main" id="{D5ED5EAC-D937-4444-A4CF-5363EFDD3E67}"/>
                </a:ext>
              </a:extLst>
            </p:cNvPr>
            <p:cNvSpPr>
              <a:spLocks/>
            </p:cNvSpPr>
            <p:nvPr/>
          </p:nvSpPr>
          <p:spPr bwMode="auto">
            <a:xfrm>
              <a:off x="1094" y="857"/>
              <a:ext cx="32" cy="43"/>
            </a:xfrm>
            <a:custGeom>
              <a:avLst/>
              <a:gdLst>
                <a:gd name="T0" fmla="*/ 19 w 29"/>
                <a:gd name="T1" fmla="*/ 14 h 39"/>
                <a:gd name="T2" fmla="*/ 23 w 29"/>
                <a:gd name="T3" fmla="*/ 39 h 39"/>
                <a:gd name="T4" fmla="*/ 0 w 29"/>
                <a:gd name="T5" fmla="*/ 1 h 39"/>
                <a:gd name="T6" fmla="*/ 1 w 29"/>
                <a:gd name="T7" fmla="*/ 0 h 39"/>
                <a:gd name="T8" fmla="*/ 19 w 29"/>
                <a:gd name="T9" fmla="*/ 14 h 39"/>
                <a:gd name="T10" fmla="*/ 19 w 29"/>
                <a:gd name="T11" fmla="*/ 14 h 39"/>
              </a:gdLst>
              <a:ahLst/>
              <a:cxnLst>
                <a:cxn ang="0">
                  <a:pos x="T0" y="T1"/>
                </a:cxn>
                <a:cxn ang="0">
                  <a:pos x="T2" y="T3"/>
                </a:cxn>
                <a:cxn ang="0">
                  <a:pos x="T4" y="T5"/>
                </a:cxn>
                <a:cxn ang="0">
                  <a:pos x="T6" y="T7"/>
                </a:cxn>
                <a:cxn ang="0">
                  <a:pos x="T8" y="T9"/>
                </a:cxn>
                <a:cxn ang="0">
                  <a:pos x="T10" y="T11"/>
                </a:cxn>
              </a:cxnLst>
              <a:rect l="0" t="0" r="r" b="b"/>
              <a:pathLst>
                <a:path w="29" h="39">
                  <a:moveTo>
                    <a:pt x="19" y="14"/>
                  </a:moveTo>
                  <a:cubicBezTo>
                    <a:pt x="16" y="23"/>
                    <a:pt x="29" y="28"/>
                    <a:pt x="23" y="39"/>
                  </a:cubicBezTo>
                  <a:cubicBezTo>
                    <a:pt x="15" y="26"/>
                    <a:pt x="7" y="13"/>
                    <a:pt x="0" y="1"/>
                  </a:cubicBezTo>
                  <a:cubicBezTo>
                    <a:pt x="0" y="1"/>
                    <a:pt x="1" y="0"/>
                    <a:pt x="1" y="0"/>
                  </a:cubicBezTo>
                  <a:cubicBezTo>
                    <a:pt x="7" y="4"/>
                    <a:pt x="13" y="9"/>
                    <a:pt x="19" y="14"/>
                  </a:cubicBezTo>
                  <a:cubicBezTo>
                    <a:pt x="19" y="14"/>
                    <a:pt x="19" y="14"/>
                    <a:pt x="19" y="14"/>
                  </a:cubicBezTo>
                  <a:close/>
                </a:path>
              </a:pathLst>
            </a:custGeom>
            <a:solidFill>
              <a:srgbClr val="EBDD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913">
              <a:extLst>
                <a:ext uri="{FF2B5EF4-FFF2-40B4-BE49-F238E27FC236}">
                  <a16:creationId xmlns:a16="http://schemas.microsoft.com/office/drawing/2014/main" id="{D1FBC901-04A9-4664-BFBB-5B4377992DDA}"/>
                </a:ext>
              </a:extLst>
            </p:cNvPr>
            <p:cNvSpPr>
              <a:spLocks/>
            </p:cNvSpPr>
            <p:nvPr/>
          </p:nvSpPr>
          <p:spPr bwMode="auto">
            <a:xfrm>
              <a:off x="1308" y="1169"/>
              <a:ext cx="24" cy="21"/>
            </a:xfrm>
            <a:custGeom>
              <a:avLst/>
              <a:gdLst>
                <a:gd name="T0" fmla="*/ 4 w 21"/>
                <a:gd name="T1" fmla="*/ 5 h 19"/>
                <a:gd name="T2" fmla="*/ 16 w 21"/>
                <a:gd name="T3" fmla="*/ 0 h 19"/>
                <a:gd name="T4" fmla="*/ 11 w 21"/>
                <a:gd name="T5" fmla="*/ 17 h 19"/>
                <a:gd name="T6" fmla="*/ 4 w 21"/>
                <a:gd name="T7" fmla="*/ 5 h 19"/>
              </a:gdLst>
              <a:ahLst/>
              <a:cxnLst>
                <a:cxn ang="0">
                  <a:pos x="T0" y="T1"/>
                </a:cxn>
                <a:cxn ang="0">
                  <a:pos x="T2" y="T3"/>
                </a:cxn>
                <a:cxn ang="0">
                  <a:pos x="T4" y="T5"/>
                </a:cxn>
                <a:cxn ang="0">
                  <a:pos x="T6" y="T7"/>
                </a:cxn>
              </a:cxnLst>
              <a:rect l="0" t="0" r="r" b="b"/>
              <a:pathLst>
                <a:path w="21" h="19">
                  <a:moveTo>
                    <a:pt x="4" y="5"/>
                  </a:moveTo>
                  <a:cubicBezTo>
                    <a:pt x="8" y="3"/>
                    <a:pt x="12" y="2"/>
                    <a:pt x="16" y="0"/>
                  </a:cubicBezTo>
                  <a:cubicBezTo>
                    <a:pt x="21" y="8"/>
                    <a:pt x="19" y="15"/>
                    <a:pt x="11" y="17"/>
                  </a:cubicBezTo>
                  <a:cubicBezTo>
                    <a:pt x="0" y="19"/>
                    <a:pt x="7" y="9"/>
                    <a:pt x="4" y="5"/>
                  </a:cubicBezTo>
                  <a:close/>
                </a:path>
              </a:pathLst>
            </a:custGeom>
            <a:solidFill>
              <a:srgbClr val="E9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914">
              <a:extLst>
                <a:ext uri="{FF2B5EF4-FFF2-40B4-BE49-F238E27FC236}">
                  <a16:creationId xmlns:a16="http://schemas.microsoft.com/office/drawing/2014/main" id="{8F45FC37-710E-4071-8A8A-AE3A250D70E1}"/>
                </a:ext>
              </a:extLst>
            </p:cNvPr>
            <p:cNvSpPr>
              <a:spLocks/>
            </p:cNvSpPr>
            <p:nvPr/>
          </p:nvSpPr>
          <p:spPr bwMode="auto">
            <a:xfrm>
              <a:off x="1924" y="937"/>
              <a:ext cx="25" cy="46"/>
            </a:xfrm>
            <a:custGeom>
              <a:avLst/>
              <a:gdLst>
                <a:gd name="T0" fmla="*/ 2 w 22"/>
                <a:gd name="T1" fmla="*/ 41 h 41"/>
                <a:gd name="T2" fmla="*/ 22 w 22"/>
                <a:gd name="T3" fmla="*/ 0 h 41"/>
                <a:gd name="T4" fmla="*/ 2 w 22"/>
                <a:gd name="T5" fmla="*/ 41 h 41"/>
              </a:gdLst>
              <a:ahLst/>
              <a:cxnLst>
                <a:cxn ang="0">
                  <a:pos x="T0" y="T1"/>
                </a:cxn>
                <a:cxn ang="0">
                  <a:pos x="T2" y="T3"/>
                </a:cxn>
                <a:cxn ang="0">
                  <a:pos x="T4" y="T5"/>
                </a:cxn>
              </a:cxnLst>
              <a:rect l="0" t="0" r="r" b="b"/>
              <a:pathLst>
                <a:path w="22" h="41">
                  <a:moveTo>
                    <a:pt x="2" y="41"/>
                  </a:moveTo>
                  <a:cubicBezTo>
                    <a:pt x="0" y="24"/>
                    <a:pt x="6" y="9"/>
                    <a:pt x="22" y="0"/>
                  </a:cubicBezTo>
                  <a:cubicBezTo>
                    <a:pt x="15" y="14"/>
                    <a:pt x="8" y="28"/>
                    <a:pt x="2" y="41"/>
                  </a:cubicBezTo>
                  <a:close/>
                </a:path>
              </a:pathLst>
            </a:custGeom>
            <a:solidFill>
              <a:srgbClr val="896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915">
              <a:extLst>
                <a:ext uri="{FF2B5EF4-FFF2-40B4-BE49-F238E27FC236}">
                  <a16:creationId xmlns:a16="http://schemas.microsoft.com/office/drawing/2014/main" id="{4FCB9F69-10F7-4F71-9873-3AB7A4F47BB5}"/>
                </a:ext>
              </a:extLst>
            </p:cNvPr>
            <p:cNvSpPr>
              <a:spLocks/>
            </p:cNvSpPr>
            <p:nvPr/>
          </p:nvSpPr>
          <p:spPr bwMode="auto">
            <a:xfrm>
              <a:off x="1951" y="872"/>
              <a:ext cx="28" cy="59"/>
            </a:xfrm>
            <a:custGeom>
              <a:avLst/>
              <a:gdLst>
                <a:gd name="T0" fmla="*/ 20 w 25"/>
                <a:gd name="T1" fmla="*/ 0 h 52"/>
                <a:gd name="T2" fmla="*/ 25 w 25"/>
                <a:gd name="T3" fmla="*/ 0 h 52"/>
                <a:gd name="T4" fmla="*/ 5 w 25"/>
                <a:gd name="T5" fmla="*/ 52 h 52"/>
                <a:gd name="T6" fmla="*/ 0 w 25"/>
                <a:gd name="T7" fmla="*/ 50 h 52"/>
                <a:gd name="T8" fmla="*/ 20 w 25"/>
                <a:gd name="T9" fmla="*/ 0 h 52"/>
              </a:gdLst>
              <a:ahLst/>
              <a:cxnLst>
                <a:cxn ang="0">
                  <a:pos x="T0" y="T1"/>
                </a:cxn>
                <a:cxn ang="0">
                  <a:pos x="T2" y="T3"/>
                </a:cxn>
                <a:cxn ang="0">
                  <a:pos x="T4" y="T5"/>
                </a:cxn>
                <a:cxn ang="0">
                  <a:pos x="T6" y="T7"/>
                </a:cxn>
                <a:cxn ang="0">
                  <a:pos x="T8" y="T9"/>
                </a:cxn>
              </a:cxnLst>
              <a:rect l="0" t="0" r="r" b="b"/>
              <a:pathLst>
                <a:path w="25" h="52">
                  <a:moveTo>
                    <a:pt x="20" y="0"/>
                  </a:moveTo>
                  <a:cubicBezTo>
                    <a:pt x="22" y="0"/>
                    <a:pt x="23" y="0"/>
                    <a:pt x="25" y="0"/>
                  </a:cubicBezTo>
                  <a:cubicBezTo>
                    <a:pt x="18" y="18"/>
                    <a:pt x="11" y="35"/>
                    <a:pt x="5" y="52"/>
                  </a:cubicBezTo>
                  <a:cubicBezTo>
                    <a:pt x="3" y="51"/>
                    <a:pt x="2" y="51"/>
                    <a:pt x="0" y="50"/>
                  </a:cubicBezTo>
                  <a:cubicBezTo>
                    <a:pt x="5" y="33"/>
                    <a:pt x="11" y="16"/>
                    <a:pt x="20" y="0"/>
                  </a:cubicBezTo>
                  <a:close/>
                </a:path>
              </a:pathLst>
            </a:custGeom>
            <a:solidFill>
              <a:srgbClr val="775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916">
              <a:extLst>
                <a:ext uri="{FF2B5EF4-FFF2-40B4-BE49-F238E27FC236}">
                  <a16:creationId xmlns:a16="http://schemas.microsoft.com/office/drawing/2014/main" id="{AFEF5577-9E81-460A-8EB0-E1923182884D}"/>
                </a:ext>
              </a:extLst>
            </p:cNvPr>
            <p:cNvSpPr>
              <a:spLocks/>
            </p:cNvSpPr>
            <p:nvPr/>
          </p:nvSpPr>
          <p:spPr bwMode="auto">
            <a:xfrm>
              <a:off x="1976" y="818"/>
              <a:ext cx="27" cy="50"/>
            </a:xfrm>
            <a:custGeom>
              <a:avLst/>
              <a:gdLst>
                <a:gd name="T0" fmla="*/ 5 w 24"/>
                <a:gd name="T1" fmla="*/ 44 h 44"/>
                <a:gd name="T2" fmla="*/ 6 w 24"/>
                <a:gd name="T3" fmla="*/ 31 h 44"/>
                <a:gd name="T4" fmla="*/ 24 w 24"/>
                <a:gd name="T5" fmla="*/ 0 h 44"/>
                <a:gd name="T6" fmla="*/ 5 w 24"/>
                <a:gd name="T7" fmla="*/ 44 h 44"/>
              </a:gdLst>
              <a:ahLst/>
              <a:cxnLst>
                <a:cxn ang="0">
                  <a:pos x="T0" y="T1"/>
                </a:cxn>
                <a:cxn ang="0">
                  <a:pos x="T2" y="T3"/>
                </a:cxn>
                <a:cxn ang="0">
                  <a:pos x="T4" y="T5"/>
                </a:cxn>
                <a:cxn ang="0">
                  <a:pos x="T6" y="T7"/>
                </a:cxn>
              </a:cxnLst>
              <a:rect l="0" t="0" r="r" b="b"/>
              <a:pathLst>
                <a:path w="24" h="44">
                  <a:moveTo>
                    <a:pt x="5" y="44"/>
                  </a:moveTo>
                  <a:cubicBezTo>
                    <a:pt x="0" y="39"/>
                    <a:pt x="6" y="35"/>
                    <a:pt x="6" y="31"/>
                  </a:cubicBezTo>
                  <a:cubicBezTo>
                    <a:pt x="10" y="21"/>
                    <a:pt x="13" y="11"/>
                    <a:pt x="24" y="0"/>
                  </a:cubicBezTo>
                  <a:cubicBezTo>
                    <a:pt x="21" y="19"/>
                    <a:pt x="10" y="30"/>
                    <a:pt x="5" y="44"/>
                  </a:cubicBezTo>
                  <a:close/>
                </a:path>
              </a:pathLst>
            </a:custGeom>
            <a:solidFill>
              <a:srgbClr val="775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917">
              <a:extLst>
                <a:ext uri="{FF2B5EF4-FFF2-40B4-BE49-F238E27FC236}">
                  <a16:creationId xmlns:a16="http://schemas.microsoft.com/office/drawing/2014/main" id="{00609365-F11D-4977-B84A-C357AE6B4D05}"/>
                </a:ext>
              </a:extLst>
            </p:cNvPr>
            <p:cNvSpPr>
              <a:spLocks/>
            </p:cNvSpPr>
            <p:nvPr/>
          </p:nvSpPr>
          <p:spPr bwMode="auto">
            <a:xfrm>
              <a:off x="1638" y="1116"/>
              <a:ext cx="16" cy="56"/>
            </a:xfrm>
            <a:custGeom>
              <a:avLst/>
              <a:gdLst>
                <a:gd name="T0" fmla="*/ 0 w 15"/>
                <a:gd name="T1" fmla="*/ 0 h 50"/>
                <a:gd name="T2" fmla="*/ 15 w 15"/>
                <a:gd name="T3" fmla="*/ 50 h 50"/>
                <a:gd name="T4" fmla="*/ 0 w 15"/>
                <a:gd name="T5" fmla="*/ 0 h 50"/>
              </a:gdLst>
              <a:ahLst/>
              <a:cxnLst>
                <a:cxn ang="0">
                  <a:pos x="T0" y="T1"/>
                </a:cxn>
                <a:cxn ang="0">
                  <a:pos x="T2" y="T3"/>
                </a:cxn>
                <a:cxn ang="0">
                  <a:pos x="T4" y="T5"/>
                </a:cxn>
              </a:cxnLst>
              <a:rect l="0" t="0" r="r" b="b"/>
              <a:pathLst>
                <a:path w="15" h="50">
                  <a:moveTo>
                    <a:pt x="0" y="0"/>
                  </a:moveTo>
                  <a:cubicBezTo>
                    <a:pt x="12" y="15"/>
                    <a:pt x="11" y="33"/>
                    <a:pt x="15" y="50"/>
                  </a:cubicBezTo>
                  <a:cubicBezTo>
                    <a:pt x="0" y="36"/>
                    <a:pt x="1" y="18"/>
                    <a:pt x="0" y="0"/>
                  </a:cubicBezTo>
                  <a:close/>
                </a:path>
              </a:pathLst>
            </a:custGeom>
            <a:solidFill>
              <a:srgbClr val="CEB2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918">
              <a:extLst>
                <a:ext uri="{FF2B5EF4-FFF2-40B4-BE49-F238E27FC236}">
                  <a16:creationId xmlns:a16="http://schemas.microsoft.com/office/drawing/2014/main" id="{B49A6E1A-DBC3-425F-803E-C1D985B2F8B9}"/>
                </a:ext>
              </a:extLst>
            </p:cNvPr>
            <p:cNvSpPr>
              <a:spLocks/>
            </p:cNvSpPr>
            <p:nvPr/>
          </p:nvSpPr>
          <p:spPr bwMode="auto">
            <a:xfrm>
              <a:off x="1321" y="2949"/>
              <a:ext cx="49" cy="30"/>
            </a:xfrm>
            <a:custGeom>
              <a:avLst/>
              <a:gdLst>
                <a:gd name="T0" fmla="*/ 44 w 44"/>
                <a:gd name="T1" fmla="*/ 9 h 26"/>
                <a:gd name="T2" fmla="*/ 0 w 44"/>
                <a:gd name="T3" fmla="*/ 11 h 26"/>
                <a:gd name="T4" fmla="*/ 44 w 44"/>
                <a:gd name="T5" fmla="*/ 9 h 26"/>
              </a:gdLst>
              <a:ahLst/>
              <a:cxnLst>
                <a:cxn ang="0">
                  <a:pos x="T0" y="T1"/>
                </a:cxn>
                <a:cxn ang="0">
                  <a:pos x="T2" y="T3"/>
                </a:cxn>
                <a:cxn ang="0">
                  <a:pos x="T4" y="T5"/>
                </a:cxn>
              </a:cxnLst>
              <a:rect l="0" t="0" r="r" b="b"/>
              <a:pathLst>
                <a:path w="44" h="26">
                  <a:moveTo>
                    <a:pt x="44" y="9"/>
                  </a:moveTo>
                  <a:cubicBezTo>
                    <a:pt x="28" y="26"/>
                    <a:pt x="14" y="13"/>
                    <a:pt x="0" y="11"/>
                  </a:cubicBezTo>
                  <a:cubicBezTo>
                    <a:pt x="14" y="0"/>
                    <a:pt x="28" y="2"/>
                    <a:pt x="44" y="9"/>
                  </a:cubicBezTo>
                  <a:close/>
                </a:path>
              </a:pathLst>
            </a:custGeom>
            <a:solidFill>
              <a:srgbClr val="3E9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919">
              <a:extLst>
                <a:ext uri="{FF2B5EF4-FFF2-40B4-BE49-F238E27FC236}">
                  <a16:creationId xmlns:a16="http://schemas.microsoft.com/office/drawing/2014/main" id="{A36866DF-3BD1-48BC-82FA-E1552AA6193D}"/>
                </a:ext>
              </a:extLst>
            </p:cNvPr>
            <p:cNvSpPr>
              <a:spLocks/>
            </p:cNvSpPr>
            <p:nvPr/>
          </p:nvSpPr>
          <p:spPr bwMode="auto">
            <a:xfrm>
              <a:off x="1461" y="1407"/>
              <a:ext cx="37" cy="24"/>
            </a:xfrm>
            <a:custGeom>
              <a:avLst/>
              <a:gdLst>
                <a:gd name="T0" fmla="*/ 0 w 33"/>
                <a:gd name="T1" fmla="*/ 21 h 21"/>
                <a:gd name="T2" fmla="*/ 33 w 33"/>
                <a:gd name="T3" fmla="*/ 0 h 21"/>
                <a:gd name="T4" fmla="*/ 0 w 33"/>
                <a:gd name="T5" fmla="*/ 21 h 21"/>
              </a:gdLst>
              <a:ahLst/>
              <a:cxnLst>
                <a:cxn ang="0">
                  <a:pos x="T0" y="T1"/>
                </a:cxn>
                <a:cxn ang="0">
                  <a:pos x="T2" y="T3"/>
                </a:cxn>
                <a:cxn ang="0">
                  <a:pos x="T4" y="T5"/>
                </a:cxn>
              </a:cxnLst>
              <a:rect l="0" t="0" r="r" b="b"/>
              <a:pathLst>
                <a:path w="33" h="21">
                  <a:moveTo>
                    <a:pt x="0" y="21"/>
                  </a:moveTo>
                  <a:cubicBezTo>
                    <a:pt x="10" y="9"/>
                    <a:pt x="23" y="15"/>
                    <a:pt x="33" y="0"/>
                  </a:cubicBezTo>
                  <a:cubicBezTo>
                    <a:pt x="29" y="19"/>
                    <a:pt x="29" y="19"/>
                    <a:pt x="0" y="21"/>
                  </a:cubicBezTo>
                  <a:close/>
                </a:path>
              </a:pathLst>
            </a:custGeom>
            <a:solidFill>
              <a:srgbClr val="25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934" name="Rectangle 933"/>
          <p:cNvSpPr/>
          <p:nvPr/>
        </p:nvSpPr>
        <p:spPr>
          <a:xfrm>
            <a:off x="1866604" y="1666594"/>
            <a:ext cx="8475260" cy="2123658"/>
          </a:xfrm>
          <a:prstGeom prst="rect">
            <a:avLst/>
          </a:prstGeom>
        </p:spPr>
        <p:txBody>
          <a:bodyPr wrap="square">
            <a:spAutoFit/>
          </a:bodyPr>
          <a:lstStyle/>
          <a:p>
            <a:pPr algn="ct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Trong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cuộc</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sống</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hàng</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ngày</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a:ln w="0"/>
                <a:solidFill>
                  <a:schemeClr val="accent1"/>
                </a:solidFill>
                <a:effectLst>
                  <a:outerShdw blurRad="38100" dist="25400" dir="5400000" algn="ctr" rotWithShape="0">
                    <a:srgbClr val="6E747A">
                      <a:alpha val="43000"/>
                    </a:srgbClr>
                  </a:outerShdw>
                </a:effectLst>
                <a:latin typeface="UTM Habano" panose="020406030505060202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ngoài</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uống</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nước</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con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người</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cần</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nước</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vào</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những</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việc</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gì</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khác</a:t>
            </a: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16768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934"/>
                                        </p:tgtEl>
                                        <p:attrNameLst>
                                          <p:attrName>style.visibility</p:attrName>
                                        </p:attrNameLst>
                                      </p:cBhvr>
                                      <p:to>
                                        <p:strVal val="visible"/>
                                      </p:to>
                                    </p:set>
                                    <p:anim calcmode="lin" valueType="num">
                                      <p:cBhvr>
                                        <p:cTn id="14" dur="1500" fill="hold"/>
                                        <p:tgtEl>
                                          <p:spTgt spid="934"/>
                                        </p:tgtEl>
                                        <p:attrNameLst>
                                          <p:attrName>ppt_x</p:attrName>
                                        </p:attrNameLst>
                                      </p:cBhvr>
                                      <p:tavLst>
                                        <p:tav tm="0">
                                          <p:val>
                                            <p:strVal val="#ppt_x"/>
                                          </p:val>
                                        </p:tav>
                                        <p:tav tm="50000">
                                          <p:val>
                                            <p:strVal val="#ppt_x+.1"/>
                                          </p:val>
                                        </p:tav>
                                        <p:tav tm="100000">
                                          <p:val>
                                            <p:strVal val="#ppt_x"/>
                                          </p:val>
                                        </p:tav>
                                      </p:tavLst>
                                    </p:anim>
                                    <p:anim calcmode="lin" valueType="num">
                                      <p:cBhvr>
                                        <p:cTn id="15" dur="1500" fill="hold"/>
                                        <p:tgtEl>
                                          <p:spTgt spid="934"/>
                                        </p:tgtEl>
                                        <p:attrNameLst>
                                          <p:attrName>ppt_y</p:attrName>
                                        </p:attrNameLst>
                                      </p:cBhvr>
                                      <p:tavLst>
                                        <p:tav tm="0">
                                          <p:val>
                                            <p:strVal val="#ppt_y"/>
                                          </p:val>
                                        </p:tav>
                                        <p:tav tm="100000">
                                          <p:val>
                                            <p:strVal val="#ppt_y"/>
                                          </p:val>
                                        </p:tav>
                                      </p:tavLst>
                                    </p:anim>
                                    <p:anim calcmode="lin" valueType="num">
                                      <p:cBhvr>
                                        <p:cTn id="16" dur="1500" fill="hold"/>
                                        <p:tgtEl>
                                          <p:spTgt spid="934"/>
                                        </p:tgtEl>
                                        <p:attrNameLst>
                                          <p:attrName>ppt_h</p:attrName>
                                        </p:attrNameLst>
                                      </p:cBhvr>
                                      <p:tavLst>
                                        <p:tav tm="0">
                                          <p:val>
                                            <p:strVal val="#ppt_h/10"/>
                                          </p:val>
                                        </p:tav>
                                        <p:tav tm="50000">
                                          <p:val>
                                            <p:strVal val="#ppt_h+.01"/>
                                          </p:val>
                                        </p:tav>
                                        <p:tav tm="100000">
                                          <p:val>
                                            <p:strVal val="#ppt_h"/>
                                          </p:val>
                                        </p:tav>
                                      </p:tavLst>
                                    </p:anim>
                                    <p:anim calcmode="lin" valueType="num">
                                      <p:cBhvr>
                                        <p:cTn id="17" dur="1500" fill="hold"/>
                                        <p:tgtEl>
                                          <p:spTgt spid="93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500" tmFilter="0,0; .5, 1; 1, 1"/>
                                        <p:tgtEl>
                                          <p:spTgt spid="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531552"/>
            <a:ext cx="12192000" cy="6326448"/>
          </a:xfrm>
          <a:prstGeom prst="rect">
            <a:avLst/>
          </a:prstGeom>
          <a:solidFill>
            <a:srgbClr val="E4F4EF"/>
          </a:solidFill>
        </p:spPr>
      </p:pic>
      <p:pic>
        <p:nvPicPr>
          <p:cNvPr id="9" name="图片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1C54C51-846E-45AD-B275-F44BFBE8384A}"/>
              </a:ext>
            </a:extLst>
          </p:cNvPr>
          <p:cNvPicPr>
            <a:picLocks noChangeAspect="1"/>
          </p:cNvPicPr>
          <p:nvPr/>
        </p:nvPicPr>
        <p:blipFill>
          <a:blip r:embed="rId3"/>
          <a:stretch>
            <a:fillRect/>
          </a:stretch>
        </p:blipFill>
        <p:spPr>
          <a:xfrm>
            <a:off x="1254974" y="964275"/>
            <a:ext cx="9682051" cy="5461001"/>
          </a:xfrm>
          <a:prstGeom prst="rect">
            <a:avLst/>
          </a:prstGeom>
        </p:spPr>
      </p:pic>
      <p:grpSp>
        <p:nvGrpSpPr>
          <p:cNvPr id="3" name="组合 2">
            <a:extLst>
              <a:ext uri="{FF2B5EF4-FFF2-40B4-BE49-F238E27FC236}">
                <a16:creationId xmlns:a16="http://schemas.microsoft.com/office/drawing/2014/main" id="{C658D8AE-B48B-407F-B0B7-20F5EC3FFC2B}"/>
              </a:ext>
            </a:extLst>
          </p:cNvPr>
          <p:cNvGrpSpPr/>
          <p:nvPr/>
        </p:nvGrpSpPr>
        <p:grpSpPr>
          <a:xfrm rot="234299">
            <a:off x="-3606038" y="-4855791"/>
            <a:ext cx="21002412" cy="6808940"/>
            <a:chOff x="-4075136" y="4609891"/>
            <a:chExt cx="18331759" cy="6808940"/>
          </a:xfrm>
          <a:solidFill>
            <a:schemeClr val="accent2"/>
          </a:solidFill>
          <a:effectLst/>
        </p:grpSpPr>
        <p:sp>
          <p:nvSpPr>
            <p:cNvPr id="4" name="云形 3">
              <a:extLst>
                <a:ext uri="{FF2B5EF4-FFF2-40B4-BE49-F238E27FC236}">
                  <a16:creationId xmlns:a16="http://schemas.microsoft.com/office/drawing/2014/main" id="{BAE6A3C4-4C94-4680-B55B-34FB81BE5488}"/>
                </a:ext>
              </a:extLst>
            </p:cNvPr>
            <p:cNvSpPr/>
            <p:nvPr/>
          </p:nvSpPr>
          <p:spPr>
            <a:xfrm>
              <a:off x="3579027" y="4609891"/>
              <a:ext cx="10677596" cy="6210344"/>
            </a:xfrm>
            <a:prstGeom prst="cloud">
              <a:avLst/>
            </a:pr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5" name="云形 4">
              <a:extLst>
                <a:ext uri="{FF2B5EF4-FFF2-40B4-BE49-F238E27FC236}">
                  <a16:creationId xmlns:a16="http://schemas.microsoft.com/office/drawing/2014/main" id="{A1D9444E-59C1-44C6-A284-483F16086F3E}"/>
                </a:ext>
              </a:extLst>
            </p:cNvPr>
            <p:cNvSpPr/>
            <p:nvPr/>
          </p:nvSpPr>
          <p:spPr>
            <a:xfrm>
              <a:off x="-4075136" y="5208487"/>
              <a:ext cx="10677596" cy="6210344"/>
            </a:xfrm>
            <a:prstGeom prst="cloud">
              <a:avLst/>
            </a:pr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grpSp>
      <p:grpSp>
        <p:nvGrpSpPr>
          <p:cNvPr id="6" name="组合 5">
            <a:extLst>
              <a:ext uri="{FF2B5EF4-FFF2-40B4-BE49-F238E27FC236}">
                <a16:creationId xmlns:a16="http://schemas.microsoft.com/office/drawing/2014/main" id="{3BF9C9FD-32D9-4AF1-9589-EB73B92D10BA}"/>
              </a:ext>
            </a:extLst>
          </p:cNvPr>
          <p:cNvGrpSpPr/>
          <p:nvPr/>
        </p:nvGrpSpPr>
        <p:grpSpPr>
          <a:xfrm rot="234299">
            <a:off x="-3513022" y="-5065559"/>
            <a:ext cx="21002412" cy="6808940"/>
            <a:chOff x="-4075136" y="4609891"/>
            <a:chExt cx="18331759" cy="6808940"/>
          </a:xfrm>
          <a:solidFill>
            <a:srgbClr val="8ED7F3"/>
          </a:solidFill>
          <a:effectLst>
            <a:outerShdw blurRad="50800" dist="38100" dir="5400000" algn="t" rotWithShape="0">
              <a:prstClr val="black">
                <a:alpha val="40000"/>
              </a:prstClr>
            </a:outerShdw>
          </a:effectLst>
        </p:grpSpPr>
        <p:sp>
          <p:nvSpPr>
            <p:cNvPr id="7" name="云形 6">
              <a:extLst>
                <a:ext uri="{FF2B5EF4-FFF2-40B4-BE49-F238E27FC236}">
                  <a16:creationId xmlns:a16="http://schemas.microsoft.com/office/drawing/2014/main" id="{F9174711-445C-4537-B70B-6DF571421BE6}"/>
                </a:ext>
              </a:extLst>
            </p:cNvPr>
            <p:cNvSpPr/>
            <p:nvPr/>
          </p:nvSpPr>
          <p:spPr>
            <a:xfrm>
              <a:off x="3579027" y="4609891"/>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云形 7">
              <a:extLst>
                <a:ext uri="{FF2B5EF4-FFF2-40B4-BE49-F238E27FC236}">
                  <a16:creationId xmlns:a16="http://schemas.microsoft.com/office/drawing/2014/main" id="{0640631C-7747-4A5D-8638-33EF5F909426}"/>
                </a:ext>
              </a:extLst>
            </p:cNvPr>
            <p:cNvSpPr/>
            <p:nvPr/>
          </p:nvSpPr>
          <p:spPr>
            <a:xfrm>
              <a:off x="-4075136" y="5208487"/>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2" name="Group 11"/>
          <p:cNvGrpSpPr/>
          <p:nvPr/>
        </p:nvGrpSpPr>
        <p:grpSpPr>
          <a:xfrm>
            <a:off x="1112045" y="1689275"/>
            <a:ext cx="7728214" cy="1893863"/>
            <a:chOff x="1976720" y="1920902"/>
            <a:chExt cx="7728214" cy="1893863"/>
          </a:xfrm>
        </p:grpSpPr>
        <p:sp>
          <p:nvSpPr>
            <p:cNvPr id="10" name="TextBox 9"/>
            <p:cNvSpPr txBox="1"/>
            <p:nvPr/>
          </p:nvSpPr>
          <p:spPr>
            <a:xfrm>
              <a:off x="1976720" y="1952717"/>
              <a:ext cx="7571244" cy="1862048"/>
            </a:xfrm>
            <a:prstGeom prst="rect">
              <a:avLst/>
            </a:prstGeom>
            <a:noFill/>
          </p:spPr>
          <p:txBody>
            <a:bodyPr wrap="square" rtlCol="0">
              <a:spAutoFit/>
            </a:bodyPr>
            <a:lstStyle/>
            <a:p>
              <a:r>
                <a:rPr lang="en-US" sz="11500" dirty="0" err="1">
                  <a:solidFill>
                    <a:srgbClr val="2B464B"/>
                  </a:solidFill>
                  <a:latin typeface="UTM Habano" panose="02040603050506020204" pitchFamily="18" charset="0"/>
                </a:rPr>
                <a:t>Trò</a:t>
              </a:r>
              <a:r>
                <a:rPr lang="en-US" sz="11500" dirty="0">
                  <a:solidFill>
                    <a:srgbClr val="2B464B"/>
                  </a:solidFill>
                  <a:latin typeface="UTM Habano" panose="02040603050506020204" pitchFamily="18" charset="0"/>
                </a:rPr>
                <a:t> </a:t>
              </a:r>
              <a:r>
                <a:rPr lang="en-US" sz="11500" dirty="0" err="1">
                  <a:solidFill>
                    <a:srgbClr val="2B464B"/>
                  </a:solidFill>
                  <a:latin typeface="UTM Habano" panose="02040603050506020204" pitchFamily="18" charset="0"/>
                </a:rPr>
                <a:t>chuyện</a:t>
              </a:r>
              <a:endParaRPr lang="vi-VN" sz="11500" dirty="0">
                <a:solidFill>
                  <a:srgbClr val="2B464B"/>
                </a:solidFill>
              </a:endParaRPr>
            </a:p>
          </p:txBody>
        </p:sp>
        <p:sp>
          <p:nvSpPr>
            <p:cNvPr id="936" name="TextBox 935"/>
            <p:cNvSpPr txBox="1"/>
            <p:nvPr/>
          </p:nvSpPr>
          <p:spPr>
            <a:xfrm>
              <a:off x="2133690" y="1920902"/>
              <a:ext cx="7571244" cy="1862048"/>
            </a:xfrm>
            <a:prstGeom prst="rect">
              <a:avLst/>
            </a:prstGeom>
            <a:noFill/>
          </p:spPr>
          <p:txBody>
            <a:bodyPr wrap="square" rtlCol="0">
              <a:spAutoFit/>
            </a:bodyPr>
            <a:lstStyle/>
            <a:p>
              <a:r>
                <a:rPr lang="en-US" sz="11500" dirty="0" err="1">
                  <a:solidFill>
                    <a:srgbClr val="61B0D4"/>
                  </a:solidFill>
                  <a:latin typeface="UTM Habano" panose="02040603050506020204" pitchFamily="18" charset="0"/>
                </a:rPr>
                <a:t>Trò</a:t>
              </a:r>
              <a:r>
                <a:rPr lang="en-US" sz="11500" dirty="0">
                  <a:solidFill>
                    <a:srgbClr val="61B0D4"/>
                  </a:solidFill>
                  <a:latin typeface="UTM Habano" panose="02040603050506020204" pitchFamily="18" charset="0"/>
                </a:rPr>
                <a:t> </a:t>
              </a:r>
              <a:r>
                <a:rPr lang="en-US" sz="11500" dirty="0" err="1">
                  <a:solidFill>
                    <a:srgbClr val="61B0D4"/>
                  </a:solidFill>
                  <a:latin typeface="UTM Habano" panose="02040603050506020204" pitchFamily="18" charset="0"/>
                </a:rPr>
                <a:t>chuyện</a:t>
              </a:r>
              <a:endParaRPr lang="vi-VN" sz="11500" dirty="0">
                <a:solidFill>
                  <a:srgbClr val="61B0D4"/>
                </a:solidFill>
              </a:endParaRPr>
            </a:p>
          </p:txBody>
        </p:sp>
      </p:grpSp>
      <p:pic>
        <p:nvPicPr>
          <p:cNvPr id="935" name="图片 12" descr="51miz-E211129-4F78284F"/>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rot="811828">
            <a:off x="1758074" y="3056323"/>
            <a:ext cx="4364990" cy="3417570"/>
          </a:xfrm>
          <a:prstGeom prst="rect">
            <a:avLst/>
          </a:prstGeom>
          <a:effectLst>
            <a:outerShdw blurRad="177800" dist="38100" dir="8100000" sx="102000" sy="102000" algn="tr" rotWithShape="0">
              <a:prstClr val="black">
                <a:alpha val="40000"/>
              </a:prstClr>
            </a:outerShdw>
          </a:effectLst>
        </p:spPr>
      </p:pic>
      <p:pic>
        <p:nvPicPr>
          <p:cNvPr id="19" name="Picture 18" descr="A picture containing background pattern&#10;&#10;Description automatically generated">
            <a:extLst>
              <a:ext uri="{FF2B5EF4-FFF2-40B4-BE49-F238E27FC236}">
                <a16:creationId xmlns:a16="http://schemas.microsoft.com/office/drawing/2014/main" id="{53FD4DD2-B86D-4CD1-90D7-2450148114D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824" b="97176" l="4625" r="98125">
                        <a14:foregroundMark x1="83625" y1="3488" x2="83625" y2="3488"/>
                        <a14:foregroundMark x1="90750" y1="8804" x2="90750" y2="8804"/>
                        <a14:foregroundMark x1="94875" y1="22259" x2="94875" y2="22259"/>
                        <a14:foregroundMark x1="95625" y1="29402" x2="95625" y2="29402"/>
                        <a14:foregroundMark x1="98125" y1="33223" x2="98125" y2="33223"/>
                        <a14:foregroundMark x1="58500" y1="93522" x2="58500" y2="93522"/>
                        <a14:foregroundMark x1="61875" y1="96179" x2="61875" y2="96179"/>
                        <a14:foregroundMark x1="4625" y1="97176" x2="4625" y2="97176"/>
                        <a14:foregroundMark x1="67500" y1="11462" x2="67500" y2="11462"/>
                      </a14:backgroundRemoval>
                    </a14:imgEffect>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324771" y="937278"/>
            <a:ext cx="7867228" cy="5983904"/>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40818" y="1370051"/>
            <a:ext cx="2500853" cy="2502520"/>
          </a:xfrm>
          <a:prstGeom prst="rect">
            <a:avLst/>
          </a:prstGeom>
        </p:spPr>
      </p:pic>
      <p:pic>
        <p:nvPicPr>
          <p:cNvPr id="20" name="Picture 19" descr="A picture containing fabric&#10;&#10;Description automatically generated">
            <a:extLst>
              <a:ext uri="{FF2B5EF4-FFF2-40B4-BE49-F238E27FC236}">
                <a16:creationId xmlns:a16="http://schemas.microsoft.com/office/drawing/2014/main" id="{E6870CCE-A5C1-4B74-B40A-FEC6AC57D920}"/>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331" b="89047" l="5476" r="95833">
                        <a14:foregroundMark x1="12619" y1="31237" x2="12619" y2="31237"/>
                        <a14:foregroundMark x1="6190" y1="38945" x2="6190" y2="38945"/>
                        <a14:foregroundMark x1="34881" y1="44016" x2="34881" y2="44016"/>
                        <a14:foregroundMark x1="41905" y1="16430" x2="41905" y2="16430"/>
                        <a14:foregroundMark x1="35238" y1="17647" x2="35238" y2="17647"/>
                        <a14:foregroundMark x1="35238" y1="15416" x2="35238" y2="15416"/>
                        <a14:foregroundMark x1="34405" y1="14604" x2="34405" y2="14604"/>
                        <a14:foregroundMark x1="73214" y1="23124" x2="73214" y2="23124"/>
                        <a14:foregroundMark x1="74286" y1="20487" x2="74286" y2="20487"/>
                        <a14:foregroundMark x1="92619" y1="34483" x2="92619" y2="34483"/>
                        <a14:foregroundMark x1="90238" y1="65314" x2="90238" y2="65314"/>
                        <a14:foregroundMark x1="77143" y1="82556" x2="77143" y2="82556"/>
                        <a14:foregroundMark x1="63690" y1="86207" x2="63690" y2="86207"/>
                        <a14:foregroundMark x1="78571" y1="69371" x2="78571" y2="69371"/>
                        <a14:foregroundMark x1="69524" y1="81542" x2="69524" y2="81542"/>
                        <a14:foregroundMark x1="71310" y1="20081" x2="71310" y2="20081"/>
                        <a14:foregroundMark x1="42143" y1="16836" x2="42143" y2="16836"/>
                        <a14:foregroundMark x1="41310" y1="12779" x2="41310" y2="12779"/>
                        <a14:foregroundMark x1="35238" y1="16836" x2="35238" y2="16836"/>
                        <a14:foregroundMark x1="10714" y1="84787" x2="10714" y2="84787"/>
                        <a14:foregroundMark x1="67857" y1="87018" x2="67857" y2="87018"/>
                        <a14:foregroundMark x1="94762" y1="64300" x2="94762" y2="64300"/>
                        <a14:foregroundMark x1="95000" y1="63489" x2="95000" y2="63489"/>
                        <a14:foregroundMark x1="92024" y1="60852" x2="92024" y2="60852"/>
                        <a14:foregroundMark x1="95833" y1="50304" x2="95833" y2="50304"/>
                        <a14:foregroundMark x1="95000" y1="50304" x2="95000" y2="50304"/>
                        <a14:foregroundMark x1="95833" y1="62475" x2="95833" y2="62475"/>
                        <a14:foregroundMark x1="27976" y1="45639" x2="27976" y2="45639"/>
                        <a14:foregroundMark x1="79524" y1="27789" x2="79524" y2="27789"/>
                        <a14:foregroundMark x1="95833" y1="50710" x2="95833" y2="50710"/>
                        <a14:foregroundMark x1="94762" y1="49493" x2="94762" y2="49493"/>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429924" y="4442794"/>
            <a:ext cx="6918987" cy="2701758"/>
          </a:xfrm>
          <a:prstGeom prst="rect">
            <a:avLst/>
          </a:prstGeom>
        </p:spPr>
      </p:pic>
    </p:spTree>
    <p:extLst>
      <p:ext uri="{BB962C8B-B14F-4D97-AF65-F5344CB8AC3E}">
        <p14:creationId xmlns:p14="http://schemas.microsoft.com/office/powerpoint/2010/main" val="1940135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par>
                          <p:cTn id="14" fill="hold">
                            <p:stCondLst>
                              <p:cond delay="1500"/>
                            </p:stCondLst>
                            <p:childTnLst>
                              <p:par>
                                <p:cTn id="15" presetID="2" presetClass="entr" presetSubtype="3"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500" fill="hold"/>
                                        <p:tgtEl>
                                          <p:spTgt spid="11"/>
                                        </p:tgtEl>
                                        <p:attrNameLst>
                                          <p:attrName>ppt_x</p:attrName>
                                        </p:attrNameLst>
                                      </p:cBhvr>
                                      <p:tavLst>
                                        <p:tav tm="0">
                                          <p:val>
                                            <p:strVal val="1+#ppt_w/2"/>
                                          </p:val>
                                        </p:tav>
                                        <p:tav tm="100000">
                                          <p:val>
                                            <p:strVal val="#ppt_x"/>
                                          </p:val>
                                        </p:tav>
                                      </p:tavLst>
                                    </p:anim>
                                    <p:anim calcmode="lin" valueType="num">
                                      <p:cBhvr additive="base">
                                        <p:cTn id="18" dur="1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0"/>
            <a:ext cx="12192000" cy="6795245"/>
          </a:xfrm>
          <a:prstGeom prst="rect">
            <a:avLst/>
          </a:prstGeom>
          <a:solidFill>
            <a:srgbClr val="E4F4EF"/>
          </a:solidFill>
        </p:spPr>
      </p:pic>
      <p:sp>
        <p:nvSpPr>
          <p:cNvPr id="10" name="Rectangle 9"/>
          <p:cNvSpPr/>
          <p:nvPr/>
        </p:nvSpPr>
        <p:spPr>
          <a:xfrm>
            <a:off x="1967997" y="0"/>
            <a:ext cx="8149988" cy="523220"/>
          </a:xfrm>
          <a:prstGeom prst="rect">
            <a:avLst/>
          </a:prstGeom>
          <a:noFill/>
        </p:spPr>
        <p:txBody>
          <a:bodyPr wrap="none" lIns="91440" tIns="45720" rIns="91440" bIns="45720">
            <a:spAutoFit/>
          </a:bodyPr>
          <a:lstStyle/>
          <a:p>
            <a:pPr algn="ct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Xếp</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những</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hình</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ảnh</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sau</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vào</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các</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nhóm</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thích</a:t>
            </a:r>
            <a:r>
              <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rPr>
              <a:t> </a:t>
            </a:r>
            <a:r>
              <a:rPr lang="en-US" sz="2800" dirty="0" err="1">
                <a:ln w="0"/>
                <a:solidFill>
                  <a:prstClr val="black"/>
                </a:solidFill>
                <a:effectLst>
                  <a:outerShdw blurRad="38100" dist="19050" dir="2700000" algn="tl" rotWithShape="0">
                    <a:prstClr val="black">
                      <a:alpha val="40000"/>
                    </a:prstClr>
                  </a:outerShdw>
                </a:effectLst>
                <a:latin typeface="UVN Nhan Nang" panose="020B0805050508020204" pitchFamily="34" charset="0"/>
              </a:rPr>
              <a:t>hợp</a:t>
            </a:r>
            <a:endParaRPr lang="en-US" sz="2800" dirty="0">
              <a:ln w="0"/>
              <a:solidFill>
                <a:prstClr val="black"/>
              </a:solidFill>
              <a:effectLst>
                <a:outerShdw blurRad="38100" dist="19050" dir="2700000" algn="tl" rotWithShape="0">
                  <a:prstClr val="black">
                    <a:alpha val="40000"/>
                  </a:prstClr>
                </a:outerShdw>
              </a:effectLst>
              <a:latin typeface="UVN Nhan Nang" panose="020B0805050508020204" pitchFamily="34" charset="0"/>
            </a:endParaRPr>
          </a:p>
        </p:txBody>
      </p:sp>
      <p:pic>
        <p:nvPicPr>
          <p:cNvPr id="11" name="Picture 10"/>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335" t="25410" r="30399" b="-881"/>
          <a:stretch/>
        </p:blipFill>
        <p:spPr>
          <a:xfrm>
            <a:off x="-36445" y="652870"/>
            <a:ext cx="2415580" cy="1663112"/>
          </a:xfrm>
          <a:prstGeom prst="rect">
            <a:avLst/>
          </a:prstGeom>
        </p:spPr>
      </p:pic>
      <p:pic>
        <p:nvPicPr>
          <p:cNvPr id="13" name="Picture 12"/>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Lst>
          </a:blip>
          <a:srcRect l="6778" t="14163" r="12141" b="13950"/>
          <a:stretch/>
        </p:blipFill>
        <p:spPr>
          <a:xfrm>
            <a:off x="4790474" y="656665"/>
            <a:ext cx="2441647" cy="1659317"/>
          </a:xfrm>
          <a:prstGeom prst="rect">
            <a:avLst/>
          </a:prstGeom>
        </p:spPr>
      </p:pic>
      <p:pic>
        <p:nvPicPr>
          <p:cNvPr id="15" name="Picture 14"/>
          <p:cNvPicPr>
            <a:picLocks noChangeAspect="1"/>
          </p:cNvPicPr>
          <p:nvPr/>
        </p:nvPicPr>
        <p:blipFill>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2237693" y="654981"/>
            <a:ext cx="2680119" cy="1662684"/>
          </a:xfrm>
          <a:prstGeom prst="rect">
            <a:avLst/>
          </a:prstGeom>
        </p:spPr>
      </p:pic>
      <p:pic>
        <p:nvPicPr>
          <p:cNvPr id="16" name="Picture 15"/>
          <p:cNvPicPr>
            <a:picLocks noChangeAspect="1"/>
          </p:cNvPicPr>
          <p:nvPr/>
        </p:nvPicPr>
        <p:blipFill rotWithShape="1">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l="11640" t="24058" r="17601" b="1"/>
          <a:stretch/>
        </p:blipFill>
        <p:spPr>
          <a:xfrm>
            <a:off x="7197572" y="635792"/>
            <a:ext cx="2475659" cy="1663112"/>
          </a:xfrm>
          <a:prstGeom prst="rect">
            <a:avLst/>
          </a:prstGeom>
        </p:spPr>
      </p:pic>
      <p:pic>
        <p:nvPicPr>
          <p:cNvPr id="1030" name="Picture 6" descr="Giá lợn hơi cao nhất trong gần hai năm qua |=&amp;gt; Đăng trên báo Bắc Giang"/>
          <p:cNvPicPr>
            <a:picLocks noChangeAspect="1" noChangeArrowheads="1"/>
          </p:cNvPicPr>
          <p:nvPr/>
        </p:nvPicPr>
        <p:blipFill rotWithShape="1">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l="19441" t="12171" r="4408"/>
          <a:stretch/>
        </p:blipFill>
        <p:spPr bwMode="auto">
          <a:xfrm>
            <a:off x="9564734" y="652870"/>
            <a:ext cx="2584370" cy="1646034"/>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325557" y="2676101"/>
            <a:ext cx="2952860" cy="726161"/>
          </a:xfrm>
          <a:prstGeom prst="rect">
            <a:avLst/>
          </a:prstGeom>
          <a:ln>
            <a:solidFill>
              <a:srgbClr val="AD1E18"/>
            </a:solidFill>
          </a:ln>
        </p:spPr>
        <p:style>
          <a:lnRef idx="2">
            <a:schemeClr val="accent1"/>
          </a:lnRef>
          <a:fillRef idx="1">
            <a:schemeClr val="lt1"/>
          </a:fillRef>
          <a:effectRef idx="0">
            <a:schemeClr val="accent1"/>
          </a:effectRef>
          <a:fontRef idx="minor">
            <a:schemeClr val="dk1"/>
          </a:fontRef>
        </p:style>
        <p:txBody>
          <a:bodyPr wrap="none">
            <a:spAutoFit/>
          </a:bodyPr>
          <a:lstStyle/>
          <a:p>
            <a:pPr algn="ctr">
              <a:lnSpc>
                <a:spcPct val="107000"/>
              </a:lnSpc>
            </a:pPr>
            <a:r>
              <a:rPr lang="nl-NL" sz="2000" b="1" dirty="0">
                <a:solidFill>
                  <a:srgbClr val="AD1E18"/>
                </a:solidFill>
                <a:latin typeface="UTM Magnesium" panose="02040603050506020204" pitchFamily="18" charset="0"/>
                <a:ea typeface="Times New Roman" panose="02020603050405020304" pitchFamily="18" charset="0"/>
                <a:cs typeface="Times New Roman" panose="02020603050405020304" pitchFamily="18" charset="0"/>
              </a:rPr>
              <a:t>nước</a:t>
            </a:r>
          </a:p>
          <a:p>
            <a:pPr algn="ctr">
              <a:lnSpc>
                <a:spcPct val="107000"/>
              </a:lnSpc>
            </a:pPr>
            <a:r>
              <a:rPr lang="nl-NL" sz="2000" b="1" dirty="0">
                <a:solidFill>
                  <a:srgbClr val="AD1E18"/>
                </a:solidFill>
                <a:latin typeface="UTM Magnesium" panose="02040603050506020204" pitchFamily="18" charset="0"/>
                <a:ea typeface="Times New Roman" panose="02020603050405020304" pitchFamily="18" charset="0"/>
                <a:cs typeface="Times New Roman" panose="02020603050405020304" pitchFamily="18" charset="0"/>
              </a:rPr>
              <a:t> trong sinh hoạt</a:t>
            </a:r>
            <a:endParaRPr lang="vi-VN" sz="2000" b="1" dirty="0">
              <a:solidFill>
                <a:srgbClr val="AD1E18"/>
              </a:solidFill>
              <a:ea typeface="Arial" panose="020B0604020202020204" pitchFamily="34" charset="0"/>
              <a:cs typeface="Times New Roman" panose="02020603050405020304" pitchFamily="18" charset="0"/>
            </a:endParaRPr>
          </a:p>
        </p:txBody>
      </p:sp>
      <p:sp>
        <p:nvSpPr>
          <p:cNvPr id="23" name="Rectangle 22"/>
          <p:cNvSpPr/>
          <p:nvPr/>
        </p:nvSpPr>
        <p:spPr>
          <a:xfrm>
            <a:off x="4963393" y="2676101"/>
            <a:ext cx="2710999" cy="750975"/>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wrap="none">
            <a:spAutoFit/>
          </a:bodyPr>
          <a:lstStyle/>
          <a:p>
            <a:pPr algn="ctr">
              <a:lnSpc>
                <a:spcPct val="107000"/>
              </a:lnSpc>
            </a:pPr>
            <a:r>
              <a:rPr lang="nl-NL" sz="2000" b="1" dirty="0">
                <a:solidFill>
                  <a:srgbClr val="00B050"/>
                </a:solidFill>
                <a:latin typeface="UTM Magnesium" panose="02040603050506020204" pitchFamily="18" charset="0"/>
                <a:ea typeface="Times New Roman" panose="02020603050405020304" pitchFamily="18" charset="0"/>
                <a:cs typeface="Times New Roman" panose="02020603050405020304" pitchFamily="18" charset="0"/>
              </a:rPr>
              <a:t>Nước trong </a:t>
            </a:r>
          </a:p>
          <a:p>
            <a:pPr algn="ctr">
              <a:lnSpc>
                <a:spcPct val="107000"/>
              </a:lnSpc>
            </a:pPr>
            <a:r>
              <a:rPr lang="nl-NL" sz="2000" b="1" dirty="0">
                <a:solidFill>
                  <a:srgbClr val="00B050"/>
                </a:solidFill>
                <a:latin typeface="UTM Magnesium" panose="02040603050506020204" pitchFamily="18" charset="0"/>
                <a:ea typeface="Times New Roman" panose="02020603050405020304" pitchFamily="18" charset="0"/>
                <a:cs typeface="Times New Roman" panose="02020603050405020304" pitchFamily="18" charset="0"/>
              </a:rPr>
              <a:t>SX NÔNG NGHIỆP</a:t>
            </a:r>
            <a:endParaRPr lang="vi-VN" sz="2000" b="1" dirty="0">
              <a:solidFill>
                <a:srgbClr val="00B050"/>
              </a:solidFill>
              <a:ea typeface="Arial" panose="020B0604020202020204" pitchFamily="34" charset="0"/>
              <a:cs typeface="Times New Roman" panose="02020603050405020304" pitchFamily="18" charset="0"/>
            </a:endParaRPr>
          </a:p>
        </p:txBody>
      </p:sp>
      <p:sp>
        <p:nvSpPr>
          <p:cNvPr id="24" name="Rectangle 23"/>
          <p:cNvSpPr/>
          <p:nvPr/>
        </p:nvSpPr>
        <p:spPr>
          <a:xfrm>
            <a:off x="9214047" y="2651287"/>
            <a:ext cx="2674129" cy="750975"/>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none">
            <a:spAutoFit/>
          </a:bodyPr>
          <a:lstStyle/>
          <a:p>
            <a:pPr algn="ctr">
              <a:lnSpc>
                <a:spcPct val="107000"/>
              </a:lnSpc>
            </a:pPr>
            <a:r>
              <a:rPr lang="nl-NL" sz="2000" b="1" dirty="0">
                <a:solidFill>
                  <a:srgbClr val="0070C0"/>
                </a:solidFill>
                <a:latin typeface="UTM Magnesium" panose="02040603050506020204" pitchFamily="18" charset="0"/>
                <a:ea typeface="Times New Roman" panose="02020603050405020304" pitchFamily="18" charset="0"/>
                <a:cs typeface="Times New Roman" panose="02020603050405020304" pitchFamily="18" charset="0"/>
              </a:rPr>
              <a:t>Nước trong </a:t>
            </a:r>
          </a:p>
          <a:p>
            <a:pPr algn="ctr">
              <a:lnSpc>
                <a:spcPct val="107000"/>
              </a:lnSpc>
            </a:pPr>
            <a:r>
              <a:rPr lang="nl-NL" sz="2000" b="1" dirty="0">
                <a:solidFill>
                  <a:srgbClr val="0070C0"/>
                </a:solidFill>
                <a:latin typeface="UTM Magnesium" panose="02040603050506020204" pitchFamily="18" charset="0"/>
                <a:ea typeface="Times New Roman" panose="02020603050405020304" pitchFamily="18" charset="0"/>
                <a:cs typeface="Times New Roman" panose="02020603050405020304" pitchFamily="18" charset="0"/>
              </a:rPr>
              <a:t>SX CÔNG NGHIỆP</a:t>
            </a:r>
            <a:endParaRPr lang="vi-VN" sz="2000" b="1" dirty="0">
              <a:solidFill>
                <a:srgbClr val="0070C0"/>
              </a:solidFill>
              <a:ea typeface="Arial" panose="020B0604020202020204" pitchFamily="34" charset="0"/>
              <a:cs typeface="Times New Roman" panose="02020603050405020304" pitchFamily="18" charset="0"/>
            </a:endParaRPr>
          </a:p>
        </p:txBody>
      </p:sp>
      <p:cxnSp>
        <p:nvCxnSpPr>
          <p:cNvPr id="7" name="Straight Connector 6"/>
          <p:cNvCxnSpPr/>
          <p:nvPr/>
        </p:nvCxnSpPr>
        <p:spPr>
          <a:xfrm flipH="1">
            <a:off x="3896139" y="2857185"/>
            <a:ext cx="53009" cy="4000815"/>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8335261" y="2857184"/>
            <a:ext cx="53009" cy="4000815"/>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3350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043 -0.02269 L 0.03854 0.41481 " pathEditMode="relative" rAng="0" ptsTypes="AA">
                                      <p:cBhvr>
                                        <p:cTn id="18" dur="2000" fill="hold"/>
                                        <p:tgtEl>
                                          <p:spTgt spid="11"/>
                                        </p:tgtEl>
                                        <p:attrNameLst>
                                          <p:attrName>ppt_x</p:attrName>
                                          <p:attrName>ppt_y</p:attrName>
                                        </p:attrNameLst>
                                      </p:cBhvr>
                                      <p:rCtr x="1706" y="21875"/>
                                    </p:animMotion>
                                  </p:childTnLst>
                                </p:cTn>
                              </p:par>
                            </p:childTnLst>
                          </p:cTn>
                        </p:par>
                      </p:childTnLst>
                    </p:cTn>
                  </p:par>
                </p:childTnLst>
              </p:cTn>
              <p:nextCondLst>
                <p:cond evt="onClick" delay="0">
                  <p:tgtEl>
                    <p:spTgt spid="11"/>
                  </p:tgtEl>
                </p:cond>
              </p:nextCondLst>
            </p:seq>
            <p:seq concurrent="1" nextAc="seek">
              <p:cTn id="19" restart="whenNotActive" fill="hold" evtFilter="cancelBubble" nodeType="interactiveSeq">
                <p:stCondLst>
                  <p:cond evt="onClick" delay="0">
                    <p:tgtEl>
                      <p:spTgt spid="15"/>
                    </p:tgtEl>
                  </p:cond>
                </p:stCondLst>
                <p:endSync evt="end" delay="0">
                  <p:rtn val="all"/>
                </p:endSync>
                <p:childTnLst>
                  <p:par>
                    <p:cTn id="20" fill="hold">
                      <p:stCondLst>
                        <p:cond delay="0"/>
                      </p:stCondLst>
                      <p:childTnLst>
                        <p:par>
                          <p:cTn id="21" fill="hold">
                            <p:stCondLst>
                              <p:cond delay="0"/>
                            </p:stCondLst>
                            <p:childTnLst>
                              <p:par>
                                <p:cTn id="22" presetID="42" presetClass="path" presetSubtype="0" accel="50000" decel="50000" fill="hold" nodeType="clickEffect">
                                  <p:stCondLst>
                                    <p:cond delay="0"/>
                                  </p:stCondLst>
                                  <p:childTnLst>
                                    <p:animMotion origin="layout" path="M 0.00469 -0.01343 L 0.22461 0.42152 " pathEditMode="relative" rAng="0" ptsTypes="AA">
                                      <p:cBhvr>
                                        <p:cTn id="23" dur="2000" fill="hold"/>
                                        <p:tgtEl>
                                          <p:spTgt spid="15"/>
                                        </p:tgtEl>
                                        <p:attrNameLst>
                                          <p:attrName>ppt_x</p:attrName>
                                          <p:attrName>ppt_y</p:attrName>
                                        </p:attrNameLst>
                                      </p:cBhvr>
                                      <p:rCtr x="10990" y="21736"/>
                                    </p:animMotion>
                                  </p:childTnLst>
                                </p:cTn>
                              </p:par>
                            </p:childTnLst>
                          </p:cTn>
                        </p:par>
                      </p:childTnLst>
                    </p:cTn>
                  </p:par>
                </p:childTnLst>
              </p:cTn>
              <p:nextCondLst>
                <p:cond evt="onClick" delay="0">
                  <p:tgtEl>
                    <p:spTgt spid="15"/>
                  </p:tgtEl>
                </p:cond>
              </p:nextCondLst>
            </p:seq>
            <p:seq concurrent="1" nextAc="seek">
              <p:cTn id="24" restart="whenNotActive" fill="hold" evtFilter="cancelBubble" nodeType="interactiveSeq">
                <p:stCondLst>
                  <p:cond evt="onClick" delay="0">
                    <p:tgtEl>
                      <p:spTgt spid="13"/>
                    </p:tgtEl>
                  </p:cond>
                </p:stCondLst>
                <p:endSync evt="end" delay="0">
                  <p:rtn val="all"/>
                </p:endSync>
                <p:childTnLst>
                  <p:par>
                    <p:cTn id="25" fill="hold">
                      <p:stCondLst>
                        <p:cond delay="0"/>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1.04167E-6 3.33333E-6 L -0.35391 0.65879 " pathEditMode="relative" rAng="0" ptsTypes="AA">
                                      <p:cBhvr>
                                        <p:cTn id="28" dur="2000" fill="hold"/>
                                        <p:tgtEl>
                                          <p:spTgt spid="13"/>
                                        </p:tgtEl>
                                        <p:attrNameLst>
                                          <p:attrName>ppt_x</p:attrName>
                                          <p:attrName>ppt_y</p:attrName>
                                        </p:attrNameLst>
                                      </p:cBhvr>
                                      <p:rCtr x="-17695" y="32940"/>
                                    </p:animMotion>
                                  </p:childTnLst>
                                </p:cTn>
                              </p:par>
                            </p:childTnLst>
                          </p:cTn>
                        </p:par>
                      </p:childTnLst>
                    </p:cTn>
                  </p:par>
                </p:childTnLst>
              </p:cTn>
              <p:nextCondLst>
                <p:cond evt="onClick" delay="0">
                  <p:tgtEl>
                    <p:spTgt spid="13"/>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42" presetClass="path" presetSubtype="0" accel="50000" decel="50000" fill="hold" nodeType="clickEffect">
                                  <p:stCondLst>
                                    <p:cond delay="0"/>
                                  </p:stCondLst>
                                  <p:childTnLst>
                                    <p:animMotion origin="layout" path="M 3.125E-6 1.11111E-6 L 0.17773 0.42569 " pathEditMode="relative" rAng="0" ptsTypes="AA">
                                      <p:cBhvr>
                                        <p:cTn id="33" dur="2000" fill="hold"/>
                                        <p:tgtEl>
                                          <p:spTgt spid="16"/>
                                        </p:tgtEl>
                                        <p:attrNameLst>
                                          <p:attrName>ppt_x</p:attrName>
                                          <p:attrName>ppt_y</p:attrName>
                                        </p:attrNameLst>
                                      </p:cBhvr>
                                      <p:rCtr x="8880" y="21273"/>
                                    </p:animMotion>
                                  </p:childTnLst>
                                </p:cTn>
                              </p:par>
                            </p:childTnLst>
                          </p:cTn>
                        </p:par>
                      </p:childTnLst>
                    </p:cTn>
                  </p:par>
                </p:childTnLst>
              </p:cTn>
              <p:nextCondLst>
                <p:cond evt="onClick" delay="0">
                  <p:tgtEl>
                    <p:spTgt spid="16"/>
                  </p:tgtEl>
                </p:cond>
              </p:nextCondLst>
            </p:seq>
            <p:seq concurrent="1" nextAc="seek">
              <p:cTn id="34" restart="whenNotActive" fill="hold" evtFilter="cancelBubble" nodeType="interactiveSeq">
                <p:stCondLst>
                  <p:cond evt="onClick" delay="0">
                    <p:tgtEl>
                      <p:spTgt spid="1030"/>
                    </p:tgtEl>
                  </p:cond>
                </p:stCondLst>
                <p:endSync evt="end" delay="0">
                  <p:rtn val="all"/>
                </p:endSync>
                <p:childTnLst>
                  <p:par>
                    <p:cTn id="35" fill="hold">
                      <p:stCondLst>
                        <p:cond delay="0"/>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0.01745 -0.01736 L -0.37526 0.6662 " pathEditMode="relative" rAng="0" ptsTypes="AA">
                                      <p:cBhvr>
                                        <p:cTn id="38" dur="2000" fill="hold"/>
                                        <p:tgtEl>
                                          <p:spTgt spid="1030"/>
                                        </p:tgtEl>
                                        <p:attrNameLst>
                                          <p:attrName>ppt_x</p:attrName>
                                          <p:attrName>ppt_y</p:attrName>
                                        </p:attrNameLst>
                                      </p:cBhvr>
                                      <p:rCtr x="-19635" y="34167"/>
                                    </p:animMotion>
                                  </p:childTnLst>
                                </p:cTn>
                              </p:par>
                            </p:childTnLst>
                          </p:cTn>
                        </p:par>
                      </p:childTnLst>
                    </p:cTn>
                  </p:par>
                </p:childTnLst>
              </p:cTn>
              <p:nextCondLst>
                <p:cond evt="onClick" delay="0">
                  <p:tgtEl>
                    <p:spTgt spid="1030"/>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F10D77-DFEE-4C46-B56C-5F01A21E11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133350" y="0"/>
            <a:ext cx="12471452" cy="6858000"/>
          </a:xfrm>
          <a:prstGeom prst="rect">
            <a:avLst/>
          </a:prstGeom>
          <a:solidFill>
            <a:srgbClr val="E4F4EF"/>
          </a:solidFill>
        </p:spPr>
      </p:pic>
      <p:sp>
        <p:nvSpPr>
          <p:cNvPr id="3" name="Rectangle 2"/>
          <p:cNvSpPr/>
          <p:nvPr/>
        </p:nvSpPr>
        <p:spPr>
          <a:xfrm>
            <a:off x="2434692" y="167159"/>
            <a:ext cx="7867859" cy="584775"/>
          </a:xfrm>
          <a:prstGeom prst="rect">
            <a:avLst/>
          </a:prstGeom>
          <a:solidFill>
            <a:schemeClr val="accent1">
              <a:lumMod val="40000"/>
              <a:lumOff val="60000"/>
            </a:schemeClr>
          </a:solidFill>
        </p:spPr>
        <p:txBody>
          <a:bodyPr wrap="none">
            <a:spAutoFit/>
          </a:bodyPr>
          <a:lstStyle/>
          <a:p>
            <a:pPr algn="ctr"/>
            <a:r>
              <a:rPr lang="en-US" altLang="en-US" sz="3200" b="1" dirty="0" err="1">
                <a:solidFill>
                  <a:srgbClr val="002060"/>
                </a:solidFill>
                <a:latin typeface="Arial" panose="020B0604020202020204" pitchFamily="34" charset="0"/>
                <a:cs typeface="Arial" panose="020B0604020202020204" pitchFamily="34" charset="0"/>
              </a:rPr>
              <a:t>Nước</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cần</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cho</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sinh</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hoạt</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của</a:t>
            </a:r>
            <a:r>
              <a:rPr lang="en-US" altLang="en-US" sz="3200" b="1" dirty="0">
                <a:solidFill>
                  <a:srgbClr val="002060"/>
                </a:solidFill>
                <a:latin typeface="Arial" panose="020B0604020202020204" pitchFamily="34" charset="0"/>
                <a:cs typeface="Arial" panose="020B0604020202020204" pitchFamily="34" charset="0"/>
              </a:rPr>
              <a:t> con </a:t>
            </a:r>
            <a:r>
              <a:rPr lang="en-US" altLang="en-US" sz="3200" b="1" dirty="0" err="1">
                <a:solidFill>
                  <a:srgbClr val="002060"/>
                </a:solidFill>
                <a:latin typeface="Arial" panose="020B0604020202020204" pitchFamily="34" charset="0"/>
                <a:cs typeface="Arial" panose="020B0604020202020204" pitchFamily="34" charset="0"/>
              </a:rPr>
              <a:t>người</a:t>
            </a:r>
            <a:endParaRPr lang="en-US" altLang="en-US" sz="3200" b="1" dirty="0">
              <a:solidFill>
                <a:srgbClr val="00206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09303" y="900753"/>
            <a:ext cx="4203390" cy="309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335" t="881" r="7363" b="-881"/>
          <a:stretch/>
        </p:blipFill>
        <p:spPr>
          <a:xfrm>
            <a:off x="4499923" y="900753"/>
            <a:ext cx="4159582" cy="3098042"/>
          </a:xfrm>
          <a:prstGeom prst="rect">
            <a:avLst/>
          </a:prstGeom>
        </p:spPr>
      </p:pic>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l="24211" r="18616"/>
          <a:stretch/>
        </p:blipFill>
        <p:spPr>
          <a:xfrm>
            <a:off x="8755749" y="900753"/>
            <a:ext cx="3408955" cy="3098042"/>
          </a:xfrm>
          <a:prstGeom prst="rect">
            <a:avLst/>
          </a:prstGeom>
        </p:spPr>
      </p:pic>
      <p:pic>
        <p:nvPicPr>
          <p:cNvPr id="7" name="Picture 6"/>
          <p:cNvPicPr>
            <a:picLocks noChangeAspect="1"/>
          </p:cNvPicPr>
          <p:nvPr/>
        </p:nvPicPr>
        <p:blipFill rotWithShape="1">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rcRect t="25174" b="8820"/>
          <a:stretch/>
        </p:blipFill>
        <p:spPr>
          <a:xfrm>
            <a:off x="405971" y="4223329"/>
            <a:ext cx="5962650" cy="2621676"/>
          </a:xfrm>
          <a:prstGeom prst="rect">
            <a:avLst/>
          </a:prstGeom>
        </p:spPr>
      </p:pic>
      <p:pic>
        <p:nvPicPr>
          <p:cNvPr id="8" name="Picture 2" descr="Woman washing hands carefully in bathroom close up. prevention of infection and flu virus spreading Free Photo"/>
          <p:cNvPicPr>
            <a:picLocks noChangeAspect="1" noChangeArrowheads="1"/>
          </p:cNvPicPr>
          <p:nvPr/>
        </p:nvPicPr>
        <p:blipFill rotWithShape="1">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rcRect l="12498" t="16350" r="5561" b="16990"/>
          <a:stretch/>
        </p:blipFill>
        <p:spPr bwMode="auto">
          <a:xfrm>
            <a:off x="6622526" y="4210334"/>
            <a:ext cx="4885899" cy="2647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788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circle(in)">
                                      <p:cBhvr>
                                        <p:cTn id="3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4DCCB"/>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841"/>
          <a:stretch/>
        </p:blipFill>
        <p:spPr>
          <a:xfrm>
            <a:off x="0" y="2476761"/>
            <a:ext cx="12192000" cy="181746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24463" flipH="1">
            <a:off x="9065346" y="4451719"/>
            <a:ext cx="2998399" cy="1995627"/>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66054" flipH="1">
            <a:off x="8928857" y="481529"/>
            <a:ext cx="3006288" cy="2102937"/>
          </a:xfrm>
          <a:prstGeom prst="rect">
            <a:avLst/>
          </a:prstGeom>
        </p:spPr>
      </p:pic>
      <p:grpSp>
        <p:nvGrpSpPr>
          <p:cNvPr id="15" name="Group 14"/>
          <p:cNvGrpSpPr/>
          <p:nvPr/>
        </p:nvGrpSpPr>
        <p:grpSpPr>
          <a:xfrm>
            <a:off x="138521" y="166137"/>
            <a:ext cx="8798772" cy="2950983"/>
            <a:chOff x="544126" y="139064"/>
            <a:chExt cx="8798772" cy="2950983"/>
          </a:xfrm>
        </p:grpSpPr>
        <p:pic>
          <p:nvPicPr>
            <p:cNvPr id="16" name="Picture 15"/>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544126" y="139064"/>
              <a:ext cx="4437307" cy="2950983"/>
            </a:xfrm>
            <a:prstGeom prst="rect">
              <a:avLst/>
            </a:prstGeom>
          </p:spPr>
        </p:pic>
        <p:pic>
          <p:nvPicPr>
            <p:cNvPr id="17" name="Picture 16"/>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4981433" y="139064"/>
              <a:ext cx="4361465" cy="2950983"/>
            </a:xfrm>
            <a:prstGeom prst="rect">
              <a:avLst/>
            </a:prstGeom>
          </p:spPr>
        </p:pic>
      </p:grpSp>
      <p:sp>
        <p:nvSpPr>
          <p:cNvPr id="18" name="Rectangle 17"/>
          <p:cNvSpPr/>
          <p:nvPr/>
        </p:nvSpPr>
        <p:spPr>
          <a:xfrm>
            <a:off x="9013749" y="763271"/>
            <a:ext cx="2735296" cy="1323439"/>
          </a:xfrm>
          <a:prstGeom prst="rect">
            <a:avLst/>
          </a:prstGeom>
          <a:noFill/>
          <a:ln>
            <a:noFill/>
          </a:ln>
        </p:spPr>
        <p:txBody>
          <a:bodyPr wrap="square">
            <a:spAutoFit/>
          </a:bodyPr>
          <a:lstStyle/>
          <a:p>
            <a:pPr algn="ctr"/>
            <a:r>
              <a:rPr lang="en-US" altLang="en-US" sz="2000" b="1" dirty="0" err="1">
                <a:solidFill>
                  <a:srgbClr val="002060"/>
                </a:solidFill>
                <a:latin typeface="Arial" panose="020B0604020202020204" pitchFamily="34" charset="0"/>
                <a:cs typeface="Arial" panose="020B0604020202020204" pitchFamily="34" charset="0"/>
              </a:rPr>
              <a:t>Nước</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cần</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để</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sản</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xuất</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nông</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nghiệp</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như</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trồng</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trọt</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chăn</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nuôi</a:t>
            </a:r>
            <a:r>
              <a:rPr lang="en-US" altLang="en-US" sz="2000" b="1" dirty="0">
                <a:solidFill>
                  <a:srgbClr val="002060"/>
                </a:solidFill>
                <a:latin typeface="Arial" panose="020B0604020202020204" pitchFamily="34" charset="0"/>
                <a:cs typeface="Arial" panose="020B0604020202020204" pitchFamily="34" charset="0"/>
              </a:rPr>
              <a:t>,.. </a:t>
            </a:r>
          </a:p>
        </p:txBody>
      </p:sp>
      <p:pic>
        <p:nvPicPr>
          <p:cNvPr id="20" name="Picture 19"/>
          <p:cNvPicPr>
            <a:picLocks noChangeAspect="1"/>
          </p:cNvPicPr>
          <p:nvPr/>
        </p:nvPicPr>
        <p:blipFill rotWithShape="1">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l="11551" t="17946" r="11361" b="12812"/>
          <a:stretch/>
        </p:blipFill>
        <p:spPr>
          <a:xfrm>
            <a:off x="152417" y="3546718"/>
            <a:ext cx="4498359" cy="2747575"/>
          </a:xfrm>
          <a:prstGeom prst="rect">
            <a:avLst/>
          </a:prstGeom>
        </p:spPr>
      </p:pic>
      <p:pic>
        <p:nvPicPr>
          <p:cNvPr id="21" name="Picture 2" descr="Vai trò của nước trong đời sống và sản xuất - Thế Giới Điện Giải"/>
          <p:cNvPicPr>
            <a:picLocks noChangeAspect="1" noChangeArrowheads="1"/>
          </p:cNvPicPr>
          <p:nvPr/>
        </p:nvPicPr>
        <p:blipFill rotWithShape="1">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l="15522" t="-409" r="8980" b="9286"/>
          <a:stretch/>
        </p:blipFill>
        <p:spPr bwMode="auto">
          <a:xfrm>
            <a:off x="4650776" y="3546718"/>
            <a:ext cx="4314722" cy="274757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9135650" y="4772421"/>
            <a:ext cx="2735296" cy="1015663"/>
          </a:xfrm>
          <a:prstGeom prst="rect">
            <a:avLst/>
          </a:prstGeom>
          <a:noFill/>
          <a:ln>
            <a:noFill/>
          </a:ln>
        </p:spPr>
        <p:txBody>
          <a:bodyPr wrap="square">
            <a:spAutoFit/>
          </a:bodyPr>
          <a:lstStyle/>
          <a:p>
            <a:pPr algn="ctr"/>
            <a:r>
              <a:rPr lang="en-US" altLang="en-US" sz="2000" b="1" dirty="0" err="1">
                <a:solidFill>
                  <a:srgbClr val="C42B2B"/>
                </a:solidFill>
                <a:latin typeface="Arial" panose="020B0604020202020204" pitchFamily="34" charset="0"/>
                <a:cs typeface="Arial" panose="020B0604020202020204" pitchFamily="34" charset="0"/>
              </a:rPr>
              <a:t>Nước</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cần</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trong</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các</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ngành</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công</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nghiệp</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sản</a:t>
            </a:r>
            <a:r>
              <a:rPr lang="en-US" altLang="en-US" sz="2000" b="1" dirty="0">
                <a:solidFill>
                  <a:srgbClr val="C42B2B"/>
                </a:solidFill>
                <a:latin typeface="Arial" panose="020B0604020202020204" pitchFamily="34" charset="0"/>
                <a:cs typeface="Arial" panose="020B0604020202020204" pitchFamily="34" charset="0"/>
              </a:rPr>
              <a:t> </a:t>
            </a:r>
            <a:r>
              <a:rPr lang="en-US" altLang="en-US" sz="2000" b="1" dirty="0" err="1">
                <a:solidFill>
                  <a:srgbClr val="C42B2B"/>
                </a:solidFill>
                <a:latin typeface="Arial" panose="020B0604020202020204" pitchFamily="34" charset="0"/>
                <a:cs typeface="Arial" panose="020B0604020202020204" pitchFamily="34" charset="0"/>
              </a:rPr>
              <a:t>xuất</a:t>
            </a:r>
            <a:endParaRPr lang="en-US" altLang="en-US" sz="2000" b="1" dirty="0">
              <a:solidFill>
                <a:srgbClr val="C42B2B"/>
              </a:solidFill>
              <a:latin typeface="Arial" panose="020B0604020202020204" pitchFamily="34" charset="0"/>
              <a:cs typeface="Arial" panose="020B0604020202020204" pitchFamily="34" charset="0"/>
            </a:endParaRPr>
          </a:p>
        </p:txBody>
      </p:sp>
      <p:sp>
        <p:nvSpPr>
          <p:cNvPr id="23" name="Rectangle 22"/>
          <p:cNvSpPr/>
          <p:nvPr/>
        </p:nvSpPr>
        <p:spPr>
          <a:xfrm>
            <a:off x="186336" y="6307941"/>
            <a:ext cx="4311937" cy="40011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en-US" sz="2000" b="1" dirty="0" err="1">
                <a:solidFill>
                  <a:srgbClr val="002060"/>
                </a:solidFill>
                <a:latin typeface="Arial" panose="020B0604020202020204" pitchFamily="34" charset="0"/>
                <a:cs typeface="Arial" panose="020B0604020202020204" pitchFamily="34" charset="0"/>
              </a:rPr>
              <a:t>Chế</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biến</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thực</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phẩm</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tươi</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sống</a:t>
            </a:r>
            <a:endParaRPr lang="en-US" altLang="en-US" sz="2000" b="1" dirty="0">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4653561" y="6307941"/>
            <a:ext cx="4311937" cy="40011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en-US" sz="2000" b="1" dirty="0" err="1">
                <a:solidFill>
                  <a:srgbClr val="002060"/>
                </a:solidFill>
                <a:latin typeface="Arial" panose="020B0604020202020204" pitchFamily="34" charset="0"/>
                <a:cs typeface="Arial" panose="020B0604020202020204" pitchFamily="34" charset="0"/>
              </a:rPr>
              <a:t>Nhà</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máy</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thuỷ</a:t>
            </a: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err="1">
                <a:solidFill>
                  <a:srgbClr val="002060"/>
                </a:solidFill>
                <a:latin typeface="Arial" panose="020B0604020202020204" pitchFamily="34" charset="0"/>
                <a:cs typeface="Arial" panose="020B0604020202020204" pitchFamily="34" charset="0"/>
              </a:rPr>
              <a:t>điện</a:t>
            </a:r>
            <a:endParaRPr lang="en-US" altLang="en-US"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928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500"/>
                                        <p:tgtEl>
                                          <p:spTgt spid="20"/>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par>
                          <p:cTn id="40" fill="hold">
                            <p:stCondLst>
                              <p:cond delay="500"/>
                            </p:stCondLst>
                            <p:childTnLst>
                              <p:par>
                                <p:cTn id="41" presetID="22" presetClass="entr" presetSubtype="4"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down)">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EFF4846-9BB9-497D-8D69-FB8ECF244D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32438"/>
            <a:ext cx="12192000" cy="6326448"/>
          </a:xfrm>
          <a:prstGeom prst="rect">
            <a:avLst/>
          </a:prstGeom>
          <a:solidFill>
            <a:srgbClr val="E4F4EF"/>
          </a:solidFill>
        </p:spPr>
      </p:pic>
      <p:grpSp>
        <p:nvGrpSpPr>
          <p:cNvPr id="3" name="组合 2">
            <a:extLst>
              <a:ext uri="{FF2B5EF4-FFF2-40B4-BE49-F238E27FC236}">
                <a16:creationId xmlns:a16="http://schemas.microsoft.com/office/drawing/2014/main" id="{04C23A6A-6A97-4F35-B796-C3F180F46056}"/>
              </a:ext>
            </a:extLst>
          </p:cNvPr>
          <p:cNvGrpSpPr/>
          <p:nvPr/>
        </p:nvGrpSpPr>
        <p:grpSpPr>
          <a:xfrm>
            <a:off x="-2209892" y="5044218"/>
            <a:ext cx="15375451" cy="6659297"/>
            <a:chOff x="-2209892" y="3865124"/>
            <a:chExt cx="15375451" cy="6659297"/>
          </a:xfrm>
        </p:grpSpPr>
        <p:sp>
          <p:nvSpPr>
            <p:cNvPr id="4" name="任意多边形 1">
              <a:extLst>
                <a:ext uri="{FF2B5EF4-FFF2-40B4-BE49-F238E27FC236}">
                  <a16:creationId xmlns:a16="http://schemas.microsoft.com/office/drawing/2014/main" id="{DF2CA752-73CE-466A-98EF-A6D66F568D09}"/>
                </a:ext>
              </a:extLst>
            </p:cNvPr>
            <p:cNvSpPr/>
            <p:nvPr/>
          </p:nvSpPr>
          <p:spPr>
            <a:xfrm>
              <a:off x="-2209892" y="386512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任意多边形 2">
              <a:extLst>
                <a:ext uri="{FF2B5EF4-FFF2-40B4-BE49-F238E27FC236}">
                  <a16:creationId xmlns:a16="http://schemas.microsoft.com/office/drawing/2014/main" id="{A492AAB8-A963-43CA-8CF2-599A467A505A}"/>
                </a:ext>
              </a:extLst>
            </p:cNvPr>
            <p:cNvSpPr/>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solidFill>
              <a:srgbClr val="A4DCC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8320" y="172612"/>
            <a:ext cx="10209142" cy="5101106"/>
          </a:xfrm>
          <a:prstGeom prst="rect">
            <a:avLst/>
          </a:prstGeom>
        </p:spPr>
      </p:pic>
      <p:sp>
        <p:nvSpPr>
          <p:cNvPr id="120" name="Rectangle 119"/>
          <p:cNvSpPr/>
          <p:nvPr/>
        </p:nvSpPr>
        <p:spPr>
          <a:xfrm>
            <a:off x="3616708" y="2487749"/>
            <a:ext cx="5992365" cy="1815882"/>
          </a:xfrm>
          <a:prstGeom prst="rect">
            <a:avLst/>
          </a:prstGeom>
          <a:noFill/>
          <a:ln>
            <a:noFill/>
          </a:ln>
        </p:spPr>
        <p:txBody>
          <a:bodyPr wrap="square">
            <a:spAutoFit/>
          </a:bodyPr>
          <a:lstStyle/>
          <a:p>
            <a:pPr algn="ctr"/>
            <a:r>
              <a:rPr lang="en-US" altLang="en-US" sz="2800" b="1" dirty="0" err="1">
                <a:solidFill>
                  <a:srgbClr val="002060"/>
                </a:solidFill>
                <a:latin typeface="Arial" panose="020B0604020202020204" pitchFamily="34" charset="0"/>
                <a:cs typeface="Arial" panose="020B0604020202020204" pitchFamily="34" charset="0"/>
              </a:rPr>
              <a:t>Ngành</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trồng</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trọt</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sử</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dụng</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nhiều</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nước</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nhất</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lớn</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hơn</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từ</a:t>
            </a:r>
            <a:r>
              <a:rPr lang="en-US" altLang="en-US" sz="2800" b="1" dirty="0">
                <a:solidFill>
                  <a:srgbClr val="002060"/>
                </a:solidFill>
                <a:latin typeface="Arial" panose="020B0604020202020204" pitchFamily="34" charset="0"/>
                <a:cs typeface="Arial" panose="020B0604020202020204" pitchFamily="34" charset="0"/>
              </a:rPr>
              <a:t> 5 - 6 </a:t>
            </a:r>
            <a:r>
              <a:rPr lang="en-US" altLang="en-US" sz="2800" b="1" dirty="0" err="1">
                <a:solidFill>
                  <a:srgbClr val="002060"/>
                </a:solidFill>
                <a:latin typeface="Arial" panose="020B0604020202020204" pitchFamily="34" charset="0"/>
                <a:cs typeface="Arial" panose="020B0604020202020204" pitchFamily="34" charset="0"/>
              </a:rPr>
              <a:t>tấn</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lượng</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nước</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sử</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dụng</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trong</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công</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nghiệp</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và</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sinh</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hoạt</a:t>
            </a:r>
            <a:r>
              <a:rPr lang="en-US" altLang="en-US" sz="2800" b="1" dirty="0">
                <a:solidFill>
                  <a:srgbClr val="002060"/>
                </a:solidFill>
                <a:latin typeface="Arial" panose="020B0604020202020204" pitchFamily="34" charset="0"/>
                <a:cs typeface="Arial" panose="020B0604020202020204" pitchFamily="34" charset="0"/>
              </a:rPr>
              <a:t>) </a:t>
            </a:r>
          </a:p>
        </p:txBody>
      </p:sp>
      <p:sp>
        <p:nvSpPr>
          <p:cNvPr id="119" name="Rectangle 118"/>
          <p:cNvSpPr/>
          <p:nvPr/>
        </p:nvSpPr>
        <p:spPr>
          <a:xfrm>
            <a:off x="3377874" y="1416487"/>
            <a:ext cx="6136159" cy="892552"/>
          </a:xfrm>
          <a:prstGeom prst="rect">
            <a:avLst/>
          </a:prstGeom>
          <a:noFill/>
          <a:ln>
            <a:noFill/>
          </a:ln>
        </p:spPr>
        <p:txBody>
          <a:bodyPr wrap="square">
            <a:spAutoFit/>
          </a:bodyPr>
          <a:lstStyle/>
          <a:p>
            <a:pPr algn="ctr"/>
            <a:r>
              <a:rPr lang="en-US" altLang="en-US" sz="2600" b="1" dirty="0" err="1">
                <a:solidFill>
                  <a:srgbClr val="002060"/>
                </a:solidFill>
                <a:latin typeface="Arial" panose="020B0604020202020204" pitchFamily="34" charset="0"/>
                <a:cs typeface="Arial" panose="020B0604020202020204" pitchFamily="34" charset="0"/>
              </a:rPr>
              <a:t>Ngành</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công</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nghiệp</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cần</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nhiều</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nước</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để</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sản</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xuất</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ra</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các</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sản</a:t>
            </a:r>
            <a:r>
              <a:rPr lang="en-US" altLang="en-US" sz="2600" b="1" dirty="0">
                <a:solidFill>
                  <a:srgbClr val="002060"/>
                </a:solidFill>
                <a:latin typeface="Arial" panose="020B0604020202020204" pitchFamily="34" charset="0"/>
                <a:cs typeface="Arial" panose="020B0604020202020204" pitchFamily="34" charset="0"/>
              </a:rPr>
              <a:t> </a:t>
            </a:r>
            <a:r>
              <a:rPr lang="en-US" altLang="en-US" sz="2600" b="1" dirty="0" err="1">
                <a:solidFill>
                  <a:srgbClr val="002060"/>
                </a:solidFill>
                <a:latin typeface="Arial" panose="020B0604020202020204" pitchFamily="34" charset="0"/>
                <a:cs typeface="Arial" panose="020B0604020202020204" pitchFamily="34" charset="0"/>
              </a:rPr>
              <a:t>phẩm</a:t>
            </a:r>
            <a:endParaRPr lang="en-US" altLang="en-US" sz="2600" b="1" dirty="0">
              <a:solidFill>
                <a:srgbClr val="00206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21486" y="2164553"/>
            <a:ext cx="2507433" cy="3552906"/>
          </a:xfrm>
          <a:prstGeom prst="rect">
            <a:avLst/>
          </a:prstGeom>
        </p:spPr>
      </p:pic>
      <p:pic>
        <p:nvPicPr>
          <p:cNvPr id="14" name="Picture 13" descr="Icon&#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026654" y="-226023"/>
            <a:ext cx="1928077" cy="2088786"/>
          </a:xfrm>
          <a:prstGeom prst="rect">
            <a:avLst/>
          </a:prstGeom>
        </p:spPr>
      </p:pic>
      <p:grpSp>
        <p:nvGrpSpPr>
          <p:cNvPr id="115" name="Group 114"/>
          <p:cNvGrpSpPr/>
          <p:nvPr/>
        </p:nvGrpSpPr>
        <p:grpSpPr>
          <a:xfrm>
            <a:off x="825531" y="-112244"/>
            <a:ext cx="2333767" cy="2101756"/>
            <a:chOff x="646906" y="471489"/>
            <a:chExt cx="3600450" cy="3546475"/>
          </a:xfrm>
        </p:grpSpPr>
        <p:pic>
          <p:nvPicPr>
            <p:cNvPr id="116" name="图片 33800" descr="1-25"/>
            <p:cNvPicPr>
              <a:picLocks noChangeAspect="1"/>
            </p:cNvPicPr>
            <p:nvPr/>
          </p:nvPicPr>
          <p:blipFill>
            <a:blip r:embed="rId6"/>
            <a:stretch>
              <a:fillRect/>
            </a:stretch>
          </p:blipFill>
          <p:spPr>
            <a:xfrm>
              <a:off x="646906" y="471489"/>
              <a:ext cx="3600450" cy="3546475"/>
            </a:xfrm>
            <a:prstGeom prst="rect">
              <a:avLst/>
            </a:prstGeom>
            <a:noFill/>
            <a:ln w="9525">
              <a:noFill/>
            </a:ln>
          </p:spPr>
        </p:pic>
        <p:sp>
          <p:nvSpPr>
            <p:cNvPr id="117" name="矩形 1"/>
            <p:cNvSpPr/>
            <p:nvPr/>
          </p:nvSpPr>
          <p:spPr>
            <a:xfrm>
              <a:off x="1609786" y="1319937"/>
              <a:ext cx="1674690" cy="1817683"/>
            </a:xfrm>
            <a:prstGeom prst="rect">
              <a:avLst/>
            </a:prstGeom>
          </p:spPr>
          <p:txBody>
            <a:bodyPr wrap="square">
              <a:spAutoFit/>
            </a:bodyPr>
            <a:lstStyle/>
            <a:p>
              <a:pPr algn="ctr" defTabSz="1500505">
                <a:spcBef>
                  <a:spcPct val="50000"/>
                </a:spcBef>
              </a:pPr>
              <a:r>
                <a:rPr lang="en-US" altLang="zh-CN" sz="3200" b="1" dirty="0" err="1">
                  <a:solidFill>
                    <a:schemeClr val="accent5">
                      <a:lumMod val="50000"/>
                    </a:schemeClr>
                  </a:solidFill>
                  <a:latin typeface="UTM Facebook" panose="02040403050506020204" pitchFamily="18" charset="0"/>
                </a:rPr>
                <a:t>Kết</a:t>
              </a:r>
              <a:r>
                <a:rPr lang="en-US" altLang="zh-CN" sz="3200" b="1" dirty="0">
                  <a:solidFill>
                    <a:schemeClr val="accent5">
                      <a:lumMod val="50000"/>
                    </a:schemeClr>
                  </a:solidFill>
                  <a:latin typeface="UTM Facebook" panose="02040403050506020204" pitchFamily="18" charset="0"/>
                </a:rPr>
                <a:t> </a:t>
              </a:r>
              <a:r>
                <a:rPr lang="en-US" altLang="zh-CN" sz="3200" b="1" dirty="0" err="1">
                  <a:solidFill>
                    <a:schemeClr val="accent5">
                      <a:lumMod val="50000"/>
                    </a:schemeClr>
                  </a:solidFill>
                  <a:latin typeface="UTM Facebook" panose="02040403050506020204" pitchFamily="18" charset="0"/>
                </a:rPr>
                <a:t>luận</a:t>
              </a:r>
              <a:endParaRPr lang="zh-CN" altLang="en-US" sz="3200" b="1" dirty="0">
                <a:solidFill>
                  <a:schemeClr val="accent5">
                    <a:lumMod val="50000"/>
                  </a:schemeClr>
                </a:solidFill>
                <a:latin typeface="UTM Facebook" panose="02040403050506020204" pitchFamily="18" charset="0"/>
              </a:endParaRPr>
            </a:p>
          </p:txBody>
        </p:sp>
      </p:grpSp>
    </p:spTree>
    <p:extLst>
      <p:ext uri="{BB962C8B-B14F-4D97-AF65-F5344CB8AC3E}">
        <p14:creationId xmlns:p14="http://schemas.microsoft.com/office/powerpoint/2010/main" val="25815552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p:cTn id="7" dur="1000" fill="hold"/>
                                        <p:tgtEl>
                                          <p:spTgt spid="115"/>
                                        </p:tgtEl>
                                        <p:attrNameLst>
                                          <p:attrName>ppt_w</p:attrName>
                                        </p:attrNameLst>
                                      </p:cBhvr>
                                      <p:tavLst>
                                        <p:tav tm="0">
                                          <p:val>
                                            <p:fltVal val="0"/>
                                          </p:val>
                                        </p:tav>
                                        <p:tav tm="100000">
                                          <p:val>
                                            <p:strVal val="#ppt_w"/>
                                          </p:val>
                                        </p:tav>
                                      </p:tavLst>
                                    </p:anim>
                                    <p:anim calcmode="lin" valueType="num">
                                      <p:cBhvr>
                                        <p:cTn id="8" dur="1000" fill="hold"/>
                                        <p:tgtEl>
                                          <p:spTgt spid="115"/>
                                        </p:tgtEl>
                                        <p:attrNameLst>
                                          <p:attrName>ppt_h</p:attrName>
                                        </p:attrNameLst>
                                      </p:cBhvr>
                                      <p:tavLst>
                                        <p:tav tm="0">
                                          <p:val>
                                            <p:fltVal val="0"/>
                                          </p:val>
                                        </p:tav>
                                        <p:tav tm="100000">
                                          <p:val>
                                            <p:strVal val="#ppt_h"/>
                                          </p:val>
                                        </p:tav>
                                      </p:tavLst>
                                    </p:anim>
                                    <p:anim calcmode="lin" valueType="num">
                                      <p:cBhvr>
                                        <p:cTn id="9" dur="1000" fill="hold"/>
                                        <p:tgtEl>
                                          <p:spTgt spid="115"/>
                                        </p:tgtEl>
                                        <p:attrNameLst>
                                          <p:attrName>style.rotation</p:attrName>
                                        </p:attrNameLst>
                                      </p:cBhvr>
                                      <p:tavLst>
                                        <p:tav tm="0">
                                          <p:val>
                                            <p:fltVal val="90"/>
                                          </p:val>
                                        </p:tav>
                                        <p:tav tm="100000">
                                          <p:val>
                                            <p:fltVal val="0"/>
                                          </p:val>
                                        </p:tav>
                                      </p:tavLst>
                                    </p:anim>
                                    <p:animEffect transition="in" filter="fade">
                                      <p:cBhvr>
                                        <p:cTn id="10" dur="1000"/>
                                        <p:tgtEl>
                                          <p:spTgt spid="115"/>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20"/>
                                        </p:tgtEl>
                                        <p:attrNameLst>
                                          <p:attrName>style.visibility</p:attrName>
                                        </p:attrNameLst>
                                      </p:cBhvr>
                                      <p:to>
                                        <p:strVal val="visible"/>
                                      </p:to>
                                    </p:set>
                                    <p:animEffect transition="in" filter="fade">
                                      <p:cBhvr>
                                        <p:cTn id="15" dur="1000"/>
                                        <p:tgtEl>
                                          <p:spTgt spid="120"/>
                                        </p:tgtEl>
                                      </p:cBhvr>
                                    </p:animEffect>
                                    <p:anim calcmode="lin" valueType="num">
                                      <p:cBhvr>
                                        <p:cTn id="16" dur="1000" fill="hold"/>
                                        <p:tgtEl>
                                          <p:spTgt spid="120"/>
                                        </p:tgtEl>
                                        <p:attrNameLst>
                                          <p:attrName>ppt_x</p:attrName>
                                        </p:attrNameLst>
                                      </p:cBhvr>
                                      <p:tavLst>
                                        <p:tav tm="0">
                                          <p:val>
                                            <p:strVal val="#ppt_x"/>
                                          </p:val>
                                        </p:tav>
                                        <p:tav tm="100000">
                                          <p:val>
                                            <p:strVal val="#ppt_x"/>
                                          </p:val>
                                        </p:tav>
                                      </p:tavLst>
                                    </p:anim>
                                    <p:anim calcmode="lin" valueType="num">
                                      <p:cBhvr>
                                        <p:cTn id="17" dur="1000" fill="hold"/>
                                        <p:tgtEl>
                                          <p:spTgt spid="120"/>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119"/>
                                        </p:tgtEl>
                                        <p:attrNameLst>
                                          <p:attrName>style.visibility</p:attrName>
                                        </p:attrNameLst>
                                      </p:cBhvr>
                                      <p:to>
                                        <p:strVal val="visible"/>
                                      </p:to>
                                    </p:set>
                                    <p:animEffect transition="in" filter="fade">
                                      <p:cBhvr>
                                        <p:cTn id="20" dur="1000"/>
                                        <p:tgtEl>
                                          <p:spTgt spid="119"/>
                                        </p:tgtEl>
                                      </p:cBhvr>
                                    </p:animEffect>
                                    <p:anim calcmode="lin" valueType="num">
                                      <p:cBhvr>
                                        <p:cTn id="21" dur="1000" fill="hold"/>
                                        <p:tgtEl>
                                          <p:spTgt spid="119"/>
                                        </p:tgtEl>
                                        <p:attrNameLst>
                                          <p:attrName>ppt_x</p:attrName>
                                        </p:attrNameLst>
                                      </p:cBhvr>
                                      <p:tavLst>
                                        <p:tav tm="0">
                                          <p:val>
                                            <p:strVal val="#ppt_x"/>
                                          </p:val>
                                        </p:tav>
                                        <p:tav tm="100000">
                                          <p:val>
                                            <p:strVal val="#ppt_x"/>
                                          </p:val>
                                        </p:tav>
                                      </p:tavLst>
                                    </p:anim>
                                    <p:anim calcmode="lin" valueType="num">
                                      <p:cBhvr>
                                        <p:cTn id="22"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1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4DCCB"/>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841"/>
          <a:stretch/>
        </p:blipFill>
        <p:spPr>
          <a:xfrm>
            <a:off x="0" y="94434"/>
            <a:ext cx="12192000" cy="2820216"/>
          </a:xfrm>
          <a:prstGeom prst="rect">
            <a:avLst/>
          </a:prstGeom>
        </p:spPr>
      </p:pic>
      <p:pic>
        <p:nvPicPr>
          <p:cNvPr id="15" name="图片 14">
            <a:extLst>
              <a:ext uri="{FF2B5EF4-FFF2-40B4-BE49-F238E27FC236}">
                <a16:creationId xmlns:a16="http://schemas.microsoft.com/office/drawing/2014/main" id="{10B286B6-8636-4D2E-98E0-F14D7C1CBF8D}"/>
              </a:ext>
            </a:extLst>
          </p:cNvPr>
          <p:cNvPicPr>
            <a:picLocks noChangeAspect="1"/>
          </p:cNvPicPr>
          <p:nvPr/>
        </p:nvPicPr>
        <p:blipFill>
          <a:blip r:embed="rId3">
            <a:biLevel thresh="25000"/>
          </a:blip>
          <a:stretch>
            <a:fillRect/>
          </a:stretch>
        </p:blipFill>
        <p:spPr>
          <a:xfrm>
            <a:off x="0" y="5350042"/>
            <a:ext cx="12192000" cy="1507957"/>
          </a:xfrm>
          <a:prstGeom prst="rect">
            <a:avLst/>
          </a:prstGeom>
        </p:spPr>
      </p:pic>
      <p:sp>
        <p:nvSpPr>
          <p:cNvPr id="20" name="标题 1"/>
          <p:cNvSpPr txBox="1"/>
          <p:nvPr/>
        </p:nvSpPr>
        <p:spPr>
          <a:xfrm>
            <a:off x="979142" y="117634"/>
            <a:ext cx="10083809" cy="53924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Không</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nên</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lãng</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phí</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và</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phá</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hoại</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nguồn</a:t>
            </a:r>
            <a:r>
              <a:rPr lang="en-US" altLang="zh-CN" sz="3200" b="1" dirty="0">
                <a:ln w="12700">
                  <a:noFill/>
                  <a:prstDash val="solid"/>
                </a:ln>
                <a:solidFill>
                  <a:srgbClr val="C42B2B"/>
                </a:solidFill>
                <a:latin typeface="UTM Bell" panose="02040603050506020204" pitchFamily="18" charset="0"/>
                <a:ea typeface="方正字迹-张乃仁行楷简体" panose="02010600010101010101" pitchFamily="2" charset="-122"/>
              </a:rPr>
              <a:t> </a:t>
            </a:r>
            <a:r>
              <a:rPr lang="en-US" altLang="zh-CN" sz="3200" b="1" dirty="0" err="1">
                <a:ln w="12700">
                  <a:noFill/>
                  <a:prstDash val="solid"/>
                </a:ln>
                <a:solidFill>
                  <a:srgbClr val="C42B2B"/>
                </a:solidFill>
                <a:latin typeface="UTM Bell" panose="02040603050506020204" pitchFamily="18" charset="0"/>
                <a:ea typeface="方正字迹-张乃仁行楷简体" panose="02010600010101010101" pitchFamily="2" charset="-122"/>
              </a:rPr>
              <a:t>nước</a:t>
            </a:r>
            <a:endParaRPr lang="zh-CN" altLang="en-US" sz="3200" b="1" dirty="0">
              <a:ln w="12700">
                <a:noFill/>
                <a:prstDash val="solid"/>
              </a:ln>
              <a:solidFill>
                <a:srgbClr val="C42B2B"/>
              </a:solidFill>
              <a:latin typeface="UTM Bell" panose="02040603050506020204" pitchFamily="18" charset="0"/>
              <a:ea typeface="方正字迹-张乃仁行楷简体" panose="02010600010101010101" pitchFamily="2" charset="-122"/>
            </a:endParaRPr>
          </a:p>
        </p:txBody>
      </p:sp>
      <p:grpSp>
        <p:nvGrpSpPr>
          <p:cNvPr id="3" name="Group 2"/>
          <p:cNvGrpSpPr/>
          <p:nvPr/>
        </p:nvGrpSpPr>
        <p:grpSpPr>
          <a:xfrm>
            <a:off x="0" y="866775"/>
            <a:ext cx="3408551" cy="6100083"/>
            <a:chOff x="0" y="866775"/>
            <a:chExt cx="3408551" cy="6100083"/>
          </a:xfrm>
        </p:grpSpPr>
        <p:pic>
          <p:nvPicPr>
            <p:cNvPr id="14" name="Picture 2" descr="Flat environment pollution composition with factory industrial waste water contamination clean and dirty planet Free Vecto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1857" r="71854" b="35269"/>
            <a:stretch/>
          </p:blipFill>
          <p:spPr bwMode="auto">
            <a:xfrm>
              <a:off x="0" y="866776"/>
              <a:ext cx="3408551" cy="6100082"/>
            </a:xfrm>
            <a:prstGeom prst="rect">
              <a:avLst/>
            </a:prstGeom>
            <a:noFill/>
            <a:extLst>
              <a:ext uri="{909E8E84-426E-40DD-AFC4-6F175D3DCCD1}">
                <a14:hiddenFill xmlns:a14="http://schemas.microsoft.com/office/drawing/2010/main">
                  <a:solidFill>
                    <a:srgbClr val="FFFFFF"/>
                  </a:solidFill>
                </a14:hiddenFill>
              </a:ext>
            </a:extLst>
          </p:spPr>
        </p:pic>
        <p:sp>
          <p:nvSpPr>
            <p:cNvPr id="21" name="Octagon 20"/>
            <p:cNvSpPr/>
            <p:nvPr/>
          </p:nvSpPr>
          <p:spPr>
            <a:xfrm>
              <a:off x="0" y="866775"/>
              <a:ext cx="464457" cy="438570"/>
            </a:xfrm>
            <a:prstGeom prst="octagon">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1</a:t>
              </a:r>
              <a:endParaRPr lang="vi-VN" sz="2000" b="1" dirty="0">
                <a:solidFill>
                  <a:schemeClr val="tx1"/>
                </a:solidFill>
              </a:endParaRPr>
            </a:p>
          </p:txBody>
        </p:sp>
      </p:grpSp>
      <p:grpSp>
        <p:nvGrpSpPr>
          <p:cNvPr id="4" name="Group 3"/>
          <p:cNvGrpSpPr/>
          <p:nvPr/>
        </p:nvGrpSpPr>
        <p:grpSpPr>
          <a:xfrm>
            <a:off x="3408550" y="853201"/>
            <a:ext cx="3314588" cy="2797015"/>
            <a:chOff x="3408550" y="853201"/>
            <a:chExt cx="3314588" cy="2797015"/>
          </a:xfrm>
        </p:grpSpPr>
        <p:pic>
          <p:nvPicPr>
            <p:cNvPr id="16" name="Picture 15"/>
            <p:cNvPicPr>
              <a:picLocks noChangeAspect="1"/>
            </p:cNvPicPr>
            <p:nvPr/>
          </p:nvPicPr>
          <p:blipFill rotWithShape="1">
            <a:blip r:embed="rId6"/>
            <a:srcRect t="4914" b="13193"/>
            <a:stretch/>
          </p:blipFill>
          <p:spPr>
            <a:xfrm>
              <a:off x="3408551" y="866775"/>
              <a:ext cx="3314587" cy="2783441"/>
            </a:xfrm>
            <a:prstGeom prst="rect">
              <a:avLst/>
            </a:prstGeom>
          </p:spPr>
        </p:pic>
        <p:sp>
          <p:nvSpPr>
            <p:cNvPr id="22" name="Octagon 21"/>
            <p:cNvSpPr/>
            <p:nvPr/>
          </p:nvSpPr>
          <p:spPr>
            <a:xfrm>
              <a:off x="3408550" y="853201"/>
              <a:ext cx="464457" cy="438570"/>
            </a:xfrm>
            <a:prstGeom prst="octagon">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2</a:t>
              </a:r>
              <a:endParaRPr lang="vi-VN" sz="2000" b="1" dirty="0">
                <a:solidFill>
                  <a:schemeClr val="tx1"/>
                </a:solidFill>
              </a:endParaRPr>
            </a:p>
          </p:txBody>
        </p:sp>
      </p:grpSp>
      <p:grpSp>
        <p:nvGrpSpPr>
          <p:cNvPr id="6" name="Group 5"/>
          <p:cNvGrpSpPr/>
          <p:nvPr/>
        </p:nvGrpSpPr>
        <p:grpSpPr>
          <a:xfrm>
            <a:off x="6713842" y="843665"/>
            <a:ext cx="5274958" cy="2806551"/>
            <a:chOff x="6713842" y="843665"/>
            <a:chExt cx="5274958" cy="2806551"/>
          </a:xfrm>
        </p:grpSpPr>
        <p:grpSp>
          <p:nvGrpSpPr>
            <p:cNvPr id="17" name="Group 16"/>
            <p:cNvGrpSpPr/>
            <p:nvPr/>
          </p:nvGrpSpPr>
          <p:grpSpPr>
            <a:xfrm>
              <a:off x="6713842" y="843665"/>
              <a:ext cx="5274958" cy="2806551"/>
              <a:chOff x="6713842" y="843665"/>
              <a:chExt cx="5274958" cy="2806551"/>
            </a:xfrm>
          </p:grpSpPr>
          <p:pic>
            <p:nvPicPr>
              <p:cNvPr id="18" name="Picture 4" descr="Wasting Water Clip Art | Clipart Panda - Free Clipart Images"/>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723138" y="866775"/>
                <a:ext cx="5265662" cy="278344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p:cNvSpPr/>
              <p:nvPr/>
            </p:nvSpPr>
            <p:spPr>
              <a:xfrm rot="21234870">
                <a:off x="6713842" y="843665"/>
                <a:ext cx="2762053" cy="92336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3" name="Octagon 22"/>
            <p:cNvSpPr/>
            <p:nvPr/>
          </p:nvSpPr>
          <p:spPr>
            <a:xfrm>
              <a:off x="6756775" y="853201"/>
              <a:ext cx="464457" cy="438570"/>
            </a:xfrm>
            <a:prstGeom prst="octagon">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3</a:t>
              </a:r>
              <a:endParaRPr lang="vi-VN" sz="2000" b="1" dirty="0">
                <a:solidFill>
                  <a:schemeClr val="tx1"/>
                </a:solidFill>
              </a:endParaRPr>
            </a:p>
          </p:txBody>
        </p:sp>
      </p:grpSp>
      <p:grpSp>
        <p:nvGrpSpPr>
          <p:cNvPr id="5" name="Group 4"/>
          <p:cNvGrpSpPr/>
          <p:nvPr/>
        </p:nvGrpSpPr>
        <p:grpSpPr>
          <a:xfrm>
            <a:off x="3314587" y="3650217"/>
            <a:ext cx="8674213" cy="3207783"/>
            <a:chOff x="3314587" y="3650217"/>
            <a:chExt cx="8674213" cy="3207783"/>
          </a:xfrm>
        </p:grpSpPr>
        <p:pic>
          <p:nvPicPr>
            <p:cNvPr id="13" name="Picture 12"/>
            <p:cNvPicPr>
              <a:picLocks noChangeAspect="1"/>
            </p:cNvPicPr>
            <p:nvPr/>
          </p:nvPicPr>
          <p:blipFill rotWithShape="1">
            <a:blip r:embed="rId9">
              <a:extLst>
                <a:ext uri="{BEBA8EAE-BF5A-486C-A8C5-ECC9F3942E4B}">
                  <a14:imgProps xmlns:a14="http://schemas.microsoft.com/office/drawing/2010/main">
                    <a14:imgLayer r:embed="rId10">
                      <a14:imgEffect>
                        <a14:saturation sat="200000"/>
                      </a14:imgEffect>
                    </a14:imgLayer>
                  </a14:imgProps>
                </a:ext>
              </a:extLst>
            </a:blip>
            <a:srcRect l="27984" t="65714" r="3052"/>
            <a:stretch/>
          </p:blipFill>
          <p:spPr>
            <a:xfrm>
              <a:off x="3314587" y="3650217"/>
              <a:ext cx="8674213" cy="3207783"/>
            </a:xfrm>
            <a:prstGeom prst="rect">
              <a:avLst/>
            </a:prstGeom>
          </p:spPr>
        </p:pic>
        <p:sp>
          <p:nvSpPr>
            <p:cNvPr id="24" name="Octagon 23"/>
            <p:cNvSpPr/>
            <p:nvPr/>
          </p:nvSpPr>
          <p:spPr>
            <a:xfrm>
              <a:off x="3408551" y="3697532"/>
              <a:ext cx="464457" cy="438570"/>
            </a:xfrm>
            <a:prstGeom prst="octagon">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4</a:t>
              </a:r>
              <a:endParaRPr lang="vi-VN" sz="2000" b="1" dirty="0">
                <a:solidFill>
                  <a:schemeClr val="tx1"/>
                </a:solidFill>
              </a:endParaRPr>
            </a:p>
          </p:txBody>
        </p:sp>
      </p:grpSp>
      <p:sp>
        <p:nvSpPr>
          <p:cNvPr id="25" name="标题 1"/>
          <p:cNvSpPr txBox="1"/>
          <p:nvPr/>
        </p:nvSpPr>
        <p:spPr>
          <a:xfrm>
            <a:off x="3013656" y="117633"/>
            <a:ext cx="5399050" cy="53924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zh-CN" sz="3200" b="1" dirty="0">
                <a:ln w="12700">
                  <a:solidFill>
                    <a:srgbClr val="D7F1FA"/>
                  </a:solidFill>
                  <a:prstDash val="solid"/>
                </a:ln>
                <a:solidFill>
                  <a:srgbClr val="1C9FDC"/>
                </a:solidFill>
                <a:latin typeface="UTM Facebook" panose="02040403050506020204" pitchFamily="18" charset="0"/>
                <a:ea typeface="方正字迹-张乃仁行楷简体" panose="02010600010101010101" pitchFamily="2" charset="-122"/>
              </a:rPr>
              <a:t>NÊN hay KHÔNG NÊN?</a:t>
            </a:r>
            <a:endParaRPr lang="zh-CN" altLang="en-US" sz="3200" b="1" dirty="0">
              <a:ln w="12700">
                <a:solidFill>
                  <a:srgbClr val="D7F1FA"/>
                </a:solidFill>
                <a:prstDash val="solid"/>
              </a:ln>
              <a:solidFill>
                <a:srgbClr val="1C9FDC"/>
              </a:solidFill>
              <a:latin typeface="UTM Facebook" panose="02040403050506020204" pitchFamily="18" charset="0"/>
              <a:ea typeface="方正字迹-张乃仁行楷简体" panose="02010600010101010101" pitchFamily="2" charset="-122"/>
            </a:endParaRPr>
          </a:p>
        </p:txBody>
      </p:sp>
    </p:spTree>
    <p:extLst>
      <p:ext uri="{BB962C8B-B14F-4D97-AF65-F5344CB8AC3E}">
        <p14:creationId xmlns:p14="http://schemas.microsoft.com/office/powerpoint/2010/main" val="687752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par>
                                <p:cTn id="13" presetID="1" presetClass="exit" presetSubtype="0" fill="hold" grpId="1" nodeType="withEffect">
                                  <p:stCondLst>
                                    <p:cond delay="0"/>
                                  </p:stCondLst>
                                  <p:childTnLst>
                                    <p:set>
                                      <p:cBhvr>
                                        <p:cTn id="1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animBg="1"/>
      <p:bldP spid="25"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4DCCB"/>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841"/>
          <a:stretch/>
        </p:blipFill>
        <p:spPr>
          <a:xfrm>
            <a:off x="0" y="94434"/>
            <a:ext cx="12192000" cy="2820216"/>
          </a:xfrm>
          <a:prstGeom prst="rect">
            <a:avLst/>
          </a:prstGeom>
        </p:spPr>
      </p:pic>
      <p:sp>
        <p:nvSpPr>
          <p:cNvPr id="14" name="矩形 3"/>
          <p:cNvSpPr/>
          <p:nvPr/>
        </p:nvSpPr>
        <p:spPr>
          <a:xfrm>
            <a:off x="2272956" y="224916"/>
            <a:ext cx="7351693" cy="1532727"/>
          </a:xfrm>
          <a:prstGeom prst="rect">
            <a:avLst/>
          </a:prstGeom>
          <a:ln/>
        </p:spPr>
        <p:style>
          <a:lnRef idx="2">
            <a:schemeClr val="accent5"/>
          </a:lnRef>
          <a:fillRef idx="1">
            <a:schemeClr val="lt1"/>
          </a:fillRef>
          <a:effectRef idx="0">
            <a:schemeClr val="accent5"/>
          </a:effectRef>
          <a:fontRef idx="minor">
            <a:schemeClr val="dk1"/>
          </a:fontRef>
        </p:style>
        <p:txBody>
          <a:bodyPr wrap="none">
            <a:spAutoFit/>
          </a:bodyPr>
          <a:lstStyle/>
          <a:p>
            <a:pPr lvl="0" algn="ctr">
              <a:lnSpc>
                <a:spcPct val="130000"/>
              </a:lnSpc>
              <a:defRPr/>
            </a:pPr>
            <a:r>
              <a:rPr lang="en-US" altLang="zh-CN" sz="3600" kern="0" dirty="0">
                <a:ln>
                  <a:solidFill>
                    <a:srgbClr val="009CC5"/>
                  </a:solidFill>
                </a:ln>
                <a:solidFill>
                  <a:srgbClr val="009CC5"/>
                </a:solidFill>
                <a:latin typeface="UTM Showcard" panose="02040603050506020204" pitchFamily="18" charset="0"/>
                <a:ea typeface="华康方圆体W7(P)" pitchFamily="82" charset="-122"/>
              </a:rPr>
              <a:t>BẢO VỆ VÀ TIẾT KIỆM NƯỚC</a:t>
            </a:r>
          </a:p>
          <a:p>
            <a:pPr lvl="0" algn="ctr">
              <a:lnSpc>
                <a:spcPct val="130000"/>
              </a:lnSpc>
              <a:defRPr/>
            </a:pPr>
            <a:r>
              <a:rPr lang="en-US" altLang="zh-CN" sz="3600" kern="0" dirty="0" err="1">
                <a:ln>
                  <a:solidFill>
                    <a:srgbClr val="009CC5"/>
                  </a:solidFill>
                </a:ln>
                <a:solidFill>
                  <a:srgbClr val="009CC5"/>
                </a:solidFill>
                <a:latin typeface="UTM Showcard" panose="02040603050506020204" pitchFamily="18" charset="0"/>
                <a:ea typeface="华康方圆体W7(P)" pitchFamily="82" charset="-122"/>
              </a:rPr>
              <a:t>Là</a:t>
            </a:r>
            <a:r>
              <a:rPr lang="en-US" altLang="zh-CN" sz="3600" kern="0" dirty="0">
                <a:ln>
                  <a:solidFill>
                    <a:srgbClr val="009CC5"/>
                  </a:solidFill>
                </a:ln>
                <a:solidFill>
                  <a:srgbClr val="009CC5"/>
                </a:solidFill>
                <a:latin typeface="UTM Showcard" panose="02040603050506020204" pitchFamily="18" charset="0"/>
                <a:ea typeface="华康方圆体W7(P)" pitchFamily="82" charset="-122"/>
              </a:rPr>
              <a:t> </a:t>
            </a:r>
            <a:r>
              <a:rPr lang="en-US" altLang="zh-CN" sz="3600" kern="0" dirty="0" err="1">
                <a:ln>
                  <a:solidFill>
                    <a:srgbClr val="009CC5"/>
                  </a:solidFill>
                </a:ln>
                <a:solidFill>
                  <a:srgbClr val="009CC5"/>
                </a:solidFill>
                <a:latin typeface="UTM Showcard" panose="02040603050506020204" pitchFamily="18" charset="0"/>
                <a:ea typeface="华康方圆体W7(P)" pitchFamily="82" charset="-122"/>
              </a:rPr>
              <a:t>trách</a:t>
            </a:r>
            <a:r>
              <a:rPr lang="en-US" altLang="zh-CN" sz="3600" kern="0" dirty="0">
                <a:ln>
                  <a:solidFill>
                    <a:srgbClr val="009CC5"/>
                  </a:solidFill>
                </a:ln>
                <a:solidFill>
                  <a:srgbClr val="009CC5"/>
                </a:solidFill>
                <a:latin typeface="UTM Showcard" panose="02040603050506020204" pitchFamily="18" charset="0"/>
                <a:ea typeface="华康方圆体W7(P)" pitchFamily="82" charset="-122"/>
              </a:rPr>
              <a:t> </a:t>
            </a:r>
            <a:r>
              <a:rPr lang="en-US" altLang="zh-CN" sz="3600" kern="0" dirty="0" err="1">
                <a:ln>
                  <a:solidFill>
                    <a:srgbClr val="009CC5"/>
                  </a:solidFill>
                </a:ln>
                <a:solidFill>
                  <a:srgbClr val="009CC5"/>
                </a:solidFill>
                <a:latin typeface="UTM Showcard" panose="02040603050506020204" pitchFamily="18" charset="0"/>
                <a:ea typeface="华康方圆体W7(P)" pitchFamily="82" charset="-122"/>
              </a:rPr>
              <a:t>nhiệm</a:t>
            </a:r>
            <a:r>
              <a:rPr lang="en-US" altLang="zh-CN" sz="3600" kern="0" dirty="0">
                <a:ln>
                  <a:solidFill>
                    <a:srgbClr val="009CC5"/>
                  </a:solidFill>
                </a:ln>
                <a:solidFill>
                  <a:srgbClr val="009CC5"/>
                </a:solidFill>
                <a:latin typeface="UTM Showcard" panose="02040603050506020204" pitchFamily="18" charset="0"/>
                <a:ea typeface="华康方圆体W7(P)" pitchFamily="82" charset="-122"/>
              </a:rPr>
              <a:t> </a:t>
            </a:r>
            <a:r>
              <a:rPr lang="en-US" altLang="zh-CN" sz="3600" kern="0" dirty="0" err="1">
                <a:ln>
                  <a:solidFill>
                    <a:srgbClr val="009CC5"/>
                  </a:solidFill>
                </a:ln>
                <a:solidFill>
                  <a:srgbClr val="009CC5"/>
                </a:solidFill>
                <a:latin typeface="UTM Showcard" panose="02040603050506020204" pitchFamily="18" charset="0"/>
                <a:ea typeface="华康方圆体W7(P)" pitchFamily="82" charset="-122"/>
              </a:rPr>
              <a:t>của</a:t>
            </a:r>
            <a:r>
              <a:rPr lang="en-US" altLang="zh-CN" sz="3600" kern="0" dirty="0">
                <a:ln>
                  <a:solidFill>
                    <a:srgbClr val="009CC5"/>
                  </a:solidFill>
                </a:ln>
                <a:solidFill>
                  <a:srgbClr val="009CC5"/>
                </a:solidFill>
                <a:latin typeface="UTM Showcard" panose="02040603050506020204" pitchFamily="18" charset="0"/>
                <a:ea typeface="华康方圆体W7(P)" pitchFamily="82" charset="-122"/>
              </a:rPr>
              <a:t> </a:t>
            </a:r>
            <a:r>
              <a:rPr lang="en-US" altLang="zh-CN" sz="3600" kern="0" dirty="0" err="1">
                <a:ln>
                  <a:solidFill>
                    <a:srgbClr val="009CC5"/>
                  </a:solidFill>
                </a:ln>
                <a:solidFill>
                  <a:srgbClr val="009CC5"/>
                </a:solidFill>
                <a:latin typeface="UTM Showcard" panose="02040603050506020204" pitchFamily="18" charset="0"/>
                <a:ea typeface="华康方圆体W7(P)" pitchFamily="82" charset="-122"/>
              </a:rPr>
              <a:t>mỗi</a:t>
            </a:r>
            <a:r>
              <a:rPr lang="en-US" altLang="zh-CN" sz="3600" kern="0" dirty="0">
                <a:ln>
                  <a:solidFill>
                    <a:srgbClr val="009CC5"/>
                  </a:solidFill>
                </a:ln>
                <a:solidFill>
                  <a:srgbClr val="009CC5"/>
                </a:solidFill>
                <a:latin typeface="UTM Showcard" panose="02040603050506020204" pitchFamily="18" charset="0"/>
                <a:ea typeface="华康方圆体W7(P)" pitchFamily="82" charset="-122"/>
              </a:rPr>
              <a:t> </a:t>
            </a:r>
            <a:r>
              <a:rPr lang="en-US" altLang="zh-CN" sz="3600" kern="0" dirty="0" err="1">
                <a:ln>
                  <a:solidFill>
                    <a:srgbClr val="009CC5"/>
                  </a:solidFill>
                </a:ln>
                <a:solidFill>
                  <a:srgbClr val="009CC5"/>
                </a:solidFill>
                <a:latin typeface="UTM Showcard" panose="02040603050506020204" pitchFamily="18" charset="0"/>
                <a:ea typeface="华康方圆体W7(P)" pitchFamily="82" charset="-122"/>
              </a:rPr>
              <a:t>người</a:t>
            </a:r>
            <a:endParaRPr lang="zh-CN" altLang="en-US" sz="3600" kern="0" dirty="0">
              <a:ln>
                <a:solidFill>
                  <a:srgbClr val="009CC5"/>
                </a:solidFill>
              </a:ln>
              <a:solidFill>
                <a:srgbClr val="009CC5"/>
              </a:solidFill>
              <a:latin typeface="UTM Showcard" panose="02040603050506020204" pitchFamily="18" charset="0"/>
              <a:ea typeface="华康方圆体W7(P)" pitchFamily="82" charset="-122"/>
            </a:endParaRPr>
          </a:p>
        </p:txBody>
      </p:sp>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1235525" y="2052280"/>
            <a:ext cx="5847757" cy="4390316"/>
          </a:xfrm>
          <a:prstGeom prst="rect">
            <a:avLst/>
          </a:prstGeom>
        </p:spPr>
      </p:pic>
      <p:pic>
        <p:nvPicPr>
          <p:cNvPr id="6" name="图片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8A2D922E-C2FC-4409-BE8D-BE7F874F377C}"/>
              </a:ext>
            </a:extLst>
          </p:cNvPr>
          <p:cNvPicPr>
            <a:picLocks noChangeAspect="1"/>
          </p:cNvPicPr>
          <p:nvPr/>
        </p:nvPicPr>
        <p:blipFill>
          <a:blip r:embed="rId5">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855854" y="290642"/>
            <a:ext cx="6846222" cy="6846222"/>
          </a:xfrm>
          <a:prstGeom prst="rect">
            <a:avLst/>
          </a:prstGeom>
        </p:spPr>
      </p:pic>
      <p:sp>
        <p:nvSpPr>
          <p:cNvPr id="16" name="Text Box 23"/>
          <p:cNvSpPr txBox="1">
            <a:spLocks noChangeArrowheads="1"/>
          </p:cNvSpPr>
          <p:nvPr/>
        </p:nvSpPr>
        <p:spPr bwMode="auto">
          <a:xfrm>
            <a:off x="6843136" y="3407622"/>
            <a:ext cx="3688796" cy="1384995"/>
          </a:xfrm>
          <a:custGeom>
            <a:avLst/>
            <a:gdLst>
              <a:gd name="connsiteX0" fmla="*/ 0 w 3688796"/>
              <a:gd name="connsiteY0" fmla="*/ 0 h 1384995"/>
              <a:gd name="connsiteX1" fmla="*/ 490083 w 3688796"/>
              <a:gd name="connsiteY1" fmla="*/ 0 h 1384995"/>
              <a:gd name="connsiteX2" fmla="*/ 1053942 w 3688796"/>
              <a:gd name="connsiteY2" fmla="*/ 0 h 1384995"/>
              <a:gd name="connsiteX3" fmla="*/ 1544025 w 3688796"/>
              <a:gd name="connsiteY3" fmla="*/ 0 h 1384995"/>
              <a:gd name="connsiteX4" fmla="*/ 1960332 w 3688796"/>
              <a:gd name="connsiteY4" fmla="*/ 0 h 1384995"/>
              <a:gd name="connsiteX5" fmla="*/ 2487302 w 3688796"/>
              <a:gd name="connsiteY5" fmla="*/ 0 h 1384995"/>
              <a:gd name="connsiteX6" fmla="*/ 3014273 w 3688796"/>
              <a:gd name="connsiteY6" fmla="*/ 0 h 1384995"/>
              <a:gd name="connsiteX7" fmla="*/ 3688796 w 3688796"/>
              <a:gd name="connsiteY7" fmla="*/ 0 h 1384995"/>
              <a:gd name="connsiteX8" fmla="*/ 3688796 w 3688796"/>
              <a:gd name="connsiteY8" fmla="*/ 420115 h 1384995"/>
              <a:gd name="connsiteX9" fmla="*/ 3688796 w 3688796"/>
              <a:gd name="connsiteY9" fmla="*/ 881780 h 1384995"/>
              <a:gd name="connsiteX10" fmla="*/ 3688796 w 3688796"/>
              <a:gd name="connsiteY10" fmla="*/ 1384995 h 1384995"/>
              <a:gd name="connsiteX11" fmla="*/ 3235601 w 3688796"/>
              <a:gd name="connsiteY11" fmla="*/ 1384995 h 1384995"/>
              <a:gd name="connsiteX12" fmla="*/ 2782406 w 3688796"/>
              <a:gd name="connsiteY12" fmla="*/ 1384995 h 1384995"/>
              <a:gd name="connsiteX13" fmla="*/ 2366099 w 3688796"/>
              <a:gd name="connsiteY13" fmla="*/ 1384995 h 1384995"/>
              <a:gd name="connsiteX14" fmla="*/ 1949792 w 3688796"/>
              <a:gd name="connsiteY14" fmla="*/ 1384995 h 1384995"/>
              <a:gd name="connsiteX15" fmla="*/ 1385933 w 3688796"/>
              <a:gd name="connsiteY15" fmla="*/ 1384995 h 1384995"/>
              <a:gd name="connsiteX16" fmla="*/ 895850 w 3688796"/>
              <a:gd name="connsiteY16" fmla="*/ 1384995 h 1384995"/>
              <a:gd name="connsiteX17" fmla="*/ 479543 w 3688796"/>
              <a:gd name="connsiteY17" fmla="*/ 1384995 h 1384995"/>
              <a:gd name="connsiteX18" fmla="*/ 0 w 3688796"/>
              <a:gd name="connsiteY18" fmla="*/ 1384995 h 1384995"/>
              <a:gd name="connsiteX19" fmla="*/ 0 w 3688796"/>
              <a:gd name="connsiteY19" fmla="*/ 923330 h 1384995"/>
              <a:gd name="connsiteX20" fmla="*/ 0 w 3688796"/>
              <a:gd name="connsiteY20" fmla="*/ 461665 h 1384995"/>
              <a:gd name="connsiteX21" fmla="*/ 0 w 3688796"/>
              <a:gd name="connsiteY21"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88796" h="1384995" extrusionOk="0">
                <a:moveTo>
                  <a:pt x="0" y="0"/>
                </a:moveTo>
                <a:cubicBezTo>
                  <a:pt x="167600" y="-19990"/>
                  <a:pt x="366718" y="54111"/>
                  <a:pt x="490083" y="0"/>
                </a:cubicBezTo>
                <a:cubicBezTo>
                  <a:pt x="613448" y="-54111"/>
                  <a:pt x="907875" y="24892"/>
                  <a:pt x="1053942" y="0"/>
                </a:cubicBezTo>
                <a:cubicBezTo>
                  <a:pt x="1200009" y="-24892"/>
                  <a:pt x="1413899" y="7205"/>
                  <a:pt x="1544025" y="0"/>
                </a:cubicBezTo>
                <a:cubicBezTo>
                  <a:pt x="1674151" y="-7205"/>
                  <a:pt x="1760690" y="6040"/>
                  <a:pt x="1960332" y="0"/>
                </a:cubicBezTo>
                <a:cubicBezTo>
                  <a:pt x="2159974" y="-6040"/>
                  <a:pt x="2253065" y="16847"/>
                  <a:pt x="2487302" y="0"/>
                </a:cubicBezTo>
                <a:cubicBezTo>
                  <a:pt x="2721539" y="-16847"/>
                  <a:pt x="2802311" y="33102"/>
                  <a:pt x="3014273" y="0"/>
                </a:cubicBezTo>
                <a:cubicBezTo>
                  <a:pt x="3226235" y="-33102"/>
                  <a:pt x="3371435" y="22873"/>
                  <a:pt x="3688796" y="0"/>
                </a:cubicBezTo>
                <a:cubicBezTo>
                  <a:pt x="3703598" y="204714"/>
                  <a:pt x="3655207" y="229095"/>
                  <a:pt x="3688796" y="420115"/>
                </a:cubicBezTo>
                <a:cubicBezTo>
                  <a:pt x="3722385" y="611136"/>
                  <a:pt x="3651509" y="685309"/>
                  <a:pt x="3688796" y="881780"/>
                </a:cubicBezTo>
                <a:cubicBezTo>
                  <a:pt x="3726083" y="1078251"/>
                  <a:pt x="3670778" y="1172597"/>
                  <a:pt x="3688796" y="1384995"/>
                </a:cubicBezTo>
                <a:cubicBezTo>
                  <a:pt x="3500752" y="1396805"/>
                  <a:pt x="3362166" y="1348307"/>
                  <a:pt x="3235601" y="1384995"/>
                </a:cubicBezTo>
                <a:cubicBezTo>
                  <a:pt x="3109036" y="1421683"/>
                  <a:pt x="2906734" y="1375985"/>
                  <a:pt x="2782406" y="1384995"/>
                </a:cubicBezTo>
                <a:cubicBezTo>
                  <a:pt x="2658079" y="1394005"/>
                  <a:pt x="2473367" y="1370132"/>
                  <a:pt x="2366099" y="1384995"/>
                </a:cubicBezTo>
                <a:cubicBezTo>
                  <a:pt x="2258831" y="1399858"/>
                  <a:pt x="2076772" y="1342209"/>
                  <a:pt x="1949792" y="1384995"/>
                </a:cubicBezTo>
                <a:cubicBezTo>
                  <a:pt x="1822812" y="1427781"/>
                  <a:pt x="1613158" y="1378193"/>
                  <a:pt x="1385933" y="1384995"/>
                </a:cubicBezTo>
                <a:cubicBezTo>
                  <a:pt x="1158708" y="1391797"/>
                  <a:pt x="1044325" y="1344376"/>
                  <a:pt x="895850" y="1384995"/>
                </a:cubicBezTo>
                <a:cubicBezTo>
                  <a:pt x="747375" y="1425614"/>
                  <a:pt x="648152" y="1357912"/>
                  <a:pt x="479543" y="1384995"/>
                </a:cubicBezTo>
                <a:cubicBezTo>
                  <a:pt x="310934" y="1412078"/>
                  <a:pt x="214502" y="1377077"/>
                  <a:pt x="0" y="1384995"/>
                </a:cubicBezTo>
                <a:cubicBezTo>
                  <a:pt x="-37320" y="1274313"/>
                  <a:pt x="50343" y="1094510"/>
                  <a:pt x="0" y="923330"/>
                </a:cubicBezTo>
                <a:cubicBezTo>
                  <a:pt x="-50343" y="752151"/>
                  <a:pt x="33122" y="679134"/>
                  <a:pt x="0" y="461665"/>
                </a:cubicBezTo>
                <a:cubicBezTo>
                  <a:pt x="-33122" y="244197"/>
                  <a:pt x="18356" y="157577"/>
                  <a:pt x="0" y="0"/>
                </a:cubicBezTo>
                <a:close/>
              </a:path>
            </a:pathLst>
          </a:custGeom>
          <a:noFill/>
          <a:ln w="12700" cap="flat" cmpd="sng" algn="ctr">
            <a:noFill/>
            <a:prstDash val="solid"/>
            <a:miter lim="800000"/>
            <a:extLst>
              <a:ext uri="{C807C97D-BFC1-408E-A445-0C87EB9F89A2}">
                <ask:lineSketchStyleProps xmlns:ask="http://schemas.microsoft.com/office/drawing/2018/sketchyshapes" sd="3974026758">
                  <a:prstGeom prst="rect">
                    <a:avLst/>
                  </a:prstGeom>
                  <ask:type>
                    <ask:lineSketchScribble/>
                  </ask:type>
                </ask:lineSketchStyleProps>
              </a:ext>
            </a:extLst>
          </a:ln>
          <a:effectLst/>
        </p:spPr>
        <p:txBody>
          <a:bodyPr wrap="square">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3809C"/>
                </a:solidFill>
                <a:effectLst/>
                <a:uLnTx/>
                <a:uFillTx/>
                <a:latin typeface="Times New Roman" panose="02020603050405020304" pitchFamily="18" charset="0"/>
                <a:cs typeface="Times New Roman" panose="02020603050405020304" pitchFamily="18" charset="0"/>
              </a:rPr>
              <a:t>Ngày</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Nước</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Thế</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giới</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được</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tổ</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chức</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vào</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ngày</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22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tháng</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3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hàng</a:t>
            </a:r>
            <a:r>
              <a:rPr kumimoji="0" lang="en-US" sz="2800" b="1" i="0" u="none" strike="noStrike" kern="0" cap="none" spc="0" normalizeH="0" noProof="0" dirty="0">
                <a:ln>
                  <a:noFill/>
                </a:ln>
                <a:solidFill>
                  <a:srgbClr val="03809C"/>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noProof="0" dirty="0" err="1">
                <a:ln>
                  <a:noFill/>
                </a:ln>
                <a:solidFill>
                  <a:srgbClr val="03809C"/>
                </a:solidFill>
                <a:effectLst/>
                <a:uLnTx/>
                <a:uFillTx/>
                <a:latin typeface="Times New Roman" panose="02020603050405020304" pitchFamily="18" charset="0"/>
                <a:cs typeface="Times New Roman" panose="02020603050405020304" pitchFamily="18" charset="0"/>
              </a:rPr>
              <a:t>năm</a:t>
            </a:r>
            <a:r>
              <a:rPr kumimoji="0" lang="en-US" sz="2800" b="1" i="0" u="none" strike="noStrike" kern="0" cap="none" spc="0" normalizeH="0" baseline="0" noProof="0" dirty="0">
                <a:ln>
                  <a:noFill/>
                </a:ln>
                <a:solidFill>
                  <a:srgbClr val="03809C"/>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60812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A4DCCB"/>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841"/>
          <a:stretch/>
        </p:blipFill>
        <p:spPr>
          <a:xfrm>
            <a:off x="0" y="94434"/>
            <a:ext cx="12192000" cy="2820216"/>
          </a:xfrm>
          <a:prstGeom prst="rect">
            <a:avLst/>
          </a:prstGeom>
        </p:spPr>
      </p:pic>
      <p:pic>
        <p:nvPicPr>
          <p:cNvPr id="4" name="图片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1C54C51-846E-45AD-B275-F44BFBE8384A}"/>
              </a:ext>
            </a:extLst>
          </p:cNvPr>
          <p:cNvPicPr>
            <a:picLocks noChangeAspect="1"/>
          </p:cNvPicPr>
          <p:nvPr/>
        </p:nvPicPr>
        <p:blipFill>
          <a:blip r:embed="rId3"/>
          <a:stretch>
            <a:fillRect/>
          </a:stretch>
        </p:blipFill>
        <p:spPr>
          <a:xfrm>
            <a:off x="4338006" y="910784"/>
            <a:ext cx="6849947" cy="4707536"/>
          </a:xfrm>
          <a:prstGeom prst="rect">
            <a:avLst/>
          </a:prstGeom>
        </p:spPr>
      </p:pic>
      <p:sp>
        <p:nvSpPr>
          <p:cNvPr id="6" name="TextBox 5"/>
          <p:cNvSpPr txBox="1"/>
          <p:nvPr/>
        </p:nvSpPr>
        <p:spPr>
          <a:xfrm>
            <a:off x="5797640" y="910784"/>
            <a:ext cx="4225926" cy="1569660"/>
          </a:xfrm>
          <a:prstGeom prst="rect">
            <a:avLst/>
          </a:prstGeom>
          <a:noFill/>
        </p:spPr>
        <p:txBody>
          <a:bodyPr wrap="square" rtlCol="0">
            <a:spAutoFit/>
          </a:bodyPr>
          <a:lstStyle/>
          <a:p>
            <a:r>
              <a:rPr lang="en-US" sz="9600" b="1" spc="600" dirty="0" err="1">
                <a:solidFill>
                  <a:srgbClr val="5BACBF"/>
                </a:solidFill>
                <a:effectLst>
                  <a:glow rad="139700">
                    <a:schemeClr val="accent5">
                      <a:satMod val="175000"/>
                      <a:alpha val="40000"/>
                    </a:schemeClr>
                  </a:glow>
                </a:effectLst>
                <a:latin typeface="UTM Habano" panose="02040603050506020204" pitchFamily="18" charset="0"/>
              </a:rPr>
              <a:t>Dặn</a:t>
            </a:r>
            <a:r>
              <a:rPr lang="en-US" sz="9600" b="1" spc="600" dirty="0">
                <a:solidFill>
                  <a:srgbClr val="5BACBF"/>
                </a:solidFill>
                <a:effectLst>
                  <a:glow rad="139700">
                    <a:schemeClr val="accent5">
                      <a:satMod val="175000"/>
                      <a:alpha val="40000"/>
                    </a:schemeClr>
                  </a:glow>
                </a:effectLst>
                <a:latin typeface="UTM Habano" panose="02040603050506020204" pitchFamily="18" charset="0"/>
              </a:rPr>
              <a:t> </a:t>
            </a:r>
            <a:r>
              <a:rPr lang="en-US" sz="9600" b="1" spc="600" dirty="0" err="1">
                <a:solidFill>
                  <a:srgbClr val="5BACBF"/>
                </a:solidFill>
                <a:effectLst>
                  <a:glow rad="139700">
                    <a:schemeClr val="accent5">
                      <a:satMod val="175000"/>
                      <a:alpha val="40000"/>
                    </a:schemeClr>
                  </a:glow>
                </a:effectLst>
                <a:latin typeface="UTM Habano" panose="02040603050506020204" pitchFamily="18" charset="0"/>
              </a:rPr>
              <a:t>dò</a:t>
            </a:r>
            <a:endParaRPr lang="vi-VN" sz="9600" b="1" spc="600" dirty="0">
              <a:solidFill>
                <a:srgbClr val="5BACBF"/>
              </a:solidFill>
              <a:effectLst>
                <a:glow rad="139700">
                  <a:schemeClr val="accent5">
                    <a:satMod val="175000"/>
                    <a:alpha val="40000"/>
                  </a:schemeClr>
                </a:glow>
              </a:effectLst>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tretch>
            <a:fillRect/>
          </a:stretch>
        </p:blipFill>
        <p:spPr>
          <a:xfrm flipH="1">
            <a:off x="591671" y="808017"/>
            <a:ext cx="4633254" cy="5721000"/>
          </a:xfrm>
          <a:prstGeom prst="rect">
            <a:avLst/>
          </a:prstGeom>
        </p:spPr>
      </p:pic>
      <p:sp>
        <p:nvSpPr>
          <p:cNvPr id="7" name="Text Box 23"/>
          <p:cNvSpPr txBox="1">
            <a:spLocks noChangeArrowheads="1"/>
          </p:cNvSpPr>
          <p:nvPr/>
        </p:nvSpPr>
        <p:spPr bwMode="auto">
          <a:xfrm>
            <a:off x="5557726" y="2489840"/>
            <a:ext cx="4465840" cy="923330"/>
          </a:xfrm>
          <a:custGeom>
            <a:avLst/>
            <a:gdLst>
              <a:gd name="connsiteX0" fmla="*/ 0 w 4465840"/>
              <a:gd name="connsiteY0" fmla="*/ 0 h 923330"/>
              <a:gd name="connsiteX1" fmla="*/ 513572 w 4465840"/>
              <a:gd name="connsiteY1" fmla="*/ 0 h 923330"/>
              <a:gd name="connsiteX2" fmla="*/ 1116460 w 4465840"/>
              <a:gd name="connsiteY2" fmla="*/ 0 h 923330"/>
              <a:gd name="connsiteX3" fmla="*/ 1630032 w 4465840"/>
              <a:gd name="connsiteY3" fmla="*/ 0 h 923330"/>
              <a:gd name="connsiteX4" fmla="*/ 2054286 w 4465840"/>
              <a:gd name="connsiteY4" fmla="*/ 0 h 923330"/>
              <a:gd name="connsiteX5" fmla="*/ 2612516 w 4465840"/>
              <a:gd name="connsiteY5" fmla="*/ 0 h 923330"/>
              <a:gd name="connsiteX6" fmla="*/ 3170746 w 4465840"/>
              <a:gd name="connsiteY6" fmla="*/ 0 h 923330"/>
              <a:gd name="connsiteX7" fmla="*/ 3595001 w 4465840"/>
              <a:gd name="connsiteY7" fmla="*/ 0 h 923330"/>
              <a:gd name="connsiteX8" fmla="*/ 4465840 w 4465840"/>
              <a:gd name="connsiteY8" fmla="*/ 0 h 923330"/>
              <a:gd name="connsiteX9" fmla="*/ 4465840 w 4465840"/>
              <a:gd name="connsiteY9" fmla="*/ 433965 h 923330"/>
              <a:gd name="connsiteX10" fmla="*/ 4465840 w 4465840"/>
              <a:gd name="connsiteY10" fmla="*/ 923330 h 923330"/>
              <a:gd name="connsiteX11" fmla="*/ 3996927 w 4465840"/>
              <a:gd name="connsiteY11" fmla="*/ 923330 h 923330"/>
              <a:gd name="connsiteX12" fmla="*/ 3528014 w 4465840"/>
              <a:gd name="connsiteY12" fmla="*/ 923330 h 923330"/>
              <a:gd name="connsiteX13" fmla="*/ 3103759 w 4465840"/>
              <a:gd name="connsiteY13" fmla="*/ 923330 h 923330"/>
              <a:gd name="connsiteX14" fmla="*/ 2679504 w 4465840"/>
              <a:gd name="connsiteY14" fmla="*/ 923330 h 923330"/>
              <a:gd name="connsiteX15" fmla="*/ 2076616 w 4465840"/>
              <a:gd name="connsiteY15" fmla="*/ 923330 h 923330"/>
              <a:gd name="connsiteX16" fmla="*/ 1563044 w 4465840"/>
              <a:gd name="connsiteY16" fmla="*/ 923330 h 923330"/>
              <a:gd name="connsiteX17" fmla="*/ 1138789 w 4465840"/>
              <a:gd name="connsiteY17" fmla="*/ 923330 h 923330"/>
              <a:gd name="connsiteX18" fmla="*/ 625218 w 4465840"/>
              <a:gd name="connsiteY18" fmla="*/ 923330 h 923330"/>
              <a:gd name="connsiteX19" fmla="*/ 0 w 4465840"/>
              <a:gd name="connsiteY19" fmla="*/ 923330 h 923330"/>
              <a:gd name="connsiteX20" fmla="*/ 0 w 4465840"/>
              <a:gd name="connsiteY20" fmla="*/ 443198 h 923330"/>
              <a:gd name="connsiteX21" fmla="*/ 0 w 4465840"/>
              <a:gd name="connsiteY21"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65840" h="923330" extrusionOk="0">
                <a:moveTo>
                  <a:pt x="0" y="0"/>
                </a:moveTo>
                <a:cubicBezTo>
                  <a:pt x="194622" y="-26644"/>
                  <a:pt x="362069" y="36825"/>
                  <a:pt x="513572" y="0"/>
                </a:cubicBezTo>
                <a:cubicBezTo>
                  <a:pt x="665075" y="-36825"/>
                  <a:pt x="937021" y="55872"/>
                  <a:pt x="1116460" y="0"/>
                </a:cubicBezTo>
                <a:cubicBezTo>
                  <a:pt x="1295899" y="-55872"/>
                  <a:pt x="1504811" y="15458"/>
                  <a:pt x="1630032" y="0"/>
                </a:cubicBezTo>
                <a:cubicBezTo>
                  <a:pt x="1755253" y="-15458"/>
                  <a:pt x="1851030" y="6942"/>
                  <a:pt x="2054286" y="0"/>
                </a:cubicBezTo>
                <a:cubicBezTo>
                  <a:pt x="2257542" y="-6942"/>
                  <a:pt x="2347545" y="44495"/>
                  <a:pt x="2612516" y="0"/>
                </a:cubicBezTo>
                <a:cubicBezTo>
                  <a:pt x="2877487" y="-44495"/>
                  <a:pt x="3015021" y="48481"/>
                  <a:pt x="3170746" y="0"/>
                </a:cubicBezTo>
                <a:cubicBezTo>
                  <a:pt x="3326471" y="-48481"/>
                  <a:pt x="3452416" y="46937"/>
                  <a:pt x="3595001" y="0"/>
                </a:cubicBezTo>
                <a:cubicBezTo>
                  <a:pt x="3737587" y="-46937"/>
                  <a:pt x="4224473" y="22188"/>
                  <a:pt x="4465840" y="0"/>
                </a:cubicBezTo>
                <a:cubicBezTo>
                  <a:pt x="4465956" y="184169"/>
                  <a:pt x="4443896" y="284496"/>
                  <a:pt x="4465840" y="433965"/>
                </a:cubicBezTo>
                <a:cubicBezTo>
                  <a:pt x="4487784" y="583435"/>
                  <a:pt x="4447661" y="800832"/>
                  <a:pt x="4465840" y="923330"/>
                </a:cubicBezTo>
                <a:cubicBezTo>
                  <a:pt x="4326085" y="934047"/>
                  <a:pt x="4123233" y="884718"/>
                  <a:pt x="3996927" y="923330"/>
                </a:cubicBezTo>
                <a:cubicBezTo>
                  <a:pt x="3870621" y="961942"/>
                  <a:pt x="3695083" y="913120"/>
                  <a:pt x="3528014" y="923330"/>
                </a:cubicBezTo>
                <a:cubicBezTo>
                  <a:pt x="3360945" y="933540"/>
                  <a:pt x="3274767" y="886658"/>
                  <a:pt x="3103759" y="923330"/>
                </a:cubicBezTo>
                <a:cubicBezTo>
                  <a:pt x="2932752" y="960002"/>
                  <a:pt x="2770917" y="918898"/>
                  <a:pt x="2679504" y="923330"/>
                </a:cubicBezTo>
                <a:cubicBezTo>
                  <a:pt x="2588092" y="927762"/>
                  <a:pt x="2301331" y="883316"/>
                  <a:pt x="2076616" y="923330"/>
                </a:cubicBezTo>
                <a:cubicBezTo>
                  <a:pt x="1851901" y="963344"/>
                  <a:pt x="1776355" y="900193"/>
                  <a:pt x="1563044" y="923330"/>
                </a:cubicBezTo>
                <a:cubicBezTo>
                  <a:pt x="1349733" y="946467"/>
                  <a:pt x="1344267" y="879385"/>
                  <a:pt x="1138789" y="923330"/>
                </a:cubicBezTo>
                <a:cubicBezTo>
                  <a:pt x="933312" y="967275"/>
                  <a:pt x="872556" y="886826"/>
                  <a:pt x="625218" y="923330"/>
                </a:cubicBezTo>
                <a:cubicBezTo>
                  <a:pt x="377880" y="959834"/>
                  <a:pt x="167551" y="899194"/>
                  <a:pt x="0" y="923330"/>
                </a:cubicBezTo>
                <a:cubicBezTo>
                  <a:pt x="-43025" y="718739"/>
                  <a:pt x="56565" y="571418"/>
                  <a:pt x="0" y="443198"/>
                </a:cubicBezTo>
                <a:cubicBezTo>
                  <a:pt x="-56565" y="314978"/>
                  <a:pt x="35266" y="173882"/>
                  <a:pt x="0" y="0"/>
                </a:cubicBezTo>
                <a:close/>
              </a:path>
            </a:pathLst>
          </a:custGeom>
          <a:noFill/>
          <a:ln w="12700" cap="flat" cmpd="sng" algn="ctr">
            <a:noFill/>
            <a:prstDash val="solid"/>
            <a:miter lim="800000"/>
            <a:extLst>
              <a:ext uri="{C807C97D-BFC1-408E-A445-0C87EB9F89A2}">
                <ask:lineSketchStyleProps xmlns:ask="http://schemas.microsoft.com/office/drawing/2018/sketchyshapes" sd="3974026758">
                  <a:prstGeom prst="rect">
                    <a:avLst/>
                  </a:prstGeom>
                  <ask:type>
                    <ask:lineSketchScribble/>
                  </ask:type>
                </ask:lineSketchStyleProps>
              </a:ext>
            </a:extLst>
          </a:ln>
          <a:effectLst/>
        </p:spPr>
        <p:txBody>
          <a:bodyPr wrap="square">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lang="en-US" sz="5400" b="1" kern="0" noProof="0" dirty="0" err="1">
                <a:solidFill>
                  <a:srgbClr val="03809C"/>
                </a:solidFill>
                <a:latin typeface="UTM Habano" panose="02040603050506020204" pitchFamily="18" charset="0"/>
                <a:cs typeface="Times New Roman" panose="02020603050405020304" pitchFamily="18" charset="0"/>
              </a:rPr>
              <a:t>Ôn</a:t>
            </a:r>
            <a:r>
              <a:rPr lang="en-US" sz="5400" b="1" kern="0" noProof="0" dirty="0">
                <a:solidFill>
                  <a:srgbClr val="03809C"/>
                </a:solidFill>
                <a:latin typeface="UTM Habano" panose="02040603050506020204" pitchFamily="18" charset="0"/>
                <a:cs typeface="Times New Roman" panose="02020603050405020304" pitchFamily="18" charset="0"/>
              </a:rPr>
              <a:t> </a:t>
            </a:r>
            <a:r>
              <a:rPr lang="en-US" sz="5400" b="1" kern="0" noProof="0" dirty="0" err="1">
                <a:solidFill>
                  <a:srgbClr val="03809C"/>
                </a:solidFill>
                <a:latin typeface="UTM Habano" panose="02040603050506020204" pitchFamily="18" charset="0"/>
                <a:cs typeface="Times New Roman" panose="02020603050405020304" pitchFamily="18" charset="0"/>
              </a:rPr>
              <a:t>lại</a:t>
            </a:r>
            <a:r>
              <a:rPr lang="en-US" sz="5400" b="1" kern="0" noProof="0" dirty="0">
                <a:solidFill>
                  <a:srgbClr val="03809C"/>
                </a:solidFill>
                <a:latin typeface="UTM Habano" panose="02040603050506020204" pitchFamily="18" charset="0"/>
                <a:cs typeface="Times New Roman" panose="02020603050405020304" pitchFamily="18" charset="0"/>
              </a:rPr>
              <a:t> </a:t>
            </a:r>
            <a:r>
              <a:rPr lang="en-US" sz="5400" b="1" kern="0" noProof="0" dirty="0" err="1">
                <a:solidFill>
                  <a:srgbClr val="03809C"/>
                </a:solidFill>
                <a:latin typeface="UTM Habano" panose="02040603050506020204" pitchFamily="18" charset="0"/>
                <a:cs typeface="Times New Roman" panose="02020603050405020304" pitchFamily="18" charset="0"/>
              </a:rPr>
              <a:t>bài</a:t>
            </a:r>
            <a:r>
              <a:rPr lang="en-US" sz="5400" b="1" kern="0" noProof="0" dirty="0">
                <a:solidFill>
                  <a:srgbClr val="03809C"/>
                </a:solidFill>
                <a:latin typeface="UTM Habano" panose="02040603050506020204" pitchFamily="18" charset="0"/>
                <a:cs typeface="Times New Roman" panose="02020603050405020304" pitchFamily="18" charset="0"/>
              </a:rPr>
              <a:t> </a:t>
            </a:r>
            <a:r>
              <a:rPr lang="en-US" sz="5400" b="1" kern="0" noProof="0" dirty="0" err="1">
                <a:solidFill>
                  <a:srgbClr val="03809C"/>
                </a:solidFill>
                <a:latin typeface="UTM Habano" panose="02040603050506020204" pitchFamily="18" charset="0"/>
                <a:cs typeface="Times New Roman" panose="02020603050405020304" pitchFamily="18" charset="0"/>
              </a:rPr>
              <a:t>cũ</a:t>
            </a:r>
            <a:r>
              <a:rPr lang="en-US" sz="5400" b="1" kern="0" noProof="0" dirty="0">
                <a:solidFill>
                  <a:srgbClr val="03809C"/>
                </a:solidFill>
                <a:latin typeface="UTM Habano" panose="02040603050506020204" pitchFamily="18" charset="0"/>
                <a:cs typeface="Times New Roman" panose="02020603050405020304" pitchFamily="18" charset="0"/>
              </a:rPr>
              <a:t> </a:t>
            </a:r>
            <a:endParaRPr kumimoji="0" lang="en-US" sz="5400" b="1" i="0" u="none" strike="noStrike" kern="0" cap="none" spc="0" normalizeH="0" baseline="0" noProof="0" dirty="0">
              <a:ln>
                <a:noFill/>
              </a:ln>
              <a:solidFill>
                <a:srgbClr val="03809C"/>
              </a:solidFill>
              <a:effectLst/>
              <a:uLnTx/>
              <a:uFillTx/>
              <a:latin typeface="UTM Habano" panose="02040603050506020204" pitchFamily="18" charset="0"/>
              <a:cs typeface="Times New Roman" panose="02020603050405020304" pitchFamily="18" charset="0"/>
            </a:endParaRPr>
          </a:p>
        </p:txBody>
      </p:sp>
      <p:sp>
        <p:nvSpPr>
          <p:cNvPr id="8" name="Text Box 23"/>
          <p:cNvSpPr txBox="1">
            <a:spLocks noChangeArrowheads="1"/>
          </p:cNvSpPr>
          <p:nvPr/>
        </p:nvSpPr>
        <p:spPr bwMode="auto">
          <a:xfrm>
            <a:off x="5677683" y="3367319"/>
            <a:ext cx="4465840" cy="923330"/>
          </a:xfrm>
          <a:custGeom>
            <a:avLst/>
            <a:gdLst>
              <a:gd name="connsiteX0" fmla="*/ 0 w 4465840"/>
              <a:gd name="connsiteY0" fmla="*/ 0 h 923330"/>
              <a:gd name="connsiteX1" fmla="*/ 513572 w 4465840"/>
              <a:gd name="connsiteY1" fmla="*/ 0 h 923330"/>
              <a:gd name="connsiteX2" fmla="*/ 1116460 w 4465840"/>
              <a:gd name="connsiteY2" fmla="*/ 0 h 923330"/>
              <a:gd name="connsiteX3" fmla="*/ 1630032 w 4465840"/>
              <a:gd name="connsiteY3" fmla="*/ 0 h 923330"/>
              <a:gd name="connsiteX4" fmla="*/ 2054286 w 4465840"/>
              <a:gd name="connsiteY4" fmla="*/ 0 h 923330"/>
              <a:gd name="connsiteX5" fmla="*/ 2612516 w 4465840"/>
              <a:gd name="connsiteY5" fmla="*/ 0 h 923330"/>
              <a:gd name="connsiteX6" fmla="*/ 3170746 w 4465840"/>
              <a:gd name="connsiteY6" fmla="*/ 0 h 923330"/>
              <a:gd name="connsiteX7" fmla="*/ 3595001 w 4465840"/>
              <a:gd name="connsiteY7" fmla="*/ 0 h 923330"/>
              <a:gd name="connsiteX8" fmla="*/ 4465840 w 4465840"/>
              <a:gd name="connsiteY8" fmla="*/ 0 h 923330"/>
              <a:gd name="connsiteX9" fmla="*/ 4465840 w 4465840"/>
              <a:gd name="connsiteY9" fmla="*/ 433965 h 923330"/>
              <a:gd name="connsiteX10" fmla="*/ 4465840 w 4465840"/>
              <a:gd name="connsiteY10" fmla="*/ 923330 h 923330"/>
              <a:gd name="connsiteX11" fmla="*/ 3996927 w 4465840"/>
              <a:gd name="connsiteY11" fmla="*/ 923330 h 923330"/>
              <a:gd name="connsiteX12" fmla="*/ 3528014 w 4465840"/>
              <a:gd name="connsiteY12" fmla="*/ 923330 h 923330"/>
              <a:gd name="connsiteX13" fmla="*/ 3103759 w 4465840"/>
              <a:gd name="connsiteY13" fmla="*/ 923330 h 923330"/>
              <a:gd name="connsiteX14" fmla="*/ 2679504 w 4465840"/>
              <a:gd name="connsiteY14" fmla="*/ 923330 h 923330"/>
              <a:gd name="connsiteX15" fmla="*/ 2076616 w 4465840"/>
              <a:gd name="connsiteY15" fmla="*/ 923330 h 923330"/>
              <a:gd name="connsiteX16" fmla="*/ 1563044 w 4465840"/>
              <a:gd name="connsiteY16" fmla="*/ 923330 h 923330"/>
              <a:gd name="connsiteX17" fmla="*/ 1138789 w 4465840"/>
              <a:gd name="connsiteY17" fmla="*/ 923330 h 923330"/>
              <a:gd name="connsiteX18" fmla="*/ 625218 w 4465840"/>
              <a:gd name="connsiteY18" fmla="*/ 923330 h 923330"/>
              <a:gd name="connsiteX19" fmla="*/ 0 w 4465840"/>
              <a:gd name="connsiteY19" fmla="*/ 923330 h 923330"/>
              <a:gd name="connsiteX20" fmla="*/ 0 w 4465840"/>
              <a:gd name="connsiteY20" fmla="*/ 443198 h 923330"/>
              <a:gd name="connsiteX21" fmla="*/ 0 w 4465840"/>
              <a:gd name="connsiteY21"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65840" h="923330" extrusionOk="0">
                <a:moveTo>
                  <a:pt x="0" y="0"/>
                </a:moveTo>
                <a:cubicBezTo>
                  <a:pt x="194622" y="-26644"/>
                  <a:pt x="362069" y="36825"/>
                  <a:pt x="513572" y="0"/>
                </a:cubicBezTo>
                <a:cubicBezTo>
                  <a:pt x="665075" y="-36825"/>
                  <a:pt x="937021" y="55872"/>
                  <a:pt x="1116460" y="0"/>
                </a:cubicBezTo>
                <a:cubicBezTo>
                  <a:pt x="1295899" y="-55872"/>
                  <a:pt x="1504811" y="15458"/>
                  <a:pt x="1630032" y="0"/>
                </a:cubicBezTo>
                <a:cubicBezTo>
                  <a:pt x="1755253" y="-15458"/>
                  <a:pt x="1851030" y="6942"/>
                  <a:pt x="2054286" y="0"/>
                </a:cubicBezTo>
                <a:cubicBezTo>
                  <a:pt x="2257542" y="-6942"/>
                  <a:pt x="2347545" y="44495"/>
                  <a:pt x="2612516" y="0"/>
                </a:cubicBezTo>
                <a:cubicBezTo>
                  <a:pt x="2877487" y="-44495"/>
                  <a:pt x="3015021" y="48481"/>
                  <a:pt x="3170746" y="0"/>
                </a:cubicBezTo>
                <a:cubicBezTo>
                  <a:pt x="3326471" y="-48481"/>
                  <a:pt x="3452416" y="46937"/>
                  <a:pt x="3595001" y="0"/>
                </a:cubicBezTo>
                <a:cubicBezTo>
                  <a:pt x="3737587" y="-46937"/>
                  <a:pt x="4224473" y="22188"/>
                  <a:pt x="4465840" y="0"/>
                </a:cubicBezTo>
                <a:cubicBezTo>
                  <a:pt x="4465956" y="184169"/>
                  <a:pt x="4443896" y="284496"/>
                  <a:pt x="4465840" y="433965"/>
                </a:cubicBezTo>
                <a:cubicBezTo>
                  <a:pt x="4487784" y="583435"/>
                  <a:pt x="4447661" y="800832"/>
                  <a:pt x="4465840" y="923330"/>
                </a:cubicBezTo>
                <a:cubicBezTo>
                  <a:pt x="4326085" y="934047"/>
                  <a:pt x="4123233" y="884718"/>
                  <a:pt x="3996927" y="923330"/>
                </a:cubicBezTo>
                <a:cubicBezTo>
                  <a:pt x="3870621" y="961942"/>
                  <a:pt x="3695083" y="913120"/>
                  <a:pt x="3528014" y="923330"/>
                </a:cubicBezTo>
                <a:cubicBezTo>
                  <a:pt x="3360945" y="933540"/>
                  <a:pt x="3274767" y="886658"/>
                  <a:pt x="3103759" y="923330"/>
                </a:cubicBezTo>
                <a:cubicBezTo>
                  <a:pt x="2932752" y="960002"/>
                  <a:pt x="2770917" y="918898"/>
                  <a:pt x="2679504" y="923330"/>
                </a:cubicBezTo>
                <a:cubicBezTo>
                  <a:pt x="2588092" y="927762"/>
                  <a:pt x="2301331" y="883316"/>
                  <a:pt x="2076616" y="923330"/>
                </a:cubicBezTo>
                <a:cubicBezTo>
                  <a:pt x="1851901" y="963344"/>
                  <a:pt x="1776355" y="900193"/>
                  <a:pt x="1563044" y="923330"/>
                </a:cubicBezTo>
                <a:cubicBezTo>
                  <a:pt x="1349733" y="946467"/>
                  <a:pt x="1344267" y="879385"/>
                  <a:pt x="1138789" y="923330"/>
                </a:cubicBezTo>
                <a:cubicBezTo>
                  <a:pt x="933312" y="967275"/>
                  <a:pt x="872556" y="886826"/>
                  <a:pt x="625218" y="923330"/>
                </a:cubicBezTo>
                <a:cubicBezTo>
                  <a:pt x="377880" y="959834"/>
                  <a:pt x="167551" y="899194"/>
                  <a:pt x="0" y="923330"/>
                </a:cubicBezTo>
                <a:cubicBezTo>
                  <a:pt x="-43025" y="718739"/>
                  <a:pt x="56565" y="571418"/>
                  <a:pt x="0" y="443198"/>
                </a:cubicBezTo>
                <a:cubicBezTo>
                  <a:pt x="-56565" y="314978"/>
                  <a:pt x="35266" y="173882"/>
                  <a:pt x="0" y="0"/>
                </a:cubicBezTo>
                <a:close/>
              </a:path>
            </a:pathLst>
          </a:custGeom>
          <a:noFill/>
          <a:ln w="12700" cap="flat" cmpd="sng" algn="ctr">
            <a:noFill/>
            <a:prstDash val="solid"/>
            <a:miter lim="800000"/>
            <a:extLst>
              <a:ext uri="{C807C97D-BFC1-408E-A445-0C87EB9F89A2}">
                <ask:lineSketchStyleProps xmlns:ask="http://schemas.microsoft.com/office/drawing/2018/sketchyshapes" sd="3974026758">
                  <a:prstGeom prst="rect">
                    <a:avLst/>
                  </a:prstGeom>
                  <ask:type>
                    <ask:lineSketchScribble/>
                  </ask:type>
                </ask:lineSketchStyleProps>
              </a:ext>
            </a:extLst>
          </a:ln>
          <a:effectLst/>
        </p:spPr>
        <p:txBody>
          <a:bodyPr wrap="square">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lang="en-US" sz="5400" b="1" kern="0" noProof="0" dirty="0" err="1">
                <a:solidFill>
                  <a:srgbClr val="03809C"/>
                </a:solidFill>
                <a:latin typeface="UTM Habano" panose="02040603050506020204" pitchFamily="18" charset="0"/>
                <a:cs typeface="Times New Roman" panose="02020603050405020304" pitchFamily="18" charset="0"/>
              </a:rPr>
              <a:t>Chuẩn</a:t>
            </a:r>
            <a:r>
              <a:rPr lang="en-US" sz="5400" b="1" kern="0" noProof="0" dirty="0">
                <a:solidFill>
                  <a:srgbClr val="03809C"/>
                </a:solidFill>
                <a:latin typeface="UTM Habano" panose="02040603050506020204" pitchFamily="18" charset="0"/>
                <a:cs typeface="Times New Roman" panose="02020603050405020304" pitchFamily="18" charset="0"/>
              </a:rPr>
              <a:t> </a:t>
            </a:r>
            <a:r>
              <a:rPr lang="en-US" sz="5400" b="1" kern="0" noProof="0" dirty="0" err="1">
                <a:solidFill>
                  <a:srgbClr val="03809C"/>
                </a:solidFill>
                <a:latin typeface="UTM Habano" panose="02040603050506020204" pitchFamily="18" charset="0"/>
                <a:cs typeface="Times New Roman" panose="02020603050405020304" pitchFamily="18" charset="0"/>
              </a:rPr>
              <a:t>bị</a:t>
            </a:r>
            <a:r>
              <a:rPr lang="en-US" sz="5400" b="1" kern="0" noProof="0" dirty="0">
                <a:solidFill>
                  <a:srgbClr val="03809C"/>
                </a:solidFill>
                <a:latin typeface="UTM Habano" panose="02040603050506020204" pitchFamily="18" charset="0"/>
                <a:cs typeface="Times New Roman" panose="02020603050405020304" pitchFamily="18" charset="0"/>
              </a:rPr>
              <a:t> </a:t>
            </a:r>
            <a:r>
              <a:rPr lang="en-US" sz="5400" b="1" kern="0" noProof="0" dirty="0" err="1">
                <a:solidFill>
                  <a:srgbClr val="03809C"/>
                </a:solidFill>
                <a:latin typeface="UTM Habano" panose="02040603050506020204" pitchFamily="18" charset="0"/>
                <a:cs typeface="Times New Roman" panose="02020603050405020304" pitchFamily="18" charset="0"/>
              </a:rPr>
              <a:t>bài</a:t>
            </a:r>
            <a:r>
              <a:rPr lang="en-US" sz="5400" b="1" kern="0" noProof="0" dirty="0">
                <a:solidFill>
                  <a:srgbClr val="03809C"/>
                </a:solidFill>
                <a:latin typeface="UTM Habano" panose="02040603050506020204" pitchFamily="18" charset="0"/>
                <a:cs typeface="Times New Roman" panose="02020603050405020304" pitchFamily="18" charset="0"/>
              </a:rPr>
              <a:t> </a:t>
            </a:r>
            <a:r>
              <a:rPr lang="en-US" sz="5400" b="1" kern="0" noProof="0" dirty="0" err="1">
                <a:solidFill>
                  <a:srgbClr val="03809C"/>
                </a:solidFill>
                <a:latin typeface="UTM Habano" panose="02040603050506020204" pitchFamily="18" charset="0"/>
                <a:cs typeface="Times New Roman" panose="02020603050405020304" pitchFamily="18" charset="0"/>
              </a:rPr>
              <a:t>mới</a:t>
            </a:r>
            <a:r>
              <a:rPr lang="en-US" sz="5400" b="1" kern="0" noProof="0" dirty="0">
                <a:solidFill>
                  <a:srgbClr val="03809C"/>
                </a:solidFill>
                <a:latin typeface="UTM Habano" panose="02040603050506020204" pitchFamily="18" charset="0"/>
                <a:cs typeface="Times New Roman" panose="02020603050405020304" pitchFamily="18" charset="0"/>
              </a:rPr>
              <a:t> </a:t>
            </a:r>
            <a:endParaRPr kumimoji="0" lang="en-US" sz="5400" b="1" i="0" u="none" strike="noStrike" kern="0" cap="none" spc="0" normalizeH="0" baseline="0" noProof="0" dirty="0">
              <a:ln>
                <a:noFill/>
              </a:ln>
              <a:solidFill>
                <a:srgbClr val="03809C"/>
              </a:solidFill>
              <a:effectLst/>
              <a:uLnTx/>
              <a:uFillTx/>
              <a:latin typeface="UTM Haban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534498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6"/>
                                        </p:tgtEl>
                                        <p:attrNameLst>
                                          <p:attrName>ppt_y</p:attrName>
                                        </p:attrNameLst>
                                      </p:cBhvr>
                                      <p:tavLst>
                                        <p:tav tm="0">
                                          <p:val>
                                            <p:strVal val="#ppt_y"/>
                                          </p:val>
                                        </p:tav>
                                        <p:tav tm="100000">
                                          <p:val>
                                            <p:strVal val="#ppt_y"/>
                                          </p:val>
                                        </p:tav>
                                      </p:tavLst>
                                    </p:anim>
                                    <p:anim calcmode="lin" valueType="num">
                                      <p:cBhvr>
                                        <p:cTn id="15"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6"/>
                                        </p:tgtEl>
                                      </p:cBhvr>
                                    </p:animEffect>
                                  </p:childTnLst>
                                </p:cTn>
                              </p:par>
                            </p:childTnLst>
                          </p:cTn>
                        </p:par>
                        <p:par>
                          <p:cTn id="18" fill="hold">
                            <p:stCondLst>
                              <p:cond delay="1700"/>
                            </p:stCondLst>
                            <p:childTnLst>
                              <p:par>
                                <p:cTn id="19" presetID="41" presetClass="entr" presetSubtype="0" fill="hold" grpId="0" nodeType="afterEffect">
                                  <p:stCondLst>
                                    <p:cond delay="0"/>
                                  </p:stCondLst>
                                  <p:iterate type="lt">
                                    <p:tmPct val="10000"/>
                                  </p:iterate>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7"/>
                                        </p:tgtEl>
                                        <p:attrNameLst>
                                          <p:attrName>ppt_y</p:attrName>
                                        </p:attrNameLst>
                                      </p:cBhvr>
                                      <p:tavLst>
                                        <p:tav tm="0">
                                          <p:val>
                                            <p:strVal val="#ppt_y"/>
                                          </p:val>
                                        </p:tav>
                                        <p:tav tm="100000">
                                          <p:val>
                                            <p:strVal val="#ppt_y"/>
                                          </p:val>
                                        </p:tav>
                                      </p:tavLst>
                                    </p:anim>
                                    <p:anim calcmode="lin" valueType="num">
                                      <p:cBhvr>
                                        <p:cTn id="23"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7"/>
                                        </p:tgtEl>
                                      </p:cBhvr>
                                    </p:animEffect>
                                  </p:childTnLst>
                                </p:cTn>
                              </p:par>
                            </p:childTnLst>
                          </p:cTn>
                        </p:par>
                        <p:par>
                          <p:cTn id="26" fill="hold">
                            <p:stCondLst>
                              <p:cond delay="265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8"/>
                                        </p:tgtEl>
                                        <p:attrNameLst>
                                          <p:attrName>ppt_y</p:attrName>
                                        </p:attrNameLst>
                                      </p:cBhvr>
                                      <p:tavLst>
                                        <p:tav tm="0">
                                          <p:val>
                                            <p:strVal val="#ppt_y"/>
                                          </p:val>
                                        </p:tav>
                                        <p:tav tm="100000">
                                          <p:val>
                                            <p:strVal val="#ppt_y"/>
                                          </p:val>
                                        </p:tav>
                                      </p:tavLst>
                                    </p:anim>
                                    <p:anim calcmode="lin" valueType="num">
                                      <p:cBhvr>
                                        <p:cTn id="31"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PA_组合 78"/>
          <p:cNvGrpSpPr/>
          <p:nvPr>
            <p:custDataLst>
              <p:tags r:id="rId1"/>
            </p:custDataLst>
          </p:nvPr>
        </p:nvGrpSpPr>
        <p:grpSpPr>
          <a:xfrm>
            <a:off x="469448" y="-5671493"/>
            <a:ext cx="11922808" cy="20379742"/>
            <a:chOff x="469448" y="-5671493"/>
            <a:chExt cx="11922808" cy="20379742"/>
          </a:xfrm>
          <a:solidFill>
            <a:srgbClr val="F5F1E5">
              <a:alpha val="60000"/>
            </a:srgbClr>
          </a:solidFill>
        </p:grpSpPr>
        <p:sp>
          <p:nvSpPr>
            <p:cNvPr id="4" name="矩形 3"/>
            <p:cNvSpPr/>
            <p:nvPr/>
          </p:nvSpPr>
          <p:spPr>
            <a:xfrm rot="2640000" flipH="1">
              <a:off x="469448" y="-56714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2640000" flipH="1">
              <a:off x="621848" y="-55190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2640000" flipH="1">
              <a:off x="917682" y="-55190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2640000" flipH="1">
              <a:off x="1070082" y="-536669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640000" flipH="1">
              <a:off x="1213517" y="-515154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640000" flipH="1">
              <a:off x="1365917" y="-499914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640000" flipH="1">
              <a:off x="1365915" y="-46315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640000" flipH="1">
              <a:off x="1518315" y="-44791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640000" flipH="1">
              <a:off x="1814149" y="-44791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640000" flipH="1">
              <a:off x="1966549" y="-432678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640000" flipH="1">
              <a:off x="2109984" y="-4111634"/>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640000" flipH="1">
              <a:off x="2262384" y="-3959234"/>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640000" flipH="1">
              <a:off x="2262383" y="-36051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rot="2640000" flipH="1">
              <a:off x="2414783" y="-34527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2640000" flipH="1">
              <a:off x="2710617" y="-34527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rot="2640000" flipH="1">
              <a:off x="2863017" y="-330032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rot="2640000" flipH="1">
              <a:off x="3006452" y="-3085175"/>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rot="2640000" flipH="1">
              <a:off x="3158852" y="-2932775"/>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rot="2640000" flipH="1">
              <a:off x="3159275" y="-25637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2640000" flipH="1">
              <a:off x="3311675" y="-24113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rot="2640000" flipH="1">
              <a:off x="3607509" y="-24113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rot="2640000" flipH="1">
              <a:off x="3759909" y="-225894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rot="2640000" flipH="1">
              <a:off x="3903344" y="-204379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rot="2640000" flipH="1">
              <a:off x="4055744" y="-1891390"/>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7" name="组合 76"/>
            <p:cNvGrpSpPr/>
            <p:nvPr/>
          </p:nvGrpSpPr>
          <p:grpSpPr>
            <a:xfrm>
              <a:off x="4248063" y="-5068429"/>
              <a:ext cx="1929395" cy="19776678"/>
              <a:chOff x="2933204" y="-3533395"/>
              <a:chExt cx="1929395" cy="18909935"/>
            </a:xfrm>
            <a:grpFill/>
          </p:grpSpPr>
          <p:sp>
            <p:nvSpPr>
              <p:cNvPr id="29" name="矩形 28"/>
              <p:cNvSpPr/>
              <p:nvPr/>
            </p:nvSpPr>
            <p:spPr>
              <a:xfrm rot="2640000" flipH="1">
                <a:off x="2933204" y="-35333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rot="2640000" flipH="1">
                <a:off x="3085604" y="-33809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rot="2640000" flipH="1">
                <a:off x="3381438" y="-33809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rot="2640000" flipH="1">
                <a:off x="3533838" y="-322859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rot="2640000" flipH="1">
                <a:off x="3677273" y="-3013442"/>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rot="2640000" flipH="1">
                <a:off x="3829673" y="-2861042"/>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rot="2640000" flipH="1">
                <a:off x="4413861" y="-3088989"/>
                <a:ext cx="117723"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rot="2640000" flipH="1">
                <a:off x="3982072" y="-2354536"/>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rot="2640000" flipH="1">
                <a:off x="4277906" y="-2354537"/>
                <a:ext cx="136458" cy="172111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rot="2640000" flipH="1">
                <a:off x="4430306" y="-2202135"/>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rot="2640000" flipH="1">
                <a:off x="4573741" y="-1986984"/>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rot="2640000" flipH="1">
                <a:off x="4726141" y="-1834582"/>
                <a:ext cx="136458" cy="17211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1" name="矩形 40"/>
            <p:cNvSpPr/>
            <p:nvPr/>
          </p:nvSpPr>
          <p:spPr>
            <a:xfrm rot="2640000" flipH="1">
              <a:off x="8821902" y="-21556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2640000" flipH="1">
              <a:off x="8974302" y="-20032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rot="2640000" flipH="1">
              <a:off x="9270136" y="-20032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rot="2640000" flipH="1">
              <a:off x="9422536" y="-1850832"/>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rot="2640000" flipH="1">
              <a:off x="9565971" y="-1635679"/>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nvSpPr>
          <p:spPr>
            <a:xfrm rot="2640000" flipH="1">
              <a:off x="9718371" y="-1483279"/>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rot="2640000" flipH="1">
              <a:off x="9718369" y="-11157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rot="2640000" flipH="1">
              <a:off x="9870769" y="-9633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rot="2640000" flipH="1">
              <a:off x="10166603" y="-9633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rot="2640000" flipH="1">
              <a:off x="10319003" y="-81092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rot="2640000" flipH="1">
              <a:off x="10462438" y="-59577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rot="2640000" flipH="1">
              <a:off x="10614838" y="-44337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rot="2640000" flipH="1">
              <a:off x="10614837" y="-89267"/>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p:cNvSpPr/>
            <p:nvPr/>
          </p:nvSpPr>
          <p:spPr>
            <a:xfrm rot="2640000" flipH="1">
              <a:off x="10767237" y="6313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矩形 54"/>
            <p:cNvSpPr/>
            <p:nvPr/>
          </p:nvSpPr>
          <p:spPr>
            <a:xfrm rot="2640000" flipH="1">
              <a:off x="11063071" y="6313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rot="2640000" flipH="1">
              <a:off x="11215471" y="215533"/>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p:nvSpPr>
          <p:spPr>
            <a:xfrm rot="2640000" flipH="1">
              <a:off x="11358906" y="43068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rot="2640000" flipH="1">
              <a:off x="11511306" y="583086"/>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p:cNvSpPr/>
            <p:nvPr/>
          </p:nvSpPr>
          <p:spPr>
            <a:xfrm rot="2640000" flipH="1">
              <a:off x="11511729" y="9521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nvSpPr>
          <p:spPr>
            <a:xfrm rot="2640000" flipH="1">
              <a:off x="11664129" y="11045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p:cNvSpPr/>
            <p:nvPr/>
          </p:nvSpPr>
          <p:spPr>
            <a:xfrm rot="2640000" flipH="1">
              <a:off x="11959963" y="11045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p:cNvSpPr/>
            <p:nvPr/>
          </p:nvSpPr>
          <p:spPr>
            <a:xfrm rot="2640000" flipH="1">
              <a:off x="12112363" y="1256918"/>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p:cNvSpPr/>
            <p:nvPr/>
          </p:nvSpPr>
          <p:spPr>
            <a:xfrm rot="2640000" flipH="1">
              <a:off x="12255798" y="1472071"/>
              <a:ext cx="136458" cy="10764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矩形 77"/>
            <p:cNvSpPr/>
            <p:nvPr/>
          </p:nvSpPr>
          <p:spPr>
            <a:xfrm rot="2640000" flipH="1">
              <a:off x="4161434" y="-5274354"/>
              <a:ext cx="136458" cy="17999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0" name="PA_组合 79"/>
          <p:cNvGrpSpPr/>
          <p:nvPr>
            <p:custDataLst>
              <p:tags r:id="rId2"/>
            </p:custDataLst>
          </p:nvPr>
        </p:nvGrpSpPr>
        <p:grpSpPr>
          <a:xfrm rot="234299">
            <a:off x="-3513022" y="-4170213"/>
            <a:ext cx="21002412" cy="6808940"/>
            <a:chOff x="-4075136" y="4609891"/>
            <a:chExt cx="18331759" cy="6808940"/>
          </a:xfrm>
          <a:solidFill>
            <a:srgbClr val="A4DCCB"/>
          </a:solidFill>
          <a:effectLst>
            <a:outerShdw blurRad="50800" dist="38100" dir="5400000" algn="t" rotWithShape="0">
              <a:prstClr val="black">
                <a:alpha val="40000"/>
              </a:prstClr>
            </a:outerShdw>
          </a:effectLst>
        </p:grpSpPr>
        <p:sp>
          <p:nvSpPr>
            <p:cNvPr id="81" name="云形 80"/>
            <p:cNvSpPr/>
            <p:nvPr/>
          </p:nvSpPr>
          <p:spPr>
            <a:xfrm>
              <a:off x="3579027" y="4609891"/>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云形 81"/>
            <p:cNvSpPr/>
            <p:nvPr/>
          </p:nvSpPr>
          <p:spPr>
            <a:xfrm>
              <a:off x="-4075136" y="5208487"/>
              <a:ext cx="10677596" cy="6210344"/>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3" name="PA_任意多边形 82"/>
          <p:cNvSpPr/>
          <p:nvPr>
            <p:custDataLst>
              <p:tags r:id="rId3"/>
            </p:custDataLst>
          </p:nvPr>
        </p:nvSpPr>
        <p:spPr>
          <a:xfrm>
            <a:off x="-2209892" y="386512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pattFill prst="wdDnDiag">
            <a:fgClr>
              <a:schemeClr val="bg2">
                <a:lumMod val="75000"/>
              </a:schemeClr>
            </a:fgClr>
            <a:bgClr>
              <a:schemeClr val="bg1"/>
            </a:bgClr>
          </a:patt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8" name="PA_任意多边形 97"/>
          <p:cNvSpPr/>
          <p:nvPr>
            <p:custDataLst>
              <p:tags r:id="rId4"/>
            </p:custDataLst>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no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 name="PA_组合 1"/>
          <p:cNvGrpSpPr/>
          <p:nvPr>
            <p:custDataLst>
              <p:tags r:id="rId5"/>
            </p:custDataLst>
          </p:nvPr>
        </p:nvGrpSpPr>
        <p:grpSpPr>
          <a:xfrm>
            <a:off x="-4234596" y="4760104"/>
            <a:ext cx="20771391" cy="6524058"/>
            <a:chOff x="-3320052" y="5254516"/>
            <a:chExt cx="20771391" cy="6524058"/>
          </a:xfrm>
          <a:effectLst>
            <a:outerShdw blurRad="50800" dist="38100" dir="16200000" rotWithShape="0">
              <a:prstClr val="black">
                <a:alpha val="40000"/>
              </a:prstClr>
            </a:outerShdw>
          </a:effectLst>
        </p:grpSpPr>
        <p:sp>
          <p:nvSpPr>
            <p:cNvPr id="109" name="云形 108"/>
            <p:cNvSpPr/>
            <p:nvPr/>
          </p:nvSpPr>
          <p:spPr>
            <a:xfrm>
              <a:off x="1685446" y="5254516"/>
              <a:ext cx="9179102" cy="6210344"/>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任意多边形 96"/>
            <p:cNvSpPr/>
            <p:nvPr/>
          </p:nvSpPr>
          <p:spPr>
            <a:xfrm>
              <a:off x="-3320052" y="5383692"/>
              <a:ext cx="20771391" cy="6394882"/>
            </a:xfrm>
            <a:custGeom>
              <a:avLst/>
              <a:gdLst>
                <a:gd name="connsiteX0" fmla="*/ 17183508 w 20771391"/>
                <a:gd name="connsiteY0" fmla="*/ 18 h 6394882"/>
                <a:gd name="connsiteX1" fmla="*/ 17844826 w 20771391"/>
                <a:gd name="connsiteY1" fmla="*/ 249903 h 6394882"/>
                <a:gd name="connsiteX2" fmla="*/ 17916650 w 20771391"/>
                <a:gd name="connsiteY2" fmla="*/ 325570 h 6394882"/>
                <a:gd name="connsiteX3" fmla="*/ 17924162 w 20771391"/>
                <a:gd name="connsiteY3" fmla="*/ 316124 h 6394882"/>
                <a:gd name="connsiteX4" fmla="*/ 17917282 w 20771391"/>
                <a:gd name="connsiteY4" fmla="*/ 326236 h 6394882"/>
                <a:gd name="connsiteX5" fmla="*/ 17926924 w 20771391"/>
                <a:gd name="connsiteY5" fmla="*/ 336394 h 6394882"/>
                <a:gd name="connsiteX6" fmla="*/ 19123182 w 20771391"/>
                <a:gd name="connsiteY6" fmla="*/ 78923 h 6394882"/>
                <a:gd name="connsiteX7" fmla="*/ 19729810 w 20771391"/>
                <a:gd name="connsiteY7" fmla="*/ 781325 h 6394882"/>
                <a:gd name="connsiteX8" fmla="*/ 19733094 w 20771391"/>
                <a:gd name="connsiteY8" fmla="*/ 782356 h 6394882"/>
                <a:gd name="connsiteX9" fmla="*/ 19863798 w 20771391"/>
                <a:gd name="connsiteY9" fmla="*/ 823435 h 6394882"/>
                <a:gd name="connsiteX10" fmla="*/ 20508334 w 20771391"/>
                <a:gd name="connsiteY10" fmla="*/ 1463025 h 6394882"/>
                <a:gd name="connsiteX11" fmla="*/ 20473488 w 20771391"/>
                <a:gd name="connsiteY11" fmla="*/ 2202228 h 6394882"/>
                <a:gd name="connsiteX12" fmla="*/ 20728038 w 20771391"/>
                <a:gd name="connsiteY12" fmla="*/ 3332453 h 6394882"/>
                <a:gd name="connsiteX13" fmla="*/ 19535604 w 20771391"/>
                <a:gd name="connsiteY13" fmla="*/ 4321796 h 6394882"/>
                <a:gd name="connsiteX14" fmla="*/ 19108734 w 20771391"/>
                <a:gd name="connsiteY14" fmla="*/ 5169536 h 6394882"/>
                <a:gd name="connsiteX15" fmla="*/ 17655376 w 20771391"/>
                <a:gd name="connsiteY15" fmla="*/ 5272180 h 6394882"/>
                <a:gd name="connsiteX16" fmla="*/ 16616778 w 20771391"/>
                <a:gd name="connsiteY16" fmla="*/ 6176561 h 6394882"/>
                <a:gd name="connsiteX17" fmla="*/ 15089690 w 20771391"/>
                <a:gd name="connsiteY17" fmla="*/ 5624530 h 6394882"/>
                <a:gd name="connsiteX18" fmla="*/ 13532209 w 20771391"/>
                <a:gd name="connsiteY18" fmla="*/ 5690966 h 6394882"/>
                <a:gd name="connsiteX19" fmla="*/ 13394962 w 20771391"/>
                <a:gd name="connsiteY19" fmla="*/ 5622178 h 6394882"/>
                <a:gd name="connsiteX20" fmla="*/ 13210654 w 20771391"/>
                <a:gd name="connsiteY20" fmla="*/ 5621940 h 6394882"/>
                <a:gd name="connsiteX21" fmla="*/ 12657652 w 20771391"/>
                <a:gd name="connsiteY21" fmla="*/ 5453938 h 6394882"/>
                <a:gd name="connsiteX22" fmla="*/ 11619054 w 20771391"/>
                <a:gd name="connsiteY22" fmla="*/ 6358319 h 6394882"/>
                <a:gd name="connsiteX23" fmla="*/ 10091966 w 20771391"/>
                <a:gd name="connsiteY23" fmla="*/ 5806288 h 6394882"/>
                <a:gd name="connsiteX24" fmla="*/ 7823537 w 20771391"/>
                <a:gd name="connsiteY24" fmla="*/ 5260870 h 6394882"/>
                <a:gd name="connsiteX25" fmla="*/ 7656903 w 20771391"/>
                <a:gd name="connsiteY25" fmla="*/ 5265056 h 6394882"/>
                <a:gd name="connsiteX26" fmla="*/ 7522673 w 20771391"/>
                <a:gd name="connsiteY26" fmla="*/ 5246285 h 6394882"/>
                <a:gd name="connsiteX27" fmla="*/ 7367687 w 20771391"/>
                <a:gd name="connsiteY27" fmla="*/ 5350379 h 6394882"/>
                <a:gd name="connsiteX28" fmla="*/ 6075118 w 20771391"/>
                <a:gd name="connsiteY28" fmla="*/ 5345032 h 6394882"/>
                <a:gd name="connsiteX29" fmla="*/ 5036520 w 20771391"/>
                <a:gd name="connsiteY29" fmla="*/ 6249413 h 6394882"/>
                <a:gd name="connsiteX30" fmla="*/ 3509431 w 20771391"/>
                <a:gd name="connsiteY30" fmla="*/ 5697382 h 6394882"/>
                <a:gd name="connsiteX31" fmla="*/ 1241004 w 20771391"/>
                <a:gd name="connsiteY31" fmla="*/ 5151964 h 6394882"/>
                <a:gd name="connsiteX32" fmla="*/ 243626 w 20771391"/>
                <a:gd name="connsiteY32" fmla="*/ 4545018 h 6394882"/>
                <a:gd name="connsiteX33" fmla="*/ 456743 w 20771391"/>
                <a:gd name="connsiteY33" fmla="*/ 3725742 h 6394882"/>
                <a:gd name="connsiteX34" fmla="*/ 6712 w 20771391"/>
                <a:gd name="connsiteY34" fmla="*/ 2885189 h 6394882"/>
                <a:gd name="connsiteX35" fmla="*/ 828582 w 20771391"/>
                <a:gd name="connsiteY35" fmla="*/ 2138079 h 6394882"/>
                <a:gd name="connsiteX36" fmla="*/ 836443 w 20771391"/>
                <a:gd name="connsiteY36" fmla="*/ 2118384 h 6394882"/>
                <a:gd name="connsiteX37" fmla="*/ 1202545 w 20771391"/>
                <a:gd name="connsiteY37" fmla="*/ 1045519 h 6394882"/>
                <a:gd name="connsiteX38" fmla="*/ 2983546 w 20771391"/>
                <a:gd name="connsiteY38" fmla="*/ 800411 h 6394882"/>
                <a:gd name="connsiteX39" fmla="*/ 2983859 w 20771391"/>
                <a:gd name="connsiteY39" fmla="*/ 799939 h 6394882"/>
                <a:gd name="connsiteX40" fmla="*/ 2982483 w 20771391"/>
                <a:gd name="connsiteY40" fmla="*/ 798974 h 6394882"/>
                <a:gd name="connsiteX41" fmla="*/ 2983913 w 20771391"/>
                <a:gd name="connsiteY41" fmla="*/ 799856 h 6394882"/>
                <a:gd name="connsiteX42" fmla="*/ 3056359 w 20771391"/>
                <a:gd name="connsiteY42" fmla="*/ 690464 h 6394882"/>
                <a:gd name="connsiteX43" fmla="*/ 4779207 w 20771391"/>
                <a:gd name="connsiteY43" fmla="*/ 545960 h 6394882"/>
                <a:gd name="connsiteX44" fmla="*/ 5478902 w 20771391"/>
                <a:gd name="connsiteY44" fmla="*/ 81334 h 6394882"/>
                <a:gd name="connsiteX45" fmla="*/ 5603251 w 20771391"/>
                <a:gd name="connsiteY45" fmla="*/ 72870 h 6394882"/>
                <a:gd name="connsiteX46" fmla="*/ 6264568 w 20771391"/>
                <a:gd name="connsiteY46" fmla="*/ 322755 h 6394882"/>
                <a:gd name="connsiteX47" fmla="*/ 6336392 w 20771391"/>
                <a:gd name="connsiteY47" fmla="*/ 398422 h 6394882"/>
                <a:gd name="connsiteX48" fmla="*/ 6343904 w 20771391"/>
                <a:gd name="connsiteY48" fmla="*/ 388976 h 6394882"/>
                <a:gd name="connsiteX49" fmla="*/ 6337025 w 20771391"/>
                <a:gd name="connsiteY49" fmla="*/ 399088 h 6394882"/>
                <a:gd name="connsiteX50" fmla="*/ 6346667 w 20771391"/>
                <a:gd name="connsiteY50" fmla="*/ 409246 h 6394882"/>
                <a:gd name="connsiteX51" fmla="*/ 7542925 w 20771391"/>
                <a:gd name="connsiteY51" fmla="*/ 151775 h 6394882"/>
                <a:gd name="connsiteX52" fmla="*/ 8149553 w 20771391"/>
                <a:gd name="connsiteY52" fmla="*/ 854177 h 6394882"/>
                <a:gd name="connsiteX53" fmla="*/ 8152836 w 20771391"/>
                <a:gd name="connsiteY53" fmla="*/ 855208 h 6394882"/>
                <a:gd name="connsiteX54" fmla="*/ 8197160 w 20771391"/>
                <a:gd name="connsiteY54" fmla="*/ 869139 h 6394882"/>
                <a:gd name="connsiteX55" fmla="*/ 8283464 w 20771391"/>
                <a:gd name="connsiteY55" fmla="*/ 831675 h 6394882"/>
                <a:gd name="connsiteX56" fmla="*/ 9566080 w 20771391"/>
                <a:gd name="connsiteY56" fmla="*/ 909317 h 6394882"/>
                <a:gd name="connsiteX57" fmla="*/ 9566393 w 20771391"/>
                <a:gd name="connsiteY57" fmla="*/ 908845 h 6394882"/>
                <a:gd name="connsiteX58" fmla="*/ 9565017 w 20771391"/>
                <a:gd name="connsiteY58" fmla="*/ 907880 h 6394882"/>
                <a:gd name="connsiteX59" fmla="*/ 9566447 w 20771391"/>
                <a:gd name="connsiteY59" fmla="*/ 908762 h 6394882"/>
                <a:gd name="connsiteX60" fmla="*/ 9638893 w 20771391"/>
                <a:gd name="connsiteY60" fmla="*/ 799370 h 6394882"/>
                <a:gd name="connsiteX61" fmla="*/ 11361741 w 20771391"/>
                <a:gd name="connsiteY61" fmla="*/ 654866 h 6394882"/>
                <a:gd name="connsiteX62" fmla="*/ 12061436 w 20771391"/>
                <a:gd name="connsiteY62" fmla="*/ 190240 h 6394882"/>
                <a:gd name="connsiteX63" fmla="*/ 12185784 w 20771391"/>
                <a:gd name="connsiteY63" fmla="*/ 181776 h 6394882"/>
                <a:gd name="connsiteX64" fmla="*/ 12847102 w 20771391"/>
                <a:gd name="connsiteY64" fmla="*/ 431661 h 6394882"/>
                <a:gd name="connsiteX65" fmla="*/ 12918926 w 20771391"/>
                <a:gd name="connsiteY65" fmla="*/ 507328 h 6394882"/>
                <a:gd name="connsiteX66" fmla="*/ 12926438 w 20771391"/>
                <a:gd name="connsiteY66" fmla="*/ 497882 h 6394882"/>
                <a:gd name="connsiteX67" fmla="*/ 12919558 w 20771391"/>
                <a:gd name="connsiteY67" fmla="*/ 507994 h 6394882"/>
                <a:gd name="connsiteX68" fmla="*/ 12929200 w 20771391"/>
                <a:gd name="connsiteY68" fmla="*/ 518152 h 6394882"/>
                <a:gd name="connsiteX69" fmla="*/ 14125458 w 20771391"/>
                <a:gd name="connsiteY69" fmla="*/ 260681 h 6394882"/>
                <a:gd name="connsiteX70" fmla="*/ 14597010 w 20771391"/>
                <a:gd name="connsiteY70" fmla="*/ 636575 h 6394882"/>
                <a:gd name="connsiteX71" fmla="*/ 14609605 w 20771391"/>
                <a:gd name="connsiteY71" fmla="*/ 658401 h 6394882"/>
                <a:gd name="connsiteX72" fmla="*/ 14636617 w 20771391"/>
                <a:gd name="connsiteY72" fmla="*/ 617612 h 6394882"/>
                <a:gd name="connsiteX73" fmla="*/ 16359465 w 20771391"/>
                <a:gd name="connsiteY73" fmla="*/ 473108 h 6394882"/>
                <a:gd name="connsiteX74" fmla="*/ 17059160 w 20771391"/>
                <a:gd name="connsiteY74" fmla="*/ 8482 h 6394882"/>
                <a:gd name="connsiteX75" fmla="*/ 17183508 w 20771391"/>
                <a:gd name="connsiteY75" fmla="*/ 18 h 639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0771391" h="6394882">
                  <a:moveTo>
                    <a:pt x="17183508" y="18"/>
                  </a:moveTo>
                  <a:cubicBezTo>
                    <a:pt x="17431168" y="-1462"/>
                    <a:pt x="17669594" y="88605"/>
                    <a:pt x="17844826" y="249903"/>
                  </a:cubicBezTo>
                  <a:lnTo>
                    <a:pt x="17916650" y="325570"/>
                  </a:lnTo>
                  <a:lnTo>
                    <a:pt x="17924162" y="316124"/>
                  </a:lnTo>
                  <a:lnTo>
                    <a:pt x="17917282" y="326236"/>
                  </a:lnTo>
                  <a:lnTo>
                    <a:pt x="17926924" y="336394"/>
                  </a:lnTo>
                  <a:cubicBezTo>
                    <a:pt x="18220570" y="18114"/>
                    <a:pt x="18706298" y="-86399"/>
                    <a:pt x="19123182" y="78923"/>
                  </a:cubicBezTo>
                  <a:cubicBezTo>
                    <a:pt x="19440839" y="204855"/>
                    <a:pt x="19668616" y="468507"/>
                    <a:pt x="19729810" y="781325"/>
                  </a:cubicBezTo>
                  <a:lnTo>
                    <a:pt x="19733094" y="782356"/>
                  </a:lnTo>
                  <a:lnTo>
                    <a:pt x="19863798" y="823435"/>
                  </a:lnTo>
                  <a:cubicBezTo>
                    <a:pt x="20167360" y="938803"/>
                    <a:pt x="20404220" y="1171196"/>
                    <a:pt x="20508334" y="1463025"/>
                  </a:cubicBezTo>
                  <a:cubicBezTo>
                    <a:pt x="20594812" y="1705113"/>
                    <a:pt x="20582490" y="1968047"/>
                    <a:pt x="20473488" y="2202228"/>
                  </a:cubicBezTo>
                  <a:cubicBezTo>
                    <a:pt x="20741424" y="2523384"/>
                    <a:pt x="20835128" y="2939707"/>
                    <a:pt x="20728038" y="3332453"/>
                  </a:cubicBezTo>
                  <a:cubicBezTo>
                    <a:pt x="20585676" y="3854582"/>
                    <a:pt x="20114398" y="4245604"/>
                    <a:pt x="19535604" y="4321796"/>
                  </a:cubicBezTo>
                  <a:cubicBezTo>
                    <a:pt x="19532842" y="4647695"/>
                    <a:pt x="19377095" y="4956774"/>
                    <a:pt x="19108734" y="5169536"/>
                  </a:cubicBezTo>
                  <a:cubicBezTo>
                    <a:pt x="18700986" y="5492848"/>
                    <a:pt x="18111994" y="5534394"/>
                    <a:pt x="17655376" y="5272180"/>
                  </a:cubicBezTo>
                  <a:cubicBezTo>
                    <a:pt x="17507703" y="5722573"/>
                    <a:pt x="17112279" y="6066874"/>
                    <a:pt x="16616778" y="6176561"/>
                  </a:cubicBezTo>
                  <a:cubicBezTo>
                    <a:pt x="16032884" y="6305799"/>
                    <a:pt x="15423494" y="6085562"/>
                    <a:pt x="15089690" y="5624530"/>
                  </a:cubicBezTo>
                  <a:cubicBezTo>
                    <a:pt x="14597269" y="5898030"/>
                    <a:pt x="14012885" y="5904510"/>
                    <a:pt x="13532209" y="5690966"/>
                  </a:cubicBezTo>
                  <a:lnTo>
                    <a:pt x="13394962" y="5622178"/>
                  </a:lnTo>
                  <a:lnTo>
                    <a:pt x="13210654" y="5621940"/>
                  </a:lnTo>
                  <a:cubicBezTo>
                    <a:pt x="13018731" y="5607882"/>
                    <a:pt x="12828884" y="5552268"/>
                    <a:pt x="12657652" y="5453938"/>
                  </a:cubicBezTo>
                  <a:cubicBezTo>
                    <a:pt x="12509979" y="5904331"/>
                    <a:pt x="12114555" y="6248632"/>
                    <a:pt x="11619054" y="6358319"/>
                  </a:cubicBezTo>
                  <a:cubicBezTo>
                    <a:pt x="11035160" y="6487557"/>
                    <a:pt x="10425771" y="6267320"/>
                    <a:pt x="10091966" y="5806288"/>
                  </a:cubicBezTo>
                  <a:cubicBezTo>
                    <a:pt x="9304093" y="6243888"/>
                    <a:pt x="8280793" y="5997918"/>
                    <a:pt x="7823537" y="5260870"/>
                  </a:cubicBezTo>
                  <a:cubicBezTo>
                    <a:pt x="7767390" y="5266926"/>
                    <a:pt x="7711671" y="5268215"/>
                    <a:pt x="7656903" y="5265056"/>
                  </a:cubicBezTo>
                  <a:lnTo>
                    <a:pt x="7522673" y="5246285"/>
                  </a:lnTo>
                  <a:lnTo>
                    <a:pt x="7367687" y="5350379"/>
                  </a:lnTo>
                  <a:cubicBezTo>
                    <a:pt x="6975548" y="5571340"/>
                    <a:pt x="6474659" y="5574469"/>
                    <a:pt x="6075118" y="5345032"/>
                  </a:cubicBezTo>
                  <a:cubicBezTo>
                    <a:pt x="5927445" y="5795425"/>
                    <a:pt x="5532021" y="6139726"/>
                    <a:pt x="5036520" y="6249413"/>
                  </a:cubicBezTo>
                  <a:cubicBezTo>
                    <a:pt x="4452627" y="6378651"/>
                    <a:pt x="3843237" y="6158414"/>
                    <a:pt x="3509431" y="5697382"/>
                  </a:cubicBezTo>
                  <a:cubicBezTo>
                    <a:pt x="2721559" y="6134982"/>
                    <a:pt x="1698259" y="5889012"/>
                    <a:pt x="1241004" y="5151964"/>
                  </a:cubicBezTo>
                  <a:cubicBezTo>
                    <a:pt x="791823" y="5200411"/>
                    <a:pt x="370052" y="4943803"/>
                    <a:pt x="243626" y="4545018"/>
                  </a:cubicBezTo>
                  <a:cubicBezTo>
                    <a:pt x="152048" y="4256496"/>
                    <a:pt x="233002" y="3945116"/>
                    <a:pt x="456743" y="3725742"/>
                  </a:cubicBezTo>
                  <a:cubicBezTo>
                    <a:pt x="139299" y="3553664"/>
                    <a:pt x="-37484" y="3223452"/>
                    <a:pt x="6712" y="2885189"/>
                  </a:cubicBezTo>
                  <a:cubicBezTo>
                    <a:pt x="58557" y="2489136"/>
                    <a:pt x="399799" y="2178906"/>
                    <a:pt x="828582" y="2138079"/>
                  </a:cubicBezTo>
                  <a:cubicBezTo>
                    <a:pt x="831131" y="2131466"/>
                    <a:pt x="833894" y="2124997"/>
                    <a:pt x="836443" y="2118384"/>
                  </a:cubicBezTo>
                  <a:cubicBezTo>
                    <a:pt x="778862" y="1728369"/>
                    <a:pt x="913148" y="1335047"/>
                    <a:pt x="1202545" y="1045519"/>
                  </a:cubicBezTo>
                  <a:cubicBezTo>
                    <a:pt x="1659800" y="588225"/>
                    <a:pt x="2401140" y="486300"/>
                    <a:pt x="2983546" y="800411"/>
                  </a:cubicBezTo>
                  <a:lnTo>
                    <a:pt x="2983859" y="799939"/>
                  </a:lnTo>
                  <a:lnTo>
                    <a:pt x="2982483" y="798974"/>
                  </a:lnTo>
                  <a:lnTo>
                    <a:pt x="2983913" y="799856"/>
                  </a:lnTo>
                  <a:lnTo>
                    <a:pt x="3056359" y="690464"/>
                  </a:lnTo>
                  <a:cubicBezTo>
                    <a:pt x="3450125" y="169732"/>
                    <a:pt x="4272843" y="86383"/>
                    <a:pt x="4779207" y="545960"/>
                  </a:cubicBezTo>
                  <a:cubicBezTo>
                    <a:pt x="4915407" y="294527"/>
                    <a:pt x="5176969" y="120724"/>
                    <a:pt x="5478902" y="81334"/>
                  </a:cubicBezTo>
                  <a:cubicBezTo>
                    <a:pt x="5520441" y="75907"/>
                    <a:pt x="5561974" y="73117"/>
                    <a:pt x="5603251" y="72870"/>
                  </a:cubicBezTo>
                  <a:cubicBezTo>
                    <a:pt x="5850910" y="71390"/>
                    <a:pt x="6089337" y="161457"/>
                    <a:pt x="6264568" y="322755"/>
                  </a:cubicBezTo>
                  <a:lnTo>
                    <a:pt x="6336392" y="398422"/>
                  </a:lnTo>
                  <a:lnTo>
                    <a:pt x="6343904" y="388976"/>
                  </a:lnTo>
                  <a:lnTo>
                    <a:pt x="6337025" y="399088"/>
                  </a:lnTo>
                  <a:lnTo>
                    <a:pt x="6346667" y="409246"/>
                  </a:lnTo>
                  <a:cubicBezTo>
                    <a:pt x="6640313" y="90966"/>
                    <a:pt x="7126040" y="-13546"/>
                    <a:pt x="7542925" y="151775"/>
                  </a:cubicBezTo>
                  <a:cubicBezTo>
                    <a:pt x="7860581" y="277707"/>
                    <a:pt x="8088358" y="541359"/>
                    <a:pt x="8149553" y="854177"/>
                  </a:cubicBezTo>
                  <a:lnTo>
                    <a:pt x="8152836" y="855208"/>
                  </a:lnTo>
                  <a:lnTo>
                    <a:pt x="8197160" y="869139"/>
                  </a:lnTo>
                  <a:lnTo>
                    <a:pt x="8283464" y="831675"/>
                  </a:lnTo>
                  <a:cubicBezTo>
                    <a:pt x="8690151" y="674057"/>
                    <a:pt x="9165676" y="693366"/>
                    <a:pt x="9566080" y="909317"/>
                  </a:cubicBezTo>
                  <a:lnTo>
                    <a:pt x="9566393" y="908845"/>
                  </a:lnTo>
                  <a:lnTo>
                    <a:pt x="9565017" y="907880"/>
                  </a:lnTo>
                  <a:lnTo>
                    <a:pt x="9566447" y="908762"/>
                  </a:lnTo>
                  <a:lnTo>
                    <a:pt x="9638893" y="799370"/>
                  </a:lnTo>
                  <a:cubicBezTo>
                    <a:pt x="10032659" y="278638"/>
                    <a:pt x="10855377" y="195289"/>
                    <a:pt x="11361741" y="654866"/>
                  </a:cubicBezTo>
                  <a:cubicBezTo>
                    <a:pt x="11497941" y="403433"/>
                    <a:pt x="11759502" y="229630"/>
                    <a:pt x="12061436" y="190240"/>
                  </a:cubicBezTo>
                  <a:cubicBezTo>
                    <a:pt x="12102975" y="184813"/>
                    <a:pt x="12144508" y="182023"/>
                    <a:pt x="12185784" y="181776"/>
                  </a:cubicBezTo>
                  <a:cubicBezTo>
                    <a:pt x="12433444" y="180296"/>
                    <a:pt x="12671870" y="270363"/>
                    <a:pt x="12847102" y="431661"/>
                  </a:cubicBezTo>
                  <a:lnTo>
                    <a:pt x="12918926" y="507328"/>
                  </a:lnTo>
                  <a:lnTo>
                    <a:pt x="12926438" y="497882"/>
                  </a:lnTo>
                  <a:lnTo>
                    <a:pt x="12919558" y="507994"/>
                  </a:lnTo>
                  <a:lnTo>
                    <a:pt x="12929200" y="518152"/>
                  </a:lnTo>
                  <a:cubicBezTo>
                    <a:pt x="13222846" y="199872"/>
                    <a:pt x="13708574" y="95360"/>
                    <a:pt x="14125458" y="260681"/>
                  </a:cubicBezTo>
                  <a:cubicBezTo>
                    <a:pt x="14323994" y="339389"/>
                    <a:pt x="14487420" y="471893"/>
                    <a:pt x="14597010" y="636575"/>
                  </a:cubicBezTo>
                  <a:lnTo>
                    <a:pt x="14609605" y="658401"/>
                  </a:lnTo>
                  <a:lnTo>
                    <a:pt x="14636617" y="617612"/>
                  </a:lnTo>
                  <a:cubicBezTo>
                    <a:pt x="15030383" y="96880"/>
                    <a:pt x="15853101" y="13531"/>
                    <a:pt x="16359465" y="473108"/>
                  </a:cubicBezTo>
                  <a:cubicBezTo>
                    <a:pt x="16495664" y="221675"/>
                    <a:pt x="16757226" y="47872"/>
                    <a:pt x="17059160" y="8482"/>
                  </a:cubicBezTo>
                  <a:cubicBezTo>
                    <a:pt x="17100699" y="3055"/>
                    <a:pt x="17142232" y="265"/>
                    <a:pt x="17183508" y="18"/>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95" name="PA_任意多边形 94"/>
          <p:cNvSpPr/>
          <p:nvPr>
            <p:custDataLst>
              <p:tags r:id="rId6"/>
            </p:custDataLst>
          </p:nvPr>
        </p:nvSpPr>
        <p:spPr>
          <a:xfrm rot="234299">
            <a:off x="-3710391" y="5222962"/>
            <a:ext cx="19073511" cy="6772351"/>
          </a:xfrm>
          <a:custGeom>
            <a:avLst/>
            <a:gdLst>
              <a:gd name="connsiteX0" fmla="*/ 14126152 w 19073511"/>
              <a:gd name="connsiteY0" fmla="*/ 8482 h 6772351"/>
              <a:gd name="connsiteX1" fmla="*/ 14291876 w 19073511"/>
              <a:gd name="connsiteY1" fmla="*/ 18 h 6772351"/>
              <a:gd name="connsiteX2" fmla="*/ 15173225 w 19073511"/>
              <a:gd name="connsiteY2" fmla="*/ 249903 h 6772351"/>
              <a:gd name="connsiteX3" fmla="*/ 15268946 w 19073511"/>
              <a:gd name="connsiteY3" fmla="*/ 325570 h 6772351"/>
              <a:gd name="connsiteX4" fmla="*/ 15278958 w 19073511"/>
              <a:gd name="connsiteY4" fmla="*/ 316124 h 6772351"/>
              <a:gd name="connsiteX5" fmla="*/ 15269789 w 19073511"/>
              <a:gd name="connsiteY5" fmla="*/ 326236 h 6772351"/>
              <a:gd name="connsiteX6" fmla="*/ 15282639 w 19073511"/>
              <a:gd name="connsiteY6" fmla="*/ 336394 h 6772351"/>
              <a:gd name="connsiteX7" fmla="*/ 16876914 w 19073511"/>
              <a:gd name="connsiteY7" fmla="*/ 78923 h 6772351"/>
              <a:gd name="connsiteX8" fmla="*/ 17685378 w 19073511"/>
              <a:gd name="connsiteY8" fmla="*/ 781324 h 6772351"/>
              <a:gd name="connsiteX9" fmla="*/ 17689753 w 19073511"/>
              <a:gd name="connsiteY9" fmla="*/ 782356 h 6772351"/>
              <a:gd name="connsiteX10" fmla="*/ 17863946 w 19073511"/>
              <a:gd name="connsiteY10" fmla="*/ 823435 h 6772351"/>
              <a:gd name="connsiteX11" fmla="*/ 18722931 w 19073511"/>
              <a:gd name="connsiteY11" fmla="*/ 1463025 h 6772351"/>
              <a:gd name="connsiteX12" fmla="*/ 18676490 w 19073511"/>
              <a:gd name="connsiteY12" fmla="*/ 2202228 h 6772351"/>
              <a:gd name="connsiteX13" fmla="*/ 19015734 w 19073511"/>
              <a:gd name="connsiteY13" fmla="*/ 3332454 h 6772351"/>
              <a:gd name="connsiteX14" fmla="*/ 17426556 w 19073511"/>
              <a:gd name="connsiteY14" fmla="*/ 4321796 h 6772351"/>
              <a:gd name="connsiteX15" fmla="*/ 16857658 w 19073511"/>
              <a:gd name="connsiteY15" fmla="*/ 5169536 h 6772351"/>
              <a:gd name="connsiteX16" fmla="*/ 14920742 w 19073511"/>
              <a:gd name="connsiteY16" fmla="*/ 5272180 h 6772351"/>
              <a:gd name="connsiteX17" fmla="*/ 13536583 w 19073511"/>
              <a:gd name="connsiteY17" fmla="*/ 6176561 h 6772351"/>
              <a:gd name="connsiteX18" fmla="*/ 11501405 w 19073511"/>
              <a:gd name="connsiteY18" fmla="*/ 5624531 h 6772351"/>
              <a:gd name="connsiteX19" fmla="*/ 10032544 w 19073511"/>
              <a:gd name="connsiteY19" fmla="*/ 5822481 h 6772351"/>
              <a:gd name="connsiteX20" fmla="*/ 9888760 w 19073511"/>
              <a:gd name="connsiteY20" fmla="*/ 5801623 h 6772351"/>
              <a:gd name="connsiteX21" fmla="*/ 9819050 w 19073511"/>
              <a:gd name="connsiteY21" fmla="*/ 5836754 h 6772351"/>
              <a:gd name="connsiteX22" fmla="*/ 8096420 w 19073511"/>
              <a:gd name="connsiteY22" fmla="*/ 5831406 h 6772351"/>
              <a:gd name="connsiteX23" fmla="*/ 6712261 w 19073511"/>
              <a:gd name="connsiteY23" fmla="*/ 6735788 h 6772351"/>
              <a:gd name="connsiteX24" fmla="*/ 4677083 w 19073511"/>
              <a:gd name="connsiteY24" fmla="*/ 6183757 h 6772351"/>
              <a:gd name="connsiteX25" fmla="*/ 1653907 w 19073511"/>
              <a:gd name="connsiteY25" fmla="*/ 5638339 h 6772351"/>
              <a:gd name="connsiteX26" fmla="*/ 324684 w 19073511"/>
              <a:gd name="connsiteY26" fmla="*/ 5031393 h 6772351"/>
              <a:gd name="connsiteX27" fmla="*/ 608709 w 19073511"/>
              <a:gd name="connsiteY27" fmla="*/ 4212116 h 6772351"/>
              <a:gd name="connsiteX28" fmla="*/ 8945 w 19073511"/>
              <a:gd name="connsiteY28" fmla="*/ 3371564 h 6772351"/>
              <a:gd name="connsiteX29" fmla="*/ 1104265 w 19073511"/>
              <a:gd name="connsiteY29" fmla="*/ 2624454 h 6772351"/>
              <a:gd name="connsiteX30" fmla="*/ 1114742 w 19073511"/>
              <a:gd name="connsiteY30" fmla="*/ 2604759 h 6772351"/>
              <a:gd name="connsiteX31" fmla="*/ 1602652 w 19073511"/>
              <a:gd name="connsiteY31" fmla="*/ 1531893 h 6772351"/>
              <a:gd name="connsiteX32" fmla="*/ 3976224 w 19073511"/>
              <a:gd name="connsiteY32" fmla="*/ 1286786 h 6772351"/>
              <a:gd name="connsiteX33" fmla="*/ 3976642 w 19073511"/>
              <a:gd name="connsiteY33" fmla="*/ 1286313 h 6772351"/>
              <a:gd name="connsiteX34" fmla="*/ 3974809 w 19073511"/>
              <a:gd name="connsiteY34" fmla="*/ 1285348 h 6772351"/>
              <a:gd name="connsiteX35" fmla="*/ 3976714 w 19073511"/>
              <a:gd name="connsiteY35" fmla="*/ 1286231 h 6772351"/>
              <a:gd name="connsiteX36" fmla="*/ 4073264 w 19073511"/>
              <a:gd name="connsiteY36" fmla="*/ 1176839 h 6772351"/>
              <a:gd name="connsiteX37" fmla="*/ 6369336 w 19073511"/>
              <a:gd name="connsiteY37" fmla="*/ 1032334 h 6772351"/>
              <a:gd name="connsiteX38" fmla="*/ 7301831 w 19073511"/>
              <a:gd name="connsiteY38" fmla="*/ 567708 h 6772351"/>
              <a:gd name="connsiteX39" fmla="*/ 7467553 w 19073511"/>
              <a:gd name="connsiteY39" fmla="*/ 559245 h 6772351"/>
              <a:gd name="connsiteX40" fmla="*/ 8348902 w 19073511"/>
              <a:gd name="connsiteY40" fmla="*/ 809130 h 6772351"/>
              <a:gd name="connsiteX41" fmla="*/ 8444625 w 19073511"/>
              <a:gd name="connsiteY41" fmla="*/ 884796 h 6772351"/>
              <a:gd name="connsiteX42" fmla="*/ 8454637 w 19073511"/>
              <a:gd name="connsiteY42" fmla="*/ 875351 h 6772351"/>
              <a:gd name="connsiteX43" fmla="*/ 8445467 w 19073511"/>
              <a:gd name="connsiteY43" fmla="*/ 885463 h 6772351"/>
              <a:gd name="connsiteX44" fmla="*/ 8458317 w 19073511"/>
              <a:gd name="connsiteY44" fmla="*/ 895620 h 6772351"/>
              <a:gd name="connsiteX45" fmla="*/ 9407186 w 19073511"/>
              <a:gd name="connsiteY45" fmla="*/ 563042 h 6772351"/>
              <a:gd name="connsiteX46" fmla="*/ 9531010 w 19073511"/>
              <a:gd name="connsiteY46" fmla="*/ 563518 h 6772351"/>
              <a:gd name="connsiteX47" fmla="*/ 9551215 w 19073511"/>
              <a:gd name="connsiteY47" fmla="*/ 560836 h 6772351"/>
              <a:gd name="connsiteX48" fmla="*/ 10800547 w 19073511"/>
              <a:gd name="connsiteY48" fmla="*/ 727559 h 6772351"/>
              <a:gd name="connsiteX49" fmla="*/ 10800964 w 19073511"/>
              <a:gd name="connsiteY49" fmla="*/ 727086 h 6772351"/>
              <a:gd name="connsiteX50" fmla="*/ 10799131 w 19073511"/>
              <a:gd name="connsiteY50" fmla="*/ 726122 h 6772351"/>
              <a:gd name="connsiteX51" fmla="*/ 10801037 w 19073511"/>
              <a:gd name="connsiteY51" fmla="*/ 727004 h 6772351"/>
              <a:gd name="connsiteX52" fmla="*/ 10897586 w 19073511"/>
              <a:gd name="connsiteY52" fmla="*/ 617612 h 6772351"/>
              <a:gd name="connsiteX53" fmla="*/ 13193657 w 19073511"/>
              <a:gd name="connsiteY53" fmla="*/ 473108 h 6772351"/>
              <a:gd name="connsiteX54" fmla="*/ 14126152 w 19073511"/>
              <a:gd name="connsiteY54" fmla="*/ 8482 h 677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9073511" h="6772351">
                <a:moveTo>
                  <a:pt x="14126152" y="8482"/>
                </a:moveTo>
                <a:cubicBezTo>
                  <a:pt x="14181513" y="3055"/>
                  <a:pt x="14236865" y="265"/>
                  <a:pt x="14291876" y="18"/>
                </a:cubicBezTo>
                <a:cubicBezTo>
                  <a:pt x="14621936" y="-1463"/>
                  <a:pt x="14939692" y="88604"/>
                  <a:pt x="15173225" y="249903"/>
                </a:cubicBezTo>
                <a:lnTo>
                  <a:pt x="15268946" y="325570"/>
                </a:lnTo>
                <a:lnTo>
                  <a:pt x="15278958" y="316124"/>
                </a:lnTo>
                <a:lnTo>
                  <a:pt x="15269789" y="326236"/>
                </a:lnTo>
                <a:lnTo>
                  <a:pt x="15282639" y="336394"/>
                </a:lnTo>
                <a:cubicBezTo>
                  <a:pt x="15673987" y="18113"/>
                  <a:pt x="16321325" y="-86399"/>
                  <a:pt x="16876914" y="78923"/>
                </a:cubicBezTo>
                <a:cubicBezTo>
                  <a:pt x="17300260" y="204855"/>
                  <a:pt x="17603824" y="468507"/>
                  <a:pt x="17685378" y="781324"/>
                </a:cubicBezTo>
                <a:lnTo>
                  <a:pt x="17689753" y="782356"/>
                </a:lnTo>
                <a:lnTo>
                  <a:pt x="17863946" y="823435"/>
                </a:lnTo>
                <a:cubicBezTo>
                  <a:pt x="18268506" y="938802"/>
                  <a:pt x="18584175" y="1171196"/>
                  <a:pt x="18722931" y="1463025"/>
                </a:cubicBezTo>
                <a:cubicBezTo>
                  <a:pt x="18838183" y="1705113"/>
                  <a:pt x="18821759" y="1968047"/>
                  <a:pt x="18676490" y="2202228"/>
                </a:cubicBezTo>
                <a:cubicBezTo>
                  <a:pt x="19033574" y="2523383"/>
                  <a:pt x="19158454" y="2939706"/>
                  <a:pt x="19015734" y="3332454"/>
                </a:cubicBezTo>
                <a:cubicBezTo>
                  <a:pt x="18826007" y="3854583"/>
                  <a:pt x="18197925" y="4245604"/>
                  <a:pt x="17426556" y="4321796"/>
                </a:cubicBezTo>
                <a:cubicBezTo>
                  <a:pt x="17422875" y="4647695"/>
                  <a:pt x="17215308" y="4956775"/>
                  <a:pt x="16857658" y="5169536"/>
                </a:cubicBezTo>
                <a:cubicBezTo>
                  <a:pt x="16314245" y="5492848"/>
                  <a:pt x="15529284" y="5534394"/>
                  <a:pt x="14920742" y="5272180"/>
                </a:cubicBezTo>
                <a:cubicBezTo>
                  <a:pt x="14723936" y="5722573"/>
                  <a:pt x="14196947" y="6066873"/>
                  <a:pt x="13536583" y="6176561"/>
                </a:cubicBezTo>
                <a:cubicBezTo>
                  <a:pt x="12758418" y="6305799"/>
                  <a:pt x="11946273" y="6085562"/>
                  <a:pt x="11501405" y="5624531"/>
                </a:cubicBezTo>
                <a:cubicBezTo>
                  <a:pt x="11042024" y="5815980"/>
                  <a:pt x="10522588" y="5876590"/>
                  <a:pt x="10032544" y="5822481"/>
                </a:cubicBezTo>
                <a:lnTo>
                  <a:pt x="9888760" y="5801623"/>
                </a:lnTo>
                <a:lnTo>
                  <a:pt x="9819050" y="5836754"/>
                </a:lnTo>
                <a:cubicBezTo>
                  <a:pt x="9296440" y="6057715"/>
                  <a:pt x="8628895" y="6060844"/>
                  <a:pt x="8096420" y="5831406"/>
                </a:cubicBezTo>
                <a:cubicBezTo>
                  <a:pt x="7899614" y="6281800"/>
                  <a:pt x="7372625" y="6626100"/>
                  <a:pt x="6712261" y="6735788"/>
                </a:cubicBezTo>
                <a:cubicBezTo>
                  <a:pt x="5934096" y="6865026"/>
                  <a:pt x="5121951" y="6644789"/>
                  <a:pt x="4677083" y="6183757"/>
                </a:cubicBezTo>
                <a:cubicBezTo>
                  <a:pt x="3627070" y="6621356"/>
                  <a:pt x="2263300" y="6375387"/>
                  <a:pt x="1653907" y="5638339"/>
                </a:cubicBezTo>
                <a:cubicBezTo>
                  <a:pt x="1055275" y="5686786"/>
                  <a:pt x="493173" y="5430178"/>
                  <a:pt x="324684" y="5031393"/>
                </a:cubicBezTo>
                <a:cubicBezTo>
                  <a:pt x="202636" y="4742871"/>
                  <a:pt x="310526" y="4431492"/>
                  <a:pt x="608709" y="4212116"/>
                </a:cubicBezTo>
                <a:cubicBezTo>
                  <a:pt x="185645" y="4040038"/>
                  <a:pt x="-49956" y="3709827"/>
                  <a:pt x="8945" y="3371564"/>
                </a:cubicBezTo>
                <a:cubicBezTo>
                  <a:pt x="78039" y="2975511"/>
                  <a:pt x="532818" y="2665281"/>
                  <a:pt x="1104265" y="2624454"/>
                </a:cubicBezTo>
                <a:cubicBezTo>
                  <a:pt x="1107663" y="2617841"/>
                  <a:pt x="1111344" y="2611371"/>
                  <a:pt x="1114742" y="2604759"/>
                </a:cubicBezTo>
                <a:cubicBezTo>
                  <a:pt x="1038002" y="2214743"/>
                  <a:pt x="1216968" y="1821422"/>
                  <a:pt x="1602652" y="1531893"/>
                </a:cubicBezTo>
                <a:cubicBezTo>
                  <a:pt x="2212045" y="1074599"/>
                  <a:pt x="3200043" y="972675"/>
                  <a:pt x="3976224" y="1286786"/>
                </a:cubicBezTo>
                <a:lnTo>
                  <a:pt x="3976642" y="1286313"/>
                </a:lnTo>
                <a:lnTo>
                  <a:pt x="3974809" y="1285348"/>
                </a:lnTo>
                <a:lnTo>
                  <a:pt x="3976714" y="1286231"/>
                </a:lnTo>
                <a:lnTo>
                  <a:pt x="4073264" y="1176839"/>
                </a:lnTo>
                <a:cubicBezTo>
                  <a:pt x="4598044" y="656107"/>
                  <a:pt x="5694495" y="572758"/>
                  <a:pt x="6369336" y="1032334"/>
                </a:cubicBezTo>
                <a:cubicBezTo>
                  <a:pt x="6550851" y="780902"/>
                  <a:pt x="6899439" y="607098"/>
                  <a:pt x="7301831" y="567708"/>
                </a:cubicBezTo>
                <a:cubicBezTo>
                  <a:pt x="7357191" y="562282"/>
                  <a:pt x="7412543" y="559492"/>
                  <a:pt x="7467553" y="559245"/>
                </a:cubicBezTo>
                <a:cubicBezTo>
                  <a:pt x="7797614" y="557764"/>
                  <a:pt x="8115369" y="647831"/>
                  <a:pt x="8348902" y="809130"/>
                </a:cubicBezTo>
                <a:lnTo>
                  <a:pt x="8444625" y="884796"/>
                </a:lnTo>
                <a:lnTo>
                  <a:pt x="8454637" y="875351"/>
                </a:lnTo>
                <a:lnTo>
                  <a:pt x="8445467" y="885463"/>
                </a:lnTo>
                <a:lnTo>
                  <a:pt x="8458317" y="895620"/>
                </a:lnTo>
                <a:cubicBezTo>
                  <a:pt x="8702910" y="696695"/>
                  <a:pt x="9047498" y="581273"/>
                  <a:pt x="9407186" y="563042"/>
                </a:cubicBezTo>
                <a:lnTo>
                  <a:pt x="9531010" y="563518"/>
                </a:lnTo>
                <a:lnTo>
                  <a:pt x="9551215" y="560836"/>
                </a:lnTo>
                <a:cubicBezTo>
                  <a:pt x="9971411" y="517457"/>
                  <a:pt x="10412455" y="570504"/>
                  <a:pt x="10800547" y="727559"/>
                </a:cubicBezTo>
                <a:lnTo>
                  <a:pt x="10800964" y="727086"/>
                </a:lnTo>
                <a:lnTo>
                  <a:pt x="10799131" y="726122"/>
                </a:lnTo>
                <a:lnTo>
                  <a:pt x="10801037" y="727004"/>
                </a:lnTo>
                <a:lnTo>
                  <a:pt x="10897586" y="617612"/>
                </a:lnTo>
                <a:cubicBezTo>
                  <a:pt x="11422366" y="96880"/>
                  <a:pt x="12518817" y="13531"/>
                  <a:pt x="13193657" y="473108"/>
                </a:cubicBezTo>
                <a:cubicBezTo>
                  <a:pt x="13375174" y="221675"/>
                  <a:pt x="13723762" y="47871"/>
                  <a:pt x="14126152" y="8482"/>
                </a:cubicBezTo>
                <a:close/>
              </a:path>
            </a:pathLst>
          </a:custGeom>
          <a:solidFill>
            <a:srgbClr val="A4DCC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0" name="TextBox 559"/>
          <p:cNvSpPr txBox="1"/>
          <p:nvPr/>
        </p:nvSpPr>
        <p:spPr>
          <a:xfrm>
            <a:off x="1356204" y="2240698"/>
            <a:ext cx="9228173" cy="1569660"/>
          </a:xfrm>
          <a:prstGeom prst="rect">
            <a:avLst/>
          </a:prstGeom>
          <a:noFill/>
        </p:spPr>
        <p:txBody>
          <a:bodyPr wrap="square" rtlCol="0">
            <a:spAutoFit/>
          </a:bodyPr>
          <a:lstStyle/>
          <a:p>
            <a:r>
              <a:rPr lang="en-US" sz="9600" b="1" dirty="0" err="1">
                <a:solidFill>
                  <a:srgbClr val="019EC7"/>
                </a:solidFill>
                <a:effectLst>
                  <a:glow rad="139700">
                    <a:schemeClr val="accent5">
                      <a:satMod val="175000"/>
                      <a:alpha val="40000"/>
                    </a:schemeClr>
                  </a:glow>
                </a:effectLst>
                <a:latin typeface="UTM Habano" panose="02040603050506020204" pitchFamily="18" charset="0"/>
              </a:rPr>
              <a:t>Chúc</a:t>
            </a:r>
            <a:r>
              <a:rPr lang="en-US" sz="9600" b="1" dirty="0">
                <a:solidFill>
                  <a:srgbClr val="019EC7"/>
                </a:solidFill>
                <a:effectLst>
                  <a:glow rad="139700">
                    <a:schemeClr val="accent5">
                      <a:satMod val="175000"/>
                      <a:alpha val="40000"/>
                    </a:schemeClr>
                  </a:glow>
                </a:effectLst>
                <a:latin typeface="UTM Habano" panose="02040603050506020204" pitchFamily="18" charset="0"/>
              </a:rPr>
              <a:t> </a:t>
            </a:r>
            <a:r>
              <a:rPr lang="en-US" sz="9600" b="1" dirty="0" err="1">
                <a:solidFill>
                  <a:srgbClr val="019EC7"/>
                </a:solidFill>
                <a:effectLst>
                  <a:glow rad="139700">
                    <a:schemeClr val="accent5">
                      <a:satMod val="175000"/>
                      <a:alpha val="40000"/>
                    </a:schemeClr>
                  </a:glow>
                </a:effectLst>
                <a:latin typeface="UTM Habano" panose="02040603050506020204" pitchFamily="18" charset="0"/>
              </a:rPr>
              <a:t>các</a:t>
            </a:r>
            <a:r>
              <a:rPr lang="en-US" sz="9600" b="1" dirty="0">
                <a:solidFill>
                  <a:srgbClr val="019EC7"/>
                </a:solidFill>
                <a:effectLst>
                  <a:glow rad="139700">
                    <a:schemeClr val="accent5">
                      <a:satMod val="175000"/>
                      <a:alpha val="40000"/>
                    </a:schemeClr>
                  </a:glow>
                </a:effectLst>
                <a:latin typeface="UTM Habano" panose="02040603050506020204" pitchFamily="18" charset="0"/>
              </a:rPr>
              <a:t> </a:t>
            </a:r>
            <a:r>
              <a:rPr lang="en-US" sz="9600" b="1" dirty="0" err="1">
                <a:solidFill>
                  <a:srgbClr val="019EC7"/>
                </a:solidFill>
                <a:effectLst>
                  <a:glow rad="139700">
                    <a:schemeClr val="accent5">
                      <a:satMod val="175000"/>
                      <a:alpha val="40000"/>
                    </a:schemeClr>
                  </a:glow>
                </a:effectLst>
                <a:latin typeface="UTM Habano" panose="02040603050506020204" pitchFamily="18" charset="0"/>
              </a:rPr>
              <a:t>em</a:t>
            </a:r>
            <a:r>
              <a:rPr lang="en-US" sz="9600" b="1" dirty="0">
                <a:solidFill>
                  <a:srgbClr val="019EC7"/>
                </a:solidFill>
                <a:effectLst>
                  <a:glow rad="139700">
                    <a:schemeClr val="accent5">
                      <a:satMod val="175000"/>
                      <a:alpha val="40000"/>
                    </a:schemeClr>
                  </a:glow>
                </a:effectLst>
                <a:latin typeface="UTM Habano" panose="02040603050506020204" pitchFamily="18" charset="0"/>
              </a:rPr>
              <a:t> </a:t>
            </a:r>
            <a:r>
              <a:rPr lang="en-US" sz="9600" b="1" dirty="0" err="1">
                <a:solidFill>
                  <a:srgbClr val="019EC7"/>
                </a:solidFill>
                <a:effectLst>
                  <a:glow rad="139700">
                    <a:schemeClr val="accent5">
                      <a:satMod val="175000"/>
                      <a:alpha val="40000"/>
                    </a:schemeClr>
                  </a:glow>
                </a:effectLst>
                <a:latin typeface="UTM Habano" panose="02040603050506020204" pitchFamily="18" charset="0"/>
              </a:rPr>
              <a:t>học</a:t>
            </a:r>
            <a:r>
              <a:rPr lang="en-US" sz="9600" b="1" dirty="0">
                <a:solidFill>
                  <a:srgbClr val="019EC7"/>
                </a:solidFill>
                <a:effectLst>
                  <a:glow rad="139700">
                    <a:schemeClr val="accent5">
                      <a:satMod val="175000"/>
                      <a:alpha val="40000"/>
                    </a:schemeClr>
                  </a:glow>
                </a:effectLst>
                <a:latin typeface="UTM Habano" panose="02040603050506020204" pitchFamily="18" charset="0"/>
              </a:rPr>
              <a:t> </a:t>
            </a:r>
            <a:r>
              <a:rPr lang="en-US" sz="9600" b="1" dirty="0" err="1">
                <a:solidFill>
                  <a:srgbClr val="019EC7"/>
                </a:solidFill>
                <a:effectLst>
                  <a:glow rad="139700">
                    <a:schemeClr val="accent5">
                      <a:satMod val="175000"/>
                      <a:alpha val="40000"/>
                    </a:schemeClr>
                  </a:glow>
                </a:effectLst>
                <a:latin typeface="UTM Habano" panose="02040603050506020204" pitchFamily="18" charset="0"/>
              </a:rPr>
              <a:t>tốt</a:t>
            </a:r>
            <a:r>
              <a:rPr lang="en-US" sz="9600" b="1" dirty="0">
                <a:solidFill>
                  <a:srgbClr val="019EC7"/>
                </a:solidFill>
                <a:effectLst>
                  <a:glow rad="139700">
                    <a:schemeClr val="accent5">
                      <a:satMod val="175000"/>
                      <a:alpha val="40000"/>
                    </a:schemeClr>
                  </a:glow>
                </a:effectLst>
                <a:latin typeface="UTM Habano" panose="02040603050506020204" pitchFamily="18" charset="0"/>
              </a:rPr>
              <a:t>!</a:t>
            </a:r>
            <a:endParaRPr lang="vi-VN" sz="9600" b="1" dirty="0">
              <a:solidFill>
                <a:srgbClr val="019EC7"/>
              </a:solidFill>
              <a:effectLst>
                <a:glow rad="139700">
                  <a:schemeClr val="accent5">
                    <a:satMod val="175000"/>
                    <a:alpha val="40000"/>
                  </a:schemeClr>
                </a:glow>
              </a:effectLst>
            </a:endParaRPr>
          </a:p>
        </p:txBody>
      </p:sp>
    </p:spTree>
    <p:extLst>
      <p:ext uri="{BB962C8B-B14F-4D97-AF65-F5344CB8AC3E}">
        <p14:creationId xmlns:p14="http://schemas.microsoft.com/office/powerpoint/2010/main" val="1837854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EFF4846-9BB9-497D-8D69-FB8ECF244D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45964"/>
            <a:ext cx="12192000" cy="5379964"/>
          </a:xfrm>
          <a:prstGeom prst="rect">
            <a:avLst/>
          </a:prstGeom>
          <a:solidFill>
            <a:srgbClr val="E4F4EF"/>
          </a:solidFill>
        </p:spPr>
      </p:pic>
      <p:grpSp>
        <p:nvGrpSpPr>
          <p:cNvPr id="3" name="组合 2">
            <a:extLst>
              <a:ext uri="{FF2B5EF4-FFF2-40B4-BE49-F238E27FC236}">
                <a16:creationId xmlns:a16="http://schemas.microsoft.com/office/drawing/2014/main" id="{04C23A6A-6A97-4F35-B796-C3F180F46056}"/>
              </a:ext>
            </a:extLst>
          </p:cNvPr>
          <p:cNvGrpSpPr/>
          <p:nvPr/>
        </p:nvGrpSpPr>
        <p:grpSpPr>
          <a:xfrm>
            <a:off x="-1927724" y="3618771"/>
            <a:ext cx="15375451" cy="6659297"/>
            <a:chOff x="-2209892" y="3865124"/>
            <a:chExt cx="15375451" cy="6659297"/>
          </a:xfrm>
          <a:solidFill>
            <a:srgbClr val="8ED7F3"/>
          </a:solidFill>
        </p:grpSpPr>
        <p:sp>
          <p:nvSpPr>
            <p:cNvPr id="4" name="任意多边形 1">
              <a:extLst>
                <a:ext uri="{FF2B5EF4-FFF2-40B4-BE49-F238E27FC236}">
                  <a16:creationId xmlns:a16="http://schemas.microsoft.com/office/drawing/2014/main" id="{DF2CA752-73CE-466A-98EF-A6D66F568D09}"/>
                </a:ext>
              </a:extLst>
            </p:cNvPr>
            <p:cNvSpPr/>
            <p:nvPr/>
          </p:nvSpPr>
          <p:spPr>
            <a:xfrm>
              <a:off x="-2209892" y="386512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5" name="任意多边形 2">
              <a:extLst>
                <a:ext uri="{FF2B5EF4-FFF2-40B4-BE49-F238E27FC236}">
                  <a16:creationId xmlns:a16="http://schemas.microsoft.com/office/drawing/2014/main" id="{A492AAB8-A963-43CA-8CF2-599A467A505A}"/>
                </a:ext>
              </a:extLst>
            </p:cNvPr>
            <p:cNvSpPr/>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gr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grpSp>
      <p:pic>
        <p:nvPicPr>
          <p:cNvPr id="933" name="Picture 6" descr="Is The Earth Alive? That Depends On Your Definition Of Life : 13.7: Cosmos  And Culture : N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0002" y="299701"/>
            <a:ext cx="6115786" cy="5898954"/>
          </a:xfrm>
          <a:prstGeom prst="rect">
            <a:avLst/>
          </a:prstGeom>
          <a:noFill/>
          <a:extLst>
            <a:ext uri="{909E8E84-426E-40DD-AFC4-6F175D3DCCD1}">
              <a14:hiddenFill xmlns:a14="http://schemas.microsoft.com/office/drawing/2010/main">
                <a:solidFill>
                  <a:srgbClr val="FFFFFF"/>
                </a:solidFill>
              </a14:hiddenFill>
            </a:ext>
          </a:extLst>
        </p:spPr>
      </p:pic>
      <p:pic>
        <p:nvPicPr>
          <p:cNvPr id="934" name="Picture 9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83" y="299701"/>
            <a:ext cx="5923128" cy="3534771"/>
          </a:xfrm>
          <a:prstGeom prst="rect">
            <a:avLst/>
          </a:prstGeom>
        </p:spPr>
      </p:pic>
      <p:sp>
        <p:nvSpPr>
          <p:cNvPr id="935" name="标题 1"/>
          <p:cNvSpPr txBox="1"/>
          <p:nvPr/>
        </p:nvSpPr>
        <p:spPr>
          <a:xfrm rot="21384980">
            <a:off x="796889" y="1805179"/>
            <a:ext cx="4738782" cy="8454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zh-CN" sz="3600" b="1" spc="-150" dirty="0" err="1">
                <a:solidFill>
                  <a:srgbClr val="2F2F2F"/>
                </a:solidFill>
                <a:latin typeface="UTM Times" panose="02040603050506020204" pitchFamily="18" charset="0"/>
                <a:ea typeface="方正字迹-张乃仁行楷简体" panose="02010600010101010101" pitchFamily="2" charset="-122"/>
              </a:rPr>
              <a:t>Nếu</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trên</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Trái</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Đất</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C42B2B"/>
                </a:solidFill>
                <a:latin typeface="UTM Times" panose="02040603050506020204" pitchFamily="18" charset="0"/>
                <a:ea typeface="方正字迹-张乃仁行楷简体" panose="02010600010101010101" pitchFamily="2" charset="-122"/>
              </a:rPr>
              <a:t>không</a:t>
            </a:r>
            <a:r>
              <a:rPr lang="en-US" altLang="zh-CN" sz="3600" b="1" spc="-150" dirty="0">
                <a:solidFill>
                  <a:srgbClr val="C42B2B"/>
                </a:solidFill>
                <a:latin typeface="UTM Times" panose="02040603050506020204" pitchFamily="18" charset="0"/>
                <a:ea typeface="方正字迹-张乃仁行楷简体" panose="02010600010101010101" pitchFamily="2" charset="-122"/>
              </a:rPr>
              <a:t> </a:t>
            </a:r>
            <a:r>
              <a:rPr lang="en-US" altLang="zh-CN" sz="3600" b="1" spc="-150" dirty="0" err="1">
                <a:solidFill>
                  <a:srgbClr val="C42B2B"/>
                </a:solidFill>
                <a:latin typeface="UTM Times" panose="02040603050506020204" pitchFamily="18" charset="0"/>
                <a:ea typeface="方正字迹-张乃仁行楷简体" panose="02010600010101010101" pitchFamily="2" charset="-122"/>
              </a:rPr>
              <a:t>còn</a:t>
            </a:r>
            <a:r>
              <a:rPr lang="en-US" altLang="zh-CN" sz="3600" b="1" spc="-150" dirty="0">
                <a:solidFill>
                  <a:srgbClr val="C42B2B"/>
                </a:solidFill>
                <a:latin typeface="UTM Times" panose="02040603050506020204" pitchFamily="18" charset="0"/>
                <a:ea typeface="方正字迹-张乃仁行楷简体" panose="02010600010101010101" pitchFamily="2" charset="-122"/>
              </a:rPr>
              <a:t> </a:t>
            </a:r>
            <a:r>
              <a:rPr lang="en-US" altLang="zh-CN" sz="3600" b="1" spc="-150" dirty="0" err="1">
                <a:solidFill>
                  <a:srgbClr val="C42B2B"/>
                </a:solidFill>
                <a:latin typeface="UTM Times" panose="02040603050506020204" pitchFamily="18" charset="0"/>
                <a:ea typeface="方正字迹-张乃仁行楷简体" panose="02010600010101010101" pitchFamily="2" charset="-122"/>
              </a:rPr>
              <a:t>nước</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thì</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chuyện</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gì</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sẽ</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xảy</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ra</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với</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a:t>
            </a:r>
            <a:r>
              <a:rPr lang="en-US" altLang="zh-CN" sz="3600" b="1" spc="-150" dirty="0" err="1">
                <a:solidFill>
                  <a:srgbClr val="2F2F2F"/>
                </a:solidFill>
                <a:latin typeface="UTM Times" panose="02040603050506020204" pitchFamily="18" charset="0"/>
                <a:ea typeface="方正字迹-张乃仁行楷简体" panose="02010600010101010101" pitchFamily="2" charset="-122"/>
              </a:rPr>
              <a:t>chúng</a:t>
            </a:r>
            <a:r>
              <a:rPr lang="en-US" altLang="zh-CN" sz="3600" b="1" spc="-150" dirty="0">
                <a:solidFill>
                  <a:srgbClr val="2F2F2F"/>
                </a:solidFill>
                <a:latin typeface="UTM Times" panose="02040603050506020204" pitchFamily="18" charset="0"/>
                <a:ea typeface="方正字迹-张乃仁行楷简体" panose="02010600010101010101" pitchFamily="2" charset="-122"/>
              </a:rPr>
              <a:t> ta?</a:t>
            </a:r>
            <a:endParaRPr lang="zh-CN" altLang="en-US" sz="3600" b="1" spc="-150" dirty="0">
              <a:solidFill>
                <a:srgbClr val="2F2F2F"/>
              </a:solidFill>
              <a:latin typeface="UTM Times" panose="02040603050506020204" pitchFamily="18" charset="0"/>
              <a:ea typeface="方正字迹-张乃仁行楷简体" panose="02010600010101010101" pitchFamily="2" charset="-122"/>
            </a:endParaRPr>
          </a:p>
        </p:txBody>
      </p:sp>
      <p:pic>
        <p:nvPicPr>
          <p:cNvPr id="936" name="Picture 2" descr="Có gì nếu Trái Đất Đã không có khí quyể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0002" y="125530"/>
            <a:ext cx="6507015" cy="650701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组合 2">
            <a:extLst>
              <a:ext uri="{FF2B5EF4-FFF2-40B4-BE49-F238E27FC236}">
                <a16:creationId xmlns:a16="http://schemas.microsoft.com/office/drawing/2014/main" id="{6A69F164-272D-42EA-BEDD-63E96BA33A5B}"/>
              </a:ext>
            </a:extLst>
          </p:cNvPr>
          <p:cNvGrpSpPr/>
          <p:nvPr/>
        </p:nvGrpSpPr>
        <p:grpSpPr>
          <a:xfrm>
            <a:off x="949269" y="4964961"/>
            <a:ext cx="15375451" cy="6659297"/>
            <a:chOff x="-2209892" y="3865124"/>
            <a:chExt cx="15375451" cy="6659297"/>
          </a:xfrm>
          <a:solidFill>
            <a:srgbClr val="8ED7F3"/>
          </a:solidFill>
        </p:grpSpPr>
        <p:sp>
          <p:nvSpPr>
            <p:cNvPr id="11" name="任意多边形 1">
              <a:extLst>
                <a:ext uri="{FF2B5EF4-FFF2-40B4-BE49-F238E27FC236}">
                  <a16:creationId xmlns:a16="http://schemas.microsoft.com/office/drawing/2014/main" id="{810D728F-9553-40FD-92C8-DCBC93FD7081}"/>
                </a:ext>
              </a:extLst>
            </p:cNvPr>
            <p:cNvSpPr/>
            <p:nvPr/>
          </p:nvSpPr>
          <p:spPr>
            <a:xfrm>
              <a:off x="-2209892" y="386512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12" name="任意多边形 2">
              <a:extLst>
                <a:ext uri="{FF2B5EF4-FFF2-40B4-BE49-F238E27FC236}">
                  <a16:creationId xmlns:a16="http://schemas.microsoft.com/office/drawing/2014/main" id="{23486D18-6D2F-4DC7-BED8-9DCAAF0B41BF}"/>
                </a:ext>
              </a:extLst>
            </p:cNvPr>
            <p:cNvSpPr/>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gr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grpSp>
    </p:spTree>
    <p:extLst>
      <p:ext uri="{BB962C8B-B14F-4D97-AF65-F5344CB8AC3E}">
        <p14:creationId xmlns:p14="http://schemas.microsoft.com/office/powerpoint/2010/main" val="459110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935"/>
                                        </p:tgtEl>
                                        <p:attrNameLst>
                                          <p:attrName>style.visibility</p:attrName>
                                        </p:attrNameLst>
                                      </p:cBhvr>
                                      <p:to>
                                        <p:strVal val="visible"/>
                                      </p:to>
                                    </p:set>
                                    <p:animEffect transition="in" filter="barn(outVertical)">
                                      <p:cBhvr>
                                        <p:cTn id="7" dur="500"/>
                                        <p:tgtEl>
                                          <p:spTgt spid="935"/>
                                        </p:tgtEl>
                                      </p:cBhvr>
                                    </p:animEffect>
                                  </p:childTnLst>
                                </p:cTn>
                              </p:par>
                              <p:par>
                                <p:cTn id="8" presetID="16" presetClass="entr" presetSubtype="37" fill="hold" nodeType="withEffect">
                                  <p:stCondLst>
                                    <p:cond delay="0"/>
                                  </p:stCondLst>
                                  <p:childTnLst>
                                    <p:set>
                                      <p:cBhvr>
                                        <p:cTn id="9" dur="1" fill="hold">
                                          <p:stCondLst>
                                            <p:cond delay="0"/>
                                          </p:stCondLst>
                                        </p:cTn>
                                        <p:tgtEl>
                                          <p:spTgt spid="934"/>
                                        </p:tgtEl>
                                        <p:attrNameLst>
                                          <p:attrName>style.visibility</p:attrName>
                                        </p:attrNameLst>
                                      </p:cBhvr>
                                      <p:to>
                                        <p:strVal val="visible"/>
                                      </p:to>
                                    </p:set>
                                    <p:animEffect transition="in" filter="barn(outVertical)">
                                      <p:cBhvr>
                                        <p:cTn id="10" dur="500"/>
                                        <p:tgtEl>
                                          <p:spTgt spid="934"/>
                                        </p:tgtEl>
                                      </p:cBhvr>
                                    </p:animEffect>
                                  </p:childTnLst>
                                </p:cTn>
                              </p:par>
                              <p:par>
                                <p:cTn id="11" presetID="19" presetClass="entr" presetSubtype="10" fill="hold" nodeType="withEffect">
                                  <p:stCondLst>
                                    <p:cond delay="0"/>
                                  </p:stCondLst>
                                  <p:childTnLst>
                                    <p:set>
                                      <p:cBhvr>
                                        <p:cTn id="12" dur="1" fill="hold">
                                          <p:stCondLst>
                                            <p:cond delay="0"/>
                                          </p:stCondLst>
                                        </p:cTn>
                                        <p:tgtEl>
                                          <p:spTgt spid="933"/>
                                        </p:tgtEl>
                                        <p:attrNameLst>
                                          <p:attrName>style.visibility</p:attrName>
                                        </p:attrNameLst>
                                      </p:cBhvr>
                                      <p:to>
                                        <p:strVal val="visible"/>
                                      </p:to>
                                    </p:set>
                                    <p:anim calcmode="lin" valueType="num">
                                      <p:cBhvr>
                                        <p:cTn id="13" dur="5000" fill="hold"/>
                                        <p:tgtEl>
                                          <p:spTgt spid="933"/>
                                        </p:tgtEl>
                                        <p:attrNameLst>
                                          <p:attrName>ppt_w</p:attrName>
                                        </p:attrNameLst>
                                      </p:cBhvr>
                                      <p:tavLst>
                                        <p:tav tm="0" fmla="#ppt_w*sin(2.5*pi*$)">
                                          <p:val>
                                            <p:fltVal val="0"/>
                                          </p:val>
                                        </p:tav>
                                        <p:tav tm="100000">
                                          <p:val>
                                            <p:fltVal val="1"/>
                                          </p:val>
                                        </p:tav>
                                      </p:tavLst>
                                    </p:anim>
                                    <p:anim calcmode="lin" valueType="num">
                                      <p:cBhvr>
                                        <p:cTn id="14" dur="5000" fill="hold"/>
                                        <p:tgtEl>
                                          <p:spTgt spid="933"/>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33"/>
                                        </p:tgtEl>
                                        <p:attrNameLst>
                                          <p:attrName>style.visibility</p:attrName>
                                        </p:attrNameLst>
                                      </p:cBhvr>
                                      <p:to>
                                        <p:strVal val="hidden"/>
                                      </p:to>
                                    </p:set>
                                  </p:childTnLst>
                                </p:cTn>
                              </p:par>
                            </p:childTnLst>
                          </p:cTn>
                        </p:par>
                        <p:par>
                          <p:cTn id="19" fill="hold">
                            <p:stCondLst>
                              <p:cond delay="0"/>
                            </p:stCondLst>
                            <p:childTnLst>
                              <p:par>
                                <p:cTn id="20" presetID="22" presetClass="entr" presetSubtype="4" fill="hold" nodeType="afterEffect">
                                  <p:stCondLst>
                                    <p:cond delay="0"/>
                                  </p:stCondLst>
                                  <p:childTnLst>
                                    <p:set>
                                      <p:cBhvr>
                                        <p:cTn id="21" dur="1" fill="hold">
                                          <p:stCondLst>
                                            <p:cond delay="0"/>
                                          </p:stCondLst>
                                        </p:cTn>
                                        <p:tgtEl>
                                          <p:spTgt spid="936"/>
                                        </p:tgtEl>
                                        <p:attrNameLst>
                                          <p:attrName>style.visibility</p:attrName>
                                        </p:attrNameLst>
                                      </p:cBhvr>
                                      <p:to>
                                        <p:strVal val="visible"/>
                                      </p:to>
                                    </p:set>
                                    <p:animEffect transition="in" filter="wipe(down)">
                                      <p:cBhvr>
                                        <p:cTn id="22" dur="500"/>
                                        <p:tgtEl>
                                          <p:spTgt spid="9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6" descr="51miz-E1033310-30F1C9C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195" y="-76835"/>
            <a:ext cx="12228195" cy="6934835"/>
          </a:xfrm>
          <a:prstGeom prst="rect">
            <a:avLst/>
          </a:prstGeom>
        </p:spPr>
      </p:pic>
      <p:sp>
        <p:nvSpPr>
          <p:cNvPr id="98" name="PA_任意多边形 97"/>
          <p:cNvSpPr/>
          <p:nvPr>
            <p:custDataLst>
              <p:tags r:id="rId1"/>
            </p:custDataLst>
          </p:nvPr>
        </p:nvSpPr>
        <p:spPr>
          <a:xfrm>
            <a:off x="-2191619" y="3978404"/>
            <a:ext cx="15357178" cy="6546017"/>
          </a:xfrm>
          <a:custGeom>
            <a:avLst/>
            <a:gdLst>
              <a:gd name="connsiteX0" fmla="*/ 11183573 w 15357178"/>
              <a:gd name="connsiteY0" fmla="*/ 18 h 6546017"/>
              <a:gd name="connsiteX1" fmla="*/ 11952849 w 15357178"/>
              <a:gd name="connsiteY1" fmla="*/ 249903 h 6546017"/>
              <a:gd name="connsiteX2" fmla="*/ 12036399 w 15357178"/>
              <a:gd name="connsiteY2" fmla="*/ 325570 h 6546017"/>
              <a:gd name="connsiteX3" fmla="*/ 12045138 w 15357178"/>
              <a:gd name="connsiteY3" fmla="*/ 316124 h 6546017"/>
              <a:gd name="connsiteX4" fmla="*/ 12037135 w 15357178"/>
              <a:gd name="connsiteY4" fmla="*/ 326236 h 6546017"/>
              <a:gd name="connsiteX5" fmla="*/ 12048351 w 15357178"/>
              <a:gd name="connsiteY5" fmla="*/ 336394 h 6546017"/>
              <a:gd name="connsiteX6" fmla="*/ 13439899 w 15357178"/>
              <a:gd name="connsiteY6" fmla="*/ 78923 h 6546017"/>
              <a:gd name="connsiteX7" fmla="*/ 14145560 w 15357178"/>
              <a:gd name="connsiteY7" fmla="*/ 781325 h 6546017"/>
              <a:gd name="connsiteX8" fmla="*/ 14149379 w 15357178"/>
              <a:gd name="connsiteY8" fmla="*/ 782356 h 6546017"/>
              <a:gd name="connsiteX9" fmla="*/ 14301422 w 15357178"/>
              <a:gd name="connsiteY9" fmla="*/ 823435 h 6546017"/>
              <a:gd name="connsiteX10" fmla="*/ 15051178 w 15357178"/>
              <a:gd name="connsiteY10" fmla="*/ 1463025 h 6546017"/>
              <a:gd name="connsiteX11" fmla="*/ 15010643 w 15357178"/>
              <a:gd name="connsiteY11" fmla="*/ 2202228 h 6546017"/>
              <a:gd name="connsiteX12" fmla="*/ 15306748 w 15357178"/>
              <a:gd name="connsiteY12" fmla="*/ 3332453 h 6546017"/>
              <a:gd name="connsiteX13" fmla="*/ 13919650 w 15357178"/>
              <a:gd name="connsiteY13" fmla="*/ 4321796 h 6546017"/>
              <a:gd name="connsiteX14" fmla="*/ 13423092 w 15357178"/>
              <a:gd name="connsiteY14" fmla="*/ 5169536 h 6546017"/>
              <a:gd name="connsiteX15" fmla="*/ 11732473 w 15357178"/>
              <a:gd name="connsiteY15" fmla="*/ 5272180 h 6546017"/>
              <a:gd name="connsiteX16" fmla="*/ 10524323 w 15357178"/>
              <a:gd name="connsiteY16" fmla="*/ 6176561 h 6546017"/>
              <a:gd name="connsiteX17" fmla="*/ 8747937 w 15357178"/>
              <a:gd name="connsiteY17" fmla="*/ 5624530 h 6546017"/>
              <a:gd name="connsiteX18" fmla="*/ 7107332 w 15357178"/>
              <a:gd name="connsiteY18" fmla="*/ 5748382 h 6546017"/>
              <a:gd name="connsiteX19" fmla="*/ 6960886 w 15357178"/>
              <a:gd name="connsiteY19" fmla="*/ 5699250 h 6546017"/>
              <a:gd name="connsiteX20" fmla="*/ 6807099 w 15357178"/>
              <a:gd name="connsiteY20" fmla="*/ 5746125 h 6546017"/>
              <a:gd name="connsiteX21" fmla="*/ 5899414 w 15357178"/>
              <a:gd name="connsiteY21" fmla="*/ 5605072 h 6546017"/>
              <a:gd name="connsiteX22" fmla="*/ 4890854 w 15357178"/>
              <a:gd name="connsiteY22" fmla="*/ 6509454 h 6546017"/>
              <a:gd name="connsiteX23" fmla="*/ 3407932 w 15357178"/>
              <a:gd name="connsiteY23" fmla="*/ 5957423 h 6546017"/>
              <a:gd name="connsiteX24" fmla="*/ 1205111 w 15357178"/>
              <a:gd name="connsiteY24" fmla="*/ 5412006 h 6546017"/>
              <a:gd name="connsiteX25" fmla="*/ 236579 w 15357178"/>
              <a:gd name="connsiteY25" fmla="*/ 4805060 h 6546017"/>
              <a:gd name="connsiteX26" fmla="*/ 443532 w 15357178"/>
              <a:gd name="connsiteY26" fmla="*/ 3985783 h 6546017"/>
              <a:gd name="connsiteX27" fmla="*/ 6517 w 15357178"/>
              <a:gd name="connsiteY27" fmla="*/ 3145230 h 6546017"/>
              <a:gd name="connsiteX28" fmla="*/ 804616 w 15357178"/>
              <a:gd name="connsiteY28" fmla="*/ 2398120 h 6546017"/>
              <a:gd name="connsiteX29" fmla="*/ 812250 w 15357178"/>
              <a:gd name="connsiteY29" fmla="*/ 2378425 h 6546017"/>
              <a:gd name="connsiteX30" fmla="*/ 1167764 w 15357178"/>
              <a:gd name="connsiteY30" fmla="*/ 1305560 h 6546017"/>
              <a:gd name="connsiteX31" fmla="*/ 2897255 w 15357178"/>
              <a:gd name="connsiteY31" fmla="*/ 1060452 h 6546017"/>
              <a:gd name="connsiteX32" fmla="*/ 2897559 w 15357178"/>
              <a:gd name="connsiteY32" fmla="*/ 1059980 h 6546017"/>
              <a:gd name="connsiteX33" fmla="*/ 2896224 w 15357178"/>
              <a:gd name="connsiteY33" fmla="*/ 1059015 h 6546017"/>
              <a:gd name="connsiteX34" fmla="*/ 2897612 w 15357178"/>
              <a:gd name="connsiteY34" fmla="*/ 1059897 h 6546017"/>
              <a:gd name="connsiteX35" fmla="*/ 2967962 w 15357178"/>
              <a:gd name="connsiteY35" fmla="*/ 950505 h 6546017"/>
              <a:gd name="connsiteX36" fmla="*/ 4640984 w 15357178"/>
              <a:gd name="connsiteY36" fmla="*/ 806001 h 6546017"/>
              <a:gd name="connsiteX37" fmla="*/ 5320441 w 15357178"/>
              <a:gd name="connsiteY37" fmla="*/ 341375 h 6546017"/>
              <a:gd name="connsiteX38" fmla="*/ 5441194 w 15357178"/>
              <a:gd name="connsiteY38" fmla="*/ 332911 h 6546017"/>
              <a:gd name="connsiteX39" fmla="*/ 6083385 w 15357178"/>
              <a:gd name="connsiteY39" fmla="*/ 582796 h 6546017"/>
              <a:gd name="connsiteX40" fmla="*/ 6153132 w 15357178"/>
              <a:gd name="connsiteY40" fmla="*/ 658463 h 6546017"/>
              <a:gd name="connsiteX41" fmla="*/ 6160427 w 15357178"/>
              <a:gd name="connsiteY41" fmla="*/ 649017 h 6546017"/>
              <a:gd name="connsiteX42" fmla="*/ 6153746 w 15357178"/>
              <a:gd name="connsiteY42" fmla="*/ 659129 h 6546017"/>
              <a:gd name="connsiteX43" fmla="*/ 6163109 w 15357178"/>
              <a:gd name="connsiteY43" fmla="*/ 669287 h 6546017"/>
              <a:gd name="connsiteX44" fmla="*/ 7324770 w 15357178"/>
              <a:gd name="connsiteY44" fmla="*/ 411816 h 6546017"/>
              <a:gd name="connsiteX45" fmla="*/ 7538593 w 15357178"/>
              <a:gd name="connsiteY45" fmla="*/ 530704 h 6546017"/>
              <a:gd name="connsiteX46" fmla="*/ 7582444 w 15357178"/>
              <a:gd name="connsiteY46" fmla="*/ 566853 h 6546017"/>
              <a:gd name="connsiteX47" fmla="*/ 7601474 w 15357178"/>
              <a:gd name="connsiteY47" fmla="*/ 569035 h 6546017"/>
              <a:gd name="connsiteX48" fmla="*/ 8136199 w 15357178"/>
              <a:gd name="connsiteY48" fmla="*/ 727559 h 6546017"/>
              <a:gd name="connsiteX49" fmla="*/ 8136563 w 15357178"/>
              <a:gd name="connsiteY49" fmla="*/ 727087 h 6546017"/>
              <a:gd name="connsiteX50" fmla="*/ 8134963 w 15357178"/>
              <a:gd name="connsiteY50" fmla="*/ 726122 h 6546017"/>
              <a:gd name="connsiteX51" fmla="*/ 8136627 w 15357178"/>
              <a:gd name="connsiteY51" fmla="*/ 727004 h 6546017"/>
              <a:gd name="connsiteX52" fmla="*/ 8220899 w 15357178"/>
              <a:gd name="connsiteY52" fmla="*/ 617612 h 6546017"/>
              <a:gd name="connsiteX53" fmla="*/ 10225004 w 15357178"/>
              <a:gd name="connsiteY53" fmla="*/ 473108 h 6546017"/>
              <a:gd name="connsiteX54" fmla="*/ 11038923 w 15357178"/>
              <a:gd name="connsiteY54" fmla="*/ 8482 h 6546017"/>
              <a:gd name="connsiteX55" fmla="*/ 11183573 w 15357178"/>
              <a:gd name="connsiteY55" fmla="*/ 18 h 65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357178" h="6546017">
                <a:moveTo>
                  <a:pt x="11183573" y="18"/>
                </a:moveTo>
                <a:cubicBezTo>
                  <a:pt x="11471663" y="-1462"/>
                  <a:pt x="11749013" y="88605"/>
                  <a:pt x="11952849" y="249903"/>
                </a:cubicBezTo>
                <a:lnTo>
                  <a:pt x="12036399" y="325570"/>
                </a:lnTo>
                <a:lnTo>
                  <a:pt x="12045138" y="316124"/>
                </a:lnTo>
                <a:lnTo>
                  <a:pt x="12037135" y="326236"/>
                </a:lnTo>
                <a:lnTo>
                  <a:pt x="12048351" y="336394"/>
                </a:lnTo>
                <a:cubicBezTo>
                  <a:pt x="12389935" y="18114"/>
                  <a:pt x="12954959" y="-86399"/>
                  <a:pt x="13439899" y="78923"/>
                </a:cubicBezTo>
                <a:cubicBezTo>
                  <a:pt x="13809413" y="204855"/>
                  <a:pt x="14074376" y="468507"/>
                  <a:pt x="14145560" y="781325"/>
                </a:cubicBezTo>
                <a:lnTo>
                  <a:pt x="14149379" y="782356"/>
                </a:lnTo>
                <a:lnTo>
                  <a:pt x="14301422" y="823435"/>
                </a:lnTo>
                <a:cubicBezTo>
                  <a:pt x="14654538" y="938803"/>
                  <a:pt x="14930067" y="1171196"/>
                  <a:pt x="15051178" y="1463025"/>
                </a:cubicBezTo>
                <a:cubicBezTo>
                  <a:pt x="15151775" y="1705113"/>
                  <a:pt x="15137439" y="1968047"/>
                  <a:pt x="15010643" y="2202228"/>
                </a:cubicBezTo>
                <a:cubicBezTo>
                  <a:pt x="15322320" y="2523384"/>
                  <a:pt x="15431320" y="2939707"/>
                  <a:pt x="15306748" y="3332453"/>
                </a:cubicBezTo>
                <a:cubicBezTo>
                  <a:pt x="15141147" y="3854582"/>
                  <a:pt x="14592931" y="4245604"/>
                  <a:pt x="13919650" y="4321796"/>
                </a:cubicBezTo>
                <a:cubicBezTo>
                  <a:pt x="13916436" y="4647695"/>
                  <a:pt x="13735263" y="4956774"/>
                  <a:pt x="13423092" y="5169536"/>
                </a:cubicBezTo>
                <a:cubicBezTo>
                  <a:pt x="12948779" y="5492848"/>
                  <a:pt x="12263633" y="5534394"/>
                  <a:pt x="11732473" y="5272180"/>
                </a:cubicBezTo>
                <a:cubicBezTo>
                  <a:pt x="11560692" y="5722573"/>
                  <a:pt x="11100715" y="6066874"/>
                  <a:pt x="10524323" y="6176561"/>
                </a:cubicBezTo>
                <a:cubicBezTo>
                  <a:pt x="9845109" y="6305799"/>
                  <a:pt x="9136235" y="6085562"/>
                  <a:pt x="8747937" y="5624530"/>
                </a:cubicBezTo>
                <a:cubicBezTo>
                  <a:pt x="8232409" y="5870680"/>
                  <a:pt x="7630230" y="5900544"/>
                  <a:pt x="7107332" y="5748382"/>
                </a:cubicBezTo>
                <a:lnTo>
                  <a:pt x="6960886" y="5699250"/>
                </a:lnTo>
                <a:lnTo>
                  <a:pt x="6807099" y="5746125"/>
                </a:lnTo>
                <a:cubicBezTo>
                  <a:pt x="6503893" y="5814184"/>
                  <a:pt x="6176547" y="5768956"/>
                  <a:pt x="5899414" y="5605072"/>
                </a:cubicBezTo>
                <a:cubicBezTo>
                  <a:pt x="5756012" y="6055466"/>
                  <a:pt x="5372025" y="6399766"/>
                  <a:pt x="4890854" y="6509454"/>
                </a:cubicBezTo>
                <a:cubicBezTo>
                  <a:pt x="4323848" y="6638692"/>
                  <a:pt x="3732083" y="6418455"/>
                  <a:pt x="3407932" y="5957423"/>
                </a:cubicBezTo>
                <a:cubicBezTo>
                  <a:pt x="2642846" y="6395022"/>
                  <a:pt x="1649141" y="6149052"/>
                  <a:pt x="1205111" y="5412006"/>
                </a:cubicBezTo>
                <a:cubicBezTo>
                  <a:pt x="768921" y="5460452"/>
                  <a:pt x="359348" y="5203844"/>
                  <a:pt x="236579" y="4805060"/>
                </a:cubicBezTo>
                <a:cubicBezTo>
                  <a:pt x="147649" y="4516537"/>
                  <a:pt x="226262" y="4205157"/>
                  <a:pt x="443532" y="3985783"/>
                </a:cubicBezTo>
                <a:cubicBezTo>
                  <a:pt x="135269" y="3813705"/>
                  <a:pt x="-36401" y="3483493"/>
                  <a:pt x="6517" y="3145230"/>
                </a:cubicBezTo>
                <a:cubicBezTo>
                  <a:pt x="56862" y="2749177"/>
                  <a:pt x="388234" y="2438947"/>
                  <a:pt x="804616" y="2398120"/>
                </a:cubicBezTo>
                <a:cubicBezTo>
                  <a:pt x="807092" y="2391507"/>
                  <a:pt x="809775" y="2385038"/>
                  <a:pt x="812250" y="2378425"/>
                </a:cubicBezTo>
                <a:cubicBezTo>
                  <a:pt x="756334" y="1988410"/>
                  <a:pt x="886737" y="1595088"/>
                  <a:pt x="1167764" y="1305560"/>
                </a:cubicBezTo>
                <a:cubicBezTo>
                  <a:pt x="1611795" y="848266"/>
                  <a:pt x="2331694" y="746341"/>
                  <a:pt x="2897255" y="1060452"/>
                </a:cubicBezTo>
                <a:lnTo>
                  <a:pt x="2897559" y="1059980"/>
                </a:lnTo>
                <a:lnTo>
                  <a:pt x="2896224" y="1059015"/>
                </a:lnTo>
                <a:lnTo>
                  <a:pt x="2897612" y="1059897"/>
                </a:lnTo>
                <a:lnTo>
                  <a:pt x="2967962" y="950505"/>
                </a:lnTo>
                <a:cubicBezTo>
                  <a:pt x="3350341" y="429773"/>
                  <a:pt x="4149264" y="346424"/>
                  <a:pt x="4640984" y="806001"/>
                </a:cubicBezTo>
                <a:cubicBezTo>
                  <a:pt x="4773244" y="554568"/>
                  <a:pt x="5027241" y="380765"/>
                  <a:pt x="5320441" y="341375"/>
                </a:cubicBezTo>
                <a:cubicBezTo>
                  <a:pt x="5360780" y="335948"/>
                  <a:pt x="5401111" y="333158"/>
                  <a:pt x="5441194" y="332911"/>
                </a:cubicBezTo>
                <a:cubicBezTo>
                  <a:pt x="5681691" y="331431"/>
                  <a:pt x="5913222" y="421498"/>
                  <a:pt x="6083385" y="582796"/>
                </a:cubicBezTo>
                <a:lnTo>
                  <a:pt x="6153132" y="658463"/>
                </a:lnTo>
                <a:lnTo>
                  <a:pt x="6160427" y="649017"/>
                </a:lnTo>
                <a:lnTo>
                  <a:pt x="6153746" y="659129"/>
                </a:lnTo>
                <a:lnTo>
                  <a:pt x="6163109" y="669287"/>
                </a:lnTo>
                <a:cubicBezTo>
                  <a:pt x="6448263" y="351007"/>
                  <a:pt x="6919943" y="246495"/>
                  <a:pt x="7324770" y="411816"/>
                </a:cubicBezTo>
                <a:cubicBezTo>
                  <a:pt x="7401887" y="443299"/>
                  <a:pt x="7473549" y="483390"/>
                  <a:pt x="7538593" y="530704"/>
                </a:cubicBezTo>
                <a:lnTo>
                  <a:pt x="7582444" y="566853"/>
                </a:lnTo>
                <a:lnTo>
                  <a:pt x="7601474" y="569035"/>
                </a:lnTo>
                <a:cubicBezTo>
                  <a:pt x="7785902" y="596506"/>
                  <a:pt x="7966828" y="649032"/>
                  <a:pt x="8136199" y="727559"/>
                </a:cubicBezTo>
                <a:lnTo>
                  <a:pt x="8136563" y="727087"/>
                </a:lnTo>
                <a:lnTo>
                  <a:pt x="8134963" y="726122"/>
                </a:lnTo>
                <a:lnTo>
                  <a:pt x="8136627" y="727004"/>
                </a:lnTo>
                <a:lnTo>
                  <a:pt x="8220899" y="617612"/>
                </a:lnTo>
                <a:cubicBezTo>
                  <a:pt x="8678948" y="96880"/>
                  <a:pt x="9635975" y="13531"/>
                  <a:pt x="10225004" y="473108"/>
                </a:cubicBezTo>
                <a:cubicBezTo>
                  <a:pt x="10383438" y="221675"/>
                  <a:pt x="10687699" y="47872"/>
                  <a:pt x="11038923" y="8482"/>
                </a:cubicBezTo>
                <a:cubicBezTo>
                  <a:pt x="11087244" y="3055"/>
                  <a:pt x="11135557" y="265"/>
                  <a:pt x="11183573" y="18"/>
                </a:cubicBezTo>
                <a:close/>
              </a:path>
            </a:pathLst>
          </a:custGeom>
          <a:no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4" name="组合 41">
            <a:extLst>
              <a:ext uri="{FF2B5EF4-FFF2-40B4-BE49-F238E27FC236}">
                <a16:creationId xmlns:a16="http://schemas.microsoft.com/office/drawing/2014/main" id="{D76CAAE5-1688-48B8-BB19-14FC765D3768}"/>
              </a:ext>
            </a:extLst>
          </p:cNvPr>
          <p:cNvGrpSpPr/>
          <p:nvPr/>
        </p:nvGrpSpPr>
        <p:grpSpPr>
          <a:xfrm>
            <a:off x="553409" y="1287437"/>
            <a:ext cx="9542584" cy="3192607"/>
            <a:chOff x="1513192" y="1554345"/>
            <a:chExt cx="9542584" cy="2489152"/>
          </a:xfrm>
        </p:grpSpPr>
        <p:sp>
          <p:nvSpPr>
            <p:cNvPr id="15"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4">
              <a:extLst>
                <a:ext uri="{FF2B5EF4-FFF2-40B4-BE49-F238E27FC236}">
                  <a16:creationId xmlns:a16="http://schemas.microsoft.com/office/drawing/2014/main" id="{F9C7C0CC-8E3E-4C2C-9914-3AD4F499DE67}"/>
                </a:ext>
              </a:extLst>
            </p:cNvPr>
            <p:cNvSpPr/>
            <p:nvPr/>
          </p:nvSpPr>
          <p:spPr>
            <a:xfrm>
              <a:off x="1695444" y="1664748"/>
              <a:ext cx="9178079" cy="2212860"/>
            </a:xfrm>
            <a:prstGeom prst="roundRect">
              <a:avLst>
                <a:gd name="adj" fmla="val 50000"/>
              </a:avLst>
            </a:prstGeom>
            <a:noFill/>
            <a:ln w="38100" cap="rnd">
              <a:solidFill>
                <a:srgbClr val="019EC7"/>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图片 12" descr="51miz-E211129-4F78284F"/>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rot="1735982">
            <a:off x="2024628" y="2448241"/>
            <a:ext cx="4364990" cy="3417570"/>
          </a:xfrm>
          <a:prstGeom prst="rect">
            <a:avLst/>
          </a:prstGeom>
          <a:effectLst>
            <a:outerShdw blurRad="177800" dist="38100" dir="8100000" sx="102000" sy="102000" algn="tr" rotWithShape="0">
              <a:prstClr val="black">
                <a:alpha val="40000"/>
              </a:prstClr>
            </a:outerShdw>
          </a:effectLst>
        </p:spPr>
      </p:pic>
      <p:pic>
        <p:nvPicPr>
          <p:cNvPr id="11" name="流行钢琴曲文艺清新钢琴无鼓版">
            <a:hlinkClick r:id="" action="ppaction://media"/>
            <a:extLst>
              <a:ext uri="{FF2B5EF4-FFF2-40B4-BE49-F238E27FC236}">
                <a16:creationId xmlns:a16="http://schemas.microsoft.com/office/drawing/2014/main" id="{27337711-1F95-47FD-B7CB-DD6174F59F22}"/>
              </a:ext>
            </a:extLst>
          </p:cNvPr>
          <p:cNvPicPr>
            <a:picLocks noChangeAspect="1"/>
          </p:cNvPicPr>
          <p:nvPr>
            <a:audioFile r:link="rId3"/>
            <p:extLst>
              <p:ext uri="{DAA4B4D4-6D71-4841-9C94-3DE7FCFB9230}">
                <p14:media xmlns:p14="http://schemas.microsoft.com/office/powerpoint/2010/main" r:embed="rId2">
                  <p14:fade in="5000" out="5000"/>
                </p14:media>
              </p:ext>
            </p:extLst>
          </p:nvPr>
        </p:nvPicPr>
        <p:blipFill>
          <a:blip r:embed="rId9"/>
          <a:stretch>
            <a:fillRect/>
          </a:stretch>
        </p:blipFill>
        <p:spPr>
          <a:xfrm>
            <a:off x="-862165" y="-37060"/>
            <a:ext cx="698085" cy="698085"/>
          </a:xfrm>
          <a:prstGeom prst="rect">
            <a:avLst/>
          </a:prstGeom>
        </p:spPr>
      </p:pic>
      <p:pic>
        <p:nvPicPr>
          <p:cNvPr id="6" name="Picture 5" descr="Background pattern&#10;&#10;Description automatically generated">
            <a:extLst>
              <a:ext uri="{FF2B5EF4-FFF2-40B4-BE49-F238E27FC236}">
                <a16:creationId xmlns:a16="http://schemas.microsoft.com/office/drawing/2014/main" id="{C48F5F07-0728-4D76-ABB0-909E5C03A94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20" b="89276" l="5795" r="94205">
                        <a14:foregroundMark x1="6591" y1="46381" x2="6591" y2="46381"/>
                        <a14:foregroundMark x1="9886" y1="50134" x2="9886" y2="50134"/>
                        <a14:foregroundMark x1="20568" y1="52815" x2="20568" y2="52815"/>
                        <a14:foregroundMark x1="15909" y1="44504" x2="15909" y2="44504"/>
                        <a14:foregroundMark x1="19773" y1="39410" x2="19773" y2="39410"/>
                        <a14:foregroundMark x1="27500" y1="52815" x2="27500" y2="52815"/>
                        <a14:foregroundMark x1="12045" y1="21180" x2="12045" y2="21180"/>
                        <a14:foregroundMark x1="17614" y1="13673" x2="17614" y2="13673"/>
                        <a14:foregroundMark x1="5909" y1="83378" x2="5909" y2="83378"/>
                        <a14:foregroundMark x1="7386" y1="87936" x2="7386" y2="87936"/>
                        <a14:foregroundMark x1="5909" y1="89276" x2="5909" y2="89276"/>
                        <a14:foregroundMark x1="39659" y1="81769" x2="39659" y2="81769"/>
                        <a14:foregroundMark x1="23295" y1="82574" x2="23295" y2="82574"/>
                        <a14:foregroundMark x1="22273" y1="77748" x2="22273" y2="77748"/>
                        <a14:foregroundMark x1="33636" y1="74799" x2="33636" y2="74799"/>
                        <a14:foregroundMark x1="43068" y1="75335" x2="43068" y2="75335"/>
                        <a14:foregroundMark x1="45909" y1="77748" x2="45909" y2="77748"/>
                        <a14:foregroundMark x1="51477" y1="84450" x2="51477" y2="84450"/>
                        <a14:foregroundMark x1="50341" y1="82574" x2="50341" y2="82574"/>
                        <a14:foregroundMark x1="82273" y1="73727" x2="82273" y2="73727"/>
                        <a14:foregroundMark x1="86364" y1="46649" x2="86364" y2="46649"/>
                        <a14:foregroundMark x1="76136" y1="68097" x2="76136" y2="68097"/>
                        <a14:foregroundMark x1="83864" y1="51743" x2="83864" y2="51743"/>
                        <a14:foregroundMark x1="84659" y1="46917" x2="84659" y2="46917"/>
                        <a14:foregroundMark x1="84773" y1="41823" x2="84773" y2="41823"/>
                        <a14:foregroundMark x1="84545" y1="38338" x2="84545" y2="38338"/>
                        <a14:foregroundMark x1="94205" y1="76408" x2="94205" y2="76408"/>
                        <a14:foregroundMark x1="89432" y1="69705" x2="89432" y2="69705"/>
                        <a14:foregroundMark x1="90795" y1="66488" x2="90795" y2="66488"/>
                        <a14:foregroundMark x1="84091" y1="84987" x2="84091" y2="84987"/>
                        <a14:foregroundMark x1="81136" y1="84987" x2="81136" y2="84987"/>
                        <a14:foregroundMark x1="79318" y1="87131" x2="79318" y2="87131"/>
                        <a14:foregroundMark x1="50341" y1="79357" x2="50341" y2="79357"/>
                        <a14:foregroundMark x1="47386" y1="83378" x2="47386" y2="83378"/>
                        <a14:foregroundMark x1="43182" y1="84987" x2="43182" y2="84987"/>
                        <a14:foregroundMark x1="45455" y1="84182" x2="45455" y2="84182"/>
                        <a14:foregroundMark x1="27841" y1="84450" x2="27841" y2="84450"/>
                        <a14:foregroundMark x1="25568" y1="84450" x2="25568" y2="84450"/>
                        <a14:foregroundMark x1="28750" y1="86059" x2="28750" y2="86059"/>
                        <a14:foregroundMark x1="19432" y1="82306" x2="19432" y2="82306"/>
                        <a14:foregroundMark x1="17614" y1="82306" x2="17614" y2="82306"/>
                        <a14:foregroundMark x1="77955" y1="87936" x2="77955" y2="87936"/>
                        <a14:foregroundMark x1="76364" y1="88472" x2="76364" y2="88472"/>
                        <a14:foregroundMark x1="77045" y1="87936" x2="77045" y2="87936"/>
                        <a14:foregroundMark x1="75682" y1="88472" x2="75682" y2="88472"/>
                        <a14:backgroundMark x1="46023" y1="77480" x2="46023" y2="77480"/>
                        <a14:backgroundMark x1="44545" y1="75067" x2="44545" y2="75067"/>
                        <a14:backgroundMark x1="40909" y1="75871" x2="40909" y2="75871"/>
                        <a14:backgroundMark x1="28636" y1="75603" x2="28636" y2="75603"/>
                        <a14:backgroundMark x1="27955" y1="74799" x2="27955" y2="74799"/>
                        <a14:backgroundMark x1="23864" y1="76408" x2="23864" y2="76408"/>
                        <a14:backgroundMark x1="47045" y1="79088" x2="47045" y2="79088"/>
                        <a14:backgroundMark x1="42500" y1="74531" x2="42500" y2="74531"/>
                        <a14:backgroundMark x1="43977" y1="76408" x2="43977" y2="76408"/>
                        <a14:backgroundMark x1="43295" y1="75871" x2="43295" y2="75871"/>
                        <a14:backgroundMark x1="43068" y1="75871" x2="43409" y2="75871"/>
                        <a14:backgroundMark x1="48637" y1="79357" x2="48864" y2="79893"/>
                        <a14:backgroundMark x1="48409" y1="78820" x2="48637" y2="79357"/>
                        <a14:backgroundMark x1="50682" y1="82306" x2="50682" y2="82306"/>
                        <a14:backgroundMark x1="22727" y1="76944" x2="22727" y2="76944"/>
                      </a14:backgroundRemoval>
                    </a14:imgEffect>
                    <a14:imgEffect>
                      <a14:colorTemperature colorTemp="53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643139" y="3978404"/>
            <a:ext cx="8382000" cy="3552825"/>
          </a:xfrm>
          <a:prstGeom prst="rect">
            <a:avLst/>
          </a:prstGeom>
        </p:spPr>
      </p:pic>
      <p:pic>
        <p:nvPicPr>
          <p:cNvPr id="17" name="Picture 16" descr="Background pattern&#10;&#10;Description automatically generated">
            <a:extLst>
              <a:ext uri="{FF2B5EF4-FFF2-40B4-BE49-F238E27FC236}">
                <a16:creationId xmlns:a16="http://schemas.microsoft.com/office/drawing/2014/main" id="{CE2AF338-691A-4100-8D63-EC401E088A66}"/>
              </a:ext>
            </a:extLst>
          </p:cNvPr>
          <p:cNvPicPr>
            <a:picLocks noChangeAspect="1"/>
          </p:cNvPicPr>
          <p:nvPr/>
        </p:nvPicPr>
        <p:blipFill>
          <a:blip r:embed="rId12">
            <a:extLst>
              <a:ext uri="{BEBA8EAE-BF5A-486C-A8C5-ECC9F3942E4B}">
                <a14:imgProps xmlns:a14="http://schemas.microsoft.com/office/drawing/2010/main">
                  <a14:imgLayer r:embed="rId11">
                    <a14:imgEffect>
                      <a14:backgroundRemoval t="9920" b="89276" l="5795" r="94205">
                        <a14:foregroundMark x1="6591" y1="46381" x2="6591" y2="46381"/>
                        <a14:foregroundMark x1="9886" y1="50134" x2="9886" y2="50134"/>
                        <a14:foregroundMark x1="20568" y1="52815" x2="20568" y2="52815"/>
                        <a14:foregroundMark x1="15909" y1="44504" x2="15909" y2="44504"/>
                        <a14:foregroundMark x1="19773" y1="39410" x2="19773" y2="39410"/>
                        <a14:foregroundMark x1="27500" y1="52815" x2="27500" y2="52815"/>
                        <a14:foregroundMark x1="12045" y1="21180" x2="12045" y2="21180"/>
                        <a14:foregroundMark x1="17614" y1="13673" x2="17614" y2="13673"/>
                        <a14:foregroundMark x1="5909" y1="83378" x2="5909" y2="83378"/>
                        <a14:foregroundMark x1="7386" y1="87936" x2="7386" y2="87936"/>
                        <a14:foregroundMark x1="5909" y1="89276" x2="5909" y2="89276"/>
                        <a14:foregroundMark x1="39659" y1="81769" x2="39659" y2="81769"/>
                        <a14:foregroundMark x1="23295" y1="82574" x2="23295" y2="82574"/>
                        <a14:foregroundMark x1="22273" y1="77748" x2="22273" y2="77748"/>
                        <a14:foregroundMark x1="33636" y1="74799" x2="33636" y2="74799"/>
                        <a14:foregroundMark x1="43068" y1="75335" x2="43068" y2="75335"/>
                        <a14:foregroundMark x1="45909" y1="77748" x2="45909" y2="77748"/>
                        <a14:foregroundMark x1="51477" y1="84450" x2="51477" y2="84450"/>
                        <a14:foregroundMark x1="50341" y1="82574" x2="50341" y2="82574"/>
                        <a14:foregroundMark x1="82273" y1="73727" x2="82273" y2="73727"/>
                        <a14:foregroundMark x1="86364" y1="46649" x2="86364" y2="46649"/>
                        <a14:foregroundMark x1="76136" y1="68097" x2="76136" y2="68097"/>
                        <a14:foregroundMark x1="83864" y1="51743" x2="83864" y2="51743"/>
                        <a14:foregroundMark x1="84659" y1="46917" x2="84659" y2="46917"/>
                        <a14:foregroundMark x1="84773" y1="41823" x2="84773" y2="41823"/>
                        <a14:foregroundMark x1="84545" y1="38338" x2="84545" y2="38338"/>
                        <a14:foregroundMark x1="94205" y1="76408" x2="94205" y2="76408"/>
                        <a14:foregroundMark x1="89432" y1="69705" x2="89432" y2="69705"/>
                        <a14:foregroundMark x1="90795" y1="66488" x2="90795" y2="66488"/>
                        <a14:foregroundMark x1="84091" y1="84987" x2="84091" y2="84987"/>
                        <a14:foregroundMark x1="81136" y1="84987" x2="81136" y2="84987"/>
                        <a14:foregroundMark x1="79318" y1="87131" x2="79318" y2="87131"/>
                        <a14:foregroundMark x1="50341" y1="79357" x2="50341" y2="79357"/>
                        <a14:foregroundMark x1="47386" y1="83378" x2="47386" y2="83378"/>
                        <a14:foregroundMark x1="43182" y1="84987" x2="43182" y2="84987"/>
                        <a14:foregroundMark x1="45455" y1="84182" x2="45455" y2="84182"/>
                        <a14:foregroundMark x1="27841" y1="84450" x2="27841" y2="84450"/>
                        <a14:foregroundMark x1="25568" y1="84450" x2="25568" y2="84450"/>
                        <a14:foregroundMark x1="28750" y1="86059" x2="28750" y2="86059"/>
                        <a14:foregroundMark x1="19432" y1="82306" x2="19432" y2="82306"/>
                        <a14:foregroundMark x1="17614" y1="82306" x2="17614" y2="82306"/>
                        <a14:foregroundMark x1="77955" y1="87936" x2="77955" y2="87936"/>
                        <a14:foregroundMark x1="76364" y1="88472" x2="76364" y2="88472"/>
                        <a14:foregroundMark x1="77045" y1="87936" x2="77045" y2="87936"/>
                        <a14:foregroundMark x1="75682" y1="88472" x2="75682" y2="88472"/>
                        <a14:backgroundMark x1="46023" y1="77480" x2="46023" y2="77480"/>
                        <a14:backgroundMark x1="44545" y1="75067" x2="44545" y2="75067"/>
                        <a14:backgroundMark x1="40909" y1="75871" x2="40909" y2="75871"/>
                        <a14:backgroundMark x1="28636" y1="75603" x2="28636" y2="75603"/>
                        <a14:backgroundMark x1="27955" y1="74799" x2="27955" y2="74799"/>
                        <a14:backgroundMark x1="23864" y1="76408" x2="23864" y2="76408"/>
                        <a14:backgroundMark x1="47045" y1="79088" x2="47045" y2="79088"/>
                        <a14:backgroundMark x1="42500" y1="74531" x2="42500" y2="74531"/>
                        <a14:backgroundMark x1="43977" y1="76408" x2="43977" y2="76408"/>
                        <a14:backgroundMark x1="43295" y1="75871" x2="43295" y2="75871"/>
                        <a14:backgroundMark x1="43068" y1="75871" x2="43409" y2="75871"/>
                        <a14:backgroundMark x1="48637" y1="79357" x2="48864" y2="79893"/>
                        <a14:backgroundMark x1="48409" y1="78820" x2="48637" y2="79357"/>
                        <a14:backgroundMark x1="50682" y1="82306" x2="50682" y2="82306"/>
                        <a14:backgroundMark x1="22727" y1="76944" x2="22727" y2="76944"/>
                      </a14:backgroundRemoval>
                    </a14:imgEffect>
                  </a14:imgLayer>
                </a14:imgProps>
              </a:ext>
              <a:ext uri="{28A0092B-C50C-407E-A947-70E740481C1C}">
                <a14:useLocalDpi xmlns:a14="http://schemas.microsoft.com/office/drawing/2010/main" val="0"/>
              </a:ext>
            </a:extLst>
          </a:blip>
          <a:stretch>
            <a:fillRect/>
          </a:stretch>
        </p:blipFill>
        <p:spPr>
          <a:xfrm flipH="1">
            <a:off x="1296036" y="4116891"/>
            <a:ext cx="6858553" cy="2319099"/>
          </a:xfrm>
          <a:prstGeom prst="rect">
            <a:avLst/>
          </a:prstGeom>
        </p:spPr>
      </p:pic>
      <p:pic>
        <p:nvPicPr>
          <p:cNvPr id="10" name="Picture 9" descr="A picture containing icon&#10;&#10;Description automatically generated">
            <a:extLst>
              <a:ext uri="{FF2B5EF4-FFF2-40B4-BE49-F238E27FC236}">
                <a16:creationId xmlns:a16="http://schemas.microsoft.com/office/drawing/2014/main" id="{FAF60DB9-3081-4A35-B3D3-C533F93DA9E1}"/>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149" b="89946" l="5349" r="90000">
                        <a14:foregroundMark x1="33140" y1="9149" x2="33140" y2="9149"/>
                        <a14:foregroundMark x1="7442" y1="28714" x2="7442" y2="28714"/>
                        <a14:foregroundMark x1="8837" y1="30525" x2="8837" y2="30525"/>
                        <a14:foregroundMark x1="5349" y1="30163" x2="5349" y2="30163"/>
                        <a14:foregroundMark x1="5814" y1="29076" x2="5814" y2="29076"/>
                        <a14:foregroundMark x1="5814" y1="29982" x2="5814" y2="29982"/>
                        <a14:foregroundMark x1="43953" y1="34149" x2="43953" y2="34149"/>
                        <a14:foregroundMark x1="45581" y1="28533" x2="45581" y2="28533"/>
                        <a14:foregroundMark x1="48256" y1="33062" x2="58140" y2="48188"/>
                        <a14:foregroundMark x1="58140" y1="48188" x2="58488" y2="49819"/>
                        <a14:foregroundMark x1="42791" y1="31431" x2="43488" y2="29438"/>
                        <a14:foregroundMark x1="68837" y1="66486" x2="70930" y2="70652"/>
                        <a14:foregroundMark x1="70465" y1="73279" x2="70465" y2="73279"/>
                        <a14:foregroundMark x1="71628" y1="71920" x2="71628" y2="71920"/>
                        <a14:foregroundMark x1="75349" y1="74366" x2="75349" y2="74366"/>
                        <a14:foregroundMark x1="71163" y1="72917" x2="71163" y2="72917"/>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rot="21011539">
            <a:off x="6872688" y="-635198"/>
            <a:ext cx="4275416" cy="5134505"/>
          </a:xfrm>
          <a:prstGeom prst="rect">
            <a:avLst/>
          </a:prstGeom>
        </p:spPr>
      </p:pic>
      <p:pic>
        <p:nvPicPr>
          <p:cNvPr id="13" name="Picture 12">
            <a:extLst>
              <a:ext uri="{FF2B5EF4-FFF2-40B4-BE49-F238E27FC236}">
                <a16:creationId xmlns:a16="http://schemas.microsoft.com/office/drawing/2014/main" id="{BAB68596-0FB5-4A57-B5C8-77D786A85176}"/>
              </a:ext>
            </a:extLst>
          </p:cNvPr>
          <p:cNvPicPr>
            <a:picLocks noChangeAspect="1"/>
          </p:cNvPicPr>
          <p:nvPr/>
        </p:nvPicPr>
        <p:blipFill rotWithShape="1">
          <a:blip r:embed="rId15">
            <a:extLst>
              <a:ext uri="{28A0092B-C50C-407E-A947-70E740481C1C}">
                <a14:useLocalDpi xmlns:a14="http://schemas.microsoft.com/office/drawing/2010/main" val="0"/>
              </a:ext>
            </a:extLst>
          </a:blip>
          <a:srcRect t="40823"/>
          <a:stretch/>
        </p:blipFill>
        <p:spPr>
          <a:xfrm>
            <a:off x="-40182" y="0"/>
            <a:ext cx="1165693" cy="1173065"/>
          </a:xfrm>
          <a:prstGeom prst="rect">
            <a:avLst/>
          </a:prstGeom>
        </p:spPr>
      </p:pic>
      <p:grpSp>
        <p:nvGrpSpPr>
          <p:cNvPr id="22" name="Group 21">
            <a:extLst>
              <a:ext uri="{FF2B5EF4-FFF2-40B4-BE49-F238E27FC236}">
                <a16:creationId xmlns:a16="http://schemas.microsoft.com/office/drawing/2014/main" id="{29CCDC3A-EB40-4C3B-8B6B-5237644A1F00}"/>
              </a:ext>
            </a:extLst>
          </p:cNvPr>
          <p:cNvGrpSpPr/>
          <p:nvPr/>
        </p:nvGrpSpPr>
        <p:grpSpPr>
          <a:xfrm>
            <a:off x="1132720" y="1366083"/>
            <a:ext cx="7696825" cy="1492524"/>
            <a:chOff x="1132720" y="1366083"/>
            <a:chExt cx="7696825" cy="1492524"/>
          </a:xfrm>
        </p:grpSpPr>
        <p:sp>
          <p:nvSpPr>
            <p:cNvPr id="23" name="TextBox 22">
              <a:extLst>
                <a:ext uri="{FF2B5EF4-FFF2-40B4-BE49-F238E27FC236}">
                  <a16:creationId xmlns:a16="http://schemas.microsoft.com/office/drawing/2014/main" id="{A2E34755-A6FB-4698-9003-3BAABABC30CC}"/>
                </a:ext>
              </a:extLst>
            </p:cNvPr>
            <p:cNvSpPr txBox="1"/>
            <p:nvPr/>
          </p:nvSpPr>
          <p:spPr>
            <a:xfrm>
              <a:off x="1258301" y="1381279"/>
              <a:ext cx="7571244" cy="1477328"/>
            </a:xfrm>
            <a:prstGeom prst="rect">
              <a:avLst/>
            </a:prstGeom>
            <a:noFill/>
          </p:spPr>
          <p:txBody>
            <a:bodyPr wrap="square" rtlCol="0">
              <a:spAutoFit/>
            </a:bodyPr>
            <a:lstStyle/>
            <a:p>
              <a:r>
                <a:rPr lang="en-US" sz="9000" dirty="0" err="1">
                  <a:solidFill>
                    <a:srgbClr val="2B464B"/>
                  </a:solidFill>
                  <a:latin typeface="#9Slide07 Brankovic" panose="02000000000000000000" pitchFamily="2" charset="0"/>
                </a:rPr>
                <a:t>Nước</a:t>
              </a:r>
              <a:r>
                <a:rPr lang="en-US" sz="9000" dirty="0">
                  <a:solidFill>
                    <a:srgbClr val="2B464B"/>
                  </a:solidFill>
                  <a:latin typeface="#9Slide07 Brankovic" panose="02000000000000000000" pitchFamily="2" charset="0"/>
                </a:rPr>
                <a:t> </a:t>
              </a:r>
              <a:r>
                <a:rPr lang="en-US" sz="9000" dirty="0" err="1">
                  <a:solidFill>
                    <a:srgbClr val="2B464B"/>
                  </a:solidFill>
                  <a:latin typeface="#9Slide07 Brankovic" panose="02000000000000000000" pitchFamily="2" charset="0"/>
                </a:rPr>
                <a:t>cần</a:t>
              </a:r>
              <a:r>
                <a:rPr lang="en-US" sz="9000" dirty="0">
                  <a:solidFill>
                    <a:srgbClr val="2B464B"/>
                  </a:solidFill>
                  <a:latin typeface="#9Slide07 Brankovic" panose="02000000000000000000" pitchFamily="2" charset="0"/>
                </a:rPr>
                <a:t> </a:t>
              </a:r>
              <a:r>
                <a:rPr lang="en-US" sz="9000" dirty="0" err="1">
                  <a:solidFill>
                    <a:srgbClr val="2B464B"/>
                  </a:solidFill>
                  <a:latin typeface="#9Slide07 Brankovic" panose="02000000000000000000" pitchFamily="2" charset="0"/>
                </a:rPr>
                <a:t>cho</a:t>
              </a:r>
              <a:endParaRPr lang="vi-VN" sz="9000" dirty="0">
                <a:solidFill>
                  <a:srgbClr val="2B464B"/>
                </a:solidFill>
              </a:endParaRPr>
            </a:p>
          </p:txBody>
        </p:sp>
        <p:sp>
          <p:nvSpPr>
            <p:cNvPr id="24" name="TextBox 23">
              <a:extLst>
                <a:ext uri="{FF2B5EF4-FFF2-40B4-BE49-F238E27FC236}">
                  <a16:creationId xmlns:a16="http://schemas.microsoft.com/office/drawing/2014/main" id="{F0A2321D-C89B-40A1-9DE8-45B9FD65BFD5}"/>
                </a:ext>
              </a:extLst>
            </p:cNvPr>
            <p:cNvSpPr txBox="1"/>
            <p:nvPr/>
          </p:nvSpPr>
          <p:spPr>
            <a:xfrm>
              <a:off x="1132720" y="1366083"/>
              <a:ext cx="7571244" cy="1477328"/>
            </a:xfrm>
            <a:prstGeom prst="rect">
              <a:avLst/>
            </a:prstGeom>
            <a:noFill/>
          </p:spPr>
          <p:txBody>
            <a:bodyPr wrap="square" rtlCol="0">
              <a:spAutoFit/>
            </a:bodyPr>
            <a:lstStyle/>
            <a:p>
              <a:r>
                <a:rPr lang="en-US" sz="9000" dirty="0" err="1">
                  <a:solidFill>
                    <a:srgbClr val="A4DCCB"/>
                  </a:solidFill>
                  <a:latin typeface="#9Slide07 Brankovic" panose="02000000000000000000" pitchFamily="2" charset="0"/>
                </a:rPr>
                <a:t>Nước</a:t>
              </a:r>
              <a:r>
                <a:rPr lang="en-US" sz="9000" dirty="0">
                  <a:solidFill>
                    <a:srgbClr val="A4DCCB"/>
                  </a:solidFill>
                  <a:latin typeface="#9Slide07 Brankovic" panose="02000000000000000000" pitchFamily="2" charset="0"/>
                </a:rPr>
                <a:t> </a:t>
              </a:r>
              <a:r>
                <a:rPr lang="en-US" sz="9000" dirty="0" err="1">
                  <a:solidFill>
                    <a:srgbClr val="A4DCCB"/>
                  </a:solidFill>
                  <a:latin typeface="#9Slide07 Brankovic" panose="02000000000000000000" pitchFamily="2" charset="0"/>
                </a:rPr>
                <a:t>cần</a:t>
              </a:r>
              <a:r>
                <a:rPr lang="en-US" sz="9000" dirty="0">
                  <a:solidFill>
                    <a:srgbClr val="A4DCCB"/>
                  </a:solidFill>
                  <a:latin typeface="#9Slide07 Brankovic" panose="02000000000000000000" pitchFamily="2" charset="0"/>
                </a:rPr>
                <a:t> </a:t>
              </a:r>
              <a:r>
                <a:rPr lang="en-US" sz="9000" dirty="0" err="1">
                  <a:solidFill>
                    <a:srgbClr val="A4DCCB"/>
                  </a:solidFill>
                  <a:latin typeface="#9Slide07 Brankovic" panose="02000000000000000000" pitchFamily="2" charset="0"/>
                </a:rPr>
                <a:t>cho</a:t>
              </a:r>
              <a:endParaRPr lang="vi-VN" sz="9000" dirty="0">
                <a:solidFill>
                  <a:srgbClr val="A4DCCB"/>
                </a:solidFill>
              </a:endParaRPr>
            </a:p>
          </p:txBody>
        </p:sp>
      </p:grpSp>
      <p:grpSp>
        <p:nvGrpSpPr>
          <p:cNvPr id="25" name="Group 24">
            <a:extLst>
              <a:ext uri="{FF2B5EF4-FFF2-40B4-BE49-F238E27FC236}">
                <a16:creationId xmlns:a16="http://schemas.microsoft.com/office/drawing/2014/main" id="{D09ECEFD-9002-4B11-AD69-F4C176DF2434}"/>
              </a:ext>
            </a:extLst>
          </p:cNvPr>
          <p:cNvGrpSpPr/>
          <p:nvPr/>
        </p:nvGrpSpPr>
        <p:grpSpPr>
          <a:xfrm>
            <a:off x="4453520" y="2627358"/>
            <a:ext cx="4164298" cy="1232088"/>
            <a:chOff x="4807314" y="3530644"/>
            <a:chExt cx="4164298" cy="1232088"/>
          </a:xfrm>
        </p:grpSpPr>
        <p:sp>
          <p:nvSpPr>
            <p:cNvPr id="26" name="TextBox 25">
              <a:extLst>
                <a:ext uri="{FF2B5EF4-FFF2-40B4-BE49-F238E27FC236}">
                  <a16:creationId xmlns:a16="http://schemas.microsoft.com/office/drawing/2014/main" id="{F1AB991A-C191-42AB-BC95-C97DB8D9F4F4}"/>
                </a:ext>
              </a:extLst>
            </p:cNvPr>
            <p:cNvSpPr txBox="1"/>
            <p:nvPr/>
          </p:nvSpPr>
          <p:spPr>
            <a:xfrm>
              <a:off x="4848700" y="3530644"/>
              <a:ext cx="4122912" cy="1169551"/>
            </a:xfrm>
            <a:prstGeom prst="rect">
              <a:avLst/>
            </a:prstGeom>
            <a:noFill/>
          </p:spPr>
          <p:txBody>
            <a:bodyPr wrap="square" rtlCol="0">
              <a:spAutoFit/>
            </a:bodyPr>
            <a:lstStyle/>
            <a:p>
              <a:r>
                <a:rPr lang="en-US" sz="7000" b="1" dirty="0" err="1">
                  <a:solidFill>
                    <a:srgbClr val="2B464B"/>
                  </a:solidFill>
                  <a:latin typeface="#9Slide07 Brankovic" panose="02000000000000000000" pitchFamily="2" charset="0"/>
                </a:rPr>
                <a:t>sự</a:t>
              </a:r>
              <a:r>
                <a:rPr lang="en-US" sz="7000" b="1" dirty="0">
                  <a:solidFill>
                    <a:srgbClr val="2B464B"/>
                  </a:solidFill>
                  <a:latin typeface="#9Slide07 Brankovic" panose="02000000000000000000" pitchFamily="2" charset="0"/>
                </a:rPr>
                <a:t> </a:t>
              </a:r>
              <a:r>
                <a:rPr lang="en-US" sz="7000" b="1" dirty="0" err="1">
                  <a:solidFill>
                    <a:srgbClr val="2B464B"/>
                  </a:solidFill>
                  <a:latin typeface="#9Slide07 Brankovic" panose="02000000000000000000" pitchFamily="2" charset="0"/>
                </a:rPr>
                <a:t>sống</a:t>
              </a:r>
              <a:endParaRPr lang="vi-VN" sz="7000" b="1" dirty="0">
                <a:solidFill>
                  <a:srgbClr val="2B464B"/>
                </a:solidFill>
              </a:endParaRPr>
            </a:p>
          </p:txBody>
        </p:sp>
        <p:sp>
          <p:nvSpPr>
            <p:cNvPr id="27" name="TextBox 26">
              <a:extLst>
                <a:ext uri="{FF2B5EF4-FFF2-40B4-BE49-F238E27FC236}">
                  <a16:creationId xmlns:a16="http://schemas.microsoft.com/office/drawing/2014/main" id="{AAA17E78-733F-4AFC-A0FA-98F56C292450}"/>
                </a:ext>
              </a:extLst>
            </p:cNvPr>
            <p:cNvSpPr txBox="1"/>
            <p:nvPr/>
          </p:nvSpPr>
          <p:spPr>
            <a:xfrm>
              <a:off x="4807314" y="3593181"/>
              <a:ext cx="4122912" cy="1169551"/>
            </a:xfrm>
            <a:prstGeom prst="rect">
              <a:avLst/>
            </a:prstGeom>
            <a:noFill/>
          </p:spPr>
          <p:txBody>
            <a:bodyPr wrap="square" rtlCol="0">
              <a:spAutoFit/>
            </a:bodyPr>
            <a:lstStyle/>
            <a:p>
              <a:r>
                <a:rPr lang="en-US" sz="7000" b="1" dirty="0" err="1">
                  <a:solidFill>
                    <a:srgbClr val="61B0D4"/>
                  </a:solidFill>
                  <a:latin typeface="#9Slide07 Brankovic" panose="02000000000000000000" pitchFamily="2" charset="0"/>
                </a:rPr>
                <a:t>sự</a:t>
              </a:r>
              <a:r>
                <a:rPr lang="en-US" sz="7000" b="1" dirty="0">
                  <a:solidFill>
                    <a:srgbClr val="61B0D4"/>
                  </a:solidFill>
                  <a:latin typeface="#9Slide07 Brankovic" panose="02000000000000000000" pitchFamily="2" charset="0"/>
                </a:rPr>
                <a:t> </a:t>
              </a:r>
              <a:r>
                <a:rPr lang="en-US" sz="7000" b="1" dirty="0" err="1">
                  <a:solidFill>
                    <a:srgbClr val="61B0D4"/>
                  </a:solidFill>
                  <a:latin typeface="#9Slide07 Brankovic" panose="02000000000000000000" pitchFamily="2" charset="0"/>
                </a:rPr>
                <a:t>sống</a:t>
              </a:r>
              <a:endParaRPr lang="vi-VN" sz="7000" b="1" dirty="0">
                <a:solidFill>
                  <a:srgbClr val="61B0D4"/>
                </a:solidFill>
              </a:endParaRPr>
            </a:p>
          </p:txBody>
        </p:sp>
      </p:grpSp>
      <p:pic>
        <p:nvPicPr>
          <p:cNvPr id="4" name="Picture 3" descr="A picture containing background pattern&#10;&#10;Description automatically generated">
            <a:extLst>
              <a:ext uri="{FF2B5EF4-FFF2-40B4-BE49-F238E27FC236}">
                <a16:creationId xmlns:a16="http://schemas.microsoft.com/office/drawing/2014/main" id="{896334E0-F7F9-4A0C-9C6D-3D31A603DF54}"/>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2824" b="97176" l="4625" r="98125">
                        <a14:foregroundMark x1="83625" y1="3488" x2="83625" y2="3488"/>
                        <a14:foregroundMark x1="90750" y1="8804" x2="90750" y2="8804"/>
                        <a14:foregroundMark x1="94875" y1="22259" x2="94875" y2="22259"/>
                        <a14:foregroundMark x1="95625" y1="29402" x2="95625" y2="29402"/>
                        <a14:foregroundMark x1="98125" y1="33223" x2="98125" y2="33223"/>
                        <a14:foregroundMark x1="58500" y1="93522" x2="58500" y2="93522"/>
                        <a14:foregroundMark x1="61875" y1="96179" x2="61875" y2="96179"/>
                        <a14:foregroundMark x1="4625" y1="97176" x2="4625" y2="97176"/>
                        <a14:foregroundMark x1="67500" y1="11462" x2="67500" y2="11462"/>
                      </a14:backgroundRemoval>
                    </a14:imgEffect>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594017" y="724419"/>
            <a:ext cx="7867228" cy="6098632"/>
          </a:xfrm>
          <a:prstGeom prst="rect">
            <a:avLst/>
          </a:prstGeom>
        </p:spPr>
      </p:pic>
      <p:sp>
        <p:nvSpPr>
          <p:cNvPr id="561" name="TextBox 560"/>
          <p:cNvSpPr txBox="1"/>
          <p:nvPr/>
        </p:nvSpPr>
        <p:spPr>
          <a:xfrm>
            <a:off x="2215038" y="516486"/>
            <a:ext cx="4656698" cy="707886"/>
          </a:xfrm>
          <a:prstGeom prst="rect">
            <a:avLst/>
          </a:prstGeom>
          <a:noFill/>
        </p:spPr>
        <p:txBody>
          <a:bodyPr wrap="square" rtlCol="0">
            <a:spAutoFit/>
          </a:bodyPr>
          <a:lstStyle/>
          <a:p>
            <a:r>
              <a:rPr lang="en-US" sz="4000" b="1" dirty="0" err="1">
                <a:solidFill>
                  <a:srgbClr val="002060"/>
                </a:solidFill>
                <a:effectLst>
                  <a:glow rad="139700">
                    <a:schemeClr val="accent5">
                      <a:satMod val="175000"/>
                      <a:alpha val="40000"/>
                    </a:schemeClr>
                  </a:glow>
                </a:effectLst>
                <a:latin typeface="#9Slide05 Aphrodite Pro" panose="02000000000000000000" pitchFamily="2" charset="0"/>
              </a:rPr>
              <a:t>Khoa</a:t>
            </a:r>
            <a:r>
              <a:rPr lang="en-US" sz="4000" b="1" dirty="0">
                <a:solidFill>
                  <a:srgbClr val="002060"/>
                </a:solidFill>
                <a:effectLst>
                  <a:glow rad="139700">
                    <a:schemeClr val="accent5">
                      <a:satMod val="175000"/>
                      <a:alpha val="40000"/>
                    </a:schemeClr>
                  </a:glow>
                </a:effectLst>
                <a:latin typeface="#9Slide05 Aphrodite Pro" panose="02000000000000000000" pitchFamily="2" charset="0"/>
              </a:rPr>
              <a:t> </a:t>
            </a:r>
            <a:r>
              <a:rPr lang="en-US" sz="4000" b="1" dirty="0" err="1">
                <a:solidFill>
                  <a:srgbClr val="002060"/>
                </a:solidFill>
                <a:effectLst>
                  <a:glow rad="139700">
                    <a:schemeClr val="accent5">
                      <a:satMod val="175000"/>
                      <a:alpha val="40000"/>
                    </a:schemeClr>
                  </a:glow>
                </a:effectLst>
                <a:latin typeface="#9Slide05 Aphrodite Pro" panose="02000000000000000000" pitchFamily="2" charset="0"/>
              </a:rPr>
              <a:t>học</a:t>
            </a:r>
            <a:endParaRPr lang="vi-VN" sz="4000" b="1" dirty="0">
              <a:solidFill>
                <a:srgbClr val="002060"/>
              </a:solidFill>
              <a:effectLst>
                <a:glow rad="139700">
                  <a:schemeClr val="accent5">
                    <a:satMod val="175000"/>
                    <a:alpha val="40000"/>
                  </a:schemeClr>
                </a:glow>
              </a:effectLst>
              <a:latin typeface="#9Slide05 Aphrodite Pro" panose="02000000000000000000" pitchFamily="2" charset="0"/>
            </a:endParaRPr>
          </a:p>
        </p:txBody>
      </p:sp>
      <p:pic>
        <p:nvPicPr>
          <p:cNvPr id="21" name="Picture 20" descr="Background pattern, icon&#10;&#10;Description automatically generated">
            <a:extLst>
              <a:ext uri="{FF2B5EF4-FFF2-40B4-BE49-F238E27FC236}">
                <a16:creationId xmlns:a16="http://schemas.microsoft.com/office/drawing/2014/main" id="{413E0A32-0C39-47F8-99F2-56F1DFF4A0CD}"/>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5474" b="97063" l="667" r="98889">
                        <a14:foregroundMark x1="17556" y1="5607" x2="17556" y2="5607"/>
                        <a14:foregroundMark x1="5444" y1="29773" x2="5444" y2="29773"/>
                        <a14:foregroundMark x1="2333" y1="41923" x2="2333" y2="41923"/>
                        <a14:foregroundMark x1="17333" y1="18959" x2="17333" y2="18959"/>
                        <a14:foregroundMark x1="17556" y1="17356" x2="17556" y2="17356"/>
                        <a14:foregroundMark x1="21667" y1="16155" x2="21667" y2="16155"/>
                        <a14:foregroundMark x1="21444" y1="16155" x2="21444" y2="16155"/>
                        <a14:foregroundMark x1="94778" y1="68224" x2="94778" y2="68224"/>
                        <a14:foregroundMark x1="98889" y1="67290" x2="98889" y2="67290"/>
                        <a14:foregroundMark x1="56333" y1="97063" x2="56333" y2="97063"/>
                        <a14:foregroundMark x1="57556" y1="64486" x2="57556" y2="64486"/>
                        <a14:foregroundMark x1="73000" y1="61682" x2="73000" y2="61682"/>
                        <a14:foregroundMark x1="76667" y1="59546" x2="76667" y2="59546"/>
                        <a14:foregroundMark x1="76444" y1="59546" x2="63000" y2="63551"/>
                        <a14:foregroundMark x1="57000" y1="67023" x2="41556" y2="69426"/>
                        <a14:foregroundMark x1="41556" y1="69426" x2="62778" y2="74633"/>
                        <a14:foregroundMark x1="62778" y1="74633" x2="82889" y2="71562"/>
                        <a14:foregroundMark x1="75111" y1="52336" x2="61778" y2="53538"/>
                        <a14:foregroundMark x1="61778" y1="53538" x2="49778" y2="62617"/>
                        <a14:foregroundMark x1="10333" y1="17356" x2="23778" y2="18959"/>
                        <a14:foregroundMark x1="23778" y1="18959" x2="24778" y2="19893"/>
                        <a14:foregroundMark x1="667" y1="38051" x2="667" y2="38051"/>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rot="17768569">
            <a:off x="7741686" y="3547981"/>
            <a:ext cx="1392195" cy="1158616"/>
          </a:xfrm>
          <a:prstGeom prst="rect">
            <a:avLst/>
          </a:prstGeom>
        </p:spPr>
      </p:pic>
      <p:pic>
        <p:nvPicPr>
          <p:cNvPr id="31" name="Picture 30" descr="A picture containing fabric&#10;&#10;Description automatically generated">
            <a:extLst>
              <a:ext uri="{FF2B5EF4-FFF2-40B4-BE49-F238E27FC236}">
                <a16:creationId xmlns:a16="http://schemas.microsoft.com/office/drawing/2014/main" id="{ECDAED00-230B-4FE2-9446-65E55876CA1B}"/>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9331" b="89047" l="5476" r="95833">
                        <a14:foregroundMark x1="12619" y1="31237" x2="12619" y2="31237"/>
                        <a14:foregroundMark x1="6190" y1="38945" x2="6190" y2="38945"/>
                        <a14:foregroundMark x1="34881" y1="44016" x2="34881" y2="44016"/>
                        <a14:foregroundMark x1="41905" y1="16430" x2="41905" y2="16430"/>
                        <a14:foregroundMark x1="35238" y1="17647" x2="35238" y2="17647"/>
                        <a14:foregroundMark x1="35238" y1="15416" x2="35238" y2="15416"/>
                        <a14:foregroundMark x1="34405" y1="14604" x2="34405" y2="14604"/>
                        <a14:foregroundMark x1="73214" y1="23124" x2="73214" y2="23124"/>
                        <a14:foregroundMark x1="74286" y1="20487" x2="74286" y2="20487"/>
                        <a14:foregroundMark x1="92619" y1="34483" x2="92619" y2="34483"/>
                        <a14:foregroundMark x1="90238" y1="65314" x2="90238" y2="65314"/>
                        <a14:foregroundMark x1="77143" y1="82556" x2="77143" y2="82556"/>
                        <a14:foregroundMark x1="63690" y1="86207" x2="63690" y2="86207"/>
                        <a14:foregroundMark x1="78571" y1="69371" x2="78571" y2="69371"/>
                        <a14:foregroundMark x1="69524" y1="81542" x2="69524" y2="81542"/>
                        <a14:foregroundMark x1="71310" y1="20081" x2="71310" y2="20081"/>
                        <a14:foregroundMark x1="42143" y1="16836" x2="42143" y2="16836"/>
                        <a14:foregroundMark x1="41310" y1="12779" x2="41310" y2="12779"/>
                        <a14:foregroundMark x1="35238" y1="16836" x2="35238" y2="16836"/>
                        <a14:foregroundMark x1="10714" y1="84787" x2="10714" y2="84787"/>
                        <a14:foregroundMark x1="67857" y1="87018" x2="67857" y2="87018"/>
                        <a14:foregroundMark x1="94762" y1="64300" x2="94762" y2="64300"/>
                        <a14:foregroundMark x1="95000" y1="63489" x2="95000" y2="63489"/>
                        <a14:foregroundMark x1="92024" y1="60852" x2="92024" y2="60852"/>
                        <a14:foregroundMark x1="95833" y1="50304" x2="95833" y2="50304"/>
                        <a14:foregroundMark x1="95000" y1="50304" x2="95000" y2="50304"/>
                        <a14:foregroundMark x1="95833" y1="62475" x2="95833" y2="62475"/>
                        <a14:foregroundMark x1="27976" y1="45639" x2="27976" y2="45639"/>
                        <a14:foregroundMark x1="79524" y1="27789" x2="79524" y2="27789"/>
                        <a14:foregroundMark x1="95833" y1="50710" x2="95833" y2="50710"/>
                        <a14:foregroundMark x1="94762" y1="49493" x2="94762" y2="49493"/>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102067" y="4527806"/>
            <a:ext cx="6918987" cy="2701758"/>
          </a:xfrm>
          <a:prstGeom prst="rect">
            <a:avLst/>
          </a:prstGeom>
        </p:spPr>
      </p:pic>
      <p:pic>
        <p:nvPicPr>
          <p:cNvPr id="34" name="Picture 33" descr="A picture containing fabric&#10;&#10;Description automatically generated">
            <a:extLst>
              <a:ext uri="{FF2B5EF4-FFF2-40B4-BE49-F238E27FC236}">
                <a16:creationId xmlns:a16="http://schemas.microsoft.com/office/drawing/2014/main" id="{5BFF913E-917D-402C-B6AB-B93B82C34D4D}"/>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9331" b="89047" l="5476" r="95833">
                        <a14:foregroundMark x1="12619" y1="31237" x2="12619" y2="31237"/>
                        <a14:foregroundMark x1="6190" y1="38945" x2="6190" y2="38945"/>
                        <a14:foregroundMark x1="34881" y1="44016" x2="34881" y2="44016"/>
                        <a14:foregroundMark x1="41905" y1="16430" x2="41905" y2="16430"/>
                        <a14:foregroundMark x1="35238" y1="17647" x2="35238" y2="17647"/>
                        <a14:foregroundMark x1="35238" y1="15416" x2="35238" y2="15416"/>
                        <a14:foregroundMark x1="34405" y1="14604" x2="34405" y2="14604"/>
                        <a14:foregroundMark x1="73214" y1="23124" x2="73214" y2="23124"/>
                        <a14:foregroundMark x1="74286" y1="20487" x2="74286" y2="20487"/>
                        <a14:foregroundMark x1="92619" y1="34483" x2="92619" y2="34483"/>
                        <a14:foregroundMark x1="90238" y1="65314" x2="90238" y2="65314"/>
                        <a14:foregroundMark x1="77143" y1="82556" x2="77143" y2="82556"/>
                        <a14:foregroundMark x1="63690" y1="86207" x2="63690" y2="86207"/>
                        <a14:foregroundMark x1="78571" y1="69371" x2="78571" y2="69371"/>
                        <a14:foregroundMark x1="69524" y1="81542" x2="69524" y2="81542"/>
                        <a14:foregroundMark x1="71310" y1="20081" x2="71310" y2="20081"/>
                        <a14:foregroundMark x1="42143" y1="16836" x2="42143" y2="16836"/>
                        <a14:foregroundMark x1="41310" y1="12779" x2="41310" y2="12779"/>
                        <a14:foregroundMark x1="35238" y1="16836" x2="35238" y2="16836"/>
                        <a14:foregroundMark x1="10714" y1="84787" x2="10714" y2="84787"/>
                        <a14:foregroundMark x1="67857" y1="87018" x2="67857" y2="87018"/>
                        <a14:foregroundMark x1="94762" y1="64300" x2="94762" y2="64300"/>
                        <a14:foregroundMark x1="95000" y1="63489" x2="95000" y2="63489"/>
                        <a14:foregroundMark x1="92024" y1="60852" x2="92024" y2="60852"/>
                        <a14:foregroundMark x1="95833" y1="50304" x2="95833" y2="50304"/>
                        <a14:foregroundMark x1="95000" y1="50304" x2="95000" y2="50304"/>
                        <a14:foregroundMark x1="95833" y1="62475" x2="95833" y2="62475"/>
                        <a14:foregroundMark x1="27976" y1="45639" x2="27976" y2="45639"/>
                        <a14:foregroundMark x1="79524" y1="27789" x2="79524" y2="27789"/>
                        <a14:foregroundMark x1="95833" y1="50710" x2="95833" y2="50710"/>
                        <a14:foregroundMark x1="94762" y1="49493" x2="94762" y2="49493"/>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5431685" y="4975945"/>
            <a:ext cx="7191511" cy="2117478"/>
          </a:xfrm>
          <a:prstGeom prst="rect">
            <a:avLst/>
          </a:prstGeom>
        </p:spPr>
      </p:pic>
      <p:pic>
        <p:nvPicPr>
          <p:cNvPr id="33" name="Picture 32" descr="Icon&#10;&#10;Description automatically generated">
            <a:extLst>
              <a:ext uri="{FF2B5EF4-FFF2-40B4-BE49-F238E27FC236}">
                <a16:creationId xmlns:a16="http://schemas.microsoft.com/office/drawing/2014/main" id="{49C56774-2A9C-4F20-B1CB-D1A2ABDB762D}"/>
              </a:ext>
            </a:extLst>
          </p:cNvPr>
          <p:cNvPicPr>
            <a:picLocks noChangeAspect="1"/>
          </p:cNvPicPr>
          <p:nvPr/>
        </p:nvPicPr>
        <p:blipFill>
          <a:blip r:embed="rId22">
            <a:extLst>
              <a:ext uri="{BEBA8EAE-BF5A-486C-A8C5-ECC9F3942E4B}">
                <a14:imgProps xmlns:a14="http://schemas.microsoft.com/office/drawing/2010/main">
                  <a14:imgLayer r:embed="rId23">
                    <a14:imgEffect>
                      <a14:backgroundRemoval t="9877" b="91770" l="6163" r="94070">
                        <a14:foregroundMark x1="6395" y1="47188" x2="6395" y2="47188"/>
                        <a14:foregroundMark x1="30814" y1="9877" x2="30814" y2="9877"/>
                        <a14:foregroundMark x1="78488" y1="56379" x2="78488" y2="56379"/>
                        <a14:foregroundMark x1="94070" y1="68038" x2="94070" y2="68038"/>
                        <a14:foregroundMark x1="87558" y1="85460" x2="87558" y2="85460"/>
                        <a14:foregroundMark x1="93953" y1="90672" x2="93953" y2="90672"/>
                        <a14:foregroundMark x1="46512" y1="91770" x2="46512" y2="91770"/>
                      </a14:backgroundRemoval>
                    </a14:imgEffect>
                  </a14:imgLayer>
                </a14:imgProps>
              </a:ext>
              <a:ext uri="{28A0092B-C50C-407E-A947-70E740481C1C}">
                <a14:useLocalDpi xmlns:a14="http://schemas.microsoft.com/office/drawing/2010/main" val="0"/>
              </a:ext>
            </a:extLst>
          </a:blip>
          <a:stretch>
            <a:fillRect/>
          </a:stretch>
        </p:blipFill>
        <p:spPr>
          <a:xfrm>
            <a:off x="4239126" y="5186556"/>
            <a:ext cx="2227494" cy="1888190"/>
          </a:xfrm>
          <a:prstGeom prst="rect">
            <a:avLst/>
          </a:prstGeom>
        </p:spPr>
      </p:pic>
    </p:spTree>
    <p:extLst>
      <p:ext uri="{BB962C8B-B14F-4D97-AF65-F5344CB8AC3E}">
        <p14:creationId xmlns:p14="http://schemas.microsoft.com/office/powerpoint/2010/main" val="18820798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1" presetClass="mediacall" presetSubtype="0" fill="hold" nodeType="withEffect">
                                  <p:stCondLst>
                                    <p:cond delay="0"/>
                                  </p:stCondLst>
                                  <p:childTnLst>
                                    <p:cmd type="call" cmd="playFrom(0.0)">
                                      <p:cBhvr>
                                        <p:cTn id="10" dur="1" fill="hold"/>
                                        <p:tgtEl>
                                          <p:spTgt spid="11"/>
                                        </p:tgtEl>
                                      </p:cBhvr>
                                    </p:cmd>
                                  </p:childTnLst>
                                </p:cTn>
                              </p:par>
                            </p:childTnLst>
                          </p:cTn>
                        </p:par>
                        <p:par>
                          <p:cTn id="11" fill="hold">
                            <p:stCondLst>
                              <p:cond delay="500"/>
                            </p:stCondLst>
                            <p:childTnLst>
                              <p:par>
                                <p:cTn id="12" presetID="25" presetClass="entr" presetSubtype="0" fill="hold" grpId="0" nodeType="afterEffect">
                                  <p:stCondLst>
                                    <p:cond delay="0"/>
                                  </p:stCondLst>
                                  <p:childTnLst>
                                    <p:set>
                                      <p:cBhvr>
                                        <p:cTn id="13" dur="1" fill="hold">
                                          <p:stCondLst>
                                            <p:cond delay="0"/>
                                          </p:stCondLst>
                                        </p:cTn>
                                        <p:tgtEl>
                                          <p:spTgt spid="561"/>
                                        </p:tgtEl>
                                        <p:attrNameLst>
                                          <p:attrName>style.visibility</p:attrName>
                                        </p:attrNameLst>
                                      </p:cBhvr>
                                      <p:to>
                                        <p:strVal val="visible"/>
                                      </p:to>
                                    </p:set>
                                    <p:anim calcmode="lin" valueType="num">
                                      <p:cBhvr>
                                        <p:cTn id="14" dur="500" decel="50000" fill="hold">
                                          <p:stCondLst>
                                            <p:cond delay="0"/>
                                          </p:stCondLst>
                                        </p:cTn>
                                        <p:tgtEl>
                                          <p:spTgt spid="561"/>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561"/>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561"/>
                                        </p:tgtEl>
                                        <p:attrNameLst>
                                          <p:attrName>ppt_w</p:attrName>
                                        </p:attrNameLst>
                                      </p:cBhvr>
                                      <p:tavLst>
                                        <p:tav tm="0">
                                          <p:val>
                                            <p:strVal val="#ppt_w*.05"/>
                                          </p:val>
                                        </p:tav>
                                        <p:tav tm="100000">
                                          <p:val>
                                            <p:strVal val="#ppt_w"/>
                                          </p:val>
                                        </p:tav>
                                      </p:tavLst>
                                    </p:anim>
                                    <p:anim calcmode="lin" valueType="num">
                                      <p:cBhvr>
                                        <p:cTn id="17" dur="1000" fill="hold"/>
                                        <p:tgtEl>
                                          <p:spTgt spid="561"/>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561"/>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561"/>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561"/>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561"/>
                                        </p:tgtEl>
                                      </p:cBhvr>
                                    </p:animEffect>
                                  </p:childTnLst>
                                </p:cTn>
                              </p:par>
                            </p:childTnLst>
                          </p:cTn>
                        </p:par>
                        <p:par>
                          <p:cTn id="22" fill="hold">
                            <p:stCondLst>
                              <p:cond delay="1500"/>
                            </p:stCondLst>
                            <p:childTnLst>
                              <p:par>
                                <p:cTn id="23" presetID="16" presetClass="entr" presetSubtype="21"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childTnLst>
                          </p:cTn>
                        </p:par>
                        <p:par>
                          <p:cTn id="26" fill="hold">
                            <p:stCondLst>
                              <p:cond delay="2000"/>
                            </p:stCondLst>
                            <p:childTnLst>
                              <p:par>
                                <p:cTn id="27" presetID="2" presetClass="entr" presetSubtype="2"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2000" fill="hold"/>
                                        <p:tgtEl>
                                          <p:spTgt spid="25"/>
                                        </p:tgtEl>
                                        <p:attrNameLst>
                                          <p:attrName>ppt_x</p:attrName>
                                        </p:attrNameLst>
                                      </p:cBhvr>
                                      <p:tavLst>
                                        <p:tav tm="0">
                                          <p:val>
                                            <p:strVal val="1+#ppt_w/2"/>
                                          </p:val>
                                        </p:tav>
                                        <p:tav tm="100000">
                                          <p:val>
                                            <p:strVal val="#ppt_x"/>
                                          </p:val>
                                        </p:tav>
                                      </p:tavLst>
                                    </p:anim>
                                    <p:anim calcmode="lin" valueType="num">
                                      <p:cBhvr additive="base">
                                        <p:cTn id="30" dur="20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repeatCount="indefinite" fill="hold" display="0">
                  <p:stCondLst>
                    <p:cond delay="indefinite"/>
                  </p:stCondLst>
                  <p:endCondLst>
                    <p:cond evt="onStopAudio" delay="0">
                      <p:tgtEl>
                        <p:sldTgt/>
                      </p:tgtEl>
                    </p:cond>
                  </p:endCondLst>
                </p:cTn>
                <p:tgtEl>
                  <p:spTgt spid="11"/>
                </p:tgtEl>
              </p:cMediaNode>
            </p:audio>
          </p:childTnLst>
        </p:cTn>
      </p:par>
    </p:tnLst>
    <p:bldLst>
      <p:bldP spid="56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图片 6" descr="51miz-E1033310-30F1C9C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228195" cy="6934835"/>
          </a:xfrm>
          <a:prstGeom prst="rect">
            <a:avLst/>
          </a:prstGeom>
        </p:spPr>
      </p:pic>
      <p:grpSp>
        <p:nvGrpSpPr>
          <p:cNvPr id="74" name="组合 41">
            <a:extLst>
              <a:ext uri="{FF2B5EF4-FFF2-40B4-BE49-F238E27FC236}">
                <a16:creationId xmlns:a16="http://schemas.microsoft.com/office/drawing/2014/main" id="{D76CAAE5-1688-48B8-BB19-14FC765D3768}"/>
              </a:ext>
            </a:extLst>
          </p:cNvPr>
          <p:cNvGrpSpPr/>
          <p:nvPr/>
        </p:nvGrpSpPr>
        <p:grpSpPr>
          <a:xfrm>
            <a:off x="1505161" y="201835"/>
            <a:ext cx="9217871" cy="1107201"/>
            <a:chOff x="1513192" y="1554345"/>
            <a:chExt cx="9542584" cy="2489152"/>
          </a:xfrm>
        </p:grpSpPr>
        <p:sp>
          <p:nvSpPr>
            <p:cNvPr id="75"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4">
              <a:extLst>
                <a:ext uri="{FF2B5EF4-FFF2-40B4-BE49-F238E27FC236}">
                  <a16:creationId xmlns:a16="http://schemas.microsoft.com/office/drawing/2014/main" id="{F9C7C0CC-8E3E-4C2C-9914-3AD4F499DE67}"/>
                </a:ext>
              </a:extLst>
            </p:cNvPr>
            <p:cNvSpPr/>
            <p:nvPr/>
          </p:nvSpPr>
          <p:spPr>
            <a:xfrm>
              <a:off x="1695444" y="1664748"/>
              <a:ext cx="9178079" cy="2212860"/>
            </a:xfrm>
            <a:prstGeom prst="roundRect">
              <a:avLst>
                <a:gd name="adj" fmla="val 50000"/>
              </a:avLst>
            </a:prstGeom>
            <a:noFill/>
            <a:ln w="38100" cap="rnd">
              <a:solidFill>
                <a:srgbClr val="C82D2C"/>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7" name="文本框 48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864CCD8-B080-4E4C-A8D1-1D39DE2C57DB}"/>
              </a:ext>
            </a:extLst>
          </p:cNvPr>
          <p:cNvSpPr txBox="1"/>
          <p:nvPr/>
        </p:nvSpPr>
        <p:spPr>
          <a:xfrm>
            <a:off x="372069" y="250943"/>
            <a:ext cx="11313000" cy="784830"/>
          </a:xfrm>
          <a:prstGeom prst="rect">
            <a:avLst/>
          </a:prstGeom>
          <a:noFill/>
        </p:spPr>
        <p:txBody>
          <a:bodyPr wrap="square" rtlCol="0">
            <a:spAutoFit/>
          </a:bodyPr>
          <a:lstStyle/>
          <a:p>
            <a:pPr algn="ctr"/>
            <a:r>
              <a:rPr lang="en-US" altLang="zh-CN" sz="4500" b="1" spc="300" dirty="0" err="1">
                <a:solidFill>
                  <a:srgbClr val="C82D2C"/>
                </a:solidFill>
                <a:latin typeface="UTM Habano" panose="02040603050506020204" pitchFamily="18" charset="0"/>
                <a:ea typeface="汉仪跳跳体简" panose="00020600040101010101" pitchFamily="18" charset="-122"/>
              </a:rPr>
              <a:t>Mục</a:t>
            </a:r>
            <a:r>
              <a:rPr lang="en-US" altLang="zh-CN" sz="4500" b="1" spc="300" dirty="0">
                <a:solidFill>
                  <a:srgbClr val="C82D2C"/>
                </a:solidFill>
                <a:latin typeface="UTM Habano" panose="02040603050506020204" pitchFamily="18" charset="0"/>
                <a:ea typeface="汉仪跳跳体简" panose="00020600040101010101" pitchFamily="18" charset="-122"/>
              </a:rPr>
              <a:t> </a:t>
            </a:r>
            <a:r>
              <a:rPr lang="en-US" altLang="zh-CN" sz="4500" b="1" spc="300" dirty="0" err="1">
                <a:solidFill>
                  <a:srgbClr val="C82D2C"/>
                </a:solidFill>
                <a:latin typeface="UTM Habano" panose="02040603050506020204" pitchFamily="18" charset="0"/>
                <a:ea typeface="汉仪跳跳体简" panose="00020600040101010101" pitchFamily="18" charset="-122"/>
              </a:rPr>
              <a:t>tiêu</a:t>
            </a:r>
            <a:r>
              <a:rPr lang="en-US" altLang="zh-CN" sz="4500" b="1" spc="300" dirty="0">
                <a:solidFill>
                  <a:srgbClr val="C82D2C"/>
                </a:solidFill>
                <a:latin typeface="UTM Habano" panose="02040603050506020204" pitchFamily="18" charset="0"/>
                <a:ea typeface="汉仪跳跳体简" panose="00020600040101010101" pitchFamily="18" charset="-122"/>
              </a:rPr>
              <a:t> </a:t>
            </a:r>
            <a:r>
              <a:rPr lang="en-US" altLang="zh-CN" sz="4500" b="1" spc="300" dirty="0" err="1">
                <a:solidFill>
                  <a:srgbClr val="C82D2C"/>
                </a:solidFill>
                <a:latin typeface="UTM Habano" panose="02040603050506020204" pitchFamily="18" charset="0"/>
                <a:ea typeface="汉仪跳跳体简" panose="00020600040101010101" pitchFamily="18" charset="-122"/>
              </a:rPr>
              <a:t>bài</a:t>
            </a:r>
            <a:r>
              <a:rPr lang="en-US" altLang="zh-CN" sz="4500" b="1" spc="300" dirty="0">
                <a:solidFill>
                  <a:srgbClr val="C82D2C"/>
                </a:solidFill>
                <a:latin typeface="UTM Habano" panose="02040603050506020204" pitchFamily="18" charset="0"/>
                <a:ea typeface="汉仪跳跳体简" panose="00020600040101010101" pitchFamily="18" charset="-122"/>
              </a:rPr>
              <a:t> </a:t>
            </a:r>
            <a:r>
              <a:rPr lang="en-US" altLang="zh-CN" sz="4500" b="1" spc="300" dirty="0" err="1">
                <a:solidFill>
                  <a:srgbClr val="C82D2C"/>
                </a:solidFill>
                <a:latin typeface="UTM Habano" panose="02040603050506020204" pitchFamily="18" charset="0"/>
                <a:ea typeface="汉仪跳跳体简" panose="00020600040101010101" pitchFamily="18" charset="-122"/>
              </a:rPr>
              <a:t>học</a:t>
            </a:r>
            <a:endParaRPr lang="zh-CN" altLang="en-US" sz="4500" b="1" spc="300" dirty="0">
              <a:solidFill>
                <a:srgbClr val="C82D2C"/>
              </a:solidFill>
              <a:latin typeface="UTM Habano" panose="02040603050506020204" pitchFamily="18" charset="0"/>
              <a:ea typeface="汉仪跳跳体简" panose="00020600040101010101" pitchFamily="18" charset="-122"/>
            </a:endParaRPr>
          </a:p>
        </p:txBody>
      </p:sp>
      <p:sp>
        <p:nvSpPr>
          <p:cNvPr id="10" name="TextBox 9">
            <a:extLst>
              <a:ext uri="{FF2B5EF4-FFF2-40B4-BE49-F238E27FC236}">
                <a16:creationId xmlns:a16="http://schemas.microsoft.com/office/drawing/2014/main" id="{4D4B099A-3966-4352-B959-9A39165D5413}"/>
              </a:ext>
            </a:extLst>
          </p:cNvPr>
          <p:cNvSpPr txBox="1"/>
          <p:nvPr/>
        </p:nvSpPr>
        <p:spPr>
          <a:xfrm>
            <a:off x="291363" y="1559979"/>
            <a:ext cx="11645463" cy="4291370"/>
          </a:xfrm>
          <a:prstGeom prst="round2SameRect">
            <a:avLst/>
          </a:prstGeom>
          <a:solidFill>
            <a:schemeClr val="bg1">
              <a:alpha val="52000"/>
            </a:schemeClr>
          </a:solidFill>
          <a:ln w="19050">
            <a:solidFill>
              <a:schemeClr val="tx1"/>
            </a:solidFill>
            <a:prstDash val="sysDash"/>
          </a:ln>
        </p:spPr>
        <p:txBody>
          <a:bodyPr wrap="square">
            <a:spAutoFit/>
          </a:bodyPr>
          <a:lstStyle/>
          <a:p>
            <a:pPr marL="0" marR="0" algn="just">
              <a:spcBef>
                <a:spcPts val="0"/>
              </a:spcBef>
              <a:spcAft>
                <a:spcPts val="0"/>
              </a:spcAft>
            </a:pPr>
            <a:r>
              <a:rPr lang="nl-NL" sz="2000" b="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1. Kiến thức </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Nêu được vai trò của nước trong đời sống, sản xuất và sinh hoạt:</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+Nước giúp cơ thể hấp thu được những chất dinh dưỡng hoà tan lấy từ thức ăn và tạo thành các chất cần cho sự sống của sinh vật. Nước giúp thải các chất thừa, chất độc hại.</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Nước được sử dụng trong đời sống hằng ngày, trong sản xuất nông nghiệp, công nghiệp. </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b="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2. Kĩ năng</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Xác định được tầm quan trọng của nước và vai trò của nước.</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spcBef>
                <a:spcPts val="0"/>
              </a:spcBef>
              <a:spcAft>
                <a:spcPts val="0"/>
              </a:spcAft>
            </a:pPr>
            <a:r>
              <a:rPr lang="nl-NL" sz="2000" b="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3. Phẩm chất</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Có ý thức bảo vệ nguồn nước.</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b="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4. Góp phần phát triển các năng lực:</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NL giải quyết vấn đề và sáng tạo,  NL hợp tác.</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2000" i="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nl-NL" sz="2000" b="1" i="1" u="sng"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TKNL: </a:t>
            </a:r>
            <a:r>
              <a:rPr lang="nl-NL" sz="2000" i="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HS biết được nước cần cho sự sống của con người, động vật, thực vật như thế nào, từ đó hình thành ý thức tiết kiệm nước.</a:t>
            </a:r>
            <a:endParaRPr lang="en-US" sz="2000"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Tree>
    <p:extLst>
      <p:ext uri="{BB962C8B-B14F-4D97-AF65-F5344CB8AC3E}">
        <p14:creationId xmlns:p14="http://schemas.microsoft.com/office/powerpoint/2010/main" val="4086403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500" fill="hold"/>
                                        <p:tgtEl>
                                          <p:spTgt spid="74"/>
                                        </p:tgtEl>
                                        <p:attrNameLst>
                                          <p:attrName>ppt_x</p:attrName>
                                        </p:attrNameLst>
                                      </p:cBhvr>
                                      <p:tavLst>
                                        <p:tav tm="0">
                                          <p:val>
                                            <p:strVal val="0-#ppt_w/2"/>
                                          </p:val>
                                        </p:tav>
                                        <p:tav tm="100000">
                                          <p:val>
                                            <p:strVal val="#ppt_x"/>
                                          </p:val>
                                        </p:tav>
                                      </p:tavLst>
                                    </p:anim>
                                    <p:anim calcmode="lin" valueType="num">
                                      <p:cBhvr additive="base">
                                        <p:cTn id="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图片 6" descr="51miz-E1033310-30F1C9C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228195" cy="6934835"/>
          </a:xfrm>
          <a:prstGeom prst="rect">
            <a:avLst/>
          </a:prstGeom>
        </p:spPr>
      </p:pic>
      <p:grpSp>
        <p:nvGrpSpPr>
          <p:cNvPr id="74" name="组合 41">
            <a:extLst>
              <a:ext uri="{FF2B5EF4-FFF2-40B4-BE49-F238E27FC236}">
                <a16:creationId xmlns:a16="http://schemas.microsoft.com/office/drawing/2014/main" id="{D76CAAE5-1688-48B8-BB19-14FC765D3768}"/>
              </a:ext>
            </a:extLst>
          </p:cNvPr>
          <p:cNvGrpSpPr/>
          <p:nvPr/>
        </p:nvGrpSpPr>
        <p:grpSpPr>
          <a:xfrm>
            <a:off x="1400947" y="1578924"/>
            <a:ext cx="9217871" cy="2812773"/>
            <a:chOff x="1513192" y="1554345"/>
            <a:chExt cx="9542584" cy="2489152"/>
          </a:xfrm>
        </p:grpSpPr>
        <p:sp>
          <p:nvSpPr>
            <p:cNvPr id="75"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4">
              <a:extLst>
                <a:ext uri="{FF2B5EF4-FFF2-40B4-BE49-F238E27FC236}">
                  <a16:creationId xmlns:a16="http://schemas.microsoft.com/office/drawing/2014/main" id="{F9C7C0CC-8E3E-4C2C-9914-3AD4F499DE67}"/>
                </a:ext>
              </a:extLst>
            </p:cNvPr>
            <p:cNvSpPr/>
            <p:nvPr/>
          </p:nvSpPr>
          <p:spPr>
            <a:xfrm>
              <a:off x="1695444" y="1664748"/>
              <a:ext cx="9178079" cy="2212860"/>
            </a:xfrm>
            <a:prstGeom prst="roundRect">
              <a:avLst>
                <a:gd name="adj" fmla="val 50000"/>
              </a:avLst>
            </a:prstGeom>
            <a:noFill/>
            <a:ln w="38100" cap="rnd">
              <a:solidFill>
                <a:srgbClr val="C82D2C"/>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 name="Group 1"/>
          <p:cNvGrpSpPr/>
          <p:nvPr/>
        </p:nvGrpSpPr>
        <p:grpSpPr>
          <a:xfrm>
            <a:off x="2211003" y="1617311"/>
            <a:ext cx="7597756" cy="2610069"/>
            <a:chOff x="2236763" y="2220922"/>
            <a:chExt cx="7597756" cy="2610069"/>
          </a:xfrm>
        </p:grpSpPr>
        <p:sp>
          <p:nvSpPr>
            <p:cNvPr id="76" name="文本框 48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864CCD8-B080-4E4C-A8D1-1D39DE2C57DB}"/>
                </a:ext>
              </a:extLst>
            </p:cNvPr>
            <p:cNvSpPr txBox="1"/>
            <p:nvPr/>
          </p:nvSpPr>
          <p:spPr>
            <a:xfrm>
              <a:off x="2236763" y="2338001"/>
              <a:ext cx="7597756" cy="2492990"/>
            </a:xfrm>
            <a:prstGeom prst="rect">
              <a:avLst/>
            </a:prstGeom>
            <a:noFill/>
          </p:spPr>
          <p:txBody>
            <a:bodyPr wrap="square" rtlCol="0">
              <a:spAutoFit/>
            </a:bodyPr>
            <a:lstStyle/>
            <a:p>
              <a:pPr algn="ctr"/>
              <a:r>
                <a:rPr lang="en-US" altLang="zh-CN" sz="15600" b="1" spc="300" dirty="0" err="1">
                  <a:solidFill>
                    <a:schemeClr val="bg2">
                      <a:lumMod val="25000"/>
                    </a:schemeClr>
                  </a:solidFill>
                  <a:latin typeface="UTM Habano" panose="02040603050506020204" pitchFamily="18" charset="0"/>
                  <a:ea typeface="汉仪跳跳体简" panose="00020600040101010101" pitchFamily="18" charset="-122"/>
                </a:rPr>
                <a:t>Khám</a:t>
              </a:r>
              <a:r>
                <a:rPr lang="en-US" altLang="zh-CN" sz="15600" b="1" spc="300" dirty="0">
                  <a:solidFill>
                    <a:schemeClr val="bg2">
                      <a:lumMod val="25000"/>
                    </a:schemeClr>
                  </a:solidFill>
                  <a:latin typeface="UTM Habano" panose="02040603050506020204" pitchFamily="18" charset="0"/>
                  <a:ea typeface="汉仪跳跳体简" panose="00020600040101010101" pitchFamily="18" charset="-122"/>
                </a:rPr>
                <a:t> </a:t>
              </a:r>
              <a:r>
                <a:rPr lang="en-US" altLang="zh-CN" sz="15600" b="1" spc="300" dirty="0" err="1">
                  <a:solidFill>
                    <a:schemeClr val="bg2">
                      <a:lumMod val="25000"/>
                    </a:schemeClr>
                  </a:solidFill>
                  <a:latin typeface="UTM Habano" panose="02040603050506020204" pitchFamily="18" charset="0"/>
                  <a:ea typeface="汉仪跳跳体简" panose="00020600040101010101" pitchFamily="18" charset="-122"/>
                </a:rPr>
                <a:t>phá</a:t>
              </a:r>
              <a:endParaRPr lang="zh-CN" altLang="en-US" sz="15600" b="1" spc="300" dirty="0">
                <a:solidFill>
                  <a:schemeClr val="bg2">
                    <a:lumMod val="25000"/>
                  </a:schemeClr>
                </a:solidFill>
                <a:latin typeface="UTM Habano" panose="02040603050506020204" pitchFamily="18" charset="0"/>
                <a:ea typeface="汉仪跳跳体简" panose="00020600040101010101" pitchFamily="18" charset="-122"/>
              </a:endParaRPr>
            </a:p>
          </p:txBody>
        </p:sp>
        <p:sp>
          <p:nvSpPr>
            <p:cNvPr id="77" name="文本框 48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864CCD8-B080-4E4C-A8D1-1D39DE2C57DB}"/>
                </a:ext>
              </a:extLst>
            </p:cNvPr>
            <p:cNvSpPr txBox="1"/>
            <p:nvPr/>
          </p:nvSpPr>
          <p:spPr>
            <a:xfrm>
              <a:off x="2236763" y="2220922"/>
              <a:ext cx="7597756" cy="2492990"/>
            </a:xfrm>
            <a:prstGeom prst="rect">
              <a:avLst/>
            </a:prstGeom>
            <a:noFill/>
          </p:spPr>
          <p:txBody>
            <a:bodyPr wrap="square" rtlCol="0">
              <a:spAutoFit/>
            </a:bodyPr>
            <a:lstStyle/>
            <a:p>
              <a:pPr algn="ctr"/>
              <a:r>
                <a:rPr lang="en-US" altLang="zh-CN" sz="15600" b="1" spc="300" dirty="0" err="1">
                  <a:solidFill>
                    <a:srgbClr val="C82D2C"/>
                  </a:solidFill>
                  <a:latin typeface="UTM Habano" panose="02040603050506020204" pitchFamily="18" charset="0"/>
                  <a:ea typeface="汉仪跳跳体简" panose="00020600040101010101" pitchFamily="18" charset="-122"/>
                </a:rPr>
                <a:t>Khám</a:t>
              </a:r>
              <a:r>
                <a:rPr lang="en-US" altLang="zh-CN" sz="15600" b="1" spc="300" dirty="0">
                  <a:solidFill>
                    <a:srgbClr val="C82D2C"/>
                  </a:solidFill>
                  <a:latin typeface="UTM Habano" panose="02040603050506020204" pitchFamily="18" charset="0"/>
                  <a:ea typeface="汉仪跳跳体简" panose="00020600040101010101" pitchFamily="18" charset="-122"/>
                </a:rPr>
                <a:t> </a:t>
              </a:r>
              <a:r>
                <a:rPr lang="en-US" altLang="zh-CN" sz="15600" b="1" spc="300" dirty="0" err="1">
                  <a:solidFill>
                    <a:srgbClr val="C82D2C"/>
                  </a:solidFill>
                  <a:latin typeface="UTM Habano" panose="02040603050506020204" pitchFamily="18" charset="0"/>
                  <a:ea typeface="汉仪跳跳体简" panose="00020600040101010101" pitchFamily="18" charset="-122"/>
                </a:rPr>
                <a:t>phá</a:t>
              </a:r>
              <a:endParaRPr lang="zh-CN" altLang="en-US" sz="15600" b="1" spc="300" dirty="0">
                <a:solidFill>
                  <a:srgbClr val="C82D2C"/>
                </a:solidFill>
                <a:latin typeface="UTM Habano" panose="02040603050506020204" pitchFamily="18" charset="0"/>
                <a:ea typeface="汉仪跳跳体简" panose="00020600040101010101" pitchFamily="18" charset="-122"/>
              </a:endParaRPr>
            </a:p>
          </p:txBody>
        </p:sp>
      </p:grpSp>
    </p:spTree>
    <p:extLst>
      <p:ext uri="{BB962C8B-B14F-4D97-AF65-F5344CB8AC3E}">
        <p14:creationId xmlns:p14="http://schemas.microsoft.com/office/powerpoint/2010/main" val="131417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500" fill="hold"/>
                                        <p:tgtEl>
                                          <p:spTgt spid="74"/>
                                        </p:tgtEl>
                                        <p:attrNameLst>
                                          <p:attrName>ppt_x</p:attrName>
                                        </p:attrNameLst>
                                      </p:cBhvr>
                                      <p:tavLst>
                                        <p:tav tm="0">
                                          <p:val>
                                            <p:strVal val="0-#ppt_w/2"/>
                                          </p:val>
                                        </p:tav>
                                        <p:tav tm="100000">
                                          <p:val>
                                            <p:strVal val="#ppt_x"/>
                                          </p:val>
                                        </p:tav>
                                      </p:tavLst>
                                    </p:anim>
                                    <p:anim calcmode="lin" valueType="num">
                                      <p:cBhvr additive="base">
                                        <p:cTn id="8" dur="500" fill="hold"/>
                                        <p:tgtEl>
                                          <p:spTgt spid="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6"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33737"/>
            <a:ext cx="12192000" cy="6991737"/>
            <a:chOff x="0" y="-133737"/>
            <a:chExt cx="12192000" cy="7853646"/>
          </a:xfrm>
        </p:grpSpPr>
        <p:pic>
          <p:nvPicPr>
            <p:cNvPr id="18" name="图片 1">
              <a:extLst>
                <a:ext uri="{FF2B5EF4-FFF2-40B4-BE49-F238E27FC236}">
                  <a16:creationId xmlns:a16="http://schemas.microsoft.com/office/drawing/2014/main" id="{CEFF4846-9BB9-497D-8D69-FB8ECF244D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2339945"/>
              <a:ext cx="12192000" cy="5379964"/>
            </a:xfrm>
            <a:prstGeom prst="rect">
              <a:avLst/>
            </a:prstGeom>
            <a:solidFill>
              <a:srgbClr val="E4F4EF"/>
            </a:solidFill>
          </p:spPr>
        </p:pic>
        <p:pic>
          <p:nvPicPr>
            <p:cNvPr id="2" name="图片 1">
              <a:extLst>
                <a:ext uri="{FF2B5EF4-FFF2-40B4-BE49-F238E27FC236}">
                  <a16:creationId xmlns:a16="http://schemas.microsoft.com/office/drawing/2014/main" id="{CEFF4846-9BB9-497D-8D69-FB8ECF244D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5820"/>
            <a:stretch/>
          </p:blipFill>
          <p:spPr>
            <a:xfrm>
              <a:off x="0" y="-133737"/>
              <a:ext cx="12192000" cy="5379964"/>
            </a:xfrm>
            <a:prstGeom prst="rect">
              <a:avLst/>
            </a:prstGeom>
            <a:solidFill>
              <a:srgbClr val="E4F4EF"/>
            </a:solidFill>
          </p:spPr>
        </p:pic>
      </p:grpSp>
      <p:sp>
        <p:nvSpPr>
          <p:cNvPr id="934" name="文本框 7"/>
          <p:cNvSpPr txBox="1"/>
          <p:nvPr/>
        </p:nvSpPr>
        <p:spPr>
          <a:xfrm>
            <a:off x="6298223" y="2382884"/>
            <a:ext cx="5512363" cy="1870705"/>
          </a:xfrm>
          <a:prstGeom prst="rect">
            <a:avLst/>
          </a:prstGeom>
          <a:ln>
            <a:solidFill>
              <a:srgbClr val="A4DCCB"/>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107000"/>
              </a:lnSpc>
              <a:spcAft>
                <a:spcPts val="0"/>
              </a:spcAft>
            </a:pPr>
            <a:r>
              <a:rPr lang="nl-NL" sz="3600" b="1" dirty="0">
                <a:solidFill>
                  <a:srgbClr val="C00000"/>
                </a:solidFill>
                <a:latin typeface="Times New Roman" panose="02020603050405020304" pitchFamily="18" charset="0"/>
                <a:ea typeface="Times New Roman" panose="02020603050405020304" pitchFamily="18" charset="0"/>
              </a:rPr>
              <a:t>Vai trò của nước đối với </a:t>
            </a:r>
          </a:p>
          <a:p>
            <a:pPr algn="ctr">
              <a:lnSpc>
                <a:spcPct val="107000"/>
              </a:lnSpc>
              <a:spcAft>
                <a:spcPts val="0"/>
              </a:spcAft>
            </a:pPr>
            <a:r>
              <a:rPr lang="nl-NL" sz="3600" b="1" dirty="0">
                <a:solidFill>
                  <a:srgbClr val="C00000"/>
                </a:solidFill>
                <a:latin typeface="Times New Roman" panose="02020603050405020304" pitchFamily="18" charset="0"/>
                <a:ea typeface="Times New Roman" panose="02020603050405020304" pitchFamily="18" charset="0"/>
              </a:rPr>
              <a:t>đời sống của con người,</a:t>
            </a:r>
          </a:p>
          <a:p>
            <a:pPr algn="ctr">
              <a:lnSpc>
                <a:spcPct val="107000"/>
              </a:lnSpc>
              <a:spcAft>
                <a:spcPts val="0"/>
              </a:spcAft>
            </a:pPr>
            <a:r>
              <a:rPr lang="nl-NL" sz="3600" b="1" dirty="0">
                <a:solidFill>
                  <a:srgbClr val="C00000"/>
                </a:solidFill>
                <a:latin typeface="Times New Roman" panose="02020603050405020304" pitchFamily="18" charset="0"/>
                <a:ea typeface="Times New Roman" panose="02020603050405020304" pitchFamily="18" charset="0"/>
              </a:rPr>
              <a:t> động vật và thực vật</a:t>
            </a:r>
            <a:endParaRPr lang="vi-VN" sz="3600" dirty="0">
              <a:solidFill>
                <a:srgbClr val="C00000"/>
              </a:solidFill>
              <a:ea typeface="Arial" panose="020B0604020202020204" pitchFamily="34" charset="0"/>
              <a:cs typeface="Times New Roman" panose="02020603050405020304" pitchFamily="18" charset="0"/>
            </a:endParaRPr>
          </a:p>
        </p:txBody>
      </p:sp>
      <p:pic>
        <p:nvPicPr>
          <p:cNvPr id="11" name="图片 9"/>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590914" y="-421670"/>
            <a:ext cx="6220601" cy="6220601"/>
          </a:xfrm>
          <a:prstGeom prst="rect">
            <a:avLst/>
          </a:prstGeom>
        </p:spPr>
      </p:pic>
      <p:sp>
        <p:nvSpPr>
          <p:cNvPr id="12" name="Freeform 11"/>
          <p:cNvSpPr/>
          <p:nvPr/>
        </p:nvSpPr>
        <p:spPr>
          <a:xfrm rot="2700000">
            <a:off x="2399195" y="1564122"/>
            <a:ext cx="3508230" cy="3508230"/>
          </a:xfrm>
          <a:custGeom>
            <a:avLst/>
            <a:gdLst>
              <a:gd name="connsiteX0" fmla="*/ 105951 w 3067050"/>
              <a:gd name="connsiteY0" fmla="*/ 105951 h 3067050"/>
              <a:gd name="connsiteX1" fmla="*/ 105951 w 3067050"/>
              <a:gd name="connsiteY1" fmla="*/ 2961099 h 3067050"/>
              <a:gd name="connsiteX2" fmla="*/ 2961099 w 3067050"/>
              <a:gd name="connsiteY2" fmla="*/ 2961099 h 3067050"/>
              <a:gd name="connsiteX3" fmla="*/ 2961099 w 3067050"/>
              <a:gd name="connsiteY3" fmla="*/ 105951 h 3067050"/>
              <a:gd name="connsiteX4" fmla="*/ 0 w 3067050"/>
              <a:gd name="connsiteY4" fmla="*/ 0 h 3067050"/>
              <a:gd name="connsiteX5" fmla="*/ 3067050 w 3067050"/>
              <a:gd name="connsiteY5" fmla="*/ 0 h 3067050"/>
              <a:gd name="connsiteX6" fmla="*/ 3067050 w 3067050"/>
              <a:gd name="connsiteY6" fmla="*/ 3067050 h 3067050"/>
              <a:gd name="connsiteX7" fmla="*/ 0 w 3067050"/>
              <a:gd name="connsiteY7" fmla="*/ 3067050 h 306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50" h="3067050">
                <a:moveTo>
                  <a:pt x="105951" y="105951"/>
                </a:moveTo>
                <a:lnTo>
                  <a:pt x="105951" y="2961099"/>
                </a:lnTo>
                <a:lnTo>
                  <a:pt x="2961099" y="2961099"/>
                </a:lnTo>
                <a:lnTo>
                  <a:pt x="2961099" y="105951"/>
                </a:lnTo>
                <a:close/>
                <a:moveTo>
                  <a:pt x="0" y="0"/>
                </a:moveTo>
                <a:lnTo>
                  <a:pt x="3067050" y="0"/>
                </a:lnTo>
                <a:lnTo>
                  <a:pt x="3067050" y="3067050"/>
                </a:lnTo>
                <a:lnTo>
                  <a:pt x="0" y="3067050"/>
                </a:lnTo>
                <a:close/>
              </a:path>
            </a:pathLst>
          </a:custGeom>
          <a:solidFill>
            <a:srgbClr val="A4DCCB"/>
          </a:solidFill>
          <a:ln>
            <a:solidFill>
              <a:srgbClr val="A4DC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cs typeface="+mn-ea"/>
              <a:sym typeface="+mn-lt"/>
            </a:endParaRPr>
          </a:p>
        </p:txBody>
      </p:sp>
      <p:sp>
        <p:nvSpPr>
          <p:cNvPr id="13" name="Diamond 12"/>
          <p:cNvSpPr/>
          <p:nvPr/>
        </p:nvSpPr>
        <p:spPr>
          <a:xfrm>
            <a:off x="2112332" y="1203471"/>
            <a:ext cx="4187640" cy="418764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cs typeface="+mn-ea"/>
              <a:sym typeface="+mn-lt"/>
            </a:endParaRPr>
          </a:p>
        </p:txBody>
      </p:sp>
      <p:sp>
        <p:nvSpPr>
          <p:cNvPr id="932" name="文本框 7"/>
          <p:cNvSpPr txBox="1"/>
          <p:nvPr/>
        </p:nvSpPr>
        <p:spPr>
          <a:xfrm>
            <a:off x="2699788" y="2977395"/>
            <a:ext cx="4039900" cy="639791"/>
          </a:xfrm>
          <a:prstGeom prst="rect">
            <a:avLst/>
          </a:prstGeom>
          <a:noFill/>
        </p:spPr>
        <p:txBody>
          <a:bodyPr wrap="square" rtlCol="0">
            <a:spAutoFit/>
          </a:bodyPr>
          <a:lstStyle/>
          <a:p>
            <a:pPr algn="just">
              <a:lnSpc>
                <a:spcPct val="107000"/>
              </a:lnSpc>
              <a:spcAft>
                <a:spcPts val="0"/>
              </a:spcAft>
            </a:pPr>
            <a:r>
              <a:rPr lang="nl-NL" sz="3600" b="1" dirty="0">
                <a:solidFill>
                  <a:srgbClr val="003056"/>
                </a:solidFill>
                <a:latin typeface="UTM Alberta Heavy" panose="02040603050506020204" pitchFamily="18" charset="0"/>
                <a:ea typeface="Times New Roman" panose="02020603050405020304" pitchFamily="18" charset="0"/>
                <a:cs typeface="Times New Roman" panose="02020603050405020304" pitchFamily="18" charset="0"/>
              </a:rPr>
              <a:t>HOẠT ĐỘNG 1</a:t>
            </a:r>
            <a:endParaRPr lang="vi-VN" sz="2800" dirty="0">
              <a:solidFill>
                <a:srgbClr val="003056"/>
              </a:solidFill>
              <a:ea typeface="Arial" panose="020B0604020202020204" pitchFamily="34" charset="0"/>
              <a:cs typeface="Times New Roman" panose="02020603050405020304" pitchFamily="18" charset="0"/>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8721" y="3739907"/>
            <a:ext cx="3302409" cy="3302409"/>
          </a:xfrm>
          <a:prstGeom prst="rect">
            <a:avLst/>
          </a:prstGeom>
        </p:spPr>
      </p:pic>
      <p:pic>
        <p:nvPicPr>
          <p:cNvPr id="23" name="图片 35"/>
          <p:cNvPicPr>
            <a:picLocks noChangeAspect="1"/>
          </p:cNvPicPr>
          <p:nvPr/>
        </p:nvPicPr>
        <p:blipFill rotWithShape="1">
          <a:blip r:embed="rId6"/>
          <a:srcRect l="8831" t="10136" r="67802" b="68486"/>
          <a:stretch/>
        </p:blipFill>
        <p:spPr>
          <a:xfrm>
            <a:off x="7473866" y="-1674795"/>
            <a:ext cx="3255857" cy="3082115"/>
          </a:xfrm>
          <a:prstGeom prst="rect">
            <a:avLst/>
          </a:prstGeom>
        </p:spPr>
      </p:pic>
      <p:pic>
        <p:nvPicPr>
          <p:cNvPr id="24" name="图片 35"/>
          <p:cNvPicPr>
            <a:picLocks noChangeAspect="1"/>
          </p:cNvPicPr>
          <p:nvPr/>
        </p:nvPicPr>
        <p:blipFill rotWithShape="1">
          <a:blip r:embed="rId6"/>
          <a:srcRect l="66268" t="39313" r="11994" b="50773"/>
          <a:stretch/>
        </p:blipFill>
        <p:spPr>
          <a:xfrm>
            <a:off x="9427960" y="321672"/>
            <a:ext cx="2823170" cy="1814891"/>
          </a:xfrm>
          <a:prstGeom prst="rect">
            <a:avLst/>
          </a:prstGeom>
        </p:spPr>
      </p:pic>
      <p:pic>
        <p:nvPicPr>
          <p:cNvPr id="22" name="图片 35"/>
          <p:cNvPicPr>
            <a:picLocks noChangeAspect="1"/>
          </p:cNvPicPr>
          <p:nvPr/>
        </p:nvPicPr>
        <p:blipFill rotWithShape="1">
          <a:blip r:embed="rId6"/>
          <a:srcRect l="40358" t="10137" r="14041" b="63260"/>
          <a:stretch/>
        </p:blipFill>
        <p:spPr>
          <a:xfrm>
            <a:off x="9325875" y="-203092"/>
            <a:ext cx="1945978" cy="1600352"/>
          </a:xfrm>
          <a:prstGeom prst="rect">
            <a:avLst/>
          </a:prstGeom>
        </p:spPr>
      </p:pic>
    </p:spTree>
    <p:extLst>
      <p:ext uri="{BB962C8B-B14F-4D97-AF65-F5344CB8AC3E}">
        <p14:creationId xmlns:p14="http://schemas.microsoft.com/office/powerpoint/2010/main" val="2609175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932"/>
                                        </p:tgtEl>
                                        <p:attrNameLst>
                                          <p:attrName>style.visibility</p:attrName>
                                        </p:attrNameLst>
                                      </p:cBhvr>
                                      <p:to>
                                        <p:strVal val="visible"/>
                                      </p:to>
                                    </p:set>
                                    <p:animEffect transition="in" filter="wipe(left)">
                                      <p:cBhvr>
                                        <p:cTn id="23" dur="500"/>
                                        <p:tgtEl>
                                          <p:spTgt spid="93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934"/>
                                        </p:tgtEl>
                                        <p:attrNameLst>
                                          <p:attrName>style.visibility</p:attrName>
                                        </p:attrNameLst>
                                      </p:cBhvr>
                                      <p:to>
                                        <p:strVal val="visible"/>
                                      </p:to>
                                    </p:set>
                                    <p:animEffect transition="in" filter="wipe(left)">
                                      <p:cBhvr>
                                        <p:cTn id="27" dur="500"/>
                                        <p:tgtEl>
                                          <p:spTgt spid="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 grpId="0" animBg="1"/>
      <p:bldP spid="12" grpId="0" animBg="1"/>
      <p:bldP spid="13" grpId="0" animBg="1"/>
      <p:bldP spid="93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4DCCB"/>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841"/>
          <a:stretch/>
        </p:blipFill>
        <p:spPr>
          <a:xfrm>
            <a:off x="-218941" y="3713397"/>
            <a:ext cx="12192000" cy="3334566"/>
          </a:xfrm>
          <a:prstGeom prst="rect">
            <a:avLst/>
          </a:prstGeom>
        </p:spPr>
      </p:pic>
      <p:pic>
        <p:nvPicPr>
          <p:cNvPr id="470" name="图片 46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A500585-ACD7-4BE0-8837-E19B06941B2D}"/>
              </a:ext>
            </a:extLst>
          </p:cNvPr>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rot="575033">
            <a:off x="3039563" y="167071"/>
            <a:ext cx="8667479" cy="6552233"/>
          </a:xfrm>
          <a:prstGeom prst="rect">
            <a:avLst/>
          </a:prstGeom>
        </p:spPr>
      </p:pic>
      <p:grpSp>
        <p:nvGrpSpPr>
          <p:cNvPr id="4" name="Group 3"/>
          <p:cNvGrpSpPr/>
          <p:nvPr/>
        </p:nvGrpSpPr>
        <p:grpSpPr>
          <a:xfrm>
            <a:off x="5061397" y="888643"/>
            <a:ext cx="5847008" cy="2588161"/>
            <a:chOff x="5061397" y="1210614"/>
            <a:chExt cx="5847008" cy="2588161"/>
          </a:xfrm>
        </p:grpSpPr>
        <p:sp>
          <p:nvSpPr>
            <p:cNvPr id="3" name="Rectangle 2"/>
            <p:cNvSpPr/>
            <p:nvPr/>
          </p:nvSpPr>
          <p:spPr>
            <a:xfrm>
              <a:off x="5061397" y="1210614"/>
              <a:ext cx="5821251" cy="2554545"/>
            </a:xfrm>
            <a:prstGeom prst="rect">
              <a:avLst/>
            </a:prstGeom>
            <a:noFill/>
          </p:spPr>
          <p:txBody>
            <a:bodyPr wrap="square" lIns="91440" tIns="45720" rIns="91440" bIns="45720">
              <a:spAutoFit/>
            </a:bodyPr>
            <a:lstStyle/>
            <a:p>
              <a:pPr algn="ct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Xem</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video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và</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cho</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biết</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điều</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gì</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sẽ</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xảy</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ra</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nếu</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cuộc</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sống</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của</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con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người</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thiếu</a:t>
              </a:r>
              <a:r>
                <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black"/>
                  </a:solidFill>
                  <a:effectLst>
                    <a:outerShdw blurRad="38100" dist="19050" dir="2700000" algn="tl" rotWithShape="0">
                      <a:prstClr val="black">
                        <a:alpha val="40000"/>
                      </a:prstClr>
                    </a:outerShdw>
                  </a:effectLst>
                  <a:latin typeface="UTM Facebook" panose="02040403050506020204" pitchFamily="18" charset="0"/>
                </a:rPr>
                <a:t>nước</a:t>
              </a:r>
              <a:endParaRPr lang="en-US" sz="4000" dirty="0">
                <a:ln w="0"/>
                <a:solidFill>
                  <a:prstClr val="black"/>
                </a:solidFill>
                <a:effectLst>
                  <a:outerShdw blurRad="38100" dist="19050" dir="2700000" algn="tl" rotWithShape="0">
                    <a:prstClr val="black">
                      <a:alpha val="40000"/>
                    </a:prstClr>
                  </a:outerShdw>
                </a:effectLst>
                <a:latin typeface="UTM Facebook" panose="02040403050506020204" pitchFamily="18" charset="0"/>
              </a:endParaRPr>
            </a:p>
          </p:txBody>
        </p:sp>
        <p:sp>
          <p:nvSpPr>
            <p:cNvPr id="138" name="Rectangle 137"/>
            <p:cNvSpPr/>
            <p:nvPr/>
          </p:nvSpPr>
          <p:spPr>
            <a:xfrm>
              <a:off x="5087154" y="1244230"/>
              <a:ext cx="5821251" cy="2554545"/>
            </a:xfrm>
            <a:prstGeom prst="rect">
              <a:avLst/>
            </a:prstGeom>
            <a:noFill/>
          </p:spPr>
          <p:txBody>
            <a:bodyPr wrap="square" lIns="91440" tIns="45720" rIns="91440" bIns="45720">
              <a:spAutoFit/>
            </a:bodyPr>
            <a:lstStyle/>
            <a:p>
              <a:pPr algn="ct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Xem</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video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và</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cho</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biết</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điều</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gì</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sẽ</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xảy</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ra</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nếu</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cuộc</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sống</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của</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con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người</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thiếu</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r>
                <a:rPr lang="en-US" sz="4000" dirty="0" err="1">
                  <a:ln w="0"/>
                  <a:solidFill>
                    <a:prstClr val="white"/>
                  </a:solidFill>
                  <a:effectLst>
                    <a:outerShdw blurRad="38100" dist="19050" dir="2700000" algn="tl" rotWithShape="0">
                      <a:prstClr val="black">
                        <a:alpha val="40000"/>
                      </a:prstClr>
                    </a:outerShdw>
                  </a:effectLst>
                  <a:latin typeface="UTM Facebook" panose="02040403050506020204" pitchFamily="18" charset="0"/>
                </a:rPr>
                <a:t>nước</a:t>
              </a:r>
              <a:r>
                <a:rPr lang="en-US" sz="4000" dirty="0">
                  <a:ln w="0"/>
                  <a:solidFill>
                    <a:prstClr val="white"/>
                  </a:solidFill>
                  <a:effectLst>
                    <a:outerShdw blurRad="38100" dist="19050" dir="2700000" algn="tl" rotWithShape="0">
                      <a:prstClr val="black">
                        <a:alpha val="40000"/>
                      </a:prstClr>
                    </a:outerShdw>
                  </a:effectLst>
                  <a:latin typeface="UTM Facebook" panose="02040403050506020204" pitchFamily="18" charset="0"/>
                </a:rPr>
                <a:t> </a:t>
              </a:r>
            </a:p>
          </p:txBody>
        </p:sp>
      </p:gr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tretch>
            <a:fillRect/>
          </a:stretch>
        </p:blipFill>
        <p:spPr>
          <a:xfrm flipH="1">
            <a:off x="209203" y="888643"/>
            <a:ext cx="4633254" cy="5721000"/>
          </a:xfrm>
          <a:prstGeom prst="rect">
            <a:avLst/>
          </a:prstGeom>
        </p:spPr>
      </p:pic>
    </p:spTree>
    <p:extLst>
      <p:ext uri="{BB962C8B-B14F-4D97-AF65-F5344CB8AC3E}">
        <p14:creationId xmlns:p14="http://schemas.microsoft.com/office/powerpoint/2010/main" val="2923000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wipe(down)">
                                      <p:cBhvr>
                                        <p:cTn id="7" dur="500"/>
                                        <p:tgtEl>
                                          <p:spTgt spid="47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descr="51miz-E1033310-30F1C9C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228195" cy="6934835"/>
          </a:xfrm>
          <a:prstGeom prst="rect">
            <a:avLst/>
          </a:prstGeom>
        </p:spPr>
      </p:pic>
      <p:pic>
        <p:nvPicPr>
          <p:cNvPr id="2" name="Vaitrocunuo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94704" y="319363"/>
            <a:ext cx="10556383" cy="593333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72643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3"/>
</p:tagLst>
</file>

<file path=ppt/tags/tag1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1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1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18.xml><?xml version="1.0" encoding="utf-8"?>
<p:tagLst xmlns:a="http://schemas.openxmlformats.org/drawingml/2006/main" xmlns:r="http://schemas.openxmlformats.org/officeDocument/2006/relationships" xmlns:p="http://schemas.openxmlformats.org/presentationml/2006/main">
  <p:tag name="PA" val="v4.0.0"/>
</p:tagLst>
</file>

<file path=ppt/tags/tag19.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20.xml><?xml version="1.0" encoding="utf-8"?>
<p:tagLst xmlns:a="http://schemas.openxmlformats.org/drawingml/2006/main" xmlns:r="http://schemas.openxmlformats.org/officeDocument/2006/relationships" xmlns:p="http://schemas.openxmlformats.org/presentationml/2006/main">
  <p:tag name="PA" val="v4.0.0"/>
</p:tagLst>
</file>

<file path=ppt/tags/tag21.xml><?xml version="1.0" encoding="utf-8"?>
<p:tagLst xmlns:a="http://schemas.openxmlformats.org/drawingml/2006/main" xmlns:r="http://schemas.openxmlformats.org/officeDocument/2006/relationships" xmlns:p="http://schemas.openxmlformats.org/presentationml/2006/main">
  <p:tag name="PA" val="v4.0.0"/>
</p:tagLst>
</file>

<file path=ppt/tags/tag2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7"/>
</p:tagLst>
</file>

<file path=ppt/tags/tag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8"/>
</p:tagLst>
</file>

<file path=ppt/tags/tag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4"/>
</p:tagLst>
</file>

<file path=ppt/tags/tag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807</Words>
  <Application>Microsoft Office PowerPoint</Application>
  <PresentationFormat>Widescreen</PresentationFormat>
  <Paragraphs>94</Paragraphs>
  <Slides>27</Slides>
  <Notes>2</Notes>
  <HiddenSlides>0</HiddenSlides>
  <MMClips>2</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27</vt:i4>
      </vt:variant>
    </vt:vector>
  </HeadingPairs>
  <TitlesOfParts>
    <vt:vector size="49" baseType="lpstr">
      <vt:lpstr>UTM Alberta Heavy</vt:lpstr>
      <vt:lpstr>等线 Light</vt:lpstr>
      <vt:lpstr>#9Slide07 Brankovic</vt:lpstr>
      <vt:lpstr>UVF Remachine Script</vt:lpstr>
      <vt:lpstr>UTM Magnesium</vt:lpstr>
      <vt:lpstr>UTM Facebook</vt:lpstr>
      <vt:lpstr>UTM Times</vt:lpstr>
      <vt:lpstr>#9Slide03 Arima Madurai Black</vt:lpstr>
      <vt:lpstr>UTM Habano</vt:lpstr>
      <vt:lpstr>Calibri</vt:lpstr>
      <vt:lpstr>UTM Bell</vt:lpstr>
      <vt:lpstr>Impact</vt:lpstr>
      <vt:lpstr>#9Slide05 Aphrodite Pro</vt:lpstr>
      <vt:lpstr>Calibri Light</vt:lpstr>
      <vt:lpstr>Arial</vt:lpstr>
      <vt:lpstr>UVN Nhan Nang</vt:lpstr>
      <vt:lpstr>UTM Showcard</vt:lpstr>
      <vt:lpstr>UVN Huong Que Nang</vt:lpstr>
      <vt:lpstr>Times New Roman</vt:lpstr>
      <vt:lpstr>等线</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KHuyen</dc:creator>
  <cp:keywords>Mangnonteam</cp:keywords>
  <cp:lastModifiedBy>Lan Anh Dương</cp:lastModifiedBy>
  <cp:revision>77</cp:revision>
  <dcterms:created xsi:type="dcterms:W3CDTF">2018-09-07T09:45:24Z</dcterms:created>
  <dcterms:modified xsi:type="dcterms:W3CDTF">2023-07-21T07:13:48Z</dcterms:modified>
</cp:coreProperties>
</file>