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7.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8.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9.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64" r:id="rId3"/>
    <p:sldMasterId id="2147483668" r:id="rId4"/>
    <p:sldMasterId id="2147483672" r:id="rId5"/>
    <p:sldMasterId id="2147483676" r:id="rId6"/>
    <p:sldMasterId id="2147483680" r:id="rId7"/>
    <p:sldMasterId id="2147483684" r:id="rId8"/>
    <p:sldMasterId id="2147483688" r:id="rId9"/>
    <p:sldMasterId id="2147483706" r:id="rId10"/>
  </p:sldMasterIdLst>
  <p:notesMasterIdLst>
    <p:notesMasterId r:id="rId31"/>
  </p:notesMasterIdLst>
  <p:handoutMasterIdLst>
    <p:handoutMasterId r:id="rId32"/>
  </p:handoutMasterIdLst>
  <p:sldIdLst>
    <p:sldId id="470" r:id="rId11"/>
    <p:sldId id="297" r:id="rId12"/>
    <p:sldId id="523" r:id="rId13"/>
    <p:sldId id="524" r:id="rId14"/>
    <p:sldId id="497" r:id="rId15"/>
    <p:sldId id="525" r:id="rId16"/>
    <p:sldId id="526" r:id="rId17"/>
    <p:sldId id="527" r:id="rId18"/>
    <p:sldId id="528" r:id="rId19"/>
    <p:sldId id="529" r:id="rId20"/>
    <p:sldId id="530" r:id="rId21"/>
    <p:sldId id="531" r:id="rId22"/>
    <p:sldId id="532" r:id="rId23"/>
    <p:sldId id="533" r:id="rId24"/>
    <p:sldId id="499" r:id="rId25"/>
    <p:sldId id="534" r:id="rId26"/>
    <p:sldId id="535" r:id="rId27"/>
    <p:sldId id="536" r:id="rId28"/>
    <p:sldId id="520" r:id="rId29"/>
    <p:sldId id="511" r:id="rId30"/>
  </p:sldIdLst>
  <p:sldSz cx="12190413" cy="6859588"/>
  <p:notesSz cx="6858000" cy="9144000"/>
  <p:embeddedFontLst>
    <p:embeddedFont>
      <p:font typeface="等线" panose="02010600030101010101" pitchFamily="2" charset="-122"/>
      <p:regular r:id="rId33"/>
      <p:bold r:id="rId34"/>
    </p:embeddedFont>
    <p:embeddedFont>
      <p:font typeface="等线 Light" panose="02010600030101010101" pitchFamily="2" charset="-122"/>
      <p:regular r:id="rId35"/>
    </p:embeddedFont>
    <p:embeddedFont>
      <p:font typeface="华文新魏" panose="02010800040101010101" pitchFamily="2" charset="-122"/>
      <p:regular r:id="rId36"/>
    </p:embeddedFont>
    <p:embeddedFont>
      <p:font typeface="华文中宋" panose="02010600040101010101" pitchFamily="2" charset="-122"/>
      <p:regular r:id="rId37"/>
    </p:embeddedFont>
    <p:embeddedFont>
      <p:font typeface="Calibri" panose="020F0502020204030204" pitchFamily="34" charset="0"/>
      <p:regular r:id="rId38"/>
      <p:bold r:id="rId39"/>
      <p:italic r:id="rId40"/>
      <p:boldItalic r:id="rId41"/>
    </p:embeddedFont>
    <p:embeddedFont>
      <p:font typeface="Calibri Light" panose="020F0302020204030204" pitchFamily="34" charset="0"/>
      <p:regular r:id="rId42"/>
      <p:italic r:id="rId43"/>
    </p:embeddedFont>
    <p:embeddedFont>
      <p:font typeface="Cambria" panose="02040503050406030204" pitchFamily="18" charset="0"/>
      <p:regular r:id="rId44"/>
      <p:bold r:id="rId45"/>
      <p:italic r:id="rId46"/>
      <p:boldItalic r:id="rId47"/>
    </p:embeddedFont>
    <p:embeddedFont>
      <p:font typeface="Impact" panose="020B0806030902050204" pitchFamily="34" charset="0"/>
      <p:regular r:id="rId48"/>
    </p:embeddedFont>
    <p:embeddedFont>
      <p:font typeface="Segoe UI Semibold" panose="020B0702040204020203" pitchFamily="34" charset="0"/>
      <p:bold r:id="rId49"/>
      <p:boldItalic r:id="rId50"/>
    </p:embeddedFont>
    <p:embeddedFont>
      <p:font typeface="UTM Bienvenue" panose="02040603050506020204" pitchFamily="18" charset="0"/>
      <p:regular r:id="rId51"/>
    </p:embeddedFont>
    <p:embeddedFont>
      <p:font typeface="UTM Flamenco" panose="02040603050506020204" pitchFamily="18" charset="0"/>
      <p:regular r:id="rId52"/>
    </p:embeddedFont>
    <p:embeddedFont>
      <p:font typeface="UTM Kabel KT" panose="02040603050506020204" pitchFamily="18" charset="0"/>
      <p:regular r:id="rId53"/>
    </p:embeddedFont>
    <p:embeddedFont>
      <p:font typeface="UTM Rockwell" panose="02040603050506020204" pitchFamily="18" charset="0"/>
      <p:bold r:id="rId54"/>
    </p:embeddedFont>
    <p:embeddedFont>
      <p:font typeface="UTM Seagull" panose="02040603050506020204" pitchFamily="18" charset="0"/>
      <p:bold r:id="rId55"/>
      <p:boldItalic r:id="rId56"/>
    </p:embeddedFont>
    <p:embeddedFont>
      <p:font typeface="UTM Staccato " panose="02040603050506020204" pitchFamily="18" charset="0"/>
      <p:regular r:id="rId57"/>
    </p:embeddedFont>
  </p:embeddedFontLst>
  <p:custDataLst>
    <p:tags r:id="rId5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8AAB"/>
    <a:srgbClr val="48AE8E"/>
    <a:srgbClr val="C14C3A"/>
    <a:srgbClr val="31709C"/>
    <a:srgbClr val="347E67"/>
    <a:srgbClr val="7697B3"/>
    <a:srgbClr val="3296A8"/>
    <a:srgbClr val="6FA094"/>
    <a:srgbClr val="94BCB4"/>
    <a:srgbClr val="5950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5" autoAdjust="0"/>
    <p:restoredTop sz="93975" autoAdjust="0"/>
  </p:normalViewPr>
  <p:slideViewPr>
    <p:cSldViewPr snapToGrid="0" showGuides="1">
      <p:cViewPr varScale="1">
        <p:scale>
          <a:sx n="68" d="100"/>
          <a:sy n="68" d="100"/>
        </p:scale>
        <p:origin x="1188" y="48"/>
      </p:cViewPr>
      <p:guideLst>
        <p:guide orient="horz" pos="2161"/>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font" Target="fonts/font7.fntdata"/><Relationship Id="rId21" Type="http://schemas.openxmlformats.org/officeDocument/2006/relationships/slide" Target="slides/slide11.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font" Target="fonts/font23.fntdata"/><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handoutMaster" Target="handoutMasters/handout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font" Target="fonts/font21.fntdata"/><Relationship Id="rId58" Type="http://schemas.openxmlformats.org/officeDocument/2006/relationships/tags" Target="tags/tag1.xml"/><Relationship Id="rId5" Type="http://schemas.openxmlformats.org/officeDocument/2006/relationships/slideMaster" Target="slideMasters/slideMaster5.xml"/><Relationship Id="rId61" Type="http://schemas.openxmlformats.org/officeDocument/2006/relationships/theme" Target="theme/theme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font" Target="fonts/font24.fntdata"/><Relationship Id="rId8" Type="http://schemas.openxmlformats.org/officeDocument/2006/relationships/slideMaster" Target="slideMasters/slideMaster8.xml"/><Relationship Id="rId51" Type="http://schemas.openxmlformats.org/officeDocument/2006/relationships/font" Target="fonts/font19.fntdata"/><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59" Type="http://schemas.openxmlformats.org/officeDocument/2006/relationships/presProps" Target="presProps.xml"/><Relationship Id="rId20" Type="http://schemas.openxmlformats.org/officeDocument/2006/relationships/slide" Target="slides/slide10.xml"/><Relationship Id="rId41" Type="http://schemas.openxmlformats.org/officeDocument/2006/relationships/font" Target="fonts/font9.fntdata"/><Relationship Id="rId54" Type="http://schemas.openxmlformats.org/officeDocument/2006/relationships/font" Target="fonts/font22.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font" Target="fonts/font25.fntdata"/><Relationship Id="rId10" Type="http://schemas.openxmlformats.org/officeDocument/2006/relationships/slideMaster" Target="slideMasters/slideMaster10.xml"/><Relationship Id="rId31" Type="http://schemas.openxmlformats.org/officeDocument/2006/relationships/notesMaster" Target="notesMasters/notesMaster1.xml"/><Relationship Id="rId44" Type="http://schemas.openxmlformats.org/officeDocument/2006/relationships/font" Target="fonts/font12.fntdata"/><Relationship Id="rId52" Type="http://schemas.openxmlformats.org/officeDocument/2006/relationships/font" Target="fonts/font20.fntdata"/><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CD0096C-516A-406D-9BA5-33D1D451CCD7}" type="datetimeFigureOut">
              <a:rPr lang="en-US" smtClean="0"/>
              <a:t>7/22/2023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MĂNG NON</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54B9712-4C52-489F-B7EE-09AF8A268636}" type="slidenum">
              <a:rPr lang="en-US" smtClean="0"/>
              <a:t>‹#›</a:t>
            </a:fld>
            <a:endParaRPr lang="en-US"/>
          </a:p>
        </p:txBody>
      </p:sp>
    </p:spTree>
    <p:extLst>
      <p:ext uri="{BB962C8B-B14F-4D97-AF65-F5344CB8AC3E}">
        <p14:creationId xmlns:p14="http://schemas.microsoft.com/office/powerpoint/2010/main" val="63875517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12C8C0-A3D3-487B-AECC-CB6663EAE28D}" type="datetimeFigureOut">
              <a:rPr lang="zh-CN" altLang="en-US" smtClean="0"/>
              <a:t>2023/7/22</a:t>
            </a:fld>
            <a:endParaRPr lang="zh-CN" altLang="en-US"/>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altLang="zh-CN"/>
              <a:t>MĂNG NON</a:t>
            </a: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49D3E0-124D-4DFF-AE99-4EA4CC201DB4}" type="slidenum">
              <a:rPr lang="zh-CN" altLang="en-US" smtClean="0"/>
              <a:t>‹#›</a:t>
            </a:fld>
            <a:endParaRPr lang="zh-CN" altLang="en-US"/>
          </a:p>
        </p:txBody>
      </p:sp>
    </p:spTree>
    <p:extLst>
      <p:ext uri="{BB962C8B-B14F-4D97-AF65-F5344CB8AC3E}">
        <p14:creationId xmlns:p14="http://schemas.microsoft.com/office/powerpoint/2010/main" val="94177763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181032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833031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4276366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504163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6738089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5839734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7711971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7217204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605366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4144862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986060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819202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96729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Nguồn</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nước</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bị</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ô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nhiễm</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sẽ</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mang</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đến</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nhiều</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tác</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hại</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xấu</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đến</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sức</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khoẻ</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của</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con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người</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Vậy</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gia</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đình</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em</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đã</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sử</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dụng</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những</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cách</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làm</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sạch</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nước</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1200" dirty="0" err="1">
                <a:solidFill>
                  <a:schemeClr val="tx1">
                    <a:lumMod val="85000"/>
                    <a:lumOff val="15000"/>
                  </a:schemeClr>
                </a:solidFill>
                <a:latin typeface="UTM Flamenco" panose="02040603050506020204" pitchFamily="18" charset="0"/>
                <a:ea typeface="华文中宋" panose="02010600040101010101" pitchFamily="2" charset="-122"/>
              </a:rPr>
              <a:t>nào</a:t>
            </a:r>
            <a:r>
              <a:rPr lang="en-US" altLang="zh-CN" sz="1200" dirty="0">
                <a:solidFill>
                  <a:schemeClr val="tx1">
                    <a:lumMod val="85000"/>
                    <a:lumOff val="15000"/>
                  </a:schemeClr>
                </a:solidFill>
                <a:latin typeface="UTM Flamenco" panose="02040603050506020204" pitchFamily="18" charset="0"/>
                <a:ea typeface="华文中宋" panose="02010600040101010101" pitchFamily="2" charset="-122"/>
              </a:rPr>
              <a:t>?</a:t>
            </a:r>
          </a:p>
          <a:p>
            <a:endParaRPr lang="en-US" dirty="0"/>
          </a:p>
        </p:txBody>
      </p:sp>
    </p:spTree>
    <p:extLst>
      <p:ext uri="{BB962C8B-B14F-4D97-AF65-F5344CB8AC3E}">
        <p14:creationId xmlns:p14="http://schemas.microsoft.com/office/powerpoint/2010/main" val="2096262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349483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021814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116944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226299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4199083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83590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microsoft.com/office/2007/relationships/hdphoto" Target="../media/hdphoto1.wdp"/></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microsoft.com/office/2007/relationships/hdphoto" Target="../media/hdphoto1.wdp"/></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4" Type="http://schemas.microsoft.com/office/2007/relationships/hdphoto" Target="../media/hdphoto1.wdp"/></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9.xml"/><Relationship Id="rId4" Type="http://schemas.microsoft.com/office/2007/relationships/hdphoto" Target="../media/hdphoto1.wdp"/></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3802" y="1122624"/>
            <a:ext cx="9142810" cy="2388153"/>
          </a:xfrm>
        </p:spPr>
        <p:txBody>
          <a:bodyPr anchor="b"/>
          <a:lstStyle>
            <a:lvl1pPr algn="ctr">
              <a:defRPr sz="6000"/>
            </a:lvl1pPr>
          </a:lstStyle>
          <a:p>
            <a:endParaRPr lang="zh-CN" altLang="en-US" dirty="0"/>
          </a:p>
        </p:txBody>
      </p:sp>
      <p:sp>
        <p:nvSpPr>
          <p:cNvPr id="3" name="副标题 2"/>
          <p:cNvSpPr>
            <a:spLocks noGrp="1"/>
          </p:cNvSpPr>
          <p:nvPr>
            <p:ph type="subTitle" idx="1"/>
          </p:nvPr>
        </p:nvSpPr>
        <p:spPr>
          <a:xfrm>
            <a:off x="1523802" y="3602873"/>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zh-CN" altLang="en-US" dirty="0"/>
          </a:p>
        </p:txBody>
      </p:sp>
    </p:spTree>
    <p:extLst>
      <p:ext uri="{BB962C8B-B14F-4D97-AF65-F5344CB8AC3E}">
        <p14:creationId xmlns:p14="http://schemas.microsoft.com/office/powerpoint/2010/main" val="1036915558"/>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竖排文字占位符 2"/>
          <p:cNvSpPr>
            <a:spLocks noGrp="1"/>
          </p:cNvSpPr>
          <p:nvPr>
            <p:ph type="body" orient="vert" idx="1"/>
          </p:nvPr>
        </p:nvSpPr>
        <p:spPr/>
        <p:txBody>
          <a:bodyPr vert="eaVert"/>
          <a:lstStyle/>
          <a:p>
            <a:pPr lvl="0"/>
            <a:endParaRPr lang="zh-CN" altLang="en-US" dirty="0"/>
          </a:p>
        </p:txBody>
      </p:sp>
    </p:spTree>
    <p:extLst>
      <p:ext uri="{BB962C8B-B14F-4D97-AF65-F5344CB8AC3E}">
        <p14:creationId xmlns:p14="http://schemas.microsoft.com/office/powerpoint/2010/main" val="3873770020"/>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3764" y="365209"/>
            <a:ext cx="2628558" cy="5813184"/>
          </a:xfrm>
        </p:spPr>
        <p:txBody>
          <a:bodyPr vert="eaVert"/>
          <a:lstStyle/>
          <a:p>
            <a:endParaRPr lang="zh-CN" altLang="en-US" dirty="0"/>
          </a:p>
        </p:txBody>
      </p:sp>
      <p:sp>
        <p:nvSpPr>
          <p:cNvPr id="3" name="竖排文字占位符 2"/>
          <p:cNvSpPr>
            <a:spLocks noGrp="1"/>
          </p:cNvSpPr>
          <p:nvPr>
            <p:ph type="body" orient="vert" idx="1"/>
          </p:nvPr>
        </p:nvSpPr>
        <p:spPr>
          <a:xfrm>
            <a:off x="838092" y="365209"/>
            <a:ext cx="7733293" cy="5813184"/>
          </a:xfrm>
        </p:spPr>
        <p:txBody>
          <a:bodyPr vert="eaVert"/>
          <a:lstStyle/>
          <a:p>
            <a:pPr lvl="4"/>
            <a:endParaRPr lang="zh-CN" altLang="en-US" dirty="0"/>
          </a:p>
        </p:txBody>
      </p:sp>
    </p:spTree>
    <p:extLst>
      <p:ext uri="{BB962C8B-B14F-4D97-AF65-F5344CB8AC3E}">
        <p14:creationId xmlns:p14="http://schemas.microsoft.com/office/powerpoint/2010/main" val="1292723526"/>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5644487"/>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125951"/>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JM" dirty="0">
              <a:solidFill>
                <a:prstClr val="white">
                  <a:lumMod val="65000"/>
                </a:prstClr>
              </a:solidFill>
            </a:endParaRPr>
          </a:p>
        </p:txBody>
      </p:sp>
    </p:spTree>
    <p:extLst>
      <p:ext uri="{BB962C8B-B14F-4D97-AF65-F5344CB8AC3E}">
        <p14:creationId xmlns:p14="http://schemas.microsoft.com/office/powerpoint/2010/main" val="632798120"/>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83489971"/>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endParaRPr lang="en-JM" dirty="0">
              <a:solidFill>
                <a:prstClr val="black">
                  <a:tint val="75000"/>
                </a:prstClr>
              </a:solidFill>
            </a:endParaRPr>
          </a:p>
        </p:txBody>
      </p:sp>
    </p:spTree>
    <p:extLst>
      <p:ext uri="{BB962C8B-B14F-4D97-AF65-F5344CB8AC3E}">
        <p14:creationId xmlns:p14="http://schemas.microsoft.com/office/powerpoint/2010/main" val="1255497097"/>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JM" dirty="0">
              <a:solidFill>
                <a:prstClr val="white">
                  <a:lumMod val="65000"/>
                </a:prstClr>
              </a:solidFill>
            </a:endParaRPr>
          </a:p>
        </p:txBody>
      </p:sp>
    </p:spTree>
    <p:extLst>
      <p:ext uri="{BB962C8B-B14F-4D97-AF65-F5344CB8AC3E}">
        <p14:creationId xmlns:p14="http://schemas.microsoft.com/office/powerpoint/2010/main" val="2746453402"/>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2170962210"/>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endParaRPr lang="en-JM" dirty="0">
              <a:solidFill>
                <a:prstClr val="black">
                  <a:tint val="75000"/>
                </a:prstClr>
              </a:solidFill>
            </a:endParaRPr>
          </a:p>
        </p:txBody>
      </p:sp>
    </p:spTree>
    <p:extLst>
      <p:ext uri="{BB962C8B-B14F-4D97-AF65-F5344CB8AC3E}">
        <p14:creationId xmlns:p14="http://schemas.microsoft.com/office/powerpoint/2010/main" val="2718168417"/>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idx="1"/>
          </p:nvPr>
        </p:nvSpPr>
        <p:spPr/>
        <p:txBody>
          <a:bodyPr/>
          <a:lstStyle/>
          <a:p>
            <a:pPr lvl="0"/>
            <a:endParaRPr lang="zh-CN" altLang="en-US" dirty="0"/>
          </a:p>
        </p:txBody>
      </p:sp>
    </p:spTree>
    <p:extLst>
      <p:ext uri="{BB962C8B-B14F-4D97-AF65-F5344CB8AC3E}">
        <p14:creationId xmlns:p14="http://schemas.microsoft.com/office/powerpoint/2010/main" val="1875678660"/>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JM" dirty="0">
              <a:solidFill>
                <a:prstClr val="white">
                  <a:lumMod val="65000"/>
                </a:prstClr>
              </a:solidFill>
            </a:endParaRPr>
          </a:p>
        </p:txBody>
      </p:sp>
    </p:spTree>
    <p:extLst>
      <p:ext uri="{BB962C8B-B14F-4D97-AF65-F5344CB8AC3E}">
        <p14:creationId xmlns:p14="http://schemas.microsoft.com/office/powerpoint/2010/main" val="2928932927"/>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1697907939"/>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endParaRPr lang="en-JM" dirty="0">
              <a:solidFill>
                <a:prstClr val="black">
                  <a:tint val="75000"/>
                </a:prstClr>
              </a:solidFill>
            </a:endParaRPr>
          </a:p>
        </p:txBody>
      </p:sp>
    </p:spTree>
    <p:extLst>
      <p:ext uri="{BB962C8B-B14F-4D97-AF65-F5344CB8AC3E}">
        <p14:creationId xmlns:p14="http://schemas.microsoft.com/office/powerpoint/2010/main" val="2214738144"/>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JM" dirty="0">
              <a:solidFill>
                <a:prstClr val="white">
                  <a:lumMod val="65000"/>
                </a:prstClr>
              </a:solidFill>
            </a:endParaRPr>
          </a:p>
        </p:txBody>
      </p:sp>
    </p:spTree>
    <p:extLst>
      <p:ext uri="{BB962C8B-B14F-4D97-AF65-F5344CB8AC3E}">
        <p14:creationId xmlns:p14="http://schemas.microsoft.com/office/powerpoint/2010/main" val="290303932"/>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2945302849"/>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endParaRPr lang="en-JM" dirty="0">
              <a:solidFill>
                <a:prstClr val="black">
                  <a:tint val="75000"/>
                </a:prstClr>
              </a:solidFill>
            </a:endParaRPr>
          </a:p>
        </p:txBody>
      </p:sp>
    </p:spTree>
    <p:extLst>
      <p:ext uri="{BB962C8B-B14F-4D97-AF65-F5344CB8AC3E}">
        <p14:creationId xmlns:p14="http://schemas.microsoft.com/office/powerpoint/2010/main" val="4162990736"/>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JM" dirty="0">
              <a:solidFill>
                <a:prstClr val="white">
                  <a:lumMod val="65000"/>
                </a:prstClr>
              </a:solidFill>
            </a:endParaRPr>
          </a:p>
        </p:txBody>
      </p:sp>
    </p:spTree>
    <p:extLst>
      <p:ext uri="{BB962C8B-B14F-4D97-AF65-F5344CB8AC3E}">
        <p14:creationId xmlns:p14="http://schemas.microsoft.com/office/powerpoint/2010/main" val="2737292218"/>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1174124145"/>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endParaRPr lang="en-JM" dirty="0">
              <a:solidFill>
                <a:prstClr val="black">
                  <a:tint val="75000"/>
                </a:prstClr>
              </a:solidFill>
            </a:endParaRPr>
          </a:p>
        </p:txBody>
      </p:sp>
    </p:spTree>
    <p:extLst>
      <p:ext uri="{BB962C8B-B14F-4D97-AF65-F5344CB8AC3E}">
        <p14:creationId xmlns:p14="http://schemas.microsoft.com/office/powerpoint/2010/main" val="2118474266"/>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JM" dirty="0">
              <a:solidFill>
                <a:prstClr val="white">
                  <a:lumMod val="65000"/>
                </a:prstClr>
              </a:solidFill>
            </a:endParaRPr>
          </a:p>
        </p:txBody>
      </p:sp>
    </p:spTree>
    <p:extLst>
      <p:ext uri="{BB962C8B-B14F-4D97-AF65-F5344CB8AC3E}">
        <p14:creationId xmlns:p14="http://schemas.microsoft.com/office/powerpoint/2010/main" val="2946944412"/>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831743"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zh-CN" altLang="en-US" dirty="0"/>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68261975"/>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1502747024"/>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endParaRPr lang="en-JM" dirty="0">
              <a:solidFill>
                <a:prstClr val="black">
                  <a:tint val="75000"/>
                </a:prstClr>
              </a:solidFill>
            </a:endParaRPr>
          </a:p>
        </p:txBody>
      </p:sp>
    </p:spTree>
    <p:extLst>
      <p:ext uri="{BB962C8B-B14F-4D97-AF65-F5344CB8AC3E}">
        <p14:creationId xmlns:p14="http://schemas.microsoft.com/office/powerpoint/2010/main" val="3380151556"/>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JM" dirty="0">
              <a:solidFill>
                <a:prstClr val="white">
                  <a:lumMod val="65000"/>
                </a:prstClr>
              </a:solidFill>
            </a:endParaRPr>
          </a:p>
        </p:txBody>
      </p:sp>
    </p:spTree>
    <p:extLst>
      <p:ext uri="{BB962C8B-B14F-4D97-AF65-F5344CB8AC3E}">
        <p14:creationId xmlns:p14="http://schemas.microsoft.com/office/powerpoint/2010/main" val="3521294096"/>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218163827"/>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endParaRPr lang="en-JM" dirty="0">
              <a:solidFill>
                <a:prstClr val="black">
                  <a:tint val="75000"/>
                </a:prstClr>
              </a:solidFill>
            </a:endParaRPr>
          </a:p>
        </p:txBody>
      </p:sp>
    </p:spTree>
    <p:extLst>
      <p:ext uri="{BB962C8B-B14F-4D97-AF65-F5344CB8AC3E}">
        <p14:creationId xmlns:p14="http://schemas.microsoft.com/office/powerpoint/2010/main" val="2932136213"/>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JM" dirty="0">
              <a:solidFill>
                <a:prstClr val="white">
                  <a:lumMod val="65000"/>
                </a:prstClr>
              </a:solidFill>
            </a:endParaRPr>
          </a:p>
        </p:txBody>
      </p:sp>
    </p:spTree>
    <p:extLst>
      <p:ext uri="{BB962C8B-B14F-4D97-AF65-F5344CB8AC3E}">
        <p14:creationId xmlns:p14="http://schemas.microsoft.com/office/powerpoint/2010/main" val="1963950714"/>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3552026902"/>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endParaRPr lang="en-JM" dirty="0">
              <a:solidFill>
                <a:prstClr val="black">
                  <a:tint val="75000"/>
                </a:prstClr>
              </a:solidFill>
            </a:endParaRPr>
          </a:p>
        </p:txBody>
      </p:sp>
    </p:spTree>
    <p:extLst>
      <p:ext uri="{BB962C8B-B14F-4D97-AF65-F5344CB8AC3E}">
        <p14:creationId xmlns:p14="http://schemas.microsoft.com/office/powerpoint/2010/main" val="1915925690"/>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MĂNG NON TEAM">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80" y="6358219"/>
            <a:ext cx="2742090" cy="364359"/>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a:xfrm>
            <a:off x="8610045" y="6358219"/>
            <a:ext cx="2742090" cy="364359"/>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vi-VN" altLang="zh-CN" sz="1800" b="0" i="0" u="none" strike="noStrike" kern="1200" cap="none" spc="0" normalizeH="0" baseline="0" noProof="0" dirty="0">
                <a:ln>
                  <a:noFill/>
                </a:ln>
                <a:solidFill>
                  <a:prstClr val="black"/>
                </a:solidFill>
                <a:effectLst/>
                <a:uLnTx/>
                <a:uFillTx/>
                <a:latin typeface="Calibri" panose="020F0502020204030204" pitchFamily="34" charset="0"/>
                <a:ea typeface="宋体" panose="02010600030101010101" pitchFamily="2" charset="-122"/>
                <a:cs typeface="+mn-cs"/>
              </a:rPr>
              <a:t>MĂNG NON</a:t>
            </a:r>
            <a:endParaRPr kumimoji="0" lang="zh-CN" altLang="en-US" sz="1800" b="0" i="0" u="none" strike="noStrike" kern="1200" cap="none" spc="0" normalizeH="0" baseline="0" noProof="0" dirty="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7110187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MĂNG NON">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12189745" cy="6859588"/>
          </a:xfrm>
          <a:prstGeom prst="rect">
            <a:avLst/>
          </a:prstGeom>
        </p:spPr>
      </p:pic>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80" y="6358219"/>
            <a:ext cx="2742090" cy="364359"/>
          </a:xfrm>
          <a:prstGeom prst="rect">
            <a:avLst/>
          </a:prstGeom>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a:xfrm>
            <a:off x="4037887" y="6358219"/>
            <a:ext cx="4114641" cy="364359"/>
          </a:xfrm>
          <a:prstGeom prst="rect">
            <a:avLst/>
          </a:prstGeom>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a:xfrm>
            <a:off x="8610045" y="6358219"/>
            <a:ext cx="2742090" cy="364359"/>
          </a:xfrm>
          <a:prstGeom prst="rect">
            <a:avLst/>
          </a:prstGeom>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8543BCF-C6F4-4F14-9138-E5ADE1A61F3D}" type="slidenum">
              <a:rPr kumimoji="0" lang="zh-CN" altLang="en-US" sz="18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9" name="矩形 8"/>
          <p:cNvSpPr/>
          <p:nvPr userDrawn="1"/>
        </p:nvSpPr>
        <p:spPr>
          <a:xfrm>
            <a:off x="0" y="0"/>
            <a:ext cx="12190413" cy="6859588"/>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86694" tIns="43347" rIns="86694" bIns="43347"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968944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sz="half" idx="1"/>
          </p:nvPr>
        </p:nvSpPr>
        <p:spPr>
          <a:xfrm>
            <a:off x="838091" y="1826048"/>
            <a:ext cx="5180926" cy="4352346"/>
          </a:xfrm>
        </p:spPr>
        <p:txBody>
          <a:bodyPr/>
          <a:lstStyle/>
          <a:p>
            <a:pPr lvl="0"/>
            <a:endParaRPr lang="zh-CN" altLang="en-US" dirty="0"/>
          </a:p>
        </p:txBody>
      </p:sp>
      <p:sp>
        <p:nvSpPr>
          <p:cNvPr id="4" name="内容占位符 3"/>
          <p:cNvSpPr>
            <a:spLocks noGrp="1"/>
          </p:cNvSpPr>
          <p:nvPr>
            <p:ph sz="half" idx="2"/>
          </p:nvPr>
        </p:nvSpPr>
        <p:spPr>
          <a:xfrm>
            <a:off x="6171396" y="1826048"/>
            <a:ext cx="5180926" cy="4352346"/>
          </a:xfrm>
        </p:spPr>
        <p:txBody>
          <a:bodyPr/>
          <a:lstStyle/>
          <a:p>
            <a:pPr lvl="0"/>
            <a:endParaRPr lang="zh-CN" altLang="en-US" dirty="0"/>
          </a:p>
        </p:txBody>
      </p:sp>
    </p:spTree>
    <p:extLst>
      <p:ext uri="{BB962C8B-B14F-4D97-AF65-F5344CB8AC3E}">
        <p14:creationId xmlns:p14="http://schemas.microsoft.com/office/powerpoint/2010/main" val="828902318"/>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680" y="365211"/>
            <a:ext cx="10514231" cy="1325870"/>
          </a:xfrm>
        </p:spPr>
        <p:txBody>
          <a:bodyPr/>
          <a:lstStyle/>
          <a:p>
            <a:endParaRPr lang="zh-CN" altLang="en-US" dirty="0"/>
          </a:p>
        </p:txBody>
      </p:sp>
      <p:sp>
        <p:nvSpPr>
          <p:cNvPr id="3" name="文本占位符 2"/>
          <p:cNvSpPr>
            <a:spLocks noGrp="1"/>
          </p:cNvSpPr>
          <p:nvPr>
            <p:ph type="body" idx="1"/>
          </p:nvPr>
        </p:nvSpPr>
        <p:spPr>
          <a:xfrm>
            <a:off x="839679" y="1681553"/>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zh-CN" altLang="en-US" dirty="0"/>
          </a:p>
        </p:txBody>
      </p:sp>
      <p:sp>
        <p:nvSpPr>
          <p:cNvPr id="4" name="内容占位符 3"/>
          <p:cNvSpPr>
            <a:spLocks noGrp="1"/>
          </p:cNvSpPr>
          <p:nvPr>
            <p:ph sz="half" idx="2"/>
          </p:nvPr>
        </p:nvSpPr>
        <p:spPr>
          <a:xfrm>
            <a:off x="839679" y="2505656"/>
            <a:ext cx="5157116" cy="3685441"/>
          </a:xfrm>
        </p:spPr>
        <p:txBody>
          <a:bodyPr/>
          <a:lstStyle/>
          <a:p>
            <a:pPr lvl="0"/>
            <a:endParaRPr lang="zh-CN" altLang="en-US" dirty="0"/>
          </a:p>
        </p:txBody>
      </p:sp>
      <p:sp>
        <p:nvSpPr>
          <p:cNvPr id="5" name="文本占位符 4"/>
          <p:cNvSpPr>
            <a:spLocks noGrp="1"/>
          </p:cNvSpPr>
          <p:nvPr>
            <p:ph type="body" sz="quarter" idx="3"/>
          </p:nvPr>
        </p:nvSpPr>
        <p:spPr>
          <a:xfrm>
            <a:off x="6171398" y="1681553"/>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zh-CN" altLang="en-US" dirty="0"/>
          </a:p>
        </p:txBody>
      </p:sp>
      <p:sp>
        <p:nvSpPr>
          <p:cNvPr id="6" name="内容占位符 5"/>
          <p:cNvSpPr>
            <a:spLocks noGrp="1"/>
          </p:cNvSpPr>
          <p:nvPr>
            <p:ph sz="quarter" idx="4"/>
          </p:nvPr>
        </p:nvSpPr>
        <p:spPr>
          <a:xfrm>
            <a:off x="6171398" y="2505656"/>
            <a:ext cx="5182513" cy="3685441"/>
          </a:xfrm>
        </p:spPr>
        <p:txBody>
          <a:bodyPr/>
          <a:lstStyle/>
          <a:p>
            <a:pPr lvl="0"/>
            <a:endParaRPr lang="zh-CN" altLang="en-US" dirty="0"/>
          </a:p>
        </p:txBody>
      </p:sp>
    </p:spTree>
    <p:extLst>
      <p:ext uri="{BB962C8B-B14F-4D97-AF65-F5344CB8AC3E}">
        <p14:creationId xmlns:p14="http://schemas.microsoft.com/office/powerpoint/2010/main" val="3859191107"/>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Tree>
    <p:extLst>
      <p:ext uri="{BB962C8B-B14F-4D97-AF65-F5344CB8AC3E}">
        <p14:creationId xmlns:p14="http://schemas.microsoft.com/office/powerpoint/2010/main" val="3868750460"/>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9858109"/>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p:spPr>
        <p:txBody>
          <a:bodyPr anchor="b"/>
          <a:lstStyle>
            <a:lvl1pPr>
              <a:defRPr sz="3200"/>
            </a:lvl1pPr>
          </a:lstStyle>
          <a:p>
            <a:endParaRPr lang="zh-CN" altLang="en-US" dirty="0"/>
          </a:p>
        </p:txBody>
      </p:sp>
      <p:sp>
        <p:nvSpPr>
          <p:cNvPr id="3" name="内容占位符 2"/>
          <p:cNvSpPr>
            <a:spLocks noGrp="1"/>
          </p:cNvSpPr>
          <p:nvPr>
            <p:ph idx="1"/>
          </p:nvPr>
        </p:nvSpPr>
        <p:spPr>
          <a:xfrm>
            <a:off x="5182514" y="987654"/>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endParaRPr lang="zh-CN" altLang="en-US" dirty="0"/>
          </a:p>
        </p:txBody>
      </p:sp>
      <p:sp>
        <p:nvSpPr>
          <p:cNvPr id="4" name="文本占位符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zh-CN" altLang="en-US" dirty="0"/>
          </a:p>
        </p:txBody>
      </p:sp>
    </p:spTree>
    <p:extLst>
      <p:ext uri="{BB962C8B-B14F-4D97-AF65-F5344CB8AC3E}">
        <p14:creationId xmlns:p14="http://schemas.microsoft.com/office/powerpoint/2010/main" val="2088435494"/>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p:spPr>
        <p:txBody>
          <a:bodyPr anchor="b"/>
          <a:lstStyle>
            <a:lvl1pPr>
              <a:defRPr sz="3200"/>
            </a:lvl1pPr>
          </a:lstStyle>
          <a:p>
            <a:endParaRPr lang="zh-CN" altLang="en-US" dirty="0"/>
          </a:p>
        </p:txBody>
      </p:sp>
      <p:sp>
        <p:nvSpPr>
          <p:cNvPr id="3" name="图片占位符 2"/>
          <p:cNvSpPr>
            <a:spLocks noGrp="1"/>
          </p:cNvSpPr>
          <p:nvPr>
            <p:ph type="pic" idx="1"/>
          </p:nvPr>
        </p:nvSpPr>
        <p:spPr>
          <a:xfrm>
            <a:off x="5182514" y="987654"/>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zh-CN" altLang="en-US" dirty="0"/>
          </a:p>
        </p:txBody>
      </p:sp>
    </p:spTree>
    <p:extLst>
      <p:ext uri="{BB962C8B-B14F-4D97-AF65-F5344CB8AC3E}">
        <p14:creationId xmlns:p14="http://schemas.microsoft.com/office/powerpoint/2010/main" val="2226505172"/>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4"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092" y="365211"/>
            <a:ext cx="10514231" cy="1325870"/>
          </a:xfrm>
          <a:prstGeom prst="rect">
            <a:avLst/>
          </a:prstGeom>
        </p:spPr>
        <p:txBody>
          <a:bodyPr vert="horz" lIns="91436" tIns="45718" rIns="91436" bIns="45718" rtlCol="0" anchor="ctr">
            <a:normAutofit/>
          </a:bodyPr>
          <a:lstStyle/>
          <a:p>
            <a:endParaRPr lang="zh-CN" altLang="en-US" dirty="0"/>
          </a:p>
        </p:txBody>
      </p:sp>
      <p:sp>
        <p:nvSpPr>
          <p:cNvPr id="3" name="文本占位符 2"/>
          <p:cNvSpPr>
            <a:spLocks noGrp="1"/>
          </p:cNvSpPr>
          <p:nvPr>
            <p:ph type="body" idx="1"/>
          </p:nvPr>
        </p:nvSpPr>
        <p:spPr>
          <a:xfrm>
            <a:off x="838092" y="1826048"/>
            <a:ext cx="10514231" cy="4352346"/>
          </a:xfrm>
          <a:prstGeom prst="rect">
            <a:avLst/>
          </a:prstGeom>
        </p:spPr>
        <p:txBody>
          <a:bodyPr vert="horz" lIns="91436" tIns="45718" rIns="91436" bIns="45718" rtlCol="0">
            <a:normAutofit/>
          </a:bodyPr>
          <a:lstStyle/>
          <a:p>
            <a:pPr lvl="0"/>
            <a:endParaRPr lang="zh-CN" altLang="en-US" dirty="0"/>
          </a:p>
        </p:txBody>
      </p:sp>
      <p:pic>
        <p:nvPicPr>
          <p:cNvPr id="7" name="Picture 6"/>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2668678" y="6178394"/>
            <a:ext cx="992170" cy="1684817"/>
          </a:xfrm>
          <a:prstGeom prst="rect">
            <a:avLst/>
          </a:prstGeom>
        </p:spPr>
      </p:pic>
      <p:sp>
        <p:nvSpPr>
          <p:cNvPr id="8" name="TextBox 7"/>
          <p:cNvSpPr txBox="1"/>
          <p:nvPr userDrawn="1"/>
        </p:nvSpPr>
        <p:spPr>
          <a:xfrm>
            <a:off x="5561807" y="5903340"/>
            <a:ext cx="1320800" cy="338554"/>
          </a:xfrm>
          <a:prstGeom prst="rect">
            <a:avLst/>
          </a:prstGeom>
          <a:noFill/>
        </p:spPr>
        <p:txBody>
          <a:bodyPr wrap="square" rtlCol="0">
            <a:spAutoFit/>
          </a:bodyPr>
          <a:lstStyle/>
          <a:p>
            <a:r>
              <a:rPr lang="en-US" sz="1600" dirty="0">
                <a:solidFill>
                  <a:schemeClr val="tx2">
                    <a:lumMod val="20000"/>
                    <a:lumOff val="80000"/>
                  </a:schemeClr>
                </a:solidFill>
                <a:latin typeface="Cambria" panose="02040503050406030204" pitchFamily="18" charset="0"/>
              </a:rPr>
              <a:t>MĂNG</a:t>
            </a:r>
            <a:r>
              <a:rPr lang="en-US" sz="1600" baseline="0" dirty="0">
                <a:solidFill>
                  <a:schemeClr val="tx2">
                    <a:lumMod val="20000"/>
                    <a:lumOff val="80000"/>
                  </a:schemeClr>
                </a:solidFill>
                <a:latin typeface="Cambria" panose="02040503050406030204" pitchFamily="18" charset="0"/>
              </a:rPr>
              <a:t> NON</a:t>
            </a:r>
            <a:endParaRPr lang="en-US" sz="1600" dirty="0">
              <a:solidFill>
                <a:schemeClr val="tx2">
                  <a:lumMod val="20000"/>
                  <a:lumOff val="80000"/>
                </a:schemeClr>
              </a:solidFill>
              <a:latin typeface="Cambria" panose="02040503050406030204" pitchFamily="18" charset="0"/>
            </a:endParaRPr>
          </a:p>
        </p:txBody>
      </p:sp>
      <p:sp>
        <p:nvSpPr>
          <p:cNvPr id="9" name="TextBox 8"/>
          <p:cNvSpPr txBox="1"/>
          <p:nvPr userDrawn="1"/>
        </p:nvSpPr>
        <p:spPr>
          <a:xfrm>
            <a:off x="-2668678" y="7863211"/>
            <a:ext cx="1792826" cy="276999"/>
          </a:xfrm>
          <a:prstGeom prst="rect">
            <a:avLst/>
          </a:prstGeom>
          <a:noFill/>
        </p:spPr>
        <p:txBody>
          <a:bodyPr wrap="square" rtlCol="0">
            <a:spAutoFit/>
          </a:bodyPr>
          <a:lstStyle/>
          <a:p>
            <a:r>
              <a:rPr lang="en-US" sz="1200" dirty="0">
                <a:solidFill>
                  <a:schemeClr val="tx2">
                    <a:lumMod val="60000"/>
                    <a:lumOff val="40000"/>
                  </a:schemeClr>
                </a:solidFill>
                <a:latin typeface="Cambria" panose="02040503050406030204" pitchFamily="18" charset="0"/>
              </a:rPr>
              <a:t>BY: Hồng</a:t>
            </a:r>
            <a:r>
              <a:rPr lang="en-US" sz="1200" baseline="0" dirty="0">
                <a:solidFill>
                  <a:schemeClr val="tx2">
                    <a:lumMod val="60000"/>
                    <a:lumOff val="40000"/>
                  </a:schemeClr>
                </a:solidFill>
                <a:latin typeface="Cambria" panose="02040503050406030204" pitchFamily="18" charset="0"/>
              </a:rPr>
              <a:t> Linh</a:t>
            </a:r>
            <a:endParaRPr lang="en-US" sz="1200" dirty="0">
              <a:solidFill>
                <a:schemeClr val="tx2">
                  <a:lumMod val="60000"/>
                  <a:lumOff val="40000"/>
                </a:schemeClr>
              </a:solidFill>
              <a:latin typeface="Cambria" panose="02040503050406030204" pitchFamily="18" charset="0"/>
            </a:endParaRPr>
          </a:p>
        </p:txBody>
      </p:sp>
    </p:spTree>
    <p:extLst>
      <p:ext uri="{BB962C8B-B14F-4D97-AF65-F5344CB8AC3E}">
        <p14:creationId xmlns:p14="http://schemas.microsoft.com/office/powerpoint/2010/main" val="93402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10" r:id="rId12"/>
    <p:sldLayoutId id="2147483705" r:id="rId13"/>
  </p:sldLayoutIdLst>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80" y="365865"/>
            <a:ext cx="10513855" cy="1324942"/>
          </a:xfrm>
          <a:prstGeom prst="rect">
            <a:avLst/>
          </a:prstGeom>
        </p:spPr>
        <p:txBody>
          <a:bodyPr vert="horz" lIns="86694" tIns="43347" rIns="86694" bIns="43347" rtlCol="0" anchor="ctr">
            <a:normAutofit/>
          </a:bodyPr>
          <a:lstStyle/>
          <a:p>
            <a:endParaRPr lang="zh-CN" altLang="en-US" dirty="0"/>
          </a:p>
        </p:txBody>
      </p:sp>
      <p:sp>
        <p:nvSpPr>
          <p:cNvPr id="3" name="文本占位符 2"/>
          <p:cNvSpPr>
            <a:spLocks noGrp="1"/>
          </p:cNvSpPr>
          <p:nvPr>
            <p:ph type="body" idx="1"/>
          </p:nvPr>
        </p:nvSpPr>
        <p:spPr>
          <a:xfrm>
            <a:off x="838280" y="1826313"/>
            <a:ext cx="10513855" cy="4352736"/>
          </a:xfrm>
          <a:prstGeom prst="rect">
            <a:avLst/>
          </a:prstGeom>
        </p:spPr>
        <p:txBody>
          <a:bodyPr vert="horz" lIns="86694" tIns="43347" rIns="86694" bIns="43347" rtlCol="0">
            <a:normAutofit/>
          </a:bodyPr>
          <a:lstStyle/>
          <a:p>
            <a:pPr lvl="0"/>
            <a:endParaRPr lang="zh-CN" altLang="en-US" dirty="0"/>
          </a:p>
        </p:txBody>
      </p:sp>
      <p:sp>
        <p:nvSpPr>
          <p:cNvPr id="8" name="TextBox 7">
            <a:extLst>
              <a:ext uri="{FF2B5EF4-FFF2-40B4-BE49-F238E27FC236}">
                <a16:creationId xmlns:a16="http://schemas.microsoft.com/office/drawing/2014/main" id="{A87764ED-D574-054C-B1CB-A7CCCABBB0FA}"/>
              </a:ext>
            </a:extLst>
          </p:cNvPr>
          <p:cNvSpPr txBox="1"/>
          <p:nvPr userDrawn="1"/>
        </p:nvSpPr>
        <p:spPr>
          <a:xfrm>
            <a:off x="10055646" y="6314555"/>
            <a:ext cx="3600400"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Cambria" panose="02040503050406030204" pitchFamily="18" charset="0"/>
                <a:ea typeface="宋体" panose="02010600030101010101" pitchFamily="2" charset="-122"/>
                <a:cs typeface="+mn-cs"/>
              </a:rPr>
              <a:t>MĂNG NON</a:t>
            </a:r>
          </a:p>
        </p:txBody>
      </p:sp>
    </p:spTree>
    <p:extLst>
      <p:ext uri="{BB962C8B-B14F-4D97-AF65-F5344CB8AC3E}">
        <p14:creationId xmlns:p14="http://schemas.microsoft.com/office/powerpoint/2010/main" val="676974179"/>
      </p:ext>
    </p:extLst>
  </p:cSld>
  <p:clrMap bg1="lt1" tx1="dk1" bg2="lt2" tx2="dk2" accent1="accent1" accent2="accent2" accent3="accent3" accent4="accent4" accent5="accent5" accent6="accent6" hlink="hlink" folHlink="folHlink"/>
  <p:sldLayoutIdLst>
    <p:sldLayoutId id="2147483707" r:id="rId1"/>
    <p:sldLayoutId id="2147483708" r:id="rId2"/>
  </p:sldLayoutIdLst>
  <mc:AlternateContent xmlns:mc="http://schemas.openxmlformats.org/markup-compatibility/2006" xmlns:p14="http://schemas.microsoft.com/office/powerpoint/2010/main">
    <mc:Choice Requires="p14">
      <p:transition p14:dur="10"/>
    </mc:Choice>
    <mc:Fallback xmlns="">
      <p:transition/>
    </mc:Fallback>
  </mc:AlternateContent>
  <p:hf sldNum="0" hdr="0" ftr="0" dt="0"/>
  <p:txStyles>
    <p:titleStyle>
      <a:lvl1pPr algn="l" defTabSz="866943" rtl="0" eaLnBrk="1" latinLnBrk="0" hangingPunct="1">
        <a:lnSpc>
          <a:spcPct val="90000"/>
        </a:lnSpc>
        <a:spcBef>
          <a:spcPct val="0"/>
        </a:spcBef>
        <a:buNone/>
        <a:defRPr sz="4200" kern="1200">
          <a:solidFill>
            <a:schemeClr val="tx1"/>
          </a:solidFill>
          <a:latin typeface="+mj-lt"/>
          <a:ea typeface="+mj-ea"/>
          <a:cs typeface="+mj-cs"/>
        </a:defRPr>
      </a:lvl1pPr>
    </p:titleStyle>
    <p:bodyStyle>
      <a:lvl1pPr marL="216736" indent="-216736" algn="l" defTabSz="866943" rtl="0" eaLnBrk="1" latinLnBrk="0" hangingPunct="1">
        <a:lnSpc>
          <a:spcPct val="90000"/>
        </a:lnSpc>
        <a:spcBef>
          <a:spcPts val="948"/>
        </a:spcBef>
        <a:buFont typeface="Arial" panose="020B0604020202020204" pitchFamily="34" charset="0"/>
        <a:buChar char="•"/>
        <a:defRPr sz="2700" kern="1200">
          <a:solidFill>
            <a:schemeClr val="tx1"/>
          </a:solidFill>
          <a:latin typeface="+mn-lt"/>
          <a:ea typeface="+mn-ea"/>
          <a:cs typeface="+mn-cs"/>
        </a:defRPr>
      </a:lvl1pPr>
      <a:lvl2pPr marL="650207" indent="-216736" algn="l" defTabSz="866943" rtl="0" eaLnBrk="1" latinLnBrk="0" hangingPunct="1">
        <a:lnSpc>
          <a:spcPct val="90000"/>
        </a:lnSpc>
        <a:spcBef>
          <a:spcPts val="474"/>
        </a:spcBef>
        <a:buFont typeface="Arial" panose="020B0604020202020204" pitchFamily="34" charset="0"/>
        <a:buChar char="•"/>
        <a:defRPr sz="2300" kern="1200">
          <a:solidFill>
            <a:schemeClr val="tx1"/>
          </a:solidFill>
          <a:latin typeface="+mn-lt"/>
          <a:ea typeface="+mn-ea"/>
          <a:cs typeface="+mn-cs"/>
        </a:defRPr>
      </a:lvl2pPr>
      <a:lvl3pPr marL="1083678" indent="-216736" algn="l" defTabSz="866943" rtl="0" eaLnBrk="1" latinLnBrk="0" hangingPunct="1">
        <a:lnSpc>
          <a:spcPct val="90000"/>
        </a:lnSpc>
        <a:spcBef>
          <a:spcPts val="474"/>
        </a:spcBef>
        <a:buFont typeface="Arial" panose="020B0604020202020204" pitchFamily="34" charset="0"/>
        <a:buChar char="•"/>
        <a:defRPr sz="1900" kern="1200">
          <a:solidFill>
            <a:schemeClr val="tx1"/>
          </a:solidFill>
          <a:latin typeface="+mn-lt"/>
          <a:ea typeface="+mn-ea"/>
          <a:cs typeface="+mn-cs"/>
        </a:defRPr>
      </a:lvl3pPr>
      <a:lvl4pPr marL="1517150" indent="-216736" algn="l" defTabSz="866943"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4pPr>
      <a:lvl5pPr marL="1950621" indent="-216736" algn="l" defTabSz="866943"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5pPr>
      <a:lvl6pPr marL="2384092" indent="-216736" algn="l" defTabSz="866943"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6pPr>
      <a:lvl7pPr marL="2817564" indent="-216736" algn="l" defTabSz="866943"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7pPr>
      <a:lvl8pPr marL="3251035" indent="-216736" algn="l" defTabSz="866943"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8pPr>
      <a:lvl9pPr marL="3684506" indent="-216736" algn="l" defTabSz="866943"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9pPr>
    </p:bodyStyle>
    <p:otherStyle>
      <a:defPPr>
        <a:defRPr lang="zh-CN"/>
      </a:defPPr>
      <a:lvl1pPr marL="0" algn="l" defTabSz="866943" rtl="0" eaLnBrk="1" latinLnBrk="0" hangingPunct="1">
        <a:defRPr sz="1700" kern="1200">
          <a:solidFill>
            <a:schemeClr val="tx1"/>
          </a:solidFill>
          <a:latin typeface="+mn-lt"/>
          <a:ea typeface="+mn-ea"/>
          <a:cs typeface="+mn-cs"/>
        </a:defRPr>
      </a:lvl1pPr>
      <a:lvl2pPr marL="433471" algn="l" defTabSz="866943" rtl="0" eaLnBrk="1" latinLnBrk="0" hangingPunct="1">
        <a:defRPr sz="1700" kern="1200">
          <a:solidFill>
            <a:schemeClr val="tx1"/>
          </a:solidFill>
          <a:latin typeface="+mn-lt"/>
          <a:ea typeface="+mn-ea"/>
          <a:cs typeface="+mn-cs"/>
        </a:defRPr>
      </a:lvl2pPr>
      <a:lvl3pPr marL="866943" algn="l" defTabSz="866943" rtl="0" eaLnBrk="1" latinLnBrk="0" hangingPunct="1">
        <a:defRPr sz="1700" kern="1200">
          <a:solidFill>
            <a:schemeClr val="tx1"/>
          </a:solidFill>
          <a:latin typeface="+mn-lt"/>
          <a:ea typeface="+mn-ea"/>
          <a:cs typeface="+mn-cs"/>
        </a:defRPr>
      </a:lvl3pPr>
      <a:lvl4pPr marL="1300414" algn="l" defTabSz="866943" rtl="0" eaLnBrk="1" latinLnBrk="0" hangingPunct="1">
        <a:defRPr sz="1700" kern="1200">
          <a:solidFill>
            <a:schemeClr val="tx1"/>
          </a:solidFill>
          <a:latin typeface="+mn-lt"/>
          <a:ea typeface="+mn-ea"/>
          <a:cs typeface="+mn-cs"/>
        </a:defRPr>
      </a:lvl4pPr>
      <a:lvl5pPr marL="1733885" algn="l" defTabSz="866943" rtl="0" eaLnBrk="1" latinLnBrk="0" hangingPunct="1">
        <a:defRPr sz="1700" kern="1200">
          <a:solidFill>
            <a:schemeClr val="tx1"/>
          </a:solidFill>
          <a:latin typeface="+mn-lt"/>
          <a:ea typeface="+mn-ea"/>
          <a:cs typeface="+mn-cs"/>
        </a:defRPr>
      </a:lvl5pPr>
      <a:lvl6pPr marL="2167357" algn="l" defTabSz="866943" rtl="0" eaLnBrk="1" latinLnBrk="0" hangingPunct="1">
        <a:defRPr sz="1700" kern="1200">
          <a:solidFill>
            <a:schemeClr val="tx1"/>
          </a:solidFill>
          <a:latin typeface="+mn-lt"/>
          <a:ea typeface="+mn-ea"/>
          <a:cs typeface="+mn-cs"/>
        </a:defRPr>
      </a:lvl6pPr>
      <a:lvl7pPr marL="2600828" algn="l" defTabSz="866943" rtl="0" eaLnBrk="1" latinLnBrk="0" hangingPunct="1">
        <a:defRPr sz="1700" kern="1200">
          <a:solidFill>
            <a:schemeClr val="tx1"/>
          </a:solidFill>
          <a:latin typeface="+mn-lt"/>
          <a:ea typeface="+mn-ea"/>
          <a:cs typeface="+mn-cs"/>
        </a:defRPr>
      </a:lvl7pPr>
      <a:lvl8pPr marL="3034299" algn="l" defTabSz="866943" rtl="0" eaLnBrk="1" latinLnBrk="0" hangingPunct="1">
        <a:defRPr sz="1700" kern="1200">
          <a:solidFill>
            <a:schemeClr val="tx1"/>
          </a:solidFill>
          <a:latin typeface="+mn-lt"/>
          <a:ea typeface="+mn-ea"/>
          <a:cs typeface="+mn-cs"/>
        </a:defRPr>
      </a:lvl8pPr>
      <a:lvl9pPr marL="3467771" algn="l" defTabSz="866943"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7515703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hf sldNum="0"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71760875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hf sldNum="0"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40478156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hf sldNum="0"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6394139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hf sldNum="0"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15892098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hf sldNum="0"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198839385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hf sldNum="0"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0484860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hf sldNum="0"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28471426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hf sldNum="0"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3.gif"/><Relationship Id="rId3" Type="http://schemas.openxmlformats.org/officeDocument/2006/relationships/slideLayout" Target="../slideLayouts/slideLayout12.xml"/><Relationship Id="rId7" Type="http://schemas.openxmlformats.org/officeDocument/2006/relationships/image" Target="../media/image10.png"/><Relationship Id="rId12" Type="http://schemas.microsoft.com/office/2007/relationships/hdphoto" Target="../media/hdphoto4.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11" Type="http://schemas.openxmlformats.org/officeDocument/2006/relationships/image" Target="../media/image12.png"/><Relationship Id="rId5" Type="http://schemas.openxmlformats.org/officeDocument/2006/relationships/image" Target="../media/image8.jpg"/><Relationship Id="rId15" Type="http://schemas.microsoft.com/office/2007/relationships/hdphoto" Target="../media/hdphoto5.wdp"/><Relationship Id="rId10" Type="http://schemas.microsoft.com/office/2007/relationships/hdphoto" Target="../media/hdphoto3.wdp"/><Relationship Id="rId4" Type="http://schemas.openxmlformats.org/officeDocument/2006/relationships/notesSlide" Target="../notesSlides/notesSlide1.xml"/><Relationship Id="rId9" Type="http://schemas.openxmlformats.org/officeDocument/2006/relationships/image" Target="../media/image11.pn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7" Type="http://schemas.microsoft.com/office/2007/relationships/hdphoto" Target="../media/hdphoto8.wdp"/><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microsoft.com/office/2007/relationships/hdphoto" Target="../media/hdphoto12.wdp"/><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jpg"/><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2.png"/><Relationship Id="rId5" Type="http://schemas.microsoft.com/office/2007/relationships/hdphoto" Target="../media/hdphoto7.wdp"/><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microsoft.com/office/2007/relationships/hdphoto" Target="../media/hdphoto7.wdp"/></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7.jpg"/><Relationship Id="rId4" Type="http://schemas.openxmlformats.org/officeDocument/2006/relationships/image" Target="../media/image16.gif"/></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7" Type="http://schemas.microsoft.com/office/2007/relationships/hdphoto" Target="../media/hdphoto6.wdp"/><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8.png"/><Relationship Id="rId5" Type="http://schemas.microsoft.com/office/2007/relationships/hdphoto" Target="../media/hdphoto4.wdp"/><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microsoft.com/office/2007/relationships/hdphoto" Target="../media/hdphoto8.wdp"/><Relationship Id="rId5" Type="http://schemas.openxmlformats.org/officeDocument/2006/relationships/image" Target="../media/image20.png"/><Relationship Id="rId4" Type="http://schemas.microsoft.com/office/2007/relationships/hdphoto" Target="../media/hdphoto7.wdp"/></Relationships>
</file>

<file path=ppt/slides/_rels/slide6.xml.rels><?xml version="1.0" encoding="UTF-8" standalone="yes"?>
<Relationships xmlns="http://schemas.openxmlformats.org/package/2006/relationships"><Relationship Id="rId3" Type="http://schemas.openxmlformats.org/officeDocument/2006/relationships/image" Target="../media/image22.gif"/><Relationship Id="rId7"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3.jpeg"/><Relationship Id="rId5" Type="http://schemas.microsoft.com/office/2007/relationships/hdphoto" Target="../media/hdphoto7.wdp"/><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25.jpeg"/><Relationship Id="rId4" Type="http://schemas.microsoft.com/office/2007/relationships/hdphoto" Target="../media/hdphoto9.wdp"/></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microsoft.com/office/2007/relationships/hdphoto" Target="../media/hdphoto8.wdp"/><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gif"/><Relationship Id="rId7" Type="http://schemas.microsoft.com/office/2007/relationships/hdphoto" Target="../media/hdphoto11.wdp"/><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28.png"/><Relationship Id="rId5" Type="http://schemas.microsoft.com/office/2007/relationships/hdphoto" Target="../media/hdphoto10.wdp"/><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文字, 地图&#10;&#10;已生成极高可信度的说明">
            <a:extLst>
              <a:ext uri="{FF2B5EF4-FFF2-40B4-BE49-F238E27FC236}">
                <a16:creationId xmlns:a16="http://schemas.microsoft.com/office/drawing/2014/main" id="{5A264771-1481-4B68-AF6D-45C6A60DC4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85223"/>
            <a:ext cx="12190413" cy="7410091"/>
          </a:xfrm>
          <a:prstGeom prst="rect">
            <a:avLst/>
          </a:prstGeom>
        </p:spPr>
      </p:pic>
      <p:sp>
        <p:nvSpPr>
          <p:cNvPr id="5" name="文本框 7">
            <a:extLst>
              <a:ext uri="{FF2B5EF4-FFF2-40B4-BE49-F238E27FC236}">
                <a16:creationId xmlns:a16="http://schemas.microsoft.com/office/drawing/2014/main" id="{E6981FF2-86BF-461F-BFCC-F71F8CE70557}"/>
              </a:ext>
            </a:extLst>
          </p:cNvPr>
          <p:cNvSpPr txBox="1">
            <a:spLocks noChangeArrowheads="1"/>
          </p:cNvSpPr>
          <p:nvPr/>
        </p:nvSpPr>
        <p:spPr bwMode="auto">
          <a:xfrm>
            <a:off x="1659908" y="2227772"/>
            <a:ext cx="873257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defTabSz="685800"/>
            <a:r>
              <a:rPr lang="en-US" altLang="zh-CN" sz="6000" b="1" dirty="0">
                <a:solidFill>
                  <a:schemeClr val="tx2">
                    <a:lumMod val="75000"/>
                  </a:schemeClr>
                </a:solidFill>
                <a:effectLst>
                  <a:outerShdw blurRad="38100" dist="38100" dir="2700000" algn="tl">
                    <a:srgbClr val="000000">
                      <a:alpha val="43137"/>
                    </a:srgbClr>
                  </a:outerShdw>
                </a:effectLst>
                <a:latin typeface="UTM Staccato " panose="02040603050506020204" pitchFamily="18" charset="0"/>
                <a:ea typeface="华文中宋" panose="02010600040101010101" pitchFamily="2" charset="-122"/>
              </a:rPr>
              <a:t>MỘT SỐ CÁCH </a:t>
            </a:r>
          </a:p>
          <a:p>
            <a:pPr algn="ctr" defTabSz="685800"/>
            <a:r>
              <a:rPr lang="en-US" altLang="zh-CN" sz="6000" b="1" dirty="0">
                <a:solidFill>
                  <a:schemeClr val="tx2">
                    <a:lumMod val="75000"/>
                  </a:schemeClr>
                </a:solidFill>
                <a:effectLst>
                  <a:outerShdw blurRad="38100" dist="38100" dir="2700000" algn="tl">
                    <a:srgbClr val="000000">
                      <a:alpha val="43137"/>
                    </a:srgbClr>
                  </a:outerShdw>
                </a:effectLst>
                <a:latin typeface="UTM Staccato " panose="02040603050506020204" pitchFamily="18" charset="0"/>
                <a:ea typeface="华文中宋" panose="02010600040101010101" pitchFamily="2" charset="-122"/>
              </a:rPr>
              <a:t>LÀM SẠCH NƯỚC</a:t>
            </a:r>
          </a:p>
        </p:txBody>
      </p:sp>
      <p:sp>
        <p:nvSpPr>
          <p:cNvPr id="15" name="TextBox 15">
            <a:extLst>
              <a:ext uri="{FF2B5EF4-FFF2-40B4-BE49-F238E27FC236}">
                <a16:creationId xmlns:a16="http://schemas.microsoft.com/office/drawing/2014/main" id="{2622EC0F-2CEE-4CCD-8C53-7A39D327F06B}"/>
              </a:ext>
            </a:extLst>
          </p:cNvPr>
          <p:cNvSpPr txBox="1"/>
          <p:nvPr/>
        </p:nvSpPr>
        <p:spPr>
          <a:xfrm>
            <a:off x="5150795" y="1520850"/>
            <a:ext cx="1750799" cy="584775"/>
          </a:xfrm>
          <a:prstGeom prst="rect">
            <a:avLst/>
          </a:prstGeom>
          <a:noFill/>
        </p:spPr>
        <p:txBody>
          <a:bodyPr wrap="none" rtlCol="0">
            <a:spAutoFit/>
          </a:bodyPr>
          <a:lstStyle/>
          <a:p>
            <a:pPr algn="ctr"/>
            <a:r>
              <a:rPr lang="en-US" altLang="zh-CN" sz="3200" spc="600" dirty="0" err="1">
                <a:solidFill>
                  <a:srgbClr val="7697B3"/>
                </a:solidFill>
                <a:latin typeface="UTM Flamenco" panose="02040603050506020204" pitchFamily="18" charset="0"/>
                <a:ea typeface="华文中宋" panose="02010600040101010101" pitchFamily="2" charset="-122"/>
                <a:cs typeface="Lato Black" charset="0"/>
              </a:rPr>
              <a:t>Bài</a:t>
            </a:r>
            <a:r>
              <a:rPr lang="en-US" altLang="zh-CN" sz="3200" spc="600" dirty="0">
                <a:solidFill>
                  <a:srgbClr val="7697B3"/>
                </a:solidFill>
                <a:latin typeface="UTM Flamenco" panose="02040603050506020204" pitchFamily="18" charset="0"/>
                <a:ea typeface="华文中宋" panose="02010600040101010101" pitchFamily="2" charset="-122"/>
                <a:cs typeface="Lato Black" charset="0"/>
              </a:rPr>
              <a:t> 27</a:t>
            </a:r>
            <a:endParaRPr lang="en-US" sz="3200" spc="600" dirty="0">
              <a:solidFill>
                <a:srgbClr val="7697B3"/>
              </a:solidFill>
              <a:latin typeface="UTM Flamenco" panose="02040603050506020204" pitchFamily="18" charset="0"/>
              <a:ea typeface="华文中宋" panose="02010600040101010101" pitchFamily="2" charset="-122"/>
              <a:cs typeface="Lato Black" charset="0"/>
            </a:endParaRPr>
          </a:p>
        </p:txBody>
      </p:sp>
      <p:pic>
        <p:nvPicPr>
          <p:cNvPr id="2" name="纯音乐 - 节奏抒情">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1558925"/>
            <a:ext cx="609600" cy="609600"/>
          </a:xfrm>
          <a:prstGeom prst="rect">
            <a:avLst/>
          </a:prstGeom>
        </p:spPr>
      </p:pic>
      <p:pic>
        <p:nvPicPr>
          <p:cNvPr id="1026" name="Picture 2" descr="4 Quan niệm sai lầm phổ biến về nước uống - Hỏi đáp cùng chuyên gia máy lọc  nước"/>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foregroundMark x1="75052" y1="47042" x2="75052" y2="47042"/>
                        <a14:foregroundMark x1="56289" y1="39437" x2="56289" y2="39437"/>
                        <a14:foregroundMark x1="56289" y1="42817" x2="56289" y2="42817"/>
                        <a14:foregroundMark x1="52371" y1="39155" x2="52371" y2="39155"/>
                        <a14:foregroundMark x1="88041" y1="74085" x2="88041" y2="74085"/>
                        <a14:foregroundMark x1="88041" y1="76620" x2="88041" y2="76620"/>
                        <a14:foregroundMark x1="54845" y1="57183" x2="54845" y2="57183"/>
                        <a14:foregroundMark x1="69691" y1="82817" x2="69691" y2="82817"/>
                        <a14:foregroundMark x1="47423" y1="26761" x2="47423" y2="26761"/>
                        <a14:foregroundMark x1="59175" y1="61127" x2="59175" y2="61127"/>
                      </a14:backgroundRemoval>
                    </a14:imgEffect>
                  </a14:imgLayer>
                </a14:imgProps>
              </a:ext>
              <a:ext uri="{28A0092B-C50C-407E-A947-70E740481C1C}">
                <a14:useLocalDpi xmlns:a14="http://schemas.microsoft.com/office/drawing/2010/main" val="0"/>
              </a:ext>
            </a:extLst>
          </a:blip>
          <a:srcRect/>
          <a:stretch>
            <a:fillRect/>
          </a:stretch>
        </p:blipFill>
        <p:spPr bwMode="auto">
          <a:xfrm rot="21251613">
            <a:off x="7094330" y="4979890"/>
            <a:ext cx="2252403" cy="15339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hững lợi ích của nước uống tinh khiết với sức khỏe của trẻ - Hỏi đáp cùng  chuyên gia máy lọc nước"/>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138612" y="408390"/>
            <a:ext cx="891028" cy="89102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1" name="Picture 4" descr="Những lợi ích của nước uống tinh khiết với sức khỏe của trẻ - Hỏi đáp cùng  chuyên gia máy lọc nước"/>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659908" y="889550"/>
            <a:ext cx="1292612" cy="129261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237977">
            <a:off x="8113750" y="1907680"/>
            <a:ext cx="1240538" cy="1145112"/>
          </a:xfrm>
          <a:prstGeom prst="rect">
            <a:avLst/>
          </a:prstGeom>
        </p:spPr>
      </p:pic>
      <p:pic>
        <p:nvPicPr>
          <p:cNvPr id="1030" name="Picture 6" descr="Science Lab Clipart, Transparent PNG Clipart Images Free Download -  ClipartMax"/>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1288" b="98712" l="7667" r="93000">
                        <a14:foregroundMark x1="56333" y1="39914" x2="56333" y2="39914"/>
                        <a14:foregroundMark x1="52333" y1="18455" x2="52333" y2="18455"/>
                        <a14:foregroundMark x1="40667" y1="26609" x2="40667" y2="26609"/>
                        <a14:foregroundMark x1="43000" y1="33906" x2="43000" y2="33906"/>
                        <a14:foregroundMark x1="44667" y1="35193" x2="47000" y2="38197"/>
                        <a14:foregroundMark x1="7667" y1="72318" x2="7667" y2="72318"/>
                        <a14:foregroundMark x1="93000" y1="75751" x2="93000" y2="75751"/>
                        <a14:foregroundMark x1="64000" y1="55579" x2="64000" y2="55579"/>
                        <a14:backgroundMark x1="50000" y1="32833" x2="50000" y2="32833"/>
                        <a14:backgroundMark x1="49333" y1="25107" x2="49333" y2="25107"/>
                        <a14:backgroundMark x1="49333" y1="25107" x2="49333" y2="25107"/>
                        <a14:backgroundMark x1="52333" y1="20601" x2="52333" y2="20601"/>
                        <a14:backgroundMark x1="52333" y1="20601" x2="52333" y2="20601"/>
                        <a14:backgroundMark x1="51667" y1="38627" x2="51667" y2="38627"/>
                        <a14:backgroundMark x1="51667" y1="38627" x2="51667" y2="38627"/>
                        <a14:backgroundMark x1="51667" y1="38627" x2="51667" y2="38627"/>
                        <a14:backgroundMark x1="49333" y1="52361" x2="49333" y2="52361"/>
                        <a14:backgroundMark x1="49333" y1="58369" x2="49333" y2="58369"/>
                        <a14:backgroundMark x1="76333" y1="62446" x2="76333" y2="62446"/>
                        <a14:backgroundMark x1="69000" y1="52361" x2="39333" y2="53648"/>
                      </a14:backgroundRemoval>
                    </a14:imgEffect>
                  </a14:imgLayer>
                </a14:imgProps>
              </a:ext>
              <a:ext uri="{28A0092B-C50C-407E-A947-70E740481C1C}">
                <a14:useLocalDpi xmlns:a14="http://schemas.microsoft.com/office/drawing/2010/main" val="0"/>
              </a:ext>
            </a:extLst>
          </a:blip>
          <a:srcRect/>
          <a:stretch>
            <a:fillRect/>
          </a:stretch>
        </p:blipFill>
        <p:spPr bwMode="auto">
          <a:xfrm>
            <a:off x="3494641" y="12435580"/>
            <a:ext cx="309325" cy="4804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8" name="Picture 4" descr="Những lợi ích của nước uống tinh khiết với sức khỏe của trẻ - Hỏi đáp cùng  chuyên gia máy lọc nước"/>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569955" y="1860152"/>
            <a:ext cx="1748415" cy="174841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2424996"/>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26"/>
                                            </p:tgtEl>
                                            <p:attrNameLst>
                                              <p:attrName>r</p:attrName>
                                            </p:attrNameLst>
                                          </p:cBhvr>
                                        </p:animRot>
                                        <p:animRot by="-240000">
                                          <p:cBhvr>
                                            <p:cTn id="7" dur="200" fill="hold">
                                              <p:stCondLst>
                                                <p:cond delay="200"/>
                                              </p:stCondLst>
                                            </p:cTn>
                                            <p:tgtEl>
                                              <p:spTgt spid="1026"/>
                                            </p:tgtEl>
                                            <p:attrNameLst>
                                              <p:attrName>r</p:attrName>
                                            </p:attrNameLst>
                                          </p:cBhvr>
                                        </p:animRot>
                                        <p:animRot by="240000">
                                          <p:cBhvr>
                                            <p:cTn id="8" dur="200" fill="hold">
                                              <p:stCondLst>
                                                <p:cond delay="400"/>
                                              </p:stCondLst>
                                            </p:cTn>
                                            <p:tgtEl>
                                              <p:spTgt spid="1026"/>
                                            </p:tgtEl>
                                            <p:attrNameLst>
                                              <p:attrName>r</p:attrName>
                                            </p:attrNameLst>
                                          </p:cBhvr>
                                        </p:animRot>
                                        <p:animRot by="-240000">
                                          <p:cBhvr>
                                            <p:cTn id="9" dur="200" fill="hold">
                                              <p:stCondLst>
                                                <p:cond delay="600"/>
                                              </p:stCondLst>
                                            </p:cTn>
                                            <p:tgtEl>
                                              <p:spTgt spid="1026"/>
                                            </p:tgtEl>
                                            <p:attrNameLst>
                                              <p:attrName>r</p:attrName>
                                            </p:attrNameLst>
                                          </p:cBhvr>
                                        </p:animRot>
                                        <p:animRot by="120000">
                                          <p:cBhvr>
                                            <p:cTn id="10" dur="200" fill="hold">
                                              <p:stCondLst>
                                                <p:cond delay="8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028"/>
                                            </p:tgtEl>
                                            <p:attrNameLst>
                                              <p:attrName>r</p:attrName>
                                            </p:attrNameLst>
                                          </p:cBhvr>
                                        </p:animRot>
                                        <p:animRot by="-240000">
                                          <p:cBhvr>
                                            <p:cTn id="19" dur="200" fill="hold">
                                              <p:stCondLst>
                                                <p:cond delay="200"/>
                                              </p:stCondLst>
                                            </p:cTn>
                                            <p:tgtEl>
                                              <p:spTgt spid="1028"/>
                                            </p:tgtEl>
                                            <p:attrNameLst>
                                              <p:attrName>r</p:attrName>
                                            </p:attrNameLst>
                                          </p:cBhvr>
                                        </p:animRot>
                                        <p:animRot by="240000">
                                          <p:cBhvr>
                                            <p:cTn id="20" dur="200" fill="hold">
                                              <p:stCondLst>
                                                <p:cond delay="400"/>
                                              </p:stCondLst>
                                            </p:cTn>
                                            <p:tgtEl>
                                              <p:spTgt spid="1028"/>
                                            </p:tgtEl>
                                            <p:attrNameLst>
                                              <p:attrName>r</p:attrName>
                                            </p:attrNameLst>
                                          </p:cBhvr>
                                        </p:animRot>
                                        <p:animRot by="-240000">
                                          <p:cBhvr>
                                            <p:cTn id="21" dur="200" fill="hold">
                                              <p:stCondLst>
                                                <p:cond delay="600"/>
                                              </p:stCondLst>
                                            </p:cTn>
                                            <p:tgtEl>
                                              <p:spTgt spid="1028"/>
                                            </p:tgtEl>
                                            <p:attrNameLst>
                                              <p:attrName>r</p:attrName>
                                            </p:attrNameLst>
                                          </p:cBhvr>
                                        </p:animRot>
                                        <p:animRot by="120000">
                                          <p:cBhvr>
                                            <p:cTn id="22" dur="200" fill="hold">
                                              <p:stCondLst>
                                                <p:cond delay="800"/>
                                              </p:stCondLst>
                                            </p:cTn>
                                            <p:tgtEl>
                                              <p:spTgt spid="1028"/>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8"/>
                                            </p:tgtEl>
                                            <p:attrNameLst>
                                              <p:attrName>r</p:attrName>
                                            </p:attrNameLst>
                                          </p:cBhvr>
                                        </p:animRot>
                                        <p:animRot by="-240000">
                                          <p:cBhvr>
                                            <p:cTn id="25" dur="200" fill="hold">
                                              <p:stCondLst>
                                                <p:cond delay="200"/>
                                              </p:stCondLst>
                                            </p:cTn>
                                            <p:tgtEl>
                                              <p:spTgt spid="18"/>
                                            </p:tgtEl>
                                            <p:attrNameLst>
                                              <p:attrName>r</p:attrName>
                                            </p:attrNameLst>
                                          </p:cBhvr>
                                        </p:animRot>
                                        <p:animRot by="240000">
                                          <p:cBhvr>
                                            <p:cTn id="26" dur="200" fill="hold">
                                              <p:stCondLst>
                                                <p:cond delay="400"/>
                                              </p:stCondLst>
                                            </p:cTn>
                                            <p:tgtEl>
                                              <p:spTgt spid="18"/>
                                            </p:tgtEl>
                                            <p:attrNameLst>
                                              <p:attrName>r</p:attrName>
                                            </p:attrNameLst>
                                          </p:cBhvr>
                                        </p:animRot>
                                        <p:animRot by="-240000">
                                          <p:cBhvr>
                                            <p:cTn id="27" dur="200" fill="hold">
                                              <p:stCondLst>
                                                <p:cond delay="600"/>
                                              </p:stCondLst>
                                            </p:cTn>
                                            <p:tgtEl>
                                              <p:spTgt spid="18"/>
                                            </p:tgtEl>
                                            <p:attrNameLst>
                                              <p:attrName>r</p:attrName>
                                            </p:attrNameLst>
                                          </p:cBhvr>
                                        </p:animRot>
                                        <p:animRot by="120000">
                                          <p:cBhvr>
                                            <p:cTn id="28" dur="200" fill="hold">
                                              <p:stCondLst>
                                                <p:cond delay="800"/>
                                              </p:stCondLst>
                                            </p:cTn>
                                            <p:tgtEl>
                                              <p:spTgt spid="18"/>
                                            </p:tgtEl>
                                            <p:attrNameLst>
                                              <p:attrName>r</p:attrName>
                                            </p:attrNameLst>
                                          </p:cBhvr>
                                        </p:animRot>
                                      </p:childTnLst>
                                    </p:cTn>
                                  </p:par>
                                  <p:par>
                                    <p:cTn id="29" presetID="1" presetClass="mediacall" presetSubtype="0" fill="hold" nodeType="withEffect">
                                      <p:stCondLst>
                                        <p:cond delay="0"/>
                                      </p:stCondLst>
                                      <p:childTnLst>
                                        <p:cmd type="call" cmd="playFrom(0.0)">
                                          <p:cBhvr>
                                            <p:cTn id="30" dur="1" fill="hold"/>
                                            <p:tgtEl>
                                              <p:spTgt spid="2"/>
                                            </p:tgtEl>
                                          </p:cBhvr>
                                        </p:cmd>
                                      </p:childTnLst>
                                    </p:cTn>
                                  </p:par>
                                  <p:par>
                                    <p:cTn id="31" presetID="16" presetClass="entr" presetSubtype="21" fill="hold"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arn(inVertical)">
                                          <p:cBhvr>
                                            <p:cTn id="33" dur="750"/>
                                            <p:tgtEl>
                                              <p:spTgt spid="3"/>
                                            </p:tgtEl>
                                          </p:cBhvr>
                                        </p:animEffect>
                                      </p:childTnLst>
                                    </p:cTn>
                                  </p:par>
                                </p:childTnLst>
                              </p:cTn>
                            </p:par>
                            <p:par>
                              <p:cTn id="34" fill="hold">
                                <p:stCondLst>
                                  <p:cond delay="1000"/>
                                </p:stCondLst>
                                <p:childTnLst>
                                  <p:par>
                                    <p:cTn id="35" presetID="2" presetClass="entr" presetSubtype="4" fill="hold" grpId="0" nodeType="afterEffect" p14:presetBounceEnd="33333">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14:bounceEnd="33333">
                                          <p:cBhvr additive="base">
                                            <p:cTn id="37" dur="1250" fill="hold"/>
                                            <p:tgtEl>
                                              <p:spTgt spid="5"/>
                                            </p:tgtEl>
                                            <p:attrNameLst>
                                              <p:attrName>ppt_x</p:attrName>
                                            </p:attrNameLst>
                                          </p:cBhvr>
                                          <p:tavLst>
                                            <p:tav tm="0">
                                              <p:val>
                                                <p:strVal val="#ppt_x"/>
                                              </p:val>
                                            </p:tav>
                                            <p:tav tm="100000">
                                              <p:val>
                                                <p:strVal val="#ppt_x"/>
                                              </p:val>
                                            </p:tav>
                                          </p:tavLst>
                                        </p:anim>
                                        <p:anim calcmode="lin" valueType="num" p14:bounceEnd="33333">
                                          <p:cBhvr additive="base">
                                            <p:cTn id="38" dur="1250" fill="hold"/>
                                            <p:tgtEl>
                                              <p:spTgt spid="5"/>
                                            </p:tgtEl>
                                            <p:attrNameLst>
                                              <p:attrName>ppt_y</p:attrName>
                                            </p:attrNameLst>
                                          </p:cBhvr>
                                          <p:tavLst>
                                            <p:tav tm="0">
                                              <p:val>
                                                <p:strVal val="1+#ppt_h/2"/>
                                              </p:val>
                                            </p:tav>
                                            <p:tav tm="100000">
                                              <p:val>
                                                <p:strVal val="#ppt_y"/>
                                              </p:val>
                                            </p:tav>
                                          </p:tavLst>
                                        </p:anim>
                                      </p:childTnLst>
                                    </p:cTn>
                                  </p:par>
                                  <p:par>
                                    <p:cTn id="39" presetID="47" presetClass="entr" presetSubtype="0" fill="hold" grpId="0" nodeType="withEffect">
                                      <p:stCondLst>
                                        <p:cond delay="75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1000"/>
                                            <p:tgtEl>
                                              <p:spTgt spid="15"/>
                                            </p:tgtEl>
                                          </p:cBhvr>
                                        </p:animEffect>
                                        <p:anim calcmode="lin" valueType="num">
                                          <p:cBhvr>
                                            <p:cTn id="42" dur="1000" fill="hold"/>
                                            <p:tgtEl>
                                              <p:spTgt spid="15"/>
                                            </p:tgtEl>
                                            <p:attrNameLst>
                                              <p:attrName>ppt_x</p:attrName>
                                            </p:attrNameLst>
                                          </p:cBhvr>
                                          <p:tavLst>
                                            <p:tav tm="0">
                                              <p:val>
                                                <p:strVal val="#ppt_x"/>
                                              </p:val>
                                            </p:tav>
                                            <p:tav tm="100000">
                                              <p:val>
                                                <p:strVal val="#ppt_x"/>
                                              </p:val>
                                            </p:tav>
                                          </p:tavLst>
                                        </p:anim>
                                        <p:anim calcmode="lin" valueType="num">
                                          <p:cBhvr>
                                            <p:cTn id="4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44" fill="hold" display="0">
                      <p:stCondLst>
                        <p:cond delay="indefinite"/>
                      </p:stCondLst>
                      <p:endCondLst>
                        <p:cond evt="onStopAudio" delay="0">
                          <p:tgtEl>
                            <p:sldTgt/>
                          </p:tgtEl>
                        </p:cond>
                      </p:endCondLst>
                    </p:cTn>
                    <p:tgtEl>
                      <p:spTgt spid="2"/>
                    </p:tgtEl>
                  </p:cMediaNode>
                </p:audio>
              </p:childTnLst>
            </p:cTn>
          </p:par>
        </p:tnLst>
        <p:bldLst>
          <p:bldP spid="5" grpId="0"/>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26"/>
                                            </p:tgtEl>
                                            <p:attrNameLst>
                                              <p:attrName>r</p:attrName>
                                            </p:attrNameLst>
                                          </p:cBhvr>
                                        </p:animRot>
                                        <p:animRot by="-240000">
                                          <p:cBhvr>
                                            <p:cTn id="7" dur="200" fill="hold">
                                              <p:stCondLst>
                                                <p:cond delay="200"/>
                                              </p:stCondLst>
                                            </p:cTn>
                                            <p:tgtEl>
                                              <p:spTgt spid="1026"/>
                                            </p:tgtEl>
                                            <p:attrNameLst>
                                              <p:attrName>r</p:attrName>
                                            </p:attrNameLst>
                                          </p:cBhvr>
                                        </p:animRot>
                                        <p:animRot by="240000">
                                          <p:cBhvr>
                                            <p:cTn id="8" dur="200" fill="hold">
                                              <p:stCondLst>
                                                <p:cond delay="400"/>
                                              </p:stCondLst>
                                            </p:cTn>
                                            <p:tgtEl>
                                              <p:spTgt spid="1026"/>
                                            </p:tgtEl>
                                            <p:attrNameLst>
                                              <p:attrName>r</p:attrName>
                                            </p:attrNameLst>
                                          </p:cBhvr>
                                        </p:animRot>
                                        <p:animRot by="-240000">
                                          <p:cBhvr>
                                            <p:cTn id="9" dur="200" fill="hold">
                                              <p:stCondLst>
                                                <p:cond delay="600"/>
                                              </p:stCondLst>
                                            </p:cTn>
                                            <p:tgtEl>
                                              <p:spTgt spid="1026"/>
                                            </p:tgtEl>
                                            <p:attrNameLst>
                                              <p:attrName>r</p:attrName>
                                            </p:attrNameLst>
                                          </p:cBhvr>
                                        </p:animRot>
                                        <p:animRot by="120000">
                                          <p:cBhvr>
                                            <p:cTn id="10" dur="200" fill="hold">
                                              <p:stCondLst>
                                                <p:cond delay="8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028"/>
                                            </p:tgtEl>
                                            <p:attrNameLst>
                                              <p:attrName>r</p:attrName>
                                            </p:attrNameLst>
                                          </p:cBhvr>
                                        </p:animRot>
                                        <p:animRot by="-240000">
                                          <p:cBhvr>
                                            <p:cTn id="19" dur="200" fill="hold">
                                              <p:stCondLst>
                                                <p:cond delay="200"/>
                                              </p:stCondLst>
                                            </p:cTn>
                                            <p:tgtEl>
                                              <p:spTgt spid="1028"/>
                                            </p:tgtEl>
                                            <p:attrNameLst>
                                              <p:attrName>r</p:attrName>
                                            </p:attrNameLst>
                                          </p:cBhvr>
                                        </p:animRot>
                                        <p:animRot by="240000">
                                          <p:cBhvr>
                                            <p:cTn id="20" dur="200" fill="hold">
                                              <p:stCondLst>
                                                <p:cond delay="400"/>
                                              </p:stCondLst>
                                            </p:cTn>
                                            <p:tgtEl>
                                              <p:spTgt spid="1028"/>
                                            </p:tgtEl>
                                            <p:attrNameLst>
                                              <p:attrName>r</p:attrName>
                                            </p:attrNameLst>
                                          </p:cBhvr>
                                        </p:animRot>
                                        <p:animRot by="-240000">
                                          <p:cBhvr>
                                            <p:cTn id="21" dur="200" fill="hold">
                                              <p:stCondLst>
                                                <p:cond delay="600"/>
                                              </p:stCondLst>
                                            </p:cTn>
                                            <p:tgtEl>
                                              <p:spTgt spid="1028"/>
                                            </p:tgtEl>
                                            <p:attrNameLst>
                                              <p:attrName>r</p:attrName>
                                            </p:attrNameLst>
                                          </p:cBhvr>
                                        </p:animRot>
                                        <p:animRot by="120000">
                                          <p:cBhvr>
                                            <p:cTn id="22" dur="200" fill="hold">
                                              <p:stCondLst>
                                                <p:cond delay="800"/>
                                              </p:stCondLst>
                                            </p:cTn>
                                            <p:tgtEl>
                                              <p:spTgt spid="1028"/>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8"/>
                                            </p:tgtEl>
                                            <p:attrNameLst>
                                              <p:attrName>r</p:attrName>
                                            </p:attrNameLst>
                                          </p:cBhvr>
                                        </p:animRot>
                                        <p:animRot by="-240000">
                                          <p:cBhvr>
                                            <p:cTn id="25" dur="200" fill="hold">
                                              <p:stCondLst>
                                                <p:cond delay="200"/>
                                              </p:stCondLst>
                                            </p:cTn>
                                            <p:tgtEl>
                                              <p:spTgt spid="18"/>
                                            </p:tgtEl>
                                            <p:attrNameLst>
                                              <p:attrName>r</p:attrName>
                                            </p:attrNameLst>
                                          </p:cBhvr>
                                        </p:animRot>
                                        <p:animRot by="240000">
                                          <p:cBhvr>
                                            <p:cTn id="26" dur="200" fill="hold">
                                              <p:stCondLst>
                                                <p:cond delay="400"/>
                                              </p:stCondLst>
                                            </p:cTn>
                                            <p:tgtEl>
                                              <p:spTgt spid="18"/>
                                            </p:tgtEl>
                                            <p:attrNameLst>
                                              <p:attrName>r</p:attrName>
                                            </p:attrNameLst>
                                          </p:cBhvr>
                                        </p:animRot>
                                        <p:animRot by="-240000">
                                          <p:cBhvr>
                                            <p:cTn id="27" dur="200" fill="hold">
                                              <p:stCondLst>
                                                <p:cond delay="600"/>
                                              </p:stCondLst>
                                            </p:cTn>
                                            <p:tgtEl>
                                              <p:spTgt spid="18"/>
                                            </p:tgtEl>
                                            <p:attrNameLst>
                                              <p:attrName>r</p:attrName>
                                            </p:attrNameLst>
                                          </p:cBhvr>
                                        </p:animRot>
                                        <p:animRot by="120000">
                                          <p:cBhvr>
                                            <p:cTn id="28" dur="200" fill="hold">
                                              <p:stCondLst>
                                                <p:cond delay="800"/>
                                              </p:stCondLst>
                                            </p:cTn>
                                            <p:tgtEl>
                                              <p:spTgt spid="18"/>
                                            </p:tgtEl>
                                            <p:attrNameLst>
                                              <p:attrName>r</p:attrName>
                                            </p:attrNameLst>
                                          </p:cBhvr>
                                        </p:animRot>
                                      </p:childTnLst>
                                    </p:cTn>
                                  </p:par>
                                  <p:par>
                                    <p:cTn id="29" presetID="1" presetClass="mediacall" presetSubtype="0" fill="hold" nodeType="withEffect">
                                      <p:stCondLst>
                                        <p:cond delay="0"/>
                                      </p:stCondLst>
                                      <p:childTnLst>
                                        <p:cmd type="call" cmd="playFrom(0.0)">
                                          <p:cBhvr>
                                            <p:cTn id="30" dur="1" fill="hold"/>
                                            <p:tgtEl>
                                              <p:spTgt spid="2"/>
                                            </p:tgtEl>
                                          </p:cBhvr>
                                        </p:cmd>
                                      </p:childTnLst>
                                    </p:cTn>
                                  </p:par>
                                  <p:par>
                                    <p:cTn id="31" presetID="16" presetClass="entr" presetSubtype="21" fill="hold"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arn(inVertical)">
                                          <p:cBhvr>
                                            <p:cTn id="33" dur="750"/>
                                            <p:tgtEl>
                                              <p:spTgt spid="3"/>
                                            </p:tgtEl>
                                          </p:cBhvr>
                                        </p:animEffect>
                                      </p:childTnLst>
                                    </p:cTn>
                                  </p:par>
                                </p:childTnLst>
                              </p:cTn>
                            </p:par>
                            <p:par>
                              <p:cTn id="34" fill="hold">
                                <p:stCondLst>
                                  <p:cond delay="1000"/>
                                </p:stCondLst>
                                <p:childTnLst>
                                  <p:par>
                                    <p:cTn id="35" presetID="2" presetClass="entr" presetSubtype="4"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1250" fill="hold"/>
                                            <p:tgtEl>
                                              <p:spTgt spid="5"/>
                                            </p:tgtEl>
                                            <p:attrNameLst>
                                              <p:attrName>ppt_x</p:attrName>
                                            </p:attrNameLst>
                                          </p:cBhvr>
                                          <p:tavLst>
                                            <p:tav tm="0">
                                              <p:val>
                                                <p:strVal val="#ppt_x"/>
                                              </p:val>
                                            </p:tav>
                                            <p:tav tm="100000">
                                              <p:val>
                                                <p:strVal val="#ppt_x"/>
                                              </p:val>
                                            </p:tav>
                                          </p:tavLst>
                                        </p:anim>
                                        <p:anim calcmode="lin" valueType="num">
                                          <p:cBhvr additive="base">
                                            <p:cTn id="38" dur="1250" fill="hold"/>
                                            <p:tgtEl>
                                              <p:spTgt spid="5"/>
                                            </p:tgtEl>
                                            <p:attrNameLst>
                                              <p:attrName>ppt_y</p:attrName>
                                            </p:attrNameLst>
                                          </p:cBhvr>
                                          <p:tavLst>
                                            <p:tav tm="0">
                                              <p:val>
                                                <p:strVal val="1+#ppt_h/2"/>
                                              </p:val>
                                            </p:tav>
                                            <p:tav tm="100000">
                                              <p:val>
                                                <p:strVal val="#ppt_y"/>
                                              </p:val>
                                            </p:tav>
                                          </p:tavLst>
                                        </p:anim>
                                      </p:childTnLst>
                                    </p:cTn>
                                  </p:par>
                                  <p:par>
                                    <p:cTn id="39" presetID="47" presetClass="entr" presetSubtype="0" fill="hold" grpId="0" nodeType="withEffect">
                                      <p:stCondLst>
                                        <p:cond delay="75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1000"/>
                                            <p:tgtEl>
                                              <p:spTgt spid="15"/>
                                            </p:tgtEl>
                                          </p:cBhvr>
                                        </p:animEffect>
                                        <p:anim calcmode="lin" valueType="num">
                                          <p:cBhvr>
                                            <p:cTn id="42" dur="1000" fill="hold"/>
                                            <p:tgtEl>
                                              <p:spTgt spid="15"/>
                                            </p:tgtEl>
                                            <p:attrNameLst>
                                              <p:attrName>ppt_x</p:attrName>
                                            </p:attrNameLst>
                                          </p:cBhvr>
                                          <p:tavLst>
                                            <p:tav tm="0">
                                              <p:val>
                                                <p:strVal val="#ppt_x"/>
                                              </p:val>
                                            </p:tav>
                                            <p:tav tm="100000">
                                              <p:val>
                                                <p:strVal val="#ppt_x"/>
                                              </p:val>
                                            </p:tav>
                                          </p:tavLst>
                                        </p:anim>
                                        <p:anim calcmode="lin" valueType="num">
                                          <p:cBhvr>
                                            <p:cTn id="4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44" fill="hold" display="0">
                      <p:stCondLst>
                        <p:cond delay="indefinite"/>
                      </p:stCondLst>
                      <p:endCondLst>
                        <p:cond evt="onStopAudio" delay="0">
                          <p:tgtEl>
                            <p:sldTgt/>
                          </p:tgtEl>
                        </p:cond>
                      </p:endCondLst>
                    </p:cTn>
                    <p:tgtEl>
                      <p:spTgt spid="2"/>
                    </p:tgtEl>
                  </p:cMediaNode>
                </p:audio>
              </p:childTnLst>
            </p:cTn>
          </p:par>
        </p:tnLst>
        <p:bldLst>
          <p:bldP spid="5" grpId="0"/>
          <p:bldP spid="15"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C0552B2D-97BC-496D-8A42-E2CA2C6F95FD}"/>
              </a:ext>
            </a:extLst>
          </p:cNvPr>
          <p:cNvGrpSpPr/>
          <p:nvPr/>
        </p:nvGrpSpPr>
        <p:grpSpPr>
          <a:xfrm>
            <a:off x="774853" y="134700"/>
            <a:ext cx="10120472" cy="522385"/>
            <a:chOff x="-2563432" y="464173"/>
            <a:chExt cx="10120472" cy="522385"/>
          </a:xfrm>
        </p:grpSpPr>
        <p:sp>
          <p:nvSpPr>
            <p:cNvPr id="7" name="矩形 6">
              <a:extLst>
                <a:ext uri="{FF2B5EF4-FFF2-40B4-BE49-F238E27FC236}">
                  <a16:creationId xmlns:a16="http://schemas.microsoft.com/office/drawing/2014/main" id="{4E105AE3-145F-4300-9634-25AE0B0D6E28}"/>
                </a:ext>
              </a:extLst>
            </p:cNvPr>
            <p:cNvSpPr/>
            <p:nvPr/>
          </p:nvSpPr>
          <p:spPr>
            <a:xfrm flipV="1">
              <a:off x="5431141" y="939542"/>
              <a:ext cx="2125899" cy="45720"/>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UTM Seagull" panose="02040603050506020204" pitchFamily="18" charset="0"/>
                <a:ea typeface="华文新魏" panose="02010800040101010101" pitchFamily="2" charset="-122"/>
              </a:endParaRPr>
            </a:p>
          </p:txBody>
        </p:sp>
        <p:sp>
          <p:nvSpPr>
            <p:cNvPr id="9" name="TextBox 8">
              <a:extLst>
                <a:ext uri="{FF2B5EF4-FFF2-40B4-BE49-F238E27FC236}">
                  <a16:creationId xmlns:a16="http://schemas.microsoft.com/office/drawing/2014/main" id="{D0FCDEAD-A297-4522-AF0E-9F146952C63E}"/>
                </a:ext>
              </a:extLst>
            </p:cNvPr>
            <p:cNvSpPr txBox="1">
              <a:spLocks noChangeArrowheads="1"/>
            </p:cNvSpPr>
            <p:nvPr/>
          </p:nvSpPr>
          <p:spPr bwMode="auto">
            <a:xfrm>
              <a:off x="-2563432" y="464173"/>
              <a:ext cx="3255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Hoạt</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a:t>
              </a:r>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động</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2</a:t>
              </a:r>
              <a:endParaRPr lang="zh-CN" altLang="en-US"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endParaRPr>
            </a:p>
          </p:txBody>
        </p:sp>
        <p:sp>
          <p:nvSpPr>
            <p:cNvPr id="14" name="矩形 13">
              <a:extLst>
                <a:ext uri="{FF2B5EF4-FFF2-40B4-BE49-F238E27FC236}">
                  <a16:creationId xmlns:a16="http://schemas.microsoft.com/office/drawing/2014/main" id="{2D9D2420-BC20-4BC7-8483-263E3A73EEFA}"/>
                </a:ext>
              </a:extLst>
            </p:cNvPr>
            <p:cNvSpPr/>
            <p:nvPr/>
          </p:nvSpPr>
          <p:spPr>
            <a:xfrm flipV="1">
              <a:off x="-2081640" y="939542"/>
              <a:ext cx="2257736" cy="47016"/>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UTM Seagull" panose="02040603050506020204" pitchFamily="18" charset="0"/>
                <a:ea typeface="华文新魏" panose="02010800040101010101" pitchFamily="2" charset="-122"/>
              </a:endParaRPr>
            </a:p>
          </p:txBody>
        </p:sp>
      </p:grpSp>
      <p:sp>
        <p:nvSpPr>
          <p:cNvPr id="2" name="TextBox 1"/>
          <p:cNvSpPr txBox="1"/>
          <p:nvPr/>
        </p:nvSpPr>
        <p:spPr>
          <a:xfrm>
            <a:off x="3514379" y="133015"/>
            <a:ext cx="5475383" cy="954107"/>
          </a:xfrm>
          <a:prstGeom prst="rect">
            <a:avLst/>
          </a:prstGeom>
          <a:noFill/>
        </p:spPr>
        <p:txBody>
          <a:bodyPr wrap="square" rtlCol="0">
            <a:spAutoFit/>
          </a:bodyPr>
          <a:lstStyle/>
          <a:p>
            <a:pPr algn="ctr"/>
            <a:r>
              <a:rPr lang="en-US" sz="2800" dirty="0">
                <a:latin typeface="UTM Seagull" panose="02040603050506020204" pitchFamily="18" charset="0"/>
              </a:rPr>
              <a:t>THỰC HÀNH LÀM THÍ NGHIỆM</a:t>
            </a:r>
          </a:p>
          <a:p>
            <a:pPr algn="ctr"/>
            <a:r>
              <a:rPr lang="en-US" sz="2800" dirty="0">
                <a:latin typeface="UTM Seagull" panose="02040603050506020204" pitchFamily="18" charset="0"/>
              </a:rPr>
              <a:t>LỌC NƯỚC</a:t>
            </a: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356623">
            <a:off x="-317006" y="-625675"/>
            <a:ext cx="2397188" cy="2005304"/>
          </a:xfrm>
          <a:prstGeom prst="rect">
            <a:avLst/>
          </a:prstGeom>
        </p:spPr>
      </p:pic>
    </p:spTree>
    <p:extLst>
      <p:ext uri="{BB962C8B-B14F-4D97-AF65-F5344CB8AC3E}">
        <p14:creationId xmlns:p14="http://schemas.microsoft.com/office/powerpoint/2010/main" val="2003423881"/>
      </p:ext>
    </p:extLst>
  </p:cSld>
  <p:clrMapOvr>
    <a:masterClrMapping/>
  </p:clrMapOvr>
  <p:transition spd="slow">
    <p:comb/>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b="-32000"/>
          </a:stretch>
        </a:blipFill>
        <a:effectLst/>
      </p:bgPr>
    </p:bg>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C0552B2D-97BC-496D-8A42-E2CA2C6F95FD}"/>
              </a:ext>
            </a:extLst>
          </p:cNvPr>
          <p:cNvGrpSpPr/>
          <p:nvPr/>
        </p:nvGrpSpPr>
        <p:grpSpPr>
          <a:xfrm>
            <a:off x="774853" y="134700"/>
            <a:ext cx="10120472" cy="522385"/>
            <a:chOff x="-2563432" y="464173"/>
            <a:chExt cx="10120472" cy="522385"/>
          </a:xfrm>
        </p:grpSpPr>
        <p:sp>
          <p:nvSpPr>
            <p:cNvPr id="7" name="矩形 6">
              <a:extLst>
                <a:ext uri="{FF2B5EF4-FFF2-40B4-BE49-F238E27FC236}">
                  <a16:creationId xmlns:a16="http://schemas.microsoft.com/office/drawing/2014/main" id="{4E105AE3-145F-4300-9634-25AE0B0D6E28}"/>
                </a:ext>
              </a:extLst>
            </p:cNvPr>
            <p:cNvSpPr/>
            <p:nvPr/>
          </p:nvSpPr>
          <p:spPr>
            <a:xfrm flipV="1">
              <a:off x="5431141" y="939542"/>
              <a:ext cx="2125899" cy="45720"/>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UTM Seagull" panose="02040603050506020204" pitchFamily="18" charset="0"/>
                <a:ea typeface="华文新魏" panose="02010800040101010101" pitchFamily="2" charset="-122"/>
              </a:endParaRPr>
            </a:p>
          </p:txBody>
        </p:sp>
        <p:sp>
          <p:nvSpPr>
            <p:cNvPr id="9" name="TextBox 8">
              <a:extLst>
                <a:ext uri="{FF2B5EF4-FFF2-40B4-BE49-F238E27FC236}">
                  <a16:creationId xmlns:a16="http://schemas.microsoft.com/office/drawing/2014/main" id="{D0FCDEAD-A297-4522-AF0E-9F146952C63E}"/>
                </a:ext>
              </a:extLst>
            </p:cNvPr>
            <p:cNvSpPr txBox="1">
              <a:spLocks noChangeArrowheads="1"/>
            </p:cNvSpPr>
            <p:nvPr/>
          </p:nvSpPr>
          <p:spPr bwMode="auto">
            <a:xfrm>
              <a:off x="-2563432" y="464173"/>
              <a:ext cx="3255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Hoạt</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a:t>
              </a:r>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động</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2</a:t>
              </a:r>
              <a:endParaRPr lang="zh-CN" altLang="en-US"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endParaRPr>
            </a:p>
          </p:txBody>
        </p:sp>
        <p:sp>
          <p:nvSpPr>
            <p:cNvPr id="14" name="矩形 13">
              <a:extLst>
                <a:ext uri="{FF2B5EF4-FFF2-40B4-BE49-F238E27FC236}">
                  <a16:creationId xmlns:a16="http://schemas.microsoft.com/office/drawing/2014/main" id="{2D9D2420-BC20-4BC7-8483-263E3A73EEFA}"/>
                </a:ext>
              </a:extLst>
            </p:cNvPr>
            <p:cNvSpPr/>
            <p:nvPr/>
          </p:nvSpPr>
          <p:spPr>
            <a:xfrm flipV="1">
              <a:off x="-2081640" y="939542"/>
              <a:ext cx="2257736" cy="47016"/>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UTM Seagull" panose="02040603050506020204" pitchFamily="18" charset="0"/>
                <a:ea typeface="华文新魏" panose="02010800040101010101" pitchFamily="2" charset="-122"/>
              </a:endParaRPr>
            </a:p>
          </p:txBody>
        </p:sp>
      </p:grpSp>
      <p:sp>
        <p:nvSpPr>
          <p:cNvPr id="2" name="TextBox 1"/>
          <p:cNvSpPr txBox="1"/>
          <p:nvPr/>
        </p:nvSpPr>
        <p:spPr>
          <a:xfrm>
            <a:off x="3514379" y="133015"/>
            <a:ext cx="5475383" cy="954107"/>
          </a:xfrm>
          <a:prstGeom prst="rect">
            <a:avLst/>
          </a:prstGeom>
          <a:noFill/>
        </p:spPr>
        <p:txBody>
          <a:bodyPr wrap="square" rtlCol="0">
            <a:spAutoFit/>
          </a:bodyPr>
          <a:lstStyle/>
          <a:p>
            <a:pPr algn="ctr"/>
            <a:r>
              <a:rPr lang="en-US" sz="2800" dirty="0">
                <a:latin typeface="UTM Seagull" panose="02040603050506020204" pitchFamily="18" charset="0"/>
              </a:rPr>
              <a:t>THỰC HÀNH LÀM THÍ NGHIỆM</a:t>
            </a:r>
          </a:p>
          <a:p>
            <a:pPr algn="ctr"/>
            <a:r>
              <a:rPr lang="en-US" sz="2800" dirty="0">
                <a:latin typeface="UTM Seagull" panose="02040603050506020204" pitchFamily="18" charset="0"/>
              </a:rPr>
              <a:t>LỌC NƯỚC</a:t>
            </a:r>
          </a:p>
        </p:txBody>
      </p:sp>
      <p:sp>
        <p:nvSpPr>
          <p:cNvPr id="4" name="TextBox 3"/>
          <p:cNvSpPr txBox="1"/>
          <p:nvPr/>
        </p:nvSpPr>
        <p:spPr>
          <a:xfrm>
            <a:off x="6881868" y="1909241"/>
            <a:ext cx="4215788" cy="156966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nl-NL" sz="3200" dirty="0">
                <a:ea typeface="Times New Roman" panose="02020603050405020304" pitchFamily="18" charset="0"/>
              </a:rPr>
              <a:t>Em có nhận xét gì về nước  trước và sau khi lọc?</a:t>
            </a:r>
            <a:endParaRPr lang="en-US" sz="3200" dirty="0"/>
          </a:p>
        </p:txBody>
      </p:sp>
      <p:pic>
        <p:nvPicPr>
          <p:cNvPr id="8" name="Picture 7"/>
          <p:cNvPicPr>
            <a:picLocks noChangeAspect="1"/>
          </p:cNvPicPr>
          <p:nvPr/>
        </p:nvPicPr>
        <p:blipFill rotWithShape="1">
          <a:blip r:embed="rId4"/>
          <a:srcRect l="24984" t="11519" r="52546" b="13301"/>
          <a:stretch/>
        </p:blipFill>
        <p:spPr>
          <a:xfrm>
            <a:off x="865647" y="1565124"/>
            <a:ext cx="2275465" cy="43114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p:cNvPicPr>
            <a:picLocks noChangeAspect="1"/>
          </p:cNvPicPr>
          <p:nvPr/>
        </p:nvPicPr>
        <p:blipFill rotWithShape="1">
          <a:blip r:embed="rId5"/>
          <a:srcRect l="35282" t="10053" r="36264" b="13329"/>
          <a:stretch/>
        </p:blipFill>
        <p:spPr>
          <a:xfrm>
            <a:off x="3745733" y="1186274"/>
            <a:ext cx="2291510" cy="42450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 name="TextBox 14"/>
          <p:cNvSpPr txBox="1"/>
          <p:nvPr/>
        </p:nvSpPr>
        <p:spPr>
          <a:xfrm>
            <a:off x="1130300" y="6093951"/>
            <a:ext cx="1752600" cy="52322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nl-NL" sz="2800" dirty="0">
                <a:latin typeface="UTM Seagull" panose="02040603050506020204" pitchFamily="18" charset="0"/>
                <a:ea typeface="Times New Roman" panose="02020603050405020304" pitchFamily="18" charset="0"/>
              </a:rPr>
              <a:t>TRƯỚC</a:t>
            </a:r>
            <a:endParaRPr lang="en-US" sz="2800" dirty="0">
              <a:latin typeface="UTM Seagull" panose="02040603050506020204" pitchFamily="18" charset="0"/>
            </a:endParaRPr>
          </a:p>
        </p:txBody>
      </p:sp>
      <p:sp>
        <p:nvSpPr>
          <p:cNvPr id="16" name="TextBox 15"/>
          <p:cNvSpPr txBox="1"/>
          <p:nvPr/>
        </p:nvSpPr>
        <p:spPr>
          <a:xfrm>
            <a:off x="4030177" y="5570731"/>
            <a:ext cx="1888024" cy="52322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nl-NL" sz="2800" dirty="0">
                <a:latin typeface="UTM Seagull" panose="02040603050506020204" pitchFamily="18" charset="0"/>
                <a:ea typeface="Times New Roman" panose="02020603050405020304" pitchFamily="18" charset="0"/>
              </a:rPr>
              <a:t>SAU</a:t>
            </a:r>
            <a:endParaRPr lang="en-US" sz="2800" dirty="0">
              <a:latin typeface="UTM Seagull" panose="02040603050506020204" pitchFamily="18" charset="0"/>
            </a:endParaRPr>
          </a:p>
        </p:txBody>
      </p:sp>
      <p:pic>
        <p:nvPicPr>
          <p:cNvPr id="17" name="Picture 2" descr="Free Png Download Smiling Water Drop Png Images Background - Cartoon Water  Drop Png, Transparent Png - 850x722 (#68841) - PinPn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68810" y1="53191" x2="68810" y2="53191"/>
                        <a14:foregroundMark x1="59881" y1="51862" x2="59881" y2="51862"/>
                        <a14:foregroundMark x1="71310" y1="47473" x2="71310" y2="47473"/>
                        <a14:foregroundMark x1="62738" y1="47473" x2="62738" y2="47473"/>
                        <a14:foregroundMark x1="58214" y1="47074" x2="58214" y2="47074"/>
                        <a14:foregroundMark x1="54762" y1="56915" x2="54762" y2="56915"/>
                        <a14:foregroundMark x1="67024" y1="55053" x2="67024" y2="55053"/>
                        <a14:foregroundMark x1="83810" y1="7979" x2="83810" y2="7979"/>
                        <a14:foregroundMark x1="68452" y1="50133" x2="68452" y2="50133"/>
                        <a14:foregroundMark x1="53690" y1="32181" x2="53690" y2="32181"/>
                      </a14:backgroundRemoval>
                    </a14:imgEffect>
                  </a14:imgLayer>
                </a14:imgProps>
              </a:ext>
              <a:ext uri="{28A0092B-C50C-407E-A947-70E740481C1C}">
                <a14:useLocalDpi xmlns:a14="http://schemas.microsoft.com/office/drawing/2010/main" val="0"/>
              </a:ext>
            </a:extLst>
          </a:blip>
          <a:srcRect/>
          <a:stretch>
            <a:fillRect/>
          </a:stretch>
        </p:blipFill>
        <p:spPr bwMode="auto">
          <a:xfrm>
            <a:off x="8399505" y="428562"/>
            <a:ext cx="1907768" cy="1707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334225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par>
                                <p:cTn id="11" presetID="14"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randombar(horizontal)">
                                      <p:cBhvr>
                                        <p:cTn id="16" dur="500"/>
                                        <p:tgtEl>
                                          <p:spTgt spid="16"/>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par>
                                <p:cTn id="20" presetID="14" presetClass="entr" presetSubtype="1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C0552B2D-97BC-496D-8A42-E2CA2C6F95FD}"/>
              </a:ext>
            </a:extLst>
          </p:cNvPr>
          <p:cNvGrpSpPr/>
          <p:nvPr/>
        </p:nvGrpSpPr>
        <p:grpSpPr>
          <a:xfrm>
            <a:off x="774853" y="134700"/>
            <a:ext cx="10120472" cy="522385"/>
            <a:chOff x="-2563432" y="464173"/>
            <a:chExt cx="10120472" cy="522385"/>
          </a:xfrm>
        </p:grpSpPr>
        <p:sp>
          <p:nvSpPr>
            <p:cNvPr id="7" name="矩形 6">
              <a:extLst>
                <a:ext uri="{FF2B5EF4-FFF2-40B4-BE49-F238E27FC236}">
                  <a16:creationId xmlns:a16="http://schemas.microsoft.com/office/drawing/2014/main" id="{4E105AE3-145F-4300-9634-25AE0B0D6E28}"/>
                </a:ext>
              </a:extLst>
            </p:cNvPr>
            <p:cNvSpPr/>
            <p:nvPr/>
          </p:nvSpPr>
          <p:spPr>
            <a:xfrm flipV="1">
              <a:off x="5431141" y="939542"/>
              <a:ext cx="2125899" cy="45720"/>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UTM Seagull" panose="02040603050506020204" pitchFamily="18" charset="0"/>
                <a:ea typeface="华文新魏" panose="02010800040101010101" pitchFamily="2" charset="-122"/>
              </a:endParaRPr>
            </a:p>
          </p:txBody>
        </p:sp>
        <p:sp>
          <p:nvSpPr>
            <p:cNvPr id="9" name="TextBox 8">
              <a:extLst>
                <a:ext uri="{FF2B5EF4-FFF2-40B4-BE49-F238E27FC236}">
                  <a16:creationId xmlns:a16="http://schemas.microsoft.com/office/drawing/2014/main" id="{D0FCDEAD-A297-4522-AF0E-9F146952C63E}"/>
                </a:ext>
              </a:extLst>
            </p:cNvPr>
            <p:cNvSpPr txBox="1">
              <a:spLocks noChangeArrowheads="1"/>
            </p:cNvSpPr>
            <p:nvPr/>
          </p:nvSpPr>
          <p:spPr bwMode="auto">
            <a:xfrm>
              <a:off x="-2563432" y="464173"/>
              <a:ext cx="3255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Hoạt</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a:t>
              </a:r>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động</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2</a:t>
              </a:r>
              <a:endParaRPr lang="zh-CN" altLang="en-US"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endParaRPr>
            </a:p>
          </p:txBody>
        </p:sp>
        <p:sp>
          <p:nvSpPr>
            <p:cNvPr id="14" name="矩形 13">
              <a:extLst>
                <a:ext uri="{FF2B5EF4-FFF2-40B4-BE49-F238E27FC236}">
                  <a16:creationId xmlns:a16="http://schemas.microsoft.com/office/drawing/2014/main" id="{2D9D2420-BC20-4BC7-8483-263E3A73EEFA}"/>
                </a:ext>
              </a:extLst>
            </p:cNvPr>
            <p:cNvSpPr/>
            <p:nvPr/>
          </p:nvSpPr>
          <p:spPr>
            <a:xfrm flipV="1">
              <a:off x="-2081640" y="939542"/>
              <a:ext cx="2257736" cy="47016"/>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UTM Seagull" panose="02040603050506020204" pitchFamily="18" charset="0"/>
                <a:ea typeface="华文新魏" panose="02010800040101010101" pitchFamily="2" charset="-122"/>
              </a:endParaRPr>
            </a:p>
          </p:txBody>
        </p:sp>
      </p:grpSp>
      <p:sp>
        <p:nvSpPr>
          <p:cNvPr id="2" name="TextBox 1"/>
          <p:cNvSpPr txBox="1"/>
          <p:nvPr/>
        </p:nvSpPr>
        <p:spPr>
          <a:xfrm>
            <a:off x="3514379" y="133015"/>
            <a:ext cx="5475383" cy="954107"/>
          </a:xfrm>
          <a:prstGeom prst="rect">
            <a:avLst/>
          </a:prstGeom>
          <a:noFill/>
        </p:spPr>
        <p:txBody>
          <a:bodyPr wrap="square" rtlCol="0">
            <a:spAutoFit/>
          </a:bodyPr>
          <a:lstStyle/>
          <a:p>
            <a:pPr algn="ctr"/>
            <a:r>
              <a:rPr lang="en-US" sz="2800" dirty="0">
                <a:latin typeface="UTM Seagull" panose="02040603050506020204" pitchFamily="18" charset="0"/>
              </a:rPr>
              <a:t>THỰC HÀNH LÀM THÍ NGHIỆM</a:t>
            </a:r>
          </a:p>
          <a:p>
            <a:pPr algn="ctr"/>
            <a:r>
              <a:rPr lang="en-US" sz="2800" dirty="0">
                <a:latin typeface="UTM Seagull" panose="02040603050506020204" pitchFamily="18" charset="0"/>
              </a:rPr>
              <a:t>LỌC NƯỚC</a:t>
            </a:r>
          </a:p>
        </p:txBody>
      </p:sp>
      <p:sp>
        <p:nvSpPr>
          <p:cNvPr id="4" name="TextBox 3"/>
          <p:cNvSpPr txBox="1"/>
          <p:nvPr/>
        </p:nvSpPr>
        <p:spPr>
          <a:xfrm>
            <a:off x="5527414" y="1975005"/>
            <a:ext cx="4215788" cy="107721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nl-NL" sz="3200" dirty="0">
                <a:ea typeface="Times New Roman" panose="02020603050405020304" pitchFamily="18" charset="0"/>
              </a:rPr>
              <a:t>Nước sau khi lọc uống được chưa em nhỉ?</a:t>
            </a:r>
            <a:endParaRPr lang="en-US" sz="3200" dirty="0"/>
          </a:p>
        </p:txBody>
      </p:sp>
      <p:pic>
        <p:nvPicPr>
          <p:cNvPr id="10" name="Picture 9"/>
          <p:cNvPicPr>
            <a:picLocks noChangeAspect="1"/>
          </p:cNvPicPr>
          <p:nvPr/>
        </p:nvPicPr>
        <p:blipFill rotWithShape="1">
          <a:blip r:embed="rId4"/>
          <a:srcRect l="35282" t="10053" r="36264" b="13329"/>
          <a:stretch/>
        </p:blipFill>
        <p:spPr>
          <a:xfrm>
            <a:off x="2884421" y="1087122"/>
            <a:ext cx="2291510" cy="42450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6" name="TextBox 15"/>
          <p:cNvSpPr txBox="1"/>
          <p:nvPr/>
        </p:nvSpPr>
        <p:spPr>
          <a:xfrm>
            <a:off x="3335738" y="5634951"/>
            <a:ext cx="3111499" cy="52322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nl-NL" sz="2800" dirty="0">
                <a:latin typeface="UTM Seagull" panose="02040603050506020204" pitchFamily="18" charset="0"/>
                <a:ea typeface="Times New Roman" panose="02020603050405020304" pitchFamily="18" charset="0"/>
              </a:rPr>
              <a:t>SAU KHI LỌC</a:t>
            </a:r>
            <a:endParaRPr lang="en-US" sz="2800" dirty="0">
              <a:latin typeface="UTM Seagull" panose="02040603050506020204" pitchFamily="18" charset="0"/>
            </a:endParaRPr>
          </a:p>
        </p:txBody>
      </p:sp>
      <p:pic>
        <p:nvPicPr>
          <p:cNvPr id="20482" name="Picture 2" descr="Water with Glass Cartoon Free PNG Image｜Illustoon"/>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6771" b="98438" l="1250" r="99271">
                        <a14:foregroundMark x1="28333" y1="59062" x2="28333" y2="59062"/>
                        <a14:foregroundMark x1="47813" y1="62187" x2="47813" y2="62187"/>
                        <a14:foregroundMark x1="47813" y1="62187" x2="47813" y2="62187"/>
                        <a14:foregroundMark x1="26875" y1="58958" x2="26875" y2="58958"/>
                        <a14:foregroundMark x1="26875" y1="58958" x2="26875" y2="58958"/>
                        <a14:foregroundMark x1="28646" y1="65104" x2="28646" y2="65104"/>
                        <a14:foregroundMark x1="29063" y1="65104" x2="29583" y2="65313"/>
                        <a14:foregroundMark x1="47917" y1="61667" x2="47917" y2="61667"/>
                        <a14:foregroundMark x1="47917" y1="61667" x2="47917" y2="61667"/>
                        <a14:foregroundMark x1="47917" y1="61667" x2="47917" y2="61667"/>
                        <a14:foregroundMark x1="50208" y1="60313" x2="50208" y2="60313"/>
                        <a14:foregroundMark x1="50208" y1="60313" x2="50208" y2="60313"/>
                        <a14:foregroundMark x1="48646" y1="57083" x2="48646" y2="57083"/>
                        <a14:foregroundMark x1="48646" y1="57083" x2="48646" y2="57083"/>
                        <a14:foregroundMark x1="48438" y1="57083" x2="48438" y2="57083"/>
                        <a14:foregroundMark x1="44583" y1="58646" x2="46875" y2="64375"/>
                        <a14:foregroundMark x1="31146" y1="60729" x2="30312" y2="59062"/>
                        <a14:foregroundMark x1="47292" y1="50000" x2="51042" y2="50729"/>
                        <a14:foregroundMark x1="28021" y1="50208" x2="30938" y2="52188"/>
                        <a14:foregroundMark x1="26979" y1="58021" x2="29167" y2="59479"/>
                      </a14:backgroundRemoval>
                    </a14:imgEffect>
                  </a14:imgLayer>
                </a14:imgProps>
              </a:ext>
              <a:ext uri="{28A0092B-C50C-407E-A947-70E740481C1C}">
                <a14:useLocalDpi xmlns:a14="http://schemas.microsoft.com/office/drawing/2010/main" val="0"/>
              </a:ext>
            </a:extLst>
          </a:blip>
          <a:srcRect/>
          <a:stretch>
            <a:fillRect/>
          </a:stretch>
        </p:blipFill>
        <p:spPr bwMode="auto">
          <a:xfrm>
            <a:off x="8863510" y="1771370"/>
            <a:ext cx="1937729" cy="1937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709143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11772E-6 4.23513E-6 L -0.22229 -0.00047 " pathEditMode="relative" rAng="0" ptsTypes="AA">
                                      <p:cBhvr>
                                        <p:cTn id="6" dur="2000" fill="hold"/>
                                        <p:tgtEl>
                                          <p:spTgt spid="10"/>
                                        </p:tgtEl>
                                        <p:attrNameLst>
                                          <p:attrName>ppt_x</p:attrName>
                                          <p:attrName>ppt_y</p:attrName>
                                        </p:attrNameLst>
                                      </p:cBhvr>
                                      <p:rCtr x="-11121" y="-23"/>
                                    </p:animMotion>
                                  </p:childTnLst>
                                </p:cTn>
                              </p:par>
                              <p:par>
                                <p:cTn id="7" presetID="42" presetClass="path" presetSubtype="0" accel="50000" decel="50000" fill="hold" grpId="0" nodeType="withEffect">
                                  <p:stCondLst>
                                    <p:cond delay="0"/>
                                  </p:stCondLst>
                                  <p:childTnLst>
                                    <p:animMotion origin="layout" path="M -4.11772E-6 -3.2585E-6 L -0.22503 0.01343 " pathEditMode="relative" rAng="0" ptsTypes="AA">
                                      <p:cBhvr>
                                        <p:cTn id="8" dur="2000" fill="hold"/>
                                        <p:tgtEl>
                                          <p:spTgt spid="16"/>
                                        </p:tgtEl>
                                        <p:attrNameLst>
                                          <p:attrName>ppt_x</p:attrName>
                                          <p:attrName>ppt_y</p:attrName>
                                        </p:attrNameLst>
                                      </p:cBhvr>
                                      <p:rCtr x="-11251" y="671"/>
                                    </p:animMotion>
                                  </p:childTnLst>
                                </p:cTn>
                              </p:par>
                              <p:par>
                                <p:cTn id="9" presetID="14" presetClass="entr" presetSubtype="1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500"/>
                                        <p:tgtEl>
                                          <p:spTgt spid="4"/>
                                        </p:tgtEl>
                                      </p:cBhvr>
                                    </p:animEffect>
                                  </p:childTnLst>
                                </p:cTn>
                              </p:par>
                              <p:par>
                                <p:cTn id="12" presetID="14" presetClass="entr" presetSubtype="10" fill="hold" nodeType="withEffect">
                                  <p:stCondLst>
                                    <p:cond delay="0"/>
                                  </p:stCondLst>
                                  <p:childTnLst>
                                    <p:set>
                                      <p:cBhvr>
                                        <p:cTn id="13" dur="1" fill="hold">
                                          <p:stCondLst>
                                            <p:cond delay="0"/>
                                          </p:stCondLst>
                                        </p:cTn>
                                        <p:tgtEl>
                                          <p:spTgt spid="20482"/>
                                        </p:tgtEl>
                                        <p:attrNameLst>
                                          <p:attrName>style.visibility</p:attrName>
                                        </p:attrNameLst>
                                      </p:cBhvr>
                                      <p:to>
                                        <p:strVal val="visible"/>
                                      </p:to>
                                    </p:set>
                                    <p:animEffect transition="in" filter="randombar(horizontal)">
                                      <p:cBhvr>
                                        <p:cTn id="14" dur="5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C0552B2D-97BC-496D-8A42-E2CA2C6F95FD}"/>
              </a:ext>
            </a:extLst>
          </p:cNvPr>
          <p:cNvGrpSpPr/>
          <p:nvPr/>
        </p:nvGrpSpPr>
        <p:grpSpPr>
          <a:xfrm>
            <a:off x="774853" y="134700"/>
            <a:ext cx="10120472" cy="522385"/>
            <a:chOff x="-2563432" y="464173"/>
            <a:chExt cx="10120472" cy="522385"/>
          </a:xfrm>
        </p:grpSpPr>
        <p:sp>
          <p:nvSpPr>
            <p:cNvPr id="7" name="矩形 6">
              <a:extLst>
                <a:ext uri="{FF2B5EF4-FFF2-40B4-BE49-F238E27FC236}">
                  <a16:creationId xmlns:a16="http://schemas.microsoft.com/office/drawing/2014/main" id="{4E105AE3-145F-4300-9634-25AE0B0D6E28}"/>
                </a:ext>
              </a:extLst>
            </p:cNvPr>
            <p:cNvSpPr/>
            <p:nvPr/>
          </p:nvSpPr>
          <p:spPr>
            <a:xfrm flipV="1">
              <a:off x="5431141" y="939542"/>
              <a:ext cx="2125899" cy="45720"/>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UTM Seagull" panose="02040603050506020204" pitchFamily="18" charset="0"/>
                <a:ea typeface="华文新魏" panose="02010800040101010101" pitchFamily="2" charset="-122"/>
              </a:endParaRPr>
            </a:p>
          </p:txBody>
        </p:sp>
        <p:sp>
          <p:nvSpPr>
            <p:cNvPr id="9" name="TextBox 8">
              <a:extLst>
                <a:ext uri="{FF2B5EF4-FFF2-40B4-BE49-F238E27FC236}">
                  <a16:creationId xmlns:a16="http://schemas.microsoft.com/office/drawing/2014/main" id="{D0FCDEAD-A297-4522-AF0E-9F146952C63E}"/>
                </a:ext>
              </a:extLst>
            </p:cNvPr>
            <p:cNvSpPr txBox="1">
              <a:spLocks noChangeArrowheads="1"/>
            </p:cNvSpPr>
            <p:nvPr/>
          </p:nvSpPr>
          <p:spPr bwMode="auto">
            <a:xfrm>
              <a:off x="-2563432" y="464173"/>
              <a:ext cx="3255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Hoạt</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a:t>
              </a:r>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động</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2</a:t>
              </a:r>
              <a:endParaRPr lang="zh-CN" altLang="en-US"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endParaRPr>
            </a:p>
          </p:txBody>
        </p:sp>
        <p:sp>
          <p:nvSpPr>
            <p:cNvPr id="14" name="矩形 13">
              <a:extLst>
                <a:ext uri="{FF2B5EF4-FFF2-40B4-BE49-F238E27FC236}">
                  <a16:creationId xmlns:a16="http://schemas.microsoft.com/office/drawing/2014/main" id="{2D9D2420-BC20-4BC7-8483-263E3A73EEFA}"/>
                </a:ext>
              </a:extLst>
            </p:cNvPr>
            <p:cNvSpPr/>
            <p:nvPr/>
          </p:nvSpPr>
          <p:spPr>
            <a:xfrm flipV="1">
              <a:off x="-2081640" y="939542"/>
              <a:ext cx="2257736" cy="47016"/>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UTM Seagull" panose="02040603050506020204" pitchFamily="18" charset="0"/>
                <a:ea typeface="华文新魏" panose="02010800040101010101" pitchFamily="2" charset="-122"/>
              </a:endParaRPr>
            </a:p>
          </p:txBody>
        </p:sp>
      </p:grpSp>
      <p:sp>
        <p:nvSpPr>
          <p:cNvPr id="2" name="TextBox 1"/>
          <p:cNvSpPr txBox="1"/>
          <p:nvPr/>
        </p:nvSpPr>
        <p:spPr>
          <a:xfrm>
            <a:off x="3514379" y="133015"/>
            <a:ext cx="5475383" cy="954107"/>
          </a:xfrm>
          <a:prstGeom prst="rect">
            <a:avLst/>
          </a:prstGeom>
          <a:noFill/>
        </p:spPr>
        <p:txBody>
          <a:bodyPr wrap="square" rtlCol="0">
            <a:spAutoFit/>
          </a:bodyPr>
          <a:lstStyle/>
          <a:p>
            <a:pPr algn="ctr"/>
            <a:r>
              <a:rPr lang="en-US" sz="2800" dirty="0">
                <a:latin typeface="UTM Seagull" panose="02040603050506020204" pitchFamily="18" charset="0"/>
              </a:rPr>
              <a:t>THỰC HÀNH LÀM THÍ NGHIỆM</a:t>
            </a:r>
          </a:p>
          <a:p>
            <a:pPr algn="ctr"/>
            <a:r>
              <a:rPr lang="en-US" sz="2800" dirty="0">
                <a:latin typeface="UTM Seagull" panose="02040603050506020204" pitchFamily="18" charset="0"/>
              </a:rPr>
              <a:t>LỌC NƯỚC</a:t>
            </a:r>
          </a:p>
        </p:txBody>
      </p:sp>
      <p:sp>
        <p:nvSpPr>
          <p:cNvPr id="4" name="TextBox 3"/>
          <p:cNvSpPr txBox="1"/>
          <p:nvPr/>
        </p:nvSpPr>
        <p:spPr>
          <a:xfrm>
            <a:off x="5672164" y="1325319"/>
            <a:ext cx="5103863" cy="156966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nl-NL" sz="3200" dirty="0"/>
              <a:t>Khi tiến hành lọc nước đơn giản chúng ta cần có những gì?</a:t>
            </a:r>
            <a:r>
              <a:rPr lang="nl-NL" sz="3200" dirty="0">
                <a:ea typeface="Times New Roman" panose="02020603050405020304" pitchFamily="18" charset="0"/>
              </a:rPr>
              <a:t> </a:t>
            </a:r>
            <a:endParaRPr lang="en-US" sz="3200" dirty="0"/>
          </a:p>
        </p:txBody>
      </p:sp>
      <p:sp>
        <p:nvSpPr>
          <p:cNvPr id="5" name="Rectangle 4"/>
          <p:cNvSpPr/>
          <p:nvPr/>
        </p:nvSpPr>
        <p:spPr>
          <a:xfrm>
            <a:off x="6242038" y="3133176"/>
            <a:ext cx="4653287" cy="58477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spcAft>
                <a:spcPts val="0"/>
              </a:spcAft>
            </a:pPr>
            <a:r>
              <a:rPr lang="nl-NL" sz="3200" dirty="0">
                <a:ea typeface="Times New Roman" panose="02020603050405020304" pitchFamily="18" charset="0"/>
              </a:rPr>
              <a:t>Than bột, cát hay sỏi. </a:t>
            </a:r>
            <a:endParaRPr lang="en-US" sz="2800" dirty="0">
              <a:ea typeface="Times New Roman" panose="02020603050405020304" pitchFamily="18" charset="0"/>
            </a:endParaRPr>
          </a:p>
        </p:txBody>
      </p:sp>
      <p:pic>
        <p:nvPicPr>
          <p:cNvPr id="13" name="Picture 4" descr="Cartoon Royalty-free Drop - cartoon water png download - 828*611 - Free  Transparent Cartoon png Download. - Clip Art Library"/>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6884" l="0" r="100000">
                        <a14:foregroundMark x1="42578" y1="49008" x2="42578" y2="49008"/>
                        <a14:foregroundMark x1="52930" y1="49575" x2="52930" y2="49575"/>
                        <a14:foregroundMark x1="50391" y1="44476" x2="50391" y2="44476"/>
                        <a14:foregroundMark x1="36523" y1="44476" x2="36523" y2="44476"/>
                        <a14:foregroundMark x1="39258" y1="44759" x2="39258" y2="44759"/>
                        <a14:foregroundMark x1="42383" y1="56091" x2="42383" y2="56091"/>
                        <a14:foregroundMark x1="47266" y1="52408" x2="47266" y2="52408"/>
                        <a14:foregroundMark x1="50586" y1="54108" x2="50586" y2="54108"/>
                        <a14:foregroundMark x1="55469" y1="51558" x2="55469" y2="51558"/>
                        <a14:foregroundMark x1="55469" y1="44193" x2="55469" y2="44193"/>
                        <a14:foregroundMark x1="47461" y1="45892" x2="43164" y2="47309"/>
                        <a14:foregroundMark x1="39453" y1="30595" x2="45313" y2="26062"/>
                        <a14:foregroundMark x1="40039" y1="43343" x2="40430" y2="52691"/>
                      </a14:backgroundRemoval>
                    </a14:imgEffect>
                  </a14:imgLayer>
                </a14:imgProps>
              </a:ext>
              <a:ext uri="{28A0092B-C50C-407E-A947-70E740481C1C}">
                <a14:useLocalDpi xmlns:a14="http://schemas.microsoft.com/office/drawing/2010/main" val="0"/>
              </a:ext>
            </a:extLst>
          </a:blip>
          <a:srcRect/>
          <a:stretch>
            <a:fillRect/>
          </a:stretch>
        </p:blipFill>
        <p:spPr bwMode="auto">
          <a:xfrm rot="1214930">
            <a:off x="9953196" y="1111567"/>
            <a:ext cx="2464060" cy="20434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6"/>
          <a:srcRect l="26248" t="11391" r="26784" b="18975"/>
          <a:stretch/>
        </p:blipFill>
        <p:spPr>
          <a:xfrm>
            <a:off x="750859" y="1654410"/>
            <a:ext cx="4636175" cy="43057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rotWithShape="1">
          <a:blip r:embed="rId7"/>
          <a:srcRect l="19382" t="26138" r="45679" b="31505"/>
          <a:stretch/>
        </p:blipFill>
        <p:spPr>
          <a:xfrm>
            <a:off x="5712251" y="3841511"/>
            <a:ext cx="2511844" cy="1937337"/>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1" name="Picture 10"/>
          <p:cNvPicPr>
            <a:picLocks noChangeAspect="1"/>
          </p:cNvPicPr>
          <p:nvPr/>
        </p:nvPicPr>
        <p:blipFill rotWithShape="1">
          <a:blip r:embed="rId8"/>
          <a:srcRect l="15085" t="26466" r="45359" b="33860"/>
          <a:stretch/>
        </p:blipFill>
        <p:spPr>
          <a:xfrm>
            <a:off x="8457055" y="4095275"/>
            <a:ext cx="2437334" cy="2092324"/>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3299694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par>
                                <p:cTn id="19" presetID="2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par>
                                <p:cTn id="22" presetID="2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C0552B2D-97BC-496D-8A42-E2CA2C6F95FD}"/>
              </a:ext>
            </a:extLst>
          </p:cNvPr>
          <p:cNvGrpSpPr/>
          <p:nvPr/>
        </p:nvGrpSpPr>
        <p:grpSpPr>
          <a:xfrm>
            <a:off x="774853" y="134700"/>
            <a:ext cx="10120472" cy="522385"/>
            <a:chOff x="-2563432" y="464173"/>
            <a:chExt cx="10120472" cy="522385"/>
          </a:xfrm>
        </p:grpSpPr>
        <p:sp>
          <p:nvSpPr>
            <p:cNvPr id="7" name="矩形 6">
              <a:extLst>
                <a:ext uri="{FF2B5EF4-FFF2-40B4-BE49-F238E27FC236}">
                  <a16:creationId xmlns:a16="http://schemas.microsoft.com/office/drawing/2014/main" id="{4E105AE3-145F-4300-9634-25AE0B0D6E28}"/>
                </a:ext>
              </a:extLst>
            </p:cNvPr>
            <p:cNvSpPr/>
            <p:nvPr/>
          </p:nvSpPr>
          <p:spPr>
            <a:xfrm flipV="1">
              <a:off x="5431141" y="939542"/>
              <a:ext cx="2125899" cy="45720"/>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UTM Seagull" panose="02040603050506020204" pitchFamily="18" charset="0"/>
                <a:ea typeface="华文新魏" panose="02010800040101010101" pitchFamily="2" charset="-122"/>
              </a:endParaRPr>
            </a:p>
          </p:txBody>
        </p:sp>
        <p:sp>
          <p:nvSpPr>
            <p:cNvPr id="9" name="TextBox 8">
              <a:extLst>
                <a:ext uri="{FF2B5EF4-FFF2-40B4-BE49-F238E27FC236}">
                  <a16:creationId xmlns:a16="http://schemas.microsoft.com/office/drawing/2014/main" id="{D0FCDEAD-A297-4522-AF0E-9F146952C63E}"/>
                </a:ext>
              </a:extLst>
            </p:cNvPr>
            <p:cNvSpPr txBox="1">
              <a:spLocks noChangeArrowheads="1"/>
            </p:cNvSpPr>
            <p:nvPr/>
          </p:nvSpPr>
          <p:spPr bwMode="auto">
            <a:xfrm>
              <a:off x="-2563432" y="464173"/>
              <a:ext cx="3255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Hoạt</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a:t>
              </a:r>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động</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2</a:t>
              </a:r>
              <a:endParaRPr lang="zh-CN" altLang="en-US"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endParaRPr>
            </a:p>
          </p:txBody>
        </p:sp>
        <p:sp>
          <p:nvSpPr>
            <p:cNvPr id="14" name="矩形 13">
              <a:extLst>
                <a:ext uri="{FF2B5EF4-FFF2-40B4-BE49-F238E27FC236}">
                  <a16:creationId xmlns:a16="http://schemas.microsoft.com/office/drawing/2014/main" id="{2D9D2420-BC20-4BC7-8483-263E3A73EEFA}"/>
                </a:ext>
              </a:extLst>
            </p:cNvPr>
            <p:cNvSpPr/>
            <p:nvPr/>
          </p:nvSpPr>
          <p:spPr>
            <a:xfrm flipV="1">
              <a:off x="-2081640" y="939542"/>
              <a:ext cx="2257736" cy="47016"/>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UTM Seagull" panose="02040603050506020204" pitchFamily="18" charset="0"/>
                <a:ea typeface="华文新魏" panose="02010800040101010101" pitchFamily="2" charset="-122"/>
              </a:endParaRPr>
            </a:p>
          </p:txBody>
        </p:sp>
      </p:grpSp>
      <p:sp>
        <p:nvSpPr>
          <p:cNvPr id="2" name="TextBox 1"/>
          <p:cNvSpPr txBox="1"/>
          <p:nvPr/>
        </p:nvSpPr>
        <p:spPr>
          <a:xfrm>
            <a:off x="3514379" y="133015"/>
            <a:ext cx="5475383" cy="954107"/>
          </a:xfrm>
          <a:prstGeom prst="rect">
            <a:avLst/>
          </a:prstGeom>
          <a:noFill/>
        </p:spPr>
        <p:txBody>
          <a:bodyPr wrap="square" rtlCol="0">
            <a:spAutoFit/>
          </a:bodyPr>
          <a:lstStyle/>
          <a:p>
            <a:pPr algn="ctr"/>
            <a:r>
              <a:rPr lang="en-US" sz="2800" dirty="0">
                <a:latin typeface="UTM Seagull" panose="02040603050506020204" pitchFamily="18" charset="0"/>
              </a:rPr>
              <a:t>THỰC HÀNH LÀM THÍ NGHIỆM</a:t>
            </a:r>
          </a:p>
          <a:p>
            <a:pPr algn="ctr"/>
            <a:r>
              <a:rPr lang="en-US" sz="2800" dirty="0">
                <a:latin typeface="UTM Seagull" panose="02040603050506020204" pitchFamily="18" charset="0"/>
              </a:rPr>
              <a:t>LỌC NƯỚC</a:t>
            </a:r>
          </a:p>
        </p:txBody>
      </p:sp>
      <p:sp>
        <p:nvSpPr>
          <p:cNvPr id="4" name="TextBox 3"/>
          <p:cNvSpPr txBox="1"/>
          <p:nvPr/>
        </p:nvSpPr>
        <p:spPr>
          <a:xfrm>
            <a:off x="4989118" y="1429431"/>
            <a:ext cx="5103863" cy="58477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nl-NL" sz="3200" dirty="0"/>
              <a:t>Than bột có tác dụng gì?</a:t>
            </a:r>
            <a:endParaRPr lang="en-US" sz="3200" dirty="0"/>
          </a:p>
        </p:txBody>
      </p:sp>
      <p:sp>
        <p:nvSpPr>
          <p:cNvPr id="5" name="Rectangle 4"/>
          <p:cNvSpPr/>
          <p:nvPr/>
        </p:nvSpPr>
        <p:spPr>
          <a:xfrm>
            <a:off x="5712251" y="2129305"/>
            <a:ext cx="5618602" cy="95410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spcAft>
                <a:spcPts val="0"/>
              </a:spcAft>
            </a:pPr>
            <a:r>
              <a:rPr lang="nl-NL" sz="2800" i="1" dirty="0">
                <a:latin typeface="Times New Roman" panose="02020603050405020304" pitchFamily="18" charset="0"/>
                <a:ea typeface="Times New Roman" panose="02020603050405020304" pitchFamily="18" charset="0"/>
              </a:rPr>
              <a:t>Than bột có tác dụng khử mùi và màu của nước. </a:t>
            </a:r>
            <a:endParaRPr lang="en-US" sz="2400" dirty="0">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rotWithShape="1">
          <a:blip r:embed="rId4"/>
          <a:srcRect l="19382" t="26138" r="45679" b="31505"/>
          <a:stretch/>
        </p:blipFill>
        <p:spPr>
          <a:xfrm>
            <a:off x="5712251" y="4311179"/>
            <a:ext cx="2511844" cy="1937337"/>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1" name="Picture 10"/>
          <p:cNvPicPr>
            <a:picLocks noChangeAspect="1"/>
          </p:cNvPicPr>
          <p:nvPr/>
        </p:nvPicPr>
        <p:blipFill rotWithShape="1">
          <a:blip r:embed="rId5"/>
          <a:srcRect l="15085" t="26466" r="45359" b="33860"/>
          <a:stretch/>
        </p:blipFill>
        <p:spPr>
          <a:xfrm>
            <a:off x="37978" y="7106236"/>
            <a:ext cx="2437334" cy="2092324"/>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15" name="TextBox 14"/>
          <p:cNvSpPr txBox="1"/>
          <p:nvPr/>
        </p:nvSpPr>
        <p:spPr>
          <a:xfrm>
            <a:off x="4989118" y="3726404"/>
            <a:ext cx="5103863"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nl-NL" sz="3200" dirty="0"/>
              <a:t>Cát hay sỏi có tác dụng gì?</a:t>
            </a:r>
            <a:endParaRPr lang="en-US" sz="3200" dirty="0"/>
          </a:p>
        </p:txBody>
      </p:sp>
      <p:sp>
        <p:nvSpPr>
          <p:cNvPr id="16" name="Rectangle 15"/>
          <p:cNvSpPr/>
          <p:nvPr/>
        </p:nvSpPr>
        <p:spPr>
          <a:xfrm>
            <a:off x="5712251" y="4426278"/>
            <a:ext cx="5618602"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0"/>
              </a:spcAft>
            </a:pPr>
            <a:r>
              <a:rPr lang="nl-NL" sz="2800" i="1" dirty="0">
                <a:latin typeface="Times New Roman" panose="02020603050405020304" pitchFamily="18" charset="0"/>
                <a:ea typeface="Times New Roman" panose="02020603050405020304" pitchFamily="18" charset="0"/>
              </a:rPr>
              <a:t>Cát hay sỏi có tác dụng loại bỏ các chất không tan trong nước</a:t>
            </a:r>
            <a:r>
              <a:rPr lang="nl-NL" sz="2800" dirty="0">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0932806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2305 0.46401 L -0.38443 -0.46749 " pathEditMode="relative" rAng="0" ptsTypes="AA">
                                      <p:cBhvr>
                                        <p:cTn id="6" dur="2000" fill="hold"/>
                                        <p:tgtEl>
                                          <p:spTgt spid="8"/>
                                        </p:tgtEl>
                                        <p:attrNameLst>
                                          <p:attrName>ppt_x</p:attrName>
                                          <p:attrName>ppt_y</p:attrName>
                                        </p:attrNameLst>
                                      </p:cBhvr>
                                      <p:rCtr x="-18075" y="-46586"/>
                                    </p:animMotion>
                                  </p:childTnLst>
                                </p:cTn>
                              </p:par>
                            </p:childTnLst>
                          </p:cTn>
                        </p:par>
                        <p:par>
                          <p:cTn id="7" fill="hold">
                            <p:stCondLst>
                              <p:cond delay="2000"/>
                            </p:stCondLst>
                            <p:childTnLst>
                              <p:par>
                                <p:cTn id="8" presetID="14" presetClass="entr" presetSubtype="10"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path" presetSubtype="0" accel="50000" decel="50000" fill="hold" nodeType="clickEffect">
                                  <p:stCondLst>
                                    <p:cond delay="0"/>
                                  </p:stCondLst>
                                  <p:childTnLst>
                                    <p:animMotion origin="layout" path="M 1.79581E-6 -2.31891E-6 L 0.0741 -0.53483 " pathEditMode="relative" rAng="0" ptsTypes="AA">
                                      <p:cBhvr>
                                        <p:cTn id="19" dur="2000" fill="hold"/>
                                        <p:tgtEl>
                                          <p:spTgt spid="11"/>
                                        </p:tgtEl>
                                        <p:attrNameLst>
                                          <p:attrName>ppt_x</p:attrName>
                                          <p:attrName>ppt_y</p:attrName>
                                        </p:attrNameLst>
                                      </p:cBhvr>
                                      <p:rCtr x="3698" y="-26753"/>
                                    </p:animMotion>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randombar(horizontal)">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5"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C0552B2D-97BC-496D-8A42-E2CA2C6F95FD}"/>
              </a:ext>
            </a:extLst>
          </p:cNvPr>
          <p:cNvGrpSpPr/>
          <p:nvPr/>
        </p:nvGrpSpPr>
        <p:grpSpPr>
          <a:xfrm>
            <a:off x="1256645" y="249719"/>
            <a:ext cx="9638681" cy="738664"/>
            <a:chOff x="-2081640" y="579192"/>
            <a:chExt cx="9638681" cy="738664"/>
          </a:xfrm>
        </p:grpSpPr>
        <p:sp>
          <p:nvSpPr>
            <p:cNvPr id="7" name="矩形 6">
              <a:extLst>
                <a:ext uri="{FF2B5EF4-FFF2-40B4-BE49-F238E27FC236}">
                  <a16:creationId xmlns:a16="http://schemas.microsoft.com/office/drawing/2014/main" id="{4E105AE3-145F-4300-9634-25AE0B0D6E28}"/>
                </a:ext>
              </a:extLst>
            </p:cNvPr>
            <p:cNvSpPr/>
            <p:nvPr/>
          </p:nvSpPr>
          <p:spPr>
            <a:xfrm flipV="1">
              <a:off x="4445897" y="939542"/>
              <a:ext cx="3111144" cy="45720"/>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华文新魏" panose="02010800040101010101" pitchFamily="2" charset="-122"/>
                <a:ea typeface="华文新魏" panose="02010800040101010101" pitchFamily="2" charset="-122"/>
              </a:endParaRPr>
            </a:p>
          </p:txBody>
        </p:sp>
        <p:sp>
          <p:nvSpPr>
            <p:cNvPr id="9" name="TextBox 8">
              <a:extLst>
                <a:ext uri="{FF2B5EF4-FFF2-40B4-BE49-F238E27FC236}">
                  <a16:creationId xmlns:a16="http://schemas.microsoft.com/office/drawing/2014/main" id="{D0FCDEAD-A297-4522-AF0E-9F146952C63E}"/>
                </a:ext>
              </a:extLst>
            </p:cNvPr>
            <p:cNvSpPr txBox="1">
              <a:spLocks noChangeArrowheads="1"/>
            </p:cNvSpPr>
            <p:nvPr/>
          </p:nvSpPr>
          <p:spPr bwMode="auto">
            <a:xfrm>
              <a:off x="1138419" y="579192"/>
              <a:ext cx="325532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4800" spc="300" dirty="0">
                  <a:solidFill>
                    <a:schemeClr val="accent2">
                      <a:lumMod val="50000"/>
                    </a:schemeClr>
                  </a:solidFill>
                  <a:latin typeface="UTM Seagull" panose="02040603050506020204" pitchFamily="18" charset="0"/>
                  <a:ea typeface="华文中宋" panose="02010600040101010101" pitchFamily="2" charset="-122"/>
                  <a:sym typeface="Arial" panose="020B0604020202020204" pitchFamily="34" charset="0"/>
                </a:rPr>
                <a:t>KẾT LUẬN</a:t>
              </a:r>
              <a:endParaRPr lang="zh-CN" altLang="en-US" sz="4800" spc="300" dirty="0">
                <a:solidFill>
                  <a:schemeClr val="accent2">
                    <a:lumMod val="50000"/>
                  </a:schemeClr>
                </a:solidFill>
                <a:latin typeface="UTM Seagull" panose="02040603050506020204" pitchFamily="18" charset="0"/>
                <a:ea typeface="华文中宋" panose="02010600040101010101" pitchFamily="2" charset="-122"/>
                <a:sym typeface="Arial" panose="020B0604020202020204" pitchFamily="34" charset="0"/>
              </a:endParaRPr>
            </a:p>
          </p:txBody>
        </p:sp>
        <p:sp>
          <p:nvSpPr>
            <p:cNvPr id="14" name="矩形 13">
              <a:extLst>
                <a:ext uri="{FF2B5EF4-FFF2-40B4-BE49-F238E27FC236}">
                  <a16:creationId xmlns:a16="http://schemas.microsoft.com/office/drawing/2014/main" id="{2D9D2420-BC20-4BC7-8483-263E3A73EEFA}"/>
                </a:ext>
              </a:extLst>
            </p:cNvPr>
            <p:cNvSpPr/>
            <p:nvPr/>
          </p:nvSpPr>
          <p:spPr>
            <a:xfrm flipV="1">
              <a:off x="-2081640" y="938246"/>
              <a:ext cx="3111144" cy="48312"/>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华文新魏" panose="02010800040101010101" pitchFamily="2" charset="-122"/>
                <a:ea typeface="华文新魏" panose="02010800040101010101" pitchFamily="2" charset="-122"/>
              </a:endParaRPr>
            </a:p>
          </p:txBody>
        </p:sp>
      </p:grpSp>
      <p:graphicFrame>
        <p:nvGraphicFramePr>
          <p:cNvPr id="2" name="Table 1"/>
          <p:cNvGraphicFramePr>
            <a:graphicFrameLocks noGrp="1"/>
          </p:cNvGraphicFramePr>
          <p:nvPr>
            <p:extLst>
              <p:ext uri="{D42A27DB-BD31-4B8C-83A1-F6EECF244321}">
                <p14:modId xmlns:p14="http://schemas.microsoft.com/office/powerpoint/2010/main" val="4250242712"/>
              </p:ext>
            </p:extLst>
          </p:nvPr>
        </p:nvGraphicFramePr>
        <p:xfrm>
          <a:off x="859316" y="1491308"/>
          <a:ext cx="9309253" cy="3840480"/>
        </p:xfrm>
        <a:graphic>
          <a:graphicData uri="http://schemas.openxmlformats.org/drawingml/2006/table">
            <a:tbl>
              <a:tblPr>
                <a:tableStyleId>{5C22544A-7EE6-4342-B048-85BDC9FD1C3A}</a:tableStyleId>
              </a:tblPr>
              <a:tblGrid>
                <a:gridCol w="9309253">
                  <a:extLst>
                    <a:ext uri="{9D8B030D-6E8A-4147-A177-3AD203B41FA5}">
                      <a16:colId xmlns:a16="http://schemas.microsoft.com/office/drawing/2014/main" val="458525979"/>
                    </a:ext>
                  </a:extLst>
                </a:gridCol>
              </a:tblGrid>
              <a:tr h="0">
                <a:tc>
                  <a:txBody>
                    <a:bodyPr/>
                    <a:lstStyle/>
                    <a:p>
                      <a:pPr algn="just">
                        <a:spcAft>
                          <a:spcPts val="0"/>
                        </a:spcAft>
                      </a:pPr>
                      <a:r>
                        <a:rPr lang="nl-NL" sz="3600" dirty="0">
                          <a:effectLst/>
                          <a:latin typeface="Segoe UI Semibold" panose="020B0702040204020203" pitchFamily="34" charset="0"/>
                        </a:rPr>
                        <a:t>Đó là cách lọc nước đơn giản. Nước tuy sạch nhưng chưa loại các vi khuẩn, các chất sắt và các chất độc khác. Cô sẽ giới thiệu cho cả lớp mình dây chuyền sản xuất nước sạch của nhà máy. Nước này đảm bảo là đã diệt hết các vi khuẩn và loại bỏ các chất độc còn tồn tại trong nước. </a:t>
                      </a:r>
                      <a:endParaRPr lang="en-US" sz="3200" dirty="0">
                        <a:effectLst/>
                        <a:latin typeface="Segoe UI Semibold" panose="020B0702040204020203" pitchFamily="34" charset="0"/>
                        <a:ea typeface="Times New Roman" panose="02020603050405020304" pitchFamily="18" charset="0"/>
                      </a:endParaRPr>
                    </a:p>
                  </a:txBody>
                  <a:tcPr marL="114300" marR="11430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60000"/>
                        <a:lumOff val="40000"/>
                      </a:schemeClr>
                    </a:solidFill>
                  </a:tcPr>
                </a:tc>
                <a:extLst>
                  <a:ext uri="{0D108BD9-81ED-4DB2-BD59-A6C34878D82A}">
                    <a16:rowId xmlns:a16="http://schemas.microsoft.com/office/drawing/2014/main" val="962440278"/>
                  </a:ext>
                </a:extLst>
              </a:tr>
            </a:tbl>
          </a:graphicData>
        </a:graphic>
      </p:graphicFrame>
      <p:pic>
        <p:nvPicPr>
          <p:cNvPr id="22" name="Picture 4" descr="Cartoon Royalty-free Drop - cartoon water png download - 828*611 - Free  Transparent Cartoon png Download. - Clip Art Library"/>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6884" l="0" r="100000">
                        <a14:foregroundMark x1="42578" y1="49008" x2="42578" y2="49008"/>
                        <a14:foregroundMark x1="52930" y1="49575" x2="52930" y2="49575"/>
                        <a14:foregroundMark x1="50391" y1="44476" x2="50391" y2="44476"/>
                        <a14:foregroundMark x1="36523" y1="44476" x2="36523" y2="44476"/>
                        <a14:foregroundMark x1="39258" y1="44759" x2="39258" y2="44759"/>
                        <a14:foregroundMark x1="42383" y1="56091" x2="42383" y2="56091"/>
                        <a14:foregroundMark x1="47266" y1="52408" x2="47266" y2="52408"/>
                        <a14:foregroundMark x1="50586" y1="54108" x2="50586" y2="54108"/>
                        <a14:foregroundMark x1="55469" y1="51558" x2="55469" y2="51558"/>
                        <a14:foregroundMark x1="55469" y1="44193" x2="55469" y2="44193"/>
                        <a14:foregroundMark x1="47461" y1="45892" x2="43164" y2="47309"/>
                        <a14:foregroundMark x1="39453" y1="30595" x2="45313" y2="26062"/>
                        <a14:foregroundMark x1="40039" y1="43343" x2="40430" y2="52691"/>
                      </a14:backgroundRemoval>
                    </a14:imgEffect>
                  </a14:imgLayer>
                </a14:imgProps>
              </a:ext>
              <a:ext uri="{28A0092B-C50C-407E-A947-70E740481C1C}">
                <a14:useLocalDpi xmlns:a14="http://schemas.microsoft.com/office/drawing/2010/main" val="0"/>
              </a:ext>
            </a:extLst>
          </a:blip>
          <a:srcRect/>
          <a:stretch>
            <a:fillRect/>
          </a:stretch>
        </p:blipFill>
        <p:spPr bwMode="auto">
          <a:xfrm rot="2407066">
            <a:off x="9754716" y="3087773"/>
            <a:ext cx="2774853" cy="23011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62422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b="-32000"/>
          </a:stretch>
        </a:blipFill>
        <a:effectLst/>
      </p:bgPr>
    </p:bg>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C0552B2D-97BC-496D-8A42-E2CA2C6F95FD}"/>
              </a:ext>
            </a:extLst>
          </p:cNvPr>
          <p:cNvGrpSpPr/>
          <p:nvPr/>
        </p:nvGrpSpPr>
        <p:grpSpPr>
          <a:xfrm>
            <a:off x="774853" y="134700"/>
            <a:ext cx="10120472" cy="522385"/>
            <a:chOff x="-2563432" y="464173"/>
            <a:chExt cx="10120472" cy="522385"/>
          </a:xfrm>
        </p:grpSpPr>
        <p:sp>
          <p:nvSpPr>
            <p:cNvPr id="7" name="矩形 6">
              <a:extLst>
                <a:ext uri="{FF2B5EF4-FFF2-40B4-BE49-F238E27FC236}">
                  <a16:creationId xmlns:a16="http://schemas.microsoft.com/office/drawing/2014/main" id="{4E105AE3-145F-4300-9634-25AE0B0D6E28}"/>
                </a:ext>
              </a:extLst>
            </p:cNvPr>
            <p:cNvSpPr/>
            <p:nvPr/>
          </p:nvSpPr>
          <p:spPr>
            <a:xfrm flipV="1">
              <a:off x="5431141" y="939542"/>
              <a:ext cx="2125899" cy="45720"/>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UTM Seagull" panose="02040603050506020204" pitchFamily="18" charset="0"/>
                <a:ea typeface="华文新魏" panose="02010800040101010101" pitchFamily="2" charset="-122"/>
              </a:endParaRPr>
            </a:p>
          </p:txBody>
        </p:sp>
        <p:sp>
          <p:nvSpPr>
            <p:cNvPr id="9" name="TextBox 8">
              <a:extLst>
                <a:ext uri="{FF2B5EF4-FFF2-40B4-BE49-F238E27FC236}">
                  <a16:creationId xmlns:a16="http://schemas.microsoft.com/office/drawing/2014/main" id="{D0FCDEAD-A297-4522-AF0E-9F146952C63E}"/>
                </a:ext>
              </a:extLst>
            </p:cNvPr>
            <p:cNvSpPr txBox="1">
              <a:spLocks noChangeArrowheads="1"/>
            </p:cNvSpPr>
            <p:nvPr/>
          </p:nvSpPr>
          <p:spPr bwMode="auto">
            <a:xfrm>
              <a:off x="-2563432" y="464173"/>
              <a:ext cx="3255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Hoạt</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a:t>
              </a:r>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động</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3</a:t>
              </a:r>
              <a:endParaRPr lang="zh-CN" altLang="en-US"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endParaRPr>
            </a:p>
          </p:txBody>
        </p:sp>
        <p:sp>
          <p:nvSpPr>
            <p:cNvPr id="14" name="矩形 13">
              <a:extLst>
                <a:ext uri="{FF2B5EF4-FFF2-40B4-BE49-F238E27FC236}">
                  <a16:creationId xmlns:a16="http://schemas.microsoft.com/office/drawing/2014/main" id="{2D9D2420-BC20-4BC7-8483-263E3A73EEFA}"/>
                </a:ext>
              </a:extLst>
            </p:cNvPr>
            <p:cNvSpPr/>
            <p:nvPr/>
          </p:nvSpPr>
          <p:spPr>
            <a:xfrm flipV="1">
              <a:off x="-2081640" y="939542"/>
              <a:ext cx="2257736" cy="47016"/>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UTM Seagull" panose="02040603050506020204" pitchFamily="18" charset="0"/>
                <a:ea typeface="华文新魏" panose="02010800040101010101" pitchFamily="2" charset="-122"/>
              </a:endParaRPr>
            </a:p>
          </p:txBody>
        </p:sp>
      </p:grpSp>
      <p:sp>
        <p:nvSpPr>
          <p:cNvPr id="2" name="TextBox 1"/>
          <p:cNvSpPr txBox="1"/>
          <p:nvPr/>
        </p:nvSpPr>
        <p:spPr>
          <a:xfrm>
            <a:off x="3514379" y="133015"/>
            <a:ext cx="5475383" cy="954107"/>
          </a:xfrm>
          <a:prstGeom prst="rect">
            <a:avLst/>
          </a:prstGeom>
          <a:noFill/>
        </p:spPr>
        <p:txBody>
          <a:bodyPr wrap="square" rtlCol="0">
            <a:spAutoFit/>
          </a:bodyPr>
          <a:lstStyle/>
          <a:p>
            <a:pPr algn="ctr"/>
            <a:r>
              <a:rPr lang="en-US" sz="2800" dirty="0">
                <a:latin typeface="UTM Seagull" panose="02040603050506020204" pitchFamily="18" charset="0"/>
              </a:rPr>
              <a:t>TÌM HIỂU QUI TRÌNH SẢN XUẤT NƯỚC SẠCH</a:t>
            </a:r>
          </a:p>
        </p:txBody>
      </p:sp>
      <p:grpSp>
        <p:nvGrpSpPr>
          <p:cNvPr id="3" name="Group 2"/>
          <p:cNvGrpSpPr/>
          <p:nvPr/>
        </p:nvGrpSpPr>
        <p:grpSpPr>
          <a:xfrm>
            <a:off x="2428223" y="1418582"/>
            <a:ext cx="7128914" cy="5059452"/>
            <a:chOff x="2428223" y="1418582"/>
            <a:chExt cx="7128914" cy="5059452"/>
          </a:xfrm>
        </p:grpSpPr>
        <p:sp>
          <p:nvSpPr>
            <p:cNvPr id="4" name="TextBox 3"/>
            <p:cNvSpPr txBox="1"/>
            <p:nvPr/>
          </p:nvSpPr>
          <p:spPr>
            <a:xfrm>
              <a:off x="2428223" y="5400816"/>
              <a:ext cx="6457146" cy="107721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vi-VN" sz="3200" dirty="0"/>
                <a:t>Sơ</a:t>
              </a:r>
              <a:r>
                <a:rPr lang="nl-NL" sz="3200" dirty="0"/>
                <a:t> đồ quy trình sản xuất và cấp nước sạch của nhà máy nước</a:t>
              </a:r>
              <a:endParaRPr lang="en-US" sz="3200" dirty="0"/>
            </a:p>
          </p:txBody>
        </p:sp>
        <p:pic>
          <p:nvPicPr>
            <p:cNvPr id="23556" name="Picture 4" descr="Chỉ vào hình 2 và nói về dây chuyền sản xuất và cấp nước sạch của nhà máy  nước | SGK Khoa học lớp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8223" y="1418582"/>
              <a:ext cx="7128914" cy="37593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5376231" y="3038579"/>
              <a:ext cx="451691" cy="519351"/>
            </a:xfrm>
            <a:prstGeom prst="ellipse">
              <a:avLst/>
            </a:prstGeom>
            <a:solidFill>
              <a:srgbClr val="C00000"/>
            </a:solidFill>
          </p:spPr>
          <p:txBody>
            <a:bodyPr wrap="square" rtlCol="0">
              <a:spAutoFit/>
            </a:bodyPr>
            <a:lstStyle/>
            <a:p>
              <a:r>
                <a:rPr lang="en-US" dirty="0">
                  <a:solidFill>
                    <a:schemeClr val="bg1"/>
                  </a:solidFill>
                  <a:latin typeface="UTM Seagull" panose="02040603050506020204" pitchFamily="18" charset="0"/>
                </a:rPr>
                <a:t>4</a:t>
              </a:r>
            </a:p>
          </p:txBody>
        </p:sp>
        <p:sp>
          <p:nvSpPr>
            <p:cNvPr id="18" name="TextBox 17"/>
            <p:cNvSpPr txBox="1"/>
            <p:nvPr/>
          </p:nvSpPr>
          <p:spPr>
            <a:xfrm>
              <a:off x="4603215" y="4327792"/>
              <a:ext cx="451691" cy="519351"/>
            </a:xfrm>
            <a:prstGeom prst="ellipse">
              <a:avLst/>
            </a:prstGeom>
            <a:solidFill>
              <a:srgbClr val="C00000"/>
            </a:solidFill>
          </p:spPr>
          <p:txBody>
            <a:bodyPr wrap="square" rtlCol="0">
              <a:spAutoFit/>
            </a:bodyPr>
            <a:lstStyle/>
            <a:p>
              <a:r>
                <a:rPr lang="en-US" dirty="0">
                  <a:solidFill>
                    <a:schemeClr val="bg1"/>
                  </a:solidFill>
                  <a:latin typeface="UTM Seagull" panose="02040603050506020204" pitchFamily="18" charset="0"/>
                </a:rPr>
                <a:t>3</a:t>
              </a:r>
            </a:p>
          </p:txBody>
        </p:sp>
        <p:sp>
          <p:nvSpPr>
            <p:cNvPr id="19" name="TextBox 18"/>
            <p:cNvSpPr txBox="1"/>
            <p:nvPr/>
          </p:nvSpPr>
          <p:spPr>
            <a:xfrm>
              <a:off x="3595014" y="2444185"/>
              <a:ext cx="451691" cy="519351"/>
            </a:xfrm>
            <a:prstGeom prst="ellipse">
              <a:avLst/>
            </a:prstGeom>
            <a:solidFill>
              <a:srgbClr val="C00000"/>
            </a:solidFill>
          </p:spPr>
          <p:txBody>
            <a:bodyPr wrap="square" rtlCol="0">
              <a:spAutoFit/>
            </a:bodyPr>
            <a:lstStyle/>
            <a:p>
              <a:r>
                <a:rPr lang="en-US" dirty="0">
                  <a:solidFill>
                    <a:schemeClr val="bg1"/>
                  </a:solidFill>
                  <a:latin typeface="UTM Seagull" panose="02040603050506020204" pitchFamily="18" charset="0"/>
                </a:rPr>
                <a:t>2</a:t>
              </a:r>
            </a:p>
          </p:txBody>
        </p:sp>
        <p:sp>
          <p:nvSpPr>
            <p:cNvPr id="20" name="TextBox 19"/>
            <p:cNvSpPr txBox="1"/>
            <p:nvPr/>
          </p:nvSpPr>
          <p:spPr>
            <a:xfrm>
              <a:off x="2719175" y="2703860"/>
              <a:ext cx="451691" cy="519351"/>
            </a:xfrm>
            <a:prstGeom prst="ellipse">
              <a:avLst/>
            </a:prstGeom>
            <a:solidFill>
              <a:srgbClr val="C00000"/>
            </a:solidFill>
          </p:spPr>
          <p:txBody>
            <a:bodyPr wrap="square" rtlCol="0">
              <a:spAutoFit/>
            </a:bodyPr>
            <a:lstStyle/>
            <a:p>
              <a:r>
                <a:rPr lang="en-US" dirty="0">
                  <a:solidFill>
                    <a:schemeClr val="bg1"/>
                  </a:solidFill>
                  <a:latin typeface="UTM Seagull" panose="02040603050506020204" pitchFamily="18" charset="0"/>
                </a:rPr>
                <a:t>1</a:t>
              </a:r>
            </a:p>
          </p:txBody>
        </p:sp>
        <p:sp>
          <p:nvSpPr>
            <p:cNvPr id="21" name="TextBox 20"/>
            <p:cNvSpPr txBox="1"/>
            <p:nvPr/>
          </p:nvSpPr>
          <p:spPr>
            <a:xfrm>
              <a:off x="6252070" y="2963536"/>
              <a:ext cx="451691" cy="519351"/>
            </a:xfrm>
            <a:prstGeom prst="ellipse">
              <a:avLst/>
            </a:prstGeom>
            <a:solidFill>
              <a:srgbClr val="C00000"/>
            </a:solidFill>
          </p:spPr>
          <p:txBody>
            <a:bodyPr wrap="square" rtlCol="0">
              <a:spAutoFit/>
            </a:bodyPr>
            <a:lstStyle/>
            <a:p>
              <a:r>
                <a:rPr lang="en-US" dirty="0">
                  <a:solidFill>
                    <a:schemeClr val="bg1"/>
                  </a:solidFill>
                  <a:latin typeface="UTM Seagull" panose="02040603050506020204" pitchFamily="18" charset="0"/>
                </a:rPr>
                <a:t>5</a:t>
              </a:r>
            </a:p>
          </p:txBody>
        </p:sp>
        <p:sp>
          <p:nvSpPr>
            <p:cNvPr id="23" name="TextBox 22"/>
            <p:cNvSpPr txBox="1"/>
            <p:nvPr/>
          </p:nvSpPr>
          <p:spPr>
            <a:xfrm>
              <a:off x="7373954" y="4578004"/>
              <a:ext cx="451691" cy="519351"/>
            </a:xfrm>
            <a:prstGeom prst="ellipse">
              <a:avLst/>
            </a:prstGeom>
            <a:solidFill>
              <a:srgbClr val="C00000"/>
            </a:solidFill>
          </p:spPr>
          <p:txBody>
            <a:bodyPr wrap="square" rtlCol="0">
              <a:spAutoFit/>
            </a:bodyPr>
            <a:lstStyle/>
            <a:p>
              <a:r>
                <a:rPr lang="en-US" dirty="0">
                  <a:solidFill>
                    <a:schemeClr val="bg1"/>
                  </a:solidFill>
                  <a:latin typeface="UTM Seagull" panose="02040603050506020204" pitchFamily="18" charset="0"/>
                </a:rPr>
                <a:t>6</a:t>
              </a:r>
            </a:p>
          </p:txBody>
        </p:sp>
      </p:grpSp>
      <p:sp>
        <p:nvSpPr>
          <p:cNvPr id="17" name="Rectangle 16"/>
          <p:cNvSpPr/>
          <p:nvPr/>
        </p:nvSpPr>
        <p:spPr>
          <a:xfrm>
            <a:off x="8280341" y="930341"/>
            <a:ext cx="3686232" cy="5632311"/>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just">
              <a:spcAft>
                <a:spcPts val="0"/>
              </a:spcAft>
            </a:pPr>
            <a:r>
              <a:rPr lang="nl-NL" sz="2400" dirty="0">
                <a:latin typeface="Cambria" panose="02040503050406030204" pitchFamily="18" charset="0"/>
              </a:rPr>
              <a:t>Nước được lấy từ nguồn như nước giếng, nước sông, … đưa vào trạm bơm đợt một. Sau đó chảy qua dàn khử sắt, bể lắng để loại chất sắt và những chất không hoà tan trong nước. Tiếp tục qua bể lọc để loại các chất không tan trong nước. Rồi qua bể sát trùng và được dồn vào bể chứa. Sau đó nước chảy vào trạm bơm đợt hai để chảy về nơi cung cấp nước sản xuất và sinh hoạt. </a:t>
            </a:r>
            <a:endParaRPr lang="en-US" sz="2000" dirty="0">
              <a:latin typeface="Cambria" panose="02040503050406030204" pitchFamily="18" charset="0"/>
              <a:ea typeface="Times New Roman" panose="02020603050405020304" pitchFamily="18" charset="0"/>
            </a:endParaRPr>
          </a:p>
        </p:txBody>
      </p:sp>
    </p:spTree>
    <p:extLst>
      <p:ext uri="{BB962C8B-B14F-4D97-AF65-F5344CB8AC3E}">
        <p14:creationId xmlns:p14="http://schemas.microsoft.com/office/powerpoint/2010/main" val="116288199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4.68811E-7 -1.21268E-6 L -0.16994 0.00602 " pathEditMode="relative" rAng="0" ptsTypes="AA">
                                      <p:cBhvr>
                                        <p:cTn id="21" dur="2000" fill="hold"/>
                                        <p:tgtEl>
                                          <p:spTgt spid="3"/>
                                        </p:tgtEl>
                                        <p:attrNameLst>
                                          <p:attrName>ppt_x</p:attrName>
                                          <p:attrName>ppt_y</p:attrName>
                                        </p:attrNameLst>
                                      </p:cBhvr>
                                      <p:rCtr x="-8504" y="301"/>
                                    </p:animMotion>
                                  </p:childTnLst>
                                </p:cTn>
                              </p:par>
                              <p:par>
                                <p:cTn id="22" presetID="14" presetClass="entr" presetSubtype="1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randombar(horizontal)">
                                      <p:cBhvr>
                                        <p:cTn id="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C0552B2D-97BC-496D-8A42-E2CA2C6F95FD}"/>
              </a:ext>
            </a:extLst>
          </p:cNvPr>
          <p:cNvGrpSpPr/>
          <p:nvPr/>
        </p:nvGrpSpPr>
        <p:grpSpPr>
          <a:xfrm>
            <a:off x="774853" y="134700"/>
            <a:ext cx="10120472" cy="522385"/>
            <a:chOff x="-2563432" y="464173"/>
            <a:chExt cx="10120472" cy="522385"/>
          </a:xfrm>
        </p:grpSpPr>
        <p:sp>
          <p:nvSpPr>
            <p:cNvPr id="7" name="矩形 6">
              <a:extLst>
                <a:ext uri="{FF2B5EF4-FFF2-40B4-BE49-F238E27FC236}">
                  <a16:creationId xmlns:a16="http://schemas.microsoft.com/office/drawing/2014/main" id="{4E105AE3-145F-4300-9634-25AE0B0D6E28}"/>
                </a:ext>
              </a:extLst>
            </p:cNvPr>
            <p:cNvSpPr/>
            <p:nvPr/>
          </p:nvSpPr>
          <p:spPr>
            <a:xfrm flipV="1">
              <a:off x="5431141" y="939542"/>
              <a:ext cx="2125899" cy="45720"/>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UTM Seagull" panose="02040603050506020204" pitchFamily="18" charset="0"/>
                <a:ea typeface="华文新魏" panose="02010800040101010101" pitchFamily="2" charset="-122"/>
              </a:endParaRPr>
            </a:p>
          </p:txBody>
        </p:sp>
        <p:sp>
          <p:nvSpPr>
            <p:cNvPr id="9" name="TextBox 8">
              <a:extLst>
                <a:ext uri="{FF2B5EF4-FFF2-40B4-BE49-F238E27FC236}">
                  <a16:creationId xmlns:a16="http://schemas.microsoft.com/office/drawing/2014/main" id="{D0FCDEAD-A297-4522-AF0E-9F146952C63E}"/>
                </a:ext>
              </a:extLst>
            </p:cNvPr>
            <p:cNvSpPr txBox="1">
              <a:spLocks noChangeArrowheads="1"/>
            </p:cNvSpPr>
            <p:nvPr/>
          </p:nvSpPr>
          <p:spPr bwMode="auto">
            <a:xfrm>
              <a:off x="-2563432" y="464173"/>
              <a:ext cx="3255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Hoạt</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a:t>
              </a:r>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động</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3</a:t>
              </a:r>
              <a:endParaRPr lang="zh-CN" altLang="en-US"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endParaRPr>
            </a:p>
          </p:txBody>
        </p:sp>
        <p:sp>
          <p:nvSpPr>
            <p:cNvPr id="14" name="矩形 13">
              <a:extLst>
                <a:ext uri="{FF2B5EF4-FFF2-40B4-BE49-F238E27FC236}">
                  <a16:creationId xmlns:a16="http://schemas.microsoft.com/office/drawing/2014/main" id="{2D9D2420-BC20-4BC7-8483-263E3A73EEFA}"/>
                </a:ext>
              </a:extLst>
            </p:cNvPr>
            <p:cNvSpPr/>
            <p:nvPr/>
          </p:nvSpPr>
          <p:spPr>
            <a:xfrm flipV="1">
              <a:off x="-2081640" y="939542"/>
              <a:ext cx="2257736" cy="47016"/>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UTM Seagull" panose="02040603050506020204" pitchFamily="18" charset="0"/>
                <a:ea typeface="华文新魏" panose="02010800040101010101" pitchFamily="2" charset="-122"/>
              </a:endParaRPr>
            </a:p>
          </p:txBody>
        </p:sp>
      </p:grpSp>
      <p:sp>
        <p:nvSpPr>
          <p:cNvPr id="2" name="TextBox 1"/>
          <p:cNvSpPr txBox="1"/>
          <p:nvPr/>
        </p:nvSpPr>
        <p:spPr>
          <a:xfrm>
            <a:off x="3514379" y="133015"/>
            <a:ext cx="5475383" cy="954107"/>
          </a:xfrm>
          <a:prstGeom prst="rect">
            <a:avLst/>
          </a:prstGeom>
          <a:noFill/>
        </p:spPr>
        <p:txBody>
          <a:bodyPr wrap="square" rtlCol="0">
            <a:spAutoFit/>
          </a:bodyPr>
          <a:lstStyle/>
          <a:p>
            <a:pPr algn="ctr"/>
            <a:r>
              <a:rPr lang="en-US" sz="2800" dirty="0">
                <a:latin typeface="UTM Seagull" panose="02040603050506020204" pitchFamily="18" charset="0"/>
              </a:rPr>
              <a:t>TÌM HIỂU QUI TRÌNH SẢN XUẤT NƯỚC SẠCH</a:t>
            </a:r>
          </a:p>
        </p:txBody>
      </p:sp>
      <p:sp>
        <p:nvSpPr>
          <p:cNvPr id="17" name="Rectangle 16"/>
          <p:cNvSpPr/>
          <p:nvPr/>
        </p:nvSpPr>
        <p:spPr>
          <a:xfrm>
            <a:off x="997746" y="1992809"/>
            <a:ext cx="8114851" cy="2554545"/>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just">
              <a:spcAft>
                <a:spcPts val="0"/>
              </a:spcAft>
            </a:pPr>
            <a:r>
              <a:rPr lang="nl-NL" sz="4000" dirty="0">
                <a:latin typeface="Cambria" panose="02040503050406030204" pitchFamily="18" charset="0"/>
                <a:ea typeface="Times New Roman" panose="02020603050405020304" pitchFamily="18" charset="0"/>
              </a:rPr>
              <a:t>Nước được sản xuất từ các nhà máy đảm bảo được 3 tiêu chuẩn: </a:t>
            </a:r>
            <a:r>
              <a:rPr lang="nl-NL" sz="4000" b="1" i="1" dirty="0">
                <a:solidFill>
                  <a:schemeClr val="accent1">
                    <a:lumMod val="40000"/>
                    <a:lumOff val="60000"/>
                  </a:schemeClr>
                </a:solidFill>
                <a:latin typeface="Cambria" panose="02040503050406030204" pitchFamily="18" charset="0"/>
                <a:ea typeface="Times New Roman" panose="02020603050405020304" pitchFamily="18" charset="0"/>
              </a:rPr>
              <a:t>Khử sắt, loại bỏ các chất không tan trong nước và sát trùng.</a:t>
            </a:r>
            <a:endParaRPr lang="en-US" sz="3600" b="1" i="1" dirty="0">
              <a:solidFill>
                <a:schemeClr val="accent1">
                  <a:lumMod val="40000"/>
                  <a:lumOff val="60000"/>
                </a:schemeClr>
              </a:solidFill>
              <a:latin typeface="Cambria" panose="02040503050406030204" pitchFamily="18" charset="0"/>
              <a:ea typeface="Times New Roman" panose="02020603050405020304" pitchFamily="18" charset="0"/>
            </a:endParaRPr>
          </a:p>
        </p:txBody>
      </p:sp>
      <p:sp>
        <p:nvSpPr>
          <p:cNvPr id="5" name="Rectangle 4"/>
          <p:cNvSpPr/>
          <p:nvPr/>
        </p:nvSpPr>
        <p:spPr>
          <a:xfrm>
            <a:off x="9337155" y="2516029"/>
            <a:ext cx="2107308" cy="1754326"/>
          </a:xfrm>
          <a:prstGeom prst="rect">
            <a:avLst/>
          </a:prstGeom>
        </p:spPr>
        <p:style>
          <a:lnRef idx="3">
            <a:schemeClr val="lt1"/>
          </a:lnRef>
          <a:fillRef idx="1">
            <a:schemeClr val="accent6"/>
          </a:fillRef>
          <a:effectRef idx="1">
            <a:schemeClr val="accent6"/>
          </a:effectRef>
          <a:fontRef idx="minor">
            <a:schemeClr val="lt1"/>
          </a:fontRef>
        </p:style>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latin typeface="UTM Bienvenue" panose="02040603050506020204" pitchFamily="18" charset="0"/>
              </a:rPr>
              <a:t>KẾT </a:t>
            </a:r>
          </a:p>
          <a:p>
            <a:pPr algn="ctr"/>
            <a:r>
              <a:rPr lang="en-US" sz="5400" b="0" cap="none" spc="0" dirty="0">
                <a:ln w="0"/>
                <a:solidFill>
                  <a:schemeClr val="tx1"/>
                </a:solidFill>
                <a:effectLst>
                  <a:outerShdw blurRad="38100" dist="19050" dir="2700000" algn="tl" rotWithShape="0">
                    <a:schemeClr val="dk1">
                      <a:alpha val="40000"/>
                    </a:schemeClr>
                  </a:outerShdw>
                </a:effectLst>
                <a:latin typeface="UTM Bienvenue" panose="02040603050506020204" pitchFamily="18" charset="0"/>
              </a:rPr>
              <a:t>LUẬN</a:t>
            </a:r>
          </a:p>
        </p:txBody>
      </p:sp>
    </p:spTree>
    <p:extLst>
      <p:ext uri="{BB962C8B-B14F-4D97-AF65-F5344CB8AC3E}">
        <p14:creationId xmlns:p14="http://schemas.microsoft.com/office/powerpoint/2010/main" val="107258656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par>
                          <p:cTn id="8" fill="hold">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strips(downLeft)">
                                      <p:cBhvr>
                                        <p:cTn id="1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descr="图片包含 文字, 地图&#10;&#10;已生成极高可信度的说明">
            <a:extLst>
              <a:ext uri="{FF2B5EF4-FFF2-40B4-BE49-F238E27FC236}">
                <a16:creationId xmlns:a16="http://schemas.microsoft.com/office/drawing/2014/main" id="{1779A10A-4734-49A3-8A01-8B9BA58DB8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240"/>
            <a:ext cx="12190413" cy="6857107"/>
          </a:xfrm>
          <a:prstGeom prst="rect">
            <a:avLst/>
          </a:prstGeom>
        </p:spPr>
      </p:pic>
      <p:cxnSp>
        <p:nvCxnSpPr>
          <p:cNvPr id="36" name="直接连接符 35">
            <a:extLst>
              <a:ext uri="{FF2B5EF4-FFF2-40B4-BE49-F238E27FC236}">
                <a16:creationId xmlns:a16="http://schemas.microsoft.com/office/drawing/2014/main" id="{6CFEF495-8087-458C-8366-97461133E772}"/>
              </a:ext>
            </a:extLst>
          </p:cNvPr>
          <p:cNvCxnSpPr>
            <a:cxnSpLocks/>
          </p:cNvCxnSpPr>
          <p:nvPr/>
        </p:nvCxnSpPr>
        <p:spPr>
          <a:xfrm>
            <a:off x="2444724" y="1490005"/>
            <a:ext cx="0" cy="3032336"/>
          </a:xfrm>
          <a:prstGeom prst="line">
            <a:avLst/>
          </a:prstGeom>
          <a:ln w="12700">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37" name="组合 36">
            <a:extLst>
              <a:ext uri="{FF2B5EF4-FFF2-40B4-BE49-F238E27FC236}">
                <a16:creationId xmlns:a16="http://schemas.microsoft.com/office/drawing/2014/main" id="{5AF5272A-DA0D-4A33-AFD0-F2695A5E092D}"/>
              </a:ext>
            </a:extLst>
          </p:cNvPr>
          <p:cNvGrpSpPr/>
          <p:nvPr/>
        </p:nvGrpSpPr>
        <p:grpSpPr>
          <a:xfrm rot="10800000" flipH="1">
            <a:off x="2710207" y="2497383"/>
            <a:ext cx="5717698" cy="861774"/>
            <a:chOff x="3548970" y="3740771"/>
            <a:chExt cx="2732676" cy="1391855"/>
          </a:xfrm>
        </p:grpSpPr>
        <p:sp>
          <p:nvSpPr>
            <p:cNvPr id="41" name="椭圆 40">
              <a:extLst>
                <a:ext uri="{FF2B5EF4-FFF2-40B4-BE49-F238E27FC236}">
                  <a16:creationId xmlns:a16="http://schemas.microsoft.com/office/drawing/2014/main" id="{34A183B9-715B-4214-9333-6D37B8C0DE65}"/>
                </a:ext>
              </a:extLst>
            </p:cNvPr>
            <p:cNvSpPr/>
            <p:nvPr/>
          </p:nvSpPr>
          <p:spPr>
            <a:xfrm rot="10800000">
              <a:off x="3548970" y="3810345"/>
              <a:ext cx="305361" cy="1252707"/>
            </a:xfrm>
            <a:prstGeom prst="ellipse">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4000" noProof="1">
                  <a:solidFill>
                    <a:schemeClr val="bg1"/>
                  </a:solidFill>
                  <a:latin typeface="华文中宋" panose="02010600040101010101" pitchFamily="2" charset="-122"/>
                  <a:ea typeface="华文中宋" panose="02010600040101010101" pitchFamily="2" charset="-122"/>
                </a:rPr>
                <a:t>3</a:t>
              </a:r>
              <a:endParaRPr lang="zh-CN" altLang="en-US" sz="4000" noProof="1">
                <a:solidFill>
                  <a:schemeClr val="bg1"/>
                </a:solidFill>
                <a:latin typeface="华文中宋" panose="02010600040101010101" pitchFamily="2" charset="-122"/>
                <a:ea typeface="华文中宋" panose="02010600040101010101" pitchFamily="2" charset="-122"/>
              </a:endParaRPr>
            </a:p>
          </p:txBody>
        </p:sp>
        <p:sp>
          <p:nvSpPr>
            <p:cNvPr id="45" name="矩形 44">
              <a:extLst>
                <a:ext uri="{FF2B5EF4-FFF2-40B4-BE49-F238E27FC236}">
                  <a16:creationId xmlns:a16="http://schemas.microsoft.com/office/drawing/2014/main" id="{128AB113-AA10-4797-AAF7-3D56A2E1B572}"/>
                </a:ext>
              </a:extLst>
            </p:cNvPr>
            <p:cNvSpPr/>
            <p:nvPr/>
          </p:nvSpPr>
          <p:spPr>
            <a:xfrm rot="16200000">
              <a:off x="4494232" y="3345212"/>
              <a:ext cx="1391855" cy="2182973"/>
            </a:xfrm>
            <a:prstGeom prst="rect">
              <a:avLst/>
            </a:prstGeom>
            <a:solidFill>
              <a:srgbClr val="48AE8E"/>
            </a:solidFill>
          </p:spPr>
          <p:txBody>
            <a:bodyPr vert="eaVert" wrap="square">
              <a:spAutoFit/>
            </a:bodyPr>
            <a:lstStyle/>
            <a:p>
              <a:pPr algn="ctr">
                <a:defRPr/>
              </a:pPr>
              <a:r>
                <a:rPr lang="en-US" altLang="zh-CN" sz="4400" spc="600" noProof="1">
                  <a:solidFill>
                    <a:schemeClr val="bg1"/>
                  </a:solidFill>
                  <a:latin typeface="UTM Seagull" panose="02040603050506020204" pitchFamily="18" charset="0"/>
                  <a:ea typeface="华文中宋" panose="02010600040101010101" pitchFamily="2" charset="-122"/>
                  <a:sym typeface="Arial" panose="020B0604020202020204" pitchFamily="34" charset="0"/>
                </a:rPr>
                <a:t>VẬN DỤNG</a:t>
              </a:r>
              <a:endParaRPr lang="zh-CN" altLang="en-US" sz="4400" spc="600" noProof="1">
                <a:solidFill>
                  <a:schemeClr val="bg1"/>
                </a:solidFill>
                <a:latin typeface="UTM Seagull" panose="02040603050506020204" pitchFamily="18" charset="0"/>
                <a:ea typeface="华文中宋" panose="02010600040101010101" pitchFamily="2" charset="-122"/>
                <a:sym typeface="Arial" panose="020B0604020202020204" pitchFamily="34" charset="0"/>
              </a:endParaRPr>
            </a:p>
          </p:txBody>
        </p:sp>
      </p:grpSp>
    </p:spTree>
    <p:extLst>
      <p:ext uri="{BB962C8B-B14F-4D97-AF65-F5344CB8AC3E}">
        <p14:creationId xmlns:p14="http://schemas.microsoft.com/office/powerpoint/2010/main" val="32168664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750"/>
                                            <p:tgtEl>
                                              <p:spTgt spid="34"/>
                                            </p:tgtEl>
                                          </p:cBhvr>
                                        </p:animEffect>
                                      </p:childTnLst>
                                    </p:cTn>
                                  </p:par>
                                </p:childTnLst>
                              </p:cTn>
                            </p:par>
                            <p:par>
                              <p:cTn id="8" fill="hold">
                                <p:stCondLst>
                                  <p:cond delay="750"/>
                                </p:stCondLst>
                                <p:childTnLst>
                                  <p:par>
                                    <p:cTn id="9" presetID="16" presetClass="entr" presetSubtype="26"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barn(inHorizontal)">
                                          <p:cBhvr>
                                            <p:cTn id="11" dur="750"/>
                                            <p:tgtEl>
                                              <p:spTgt spid="36"/>
                                            </p:tgtEl>
                                          </p:cBhvr>
                                        </p:animEffect>
                                      </p:childTnLst>
                                    </p:cTn>
                                  </p:par>
                                </p:childTnLst>
                              </p:cTn>
                            </p:par>
                            <p:par>
                              <p:cTn id="12" fill="hold">
                                <p:stCondLst>
                                  <p:cond delay="1500"/>
                                </p:stCondLst>
                                <p:childTnLst>
                                  <p:par>
                                    <p:cTn id="13" presetID="2" presetClass="entr" presetSubtype="8" fill="hold" nodeType="afterEffect" p14:presetBounceEnd="70000">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14:bounceEnd="70000">
                                          <p:cBhvr additive="base">
                                            <p:cTn id="15" dur="1250" fill="hold"/>
                                            <p:tgtEl>
                                              <p:spTgt spid="37"/>
                                            </p:tgtEl>
                                            <p:attrNameLst>
                                              <p:attrName>ppt_x</p:attrName>
                                            </p:attrNameLst>
                                          </p:cBhvr>
                                          <p:tavLst>
                                            <p:tav tm="0">
                                              <p:val>
                                                <p:strVal val="0-#ppt_w/2"/>
                                              </p:val>
                                            </p:tav>
                                            <p:tav tm="100000">
                                              <p:val>
                                                <p:strVal val="#ppt_x"/>
                                              </p:val>
                                            </p:tav>
                                          </p:tavLst>
                                        </p:anim>
                                        <p:anim calcmode="lin" valueType="num" p14:bounceEnd="70000">
                                          <p:cBhvr additive="base">
                                            <p:cTn id="16" dur="125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750"/>
                                            <p:tgtEl>
                                              <p:spTgt spid="34"/>
                                            </p:tgtEl>
                                          </p:cBhvr>
                                        </p:animEffect>
                                      </p:childTnLst>
                                    </p:cTn>
                                  </p:par>
                                </p:childTnLst>
                              </p:cTn>
                            </p:par>
                            <p:par>
                              <p:cTn id="8" fill="hold">
                                <p:stCondLst>
                                  <p:cond delay="750"/>
                                </p:stCondLst>
                                <p:childTnLst>
                                  <p:par>
                                    <p:cTn id="9" presetID="16" presetClass="entr" presetSubtype="26"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barn(inHorizontal)">
                                          <p:cBhvr>
                                            <p:cTn id="11" dur="750"/>
                                            <p:tgtEl>
                                              <p:spTgt spid="36"/>
                                            </p:tgtEl>
                                          </p:cBhvr>
                                        </p:animEffect>
                                      </p:childTnLst>
                                    </p:cTn>
                                  </p:par>
                                </p:childTnLst>
                              </p:cTn>
                            </p:par>
                            <p:par>
                              <p:cTn id="12" fill="hold">
                                <p:stCondLst>
                                  <p:cond delay="1500"/>
                                </p:stCondLst>
                                <p:childTnLst>
                                  <p:par>
                                    <p:cTn id="13" presetID="2" presetClass="entr" presetSubtype="8" fill="hold" nodeType="after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1250" fill="hold"/>
                                            <p:tgtEl>
                                              <p:spTgt spid="37"/>
                                            </p:tgtEl>
                                            <p:attrNameLst>
                                              <p:attrName>ppt_x</p:attrName>
                                            </p:attrNameLst>
                                          </p:cBhvr>
                                          <p:tavLst>
                                            <p:tav tm="0">
                                              <p:val>
                                                <p:strVal val="0-#ppt_w/2"/>
                                              </p:val>
                                            </p:tav>
                                            <p:tav tm="100000">
                                              <p:val>
                                                <p:strVal val="#ppt_x"/>
                                              </p:val>
                                            </p:tav>
                                          </p:tavLst>
                                        </p:anim>
                                        <p:anim calcmode="lin" valueType="num">
                                          <p:cBhvr additive="base">
                                            <p:cTn id="16" dur="125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C0552B2D-97BC-496D-8A42-E2CA2C6F95FD}"/>
              </a:ext>
            </a:extLst>
          </p:cNvPr>
          <p:cNvGrpSpPr/>
          <p:nvPr/>
        </p:nvGrpSpPr>
        <p:grpSpPr>
          <a:xfrm>
            <a:off x="1256645" y="372828"/>
            <a:ext cx="9638681" cy="492443"/>
            <a:chOff x="-2081640" y="702301"/>
            <a:chExt cx="9638681" cy="492443"/>
          </a:xfrm>
        </p:grpSpPr>
        <p:sp>
          <p:nvSpPr>
            <p:cNvPr id="7" name="矩形 6">
              <a:extLst>
                <a:ext uri="{FF2B5EF4-FFF2-40B4-BE49-F238E27FC236}">
                  <a16:creationId xmlns:a16="http://schemas.microsoft.com/office/drawing/2014/main" id="{4E105AE3-145F-4300-9634-25AE0B0D6E28}"/>
                </a:ext>
              </a:extLst>
            </p:cNvPr>
            <p:cNvSpPr/>
            <p:nvPr/>
          </p:nvSpPr>
          <p:spPr>
            <a:xfrm flipV="1">
              <a:off x="4445897" y="939542"/>
              <a:ext cx="3111144" cy="45720"/>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华文新魏" panose="02010800040101010101" pitchFamily="2" charset="-122"/>
                <a:ea typeface="华文新魏" panose="02010800040101010101" pitchFamily="2" charset="-122"/>
              </a:endParaRPr>
            </a:p>
          </p:txBody>
        </p:sp>
        <p:sp>
          <p:nvSpPr>
            <p:cNvPr id="9" name="TextBox 8">
              <a:extLst>
                <a:ext uri="{FF2B5EF4-FFF2-40B4-BE49-F238E27FC236}">
                  <a16:creationId xmlns:a16="http://schemas.microsoft.com/office/drawing/2014/main" id="{D0FCDEAD-A297-4522-AF0E-9F146952C63E}"/>
                </a:ext>
              </a:extLst>
            </p:cNvPr>
            <p:cNvSpPr txBox="1">
              <a:spLocks noChangeArrowheads="1"/>
            </p:cNvSpPr>
            <p:nvPr/>
          </p:nvSpPr>
          <p:spPr bwMode="auto">
            <a:xfrm>
              <a:off x="1138419" y="702301"/>
              <a:ext cx="325532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3200" spc="300" dirty="0">
                  <a:solidFill>
                    <a:srgbClr val="48AE8E"/>
                  </a:solidFill>
                  <a:latin typeface="UTM Rockwell" panose="02040603050506020204" pitchFamily="18" charset="0"/>
                  <a:ea typeface="华文中宋" panose="02010600040101010101" pitchFamily="2" charset="-122"/>
                  <a:sym typeface="Arial" panose="020B0604020202020204" pitchFamily="34" charset="0"/>
                </a:rPr>
                <a:t>LIÊN HỆ</a:t>
              </a:r>
              <a:endParaRPr lang="zh-CN" altLang="en-US" sz="3200" spc="300" dirty="0">
                <a:solidFill>
                  <a:srgbClr val="48AE8E"/>
                </a:solidFill>
                <a:latin typeface="UTM Rockwell" panose="02040603050506020204" pitchFamily="18" charset="0"/>
                <a:ea typeface="华文中宋" panose="02010600040101010101" pitchFamily="2" charset="-122"/>
                <a:sym typeface="Arial" panose="020B0604020202020204" pitchFamily="34" charset="0"/>
              </a:endParaRPr>
            </a:p>
          </p:txBody>
        </p:sp>
        <p:sp>
          <p:nvSpPr>
            <p:cNvPr id="14" name="矩形 13">
              <a:extLst>
                <a:ext uri="{FF2B5EF4-FFF2-40B4-BE49-F238E27FC236}">
                  <a16:creationId xmlns:a16="http://schemas.microsoft.com/office/drawing/2014/main" id="{2D9D2420-BC20-4BC7-8483-263E3A73EEFA}"/>
                </a:ext>
              </a:extLst>
            </p:cNvPr>
            <p:cNvSpPr/>
            <p:nvPr/>
          </p:nvSpPr>
          <p:spPr>
            <a:xfrm flipV="1">
              <a:off x="-2081640" y="938246"/>
              <a:ext cx="3111144" cy="48312"/>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华文新魏" panose="02010800040101010101" pitchFamily="2" charset="-122"/>
                <a:ea typeface="华文新魏" panose="02010800040101010101" pitchFamily="2" charset="-122"/>
              </a:endParaRPr>
            </a:p>
          </p:txBody>
        </p:sp>
      </p:grpSp>
      <p:sp>
        <p:nvSpPr>
          <p:cNvPr id="3" name="TextBox 2"/>
          <p:cNvSpPr txBox="1"/>
          <p:nvPr/>
        </p:nvSpPr>
        <p:spPr>
          <a:xfrm>
            <a:off x="2181340" y="811963"/>
            <a:ext cx="7645707" cy="461665"/>
          </a:xfrm>
          <a:prstGeom prst="rect">
            <a:avLst/>
          </a:prstGeom>
          <a:noFill/>
        </p:spPr>
        <p:txBody>
          <a:bodyPr wrap="square" rtlCol="0">
            <a:spAutoFit/>
          </a:bodyPr>
          <a:lstStyle/>
          <a:p>
            <a:r>
              <a:rPr lang="nl-NL" sz="2400" b="1" dirty="0">
                <a:latin typeface="UTM Rockwell" panose="02040603050506020204" pitchFamily="18" charset="0"/>
              </a:rPr>
              <a:t>Sự cần thiết phải đun nước sôi khi uống</a:t>
            </a:r>
            <a:endParaRPr lang="en-US" sz="2400" dirty="0">
              <a:latin typeface="UTM Rockwell" panose="02040603050506020204" pitchFamily="18" charset="0"/>
            </a:endParaRPr>
          </a:p>
        </p:txBody>
      </p:sp>
      <p:sp>
        <p:nvSpPr>
          <p:cNvPr id="10" name="Rectangle 9"/>
          <p:cNvSpPr/>
          <p:nvPr/>
        </p:nvSpPr>
        <p:spPr>
          <a:xfrm>
            <a:off x="589345" y="1751710"/>
            <a:ext cx="8114851" cy="1384995"/>
          </a:xfrm>
          <a:prstGeom prst="rect">
            <a:avLst/>
          </a:prstGeom>
          <a:solidFill>
            <a:srgbClr val="48AE8E"/>
          </a:solidFill>
        </p:spPr>
        <p:style>
          <a:lnRef idx="3">
            <a:schemeClr val="lt1"/>
          </a:lnRef>
          <a:fillRef idx="1">
            <a:schemeClr val="accent5"/>
          </a:fillRef>
          <a:effectRef idx="1">
            <a:schemeClr val="accent5"/>
          </a:effectRef>
          <a:fontRef idx="minor">
            <a:schemeClr val="lt1"/>
          </a:fontRef>
        </p:style>
        <p:txBody>
          <a:bodyPr wrap="square">
            <a:spAutoFit/>
          </a:bodyPr>
          <a:lstStyle/>
          <a:p>
            <a:pPr algn="ctr">
              <a:spcAft>
                <a:spcPts val="0"/>
              </a:spcAft>
            </a:pPr>
            <a:r>
              <a:rPr lang="nl-NL" sz="2800" dirty="0">
                <a:solidFill>
                  <a:schemeClr val="tx1"/>
                </a:solidFill>
              </a:rPr>
              <a:t>Nước đã làm sạch bằng cách lọc đơn giản hay do nhà máy sản xuất đã uống ngay được chưa? Vì sao chúng ta cần phải đun sôi nước trước khi uống?</a:t>
            </a:r>
            <a:endParaRPr lang="en-US" sz="2400" dirty="0">
              <a:solidFill>
                <a:schemeClr val="tx1"/>
              </a:solidFill>
            </a:endParaRPr>
          </a:p>
        </p:txBody>
      </p:sp>
      <p:sp>
        <p:nvSpPr>
          <p:cNvPr id="11" name="Rectangle 10"/>
          <p:cNvSpPr/>
          <p:nvPr/>
        </p:nvSpPr>
        <p:spPr>
          <a:xfrm>
            <a:off x="1256645" y="3336877"/>
            <a:ext cx="6284762" cy="2246769"/>
          </a:xfrm>
          <a:prstGeom prst="rect">
            <a:avLst/>
          </a:prstGeom>
        </p:spPr>
        <p:style>
          <a:lnRef idx="3">
            <a:schemeClr val="lt1"/>
          </a:lnRef>
          <a:fillRef idx="1">
            <a:schemeClr val="accent6"/>
          </a:fillRef>
          <a:effectRef idx="1">
            <a:schemeClr val="accent6"/>
          </a:effectRef>
          <a:fontRef idx="minor">
            <a:schemeClr val="lt1"/>
          </a:fontRef>
        </p:style>
        <p:txBody>
          <a:bodyPr wrap="square" lIns="91440" tIns="45720" rIns="91440" bIns="45720">
            <a:spAutoFit/>
          </a:bodyPr>
          <a:lstStyle/>
          <a:p>
            <a:r>
              <a:rPr lang="nl-NL" sz="2800" i="1" dirty="0"/>
              <a:t>Đều không uống ngay được. Chúng ta cần phải đun sôi nước trước khi uống để diệt hết các vi khuẩn nhỏ sống trong nước và loại bỏ các chất độc còn tồn tại trong nước. </a:t>
            </a:r>
            <a:endParaRPr lang="en-US" sz="2800" dirty="0"/>
          </a:p>
        </p:txBody>
      </p:sp>
      <p:sp>
        <p:nvSpPr>
          <p:cNvPr id="13" name="Rectangle 12"/>
          <p:cNvSpPr/>
          <p:nvPr/>
        </p:nvSpPr>
        <p:spPr>
          <a:xfrm>
            <a:off x="886317" y="1844042"/>
            <a:ext cx="7520906" cy="1200329"/>
          </a:xfrm>
          <a:prstGeom prst="rect">
            <a:avLst/>
          </a:prstGeom>
          <a:solidFill>
            <a:schemeClr val="tx2">
              <a:lumMod val="40000"/>
              <a:lumOff val="60000"/>
            </a:schemeClr>
          </a:solidFill>
        </p:spPr>
        <p:style>
          <a:lnRef idx="3">
            <a:schemeClr val="lt1"/>
          </a:lnRef>
          <a:fillRef idx="1">
            <a:schemeClr val="accent5"/>
          </a:fillRef>
          <a:effectRef idx="1">
            <a:schemeClr val="accent5"/>
          </a:effectRef>
          <a:fontRef idx="minor">
            <a:schemeClr val="lt1"/>
          </a:fontRef>
        </p:style>
        <p:txBody>
          <a:bodyPr wrap="square">
            <a:spAutoFit/>
          </a:bodyPr>
          <a:lstStyle/>
          <a:p>
            <a:pPr algn="ctr">
              <a:spcAft>
                <a:spcPts val="0"/>
              </a:spcAft>
            </a:pPr>
            <a:r>
              <a:rPr lang="nl-NL" sz="3600" dirty="0">
                <a:solidFill>
                  <a:schemeClr val="tx1"/>
                </a:solidFill>
              </a:rPr>
              <a:t>Để thực hiện vệ sinh khi dùng nước các em cần làm gì?</a:t>
            </a:r>
            <a:endParaRPr lang="en-US" sz="3200" dirty="0">
              <a:solidFill>
                <a:schemeClr val="tx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497224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randombar(horizontal)">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10" grpId="1" animBg="1"/>
      <p:bldP spid="11" grpId="0" animBg="1"/>
      <p:bldP spid="11" grpId="1"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7">
            <a:extLst>
              <a:ext uri="{FF2B5EF4-FFF2-40B4-BE49-F238E27FC236}">
                <a16:creationId xmlns:a16="http://schemas.microsoft.com/office/drawing/2014/main" id="{6A4A3DBC-B9B9-48BA-97DA-92FF88FFA08B}"/>
              </a:ext>
            </a:extLst>
          </p:cNvPr>
          <p:cNvSpPr txBox="1">
            <a:spLocks noChangeArrowheads="1"/>
          </p:cNvSpPr>
          <p:nvPr/>
        </p:nvSpPr>
        <p:spPr bwMode="auto">
          <a:xfrm>
            <a:off x="1507250" y="374572"/>
            <a:ext cx="8551149" cy="1569660"/>
          </a:xfrm>
          <a:prstGeom prst="rect">
            <a:avLst/>
          </a:prstGeom>
          <a:solidFill>
            <a:srgbClr val="48AE8E"/>
          </a:solidFill>
          <a:ln>
            <a:noFill/>
          </a:ln>
        </p:spPr>
        <p:txBody>
          <a:bodyPr wrap="square">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defTabSz="685800"/>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Em</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hãy</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nêu</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một</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số</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nguyên</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nhân</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làm</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cho</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nguồn</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nước</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bị</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ô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nhiễm</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252" y="2621547"/>
            <a:ext cx="3458005" cy="229381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386496">
            <a:off x="5010862" y="2716996"/>
            <a:ext cx="3130407" cy="176085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57307">
            <a:off x="8641940" y="2482188"/>
            <a:ext cx="3242488" cy="197263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9240425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33333">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33333">
                                          <p:cBhvr additive="base">
                                            <p:cTn id="7" dur="1250" fill="hold"/>
                                            <p:tgtEl>
                                              <p:spTgt spid="13"/>
                                            </p:tgtEl>
                                            <p:attrNameLst>
                                              <p:attrName>ppt_x</p:attrName>
                                            </p:attrNameLst>
                                          </p:cBhvr>
                                          <p:tavLst>
                                            <p:tav tm="0">
                                              <p:val>
                                                <p:strVal val="#ppt_x"/>
                                              </p:val>
                                            </p:tav>
                                            <p:tav tm="100000">
                                              <p:val>
                                                <p:strVal val="#ppt_x"/>
                                              </p:val>
                                            </p:tav>
                                          </p:tavLst>
                                        </p:anim>
                                        <p:anim calcmode="lin" valueType="num" p14:bounceEnd="33333">
                                          <p:cBhvr additive="base">
                                            <p:cTn id="8" dur="1250" fill="hold"/>
                                            <p:tgtEl>
                                              <p:spTgt spid="13"/>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par>
                                    <p:cTn id="12" presetID="16" presetClass="entr" presetSubtype="21"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par>
                                    <p:cTn id="15" presetID="16" presetClass="entr" presetSubtype="21"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250" fill="hold"/>
                                            <p:tgtEl>
                                              <p:spTgt spid="13"/>
                                            </p:tgtEl>
                                            <p:attrNameLst>
                                              <p:attrName>ppt_x</p:attrName>
                                            </p:attrNameLst>
                                          </p:cBhvr>
                                          <p:tavLst>
                                            <p:tav tm="0">
                                              <p:val>
                                                <p:strVal val="#ppt_x"/>
                                              </p:val>
                                            </p:tav>
                                            <p:tav tm="100000">
                                              <p:val>
                                                <p:strVal val="#ppt_x"/>
                                              </p:val>
                                            </p:tav>
                                          </p:tavLst>
                                        </p:anim>
                                        <p:anim calcmode="lin" valueType="num">
                                          <p:cBhvr additive="base">
                                            <p:cTn id="8" dur="125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16" presetClass="entr" presetSubtype="2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par>
                                    <p:cTn id="18" presetID="16" presetClass="entr" presetSubtype="21"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par>
                                    <p:cTn id="21" presetID="16" presetClass="entr" presetSubtype="21"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descr="图片包含 文字, 地图&#10;&#10;已生成极高可信度的说明">
            <a:extLst>
              <a:ext uri="{FF2B5EF4-FFF2-40B4-BE49-F238E27FC236}">
                <a16:creationId xmlns:a16="http://schemas.microsoft.com/office/drawing/2014/main" id="{1779A10A-4734-49A3-8A01-8B9BA58DB8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240"/>
            <a:ext cx="12190413" cy="6857107"/>
          </a:xfrm>
          <a:prstGeom prst="rect">
            <a:avLst/>
          </a:prstGeom>
        </p:spPr>
      </p:pic>
      <p:cxnSp>
        <p:nvCxnSpPr>
          <p:cNvPr id="36" name="直接连接符 35">
            <a:extLst>
              <a:ext uri="{FF2B5EF4-FFF2-40B4-BE49-F238E27FC236}">
                <a16:creationId xmlns:a16="http://schemas.microsoft.com/office/drawing/2014/main" id="{6CFEF495-8087-458C-8366-97461133E772}"/>
              </a:ext>
            </a:extLst>
          </p:cNvPr>
          <p:cNvCxnSpPr>
            <a:cxnSpLocks/>
          </p:cNvCxnSpPr>
          <p:nvPr/>
        </p:nvCxnSpPr>
        <p:spPr>
          <a:xfrm>
            <a:off x="2609978" y="1637651"/>
            <a:ext cx="0" cy="3032336"/>
          </a:xfrm>
          <a:prstGeom prst="line">
            <a:avLst/>
          </a:prstGeom>
          <a:ln w="12700">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37" name="组合 36">
            <a:extLst>
              <a:ext uri="{FF2B5EF4-FFF2-40B4-BE49-F238E27FC236}">
                <a16:creationId xmlns:a16="http://schemas.microsoft.com/office/drawing/2014/main" id="{5AF5272A-DA0D-4A33-AFD0-F2695A5E092D}"/>
              </a:ext>
            </a:extLst>
          </p:cNvPr>
          <p:cNvGrpSpPr/>
          <p:nvPr/>
        </p:nvGrpSpPr>
        <p:grpSpPr>
          <a:xfrm rot="10800000" flipH="1">
            <a:off x="1973231" y="1522236"/>
            <a:ext cx="3887741" cy="800219"/>
            <a:chOff x="3548970" y="2781875"/>
            <a:chExt cx="2732673" cy="651407"/>
          </a:xfrm>
        </p:grpSpPr>
        <p:sp>
          <p:nvSpPr>
            <p:cNvPr id="39" name="椭圆 38">
              <a:extLst>
                <a:ext uri="{FF2B5EF4-FFF2-40B4-BE49-F238E27FC236}">
                  <a16:creationId xmlns:a16="http://schemas.microsoft.com/office/drawing/2014/main" id="{543D74EE-7B15-4373-A7B3-4F6514515D4C}"/>
                </a:ext>
              </a:extLst>
            </p:cNvPr>
            <p:cNvSpPr/>
            <p:nvPr/>
          </p:nvSpPr>
          <p:spPr>
            <a:xfrm rot="10800000">
              <a:off x="3548970" y="2863246"/>
              <a:ext cx="465137" cy="465137"/>
            </a:xfrm>
            <a:prstGeom prst="ellipse">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noProof="1">
                <a:solidFill>
                  <a:schemeClr val="bg1"/>
                </a:solidFill>
                <a:latin typeface="华文中宋" panose="02010600040101010101" pitchFamily="2" charset="-122"/>
                <a:ea typeface="华文中宋" panose="02010600040101010101" pitchFamily="2" charset="-122"/>
              </a:endParaRPr>
            </a:p>
          </p:txBody>
        </p:sp>
        <p:sp>
          <p:nvSpPr>
            <p:cNvPr id="43" name="矩形 42">
              <a:extLst>
                <a:ext uri="{FF2B5EF4-FFF2-40B4-BE49-F238E27FC236}">
                  <a16:creationId xmlns:a16="http://schemas.microsoft.com/office/drawing/2014/main" id="{069A4FC7-5E78-46DA-A9A7-67DE6A040936}"/>
                </a:ext>
              </a:extLst>
            </p:cNvPr>
            <p:cNvSpPr/>
            <p:nvPr/>
          </p:nvSpPr>
          <p:spPr>
            <a:xfrm rot="16200000">
              <a:off x="4864453" y="2016092"/>
              <a:ext cx="651407" cy="2182973"/>
            </a:xfrm>
            <a:prstGeom prst="rect">
              <a:avLst/>
            </a:prstGeom>
            <a:solidFill>
              <a:srgbClr val="48AE8E"/>
            </a:solidFill>
          </p:spPr>
          <p:txBody>
            <a:bodyPr vert="eaVert" wrap="square">
              <a:spAutoFit/>
            </a:bodyPr>
            <a:lstStyle/>
            <a:p>
              <a:pPr algn="ctr">
                <a:defRPr/>
              </a:pPr>
              <a:r>
                <a:rPr lang="en-US" altLang="zh-CN" sz="4000" spc="600" noProof="1">
                  <a:solidFill>
                    <a:schemeClr val="bg1"/>
                  </a:solidFill>
                  <a:latin typeface="UTM Kabel KT" panose="02040603050506020204" pitchFamily="18" charset="0"/>
                  <a:ea typeface="华文中宋" panose="02010600040101010101" pitchFamily="2" charset="-122"/>
                  <a:sym typeface="Arial" panose="020B0604020202020204" pitchFamily="34" charset="0"/>
                </a:rPr>
                <a:t>DẶN DÒ</a:t>
              </a:r>
              <a:endParaRPr lang="zh-CN" altLang="en-US" sz="4000" spc="600" noProof="1">
                <a:solidFill>
                  <a:schemeClr val="bg1"/>
                </a:solidFill>
                <a:latin typeface="UTM Kabel KT" panose="02040603050506020204" pitchFamily="18" charset="0"/>
                <a:ea typeface="华文中宋" panose="02010600040101010101" pitchFamily="2" charset="-122"/>
                <a:sym typeface="Arial" panose="020B0604020202020204" pitchFamily="34" charset="0"/>
              </a:endParaRPr>
            </a:p>
          </p:txBody>
        </p:sp>
      </p:grpSp>
      <p:sp>
        <p:nvSpPr>
          <p:cNvPr id="2" name="TextBox 1"/>
          <p:cNvSpPr txBox="1"/>
          <p:nvPr/>
        </p:nvSpPr>
        <p:spPr>
          <a:xfrm>
            <a:off x="2919469" y="2434728"/>
            <a:ext cx="7458419" cy="1077218"/>
          </a:xfrm>
          <a:prstGeom prst="rect">
            <a:avLst/>
          </a:prstGeom>
          <a:noFill/>
        </p:spPr>
        <p:txBody>
          <a:bodyPr wrap="square" rtlCol="0">
            <a:spAutoFit/>
          </a:bodyPr>
          <a:lstStyle/>
          <a:p>
            <a:pPr marL="285750" indent="-285750">
              <a:buFontTx/>
              <a:buChar char="-"/>
            </a:pPr>
            <a:r>
              <a:rPr lang="en-US" sz="3200" dirty="0" err="1">
                <a:latin typeface="Cambria" panose="02040503050406030204" pitchFamily="18" charset="0"/>
              </a:rPr>
              <a:t>Ôn</a:t>
            </a:r>
            <a:r>
              <a:rPr lang="en-US" sz="3200" dirty="0">
                <a:latin typeface="Cambria" panose="02040503050406030204" pitchFamily="18" charset="0"/>
              </a:rPr>
              <a:t> </a:t>
            </a:r>
            <a:r>
              <a:rPr lang="en-US" sz="3200" dirty="0" err="1">
                <a:latin typeface="Cambria" panose="02040503050406030204" pitchFamily="18" charset="0"/>
              </a:rPr>
              <a:t>lại</a:t>
            </a:r>
            <a:r>
              <a:rPr lang="en-US" sz="3200" dirty="0">
                <a:latin typeface="Cambria" panose="02040503050406030204" pitchFamily="18" charset="0"/>
              </a:rPr>
              <a:t> </a:t>
            </a:r>
            <a:r>
              <a:rPr lang="en-US" sz="3200" dirty="0" err="1">
                <a:latin typeface="Cambria" panose="02040503050406030204" pitchFamily="18" charset="0"/>
              </a:rPr>
              <a:t>bài</a:t>
            </a:r>
            <a:endParaRPr lang="en-US" sz="3200" dirty="0">
              <a:latin typeface="Cambria" panose="02040503050406030204" pitchFamily="18" charset="0"/>
            </a:endParaRPr>
          </a:p>
          <a:p>
            <a:pPr marL="285750" indent="-285750">
              <a:buFontTx/>
              <a:buChar char="-"/>
            </a:pPr>
            <a:r>
              <a:rPr lang="en-US" sz="3200" dirty="0" err="1">
                <a:latin typeface="Cambria" panose="02040503050406030204" pitchFamily="18" charset="0"/>
              </a:rPr>
              <a:t>Chuẩn</a:t>
            </a:r>
            <a:r>
              <a:rPr lang="en-US" sz="3200" dirty="0">
                <a:latin typeface="Cambria" panose="02040503050406030204" pitchFamily="18" charset="0"/>
              </a:rPr>
              <a:t> </a:t>
            </a:r>
            <a:r>
              <a:rPr lang="en-US" sz="3200" dirty="0" err="1">
                <a:latin typeface="Cambria" panose="02040503050406030204" pitchFamily="18" charset="0"/>
              </a:rPr>
              <a:t>bị</a:t>
            </a:r>
            <a:r>
              <a:rPr lang="en-US" sz="3200" dirty="0">
                <a:latin typeface="Cambria" panose="02040503050406030204" pitchFamily="18" charset="0"/>
              </a:rPr>
              <a:t> </a:t>
            </a:r>
            <a:r>
              <a:rPr lang="en-US" sz="3200" dirty="0" err="1">
                <a:latin typeface="Cambria" panose="02040503050406030204" pitchFamily="18" charset="0"/>
              </a:rPr>
              <a:t>bài</a:t>
            </a:r>
            <a:r>
              <a:rPr lang="en-US" sz="3200" dirty="0">
                <a:latin typeface="Cambria" panose="02040503050406030204" pitchFamily="18" charset="0"/>
              </a:rPr>
              <a:t> </a:t>
            </a:r>
            <a:r>
              <a:rPr lang="en-US" sz="3200" dirty="0" err="1">
                <a:latin typeface="Cambria" panose="02040503050406030204" pitchFamily="18" charset="0"/>
              </a:rPr>
              <a:t>sau</a:t>
            </a:r>
            <a:r>
              <a:rPr lang="en-US" sz="3200" dirty="0">
                <a:latin typeface="Cambria" panose="02040503050406030204" pitchFamily="18" charset="0"/>
              </a:rPr>
              <a:t>: </a:t>
            </a:r>
            <a:r>
              <a:rPr lang="en-US" sz="3200" b="1" i="1" dirty="0" err="1">
                <a:solidFill>
                  <a:srgbClr val="00B050"/>
                </a:solidFill>
                <a:latin typeface="Cambria" panose="02040503050406030204" pitchFamily="18" charset="0"/>
              </a:rPr>
              <a:t>Bảo</a:t>
            </a:r>
            <a:r>
              <a:rPr lang="en-US" sz="3200" b="1" i="1" dirty="0">
                <a:solidFill>
                  <a:srgbClr val="00B050"/>
                </a:solidFill>
                <a:latin typeface="Cambria" panose="02040503050406030204" pitchFamily="18" charset="0"/>
              </a:rPr>
              <a:t> </a:t>
            </a:r>
            <a:r>
              <a:rPr lang="en-US" sz="3200" b="1" i="1" dirty="0" err="1">
                <a:solidFill>
                  <a:srgbClr val="00B050"/>
                </a:solidFill>
                <a:latin typeface="Cambria" panose="02040503050406030204" pitchFamily="18" charset="0"/>
              </a:rPr>
              <a:t>vệ</a:t>
            </a:r>
            <a:r>
              <a:rPr lang="en-US" sz="3200" b="1" i="1" dirty="0">
                <a:solidFill>
                  <a:srgbClr val="00B050"/>
                </a:solidFill>
                <a:latin typeface="Cambria" panose="02040503050406030204" pitchFamily="18" charset="0"/>
              </a:rPr>
              <a:t> </a:t>
            </a:r>
            <a:r>
              <a:rPr lang="en-US" sz="3200" b="1" i="1" dirty="0" err="1">
                <a:solidFill>
                  <a:srgbClr val="00B050"/>
                </a:solidFill>
                <a:latin typeface="Cambria" panose="02040503050406030204" pitchFamily="18" charset="0"/>
              </a:rPr>
              <a:t>nguồn</a:t>
            </a:r>
            <a:r>
              <a:rPr lang="en-US" sz="3200" b="1" i="1" dirty="0">
                <a:solidFill>
                  <a:srgbClr val="00B050"/>
                </a:solidFill>
                <a:latin typeface="Cambria" panose="02040503050406030204" pitchFamily="18" charset="0"/>
              </a:rPr>
              <a:t> </a:t>
            </a:r>
            <a:r>
              <a:rPr lang="en-US" sz="3200" b="1" i="1" dirty="0" err="1">
                <a:solidFill>
                  <a:srgbClr val="00B050"/>
                </a:solidFill>
                <a:latin typeface="Cambria" panose="02040503050406030204" pitchFamily="18" charset="0"/>
              </a:rPr>
              <a:t>nước</a:t>
            </a:r>
            <a:endParaRPr lang="en-US" sz="3200" b="1" i="1" dirty="0">
              <a:solidFill>
                <a:srgbClr val="00B050"/>
              </a:solidFill>
              <a:latin typeface="Cambria" panose="02040503050406030204" pitchFamily="18" charset="0"/>
            </a:endParaRPr>
          </a:p>
        </p:txBody>
      </p:sp>
    </p:spTree>
    <p:extLst>
      <p:ext uri="{BB962C8B-B14F-4D97-AF65-F5344CB8AC3E}">
        <p14:creationId xmlns:p14="http://schemas.microsoft.com/office/powerpoint/2010/main" val="365476666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750"/>
                                            <p:tgtEl>
                                              <p:spTgt spid="34"/>
                                            </p:tgtEl>
                                          </p:cBhvr>
                                        </p:animEffect>
                                      </p:childTnLst>
                                    </p:cTn>
                                  </p:par>
                                </p:childTnLst>
                              </p:cTn>
                            </p:par>
                            <p:par>
                              <p:cTn id="8" fill="hold">
                                <p:stCondLst>
                                  <p:cond delay="750"/>
                                </p:stCondLst>
                                <p:childTnLst>
                                  <p:par>
                                    <p:cTn id="9" presetID="16" presetClass="entr" presetSubtype="26"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barn(inHorizontal)">
                                          <p:cBhvr>
                                            <p:cTn id="11" dur="750"/>
                                            <p:tgtEl>
                                              <p:spTgt spid="36"/>
                                            </p:tgtEl>
                                          </p:cBhvr>
                                        </p:animEffect>
                                      </p:childTnLst>
                                    </p:cTn>
                                  </p:par>
                                </p:childTnLst>
                              </p:cTn>
                            </p:par>
                            <p:par>
                              <p:cTn id="12" fill="hold">
                                <p:stCondLst>
                                  <p:cond delay="1500"/>
                                </p:stCondLst>
                                <p:childTnLst>
                                  <p:par>
                                    <p:cTn id="13" presetID="2" presetClass="entr" presetSubtype="8" fill="hold" nodeType="afterEffect" p14:presetBounceEnd="70000">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14:bounceEnd="70000">
                                          <p:cBhvr additive="base">
                                            <p:cTn id="15" dur="1250" fill="hold"/>
                                            <p:tgtEl>
                                              <p:spTgt spid="37"/>
                                            </p:tgtEl>
                                            <p:attrNameLst>
                                              <p:attrName>ppt_x</p:attrName>
                                            </p:attrNameLst>
                                          </p:cBhvr>
                                          <p:tavLst>
                                            <p:tav tm="0">
                                              <p:val>
                                                <p:strVal val="0-#ppt_w/2"/>
                                              </p:val>
                                            </p:tav>
                                            <p:tav tm="100000">
                                              <p:val>
                                                <p:strVal val="#ppt_x"/>
                                              </p:val>
                                            </p:tav>
                                          </p:tavLst>
                                        </p:anim>
                                        <p:anim calcmode="lin" valueType="num" p14:bounceEnd="70000">
                                          <p:cBhvr additive="base">
                                            <p:cTn id="16" dur="125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750"/>
                                            <p:tgtEl>
                                              <p:spTgt spid="34"/>
                                            </p:tgtEl>
                                          </p:cBhvr>
                                        </p:animEffect>
                                      </p:childTnLst>
                                    </p:cTn>
                                  </p:par>
                                </p:childTnLst>
                              </p:cTn>
                            </p:par>
                            <p:par>
                              <p:cTn id="8" fill="hold">
                                <p:stCondLst>
                                  <p:cond delay="750"/>
                                </p:stCondLst>
                                <p:childTnLst>
                                  <p:par>
                                    <p:cTn id="9" presetID="16" presetClass="entr" presetSubtype="26"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barn(inHorizontal)">
                                          <p:cBhvr>
                                            <p:cTn id="11" dur="750"/>
                                            <p:tgtEl>
                                              <p:spTgt spid="36"/>
                                            </p:tgtEl>
                                          </p:cBhvr>
                                        </p:animEffect>
                                      </p:childTnLst>
                                    </p:cTn>
                                  </p:par>
                                </p:childTnLst>
                              </p:cTn>
                            </p:par>
                            <p:par>
                              <p:cTn id="12" fill="hold">
                                <p:stCondLst>
                                  <p:cond delay="1500"/>
                                </p:stCondLst>
                                <p:childTnLst>
                                  <p:par>
                                    <p:cTn id="13" presetID="2" presetClass="entr" presetSubtype="8" fill="hold" nodeType="after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1250" fill="hold"/>
                                            <p:tgtEl>
                                              <p:spTgt spid="37"/>
                                            </p:tgtEl>
                                            <p:attrNameLst>
                                              <p:attrName>ppt_x</p:attrName>
                                            </p:attrNameLst>
                                          </p:cBhvr>
                                          <p:tavLst>
                                            <p:tav tm="0">
                                              <p:val>
                                                <p:strVal val="0-#ppt_w/2"/>
                                              </p:val>
                                            </p:tav>
                                            <p:tav tm="100000">
                                              <p:val>
                                                <p:strVal val="#ppt_x"/>
                                              </p:val>
                                            </p:tav>
                                          </p:tavLst>
                                        </p:anim>
                                        <p:anim calcmode="lin" valueType="num">
                                          <p:cBhvr additive="base">
                                            <p:cTn id="16" dur="125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3000" r="-14000"/>
          </a:stretch>
        </a:blipFill>
        <a:effectLst/>
      </p:bgPr>
    </p:bg>
    <p:spTree>
      <p:nvGrpSpPr>
        <p:cNvPr id="1" name=""/>
        <p:cNvGrpSpPr/>
        <p:nvPr/>
      </p:nvGrpSpPr>
      <p:grpSpPr>
        <a:xfrm>
          <a:off x="0" y="0"/>
          <a:ext cx="0" cy="0"/>
          <a:chOff x="0" y="0"/>
          <a:chExt cx="0" cy="0"/>
        </a:xfrm>
      </p:grpSpPr>
      <p:sp>
        <p:nvSpPr>
          <p:cNvPr id="2" name="文本框 7">
            <a:extLst>
              <a:ext uri="{FF2B5EF4-FFF2-40B4-BE49-F238E27FC236}">
                <a16:creationId xmlns:a16="http://schemas.microsoft.com/office/drawing/2014/main" id="{6A4A3DBC-B9B9-48BA-97DA-92FF88FFA08B}"/>
              </a:ext>
            </a:extLst>
          </p:cNvPr>
          <p:cNvSpPr txBox="1">
            <a:spLocks noChangeArrowheads="1"/>
          </p:cNvSpPr>
          <p:nvPr/>
        </p:nvSpPr>
        <p:spPr bwMode="auto">
          <a:xfrm>
            <a:off x="1848773" y="2541986"/>
            <a:ext cx="8551149" cy="1569660"/>
          </a:xfrm>
          <a:prstGeom prst="rect">
            <a:avLst/>
          </a:prstGeom>
          <a:solidFill>
            <a:srgbClr val="00B0F0"/>
          </a:solidFill>
          <a:ln w="38100">
            <a:solidFill>
              <a:schemeClr val="tx1"/>
            </a:solidFill>
            <a:prstDash val="dash"/>
          </a:ln>
        </p:spPr>
        <p:txBody>
          <a:bodyPr wrap="square">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defTabSz="685800"/>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Kể</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tên</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một</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số</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cách</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mà</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gia</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đình</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em</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đã</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sử</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dụng</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để</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làm</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sạch</a:t>
            </a:r>
            <a:r>
              <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rPr>
              <a:t> </a:t>
            </a:r>
            <a:r>
              <a:rPr lang="en-US" altLang="zh-CN" sz="4800" dirty="0" err="1">
                <a:solidFill>
                  <a:schemeClr val="tx1">
                    <a:lumMod val="85000"/>
                    <a:lumOff val="15000"/>
                  </a:schemeClr>
                </a:solidFill>
                <a:latin typeface="UTM Flamenco" panose="02040603050506020204" pitchFamily="18" charset="0"/>
                <a:ea typeface="华文中宋" panose="02010600040101010101" pitchFamily="2" charset="-122"/>
              </a:rPr>
              <a:t>nước</a:t>
            </a:r>
            <a:endParaRPr lang="en-US" altLang="zh-CN" sz="4800" dirty="0">
              <a:solidFill>
                <a:schemeClr val="tx1">
                  <a:lumMod val="85000"/>
                  <a:lumOff val="15000"/>
                </a:schemeClr>
              </a:solidFill>
              <a:latin typeface="UTM Flamenco" panose="02040603050506020204" pitchFamily="18" charset="0"/>
              <a:ea typeface="华文中宋" panose="02010600040101010101" pitchFamily="2" charset="-122"/>
            </a:endParaRPr>
          </a:p>
        </p:txBody>
      </p:sp>
      <p:pic>
        <p:nvPicPr>
          <p:cNvPr id="3" name="Picture 4" descr="Những lợi ích của nước uống tinh khiết với sức khỏe của trẻ - Hỏi đáp cùng  chuyên gia máy lọc nước"/>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083895">
            <a:off x="9771587" y="2075778"/>
            <a:ext cx="2502073" cy="25020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2" name="Picture 4" descr="Những lợi ích của nước uống tinh khiết với sức khỏe của trẻ - Hỏi đáp cùng  chuyên gia máy lọc nước"/>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0516105" flipH="1">
            <a:off x="9205592" y="1494244"/>
            <a:ext cx="1303006" cy="13030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5364" name="Picture 4" descr="Clip Library Download Fila Cartoon Child Children Line - Children Drinking Water  Clipart - Png Download (#1956113) - PinClipart"/>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72752" y="194424"/>
            <a:ext cx="6961387" cy="3441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361098"/>
      </p:ext>
    </p:extLst>
  </p:cSld>
  <p:clrMapOvr>
    <a:masterClrMapping/>
  </p:clrMapOvr>
  <mc:AlternateContent xmlns:mc="http://schemas.openxmlformats.org/markup-compatibility/2006" xmlns:p14="http://schemas.microsoft.com/office/powerpoint/2010/main">
    <mc:Choice Requires="p14">
      <p:transition p14:dur="10">
        <p14:warp dir="in"/>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3"/>
                                        </p:tgtEl>
                                        <p:attrNameLst>
                                          <p:attrName>r</p:attrName>
                                        </p:attrNameLst>
                                      </p:cBhvr>
                                    </p:animRot>
                                    <p:animRot by="-240000">
                                      <p:cBhvr>
                                        <p:cTn id="10" dur="200" fill="hold">
                                          <p:stCondLst>
                                            <p:cond delay="200"/>
                                          </p:stCondLst>
                                        </p:cTn>
                                        <p:tgtEl>
                                          <p:spTgt spid="3"/>
                                        </p:tgtEl>
                                        <p:attrNameLst>
                                          <p:attrName>r</p:attrName>
                                        </p:attrNameLst>
                                      </p:cBhvr>
                                    </p:animRot>
                                    <p:animRot by="240000">
                                      <p:cBhvr>
                                        <p:cTn id="11" dur="200" fill="hold">
                                          <p:stCondLst>
                                            <p:cond delay="400"/>
                                          </p:stCondLst>
                                        </p:cTn>
                                        <p:tgtEl>
                                          <p:spTgt spid="3"/>
                                        </p:tgtEl>
                                        <p:attrNameLst>
                                          <p:attrName>r</p:attrName>
                                        </p:attrNameLst>
                                      </p:cBhvr>
                                    </p:animRot>
                                    <p:animRot by="-240000">
                                      <p:cBhvr>
                                        <p:cTn id="12" dur="200" fill="hold">
                                          <p:stCondLst>
                                            <p:cond delay="600"/>
                                          </p:stCondLst>
                                        </p:cTn>
                                        <p:tgtEl>
                                          <p:spTgt spid="3"/>
                                        </p:tgtEl>
                                        <p:attrNameLst>
                                          <p:attrName>r</p:attrName>
                                        </p:attrNameLst>
                                      </p:cBhvr>
                                    </p:animRot>
                                    <p:animRot by="120000">
                                      <p:cBhvr>
                                        <p:cTn id="13" dur="200" fill="hold">
                                          <p:stCondLst>
                                            <p:cond delay="800"/>
                                          </p:stCondLst>
                                        </p:cTn>
                                        <p:tgtEl>
                                          <p:spTgt spid="3"/>
                                        </p:tgtEl>
                                        <p:attrNameLst>
                                          <p:attrName>r</p:attrName>
                                        </p:attrNameLst>
                                      </p:cBhvr>
                                    </p:animRot>
                                  </p:childTnLst>
                                </p:cTn>
                              </p:par>
                              <p:par>
                                <p:cTn id="14" presetID="32" presetClass="emph" presetSubtype="0" repeatCount="indefinite" fill="hold" nodeType="withEffect">
                                  <p:stCondLst>
                                    <p:cond delay="0"/>
                                  </p:stCondLst>
                                  <p:childTnLst>
                                    <p:animRot by="120000">
                                      <p:cBhvr>
                                        <p:cTn id="15" dur="100" fill="hold">
                                          <p:stCondLst>
                                            <p:cond delay="0"/>
                                          </p:stCondLst>
                                        </p:cTn>
                                        <p:tgtEl>
                                          <p:spTgt spid="12"/>
                                        </p:tgtEl>
                                        <p:attrNameLst>
                                          <p:attrName>r</p:attrName>
                                        </p:attrNameLst>
                                      </p:cBhvr>
                                    </p:animRot>
                                    <p:animRot by="-240000">
                                      <p:cBhvr>
                                        <p:cTn id="16" dur="200" fill="hold">
                                          <p:stCondLst>
                                            <p:cond delay="200"/>
                                          </p:stCondLst>
                                        </p:cTn>
                                        <p:tgtEl>
                                          <p:spTgt spid="12"/>
                                        </p:tgtEl>
                                        <p:attrNameLst>
                                          <p:attrName>r</p:attrName>
                                        </p:attrNameLst>
                                      </p:cBhvr>
                                    </p:animRot>
                                    <p:animRot by="240000">
                                      <p:cBhvr>
                                        <p:cTn id="17" dur="200" fill="hold">
                                          <p:stCondLst>
                                            <p:cond delay="400"/>
                                          </p:stCondLst>
                                        </p:cTn>
                                        <p:tgtEl>
                                          <p:spTgt spid="12"/>
                                        </p:tgtEl>
                                        <p:attrNameLst>
                                          <p:attrName>r</p:attrName>
                                        </p:attrNameLst>
                                      </p:cBhvr>
                                    </p:animRot>
                                    <p:animRot by="-240000">
                                      <p:cBhvr>
                                        <p:cTn id="18" dur="200" fill="hold">
                                          <p:stCondLst>
                                            <p:cond delay="600"/>
                                          </p:stCondLst>
                                        </p:cTn>
                                        <p:tgtEl>
                                          <p:spTgt spid="12"/>
                                        </p:tgtEl>
                                        <p:attrNameLst>
                                          <p:attrName>r</p:attrName>
                                        </p:attrNameLst>
                                      </p:cBhvr>
                                    </p:animRot>
                                    <p:animRot by="120000">
                                      <p:cBhvr>
                                        <p:cTn id="19"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descr="图片包含 文字, 地图&#10;&#10;已生成极高可信度的说明">
            <a:extLst>
              <a:ext uri="{FF2B5EF4-FFF2-40B4-BE49-F238E27FC236}">
                <a16:creationId xmlns:a16="http://schemas.microsoft.com/office/drawing/2014/main" id="{1779A10A-4734-49A3-8A01-8B9BA58DB8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240"/>
            <a:ext cx="12190413" cy="6857107"/>
          </a:xfrm>
          <a:prstGeom prst="rect">
            <a:avLst/>
          </a:prstGeom>
        </p:spPr>
      </p:pic>
      <p:cxnSp>
        <p:nvCxnSpPr>
          <p:cNvPr id="36" name="直接连接符 35">
            <a:extLst>
              <a:ext uri="{FF2B5EF4-FFF2-40B4-BE49-F238E27FC236}">
                <a16:creationId xmlns:a16="http://schemas.microsoft.com/office/drawing/2014/main" id="{6CFEF495-8087-458C-8366-97461133E772}"/>
              </a:ext>
            </a:extLst>
          </p:cNvPr>
          <p:cNvCxnSpPr>
            <a:cxnSpLocks/>
          </p:cNvCxnSpPr>
          <p:nvPr/>
        </p:nvCxnSpPr>
        <p:spPr>
          <a:xfrm>
            <a:off x="2444724" y="1490005"/>
            <a:ext cx="0" cy="3032336"/>
          </a:xfrm>
          <a:prstGeom prst="line">
            <a:avLst/>
          </a:prstGeom>
          <a:ln w="12700">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37" name="组合 36">
            <a:extLst>
              <a:ext uri="{FF2B5EF4-FFF2-40B4-BE49-F238E27FC236}">
                <a16:creationId xmlns:a16="http://schemas.microsoft.com/office/drawing/2014/main" id="{5AF5272A-DA0D-4A33-AFD0-F2695A5E092D}"/>
              </a:ext>
            </a:extLst>
          </p:cNvPr>
          <p:cNvGrpSpPr/>
          <p:nvPr/>
        </p:nvGrpSpPr>
        <p:grpSpPr>
          <a:xfrm rot="10800000" flipH="1">
            <a:off x="2710207" y="2497383"/>
            <a:ext cx="5717698" cy="861774"/>
            <a:chOff x="3548970" y="3740771"/>
            <a:chExt cx="2732676" cy="1391855"/>
          </a:xfrm>
        </p:grpSpPr>
        <p:sp>
          <p:nvSpPr>
            <p:cNvPr id="41" name="椭圆 40">
              <a:extLst>
                <a:ext uri="{FF2B5EF4-FFF2-40B4-BE49-F238E27FC236}">
                  <a16:creationId xmlns:a16="http://schemas.microsoft.com/office/drawing/2014/main" id="{34A183B9-715B-4214-9333-6D37B8C0DE65}"/>
                </a:ext>
              </a:extLst>
            </p:cNvPr>
            <p:cNvSpPr/>
            <p:nvPr/>
          </p:nvSpPr>
          <p:spPr>
            <a:xfrm rot="10800000">
              <a:off x="3548970" y="3810345"/>
              <a:ext cx="305361" cy="1252707"/>
            </a:xfrm>
            <a:prstGeom prst="ellipse">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4000" noProof="1">
                  <a:solidFill>
                    <a:schemeClr val="bg1"/>
                  </a:solidFill>
                  <a:latin typeface="华文中宋" panose="02010600040101010101" pitchFamily="2" charset="-122"/>
                  <a:ea typeface="华文中宋" panose="02010600040101010101" pitchFamily="2" charset="-122"/>
                </a:rPr>
                <a:t>2</a:t>
              </a:r>
              <a:endParaRPr lang="zh-CN" altLang="en-US" sz="4000" noProof="1">
                <a:solidFill>
                  <a:schemeClr val="bg1"/>
                </a:solidFill>
                <a:latin typeface="华文中宋" panose="02010600040101010101" pitchFamily="2" charset="-122"/>
                <a:ea typeface="华文中宋" panose="02010600040101010101" pitchFamily="2" charset="-122"/>
              </a:endParaRPr>
            </a:p>
          </p:txBody>
        </p:sp>
        <p:sp>
          <p:nvSpPr>
            <p:cNvPr id="45" name="矩形 44">
              <a:extLst>
                <a:ext uri="{FF2B5EF4-FFF2-40B4-BE49-F238E27FC236}">
                  <a16:creationId xmlns:a16="http://schemas.microsoft.com/office/drawing/2014/main" id="{128AB113-AA10-4797-AAF7-3D56A2E1B572}"/>
                </a:ext>
              </a:extLst>
            </p:cNvPr>
            <p:cNvSpPr/>
            <p:nvPr/>
          </p:nvSpPr>
          <p:spPr>
            <a:xfrm rot="16200000">
              <a:off x="4494232" y="3345212"/>
              <a:ext cx="1391855" cy="2182973"/>
            </a:xfrm>
            <a:prstGeom prst="rect">
              <a:avLst/>
            </a:prstGeom>
            <a:solidFill>
              <a:srgbClr val="48AE8E"/>
            </a:solidFill>
          </p:spPr>
          <p:txBody>
            <a:bodyPr vert="eaVert" wrap="square">
              <a:spAutoFit/>
            </a:bodyPr>
            <a:lstStyle/>
            <a:p>
              <a:pPr algn="ctr">
                <a:defRPr/>
              </a:pPr>
              <a:r>
                <a:rPr lang="en-US" altLang="zh-CN" sz="4400" spc="600" noProof="1">
                  <a:solidFill>
                    <a:schemeClr val="bg1"/>
                  </a:solidFill>
                  <a:latin typeface="UTM Seagull" panose="02040603050506020204" pitchFamily="18" charset="0"/>
                  <a:ea typeface="华文中宋" panose="02010600040101010101" pitchFamily="2" charset="-122"/>
                  <a:sym typeface="Arial" panose="020B0604020202020204" pitchFamily="34" charset="0"/>
                </a:rPr>
                <a:t>KHÁM PHÁ</a:t>
              </a:r>
              <a:endParaRPr lang="zh-CN" altLang="en-US" sz="4400" spc="600" noProof="1">
                <a:solidFill>
                  <a:schemeClr val="bg1"/>
                </a:solidFill>
                <a:latin typeface="UTM Seagull" panose="02040603050506020204" pitchFamily="18" charset="0"/>
                <a:ea typeface="华文中宋" panose="02010600040101010101" pitchFamily="2" charset="-122"/>
                <a:sym typeface="Arial" panose="020B0604020202020204" pitchFamily="34" charset="0"/>
              </a:endParaRPr>
            </a:p>
          </p:txBody>
        </p:sp>
      </p:grpSp>
    </p:spTree>
    <p:extLst>
      <p:ext uri="{BB962C8B-B14F-4D97-AF65-F5344CB8AC3E}">
        <p14:creationId xmlns:p14="http://schemas.microsoft.com/office/powerpoint/2010/main" val="240312505"/>
      </p:ext>
    </p:extLst>
  </p:cSld>
  <p:clrMapOvr>
    <a:masterClrMapping/>
  </p:clrMapOvr>
  <p:transition spd="slow">
    <p:comb/>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750"/>
                                            <p:tgtEl>
                                              <p:spTgt spid="34"/>
                                            </p:tgtEl>
                                          </p:cBhvr>
                                        </p:animEffect>
                                      </p:childTnLst>
                                    </p:cTn>
                                  </p:par>
                                </p:childTnLst>
                              </p:cTn>
                            </p:par>
                            <p:par>
                              <p:cTn id="8" fill="hold">
                                <p:stCondLst>
                                  <p:cond delay="750"/>
                                </p:stCondLst>
                                <p:childTnLst>
                                  <p:par>
                                    <p:cTn id="9" presetID="16" presetClass="entr" presetSubtype="26"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barn(inHorizontal)">
                                          <p:cBhvr>
                                            <p:cTn id="11" dur="750"/>
                                            <p:tgtEl>
                                              <p:spTgt spid="36"/>
                                            </p:tgtEl>
                                          </p:cBhvr>
                                        </p:animEffect>
                                      </p:childTnLst>
                                    </p:cTn>
                                  </p:par>
                                </p:childTnLst>
                              </p:cTn>
                            </p:par>
                            <p:par>
                              <p:cTn id="12" fill="hold">
                                <p:stCondLst>
                                  <p:cond delay="1500"/>
                                </p:stCondLst>
                                <p:childTnLst>
                                  <p:par>
                                    <p:cTn id="13" presetID="2" presetClass="entr" presetSubtype="8" fill="hold" nodeType="afterEffect" p14:presetBounceEnd="70000">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14:bounceEnd="70000">
                                          <p:cBhvr additive="base">
                                            <p:cTn id="15" dur="1250" fill="hold"/>
                                            <p:tgtEl>
                                              <p:spTgt spid="37"/>
                                            </p:tgtEl>
                                            <p:attrNameLst>
                                              <p:attrName>ppt_x</p:attrName>
                                            </p:attrNameLst>
                                          </p:cBhvr>
                                          <p:tavLst>
                                            <p:tav tm="0">
                                              <p:val>
                                                <p:strVal val="0-#ppt_w/2"/>
                                              </p:val>
                                            </p:tav>
                                            <p:tav tm="100000">
                                              <p:val>
                                                <p:strVal val="#ppt_x"/>
                                              </p:val>
                                            </p:tav>
                                          </p:tavLst>
                                        </p:anim>
                                        <p:anim calcmode="lin" valueType="num" p14:bounceEnd="70000">
                                          <p:cBhvr additive="base">
                                            <p:cTn id="16" dur="125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750"/>
                                            <p:tgtEl>
                                              <p:spTgt spid="34"/>
                                            </p:tgtEl>
                                          </p:cBhvr>
                                        </p:animEffect>
                                      </p:childTnLst>
                                    </p:cTn>
                                  </p:par>
                                </p:childTnLst>
                              </p:cTn>
                            </p:par>
                            <p:par>
                              <p:cTn id="8" fill="hold">
                                <p:stCondLst>
                                  <p:cond delay="750"/>
                                </p:stCondLst>
                                <p:childTnLst>
                                  <p:par>
                                    <p:cTn id="9" presetID="16" presetClass="entr" presetSubtype="26"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barn(inHorizontal)">
                                          <p:cBhvr>
                                            <p:cTn id="11" dur="750"/>
                                            <p:tgtEl>
                                              <p:spTgt spid="36"/>
                                            </p:tgtEl>
                                          </p:cBhvr>
                                        </p:animEffect>
                                      </p:childTnLst>
                                    </p:cTn>
                                  </p:par>
                                </p:childTnLst>
                              </p:cTn>
                            </p:par>
                            <p:par>
                              <p:cTn id="12" fill="hold">
                                <p:stCondLst>
                                  <p:cond delay="1500"/>
                                </p:stCondLst>
                                <p:childTnLst>
                                  <p:par>
                                    <p:cTn id="13" presetID="2" presetClass="entr" presetSubtype="8" fill="hold" nodeType="after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1250" fill="hold"/>
                                            <p:tgtEl>
                                              <p:spTgt spid="37"/>
                                            </p:tgtEl>
                                            <p:attrNameLst>
                                              <p:attrName>ppt_x</p:attrName>
                                            </p:attrNameLst>
                                          </p:cBhvr>
                                          <p:tavLst>
                                            <p:tav tm="0">
                                              <p:val>
                                                <p:strVal val="0-#ppt_w/2"/>
                                              </p:val>
                                            </p:tav>
                                            <p:tav tm="100000">
                                              <p:val>
                                                <p:strVal val="#ppt_x"/>
                                              </p:val>
                                            </p:tav>
                                          </p:tavLst>
                                        </p:anim>
                                        <p:anim calcmode="lin" valueType="num">
                                          <p:cBhvr additive="base">
                                            <p:cTn id="16" dur="125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C0552B2D-97BC-496D-8A42-E2CA2C6F95FD}"/>
              </a:ext>
            </a:extLst>
          </p:cNvPr>
          <p:cNvGrpSpPr/>
          <p:nvPr/>
        </p:nvGrpSpPr>
        <p:grpSpPr>
          <a:xfrm>
            <a:off x="774853" y="134700"/>
            <a:ext cx="10120472" cy="522385"/>
            <a:chOff x="-2563432" y="464173"/>
            <a:chExt cx="10120472" cy="522385"/>
          </a:xfrm>
        </p:grpSpPr>
        <p:sp>
          <p:nvSpPr>
            <p:cNvPr id="7" name="矩形 6">
              <a:extLst>
                <a:ext uri="{FF2B5EF4-FFF2-40B4-BE49-F238E27FC236}">
                  <a16:creationId xmlns:a16="http://schemas.microsoft.com/office/drawing/2014/main" id="{4E105AE3-145F-4300-9634-25AE0B0D6E28}"/>
                </a:ext>
              </a:extLst>
            </p:cNvPr>
            <p:cNvSpPr/>
            <p:nvPr/>
          </p:nvSpPr>
          <p:spPr>
            <a:xfrm flipV="1">
              <a:off x="5431141" y="939542"/>
              <a:ext cx="2125899" cy="45720"/>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UTM Seagull" panose="02040603050506020204" pitchFamily="18" charset="0"/>
                <a:ea typeface="华文新魏" panose="02010800040101010101" pitchFamily="2" charset="-122"/>
              </a:endParaRPr>
            </a:p>
          </p:txBody>
        </p:sp>
        <p:sp>
          <p:nvSpPr>
            <p:cNvPr id="9" name="TextBox 8">
              <a:extLst>
                <a:ext uri="{FF2B5EF4-FFF2-40B4-BE49-F238E27FC236}">
                  <a16:creationId xmlns:a16="http://schemas.microsoft.com/office/drawing/2014/main" id="{D0FCDEAD-A297-4522-AF0E-9F146952C63E}"/>
                </a:ext>
              </a:extLst>
            </p:cNvPr>
            <p:cNvSpPr txBox="1">
              <a:spLocks noChangeArrowheads="1"/>
            </p:cNvSpPr>
            <p:nvPr/>
          </p:nvSpPr>
          <p:spPr bwMode="auto">
            <a:xfrm>
              <a:off x="-2563432" y="464173"/>
              <a:ext cx="3255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Hoạt</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a:t>
              </a:r>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động</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1</a:t>
              </a:r>
              <a:endParaRPr lang="zh-CN" altLang="en-US"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endParaRPr>
            </a:p>
          </p:txBody>
        </p:sp>
        <p:sp>
          <p:nvSpPr>
            <p:cNvPr id="14" name="矩形 13">
              <a:extLst>
                <a:ext uri="{FF2B5EF4-FFF2-40B4-BE49-F238E27FC236}">
                  <a16:creationId xmlns:a16="http://schemas.microsoft.com/office/drawing/2014/main" id="{2D9D2420-BC20-4BC7-8483-263E3A73EEFA}"/>
                </a:ext>
              </a:extLst>
            </p:cNvPr>
            <p:cNvSpPr/>
            <p:nvPr/>
          </p:nvSpPr>
          <p:spPr>
            <a:xfrm flipV="1">
              <a:off x="-2081640" y="939542"/>
              <a:ext cx="2257736" cy="47016"/>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UTM Seagull" panose="02040603050506020204" pitchFamily="18" charset="0"/>
                <a:ea typeface="华文新魏" panose="02010800040101010101" pitchFamily="2" charset="-122"/>
              </a:endParaRPr>
            </a:p>
          </p:txBody>
        </p:sp>
      </p:grpSp>
      <p:sp>
        <p:nvSpPr>
          <p:cNvPr id="2" name="TextBox 1"/>
          <p:cNvSpPr txBox="1"/>
          <p:nvPr/>
        </p:nvSpPr>
        <p:spPr>
          <a:xfrm>
            <a:off x="3514381" y="328368"/>
            <a:ext cx="5475383" cy="523220"/>
          </a:xfrm>
          <a:prstGeom prst="rect">
            <a:avLst/>
          </a:prstGeom>
          <a:noFill/>
        </p:spPr>
        <p:txBody>
          <a:bodyPr wrap="square" rtlCol="0">
            <a:spAutoFit/>
          </a:bodyPr>
          <a:lstStyle/>
          <a:p>
            <a:r>
              <a:rPr lang="en-US" sz="2800" dirty="0">
                <a:latin typeface="UTM Seagull" panose="02040603050506020204" pitchFamily="18" charset="0"/>
              </a:rPr>
              <a:t>MỘT SỐ CÁCH LÀM SẠCH NƯỚC</a:t>
            </a:r>
          </a:p>
        </p:txBody>
      </p:sp>
      <p:sp>
        <p:nvSpPr>
          <p:cNvPr id="5" name="Rectangle 4"/>
          <p:cNvSpPr/>
          <p:nvPr/>
        </p:nvSpPr>
        <p:spPr>
          <a:xfrm>
            <a:off x="1157652" y="1267103"/>
            <a:ext cx="6031459" cy="646331"/>
          </a:xfrm>
          <a:prstGeom prst="rect">
            <a:avLst/>
          </a:prstGeom>
        </p:spPr>
        <p:txBody>
          <a:bodyPr wrap="none">
            <a:spAutoFit/>
          </a:bodyPr>
          <a:lstStyle/>
          <a:p>
            <a:r>
              <a:rPr lang="en-US" sz="3600" b="1" dirty="0" err="1">
                <a:solidFill>
                  <a:schemeClr val="accent5">
                    <a:lumMod val="75000"/>
                  </a:schemeClr>
                </a:solidFill>
                <a:latin typeface="Cambria" panose="02040503050406030204" pitchFamily="18" charset="0"/>
              </a:rPr>
              <a:t>Một</a:t>
            </a:r>
            <a:r>
              <a:rPr lang="en-US" sz="3600" b="1" dirty="0">
                <a:solidFill>
                  <a:schemeClr val="accent5">
                    <a:lumMod val="75000"/>
                  </a:schemeClr>
                </a:solidFill>
                <a:latin typeface="Cambria" panose="02040503050406030204" pitchFamily="18" charset="0"/>
              </a:rPr>
              <a:t> </a:t>
            </a:r>
            <a:r>
              <a:rPr lang="en-US" sz="3600" b="1" dirty="0" err="1">
                <a:solidFill>
                  <a:schemeClr val="accent5">
                    <a:lumMod val="75000"/>
                  </a:schemeClr>
                </a:solidFill>
                <a:latin typeface="Cambria" panose="02040503050406030204" pitchFamily="18" charset="0"/>
              </a:rPr>
              <a:t>số</a:t>
            </a:r>
            <a:r>
              <a:rPr lang="en-US" sz="3600" b="1" dirty="0">
                <a:solidFill>
                  <a:schemeClr val="accent5">
                    <a:lumMod val="75000"/>
                  </a:schemeClr>
                </a:solidFill>
                <a:latin typeface="Cambria" panose="02040503050406030204" pitchFamily="18" charset="0"/>
              </a:rPr>
              <a:t> </a:t>
            </a:r>
            <a:r>
              <a:rPr lang="en-US" sz="3600" b="1" dirty="0" err="1">
                <a:solidFill>
                  <a:schemeClr val="accent5">
                    <a:lumMod val="75000"/>
                  </a:schemeClr>
                </a:solidFill>
                <a:latin typeface="Cambria" panose="02040503050406030204" pitchFamily="18" charset="0"/>
              </a:rPr>
              <a:t>cách</a:t>
            </a:r>
            <a:r>
              <a:rPr lang="en-US" sz="3600" b="1" dirty="0">
                <a:solidFill>
                  <a:schemeClr val="accent5">
                    <a:lumMod val="75000"/>
                  </a:schemeClr>
                </a:solidFill>
                <a:latin typeface="Cambria" panose="02040503050406030204" pitchFamily="18" charset="0"/>
              </a:rPr>
              <a:t> </a:t>
            </a:r>
            <a:r>
              <a:rPr lang="en-US" sz="3600" b="1" dirty="0" err="1">
                <a:solidFill>
                  <a:schemeClr val="accent5">
                    <a:lumMod val="75000"/>
                  </a:schemeClr>
                </a:solidFill>
                <a:latin typeface="Cambria" panose="02040503050406030204" pitchFamily="18" charset="0"/>
              </a:rPr>
              <a:t>lọc</a:t>
            </a:r>
            <a:r>
              <a:rPr lang="en-US" sz="3600" b="1" dirty="0">
                <a:solidFill>
                  <a:schemeClr val="accent5">
                    <a:lumMod val="75000"/>
                  </a:schemeClr>
                </a:solidFill>
                <a:latin typeface="Cambria" panose="02040503050406030204" pitchFamily="18" charset="0"/>
              </a:rPr>
              <a:t> </a:t>
            </a:r>
            <a:r>
              <a:rPr lang="en-US" sz="3600" b="1" dirty="0" err="1">
                <a:solidFill>
                  <a:schemeClr val="accent5">
                    <a:lumMod val="75000"/>
                  </a:schemeClr>
                </a:solidFill>
                <a:latin typeface="Cambria" panose="02040503050406030204" pitchFamily="18" charset="0"/>
              </a:rPr>
              <a:t>nước</a:t>
            </a:r>
            <a:r>
              <a:rPr lang="en-US" sz="3600" b="1" dirty="0">
                <a:solidFill>
                  <a:schemeClr val="accent5">
                    <a:lumMod val="75000"/>
                  </a:schemeClr>
                </a:solidFill>
                <a:latin typeface="Cambria" panose="02040503050406030204" pitchFamily="18" charset="0"/>
              </a:rPr>
              <a:t> ở </a:t>
            </a:r>
            <a:r>
              <a:rPr lang="en-US" sz="3600" b="1" dirty="0" err="1">
                <a:solidFill>
                  <a:schemeClr val="accent5">
                    <a:lumMod val="75000"/>
                  </a:schemeClr>
                </a:solidFill>
                <a:latin typeface="Cambria" panose="02040503050406030204" pitchFamily="18" charset="0"/>
              </a:rPr>
              <a:t>nhà</a:t>
            </a:r>
            <a:r>
              <a:rPr lang="en-US" sz="3600" b="1" dirty="0">
                <a:solidFill>
                  <a:schemeClr val="accent5">
                    <a:lumMod val="75000"/>
                  </a:schemeClr>
                </a:solidFill>
                <a:latin typeface="Cambria" panose="02040503050406030204" pitchFamily="18" charset="0"/>
              </a:rPr>
              <a:t>:</a:t>
            </a:r>
          </a:p>
        </p:txBody>
      </p:sp>
      <p:grpSp>
        <p:nvGrpSpPr>
          <p:cNvPr id="30" name="Group 29"/>
          <p:cNvGrpSpPr/>
          <p:nvPr/>
        </p:nvGrpSpPr>
        <p:grpSpPr>
          <a:xfrm>
            <a:off x="3365048" y="2720136"/>
            <a:ext cx="4117770" cy="2942534"/>
            <a:chOff x="4021490" y="2131324"/>
            <a:chExt cx="3264104" cy="1939181"/>
          </a:xfrm>
        </p:grpSpPr>
        <p:pic>
          <p:nvPicPr>
            <p:cNvPr id="2052" name="Picture 4" descr="Cartoon Royalty-free Drop - cartoon water png download - 828*611 - Free  Transparent Cartoon png Download. - Clip Art Library"/>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6884" l="0" r="100000">
                          <a14:foregroundMark x1="42578" y1="49008" x2="42578" y2="49008"/>
                          <a14:foregroundMark x1="52930" y1="49575" x2="52930" y2="49575"/>
                          <a14:foregroundMark x1="50391" y1="44476" x2="50391" y2="44476"/>
                          <a14:foregroundMark x1="36523" y1="44476" x2="36523" y2="44476"/>
                          <a14:foregroundMark x1="39258" y1="44759" x2="39258" y2="44759"/>
                          <a14:foregroundMark x1="42383" y1="56091" x2="42383" y2="56091"/>
                          <a14:foregroundMark x1="47266" y1="52408" x2="47266" y2="52408"/>
                          <a14:foregroundMark x1="50586" y1="54108" x2="50586" y2="54108"/>
                          <a14:foregroundMark x1="55469" y1="51558" x2="55469" y2="51558"/>
                          <a14:foregroundMark x1="55469" y1="44193" x2="55469" y2="44193"/>
                          <a14:foregroundMark x1="47461" y1="45892" x2="43164" y2="47309"/>
                          <a14:foregroundMark x1="39453" y1="30595" x2="45313" y2="26062"/>
                          <a14:foregroundMark x1="40039" y1="43343" x2="40430" y2="52691"/>
                        </a14:backgroundRemoval>
                      </a14:imgEffect>
                    </a14:imgLayer>
                  </a14:imgProps>
                </a:ext>
                <a:ext uri="{28A0092B-C50C-407E-A947-70E740481C1C}">
                  <a14:useLocalDpi xmlns:a14="http://schemas.microsoft.com/office/drawing/2010/main" val="0"/>
                </a:ext>
              </a:extLst>
            </a:blip>
            <a:srcRect/>
            <a:stretch>
              <a:fillRect/>
            </a:stretch>
          </p:blipFill>
          <p:spPr bwMode="auto">
            <a:xfrm>
              <a:off x="4613116" y="2131324"/>
              <a:ext cx="2080849" cy="1434648"/>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p:cNvGrpSpPr/>
            <p:nvPr/>
          </p:nvGrpSpPr>
          <p:grpSpPr>
            <a:xfrm>
              <a:off x="4021490" y="3397699"/>
              <a:ext cx="3264104" cy="672806"/>
              <a:chOff x="2134161" y="2385678"/>
              <a:chExt cx="3264104" cy="672806"/>
            </a:xfrm>
          </p:grpSpPr>
          <p:sp>
            <p:nvSpPr>
              <p:cNvPr id="23" name="TextBox 22"/>
              <p:cNvSpPr txBox="1"/>
              <p:nvPr/>
            </p:nvSpPr>
            <p:spPr>
              <a:xfrm>
                <a:off x="2134161" y="2385678"/>
                <a:ext cx="3264104" cy="672806"/>
              </a:xfrm>
              <a:prstGeom prst="roundRect">
                <a:avLst/>
              </a:prstGeom>
              <a:solidFill>
                <a:schemeClr val="accent4">
                  <a:lumMod val="20000"/>
                  <a:lumOff val="80000"/>
                </a:schemeClr>
              </a:solidFill>
              <a:ln>
                <a:solidFill>
                  <a:schemeClr val="bg1"/>
                </a:solidFill>
              </a:ln>
            </p:spPr>
            <p:txBody>
              <a:bodyPr wrap="square" rtlCol="0">
                <a:spAutoFit/>
              </a:bodyPr>
              <a:lstStyle/>
              <a:p>
                <a:pPr algn="ctr"/>
                <a:endParaRPr lang="en-US" sz="4400" b="1" dirty="0">
                  <a:latin typeface="Cambria" panose="02040503050406030204" pitchFamily="18" charset="0"/>
                </a:endParaRPr>
              </a:p>
            </p:txBody>
          </p:sp>
          <p:sp>
            <p:nvSpPr>
              <p:cNvPr id="3" name="TextBox 2"/>
              <p:cNvSpPr txBox="1"/>
              <p:nvPr/>
            </p:nvSpPr>
            <p:spPr>
              <a:xfrm>
                <a:off x="2267281" y="2385678"/>
                <a:ext cx="2997863" cy="672806"/>
              </a:xfrm>
              <a:prstGeom prst="roundRect">
                <a:avLst/>
              </a:prstGeom>
              <a:solidFill>
                <a:schemeClr val="accent4">
                  <a:lumMod val="60000"/>
                  <a:lumOff val="40000"/>
                </a:schemeClr>
              </a:solidFill>
            </p:spPr>
            <p:txBody>
              <a:bodyPr wrap="square" rtlCol="0">
                <a:spAutoFit/>
              </a:bodyPr>
              <a:lstStyle/>
              <a:p>
                <a:pPr algn="ctr"/>
                <a:r>
                  <a:rPr lang="en-US" sz="4400" b="1" dirty="0" err="1">
                    <a:latin typeface="Cambria" panose="02040503050406030204" pitchFamily="18" charset="0"/>
                  </a:rPr>
                  <a:t>Lọc</a:t>
                </a:r>
                <a:r>
                  <a:rPr lang="en-US" sz="4400" b="1" dirty="0">
                    <a:latin typeface="Cambria" panose="02040503050406030204" pitchFamily="18" charset="0"/>
                  </a:rPr>
                  <a:t> </a:t>
                </a:r>
                <a:r>
                  <a:rPr lang="en-US" sz="4400" b="1" dirty="0" err="1">
                    <a:latin typeface="Cambria" panose="02040503050406030204" pitchFamily="18" charset="0"/>
                  </a:rPr>
                  <a:t>nước</a:t>
                </a:r>
                <a:endParaRPr lang="en-US" sz="4400" b="1" dirty="0">
                  <a:latin typeface="Cambria" panose="02040503050406030204" pitchFamily="18" charset="0"/>
                </a:endParaRPr>
              </a:p>
            </p:txBody>
          </p:sp>
        </p:grpSp>
      </p:grpSp>
      <p:grpSp>
        <p:nvGrpSpPr>
          <p:cNvPr id="29" name="Group 28"/>
          <p:cNvGrpSpPr/>
          <p:nvPr/>
        </p:nvGrpSpPr>
        <p:grpSpPr>
          <a:xfrm>
            <a:off x="7564661" y="1941946"/>
            <a:ext cx="3330664" cy="2280633"/>
            <a:chOff x="6701391" y="2557783"/>
            <a:chExt cx="3330664" cy="2280633"/>
          </a:xfrm>
        </p:grpSpPr>
        <p:grpSp>
          <p:nvGrpSpPr>
            <p:cNvPr id="28" name="Group 27"/>
            <p:cNvGrpSpPr/>
            <p:nvPr/>
          </p:nvGrpSpPr>
          <p:grpSpPr>
            <a:xfrm>
              <a:off x="6701391" y="3987119"/>
              <a:ext cx="3264104" cy="851297"/>
              <a:chOff x="6701391" y="3987119"/>
              <a:chExt cx="3264104" cy="851297"/>
            </a:xfrm>
          </p:grpSpPr>
          <p:sp>
            <p:nvSpPr>
              <p:cNvPr id="24" name="TextBox 23"/>
              <p:cNvSpPr txBox="1"/>
              <p:nvPr/>
            </p:nvSpPr>
            <p:spPr>
              <a:xfrm>
                <a:off x="6701391" y="3987119"/>
                <a:ext cx="3264104" cy="851297"/>
              </a:xfrm>
              <a:prstGeom prst="roundRect">
                <a:avLst/>
              </a:prstGeom>
              <a:solidFill>
                <a:schemeClr val="accent4">
                  <a:lumMod val="20000"/>
                  <a:lumOff val="80000"/>
                </a:schemeClr>
              </a:solidFill>
              <a:ln>
                <a:solidFill>
                  <a:schemeClr val="bg1"/>
                </a:solidFill>
              </a:ln>
            </p:spPr>
            <p:txBody>
              <a:bodyPr wrap="square" rtlCol="0">
                <a:spAutoFit/>
              </a:bodyPr>
              <a:lstStyle/>
              <a:p>
                <a:endParaRPr lang="en-US" sz="4400" b="1" dirty="0">
                  <a:latin typeface="Cambria" panose="02040503050406030204" pitchFamily="18" charset="0"/>
                </a:endParaRPr>
              </a:p>
            </p:txBody>
          </p:sp>
          <p:sp>
            <p:nvSpPr>
              <p:cNvPr id="18" name="TextBox 17"/>
              <p:cNvSpPr txBox="1"/>
              <p:nvPr/>
            </p:nvSpPr>
            <p:spPr>
              <a:xfrm>
                <a:off x="6834512" y="3987119"/>
                <a:ext cx="2997863" cy="851297"/>
              </a:xfrm>
              <a:prstGeom prst="roundRect">
                <a:avLst/>
              </a:prstGeom>
              <a:solidFill>
                <a:schemeClr val="accent1">
                  <a:lumMod val="75000"/>
                </a:schemeClr>
              </a:solidFill>
            </p:spPr>
            <p:txBody>
              <a:bodyPr wrap="square" rtlCol="0">
                <a:spAutoFit/>
              </a:bodyPr>
              <a:lstStyle/>
              <a:p>
                <a:pPr algn="ctr"/>
                <a:r>
                  <a:rPr lang="en-US" sz="4400" b="1" dirty="0" err="1">
                    <a:latin typeface="Cambria" panose="02040503050406030204" pitchFamily="18" charset="0"/>
                  </a:rPr>
                  <a:t>Đun</a:t>
                </a:r>
                <a:r>
                  <a:rPr lang="en-US" sz="4400" b="1" dirty="0">
                    <a:latin typeface="Cambria" panose="02040503050406030204" pitchFamily="18" charset="0"/>
                  </a:rPr>
                  <a:t> </a:t>
                </a:r>
                <a:r>
                  <a:rPr lang="en-US" sz="4400" b="1" dirty="0" err="1">
                    <a:latin typeface="Cambria" panose="02040503050406030204" pitchFamily="18" charset="0"/>
                  </a:rPr>
                  <a:t>sôi</a:t>
                </a:r>
                <a:endParaRPr lang="en-US" sz="4400" b="1" dirty="0">
                  <a:latin typeface="Cambria" panose="02040503050406030204" pitchFamily="18" charset="0"/>
                </a:endParaRPr>
              </a:p>
            </p:txBody>
          </p:sp>
        </p:grpSp>
        <p:pic>
          <p:nvPicPr>
            <p:cNvPr id="2050" name="Picture 2" descr="Free Png Download Smiling Water Drop Png Images Background - Cartoon Water  Drop Png, Transparent Png - 850x722 (#68841) - PinP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68810" y1="53191" x2="68810" y2="53191"/>
                          <a14:foregroundMark x1="59881" y1="51862" x2="59881" y2="51862"/>
                          <a14:foregroundMark x1="71310" y1="47473" x2="71310" y2="47473"/>
                          <a14:foregroundMark x1="62738" y1="47473" x2="62738" y2="47473"/>
                          <a14:foregroundMark x1="58214" y1="47074" x2="58214" y2="47074"/>
                          <a14:foregroundMark x1="54762" y1="56915" x2="54762" y2="56915"/>
                          <a14:foregroundMark x1="67024" y1="55053" x2="67024" y2="55053"/>
                          <a14:foregroundMark x1="83810" y1="7979" x2="83810" y2="7979"/>
                          <a14:foregroundMark x1="68452" y1="50133" x2="68452" y2="50133"/>
                          <a14:foregroundMark x1="53690" y1="32181" x2="53690" y2="32181"/>
                        </a14:backgroundRemoval>
                      </a14:imgEffect>
                    </a14:imgLayer>
                  </a14:imgProps>
                </a:ext>
                <a:ext uri="{28A0092B-C50C-407E-A947-70E740481C1C}">
                  <a14:useLocalDpi xmlns:a14="http://schemas.microsoft.com/office/drawing/2010/main" val="0"/>
                </a:ext>
              </a:extLst>
            </a:blip>
            <a:srcRect/>
            <a:stretch>
              <a:fillRect/>
            </a:stretch>
          </p:blipFill>
          <p:spPr bwMode="auto">
            <a:xfrm>
              <a:off x="8124287" y="2557783"/>
              <a:ext cx="1907768" cy="17079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48" name="Group 2047"/>
          <p:cNvGrpSpPr/>
          <p:nvPr/>
        </p:nvGrpSpPr>
        <p:grpSpPr>
          <a:xfrm>
            <a:off x="461573" y="2101198"/>
            <a:ext cx="3264104" cy="1722149"/>
            <a:chOff x="378613" y="3288449"/>
            <a:chExt cx="3264104" cy="1722149"/>
          </a:xfrm>
        </p:grpSpPr>
        <p:grpSp>
          <p:nvGrpSpPr>
            <p:cNvPr id="27" name="Group 26"/>
            <p:cNvGrpSpPr/>
            <p:nvPr/>
          </p:nvGrpSpPr>
          <p:grpSpPr>
            <a:xfrm>
              <a:off x="378613" y="4139746"/>
              <a:ext cx="3264104" cy="870852"/>
              <a:chOff x="2134161" y="3506880"/>
              <a:chExt cx="3264104" cy="870852"/>
            </a:xfrm>
            <a:solidFill>
              <a:schemeClr val="accent4">
                <a:lumMod val="20000"/>
                <a:lumOff val="80000"/>
              </a:schemeClr>
            </a:solidFill>
          </p:grpSpPr>
          <p:sp>
            <p:nvSpPr>
              <p:cNvPr id="25" name="TextBox 24"/>
              <p:cNvSpPr txBox="1"/>
              <p:nvPr/>
            </p:nvSpPr>
            <p:spPr>
              <a:xfrm>
                <a:off x="2134161" y="3526435"/>
                <a:ext cx="3264104" cy="851297"/>
              </a:xfrm>
              <a:prstGeom prst="roundRect">
                <a:avLst/>
              </a:prstGeom>
              <a:grpFill/>
              <a:ln>
                <a:solidFill>
                  <a:schemeClr val="bg1"/>
                </a:solidFill>
              </a:ln>
            </p:spPr>
            <p:txBody>
              <a:bodyPr wrap="square" rtlCol="0">
                <a:spAutoFit/>
              </a:bodyPr>
              <a:lstStyle/>
              <a:p>
                <a:endParaRPr lang="en-US" sz="4400" b="1" dirty="0">
                  <a:latin typeface="Cambria" panose="02040503050406030204" pitchFamily="18" charset="0"/>
                </a:endParaRPr>
              </a:p>
            </p:txBody>
          </p:sp>
          <p:sp>
            <p:nvSpPr>
              <p:cNvPr id="19" name="TextBox 18"/>
              <p:cNvSpPr txBox="1"/>
              <p:nvPr/>
            </p:nvSpPr>
            <p:spPr>
              <a:xfrm>
                <a:off x="2267280" y="3506880"/>
                <a:ext cx="2997863" cy="851297"/>
              </a:xfrm>
              <a:prstGeom prst="roundRect">
                <a:avLst/>
              </a:prstGeom>
              <a:solidFill>
                <a:srgbClr val="C14C3A"/>
              </a:solidFill>
            </p:spPr>
            <p:txBody>
              <a:bodyPr wrap="square" rtlCol="0">
                <a:spAutoFit/>
              </a:bodyPr>
              <a:lstStyle/>
              <a:p>
                <a:r>
                  <a:rPr lang="en-US" sz="4400" b="1" dirty="0" err="1">
                    <a:latin typeface="Cambria" panose="02040503050406030204" pitchFamily="18" charset="0"/>
                  </a:rPr>
                  <a:t>Khử</a:t>
                </a:r>
                <a:r>
                  <a:rPr lang="en-US" sz="4400" b="1" dirty="0">
                    <a:latin typeface="Cambria" panose="02040503050406030204" pitchFamily="18" charset="0"/>
                  </a:rPr>
                  <a:t> </a:t>
                </a:r>
                <a:r>
                  <a:rPr lang="en-US" sz="4400" b="1" dirty="0" err="1">
                    <a:latin typeface="Cambria" panose="02040503050406030204" pitchFamily="18" charset="0"/>
                  </a:rPr>
                  <a:t>trùng</a:t>
                </a:r>
                <a:endParaRPr lang="en-US" sz="4400" b="1" dirty="0">
                  <a:latin typeface="Cambria" panose="02040503050406030204" pitchFamily="18" charset="0"/>
                </a:endParaRPr>
              </a:p>
            </p:txBody>
          </p:sp>
        </p:grpSp>
        <p:pic>
          <p:nvPicPr>
            <p:cNvPr id="32" name="Picture 2" descr="Free Png Download Smiling Water Drop Png Images Background - Cartoon Water  Drop Png, Transparent Png - 850x722 (#68841) - PinPn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68810" y1="53191" x2="68810" y2="53191"/>
                          <a14:foregroundMark x1="59881" y1="51862" x2="59881" y2="51862"/>
                          <a14:foregroundMark x1="71310" y1="47473" x2="71310" y2="47473"/>
                          <a14:foregroundMark x1="62738" y1="47473" x2="62738" y2="47473"/>
                          <a14:foregroundMark x1="58214" y1="47074" x2="58214" y2="47074"/>
                          <a14:foregroundMark x1="54762" y1="56915" x2="54762" y2="56915"/>
                          <a14:foregroundMark x1="67024" y1="55053" x2="67024" y2="55053"/>
                          <a14:foregroundMark x1="83810" y1="7979" x2="83810" y2="7979"/>
                          <a14:foregroundMark x1="68452" y1="50133" x2="68452" y2="50133"/>
                          <a14:foregroundMark x1="53690" y1="32181" x2="53690" y2="3218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77199" y="3288449"/>
              <a:ext cx="1194987" cy="106979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4233996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048"/>
                                        </p:tgtEl>
                                        <p:attrNameLst>
                                          <p:attrName>style.visibility</p:attrName>
                                        </p:attrNameLst>
                                      </p:cBhvr>
                                      <p:to>
                                        <p:strVal val="visible"/>
                                      </p:to>
                                    </p:set>
                                    <p:animEffect transition="in" filter="wipe(down)">
                                      <p:cBhvr>
                                        <p:cTn id="25" dur="500"/>
                                        <p:tgtEl>
                                          <p:spTgt spid="204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wipe(down)">
                                      <p:cBhvr>
                                        <p:cTn id="30" dur="500"/>
                                        <p:tgtEl>
                                          <p:spTgt spid="3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down)">
                                      <p:cBhvr>
                                        <p:cTn id="3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C0552B2D-97BC-496D-8A42-E2CA2C6F95FD}"/>
              </a:ext>
            </a:extLst>
          </p:cNvPr>
          <p:cNvGrpSpPr/>
          <p:nvPr/>
        </p:nvGrpSpPr>
        <p:grpSpPr>
          <a:xfrm>
            <a:off x="774853" y="134700"/>
            <a:ext cx="10120472" cy="522385"/>
            <a:chOff x="-2563432" y="464173"/>
            <a:chExt cx="10120472" cy="522385"/>
          </a:xfrm>
        </p:grpSpPr>
        <p:sp>
          <p:nvSpPr>
            <p:cNvPr id="7" name="矩形 6">
              <a:extLst>
                <a:ext uri="{FF2B5EF4-FFF2-40B4-BE49-F238E27FC236}">
                  <a16:creationId xmlns:a16="http://schemas.microsoft.com/office/drawing/2014/main" id="{4E105AE3-145F-4300-9634-25AE0B0D6E28}"/>
                </a:ext>
              </a:extLst>
            </p:cNvPr>
            <p:cNvSpPr/>
            <p:nvPr/>
          </p:nvSpPr>
          <p:spPr>
            <a:xfrm flipV="1">
              <a:off x="5431141" y="939542"/>
              <a:ext cx="2125899" cy="45720"/>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UTM Seagull" panose="02040603050506020204" pitchFamily="18" charset="0"/>
                <a:ea typeface="华文新魏" panose="02010800040101010101" pitchFamily="2" charset="-122"/>
              </a:endParaRPr>
            </a:p>
          </p:txBody>
        </p:sp>
        <p:sp>
          <p:nvSpPr>
            <p:cNvPr id="9" name="TextBox 8">
              <a:extLst>
                <a:ext uri="{FF2B5EF4-FFF2-40B4-BE49-F238E27FC236}">
                  <a16:creationId xmlns:a16="http://schemas.microsoft.com/office/drawing/2014/main" id="{D0FCDEAD-A297-4522-AF0E-9F146952C63E}"/>
                </a:ext>
              </a:extLst>
            </p:cNvPr>
            <p:cNvSpPr txBox="1">
              <a:spLocks noChangeArrowheads="1"/>
            </p:cNvSpPr>
            <p:nvPr/>
          </p:nvSpPr>
          <p:spPr bwMode="auto">
            <a:xfrm>
              <a:off x="-2563432" y="464173"/>
              <a:ext cx="3255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Hoạt</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a:t>
              </a:r>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động</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1</a:t>
              </a:r>
              <a:endParaRPr lang="zh-CN" altLang="en-US"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endParaRPr>
            </a:p>
          </p:txBody>
        </p:sp>
        <p:sp>
          <p:nvSpPr>
            <p:cNvPr id="14" name="矩形 13">
              <a:extLst>
                <a:ext uri="{FF2B5EF4-FFF2-40B4-BE49-F238E27FC236}">
                  <a16:creationId xmlns:a16="http://schemas.microsoft.com/office/drawing/2014/main" id="{2D9D2420-BC20-4BC7-8483-263E3A73EEFA}"/>
                </a:ext>
              </a:extLst>
            </p:cNvPr>
            <p:cNvSpPr/>
            <p:nvPr/>
          </p:nvSpPr>
          <p:spPr>
            <a:xfrm flipV="1">
              <a:off x="-2081640" y="939542"/>
              <a:ext cx="2257736" cy="47016"/>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UTM Seagull" panose="02040603050506020204" pitchFamily="18" charset="0"/>
                <a:ea typeface="华文新魏" panose="02010800040101010101" pitchFamily="2" charset="-122"/>
              </a:endParaRPr>
            </a:p>
          </p:txBody>
        </p:sp>
      </p:grpSp>
      <p:sp>
        <p:nvSpPr>
          <p:cNvPr id="2" name="TextBox 1"/>
          <p:cNvSpPr txBox="1"/>
          <p:nvPr/>
        </p:nvSpPr>
        <p:spPr>
          <a:xfrm>
            <a:off x="3514381" y="328368"/>
            <a:ext cx="5475383" cy="523220"/>
          </a:xfrm>
          <a:prstGeom prst="rect">
            <a:avLst/>
          </a:prstGeom>
          <a:noFill/>
        </p:spPr>
        <p:txBody>
          <a:bodyPr wrap="square" rtlCol="0">
            <a:spAutoFit/>
          </a:bodyPr>
          <a:lstStyle/>
          <a:p>
            <a:r>
              <a:rPr lang="en-US" sz="2800" dirty="0">
                <a:latin typeface="UTM Seagull" panose="02040603050506020204" pitchFamily="18" charset="0"/>
              </a:rPr>
              <a:t>MỘT SỐ CÁCH LÀM SẠCH NƯỚC</a:t>
            </a: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356623">
            <a:off x="-317006" y="-625675"/>
            <a:ext cx="2397188" cy="2005304"/>
          </a:xfrm>
          <a:prstGeom prst="rect">
            <a:avLst/>
          </a:prstGeom>
        </p:spPr>
      </p:pic>
      <p:grpSp>
        <p:nvGrpSpPr>
          <p:cNvPr id="30" name="Group 29"/>
          <p:cNvGrpSpPr/>
          <p:nvPr/>
        </p:nvGrpSpPr>
        <p:grpSpPr>
          <a:xfrm>
            <a:off x="1203744" y="7028762"/>
            <a:ext cx="2826432" cy="1794267"/>
            <a:chOff x="4021490" y="2131324"/>
            <a:chExt cx="3264104" cy="2105504"/>
          </a:xfrm>
        </p:grpSpPr>
        <p:pic>
          <p:nvPicPr>
            <p:cNvPr id="2052" name="Picture 4" descr="Cartoon Royalty-free Drop - cartoon water png download - 828*611 - Free  Transparent Cartoon png Download. - Clip Art Library"/>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6884" l="0" r="100000">
                          <a14:foregroundMark x1="42578" y1="49008" x2="42578" y2="49008"/>
                          <a14:foregroundMark x1="52930" y1="49575" x2="52930" y2="49575"/>
                          <a14:foregroundMark x1="50391" y1="44476" x2="50391" y2="44476"/>
                          <a14:foregroundMark x1="36523" y1="44476" x2="36523" y2="44476"/>
                          <a14:foregroundMark x1="39258" y1="44759" x2="39258" y2="44759"/>
                          <a14:foregroundMark x1="42383" y1="56091" x2="42383" y2="56091"/>
                          <a14:foregroundMark x1="47266" y1="52408" x2="47266" y2="52408"/>
                          <a14:foregroundMark x1="50586" y1="54108" x2="50586" y2="54108"/>
                          <a14:foregroundMark x1="55469" y1="51558" x2="55469" y2="51558"/>
                          <a14:foregroundMark x1="55469" y1="44193" x2="55469" y2="44193"/>
                          <a14:foregroundMark x1="47461" y1="45892" x2="43164" y2="47309"/>
                          <a14:foregroundMark x1="39453" y1="30595" x2="45313" y2="26062"/>
                          <a14:foregroundMark x1="40039" y1="43343" x2="40430" y2="52691"/>
                        </a14:backgroundRemoval>
                      </a14:imgEffect>
                    </a14:imgLayer>
                  </a14:imgProps>
                </a:ext>
                <a:ext uri="{28A0092B-C50C-407E-A947-70E740481C1C}">
                  <a14:useLocalDpi xmlns:a14="http://schemas.microsoft.com/office/drawing/2010/main" val="0"/>
                </a:ext>
              </a:extLst>
            </a:blip>
            <a:srcRect/>
            <a:stretch>
              <a:fillRect/>
            </a:stretch>
          </p:blipFill>
          <p:spPr bwMode="auto">
            <a:xfrm>
              <a:off x="4613116" y="2131324"/>
              <a:ext cx="2080849" cy="1434648"/>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p:cNvGrpSpPr/>
            <p:nvPr/>
          </p:nvGrpSpPr>
          <p:grpSpPr>
            <a:xfrm>
              <a:off x="4021490" y="3397699"/>
              <a:ext cx="3264104" cy="839129"/>
              <a:chOff x="2134161" y="2385678"/>
              <a:chExt cx="3264104" cy="839129"/>
            </a:xfrm>
          </p:grpSpPr>
          <p:sp>
            <p:nvSpPr>
              <p:cNvPr id="23" name="TextBox 22"/>
              <p:cNvSpPr txBox="1"/>
              <p:nvPr/>
            </p:nvSpPr>
            <p:spPr>
              <a:xfrm>
                <a:off x="2134161" y="2385678"/>
                <a:ext cx="3264104" cy="672806"/>
              </a:xfrm>
              <a:prstGeom prst="roundRect">
                <a:avLst/>
              </a:prstGeom>
              <a:solidFill>
                <a:schemeClr val="accent4">
                  <a:lumMod val="20000"/>
                  <a:lumOff val="80000"/>
                </a:schemeClr>
              </a:solidFill>
              <a:ln>
                <a:solidFill>
                  <a:schemeClr val="bg1"/>
                </a:solidFill>
              </a:ln>
            </p:spPr>
            <p:txBody>
              <a:bodyPr wrap="square" rtlCol="0">
                <a:spAutoFit/>
              </a:bodyPr>
              <a:lstStyle/>
              <a:p>
                <a:pPr algn="ctr"/>
                <a:endParaRPr lang="en-US" sz="4400" b="1" dirty="0">
                  <a:latin typeface="Cambria" panose="02040503050406030204" pitchFamily="18" charset="0"/>
                </a:endParaRPr>
              </a:p>
            </p:txBody>
          </p:sp>
          <p:sp>
            <p:nvSpPr>
              <p:cNvPr id="3" name="TextBox 2"/>
              <p:cNvSpPr txBox="1"/>
              <p:nvPr/>
            </p:nvSpPr>
            <p:spPr>
              <a:xfrm>
                <a:off x="2267281" y="2385678"/>
                <a:ext cx="2997863" cy="839129"/>
              </a:xfrm>
              <a:prstGeom prst="roundRect">
                <a:avLst/>
              </a:prstGeom>
              <a:solidFill>
                <a:schemeClr val="accent4">
                  <a:lumMod val="60000"/>
                  <a:lumOff val="40000"/>
                </a:schemeClr>
              </a:solidFill>
            </p:spPr>
            <p:txBody>
              <a:bodyPr wrap="square" rtlCol="0">
                <a:spAutoFit/>
              </a:bodyPr>
              <a:lstStyle/>
              <a:p>
                <a:pPr algn="ctr"/>
                <a:r>
                  <a:rPr lang="en-US" sz="3600" b="1" dirty="0" err="1">
                    <a:latin typeface="Cambria" panose="02040503050406030204" pitchFamily="18" charset="0"/>
                  </a:rPr>
                  <a:t>Lọc</a:t>
                </a:r>
                <a:r>
                  <a:rPr lang="en-US" sz="3600" b="1" dirty="0">
                    <a:latin typeface="Cambria" panose="02040503050406030204" pitchFamily="18" charset="0"/>
                  </a:rPr>
                  <a:t> </a:t>
                </a:r>
                <a:r>
                  <a:rPr lang="en-US" sz="3600" b="1" dirty="0" err="1">
                    <a:latin typeface="Cambria" panose="02040503050406030204" pitchFamily="18" charset="0"/>
                  </a:rPr>
                  <a:t>nước</a:t>
                </a:r>
                <a:endParaRPr lang="en-US" sz="3600" b="1" dirty="0">
                  <a:latin typeface="Cambria" panose="02040503050406030204" pitchFamily="18" charset="0"/>
                </a:endParaRPr>
              </a:p>
            </p:txBody>
          </p:sp>
        </p:grpSp>
      </p:grpSp>
      <p:sp>
        <p:nvSpPr>
          <p:cNvPr id="31" name="TextBox 30"/>
          <p:cNvSpPr txBox="1"/>
          <p:nvPr/>
        </p:nvSpPr>
        <p:spPr>
          <a:xfrm>
            <a:off x="3725224" y="1256800"/>
            <a:ext cx="2467746" cy="2062103"/>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en-US" sz="3200" dirty="0" err="1">
                <a:solidFill>
                  <a:schemeClr val="tx1"/>
                </a:solidFill>
                <a:latin typeface="Cambria" panose="02040503050406030204" pitchFamily="18" charset="0"/>
              </a:rPr>
              <a:t>Bể</a:t>
            </a:r>
            <a:r>
              <a:rPr lang="en-US" sz="3200" dirty="0">
                <a:solidFill>
                  <a:schemeClr val="tx1"/>
                </a:solidFill>
                <a:latin typeface="Cambria" panose="02040503050406030204" pitchFamily="18" charset="0"/>
              </a:rPr>
              <a:t> </a:t>
            </a:r>
            <a:r>
              <a:rPr lang="en-US" sz="3200" dirty="0" err="1">
                <a:solidFill>
                  <a:schemeClr val="tx1"/>
                </a:solidFill>
                <a:latin typeface="Cambria" panose="02040503050406030204" pitchFamily="18" charset="0"/>
              </a:rPr>
              <a:t>lọc</a:t>
            </a:r>
            <a:r>
              <a:rPr lang="en-US" sz="3200" dirty="0">
                <a:solidFill>
                  <a:schemeClr val="tx1"/>
                </a:solidFill>
                <a:latin typeface="Cambria" panose="02040503050406030204" pitchFamily="18" charset="0"/>
              </a:rPr>
              <a:t>: </a:t>
            </a:r>
            <a:r>
              <a:rPr lang="en-US" sz="3200" dirty="0" err="1">
                <a:solidFill>
                  <a:schemeClr val="tx1"/>
                </a:solidFill>
                <a:latin typeface="Cambria" panose="02040503050406030204" pitchFamily="18" charset="0"/>
              </a:rPr>
              <a:t>sỏi</a:t>
            </a:r>
            <a:r>
              <a:rPr lang="en-US" sz="3200" dirty="0">
                <a:solidFill>
                  <a:schemeClr val="tx1"/>
                </a:solidFill>
                <a:latin typeface="Cambria" panose="02040503050406030204" pitchFamily="18" charset="0"/>
              </a:rPr>
              <a:t>, </a:t>
            </a:r>
            <a:r>
              <a:rPr lang="en-US" sz="3200" dirty="0" err="1">
                <a:solidFill>
                  <a:schemeClr val="tx1"/>
                </a:solidFill>
                <a:latin typeface="Cambria" panose="02040503050406030204" pitchFamily="18" charset="0"/>
              </a:rPr>
              <a:t>cát</a:t>
            </a:r>
            <a:r>
              <a:rPr lang="en-US" sz="3200" dirty="0">
                <a:solidFill>
                  <a:schemeClr val="tx1"/>
                </a:solidFill>
                <a:latin typeface="Cambria" panose="02040503050406030204" pitchFamily="18" charset="0"/>
              </a:rPr>
              <a:t>, than </a:t>
            </a:r>
            <a:r>
              <a:rPr lang="en-US" sz="3200" dirty="0" err="1">
                <a:solidFill>
                  <a:schemeClr val="tx1"/>
                </a:solidFill>
                <a:latin typeface="Cambria" panose="02040503050406030204" pitchFamily="18" charset="0"/>
              </a:rPr>
              <a:t>củi</a:t>
            </a:r>
            <a:r>
              <a:rPr lang="en-US" sz="3200" dirty="0">
                <a:solidFill>
                  <a:schemeClr val="tx1"/>
                </a:solidFill>
                <a:latin typeface="Cambria" panose="02040503050406030204" pitchFamily="18" charset="0"/>
              </a:rPr>
              <a:t>,… </a:t>
            </a:r>
            <a:r>
              <a:rPr lang="en-US" sz="3200" dirty="0" err="1">
                <a:solidFill>
                  <a:schemeClr val="tx1"/>
                </a:solidFill>
                <a:latin typeface="Cambria" panose="02040503050406030204" pitchFamily="18" charset="0"/>
              </a:rPr>
              <a:t>đối</a:t>
            </a:r>
            <a:r>
              <a:rPr lang="en-US" sz="3200" dirty="0">
                <a:solidFill>
                  <a:schemeClr val="tx1"/>
                </a:solidFill>
                <a:latin typeface="Cambria" panose="02040503050406030204" pitchFamily="18" charset="0"/>
              </a:rPr>
              <a:t> </a:t>
            </a:r>
            <a:r>
              <a:rPr lang="en-US" sz="3200" dirty="0" err="1">
                <a:solidFill>
                  <a:schemeClr val="tx1"/>
                </a:solidFill>
                <a:latin typeface="Cambria" panose="02040503050406030204" pitchFamily="18" charset="0"/>
              </a:rPr>
              <a:t>với</a:t>
            </a:r>
            <a:r>
              <a:rPr lang="en-US" sz="3200" dirty="0">
                <a:solidFill>
                  <a:schemeClr val="tx1"/>
                </a:solidFill>
                <a:latin typeface="Cambria" panose="02040503050406030204" pitchFamily="18" charset="0"/>
              </a:rPr>
              <a:t> </a:t>
            </a:r>
            <a:r>
              <a:rPr lang="en-US" sz="3200" dirty="0" err="1">
                <a:solidFill>
                  <a:schemeClr val="tx1"/>
                </a:solidFill>
                <a:latin typeface="Cambria" panose="02040503050406030204" pitchFamily="18" charset="0"/>
              </a:rPr>
              <a:t>bể</a:t>
            </a:r>
            <a:r>
              <a:rPr lang="en-US" sz="3200" dirty="0">
                <a:solidFill>
                  <a:schemeClr val="tx1"/>
                </a:solidFill>
                <a:latin typeface="Cambria" panose="02040503050406030204" pitchFamily="18" charset="0"/>
              </a:rPr>
              <a:t> </a:t>
            </a:r>
            <a:r>
              <a:rPr lang="en-US" sz="3200" dirty="0" err="1">
                <a:solidFill>
                  <a:schemeClr val="tx1"/>
                </a:solidFill>
                <a:latin typeface="Cambria" panose="02040503050406030204" pitchFamily="18" charset="0"/>
              </a:rPr>
              <a:t>lọc</a:t>
            </a:r>
            <a:endParaRPr lang="en-US" sz="3200" dirty="0">
              <a:solidFill>
                <a:schemeClr val="tx1"/>
              </a:solidFill>
              <a:latin typeface="Cambria" panose="02040503050406030204" pitchFamily="18" charset="0"/>
            </a:endParaRPr>
          </a:p>
        </p:txBody>
      </p:sp>
      <p:sp>
        <p:nvSpPr>
          <p:cNvPr id="34" name="TextBox 33"/>
          <p:cNvSpPr txBox="1"/>
          <p:nvPr/>
        </p:nvSpPr>
        <p:spPr>
          <a:xfrm>
            <a:off x="6488936" y="4284917"/>
            <a:ext cx="5532500" cy="1077218"/>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3200" dirty="0" err="1">
                <a:solidFill>
                  <a:schemeClr val="bg1"/>
                </a:solidFill>
                <a:latin typeface="Cambria" panose="02040503050406030204" pitchFamily="18" charset="0"/>
              </a:rPr>
              <a:t>Tác</a:t>
            </a:r>
            <a:r>
              <a:rPr lang="en-US" sz="3200" dirty="0">
                <a:solidFill>
                  <a:schemeClr val="bg1"/>
                </a:solidFill>
                <a:latin typeface="Cambria" panose="02040503050406030204" pitchFamily="18" charset="0"/>
              </a:rPr>
              <a:t> </a:t>
            </a:r>
            <a:r>
              <a:rPr lang="en-US" sz="3200" dirty="0" err="1">
                <a:solidFill>
                  <a:schemeClr val="bg1"/>
                </a:solidFill>
                <a:latin typeface="Cambria" panose="02040503050406030204" pitchFamily="18" charset="0"/>
              </a:rPr>
              <a:t>dụng</a:t>
            </a:r>
            <a:r>
              <a:rPr lang="en-US" sz="3200" dirty="0">
                <a:solidFill>
                  <a:schemeClr val="bg1"/>
                </a:solidFill>
                <a:latin typeface="Cambria" panose="02040503050406030204" pitchFamily="18" charset="0"/>
              </a:rPr>
              <a:t> : </a:t>
            </a:r>
            <a:r>
              <a:rPr lang="en-US" sz="3200" dirty="0" err="1">
                <a:solidFill>
                  <a:schemeClr val="bg1"/>
                </a:solidFill>
                <a:latin typeface="Cambria" panose="02040503050406030204" pitchFamily="18" charset="0"/>
              </a:rPr>
              <a:t>Tách</a:t>
            </a:r>
            <a:r>
              <a:rPr lang="en-US" sz="3200" dirty="0">
                <a:solidFill>
                  <a:schemeClr val="bg1"/>
                </a:solidFill>
                <a:latin typeface="Cambria" panose="02040503050406030204" pitchFamily="18" charset="0"/>
              </a:rPr>
              <a:t> </a:t>
            </a:r>
            <a:r>
              <a:rPr lang="en-US" sz="3200" dirty="0" err="1">
                <a:solidFill>
                  <a:schemeClr val="bg1"/>
                </a:solidFill>
                <a:latin typeface="Cambria" panose="02040503050406030204" pitchFamily="18" charset="0"/>
              </a:rPr>
              <a:t>các</a:t>
            </a:r>
            <a:r>
              <a:rPr lang="en-US" sz="3200" dirty="0">
                <a:solidFill>
                  <a:schemeClr val="bg1"/>
                </a:solidFill>
                <a:latin typeface="Cambria" panose="02040503050406030204" pitchFamily="18" charset="0"/>
              </a:rPr>
              <a:t> </a:t>
            </a:r>
            <a:r>
              <a:rPr lang="en-US" sz="3200" dirty="0" err="1">
                <a:solidFill>
                  <a:schemeClr val="bg1"/>
                </a:solidFill>
                <a:latin typeface="Cambria" panose="02040503050406030204" pitchFamily="18" charset="0"/>
              </a:rPr>
              <a:t>chất</a:t>
            </a:r>
            <a:r>
              <a:rPr lang="en-US" sz="3200" dirty="0">
                <a:solidFill>
                  <a:schemeClr val="bg1"/>
                </a:solidFill>
                <a:latin typeface="Cambria" panose="02040503050406030204" pitchFamily="18" charset="0"/>
              </a:rPr>
              <a:t> </a:t>
            </a:r>
            <a:r>
              <a:rPr lang="en-US" sz="3200" dirty="0" err="1">
                <a:solidFill>
                  <a:schemeClr val="bg1"/>
                </a:solidFill>
                <a:latin typeface="Cambria" panose="02040503050406030204" pitchFamily="18" charset="0"/>
              </a:rPr>
              <a:t>không</a:t>
            </a:r>
            <a:r>
              <a:rPr lang="en-US" sz="3200" dirty="0">
                <a:solidFill>
                  <a:schemeClr val="bg1"/>
                </a:solidFill>
                <a:latin typeface="Cambria" panose="02040503050406030204" pitchFamily="18" charset="0"/>
              </a:rPr>
              <a:t> </a:t>
            </a:r>
            <a:r>
              <a:rPr lang="en-US" sz="3200" dirty="0" err="1">
                <a:solidFill>
                  <a:schemeClr val="bg1"/>
                </a:solidFill>
                <a:latin typeface="Cambria" panose="02040503050406030204" pitchFamily="18" charset="0"/>
              </a:rPr>
              <a:t>bị</a:t>
            </a:r>
            <a:r>
              <a:rPr lang="en-US" sz="3200" dirty="0">
                <a:solidFill>
                  <a:schemeClr val="bg1"/>
                </a:solidFill>
                <a:latin typeface="Cambria" panose="02040503050406030204" pitchFamily="18" charset="0"/>
              </a:rPr>
              <a:t> </a:t>
            </a:r>
            <a:r>
              <a:rPr lang="en-US" sz="3200" dirty="0" err="1">
                <a:solidFill>
                  <a:schemeClr val="bg1"/>
                </a:solidFill>
                <a:latin typeface="Cambria" panose="02040503050406030204" pitchFamily="18" charset="0"/>
              </a:rPr>
              <a:t>hoà</a:t>
            </a:r>
            <a:r>
              <a:rPr lang="en-US" sz="3200" dirty="0">
                <a:solidFill>
                  <a:schemeClr val="bg1"/>
                </a:solidFill>
                <a:latin typeface="Cambria" panose="02040503050406030204" pitchFamily="18" charset="0"/>
              </a:rPr>
              <a:t> tan </a:t>
            </a:r>
            <a:r>
              <a:rPr lang="en-US" sz="3200" dirty="0" err="1">
                <a:solidFill>
                  <a:schemeClr val="bg1"/>
                </a:solidFill>
                <a:latin typeface="Cambria" panose="02040503050406030204" pitchFamily="18" charset="0"/>
              </a:rPr>
              <a:t>trong</a:t>
            </a:r>
            <a:r>
              <a:rPr lang="en-US" sz="3200" dirty="0">
                <a:solidFill>
                  <a:schemeClr val="bg1"/>
                </a:solidFill>
                <a:latin typeface="Cambria" panose="02040503050406030204" pitchFamily="18" charset="0"/>
              </a:rPr>
              <a:t> </a:t>
            </a:r>
            <a:r>
              <a:rPr lang="en-US" sz="3200" dirty="0" err="1">
                <a:solidFill>
                  <a:schemeClr val="bg1"/>
                </a:solidFill>
                <a:latin typeface="Cambria" panose="02040503050406030204" pitchFamily="18" charset="0"/>
              </a:rPr>
              <a:t>nước</a:t>
            </a:r>
            <a:endParaRPr lang="en-US" sz="3200" dirty="0">
              <a:solidFill>
                <a:schemeClr val="bg1"/>
              </a:solidFill>
              <a:latin typeface="Cambria" panose="02040503050406030204" pitchFamily="18" charset="0"/>
            </a:endParaRPr>
          </a:p>
        </p:txBody>
      </p:sp>
      <p:pic>
        <p:nvPicPr>
          <p:cNvPr id="37" name="Picture 12" descr="Các thiết bị lọc nước gia đình hiện đang có trên thị trường Việt Na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04627" y="3411592"/>
            <a:ext cx="2876860" cy="21001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3" name="TextBox 32"/>
          <p:cNvSpPr txBox="1"/>
          <p:nvPr/>
        </p:nvSpPr>
        <p:spPr>
          <a:xfrm>
            <a:off x="328190" y="1749243"/>
            <a:ext cx="2756504" cy="156966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en-US" sz="3200" dirty="0" err="1">
                <a:solidFill>
                  <a:schemeClr val="bg1"/>
                </a:solidFill>
                <a:latin typeface="Cambria" panose="02040503050406030204" pitchFamily="18" charset="0"/>
              </a:rPr>
              <a:t>Phễu</a:t>
            </a:r>
            <a:r>
              <a:rPr lang="en-US" sz="3200" dirty="0">
                <a:solidFill>
                  <a:schemeClr val="bg1"/>
                </a:solidFill>
                <a:latin typeface="Cambria" panose="02040503050406030204" pitchFamily="18" charset="0"/>
              </a:rPr>
              <a:t>: </a:t>
            </a:r>
            <a:r>
              <a:rPr lang="en-US" sz="3200" dirty="0" err="1">
                <a:solidFill>
                  <a:schemeClr val="bg1"/>
                </a:solidFill>
                <a:latin typeface="Cambria" panose="02040503050406030204" pitchFamily="18" charset="0"/>
              </a:rPr>
              <a:t>giấy</a:t>
            </a:r>
            <a:r>
              <a:rPr lang="en-US" sz="3200" dirty="0">
                <a:solidFill>
                  <a:schemeClr val="bg1"/>
                </a:solidFill>
                <a:latin typeface="Cambria" panose="02040503050406030204" pitchFamily="18" charset="0"/>
              </a:rPr>
              <a:t> </a:t>
            </a:r>
            <a:r>
              <a:rPr lang="en-US" sz="3200" dirty="0" err="1">
                <a:solidFill>
                  <a:schemeClr val="bg1"/>
                </a:solidFill>
                <a:latin typeface="Cambria" panose="02040503050406030204" pitchFamily="18" charset="0"/>
              </a:rPr>
              <a:t>lọc</a:t>
            </a:r>
            <a:r>
              <a:rPr lang="en-US" sz="3200" dirty="0">
                <a:solidFill>
                  <a:schemeClr val="bg1"/>
                </a:solidFill>
                <a:latin typeface="Cambria" panose="02040503050406030204" pitchFamily="18" charset="0"/>
              </a:rPr>
              <a:t>, </a:t>
            </a:r>
            <a:r>
              <a:rPr lang="en-US" sz="3200" dirty="0" err="1">
                <a:solidFill>
                  <a:schemeClr val="bg1"/>
                </a:solidFill>
                <a:latin typeface="Cambria" panose="02040503050406030204" pitchFamily="18" charset="0"/>
              </a:rPr>
              <a:t>bông</a:t>
            </a:r>
            <a:r>
              <a:rPr lang="en-US" sz="3200" dirty="0">
                <a:solidFill>
                  <a:schemeClr val="bg1"/>
                </a:solidFill>
                <a:latin typeface="Cambria" panose="02040503050406030204" pitchFamily="18" charset="0"/>
              </a:rPr>
              <a:t> </a:t>
            </a:r>
            <a:r>
              <a:rPr lang="en-US" sz="3200" dirty="0" err="1">
                <a:solidFill>
                  <a:schemeClr val="bg1"/>
                </a:solidFill>
                <a:latin typeface="Cambria" panose="02040503050406030204" pitchFamily="18" charset="0"/>
              </a:rPr>
              <a:t>lót</a:t>
            </a:r>
            <a:r>
              <a:rPr lang="en-US" sz="3200" dirty="0">
                <a:solidFill>
                  <a:schemeClr val="bg1"/>
                </a:solidFill>
                <a:latin typeface="Cambria" panose="02040503050406030204" pitchFamily="18" charset="0"/>
              </a:rPr>
              <a:t>,… </a:t>
            </a:r>
            <a:r>
              <a:rPr lang="en-US" sz="3200" dirty="0" err="1">
                <a:solidFill>
                  <a:schemeClr val="bg1"/>
                </a:solidFill>
                <a:latin typeface="Cambria" panose="02040503050406030204" pitchFamily="18" charset="0"/>
              </a:rPr>
              <a:t>lót</a:t>
            </a:r>
            <a:r>
              <a:rPr lang="en-US" sz="3200" dirty="0">
                <a:solidFill>
                  <a:schemeClr val="bg1"/>
                </a:solidFill>
                <a:latin typeface="Cambria" panose="02040503050406030204" pitchFamily="18" charset="0"/>
              </a:rPr>
              <a:t> ở </a:t>
            </a:r>
            <a:r>
              <a:rPr lang="en-US" sz="3200" dirty="0" err="1">
                <a:solidFill>
                  <a:schemeClr val="bg1"/>
                </a:solidFill>
                <a:latin typeface="Cambria" panose="02040503050406030204" pitchFamily="18" charset="0"/>
              </a:rPr>
              <a:t>phễu</a:t>
            </a:r>
            <a:endParaRPr lang="en-US" sz="3200" dirty="0">
              <a:solidFill>
                <a:schemeClr val="bg1"/>
              </a:solidFill>
              <a:latin typeface="Cambria" panose="02040503050406030204" pitchFamily="18" charset="0"/>
            </a:endParaRPr>
          </a:p>
        </p:txBody>
      </p:sp>
      <p:pic>
        <p:nvPicPr>
          <p:cNvPr id="38" name="Picture 2" descr="Hãy dùng phễu có lót bông để lọc hai chai nước | SGK Khoa học lớp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4903" y="3411592"/>
            <a:ext cx="2962275" cy="23431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166710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27751E-6 4.44342E-7 L 0.60594 -0.93705 " pathEditMode="relative" rAng="0" ptsTypes="AA">
                                      <p:cBhvr>
                                        <p:cTn id="6" dur="2000" fill="hold"/>
                                        <p:tgtEl>
                                          <p:spTgt spid="30"/>
                                        </p:tgtEl>
                                        <p:attrNameLst>
                                          <p:attrName>ppt_x</p:attrName>
                                          <p:attrName>ppt_y</p:attrName>
                                        </p:attrNameLst>
                                      </p:cBhvr>
                                      <p:rCtr x="30290" y="-46864"/>
                                    </p:animMotion>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barn(inVertical)">
                                      <p:cBhvr>
                                        <p:cTn id="11" dur="500"/>
                                        <p:tgtEl>
                                          <p:spTgt spid="33"/>
                                        </p:tgtEl>
                                      </p:cBhvr>
                                    </p:animEffect>
                                  </p:childTnLst>
                                </p:cTn>
                              </p:par>
                              <p:par>
                                <p:cTn id="12" presetID="16" presetClass="entr" presetSubtype="21" fill="hold" nodeType="with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barn(inVertical)">
                                      <p:cBhvr>
                                        <p:cTn id="14" dur="500"/>
                                        <p:tgtEl>
                                          <p:spTgt spid="3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barn(inVertical)">
                                      <p:cBhvr>
                                        <p:cTn id="19" dur="500"/>
                                        <p:tgtEl>
                                          <p:spTgt spid="31"/>
                                        </p:tgtEl>
                                      </p:cBhvr>
                                    </p:animEffect>
                                  </p:childTnLst>
                                </p:cTn>
                              </p:par>
                              <p:par>
                                <p:cTn id="20" presetID="16" presetClass="entr" presetSubtype="21" fill="hold" nodeType="with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barn(inVertical)">
                                      <p:cBhvr>
                                        <p:cTn id="22" dur="500"/>
                                        <p:tgtEl>
                                          <p:spTgt spid="3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barn(inVertical)">
                                      <p:cBhvr>
                                        <p:cTn id="2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4" grpId="0" animBg="1"/>
      <p:bldP spid="3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C0552B2D-97BC-496D-8A42-E2CA2C6F95FD}"/>
              </a:ext>
            </a:extLst>
          </p:cNvPr>
          <p:cNvGrpSpPr/>
          <p:nvPr/>
        </p:nvGrpSpPr>
        <p:grpSpPr>
          <a:xfrm>
            <a:off x="774853" y="134700"/>
            <a:ext cx="10120472" cy="522385"/>
            <a:chOff x="-2563432" y="464173"/>
            <a:chExt cx="10120472" cy="522385"/>
          </a:xfrm>
        </p:grpSpPr>
        <p:sp>
          <p:nvSpPr>
            <p:cNvPr id="7" name="矩形 6">
              <a:extLst>
                <a:ext uri="{FF2B5EF4-FFF2-40B4-BE49-F238E27FC236}">
                  <a16:creationId xmlns:a16="http://schemas.microsoft.com/office/drawing/2014/main" id="{4E105AE3-145F-4300-9634-25AE0B0D6E28}"/>
                </a:ext>
              </a:extLst>
            </p:cNvPr>
            <p:cNvSpPr/>
            <p:nvPr/>
          </p:nvSpPr>
          <p:spPr>
            <a:xfrm flipV="1">
              <a:off x="5431141" y="939542"/>
              <a:ext cx="2125899" cy="45720"/>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UTM Seagull" panose="02040603050506020204" pitchFamily="18" charset="0"/>
                <a:ea typeface="华文新魏" panose="02010800040101010101" pitchFamily="2" charset="-122"/>
              </a:endParaRPr>
            </a:p>
          </p:txBody>
        </p:sp>
        <p:sp>
          <p:nvSpPr>
            <p:cNvPr id="9" name="TextBox 8">
              <a:extLst>
                <a:ext uri="{FF2B5EF4-FFF2-40B4-BE49-F238E27FC236}">
                  <a16:creationId xmlns:a16="http://schemas.microsoft.com/office/drawing/2014/main" id="{D0FCDEAD-A297-4522-AF0E-9F146952C63E}"/>
                </a:ext>
              </a:extLst>
            </p:cNvPr>
            <p:cNvSpPr txBox="1">
              <a:spLocks noChangeArrowheads="1"/>
            </p:cNvSpPr>
            <p:nvPr/>
          </p:nvSpPr>
          <p:spPr bwMode="auto">
            <a:xfrm>
              <a:off x="-2563432" y="464173"/>
              <a:ext cx="3255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Hoạt</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a:t>
              </a:r>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động</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1</a:t>
              </a:r>
              <a:endParaRPr lang="zh-CN" altLang="en-US"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endParaRPr>
            </a:p>
          </p:txBody>
        </p:sp>
        <p:sp>
          <p:nvSpPr>
            <p:cNvPr id="14" name="矩形 13">
              <a:extLst>
                <a:ext uri="{FF2B5EF4-FFF2-40B4-BE49-F238E27FC236}">
                  <a16:creationId xmlns:a16="http://schemas.microsoft.com/office/drawing/2014/main" id="{2D9D2420-BC20-4BC7-8483-263E3A73EEFA}"/>
                </a:ext>
              </a:extLst>
            </p:cNvPr>
            <p:cNvSpPr/>
            <p:nvPr/>
          </p:nvSpPr>
          <p:spPr>
            <a:xfrm flipV="1">
              <a:off x="-2081640" y="939542"/>
              <a:ext cx="2257736" cy="47016"/>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UTM Seagull" panose="02040603050506020204" pitchFamily="18" charset="0"/>
                <a:ea typeface="华文新魏" panose="02010800040101010101" pitchFamily="2" charset="-122"/>
              </a:endParaRPr>
            </a:p>
          </p:txBody>
        </p:sp>
      </p:grpSp>
      <p:sp>
        <p:nvSpPr>
          <p:cNvPr id="2" name="TextBox 1"/>
          <p:cNvSpPr txBox="1"/>
          <p:nvPr/>
        </p:nvSpPr>
        <p:spPr>
          <a:xfrm>
            <a:off x="3514381" y="328368"/>
            <a:ext cx="5475383" cy="523220"/>
          </a:xfrm>
          <a:prstGeom prst="rect">
            <a:avLst/>
          </a:prstGeom>
          <a:noFill/>
        </p:spPr>
        <p:txBody>
          <a:bodyPr wrap="square" rtlCol="0">
            <a:spAutoFit/>
          </a:bodyPr>
          <a:lstStyle/>
          <a:p>
            <a:r>
              <a:rPr lang="en-US" sz="2800" dirty="0">
                <a:latin typeface="UTM Seagull" panose="02040603050506020204" pitchFamily="18" charset="0"/>
              </a:rPr>
              <a:t>MỘT SỐ CÁCH LÀM SẠCH NƯỚC</a:t>
            </a:r>
          </a:p>
        </p:txBody>
      </p:sp>
      <p:grpSp>
        <p:nvGrpSpPr>
          <p:cNvPr id="18" name="Group 17"/>
          <p:cNvGrpSpPr/>
          <p:nvPr/>
        </p:nvGrpSpPr>
        <p:grpSpPr>
          <a:xfrm>
            <a:off x="131067" y="6585063"/>
            <a:ext cx="3264104" cy="1722149"/>
            <a:chOff x="378613" y="3288449"/>
            <a:chExt cx="3264104" cy="1722149"/>
          </a:xfrm>
        </p:grpSpPr>
        <p:grpSp>
          <p:nvGrpSpPr>
            <p:cNvPr id="19" name="Group 18"/>
            <p:cNvGrpSpPr/>
            <p:nvPr/>
          </p:nvGrpSpPr>
          <p:grpSpPr>
            <a:xfrm>
              <a:off x="378613" y="4139746"/>
              <a:ext cx="3264104" cy="870852"/>
              <a:chOff x="2134161" y="3506880"/>
              <a:chExt cx="3264104" cy="870852"/>
            </a:xfrm>
            <a:solidFill>
              <a:schemeClr val="accent4">
                <a:lumMod val="20000"/>
                <a:lumOff val="80000"/>
              </a:schemeClr>
            </a:solidFill>
          </p:grpSpPr>
          <p:sp>
            <p:nvSpPr>
              <p:cNvPr id="21" name="TextBox 20"/>
              <p:cNvSpPr txBox="1"/>
              <p:nvPr/>
            </p:nvSpPr>
            <p:spPr>
              <a:xfrm>
                <a:off x="2134161" y="3526435"/>
                <a:ext cx="3264104" cy="851297"/>
              </a:xfrm>
              <a:prstGeom prst="roundRect">
                <a:avLst/>
              </a:prstGeom>
              <a:grpFill/>
              <a:ln>
                <a:solidFill>
                  <a:schemeClr val="bg1"/>
                </a:solidFill>
              </a:ln>
            </p:spPr>
            <p:txBody>
              <a:bodyPr wrap="square" rtlCol="0">
                <a:spAutoFit/>
              </a:bodyPr>
              <a:lstStyle/>
              <a:p>
                <a:endParaRPr lang="en-US" sz="4400" b="1" dirty="0">
                  <a:latin typeface="Cambria" panose="02040503050406030204" pitchFamily="18" charset="0"/>
                </a:endParaRPr>
              </a:p>
            </p:txBody>
          </p:sp>
          <p:sp>
            <p:nvSpPr>
              <p:cNvPr id="24" name="TextBox 23"/>
              <p:cNvSpPr txBox="1"/>
              <p:nvPr/>
            </p:nvSpPr>
            <p:spPr>
              <a:xfrm>
                <a:off x="2267280" y="3506880"/>
                <a:ext cx="2997863" cy="851297"/>
              </a:xfrm>
              <a:prstGeom prst="roundRect">
                <a:avLst/>
              </a:prstGeom>
              <a:solidFill>
                <a:srgbClr val="C14C3A"/>
              </a:solidFill>
            </p:spPr>
            <p:txBody>
              <a:bodyPr wrap="square" rtlCol="0">
                <a:spAutoFit/>
              </a:bodyPr>
              <a:lstStyle/>
              <a:p>
                <a:r>
                  <a:rPr lang="en-US" sz="4400" b="1" dirty="0" err="1">
                    <a:latin typeface="Cambria" panose="02040503050406030204" pitchFamily="18" charset="0"/>
                  </a:rPr>
                  <a:t>Khử</a:t>
                </a:r>
                <a:r>
                  <a:rPr lang="en-US" sz="4400" b="1" dirty="0">
                    <a:latin typeface="Cambria" panose="02040503050406030204" pitchFamily="18" charset="0"/>
                  </a:rPr>
                  <a:t> </a:t>
                </a:r>
                <a:r>
                  <a:rPr lang="en-US" sz="4400" b="1" dirty="0" err="1">
                    <a:latin typeface="Cambria" panose="02040503050406030204" pitchFamily="18" charset="0"/>
                  </a:rPr>
                  <a:t>trùng</a:t>
                </a:r>
                <a:endParaRPr lang="en-US" sz="4400" b="1" dirty="0">
                  <a:latin typeface="Cambria" panose="02040503050406030204" pitchFamily="18" charset="0"/>
                </a:endParaRPr>
              </a:p>
            </p:txBody>
          </p:sp>
        </p:grpSp>
        <p:pic>
          <p:nvPicPr>
            <p:cNvPr id="20" name="Picture 2" descr="Free Png Download Smiling Water Drop Png Images Background - Cartoon Water  Drop Png, Transparent Png - 850x722 (#68841) - PinPn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foregroundMark x1="68810" y1="53191" x2="68810" y2="53191"/>
                          <a14:foregroundMark x1="59881" y1="51862" x2="59881" y2="51862"/>
                          <a14:foregroundMark x1="71310" y1="47473" x2="71310" y2="47473"/>
                          <a14:foregroundMark x1="62738" y1="47473" x2="62738" y2="47473"/>
                          <a14:foregroundMark x1="58214" y1="47074" x2="58214" y2="47074"/>
                          <a14:foregroundMark x1="54762" y1="56915" x2="54762" y2="56915"/>
                          <a14:foregroundMark x1="67024" y1="55053" x2="67024" y2="55053"/>
                          <a14:foregroundMark x1="83810" y1="7979" x2="83810" y2="7979"/>
                          <a14:foregroundMark x1="68452" y1="50133" x2="68452" y2="50133"/>
                          <a14:foregroundMark x1="53690" y1="32181" x2="53690" y2="3218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77199" y="3288449"/>
              <a:ext cx="1194987" cy="1069798"/>
            </a:xfrm>
            <a:prstGeom prst="rect">
              <a:avLst/>
            </a:prstGeom>
            <a:noFill/>
            <a:extLst>
              <a:ext uri="{909E8E84-426E-40DD-AFC4-6F175D3DCCD1}">
                <a14:hiddenFill xmlns:a14="http://schemas.microsoft.com/office/drawing/2010/main">
                  <a:solidFill>
                    <a:srgbClr val="FFFFFF"/>
                  </a:solidFill>
                </a14:hiddenFill>
              </a:ext>
            </a:extLst>
          </p:spPr>
        </p:pic>
      </p:grpSp>
      <p:sp>
        <p:nvSpPr>
          <p:cNvPr id="27" name="Rectangle 26"/>
          <p:cNvSpPr/>
          <p:nvPr/>
        </p:nvSpPr>
        <p:spPr>
          <a:xfrm>
            <a:off x="881588" y="1566978"/>
            <a:ext cx="6092825" cy="1077218"/>
          </a:xfrm>
          <a:prstGeom prst="rect">
            <a:avLst/>
          </a:prstGeom>
        </p:spPr>
        <p:style>
          <a:lnRef idx="3">
            <a:schemeClr val="lt1"/>
          </a:lnRef>
          <a:fillRef idx="1">
            <a:schemeClr val="accent6"/>
          </a:fillRef>
          <a:effectRef idx="1">
            <a:schemeClr val="accent6"/>
          </a:effectRef>
          <a:fontRef idx="minor">
            <a:schemeClr val="lt1"/>
          </a:fontRef>
        </p:style>
        <p:txBody>
          <a:bodyPr>
            <a:spAutoFit/>
          </a:bodyPr>
          <a:lstStyle/>
          <a:p>
            <a:r>
              <a:rPr lang="nl-NL" sz="3200" b="1" i="1" dirty="0">
                <a:latin typeface="Cambria" panose="02040503050406030204" pitchFamily="18" charset="0"/>
                <a:ea typeface="Times New Roman" panose="02020603050405020304" pitchFamily="18" charset="0"/>
              </a:rPr>
              <a:t>Pha vào nước những chất khử trùng như nước gia- ven. </a:t>
            </a:r>
            <a:endParaRPr lang="en-US" sz="3200" dirty="0">
              <a:latin typeface="Cambria" panose="02040503050406030204" pitchFamily="18" charset="0"/>
            </a:endParaRPr>
          </a:p>
        </p:txBody>
      </p:sp>
      <p:grpSp>
        <p:nvGrpSpPr>
          <p:cNvPr id="4" name="Group 3"/>
          <p:cNvGrpSpPr/>
          <p:nvPr/>
        </p:nvGrpSpPr>
        <p:grpSpPr>
          <a:xfrm>
            <a:off x="827146" y="2986152"/>
            <a:ext cx="7534656" cy="2151878"/>
            <a:chOff x="827146" y="2986152"/>
            <a:chExt cx="7534656" cy="2151878"/>
          </a:xfrm>
        </p:grpSpPr>
        <p:sp>
          <p:nvSpPr>
            <p:cNvPr id="25" name="TextBox 24"/>
            <p:cNvSpPr txBox="1"/>
            <p:nvPr/>
          </p:nvSpPr>
          <p:spPr>
            <a:xfrm>
              <a:off x="827146" y="2986152"/>
              <a:ext cx="2048415" cy="584775"/>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en-US" sz="3200" dirty="0" err="1">
                  <a:latin typeface="Cambria" panose="02040503050406030204" pitchFamily="18" charset="0"/>
                </a:rPr>
                <a:t>Tác</a:t>
              </a:r>
              <a:r>
                <a:rPr lang="en-US" sz="3200" dirty="0">
                  <a:latin typeface="Cambria" panose="02040503050406030204" pitchFamily="18" charset="0"/>
                </a:rPr>
                <a:t> </a:t>
              </a:r>
              <a:r>
                <a:rPr lang="en-US" sz="3200" dirty="0" err="1">
                  <a:latin typeface="Cambria" panose="02040503050406030204" pitchFamily="18" charset="0"/>
                </a:rPr>
                <a:t>dụng</a:t>
              </a:r>
              <a:endParaRPr lang="en-US" sz="3200" dirty="0">
                <a:latin typeface="Cambria" panose="02040503050406030204" pitchFamily="18" charset="0"/>
              </a:endParaRPr>
            </a:p>
          </p:txBody>
        </p:sp>
        <p:sp>
          <p:nvSpPr>
            <p:cNvPr id="28" name="Rectangle 27"/>
            <p:cNvSpPr/>
            <p:nvPr/>
          </p:nvSpPr>
          <p:spPr>
            <a:xfrm>
              <a:off x="827146" y="3568370"/>
              <a:ext cx="7534656" cy="1569660"/>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r>
                <a:rPr lang="nl-NL" sz="3200" b="1" i="1" dirty="0">
                  <a:latin typeface="Cambria" panose="02040503050406030204" pitchFamily="18" charset="0"/>
                  <a:ea typeface="Times New Roman" panose="02020603050405020304" pitchFamily="18" charset="0"/>
                </a:rPr>
                <a:t>Diệt vi khuẩn. </a:t>
              </a:r>
              <a:r>
                <a:rPr lang="nl-NL" sz="3200" b="1" i="1" dirty="0">
                  <a:solidFill>
                    <a:schemeClr val="tx1"/>
                  </a:solidFill>
                  <a:latin typeface="Cambria" panose="02040503050406030204" pitchFamily="18" charset="0"/>
                  <a:ea typeface="Times New Roman" panose="02020603050405020304" pitchFamily="18" charset="0"/>
                </a:rPr>
                <a:t>Tuy nhiên, </a:t>
              </a:r>
              <a:r>
                <a:rPr lang="nl-NL" sz="3200" b="1" dirty="0">
                  <a:solidFill>
                    <a:schemeClr val="tx1"/>
                  </a:solidFill>
                  <a:latin typeface="Cambria" panose="02040503050406030204" pitchFamily="18" charset="0"/>
                  <a:ea typeface="Times New Roman" panose="02020603050405020304" pitchFamily="18" charset="0"/>
                </a:rPr>
                <a:t>chất này </a:t>
              </a:r>
              <a:r>
                <a:rPr lang="vi-VN" sz="3200" dirty="0">
                  <a:solidFill>
                    <a:schemeClr val="tx1"/>
                  </a:solidFill>
                  <a:latin typeface="Cambria" panose="02040503050406030204" pitchFamily="18" charset="0"/>
                </a:rPr>
                <a:t>là chất nguy hiểm và có ảnh hưởng không tốt đến sức khỏe người sử dụng</a:t>
              </a:r>
              <a:r>
                <a:rPr lang="en-US" sz="3200" dirty="0">
                  <a:solidFill>
                    <a:schemeClr val="tx1"/>
                  </a:solidFill>
                  <a:latin typeface="Cambria" panose="02040503050406030204" pitchFamily="18" charset="0"/>
                </a:rPr>
                <a:t>.</a:t>
              </a:r>
              <a:endParaRPr lang="vi-VN" sz="3200" dirty="0">
                <a:solidFill>
                  <a:schemeClr val="tx1"/>
                </a:solidFill>
                <a:latin typeface="Cambria" panose="02040503050406030204" pitchFamily="18" charset="0"/>
              </a:endParaRPr>
            </a:p>
          </p:txBody>
        </p:sp>
      </p:grpSp>
      <p:pic>
        <p:nvPicPr>
          <p:cNvPr id="29" name="Picture 4" descr="Nước javel được sử dụng trong tẩy trắng vả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700563">
            <a:off x="8299060" y="1266297"/>
            <a:ext cx="3066630" cy="2302073"/>
          </a:xfrm>
          <a:prstGeom prst="round2DiagRect">
            <a:avLst>
              <a:gd name="adj1" fmla="val 16667"/>
              <a:gd name="adj2" fmla="val 0"/>
            </a:avLst>
          </a:prstGeom>
          <a:ln w="88900" cap="sq">
            <a:solidFill>
              <a:schemeClr val="tx1"/>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3978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2.96914E-7 3.10113E-6 L 0.70035 -0.45268 " pathEditMode="relative" rAng="0" ptsTypes="AA">
                                      <p:cBhvr>
                                        <p:cTn id="11" dur="2000" fill="hold"/>
                                        <p:tgtEl>
                                          <p:spTgt spid="18"/>
                                        </p:tgtEl>
                                        <p:attrNameLst>
                                          <p:attrName>ppt_x</p:attrName>
                                          <p:attrName>ppt_y</p:attrName>
                                        </p:attrNameLst>
                                      </p:cBhvr>
                                      <p:rCtr x="35018" y="-22634"/>
                                    </p:animMotion>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barn(inVertical)">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C0552B2D-97BC-496D-8A42-E2CA2C6F95FD}"/>
              </a:ext>
            </a:extLst>
          </p:cNvPr>
          <p:cNvGrpSpPr/>
          <p:nvPr/>
        </p:nvGrpSpPr>
        <p:grpSpPr>
          <a:xfrm>
            <a:off x="774853" y="134700"/>
            <a:ext cx="10120472" cy="522385"/>
            <a:chOff x="-2563432" y="464173"/>
            <a:chExt cx="10120472" cy="522385"/>
          </a:xfrm>
        </p:grpSpPr>
        <p:sp>
          <p:nvSpPr>
            <p:cNvPr id="7" name="矩形 6">
              <a:extLst>
                <a:ext uri="{FF2B5EF4-FFF2-40B4-BE49-F238E27FC236}">
                  <a16:creationId xmlns:a16="http://schemas.microsoft.com/office/drawing/2014/main" id="{4E105AE3-145F-4300-9634-25AE0B0D6E28}"/>
                </a:ext>
              </a:extLst>
            </p:cNvPr>
            <p:cNvSpPr/>
            <p:nvPr/>
          </p:nvSpPr>
          <p:spPr>
            <a:xfrm flipV="1">
              <a:off x="5431141" y="939542"/>
              <a:ext cx="2125899" cy="45720"/>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UTM Seagull" panose="02040603050506020204" pitchFamily="18" charset="0"/>
                <a:ea typeface="华文新魏" panose="02010800040101010101" pitchFamily="2" charset="-122"/>
              </a:endParaRPr>
            </a:p>
          </p:txBody>
        </p:sp>
        <p:sp>
          <p:nvSpPr>
            <p:cNvPr id="9" name="TextBox 8">
              <a:extLst>
                <a:ext uri="{FF2B5EF4-FFF2-40B4-BE49-F238E27FC236}">
                  <a16:creationId xmlns:a16="http://schemas.microsoft.com/office/drawing/2014/main" id="{D0FCDEAD-A297-4522-AF0E-9F146952C63E}"/>
                </a:ext>
              </a:extLst>
            </p:cNvPr>
            <p:cNvSpPr txBox="1">
              <a:spLocks noChangeArrowheads="1"/>
            </p:cNvSpPr>
            <p:nvPr/>
          </p:nvSpPr>
          <p:spPr bwMode="auto">
            <a:xfrm>
              <a:off x="-2563432" y="464173"/>
              <a:ext cx="3255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Hoạt</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a:t>
              </a:r>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động</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1</a:t>
              </a:r>
              <a:endParaRPr lang="zh-CN" altLang="en-US"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endParaRPr>
            </a:p>
          </p:txBody>
        </p:sp>
        <p:sp>
          <p:nvSpPr>
            <p:cNvPr id="14" name="矩形 13">
              <a:extLst>
                <a:ext uri="{FF2B5EF4-FFF2-40B4-BE49-F238E27FC236}">
                  <a16:creationId xmlns:a16="http://schemas.microsoft.com/office/drawing/2014/main" id="{2D9D2420-BC20-4BC7-8483-263E3A73EEFA}"/>
                </a:ext>
              </a:extLst>
            </p:cNvPr>
            <p:cNvSpPr/>
            <p:nvPr/>
          </p:nvSpPr>
          <p:spPr>
            <a:xfrm flipV="1">
              <a:off x="-2081640" y="939542"/>
              <a:ext cx="2257736" cy="47016"/>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UTM Seagull" panose="02040603050506020204" pitchFamily="18" charset="0"/>
                <a:ea typeface="华文新魏" panose="02010800040101010101" pitchFamily="2" charset="-122"/>
              </a:endParaRPr>
            </a:p>
          </p:txBody>
        </p:sp>
      </p:grpSp>
      <p:sp>
        <p:nvSpPr>
          <p:cNvPr id="2" name="TextBox 1"/>
          <p:cNvSpPr txBox="1"/>
          <p:nvPr/>
        </p:nvSpPr>
        <p:spPr>
          <a:xfrm>
            <a:off x="3514381" y="328368"/>
            <a:ext cx="5475383" cy="523220"/>
          </a:xfrm>
          <a:prstGeom prst="rect">
            <a:avLst/>
          </a:prstGeom>
          <a:noFill/>
        </p:spPr>
        <p:txBody>
          <a:bodyPr wrap="square" rtlCol="0">
            <a:spAutoFit/>
          </a:bodyPr>
          <a:lstStyle/>
          <a:p>
            <a:r>
              <a:rPr lang="en-US" sz="2800" dirty="0">
                <a:latin typeface="UTM Seagull" panose="02040603050506020204" pitchFamily="18" charset="0"/>
              </a:rPr>
              <a:t>MỘT SỐ CÁCH LÀM SẠCH NƯỚC</a:t>
            </a:r>
          </a:p>
        </p:txBody>
      </p:sp>
      <p:sp>
        <p:nvSpPr>
          <p:cNvPr id="33" name="TextBox 32"/>
          <p:cNvSpPr txBox="1"/>
          <p:nvPr/>
        </p:nvSpPr>
        <p:spPr>
          <a:xfrm>
            <a:off x="485465" y="1403166"/>
            <a:ext cx="6378044" cy="584775"/>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nl-NL" sz="3200" b="1" i="1" dirty="0">
                <a:latin typeface="Cambria" panose="02040503050406030204" pitchFamily="18" charset="0"/>
              </a:rPr>
              <a:t>Đun nước cho tới khi sôi </a:t>
            </a:r>
            <a:r>
              <a:rPr lang="nl-NL" sz="3200" b="1" i="1" dirty="0">
                <a:solidFill>
                  <a:schemeClr val="accent2">
                    <a:lumMod val="60000"/>
                    <a:lumOff val="40000"/>
                  </a:schemeClr>
                </a:solidFill>
                <a:latin typeface="Cambria" panose="02040503050406030204" pitchFamily="18" charset="0"/>
              </a:rPr>
              <a:t>100 độ C</a:t>
            </a:r>
            <a:endParaRPr lang="en-US" sz="3200" dirty="0">
              <a:solidFill>
                <a:schemeClr val="accent2">
                  <a:lumMod val="60000"/>
                  <a:lumOff val="40000"/>
                </a:schemeClr>
              </a:solidFill>
              <a:latin typeface="Cambria" panose="02040503050406030204" pitchFamily="18" charset="0"/>
            </a:endParaRPr>
          </a:p>
        </p:txBody>
      </p:sp>
      <p:pic>
        <p:nvPicPr>
          <p:cNvPr id="35" name="Picture 2" descr="Nguy hiểm chết người khi uống nước đun sôi lại nhiều lần - Báo Người lao  độ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929600">
            <a:off x="8076830" y="2258340"/>
            <a:ext cx="3112238" cy="20736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424230" y="2249195"/>
            <a:ext cx="6760718" cy="2249122"/>
            <a:chOff x="315870" y="2525122"/>
            <a:chExt cx="6760718" cy="2249122"/>
          </a:xfrm>
          <a:solidFill>
            <a:schemeClr val="accent6">
              <a:lumMod val="75000"/>
            </a:schemeClr>
          </a:solidFill>
        </p:grpSpPr>
        <p:sp>
          <p:nvSpPr>
            <p:cNvPr id="3" name="Rectangle 2"/>
            <p:cNvSpPr/>
            <p:nvPr/>
          </p:nvSpPr>
          <p:spPr>
            <a:xfrm>
              <a:off x="983763" y="3204584"/>
              <a:ext cx="6092825" cy="1569660"/>
            </a:xfrm>
            <a:prstGeom prst="rect">
              <a:avLst/>
            </a:prstGeom>
            <a:grpFill/>
          </p:spPr>
          <p:style>
            <a:lnRef idx="3">
              <a:schemeClr val="lt1"/>
            </a:lnRef>
            <a:fillRef idx="1">
              <a:schemeClr val="dk1"/>
            </a:fillRef>
            <a:effectRef idx="1">
              <a:schemeClr val="dk1"/>
            </a:effectRef>
            <a:fontRef idx="minor">
              <a:schemeClr val="lt1"/>
            </a:fontRef>
          </p:style>
          <p:txBody>
            <a:bodyPr>
              <a:spAutoFit/>
            </a:bodyPr>
            <a:lstStyle/>
            <a:p>
              <a:r>
                <a:rPr lang="nl-NL" sz="3200" b="1" i="1" dirty="0">
                  <a:latin typeface="Cambria" panose="02040503050406030204" pitchFamily="18" charset="0"/>
                </a:rPr>
                <a:t>Phần lớn vi khuẩn chết hết. Nước bốc hơi mạnh, mùi thuốc khử trùng cũng hết. </a:t>
              </a:r>
              <a:endParaRPr lang="en-US" sz="3200" dirty="0">
                <a:latin typeface="Cambria" panose="02040503050406030204" pitchFamily="18" charset="0"/>
              </a:endParaRPr>
            </a:p>
          </p:txBody>
        </p:sp>
        <p:sp>
          <p:nvSpPr>
            <p:cNvPr id="34" name="TextBox 33"/>
            <p:cNvSpPr txBox="1"/>
            <p:nvPr/>
          </p:nvSpPr>
          <p:spPr>
            <a:xfrm>
              <a:off x="315870" y="2525122"/>
              <a:ext cx="2048415" cy="584775"/>
            </a:xfrm>
            <a:prstGeom prst="rect">
              <a:avLst/>
            </a:prstGeom>
            <a:grpFill/>
          </p:spPr>
          <p:style>
            <a:lnRef idx="3">
              <a:schemeClr val="lt1"/>
            </a:lnRef>
            <a:fillRef idx="1">
              <a:schemeClr val="dk1"/>
            </a:fillRef>
            <a:effectRef idx="1">
              <a:schemeClr val="dk1"/>
            </a:effectRef>
            <a:fontRef idx="minor">
              <a:schemeClr val="lt1"/>
            </a:fontRef>
          </p:style>
          <p:txBody>
            <a:bodyPr wrap="square" rtlCol="0">
              <a:spAutoFit/>
            </a:bodyPr>
            <a:lstStyle/>
            <a:p>
              <a:r>
                <a:rPr lang="en-US" sz="3200" dirty="0" err="1">
                  <a:latin typeface="Cambria" panose="02040503050406030204" pitchFamily="18" charset="0"/>
                </a:rPr>
                <a:t>Tác</a:t>
              </a:r>
              <a:r>
                <a:rPr lang="en-US" sz="3200" dirty="0">
                  <a:latin typeface="Cambria" panose="02040503050406030204" pitchFamily="18" charset="0"/>
                </a:rPr>
                <a:t> </a:t>
              </a:r>
              <a:r>
                <a:rPr lang="en-US" sz="3200" dirty="0" err="1">
                  <a:latin typeface="Cambria" panose="02040503050406030204" pitchFamily="18" charset="0"/>
                </a:rPr>
                <a:t>dụng</a:t>
              </a:r>
              <a:endParaRPr lang="en-US" sz="3200" dirty="0">
                <a:latin typeface="Cambria" panose="02040503050406030204" pitchFamily="18" charset="0"/>
              </a:endParaRPr>
            </a:p>
          </p:txBody>
        </p:sp>
      </p:grpSp>
      <p:grpSp>
        <p:nvGrpSpPr>
          <p:cNvPr id="23" name="Group 22"/>
          <p:cNvGrpSpPr/>
          <p:nvPr/>
        </p:nvGrpSpPr>
        <p:grpSpPr>
          <a:xfrm>
            <a:off x="2365430" y="6961766"/>
            <a:ext cx="3110326" cy="2063272"/>
            <a:chOff x="6701391" y="2557783"/>
            <a:chExt cx="3330664" cy="2280633"/>
          </a:xfrm>
        </p:grpSpPr>
        <p:grpSp>
          <p:nvGrpSpPr>
            <p:cNvPr id="26" name="Group 25"/>
            <p:cNvGrpSpPr/>
            <p:nvPr/>
          </p:nvGrpSpPr>
          <p:grpSpPr>
            <a:xfrm>
              <a:off x="6701391" y="3987119"/>
              <a:ext cx="3264104" cy="851297"/>
              <a:chOff x="6701391" y="3987119"/>
              <a:chExt cx="3264104" cy="851297"/>
            </a:xfrm>
          </p:grpSpPr>
          <p:sp>
            <p:nvSpPr>
              <p:cNvPr id="31" name="TextBox 30"/>
              <p:cNvSpPr txBox="1"/>
              <p:nvPr/>
            </p:nvSpPr>
            <p:spPr>
              <a:xfrm>
                <a:off x="6701391" y="3987119"/>
                <a:ext cx="3264104" cy="851297"/>
              </a:xfrm>
              <a:prstGeom prst="roundRect">
                <a:avLst/>
              </a:prstGeom>
              <a:solidFill>
                <a:schemeClr val="accent4">
                  <a:lumMod val="20000"/>
                  <a:lumOff val="80000"/>
                </a:schemeClr>
              </a:solidFill>
              <a:ln>
                <a:solidFill>
                  <a:schemeClr val="bg1"/>
                </a:solidFill>
              </a:ln>
            </p:spPr>
            <p:txBody>
              <a:bodyPr wrap="square" rtlCol="0">
                <a:spAutoFit/>
              </a:bodyPr>
              <a:lstStyle/>
              <a:p>
                <a:endParaRPr lang="en-US" sz="4400" b="1" dirty="0">
                  <a:latin typeface="Cambria" panose="02040503050406030204" pitchFamily="18" charset="0"/>
                </a:endParaRPr>
              </a:p>
            </p:txBody>
          </p:sp>
          <p:sp>
            <p:nvSpPr>
              <p:cNvPr id="32" name="TextBox 31"/>
              <p:cNvSpPr txBox="1"/>
              <p:nvPr/>
            </p:nvSpPr>
            <p:spPr>
              <a:xfrm>
                <a:off x="6834512" y="3987119"/>
                <a:ext cx="2997863" cy="851297"/>
              </a:xfrm>
              <a:prstGeom prst="roundRect">
                <a:avLst/>
              </a:prstGeom>
              <a:solidFill>
                <a:schemeClr val="accent1">
                  <a:lumMod val="75000"/>
                </a:schemeClr>
              </a:solidFill>
            </p:spPr>
            <p:txBody>
              <a:bodyPr wrap="square" rtlCol="0">
                <a:spAutoFit/>
              </a:bodyPr>
              <a:lstStyle/>
              <a:p>
                <a:pPr algn="ctr"/>
                <a:r>
                  <a:rPr lang="en-US" sz="4400" b="1" dirty="0" err="1">
                    <a:latin typeface="Cambria" panose="02040503050406030204" pitchFamily="18" charset="0"/>
                  </a:rPr>
                  <a:t>Đun</a:t>
                </a:r>
                <a:r>
                  <a:rPr lang="en-US" sz="4400" b="1" dirty="0">
                    <a:latin typeface="Cambria" panose="02040503050406030204" pitchFamily="18" charset="0"/>
                  </a:rPr>
                  <a:t> </a:t>
                </a:r>
                <a:r>
                  <a:rPr lang="en-US" sz="4400" b="1" dirty="0" err="1">
                    <a:latin typeface="Cambria" panose="02040503050406030204" pitchFamily="18" charset="0"/>
                  </a:rPr>
                  <a:t>sôi</a:t>
                </a:r>
                <a:endParaRPr lang="en-US" sz="4400" b="1" dirty="0">
                  <a:latin typeface="Cambria" panose="02040503050406030204" pitchFamily="18" charset="0"/>
                </a:endParaRPr>
              </a:p>
            </p:txBody>
          </p:sp>
        </p:grpSp>
        <p:pic>
          <p:nvPicPr>
            <p:cNvPr id="30" name="Picture 2" descr="Free Png Download Smiling Water Drop Png Images Background - Cartoon Water  Drop Png, Transparent Png - 850x722 (#68841) - Pin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foregroundMark x1="68810" y1="53191" x2="68810" y2="53191"/>
                          <a14:foregroundMark x1="59881" y1="51862" x2="59881" y2="51862"/>
                          <a14:foregroundMark x1="71310" y1="47473" x2="71310" y2="47473"/>
                          <a14:foregroundMark x1="62738" y1="47473" x2="62738" y2="47473"/>
                          <a14:foregroundMark x1="58214" y1="47074" x2="58214" y2="47074"/>
                          <a14:foregroundMark x1="54762" y1="56915" x2="54762" y2="56915"/>
                          <a14:foregroundMark x1="67024" y1="55053" x2="67024" y2="55053"/>
                          <a14:foregroundMark x1="83810" y1="7979" x2="83810" y2="7979"/>
                          <a14:foregroundMark x1="68452" y1="50133" x2="68452" y2="50133"/>
                          <a14:foregroundMark x1="53690" y1="32181" x2="53690" y2="32181"/>
                        </a14:backgroundRemoval>
                      </a14:imgEffect>
                    </a14:imgLayer>
                  </a14:imgProps>
                </a:ext>
                <a:ext uri="{28A0092B-C50C-407E-A947-70E740481C1C}">
                  <a14:useLocalDpi xmlns:a14="http://schemas.microsoft.com/office/drawing/2010/main" val="0"/>
                </a:ext>
              </a:extLst>
            </a:blip>
            <a:srcRect/>
            <a:stretch>
              <a:fillRect/>
            </a:stretch>
          </p:blipFill>
          <p:spPr bwMode="auto">
            <a:xfrm>
              <a:off x="8124287" y="2557783"/>
              <a:ext cx="1907768" cy="170790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1039542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randombar(horizontal)">
                                      <p:cBhvr>
                                        <p:cTn id="7" dur="500"/>
                                        <p:tgtEl>
                                          <p:spTgt spid="35"/>
                                        </p:tgtEl>
                                      </p:cBhvr>
                                    </p:animEffect>
                                  </p:childTnLst>
                                </p:cTn>
                              </p:par>
                              <p:par>
                                <p:cTn id="8" presetID="42" presetClass="path" presetSubtype="0" accel="50000" decel="50000" fill="hold" nodeType="withEffect">
                                  <p:stCondLst>
                                    <p:cond delay="0"/>
                                  </p:stCondLst>
                                  <p:childTnLst>
                                    <p:animMotion origin="layout" path="M 3.7596E-6 4.72113E-7 L 0.19716 -0.46656 " pathEditMode="relative" rAng="0" ptsTypes="AA">
                                      <p:cBhvr>
                                        <p:cTn id="9" dur="2000" fill="hold"/>
                                        <p:tgtEl>
                                          <p:spTgt spid="23"/>
                                        </p:tgtEl>
                                        <p:attrNameLst>
                                          <p:attrName>ppt_x</p:attrName>
                                          <p:attrName>ppt_y</p:attrName>
                                        </p:attrNameLst>
                                      </p:cBhvr>
                                      <p:rCtr x="9858" y="-23328"/>
                                    </p:animMotion>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barn(inVertical)">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C0552B2D-97BC-496D-8A42-E2CA2C6F95FD}"/>
              </a:ext>
            </a:extLst>
          </p:cNvPr>
          <p:cNvGrpSpPr/>
          <p:nvPr/>
        </p:nvGrpSpPr>
        <p:grpSpPr>
          <a:xfrm>
            <a:off x="774853" y="134700"/>
            <a:ext cx="10120472" cy="522385"/>
            <a:chOff x="-2563432" y="464173"/>
            <a:chExt cx="10120472" cy="522385"/>
          </a:xfrm>
        </p:grpSpPr>
        <p:sp>
          <p:nvSpPr>
            <p:cNvPr id="7" name="矩形 6">
              <a:extLst>
                <a:ext uri="{FF2B5EF4-FFF2-40B4-BE49-F238E27FC236}">
                  <a16:creationId xmlns:a16="http://schemas.microsoft.com/office/drawing/2014/main" id="{4E105AE3-145F-4300-9634-25AE0B0D6E28}"/>
                </a:ext>
              </a:extLst>
            </p:cNvPr>
            <p:cNvSpPr/>
            <p:nvPr/>
          </p:nvSpPr>
          <p:spPr>
            <a:xfrm flipV="1">
              <a:off x="5431141" y="939542"/>
              <a:ext cx="2125899" cy="45720"/>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UTM Seagull" panose="02040603050506020204" pitchFamily="18" charset="0"/>
                <a:ea typeface="华文新魏" panose="02010800040101010101" pitchFamily="2" charset="-122"/>
              </a:endParaRPr>
            </a:p>
          </p:txBody>
        </p:sp>
        <p:sp>
          <p:nvSpPr>
            <p:cNvPr id="9" name="TextBox 8">
              <a:extLst>
                <a:ext uri="{FF2B5EF4-FFF2-40B4-BE49-F238E27FC236}">
                  <a16:creationId xmlns:a16="http://schemas.microsoft.com/office/drawing/2014/main" id="{D0FCDEAD-A297-4522-AF0E-9F146952C63E}"/>
                </a:ext>
              </a:extLst>
            </p:cNvPr>
            <p:cNvSpPr txBox="1">
              <a:spLocks noChangeArrowheads="1"/>
            </p:cNvSpPr>
            <p:nvPr/>
          </p:nvSpPr>
          <p:spPr bwMode="auto">
            <a:xfrm>
              <a:off x="-2563432" y="464173"/>
              <a:ext cx="3255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Hoạt</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a:t>
              </a:r>
              <a:r>
                <a:rPr lang="en-US" altLang="zh-CN" sz="2400" spc="300" dirty="0" err="1">
                  <a:solidFill>
                    <a:srgbClr val="48AE8E"/>
                  </a:solidFill>
                  <a:latin typeface="UTM Seagull" panose="02040603050506020204" pitchFamily="18" charset="0"/>
                  <a:ea typeface="华文中宋" panose="02010600040101010101" pitchFamily="2" charset="-122"/>
                  <a:sym typeface="Arial" panose="020B0604020202020204" pitchFamily="34" charset="0"/>
                </a:rPr>
                <a:t>động</a:t>
              </a:r>
              <a:r>
                <a:rPr lang="en-US" altLang="zh-CN"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rPr>
                <a:t> 2</a:t>
              </a:r>
              <a:endParaRPr lang="zh-CN" altLang="en-US" sz="2400" spc="300" dirty="0">
                <a:solidFill>
                  <a:srgbClr val="48AE8E"/>
                </a:solidFill>
                <a:latin typeface="UTM Seagull" panose="02040603050506020204" pitchFamily="18" charset="0"/>
                <a:ea typeface="华文中宋" panose="02010600040101010101" pitchFamily="2" charset="-122"/>
                <a:sym typeface="Arial" panose="020B0604020202020204" pitchFamily="34" charset="0"/>
              </a:endParaRPr>
            </a:p>
          </p:txBody>
        </p:sp>
        <p:sp>
          <p:nvSpPr>
            <p:cNvPr id="14" name="矩形 13">
              <a:extLst>
                <a:ext uri="{FF2B5EF4-FFF2-40B4-BE49-F238E27FC236}">
                  <a16:creationId xmlns:a16="http://schemas.microsoft.com/office/drawing/2014/main" id="{2D9D2420-BC20-4BC7-8483-263E3A73EEFA}"/>
                </a:ext>
              </a:extLst>
            </p:cNvPr>
            <p:cNvSpPr/>
            <p:nvPr/>
          </p:nvSpPr>
          <p:spPr>
            <a:xfrm flipV="1">
              <a:off x="-2081640" y="939542"/>
              <a:ext cx="2257736" cy="47016"/>
            </a:xfrm>
            <a:prstGeom prst="rect">
              <a:avLst/>
            </a:prstGeom>
            <a:solidFill>
              <a:srgbClr val="48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UTM Seagull" panose="02040603050506020204" pitchFamily="18" charset="0"/>
                <a:ea typeface="华文新魏" panose="02010800040101010101" pitchFamily="2" charset="-122"/>
              </a:endParaRPr>
            </a:p>
          </p:txBody>
        </p:sp>
      </p:grpSp>
      <p:sp>
        <p:nvSpPr>
          <p:cNvPr id="2" name="TextBox 1"/>
          <p:cNvSpPr txBox="1"/>
          <p:nvPr/>
        </p:nvSpPr>
        <p:spPr>
          <a:xfrm>
            <a:off x="3514381" y="328368"/>
            <a:ext cx="5475383" cy="954107"/>
          </a:xfrm>
          <a:prstGeom prst="rect">
            <a:avLst/>
          </a:prstGeom>
          <a:noFill/>
        </p:spPr>
        <p:txBody>
          <a:bodyPr wrap="square" rtlCol="0">
            <a:spAutoFit/>
          </a:bodyPr>
          <a:lstStyle/>
          <a:p>
            <a:pPr algn="ctr"/>
            <a:r>
              <a:rPr lang="en-US" sz="2800" dirty="0">
                <a:latin typeface="UTM Seagull" panose="02040603050506020204" pitchFamily="18" charset="0"/>
              </a:rPr>
              <a:t>THỰC HÀNH LÀM THÍ NGHIỆM</a:t>
            </a:r>
          </a:p>
          <a:p>
            <a:pPr algn="ctr"/>
            <a:r>
              <a:rPr lang="en-US" sz="2800" dirty="0">
                <a:latin typeface="UTM Seagull" panose="02040603050506020204" pitchFamily="18" charset="0"/>
              </a:rPr>
              <a:t>LỌC NƯỚC</a:t>
            </a: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356623">
            <a:off x="-317006" y="-625675"/>
            <a:ext cx="2397188" cy="2005304"/>
          </a:xfrm>
          <a:prstGeom prst="rect">
            <a:avLst/>
          </a:prstGeom>
        </p:spPr>
      </p:pic>
      <p:sp>
        <p:nvSpPr>
          <p:cNvPr id="3" name="Rectangle 2"/>
          <p:cNvSpPr/>
          <p:nvPr/>
        </p:nvSpPr>
        <p:spPr>
          <a:xfrm>
            <a:off x="1432193" y="2543067"/>
            <a:ext cx="6718789" cy="1077218"/>
          </a:xfrm>
          <a:prstGeom prst="rect">
            <a:avLst/>
          </a:prstGeom>
          <a:solidFill>
            <a:srgbClr val="C14C3A"/>
          </a:solidFill>
          <a:effectLst>
            <a:outerShdw blurRad="40000" dist="20000" dir="5400000" rotWithShape="0">
              <a:srgbClr val="000000">
                <a:alpha val="38000"/>
              </a:srgbClr>
            </a:outerShdw>
            <a:reflection blurRad="6350" stA="52000" endA="300" endPos="35000" dir="5400000" sy="-100000" algn="bl" rotWithShape="0"/>
          </a:effectLst>
        </p:spPr>
        <p:style>
          <a:lnRef idx="3">
            <a:schemeClr val="lt1"/>
          </a:lnRef>
          <a:fillRef idx="1">
            <a:schemeClr val="dk1"/>
          </a:fillRef>
          <a:effectRef idx="1">
            <a:schemeClr val="dk1"/>
          </a:effectRef>
          <a:fontRef idx="minor">
            <a:schemeClr val="lt1"/>
          </a:fontRef>
        </p:style>
        <p:txBody>
          <a:bodyPr wrap="square">
            <a:spAutoFit/>
          </a:bodyPr>
          <a:lstStyle/>
          <a:p>
            <a:r>
              <a:rPr lang="nl-NL" sz="3200" b="1" i="1" dirty="0">
                <a:latin typeface="Cambria" panose="02040503050406030204" pitchFamily="18" charset="0"/>
              </a:rPr>
              <a:t>Các em hãy cùng quan sát </a:t>
            </a:r>
          </a:p>
          <a:p>
            <a:r>
              <a:rPr lang="nl-NL" sz="3200" b="1" i="1" dirty="0">
                <a:latin typeface="Cambria" panose="02040503050406030204" pitchFamily="18" charset="0"/>
              </a:rPr>
              <a:t>Video thí nghiệm lọc nước nhé!</a:t>
            </a:r>
            <a:endParaRPr lang="en-US" sz="3200" dirty="0">
              <a:latin typeface="Cambria" panose="02040503050406030204" pitchFamily="18" charset="0"/>
            </a:endParaRPr>
          </a:p>
        </p:txBody>
      </p:sp>
      <p:pic>
        <p:nvPicPr>
          <p:cNvPr id="16386" name="Picture 2" descr="Graphy Logo, Cartoon, Water, Drawing, Computer Graphics, Nose, Fish, Smile,  Logo, Cartoon, Water png | PNGWin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009" b="89914" l="10000" r="90000">
                        <a14:foregroundMark x1="60556" y1="48927" x2="60556" y2="48927"/>
                        <a14:foregroundMark x1="48889" y1="50215" x2="48889" y2="50215"/>
                        <a14:foregroundMark x1="48611" y1="48069" x2="48611" y2="48069"/>
                        <a14:foregroundMark x1="48611" y1="48069" x2="48611" y2="48069"/>
                        <a14:foregroundMark x1="62222" y1="45494" x2="48333" y2="45279"/>
                        <a14:foregroundMark x1="45278" y1="50644" x2="43889" y2="51073"/>
                        <a14:foregroundMark x1="43889" y1="51073" x2="43889" y2="51073"/>
                      </a14:backgroundRemoval>
                    </a14:imgEffect>
                  </a14:imgLayer>
                </a14:imgProps>
              </a:ext>
              <a:ext uri="{28A0092B-C50C-407E-A947-70E740481C1C}">
                <a14:useLocalDpi xmlns:a14="http://schemas.microsoft.com/office/drawing/2010/main" val="0"/>
              </a:ext>
            </a:extLst>
          </a:blip>
          <a:srcRect/>
          <a:stretch>
            <a:fillRect/>
          </a:stretch>
        </p:blipFill>
        <p:spPr bwMode="auto">
          <a:xfrm rot="246849" flipH="1">
            <a:off x="7024259" y="1433216"/>
            <a:ext cx="2253444" cy="2916958"/>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Thực hành: Lọc nước | SGK Khoa học lớp 4"/>
          <p:cNvPicPr>
            <a:picLocks noChangeAspect="1" noChangeArrowheads="1"/>
          </p:cNvPicPr>
          <p:nvPr/>
        </p:nvPicPr>
        <p:blipFill rotWithShape="1">
          <a:blip r:embed="rId6">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r="13958" b="6549"/>
          <a:stretch/>
        </p:blipFill>
        <p:spPr bwMode="auto">
          <a:xfrm>
            <a:off x="9256993" y="1486985"/>
            <a:ext cx="2024279" cy="3640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77628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barn(inVertical)">
                                      <p:cBhvr>
                                        <p:cTn id="7" dur="500"/>
                                        <p:tgtEl>
                                          <p:spTgt spid="1638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16388"/>
                                        </p:tgtEl>
                                        <p:attrNameLst>
                                          <p:attrName>style.visibility</p:attrName>
                                        </p:attrNameLst>
                                      </p:cBhvr>
                                      <p:to>
                                        <p:strVal val="visible"/>
                                      </p:to>
                                    </p:set>
                                    <p:animEffect transition="in" filter="barn(inVertical)">
                                      <p:cBhvr>
                                        <p:cTn id="13" dur="500"/>
                                        <p:tgtEl>
                                          <p:spTgt spid="16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TRACKING_SLIDES" val="1"/>
  <p:tag name="GENSWF_OUTPUT_FILE_NAME" val="33"/>
  <p:tag name="ISPRING_PRESENTATION_TITLE" val="二年级二班教学PPT课件-一次成功的实验"/>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自定义设计方案">
  <a:themeElements>
    <a:clrScheme name="自定义 50">
      <a:dk1>
        <a:sysClr val="windowText" lastClr="000000"/>
      </a:dk1>
      <a:lt1>
        <a:sysClr val="window" lastClr="FFFFFF"/>
      </a:lt1>
      <a:dk2>
        <a:srgbClr val="44546A"/>
      </a:dk2>
      <a:lt2>
        <a:srgbClr val="E7E6E6"/>
      </a:lt2>
      <a:accent1>
        <a:srgbClr val="0070C0"/>
      </a:accent1>
      <a:accent2>
        <a:srgbClr val="92D050"/>
      </a:accent2>
      <a:accent3>
        <a:srgbClr val="0070C0"/>
      </a:accent3>
      <a:accent4>
        <a:srgbClr val="92D050"/>
      </a:accent4>
      <a:accent5>
        <a:srgbClr val="0070C0"/>
      </a:accent5>
      <a:accent6>
        <a:srgbClr val="92D050"/>
      </a:accent6>
      <a:hlink>
        <a:srgbClr val="0070C0"/>
      </a:hlink>
      <a:folHlink>
        <a:srgbClr val="92D05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5423</TotalTime>
  <Words>752</Words>
  <Application>Microsoft Office PowerPoint</Application>
  <PresentationFormat>Custom</PresentationFormat>
  <Paragraphs>90</Paragraphs>
  <Slides>20</Slides>
  <Notes>20</Notes>
  <HiddenSlides>0</HiddenSlides>
  <MMClips>1</MMClips>
  <ScaleCrop>false</ScaleCrop>
  <HeadingPairs>
    <vt:vector size="6" baseType="variant">
      <vt:variant>
        <vt:lpstr>Fonts Used</vt:lpstr>
      </vt:variant>
      <vt:variant>
        <vt:i4>20</vt:i4>
      </vt:variant>
      <vt:variant>
        <vt:lpstr>Theme</vt:lpstr>
      </vt:variant>
      <vt:variant>
        <vt:i4>10</vt:i4>
      </vt:variant>
      <vt:variant>
        <vt:lpstr>Slide Titles</vt:lpstr>
      </vt:variant>
      <vt:variant>
        <vt:i4>20</vt:i4>
      </vt:variant>
    </vt:vector>
  </HeadingPairs>
  <TitlesOfParts>
    <vt:vector size="50" baseType="lpstr">
      <vt:lpstr>Cambria</vt:lpstr>
      <vt:lpstr>UTM Kabel KT</vt:lpstr>
      <vt:lpstr>UTM Flamenco</vt:lpstr>
      <vt:lpstr>华文中宋</vt:lpstr>
      <vt:lpstr>Calibri</vt:lpstr>
      <vt:lpstr>UTM Seagull</vt:lpstr>
      <vt:lpstr>Impact</vt:lpstr>
      <vt:lpstr>UTM Rockwell</vt:lpstr>
      <vt:lpstr>Calibri Light</vt:lpstr>
      <vt:lpstr>迷你简汉真广标</vt:lpstr>
      <vt:lpstr>华文新魏</vt:lpstr>
      <vt:lpstr>Arial</vt:lpstr>
      <vt:lpstr>Signika</vt:lpstr>
      <vt:lpstr>Times New Roman</vt:lpstr>
      <vt:lpstr>UTM Staccato </vt:lpstr>
      <vt:lpstr>等线</vt:lpstr>
      <vt:lpstr>UTM Bienvenue</vt:lpstr>
      <vt:lpstr>LiHei Pro</vt:lpstr>
      <vt:lpstr>等线 Light</vt:lpstr>
      <vt:lpstr>Segoe UI Semibold</vt:lpstr>
      <vt:lpstr>Office 主题​​</vt:lpstr>
      <vt:lpstr>1_Office Theme</vt:lpstr>
      <vt:lpstr>2_Office Theme</vt:lpstr>
      <vt:lpstr>3_Office Theme</vt:lpstr>
      <vt:lpstr>4_Office Theme</vt:lpstr>
      <vt:lpstr>5_Office Theme</vt:lpstr>
      <vt:lpstr>6_Office Theme</vt:lpstr>
      <vt:lpstr>7_Office Theme</vt:lpstr>
      <vt:lpstr>8_Office Theme</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logo</dc:title>
  <dc:creator>Nguyễn Thị Hồng Linh</dc:creator>
  <cp:keywords>Măng non</cp:keywords>
  <cp:lastModifiedBy>Lan Anh Dương</cp:lastModifiedBy>
  <cp:revision>3219</cp:revision>
  <dcterms:created xsi:type="dcterms:W3CDTF">2015-12-01T09:06:39Z</dcterms:created>
  <dcterms:modified xsi:type="dcterms:W3CDTF">2023-07-22T15:20:14Z</dcterms:modified>
</cp:coreProperties>
</file>