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8" r:id="rId4"/>
    <p:sldId id="259" r:id="rId5"/>
    <p:sldId id="260" r:id="rId6"/>
    <p:sldId id="261" r:id="rId7"/>
    <p:sldId id="263" r:id="rId8"/>
    <p:sldId id="264" r:id="rId9"/>
    <p:sldId id="281" r:id="rId10"/>
    <p:sldId id="265" r:id="rId11"/>
    <p:sldId id="284" r:id="rId12"/>
    <p:sldId id="266" r:id="rId13"/>
    <p:sldId id="285" r:id="rId14"/>
    <p:sldId id="286" r:id="rId15"/>
    <p:sldId id="287" r:id="rId16"/>
    <p:sldId id="288" r:id="rId17"/>
    <p:sldId id="289" r:id="rId18"/>
    <p:sldId id="290" r:id="rId19"/>
    <p:sldId id="294" r:id="rId20"/>
    <p:sldId id="296" r:id="rId21"/>
    <p:sldId id="297" r:id="rId22"/>
    <p:sldId id="301" r:id="rId23"/>
    <p:sldId id="303" r:id="rId24"/>
    <p:sldId id="304" r:id="rId25"/>
    <p:sldId id="277" r:id="rId26"/>
    <p:sldId id="278" r:id="rId27"/>
  </p:sldIdLst>
  <p:sldSz cx="12192000" cy="6858000"/>
  <p:notesSz cx="6858000" cy="9144000"/>
  <p:embeddedFontLst>
    <p:embeddedFont>
      <p:font typeface="#9Slide07 SVNDessert Menu Scrip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UTM Ambrose" panose="02040603050506020204" pitchFamily="18" charset="0"/>
      <p:regular r:id="rId36"/>
    </p:embeddedFont>
    <p:embeddedFont>
      <p:font typeface="UTM Deutsch Gothic" panose="02040603050506020204" pitchFamily="18" charset="0"/>
      <p:regular r:id="rId37"/>
    </p:embeddedFont>
    <p:embeddedFont>
      <p:font typeface="UTM Netmuc KT" panose="02040603050506020204" pitchFamily="18" charset="0"/>
      <p:regular r:id="rId38"/>
    </p:embeddedFont>
    <p:embeddedFont>
      <p:font typeface="UTM Scriptina KT" panose="02000500000000000000" pitchFamily="2" charset="0"/>
      <p:regular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>
        <p:scale>
          <a:sx n="80" d="100"/>
          <a:sy n="80" d="100"/>
        </p:scale>
        <p:origin x="3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8C35D-A92C-47B8-A3EC-1C47CF08A67C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B4E4E-E151-4298-9EF8-A87608600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7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9D25E-4383-439D-9DAC-0573E3D31B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896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302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443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098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9D25E-4383-439D-9DAC-0573E3D31B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245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905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615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6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379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763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463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625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841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32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519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9D25E-4383-439D-9DAC-0573E3D31B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192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5C12F7-F546-42D4-840A-CD5DA88E89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4866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DCC0FC-8CD3-4991-8440-ACA90C1C8B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29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285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291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75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28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78D934-4B18-4BDD-B409-461E45639F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125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9D25E-4383-439D-9DAC-0573E3D31B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708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70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8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29792"/>
            <a:ext cx="10363200" cy="147066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 algn="ctr">
              <a:buNone/>
              <a:defRPr/>
            </a:lvl1pPr>
            <a:lvl2pPr marL="609463" indent="0" algn="ctr">
              <a:buNone/>
              <a:defRPr/>
            </a:lvl2pPr>
            <a:lvl3pPr marL="1218926" indent="0" algn="ctr">
              <a:buNone/>
              <a:defRPr/>
            </a:lvl3pPr>
            <a:lvl4pPr marL="1828388" indent="0" algn="ctr">
              <a:buNone/>
              <a:defRPr/>
            </a:lvl4pPr>
            <a:lvl5pPr marL="2437851" indent="0" algn="ctr">
              <a:buNone/>
              <a:defRPr/>
            </a:lvl5pPr>
            <a:lvl6pPr marL="3047314" indent="0" algn="ctr">
              <a:buNone/>
              <a:defRPr/>
            </a:lvl6pPr>
            <a:lvl7pPr marL="3656777" indent="0" algn="ctr">
              <a:buNone/>
              <a:defRPr/>
            </a:lvl7pPr>
            <a:lvl8pPr marL="4266240" indent="0" algn="ctr">
              <a:buNone/>
              <a:defRPr/>
            </a:lvl8pPr>
            <a:lvl9pPr marL="4875703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598854897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1" y="1600200"/>
            <a:ext cx="10972800" cy="4526280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81231778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266"/>
            <a:ext cx="10363200" cy="1362075"/>
          </a:xfrm>
          <a:prstGeom prst="rect">
            <a:avLst/>
          </a:prstGeom>
        </p:spPr>
        <p:txBody>
          <a:bodyPr lIns="121917" tIns="60958" rIns="121917" bIns="60958" anchor="t"/>
          <a:lstStyle>
            <a:lvl1pPr algn="l">
              <a:defRPr sz="5299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7032"/>
            <a:ext cx="10363200" cy="1499236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2699"/>
            </a:lvl1pPr>
            <a:lvl2pPr marL="609463" indent="0">
              <a:buNone/>
              <a:defRPr sz="2400"/>
            </a:lvl2pPr>
            <a:lvl3pPr marL="1218926" indent="0">
              <a:buNone/>
              <a:defRPr sz="2100"/>
            </a:lvl3pPr>
            <a:lvl4pPr marL="1828388" indent="0">
              <a:buNone/>
              <a:defRPr sz="1900"/>
            </a:lvl4pPr>
            <a:lvl5pPr marL="2437851" indent="0">
              <a:buNone/>
              <a:defRPr sz="1900"/>
            </a:lvl5pPr>
            <a:lvl6pPr marL="3047314" indent="0">
              <a:buNone/>
              <a:defRPr sz="1900"/>
            </a:lvl6pPr>
            <a:lvl7pPr marL="3656777" indent="0">
              <a:buNone/>
              <a:defRPr sz="1900"/>
            </a:lvl7pPr>
            <a:lvl8pPr marL="4266240" indent="0">
              <a:buNone/>
              <a:defRPr sz="1900"/>
            </a:lvl8pPr>
            <a:lvl9pPr marL="4875703" indent="0">
              <a:buNone/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6505652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84800" cy="452628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6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628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6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71395064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430"/>
            <a:ext cx="5386917" cy="640080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7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510"/>
            <a:ext cx="5386917" cy="3950971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430"/>
            <a:ext cx="5389033" cy="640080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7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5510"/>
            <a:ext cx="5389033" cy="3950971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4611615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23245298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205599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2416"/>
            <a:ext cx="4011084" cy="1162051"/>
          </a:xfrm>
          <a:prstGeom prst="rect">
            <a:avLst/>
          </a:prstGeom>
        </p:spPr>
        <p:txBody>
          <a:bodyPr lIns="121917" tIns="60958" rIns="121917" bIns="60958" anchor="b"/>
          <a:lstStyle>
            <a:lvl1pPr algn="l">
              <a:defRPr sz="26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2416"/>
            <a:ext cx="6815666" cy="5854064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4299"/>
            </a:lvl1pPr>
            <a:lvl2pPr>
              <a:defRPr sz="36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4466"/>
            <a:ext cx="4011084" cy="4692015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3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5882223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03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691"/>
          </a:xfrm>
          <a:prstGeom prst="rect">
            <a:avLst/>
          </a:prstGeom>
        </p:spPr>
        <p:txBody>
          <a:bodyPr lIns="121917" tIns="60958" rIns="121917" bIns="60958" anchor="b"/>
          <a:lstStyle>
            <a:lvl1pPr algn="l">
              <a:defRPr sz="26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412"/>
            <a:ext cx="7315200" cy="4114800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4299"/>
            </a:lvl1pPr>
            <a:lvl2pPr marL="609463" indent="0">
              <a:buNone/>
              <a:defRPr sz="36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8291"/>
            <a:ext cx="7315200" cy="803911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3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36327826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1600200"/>
            <a:ext cx="10972800" cy="452628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69135104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321"/>
            <a:ext cx="2743200" cy="585216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274321"/>
            <a:ext cx="8026400" cy="585216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162390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8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15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1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76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11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415EF3-E0C7-4711-A595-B08798539A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B79D30-9D87-4893-891D-35E5D7B5D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25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5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605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92" r:id="rId8"/>
    <p:sldLayoutId id="2147483693" r:id="rId9"/>
    <p:sldLayoutId id="2147483694" r:id="rId10"/>
    <p:sldLayoutId id="2147483695" r:id="rId11"/>
  </p:sldLayoutIdLst>
  <p:transition spd="slow">
    <p:cover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5pPr>
      <a:lvl6pPr marL="609463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6pPr>
      <a:lvl7pPr marL="1218926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7pPr>
      <a:lvl8pPr marL="1828388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8pPr>
      <a:lvl9pPr marL="2437851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9pPr>
    </p:titleStyle>
    <p:bodyStyle>
      <a:lvl1pPr marL="457098" indent="-45709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3699">
          <a:solidFill>
            <a:schemeClr val="tx2"/>
          </a:solidFill>
          <a:latin typeface="+mn-lt"/>
          <a:ea typeface="+mn-ea"/>
          <a:cs typeface="+mn-cs"/>
        </a:defRPr>
      </a:lvl1pPr>
      <a:lvl2pPr marL="990377" indent="-38091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3199">
          <a:solidFill>
            <a:schemeClr val="tx1"/>
          </a:solidFill>
          <a:latin typeface="+mn-lt"/>
          <a:ea typeface="+mn-ea"/>
        </a:defRPr>
      </a:lvl2pPr>
      <a:lvl3pPr marL="1523657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3199">
          <a:solidFill>
            <a:schemeClr val="tx1"/>
          </a:solidFill>
          <a:latin typeface="+mn-lt"/>
          <a:ea typeface="+mn-ea"/>
        </a:defRPr>
      </a:lvl3pPr>
      <a:lvl4pPr marL="2133120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4pPr>
      <a:lvl5pPr marL="2742582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5pPr>
      <a:lvl6pPr marL="3352045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6pPr>
      <a:lvl7pPr marL="3961509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7pPr>
      <a:lvl8pPr marL="4570972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8pPr>
      <a:lvl9pPr marL="5180434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10" Type="http://schemas.microsoft.com/office/2007/relationships/hdphoto" Target="../media/hdphoto1.wdp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5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10" Type="http://schemas.microsoft.com/office/2007/relationships/hdphoto" Target="../media/hdphoto1.wdp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 txBox="1">
            <a:spLocks noChangeArrowheads="1"/>
          </p:cNvSpPr>
          <p:nvPr/>
        </p:nvSpPr>
        <p:spPr bwMode="auto">
          <a:xfrm>
            <a:off x="1872567" y="3031123"/>
            <a:ext cx="6804025" cy="69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61" tIns="60930" rIns="121861" bIns="60930" anchor="ctr"/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42831" marR="0" lvl="0" indent="-342831" algn="ctr" defTabSz="91421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 w="19050">
                  <a:solidFill>
                    <a:srgbClr val="FFFFFF"/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Deutsch Gothic" panose="02040603050506020204" pitchFamily="18" charset="0"/>
                <a:ea typeface="中山行书百年纪念版" panose="02010609000101010101" pitchFamily="49" charset="-122"/>
                <a:cs typeface="+mn-cs"/>
              </a:rPr>
              <a:t>KHỞI NGHĨA</a:t>
            </a:r>
          </a:p>
          <a:p>
            <a:pPr marL="342831" marR="0" lvl="0" indent="-342831" algn="ctr" defTabSz="91421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 w="19050">
                  <a:solidFill>
                    <a:srgbClr val="FFFFFF"/>
                  </a:solidFill>
                </a:ln>
                <a:solidFill>
                  <a:srgbClr val="C20827"/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uLnTx/>
                <a:uFillTx/>
                <a:latin typeface="UTM Deutsch Gothic" panose="02040603050506020204" pitchFamily="18" charset="0"/>
                <a:ea typeface="中山行书百年纪念版" panose="02010609000101010101" pitchFamily="49" charset="-122"/>
                <a:cs typeface="+mn-cs"/>
              </a:rPr>
              <a:t>HAI BÀ TRƯNG (</a:t>
            </a:r>
            <a:r>
              <a:rPr kumimoji="0" lang="en-US" altLang="zh-CN" sz="7200" b="0" i="0" u="none" strike="noStrike" kern="1200" cap="none" spc="0" normalizeH="0" baseline="0" noProof="0" dirty="0" err="1">
                <a:ln w="19050">
                  <a:solidFill>
                    <a:srgbClr val="FFFFFF"/>
                  </a:solidFill>
                </a:ln>
                <a:solidFill>
                  <a:srgbClr val="C20827"/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uLnTx/>
                <a:uFillTx/>
                <a:latin typeface="UTM Deutsch Gothic" panose="02040603050506020204" pitchFamily="18" charset="0"/>
                <a:ea typeface="中山行书百年纪念版" panose="02010609000101010101" pitchFamily="49" charset="-122"/>
                <a:cs typeface="+mn-cs"/>
              </a:rPr>
              <a:t>Năm</a:t>
            </a:r>
            <a:r>
              <a:rPr kumimoji="0" lang="en-US" altLang="zh-CN" sz="7200" b="0" i="0" u="none" strike="noStrike" kern="1200" cap="none" spc="0" normalizeH="0" baseline="0" noProof="0" dirty="0">
                <a:ln w="19050">
                  <a:solidFill>
                    <a:srgbClr val="FFFFFF"/>
                  </a:solidFill>
                </a:ln>
                <a:solidFill>
                  <a:srgbClr val="C20827"/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uLnTx/>
                <a:uFillTx/>
                <a:latin typeface="UTM Deutsch Gothic" panose="02040603050506020204" pitchFamily="18" charset="0"/>
                <a:ea typeface="中山行书百年纪念版" panose="02010609000101010101" pitchFamily="49" charset="-122"/>
                <a:cs typeface="+mn-cs"/>
              </a:rPr>
              <a:t> 40)</a:t>
            </a:r>
            <a:endParaRPr kumimoji="0" lang="zh-CN" altLang="en-US" sz="7200" b="0" i="0" u="none" strike="noStrike" kern="1200" cap="none" spc="0" normalizeH="0" baseline="0" noProof="0" dirty="0">
              <a:ln w="19050">
                <a:solidFill>
                  <a:srgbClr val="FFFFFF"/>
                </a:solidFill>
              </a:ln>
              <a:solidFill>
                <a:srgbClr val="C20827"/>
              </a:solidFill>
              <a:effectLst>
                <a:glow rad="101600">
                  <a:srgbClr val="C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UTM Deutsch Gothic" panose="02040603050506020204" pitchFamily="18" charset="0"/>
              <a:ea typeface="中山行书百年纪念版" panose="02010609000101010101" pitchFamily="49" charset="-122"/>
              <a:cs typeface="+mn-cs"/>
            </a:endParaRPr>
          </a:p>
        </p:txBody>
      </p:sp>
      <p:pic>
        <p:nvPicPr>
          <p:cNvPr id="27" name="古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129578" y="-123393"/>
            <a:ext cx="533462" cy="53365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-596116" y="713853"/>
            <a:ext cx="5207000" cy="38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FFFFFF"/>
                  </a:solidFill>
                </a:ln>
                <a:solidFill>
                  <a:srgbClr val="17440C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Lịch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17440C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FFFFFF"/>
                  </a:solidFill>
                </a:ln>
                <a:solidFill>
                  <a:srgbClr val="17440C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17440C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 4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94986" y="1095239"/>
            <a:ext cx="5207000" cy="38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FFFFFF"/>
                  </a:solidFill>
                </a:ln>
                <a:solidFill>
                  <a:srgbClr val="014D75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014D75"/>
                </a:solidFill>
                <a:effectLst/>
                <a:uLnTx/>
                <a:uFillTx/>
                <a:latin typeface="UTM Deutsch Gothic" panose="02040603050506020204" pitchFamily="18" charset="0"/>
                <a:ea typeface="微软雅黑"/>
                <a:cs typeface="+mn-cs"/>
              </a:rPr>
              <a:t>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06545" y="344522"/>
            <a:ext cx="15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UTM Scriptina KT" panose="02000500000000000000" pitchFamily="2" charset="0"/>
                <a:ea typeface="微软雅黑"/>
                <a:cs typeface="+mn-cs"/>
              </a:rPr>
              <a:t>Hồng Linh</a:t>
            </a:r>
          </a:p>
        </p:txBody>
      </p:sp>
      <p:pic>
        <p:nvPicPr>
          <p:cNvPr id="41986" name="Picture 2" descr="Ngày 8/3 có phải ngày diễn ra cuộc khởi nghĩa Hai Bà Trưng?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67" r="100000">
                        <a14:backgroundMark x1="65833" y1="19313" x2="65833" y2="19742"/>
                        <a14:backgroundMark x1="54000" y1="21888" x2="54000" y2="21888"/>
                        <a14:backgroundMark x1="64500" y1="29185" x2="64500" y2="29185"/>
                        <a14:backgroundMark x1="51167" y1="30758" x2="51167" y2="30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657" y="1923288"/>
            <a:ext cx="4120686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2978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1" grpId="0" bldLvl="0" autoUpdateAnimBg="0"/>
      <p:bldP spid="11" grpId="1" bldLvl="0" autoUpdateAnimBg="0"/>
      <p:bldP spid="11" grpId="2" bldLvl="0" autoUpdateAnimBg="0"/>
      <p:bldP spid="11" grpId="3" bldLvl="0" autoUpdateAnimBg="0"/>
      <p:bldP spid="11" grpId="4"/>
      <p:bldP spid="8" grpId="0"/>
      <p:bldP spid="16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0"/>
          <p:cNvSpPr txBox="1"/>
          <p:nvPr/>
        </p:nvSpPr>
        <p:spPr>
          <a:xfrm>
            <a:off x="621174" y="5427840"/>
            <a:ext cx="3611300" cy="83099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</a:pPr>
            <a:r>
              <a:rPr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QUẬN GIAO CHỈ THỜI 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>
              <a:spcAft>
                <a:spcPct val="0"/>
              </a:spcAft>
            </a:pPr>
            <a:r>
              <a:rPr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 HÁN CAI TRỊ</a:t>
            </a:r>
          </a:p>
        </p:txBody>
      </p:sp>
      <p:pic>
        <p:nvPicPr>
          <p:cNvPr id="19" name="Picture 13" descr="IMG_1146"/>
          <p:cNvPicPr>
            <a:picLocks noChangeAspect="1"/>
          </p:cNvPicPr>
          <p:nvPr/>
        </p:nvPicPr>
        <p:blipFill>
          <a:blip r:embed="rId3">
            <a:lum contrast="42000"/>
          </a:blip>
          <a:srcRect l="11732" t="17056" r="5954"/>
          <a:stretch>
            <a:fillRect/>
          </a:stretch>
        </p:blipFill>
        <p:spPr>
          <a:xfrm>
            <a:off x="4724400" y="76200"/>
            <a:ext cx="5867400" cy="6705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0" name="Oval 14"/>
          <p:cNvSpPr/>
          <p:nvPr/>
        </p:nvSpPr>
        <p:spPr>
          <a:xfrm>
            <a:off x="5486400" y="990601"/>
            <a:ext cx="2249488" cy="2073275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21" name="Text Box 12"/>
          <p:cNvSpPr txBox="1"/>
          <p:nvPr/>
        </p:nvSpPr>
        <p:spPr>
          <a:xfrm>
            <a:off x="621174" y="238247"/>
            <a:ext cx="3684608" cy="240065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Quận Giao</a:t>
            </a:r>
            <a:r>
              <a:rPr lang="vi-VN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Chỉ:</a:t>
            </a:r>
            <a:r>
              <a:rPr sz="3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>
                <a:latin typeface="Calibri" panose="020F0502020204030204" pitchFamily="34" charset="0"/>
                <a:cs typeface="Calibri" panose="020F0502020204030204" pitchFamily="34" charset="0"/>
              </a:rPr>
              <a:t>Thời nhà Hán đô hộ nước ta, vùng đất Bắc Bộ và Bắc Trung Bộ chúng đặt là quận Giao Chỉ.</a:t>
            </a:r>
          </a:p>
        </p:txBody>
      </p:sp>
      <p:sp>
        <p:nvSpPr>
          <p:cNvPr id="22" name="Text Box 14"/>
          <p:cNvSpPr txBox="1"/>
          <p:nvPr/>
        </p:nvSpPr>
        <p:spPr>
          <a:xfrm>
            <a:off x="621174" y="3063876"/>
            <a:ext cx="3684608" cy="193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thú</a:t>
            </a:r>
            <a:r>
              <a:rPr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sz="3000" b="1" dirty="0">
                <a:latin typeface="Calibri" panose="020F0502020204030204" pitchFamily="34" charset="0"/>
                <a:cs typeface="Calibri" panose="020F0502020204030204" pitchFamily="34" charset="0"/>
              </a:rPr>
              <a:t> một chức quan cai trị một quận thời nhà </a:t>
            </a:r>
            <a:r>
              <a:rPr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Hán</a:t>
            </a:r>
            <a:r>
              <a:rPr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sz="3000" b="1" dirty="0">
                <a:latin typeface="Calibri" panose="020F0502020204030204" pitchFamily="34" charset="0"/>
                <a:cs typeface="Calibri" panose="020F0502020204030204" pitchFamily="34" charset="0"/>
              </a:rPr>
              <a:t> hộ nước ta.</a:t>
            </a:r>
          </a:p>
        </p:txBody>
      </p:sp>
    </p:spTree>
    <p:extLst>
      <p:ext uri="{BB962C8B-B14F-4D97-AF65-F5344CB8AC3E}">
        <p14:creationId xmlns:p14="http://schemas.microsoft.com/office/powerpoint/2010/main" val="21911739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256211" y="123931"/>
            <a:ext cx="10438797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1.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Nguyên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nhân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của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cuộc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khởi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nghĩa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7 SVNDessert Menu Scrip" panose="00000500000000000000" pitchFamily="2" charset="0"/>
              <a:ea typeface="方正黑体简体" pitchFamily="2" charset="-122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364277" y="924118"/>
            <a:ext cx="8947806" cy="5865724"/>
            <a:chOff x="0" y="315"/>
            <a:chExt cx="14531" cy="9581"/>
          </a:xfrm>
        </p:grpSpPr>
        <p:pic>
          <p:nvPicPr>
            <p:cNvPr id="16" name="Picture 4" descr="Untitled-10 copy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00" y="1256"/>
              <a:ext cx="5160" cy="8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" name="Picture 2" descr="Untitled-1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0" y="1376"/>
              <a:ext cx="5160" cy="85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8" name="Picture 4" descr="Untitled-11 copy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256"/>
              <a:ext cx="4320" cy="85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Text Box 7"/>
            <p:cNvSpPr txBox="1"/>
            <p:nvPr/>
          </p:nvSpPr>
          <p:spPr>
            <a:xfrm>
              <a:off x="611" y="315"/>
              <a:ext cx="13920" cy="9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HAI </a:t>
              </a:r>
              <a:r>
                <a:rPr lang="en-US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 TRƯNG CHUẨN BỊ KHỞI NGHĨA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1197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256211" y="123931"/>
            <a:ext cx="10438797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1.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Nguyên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nhân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của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cuộc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khởi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7 SVNDessert Menu Scrip" panose="00000500000000000000" pitchFamily="2" charset="0"/>
                <a:ea typeface="方正黑体简体" pitchFamily="2" charset="-122"/>
              </a:rPr>
              <a:t>nghĩa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7 SVNDessert Menu Scrip" panose="00000500000000000000" pitchFamily="2" charset="0"/>
              <a:ea typeface="方正黑体简体" pitchFamily="2" charset="-122"/>
            </a:endParaRPr>
          </a:p>
        </p:txBody>
      </p:sp>
      <p:pic>
        <p:nvPicPr>
          <p:cNvPr id="8" name="Picture 6" descr="Untitled-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DFF">
                  <a:alpha val="100000"/>
                </a:srgbClr>
              </a:clrFrom>
              <a:clrTo>
                <a:srgbClr val="FFFD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1008" y="775239"/>
            <a:ext cx="4547870" cy="53352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7" descr="Untitled-15 copy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8243" y="774604"/>
            <a:ext cx="4596765" cy="5335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8"/>
          <p:cNvSpPr txBox="1"/>
          <p:nvPr/>
        </p:nvSpPr>
        <p:spPr>
          <a:xfrm>
            <a:off x="1689902" y="6237962"/>
            <a:ext cx="9144000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b="1" dirty="0">
                <a:latin typeface="Calibri" panose="020F0502020204030204" pitchFamily="34" charset="0"/>
                <a:cs typeface="Calibri" panose="020F0502020204030204" pitchFamily="34" charset="0"/>
              </a:rPr>
              <a:t>HAI BÀ TRƯNG LÀM LỄ TẾ TRỜI ĐẤT RA QUÂN GIẾT GIẶC</a:t>
            </a:r>
          </a:p>
        </p:txBody>
      </p:sp>
    </p:spTree>
    <p:extLst>
      <p:ext uri="{BB962C8B-B14F-4D97-AF65-F5344CB8AC3E}">
        <p14:creationId xmlns:p14="http://schemas.microsoft.com/office/powerpoint/2010/main" val="29305763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古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129578" y="-123393"/>
            <a:ext cx="533462" cy="53365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10806545" y="344522"/>
            <a:ext cx="15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UTM Scriptina KT" panose="02000500000000000000" pitchFamily="2" charset="0"/>
                <a:ea typeface="微软雅黑"/>
                <a:cs typeface="+mn-cs"/>
              </a:rPr>
              <a:t>Hồng Linh</a:t>
            </a:r>
          </a:p>
        </p:txBody>
      </p:sp>
      <p:pic>
        <p:nvPicPr>
          <p:cNvPr id="41986" name="Picture 2" descr="Ngày 8/3 có phải ngày diễn ra cuộc khởi nghĩa Hai Bà Trưng?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67" r="100000">
                        <a14:backgroundMark x1="65833" y1="19313" x2="65833" y2="19742"/>
                        <a14:backgroundMark x1="54000" y1="21888" x2="54000" y2="21888"/>
                        <a14:backgroundMark x1="64500" y1="29185" x2="64500" y2="29185"/>
                        <a14:backgroundMark x1="51167" y1="30758" x2="51167" y2="30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657" y="713854"/>
            <a:ext cx="4120686" cy="60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90"/>
          <p:cNvSpPr txBox="1">
            <a:spLocks noChangeArrowheads="1"/>
          </p:cNvSpPr>
          <p:nvPr/>
        </p:nvSpPr>
        <p:spPr bwMode="auto">
          <a:xfrm>
            <a:off x="445092" y="1829102"/>
            <a:ext cx="7796082" cy="343387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/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Hoạt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động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2</a:t>
            </a:r>
          </a:p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i="0" baseline="0" dirty="0">
                <a:solidFill>
                  <a:srgbClr val="C00000"/>
                </a:solidFill>
                <a:latin typeface="#9Slide07 SVNDessert Menu Scrip" panose="00000500000000000000" pitchFamily="2" charset="0"/>
                <a:ea typeface="楷体" pitchFamily="49" charset="-122"/>
              </a:rPr>
              <a:t>DIỄN</a:t>
            </a:r>
            <a:r>
              <a:rPr lang="en-US" altLang="zh-CN" sz="6000" b="1" i="0" dirty="0">
                <a:solidFill>
                  <a:srgbClr val="C00000"/>
                </a:solidFill>
                <a:latin typeface="#9Slide07 SVNDessert Menu Scrip" panose="00000500000000000000" pitchFamily="2" charset="0"/>
                <a:ea typeface="楷体" pitchFamily="49" charset="-122"/>
              </a:rPr>
              <a:t> BIẾN CỦA</a:t>
            </a:r>
          </a:p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CUỘC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KHỞI NGHĨA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7 SVNDessert Menu Scrip" panose="00000500000000000000" pitchFamily="2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2206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89" y="638927"/>
            <a:ext cx="11675543" cy="683683"/>
          </a:xfrm>
          <a:prstGeom prst="rect">
            <a:avLst/>
          </a:prstGeom>
          <a:noFill/>
        </p:spPr>
      </p:pic>
      <p:sp>
        <p:nvSpPr>
          <p:cNvPr id="5" name="Text Box 9"/>
          <p:cNvSpPr txBox="1"/>
          <p:nvPr/>
        </p:nvSpPr>
        <p:spPr>
          <a:xfrm>
            <a:off x="460102" y="334834"/>
            <a:ext cx="10431834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1/ 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Hai B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Trưng phất cờ khởi nghĩa v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 thời gian n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o, ở đâu?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 Box 10"/>
          <p:cNvSpPr txBox="1"/>
          <p:nvPr/>
        </p:nvSpPr>
        <p:spPr>
          <a:xfrm>
            <a:off x="460102" y="2457981"/>
            <a:ext cx="10431834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2/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Nghĩa quân bắt đầu tiến đánh từ đâu đến những nơi n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 Box 10"/>
          <p:cNvSpPr txBox="1"/>
          <p:nvPr/>
        </p:nvSpPr>
        <p:spPr>
          <a:xfrm>
            <a:off x="460102" y="4581128"/>
            <a:ext cx="10431834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3/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Bị </a:t>
            </a:r>
            <a:r>
              <a:rPr lang="vi-VN" altLang="x-none" sz="4800" b="1" dirty="0"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bất ngờ quân giặc ra sao?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0888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89" y="638927"/>
            <a:ext cx="11675543" cy="683683"/>
          </a:xfrm>
          <a:prstGeom prst="rect">
            <a:avLst/>
          </a:prstGeom>
          <a:noFill/>
        </p:spPr>
      </p:pic>
      <p:sp>
        <p:nvSpPr>
          <p:cNvPr id="5" name="Text Box 9"/>
          <p:cNvSpPr txBox="1"/>
          <p:nvPr/>
        </p:nvSpPr>
        <p:spPr>
          <a:xfrm>
            <a:off x="175189" y="311684"/>
            <a:ext cx="10431834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1/ 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Hai B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Trưng phất cờ khởi nghĩa v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 thời gian n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o, ở đâu?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 Box 10"/>
          <p:cNvSpPr txBox="1"/>
          <p:nvPr/>
        </p:nvSpPr>
        <p:spPr>
          <a:xfrm>
            <a:off x="175189" y="2434831"/>
            <a:ext cx="11731898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sz="44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Mùa xuân năm 40, trên cửa sông Hát Môn, Hai Bà Trưng phất cờ khởi nghĩa.</a:t>
            </a:r>
          </a:p>
        </p:txBody>
      </p:sp>
    </p:spTree>
    <p:extLst>
      <p:ext uri="{BB962C8B-B14F-4D97-AF65-F5344CB8AC3E}">
        <p14:creationId xmlns:p14="http://schemas.microsoft.com/office/powerpoint/2010/main" val="9220882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89" y="638927"/>
            <a:ext cx="11675543" cy="683683"/>
          </a:xfrm>
          <a:prstGeom prst="rect">
            <a:avLst/>
          </a:prstGeom>
          <a:noFill/>
        </p:spPr>
      </p:pic>
      <p:sp>
        <p:nvSpPr>
          <p:cNvPr id="6" name="Text Box 10"/>
          <p:cNvSpPr txBox="1"/>
          <p:nvPr/>
        </p:nvSpPr>
        <p:spPr>
          <a:xfrm>
            <a:off x="460102" y="443986"/>
            <a:ext cx="10431834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2/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Nghĩa quân bắt đầu tiến đánh từ đâu đến những nơi n</a:t>
            </a:r>
            <a:r>
              <a:rPr sz="4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o?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 Box 10"/>
          <p:cNvSpPr txBox="1"/>
          <p:nvPr/>
        </p:nvSpPr>
        <p:spPr>
          <a:xfrm>
            <a:off x="460102" y="2625007"/>
            <a:ext cx="10431834" cy="3046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Mê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Linh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Loa.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Loa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Lâu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quyền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</a:t>
            </a:r>
            <a:r>
              <a:rPr lang="en-US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9642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89" y="638927"/>
            <a:ext cx="11675543" cy="683683"/>
          </a:xfrm>
          <a:prstGeom prst="rect">
            <a:avLst/>
          </a:prstGeom>
          <a:noFill/>
        </p:spPr>
      </p:pic>
      <p:sp>
        <p:nvSpPr>
          <p:cNvPr id="6" name="Text Box 10"/>
          <p:cNvSpPr txBox="1"/>
          <p:nvPr/>
        </p:nvSpPr>
        <p:spPr>
          <a:xfrm>
            <a:off x="460102" y="2457981"/>
            <a:ext cx="10431834" cy="3046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Bị đánh bất ngờ</a:t>
            </a:r>
            <a:r>
              <a:rPr lang="vi-VN" sz="44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quân Hán thua trận bỏ chạy. Tô Định phải cải trang th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 dân thường lẩn v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đám t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vi-VN" sz="48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quân trốn về nước.</a:t>
            </a:r>
            <a:endParaRPr lang="vi-VN" sz="4800" b="1" dirty="0">
              <a:solidFill>
                <a:srgbClr val="99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 Box 10"/>
          <p:cNvSpPr txBox="1"/>
          <p:nvPr/>
        </p:nvSpPr>
        <p:spPr>
          <a:xfrm>
            <a:off x="367504" y="643800"/>
            <a:ext cx="10431834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3/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Bị </a:t>
            </a:r>
            <a:r>
              <a:rPr lang="vi-VN" altLang="x-none" sz="4800" b="1" dirty="0"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 bất ngờ quân giặc ra sao?</a:t>
            </a:r>
            <a:endParaRPr sz="4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624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891" y="986167"/>
            <a:ext cx="11675543" cy="683683"/>
          </a:xfrm>
          <a:prstGeom prst="rect">
            <a:avLst/>
          </a:prstGeom>
          <a:noFill/>
        </p:spPr>
      </p:pic>
      <p:sp>
        <p:nvSpPr>
          <p:cNvPr id="7" name="Text Box 10"/>
          <p:cNvSpPr txBox="1"/>
          <p:nvPr/>
        </p:nvSpPr>
        <p:spPr>
          <a:xfrm>
            <a:off x="309630" y="308134"/>
            <a:ext cx="10431834" cy="830997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2/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Diễn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biến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cuộc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khởi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nghĩa</a:t>
            </a:r>
            <a:endParaRPr sz="4800" b="1" dirty="0">
              <a:solidFill>
                <a:srgbClr val="C00000"/>
              </a:solidFill>
              <a:latin typeface="#9Slide07 SVNDessert Menu Scrip" panose="00000500000000000000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 Box 7"/>
          <p:cNvSpPr txBox="1"/>
          <p:nvPr/>
        </p:nvSpPr>
        <p:spPr>
          <a:xfrm>
            <a:off x="643382" y="1669850"/>
            <a:ext cx="11053733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sz="36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Mùa xuân năm 40, trên cửa sông Hát Môn, Hai Bà Trưng phất cờ khởi nghĩa.</a:t>
            </a:r>
          </a:p>
        </p:txBody>
      </p:sp>
      <p:sp>
        <p:nvSpPr>
          <p:cNvPr id="8" name="Text Box 9"/>
          <p:cNvSpPr txBox="1"/>
          <p:nvPr/>
        </p:nvSpPr>
        <p:spPr>
          <a:xfrm>
            <a:off x="643383" y="2993289"/>
            <a:ext cx="11161051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- Từ Cửa sông Hát Môn, nghĩa quân tiến lên Mê Linh rồi xuống đánh chiếm Cổ Loa. Sau đó </a:t>
            </a:r>
            <a:r>
              <a:rPr sz="4000" b="1">
                <a:latin typeface="Calibri" panose="020F0502020204030204" pitchFamily="34" charset="0"/>
                <a:cs typeface="Calibri" panose="020F0502020204030204" pitchFamily="34" charset="0"/>
              </a:rPr>
              <a:t>từ </a:t>
            </a:r>
            <a:r>
              <a:rPr lang="en-GB" sz="4000" b="1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4000" b="1">
                <a:latin typeface="Calibri" panose="020F0502020204030204" pitchFamily="34" charset="0"/>
                <a:cs typeface="Calibri" panose="020F0502020204030204" pitchFamily="34" charset="0"/>
              </a:rPr>
              <a:t>ổ 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Loa tấn công Luy Lâu trung tâm của chính quyền đô hộ.</a:t>
            </a:r>
          </a:p>
        </p:txBody>
      </p:sp>
      <p:sp>
        <p:nvSpPr>
          <p:cNvPr id="9" name="Text Box 22"/>
          <p:cNvSpPr txBox="1"/>
          <p:nvPr/>
        </p:nvSpPr>
        <p:spPr>
          <a:xfrm>
            <a:off x="536063" y="4747395"/>
            <a:ext cx="11268369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- Bị đánh bất ngờ</a:t>
            </a:r>
            <a:r>
              <a:rPr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quân Hán thua trận </a:t>
            </a:r>
            <a:r>
              <a:rPr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bỏ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 Định phải cải trang th</a:t>
            </a:r>
            <a:r>
              <a:rPr sz="4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nh dân thường lẩn v</a:t>
            </a:r>
            <a:r>
              <a:rPr sz="4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o đám t</a:t>
            </a:r>
            <a:r>
              <a:rPr sz="4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000" b="1" dirty="0">
                <a:latin typeface="Calibri" panose="020F0502020204030204" pitchFamily="34" charset="0"/>
                <a:cs typeface="Calibri" panose="020F0502020204030204" pitchFamily="34" charset="0"/>
              </a:rPr>
              <a:t>n quân trốn về nước.</a:t>
            </a:r>
            <a:endParaRPr sz="40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887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891" y="986167"/>
            <a:ext cx="11675543" cy="683683"/>
          </a:xfrm>
          <a:prstGeom prst="rect">
            <a:avLst/>
          </a:prstGeom>
          <a:noFill/>
        </p:spPr>
      </p:pic>
      <p:sp>
        <p:nvSpPr>
          <p:cNvPr id="7" name="Text Box 10"/>
          <p:cNvSpPr txBox="1"/>
          <p:nvPr/>
        </p:nvSpPr>
        <p:spPr>
          <a:xfrm>
            <a:off x="232085" y="190743"/>
            <a:ext cx="10431834" cy="830997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2/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Diễn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biến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cuộc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khởi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nghĩa</a:t>
            </a:r>
            <a:endParaRPr sz="4800" b="1" dirty="0">
              <a:solidFill>
                <a:srgbClr val="C00000"/>
              </a:solidFill>
              <a:latin typeface="#9Slide07 SVNDessert Menu Scrip" panose="00000500000000000000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85" y="986167"/>
            <a:ext cx="7635482" cy="5125266"/>
          </a:xfrm>
          <a:prstGeom prst="rect">
            <a:avLst/>
          </a:prstGeom>
        </p:spPr>
      </p:pic>
      <p:sp>
        <p:nvSpPr>
          <p:cNvPr id="36" name="AutoShape 18"/>
          <p:cNvSpPr/>
          <p:nvPr/>
        </p:nvSpPr>
        <p:spPr>
          <a:xfrm rot="-2480056">
            <a:off x="2307782" y="3491455"/>
            <a:ext cx="762000" cy="228600"/>
          </a:xfrm>
          <a:prstGeom prst="curvedUpArrow">
            <a:avLst>
              <a:gd name="adj1" fmla="val 66666"/>
              <a:gd name="adj2" fmla="val 133333"/>
              <a:gd name="adj3" fmla="val 33333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37" name="AutoShape 19"/>
          <p:cNvSpPr/>
          <p:nvPr/>
        </p:nvSpPr>
        <p:spPr>
          <a:xfrm rot="1533041">
            <a:off x="3705241" y="3137180"/>
            <a:ext cx="515105" cy="211120"/>
          </a:xfrm>
          <a:prstGeom prst="rightArrow">
            <a:avLst>
              <a:gd name="adj1" fmla="val 50000"/>
              <a:gd name="adj2" fmla="val 44467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38" name="AutoShape 20"/>
          <p:cNvSpPr/>
          <p:nvPr/>
        </p:nvSpPr>
        <p:spPr>
          <a:xfrm rot="2482420">
            <a:off x="5180299" y="3678261"/>
            <a:ext cx="558800" cy="228600"/>
          </a:xfrm>
          <a:prstGeom prst="rightArrow">
            <a:avLst>
              <a:gd name="adj1" fmla="val 50000"/>
              <a:gd name="adj2" fmla="val 61111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39" name="Oval 21"/>
          <p:cNvSpPr/>
          <p:nvPr/>
        </p:nvSpPr>
        <p:spPr>
          <a:xfrm>
            <a:off x="5640966" y="4065558"/>
            <a:ext cx="685800" cy="762000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40" name="Oval 22"/>
          <p:cNvSpPr/>
          <p:nvPr/>
        </p:nvSpPr>
        <p:spPr>
          <a:xfrm>
            <a:off x="4318990" y="3303558"/>
            <a:ext cx="609600" cy="762000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41" name="Oval 23"/>
          <p:cNvSpPr/>
          <p:nvPr/>
        </p:nvSpPr>
        <p:spPr>
          <a:xfrm>
            <a:off x="2387751" y="2824705"/>
            <a:ext cx="1151095" cy="533400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42" name="Oval 24"/>
          <p:cNvSpPr/>
          <p:nvPr/>
        </p:nvSpPr>
        <p:spPr>
          <a:xfrm>
            <a:off x="2196373" y="3417858"/>
            <a:ext cx="247650" cy="266700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x-none" dirty="0">
              <a:solidFill>
                <a:srgbClr val="000000"/>
              </a:solidFill>
              <a:latin typeface="Times New Roman" panose="02020603050405020304" pitchFamily="18" charset="0"/>
              <a:cs typeface="Arial"/>
            </a:endParaRPr>
          </a:p>
        </p:txBody>
      </p:sp>
      <p:sp>
        <p:nvSpPr>
          <p:cNvPr id="43" name="Text Box 14"/>
          <p:cNvSpPr txBox="1"/>
          <p:nvPr/>
        </p:nvSpPr>
        <p:spPr>
          <a:xfrm>
            <a:off x="8666005" y="3365128"/>
            <a:ext cx="2628900" cy="701731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b="1" dirty="0">
                <a:latin typeface="Calibri" panose="020F0502020204030204" pitchFamily="34" charset="0"/>
                <a:cs typeface="Calibri" panose="020F0502020204030204" pitchFamily="34" charset="0"/>
              </a:rPr>
              <a:t>Tại cửa sông Hát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b="1" dirty="0">
                <a:latin typeface="Calibri" panose="020F0502020204030204" pitchFamily="34" charset="0"/>
                <a:cs typeface="Calibri" panose="020F0502020204030204" pitchFamily="34" charset="0"/>
              </a:rPr>
              <a:t>(Hát Môn)</a:t>
            </a:r>
          </a:p>
        </p:txBody>
      </p:sp>
      <p:pic>
        <p:nvPicPr>
          <p:cNvPr id="44" name="Picture 17" descr="Untitled-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869" y="942257"/>
            <a:ext cx="3718094" cy="2332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Picture 15" descr="Untitled-16 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869" y="4192188"/>
            <a:ext cx="3648026" cy="2240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6" name="Text Box 16"/>
          <p:cNvSpPr txBox="1"/>
          <p:nvPr/>
        </p:nvSpPr>
        <p:spPr>
          <a:xfrm>
            <a:off x="8865429" y="6432203"/>
            <a:ext cx="22098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sz="2000" b="1" dirty="0">
                <a:latin typeface="Calibri" panose="020F0502020204030204" pitchFamily="34" charset="0"/>
                <a:cs typeface="Calibri" panose="020F0502020204030204" pitchFamily="34" charset="0"/>
              </a:rPr>
              <a:t>Tiến vào Mê Linh</a:t>
            </a:r>
          </a:p>
        </p:txBody>
      </p:sp>
      <p:sp>
        <p:nvSpPr>
          <p:cNvPr id="47" name="Text Box 4"/>
          <p:cNvSpPr txBox="1"/>
          <p:nvPr/>
        </p:nvSpPr>
        <p:spPr>
          <a:xfrm>
            <a:off x="8799355" y="3547718"/>
            <a:ext cx="23622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sz="2400" b="1" dirty="0">
                <a:latin typeface="Calibri" panose="020F0502020204030204" pitchFamily="34" charset="0"/>
                <a:cs typeface="Calibri" panose="020F0502020204030204" pitchFamily="34" charset="0"/>
              </a:rPr>
              <a:t>Cổ Loa</a:t>
            </a:r>
          </a:p>
        </p:txBody>
      </p:sp>
      <p:pic>
        <p:nvPicPr>
          <p:cNvPr id="48" name="Picture 8" descr="Mot-goc-thanh-co-loa-xu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7582" y="917169"/>
            <a:ext cx="3751034" cy="2500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" name="Text Box 5"/>
          <p:cNvSpPr txBox="1"/>
          <p:nvPr/>
        </p:nvSpPr>
        <p:spPr>
          <a:xfrm>
            <a:off x="8421976" y="6432203"/>
            <a:ext cx="2872929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sz="2400" b="1" dirty="0">
                <a:latin typeface="Calibri" panose="020F0502020204030204" pitchFamily="34" charset="0"/>
                <a:cs typeface="Calibri" panose="020F0502020204030204" pitchFamily="34" charset="0"/>
              </a:rPr>
              <a:t>Đánh thành Luy Lâu</a:t>
            </a:r>
          </a:p>
        </p:txBody>
      </p:sp>
      <p:pic>
        <p:nvPicPr>
          <p:cNvPr id="50" name="Picture 9" descr="Untitled-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5869" y="4069789"/>
            <a:ext cx="3726328" cy="2374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" name="Text Box 6"/>
          <p:cNvSpPr txBox="1"/>
          <p:nvPr/>
        </p:nvSpPr>
        <p:spPr>
          <a:xfrm>
            <a:off x="8352406" y="3479132"/>
            <a:ext cx="2958897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sz="2000" b="1" dirty="0">
                <a:latin typeface="Calibri" panose="020F0502020204030204" pitchFamily="34" charset="0"/>
                <a:cs typeface="Calibri" panose="020F0502020204030204" pitchFamily="34" charset="0"/>
              </a:rPr>
              <a:t>Tô Định cắt tóc cải trang</a:t>
            </a:r>
          </a:p>
        </p:txBody>
      </p:sp>
      <p:pic>
        <p:nvPicPr>
          <p:cNvPr id="52" name="Picture 10" descr="Untitled-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0761" y="882290"/>
            <a:ext cx="3979726" cy="2535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3" name="Text Box 7"/>
          <p:cNvSpPr txBox="1"/>
          <p:nvPr/>
        </p:nvSpPr>
        <p:spPr>
          <a:xfrm>
            <a:off x="8267616" y="6444086"/>
            <a:ext cx="2893939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Khởi nghĩa thắng lợi</a:t>
            </a:r>
          </a:p>
        </p:txBody>
      </p:sp>
      <p:pic>
        <p:nvPicPr>
          <p:cNvPr id="54" name="Picture 11" descr="Untitled-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5869" y="4023733"/>
            <a:ext cx="3752747" cy="2445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04456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3" grpId="1"/>
      <p:bldP spid="46" grpId="0"/>
      <p:bldP spid="46" grpId="1"/>
      <p:bldP spid="47" grpId="0"/>
      <p:bldP spid="47" grpId="1"/>
      <p:bldP spid="49" grpId="0"/>
      <p:bldP spid="49" grpId="1"/>
      <p:bldP spid="51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kumimoji="0" lang="zh-CN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299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kumimoji="0" lang="zh-CN" altLang="en-US" sz="4299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VẬN </a:t>
              </a:r>
            </a:p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DỤNG</a:t>
              </a:r>
              <a:endParaRPr kumimoji="0" lang="zh-CN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530709" y="146958"/>
            <a:ext cx="6135524" cy="1646123"/>
            <a:chOff x="530709" y="146958"/>
            <a:chExt cx="6135524" cy="1646123"/>
          </a:xfrm>
        </p:grpSpPr>
        <p:sp>
          <p:nvSpPr>
            <p:cNvPr id="2" name="Text Box 34"/>
            <p:cNvSpPr txBox="1">
              <a:spLocks noChangeArrowheads="1"/>
            </p:cNvSpPr>
            <p:nvPr/>
          </p:nvSpPr>
          <p:spPr bwMode="auto">
            <a:xfrm>
              <a:off x="530709" y="533033"/>
              <a:ext cx="4381814" cy="800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1889" tIns="60944" rIns="121889" bIns="60944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Các</a:t>
              </a:r>
              <a:r>
                <a:rPr kumimoji="0" lang="en-US" altLang="zh-CN" sz="4400" b="0" i="0" u="none" strike="noStrike" kern="1200" cap="none" spc="0" normalizeH="0" baseline="0" noProof="0" dirty="0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4400" b="0" i="0" u="none" strike="noStrike" kern="1200" cap="none" spc="0" normalizeH="0" baseline="0" noProof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hoạt</a:t>
              </a:r>
              <a:r>
                <a:rPr kumimoji="0" lang="en-US" altLang="zh-CN" sz="4400" b="0" i="0" u="none" strike="noStrike" kern="1200" cap="none" spc="0" normalizeH="0" baseline="0" noProof="0" dirty="0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4400" b="0" i="0" u="none" strike="noStrike" kern="1200" cap="none" spc="0" normalizeH="0" baseline="0" noProof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động</a:t>
              </a:r>
              <a:endParaRPr kumimoji="0" lang="zh-CN" altLang="en-US" sz="44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026" name="Picture 2" descr="Magnifying Glass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752" y="146958"/>
              <a:ext cx="3086481" cy="1646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78920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/>
          <p:nvPr/>
        </p:nvSpPr>
        <p:spPr>
          <a:xfrm>
            <a:off x="232085" y="190743"/>
            <a:ext cx="10431834" cy="830997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3/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quả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ý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nghĩa</a:t>
            </a:r>
            <a:endParaRPr sz="4800" b="1" dirty="0">
              <a:solidFill>
                <a:srgbClr val="C00000"/>
              </a:solidFill>
              <a:latin typeface="#9Slide07 SVNDessert Menu Scrip" panose="00000500000000000000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 Box 12"/>
          <p:cNvSpPr txBox="1"/>
          <p:nvPr/>
        </p:nvSpPr>
        <p:spPr>
          <a:xfrm>
            <a:off x="305229" y="1938610"/>
            <a:ext cx="11188134" cy="120032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vòng chưa đầy một tháng, cuộc khởi nghĩa đã hoàn toàn thắng lợi. </a:t>
            </a:r>
          </a:p>
        </p:txBody>
      </p:sp>
      <p:sp>
        <p:nvSpPr>
          <p:cNvPr id="25" name="Text Box 18"/>
          <p:cNvSpPr txBox="1"/>
          <p:nvPr/>
        </p:nvSpPr>
        <p:spPr>
          <a:xfrm>
            <a:off x="305229" y="4796944"/>
            <a:ext cx="11188133" cy="108952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hơn hai thế kỉ bị phong kiến phương Bắc đô hộ, lần đầu tiên nhân dân ta đã giành được độc lập.</a:t>
            </a:r>
          </a:p>
        </p:txBody>
      </p:sp>
      <p:sp>
        <p:nvSpPr>
          <p:cNvPr id="26" name="Text Box 11"/>
          <p:cNvSpPr txBox="1"/>
          <p:nvPr/>
        </p:nvSpPr>
        <p:spPr>
          <a:xfrm>
            <a:off x="347068" y="1065624"/>
            <a:ext cx="11146294" cy="70788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ãy nê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k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ết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ủa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ộc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kh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ởi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ngh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ĩa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Hai B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</a:t>
            </a:r>
            <a:r>
              <a:rPr lang="vi-VN" altLang="x-none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ng?</a:t>
            </a:r>
          </a:p>
        </p:txBody>
      </p:sp>
      <p:sp>
        <p:nvSpPr>
          <p:cNvPr id="27" name="Text Box 15"/>
          <p:cNvSpPr txBox="1"/>
          <p:nvPr/>
        </p:nvSpPr>
        <p:spPr>
          <a:xfrm>
            <a:off x="305229" y="3304039"/>
            <a:ext cx="11188133" cy="132343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nghĩa Hai Bà Trưng thắng lợi có ý nghĩa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10712247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/>
          <p:nvPr/>
        </p:nvSpPr>
        <p:spPr>
          <a:xfrm>
            <a:off x="232085" y="190743"/>
            <a:ext cx="10431834" cy="830997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3/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quả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ý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nghĩa</a:t>
            </a:r>
            <a:endParaRPr sz="4800" b="1" dirty="0">
              <a:solidFill>
                <a:srgbClr val="C00000"/>
              </a:solidFill>
              <a:latin typeface="#9Slide07 SVNDessert Menu Scrip" panose="00000500000000000000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9" name="Text Box 19"/>
          <p:cNvSpPr txBox="1"/>
          <p:nvPr/>
        </p:nvSpPr>
        <p:spPr>
          <a:xfrm>
            <a:off x="232084" y="1264921"/>
            <a:ext cx="11700835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sz="4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Sự thắng lợi của khởi nghĩa Hai Bà Trưng nói lên điều gì về tinh thần yêu nước của nhân dân ta ?</a:t>
            </a:r>
          </a:p>
        </p:txBody>
      </p:sp>
      <p:sp>
        <p:nvSpPr>
          <p:cNvPr id="10" name="Text Box 22"/>
          <p:cNvSpPr txBox="1"/>
          <p:nvPr/>
        </p:nvSpPr>
        <p:spPr>
          <a:xfrm>
            <a:off x="232084" y="2831541"/>
            <a:ext cx="11896270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120000"/>
            </a:pPr>
            <a:r>
              <a:rPr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altLang="x-none" sz="4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 dân ta rất yêu nước v</a:t>
            </a:r>
            <a:r>
              <a:rPr lang="vi-VN" altLang="x-none" sz="4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vi-VN" altLang="x-none" sz="4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có truyền thống bất khuất chống giặc ngoại xâm</a:t>
            </a:r>
            <a:r>
              <a:rPr sz="4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44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8652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/>
          <p:nvPr/>
        </p:nvSpPr>
        <p:spPr>
          <a:xfrm>
            <a:off x="232085" y="190743"/>
            <a:ext cx="10431834" cy="830997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3/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quả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 ý </a:t>
            </a:r>
            <a:r>
              <a:rPr lang="en-US" sz="4800" b="1" dirty="0" err="1">
                <a:solidFill>
                  <a:srgbClr val="C00000"/>
                </a:solidFill>
                <a:latin typeface="#9Slide07 SVNDessert Menu Scrip" panose="00000500000000000000" pitchFamily="2" charset="0"/>
                <a:cs typeface="Calibri" panose="020F0502020204030204" pitchFamily="34" charset="0"/>
              </a:rPr>
              <a:t>nghĩa</a:t>
            </a:r>
            <a:endParaRPr sz="4800" b="1" dirty="0">
              <a:solidFill>
                <a:srgbClr val="C00000"/>
              </a:solidFill>
              <a:latin typeface="#9Slide07 SVNDessert Menu Scrip" panose="00000500000000000000" pitchFamily="2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 Box 15"/>
          <p:cNvSpPr txBox="1"/>
          <p:nvPr/>
        </p:nvSpPr>
        <p:spPr>
          <a:xfrm>
            <a:off x="777240" y="1318590"/>
            <a:ext cx="11099518" cy="193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sz="6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Không đầy một tháng, cuộc khởi nghĩa đã ho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to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thắng lợi.</a:t>
            </a:r>
            <a:endParaRPr sz="60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7240" y="3554432"/>
            <a:ext cx="11099518" cy="193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sz="6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 đầu tiên nhân dân ta gi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 được độc lập.</a:t>
            </a:r>
            <a:endParaRPr sz="60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39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-12005268" y="-19206"/>
            <a:ext cx="24378655" cy="438912"/>
            <a:chOff x="-9144000" y="0"/>
            <a:chExt cx="18290604" cy="3291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10806545" y="344522"/>
            <a:ext cx="15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UTM Scriptina KT" panose="02000500000000000000" pitchFamily="2" charset="0"/>
                <a:ea typeface="微软雅黑"/>
                <a:cs typeface="+mn-cs"/>
              </a:rPr>
              <a:t>Hồng Linh</a:t>
            </a:r>
          </a:p>
        </p:txBody>
      </p:sp>
      <p:pic>
        <p:nvPicPr>
          <p:cNvPr id="41986" name="Picture 2" descr="Ngày 8/3 có phải ngày diễn ra cuộc khởi nghĩa Hai Bà Trưng?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667" r="100000">
                        <a14:backgroundMark x1="65833" y1="19313" x2="65833" y2="19742"/>
                        <a14:backgroundMark x1="54000" y1="21888" x2="54000" y2="21888"/>
                        <a14:backgroundMark x1="64500" y1="29185" x2="64500" y2="29185"/>
                        <a14:backgroundMark x1="51167" y1="30758" x2="51167" y2="30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701" y="713854"/>
            <a:ext cx="4120686" cy="60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90"/>
          <p:cNvSpPr txBox="1">
            <a:spLocks noChangeArrowheads="1"/>
          </p:cNvSpPr>
          <p:nvPr/>
        </p:nvSpPr>
        <p:spPr bwMode="auto">
          <a:xfrm>
            <a:off x="246972" y="1370992"/>
            <a:ext cx="8272188" cy="469575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/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571500" lvl="0" indent="-571500" algn="just" defTabSz="815812" eaLnBrk="1" fontAlgn="base" hangingPunct="1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vi-VN" altLang="zh-CN" sz="3600" b="1" i="0" dirty="0">
                <a:solidFill>
                  <a:srgbClr val="C00000"/>
                </a:solidFill>
                <a:latin typeface="Calibri" panose="020F0502020204030204" pitchFamily="34" charset="0"/>
                <a:ea typeface="楷体" pitchFamily="49" charset="-122"/>
                <a:cs typeface="Calibri" panose="020F0502020204030204" pitchFamily="34" charset="0"/>
              </a:rPr>
              <a:t>Oán hận trước ách đô hộ của nhà Hán, Hai Bà Trưng đã phất cờ khởi nghĩa, được nhân dân khắp nơi hưởng ứng.</a:t>
            </a:r>
            <a:endParaRPr lang="en-US" altLang="zh-CN" sz="3600" b="1" i="0" dirty="0">
              <a:solidFill>
                <a:srgbClr val="C00000"/>
              </a:solidFill>
              <a:latin typeface="Calibri" panose="020F0502020204030204" pitchFamily="34" charset="0"/>
              <a:ea typeface="楷体" pitchFamily="49" charset="-122"/>
              <a:cs typeface="Calibri" panose="020F0502020204030204" pitchFamily="34" charset="0"/>
            </a:endParaRPr>
          </a:p>
          <a:p>
            <a:pPr marL="571500" lvl="0" indent="-571500" algn="just" defTabSz="815812" eaLnBrk="1" fontAlgn="base" hangingPunct="1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vi-VN" altLang="zh-CN" sz="3600" b="1" i="0" dirty="0">
                <a:solidFill>
                  <a:srgbClr val="C00000"/>
                </a:solidFill>
                <a:latin typeface="Calibri" panose="020F0502020204030204" pitchFamily="34" charset="0"/>
                <a:ea typeface="楷体" pitchFamily="49" charset="-122"/>
                <a:cs typeface="Calibri" panose="020F0502020204030204" pitchFamily="34" charset="0"/>
              </a:rPr>
              <a:t>Không đầy một tháng, cuộc khởi nghĩa đã thành  công.</a:t>
            </a:r>
          </a:p>
          <a:p>
            <a:pPr marL="571500" lvl="0" indent="-571500" algn="just" defTabSz="815812" eaLnBrk="1" fontAlgn="base" hangingPunct="1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vi-VN" altLang="zh-CN" sz="3600" b="1" i="0" dirty="0">
                <a:solidFill>
                  <a:srgbClr val="C00000"/>
                </a:solidFill>
                <a:latin typeface="Calibri" panose="020F0502020204030204" pitchFamily="34" charset="0"/>
                <a:ea typeface="楷体" pitchFamily="49" charset="-122"/>
                <a:cs typeface="Calibri" panose="020F0502020204030204" pitchFamily="34" charset="0"/>
              </a:rPr>
              <a:t>Sau hơn hai thế kỉ bị phong kiến phương Bắc đô hộ, đây là lần đầu tiên nhân dân ta đã giành được độc lập.</a:t>
            </a:r>
          </a:p>
        </p:txBody>
      </p:sp>
    </p:spTree>
    <p:extLst>
      <p:ext uri="{BB962C8B-B14F-4D97-AF65-F5344CB8AC3E}">
        <p14:creationId xmlns:p14="http://schemas.microsoft.com/office/powerpoint/2010/main" val="39192103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3.33333E-6 L 0.99987 3.33333E-6 " pathEditMode="relative" rAng="0" ptsTypes="AA">
                                      <p:cBhvr>
                                        <p:cTn id="13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7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4.60921E-6 L -1.00104 4.60921E-6 " pathEditMode="relative" rAng="0" ptsTypes="AA">
                                      <p:cBhvr>
                                        <p:cTn id="15" dur="8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696477" y="549902"/>
            <a:ext cx="4364047" cy="1138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014D7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方正黑体简体" pitchFamily="2" charset="-122"/>
                <a:cs typeface="+mn-cs"/>
              </a:rPr>
              <a:t>DẶN DÒ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14D75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ea typeface="方正黑体简体" pitchFamily="2" charset="-122"/>
              <a:cs typeface="+mn-cs"/>
            </a:endParaRPr>
          </a:p>
        </p:txBody>
      </p:sp>
      <p:pic>
        <p:nvPicPr>
          <p:cNvPr id="32" name="Picture 13" descr="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586" y="3432396"/>
            <a:ext cx="1117196" cy="73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5" descr="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914" y="2097845"/>
            <a:ext cx="1117196" cy="73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6"/>
          <p:cNvSpPr>
            <a:spLocks noChangeArrowheads="1"/>
          </p:cNvSpPr>
          <p:nvPr/>
        </p:nvSpPr>
        <p:spPr bwMode="auto">
          <a:xfrm>
            <a:off x="6997993" y="3509389"/>
            <a:ext cx="4062531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815812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Chuẩn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bị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bài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sau</a:t>
            </a:r>
            <a:endParaRPr kumimoji="0" lang="zh-CN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楷体" pitchFamily="49" charset="-122"/>
              <a:cs typeface="+mn-cs"/>
            </a:endParaRPr>
          </a:p>
        </p:txBody>
      </p:sp>
      <p:sp>
        <p:nvSpPr>
          <p:cNvPr id="48" name="Rectangle 26"/>
          <p:cNvSpPr>
            <a:spLocks noChangeArrowheads="1"/>
          </p:cNvSpPr>
          <p:nvPr/>
        </p:nvSpPr>
        <p:spPr bwMode="auto">
          <a:xfrm>
            <a:off x="6997993" y="2111547"/>
            <a:ext cx="4062531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815812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Học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thuộc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ghi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nhớ</a:t>
            </a:r>
            <a:endParaRPr kumimoji="0" lang="zh-CN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楷体" pitchFamily="49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439" y="828676"/>
            <a:ext cx="6283171" cy="604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3645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43" grpId="0"/>
      <p:bldP spid="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026064" y="1204175"/>
            <a:ext cx="8515912" cy="258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Chúc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các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em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học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tốt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C208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mbrose" panose="02040603050506020204" pitchFamily="18" charset="0"/>
              <a:ea typeface="隶书" pitchFamily="49" charset="-122"/>
              <a:cs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4368434" y="4586179"/>
            <a:ext cx="246223" cy="400012"/>
          </a:xfrm>
          <a:prstGeom prst="rect">
            <a:avLst/>
          </a:prstGeom>
        </p:spPr>
        <p:txBody>
          <a:bodyPr wrap="none" lIns="121889" tIns="60944" rIns="121889" bIns="60944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7577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4.13964E-7 L 0.99983 4.13964E-7 " pathEditMode="relative" rAng="0" ptsTypes="AA">
                                      <p:cBhvr>
                                        <p:cTn id="13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3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4.60921E-6 L -1.00104 4.60921E-6 " pathEditMode="relative" rAng="0" ptsTypes="AA">
                                      <p:cBhvr>
                                        <p:cTn id="15" dur="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5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kumimoji="0" lang="zh-CN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299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kumimoji="0" lang="zh-CN" altLang="en-US" sz="4299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VẬN </a:t>
              </a:r>
            </a:p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DỤNG</a:t>
              </a:r>
              <a:endParaRPr kumimoji="0" lang="zh-CN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0709" y="533033"/>
            <a:ext cx="4381814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hoạt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động</a:t>
            </a:r>
            <a:endParaRPr kumimoji="0" lang="zh-CN" altLang="en-US" sz="44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UTM Netmuc KT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Magnifying Gla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752" y="146958"/>
            <a:ext cx="3086481" cy="16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0700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09857 0.22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5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我的模板\中国风模板\中国风模板05\宽版\页面2\切片\竹子.png"/>
          <p:cNvPicPr>
            <a:picLocks noChangeAspect="1" noChangeArrowheads="1"/>
          </p:cNvPicPr>
          <p:nvPr/>
        </p:nvPicPr>
        <p:blipFill>
          <a:blip r:embed="rId3"/>
          <a:srcRect b="32238"/>
          <a:stretch>
            <a:fillRect/>
          </a:stretch>
        </p:blipFill>
        <p:spPr bwMode="auto">
          <a:xfrm>
            <a:off x="-8374" y="1981189"/>
            <a:ext cx="4093197" cy="25908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2450" y="94243"/>
            <a:ext cx="98437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1. </a:t>
            </a:r>
            <a:r>
              <a:rPr kumimoji="0" lang="en-US" altLang="zh-CN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Dưới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ách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thống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trị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của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triều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đại</a:t>
            </a:r>
            <a:r>
              <a:rPr lang="en-US" altLang="zh-CN" sz="32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phong</a:t>
            </a:r>
            <a:r>
              <a:rPr lang="en-US" altLang="zh-CN" sz="32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kiến</a:t>
            </a:r>
            <a:r>
              <a:rPr lang="en-US" altLang="zh-CN" sz="32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phương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Bắc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cuộc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sống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của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nhân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dân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cơ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nhục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như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thế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1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kumimoji="0" lang="en-US" altLang="zh-CN" sz="32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kumimoji="0" lang="zh-CN" altLang="en-US" sz="3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8322" y="1916834"/>
            <a:ext cx="757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Chia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nước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thành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nhiều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quận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huyện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để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cai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quản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17440C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0310" y="5332398"/>
            <a:ext cx="259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Tất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cả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ý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trên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17440C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18322" y="3058092"/>
            <a:ext cx="9895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Chúng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bắt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nhân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dân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lên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rừng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xuống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biển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khai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thác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để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cống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nạp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17440C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18322" y="4052647"/>
            <a:ext cx="9043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Chúng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đưa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người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Hán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sang ở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với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dân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ta,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bắt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dân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phải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theo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phon</a:t>
            </a:r>
            <a:r>
              <a:rPr lang="en-US" altLang="zh-CN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 </a:t>
            </a:r>
            <a:r>
              <a:rPr lang="en-US" altLang="zh-CN" sz="2400" b="1" i="1" dirty="0" err="1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tục</a:t>
            </a:r>
            <a:r>
              <a:rPr lang="en-US" altLang="zh-CN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b="1" i="1" dirty="0" err="1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b="1" i="1" dirty="0" err="1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người</a:t>
            </a:r>
            <a:r>
              <a:rPr lang="en-US" altLang="zh-CN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b="1" i="1" dirty="0" err="1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Hán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17440C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3" name="AutoShape 2" descr="Đông Đô thời nhà Hồ và Đông Quan thời thuộc Minh – Hoàng Thành Thăng L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45027" y="1614293"/>
            <a:ext cx="1000527" cy="964923"/>
            <a:chOff x="2038224" y="1640516"/>
            <a:chExt cx="1000527" cy="964923"/>
          </a:xfrm>
        </p:grpSpPr>
        <p:pic>
          <p:nvPicPr>
            <p:cNvPr id="2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39784" y="3986032"/>
            <a:ext cx="1000527" cy="964923"/>
            <a:chOff x="2038224" y="1640516"/>
            <a:chExt cx="1000527" cy="964923"/>
          </a:xfrm>
        </p:grpSpPr>
        <p:pic>
          <p:nvPicPr>
            <p:cNvPr id="35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39783" y="2800162"/>
            <a:ext cx="1000527" cy="964923"/>
            <a:chOff x="2038224" y="1640516"/>
            <a:chExt cx="1000527" cy="964923"/>
          </a:xfrm>
        </p:grpSpPr>
        <p:pic>
          <p:nvPicPr>
            <p:cNvPr id="3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72811" y="5107828"/>
            <a:ext cx="1000527" cy="964923"/>
            <a:chOff x="2038224" y="1640516"/>
            <a:chExt cx="1000527" cy="964923"/>
          </a:xfrm>
        </p:grpSpPr>
        <p:pic>
          <p:nvPicPr>
            <p:cNvPr id="4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D</a:t>
              </a:r>
            </a:p>
          </p:txBody>
        </p:sp>
      </p:grpSp>
      <p:sp>
        <p:nvSpPr>
          <p:cNvPr id="16" name="AutoShape 6" descr="✔️ Check Mark - Royalty-Free GIF - Animated Sticker - Free PNG - Animated  Ic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微软雅黑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497" y="4806690"/>
            <a:ext cx="1330569" cy="133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961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30" grpId="0"/>
      <p:bldP spid="33" grpId="0"/>
      <p:bldP spid="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我的模板\中国风模板\中国风模板05\宽版\页面2\切片\竹子.png"/>
          <p:cNvPicPr>
            <a:picLocks noChangeAspect="1" noChangeArrowheads="1"/>
          </p:cNvPicPr>
          <p:nvPr/>
        </p:nvPicPr>
        <p:blipFill>
          <a:blip r:embed="rId3"/>
          <a:srcRect b="32238"/>
          <a:stretch>
            <a:fillRect/>
          </a:stretch>
        </p:blipFill>
        <p:spPr bwMode="auto">
          <a:xfrm>
            <a:off x="-8374" y="1981189"/>
            <a:ext cx="4093197" cy="25908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68300" y="424621"/>
            <a:ext cx="11823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1" u="none" strike="noStrike" kern="1200" cap="none" spc="0" normalizeH="0" baseline="0" noProof="0" dirty="0">
                <a:ln>
                  <a:noFill/>
                </a:ln>
                <a:solidFill>
                  <a:srgbClr val="014D75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2.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Cuộc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khởi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nghĩa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diễn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ra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năm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40</a:t>
            </a:r>
            <a:endParaRPr kumimoji="0" lang="zh-CN" altLang="en-US" sz="4400" b="1" i="1" u="none" strike="noStrike" kern="1200" cap="none" spc="0" normalizeH="0" baseline="0" noProof="0" dirty="0">
              <a:ln>
                <a:noFill/>
              </a:ln>
              <a:solidFill>
                <a:srgbClr val="014D75"/>
              </a:solidFill>
              <a:effectLst/>
              <a:uLnTx/>
              <a:uFillTx/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096424" y="1389150"/>
            <a:ext cx="3101345" cy="1443144"/>
            <a:chOff x="1331640" y="1337214"/>
            <a:chExt cx="1687811" cy="677295"/>
          </a:xfrm>
        </p:grpSpPr>
        <p:pic>
          <p:nvPicPr>
            <p:cNvPr id="8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1337214"/>
              <a:ext cx="1687811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588902" y="1536123"/>
              <a:ext cx="988901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Bà</a:t>
              </a:r>
              <a:r>
                <a:rPr kumimoji="0" lang="en-US" altLang="zh-CN" sz="3200" b="1" i="1" u="none" strike="noStrike" kern="1200" cap="none" spc="0" normalizeH="0" noProof="0" dirty="0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1" u="none" strike="noStrike" kern="1200" cap="none" spc="0" normalizeH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Triệu</a:t>
              </a:r>
              <a:endParaRPr kumimoji="0" lang="zh-CN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128979" y="4977178"/>
            <a:ext cx="3781628" cy="1443144"/>
            <a:chOff x="3425365" y="1337213"/>
            <a:chExt cx="2058034" cy="677295"/>
          </a:xfrm>
        </p:grpSpPr>
        <p:pic>
          <p:nvPicPr>
            <p:cNvPr id="11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25365" y="1337213"/>
              <a:ext cx="2058034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663973" y="1511636"/>
              <a:ext cx="1449205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Phùng</a:t>
              </a:r>
              <a:r>
                <a:rPr kumimoji="0" lang="en-US" altLang="zh-CN" sz="3200" b="1" i="1" u="none" strike="noStrike" kern="1200" cap="none" spc="0" normalizeH="0" noProof="0" dirty="0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1" u="none" strike="noStrike" kern="1200" cap="none" spc="0" normalizeH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Hưng</a:t>
              </a:r>
              <a:endParaRPr kumimoji="0" lang="zh-CN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210369" y="2616195"/>
            <a:ext cx="2778602" cy="1443144"/>
            <a:chOff x="1979712" y="2311934"/>
            <a:chExt cx="1512168" cy="677295"/>
          </a:xfrm>
        </p:grpSpPr>
        <p:pic>
          <p:nvPicPr>
            <p:cNvPr id="29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79712" y="231193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2236974" y="2495762"/>
              <a:ext cx="645739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Lý</a:t>
              </a:r>
              <a:r>
                <a:rPr kumimoji="0" lang="en-US" altLang="zh-CN" sz="3200" b="1" i="1" u="none" strike="noStrike" kern="1200" cap="none" spc="0" normalizeH="0" noProof="0" dirty="0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1" u="none" strike="noStrike" kern="1200" cap="none" spc="0" normalizeH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Bí</a:t>
              </a:r>
              <a:endParaRPr kumimoji="0" lang="zh-CN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161632" y="3820612"/>
            <a:ext cx="3827349" cy="1443144"/>
            <a:chOff x="1331640" y="3090375"/>
            <a:chExt cx="2082916" cy="677295"/>
          </a:xfrm>
        </p:grpSpPr>
        <p:pic>
          <p:nvPicPr>
            <p:cNvPr id="32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3090375"/>
              <a:ext cx="2082916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88902" y="3266980"/>
              <a:ext cx="1507969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1" u="none" strike="noStrike" kern="1200" cap="none" spc="0" normalizeH="0" baseline="0" noProof="0" dirty="0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Hai </a:t>
              </a:r>
              <a:r>
                <a:rPr kumimoji="0" lang="en-US" altLang="zh-CN" sz="3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Bà</a:t>
              </a:r>
              <a:r>
                <a:rPr kumimoji="0" lang="en-US" altLang="zh-CN" sz="3200" b="1" i="1" u="none" strike="noStrike" kern="1200" cap="none" spc="0" normalizeH="0" noProof="0" dirty="0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1" u="none" strike="noStrike" kern="1200" cap="none" spc="0" normalizeH="0" noProof="0" dirty="0" err="1">
                  <a:ln>
                    <a:noFill/>
                  </a:ln>
                  <a:solidFill>
                    <a:srgbClr val="17440C"/>
                  </a:solidFill>
                  <a:effectLst/>
                  <a:uLnTx/>
                  <a:uFillTx/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Trưng</a:t>
              </a:r>
              <a:endParaRPr kumimoji="0" lang="zh-CN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17440C"/>
                </a:solidFill>
                <a:effectLst/>
                <a:uLnTx/>
                <a:uFillTx/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2" descr="Đông Đô thời nhà Hồ và Đông Quan thời thuộc Minh – Hoàng Thành Thăng L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38224" y="1640516"/>
            <a:ext cx="1000527" cy="964923"/>
            <a:chOff x="2038224" y="1640516"/>
            <a:chExt cx="1000527" cy="964923"/>
          </a:xfrm>
        </p:grpSpPr>
        <p:pic>
          <p:nvPicPr>
            <p:cNvPr id="2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32981" y="4012255"/>
            <a:ext cx="1000527" cy="964923"/>
            <a:chOff x="2038224" y="1640516"/>
            <a:chExt cx="1000527" cy="964923"/>
          </a:xfrm>
        </p:grpSpPr>
        <p:pic>
          <p:nvPicPr>
            <p:cNvPr id="35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032980" y="2826385"/>
            <a:ext cx="1000527" cy="964923"/>
            <a:chOff x="2038224" y="1640516"/>
            <a:chExt cx="1000527" cy="964923"/>
          </a:xfrm>
        </p:grpSpPr>
        <p:pic>
          <p:nvPicPr>
            <p:cNvPr id="3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966008" y="5134051"/>
            <a:ext cx="1000527" cy="964923"/>
            <a:chOff x="2038224" y="1640516"/>
            <a:chExt cx="1000527" cy="964923"/>
          </a:xfrm>
        </p:grpSpPr>
        <p:pic>
          <p:nvPicPr>
            <p:cNvPr id="4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微软雅黑"/>
                  <a:cs typeface="+mn-cs"/>
                </a:rPr>
                <a:t>D</a:t>
              </a:r>
            </a:p>
          </p:txBody>
        </p:sp>
      </p:grpSp>
      <p:sp>
        <p:nvSpPr>
          <p:cNvPr id="16" name="AutoShape 6" descr="✔️ Check Mark - Royalty-Free GIF - Animated Sticker - Free PNG - Animated  Ic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微软雅黑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82" y="3737363"/>
            <a:ext cx="1330569" cy="133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795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kumimoji="0" lang="zh-CN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299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kumimoji="0" lang="zh-CN" altLang="en-US" sz="4299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CỦNG</a:t>
              </a:r>
            </a:p>
            <a:p>
              <a:pPr marL="0" marR="0" lvl="0" indent="0" algn="ctr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CỐ</a:t>
              </a:r>
              <a:endParaRPr kumimoji="0" lang="zh-CN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0709" y="533033"/>
            <a:ext cx="4381814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hoạt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động</a:t>
            </a:r>
            <a:endParaRPr kumimoji="0" lang="zh-CN" altLang="en-US" sz="44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UTM Netmuc KT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Magnifying Gla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299" y="1528755"/>
            <a:ext cx="3086481" cy="16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3138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0.30769 0.4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190"/>
          <p:cNvSpPr txBox="1">
            <a:spLocks noChangeArrowheads="1"/>
          </p:cNvSpPr>
          <p:nvPr/>
        </p:nvSpPr>
        <p:spPr bwMode="auto">
          <a:xfrm>
            <a:off x="86055" y="288320"/>
            <a:ext cx="6071028" cy="149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C20827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KHỞI</a:t>
            </a:r>
            <a:r>
              <a:rPr kumimoji="0" lang="en-US" altLang="zh-CN" sz="3600" b="1" i="1" u="none" strike="noStrike" kern="1200" cap="none" spc="0" normalizeH="0" noProof="0" dirty="0">
                <a:ln>
                  <a:noFill/>
                </a:ln>
                <a:solidFill>
                  <a:srgbClr val="C20827"/>
                </a:solidFill>
                <a:effectLst/>
                <a:uLnTx/>
                <a:uFillTx/>
                <a:latin typeface="Arial" pitchFamily="34" charset="0"/>
                <a:ea typeface="楷体" pitchFamily="49" charset="-122"/>
                <a:cs typeface="+mn-cs"/>
              </a:rPr>
              <a:t> NGHĨA</a:t>
            </a:r>
          </a:p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baseline="0" dirty="0">
                <a:solidFill>
                  <a:srgbClr val="C20827"/>
                </a:solidFill>
                <a:ea typeface="楷体" pitchFamily="49" charset="-122"/>
              </a:rPr>
              <a:t>HAI</a:t>
            </a:r>
            <a:r>
              <a:rPr lang="en-US" altLang="zh-CN" sz="3600" b="1" dirty="0">
                <a:solidFill>
                  <a:srgbClr val="C20827"/>
                </a:solidFill>
                <a:ea typeface="楷体" pitchFamily="49" charset="-122"/>
              </a:rPr>
              <a:t> BÀ TRƯNG (NĂM 40)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rgbClr val="C20827"/>
              </a:solidFill>
              <a:effectLst/>
              <a:uLnTx/>
              <a:uFillTx/>
              <a:latin typeface="Arial" pitchFamily="34" charset="0"/>
              <a:ea typeface="楷体" pitchFamily="49" charset="-122"/>
              <a:cs typeface="+mn-cs"/>
            </a:endParaRPr>
          </a:p>
        </p:txBody>
      </p:sp>
      <p:pic>
        <p:nvPicPr>
          <p:cNvPr id="5" name="Picture 28" descr="trungvuongzt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95496">
            <a:off x="5365224" y="1556946"/>
            <a:ext cx="6563400" cy="4311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Ngày 8/3 có phải ngày diễn ra cuộc khởi nghĩa Hai Bà Trưng?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67" r="100000">
                        <a14:backgroundMark x1="65833" y1="19313" x2="65833" y2="19742"/>
                        <a14:backgroundMark x1="54000" y1="21888" x2="54000" y2="21888"/>
                        <a14:backgroundMark x1="64500" y1="29185" x2="64500" y2="29185"/>
                        <a14:backgroundMark x1="51167" y1="30758" x2="51167" y2="30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76" y="1783201"/>
            <a:ext cx="4332863" cy="504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7581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古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129578" y="-123393"/>
            <a:ext cx="533462" cy="53365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10806545" y="344522"/>
            <a:ext cx="15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UTM Scriptina KT" panose="02000500000000000000" pitchFamily="2" charset="0"/>
                <a:ea typeface="微软雅黑"/>
                <a:cs typeface="+mn-cs"/>
              </a:rPr>
              <a:t>Hồng Linh</a:t>
            </a:r>
          </a:p>
        </p:txBody>
      </p:sp>
      <p:pic>
        <p:nvPicPr>
          <p:cNvPr id="41986" name="Picture 2" descr="Ngày 8/3 có phải ngày diễn ra cuộc khởi nghĩa Hai Bà Trưng?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67" r="100000">
                        <a14:backgroundMark x1="65833" y1="19313" x2="65833" y2="19742"/>
                        <a14:backgroundMark x1="54000" y1="21888" x2="54000" y2="21888"/>
                        <a14:backgroundMark x1="64500" y1="29185" x2="64500" y2="29185"/>
                        <a14:backgroundMark x1="51167" y1="30758" x2="51167" y2="30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657" y="713854"/>
            <a:ext cx="4120686" cy="60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90"/>
          <p:cNvSpPr txBox="1">
            <a:spLocks noChangeArrowheads="1"/>
          </p:cNvSpPr>
          <p:nvPr/>
        </p:nvSpPr>
        <p:spPr bwMode="auto">
          <a:xfrm>
            <a:off x="445092" y="1829102"/>
            <a:ext cx="7796082" cy="297220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/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Hoạt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động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1</a:t>
            </a:r>
          </a:p>
          <a:p>
            <a:pPr marL="0" marR="0" lvl="0" indent="0" algn="ctr" defTabSz="81581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i="0" baseline="0" dirty="0">
                <a:solidFill>
                  <a:srgbClr val="C00000"/>
                </a:solidFill>
                <a:latin typeface="#9Slide07 SVNDessert Menu Scrip" panose="00000500000000000000" pitchFamily="2" charset="0"/>
                <a:ea typeface="楷体" pitchFamily="49" charset="-122"/>
              </a:rPr>
              <a:t>NGUYÊN</a:t>
            </a:r>
            <a:r>
              <a:rPr lang="en-US" altLang="zh-CN" sz="6000" b="1" i="0" dirty="0">
                <a:solidFill>
                  <a:srgbClr val="C00000"/>
                </a:solidFill>
                <a:latin typeface="#9Slide07 SVNDessert Menu Scrip" panose="00000500000000000000" pitchFamily="2" charset="0"/>
                <a:ea typeface="楷体" pitchFamily="49" charset="-122"/>
              </a:rPr>
              <a:t> NHÂN 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CỦA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楷体" pitchFamily="49" charset="-122"/>
              </a:rPr>
              <a:t> CUỘC KHỜI NGHĨA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7 SVNDessert Menu Scrip" panose="00000500000000000000" pitchFamily="2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62339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4.13964E-7 L 0.99983 4.13964E-7 " pathEditMode="relative" rAng="0" ptsTypes="AA">
                                      <p:cBhvr>
                                        <p:cTn id="16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4.60921E-6 L -1.00104 4.60921E-6 " pathEditMode="relative" rAng="0" ptsTypes="AA">
                                      <p:cBhvr>
                                        <p:cTn id="18" dur="8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89" y="638927"/>
            <a:ext cx="11675543" cy="683683"/>
          </a:xfrm>
          <a:prstGeom prst="rect">
            <a:avLst/>
          </a:prstGeom>
          <a:noFill/>
        </p:spPr>
      </p:pic>
      <p:sp>
        <p:nvSpPr>
          <p:cNvPr id="12" name="Text Box 11"/>
          <p:cNvSpPr txBox="1"/>
          <p:nvPr/>
        </p:nvSpPr>
        <p:spPr>
          <a:xfrm>
            <a:off x="336304" y="213510"/>
            <a:ext cx="10034613" cy="13239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nhân n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dẫn đến cuộc khởi </a:t>
            </a:r>
            <a:r>
              <a:rPr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B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Trưng?</a:t>
            </a:r>
            <a:endParaRPr sz="4000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Text Box 11"/>
          <p:cNvSpPr txBox="1"/>
          <p:nvPr/>
        </p:nvSpPr>
        <p:spPr>
          <a:xfrm>
            <a:off x="336304" y="1748027"/>
            <a:ext cx="11597195" cy="3477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 Do ách áp bức bóc lột h</a:t>
            </a:r>
            <a:r>
              <a:rPr sz="4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 khắc của nh</a:t>
            </a:r>
            <a:r>
              <a:rPr sz="4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 Hán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- Do Thi Sách, chồng của b</a:t>
            </a:r>
            <a:r>
              <a:rPr sz="4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 Trưng Trắc bị Tô Định giết </a:t>
            </a:r>
            <a:r>
              <a:rPr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hại</a:t>
            </a: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sz="44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4400" b="1" dirty="0">
                <a:latin typeface="Calibri" panose="020F0502020204030204" pitchFamily="34" charset="0"/>
                <a:cs typeface="Calibri" panose="020F0502020204030204" pitchFamily="34" charset="0"/>
              </a:rPr>
              <a:t>Vì Hai Bà Trưng có lòng yêu nước, căm thù giặc sâu sắc.</a:t>
            </a:r>
          </a:p>
        </p:txBody>
      </p:sp>
    </p:spTree>
    <p:extLst>
      <p:ext uri="{BB962C8B-B14F-4D97-AF65-F5344CB8AC3E}">
        <p14:creationId xmlns:p14="http://schemas.microsoft.com/office/powerpoint/2010/main" val="17091142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84909680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紫色科技演示模板">
  <a:themeElements>
    <a:clrScheme name="紫色科技演示模板 1">
      <a:dk1>
        <a:srgbClr val="000000"/>
      </a:dk1>
      <a:lt1>
        <a:srgbClr val="FFFFFF"/>
      </a:lt1>
      <a:dk2>
        <a:srgbClr val="000066"/>
      </a:dk2>
      <a:lt2>
        <a:srgbClr val="969696"/>
      </a:lt2>
      <a:accent1>
        <a:srgbClr val="33CCCC"/>
      </a:accent1>
      <a:accent2>
        <a:srgbClr val="5B94E1"/>
      </a:accent2>
      <a:accent3>
        <a:srgbClr val="FFFFFF"/>
      </a:accent3>
      <a:accent4>
        <a:srgbClr val="000000"/>
      </a:accent4>
      <a:accent5>
        <a:srgbClr val="ADE2E2"/>
      </a:accent5>
      <a:accent6>
        <a:srgbClr val="5286CC"/>
      </a:accent6>
      <a:hlink>
        <a:srgbClr val="CCCCFF"/>
      </a:hlink>
      <a:folHlink>
        <a:srgbClr val="CCECFF"/>
      </a:folHlink>
    </a:clrScheme>
    <a:fontScheme name="紫色科技演示模板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紫色科技演示模板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33CCCC"/>
        </a:accent1>
        <a:accent2>
          <a:srgbClr val="5B94E1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5286CC"/>
        </a:accent6>
        <a:hlink>
          <a:srgbClr val="CC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紫色科技演示模板 2">
        <a:dk1>
          <a:srgbClr val="000000"/>
        </a:dk1>
        <a:lt1>
          <a:srgbClr val="FFFFFF"/>
        </a:lt1>
        <a:dk2>
          <a:srgbClr val="004644"/>
        </a:dk2>
        <a:lt2>
          <a:srgbClr val="969696"/>
        </a:lt2>
        <a:accent1>
          <a:srgbClr val="CCCC00"/>
        </a:accent1>
        <a:accent2>
          <a:srgbClr val="4B9191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438383"/>
        </a:accent6>
        <a:hlink>
          <a:srgbClr val="B1C9C9"/>
        </a:hlink>
        <a:folHlink>
          <a:srgbClr val="CC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紫色科技演示模板 3">
        <a:dk1>
          <a:srgbClr val="000000"/>
        </a:dk1>
        <a:lt1>
          <a:srgbClr val="FFFFFF"/>
        </a:lt1>
        <a:dk2>
          <a:srgbClr val="32147E"/>
        </a:dk2>
        <a:lt2>
          <a:srgbClr val="969696"/>
        </a:lt2>
        <a:accent1>
          <a:srgbClr val="99CC00"/>
        </a:accent1>
        <a:accent2>
          <a:srgbClr val="836CF8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7661E1"/>
        </a:accent6>
        <a:hlink>
          <a:srgbClr val="99CCFF"/>
        </a:hlink>
        <a:folHlink>
          <a:srgbClr val="CC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911</Words>
  <Application>Microsoft Office PowerPoint</Application>
  <PresentationFormat>Widescreen</PresentationFormat>
  <Paragraphs>126</Paragraphs>
  <Slides>25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UTM Ambrose</vt:lpstr>
      <vt:lpstr>Calibri</vt:lpstr>
      <vt:lpstr>UTM Deutsch Gothic</vt:lpstr>
      <vt:lpstr>UTM Scriptina KT</vt:lpstr>
      <vt:lpstr>Calibri Light</vt:lpstr>
      <vt:lpstr>Wingdings</vt:lpstr>
      <vt:lpstr>#9Slide07 SVNDessert Menu Scrip</vt:lpstr>
      <vt:lpstr>Arial</vt:lpstr>
      <vt:lpstr>Times New Roman</vt:lpstr>
      <vt:lpstr>UTM Netmuc KT</vt:lpstr>
      <vt:lpstr>Verdana</vt:lpstr>
      <vt:lpstr>Office Theme</vt:lpstr>
      <vt:lpstr>紫色科技演示模板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Dương Thị Lan Anh</cp:lastModifiedBy>
  <cp:revision>12</cp:revision>
  <dcterms:created xsi:type="dcterms:W3CDTF">2022-09-11T15:43:27Z</dcterms:created>
  <dcterms:modified xsi:type="dcterms:W3CDTF">2022-10-12T05:29:34Z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2022-10-12T05:29:33Z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9c3cdcf3-eef6-4be1-8f2c-8216bddbc06f</vt:lpwstr>
  </property>
  <property fmtid="{D5CDD505-2E9C-101B-9397-08002B2CF9AE}" pid="8" name="MSIP_Label_defa4170-0d19-0005-0004-bc88714345d2_ContentBits">
    <vt:lpwstr>0</vt:lpwstr>
  </property>
</Properties>
</file>