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  <p:sldMasterId id="2147483672" r:id="rId3"/>
  </p:sldMasterIdLst>
  <p:notesMasterIdLst>
    <p:notesMasterId r:id="rId29"/>
  </p:notesMasterIdLst>
  <p:sldIdLst>
    <p:sldId id="256" r:id="rId4"/>
    <p:sldId id="259" r:id="rId5"/>
    <p:sldId id="260" r:id="rId6"/>
    <p:sldId id="258" r:id="rId7"/>
    <p:sldId id="262" r:id="rId8"/>
    <p:sldId id="263" r:id="rId9"/>
    <p:sldId id="257" r:id="rId10"/>
    <p:sldId id="264" r:id="rId11"/>
    <p:sldId id="265" r:id="rId12"/>
    <p:sldId id="261" r:id="rId13"/>
    <p:sldId id="266" r:id="rId14"/>
    <p:sldId id="268" r:id="rId15"/>
    <p:sldId id="269" r:id="rId16"/>
    <p:sldId id="279" r:id="rId17"/>
    <p:sldId id="281" r:id="rId18"/>
    <p:sldId id="283" r:id="rId19"/>
    <p:sldId id="291" r:id="rId20"/>
    <p:sldId id="282" r:id="rId21"/>
    <p:sldId id="295" r:id="rId22"/>
    <p:sldId id="292" r:id="rId23"/>
    <p:sldId id="294" r:id="rId24"/>
    <p:sldId id="293" r:id="rId25"/>
    <p:sldId id="296" r:id="rId26"/>
    <p:sldId id="299" r:id="rId27"/>
    <p:sldId id="297" r:id="rId28"/>
  </p:sldIdLst>
  <p:sldSz cx="12192000" cy="6858000"/>
  <p:notesSz cx="6858000" cy="9144000"/>
  <p:embeddedFontLst>
    <p:embeddedFont>
      <p:font typeface=".VnTimeH" panose="020B7200000000000000" pitchFamily="34" charset="0"/>
      <p:regular r:id="rId30"/>
      <p:bold r:id="rId31"/>
      <p:italic r:id="rId32"/>
      <p:boldItalic r:id="rId33"/>
    </p:embeddedFon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Calibri Light" panose="020F0302020204030204" pitchFamily="34" charset="0"/>
      <p:regular r:id="rId38"/>
      <p:italic r:id="rId39"/>
    </p:embeddedFont>
    <p:embeddedFont>
      <p:font typeface="Cambria" panose="02040503050406030204" pitchFamily="18" charset="0"/>
      <p:regular r:id="rId40"/>
      <p:bold r:id="rId41"/>
      <p:italic r:id="rId42"/>
      <p:boldItalic r:id="rId43"/>
    </p:embeddedFont>
    <p:embeddedFont>
      <p:font typeface="UTM Aircona" panose="02040603050506020204" pitchFamily="18" charset="0"/>
      <p:regular r:id="rId44"/>
    </p:embeddedFont>
    <p:embeddedFont>
      <p:font typeface="UTM Brewers KT" panose="02040603050506020204" pitchFamily="18" charset="0"/>
      <p:bold r:id="rId45"/>
    </p:embeddedFont>
    <p:embeddedFont>
      <p:font typeface="UTM Flamenco" panose="02040603050506020204" pitchFamily="18" charset="0"/>
      <p:regular r:id="rId46"/>
    </p:embeddedFont>
    <p:embeddedFont>
      <p:font typeface="UTM Futura Extra" panose="02040603050506020204" pitchFamily="18" charset="0"/>
      <p:bold r:id="rId47"/>
    </p:embeddedFont>
    <p:embeddedFont>
      <p:font typeface="UTM Khuccamta" panose="02040603050506020204" pitchFamily="18" charset="0"/>
      <p:regular r:id="rId48"/>
    </p:embeddedFont>
    <p:embeddedFont>
      <p:font typeface="UTM Nyala" panose="02040603050506020204" pitchFamily="18" charset="0"/>
      <p:regular r:id="rId49"/>
    </p:embeddedFont>
    <p:embeddedFont>
      <p:font typeface="UTM Pierre" panose="02040603050506020204" pitchFamily="18" charset="0"/>
      <p:regular r:id="rId50"/>
    </p:embeddedFont>
    <p:embeddedFont>
      <p:font typeface="UTM Seagull" panose="02040603050506020204" pitchFamily="18" charset="0"/>
      <p:bold r:id="rId51"/>
      <p:boldItalic r:id="rId52"/>
    </p:embeddedFont>
    <p:embeddedFont>
      <p:font typeface="UTM Swiss 721 Black Condensed" panose="02000500000000000000" pitchFamily="2" charset="0"/>
      <p:regular r:id="rId5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B9A2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70" autoAdjust="0"/>
  </p:normalViewPr>
  <p:slideViewPr>
    <p:cSldViewPr snapToGrid="0">
      <p:cViewPr>
        <p:scale>
          <a:sx n="50" d="100"/>
          <a:sy n="50" d="100"/>
        </p:scale>
        <p:origin x="145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10.fntdata"/><Relationship Id="rId21" Type="http://schemas.openxmlformats.org/officeDocument/2006/relationships/slide" Target="slides/slide18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font" Target="fonts/font18.fntdata"/><Relationship Id="rId50" Type="http://schemas.openxmlformats.org/officeDocument/2006/relationships/font" Target="fonts/font21.fntdata"/><Relationship Id="rId55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notesMaster" Target="notesMasters/notesMaster1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font" Target="fonts/font16.fntdata"/><Relationship Id="rId53" Type="http://schemas.openxmlformats.org/officeDocument/2006/relationships/font" Target="fonts/font24.fntdata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font" Target="fonts/font19.fntdata"/><Relationship Id="rId56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font" Target="fonts/font22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font" Target="fonts/font17.fntdata"/><Relationship Id="rId20" Type="http://schemas.openxmlformats.org/officeDocument/2006/relationships/slide" Target="slides/slide17.xml"/><Relationship Id="rId41" Type="http://schemas.openxmlformats.org/officeDocument/2006/relationships/font" Target="fonts/font12.fntdata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font" Target="fonts/font7.fntdata"/><Relationship Id="rId49" Type="http://schemas.openxmlformats.org/officeDocument/2006/relationships/font" Target="fonts/font20.fntdata"/><Relationship Id="rId57" Type="http://schemas.openxmlformats.org/officeDocument/2006/relationships/tableStyles" Target="tableStyles.xml"/><Relationship Id="rId10" Type="http://schemas.openxmlformats.org/officeDocument/2006/relationships/slide" Target="slides/slide7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52" Type="http://schemas.openxmlformats.org/officeDocument/2006/relationships/font" Target="fonts/font2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8007FA-8C4B-4885-8FB0-A3358625CC10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6E645F-0927-43A9-9328-FE28595E7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3522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Hình</a:t>
            </a:r>
            <a:r>
              <a:rPr lang="en-US" dirty="0"/>
              <a:t>:</a:t>
            </a:r>
            <a:r>
              <a:rPr lang="en-US" baseline="0" dirty="0"/>
              <a:t> </a:t>
            </a:r>
            <a:r>
              <a:rPr lang="en-US" baseline="0" dirty="0" err="1"/>
              <a:t>Nguồn</a:t>
            </a:r>
            <a:r>
              <a:rPr lang="en-US" baseline="0" dirty="0"/>
              <a:t>: https://www.facebook.com/hvdongCOM/photos/a.1898077833793960/2227825317485875/?type=3&amp;theater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E645F-0927-43A9-9328-FE28595E733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3393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Thầy</a:t>
            </a:r>
            <a:r>
              <a:rPr lang="en-US" dirty="0"/>
              <a:t>/</a:t>
            </a:r>
            <a:r>
              <a:rPr lang="en-US" dirty="0" err="1"/>
              <a:t>cô</a:t>
            </a:r>
            <a:r>
              <a:rPr lang="en-US" baseline="0" dirty="0"/>
              <a:t>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ô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 </a:t>
            </a:r>
            <a:r>
              <a:rPr lang="en-US" baseline="0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sau</a:t>
            </a:r>
            <a:r>
              <a:rPr lang="en-US" baseline="0" dirty="0"/>
              <a:t> </a:t>
            </a:r>
            <a:r>
              <a:rPr lang="en-US" baseline="0" dirty="0" err="1"/>
              <a:t>đó</a:t>
            </a:r>
            <a:r>
              <a:rPr lang="en-US" baseline="0" dirty="0"/>
              <a:t> </a:t>
            </a:r>
            <a:r>
              <a:rPr lang="en-US" baseline="0" dirty="0" err="1"/>
              <a:t>tiếp</a:t>
            </a:r>
            <a:r>
              <a:rPr lang="en-US" baseline="0" dirty="0"/>
              <a:t> </a:t>
            </a:r>
            <a:r>
              <a:rPr lang="en-US" baseline="0" dirty="0" err="1"/>
              <a:t>tục</a:t>
            </a:r>
            <a:r>
              <a:rPr lang="en-US" baseline="0" dirty="0"/>
              <a:t>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ô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kết</a:t>
            </a:r>
            <a:r>
              <a:rPr lang="en-US" baseline="0" dirty="0"/>
              <a:t> </a:t>
            </a:r>
            <a:r>
              <a:rPr lang="en-US" baseline="0" dirty="0" err="1"/>
              <a:t>quả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E645F-0927-43A9-9328-FE28595E733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144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54191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6B4BF9-78E3-4F4A-B00F-AEF6203891DE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4FE9AA0-BC38-4014-B4C7-16C8EA4B7C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611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6B4BF9-78E3-4F4A-B00F-AEF6203891DE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4FE9AA0-BC38-4014-B4C7-16C8EA4B7C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8641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863B1D-D4D6-40FB-9DAC-1123973099B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D7F2E3-D304-4E4A-B9C0-D034F0DC1C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46170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863B1D-D4D6-40FB-9DAC-1123973099B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D7F2E3-D304-4E4A-B9C0-D034F0DC1C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65578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863B1D-D4D6-40FB-9DAC-1123973099B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D7F2E3-D304-4E4A-B9C0-D034F0DC1C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37301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863B1D-D4D6-40FB-9DAC-1123973099B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D7F2E3-D304-4E4A-B9C0-D034F0DC1C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21817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863B1D-D4D6-40FB-9DAC-1123973099B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D7F2E3-D304-4E4A-B9C0-D034F0DC1C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09885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863B1D-D4D6-40FB-9DAC-1123973099B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D7F2E3-D304-4E4A-B9C0-D034F0DC1C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63917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MĂNG NON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D7F2E3-D304-4E4A-B9C0-D034F0DC1C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55628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863B1D-D4D6-40FB-9DAC-1123973099B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D7F2E3-D304-4E4A-B9C0-D034F0DC1C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4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6B4BF9-78E3-4F4A-B00F-AEF6203891DE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4FE9AA0-BC38-4014-B4C7-16C8EA4B7C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7507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863B1D-D4D6-40FB-9DAC-1123973099B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D7F2E3-D304-4E4A-B9C0-D034F0DC1C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98982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863B1D-D4D6-40FB-9DAC-1123973099B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D7F2E3-D304-4E4A-B9C0-D034F0DC1C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4964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863B1D-D4D6-40FB-9DAC-1123973099B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D7F2E3-D304-4E4A-B9C0-D034F0DC1C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18953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ĂNG NON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3CC7D6B-739A-014E-AB2C-B05F182AE8E8}" type="datetime1">
              <a:rPr kumimoji="0" lang="en-CA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2023-07-21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MĂNG NON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7394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MĂNG N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" y="0"/>
            <a:ext cx="12191332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94FCCCF-CDB7-914A-9492-CA8937BB6688}" type="datetime1">
              <a:rPr kumimoji="0" lang="en-CA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2023-07-21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413" y="6356747"/>
            <a:ext cx="4115177" cy="364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8543BCF-C6F4-4F14-9138-E5ADE1A61F3D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674" tIns="43337" rIns="86674" bIns="43337" rtlCol="0" anchor="ctr"/>
          <a:lstStyle/>
          <a:p>
            <a:pPr marL="0" marR="0" lvl="0" indent="0" algn="ctr" defTabSz="91421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2322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6B4BF9-78E3-4F4A-B00F-AEF6203891DE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4FE9AA0-BC38-4014-B4C7-16C8EA4B7C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81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6B4BF9-78E3-4F4A-B00F-AEF6203891DE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4FE9AA0-BC38-4014-B4C7-16C8EA4B7C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797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6B4BF9-78E3-4F4A-B00F-AEF6203891DE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4FE9AA0-BC38-4014-B4C7-16C8EA4B7C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477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6B4BF9-78E3-4F4A-B00F-AEF6203891DE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4FE9AA0-BC38-4014-B4C7-16C8EA4B7C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151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6B4BF9-78E3-4F4A-B00F-AEF6203891DE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4FE9AA0-BC38-4014-B4C7-16C8EA4B7C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046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6B4BF9-78E3-4F4A-B00F-AEF6203891DE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4FE9AA0-BC38-4014-B4C7-16C8EA4B7C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282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6B4BF9-78E3-4F4A-B00F-AEF6203891DE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4FE9AA0-BC38-4014-B4C7-16C8EA4B7C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37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5000" t="-10000" r="-5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2844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863B1D-D4D6-40FB-9DAC-1123973099B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7/21/2023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MĂNG NON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D7F2E3-D304-4E4A-B9C0-D034F0DC1C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6025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90" y="365780"/>
            <a:ext cx="10515224" cy="1324635"/>
          </a:xfrm>
          <a:prstGeom prst="rect">
            <a:avLst/>
          </a:prstGeom>
        </p:spPr>
        <p:txBody>
          <a:bodyPr vert="horz" lIns="86694" tIns="43347" rIns="86694" bIns="43347" rtlCol="0" anchor="ctr">
            <a:normAutofit/>
          </a:bodyPr>
          <a:lstStyle/>
          <a:p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90" y="1825890"/>
            <a:ext cx="10515224" cy="4351728"/>
          </a:xfrm>
          <a:prstGeom prst="rect">
            <a:avLst/>
          </a:prstGeom>
        </p:spPr>
        <p:txBody>
          <a:bodyPr vert="horz" lIns="86694" tIns="43347" rIns="86694" bIns="43347" rtlCol="0">
            <a:normAutofit/>
          </a:bodyPr>
          <a:lstStyle/>
          <a:p>
            <a:pPr lvl="0"/>
            <a:endParaRPr lang="zh-CN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764ED-D574-054C-B1CB-A7CCCABBB0FA}"/>
              </a:ext>
            </a:extLst>
          </p:cNvPr>
          <p:cNvSpPr txBox="1"/>
          <p:nvPr userDrawn="1"/>
        </p:nvSpPr>
        <p:spPr>
          <a:xfrm>
            <a:off x="10056955" y="6313093"/>
            <a:ext cx="3600869" cy="4000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宋体" panose="02010600030101010101" pitchFamily="2" charset="-122"/>
                <a:cs typeface="+mn-cs"/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2535254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sldNum="0" hdr="0" ftr="0" dt="0"/>
  <p:txStyles>
    <p:titleStyle>
      <a:lvl1pPr algn="l" defTabSz="866770" rtl="0" eaLnBrk="1" latinLnBrk="0" hangingPunct="1">
        <a:lnSpc>
          <a:spcPct val="90000"/>
        </a:lnSpc>
        <a:spcBef>
          <a:spcPct val="0"/>
        </a:spcBef>
        <a:buNone/>
        <a:defRPr sz="41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693" indent="-216693" algn="l" defTabSz="866770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1pPr>
      <a:lvl2pPr marL="650077" indent="-216693" algn="l" defTabSz="866770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083461" indent="-216693" algn="l" defTabSz="866770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516847" indent="-216693" algn="l" defTabSz="866770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950231" indent="-216693" algn="l" defTabSz="866770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83615" indent="-216693" algn="l" defTabSz="866770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7000" indent="-216693" algn="l" defTabSz="866770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50385" indent="-216693" algn="l" defTabSz="866770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83769" indent="-216693" algn="l" defTabSz="866770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77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33384" algn="l" defTabSz="86677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66770" algn="l" defTabSz="86677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00154" algn="l" defTabSz="86677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33538" algn="l" defTabSz="86677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66924" algn="l" defTabSz="86677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600308" algn="l" defTabSz="86677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33692" algn="l" defTabSz="86677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67077" algn="l" defTabSz="86677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8238" y="3076871"/>
            <a:ext cx="11840548" cy="2892490"/>
          </a:xfrm>
          <a:noFill/>
        </p:spPr>
        <p:txBody>
          <a:bodyPr>
            <a:normAutofit fontScale="90000"/>
          </a:bodyPr>
          <a:lstStyle/>
          <a:p>
            <a:pPr algn="l"/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Pierre" panose="02040603050506020204" pitchFamily="18" charset="0"/>
              </a:rPr>
              <a:t>Lịch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Pierre" panose="02040603050506020204" pitchFamily="18" charset="0"/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Pierre" panose="02040603050506020204" pitchFamily="18" charset="0"/>
              </a:rPr>
              <a:t>sử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Pierre" panose="02040603050506020204" pitchFamily="18" charset="0"/>
              </a:rPr>
              <a:t> 4 -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Pierre" panose="02040603050506020204" pitchFamily="18" charset="0"/>
              </a:rPr>
              <a:t>Bài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Pierre" panose="02040603050506020204" pitchFamily="18" charset="0"/>
              </a:rPr>
              <a:t> 12</a:t>
            </a:r>
            <a:b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Futura Extra" panose="02040603050506020204" pitchFamily="18" charset="0"/>
              </a:rPr>
            </a:br>
            <a:r>
              <a:rPr lang="en-US" sz="8000" b="1" dirty="0">
                <a:solidFill>
                  <a:srgbClr val="C00000"/>
                </a:solidFill>
                <a:latin typeface="UTM Futura Extra" panose="02040603050506020204" pitchFamily="18" charset="0"/>
              </a:rPr>
              <a:t>NHÀ TRẦN </a:t>
            </a:r>
            <a:br>
              <a:rPr lang="en-US" sz="8000" b="1" dirty="0">
                <a:solidFill>
                  <a:srgbClr val="C00000"/>
                </a:solidFill>
                <a:latin typeface="UTM Futura Extra" panose="02040603050506020204" pitchFamily="18" charset="0"/>
              </a:rPr>
            </a:br>
            <a:r>
              <a:rPr lang="en-US" sz="7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Futura Extra" panose="02040603050506020204" pitchFamily="18" charset="0"/>
              </a:rPr>
              <a:t>THÀNH LẬP</a:t>
            </a:r>
            <a:endParaRPr lang="en-US" sz="7800" b="1" dirty="0">
              <a:solidFill>
                <a:srgbClr val="C00000"/>
              </a:solidFill>
              <a:latin typeface="UTM Futura Extra" panose="020406030505060202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6774">
            <a:off x="6345203" y="3257841"/>
            <a:ext cx="5588650" cy="2967135"/>
          </a:xfrm>
          <a:prstGeom prst="rect">
            <a:avLst/>
          </a:prstGeom>
          <a:ln w="88900" cap="sq" cmpd="thickThin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04250">
            <a:off x="9414107" y="576430"/>
            <a:ext cx="2444621" cy="2444621"/>
          </a:xfrm>
          <a:prstGeom prst="rect">
            <a:avLst/>
          </a:prstGeom>
          <a:ln w="88900" cap="sq" cmpd="thickThin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26" name="Picture 2" descr="Đại Việt và nhà Trần đã làm gì trước cuộc kháng Nguyên Mông lần thứ 2?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6023">
            <a:off x="4858913" y="412483"/>
            <a:ext cx="3943350" cy="2252179"/>
          </a:xfrm>
          <a:prstGeom prst="rect">
            <a:avLst/>
          </a:prstGeom>
          <a:ln w="88900" cap="sq" cmpd="thickThin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414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6360" y="2295278"/>
            <a:ext cx="4249270" cy="129988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UTM Futura Extra" panose="02040603050506020204" pitchFamily="18" charset="0"/>
              </a:rPr>
              <a:t>Chính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UTM Futura Extra" panose="02040603050506020204" pitchFamily="18" charset="0"/>
              </a:rPr>
              <a:t>quyền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UTM Futura Extra" panose="02040603050506020204" pitchFamily="18" charset="0"/>
              </a:rPr>
              <a:t>không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UTM Futura Extra" panose="02040603050506020204" pitchFamily="18" charset="0"/>
              </a:rPr>
              <a:t>chăm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UTM Futura Extra" panose="02040603050506020204" pitchFamily="18" charset="0"/>
              </a:rPr>
              <a:t> lo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UTM Futura Extra" panose="02040603050506020204" pitchFamily="18" charset="0"/>
              </a:rPr>
              <a:t>đến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UTM Futura Extra" panose="02040603050506020204" pitchFamily="18" charset="0"/>
              </a:rPr>
              <a:t>đời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UTM Futura Extra" panose="02040603050506020204" pitchFamily="18" charset="0"/>
              </a:rPr>
              <a:t>sống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UTM Futura Extra" panose="02040603050506020204" pitchFamily="18" charset="0"/>
              </a:rPr>
              <a:t>của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UTM Futura Extra" panose="02040603050506020204" pitchFamily="18" charset="0"/>
              </a:rPr>
              <a:t>dân</a:t>
            </a:r>
            <a:endParaRPr lang="en-US" sz="2800" dirty="0">
              <a:solidFill>
                <a:schemeClr val="tx2">
                  <a:lumMod val="75000"/>
                </a:schemeClr>
              </a:solidFill>
              <a:latin typeface="UTM Futura Extra" panose="020406030505060202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025819" y="2541738"/>
            <a:ext cx="4021568" cy="634701"/>
          </a:xfrm>
          <a:prstGeom prst="roundRect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UTM Futura Extra" panose="02040603050506020204" pitchFamily="18" charset="0"/>
              </a:rPr>
              <a:t>Ngày</a:t>
            </a:r>
            <a:r>
              <a:rPr lang="en-US" sz="2800" dirty="0">
                <a:latin typeface="UTM Futura Extra" panose="02040603050506020204" pitchFamily="18" charset="0"/>
              </a:rPr>
              <a:t> </a:t>
            </a:r>
            <a:r>
              <a:rPr lang="en-US" sz="2800" dirty="0" err="1">
                <a:latin typeface="UTM Futura Extra" panose="02040603050506020204" pitchFamily="18" charset="0"/>
              </a:rPr>
              <a:t>càng</a:t>
            </a:r>
            <a:r>
              <a:rPr lang="en-US" sz="2800" dirty="0">
                <a:latin typeface="UTM Futura Extra" panose="02040603050506020204" pitchFamily="18" charset="0"/>
              </a:rPr>
              <a:t> </a:t>
            </a:r>
            <a:r>
              <a:rPr lang="en-US" sz="2800" i="1" dirty="0" err="1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</a:rPr>
              <a:t>suy</a:t>
            </a:r>
            <a:r>
              <a:rPr lang="en-US" sz="2800" i="1" dirty="0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2800" i="1" dirty="0" err="1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</a:rPr>
              <a:t>yếu</a:t>
            </a:r>
            <a:endParaRPr lang="en-US" sz="2800" i="1" dirty="0">
              <a:solidFill>
                <a:schemeClr val="accent2">
                  <a:lumMod val="75000"/>
                </a:schemeClr>
              </a:solidFill>
              <a:latin typeface="UTM Futura Extra" panose="020406030505060202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12638" y="579036"/>
            <a:ext cx="3415178" cy="9179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C00000"/>
                </a:solidFill>
                <a:latin typeface="UTM Futura Extra" panose="02040603050506020204" pitchFamily="18" charset="0"/>
              </a:rPr>
              <a:t>Nhà</a:t>
            </a:r>
            <a:r>
              <a:rPr lang="en-US" sz="2800" dirty="0">
                <a:solidFill>
                  <a:srgbClr val="C00000"/>
                </a:solidFill>
                <a:latin typeface="UTM Futura Extra" panose="020406030505060202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UTM Futura Extra" panose="02040603050506020204" pitchFamily="18" charset="0"/>
              </a:rPr>
              <a:t>Lý</a:t>
            </a:r>
            <a:r>
              <a:rPr lang="en-US" sz="2800" dirty="0">
                <a:solidFill>
                  <a:srgbClr val="C00000"/>
                </a:solidFill>
                <a:latin typeface="UTM Futura Extra" panose="02040603050506020204" pitchFamily="18" charset="0"/>
              </a:rPr>
              <a:t> </a:t>
            </a:r>
          </a:p>
          <a:p>
            <a:pPr algn="ctr"/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UTM Futura Extra" panose="02040603050506020204" pitchFamily="18" charset="0"/>
              </a:rPr>
              <a:t>cuối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UTM Futura Extra" panose="02040603050506020204" pitchFamily="18" charset="0"/>
              </a:rPr>
              <a:t>thế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UTM Futura Extra" panose="02040603050506020204" pitchFamily="18" charset="0"/>
              </a:rPr>
              <a:t>kỉ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UTM Futura Extra" panose="02040603050506020204" pitchFamily="18" charset="0"/>
              </a:rPr>
              <a:t> XII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968034" y="3464797"/>
            <a:ext cx="3795589" cy="129988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UTM Futura Extra" panose="02040603050506020204" pitchFamily="18" charset="0"/>
              </a:rPr>
              <a:t>Nội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UTM Futura Extra" panose="02040603050506020204" pitchFamily="18" charset="0"/>
              </a:rPr>
              <a:t>bộ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UTM Futura Extra" panose="02040603050506020204" pitchFamily="18" charset="0"/>
              </a:rPr>
              <a:t>triều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UTM Futura Extra" panose="02040603050506020204" pitchFamily="18" charset="0"/>
              </a:rPr>
              <a:t>đình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UTM Futura Extra" panose="02040603050506020204" pitchFamily="18" charset="0"/>
              </a:rPr>
              <a:t>mâu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UTM Futura Extra" panose="02040603050506020204" pitchFamily="18" charset="0"/>
              </a:rPr>
              <a:t>thuẫn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UTM Futura Extra" panose="02040603050506020204" pitchFamily="18" charset="0"/>
              </a:rPr>
              <a:t>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378933" y="3874582"/>
            <a:ext cx="3546439" cy="94404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UTM Futura Extra" panose="02040603050506020204" pitchFamily="18" charset="0"/>
              </a:rPr>
              <a:t>Nhân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UTM Futura Extra" panose="02040603050506020204" pitchFamily="18" charset="0"/>
              </a:rPr>
              <a:t>dân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UTM Futura Extra" panose="02040603050506020204" pitchFamily="18" charset="0"/>
              </a:rPr>
              <a:t>sống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UTM Futura Extra" panose="02040603050506020204" pitchFamily="18" charset="0"/>
              </a:rPr>
              <a:t>cơ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UTM Futura Extra" panose="02040603050506020204" pitchFamily="18" charset="0"/>
              </a:rPr>
              <a:t>cực</a:t>
            </a:r>
            <a:endParaRPr lang="en-US" sz="2800" dirty="0">
              <a:solidFill>
                <a:schemeClr val="tx2">
                  <a:lumMod val="75000"/>
                </a:schemeClr>
              </a:solidFill>
              <a:latin typeface="UTM Futura Extra" panose="020406030505060202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89756" y="5068236"/>
            <a:ext cx="5154084" cy="1388040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UTM Futura Extra" panose="02040603050506020204" pitchFamily="18" charset="0"/>
              </a:rPr>
              <a:t>Vua</a:t>
            </a:r>
            <a:r>
              <a:rPr lang="en-US" sz="2800" dirty="0">
                <a:latin typeface="UTM Futura Extra" panose="02040603050506020204" pitchFamily="18" charset="0"/>
              </a:rPr>
              <a:t> </a:t>
            </a:r>
            <a:r>
              <a:rPr lang="en-US" sz="2800" dirty="0" err="1">
                <a:latin typeface="UTM Futura Extra" panose="02040603050506020204" pitchFamily="18" charset="0"/>
              </a:rPr>
              <a:t>Lý</a:t>
            </a:r>
            <a:r>
              <a:rPr lang="en-US" sz="2800" dirty="0">
                <a:latin typeface="UTM Futura Extra" panose="02040603050506020204" pitchFamily="18" charset="0"/>
              </a:rPr>
              <a:t> </a:t>
            </a:r>
            <a:r>
              <a:rPr lang="en-US" sz="2800" dirty="0" err="1">
                <a:latin typeface="UTM Futura Extra" panose="02040603050506020204" pitchFamily="18" charset="0"/>
              </a:rPr>
              <a:t>phải</a:t>
            </a:r>
            <a:r>
              <a:rPr lang="en-US" sz="2800" dirty="0">
                <a:latin typeface="UTM Futura Extra" panose="02040603050506020204" pitchFamily="18" charset="0"/>
              </a:rPr>
              <a:t> </a:t>
            </a:r>
            <a:r>
              <a:rPr lang="en-US" sz="2800" dirty="0" err="1">
                <a:latin typeface="UTM Futura Extra" panose="02040603050506020204" pitchFamily="18" charset="0"/>
              </a:rPr>
              <a:t>dựa</a:t>
            </a:r>
            <a:r>
              <a:rPr lang="en-US" sz="2800" dirty="0">
                <a:latin typeface="UTM Futura Extra" panose="02040603050506020204" pitchFamily="18" charset="0"/>
              </a:rPr>
              <a:t> </a:t>
            </a:r>
            <a:r>
              <a:rPr lang="en-US" sz="2800" dirty="0" err="1">
                <a:latin typeface="UTM Futura Extra" panose="02040603050506020204" pitchFamily="18" charset="0"/>
              </a:rPr>
              <a:t>vào</a:t>
            </a:r>
            <a:r>
              <a:rPr lang="en-US" sz="2800" dirty="0">
                <a:latin typeface="UTM Futura Extra" panose="02040603050506020204" pitchFamily="18" charset="0"/>
              </a:rPr>
              <a:t> </a:t>
            </a:r>
            <a:r>
              <a:rPr lang="en-US" sz="2800" dirty="0" err="1">
                <a:latin typeface="UTM Futura Extra" panose="02040603050506020204" pitchFamily="18" charset="0"/>
              </a:rPr>
              <a:t>họ</a:t>
            </a:r>
            <a:r>
              <a:rPr lang="en-US" sz="2800" dirty="0">
                <a:latin typeface="UTM Futura Extra" panose="02040603050506020204" pitchFamily="18" charset="0"/>
              </a:rPr>
              <a:t> </a:t>
            </a:r>
            <a:r>
              <a:rPr lang="en-US" sz="2800" dirty="0" err="1">
                <a:latin typeface="UTM Futura Extra" panose="02040603050506020204" pitchFamily="18" charset="0"/>
              </a:rPr>
              <a:t>Trần</a:t>
            </a:r>
            <a:r>
              <a:rPr lang="en-US" sz="2800" dirty="0">
                <a:latin typeface="UTM Futura Extra" panose="02040603050506020204" pitchFamily="18" charset="0"/>
              </a:rPr>
              <a:t> </a:t>
            </a:r>
            <a:r>
              <a:rPr lang="en-US" sz="2800" dirty="0" err="1">
                <a:latin typeface="UTM Futura Extra" panose="02040603050506020204" pitchFamily="18" charset="0"/>
              </a:rPr>
              <a:t>mới</a:t>
            </a:r>
            <a:r>
              <a:rPr lang="en-US" sz="2800" dirty="0">
                <a:latin typeface="UTM Futura Extra" panose="02040603050506020204" pitchFamily="18" charset="0"/>
              </a:rPr>
              <a:t> </a:t>
            </a:r>
            <a:r>
              <a:rPr lang="en-US" sz="2800" dirty="0" err="1">
                <a:latin typeface="UTM Futura Extra" panose="02040603050506020204" pitchFamily="18" charset="0"/>
              </a:rPr>
              <a:t>giữ</a:t>
            </a:r>
            <a:r>
              <a:rPr lang="en-US" sz="2800" dirty="0">
                <a:latin typeface="UTM Futura Extra" panose="02040603050506020204" pitchFamily="18" charset="0"/>
              </a:rPr>
              <a:t> </a:t>
            </a:r>
            <a:r>
              <a:rPr lang="en-US" sz="2800" dirty="0" err="1">
                <a:latin typeface="UTM Futura Extra" panose="02040603050506020204" pitchFamily="18" charset="0"/>
              </a:rPr>
              <a:t>được</a:t>
            </a:r>
            <a:r>
              <a:rPr lang="en-US" sz="2800" dirty="0">
                <a:latin typeface="UTM Futura Extra" panose="02040603050506020204" pitchFamily="18" charset="0"/>
              </a:rPr>
              <a:t> </a:t>
            </a:r>
            <a:r>
              <a:rPr lang="en-US" sz="2800" dirty="0" err="1">
                <a:latin typeface="UTM Futura Extra" panose="02040603050506020204" pitchFamily="18" charset="0"/>
              </a:rPr>
              <a:t>ngai</a:t>
            </a:r>
            <a:r>
              <a:rPr lang="en-US" sz="2800" dirty="0">
                <a:latin typeface="UTM Futura Extra" panose="02040603050506020204" pitchFamily="18" charset="0"/>
              </a:rPr>
              <a:t> </a:t>
            </a:r>
            <a:r>
              <a:rPr lang="en-US" sz="2800" dirty="0" err="1">
                <a:latin typeface="UTM Futura Extra" panose="02040603050506020204" pitchFamily="18" charset="0"/>
              </a:rPr>
              <a:t>vàng</a:t>
            </a:r>
            <a:endParaRPr lang="en-US" sz="2800" dirty="0">
              <a:latin typeface="UTM Futura Extra" panose="02040603050506020204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400384" y="5253816"/>
            <a:ext cx="4254648" cy="126011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UTM Futura Extra" panose="02040603050506020204" pitchFamily="18" charset="0"/>
              </a:rPr>
              <a:t>Mọi</a:t>
            </a:r>
            <a:r>
              <a:rPr lang="en-US" sz="2800" dirty="0">
                <a:latin typeface="UTM Futura Extra" panose="02040603050506020204" pitchFamily="18" charset="0"/>
              </a:rPr>
              <a:t> </a:t>
            </a:r>
            <a:r>
              <a:rPr lang="en-US" sz="2800" dirty="0" err="1">
                <a:latin typeface="UTM Futura Extra" panose="02040603050506020204" pitchFamily="18" charset="0"/>
              </a:rPr>
              <a:t>việc</a:t>
            </a:r>
            <a:r>
              <a:rPr lang="en-US" sz="2800" dirty="0">
                <a:latin typeface="UTM Futura Extra" panose="02040603050506020204" pitchFamily="18" charset="0"/>
              </a:rPr>
              <a:t> </a:t>
            </a:r>
            <a:r>
              <a:rPr lang="en-US" sz="2800" dirty="0" err="1">
                <a:latin typeface="UTM Futura Extra" panose="02040603050506020204" pitchFamily="18" charset="0"/>
              </a:rPr>
              <a:t>trong</a:t>
            </a:r>
            <a:r>
              <a:rPr lang="en-US" sz="2800" dirty="0">
                <a:latin typeface="UTM Futura Extra" panose="02040603050506020204" pitchFamily="18" charset="0"/>
              </a:rPr>
              <a:t> </a:t>
            </a:r>
            <a:r>
              <a:rPr lang="en-US" sz="2800" dirty="0" err="1">
                <a:latin typeface="UTM Futura Extra" panose="02040603050506020204" pitchFamily="18" charset="0"/>
              </a:rPr>
              <a:t>triều</a:t>
            </a:r>
            <a:r>
              <a:rPr lang="en-US" sz="2800" dirty="0">
                <a:latin typeface="UTM Futura Extra" panose="02040603050506020204" pitchFamily="18" charset="0"/>
              </a:rPr>
              <a:t> </a:t>
            </a:r>
            <a:r>
              <a:rPr lang="en-US" sz="2800" dirty="0" err="1">
                <a:latin typeface="UTM Futura Extra" panose="02040603050506020204" pitchFamily="18" charset="0"/>
              </a:rPr>
              <a:t>đình</a:t>
            </a:r>
            <a:r>
              <a:rPr lang="en-US" sz="2800" dirty="0">
                <a:latin typeface="UTM Futura Extra" panose="02040603050506020204" pitchFamily="18" charset="0"/>
              </a:rPr>
              <a:t> </a:t>
            </a:r>
            <a:r>
              <a:rPr lang="en-US" sz="2800" dirty="0" err="1">
                <a:latin typeface="UTM Futura Extra" panose="02040603050506020204" pitchFamily="18" charset="0"/>
              </a:rPr>
              <a:t>đều</a:t>
            </a:r>
            <a:r>
              <a:rPr lang="en-US" sz="2800" dirty="0">
                <a:latin typeface="UTM Futura Extra" panose="02040603050506020204" pitchFamily="18" charset="0"/>
              </a:rPr>
              <a:t> do </a:t>
            </a:r>
            <a:r>
              <a:rPr lang="en-US" sz="2800" i="1" dirty="0" err="1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</a:rPr>
              <a:t>Trần</a:t>
            </a:r>
            <a:r>
              <a:rPr lang="en-US" sz="2800" i="1" dirty="0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2800" i="1" dirty="0" err="1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</a:rPr>
              <a:t>Thủ</a:t>
            </a:r>
            <a:r>
              <a:rPr lang="en-US" sz="2800" i="1" dirty="0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2800" i="1" dirty="0" err="1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</a:rPr>
              <a:t>Độ</a:t>
            </a:r>
            <a:r>
              <a:rPr lang="en-US" sz="2800" i="1" dirty="0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2800" dirty="0" err="1">
                <a:latin typeface="UTM Futura Extra" panose="02040603050506020204" pitchFamily="18" charset="0"/>
              </a:rPr>
              <a:t>quyết</a:t>
            </a:r>
            <a:r>
              <a:rPr lang="en-US" sz="2800" dirty="0">
                <a:latin typeface="UTM Futura Extra" panose="02040603050506020204" pitchFamily="18" charset="0"/>
              </a:rPr>
              <a:t> </a:t>
            </a:r>
            <a:r>
              <a:rPr lang="en-US" sz="2800" dirty="0" err="1">
                <a:latin typeface="UTM Futura Extra" panose="02040603050506020204" pitchFamily="18" charset="0"/>
              </a:rPr>
              <a:t>định</a:t>
            </a:r>
            <a:endParaRPr lang="en-US" sz="2800" dirty="0">
              <a:latin typeface="UTM Futura Extra" panose="02040603050506020204" pitchFamily="18" charset="0"/>
            </a:endParaRPr>
          </a:p>
        </p:txBody>
      </p:sp>
      <p:sp>
        <p:nvSpPr>
          <p:cNvPr id="2" name="Right Arrow 1"/>
          <p:cNvSpPr/>
          <p:nvPr/>
        </p:nvSpPr>
        <p:spPr>
          <a:xfrm rot="2265003">
            <a:off x="3853572" y="1768336"/>
            <a:ext cx="1014065" cy="360485"/>
          </a:xfrm>
          <a:prstGeom prst="rightArrow">
            <a:avLst/>
          </a:prstGeom>
          <a:solidFill>
            <a:srgbClr val="FFFF00"/>
          </a:solidFill>
          <a:ln w="76200">
            <a:solidFill>
              <a:schemeClr val="tx2">
                <a:lumMod val="75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5143462" y="70142"/>
            <a:ext cx="6699534" cy="1873785"/>
            <a:chOff x="5695207" y="2963025"/>
            <a:chExt cx="6699534" cy="1873785"/>
          </a:xfrm>
        </p:grpSpPr>
        <p:sp>
          <p:nvSpPr>
            <p:cNvPr id="10" name="Rounded Rectangle 9"/>
            <p:cNvSpPr/>
            <p:nvPr/>
          </p:nvSpPr>
          <p:spPr>
            <a:xfrm>
              <a:off x="5695207" y="3179575"/>
              <a:ext cx="4588208" cy="1337538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>
                  <a:solidFill>
                    <a:schemeClr val="tx2">
                      <a:lumMod val="75000"/>
                    </a:schemeClr>
                  </a:solidFill>
                  <a:latin typeface="UTM Futura Extra" panose="02040603050506020204" pitchFamily="18" charset="0"/>
                </a:rPr>
                <a:t>Quân</a:t>
              </a:r>
              <a:r>
                <a:rPr lang="en-US" sz="2800" dirty="0">
                  <a:solidFill>
                    <a:schemeClr val="tx2">
                      <a:lumMod val="75000"/>
                    </a:schemeClr>
                  </a:solidFill>
                  <a:latin typeface="UTM Futura Extra" panose="02040603050506020204" pitchFamily="18" charset="0"/>
                </a:rPr>
                <a:t> </a:t>
              </a:r>
              <a:r>
                <a:rPr lang="en-US" sz="2800" dirty="0" err="1">
                  <a:solidFill>
                    <a:schemeClr val="tx2">
                      <a:lumMod val="75000"/>
                    </a:schemeClr>
                  </a:solidFill>
                  <a:latin typeface="UTM Futura Extra" panose="02040603050506020204" pitchFamily="18" charset="0"/>
                </a:rPr>
                <a:t>xâm</a:t>
              </a:r>
              <a:r>
                <a:rPr lang="en-US" sz="2800" dirty="0">
                  <a:solidFill>
                    <a:schemeClr val="tx2">
                      <a:lumMod val="75000"/>
                    </a:schemeClr>
                  </a:solidFill>
                  <a:latin typeface="UTM Futura Extra" panose="02040603050506020204" pitchFamily="18" charset="0"/>
                </a:rPr>
                <a:t> </a:t>
              </a:r>
              <a:r>
                <a:rPr lang="en-US" sz="2800" dirty="0" err="1">
                  <a:solidFill>
                    <a:schemeClr val="tx2">
                      <a:lumMod val="75000"/>
                    </a:schemeClr>
                  </a:solidFill>
                  <a:latin typeface="UTM Futura Extra" panose="02040603050506020204" pitchFamily="18" charset="0"/>
                </a:rPr>
                <a:t>lược</a:t>
              </a:r>
              <a:r>
                <a:rPr lang="en-US" sz="2800" dirty="0">
                  <a:solidFill>
                    <a:schemeClr val="tx2">
                      <a:lumMod val="75000"/>
                    </a:schemeClr>
                  </a:solidFill>
                  <a:latin typeface="UTM Futura Extra" panose="02040603050506020204" pitchFamily="18" charset="0"/>
                </a:rPr>
                <a:t> </a:t>
              </a:r>
              <a:r>
                <a:rPr lang="en-US" sz="2800" dirty="0" err="1">
                  <a:solidFill>
                    <a:schemeClr val="tx2">
                      <a:lumMod val="75000"/>
                    </a:schemeClr>
                  </a:solidFill>
                  <a:latin typeface="UTM Futura Extra" panose="02040603050506020204" pitchFamily="18" charset="0"/>
                </a:rPr>
                <a:t>phương</a:t>
              </a:r>
              <a:r>
                <a:rPr lang="en-US" sz="2800" dirty="0">
                  <a:solidFill>
                    <a:schemeClr val="tx2">
                      <a:lumMod val="75000"/>
                    </a:schemeClr>
                  </a:solidFill>
                  <a:latin typeface="UTM Futura Extra" panose="02040603050506020204" pitchFamily="18" charset="0"/>
                </a:rPr>
                <a:t> </a:t>
              </a:r>
              <a:r>
                <a:rPr lang="en-US" sz="2800" dirty="0" err="1">
                  <a:solidFill>
                    <a:schemeClr val="tx2">
                      <a:lumMod val="75000"/>
                    </a:schemeClr>
                  </a:solidFill>
                  <a:latin typeface="UTM Futura Extra" panose="02040603050506020204" pitchFamily="18" charset="0"/>
                </a:rPr>
                <a:t>Bắc</a:t>
              </a:r>
              <a:r>
                <a:rPr lang="en-US" sz="2800" dirty="0">
                  <a:solidFill>
                    <a:schemeClr val="tx2">
                      <a:lumMod val="75000"/>
                    </a:schemeClr>
                  </a:solidFill>
                  <a:latin typeface="UTM Futura Extra" panose="02040603050506020204" pitchFamily="18" charset="0"/>
                </a:rPr>
                <a:t> </a:t>
              </a:r>
              <a:r>
                <a:rPr lang="en-US" sz="2800" dirty="0" err="1">
                  <a:solidFill>
                    <a:schemeClr val="tx2">
                      <a:lumMod val="75000"/>
                    </a:schemeClr>
                  </a:solidFill>
                  <a:latin typeface="UTM Futura Extra" panose="02040603050506020204" pitchFamily="18" charset="0"/>
                </a:rPr>
                <a:t>thường</a:t>
              </a:r>
              <a:r>
                <a:rPr lang="en-US" sz="2800" dirty="0">
                  <a:solidFill>
                    <a:schemeClr val="tx2">
                      <a:lumMod val="75000"/>
                    </a:schemeClr>
                  </a:solidFill>
                  <a:latin typeface="UTM Futura Extra" panose="02040603050506020204" pitchFamily="18" charset="0"/>
                </a:rPr>
                <a:t> </a:t>
              </a:r>
              <a:r>
                <a:rPr lang="en-US" sz="2800" dirty="0" err="1">
                  <a:solidFill>
                    <a:schemeClr val="tx2">
                      <a:lumMod val="75000"/>
                    </a:schemeClr>
                  </a:solidFill>
                  <a:latin typeface="UTM Futura Extra" panose="02040603050506020204" pitchFamily="18" charset="0"/>
                </a:rPr>
                <a:t>xuyên</a:t>
              </a:r>
              <a:r>
                <a:rPr lang="en-US" sz="2800" dirty="0">
                  <a:solidFill>
                    <a:schemeClr val="tx2">
                      <a:lumMod val="75000"/>
                    </a:schemeClr>
                  </a:solidFill>
                  <a:latin typeface="UTM Futura Extra" panose="02040603050506020204" pitchFamily="18" charset="0"/>
                </a:rPr>
                <a:t> </a:t>
              </a:r>
              <a:r>
                <a:rPr lang="en-US" sz="2800" dirty="0" err="1">
                  <a:solidFill>
                    <a:schemeClr val="tx2">
                      <a:lumMod val="75000"/>
                    </a:schemeClr>
                  </a:solidFill>
                  <a:latin typeface="UTM Futura Extra" panose="02040603050506020204" pitchFamily="18" charset="0"/>
                </a:rPr>
                <a:t>rình</a:t>
              </a:r>
              <a:r>
                <a:rPr lang="en-US" sz="2800" dirty="0">
                  <a:solidFill>
                    <a:schemeClr val="tx2">
                      <a:lumMod val="75000"/>
                    </a:schemeClr>
                  </a:solidFill>
                  <a:latin typeface="UTM Futura Extra" panose="02040603050506020204" pitchFamily="18" charset="0"/>
                </a:rPr>
                <a:t> </a:t>
              </a:r>
              <a:r>
                <a:rPr lang="en-US" sz="2800" dirty="0" err="1">
                  <a:solidFill>
                    <a:schemeClr val="tx2">
                      <a:lumMod val="75000"/>
                    </a:schemeClr>
                  </a:solidFill>
                  <a:latin typeface="UTM Futura Extra" panose="02040603050506020204" pitchFamily="18" charset="0"/>
                </a:rPr>
                <a:t>rập</a:t>
              </a:r>
              <a:endParaRPr lang="en-US" sz="2800" dirty="0">
                <a:solidFill>
                  <a:schemeClr val="tx2">
                    <a:lumMod val="75000"/>
                  </a:schemeClr>
                </a:solidFill>
                <a:latin typeface="UTM Futura Extra" panose="02040603050506020204" pitchFamily="18" charset="0"/>
              </a:endParaRPr>
            </a:p>
          </p:txBody>
        </p:sp>
        <p:pic>
          <p:nvPicPr>
            <p:cNvPr id="1026" name="Picture 2" descr="Cuộc xâm lược của quân Minh và sự thất bại của nhà Hồ | SGK Lịch sử lớp 7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743"/>
            <a:stretch/>
          </p:blipFill>
          <p:spPr bwMode="auto">
            <a:xfrm>
              <a:off x="10021284" y="2963025"/>
              <a:ext cx="2373457" cy="187378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  <p:pic>
        <p:nvPicPr>
          <p:cNvPr id="1028" name="Picture 4" descr="Phụ thân Thái sư Trần Thủ Độ là ai?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86" r="13709"/>
          <a:stretch/>
        </p:blipFill>
        <p:spPr bwMode="auto">
          <a:xfrm>
            <a:off x="10265758" y="5017006"/>
            <a:ext cx="1882038" cy="173373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ight Arrow 4"/>
          <p:cNvSpPr/>
          <p:nvPr/>
        </p:nvSpPr>
        <p:spPr>
          <a:xfrm>
            <a:off x="5765650" y="5617183"/>
            <a:ext cx="524572" cy="290146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516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1" grpId="0" animBg="1"/>
      <p:bldP spid="12" grpId="0" animBg="1"/>
      <p:bldP spid="2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84725" y="204395"/>
            <a:ext cx="7831567" cy="773418"/>
          </a:xfrm>
          <a:solidFill>
            <a:schemeClr val="accent3">
              <a:lumMod val="40000"/>
              <a:lumOff val="60000"/>
              <a:alpha val="40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1- </a:t>
            </a:r>
            <a:r>
              <a:rPr lang="en-US" altLang="en-US" sz="4800" b="1" dirty="0" err="1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Hoàn</a:t>
            </a:r>
            <a:r>
              <a:rPr lang="en-US" altLang="en-US" sz="4800" b="1" dirty="0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cảnh</a:t>
            </a:r>
            <a:r>
              <a:rPr lang="en-US" altLang="en-US" sz="4800" b="1" dirty="0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ra</a:t>
            </a:r>
            <a:r>
              <a:rPr lang="en-US" altLang="en-US" sz="4800" b="1" dirty="0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đời</a:t>
            </a:r>
            <a:r>
              <a:rPr lang="en-US" altLang="en-US" sz="4800" b="1" dirty="0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của</a:t>
            </a:r>
            <a:r>
              <a:rPr lang="en-US" altLang="en-US" sz="4800" b="1" dirty="0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nhà</a:t>
            </a:r>
            <a:r>
              <a:rPr lang="en-US" altLang="en-US" sz="4800" b="1" dirty="0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Trần</a:t>
            </a:r>
            <a:endParaRPr lang="en-US" sz="4800" b="1" dirty="0">
              <a:solidFill>
                <a:schemeClr val="accent2">
                  <a:lumMod val="50000"/>
                </a:schemeClr>
              </a:solidFill>
              <a:latin typeface="UTM Pierre" panose="020406030505060202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97510" y="2643134"/>
            <a:ext cx="7820810" cy="193899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en-US" sz="6000" b="1" dirty="0" err="1">
                <a:solidFill>
                  <a:schemeClr val="accent2">
                    <a:lumMod val="50000"/>
                  </a:schemeClr>
                </a:solidFill>
                <a:latin typeface="UTM Khuccamta" panose="02040603050506020204" pitchFamily="18" charset="0"/>
              </a:rPr>
              <a:t>Nhà</a:t>
            </a:r>
            <a:r>
              <a:rPr lang="en-US" altLang="en-US" sz="6000" b="1" dirty="0">
                <a:solidFill>
                  <a:schemeClr val="accent2">
                    <a:lumMod val="50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6000" b="1" dirty="0" err="1">
                <a:solidFill>
                  <a:schemeClr val="accent2">
                    <a:lumMod val="50000"/>
                  </a:schemeClr>
                </a:solidFill>
                <a:latin typeface="UTM Khuccamta" panose="02040603050506020204" pitchFamily="18" charset="0"/>
              </a:rPr>
              <a:t>Trần</a:t>
            </a:r>
            <a:r>
              <a:rPr lang="en-US" altLang="en-US" sz="6000" b="1" dirty="0">
                <a:solidFill>
                  <a:schemeClr val="accent2">
                    <a:lumMod val="50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6000" b="1" dirty="0" err="1">
                <a:solidFill>
                  <a:schemeClr val="accent2">
                    <a:lumMod val="50000"/>
                  </a:schemeClr>
                </a:solidFill>
                <a:latin typeface="UTM Khuccamta" panose="02040603050506020204" pitchFamily="18" charset="0"/>
              </a:rPr>
              <a:t>đã</a:t>
            </a:r>
            <a:r>
              <a:rPr lang="en-US" altLang="en-US" sz="6000" b="1" dirty="0">
                <a:solidFill>
                  <a:schemeClr val="accent2">
                    <a:lumMod val="50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6000" b="1" dirty="0" err="1">
                <a:solidFill>
                  <a:schemeClr val="accent2">
                    <a:lumMod val="50000"/>
                  </a:schemeClr>
                </a:solidFill>
                <a:latin typeface="UTM Khuccamta" panose="02040603050506020204" pitchFamily="18" charset="0"/>
              </a:rPr>
              <a:t>thay</a:t>
            </a:r>
            <a:r>
              <a:rPr lang="en-US" altLang="en-US" sz="6000" b="1" dirty="0">
                <a:solidFill>
                  <a:schemeClr val="accent2">
                    <a:lumMod val="50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6000" b="1" dirty="0" err="1">
                <a:solidFill>
                  <a:schemeClr val="accent2">
                    <a:lumMod val="50000"/>
                  </a:schemeClr>
                </a:solidFill>
                <a:latin typeface="UTM Khuccamta" panose="02040603050506020204" pitchFamily="18" charset="0"/>
              </a:rPr>
              <a:t>thế</a:t>
            </a:r>
            <a:r>
              <a:rPr lang="en-US" altLang="en-US" sz="6000" b="1" dirty="0">
                <a:solidFill>
                  <a:schemeClr val="accent2">
                    <a:lumMod val="50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6000" b="1" dirty="0" err="1">
                <a:solidFill>
                  <a:schemeClr val="accent2">
                    <a:lumMod val="50000"/>
                  </a:schemeClr>
                </a:solidFill>
                <a:latin typeface="UTM Khuccamta" panose="02040603050506020204" pitchFamily="18" charset="0"/>
              </a:rPr>
              <a:t>nhà</a:t>
            </a:r>
            <a:r>
              <a:rPr lang="en-US" altLang="en-US" sz="6000" b="1" dirty="0">
                <a:solidFill>
                  <a:schemeClr val="accent2">
                    <a:lumMod val="50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6000" b="1" dirty="0" err="1">
                <a:solidFill>
                  <a:schemeClr val="accent2">
                    <a:lumMod val="50000"/>
                  </a:schemeClr>
                </a:solidFill>
                <a:latin typeface="UTM Khuccamta" panose="02040603050506020204" pitchFamily="18" charset="0"/>
              </a:rPr>
              <a:t>Lý</a:t>
            </a:r>
            <a:r>
              <a:rPr lang="en-US" altLang="en-US" sz="6000" b="1" dirty="0">
                <a:solidFill>
                  <a:schemeClr val="accent2">
                    <a:lumMod val="50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6000" b="1" dirty="0" err="1">
                <a:solidFill>
                  <a:schemeClr val="accent2">
                    <a:lumMod val="50000"/>
                  </a:schemeClr>
                </a:solidFill>
                <a:latin typeface="UTM Khuccamta" panose="02040603050506020204" pitchFamily="18" charset="0"/>
              </a:rPr>
              <a:t>như</a:t>
            </a:r>
            <a:r>
              <a:rPr lang="en-US" altLang="en-US" sz="6000" b="1" dirty="0">
                <a:solidFill>
                  <a:schemeClr val="accent2">
                    <a:lumMod val="50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6000" b="1" dirty="0" err="1">
                <a:solidFill>
                  <a:schemeClr val="accent2">
                    <a:lumMod val="50000"/>
                  </a:schemeClr>
                </a:solidFill>
                <a:latin typeface="UTM Khuccamta" panose="02040603050506020204" pitchFamily="18" charset="0"/>
              </a:rPr>
              <a:t>thế</a:t>
            </a:r>
            <a:r>
              <a:rPr lang="en-US" altLang="en-US" sz="6000" b="1" dirty="0">
                <a:solidFill>
                  <a:schemeClr val="accent2">
                    <a:lumMod val="50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6000" b="1" dirty="0" err="1">
                <a:solidFill>
                  <a:schemeClr val="accent2">
                    <a:lumMod val="50000"/>
                  </a:schemeClr>
                </a:solidFill>
                <a:latin typeface="UTM Khuccamta" panose="02040603050506020204" pitchFamily="18" charset="0"/>
              </a:rPr>
              <a:t>nào</a:t>
            </a:r>
            <a:r>
              <a:rPr lang="en-US" altLang="en-US" sz="6000" b="1" dirty="0">
                <a:solidFill>
                  <a:schemeClr val="accent2">
                    <a:lumMod val="50000"/>
                  </a:schemeClr>
                </a:solidFill>
                <a:latin typeface="UTM Khuccamta" panose="02040603050506020204" pitchFamily="18" charset="0"/>
              </a:rPr>
              <a:t>?</a:t>
            </a:r>
          </a:p>
        </p:txBody>
      </p:sp>
      <p:pic>
        <p:nvPicPr>
          <p:cNvPr id="5122" name="Picture 2" descr="Hand-painted Cartoon Cute Little Fish Material, PNG, 945x591px, Fish,  Cartoon, Clip Art, Computer Software, Drawing Download Free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181" b="89983" l="10000" r="90000">
                        <a14:foregroundMark x1="40690" y1="34024" x2="40690" y2="34024"/>
                        <a14:foregroundMark x1="65172" y1="34024" x2="65172" y2="340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745966" y="1222670"/>
            <a:ext cx="2350957" cy="469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568824" y="4704554"/>
            <a:ext cx="7849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err="1"/>
              <a:t>Em</a:t>
            </a:r>
            <a:r>
              <a:rPr lang="en-US" sz="2800" i="1" dirty="0"/>
              <a:t> </a:t>
            </a:r>
            <a:r>
              <a:rPr lang="en-US" sz="2800" i="1" dirty="0" err="1"/>
              <a:t>hãy</a:t>
            </a:r>
            <a:r>
              <a:rPr lang="en-US" sz="2800" i="1" dirty="0"/>
              <a:t> </a:t>
            </a:r>
            <a:r>
              <a:rPr lang="en-US" sz="2800" i="1" dirty="0" err="1"/>
              <a:t>xem</a:t>
            </a:r>
            <a:r>
              <a:rPr lang="en-US" sz="2800" i="1" dirty="0"/>
              <a:t> video </a:t>
            </a:r>
            <a:r>
              <a:rPr lang="en-US" sz="2800" i="1" dirty="0" err="1"/>
              <a:t>sau</a:t>
            </a:r>
            <a:r>
              <a:rPr lang="en-US" sz="2800" i="1" dirty="0"/>
              <a:t> </a:t>
            </a:r>
            <a:r>
              <a:rPr lang="en-US" sz="2800" i="1" dirty="0" err="1"/>
              <a:t>nhé</a:t>
            </a:r>
            <a:r>
              <a:rPr lang="en-US" sz="2800" i="1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162012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yt1s.com - Bài 12 Nhà Trần thành lập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04419" y="325418"/>
            <a:ext cx="11278385" cy="6339139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09751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19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247" y="349624"/>
            <a:ext cx="4462430" cy="25101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Rectangle 4"/>
          <p:cNvSpPr/>
          <p:nvPr/>
        </p:nvSpPr>
        <p:spPr>
          <a:xfrm>
            <a:off x="5701553" y="515470"/>
            <a:ext cx="5809129" cy="217842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</a:pPr>
            <a:r>
              <a:rPr lang="en-US" altLang="en-US" sz="2400" dirty="0" err="1">
                <a:solidFill>
                  <a:srgbClr val="C00000"/>
                </a:solidFill>
                <a:latin typeface="UTM Swiss 721 Black Condensed" panose="02000500000000000000" pitchFamily="2" charset="0"/>
              </a:rPr>
              <a:t>Lý</a:t>
            </a:r>
            <a:r>
              <a:rPr lang="en-US" altLang="en-US" sz="2400" dirty="0">
                <a:solidFill>
                  <a:srgbClr val="C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UTM Swiss 721 Black Condensed" panose="02000500000000000000" pitchFamily="2" charset="0"/>
              </a:rPr>
              <a:t>Huệ</a:t>
            </a:r>
            <a:r>
              <a:rPr lang="en-US" altLang="en-US" sz="2400" dirty="0">
                <a:solidFill>
                  <a:srgbClr val="C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UTM Swiss 721 Black Condensed" panose="02000500000000000000" pitchFamily="2" charset="0"/>
              </a:rPr>
              <a:t>Tông</a:t>
            </a:r>
            <a:r>
              <a:rPr lang="en-US" altLang="en-US" sz="2400" dirty="0">
                <a:solidFill>
                  <a:srgbClr val="C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UTM Swiss 721 Black Condensed" panose="02000500000000000000" pitchFamily="2" charset="0"/>
              </a:rPr>
              <a:t>không</a:t>
            </a:r>
            <a:r>
              <a:rPr lang="en-US" altLang="en-US" sz="2400" dirty="0">
                <a:solidFill>
                  <a:srgbClr val="C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UTM Swiss 721 Black Condensed" panose="02000500000000000000" pitchFamily="2" charset="0"/>
              </a:rPr>
              <a:t>có</a:t>
            </a:r>
            <a:r>
              <a:rPr lang="en-US" altLang="en-US" sz="2400" dirty="0">
                <a:solidFill>
                  <a:srgbClr val="C00000"/>
                </a:solidFill>
                <a:latin typeface="UTM Swiss 721 Black Condensed" panose="02000500000000000000" pitchFamily="2" charset="0"/>
              </a:rPr>
              <a:t> con </a:t>
            </a:r>
            <a:r>
              <a:rPr lang="en-US" altLang="en-US" sz="2400" dirty="0" err="1">
                <a:solidFill>
                  <a:srgbClr val="C00000"/>
                </a:solidFill>
                <a:latin typeface="UTM Swiss 721 Black Condensed" panose="02000500000000000000" pitchFamily="2" charset="0"/>
              </a:rPr>
              <a:t>trai</a:t>
            </a:r>
            <a:r>
              <a:rPr lang="en-US" altLang="en-US" sz="2400" dirty="0">
                <a:solidFill>
                  <a:srgbClr val="C00000"/>
                </a:solidFill>
                <a:latin typeface="UTM Swiss 721 Black Condensed" panose="02000500000000000000" pitchFamily="2" charset="0"/>
              </a:rPr>
              <a:t>, </a:t>
            </a:r>
            <a:r>
              <a:rPr lang="en-US" altLang="en-US" sz="2400" dirty="0" err="1">
                <a:solidFill>
                  <a:srgbClr val="C00000"/>
                </a:solidFill>
                <a:latin typeface="UTM Swiss 721 Black Condensed" panose="02000500000000000000" pitchFamily="2" charset="0"/>
              </a:rPr>
              <a:t>truyền</a:t>
            </a:r>
            <a:r>
              <a:rPr lang="en-US" altLang="en-US" sz="2400" dirty="0">
                <a:solidFill>
                  <a:srgbClr val="C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UTM Swiss 721 Black Condensed" panose="02000500000000000000" pitchFamily="2" charset="0"/>
              </a:rPr>
              <a:t>ngôi</a:t>
            </a:r>
            <a:r>
              <a:rPr lang="en-US" altLang="en-US" sz="2400" dirty="0">
                <a:solidFill>
                  <a:srgbClr val="C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UTM Swiss 721 Black Condensed" panose="02000500000000000000" pitchFamily="2" charset="0"/>
              </a:rPr>
              <a:t>cho</a:t>
            </a:r>
            <a:r>
              <a:rPr lang="en-US" altLang="en-US" sz="2400" dirty="0">
                <a:solidFill>
                  <a:srgbClr val="C00000"/>
                </a:solidFill>
                <a:latin typeface="UTM Swiss 721 Black Condensed" panose="02000500000000000000" pitchFamily="2" charset="0"/>
              </a:rPr>
              <a:t> con </a:t>
            </a:r>
            <a:r>
              <a:rPr lang="en-US" altLang="en-US" sz="2400" dirty="0" err="1">
                <a:solidFill>
                  <a:srgbClr val="C00000"/>
                </a:solidFill>
                <a:latin typeface="UTM Swiss 721 Black Condensed" panose="02000500000000000000" pitchFamily="2" charset="0"/>
              </a:rPr>
              <a:t>gái</a:t>
            </a:r>
            <a:r>
              <a:rPr lang="en-US" altLang="en-US" sz="2400" dirty="0">
                <a:solidFill>
                  <a:srgbClr val="C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UTM Swiss 721 Black Condensed" panose="02000500000000000000" pitchFamily="2" charset="0"/>
              </a:rPr>
              <a:t>là</a:t>
            </a:r>
            <a:r>
              <a:rPr lang="en-US" altLang="en-US" sz="2400" dirty="0">
                <a:solidFill>
                  <a:srgbClr val="C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UTM Swiss 721 Black Condensed" panose="02000500000000000000" pitchFamily="2" charset="0"/>
              </a:rPr>
              <a:t>Lý</a:t>
            </a:r>
            <a:r>
              <a:rPr lang="en-US" altLang="en-US" sz="2400" dirty="0">
                <a:solidFill>
                  <a:srgbClr val="C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UTM Swiss 721 Black Condensed" panose="02000500000000000000" pitchFamily="2" charset="0"/>
              </a:rPr>
              <a:t>Chiêu</a:t>
            </a:r>
            <a:r>
              <a:rPr lang="en-US" altLang="en-US" sz="2400" dirty="0">
                <a:solidFill>
                  <a:srgbClr val="C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UTM Swiss 721 Black Condensed" panose="02000500000000000000" pitchFamily="2" charset="0"/>
              </a:rPr>
              <a:t>Hoàng</a:t>
            </a:r>
            <a:r>
              <a:rPr lang="en-US" altLang="en-US" sz="2400" dirty="0">
                <a:solidFill>
                  <a:srgbClr val="C00000"/>
                </a:solidFill>
                <a:latin typeface="UTM Swiss 721 Black Condensed" panose="02000500000000000000" pitchFamily="2" charset="0"/>
              </a:rPr>
              <a:t>, </a:t>
            </a:r>
            <a:r>
              <a:rPr lang="en-US" altLang="en-US" sz="2400" dirty="0" err="1">
                <a:solidFill>
                  <a:srgbClr val="C00000"/>
                </a:solidFill>
                <a:latin typeface="UTM Swiss 721 Black Condensed" panose="02000500000000000000" pitchFamily="2" charset="0"/>
              </a:rPr>
              <a:t>mới</a:t>
            </a:r>
            <a:r>
              <a:rPr lang="en-US" altLang="en-US" sz="2400" dirty="0">
                <a:solidFill>
                  <a:srgbClr val="C00000"/>
                </a:solidFill>
                <a:latin typeface="UTM Swiss 721 Black Condensed" panose="02000500000000000000" pitchFamily="2" charset="0"/>
              </a:rPr>
              <a:t> 7 </a:t>
            </a:r>
            <a:r>
              <a:rPr lang="en-US" altLang="en-US" sz="2400" dirty="0" err="1">
                <a:solidFill>
                  <a:srgbClr val="C00000"/>
                </a:solidFill>
                <a:latin typeface="UTM Swiss 721 Black Condensed" panose="02000500000000000000" pitchFamily="2" charset="0"/>
              </a:rPr>
              <a:t>tuổi</a:t>
            </a:r>
            <a:r>
              <a:rPr lang="en-US" altLang="en-US" sz="2400" dirty="0">
                <a:solidFill>
                  <a:srgbClr val="C00000"/>
                </a:solidFill>
                <a:latin typeface="UTM Swiss 721 Black Condensed" panose="02000500000000000000" pitchFamily="2" charset="0"/>
              </a:rPr>
              <a:t>. </a:t>
            </a:r>
            <a:r>
              <a:rPr lang="en-US" altLang="en-US" sz="2400" dirty="0" err="1">
                <a:solidFill>
                  <a:srgbClr val="C00000"/>
                </a:solidFill>
                <a:latin typeface="UTM Swiss 721 Black Condensed" panose="02000500000000000000" pitchFamily="2" charset="0"/>
              </a:rPr>
              <a:t>Trần</a:t>
            </a:r>
            <a:r>
              <a:rPr lang="en-US" altLang="en-US" sz="2400" dirty="0">
                <a:solidFill>
                  <a:srgbClr val="C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UTM Swiss 721 Black Condensed" panose="02000500000000000000" pitchFamily="2" charset="0"/>
              </a:rPr>
              <a:t>Thủ</a:t>
            </a:r>
            <a:r>
              <a:rPr lang="en-US" altLang="en-US" sz="2400" dirty="0">
                <a:solidFill>
                  <a:srgbClr val="C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UTM Swiss 721 Black Condensed" panose="02000500000000000000" pitchFamily="2" charset="0"/>
              </a:rPr>
              <a:t>Độ</a:t>
            </a:r>
            <a:r>
              <a:rPr lang="en-US" altLang="en-US" sz="2400" dirty="0">
                <a:solidFill>
                  <a:srgbClr val="C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UTM Swiss 721 Black Condensed" panose="02000500000000000000" pitchFamily="2" charset="0"/>
              </a:rPr>
              <a:t>tìm</a:t>
            </a:r>
            <a:r>
              <a:rPr lang="en-US" altLang="en-US" sz="2400" dirty="0">
                <a:solidFill>
                  <a:srgbClr val="C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UTM Swiss 721 Black Condensed" panose="02000500000000000000" pitchFamily="2" charset="0"/>
              </a:rPr>
              <a:t>cách</a:t>
            </a:r>
            <a:r>
              <a:rPr lang="en-US" altLang="en-US" sz="2400" dirty="0">
                <a:solidFill>
                  <a:srgbClr val="C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UTM Swiss 721 Black Condensed" panose="02000500000000000000" pitchFamily="2" charset="0"/>
              </a:rPr>
              <a:t>để</a:t>
            </a:r>
            <a:r>
              <a:rPr lang="en-US" altLang="en-US" sz="2400" dirty="0">
                <a:solidFill>
                  <a:srgbClr val="C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UTM Swiss 721 Black Condensed" panose="02000500000000000000" pitchFamily="2" charset="0"/>
              </a:rPr>
              <a:t>Chiêu</a:t>
            </a:r>
            <a:r>
              <a:rPr lang="en-US" altLang="en-US" sz="2400" dirty="0">
                <a:solidFill>
                  <a:srgbClr val="C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UTM Swiss 721 Black Condensed" panose="02000500000000000000" pitchFamily="2" charset="0"/>
              </a:rPr>
              <a:t>Hoàng</a:t>
            </a:r>
            <a:r>
              <a:rPr lang="en-US" altLang="en-US" sz="2400" dirty="0">
                <a:solidFill>
                  <a:srgbClr val="C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UTM Swiss 721 Black Condensed" panose="02000500000000000000" pitchFamily="2" charset="0"/>
              </a:rPr>
              <a:t>lấy</a:t>
            </a:r>
            <a:r>
              <a:rPr lang="en-US" altLang="en-US" sz="2400" dirty="0">
                <a:solidFill>
                  <a:srgbClr val="C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UTM Swiss 721 Black Condensed" panose="02000500000000000000" pitchFamily="2" charset="0"/>
              </a:rPr>
              <a:t>Trần</a:t>
            </a:r>
            <a:r>
              <a:rPr lang="en-US" altLang="en-US" sz="2400" dirty="0">
                <a:solidFill>
                  <a:srgbClr val="C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UTM Swiss 721 Black Condensed" panose="02000500000000000000" pitchFamily="2" charset="0"/>
              </a:rPr>
              <a:t>Cảnh</a:t>
            </a:r>
            <a:r>
              <a:rPr lang="en-US" altLang="en-US" sz="2400" dirty="0">
                <a:solidFill>
                  <a:srgbClr val="C00000"/>
                </a:solidFill>
                <a:latin typeface="UTM Swiss 721 Black Condensed" panose="02000500000000000000" pitchFamily="2" charset="0"/>
              </a:rPr>
              <a:t>, </a:t>
            </a:r>
            <a:r>
              <a:rPr lang="en-US" altLang="en-US" sz="2400" dirty="0" err="1">
                <a:solidFill>
                  <a:srgbClr val="C00000"/>
                </a:solidFill>
                <a:latin typeface="UTM Swiss 721 Black Condensed" panose="02000500000000000000" pitchFamily="2" charset="0"/>
              </a:rPr>
              <a:t>rồi</a:t>
            </a:r>
            <a:r>
              <a:rPr lang="en-US" altLang="en-US" sz="2400" dirty="0">
                <a:solidFill>
                  <a:srgbClr val="C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UTM Swiss 721 Black Condensed" panose="02000500000000000000" pitchFamily="2" charset="0"/>
              </a:rPr>
              <a:t>nhường</a:t>
            </a:r>
            <a:r>
              <a:rPr lang="en-US" altLang="en-US" sz="2400" dirty="0">
                <a:solidFill>
                  <a:srgbClr val="C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UTM Swiss 721 Black Condensed" panose="02000500000000000000" pitchFamily="2" charset="0"/>
              </a:rPr>
              <a:t>ngôi</a:t>
            </a:r>
            <a:r>
              <a:rPr lang="en-US" altLang="en-US" sz="2400" dirty="0">
                <a:solidFill>
                  <a:srgbClr val="C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UTM Swiss 721 Black Condensed" panose="02000500000000000000" pitchFamily="2" charset="0"/>
              </a:rPr>
              <a:t>cho</a:t>
            </a:r>
            <a:r>
              <a:rPr lang="en-US" altLang="en-US" sz="2400" dirty="0">
                <a:solidFill>
                  <a:srgbClr val="C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UTM Swiss 721 Black Condensed" panose="02000500000000000000" pitchFamily="2" charset="0"/>
              </a:rPr>
              <a:t>chồng</a:t>
            </a:r>
            <a:r>
              <a:rPr lang="en-US" altLang="en-US" sz="2400" dirty="0">
                <a:solidFill>
                  <a:srgbClr val="C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sz="2400" i="1" dirty="0">
                <a:solidFill>
                  <a:schemeClr val="tx1"/>
                </a:solidFill>
                <a:latin typeface="UTM Swiss 721 Black Condensed" panose="02000500000000000000" pitchFamily="2" charset="0"/>
              </a:rPr>
              <a:t>(</a:t>
            </a:r>
            <a:r>
              <a:rPr lang="en-US" altLang="en-US" sz="2400" i="1" dirty="0" err="1">
                <a:solidFill>
                  <a:schemeClr val="tx1"/>
                </a:solidFill>
                <a:latin typeface="UTM Swiss 721 Black Condensed" panose="02000500000000000000" pitchFamily="2" charset="0"/>
              </a:rPr>
              <a:t>đầu</a:t>
            </a:r>
            <a:r>
              <a:rPr lang="en-US" altLang="en-US" sz="2400" i="1" dirty="0">
                <a:solidFill>
                  <a:schemeClr val="tx1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sz="2400" i="1" dirty="0" err="1">
                <a:solidFill>
                  <a:schemeClr val="tx1"/>
                </a:solidFill>
                <a:latin typeface="UTM Swiss 721 Black Condensed" panose="02000500000000000000" pitchFamily="2" charset="0"/>
              </a:rPr>
              <a:t>năm</a:t>
            </a:r>
            <a:r>
              <a:rPr lang="en-US" altLang="en-US" sz="2400" i="1" dirty="0">
                <a:solidFill>
                  <a:schemeClr val="tx1"/>
                </a:solidFill>
                <a:latin typeface="UTM Swiss 721 Black Condensed" panose="02000500000000000000" pitchFamily="2" charset="0"/>
              </a:rPr>
              <a:t> 1226). </a:t>
            </a:r>
          </a:p>
        </p:txBody>
      </p:sp>
      <p:sp>
        <p:nvSpPr>
          <p:cNvPr id="6" name="Rectangle 5"/>
          <p:cNvSpPr/>
          <p:nvPr/>
        </p:nvSpPr>
        <p:spPr>
          <a:xfrm>
            <a:off x="699247" y="3939553"/>
            <a:ext cx="4616823" cy="2062103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en-US" sz="3200" dirty="0">
                <a:solidFill>
                  <a:schemeClr val="bg1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sz="3200" dirty="0" err="1">
                <a:solidFill>
                  <a:schemeClr val="bg1"/>
                </a:solidFill>
                <a:latin typeface="UTM Swiss 721 Black Condensed" panose="02000500000000000000" pitchFamily="2" charset="0"/>
              </a:rPr>
              <a:t>Đầu</a:t>
            </a:r>
            <a:r>
              <a:rPr lang="en-US" altLang="en-US" sz="3200" dirty="0">
                <a:solidFill>
                  <a:schemeClr val="bg1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sz="3200" dirty="0" err="1">
                <a:solidFill>
                  <a:schemeClr val="bg1"/>
                </a:solidFill>
                <a:latin typeface="UTM Swiss 721 Black Condensed" panose="02000500000000000000" pitchFamily="2" charset="0"/>
              </a:rPr>
              <a:t>năm</a:t>
            </a:r>
            <a:r>
              <a:rPr lang="en-US" altLang="en-US" sz="3200" dirty="0">
                <a:solidFill>
                  <a:schemeClr val="bg1"/>
                </a:solidFill>
                <a:latin typeface="UTM Swiss 721 Black Condensed" panose="02000500000000000000" pitchFamily="2" charset="0"/>
              </a:rPr>
              <a:t> 1226, </a:t>
            </a:r>
            <a:r>
              <a:rPr lang="en-US" altLang="en-US" sz="3200" dirty="0" err="1">
                <a:solidFill>
                  <a:schemeClr val="bg1"/>
                </a:solidFill>
                <a:latin typeface="UTM Swiss 721 Black Condensed" panose="02000500000000000000" pitchFamily="2" charset="0"/>
              </a:rPr>
              <a:t>Lý</a:t>
            </a:r>
            <a:r>
              <a:rPr lang="en-US" altLang="en-US" sz="3200" dirty="0">
                <a:solidFill>
                  <a:schemeClr val="bg1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sz="3200" dirty="0" err="1">
                <a:solidFill>
                  <a:schemeClr val="bg1"/>
                </a:solidFill>
                <a:latin typeface="UTM Swiss 721 Black Condensed" panose="02000500000000000000" pitchFamily="2" charset="0"/>
              </a:rPr>
              <a:t>Chiêu</a:t>
            </a:r>
            <a:r>
              <a:rPr lang="en-US" altLang="en-US" sz="3200" dirty="0">
                <a:solidFill>
                  <a:schemeClr val="bg1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sz="3200" dirty="0" err="1">
                <a:solidFill>
                  <a:schemeClr val="bg1"/>
                </a:solidFill>
                <a:latin typeface="UTM Swiss 721 Black Condensed" panose="02000500000000000000" pitchFamily="2" charset="0"/>
              </a:rPr>
              <a:t>Hoàng</a:t>
            </a:r>
            <a:r>
              <a:rPr lang="en-US" altLang="en-US" sz="3200" dirty="0">
                <a:solidFill>
                  <a:schemeClr val="bg1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sz="3200" dirty="0" err="1">
                <a:solidFill>
                  <a:schemeClr val="bg1"/>
                </a:solidFill>
                <a:latin typeface="UTM Swiss 721 Black Condensed" panose="02000500000000000000" pitchFamily="2" charset="0"/>
              </a:rPr>
              <a:t>nhường</a:t>
            </a:r>
            <a:r>
              <a:rPr lang="en-US" altLang="en-US" sz="3200" dirty="0">
                <a:solidFill>
                  <a:schemeClr val="bg1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sz="3200" dirty="0" err="1">
                <a:solidFill>
                  <a:schemeClr val="bg1"/>
                </a:solidFill>
                <a:latin typeface="UTM Swiss 721 Black Condensed" panose="02000500000000000000" pitchFamily="2" charset="0"/>
              </a:rPr>
              <a:t>ngôi</a:t>
            </a:r>
            <a:r>
              <a:rPr lang="en-US" altLang="en-US" sz="3200" dirty="0">
                <a:solidFill>
                  <a:schemeClr val="bg1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sz="3200" dirty="0" err="1">
                <a:solidFill>
                  <a:schemeClr val="bg1"/>
                </a:solidFill>
                <a:latin typeface="UTM Swiss 721 Black Condensed" panose="02000500000000000000" pitchFamily="2" charset="0"/>
              </a:rPr>
              <a:t>cho</a:t>
            </a:r>
            <a:r>
              <a:rPr lang="en-US" altLang="en-US" sz="3200" dirty="0">
                <a:solidFill>
                  <a:schemeClr val="bg1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sz="3200" dirty="0" err="1">
                <a:solidFill>
                  <a:schemeClr val="bg1"/>
                </a:solidFill>
                <a:latin typeface="UTM Swiss 721 Black Condensed" panose="02000500000000000000" pitchFamily="2" charset="0"/>
              </a:rPr>
              <a:t>chồng</a:t>
            </a:r>
            <a:r>
              <a:rPr lang="en-US" altLang="en-US" sz="3200" dirty="0">
                <a:solidFill>
                  <a:schemeClr val="bg1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sz="3200" dirty="0" err="1">
                <a:solidFill>
                  <a:schemeClr val="bg1"/>
                </a:solidFill>
                <a:latin typeface="UTM Swiss 721 Black Condensed" panose="02000500000000000000" pitchFamily="2" charset="0"/>
              </a:rPr>
              <a:t>là</a:t>
            </a:r>
            <a:r>
              <a:rPr lang="en-US" altLang="en-US" sz="3200" dirty="0">
                <a:solidFill>
                  <a:schemeClr val="bg1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sz="3200" dirty="0" err="1">
                <a:solidFill>
                  <a:schemeClr val="bg1"/>
                </a:solidFill>
                <a:latin typeface="UTM Swiss 721 Black Condensed" panose="02000500000000000000" pitchFamily="2" charset="0"/>
              </a:rPr>
              <a:t>Trần</a:t>
            </a:r>
            <a:r>
              <a:rPr lang="en-US" altLang="en-US" sz="3200" dirty="0">
                <a:solidFill>
                  <a:schemeClr val="bg1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sz="3200" dirty="0" err="1">
                <a:solidFill>
                  <a:schemeClr val="bg1"/>
                </a:solidFill>
                <a:latin typeface="UTM Swiss 721 Black Condensed" panose="02000500000000000000" pitchFamily="2" charset="0"/>
              </a:rPr>
              <a:t>Cảnh</a:t>
            </a:r>
            <a:r>
              <a:rPr lang="en-US" altLang="en-US" sz="3200" dirty="0">
                <a:solidFill>
                  <a:schemeClr val="bg1"/>
                </a:solidFill>
                <a:latin typeface="UTM Swiss 721 Black Condensed" panose="02000500000000000000" pitchFamily="2" charset="0"/>
              </a:rPr>
              <a:t>, </a:t>
            </a:r>
            <a:r>
              <a:rPr lang="en-US" altLang="en-US" sz="3200" dirty="0" err="1">
                <a:solidFill>
                  <a:schemeClr val="bg1"/>
                </a:solidFill>
                <a:latin typeface="UTM Swiss 721 Black Condensed" panose="02000500000000000000" pitchFamily="2" charset="0"/>
              </a:rPr>
              <a:t>nhà</a:t>
            </a:r>
            <a:r>
              <a:rPr lang="en-US" altLang="en-US" sz="3200" dirty="0">
                <a:solidFill>
                  <a:schemeClr val="bg1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sz="3200" dirty="0" err="1">
                <a:solidFill>
                  <a:schemeClr val="bg1"/>
                </a:solidFill>
                <a:latin typeface="UTM Swiss 721 Black Condensed" panose="02000500000000000000" pitchFamily="2" charset="0"/>
              </a:rPr>
              <a:t>Trần</a:t>
            </a:r>
            <a:r>
              <a:rPr lang="en-US" altLang="en-US" sz="3200" dirty="0">
                <a:solidFill>
                  <a:schemeClr val="bg1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sz="3200" dirty="0" err="1">
                <a:solidFill>
                  <a:schemeClr val="bg1"/>
                </a:solidFill>
                <a:latin typeface="UTM Swiss 721 Black Condensed" panose="02000500000000000000" pitchFamily="2" charset="0"/>
              </a:rPr>
              <a:t>thành</a:t>
            </a:r>
            <a:r>
              <a:rPr lang="en-US" altLang="en-US" sz="3200" dirty="0">
                <a:solidFill>
                  <a:schemeClr val="bg1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sz="3200" dirty="0" err="1">
                <a:solidFill>
                  <a:schemeClr val="bg1"/>
                </a:solidFill>
                <a:latin typeface="UTM Swiss 721 Black Condensed" panose="02000500000000000000" pitchFamily="2" charset="0"/>
              </a:rPr>
              <a:t>lập</a:t>
            </a:r>
            <a:r>
              <a:rPr lang="en-US" altLang="en-US" sz="3200" dirty="0">
                <a:solidFill>
                  <a:schemeClr val="bg1"/>
                </a:solidFill>
                <a:latin typeface="UTM Swiss 721 Black Condensed" panose="02000500000000000000" pitchFamily="2" charset="0"/>
              </a:rPr>
              <a:t>.</a:t>
            </a:r>
            <a:endParaRPr lang="en-US" sz="3200" dirty="0">
              <a:solidFill>
                <a:schemeClr val="bg1"/>
              </a:solidFill>
              <a:latin typeface="UTM Swiss 721 Black Condensed" panose="020005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5378" y="3406586"/>
            <a:ext cx="5365657" cy="29583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385655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n-do-lanh-tho-viet-nam-qua-cac-thoi-ky22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939"/>
          <a:stretch/>
        </p:blipFill>
        <p:spPr bwMode="auto">
          <a:xfrm rot="287727">
            <a:off x="6597604" y="1462742"/>
            <a:ext cx="5067845" cy="345769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6082553" y="5126216"/>
            <a:ext cx="5943600" cy="10772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eagull" panose="02040603050506020204" pitchFamily="18" charset="0"/>
                <a:cs typeface="Times New Roman" pitchFamily="18" charset="0"/>
              </a:rPr>
              <a:t>Lãnh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eagull" panose="020406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eagull" panose="02040603050506020204" pitchFamily="18" charset="0"/>
                <a:cs typeface="Times New Roman" pitchFamily="18" charset="0"/>
              </a:rPr>
              <a:t>thổ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eagull" panose="020406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eagull" panose="02040603050506020204" pitchFamily="18" charset="0"/>
                <a:cs typeface="Times New Roman" pitchFamily="18" charset="0"/>
              </a:rPr>
              <a:t>nước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eagull" panose="020406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eagull" panose="02040603050506020204" pitchFamily="18" charset="0"/>
                <a:cs typeface="Times New Roman" pitchFamily="18" charset="0"/>
              </a:rPr>
              <a:t>Đại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eagull" panose="020406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eagull" panose="02040603050506020204" pitchFamily="18" charset="0"/>
                <a:cs typeface="Times New Roman" pitchFamily="18" charset="0"/>
              </a:rPr>
              <a:t>Việt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eagull" panose="020406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eagull" panose="02040603050506020204" pitchFamily="18" charset="0"/>
                <a:cs typeface="Times New Roman" pitchFamily="18" charset="0"/>
              </a:rPr>
              <a:t>thời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eagull" panose="020406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eagull" panose="02040603050506020204" pitchFamily="18" charset="0"/>
                <a:cs typeface="Times New Roman" pitchFamily="18" charset="0"/>
              </a:rPr>
              <a:t>nhà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eagull" panose="020406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eagull" panose="02040603050506020204" pitchFamily="18" charset="0"/>
                <a:cs typeface="Times New Roman" pitchFamily="18" charset="0"/>
              </a:rPr>
              <a:t>Trần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eagull" panose="02040603050506020204" pitchFamily="18" charset="0"/>
              <a:cs typeface="Times New Roman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184725" y="204395"/>
            <a:ext cx="7831567" cy="773418"/>
          </a:xfrm>
          <a:prstGeom prst="rect">
            <a:avLst/>
          </a:prstGeom>
          <a:solidFill>
            <a:schemeClr val="accent3">
              <a:lumMod val="40000"/>
              <a:lumOff val="60000"/>
              <a:alpha val="40000"/>
            </a:schemeClr>
          </a:solidFill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2- </a:t>
            </a:r>
            <a:r>
              <a:rPr lang="en-US" altLang="en-US" sz="4800" b="1" dirty="0" err="1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Nhà</a:t>
            </a:r>
            <a:r>
              <a:rPr lang="en-US" altLang="en-US" sz="4800" b="1" dirty="0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Trần</a:t>
            </a:r>
            <a:r>
              <a:rPr lang="en-US" altLang="en-US" sz="4800" b="1" dirty="0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xây</a:t>
            </a:r>
            <a:r>
              <a:rPr lang="en-US" altLang="en-US" sz="4800" b="1" dirty="0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dựng</a:t>
            </a:r>
            <a:r>
              <a:rPr lang="en-US" altLang="en-US" sz="4800" b="1" dirty="0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đất</a:t>
            </a:r>
            <a:r>
              <a:rPr lang="en-US" altLang="en-US" sz="4800" b="1" dirty="0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nước</a:t>
            </a:r>
            <a:endParaRPr lang="en-US" sz="4800" b="1" dirty="0">
              <a:solidFill>
                <a:schemeClr val="accent2">
                  <a:lumMod val="50000"/>
                </a:schemeClr>
              </a:solidFill>
              <a:latin typeface="UTM Pierre" panose="020406030505060202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19251" y="3286525"/>
            <a:ext cx="4952997" cy="156966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3200" b="1" dirty="0" err="1">
                <a:solidFill>
                  <a:schemeClr val="bg1"/>
                </a:solidFill>
                <a:latin typeface="UTM Seagull" panose="02040603050506020204" pitchFamily="18" charset="0"/>
              </a:rPr>
              <a:t>Dưới</a:t>
            </a:r>
            <a:r>
              <a:rPr lang="en-US" altLang="en-US" sz="3200" b="1" dirty="0">
                <a:solidFill>
                  <a:schemeClr val="bg1"/>
                </a:solidFill>
                <a:latin typeface="UTM Seagull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UTM Seagull" panose="02040603050506020204" pitchFamily="18" charset="0"/>
              </a:rPr>
              <a:t>thời</a:t>
            </a:r>
            <a:r>
              <a:rPr lang="en-US" altLang="en-US" sz="3200" b="1" dirty="0">
                <a:solidFill>
                  <a:schemeClr val="bg1"/>
                </a:solidFill>
                <a:latin typeface="UTM Seagull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UTM Seagull" panose="02040603050506020204" pitchFamily="18" charset="0"/>
              </a:rPr>
              <a:t>Trần</a:t>
            </a:r>
            <a:r>
              <a:rPr lang="en-US" altLang="en-US" sz="3200" b="1" dirty="0">
                <a:solidFill>
                  <a:schemeClr val="bg1"/>
                </a:solidFill>
                <a:latin typeface="UTM Seagull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UTM Seagull" panose="02040603050506020204" pitchFamily="18" charset="0"/>
              </a:rPr>
              <a:t>bộ</a:t>
            </a:r>
            <a:r>
              <a:rPr lang="en-US" altLang="en-US" sz="3200" b="1" dirty="0">
                <a:solidFill>
                  <a:schemeClr val="bg1"/>
                </a:solidFill>
                <a:latin typeface="UTM Seagull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UTM Seagull" panose="02040603050506020204" pitchFamily="18" charset="0"/>
              </a:rPr>
              <a:t>máy</a:t>
            </a:r>
            <a:r>
              <a:rPr lang="en-US" altLang="en-US" sz="3200" b="1" dirty="0">
                <a:solidFill>
                  <a:schemeClr val="bg1"/>
                </a:solidFill>
                <a:latin typeface="UTM Seagull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UTM Seagull" panose="02040603050506020204" pitchFamily="18" charset="0"/>
              </a:rPr>
              <a:t>nhà</a:t>
            </a:r>
            <a:r>
              <a:rPr lang="en-US" altLang="en-US" sz="3200" b="1" dirty="0">
                <a:solidFill>
                  <a:schemeClr val="bg1"/>
                </a:solidFill>
                <a:latin typeface="UTM Seagull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UTM Seagull" panose="02040603050506020204" pitchFamily="18" charset="0"/>
              </a:rPr>
              <a:t>nước</a:t>
            </a:r>
            <a:r>
              <a:rPr lang="en-US" altLang="en-US" sz="3200" b="1" dirty="0">
                <a:solidFill>
                  <a:schemeClr val="bg1"/>
                </a:solidFill>
                <a:latin typeface="UTM Seagull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UTM Seagull" panose="02040603050506020204" pitchFamily="18" charset="0"/>
              </a:rPr>
              <a:t>được</a:t>
            </a:r>
            <a:r>
              <a:rPr lang="en-US" altLang="en-US" sz="3200" b="1" dirty="0">
                <a:solidFill>
                  <a:schemeClr val="bg1"/>
                </a:solidFill>
                <a:latin typeface="UTM Seagull" panose="02040603050506020204" pitchFamily="18" charset="0"/>
              </a:rPr>
              <a:t>  </a:t>
            </a:r>
            <a:r>
              <a:rPr lang="en-US" altLang="en-US" sz="3200" b="1" dirty="0" err="1">
                <a:solidFill>
                  <a:schemeClr val="bg1"/>
                </a:solidFill>
                <a:latin typeface="UTM Seagull" panose="02040603050506020204" pitchFamily="18" charset="0"/>
              </a:rPr>
              <a:t>xây</a:t>
            </a:r>
            <a:r>
              <a:rPr lang="en-US" altLang="en-US" sz="3200" b="1" dirty="0">
                <a:solidFill>
                  <a:schemeClr val="bg1"/>
                </a:solidFill>
                <a:latin typeface="UTM Seagull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UTM Seagull" panose="02040603050506020204" pitchFamily="18" charset="0"/>
              </a:rPr>
              <a:t>như</a:t>
            </a:r>
            <a:r>
              <a:rPr lang="en-US" altLang="en-US" sz="3200" b="1" dirty="0">
                <a:solidFill>
                  <a:schemeClr val="bg1"/>
                </a:solidFill>
                <a:latin typeface="UTM Seagull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UTM Seagull" panose="02040603050506020204" pitchFamily="18" charset="0"/>
              </a:rPr>
              <a:t>thế</a:t>
            </a:r>
            <a:r>
              <a:rPr lang="en-US" altLang="en-US" sz="3200" b="1" dirty="0">
                <a:solidFill>
                  <a:schemeClr val="bg1"/>
                </a:solidFill>
                <a:latin typeface="UTM Seagull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UTM Seagull" panose="02040603050506020204" pitchFamily="18" charset="0"/>
              </a:rPr>
              <a:t>nào</a:t>
            </a:r>
            <a:r>
              <a:rPr lang="en-US" altLang="en-US" sz="3200" b="1" dirty="0">
                <a:solidFill>
                  <a:schemeClr val="bg1"/>
                </a:solidFill>
                <a:latin typeface="UTM Seagull" panose="02040603050506020204" pitchFamily="18" charset="0"/>
              </a:rPr>
              <a:t>?</a:t>
            </a:r>
          </a:p>
        </p:txBody>
      </p:sp>
      <p:pic>
        <p:nvPicPr>
          <p:cNvPr id="7" name="Picture 2" descr="Hand-painted Cartoon Cute Little Fish Material, PNG, 945x591px, Fish,  Cartoon, Clip Art, Computer Software, Drawing Download Free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81" b="89983" l="10000" r="90000">
                        <a14:foregroundMark x1="40690" y1="34024" x2="40690" y2="34024"/>
                        <a14:foregroundMark x1="65172" y1="34024" x2="65172" y2="340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4567" y="2870608"/>
            <a:ext cx="2350957" cy="469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143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n-do-lanh-tho-viet-nam-qua-cac-thoi-ky22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939"/>
          <a:stretch/>
        </p:blipFill>
        <p:spPr bwMode="auto">
          <a:xfrm rot="287727">
            <a:off x="7552783" y="1278534"/>
            <a:ext cx="4080537" cy="25311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6529892" y="4068808"/>
            <a:ext cx="5943600" cy="4001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eagull" panose="02040603050506020204" pitchFamily="18" charset="0"/>
                <a:cs typeface="Times New Roman" pitchFamily="18" charset="0"/>
              </a:rPr>
              <a:t>Lãnh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eagull" panose="02040603050506020204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eagull" panose="02040603050506020204" pitchFamily="18" charset="0"/>
                <a:cs typeface="Times New Roman" pitchFamily="18" charset="0"/>
              </a:rPr>
              <a:t>thổ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eagull" panose="02040603050506020204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eagull" panose="02040603050506020204" pitchFamily="18" charset="0"/>
                <a:cs typeface="Times New Roman" pitchFamily="18" charset="0"/>
              </a:rPr>
              <a:t>nước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eagull" panose="02040603050506020204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eagull" panose="02040603050506020204" pitchFamily="18" charset="0"/>
                <a:cs typeface="Times New Roman" pitchFamily="18" charset="0"/>
              </a:rPr>
              <a:t>Đại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eagull" panose="02040603050506020204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eagull" panose="02040603050506020204" pitchFamily="18" charset="0"/>
                <a:cs typeface="Times New Roman" pitchFamily="18" charset="0"/>
              </a:rPr>
              <a:t>Việt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eagull" panose="02040603050506020204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eagull" panose="02040603050506020204" pitchFamily="18" charset="0"/>
                <a:cs typeface="Times New Roman" pitchFamily="18" charset="0"/>
              </a:rPr>
              <a:t>thời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eagull" panose="02040603050506020204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eagull" panose="02040603050506020204" pitchFamily="18" charset="0"/>
                <a:cs typeface="Times New Roman" pitchFamily="18" charset="0"/>
              </a:rPr>
              <a:t>nhà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eagull" panose="02040603050506020204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eagull" panose="02040603050506020204" pitchFamily="18" charset="0"/>
                <a:cs typeface="Times New Roman" pitchFamily="18" charset="0"/>
              </a:rPr>
              <a:t>Trần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eagull" panose="02040603050506020204" pitchFamily="18" charset="0"/>
              <a:cs typeface="Times New Roman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184725" y="204395"/>
            <a:ext cx="7831567" cy="773418"/>
          </a:xfrm>
          <a:prstGeom prst="rect">
            <a:avLst/>
          </a:prstGeom>
          <a:solidFill>
            <a:schemeClr val="accent3">
              <a:lumMod val="40000"/>
              <a:lumOff val="60000"/>
              <a:alpha val="40000"/>
            </a:schemeClr>
          </a:solidFill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2- </a:t>
            </a:r>
            <a:r>
              <a:rPr lang="en-US" altLang="en-US" sz="4800" b="1" dirty="0" err="1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Nhà</a:t>
            </a:r>
            <a:r>
              <a:rPr lang="en-US" altLang="en-US" sz="4800" b="1" dirty="0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Trần</a:t>
            </a:r>
            <a:r>
              <a:rPr lang="en-US" altLang="en-US" sz="4800" b="1" dirty="0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xây</a:t>
            </a:r>
            <a:r>
              <a:rPr lang="en-US" altLang="en-US" sz="4800" b="1" dirty="0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dựng</a:t>
            </a:r>
            <a:r>
              <a:rPr lang="en-US" altLang="en-US" sz="4800" b="1" dirty="0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đất</a:t>
            </a:r>
            <a:r>
              <a:rPr lang="en-US" altLang="en-US" sz="4800" b="1" dirty="0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nước</a:t>
            </a:r>
            <a:endParaRPr lang="en-US" sz="4800" b="1" dirty="0">
              <a:solidFill>
                <a:schemeClr val="accent2">
                  <a:lumMod val="50000"/>
                </a:schemeClr>
              </a:solidFill>
              <a:latin typeface="UTM Pierre" panose="020406030505060202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82004" y="1085284"/>
            <a:ext cx="4952997" cy="1077218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3200" b="1" dirty="0" err="1">
                <a:solidFill>
                  <a:schemeClr val="bg1"/>
                </a:solidFill>
                <a:latin typeface="UTM Seagull" panose="02040603050506020204" pitchFamily="18" charset="0"/>
              </a:rPr>
              <a:t>Cả</a:t>
            </a:r>
            <a:r>
              <a:rPr lang="en-US" altLang="en-US" sz="3200" b="1" dirty="0">
                <a:solidFill>
                  <a:schemeClr val="bg1"/>
                </a:solidFill>
                <a:latin typeface="UTM Seagull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UTM Seagull" panose="02040603050506020204" pitchFamily="18" charset="0"/>
              </a:rPr>
              <a:t>nước</a:t>
            </a:r>
            <a:r>
              <a:rPr lang="en-US" altLang="en-US" sz="3200" b="1" dirty="0">
                <a:solidFill>
                  <a:schemeClr val="bg1"/>
                </a:solidFill>
                <a:latin typeface="UTM Seagull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UTM Seagull" panose="02040603050506020204" pitchFamily="18" charset="0"/>
              </a:rPr>
              <a:t>được</a:t>
            </a:r>
            <a:r>
              <a:rPr lang="en-US" altLang="en-US" sz="3200" b="1" dirty="0">
                <a:solidFill>
                  <a:schemeClr val="bg1"/>
                </a:solidFill>
                <a:latin typeface="UTM Seagull" panose="02040603050506020204" pitchFamily="18" charset="0"/>
              </a:rPr>
              <a:t> chia </a:t>
            </a:r>
            <a:r>
              <a:rPr lang="en-US" altLang="en-US" sz="3200" b="1" dirty="0" err="1">
                <a:solidFill>
                  <a:schemeClr val="bg1"/>
                </a:solidFill>
                <a:latin typeface="UTM Seagull" panose="02040603050506020204" pitchFamily="18" charset="0"/>
              </a:rPr>
              <a:t>thành</a:t>
            </a:r>
            <a:r>
              <a:rPr lang="en-US" altLang="en-US" sz="3200" b="1" dirty="0">
                <a:solidFill>
                  <a:schemeClr val="bg1"/>
                </a:solidFill>
                <a:latin typeface="UTM Seagull" panose="02040603050506020204" pitchFamily="18" charset="0"/>
              </a:rPr>
              <a:t> </a:t>
            </a:r>
            <a:r>
              <a:rPr lang="en-US" altLang="en-US" sz="3200" b="1" dirty="0">
                <a:solidFill>
                  <a:srgbClr val="FFC000"/>
                </a:solidFill>
                <a:latin typeface="UTM Seagull" panose="02040603050506020204" pitchFamily="18" charset="0"/>
              </a:rPr>
              <a:t>12 </a:t>
            </a:r>
            <a:r>
              <a:rPr lang="en-US" altLang="en-US" sz="3200" b="1" dirty="0" err="1">
                <a:solidFill>
                  <a:srgbClr val="FFC000"/>
                </a:solidFill>
                <a:latin typeface="UTM Seagull" panose="02040603050506020204" pitchFamily="18" charset="0"/>
              </a:rPr>
              <a:t>lộ</a:t>
            </a:r>
            <a:endParaRPr lang="en-US" altLang="en-US" sz="3200" b="1" dirty="0">
              <a:solidFill>
                <a:srgbClr val="FFC000"/>
              </a:solidFill>
              <a:latin typeface="UTM Seagull" panose="02040603050506020204" pitchFamily="18" charset="0"/>
            </a:endParaRPr>
          </a:p>
        </p:txBody>
      </p:sp>
      <p:pic>
        <p:nvPicPr>
          <p:cNvPr id="7" name="Picture 2" descr="Hand-painted Cartoon Cute Little Fish Material, PNG, 945x591px, Fish,  Cartoon, Clip Art, Computer Software, Drawing Download Free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181" b="89983" l="10000" r="90000">
                        <a14:foregroundMark x1="40690" y1="34024" x2="40690" y2="34024"/>
                        <a14:foregroundMark x1="65172" y1="34024" x2="65172" y2="340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17" y="2350623"/>
            <a:ext cx="1840022" cy="3673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49"/>
          <p:cNvSpPr txBox="1">
            <a:spLocks noChangeArrowheads="1"/>
          </p:cNvSpPr>
          <p:nvPr/>
        </p:nvSpPr>
        <p:spPr bwMode="auto">
          <a:xfrm>
            <a:off x="3015465" y="2801528"/>
            <a:ext cx="2084388" cy="453277"/>
          </a:xfrm>
          <a:prstGeom prst="rect">
            <a:avLst/>
          </a:prstGeom>
          <a:solidFill>
            <a:srgbClr val="00B05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b="1" dirty="0" err="1">
                <a:solidFill>
                  <a:srgbClr val="FFFF00"/>
                </a:solidFill>
                <a:latin typeface="UTM Aircona" panose="02040603050506020204" pitchFamily="18" charset="0"/>
                <a:cs typeface="Times New Roman" panose="02020603050405020304" pitchFamily="18" charset="0"/>
              </a:rPr>
              <a:t>Phủ</a:t>
            </a:r>
            <a:endParaRPr lang="vi-VN" altLang="en-US" b="1" dirty="0">
              <a:solidFill>
                <a:srgbClr val="FFFF00"/>
              </a:solidFill>
              <a:cs typeface="Times New Roman" panose="02020603050405020304" pitchFamily="18" charset="0"/>
            </a:endParaRPr>
          </a:p>
        </p:txBody>
      </p:sp>
      <p:sp>
        <p:nvSpPr>
          <p:cNvPr id="9" name="Text Box 49"/>
          <p:cNvSpPr txBox="1">
            <a:spLocks noChangeArrowheads="1"/>
          </p:cNvSpPr>
          <p:nvPr/>
        </p:nvSpPr>
        <p:spPr bwMode="auto">
          <a:xfrm>
            <a:off x="2995673" y="3981469"/>
            <a:ext cx="2084388" cy="438150"/>
          </a:xfrm>
          <a:prstGeom prst="rect">
            <a:avLst/>
          </a:prstGeom>
          <a:solidFill>
            <a:srgbClr val="FFCC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sz="3200" b="1" dirty="0" err="1">
                <a:solidFill>
                  <a:srgbClr val="000000">
                    <a:lumMod val="95000"/>
                    <a:lumOff val="5000"/>
                  </a:srgbClr>
                </a:solidFill>
                <a:latin typeface="UTM Aircona" panose="02040603050506020204" pitchFamily="18" charset="0"/>
              </a:rPr>
              <a:t>Châu</a:t>
            </a:r>
            <a:endParaRPr lang="vi-VN" sz="3200" b="1" dirty="0">
              <a:solidFill>
                <a:srgbClr val="000000">
                  <a:lumMod val="95000"/>
                  <a:lumOff val="5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0" name="Text Box 49"/>
          <p:cNvSpPr txBox="1">
            <a:spLocks noChangeArrowheads="1"/>
          </p:cNvSpPr>
          <p:nvPr/>
        </p:nvSpPr>
        <p:spPr bwMode="auto">
          <a:xfrm>
            <a:off x="3079076" y="5071816"/>
            <a:ext cx="2084388" cy="414330"/>
          </a:xfrm>
          <a:prstGeom prst="rect">
            <a:avLst/>
          </a:prstGeom>
          <a:solidFill>
            <a:srgbClr val="FFFF00"/>
          </a:solidFill>
          <a:ln w="12700">
            <a:solidFill>
              <a:srgbClr val="00B05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b="1" dirty="0" err="1">
                <a:solidFill>
                  <a:srgbClr val="0000CC"/>
                </a:solidFill>
                <a:latin typeface="UTM Aircona" panose="02040603050506020204" pitchFamily="18" charset="0"/>
              </a:rPr>
              <a:t>Huyện</a:t>
            </a:r>
            <a:endParaRPr lang="vi-VN" altLang="en-US" b="1" dirty="0">
              <a:solidFill>
                <a:srgbClr val="0000CC"/>
              </a:solidFill>
              <a:latin typeface="Times New Roman"/>
            </a:endParaRPr>
          </a:p>
        </p:txBody>
      </p:sp>
      <p:sp>
        <p:nvSpPr>
          <p:cNvPr id="11" name="Text Box 49"/>
          <p:cNvSpPr txBox="1">
            <a:spLocks noChangeArrowheads="1"/>
          </p:cNvSpPr>
          <p:nvPr/>
        </p:nvSpPr>
        <p:spPr bwMode="auto">
          <a:xfrm>
            <a:off x="3015465" y="6138343"/>
            <a:ext cx="2084388" cy="542925"/>
          </a:xfrm>
          <a:prstGeom prst="rect">
            <a:avLst/>
          </a:prstGeom>
          <a:solidFill>
            <a:srgbClr val="00206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b="1">
                <a:solidFill>
                  <a:srgbClr val="FFFFCC"/>
                </a:solidFill>
                <a:latin typeface="UTM Aircona" panose="02040603050506020204" pitchFamily="18" charset="0"/>
              </a:rPr>
              <a:t>Xã</a:t>
            </a:r>
            <a:endParaRPr lang="vi-VN" altLang="en-US" b="1">
              <a:solidFill>
                <a:srgbClr val="FFFFCC"/>
              </a:solidFill>
              <a:latin typeface="Times New Roman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4057277" y="2310861"/>
            <a:ext cx="0" cy="440326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4037867" y="3342617"/>
            <a:ext cx="9705" cy="598371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4004347" y="4471040"/>
            <a:ext cx="382" cy="556722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4037867" y="5537567"/>
            <a:ext cx="3557" cy="534867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5" name="Pentagon 34"/>
          <p:cNvSpPr/>
          <p:nvPr/>
        </p:nvSpPr>
        <p:spPr>
          <a:xfrm>
            <a:off x="173562" y="5582571"/>
            <a:ext cx="2416884" cy="770965"/>
          </a:xfrm>
          <a:prstGeom prst="homePlat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latin typeface="UTM Swiss 721 Black Condensed" panose="02000500000000000000" pitchFamily="2" charset="0"/>
              </a:rPr>
              <a:t>Mỗi</a:t>
            </a:r>
            <a:r>
              <a:rPr lang="en-US" sz="2000" dirty="0">
                <a:latin typeface="UTM Swiss 721 Black Condensed" panose="02000500000000000000" pitchFamily="2" charset="0"/>
              </a:rPr>
              <a:t> </a:t>
            </a:r>
            <a:r>
              <a:rPr lang="en-US" sz="2000" dirty="0" err="1">
                <a:latin typeface="UTM Swiss 721 Black Condensed" panose="02000500000000000000" pitchFamily="2" charset="0"/>
              </a:rPr>
              <a:t>cấp</a:t>
            </a:r>
            <a:r>
              <a:rPr lang="en-US" sz="2000" dirty="0">
                <a:latin typeface="UTM Swiss 721 Black Condensed" panose="02000500000000000000" pitchFamily="2" charset="0"/>
              </a:rPr>
              <a:t> </a:t>
            </a:r>
            <a:r>
              <a:rPr lang="en-US" sz="2000" dirty="0" err="1">
                <a:latin typeface="UTM Swiss 721 Black Condensed" panose="02000500000000000000" pitchFamily="2" charset="0"/>
              </a:rPr>
              <a:t>đều</a:t>
            </a:r>
            <a:r>
              <a:rPr lang="en-US" sz="2000" dirty="0">
                <a:latin typeface="UTM Swiss 721 Black Condensed" panose="02000500000000000000" pitchFamily="2" charset="0"/>
              </a:rPr>
              <a:t> </a:t>
            </a:r>
            <a:r>
              <a:rPr lang="en-US" sz="2000" dirty="0" err="1">
                <a:latin typeface="UTM Swiss 721 Black Condensed" panose="02000500000000000000" pitchFamily="2" charset="0"/>
              </a:rPr>
              <a:t>có</a:t>
            </a:r>
            <a:r>
              <a:rPr lang="en-US" sz="2000" dirty="0">
                <a:latin typeface="UTM Swiss 721 Black Condensed" panose="02000500000000000000" pitchFamily="2" charset="0"/>
              </a:rPr>
              <a:t> </a:t>
            </a:r>
            <a:r>
              <a:rPr lang="en-US" sz="2000" dirty="0" err="1">
                <a:latin typeface="UTM Swiss 721 Black Condensed" panose="02000500000000000000" pitchFamily="2" charset="0"/>
              </a:rPr>
              <a:t>quan</a:t>
            </a:r>
            <a:r>
              <a:rPr lang="en-US" sz="2000" dirty="0">
                <a:latin typeface="UTM Swiss 721 Black Condensed" panose="02000500000000000000" pitchFamily="2" charset="0"/>
              </a:rPr>
              <a:t> </a:t>
            </a:r>
            <a:r>
              <a:rPr lang="en-US" sz="2000" dirty="0" err="1">
                <a:latin typeface="UTM Swiss 721 Black Condensed" panose="02000500000000000000" pitchFamily="2" charset="0"/>
              </a:rPr>
              <a:t>cai</a:t>
            </a:r>
            <a:r>
              <a:rPr lang="en-US" sz="2000" dirty="0">
                <a:latin typeface="UTM Swiss 721 Black Condensed" panose="02000500000000000000" pitchFamily="2" charset="0"/>
              </a:rPr>
              <a:t> </a:t>
            </a:r>
            <a:r>
              <a:rPr lang="en-US" sz="2000" dirty="0" err="1">
                <a:latin typeface="UTM Swiss 721 Black Condensed" panose="02000500000000000000" pitchFamily="2" charset="0"/>
              </a:rPr>
              <a:t>quản</a:t>
            </a:r>
            <a:endParaRPr lang="en-US" sz="2000" dirty="0">
              <a:latin typeface="UTM Swiss 721 Black Condensed" panose="02000500000000000000" pitchFamily="2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7010400" y="4516650"/>
            <a:ext cx="4314469" cy="19389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400" dirty="0" err="1"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Các</a:t>
            </a:r>
            <a:r>
              <a:rPr lang="en-US" altLang="en-US" sz="2400" dirty="0"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vua</a:t>
            </a:r>
            <a:r>
              <a:rPr lang="en-US" altLang="en-US" sz="2400" dirty="0"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Trần</a:t>
            </a:r>
            <a:r>
              <a:rPr lang="en-US" altLang="en-US" sz="2400" dirty="0"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đặt</a:t>
            </a:r>
            <a:r>
              <a:rPr lang="en-US" altLang="en-US" sz="2400" dirty="0"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ra</a:t>
            </a:r>
            <a:r>
              <a:rPr lang="en-US" altLang="en-US" sz="2400" dirty="0"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lệ</a:t>
            </a:r>
            <a:r>
              <a:rPr lang="en-US" altLang="en-US" sz="2400" dirty="0"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nhường</a:t>
            </a:r>
            <a:r>
              <a:rPr lang="en-US" altLang="en-US" sz="2400" dirty="0"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ngôi</a:t>
            </a:r>
            <a:r>
              <a:rPr lang="en-US" altLang="en-US" sz="2400" dirty="0"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sớm</a:t>
            </a:r>
            <a:r>
              <a:rPr lang="en-US" altLang="en-US" sz="2400" dirty="0"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cho</a:t>
            </a:r>
            <a:r>
              <a:rPr lang="en-US" altLang="en-US" sz="2400" dirty="0"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 con </a:t>
            </a:r>
            <a:r>
              <a:rPr lang="en-US" altLang="en-US" sz="2400" dirty="0" err="1"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và</a:t>
            </a:r>
            <a:r>
              <a:rPr lang="en-US" altLang="en-US" sz="2400" dirty="0"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tự</a:t>
            </a:r>
            <a:r>
              <a:rPr lang="en-US" altLang="en-US" sz="2400" dirty="0"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xưng</a:t>
            </a:r>
            <a:r>
              <a:rPr lang="en-US" altLang="en-US" sz="2400" dirty="0"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là</a:t>
            </a:r>
            <a:r>
              <a:rPr lang="en-US" altLang="en-US" sz="2400" dirty="0"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Thái</a:t>
            </a:r>
            <a:r>
              <a:rPr lang="en-US" altLang="en-US" sz="2400" dirty="0"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thượng</a:t>
            </a:r>
            <a:r>
              <a:rPr lang="en-US" altLang="en-US" sz="2400" dirty="0"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hoàng</a:t>
            </a:r>
            <a:r>
              <a:rPr lang="en-US" altLang="en-US" sz="2400" dirty="0"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, </a:t>
            </a:r>
            <a:r>
              <a:rPr lang="en-US" altLang="en-US" sz="2400" dirty="0" err="1"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cùng</a:t>
            </a:r>
            <a:r>
              <a:rPr lang="en-US" altLang="en-US" sz="2400" dirty="0"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trông</a:t>
            </a:r>
            <a:r>
              <a:rPr lang="en-US" altLang="en-US" sz="2400" dirty="0"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 nom </a:t>
            </a:r>
            <a:r>
              <a:rPr lang="en-US" altLang="en-US" sz="2400" dirty="0" err="1"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việc</a:t>
            </a:r>
            <a:r>
              <a:rPr lang="en-US" altLang="en-US" sz="2400" dirty="0"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nước</a:t>
            </a:r>
            <a:r>
              <a:rPr lang="en-US" altLang="en-US" sz="2400" dirty="0"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77809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85185E-6 L 0.34662 0.12129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31" y="6065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1.11111E-6 L 0.00013 -0.27685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843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 animBg="1"/>
      <p:bldP spid="35" grpId="0" animBg="1"/>
      <p:bldP spid="35" grpId="1" animBg="1"/>
      <p:bldP spid="3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184725" y="204395"/>
            <a:ext cx="7831567" cy="773418"/>
          </a:xfrm>
          <a:prstGeom prst="rect">
            <a:avLst/>
          </a:prstGeom>
          <a:solidFill>
            <a:schemeClr val="accent3">
              <a:lumMod val="40000"/>
              <a:lumOff val="60000"/>
              <a:alpha val="40000"/>
            </a:schemeClr>
          </a:solidFill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2- </a:t>
            </a:r>
            <a:r>
              <a:rPr lang="en-US" altLang="en-US" sz="4800" b="1" dirty="0" err="1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Nhà</a:t>
            </a:r>
            <a:r>
              <a:rPr lang="en-US" altLang="en-US" sz="4800" b="1" dirty="0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Trần</a:t>
            </a:r>
            <a:r>
              <a:rPr lang="en-US" altLang="en-US" sz="4800" b="1" dirty="0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xây</a:t>
            </a:r>
            <a:r>
              <a:rPr lang="en-US" altLang="en-US" sz="4800" b="1" dirty="0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dựng</a:t>
            </a:r>
            <a:r>
              <a:rPr lang="en-US" altLang="en-US" sz="4800" b="1" dirty="0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đất</a:t>
            </a:r>
            <a:r>
              <a:rPr lang="en-US" altLang="en-US" sz="4800" b="1" dirty="0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nước</a:t>
            </a:r>
            <a:endParaRPr lang="en-US" sz="4800" b="1" dirty="0">
              <a:solidFill>
                <a:schemeClr val="accent2">
                  <a:lumMod val="50000"/>
                </a:schemeClr>
              </a:solidFill>
              <a:latin typeface="UTM Pierre" panose="02040603050506020204" pitchFamily="18" charset="0"/>
            </a:endParaRPr>
          </a:p>
        </p:txBody>
      </p:sp>
      <p:sp>
        <p:nvSpPr>
          <p:cNvPr id="17" name="Text Box 8"/>
          <p:cNvSpPr txBox="1">
            <a:spLocks noChangeArrowheads="1"/>
          </p:cNvSpPr>
          <p:nvPr/>
        </p:nvSpPr>
        <p:spPr bwMode="auto">
          <a:xfrm>
            <a:off x="355413" y="2980765"/>
            <a:ext cx="7550523" cy="3046988"/>
          </a:xfrm>
          <a:prstGeom prst="rect">
            <a:avLst/>
          </a:prstGeom>
          <a:noFill/>
          <a:ln w="28575">
            <a:solidFill>
              <a:srgbClr val="00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 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Vua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Trần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cho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đặt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b="1" dirty="0" err="1">
                <a:latin typeface="UTM Seagull" panose="02040603050506020204" pitchFamily="18" charset="0"/>
              </a:rPr>
              <a:t>chuông</a:t>
            </a:r>
            <a:r>
              <a:rPr lang="en-US" altLang="en-US" b="1" dirty="0">
                <a:latin typeface="UTM Seagull" panose="02040603050506020204" pitchFamily="18" charset="0"/>
              </a:rPr>
              <a:t> </a:t>
            </a:r>
            <a:r>
              <a:rPr lang="en-US" altLang="en-US" b="1" dirty="0" err="1">
                <a:latin typeface="UTM Seagull" panose="02040603050506020204" pitchFamily="18" charset="0"/>
              </a:rPr>
              <a:t>lớn</a:t>
            </a:r>
            <a:r>
              <a:rPr lang="en-US" altLang="en-US" b="1" dirty="0">
                <a:latin typeface="UTM Seagull" panose="02040603050506020204" pitchFamily="18" charset="0"/>
              </a:rPr>
              <a:t> 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ở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thềm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cung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điện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để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dân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đến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đánh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khi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có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điều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gì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cầu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xin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hoặc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bị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oan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ức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.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Trong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các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buổi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yến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tiệc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,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có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lúc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vua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và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các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quan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cùng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nắm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tay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nhau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,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hát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ca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vui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vẻ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. </a:t>
            </a:r>
          </a:p>
        </p:txBody>
      </p:sp>
      <p:sp>
        <p:nvSpPr>
          <p:cNvPr id="18" name="Text Box 10"/>
          <p:cNvSpPr txBox="1">
            <a:spLocks noChangeArrowheads="1"/>
          </p:cNvSpPr>
          <p:nvPr/>
        </p:nvSpPr>
        <p:spPr bwMode="auto">
          <a:xfrm>
            <a:off x="645457" y="1622513"/>
            <a:ext cx="6898341" cy="10668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dirty="0" err="1">
                <a:solidFill>
                  <a:srgbClr val="003366"/>
                </a:solidFill>
                <a:latin typeface="UTM Swiss 721 Black Condensed" panose="02000500000000000000" pitchFamily="2" charset="0"/>
              </a:rPr>
              <a:t>Mối</a:t>
            </a:r>
            <a:r>
              <a:rPr lang="en-US" altLang="en-US" dirty="0">
                <a:solidFill>
                  <a:srgbClr val="003366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3366"/>
                </a:solidFill>
                <a:latin typeface="UTM Swiss 721 Black Condensed" panose="02000500000000000000" pitchFamily="2" charset="0"/>
              </a:rPr>
              <a:t>quan</a:t>
            </a:r>
            <a:r>
              <a:rPr lang="en-US" altLang="en-US" dirty="0">
                <a:solidFill>
                  <a:srgbClr val="003366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3366"/>
                </a:solidFill>
                <a:latin typeface="UTM Swiss 721 Black Condensed" panose="02000500000000000000" pitchFamily="2" charset="0"/>
              </a:rPr>
              <a:t>hệ</a:t>
            </a:r>
            <a:r>
              <a:rPr lang="en-US" altLang="en-US" dirty="0">
                <a:solidFill>
                  <a:srgbClr val="003366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3366"/>
                </a:solidFill>
                <a:latin typeface="UTM Swiss 721 Black Condensed" panose="02000500000000000000" pitchFamily="2" charset="0"/>
              </a:rPr>
              <a:t>giữa</a:t>
            </a:r>
            <a:r>
              <a:rPr lang="en-US" altLang="en-US" dirty="0">
                <a:solidFill>
                  <a:srgbClr val="003366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3366"/>
                </a:solidFill>
                <a:latin typeface="UTM Swiss 721 Black Condensed" panose="02000500000000000000" pitchFamily="2" charset="0"/>
              </a:rPr>
              <a:t>vua</a:t>
            </a:r>
            <a:r>
              <a:rPr lang="en-US" altLang="en-US" dirty="0">
                <a:solidFill>
                  <a:srgbClr val="003366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3366"/>
                </a:solidFill>
                <a:latin typeface="UTM Swiss 721 Black Condensed" panose="02000500000000000000" pitchFamily="2" charset="0"/>
              </a:rPr>
              <a:t>với</a:t>
            </a:r>
            <a:r>
              <a:rPr lang="en-US" altLang="en-US" dirty="0">
                <a:solidFill>
                  <a:srgbClr val="003366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3366"/>
                </a:solidFill>
                <a:latin typeface="UTM Swiss 721 Black Condensed" panose="02000500000000000000" pitchFamily="2" charset="0"/>
              </a:rPr>
              <a:t>quan</a:t>
            </a:r>
            <a:r>
              <a:rPr lang="en-US" altLang="en-US" dirty="0">
                <a:solidFill>
                  <a:srgbClr val="003366"/>
                </a:solidFill>
                <a:latin typeface="UTM Swiss 721 Black Condensed" panose="02000500000000000000" pitchFamily="2" charset="0"/>
              </a:rPr>
              <a:t>, </a:t>
            </a:r>
            <a:r>
              <a:rPr lang="en-US" altLang="en-US" dirty="0" err="1">
                <a:solidFill>
                  <a:srgbClr val="003366"/>
                </a:solidFill>
                <a:latin typeface="UTM Swiss 721 Black Condensed" panose="02000500000000000000" pitchFamily="2" charset="0"/>
              </a:rPr>
              <a:t>giữa</a:t>
            </a:r>
            <a:r>
              <a:rPr lang="en-US" altLang="en-US" dirty="0">
                <a:solidFill>
                  <a:srgbClr val="003366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3366"/>
                </a:solidFill>
                <a:latin typeface="UTM Swiss 721 Black Condensed" panose="02000500000000000000" pitchFamily="2" charset="0"/>
              </a:rPr>
              <a:t>vua</a:t>
            </a:r>
            <a:r>
              <a:rPr lang="en-US" altLang="en-US" dirty="0">
                <a:solidFill>
                  <a:srgbClr val="003366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3366"/>
                </a:solidFill>
                <a:latin typeface="UTM Swiss 721 Black Condensed" panose="02000500000000000000" pitchFamily="2" charset="0"/>
              </a:rPr>
              <a:t>với</a:t>
            </a:r>
            <a:r>
              <a:rPr lang="en-US" altLang="en-US" dirty="0">
                <a:solidFill>
                  <a:srgbClr val="003366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3366"/>
                </a:solidFill>
                <a:latin typeface="UTM Swiss 721 Black Condensed" panose="02000500000000000000" pitchFamily="2" charset="0"/>
              </a:rPr>
              <a:t>dân</a:t>
            </a:r>
            <a:r>
              <a:rPr lang="en-US" altLang="en-US" dirty="0">
                <a:solidFill>
                  <a:srgbClr val="003366"/>
                </a:solidFill>
                <a:latin typeface="UTM Swiss 721 Black Condensed" panose="02000500000000000000" pitchFamily="2" charset="0"/>
              </a:rPr>
              <a:t> ở </a:t>
            </a:r>
            <a:r>
              <a:rPr lang="en-US" altLang="en-US" dirty="0" err="1">
                <a:solidFill>
                  <a:srgbClr val="003366"/>
                </a:solidFill>
                <a:latin typeface="UTM Swiss 721 Black Condensed" panose="02000500000000000000" pitchFamily="2" charset="0"/>
              </a:rPr>
              <a:t>nhà</a:t>
            </a:r>
            <a:r>
              <a:rPr lang="en-US" altLang="en-US" dirty="0">
                <a:solidFill>
                  <a:srgbClr val="003366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3366"/>
                </a:solidFill>
                <a:latin typeface="UTM Swiss 721 Black Condensed" panose="02000500000000000000" pitchFamily="2" charset="0"/>
              </a:rPr>
              <a:t>Trần</a:t>
            </a:r>
            <a:r>
              <a:rPr lang="en-US" altLang="en-US" dirty="0">
                <a:solidFill>
                  <a:srgbClr val="003366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3366"/>
                </a:solidFill>
                <a:latin typeface="UTM Swiss 721 Black Condensed" panose="02000500000000000000" pitchFamily="2" charset="0"/>
              </a:rPr>
              <a:t>như</a:t>
            </a:r>
            <a:r>
              <a:rPr lang="en-US" altLang="en-US" dirty="0">
                <a:solidFill>
                  <a:srgbClr val="003366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3366"/>
                </a:solidFill>
                <a:latin typeface="UTM Swiss 721 Black Condensed" panose="02000500000000000000" pitchFamily="2" charset="0"/>
              </a:rPr>
              <a:t>thế</a:t>
            </a:r>
            <a:r>
              <a:rPr lang="en-US" altLang="en-US" dirty="0">
                <a:solidFill>
                  <a:srgbClr val="003366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3366"/>
                </a:solidFill>
                <a:latin typeface="UTM Swiss 721 Black Condensed" panose="02000500000000000000" pitchFamily="2" charset="0"/>
              </a:rPr>
              <a:t>nào</a:t>
            </a:r>
            <a:r>
              <a:rPr lang="en-US" altLang="en-US" dirty="0">
                <a:solidFill>
                  <a:srgbClr val="003366"/>
                </a:solidFill>
                <a:latin typeface="UTM Swiss 721 Black Condensed" panose="02000500000000000000" pitchFamily="2" charset="0"/>
              </a:rPr>
              <a:t>?</a:t>
            </a:r>
          </a:p>
        </p:txBody>
      </p: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355413" y="-396222"/>
            <a:ext cx="91440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endParaRPr lang="en-US" altLang="en-US" sz="2800">
              <a:solidFill>
                <a:srgbClr val="000000"/>
              </a:solidFill>
            </a:endParaRPr>
          </a:p>
        </p:txBody>
      </p:sp>
      <p:pic>
        <p:nvPicPr>
          <p:cNvPr id="20" name="Picture 1" descr="chuông cổ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3182" y="4072949"/>
            <a:ext cx="2092512" cy="248177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1893" y="1323644"/>
            <a:ext cx="3253484" cy="24034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7424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175761" y="178728"/>
            <a:ext cx="7831567" cy="773418"/>
          </a:xfrm>
          <a:prstGeom prst="rect">
            <a:avLst/>
          </a:prstGeom>
          <a:solidFill>
            <a:schemeClr val="accent3">
              <a:lumMod val="40000"/>
              <a:lumOff val="60000"/>
              <a:alpha val="40000"/>
            </a:schemeClr>
          </a:solidFill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2- </a:t>
            </a:r>
            <a:r>
              <a:rPr lang="en-US" altLang="en-US" sz="4800" b="1" dirty="0" err="1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Nhà</a:t>
            </a:r>
            <a:r>
              <a:rPr lang="en-US" altLang="en-US" sz="4800" b="1" dirty="0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Trần</a:t>
            </a:r>
            <a:r>
              <a:rPr lang="en-US" altLang="en-US" sz="4800" b="1" dirty="0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xây</a:t>
            </a:r>
            <a:r>
              <a:rPr lang="en-US" altLang="en-US" sz="4800" b="1" dirty="0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dựng</a:t>
            </a:r>
            <a:r>
              <a:rPr lang="en-US" altLang="en-US" sz="4800" b="1" dirty="0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đất</a:t>
            </a:r>
            <a:r>
              <a:rPr lang="en-US" altLang="en-US" sz="4800" b="1" dirty="0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nước</a:t>
            </a:r>
            <a:endParaRPr lang="en-US" sz="4800" b="1" dirty="0">
              <a:solidFill>
                <a:schemeClr val="accent2">
                  <a:lumMod val="50000"/>
                </a:schemeClr>
              </a:solidFill>
              <a:latin typeface="UTM Pierre" panose="02040603050506020204" pitchFamily="18" charset="0"/>
            </a:endParaRPr>
          </a:p>
        </p:txBody>
      </p:sp>
      <p:sp>
        <p:nvSpPr>
          <p:cNvPr id="17" name="Text Box 8"/>
          <p:cNvSpPr txBox="1">
            <a:spLocks noChangeArrowheads="1"/>
          </p:cNvSpPr>
          <p:nvPr/>
        </p:nvSpPr>
        <p:spPr bwMode="auto">
          <a:xfrm>
            <a:off x="345794" y="3546278"/>
            <a:ext cx="6681881" cy="2554545"/>
          </a:xfrm>
          <a:prstGeom prst="rect">
            <a:avLst/>
          </a:prstGeom>
          <a:noFill/>
          <a:ln w="28575">
            <a:solidFill>
              <a:srgbClr val="00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wiss 721 Black Condensed" panose="02000500000000000000" pitchFamily="2" charset="0"/>
              </a:rPr>
              <a:t>   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Để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phòng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thủ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đất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nước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,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nhà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Trần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chú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 ý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xây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dựng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quân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đội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.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Trai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tráng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khỏe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mạnh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được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tuyển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vào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quân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đội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,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wiss 721 Black Condensed" panose="02000500000000000000" pitchFamily="2" charset="0"/>
              </a:rPr>
              <a:t>thời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wiss 721 Black Condensed" panose="02000500000000000000" pitchFamily="2" charset="0"/>
              </a:rPr>
              <a:t>bình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wiss 721 Black Condensed" panose="02000500000000000000" pitchFamily="2" charset="0"/>
              </a:rPr>
              <a:t>thì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wiss 721 Black Condensed" panose="02000500000000000000" pitchFamily="2" charset="0"/>
              </a:rPr>
              <a:t> ở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wiss 721 Black Condensed" panose="02000500000000000000" pitchFamily="2" charset="0"/>
              </a:rPr>
              <a:t>làng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wiss 721 Black Condensed" panose="02000500000000000000" pitchFamily="2" charset="0"/>
              </a:rPr>
              <a:t>sản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wiss 721 Black Condensed" panose="02000500000000000000" pitchFamily="2" charset="0"/>
              </a:rPr>
              <a:t>xuất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,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lúc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có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chemeClr val="accent4">
                    <a:lumMod val="75000"/>
                  </a:schemeClr>
                </a:solidFill>
                <a:latin typeface="UTM Swiss 721 Black Condensed" panose="02000500000000000000" pitchFamily="2" charset="0"/>
              </a:rPr>
              <a:t>chiến</a:t>
            </a:r>
            <a:r>
              <a:rPr lang="en-US" altLang="en-US" dirty="0">
                <a:solidFill>
                  <a:schemeClr val="accent4">
                    <a:lumMod val="75000"/>
                  </a:schemeClr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chemeClr val="accent4">
                    <a:lumMod val="75000"/>
                  </a:schemeClr>
                </a:solidFill>
                <a:latin typeface="UTM Swiss 721 Black Condensed" panose="02000500000000000000" pitchFamily="2" charset="0"/>
              </a:rPr>
              <a:t>tranh</a:t>
            </a:r>
            <a:r>
              <a:rPr lang="en-US" altLang="en-US" dirty="0">
                <a:solidFill>
                  <a:schemeClr val="accent4">
                    <a:lumMod val="75000"/>
                  </a:schemeClr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chemeClr val="accent4">
                    <a:lumMod val="75000"/>
                  </a:schemeClr>
                </a:solidFill>
                <a:latin typeface="UTM Swiss 721 Black Condensed" panose="02000500000000000000" pitchFamily="2" charset="0"/>
              </a:rPr>
              <a:t>thì</a:t>
            </a:r>
            <a:r>
              <a:rPr lang="en-US" altLang="en-US" dirty="0">
                <a:solidFill>
                  <a:schemeClr val="accent4">
                    <a:lumMod val="75000"/>
                  </a:schemeClr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chemeClr val="accent4">
                    <a:lumMod val="75000"/>
                  </a:schemeClr>
                </a:solidFill>
                <a:latin typeface="UTM Swiss 721 Black Condensed" panose="02000500000000000000" pitchFamily="2" charset="0"/>
              </a:rPr>
              <a:t>tham</a:t>
            </a:r>
            <a:r>
              <a:rPr lang="en-US" altLang="en-US" dirty="0">
                <a:solidFill>
                  <a:schemeClr val="accent4">
                    <a:lumMod val="75000"/>
                  </a:schemeClr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chemeClr val="accent4">
                    <a:lumMod val="75000"/>
                  </a:schemeClr>
                </a:solidFill>
                <a:latin typeface="UTM Swiss 721 Black Condensed" panose="02000500000000000000" pitchFamily="2" charset="0"/>
              </a:rPr>
              <a:t>gia</a:t>
            </a:r>
            <a:r>
              <a:rPr lang="en-US" altLang="en-US" dirty="0">
                <a:solidFill>
                  <a:schemeClr val="accent4">
                    <a:lumMod val="75000"/>
                  </a:schemeClr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chemeClr val="accent4">
                    <a:lumMod val="75000"/>
                  </a:schemeClr>
                </a:solidFill>
                <a:latin typeface="UTM Swiss 721 Black Condensed" panose="02000500000000000000" pitchFamily="2" charset="0"/>
              </a:rPr>
              <a:t>chiến</a:t>
            </a:r>
            <a:r>
              <a:rPr lang="en-US" altLang="en-US" dirty="0">
                <a:solidFill>
                  <a:schemeClr val="accent4">
                    <a:lumMod val="75000"/>
                  </a:schemeClr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chemeClr val="accent4">
                    <a:lumMod val="75000"/>
                  </a:schemeClr>
                </a:solidFill>
                <a:latin typeface="UTM Swiss 721 Black Condensed" panose="02000500000000000000" pitchFamily="2" charset="0"/>
              </a:rPr>
              <a:t>đấu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. </a:t>
            </a:r>
            <a:endParaRPr lang="en-US" altLang="en-US" dirty="0">
              <a:solidFill>
                <a:schemeClr val="accent2">
                  <a:lumMod val="75000"/>
                </a:schemeClr>
              </a:solidFill>
              <a:latin typeface="UTM Swiss 721 Black Condensed" panose="02000500000000000000" pitchFamily="2" charset="0"/>
            </a:endParaRPr>
          </a:p>
        </p:txBody>
      </p:sp>
      <p:sp>
        <p:nvSpPr>
          <p:cNvPr id="18" name="Text Box 10"/>
          <p:cNvSpPr txBox="1">
            <a:spLocks noChangeArrowheads="1"/>
          </p:cNvSpPr>
          <p:nvPr/>
        </p:nvSpPr>
        <p:spPr bwMode="auto">
          <a:xfrm>
            <a:off x="237563" y="2040107"/>
            <a:ext cx="6898341" cy="10668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dirty="0" err="1">
                <a:solidFill>
                  <a:srgbClr val="003366"/>
                </a:solidFill>
                <a:latin typeface="UTM Swiss 721 Black Condensed" panose="02000500000000000000" pitchFamily="2" charset="0"/>
              </a:rPr>
              <a:t>Để</a:t>
            </a:r>
            <a:r>
              <a:rPr lang="en-US" altLang="en-US" dirty="0">
                <a:solidFill>
                  <a:srgbClr val="003366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3366"/>
                </a:solidFill>
                <a:latin typeface="UTM Swiss 721 Black Condensed" panose="02000500000000000000" pitchFamily="2" charset="0"/>
              </a:rPr>
              <a:t>phòng</a:t>
            </a:r>
            <a:r>
              <a:rPr lang="en-US" altLang="en-US" dirty="0">
                <a:solidFill>
                  <a:srgbClr val="003366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3366"/>
                </a:solidFill>
                <a:latin typeface="UTM Swiss 721 Black Condensed" panose="02000500000000000000" pitchFamily="2" charset="0"/>
              </a:rPr>
              <a:t>thủ</a:t>
            </a:r>
            <a:r>
              <a:rPr lang="en-US" altLang="en-US" dirty="0">
                <a:solidFill>
                  <a:srgbClr val="003366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3366"/>
                </a:solidFill>
                <a:latin typeface="UTM Swiss 721 Black Condensed" panose="02000500000000000000" pitchFamily="2" charset="0"/>
              </a:rPr>
              <a:t>đất</a:t>
            </a:r>
            <a:r>
              <a:rPr lang="en-US" altLang="en-US" dirty="0">
                <a:solidFill>
                  <a:srgbClr val="003366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3366"/>
                </a:solidFill>
                <a:latin typeface="UTM Swiss 721 Black Condensed" panose="02000500000000000000" pitchFamily="2" charset="0"/>
              </a:rPr>
              <a:t>nước</a:t>
            </a:r>
            <a:r>
              <a:rPr lang="en-US" altLang="en-US" dirty="0">
                <a:solidFill>
                  <a:srgbClr val="003366"/>
                </a:solidFill>
                <a:latin typeface="UTM Swiss 721 Black Condensed" panose="02000500000000000000" pitchFamily="2" charset="0"/>
              </a:rPr>
              <a:t>, </a:t>
            </a:r>
            <a:r>
              <a:rPr lang="en-US" altLang="en-US" dirty="0" err="1">
                <a:solidFill>
                  <a:srgbClr val="003366"/>
                </a:solidFill>
                <a:latin typeface="UTM Swiss 721 Black Condensed" panose="02000500000000000000" pitchFamily="2" charset="0"/>
              </a:rPr>
              <a:t>nhà</a:t>
            </a:r>
            <a:r>
              <a:rPr lang="en-US" altLang="en-US" dirty="0">
                <a:solidFill>
                  <a:srgbClr val="003366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3366"/>
                </a:solidFill>
                <a:latin typeface="UTM Swiss 721 Black Condensed" panose="02000500000000000000" pitchFamily="2" charset="0"/>
              </a:rPr>
              <a:t>Trần</a:t>
            </a:r>
            <a:r>
              <a:rPr lang="en-US" altLang="en-US" dirty="0">
                <a:solidFill>
                  <a:srgbClr val="003366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3366"/>
                </a:solidFill>
                <a:latin typeface="UTM Swiss 721 Black Condensed" panose="02000500000000000000" pitchFamily="2" charset="0"/>
              </a:rPr>
              <a:t>chú</a:t>
            </a:r>
            <a:r>
              <a:rPr lang="en-US" altLang="en-US" dirty="0">
                <a:solidFill>
                  <a:srgbClr val="003366"/>
                </a:solidFill>
                <a:latin typeface="UTM Swiss 721 Black Condensed" panose="02000500000000000000" pitchFamily="2" charset="0"/>
              </a:rPr>
              <a:t> ý </a:t>
            </a:r>
            <a:r>
              <a:rPr lang="en-US" altLang="en-US" dirty="0" err="1">
                <a:solidFill>
                  <a:srgbClr val="003366"/>
                </a:solidFill>
                <a:latin typeface="UTM Swiss 721 Black Condensed" panose="02000500000000000000" pitchFamily="2" charset="0"/>
              </a:rPr>
              <a:t>xây</a:t>
            </a:r>
            <a:r>
              <a:rPr lang="en-US" altLang="en-US" dirty="0">
                <a:solidFill>
                  <a:srgbClr val="003366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3366"/>
                </a:solidFill>
                <a:latin typeface="UTM Swiss 721 Black Condensed" panose="02000500000000000000" pitchFamily="2" charset="0"/>
              </a:rPr>
              <a:t>dựng</a:t>
            </a:r>
            <a:r>
              <a:rPr lang="en-US" altLang="en-US" dirty="0">
                <a:solidFill>
                  <a:srgbClr val="003366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3366"/>
                </a:solidFill>
                <a:latin typeface="UTM Swiss 721 Black Condensed" panose="02000500000000000000" pitchFamily="2" charset="0"/>
              </a:rPr>
              <a:t>quân</a:t>
            </a:r>
            <a:r>
              <a:rPr lang="en-US" altLang="en-US" dirty="0">
                <a:solidFill>
                  <a:srgbClr val="003366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3366"/>
                </a:solidFill>
                <a:latin typeface="UTM Swiss 721 Black Condensed" panose="02000500000000000000" pitchFamily="2" charset="0"/>
              </a:rPr>
              <a:t>đội</a:t>
            </a:r>
            <a:r>
              <a:rPr lang="en-US" altLang="en-US" dirty="0">
                <a:solidFill>
                  <a:srgbClr val="003366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3366"/>
                </a:solidFill>
                <a:latin typeface="UTM Swiss 721 Black Condensed" panose="02000500000000000000" pitchFamily="2" charset="0"/>
              </a:rPr>
              <a:t>như</a:t>
            </a:r>
            <a:r>
              <a:rPr lang="en-US" altLang="en-US" dirty="0">
                <a:solidFill>
                  <a:srgbClr val="003366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3366"/>
                </a:solidFill>
                <a:latin typeface="UTM Swiss 721 Black Condensed" panose="02000500000000000000" pitchFamily="2" charset="0"/>
              </a:rPr>
              <a:t>thế</a:t>
            </a:r>
            <a:r>
              <a:rPr lang="en-US" altLang="en-US" dirty="0">
                <a:solidFill>
                  <a:srgbClr val="003366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3366"/>
                </a:solidFill>
                <a:latin typeface="UTM Swiss 721 Black Condensed" panose="02000500000000000000" pitchFamily="2" charset="0"/>
              </a:rPr>
              <a:t>nào</a:t>
            </a:r>
            <a:r>
              <a:rPr lang="en-US" altLang="en-US" dirty="0">
                <a:solidFill>
                  <a:srgbClr val="003366"/>
                </a:solidFill>
                <a:latin typeface="UTM Swiss 721 Black Condensed" panose="02000500000000000000" pitchFamily="2" charset="0"/>
              </a:rPr>
              <a:t>?</a:t>
            </a:r>
          </a:p>
        </p:txBody>
      </p: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355413" y="-396222"/>
            <a:ext cx="91440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endParaRPr lang="en-US" altLang="en-US" sz="2800">
              <a:solidFill>
                <a:srgbClr val="000000"/>
              </a:solidFill>
            </a:endParaRPr>
          </a:p>
        </p:txBody>
      </p:sp>
      <p:pic>
        <p:nvPicPr>
          <p:cNvPr id="2050" name="Picture 2" descr="LÊ PHỤ TRẦN - Epoch Times Tiếng Việt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6087">
            <a:off x="7709897" y="3692988"/>
            <a:ext cx="3656185" cy="3032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6087">
            <a:off x="7682752" y="1159078"/>
            <a:ext cx="4007224" cy="23938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4058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175761" y="178728"/>
            <a:ext cx="7831567" cy="773418"/>
          </a:xfrm>
          <a:prstGeom prst="rect">
            <a:avLst/>
          </a:prstGeom>
          <a:solidFill>
            <a:schemeClr val="accent3">
              <a:lumMod val="40000"/>
              <a:lumOff val="60000"/>
              <a:alpha val="40000"/>
            </a:schemeClr>
          </a:solidFill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2- </a:t>
            </a:r>
            <a:r>
              <a:rPr lang="en-US" altLang="en-US" sz="4800" b="1" dirty="0" err="1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Nhà</a:t>
            </a:r>
            <a:r>
              <a:rPr lang="en-US" altLang="en-US" sz="4800" b="1" dirty="0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Trần</a:t>
            </a:r>
            <a:r>
              <a:rPr lang="en-US" altLang="en-US" sz="4800" b="1" dirty="0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xây</a:t>
            </a:r>
            <a:r>
              <a:rPr lang="en-US" altLang="en-US" sz="4800" b="1" dirty="0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dựng</a:t>
            </a:r>
            <a:r>
              <a:rPr lang="en-US" altLang="en-US" sz="4800" b="1" dirty="0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đất</a:t>
            </a:r>
            <a:r>
              <a:rPr lang="en-US" altLang="en-US" sz="4800" b="1" dirty="0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nước</a:t>
            </a:r>
            <a:endParaRPr lang="en-US" sz="4800" b="1" dirty="0">
              <a:solidFill>
                <a:schemeClr val="accent2">
                  <a:lumMod val="50000"/>
                </a:schemeClr>
              </a:solidFill>
              <a:latin typeface="UTM Pierre" panose="02040603050506020204" pitchFamily="18" charset="0"/>
            </a:endParaRP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5190565" y="2794475"/>
            <a:ext cx="6692153" cy="3046988"/>
          </a:xfrm>
          <a:prstGeom prst="rect">
            <a:avLst/>
          </a:prstGeom>
          <a:solidFill>
            <a:schemeClr val="bg1"/>
          </a:solidFill>
          <a:ln w="28575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wiss 721 Black Condensed" panose="02000500000000000000" pitchFamily="2" charset="0"/>
              </a:rPr>
              <a:t>   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Ngoài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các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chức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quan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tương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tự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như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thời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Lý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,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nhà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Trần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lập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thêm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latin typeface="UTM Swiss 721 Black Condensed" panose="02000500000000000000" pitchFamily="2" charset="0"/>
              </a:rPr>
              <a:t>Hà</a:t>
            </a:r>
            <a:r>
              <a:rPr lang="en-US" altLang="en-US" dirty="0">
                <a:solidFill>
                  <a:srgbClr val="FF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latin typeface="UTM Swiss 721 Black Condensed" panose="02000500000000000000" pitchFamily="2" charset="0"/>
              </a:rPr>
              <a:t>đê</a:t>
            </a:r>
            <a:r>
              <a:rPr lang="en-US" altLang="en-US" dirty="0">
                <a:solidFill>
                  <a:srgbClr val="FF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latin typeface="UTM Swiss 721 Black Condensed" panose="02000500000000000000" pitchFamily="2" charset="0"/>
              </a:rPr>
              <a:t>sứ</a:t>
            </a:r>
            <a:r>
              <a:rPr lang="en-US" altLang="en-US" dirty="0">
                <a:solidFill>
                  <a:srgbClr val="FF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để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trông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coi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việc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đắp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đê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và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bảo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vệ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đê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điều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; </a:t>
            </a:r>
            <a:r>
              <a:rPr lang="en-US" altLang="en-US" dirty="0" err="1">
                <a:solidFill>
                  <a:srgbClr val="FF0000"/>
                </a:solidFill>
                <a:latin typeface="UTM Swiss 721 Black Condensed" panose="02000500000000000000" pitchFamily="2" charset="0"/>
              </a:rPr>
              <a:t>Khuyến</a:t>
            </a:r>
            <a:r>
              <a:rPr lang="en-US" altLang="en-US" dirty="0">
                <a:solidFill>
                  <a:srgbClr val="FF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latin typeface="UTM Swiss 721 Black Condensed" panose="02000500000000000000" pitchFamily="2" charset="0"/>
              </a:rPr>
              <a:t>nông</a:t>
            </a:r>
            <a:r>
              <a:rPr lang="en-US" altLang="en-US" dirty="0">
                <a:solidFill>
                  <a:srgbClr val="FF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latin typeface="UTM Swiss 721 Black Condensed" panose="02000500000000000000" pitchFamily="2" charset="0"/>
              </a:rPr>
              <a:t>sứ</a:t>
            </a:r>
            <a:r>
              <a:rPr lang="en-US" altLang="en-US" dirty="0">
                <a:solidFill>
                  <a:srgbClr val="FF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chăm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 lo,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khuyến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khích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nông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dân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sản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xuất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 ; </a:t>
            </a:r>
            <a:r>
              <a:rPr lang="en-US" altLang="en-US" dirty="0" err="1">
                <a:solidFill>
                  <a:srgbClr val="FF0000"/>
                </a:solidFill>
                <a:latin typeface="UTM Swiss 721 Black Condensed" panose="02000500000000000000" pitchFamily="2" charset="0"/>
              </a:rPr>
              <a:t>Đồn</a:t>
            </a:r>
            <a:r>
              <a:rPr lang="en-US" altLang="en-US" dirty="0">
                <a:solidFill>
                  <a:srgbClr val="FF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latin typeface="UTM Swiss 721 Black Condensed" panose="02000500000000000000" pitchFamily="2" charset="0"/>
              </a:rPr>
              <a:t>điền</a:t>
            </a:r>
            <a:r>
              <a:rPr lang="en-US" altLang="en-US" dirty="0">
                <a:solidFill>
                  <a:srgbClr val="FF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latin typeface="UTM Swiss 721 Black Condensed" panose="02000500000000000000" pitchFamily="2" charset="0"/>
              </a:rPr>
              <a:t>sứ</a:t>
            </a:r>
            <a:r>
              <a:rPr lang="en-US" altLang="en-US" dirty="0">
                <a:solidFill>
                  <a:srgbClr val="FF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tuyển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mộ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người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đi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khẩn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UTM Swiss 721 Black Condensed" panose="02000500000000000000" pitchFamily="2" charset="0"/>
              </a:rPr>
              <a:t>hoang</a:t>
            </a:r>
            <a:r>
              <a:rPr lang="en-US" altLang="en-US" dirty="0">
                <a:solidFill>
                  <a:srgbClr val="000000"/>
                </a:solidFill>
                <a:latin typeface="UTM Swiss 721 Black Condensed" panose="02000500000000000000" pitchFamily="2" charset="0"/>
              </a:rPr>
              <a:t>. </a:t>
            </a: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788895" y="1580923"/>
            <a:ext cx="10883149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ts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dirty="0" err="1">
                <a:solidFill>
                  <a:srgbClr val="003366"/>
                </a:solidFill>
                <a:latin typeface="UTM Swiss 721 Black Condensed" panose="02000500000000000000" pitchFamily="2" charset="0"/>
              </a:rPr>
              <a:t>Để</a:t>
            </a:r>
            <a:r>
              <a:rPr lang="en-US" altLang="en-US" dirty="0">
                <a:solidFill>
                  <a:srgbClr val="003366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3366"/>
                </a:solidFill>
                <a:latin typeface="UTM Swiss 721 Black Condensed" panose="02000500000000000000" pitchFamily="2" charset="0"/>
              </a:rPr>
              <a:t>phát</a:t>
            </a:r>
            <a:r>
              <a:rPr lang="en-US" altLang="en-US" dirty="0">
                <a:solidFill>
                  <a:srgbClr val="003366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3366"/>
                </a:solidFill>
                <a:latin typeface="UTM Swiss 721 Black Condensed" panose="02000500000000000000" pitchFamily="2" charset="0"/>
              </a:rPr>
              <a:t>triển</a:t>
            </a:r>
            <a:r>
              <a:rPr lang="en-US" altLang="en-US" dirty="0">
                <a:solidFill>
                  <a:srgbClr val="003366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3366"/>
                </a:solidFill>
                <a:latin typeface="UTM Swiss 721 Black Condensed" panose="02000500000000000000" pitchFamily="2" charset="0"/>
              </a:rPr>
              <a:t>nông</a:t>
            </a:r>
            <a:r>
              <a:rPr lang="en-US" altLang="en-US" dirty="0">
                <a:solidFill>
                  <a:srgbClr val="003366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3366"/>
                </a:solidFill>
                <a:latin typeface="UTM Swiss 721 Black Condensed" panose="02000500000000000000" pitchFamily="2" charset="0"/>
              </a:rPr>
              <a:t>nghiệp</a:t>
            </a:r>
            <a:r>
              <a:rPr lang="en-US" altLang="en-US" dirty="0">
                <a:solidFill>
                  <a:srgbClr val="003366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3366"/>
                </a:solidFill>
                <a:latin typeface="UTM Swiss 721 Black Condensed" panose="02000500000000000000" pitchFamily="2" charset="0"/>
              </a:rPr>
              <a:t>nhà</a:t>
            </a:r>
            <a:r>
              <a:rPr lang="en-US" altLang="en-US" dirty="0">
                <a:solidFill>
                  <a:srgbClr val="003366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3366"/>
                </a:solidFill>
                <a:latin typeface="UTM Swiss 721 Black Condensed" panose="02000500000000000000" pitchFamily="2" charset="0"/>
              </a:rPr>
              <a:t>Trần</a:t>
            </a:r>
            <a:r>
              <a:rPr lang="en-US" altLang="en-US" dirty="0">
                <a:solidFill>
                  <a:srgbClr val="003366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3366"/>
                </a:solidFill>
                <a:latin typeface="UTM Swiss 721 Black Condensed" panose="02000500000000000000" pitchFamily="2" charset="0"/>
              </a:rPr>
              <a:t>đã</a:t>
            </a:r>
            <a:r>
              <a:rPr lang="en-US" altLang="en-US" dirty="0">
                <a:solidFill>
                  <a:srgbClr val="003366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3366"/>
                </a:solidFill>
                <a:latin typeface="UTM Swiss 721 Black Condensed" panose="02000500000000000000" pitchFamily="2" charset="0"/>
              </a:rPr>
              <a:t>làm</a:t>
            </a:r>
            <a:r>
              <a:rPr lang="en-US" altLang="en-US" dirty="0">
                <a:solidFill>
                  <a:srgbClr val="003366"/>
                </a:solidFill>
                <a:latin typeface="UTM Swiss 721 Black Condensed" panose="02000500000000000000" pitchFamily="2" charset="0"/>
              </a:rPr>
              <a:t> </a:t>
            </a:r>
            <a:r>
              <a:rPr lang="en-US" altLang="en-US" dirty="0" err="1">
                <a:solidFill>
                  <a:srgbClr val="003366"/>
                </a:solidFill>
                <a:latin typeface="UTM Swiss 721 Black Condensed" panose="02000500000000000000" pitchFamily="2" charset="0"/>
              </a:rPr>
              <a:t>gì</a:t>
            </a:r>
            <a:r>
              <a:rPr lang="en-US" altLang="en-US" dirty="0">
                <a:solidFill>
                  <a:srgbClr val="003366"/>
                </a:solidFill>
                <a:latin typeface="UTM Swiss 721 Black Condensed" panose="02000500000000000000" pitchFamily="2" charset="0"/>
              </a:rPr>
              <a:t>?</a:t>
            </a:r>
          </a:p>
        </p:txBody>
      </p:sp>
      <p:pic>
        <p:nvPicPr>
          <p:cNvPr id="40964" name="Picture 4" descr="Sự phát triển kinh tế và văn hóa thời Trần - Dinhnghia.v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327" y="2614107"/>
            <a:ext cx="4885209" cy="3484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7706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t="-13000" r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41"/>
          <p:cNvSpPr txBox="1">
            <a:spLocks noChangeArrowheads="1"/>
          </p:cNvSpPr>
          <p:nvPr/>
        </p:nvSpPr>
        <p:spPr bwMode="auto">
          <a:xfrm>
            <a:off x="1828801" y="152400"/>
            <a:ext cx="8666163" cy="120015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 err="1">
                <a:solidFill>
                  <a:srgbClr val="000000"/>
                </a:solidFill>
                <a:latin typeface="UTM Seagull" panose="02040603050506020204" pitchFamily="18" charset="0"/>
              </a:rPr>
              <a:t>Hãy</a:t>
            </a:r>
            <a:r>
              <a:rPr lang="en-US" sz="3600" b="1" dirty="0">
                <a:solidFill>
                  <a:srgbClr val="000000"/>
                </a:solidFill>
                <a:latin typeface="UTM Seagull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UTM Seagull" panose="02040603050506020204" pitchFamily="18" charset="0"/>
              </a:rPr>
              <a:t>nêu</a:t>
            </a:r>
            <a:r>
              <a:rPr lang="vi-VN" sz="3600" b="1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UTM Seagull" panose="02040603050506020204" pitchFamily="18" charset="0"/>
              </a:rPr>
              <a:t>công</a:t>
            </a:r>
            <a:r>
              <a:rPr lang="en-US" sz="3600" b="1" dirty="0">
                <a:solidFill>
                  <a:srgbClr val="000000"/>
                </a:solidFill>
                <a:latin typeface="UTM Seagull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UTM Seagull" panose="02040603050506020204" pitchFamily="18" charset="0"/>
              </a:rPr>
              <a:t>việc</a:t>
            </a:r>
            <a:r>
              <a:rPr lang="en-US" sz="3600" b="1" dirty="0">
                <a:solidFill>
                  <a:srgbClr val="000000"/>
                </a:solidFill>
                <a:latin typeface="UTM Seagull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UTM Seagull" panose="02040603050506020204" pitchFamily="18" charset="0"/>
              </a:rPr>
              <a:t>chính</a:t>
            </a:r>
            <a:r>
              <a:rPr lang="en-US" sz="3600" b="1" dirty="0">
                <a:solidFill>
                  <a:srgbClr val="000000"/>
                </a:solidFill>
                <a:latin typeface="UTM Seagull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UTM Seagull" panose="02040603050506020204" pitchFamily="18" charset="0"/>
              </a:rPr>
              <a:t>của</a:t>
            </a:r>
            <a:r>
              <a:rPr lang="en-US" sz="3600" b="1" dirty="0">
                <a:solidFill>
                  <a:srgbClr val="000000"/>
                </a:solidFill>
                <a:latin typeface="UTM Seagull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UTM Seagull" panose="02040603050506020204" pitchFamily="18" charset="0"/>
              </a:rPr>
              <a:t>các</a:t>
            </a:r>
            <a:r>
              <a:rPr lang="en-US" sz="3600" b="1" dirty="0">
                <a:solidFill>
                  <a:srgbClr val="000000"/>
                </a:solidFill>
                <a:latin typeface="UTM Seagull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UTM Seagull" panose="02040603050506020204" pitchFamily="18" charset="0"/>
              </a:rPr>
              <a:t>chức</a:t>
            </a:r>
            <a:r>
              <a:rPr lang="en-US" sz="3600" b="1" dirty="0">
                <a:solidFill>
                  <a:srgbClr val="000000"/>
                </a:solidFill>
                <a:latin typeface="UTM Seagull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UTM Seagull" panose="02040603050506020204" pitchFamily="18" charset="0"/>
              </a:rPr>
              <a:t>quan</a:t>
            </a:r>
            <a:r>
              <a:rPr lang="en-US" sz="3600" b="1" dirty="0">
                <a:solidFill>
                  <a:srgbClr val="000000"/>
                </a:solidFill>
                <a:latin typeface="UTM Seagull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UTM Seagull" panose="02040603050506020204" pitchFamily="18" charset="0"/>
              </a:rPr>
              <a:t>nhà</a:t>
            </a:r>
            <a:r>
              <a:rPr lang="en-US" sz="3600" b="1" dirty="0">
                <a:solidFill>
                  <a:srgbClr val="000000"/>
                </a:solidFill>
                <a:latin typeface="UTM Seagull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UTM Seagull" panose="02040603050506020204" pitchFamily="18" charset="0"/>
              </a:rPr>
              <a:t>Trần</a:t>
            </a:r>
            <a:r>
              <a:rPr lang="en-US" sz="3600" b="1" dirty="0">
                <a:solidFill>
                  <a:srgbClr val="000000"/>
                </a:solidFill>
                <a:latin typeface="UTM Seagull" panose="02040603050506020204" pitchFamily="18" charset="0"/>
              </a:rPr>
              <a:t> ?</a:t>
            </a:r>
            <a:endParaRPr lang="vi-VN" sz="3600" b="1" dirty="0">
              <a:solidFill>
                <a:srgbClr val="000000"/>
              </a:solidFill>
              <a:latin typeface="Times New Roman"/>
            </a:endParaRPr>
          </a:p>
        </p:txBody>
      </p:sp>
      <p:graphicFrame>
        <p:nvGraphicFramePr>
          <p:cNvPr id="5" name="Group 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7323673"/>
              </p:ext>
            </p:extLst>
          </p:nvPr>
        </p:nvGraphicFramePr>
        <p:xfrm>
          <a:off x="419548" y="1506072"/>
          <a:ext cx="11304037" cy="4808667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36253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787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39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UTM Seagull" panose="02040603050506020204" pitchFamily="18" charset="0"/>
                        </a:rPr>
                        <a:t>Chức</a:t>
                      </a:r>
                      <a:r>
                        <a:rPr kumimoji="0" lang="en-US" sz="3200" u="none" strike="noStrike" cap="none" normalizeH="0" baseline="0" dirty="0">
                          <a:ln>
                            <a:noFill/>
                          </a:ln>
                          <a:effectLst/>
                          <a:latin typeface="UTM Seagull" panose="02040603050506020204" pitchFamily="18" charset="0"/>
                        </a:rPr>
                        <a:t> </a:t>
                      </a:r>
                      <a:r>
                        <a:rPr kumimoji="0" lang="en-US" sz="3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UTM Seagull" panose="02040603050506020204" pitchFamily="18" charset="0"/>
                        </a:rPr>
                        <a:t>quan</a:t>
                      </a:r>
                      <a:endParaRPr kumimoji="0" lang="vi-VN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UTM Seagull" panose="02040603050506020204" pitchFamily="18" charset="0"/>
                        </a:rPr>
                        <a:t>Công</a:t>
                      </a:r>
                      <a:r>
                        <a:rPr kumimoji="0" lang="en-US" sz="3200" u="none" strike="noStrike" cap="none" normalizeH="0" baseline="0" dirty="0">
                          <a:ln>
                            <a:noFill/>
                          </a:ln>
                          <a:effectLst/>
                          <a:latin typeface="UTM Seagull" panose="02040603050506020204" pitchFamily="18" charset="0"/>
                        </a:rPr>
                        <a:t> </a:t>
                      </a:r>
                      <a:r>
                        <a:rPr kumimoji="0" lang="en-US" sz="3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UTM Seagull" panose="02040603050506020204" pitchFamily="18" charset="0"/>
                        </a:rPr>
                        <a:t>việc</a:t>
                      </a:r>
                      <a:r>
                        <a:rPr kumimoji="0" lang="en-US" sz="3200" u="none" strike="noStrike" cap="none" normalizeH="0" baseline="0" dirty="0">
                          <a:ln>
                            <a:noFill/>
                          </a:ln>
                          <a:effectLst/>
                          <a:latin typeface="UTM Seagull" panose="02040603050506020204" pitchFamily="18" charset="0"/>
                        </a:rPr>
                        <a:t> </a:t>
                      </a:r>
                      <a:r>
                        <a:rPr kumimoji="0" lang="en-US" sz="3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UTM Seagull" panose="02040603050506020204" pitchFamily="18" charset="0"/>
                        </a:rPr>
                        <a:t>được</a:t>
                      </a:r>
                      <a:r>
                        <a:rPr kumimoji="0" lang="en-US" sz="3200" u="none" strike="noStrike" cap="none" normalizeH="0" baseline="0" dirty="0">
                          <a:ln>
                            <a:noFill/>
                          </a:ln>
                          <a:effectLst/>
                          <a:latin typeface="UTM Seagull" panose="02040603050506020204" pitchFamily="18" charset="0"/>
                        </a:rPr>
                        <a:t> </a:t>
                      </a:r>
                      <a:r>
                        <a:rPr kumimoji="0" lang="en-US" sz="3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UTM Seagull" panose="02040603050506020204" pitchFamily="18" charset="0"/>
                        </a:rPr>
                        <a:t>giao</a:t>
                      </a:r>
                      <a:endParaRPr kumimoji="0" lang="vi-VN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637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UTM Seagull" panose="02040603050506020204" pitchFamily="18" charset="0"/>
                        </a:rPr>
                        <a:t>Hà</a:t>
                      </a:r>
                      <a:r>
                        <a:rPr kumimoji="0" lang="en-US" sz="32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UTM Seagull" panose="02040603050506020204" pitchFamily="18" charset="0"/>
                        </a:rPr>
                        <a:t> </a:t>
                      </a:r>
                      <a:r>
                        <a:rPr kumimoji="0" lang="en-US" sz="32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UTM Seagull" panose="02040603050506020204" pitchFamily="18" charset="0"/>
                        </a:rPr>
                        <a:t>đê</a:t>
                      </a:r>
                      <a:r>
                        <a:rPr kumimoji="0" lang="en-US" sz="32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UTM Seagull" panose="02040603050506020204" pitchFamily="18" charset="0"/>
                        </a:rPr>
                        <a:t> </a:t>
                      </a:r>
                      <a:r>
                        <a:rPr kumimoji="0" lang="en-US" sz="32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UTM Seagull" panose="02040603050506020204" pitchFamily="18" charset="0"/>
                        </a:rPr>
                        <a:t>sứ</a:t>
                      </a:r>
                      <a:endParaRPr kumimoji="0" 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UTM Seagull" panose="02040603050506020204" pitchFamily="18" charset="0"/>
                      </a:endParaRPr>
                    </a:p>
                  </a:txBody>
                  <a:tcPr marT="45723" marB="45723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597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UTM Seagull" panose="02040603050506020204" pitchFamily="18" charset="0"/>
                        </a:rPr>
                        <a:t>Đồn</a:t>
                      </a:r>
                      <a:r>
                        <a:rPr kumimoji="0" lang="en-US" sz="32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UTM Seagull" panose="02040603050506020204" pitchFamily="18" charset="0"/>
                        </a:rPr>
                        <a:t> </a:t>
                      </a:r>
                      <a:r>
                        <a:rPr kumimoji="0" lang="en-US" sz="32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UTM Seagull" panose="02040603050506020204" pitchFamily="18" charset="0"/>
                        </a:rPr>
                        <a:t>điền</a:t>
                      </a:r>
                      <a:r>
                        <a:rPr kumimoji="0" lang="en-US" sz="32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UTM Seagull" panose="02040603050506020204" pitchFamily="18" charset="0"/>
                        </a:rPr>
                        <a:t> </a:t>
                      </a:r>
                      <a:r>
                        <a:rPr kumimoji="0" lang="en-US" sz="32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UTM Seagull" panose="02040603050506020204" pitchFamily="18" charset="0"/>
                        </a:rPr>
                        <a:t>sứ</a:t>
                      </a:r>
                      <a:endParaRPr kumimoji="0" 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UTM Seagull" panose="02040603050506020204" pitchFamily="18" charset="0"/>
                      </a:endParaRPr>
                    </a:p>
                  </a:txBody>
                  <a:tcPr marT="45723" marB="45723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12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UTM Seagull" panose="02040603050506020204" pitchFamily="18" charset="0"/>
                        </a:rPr>
                        <a:t>Khuyến</a:t>
                      </a:r>
                      <a:r>
                        <a:rPr kumimoji="0" lang="en-US" sz="32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UTM Seagull" panose="02040603050506020204" pitchFamily="18" charset="0"/>
                        </a:rPr>
                        <a:t> </a:t>
                      </a:r>
                      <a:r>
                        <a:rPr kumimoji="0" lang="en-US" sz="32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UTM Seagull" panose="02040603050506020204" pitchFamily="18" charset="0"/>
                        </a:rPr>
                        <a:t>nông</a:t>
                      </a:r>
                      <a:r>
                        <a:rPr kumimoji="0" lang="en-US" sz="32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UTM Seagull" panose="02040603050506020204" pitchFamily="18" charset="0"/>
                        </a:rPr>
                        <a:t> </a:t>
                      </a:r>
                      <a:r>
                        <a:rPr kumimoji="0" lang="en-US" sz="32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UTM Seagull" panose="02040603050506020204" pitchFamily="18" charset="0"/>
                        </a:rPr>
                        <a:t>sứ</a:t>
                      </a:r>
                      <a:endParaRPr kumimoji="0" 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UTM Seagull" panose="02040603050506020204" pitchFamily="18" charset="0"/>
                      </a:endParaRPr>
                    </a:p>
                  </a:txBody>
                  <a:tcPr marT="45723" marB="45723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u="none" strike="noStrike" cap="none" normalizeH="0" baseline="0" dirty="0">
                        <a:ln>
                          <a:noFill/>
                        </a:ln>
                        <a:effectLst/>
                        <a:latin typeface="UTM Seagull" panose="020406030505060202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TM Seagull" panose="02040603050506020204" pitchFamily="18" charset="0"/>
                      </a:endParaRPr>
                    </a:p>
                  </a:txBody>
                  <a:tcPr marT="45723" marB="45723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ext Box 62"/>
          <p:cNvSpPr txBox="1">
            <a:spLocks noChangeArrowheads="1"/>
          </p:cNvSpPr>
          <p:nvPr/>
        </p:nvSpPr>
        <p:spPr bwMode="auto">
          <a:xfrm>
            <a:off x="4114800" y="1981201"/>
            <a:ext cx="7514216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Trông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coi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việc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đắp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đê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và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bảo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vệ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đê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điều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.</a:t>
            </a:r>
          </a:p>
        </p:txBody>
      </p:sp>
      <p:sp>
        <p:nvSpPr>
          <p:cNvPr id="7" name="Text Box 63"/>
          <p:cNvSpPr txBox="1">
            <a:spLocks noChangeArrowheads="1"/>
          </p:cNvSpPr>
          <p:nvPr/>
        </p:nvSpPr>
        <p:spPr bwMode="auto">
          <a:xfrm>
            <a:off x="4095748" y="3257431"/>
            <a:ext cx="732318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Tuyển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mộ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người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đi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khẩn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hoang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.</a:t>
            </a:r>
          </a:p>
        </p:txBody>
      </p:sp>
      <p:sp>
        <p:nvSpPr>
          <p:cNvPr id="8" name="Text Box 64"/>
          <p:cNvSpPr txBox="1">
            <a:spLocks noChangeArrowheads="1"/>
          </p:cNvSpPr>
          <p:nvPr/>
        </p:nvSpPr>
        <p:spPr bwMode="auto">
          <a:xfrm>
            <a:off x="4055252" y="4625300"/>
            <a:ext cx="7404174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Chăm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lo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khuyến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khích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nông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dân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sản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xuất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0529077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215372" y="2678654"/>
            <a:ext cx="7466511" cy="1386604"/>
          </a:xfrm>
          <a:prstGeom prst="rect">
            <a:avLst/>
          </a:prstGeom>
          <a:solidFill>
            <a:schemeClr val="tx1">
              <a:lumMod val="50000"/>
              <a:lumOff val="50000"/>
              <a:alpha val="24000"/>
            </a:schemeClr>
          </a:solidFill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dirty="0">
                <a:solidFill>
                  <a:schemeClr val="bg1"/>
                </a:solidFill>
                <a:latin typeface="UTM Pierre" panose="02040603050506020204" pitchFamily="18" charset="0"/>
              </a:rPr>
              <a:t>1</a:t>
            </a:r>
            <a:r>
              <a:rPr lang="en-US" b="1" dirty="0">
                <a:solidFill>
                  <a:schemeClr val="bg1"/>
                </a:solidFill>
                <a:latin typeface="UTM Futura Extra" panose="02040603050506020204" pitchFamily="18" charset="0"/>
              </a:rPr>
              <a:t>- </a:t>
            </a:r>
            <a:r>
              <a:rPr lang="en-US" sz="8000" b="1" dirty="0">
                <a:latin typeface="UTM Futura Extra" panose="02040603050506020204" pitchFamily="18" charset="0"/>
              </a:rPr>
              <a:t>KHỞI ĐỘNG</a:t>
            </a:r>
            <a:endParaRPr lang="en-US" sz="7800" b="1" dirty="0">
              <a:latin typeface="UTM Futura Extra" panose="020406030505060202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08015" y="2940324"/>
            <a:ext cx="597311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  <a:latin typeface="UTM Futura Extra" panose="02040603050506020204" pitchFamily="18" charset="0"/>
              </a:rPr>
              <a:t>KH ỞI  Đ ỘNG</a:t>
            </a:r>
            <a:endParaRPr lang="en-US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912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0156" y="2371100"/>
            <a:ext cx="9932894" cy="286232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en-US" altLang="en-US" sz="4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Đầu</a:t>
            </a:r>
            <a:r>
              <a:rPr lang="en-US" altLang="en-US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năm</a:t>
            </a:r>
            <a:r>
              <a:rPr lang="en-US" altLang="en-US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 1226, </a:t>
            </a:r>
            <a:r>
              <a:rPr lang="en-US" altLang="en-US" sz="4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Lý</a:t>
            </a:r>
            <a:r>
              <a:rPr lang="en-US" altLang="en-US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Chiêu</a:t>
            </a:r>
            <a:r>
              <a:rPr lang="en-US" altLang="en-US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Hoàng</a:t>
            </a:r>
            <a:r>
              <a:rPr lang="en-US" altLang="en-US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nhường</a:t>
            </a:r>
            <a:r>
              <a:rPr lang="en-US" altLang="en-US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ngôi</a:t>
            </a:r>
            <a:r>
              <a:rPr lang="en-US" altLang="en-US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cho</a:t>
            </a:r>
            <a:r>
              <a:rPr lang="en-US" altLang="en-US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chồng</a:t>
            </a:r>
            <a:r>
              <a:rPr lang="en-US" altLang="en-US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là</a:t>
            </a:r>
            <a:r>
              <a:rPr lang="en-US" altLang="en-US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Trần</a:t>
            </a:r>
            <a:r>
              <a:rPr lang="en-US" altLang="en-US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Cảnh</a:t>
            </a:r>
            <a:r>
              <a:rPr lang="en-US" altLang="en-US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, </a:t>
            </a:r>
            <a:r>
              <a:rPr lang="en-US" altLang="en-US" sz="4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nhà</a:t>
            </a:r>
            <a:r>
              <a:rPr lang="en-US" altLang="en-US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Trần</a:t>
            </a:r>
            <a:r>
              <a:rPr lang="en-US" altLang="en-US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được</a:t>
            </a:r>
            <a:r>
              <a:rPr lang="en-US" altLang="en-US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thành</a:t>
            </a:r>
            <a:r>
              <a:rPr lang="en-US" altLang="en-US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lập</a:t>
            </a:r>
            <a:r>
              <a:rPr lang="en-US" altLang="en-US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.</a:t>
            </a:r>
          </a:p>
          <a:p>
            <a:pPr algn="just" eaLnBrk="0" hangingPunct="0">
              <a:spcBef>
                <a:spcPct val="50000"/>
              </a:spcBef>
            </a:pPr>
            <a:r>
              <a:rPr lang="en-US" altLang="en-US" sz="4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Nhà</a:t>
            </a:r>
            <a:r>
              <a:rPr lang="en-US" altLang="en-US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Trần</a:t>
            </a:r>
            <a:r>
              <a:rPr lang="en-US" altLang="en-US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rất</a:t>
            </a:r>
            <a:r>
              <a:rPr lang="en-US" altLang="en-US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quan</a:t>
            </a:r>
            <a:r>
              <a:rPr lang="en-US" altLang="en-US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tâm</a:t>
            </a:r>
            <a:r>
              <a:rPr lang="en-US" altLang="en-US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đến</a:t>
            </a:r>
            <a:r>
              <a:rPr lang="en-US" altLang="en-US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việc</a:t>
            </a:r>
            <a:r>
              <a:rPr lang="en-US" altLang="en-US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phát</a:t>
            </a:r>
            <a:r>
              <a:rPr lang="en-US" altLang="en-US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triển</a:t>
            </a:r>
            <a:r>
              <a:rPr lang="en-US" altLang="en-US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nông</a:t>
            </a:r>
            <a:r>
              <a:rPr lang="en-US" altLang="en-US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nghiệp</a:t>
            </a:r>
            <a:r>
              <a:rPr lang="en-US" altLang="en-US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và</a:t>
            </a:r>
            <a:r>
              <a:rPr lang="en-US" altLang="en-US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phòng</a:t>
            </a:r>
            <a:r>
              <a:rPr lang="en-US" altLang="en-US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thủ</a:t>
            </a:r>
            <a:r>
              <a:rPr lang="en-US" altLang="en-US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đất</a:t>
            </a:r>
            <a:r>
              <a:rPr lang="en-US" altLang="en-US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Khuccamta" panose="02040603050506020204" pitchFamily="18" charset="0"/>
              </a:rPr>
              <a:t>nước</a:t>
            </a:r>
            <a:endParaRPr lang="en-US" altLang="en-US" sz="4000" b="1" dirty="0">
              <a:solidFill>
                <a:schemeClr val="tx1">
                  <a:lumMod val="65000"/>
                  <a:lumOff val="35000"/>
                </a:schemeClr>
              </a:solidFill>
              <a:latin typeface="UTM Khuccamta" panose="02040603050506020204" pitchFamily="18" charset="0"/>
            </a:endParaRPr>
          </a:p>
        </p:txBody>
      </p:sp>
      <p:pic>
        <p:nvPicPr>
          <p:cNvPr id="3" name="Picture 2" descr="Hand-painted Cartoon Cute Little Fish Material, PNG, 945x591px, Fish,  Cartoon, Clip Art, Computer Software, Drawing Download Free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181" b="89983" l="10000" r="90000">
                        <a14:foregroundMark x1="40690" y1="34024" x2="40690" y2="34024"/>
                        <a14:foregroundMark x1="65172" y1="34024" x2="65172" y2="340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040470" y="1663214"/>
            <a:ext cx="2350957" cy="469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683571" y="1493210"/>
            <a:ext cx="824932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en-US" sz="4000" b="1" dirty="0" err="1">
                <a:solidFill>
                  <a:srgbClr val="C00000"/>
                </a:solidFill>
                <a:latin typeface="UTM Brewers KT" panose="02040603050506020204" pitchFamily="18" charset="0"/>
              </a:rPr>
              <a:t>Kết</a:t>
            </a:r>
            <a:r>
              <a:rPr lang="en-US" altLang="en-US" sz="4000" b="1" dirty="0">
                <a:solidFill>
                  <a:srgbClr val="C00000"/>
                </a:solidFill>
                <a:latin typeface="UTM Brewers KT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UTM Brewers KT" panose="02040603050506020204" pitchFamily="18" charset="0"/>
              </a:rPr>
              <a:t>luận</a:t>
            </a:r>
            <a:endParaRPr lang="en-US" altLang="en-US" sz="4000" b="1" dirty="0">
              <a:solidFill>
                <a:srgbClr val="C00000"/>
              </a:solidFill>
              <a:latin typeface="UTM Brewers KT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8616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Kinh thành Thăng Long thời Trần – Hoàng Thành Thăng Lo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608" y="770293"/>
            <a:ext cx="5715000" cy="38957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88" name="Picture 4" descr="Hoàng Thành Thăng Long - Điểm du lịch không thể bỏ qua khi tới Hà Nộ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102" y="1113137"/>
            <a:ext cx="4879004" cy="32100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796347" y="5120189"/>
            <a:ext cx="5229522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ts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dirty="0">
                <a:solidFill>
                  <a:srgbClr val="003366"/>
                </a:solidFill>
                <a:latin typeface="UTM Swiss 721 Black Condensed" panose="02000500000000000000" pitchFamily="2" charset="0"/>
              </a:rPr>
              <a:t>KINH ĐÔ THĂNG LONG</a:t>
            </a:r>
          </a:p>
        </p:txBody>
      </p:sp>
      <p:pic>
        <p:nvPicPr>
          <p:cNvPr id="41990" name="Picture 6" descr="Du lịch Đền Trần thăm lại kinh đô thứ hai nhà Trầ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7541" y="770293"/>
            <a:ext cx="5448637" cy="40888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6524102" y="5229458"/>
            <a:ext cx="5229522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ts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dirty="0">
                <a:solidFill>
                  <a:srgbClr val="003366"/>
                </a:solidFill>
                <a:latin typeface="UTM Swiss 721 Black Condensed" panose="02000500000000000000" pitchFamily="2" charset="0"/>
              </a:rPr>
              <a:t>ĐỀN TRẦN (Nam </a:t>
            </a:r>
            <a:r>
              <a:rPr lang="en-US" altLang="en-US" dirty="0" err="1">
                <a:solidFill>
                  <a:srgbClr val="003366"/>
                </a:solidFill>
                <a:latin typeface="UTM Swiss 721 Black Condensed" panose="02000500000000000000" pitchFamily="2" charset="0"/>
              </a:rPr>
              <a:t>Định</a:t>
            </a:r>
            <a:r>
              <a:rPr lang="en-US" altLang="en-US" dirty="0">
                <a:solidFill>
                  <a:srgbClr val="003366"/>
                </a:solidFill>
                <a:latin typeface="UTM Swiss 721 Black Condensed" panose="02000500000000000000" pitchFamily="2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4612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1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15372" y="2678654"/>
            <a:ext cx="7466511" cy="1386604"/>
          </a:xfrm>
          <a:solidFill>
            <a:schemeClr val="tx1">
              <a:lumMod val="50000"/>
              <a:lumOff val="50000"/>
              <a:alpha val="24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US" b="1" dirty="0">
                <a:solidFill>
                  <a:schemeClr val="bg1"/>
                </a:solidFill>
                <a:latin typeface="UTM Pierre" panose="02040603050506020204" pitchFamily="18" charset="0"/>
              </a:rPr>
              <a:t>3</a:t>
            </a:r>
            <a:r>
              <a:rPr lang="en-US" b="1" dirty="0">
                <a:solidFill>
                  <a:schemeClr val="bg1"/>
                </a:solidFill>
                <a:latin typeface="UTM Futura Extra" panose="02040603050506020204" pitchFamily="18" charset="0"/>
              </a:rPr>
              <a:t>- </a:t>
            </a:r>
            <a:r>
              <a:rPr lang="en-US" sz="8000" b="1" dirty="0">
                <a:latin typeface="UTM Futura Extra" panose="02040603050506020204" pitchFamily="18" charset="0"/>
              </a:rPr>
              <a:t>VẬN DỤNG</a:t>
            </a:r>
            <a:endParaRPr lang="en-US" sz="7800" b="1" dirty="0">
              <a:latin typeface="UTM Futura Extra" panose="020406030505060202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71688" y="2864124"/>
            <a:ext cx="603562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  <a:latin typeface="UTM Futura Extra" panose="02040603050506020204" pitchFamily="18" charset="0"/>
              </a:rPr>
              <a:t>V Ậ N  D Ụ NG</a:t>
            </a:r>
            <a:endParaRPr lang="en-US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549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6">
            <a:lum/>
          </a:blip>
          <a:srcRect/>
          <a:stretch>
            <a:fillRect l="-13000" t="-13000" r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ChangeArrowheads="1"/>
          </p:cNvSpPr>
          <p:nvPr/>
        </p:nvSpPr>
        <p:spPr bwMode="auto">
          <a:xfrm>
            <a:off x="4691063" y="2514600"/>
            <a:ext cx="533400" cy="533400"/>
          </a:xfrm>
          <a:prstGeom prst="actionButtonBlank">
            <a:avLst/>
          </a:prstGeom>
          <a:solidFill>
            <a:srgbClr val="FF5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1800">
              <a:solidFill>
                <a:srgbClr val="000000"/>
              </a:solidFill>
            </a:endParaRPr>
          </a:p>
        </p:txBody>
      </p:sp>
      <p:sp>
        <p:nvSpPr>
          <p:cNvPr id="37891" name="AutoShape 3"/>
          <p:cNvSpPr>
            <a:spLocks noChangeArrowheads="1"/>
          </p:cNvSpPr>
          <p:nvPr/>
        </p:nvSpPr>
        <p:spPr bwMode="auto">
          <a:xfrm>
            <a:off x="5224463" y="2514600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1800">
              <a:solidFill>
                <a:srgbClr val="000000"/>
              </a:solidFill>
            </a:endParaRPr>
          </a:p>
        </p:txBody>
      </p:sp>
      <p:sp>
        <p:nvSpPr>
          <p:cNvPr id="37892" name="AutoShape 4"/>
          <p:cNvSpPr>
            <a:spLocks noChangeArrowheads="1"/>
          </p:cNvSpPr>
          <p:nvPr/>
        </p:nvSpPr>
        <p:spPr bwMode="auto">
          <a:xfrm>
            <a:off x="5757863" y="2514600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1800">
              <a:solidFill>
                <a:srgbClr val="000000"/>
              </a:solidFill>
            </a:endParaRPr>
          </a:p>
        </p:txBody>
      </p:sp>
      <p:sp>
        <p:nvSpPr>
          <p:cNvPr id="37893" name="AutoShape 5"/>
          <p:cNvSpPr>
            <a:spLocks noChangeArrowheads="1"/>
          </p:cNvSpPr>
          <p:nvPr/>
        </p:nvSpPr>
        <p:spPr bwMode="auto">
          <a:xfrm>
            <a:off x="6291263" y="2514600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1800">
              <a:solidFill>
                <a:srgbClr val="000000"/>
              </a:solidFill>
            </a:endParaRPr>
          </a:p>
        </p:txBody>
      </p:sp>
      <p:sp>
        <p:nvSpPr>
          <p:cNvPr id="37894" name="AutoShape 6"/>
          <p:cNvSpPr>
            <a:spLocks noChangeArrowheads="1"/>
          </p:cNvSpPr>
          <p:nvPr/>
        </p:nvSpPr>
        <p:spPr bwMode="auto">
          <a:xfrm>
            <a:off x="6824663" y="2514600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1800">
              <a:solidFill>
                <a:srgbClr val="000000"/>
              </a:solidFill>
            </a:endParaRPr>
          </a:p>
        </p:txBody>
      </p:sp>
      <p:sp>
        <p:nvSpPr>
          <p:cNvPr id="37895" name="AutoShape 7"/>
          <p:cNvSpPr>
            <a:spLocks noChangeArrowheads="1"/>
          </p:cNvSpPr>
          <p:nvPr/>
        </p:nvSpPr>
        <p:spPr bwMode="auto">
          <a:xfrm>
            <a:off x="8424863" y="1990725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1800">
              <a:solidFill>
                <a:srgbClr val="000000"/>
              </a:solidFill>
            </a:endParaRPr>
          </a:p>
        </p:txBody>
      </p:sp>
      <p:sp>
        <p:nvSpPr>
          <p:cNvPr id="37896" name="AutoShape 8"/>
          <p:cNvSpPr>
            <a:spLocks noChangeArrowheads="1"/>
          </p:cNvSpPr>
          <p:nvPr/>
        </p:nvSpPr>
        <p:spPr bwMode="auto">
          <a:xfrm>
            <a:off x="5224463" y="1981200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1800">
              <a:solidFill>
                <a:srgbClr val="000000"/>
              </a:solidFill>
            </a:endParaRPr>
          </a:p>
        </p:txBody>
      </p:sp>
      <p:sp>
        <p:nvSpPr>
          <p:cNvPr id="37897" name="AutoShape 9"/>
          <p:cNvSpPr>
            <a:spLocks noChangeArrowheads="1"/>
          </p:cNvSpPr>
          <p:nvPr/>
        </p:nvSpPr>
        <p:spPr bwMode="auto">
          <a:xfrm>
            <a:off x="5757863" y="1981200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1800">
              <a:solidFill>
                <a:srgbClr val="000000"/>
              </a:solidFill>
            </a:endParaRPr>
          </a:p>
        </p:txBody>
      </p:sp>
      <p:sp>
        <p:nvSpPr>
          <p:cNvPr id="37898" name="AutoShape 10"/>
          <p:cNvSpPr>
            <a:spLocks noChangeArrowheads="1"/>
          </p:cNvSpPr>
          <p:nvPr/>
        </p:nvSpPr>
        <p:spPr bwMode="auto">
          <a:xfrm>
            <a:off x="6291263" y="1981200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1800">
              <a:solidFill>
                <a:srgbClr val="000000"/>
              </a:solidFill>
            </a:endParaRPr>
          </a:p>
        </p:txBody>
      </p:sp>
      <p:sp>
        <p:nvSpPr>
          <p:cNvPr id="37899" name="AutoShape 11"/>
          <p:cNvSpPr>
            <a:spLocks noChangeArrowheads="1"/>
          </p:cNvSpPr>
          <p:nvPr/>
        </p:nvSpPr>
        <p:spPr bwMode="auto">
          <a:xfrm>
            <a:off x="6824663" y="1981200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1800">
              <a:solidFill>
                <a:srgbClr val="000000"/>
              </a:solidFill>
            </a:endParaRPr>
          </a:p>
        </p:txBody>
      </p:sp>
      <p:sp>
        <p:nvSpPr>
          <p:cNvPr id="37900" name="AutoShape 12"/>
          <p:cNvSpPr>
            <a:spLocks noChangeArrowheads="1"/>
          </p:cNvSpPr>
          <p:nvPr/>
        </p:nvSpPr>
        <p:spPr bwMode="auto">
          <a:xfrm>
            <a:off x="5224463" y="1447800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1800">
              <a:solidFill>
                <a:srgbClr val="000000"/>
              </a:solidFill>
            </a:endParaRPr>
          </a:p>
        </p:txBody>
      </p:sp>
      <p:sp>
        <p:nvSpPr>
          <p:cNvPr id="37901" name="AutoShape 13"/>
          <p:cNvSpPr>
            <a:spLocks noChangeArrowheads="1"/>
          </p:cNvSpPr>
          <p:nvPr/>
        </p:nvSpPr>
        <p:spPr bwMode="auto">
          <a:xfrm>
            <a:off x="5757863" y="1447800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1800">
              <a:solidFill>
                <a:srgbClr val="000000"/>
              </a:solidFill>
            </a:endParaRPr>
          </a:p>
        </p:txBody>
      </p:sp>
      <p:sp>
        <p:nvSpPr>
          <p:cNvPr id="37902" name="AutoShape 14"/>
          <p:cNvSpPr>
            <a:spLocks noChangeArrowheads="1"/>
          </p:cNvSpPr>
          <p:nvPr/>
        </p:nvSpPr>
        <p:spPr bwMode="auto">
          <a:xfrm>
            <a:off x="6291263" y="1447800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1800">
              <a:solidFill>
                <a:srgbClr val="000000"/>
              </a:solidFill>
            </a:endParaRPr>
          </a:p>
        </p:txBody>
      </p:sp>
      <p:sp>
        <p:nvSpPr>
          <p:cNvPr id="37903" name="AutoShape 15"/>
          <p:cNvSpPr>
            <a:spLocks noChangeArrowheads="1"/>
          </p:cNvSpPr>
          <p:nvPr/>
        </p:nvSpPr>
        <p:spPr bwMode="auto">
          <a:xfrm>
            <a:off x="6824663" y="1447800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1800">
              <a:solidFill>
                <a:srgbClr val="000000"/>
              </a:solidFill>
            </a:endParaRPr>
          </a:p>
        </p:txBody>
      </p:sp>
      <p:sp>
        <p:nvSpPr>
          <p:cNvPr id="37904" name="AutoShape 16"/>
          <p:cNvSpPr>
            <a:spLocks noChangeArrowheads="1"/>
          </p:cNvSpPr>
          <p:nvPr/>
        </p:nvSpPr>
        <p:spPr bwMode="auto">
          <a:xfrm>
            <a:off x="7358063" y="1447800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1800">
              <a:solidFill>
                <a:srgbClr val="000000"/>
              </a:solidFill>
            </a:endParaRPr>
          </a:p>
        </p:txBody>
      </p:sp>
      <p:sp>
        <p:nvSpPr>
          <p:cNvPr id="37905" name="AutoShape 17"/>
          <p:cNvSpPr>
            <a:spLocks noChangeArrowheads="1"/>
          </p:cNvSpPr>
          <p:nvPr/>
        </p:nvSpPr>
        <p:spPr bwMode="auto">
          <a:xfrm>
            <a:off x="5224463" y="4648200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1800">
              <a:solidFill>
                <a:srgbClr val="000000"/>
              </a:solidFill>
            </a:endParaRPr>
          </a:p>
        </p:txBody>
      </p:sp>
      <p:sp>
        <p:nvSpPr>
          <p:cNvPr id="37906" name="AutoShape 18"/>
          <p:cNvSpPr>
            <a:spLocks noChangeArrowheads="1"/>
          </p:cNvSpPr>
          <p:nvPr/>
        </p:nvSpPr>
        <p:spPr bwMode="auto">
          <a:xfrm>
            <a:off x="5224463" y="3048000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1800">
              <a:solidFill>
                <a:srgbClr val="000000"/>
              </a:solidFill>
            </a:endParaRPr>
          </a:p>
        </p:txBody>
      </p:sp>
      <p:sp>
        <p:nvSpPr>
          <p:cNvPr id="37907" name="AutoShape 19"/>
          <p:cNvSpPr>
            <a:spLocks noChangeArrowheads="1"/>
          </p:cNvSpPr>
          <p:nvPr/>
        </p:nvSpPr>
        <p:spPr bwMode="auto">
          <a:xfrm>
            <a:off x="5757863" y="3048000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1800">
              <a:solidFill>
                <a:srgbClr val="000000"/>
              </a:solidFill>
            </a:endParaRPr>
          </a:p>
        </p:txBody>
      </p:sp>
      <p:sp>
        <p:nvSpPr>
          <p:cNvPr id="37908" name="AutoShape 20"/>
          <p:cNvSpPr>
            <a:spLocks noChangeArrowheads="1"/>
          </p:cNvSpPr>
          <p:nvPr/>
        </p:nvSpPr>
        <p:spPr bwMode="auto">
          <a:xfrm>
            <a:off x="3624263" y="1981200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1800">
              <a:solidFill>
                <a:srgbClr val="000000"/>
              </a:solidFill>
            </a:endParaRPr>
          </a:p>
        </p:txBody>
      </p:sp>
      <p:sp>
        <p:nvSpPr>
          <p:cNvPr id="37909" name="AutoShape 21"/>
          <p:cNvSpPr>
            <a:spLocks noChangeArrowheads="1"/>
          </p:cNvSpPr>
          <p:nvPr/>
        </p:nvSpPr>
        <p:spPr bwMode="auto">
          <a:xfrm>
            <a:off x="8958263" y="1990725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1800">
              <a:solidFill>
                <a:srgbClr val="000000"/>
              </a:solidFill>
            </a:endParaRPr>
          </a:p>
        </p:txBody>
      </p:sp>
      <p:sp>
        <p:nvSpPr>
          <p:cNvPr id="37910" name="AutoShape 22"/>
          <p:cNvSpPr>
            <a:spLocks noChangeArrowheads="1"/>
          </p:cNvSpPr>
          <p:nvPr/>
        </p:nvSpPr>
        <p:spPr bwMode="auto">
          <a:xfrm>
            <a:off x="4157663" y="1447800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1800">
              <a:solidFill>
                <a:srgbClr val="000000"/>
              </a:solidFill>
            </a:endParaRPr>
          </a:p>
        </p:txBody>
      </p:sp>
      <p:sp>
        <p:nvSpPr>
          <p:cNvPr id="37911" name="AutoShape 23"/>
          <p:cNvSpPr>
            <a:spLocks noChangeArrowheads="1"/>
          </p:cNvSpPr>
          <p:nvPr/>
        </p:nvSpPr>
        <p:spPr bwMode="auto">
          <a:xfrm>
            <a:off x="4157663" y="3581400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1800">
              <a:solidFill>
                <a:srgbClr val="000000"/>
              </a:solidFill>
            </a:endParaRPr>
          </a:p>
        </p:txBody>
      </p:sp>
      <p:sp>
        <p:nvSpPr>
          <p:cNvPr id="37912" name="AutoShape 24"/>
          <p:cNvSpPr>
            <a:spLocks noChangeArrowheads="1"/>
          </p:cNvSpPr>
          <p:nvPr/>
        </p:nvSpPr>
        <p:spPr bwMode="auto">
          <a:xfrm>
            <a:off x="4691063" y="1452563"/>
            <a:ext cx="533400" cy="533400"/>
          </a:xfrm>
          <a:prstGeom prst="actionButtonBlank">
            <a:avLst/>
          </a:prstGeom>
          <a:solidFill>
            <a:srgbClr val="FF5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1800">
              <a:solidFill>
                <a:srgbClr val="000000"/>
              </a:solidFill>
            </a:endParaRPr>
          </a:p>
        </p:txBody>
      </p:sp>
      <p:sp>
        <p:nvSpPr>
          <p:cNvPr id="37913" name="AutoShape 25"/>
          <p:cNvSpPr>
            <a:spLocks noChangeArrowheads="1"/>
          </p:cNvSpPr>
          <p:nvPr/>
        </p:nvSpPr>
        <p:spPr bwMode="auto">
          <a:xfrm>
            <a:off x="5224463" y="3581400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1800">
              <a:solidFill>
                <a:srgbClr val="000000"/>
              </a:solidFill>
            </a:endParaRPr>
          </a:p>
        </p:txBody>
      </p:sp>
      <p:sp>
        <p:nvSpPr>
          <p:cNvPr id="37914" name="AutoShape 26"/>
          <p:cNvSpPr>
            <a:spLocks noChangeArrowheads="1"/>
          </p:cNvSpPr>
          <p:nvPr/>
        </p:nvSpPr>
        <p:spPr bwMode="auto">
          <a:xfrm>
            <a:off x="4691063" y="1981200"/>
            <a:ext cx="533400" cy="533400"/>
          </a:xfrm>
          <a:prstGeom prst="actionButtonBlank">
            <a:avLst/>
          </a:prstGeom>
          <a:solidFill>
            <a:srgbClr val="FF5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1800">
              <a:solidFill>
                <a:srgbClr val="000000"/>
              </a:solidFill>
            </a:endParaRPr>
          </a:p>
        </p:txBody>
      </p:sp>
      <p:sp>
        <p:nvSpPr>
          <p:cNvPr id="37915" name="AutoShape 27"/>
          <p:cNvSpPr>
            <a:spLocks noChangeArrowheads="1"/>
          </p:cNvSpPr>
          <p:nvPr/>
        </p:nvSpPr>
        <p:spPr bwMode="auto">
          <a:xfrm>
            <a:off x="7891463" y="1981200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1800">
              <a:solidFill>
                <a:srgbClr val="000000"/>
              </a:solidFill>
            </a:endParaRPr>
          </a:p>
        </p:txBody>
      </p:sp>
      <p:sp>
        <p:nvSpPr>
          <p:cNvPr id="37916" name="AutoShape 28"/>
          <p:cNvSpPr>
            <a:spLocks noChangeArrowheads="1"/>
          </p:cNvSpPr>
          <p:nvPr/>
        </p:nvSpPr>
        <p:spPr bwMode="auto">
          <a:xfrm>
            <a:off x="5224463" y="1447800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1800">
              <a:solidFill>
                <a:srgbClr val="000000"/>
              </a:solidFill>
            </a:endParaRPr>
          </a:p>
        </p:txBody>
      </p:sp>
      <p:sp>
        <p:nvSpPr>
          <p:cNvPr id="37917" name="AutoShape 29"/>
          <p:cNvSpPr>
            <a:spLocks noChangeArrowheads="1"/>
          </p:cNvSpPr>
          <p:nvPr/>
        </p:nvSpPr>
        <p:spPr bwMode="auto">
          <a:xfrm>
            <a:off x="5757863" y="1447800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1800">
              <a:solidFill>
                <a:srgbClr val="000000"/>
              </a:solidFill>
            </a:endParaRPr>
          </a:p>
        </p:txBody>
      </p:sp>
      <p:sp>
        <p:nvSpPr>
          <p:cNvPr id="37918" name="AutoShape 30"/>
          <p:cNvSpPr>
            <a:spLocks noChangeArrowheads="1"/>
          </p:cNvSpPr>
          <p:nvPr/>
        </p:nvSpPr>
        <p:spPr bwMode="auto">
          <a:xfrm>
            <a:off x="6291263" y="1447800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1800">
              <a:solidFill>
                <a:srgbClr val="000000"/>
              </a:solidFill>
            </a:endParaRPr>
          </a:p>
        </p:txBody>
      </p:sp>
      <p:sp>
        <p:nvSpPr>
          <p:cNvPr id="37919" name="AutoShape 31"/>
          <p:cNvSpPr>
            <a:spLocks noChangeArrowheads="1"/>
          </p:cNvSpPr>
          <p:nvPr/>
        </p:nvSpPr>
        <p:spPr bwMode="auto">
          <a:xfrm>
            <a:off x="6824663" y="1447800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1800">
              <a:solidFill>
                <a:srgbClr val="000000"/>
              </a:solidFill>
            </a:endParaRPr>
          </a:p>
        </p:txBody>
      </p:sp>
      <p:sp>
        <p:nvSpPr>
          <p:cNvPr id="37920" name="AutoShape 32"/>
          <p:cNvSpPr>
            <a:spLocks noChangeArrowheads="1"/>
          </p:cNvSpPr>
          <p:nvPr/>
        </p:nvSpPr>
        <p:spPr bwMode="auto">
          <a:xfrm>
            <a:off x="7358063" y="1462088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1800">
              <a:solidFill>
                <a:srgbClr val="000000"/>
              </a:solidFill>
            </a:endParaRPr>
          </a:p>
        </p:txBody>
      </p:sp>
      <p:sp>
        <p:nvSpPr>
          <p:cNvPr id="37921" name="AutoShape 33"/>
          <p:cNvSpPr>
            <a:spLocks noChangeArrowheads="1"/>
          </p:cNvSpPr>
          <p:nvPr/>
        </p:nvSpPr>
        <p:spPr bwMode="auto">
          <a:xfrm>
            <a:off x="7358063" y="1990725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1800">
              <a:solidFill>
                <a:srgbClr val="000000"/>
              </a:solidFill>
            </a:endParaRPr>
          </a:p>
        </p:txBody>
      </p:sp>
      <p:sp>
        <p:nvSpPr>
          <p:cNvPr id="37922" name="AutoShape 34"/>
          <p:cNvSpPr>
            <a:spLocks noChangeArrowheads="1"/>
          </p:cNvSpPr>
          <p:nvPr/>
        </p:nvSpPr>
        <p:spPr bwMode="auto">
          <a:xfrm>
            <a:off x="4157663" y="1981200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1800">
              <a:solidFill>
                <a:srgbClr val="000000"/>
              </a:solidFill>
            </a:endParaRPr>
          </a:p>
        </p:txBody>
      </p:sp>
      <p:sp>
        <p:nvSpPr>
          <p:cNvPr id="37924" name="AutoShape 36"/>
          <p:cNvSpPr>
            <a:spLocks noChangeArrowheads="1"/>
          </p:cNvSpPr>
          <p:nvPr/>
        </p:nvSpPr>
        <p:spPr bwMode="auto">
          <a:xfrm>
            <a:off x="7853363" y="3057525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1800">
              <a:solidFill>
                <a:srgbClr val="000000"/>
              </a:solidFill>
            </a:endParaRPr>
          </a:p>
        </p:txBody>
      </p:sp>
      <p:sp>
        <p:nvSpPr>
          <p:cNvPr id="37925" name="AutoShape 37"/>
          <p:cNvSpPr>
            <a:spLocks noChangeArrowheads="1"/>
          </p:cNvSpPr>
          <p:nvPr/>
        </p:nvSpPr>
        <p:spPr bwMode="auto">
          <a:xfrm>
            <a:off x="6291263" y="3057525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1800">
              <a:solidFill>
                <a:srgbClr val="000000"/>
              </a:solidFill>
            </a:endParaRPr>
          </a:p>
        </p:txBody>
      </p:sp>
      <p:sp>
        <p:nvSpPr>
          <p:cNvPr id="37926" name="AutoShape 38"/>
          <p:cNvSpPr>
            <a:spLocks noChangeArrowheads="1"/>
          </p:cNvSpPr>
          <p:nvPr/>
        </p:nvSpPr>
        <p:spPr bwMode="auto">
          <a:xfrm>
            <a:off x="6829425" y="3048000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1800">
              <a:solidFill>
                <a:srgbClr val="000000"/>
              </a:solidFill>
            </a:endParaRPr>
          </a:p>
        </p:txBody>
      </p:sp>
      <p:sp>
        <p:nvSpPr>
          <p:cNvPr id="37927" name="AutoShape 39"/>
          <p:cNvSpPr>
            <a:spLocks noChangeArrowheads="1"/>
          </p:cNvSpPr>
          <p:nvPr/>
        </p:nvSpPr>
        <p:spPr bwMode="auto">
          <a:xfrm>
            <a:off x="8382000" y="3048000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1800">
              <a:solidFill>
                <a:srgbClr val="000000"/>
              </a:solidFill>
            </a:endParaRPr>
          </a:p>
        </p:txBody>
      </p:sp>
      <p:sp>
        <p:nvSpPr>
          <p:cNvPr id="37928" name="AutoShape 40"/>
          <p:cNvSpPr>
            <a:spLocks noChangeArrowheads="1"/>
          </p:cNvSpPr>
          <p:nvPr/>
        </p:nvSpPr>
        <p:spPr bwMode="auto">
          <a:xfrm>
            <a:off x="8920163" y="3057525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1800">
              <a:solidFill>
                <a:srgbClr val="000000"/>
              </a:solidFill>
            </a:endParaRPr>
          </a:p>
        </p:txBody>
      </p:sp>
      <p:sp>
        <p:nvSpPr>
          <p:cNvPr id="37929" name="AutoShape 41"/>
          <p:cNvSpPr>
            <a:spLocks noChangeArrowheads="1"/>
          </p:cNvSpPr>
          <p:nvPr/>
        </p:nvSpPr>
        <p:spPr bwMode="auto">
          <a:xfrm>
            <a:off x="9467850" y="3057525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1800">
              <a:solidFill>
                <a:srgbClr val="000000"/>
              </a:solidFill>
            </a:endParaRPr>
          </a:p>
        </p:txBody>
      </p:sp>
      <p:sp>
        <p:nvSpPr>
          <p:cNvPr id="37930" name="AutoShape 42"/>
          <p:cNvSpPr>
            <a:spLocks noChangeArrowheads="1"/>
          </p:cNvSpPr>
          <p:nvPr/>
        </p:nvSpPr>
        <p:spPr bwMode="auto">
          <a:xfrm>
            <a:off x="5224463" y="3581400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1800">
              <a:solidFill>
                <a:srgbClr val="000000"/>
              </a:solidFill>
            </a:endParaRPr>
          </a:p>
        </p:txBody>
      </p:sp>
      <p:sp>
        <p:nvSpPr>
          <p:cNvPr id="37931" name="AutoShape 43"/>
          <p:cNvSpPr>
            <a:spLocks noChangeArrowheads="1"/>
          </p:cNvSpPr>
          <p:nvPr/>
        </p:nvSpPr>
        <p:spPr bwMode="auto">
          <a:xfrm>
            <a:off x="5767388" y="4648200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1800">
              <a:solidFill>
                <a:srgbClr val="000000"/>
              </a:solidFill>
            </a:endParaRPr>
          </a:p>
        </p:txBody>
      </p:sp>
      <p:sp>
        <p:nvSpPr>
          <p:cNvPr id="37932" name="AutoShape 44"/>
          <p:cNvSpPr>
            <a:spLocks noChangeArrowheads="1"/>
          </p:cNvSpPr>
          <p:nvPr/>
        </p:nvSpPr>
        <p:spPr bwMode="auto">
          <a:xfrm>
            <a:off x="4157663" y="4648200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1800">
              <a:solidFill>
                <a:srgbClr val="000000"/>
              </a:solidFill>
            </a:endParaRPr>
          </a:p>
        </p:txBody>
      </p:sp>
      <p:sp>
        <p:nvSpPr>
          <p:cNvPr id="37933" name="AutoShape 45"/>
          <p:cNvSpPr>
            <a:spLocks noChangeArrowheads="1"/>
          </p:cNvSpPr>
          <p:nvPr/>
        </p:nvSpPr>
        <p:spPr bwMode="auto">
          <a:xfrm>
            <a:off x="4157663" y="4114800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1800">
              <a:solidFill>
                <a:srgbClr val="000000"/>
              </a:solidFill>
            </a:endParaRPr>
          </a:p>
        </p:txBody>
      </p:sp>
      <p:sp>
        <p:nvSpPr>
          <p:cNvPr id="37934" name="AutoShape 46"/>
          <p:cNvSpPr>
            <a:spLocks noChangeArrowheads="1"/>
          </p:cNvSpPr>
          <p:nvPr/>
        </p:nvSpPr>
        <p:spPr bwMode="auto">
          <a:xfrm>
            <a:off x="5767388" y="3581400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1800">
              <a:solidFill>
                <a:srgbClr val="000000"/>
              </a:solidFill>
            </a:endParaRPr>
          </a:p>
        </p:txBody>
      </p:sp>
      <p:sp>
        <p:nvSpPr>
          <p:cNvPr id="37935" name="AutoShape 47"/>
          <p:cNvSpPr>
            <a:spLocks noChangeArrowheads="1"/>
          </p:cNvSpPr>
          <p:nvPr/>
        </p:nvSpPr>
        <p:spPr bwMode="auto">
          <a:xfrm>
            <a:off x="7362825" y="3586163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1800">
              <a:solidFill>
                <a:srgbClr val="000000"/>
              </a:solidFill>
            </a:endParaRPr>
          </a:p>
        </p:txBody>
      </p:sp>
      <p:sp>
        <p:nvSpPr>
          <p:cNvPr id="37936" name="AutoShape 48"/>
          <p:cNvSpPr>
            <a:spLocks noChangeArrowheads="1"/>
          </p:cNvSpPr>
          <p:nvPr/>
        </p:nvSpPr>
        <p:spPr bwMode="auto">
          <a:xfrm>
            <a:off x="7896225" y="3586163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1800">
              <a:solidFill>
                <a:srgbClr val="000000"/>
              </a:solidFill>
            </a:endParaRPr>
          </a:p>
        </p:txBody>
      </p:sp>
      <p:sp>
        <p:nvSpPr>
          <p:cNvPr id="37937" name="AutoShape 49"/>
          <p:cNvSpPr>
            <a:spLocks noChangeArrowheads="1"/>
          </p:cNvSpPr>
          <p:nvPr/>
        </p:nvSpPr>
        <p:spPr bwMode="auto">
          <a:xfrm>
            <a:off x="6824663" y="3590925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1800">
              <a:solidFill>
                <a:srgbClr val="000000"/>
              </a:solidFill>
            </a:endParaRPr>
          </a:p>
        </p:txBody>
      </p:sp>
      <p:sp>
        <p:nvSpPr>
          <p:cNvPr id="37938" name="AutoShape 50"/>
          <p:cNvSpPr>
            <a:spLocks noChangeArrowheads="1"/>
          </p:cNvSpPr>
          <p:nvPr/>
        </p:nvSpPr>
        <p:spPr bwMode="auto">
          <a:xfrm>
            <a:off x="6286500" y="3586163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1800">
              <a:solidFill>
                <a:srgbClr val="000000"/>
              </a:solidFill>
            </a:endParaRPr>
          </a:p>
        </p:txBody>
      </p:sp>
      <p:sp>
        <p:nvSpPr>
          <p:cNvPr id="37939" name="AutoShape 51"/>
          <p:cNvSpPr>
            <a:spLocks noChangeArrowheads="1"/>
          </p:cNvSpPr>
          <p:nvPr/>
        </p:nvSpPr>
        <p:spPr bwMode="auto">
          <a:xfrm>
            <a:off x="6824663" y="4648200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1800">
              <a:solidFill>
                <a:srgbClr val="000000"/>
              </a:solidFill>
            </a:endParaRPr>
          </a:p>
        </p:txBody>
      </p:sp>
      <p:sp>
        <p:nvSpPr>
          <p:cNvPr id="37940" name="AutoShape 52"/>
          <p:cNvSpPr>
            <a:spLocks noChangeArrowheads="1"/>
          </p:cNvSpPr>
          <p:nvPr/>
        </p:nvSpPr>
        <p:spPr bwMode="auto">
          <a:xfrm>
            <a:off x="2557463" y="4648200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1800">
              <a:solidFill>
                <a:srgbClr val="000000"/>
              </a:solidFill>
            </a:endParaRPr>
          </a:p>
        </p:txBody>
      </p:sp>
      <p:sp>
        <p:nvSpPr>
          <p:cNvPr id="37941" name="AutoShape 53"/>
          <p:cNvSpPr>
            <a:spLocks noChangeArrowheads="1"/>
          </p:cNvSpPr>
          <p:nvPr/>
        </p:nvSpPr>
        <p:spPr bwMode="auto">
          <a:xfrm>
            <a:off x="3090863" y="4648200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1800">
              <a:solidFill>
                <a:srgbClr val="000000"/>
              </a:solidFill>
            </a:endParaRPr>
          </a:p>
        </p:txBody>
      </p:sp>
      <p:sp>
        <p:nvSpPr>
          <p:cNvPr id="37942" name="AutoShape 54"/>
          <p:cNvSpPr>
            <a:spLocks noChangeArrowheads="1"/>
          </p:cNvSpPr>
          <p:nvPr/>
        </p:nvSpPr>
        <p:spPr bwMode="auto">
          <a:xfrm>
            <a:off x="7358063" y="4648200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1800">
              <a:solidFill>
                <a:srgbClr val="000000"/>
              </a:solidFill>
            </a:endParaRPr>
          </a:p>
        </p:txBody>
      </p:sp>
      <p:sp>
        <p:nvSpPr>
          <p:cNvPr id="37943" name="AutoShape 55"/>
          <p:cNvSpPr>
            <a:spLocks noChangeArrowheads="1"/>
          </p:cNvSpPr>
          <p:nvPr/>
        </p:nvSpPr>
        <p:spPr bwMode="auto">
          <a:xfrm>
            <a:off x="6291263" y="4648200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1800">
              <a:solidFill>
                <a:srgbClr val="000000"/>
              </a:solidFill>
            </a:endParaRPr>
          </a:p>
        </p:txBody>
      </p:sp>
      <p:sp>
        <p:nvSpPr>
          <p:cNvPr id="37944" name="AutoShape 56"/>
          <p:cNvSpPr>
            <a:spLocks noChangeArrowheads="1"/>
          </p:cNvSpPr>
          <p:nvPr/>
        </p:nvSpPr>
        <p:spPr bwMode="auto">
          <a:xfrm>
            <a:off x="5757863" y="4114800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1800">
              <a:solidFill>
                <a:srgbClr val="000000"/>
              </a:solidFill>
            </a:endParaRPr>
          </a:p>
        </p:txBody>
      </p:sp>
      <p:sp>
        <p:nvSpPr>
          <p:cNvPr id="37945" name="AutoShape 57"/>
          <p:cNvSpPr>
            <a:spLocks noChangeArrowheads="1"/>
          </p:cNvSpPr>
          <p:nvPr/>
        </p:nvSpPr>
        <p:spPr bwMode="auto">
          <a:xfrm>
            <a:off x="7891463" y="1447800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2800" b="1">
              <a:solidFill>
                <a:srgbClr val="FFFFCC"/>
              </a:solidFill>
              <a:cs typeface="Times New Roman" panose="02020603050405020304" pitchFamily="18" charset="0"/>
            </a:endParaRPr>
          </a:p>
        </p:txBody>
      </p:sp>
      <p:sp>
        <p:nvSpPr>
          <p:cNvPr id="37946" name="AutoShape 58"/>
          <p:cNvSpPr>
            <a:spLocks noChangeArrowheads="1"/>
          </p:cNvSpPr>
          <p:nvPr/>
        </p:nvSpPr>
        <p:spPr bwMode="auto">
          <a:xfrm>
            <a:off x="3090863" y="1981200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1800">
              <a:solidFill>
                <a:srgbClr val="000000"/>
              </a:solidFill>
            </a:endParaRPr>
          </a:p>
        </p:txBody>
      </p:sp>
      <p:sp>
        <p:nvSpPr>
          <p:cNvPr id="37947" name="AutoShape 59"/>
          <p:cNvSpPr>
            <a:spLocks noChangeArrowheads="1"/>
          </p:cNvSpPr>
          <p:nvPr/>
        </p:nvSpPr>
        <p:spPr bwMode="auto">
          <a:xfrm>
            <a:off x="2119313" y="4648200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2800" b="1">
              <a:solidFill>
                <a:srgbClr val="FFFFCC"/>
              </a:solidFill>
              <a:latin typeface=".VnTimeH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37948" name="AutoShape 60"/>
          <p:cNvSpPr>
            <a:spLocks noChangeArrowheads="1"/>
          </p:cNvSpPr>
          <p:nvPr/>
        </p:nvSpPr>
        <p:spPr bwMode="auto">
          <a:xfrm>
            <a:off x="3624263" y="4648200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2800" b="1">
              <a:solidFill>
                <a:srgbClr val="FFFFCC"/>
              </a:solidFill>
              <a:latin typeface=".VnTimeH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37949" name="AutoShape 61"/>
          <p:cNvSpPr>
            <a:spLocks noChangeArrowheads="1"/>
          </p:cNvSpPr>
          <p:nvPr/>
        </p:nvSpPr>
        <p:spPr bwMode="auto">
          <a:xfrm>
            <a:off x="4691063" y="4648200"/>
            <a:ext cx="533400" cy="533400"/>
          </a:xfrm>
          <a:prstGeom prst="actionButtonBlank">
            <a:avLst/>
          </a:prstGeom>
          <a:solidFill>
            <a:srgbClr val="FF5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2800" b="1">
              <a:solidFill>
                <a:srgbClr val="FFFFCC"/>
              </a:solidFill>
              <a:latin typeface=".VnTimeH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37950" name="AutoShape 62"/>
          <p:cNvSpPr>
            <a:spLocks noChangeArrowheads="1"/>
          </p:cNvSpPr>
          <p:nvPr/>
        </p:nvSpPr>
        <p:spPr bwMode="auto">
          <a:xfrm>
            <a:off x="7891463" y="4648200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2800" b="1">
              <a:solidFill>
                <a:srgbClr val="FFFFCC"/>
              </a:solidFill>
              <a:latin typeface=".VnTimeH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37951" name="AutoShape 63"/>
          <p:cNvSpPr>
            <a:spLocks noChangeArrowheads="1"/>
          </p:cNvSpPr>
          <p:nvPr/>
        </p:nvSpPr>
        <p:spPr bwMode="auto">
          <a:xfrm>
            <a:off x="3624263" y="4114800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2800" b="1">
              <a:solidFill>
                <a:srgbClr val="FFFFCC"/>
              </a:solidFill>
              <a:latin typeface=".VnTimeH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37952" name="AutoShape 64"/>
          <p:cNvSpPr>
            <a:spLocks noChangeArrowheads="1"/>
          </p:cNvSpPr>
          <p:nvPr/>
        </p:nvSpPr>
        <p:spPr bwMode="auto">
          <a:xfrm>
            <a:off x="4691063" y="4114800"/>
            <a:ext cx="533400" cy="533400"/>
          </a:xfrm>
          <a:prstGeom prst="actionButtonBlank">
            <a:avLst/>
          </a:prstGeom>
          <a:solidFill>
            <a:srgbClr val="FF5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2800" b="1">
              <a:solidFill>
                <a:srgbClr val="FFFFCC"/>
              </a:solidFill>
              <a:latin typeface=".VnTimeH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37953" name="AutoShape 65"/>
          <p:cNvSpPr>
            <a:spLocks noChangeArrowheads="1"/>
          </p:cNvSpPr>
          <p:nvPr/>
        </p:nvSpPr>
        <p:spPr bwMode="auto">
          <a:xfrm>
            <a:off x="6291263" y="4114800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2800" b="1">
              <a:solidFill>
                <a:srgbClr val="FFFFCC"/>
              </a:solidFill>
              <a:latin typeface=".VnTimeH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37954" name="AutoShape 66"/>
          <p:cNvSpPr>
            <a:spLocks noChangeArrowheads="1"/>
          </p:cNvSpPr>
          <p:nvPr/>
        </p:nvSpPr>
        <p:spPr bwMode="auto">
          <a:xfrm>
            <a:off x="6824663" y="4114800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2800" b="1">
              <a:solidFill>
                <a:srgbClr val="FFFFCC"/>
              </a:solidFill>
              <a:latin typeface=".VnTimeH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37955" name="AutoShape 67"/>
          <p:cNvSpPr>
            <a:spLocks noChangeArrowheads="1"/>
          </p:cNvSpPr>
          <p:nvPr/>
        </p:nvSpPr>
        <p:spPr bwMode="auto">
          <a:xfrm>
            <a:off x="7358063" y="4114800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2800" b="1">
              <a:solidFill>
                <a:srgbClr val="FFFFCC"/>
              </a:solidFill>
              <a:latin typeface=".VnTimeH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37956" name="AutoShape 68"/>
          <p:cNvSpPr>
            <a:spLocks noChangeArrowheads="1"/>
          </p:cNvSpPr>
          <p:nvPr/>
        </p:nvSpPr>
        <p:spPr bwMode="auto">
          <a:xfrm>
            <a:off x="7891463" y="4114800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2800" b="1">
              <a:solidFill>
                <a:srgbClr val="FFFFCC"/>
              </a:solidFill>
              <a:latin typeface=".VnTimeH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37957" name="AutoShape 69"/>
          <p:cNvSpPr>
            <a:spLocks noChangeArrowheads="1"/>
          </p:cNvSpPr>
          <p:nvPr/>
        </p:nvSpPr>
        <p:spPr bwMode="auto">
          <a:xfrm>
            <a:off x="5224463" y="4114800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2800" b="1">
              <a:solidFill>
                <a:srgbClr val="FFFFCC"/>
              </a:solidFill>
              <a:latin typeface=".VnTimeH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37958" name="AutoShape 70"/>
          <p:cNvSpPr>
            <a:spLocks noChangeArrowheads="1"/>
          </p:cNvSpPr>
          <p:nvPr/>
        </p:nvSpPr>
        <p:spPr bwMode="auto">
          <a:xfrm>
            <a:off x="4691063" y="3581400"/>
            <a:ext cx="533400" cy="533400"/>
          </a:xfrm>
          <a:prstGeom prst="actionButtonBlank">
            <a:avLst/>
          </a:prstGeom>
          <a:solidFill>
            <a:srgbClr val="FF5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2800" b="1">
              <a:solidFill>
                <a:srgbClr val="FFFFCC"/>
              </a:solidFill>
              <a:latin typeface=".VnTimeH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37959" name="AutoShape 71"/>
          <p:cNvSpPr>
            <a:spLocks noChangeArrowheads="1"/>
          </p:cNvSpPr>
          <p:nvPr/>
        </p:nvSpPr>
        <p:spPr bwMode="auto">
          <a:xfrm>
            <a:off x="2557463" y="3033714"/>
            <a:ext cx="533400" cy="547687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2800" b="1">
              <a:solidFill>
                <a:srgbClr val="FFFFCC"/>
              </a:solidFill>
              <a:latin typeface=".VnTimeH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37960" name="AutoShape 72"/>
          <p:cNvSpPr>
            <a:spLocks noChangeArrowheads="1"/>
          </p:cNvSpPr>
          <p:nvPr/>
        </p:nvSpPr>
        <p:spPr bwMode="auto">
          <a:xfrm>
            <a:off x="3090863" y="3038475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2800" b="1">
              <a:solidFill>
                <a:srgbClr val="FFFFCC"/>
              </a:solidFill>
              <a:latin typeface=".VnTimeH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37961" name="AutoShape 73"/>
          <p:cNvSpPr>
            <a:spLocks noChangeArrowheads="1"/>
          </p:cNvSpPr>
          <p:nvPr/>
        </p:nvSpPr>
        <p:spPr bwMode="auto">
          <a:xfrm>
            <a:off x="3624263" y="3038475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2800" b="1">
              <a:solidFill>
                <a:srgbClr val="FFFFCC"/>
              </a:solidFill>
              <a:latin typeface=".VnTimeH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37962" name="AutoShape 74"/>
          <p:cNvSpPr>
            <a:spLocks noChangeArrowheads="1"/>
          </p:cNvSpPr>
          <p:nvPr/>
        </p:nvSpPr>
        <p:spPr bwMode="auto">
          <a:xfrm>
            <a:off x="4691063" y="3048000"/>
            <a:ext cx="533400" cy="533400"/>
          </a:xfrm>
          <a:prstGeom prst="actionButtonBlank">
            <a:avLst/>
          </a:prstGeom>
          <a:solidFill>
            <a:srgbClr val="FF5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2800" b="1">
              <a:solidFill>
                <a:srgbClr val="FFFFCC"/>
              </a:solidFill>
              <a:latin typeface=".VnTimeH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37963" name="AutoShape 75"/>
          <p:cNvSpPr>
            <a:spLocks noChangeArrowheads="1"/>
          </p:cNvSpPr>
          <p:nvPr/>
        </p:nvSpPr>
        <p:spPr bwMode="auto">
          <a:xfrm>
            <a:off x="7358063" y="3048000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2800" b="1">
              <a:solidFill>
                <a:srgbClr val="FFFFCC"/>
              </a:solidFill>
              <a:latin typeface=".VnTimeH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37964" name="AutoShape 76"/>
          <p:cNvSpPr>
            <a:spLocks noChangeArrowheads="1"/>
          </p:cNvSpPr>
          <p:nvPr/>
        </p:nvSpPr>
        <p:spPr bwMode="auto">
          <a:xfrm>
            <a:off x="10006013" y="3062288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2800" b="1">
              <a:solidFill>
                <a:srgbClr val="FFFFCC"/>
              </a:solidFill>
              <a:latin typeface=".VnTimeH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37965" name="AutoShape 77"/>
          <p:cNvSpPr>
            <a:spLocks noChangeArrowheads="1"/>
          </p:cNvSpPr>
          <p:nvPr/>
        </p:nvSpPr>
        <p:spPr bwMode="auto">
          <a:xfrm>
            <a:off x="4157663" y="2514600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2800" b="1">
              <a:solidFill>
                <a:srgbClr val="FFFFCC"/>
              </a:solidFill>
              <a:latin typeface=".VnTimeH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37966" name="AutoShape 78"/>
          <p:cNvSpPr>
            <a:spLocks noChangeArrowheads="1"/>
          </p:cNvSpPr>
          <p:nvPr/>
        </p:nvSpPr>
        <p:spPr bwMode="auto">
          <a:xfrm>
            <a:off x="3624263" y="1447800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1800">
              <a:solidFill>
                <a:srgbClr val="000000"/>
              </a:solidFill>
            </a:endParaRPr>
          </a:p>
        </p:txBody>
      </p:sp>
      <p:grpSp>
        <p:nvGrpSpPr>
          <p:cNvPr id="177231" name="Group 79"/>
          <p:cNvGrpSpPr>
            <a:grpSpLocks/>
          </p:cNvGrpSpPr>
          <p:nvPr/>
        </p:nvGrpSpPr>
        <p:grpSpPr bwMode="auto">
          <a:xfrm>
            <a:off x="3624263" y="1447800"/>
            <a:ext cx="4800600" cy="533400"/>
            <a:chOff x="1296" y="912"/>
            <a:chExt cx="3024" cy="336"/>
          </a:xfrm>
          <a:solidFill>
            <a:schemeClr val="tx2">
              <a:lumMod val="50000"/>
            </a:schemeClr>
          </a:solidFill>
        </p:grpSpPr>
        <p:sp>
          <p:nvSpPr>
            <p:cNvPr id="38061" name="AutoShape 80"/>
            <p:cNvSpPr>
              <a:spLocks noChangeArrowheads="1"/>
            </p:cNvSpPr>
            <p:nvPr/>
          </p:nvSpPr>
          <p:spPr bwMode="auto">
            <a:xfrm>
              <a:off x="3312" y="912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N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62" name="AutoShape 81"/>
            <p:cNvSpPr>
              <a:spLocks noChangeArrowheads="1"/>
            </p:cNvSpPr>
            <p:nvPr/>
          </p:nvSpPr>
          <p:spPr bwMode="auto">
            <a:xfrm>
              <a:off x="2982" y="912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Ề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63" name="AutoShape 82"/>
            <p:cNvSpPr>
              <a:spLocks noChangeArrowheads="1"/>
            </p:cNvSpPr>
            <p:nvPr/>
          </p:nvSpPr>
          <p:spPr bwMode="auto">
            <a:xfrm>
              <a:off x="1632" y="912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Ồ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64" name="AutoShape 83"/>
            <p:cNvSpPr>
              <a:spLocks noChangeArrowheads="1"/>
            </p:cNvSpPr>
            <p:nvPr/>
          </p:nvSpPr>
          <p:spPr bwMode="auto">
            <a:xfrm>
              <a:off x="3648" y="912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S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65" name="AutoShape 84"/>
            <p:cNvSpPr>
              <a:spLocks noChangeArrowheads="1"/>
            </p:cNvSpPr>
            <p:nvPr/>
          </p:nvSpPr>
          <p:spPr bwMode="auto">
            <a:xfrm>
              <a:off x="1968" y="912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n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66" name="AutoShape 85"/>
            <p:cNvSpPr>
              <a:spLocks noChangeArrowheads="1"/>
            </p:cNvSpPr>
            <p:nvPr/>
          </p:nvSpPr>
          <p:spPr bwMode="auto">
            <a:xfrm>
              <a:off x="2640" y="912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I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67" name="AutoShape 86"/>
            <p:cNvSpPr>
              <a:spLocks noChangeArrowheads="1"/>
            </p:cNvSpPr>
            <p:nvPr/>
          </p:nvSpPr>
          <p:spPr bwMode="auto">
            <a:xfrm>
              <a:off x="2304" y="912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4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Đ</a:t>
              </a:r>
              <a:endParaRPr lang="en-US" altLang="en-US" sz="24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68" name="AutoShape 87"/>
            <p:cNvSpPr>
              <a:spLocks noChangeArrowheads="1"/>
            </p:cNvSpPr>
            <p:nvPr/>
          </p:nvSpPr>
          <p:spPr bwMode="auto">
            <a:xfrm>
              <a:off x="1296" y="912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Đ 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69" name="AutoShape 88"/>
            <p:cNvSpPr>
              <a:spLocks noChangeArrowheads="1"/>
            </p:cNvSpPr>
            <p:nvPr/>
          </p:nvSpPr>
          <p:spPr bwMode="auto">
            <a:xfrm>
              <a:off x="3984" y="912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4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Ứ</a:t>
              </a:r>
              <a:endParaRPr lang="en-US" altLang="en-US" sz="24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77241" name="Group 89"/>
          <p:cNvGrpSpPr>
            <a:grpSpLocks/>
          </p:cNvGrpSpPr>
          <p:nvPr/>
        </p:nvGrpSpPr>
        <p:grpSpPr bwMode="auto">
          <a:xfrm>
            <a:off x="3090864" y="1981200"/>
            <a:ext cx="6410324" cy="533400"/>
            <a:chOff x="960" y="1248"/>
            <a:chExt cx="4038" cy="336"/>
          </a:xfrm>
          <a:solidFill>
            <a:schemeClr val="tx2">
              <a:lumMod val="50000"/>
            </a:schemeClr>
          </a:solidFill>
        </p:grpSpPr>
        <p:sp>
          <p:nvSpPr>
            <p:cNvPr id="38049" name="AutoShape 90"/>
            <p:cNvSpPr>
              <a:spLocks noChangeArrowheads="1"/>
            </p:cNvSpPr>
            <p:nvPr/>
          </p:nvSpPr>
          <p:spPr bwMode="auto">
            <a:xfrm>
              <a:off x="1965" y="1248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h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50" name="AutoShape 91"/>
            <p:cNvSpPr>
              <a:spLocks noChangeArrowheads="1"/>
            </p:cNvSpPr>
            <p:nvPr/>
          </p:nvSpPr>
          <p:spPr bwMode="auto">
            <a:xfrm>
              <a:off x="2976" y="1248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U</a:t>
              </a:r>
              <a:endParaRPr lang="en-US" altLang="en-US" sz="28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51" name="AutoShape 92"/>
            <p:cNvSpPr>
              <a:spLocks noChangeArrowheads="1"/>
            </p:cNvSpPr>
            <p:nvPr/>
          </p:nvSpPr>
          <p:spPr bwMode="auto">
            <a:xfrm>
              <a:off x="2640" y="1248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Ê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52" name="AutoShape 93"/>
            <p:cNvSpPr>
              <a:spLocks noChangeArrowheads="1"/>
            </p:cNvSpPr>
            <p:nvPr/>
          </p:nvSpPr>
          <p:spPr bwMode="auto">
            <a:xfrm>
              <a:off x="1632" y="1248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C</a:t>
              </a:r>
              <a:endParaRPr lang="en-US" altLang="en-US" sz="28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53" name="AutoShape 94"/>
            <p:cNvSpPr>
              <a:spLocks noChangeArrowheads="1"/>
            </p:cNvSpPr>
            <p:nvPr/>
          </p:nvSpPr>
          <p:spPr bwMode="auto">
            <a:xfrm>
              <a:off x="3648" y="1248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O</a:t>
              </a:r>
              <a:endParaRPr lang="en-US" altLang="en-US" sz="28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54" name="AutoShape 95"/>
            <p:cNvSpPr>
              <a:spLocks noChangeArrowheads="1"/>
            </p:cNvSpPr>
            <p:nvPr/>
          </p:nvSpPr>
          <p:spPr bwMode="auto">
            <a:xfrm>
              <a:off x="1296" y="1248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Ý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55" name="AutoShape 96"/>
            <p:cNvSpPr>
              <a:spLocks noChangeArrowheads="1"/>
            </p:cNvSpPr>
            <p:nvPr/>
          </p:nvSpPr>
          <p:spPr bwMode="auto">
            <a:xfrm>
              <a:off x="3312" y="1248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H</a:t>
              </a:r>
              <a:endParaRPr lang="en-US" altLang="en-US" sz="28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56" name="AutoShape 97"/>
            <p:cNvSpPr>
              <a:spLocks noChangeArrowheads="1"/>
            </p:cNvSpPr>
            <p:nvPr/>
          </p:nvSpPr>
          <p:spPr bwMode="auto">
            <a:xfrm>
              <a:off x="3984" y="1248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À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57" name="AutoShape 98"/>
            <p:cNvSpPr>
              <a:spLocks noChangeArrowheads="1"/>
            </p:cNvSpPr>
            <p:nvPr/>
          </p:nvSpPr>
          <p:spPr bwMode="auto">
            <a:xfrm>
              <a:off x="4320" y="1248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N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58" name="AutoShape 99"/>
            <p:cNvSpPr>
              <a:spLocks noChangeArrowheads="1"/>
            </p:cNvSpPr>
            <p:nvPr/>
          </p:nvSpPr>
          <p:spPr bwMode="auto">
            <a:xfrm>
              <a:off x="4662" y="1248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G</a:t>
              </a:r>
              <a:endParaRPr lang="en-US" altLang="en-US" sz="28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59" name="AutoShape 100"/>
            <p:cNvSpPr>
              <a:spLocks noChangeArrowheads="1"/>
            </p:cNvSpPr>
            <p:nvPr/>
          </p:nvSpPr>
          <p:spPr bwMode="auto">
            <a:xfrm>
              <a:off x="2304" y="1248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I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60" name="AutoShape 101"/>
            <p:cNvSpPr>
              <a:spLocks noChangeArrowheads="1"/>
            </p:cNvSpPr>
            <p:nvPr/>
          </p:nvSpPr>
          <p:spPr bwMode="auto">
            <a:xfrm>
              <a:off x="960" y="1248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L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77254" name="Group 102"/>
          <p:cNvGrpSpPr>
            <a:grpSpLocks/>
          </p:cNvGrpSpPr>
          <p:nvPr/>
        </p:nvGrpSpPr>
        <p:grpSpPr bwMode="auto">
          <a:xfrm>
            <a:off x="4157663" y="2486024"/>
            <a:ext cx="3200400" cy="571499"/>
            <a:chOff x="1632" y="1560"/>
            <a:chExt cx="2016" cy="360"/>
          </a:xfrm>
          <a:solidFill>
            <a:schemeClr val="tx2">
              <a:lumMod val="50000"/>
            </a:schemeClr>
          </a:solidFill>
        </p:grpSpPr>
        <p:sp>
          <p:nvSpPr>
            <p:cNvPr id="38043" name="AutoShape 103"/>
            <p:cNvSpPr>
              <a:spLocks noChangeArrowheads="1"/>
            </p:cNvSpPr>
            <p:nvPr/>
          </p:nvSpPr>
          <p:spPr bwMode="auto">
            <a:xfrm>
              <a:off x="1965" y="1584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À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44" name="AutoShape 104"/>
            <p:cNvSpPr>
              <a:spLocks noChangeArrowheads="1"/>
            </p:cNvSpPr>
            <p:nvPr/>
          </p:nvSpPr>
          <p:spPr bwMode="auto">
            <a:xfrm>
              <a:off x="2955" y="1560"/>
              <a:ext cx="357" cy="360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S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45" name="AutoShape 105"/>
            <p:cNvSpPr>
              <a:spLocks noChangeArrowheads="1"/>
            </p:cNvSpPr>
            <p:nvPr/>
          </p:nvSpPr>
          <p:spPr bwMode="auto">
            <a:xfrm>
              <a:off x="3312" y="1569"/>
              <a:ext cx="336" cy="351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Ứ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46" name="AutoShape 106"/>
            <p:cNvSpPr>
              <a:spLocks noChangeArrowheads="1"/>
            </p:cNvSpPr>
            <p:nvPr/>
          </p:nvSpPr>
          <p:spPr bwMode="auto">
            <a:xfrm>
              <a:off x="2619" y="1575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Ê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47" name="AutoShape 107"/>
            <p:cNvSpPr>
              <a:spLocks noChangeArrowheads="1"/>
            </p:cNvSpPr>
            <p:nvPr/>
          </p:nvSpPr>
          <p:spPr bwMode="auto">
            <a:xfrm>
              <a:off x="2286" y="1584"/>
              <a:ext cx="36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Đ</a:t>
              </a:r>
              <a:endParaRPr lang="en-US" altLang="en-US" sz="28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48" name="AutoShape 108"/>
            <p:cNvSpPr>
              <a:spLocks noChangeArrowheads="1"/>
            </p:cNvSpPr>
            <p:nvPr/>
          </p:nvSpPr>
          <p:spPr bwMode="auto">
            <a:xfrm>
              <a:off x="1632" y="1584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H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77261" name="Group 109"/>
          <p:cNvGrpSpPr>
            <a:grpSpLocks/>
          </p:cNvGrpSpPr>
          <p:nvPr/>
        </p:nvGrpSpPr>
        <p:grpSpPr bwMode="auto">
          <a:xfrm>
            <a:off x="4157663" y="3576638"/>
            <a:ext cx="4267200" cy="536575"/>
            <a:chOff x="1632" y="2256"/>
            <a:chExt cx="2688" cy="338"/>
          </a:xfrm>
          <a:solidFill>
            <a:schemeClr val="tx2">
              <a:lumMod val="50000"/>
            </a:schemeClr>
          </a:solidFill>
        </p:grpSpPr>
        <p:sp>
          <p:nvSpPr>
            <p:cNvPr id="38035" name="AutoShape 110"/>
            <p:cNvSpPr>
              <a:spLocks noChangeArrowheads="1"/>
            </p:cNvSpPr>
            <p:nvPr/>
          </p:nvSpPr>
          <p:spPr bwMode="auto">
            <a:xfrm>
              <a:off x="2301" y="2256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Ầ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36" name="AutoShape 111"/>
            <p:cNvSpPr>
              <a:spLocks noChangeArrowheads="1"/>
            </p:cNvSpPr>
            <p:nvPr/>
          </p:nvSpPr>
          <p:spPr bwMode="auto">
            <a:xfrm>
              <a:off x="3984" y="2256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H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37" name="AutoShape 112"/>
            <p:cNvSpPr>
              <a:spLocks noChangeArrowheads="1"/>
            </p:cNvSpPr>
            <p:nvPr/>
          </p:nvSpPr>
          <p:spPr bwMode="auto">
            <a:xfrm>
              <a:off x="3640" y="2256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N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38" name="AutoShape 113"/>
            <p:cNvSpPr>
              <a:spLocks noChangeArrowheads="1"/>
            </p:cNvSpPr>
            <p:nvPr/>
          </p:nvSpPr>
          <p:spPr bwMode="auto">
            <a:xfrm>
              <a:off x="3312" y="2256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Ả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39" name="AutoShape 114"/>
            <p:cNvSpPr>
              <a:spLocks noChangeArrowheads="1"/>
            </p:cNvSpPr>
            <p:nvPr/>
          </p:nvSpPr>
          <p:spPr bwMode="auto">
            <a:xfrm>
              <a:off x="2984" y="2256"/>
              <a:ext cx="336" cy="338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C</a:t>
              </a:r>
              <a:endParaRPr lang="en-US" altLang="en-US" sz="28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40" name="AutoShape 115"/>
            <p:cNvSpPr>
              <a:spLocks noChangeArrowheads="1"/>
            </p:cNvSpPr>
            <p:nvPr/>
          </p:nvSpPr>
          <p:spPr bwMode="auto">
            <a:xfrm>
              <a:off x="2640" y="2256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N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41" name="AutoShape 116"/>
            <p:cNvSpPr>
              <a:spLocks noChangeArrowheads="1"/>
            </p:cNvSpPr>
            <p:nvPr/>
          </p:nvSpPr>
          <p:spPr bwMode="auto">
            <a:xfrm>
              <a:off x="1632" y="2256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T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42" name="AutoShape 117"/>
            <p:cNvSpPr>
              <a:spLocks noChangeArrowheads="1"/>
            </p:cNvSpPr>
            <p:nvPr/>
          </p:nvSpPr>
          <p:spPr bwMode="auto">
            <a:xfrm>
              <a:off x="1968" y="2256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R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7971" name="AutoShape 118"/>
          <p:cNvSpPr>
            <a:spLocks noChangeArrowheads="1"/>
          </p:cNvSpPr>
          <p:nvPr/>
        </p:nvSpPr>
        <p:spPr bwMode="auto">
          <a:xfrm>
            <a:off x="4157663" y="3048000"/>
            <a:ext cx="533400" cy="533400"/>
          </a:xfrm>
          <a:prstGeom prst="actionButtonBlank">
            <a:avLst/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vi-VN" altLang="en-US" sz="2800" b="1">
              <a:solidFill>
                <a:srgbClr val="FFFFCC"/>
              </a:solidFill>
              <a:latin typeface=".VnTimeH" panose="020B7200000000000000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77271" name="Group 119"/>
          <p:cNvGrpSpPr>
            <a:grpSpLocks/>
          </p:cNvGrpSpPr>
          <p:nvPr/>
        </p:nvGrpSpPr>
        <p:grpSpPr bwMode="auto">
          <a:xfrm>
            <a:off x="2566988" y="3028950"/>
            <a:ext cx="8001000" cy="566738"/>
            <a:chOff x="624" y="1911"/>
            <a:chExt cx="5040" cy="357"/>
          </a:xfrm>
          <a:solidFill>
            <a:schemeClr val="tx2">
              <a:lumMod val="50000"/>
            </a:schemeClr>
          </a:solidFill>
        </p:grpSpPr>
        <p:sp>
          <p:nvSpPr>
            <p:cNvPr id="38020" name="AutoShape 120"/>
            <p:cNvSpPr>
              <a:spLocks noChangeArrowheads="1"/>
            </p:cNvSpPr>
            <p:nvPr/>
          </p:nvSpPr>
          <p:spPr bwMode="auto">
            <a:xfrm>
              <a:off x="2976" y="1932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Ợ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21" name="AutoShape 121"/>
            <p:cNvSpPr>
              <a:spLocks noChangeArrowheads="1"/>
            </p:cNvSpPr>
            <p:nvPr/>
          </p:nvSpPr>
          <p:spPr bwMode="auto">
            <a:xfrm>
              <a:off x="2304" y="1920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H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22" name="AutoShape 122"/>
            <p:cNvSpPr>
              <a:spLocks noChangeArrowheads="1"/>
            </p:cNvSpPr>
            <p:nvPr/>
          </p:nvSpPr>
          <p:spPr bwMode="auto">
            <a:xfrm>
              <a:off x="4320" y="1920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o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23" name="AutoShape 123"/>
            <p:cNvSpPr>
              <a:spLocks noChangeArrowheads="1"/>
            </p:cNvSpPr>
            <p:nvPr/>
          </p:nvSpPr>
          <p:spPr bwMode="auto">
            <a:xfrm>
              <a:off x="3312" y="1920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N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24" name="AutoShape 124"/>
            <p:cNvSpPr>
              <a:spLocks noChangeArrowheads="1"/>
            </p:cNvSpPr>
            <p:nvPr/>
          </p:nvSpPr>
          <p:spPr bwMode="auto">
            <a:xfrm>
              <a:off x="624" y="1920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T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25" name="AutoShape 125"/>
            <p:cNvSpPr>
              <a:spLocks noChangeArrowheads="1"/>
            </p:cNvSpPr>
            <p:nvPr/>
          </p:nvSpPr>
          <p:spPr bwMode="auto">
            <a:xfrm>
              <a:off x="963" y="1920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H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26" name="AutoShape 126"/>
            <p:cNvSpPr>
              <a:spLocks noChangeArrowheads="1"/>
            </p:cNvSpPr>
            <p:nvPr/>
          </p:nvSpPr>
          <p:spPr bwMode="auto">
            <a:xfrm>
              <a:off x="1296" y="1911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Á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27" name="AutoShape 127"/>
            <p:cNvSpPr>
              <a:spLocks noChangeArrowheads="1"/>
            </p:cNvSpPr>
            <p:nvPr/>
          </p:nvSpPr>
          <p:spPr bwMode="auto">
            <a:xfrm>
              <a:off x="1968" y="1920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T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28" name="AutoShape 128"/>
            <p:cNvSpPr>
              <a:spLocks noChangeArrowheads="1"/>
            </p:cNvSpPr>
            <p:nvPr/>
          </p:nvSpPr>
          <p:spPr bwMode="auto">
            <a:xfrm>
              <a:off x="2640" y="1920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Ư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29" name="AutoShape 129"/>
            <p:cNvSpPr>
              <a:spLocks noChangeArrowheads="1"/>
            </p:cNvSpPr>
            <p:nvPr/>
          </p:nvSpPr>
          <p:spPr bwMode="auto">
            <a:xfrm>
              <a:off x="3660" y="1920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G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30" name="AutoShape 130"/>
            <p:cNvSpPr>
              <a:spLocks noChangeArrowheads="1"/>
            </p:cNvSpPr>
            <p:nvPr/>
          </p:nvSpPr>
          <p:spPr bwMode="auto">
            <a:xfrm>
              <a:off x="3981" y="1911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H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31" name="AutoShape 131"/>
            <p:cNvSpPr>
              <a:spLocks noChangeArrowheads="1"/>
            </p:cNvSpPr>
            <p:nvPr/>
          </p:nvSpPr>
          <p:spPr bwMode="auto">
            <a:xfrm>
              <a:off x="4656" y="1917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À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32" name="AutoShape 132"/>
            <p:cNvSpPr>
              <a:spLocks noChangeArrowheads="1"/>
            </p:cNvSpPr>
            <p:nvPr/>
          </p:nvSpPr>
          <p:spPr bwMode="auto">
            <a:xfrm>
              <a:off x="4992" y="1920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N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33" name="AutoShape 133"/>
            <p:cNvSpPr>
              <a:spLocks noChangeArrowheads="1"/>
            </p:cNvSpPr>
            <p:nvPr/>
          </p:nvSpPr>
          <p:spPr bwMode="auto">
            <a:xfrm>
              <a:off x="5328" y="1920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G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34" name="AutoShape 134"/>
            <p:cNvSpPr>
              <a:spLocks noChangeArrowheads="1"/>
            </p:cNvSpPr>
            <p:nvPr/>
          </p:nvSpPr>
          <p:spPr bwMode="auto">
            <a:xfrm>
              <a:off x="1632" y="1920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I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77287" name="Group 135"/>
          <p:cNvGrpSpPr>
            <a:grpSpLocks/>
          </p:cNvGrpSpPr>
          <p:nvPr/>
        </p:nvGrpSpPr>
        <p:grpSpPr bwMode="auto">
          <a:xfrm>
            <a:off x="3624263" y="4114800"/>
            <a:ext cx="4800600" cy="533400"/>
            <a:chOff x="1296" y="2592"/>
            <a:chExt cx="3024" cy="336"/>
          </a:xfrm>
          <a:solidFill>
            <a:schemeClr val="tx2">
              <a:lumMod val="50000"/>
            </a:schemeClr>
          </a:solidFill>
        </p:grpSpPr>
        <p:sp>
          <p:nvSpPr>
            <p:cNvPr id="38011" name="AutoShape 136"/>
            <p:cNvSpPr>
              <a:spLocks noChangeArrowheads="1"/>
            </p:cNvSpPr>
            <p:nvPr/>
          </p:nvSpPr>
          <p:spPr bwMode="auto">
            <a:xfrm>
              <a:off x="1632" y="2592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R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12" name="AutoShape 137"/>
            <p:cNvSpPr>
              <a:spLocks noChangeArrowheads="1"/>
            </p:cNvSpPr>
            <p:nvPr/>
          </p:nvSpPr>
          <p:spPr bwMode="auto">
            <a:xfrm>
              <a:off x="1296" y="2592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T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13" name="AutoShape 138"/>
            <p:cNvSpPr>
              <a:spLocks noChangeArrowheads="1"/>
            </p:cNvSpPr>
            <p:nvPr/>
          </p:nvSpPr>
          <p:spPr bwMode="auto">
            <a:xfrm>
              <a:off x="1965" y="2592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Ầ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14" name="AutoShape 139"/>
            <p:cNvSpPr>
              <a:spLocks noChangeArrowheads="1"/>
            </p:cNvSpPr>
            <p:nvPr/>
          </p:nvSpPr>
          <p:spPr bwMode="auto">
            <a:xfrm>
              <a:off x="2304" y="2592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N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15" name="AutoShape 140"/>
            <p:cNvSpPr>
              <a:spLocks noChangeArrowheads="1"/>
            </p:cNvSpPr>
            <p:nvPr/>
          </p:nvSpPr>
          <p:spPr bwMode="auto">
            <a:xfrm>
              <a:off x="2652" y="2592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T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16" name="AutoShape 141"/>
            <p:cNvSpPr>
              <a:spLocks noChangeArrowheads="1"/>
            </p:cNvSpPr>
            <p:nvPr/>
          </p:nvSpPr>
          <p:spPr bwMode="auto">
            <a:xfrm>
              <a:off x="2997" y="2610"/>
              <a:ext cx="336" cy="309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H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17" name="AutoShape 142"/>
            <p:cNvSpPr>
              <a:spLocks noChangeArrowheads="1"/>
            </p:cNvSpPr>
            <p:nvPr/>
          </p:nvSpPr>
          <p:spPr bwMode="auto">
            <a:xfrm>
              <a:off x="3312" y="2592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Ủ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18" name="AutoShape 143"/>
            <p:cNvSpPr>
              <a:spLocks noChangeArrowheads="1"/>
            </p:cNvSpPr>
            <p:nvPr/>
          </p:nvSpPr>
          <p:spPr bwMode="auto">
            <a:xfrm>
              <a:off x="3645" y="2592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Đ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19" name="AutoShape 144"/>
            <p:cNvSpPr>
              <a:spLocks noChangeArrowheads="1"/>
            </p:cNvSpPr>
            <p:nvPr/>
          </p:nvSpPr>
          <p:spPr bwMode="auto">
            <a:xfrm>
              <a:off x="3984" y="2592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Ộ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7974" name="WordArt 145"/>
          <p:cNvSpPr>
            <a:spLocks noChangeArrowheads="1" noChangeShapeType="1" noTextEdit="1"/>
          </p:cNvSpPr>
          <p:nvPr/>
        </p:nvSpPr>
        <p:spPr bwMode="auto">
          <a:xfrm>
            <a:off x="3581400" y="95250"/>
            <a:ext cx="4953000" cy="1047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 kern="10" dirty="0">
              <a:ln w="9525">
                <a:solidFill>
                  <a:srgbClr val="FFFFFF"/>
                </a:solidFill>
                <a:round/>
                <a:headEnd/>
                <a:tailEnd/>
              </a:ln>
              <a:solidFill>
                <a:srgbClr val="0000FF"/>
              </a:solidFill>
              <a:latin typeface="UTM Flamenco" panose="020406030505060202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7298" name="Group 146"/>
          <p:cNvGrpSpPr>
            <a:grpSpLocks/>
          </p:cNvGrpSpPr>
          <p:nvPr/>
        </p:nvGrpSpPr>
        <p:grpSpPr bwMode="auto">
          <a:xfrm>
            <a:off x="4676776" y="1428750"/>
            <a:ext cx="544512" cy="3752850"/>
            <a:chOff x="192" y="381"/>
            <a:chExt cx="343" cy="2364"/>
          </a:xfrm>
        </p:grpSpPr>
        <p:sp>
          <p:nvSpPr>
            <p:cNvPr id="38004" name="AutoShape 147"/>
            <p:cNvSpPr>
              <a:spLocks noChangeArrowheads="1"/>
            </p:cNvSpPr>
            <p:nvPr/>
          </p:nvSpPr>
          <p:spPr bwMode="auto">
            <a:xfrm>
              <a:off x="192" y="381"/>
              <a:ext cx="336" cy="336"/>
            </a:xfrm>
            <a:prstGeom prst="actionButtonBlank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rgbClr val="FFFF99"/>
                  </a:solidFill>
                  <a:latin typeface=".VnTimeH" panose="020B7200000000000000" pitchFamily="34" charset="0"/>
                </a:rPr>
                <a:t>N</a:t>
              </a:r>
              <a:endParaRPr lang="en-US" altLang="en-US" sz="2800" b="1">
                <a:solidFill>
                  <a:srgbClr val="FFFF99"/>
                </a:solidFill>
                <a:latin typeface=".VnTimeH" panose="020B7200000000000000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8005" name="AutoShape 148"/>
            <p:cNvSpPr>
              <a:spLocks noChangeArrowheads="1"/>
            </p:cNvSpPr>
            <p:nvPr/>
          </p:nvSpPr>
          <p:spPr bwMode="auto">
            <a:xfrm>
              <a:off x="192" y="2409"/>
              <a:ext cx="336" cy="336"/>
            </a:xfrm>
            <a:prstGeom prst="actionButtonBlank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rgbClr val="FFFF99"/>
                  </a:solidFill>
                  <a:latin typeface=".VnTimeH" panose="020B7200000000000000" pitchFamily="34" charset="0"/>
                </a:rPr>
                <a:t>n</a:t>
              </a:r>
              <a:endParaRPr lang="en-US" altLang="en-US" sz="2800" b="1">
                <a:solidFill>
                  <a:srgbClr val="FFFF99"/>
                </a:solidFill>
                <a:latin typeface=".VnTimeH" panose="020B7200000000000000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8006" name="AutoShape 149"/>
            <p:cNvSpPr>
              <a:spLocks noChangeArrowheads="1"/>
            </p:cNvSpPr>
            <p:nvPr/>
          </p:nvSpPr>
          <p:spPr bwMode="auto">
            <a:xfrm>
              <a:off x="192" y="720"/>
              <a:ext cx="336" cy="336"/>
            </a:xfrm>
            <a:prstGeom prst="actionButtonBlank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rgbClr val="FFFF99"/>
                  </a:solidFill>
                  <a:latin typeface=".VnTimeH" panose="020B7200000000000000" pitchFamily="34" charset="0"/>
                </a:rPr>
                <a:t>h</a:t>
              </a:r>
              <a:endParaRPr lang="en-US" altLang="en-US" sz="2800" b="1">
                <a:solidFill>
                  <a:srgbClr val="FFFF99"/>
                </a:solidFill>
                <a:latin typeface=".VnTimeH" panose="020B7200000000000000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8007" name="AutoShape 150"/>
            <p:cNvSpPr>
              <a:spLocks noChangeArrowheads="1"/>
            </p:cNvSpPr>
            <p:nvPr/>
          </p:nvSpPr>
          <p:spPr bwMode="auto">
            <a:xfrm>
              <a:off x="199" y="1074"/>
              <a:ext cx="336" cy="336"/>
            </a:xfrm>
            <a:prstGeom prst="actionButtonBlank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 dirty="0">
                  <a:solidFill>
                    <a:srgbClr val="FFFF99"/>
                  </a:solidFill>
                </a:rPr>
                <a:t>À</a:t>
              </a:r>
              <a:endParaRPr lang="en-US" altLang="en-US" sz="2800" b="1" dirty="0">
                <a:solidFill>
                  <a:srgbClr val="FFFF99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38008" name="AutoShape 151"/>
            <p:cNvSpPr>
              <a:spLocks noChangeArrowheads="1"/>
            </p:cNvSpPr>
            <p:nvPr/>
          </p:nvSpPr>
          <p:spPr bwMode="auto">
            <a:xfrm>
              <a:off x="192" y="1392"/>
              <a:ext cx="336" cy="336"/>
            </a:xfrm>
            <a:prstGeom prst="actionButtonBlank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rgbClr val="FFFF99"/>
                  </a:solidFill>
                  <a:latin typeface=".VnTimeH" panose="020B7200000000000000" pitchFamily="34" charset="0"/>
                </a:rPr>
                <a:t>T</a:t>
              </a:r>
              <a:endParaRPr lang="en-US" altLang="en-US" sz="2800" b="1">
                <a:solidFill>
                  <a:srgbClr val="FFFF99"/>
                </a:solidFill>
                <a:latin typeface=".VnTimeH" panose="020B7200000000000000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8009" name="AutoShape 152"/>
            <p:cNvSpPr>
              <a:spLocks noChangeArrowheads="1"/>
            </p:cNvSpPr>
            <p:nvPr/>
          </p:nvSpPr>
          <p:spPr bwMode="auto">
            <a:xfrm>
              <a:off x="192" y="1728"/>
              <a:ext cx="336" cy="336"/>
            </a:xfrm>
            <a:prstGeom prst="actionButtonBlank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rgbClr val="FFFF99"/>
                  </a:solidFill>
                </a:rPr>
                <a:t>R</a:t>
              </a:r>
              <a:endParaRPr lang="en-US" altLang="en-US" sz="2800" b="1">
                <a:solidFill>
                  <a:srgbClr val="FFFF99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38010" name="AutoShape 153"/>
            <p:cNvSpPr>
              <a:spLocks noChangeArrowheads="1"/>
            </p:cNvSpPr>
            <p:nvPr/>
          </p:nvSpPr>
          <p:spPr bwMode="auto">
            <a:xfrm>
              <a:off x="192" y="2064"/>
              <a:ext cx="336" cy="336"/>
            </a:xfrm>
            <a:prstGeom prst="actionButtonBlank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rgbClr val="FFFF99"/>
                  </a:solidFill>
                </a:rPr>
                <a:t>Ầ</a:t>
              </a:r>
              <a:endParaRPr lang="en-US" altLang="en-US" sz="2800" b="1">
                <a:solidFill>
                  <a:srgbClr val="FFFF99"/>
                </a:solidFill>
                <a:cs typeface="Times New Roman" panose="02020603050405020304" pitchFamily="18" charset="0"/>
              </a:endParaRPr>
            </a:p>
          </p:txBody>
        </p:sp>
      </p:grpSp>
      <p:grpSp>
        <p:nvGrpSpPr>
          <p:cNvPr id="177306" name="Group 154"/>
          <p:cNvGrpSpPr>
            <a:grpSpLocks/>
          </p:cNvGrpSpPr>
          <p:nvPr/>
        </p:nvGrpSpPr>
        <p:grpSpPr bwMode="auto">
          <a:xfrm>
            <a:off x="2081214" y="4629150"/>
            <a:ext cx="6376987" cy="552450"/>
            <a:chOff x="357" y="2916"/>
            <a:chExt cx="4017" cy="348"/>
          </a:xfrm>
          <a:solidFill>
            <a:schemeClr val="tx2">
              <a:lumMod val="50000"/>
            </a:schemeClr>
          </a:solidFill>
        </p:grpSpPr>
        <p:sp>
          <p:nvSpPr>
            <p:cNvPr id="37992" name="AutoShape 155"/>
            <p:cNvSpPr>
              <a:spLocks noChangeArrowheads="1"/>
            </p:cNvSpPr>
            <p:nvPr/>
          </p:nvSpPr>
          <p:spPr bwMode="auto">
            <a:xfrm>
              <a:off x="1659" y="2916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Ế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993" name="AutoShape 156"/>
            <p:cNvSpPr>
              <a:spLocks noChangeArrowheads="1"/>
            </p:cNvSpPr>
            <p:nvPr/>
          </p:nvSpPr>
          <p:spPr bwMode="auto">
            <a:xfrm>
              <a:off x="2331" y="2916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N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994" name="AutoShape 157"/>
            <p:cNvSpPr>
              <a:spLocks noChangeArrowheads="1"/>
            </p:cNvSpPr>
            <p:nvPr/>
          </p:nvSpPr>
          <p:spPr bwMode="auto">
            <a:xfrm>
              <a:off x="678" y="2925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H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995" name="AutoShape 158"/>
            <p:cNvSpPr>
              <a:spLocks noChangeArrowheads="1"/>
            </p:cNvSpPr>
            <p:nvPr/>
          </p:nvSpPr>
          <p:spPr bwMode="auto">
            <a:xfrm>
              <a:off x="1005" y="2925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U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996" name="AutoShape 159"/>
            <p:cNvSpPr>
              <a:spLocks noChangeArrowheads="1"/>
            </p:cNvSpPr>
            <p:nvPr/>
          </p:nvSpPr>
          <p:spPr bwMode="auto">
            <a:xfrm>
              <a:off x="3327" y="2916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G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997" name="AutoShape 160"/>
            <p:cNvSpPr>
              <a:spLocks noChangeArrowheads="1"/>
            </p:cNvSpPr>
            <p:nvPr/>
          </p:nvSpPr>
          <p:spPr bwMode="auto">
            <a:xfrm>
              <a:off x="2655" y="2916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Ô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998" name="AutoShape 161"/>
            <p:cNvSpPr>
              <a:spLocks noChangeArrowheads="1"/>
            </p:cNvSpPr>
            <p:nvPr/>
          </p:nvSpPr>
          <p:spPr bwMode="auto">
            <a:xfrm>
              <a:off x="2991" y="2916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N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999" name="AutoShape 162"/>
            <p:cNvSpPr>
              <a:spLocks noChangeArrowheads="1"/>
            </p:cNvSpPr>
            <p:nvPr/>
          </p:nvSpPr>
          <p:spPr bwMode="auto">
            <a:xfrm>
              <a:off x="3681" y="2916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S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00" name="AutoShape 163"/>
            <p:cNvSpPr>
              <a:spLocks noChangeArrowheads="1"/>
            </p:cNvSpPr>
            <p:nvPr/>
          </p:nvSpPr>
          <p:spPr bwMode="auto">
            <a:xfrm>
              <a:off x="357" y="2928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K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01" name="AutoShape 164"/>
            <p:cNvSpPr>
              <a:spLocks noChangeArrowheads="1"/>
            </p:cNvSpPr>
            <p:nvPr/>
          </p:nvSpPr>
          <p:spPr bwMode="auto">
            <a:xfrm>
              <a:off x="1332" y="2916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Y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02" name="AutoShape 165"/>
            <p:cNvSpPr>
              <a:spLocks noChangeArrowheads="1"/>
            </p:cNvSpPr>
            <p:nvPr/>
          </p:nvSpPr>
          <p:spPr bwMode="auto">
            <a:xfrm>
              <a:off x="4005" y="2916"/>
              <a:ext cx="369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Ứ</a:t>
              </a:r>
              <a:endParaRPr lang="en-US" altLang="en-US" sz="28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03" name="AutoShape 166"/>
            <p:cNvSpPr>
              <a:spLocks noChangeArrowheads="1"/>
            </p:cNvSpPr>
            <p:nvPr/>
          </p:nvSpPr>
          <p:spPr bwMode="auto">
            <a:xfrm>
              <a:off x="1986" y="2927"/>
              <a:ext cx="336" cy="336"/>
            </a:xfrm>
            <a:prstGeom prst="actionButtonBlank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r>
                <a:rPr lang="en-US" altLang="en-US" sz="28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Seagull" panose="02040603050506020204" pitchFamily="18" charset="0"/>
                </a:rPr>
                <a:t>N</a:t>
              </a:r>
              <a:endParaRPr lang="en-US" altLang="en-US" sz="2800" b="1">
                <a:solidFill>
                  <a:schemeClr val="accent4">
                    <a:lumMod val="40000"/>
                    <a:lumOff val="60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9862" name="Oval 167"/>
          <p:cNvSpPr>
            <a:spLocks noChangeArrowheads="1"/>
          </p:cNvSpPr>
          <p:nvPr/>
        </p:nvSpPr>
        <p:spPr bwMode="auto">
          <a:xfrm>
            <a:off x="1600200" y="1462088"/>
            <a:ext cx="457200" cy="442912"/>
          </a:xfrm>
          <a:prstGeom prst="ellipse">
            <a:avLst/>
          </a:prstGeom>
          <a:solidFill>
            <a:srgbClr val="FF5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>
                <a:latin typeface="UTM Seagull" panose="02040603050506020204" pitchFamily="18" charset="0"/>
              </a:rPr>
              <a:t>1</a:t>
            </a:r>
            <a:endParaRPr lang="en-US" altLang="en-US">
              <a:latin typeface="UTM Seagull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9863" name="Oval 168"/>
          <p:cNvSpPr>
            <a:spLocks noChangeArrowheads="1"/>
          </p:cNvSpPr>
          <p:nvPr/>
        </p:nvSpPr>
        <p:spPr bwMode="auto">
          <a:xfrm>
            <a:off x="1600200" y="2057400"/>
            <a:ext cx="457200" cy="457200"/>
          </a:xfrm>
          <a:prstGeom prst="ellipse">
            <a:avLst/>
          </a:prstGeom>
          <a:solidFill>
            <a:srgbClr val="FF5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>
                <a:latin typeface="UTM Seagull" panose="02040603050506020204" pitchFamily="18" charset="0"/>
              </a:rPr>
              <a:t>2</a:t>
            </a:r>
            <a:endParaRPr lang="en-US" altLang="en-US">
              <a:latin typeface="UTM Seagull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9864" name="Oval 169"/>
          <p:cNvSpPr>
            <a:spLocks noChangeArrowheads="1"/>
          </p:cNvSpPr>
          <p:nvPr/>
        </p:nvSpPr>
        <p:spPr bwMode="auto">
          <a:xfrm>
            <a:off x="1600200" y="2586038"/>
            <a:ext cx="457200" cy="461962"/>
          </a:xfrm>
          <a:prstGeom prst="ellipse">
            <a:avLst/>
          </a:prstGeom>
          <a:solidFill>
            <a:srgbClr val="FF5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>
                <a:latin typeface="UTM Seagull" panose="02040603050506020204" pitchFamily="18" charset="0"/>
              </a:rPr>
              <a:t>3</a:t>
            </a:r>
            <a:endParaRPr lang="en-US" altLang="en-US">
              <a:latin typeface="UTM Seagull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9865" name="Oval 170"/>
          <p:cNvSpPr>
            <a:spLocks noChangeArrowheads="1"/>
          </p:cNvSpPr>
          <p:nvPr/>
        </p:nvSpPr>
        <p:spPr bwMode="auto">
          <a:xfrm>
            <a:off x="1600200" y="3124200"/>
            <a:ext cx="457200" cy="457200"/>
          </a:xfrm>
          <a:prstGeom prst="ellipse">
            <a:avLst/>
          </a:prstGeom>
          <a:solidFill>
            <a:srgbClr val="FF5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>
                <a:latin typeface="UTM Seagull" panose="02040603050506020204" pitchFamily="18" charset="0"/>
              </a:rPr>
              <a:t>4</a:t>
            </a:r>
            <a:endParaRPr lang="en-US" altLang="en-US">
              <a:latin typeface="UTM Seagull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9866" name="Oval 171"/>
          <p:cNvSpPr>
            <a:spLocks noChangeArrowheads="1"/>
          </p:cNvSpPr>
          <p:nvPr/>
        </p:nvSpPr>
        <p:spPr bwMode="auto">
          <a:xfrm>
            <a:off x="1600200" y="3629025"/>
            <a:ext cx="457200" cy="457200"/>
          </a:xfrm>
          <a:prstGeom prst="ellipse">
            <a:avLst/>
          </a:prstGeom>
          <a:solidFill>
            <a:srgbClr val="FF5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>
                <a:latin typeface="UTM Seagull" panose="02040603050506020204" pitchFamily="18" charset="0"/>
              </a:rPr>
              <a:t>5</a:t>
            </a:r>
            <a:endParaRPr lang="en-US" altLang="en-US">
              <a:latin typeface="UTM Seagull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9867" name="Oval 172"/>
          <p:cNvSpPr>
            <a:spLocks noChangeArrowheads="1"/>
          </p:cNvSpPr>
          <p:nvPr/>
        </p:nvSpPr>
        <p:spPr bwMode="auto">
          <a:xfrm>
            <a:off x="1600200" y="4114800"/>
            <a:ext cx="457200" cy="457200"/>
          </a:xfrm>
          <a:prstGeom prst="ellipse">
            <a:avLst/>
          </a:prstGeom>
          <a:solidFill>
            <a:srgbClr val="FF5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>
                <a:latin typeface="UTM Seagull" panose="02040603050506020204" pitchFamily="18" charset="0"/>
              </a:rPr>
              <a:t>6</a:t>
            </a:r>
            <a:endParaRPr lang="en-US" altLang="en-US">
              <a:latin typeface="UTM Seagull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9868" name="Oval 173"/>
          <p:cNvSpPr>
            <a:spLocks noChangeArrowheads="1"/>
          </p:cNvSpPr>
          <p:nvPr/>
        </p:nvSpPr>
        <p:spPr bwMode="auto">
          <a:xfrm>
            <a:off x="1600200" y="4695825"/>
            <a:ext cx="457200" cy="457200"/>
          </a:xfrm>
          <a:prstGeom prst="ellipse">
            <a:avLst/>
          </a:prstGeom>
          <a:solidFill>
            <a:srgbClr val="FF5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>
                <a:latin typeface="UTM Seagull" panose="02040603050506020204" pitchFamily="18" charset="0"/>
              </a:rPr>
              <a:t>7</a:t>
            </a:r>
            <a:endParaRPr lang="en-US" altLang="en-US">
              <a:latin typeface="UTM Seagull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77326" name="Rectangle 174"/>
          <p:cNvSpPr>
            <a:spLocks noChangeArrowheads="1"/>
          </p:cNvSpPr>
          <p:nvPr/>
        </p:nvSpPr>
        <p:spPr bwMode="auto">
          <a:xfrm>
            <a:off x="2030415" y="5286375"/>
            <a:ext cx="92202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1/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Từ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gồm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9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chữ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cái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.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Tên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chức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quan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,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tuyển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mộ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người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đi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khẩn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hoang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ở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nhà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Trần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.</a:t>
            </a:r>
          </a:p>
        </p:txBody>
      </p:sp>
      <p:sp>
        <p:nvSpPr>
          <p:cNvPr id="177327" name="Rectangle 175"/>
          <p:cNvSpPr>
            <a:spLocks noChangeArrowheads="1"/>
          </p:cNvSpPr>
          <p:nvPr/>
        </p:nvSpPr>
        <p:spPr bwMode="auto">
          <a:xfrm>
            <a:off x="1152526" y="5172075"/>
            <a:ext cx="9879015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3/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Từ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gồm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6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chữ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cái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.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Tên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chức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quan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trông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coi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việc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đắp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đê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và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bảo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vệ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đê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điều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 ở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nhà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Trần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.</a:t>
            </a:r>
          </a:p>
        </p:txBody>
      </p:sp>
      <p:sp>
        <p:nvSpPr>
          <p:cNvPr id="177328" name="Rectangle 176"/>
          <p:cNvSpPr>
            <a:spLocks noChangeArrowheads="1"/>
          </p:cNvSpPr>
          <p:nvPr/>
        </p:nvSpPr>
        <p:spPr bwMode="auto">
          <a:xfrm>
            <a:off x="1487489" y="5328155"/>
            <a:ext cx="9296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2/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Từ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gồm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12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chữ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cái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.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Tên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người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con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gái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vua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Lý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Huệ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Tông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được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truyền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ngôi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.</a:t>
            </a:r>
          </a:p>
        </p:txBody>
      </p:sp>
      <p:sp>
        <p:nvSpPr>
          <p:cNvPr id="177329" name="Rectangle 177"/>
          <p:cNvSpPr>
            <a:spLocks noChangeArrowheads="1"/>
          </p:cNvSpPr>
          <p:nvPr/>
        </p:nvSpPr>
        <p:spPr bwMode="auto">
          <a:xfrm>
            <a:off x="1639889" y="5495169"/>
            <a:ext cx="9144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4/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Từ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gồm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15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chữ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cái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.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Các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vua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Trần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đặt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lệ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nhường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ngôi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sớm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cho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con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và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tự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xưng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là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gì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?</a:t>
            </a:r>
          </a:p>
        </p:txBody>
      </p:sp>
      <p:sp>
        <p:nvSpPr>
          <p:cNvPr id="177330" name="Rectangle 178"/>
          <p:cNvSpPr>
            <a:spLocks noChangeArrowheads="1"/>
          </p:cNvSpPr>
          <p:nvPr/>
        </p:nvSpPr>
        <p:spPr bwMode="auto">
          <a:xfrm>
            <a:off x="1152526" y="5497098"/>
            <a:ext cx="91440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UTM Seagull" panose="02040603050506020204" pitchFamily="18" charset="0"/>
                <a:ea typeface="SimSun" pitchFamily="2" charset="-122"/>
              </a:rPr>
              <a:t>     </a:t>
            </a:r>
            <a:r>
              <a:rPr lang="en-US" altLang="zh-CN" sz="3200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5/ </a:t>
            </a:r>
            <a:r>
              <a:rPr lang="en-US" altLang="zh-CN" sz="3200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Từ</a:t>
            </a:r>
            <a:r>
              <a:rPr lang="en-US" altLang="zh-CN" sz="3200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 </a:t>
            </a:r>
            <a:r>
              <a:rPr lang="en-US" altLang="zh-CN" sz="3200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gồm</a:t>
            </a:r>
            <a:r>
              <a:rPr lang="en-US" altLang="zh-CN" sz="3200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 8 </a:t>
            </a:r>
            <a:r>
              <a:rPr lang="en-US" altLang="zh-CN" sz="3200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chữ</a:t>
            </a:r>
            <a:r>
              <a:rPr lang="en-US" altLang="zh-CN" sz="3200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 </a:t>
            </a:r>
            <a:r>
              <a:rPr lang="en-US" altLang="zh-CN" sz="3200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cái</a:t>
            </a:r>
            <a:r>
              <a:rPr lang="en-US" altLang="zh-CN" sz="3200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. </a:t>
            </a:r>
            <a:r>
              <a:rPr lang="en-US" altLang="zh-CN" sz="3200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Tên</a:t>
            </a:r>
            <a:r>
              <a:rPr lang="en-US" altLang="zh-CN" sz="3200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 </a:t>
            </a:r>
            <a:r>
              <a:rPr lang="en-US" altLang="zh-CN" sz="3200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vị</a:t>
            </a:r>
            <a:r>
              <a:rPr lang="en-US" altLang="zh-CN" sz="3200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 </a:t>
            </a:r>
            <a:r>
              <a:rPr lang="en-US" altLang="zh-CN" sz="3200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vua</a:t>
            </a:r>
            <a:r>
              <a:rPr lang="en-US" altLang="zh-CN" sz="3200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 </a:t>
            </a:r>
            <a:r>
              <a:rPr lang="en-US" altLang="zh-CN" sz="3200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đầu</a:t>
            </a:r>
            <a:r>
              <a:rPr lang="en-US" altLang="zh-CN" sz="3200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 </a:t>
            </a:r>
            <a:r>
              <a:rPr lang="en-US" altLang="zh-CN" sz="3200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tiên</a:t>
            </a:r>
            <a:r>
              <a:rPr lang="en-US" altLang="zh-CN" sz="3200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 </a:t>
            </a:r>
            <a:r>
              <a:rPr lang="en-US" altLang="zh-CN" sz="3200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nhà</a:t>
            </a:r>
            <a:r>
              <a:rPr lang="en-US" altLang="zh-CN" sz="3200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 </a:t>
            </a:r>
            <a:r>
              <a:rPr lang="en-US" altLang="zh-CN" sz="3200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Trần</a:t>
            </a:r>
            <a:r>
              <a:rPr lang="en-US" altLang="zh-CN" sz="3200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.</a:t>
            </a:r>
            <a:r>
              <a:rPr lang="en-US" altLang="zh-CN" sz="36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UTM Seagull" panose="02040603050506020204" pitchFamily="18" charset="0"/>
                <a:ea typeface="SimSun" pitchFamily="2" charset="-122"/>
              </a:rPr>
              <a:t> </a:t>
            </a:r>
          </a:p>
        </p:txBody>
      </p:sp>
      <p:sp>
        <p:nvSpPr>
          <p:cNvPr id="177331" name="Rectangle 179"/>
          <p:cNvSpPr>
            <a:spLocks noChangeArrowheads="1"/>
          </p:cNvSpPr>
          <p:nvPr/>
        </p:nvSpPr>
        <p:spPr bwMode="auto">
          <a:xfrm>
            <a:off x="1447800" y="5332665"/>
            <a:ext cx="93726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UTM Seagull" panose="02040603050506020204" pitchFamily="18" charset="0"/>
                <a:ea typeface="SimSun" pitchFamily="2" charset="-122"/>
              </a:rPr>
              <a:t> </a:t>
            </a:r>
            <a:r>
              <a:rPr lang="en-US" altLang="zh-CN" sz="3200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7/ </a:t>
            </a:r>
            <a:r>
              <a:rPr lang="en-US" altLang="zh-CN" sz="3200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Từ</a:t>
            </a:r>
            <a:r>
              <a:rPr lang="en-US" altLang="zh-CN" sz="3200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 </a:t>
            </a:r>
            <a:r>
              <a:rPr lang="en-US" altLang="zh-CN" sz="3200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gồm</a:t>
            </a:r>
            <a:r>
              <a:rPr lang="en-US" altLang="zh-CN" sz="3200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 12 </a:t>
            </a:r>
            <a:r>
              <a:rPr lang="en-US" altLang="zh-CN" sz="3200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chữ</a:t>
            </a:r>
            <a:r>
              <a:rPr lang="en-US" altLang="zh-CN" sz="3200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 </a:t>
            </a:r>
            <a:r>
              <a:rPr lang="en-US" altLang="zh-CN" sz="3200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cái</a:t>
            </a:r>
            <a:r>
              <a:rPr lang="en-US" altLang="zh-CN" sz="3200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. </a:t>
            </a:r>
            <a:r>
              <a:rPr lang="en-US" altLang="zh-CN" sz="3200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Tên</a:t>
            </a:r>
            <a:r>
              <a:rPr lang="en-US" altLang="zh-CN" sz="3200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 </a:t>
            </a:r>
            <a:r>
              <a:rPr lang="en-US" altLang="zh-CN" sz="3200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chức</a:t>
            </a:r>
            <a:r>
              <a:rPr lang="en-US" altLang="zh-CN" sz="3200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 </a:t>
            </a:r>
            <a:r>
              <a:rPr lang="en-US" altLang="zh-CN" sz="3200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quan</a:t>
            </a:r>
            <a:r>
              <a:rPr lang="en-US" altLang="zh-CN" sz="3200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 </a:t>
            </a:r>
            <a:r>
              <a:rPr lang="en-US" altLang="zh-CN" sz="3200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chăm</a:t>
            </a:r>
            <a:r>
              <a:rPr lang="en-US" altLang="zh-CN" sz="3200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 lo, </a:t>
            </a:r>
            <a:r>
              <a:rPr lang="en-US" altLang="zh-CN" sz="3200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khuyến</a:t>
            </a:r>
            <a:r>
              <a:rPr lang="en-US" altLang="zh-CN" sz="3200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 </a:t>
            </a:r>
            <a:r>
              <a:rPr lang="en-US" altLang="zh-CN" sz="3200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khích</a:t>
            </a:r>
            <a:r>
              <a:rPr lang="en-US" altLang="zh-CN" sz="3200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 </a:t>
            </a:r>
            <a:r>
              <a:rPr lang="en-US" altLang="zh-CN" sz="3200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nông</a:t>
            </a:r>
            <a:r>
              <a:rPr lang="en-US" altLang="zh-CN" sz="3200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 </a:t>
            </a:r>
            <a:r>
              <a:rPr lang="en-US" altLang="zh-CN" sz="3200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dân</a:t>
            </a:r>
            <a:r>
              <a:rPr lang="en-US" altLang="zh-CN" sz="3200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 </a:t>
            </a:r>
            <a:r>
              <a:rPr lang="en-US" altLang="zh-CN" sz="3200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sản</a:t>
            </a:r>
            <a:r>
              <a:rPr lang="en-US" altLang="zh-CN" sz="3200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 </a:t>
            </a:r>
            <a:r>
              <a:rPr lang="en-US" altLang="zh-CN" sz="3200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xuất</a:t>
            </a:r>
            <a:r>
              <a:rPr lang="en-US" altLang="zh-CN" sz="3200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 ở </a:t>
            </a:r>
            <a:r>
              <a:rPr lang="en-US" altLang="zh-CN" sz="3200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nhà</a:t>
            </a:r>
            <a:r>
              <a:rPr lang="en-US" altLang="zh-CN" sz="3200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 </a:t>
            </a:r>
            <a:r>
              <a:rPr lang="en-US" altLang="zh-CN" sz="3200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Trần</a:t>
            </a:r>
            <a:r>
              <a:rPr lang="en-US" altLang="zh-CN" sz="3200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.</a:t>
            </a:r>
            <a:endParaRPr lang="en-US" altLang="zh-CN" sz="3200" b="1" dirty="0">
              <a:solidFill>
                <a:schemeClr val="accent2">
                  <a:lumMod val="75000"/>
                </a:schemeClr>
              </a:solidFill>
              <a:latin typeface="UTM Seagull" panose="02040603050506020204" pitchFamily="18" charset="0"/>
              <a:ea typeface="SimSun" pitchFamily="2" charset="-122"/>
            </a:endParaRPr>
          </a:p>
        </p:txBody>
      </p:sp>
      <p:sp>
        <p:nvSpPr>
          <p:cNvPr id="177332" name="Rectangle 180"/>
          <p:cNvSpPr>
            <a:spLocks noChangeArrowheads="1"/>
          </p:cNvSpPr>
          <p:nvPr/>
        </p:nvSpPr>
        <p:spPr bwMode="auto">
          <a:xfrm>
            <a:off x="747713" y="5519485"/>
            <a:ext cx="952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UTM Seagull" panose="02040603050506020204" pitchFamily="18" charset="0"/>
                <a:ea typeface="SimSun" pitchFamily="2" charset="-122"/>
              </a:rPr>
              <a:t>     </a:t>
            </a:r>
            <a:r>
              <a:rPr lang="en-US" altLang="zh-CN" sz="3200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6/ </a:t>
            </a:r>
            <a:r>
              <a:rPr lang="en-US" altLang="zh-CN" sz="3200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Từ</a:t>
            </a:r>
            <a:r>
              <a:rPr lang="en-US" altLang="zh-CN" sz="3200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 </a:t>
            </a:r>
            <a:r>
              <a:rPr lang="en-US" altLang="zh-CN" sz="3200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gồm</a:t>
            </a:r>
            <a:r>
              <a:rPr lang="en-US" altLang="zh-CN" sz="3200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 9 </a:t>
            </a:r>
            <a:r>
              <a:rPr lang="en-US" altLang="zh-CN" sz="3200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chữ</a:t>
            </a:r>
            <a:r>
              <a:rPr lang="en-US" altLang="zh-CN" sz="3200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 </a:t>
            </a:r>
            <a:r>
              <a:rPr lang="en-US" altLang="zh-CN" sz="3200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cái</a:t>
            </a:r>
            <a:r>
              <a:rPr lang="en-US" altLang="zh-CN" sz="3200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. Ai </a:t>
            </a:r>
            <a:r>
              <a:rPr lang="en-US" altLang="zh-CN" sz="3200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tìm</a:t>
            </a:r>
            <a:r>
              <a:rPr lang="en-US" altLang="zh-CN" sz="3200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 </a:t>
            </a:r>
            <a:r>
              <a:rPr lang="en-US" altLang="zh-CN" sz="3200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cách</a:t>
            </a:r>
            <a:r>
              <a:rPr lang="en-US" altLang="zh-CN" sz="3200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 </a:t>
            </a:r>
            <a:r>
              <a:rPr lang="en-US" altLang="zh-CN" sz="3200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để</a:t>
            </a:r>
            <a:r>
              <a:rPr lang="en-US" altLang="zh-CN" sz="3200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 </a:t>
            </a:r>
            <a:r>
              <a:rPr lang="en-US" altLang="zh-CN" sz="3200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Lý</a:t>
            </a:r>
            <a:r>
              <a:rPr lang="en-US" altLang="zh-CN" sz="3200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 </a:t>
            </a:r>
            <a:r>
              <a:rPr lang="en-US" altLang="zh-CN" sz="3200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Chiêu</a:t>
            </a:r>
            <a:r>
              <a:rPr lang="en-US" altLang="zh-CN" sz="3200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 </a:t>
            </a:r>
            <a:r>
              <a:rPr lang="en-US" altLang="zh-CN" sz="3200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Hoàng</a:t>
            </a:r>
            <a:r>
              <a:rPr lang="en-US" altLang="zh-CN" sz="3200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 </a:t>
            </a:r>
            <a:r>
              <a:rPr lang="en-US" altLang="zh-CN" sz="3200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lấy</a:t>
            </a:r>
            <a:r>
              <a:rPr lang="en-US" altLang="zh-CN" sz="3200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 </a:t>
            </a:r>
            <a:r>
              <a:rPr lang="en-US" altLang="zh-CN" sz="3200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Trần</a:t>
            </a:r>
            <a:r>
              <a:rPr lang="en-US" altLang="zh-CN" sz="3200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 </a:t>
            </a:r>
            <a:r>
              <a:rPr lang="en-US" altLang="zh-CN" sz="3200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Cảnh</a:t>
            </a:r>
            <a:r>
              <a:rPr lang="en-US" altLang="zh-CN" sz="3200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ea typeface="SimSun" pitchFamily="2" charset="-122"/>
              </a:rPr>
              <a:t>?</a:t>
            </a:r>
          </a:p>
        </p:txBody>
      </p:sp>
      <p:sp>
        <p:nvSpPr>
          <p:cNvPr id="2" name="Rectangle 1"/>
          <p:cNvSpPr/>
          <p:nvPr/>
        </p:nvSpPr>
        <p:spPr>
          <a:xfrm>
            <a:off x="-1796140" y="11650915"/>
            <a:ext cx="33201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Nguồn</a:t>
            </a:r>
            <a:r>
              <a:rPr lang="en-US" dirty="0"/>
              <a:t> </a:t>
            </a:r>
            <a:r>
              <a:rPr lang="en-US" dirty="0" err="1"/>
              <a:t>tham</a:t>
            </a:r>
            <a:r>
              <a:rPr lang="en-US" dirty="0"/>
              <a:t> </a:t>
            </a:r>
            <a:r>
              <a:rPr lang="en-US" dirty="0" err="1"/>
              <a:t>khảo</a:t>
            </a:r>
            <a:r>
              <a:rPr lang="en-US" dirty="0"/>
              <a:t>: </a:t>
            </a:r>
            <a:r>
              <a:rPr lang="en-US" dirty="0" err="1"/>
              <a:t>Baigiangviolet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7323139" y="186035"/>
            <a:ext cx="4660250" cy="923330"/>
          </a:xfrm>
          <a:prstGeom prst="rect">
            <a:avLst/>
          </a:prstGeom>
          <a:solidFill>
            <a:schemeClr val="bg2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Flamenco" panose="02040603050506020204" pitchFamily="18" charset="0"/>
              </a:rPr>
              <a:t>TRÒ CHƠI Ô CHỮ</a:t>
            </a:r>
          </a:p>
        </p:txBody>
      </p:sp>
    </p:spTree>
    <p:extLst>
      <p:ext uri="{BB962C8B-B14F-4D97-AF65-F5344CB8AC3E}">
        <p14:creationId xmlns:p14="http://schemas.microsoft.com/office/powerpoint/2010/main" val="525805114"/>
      </p:ext>
    </p:extLst>
  </p:cSld>
  <p:clrMapOvr>
    <a:masterClrMapping/>
  </p:clrMapOvr>
  <p:transition>
    <p:comb dir="vert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1772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 ta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11" dur="2000"/>
                                        <p:tgtEl>
                                          <p:spTgt spid="1772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7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98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73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7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7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5" dur="2000"/>
                                        <p:tgtEl>
                                          <p:spTgt spid="1772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&amp;T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3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27" dur="500"/>
                                        <p:tgtEl>
                                          <p:spTgt spid="1773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7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86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98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 nodeType="clickPar">
                      <p:stCondLst>
                        <p:cond delay="0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73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7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7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1" dur="2000"/>
                                        <p:tgtEl>
                                          <p:spTgt spid="1772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&amp;T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3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43" dur="500"/>
                                        <p:tgtEl>
                                          <p:spTgt spid="1773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7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863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98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 nodeType="clickPar">
                      <p:stCondLst>
                        <p:cond delay="0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773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7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7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7" dur="2000"/>
                                        <p:tgtEl>
                                          <p:spTgt spid="1772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&amp;T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13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59" dur="500"/>
                                        <p:tgtEl>
                                          <p:spTgt spid="1773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7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866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98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 nodeType="clickPar">
                      <p:stCondLst>
                        <p:cond delay="0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773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77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7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3" dur="2000"/>
                                        <p:tgtEl>
                                          <p:spTgt spid="1773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&amp;T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3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75" dur="500"/>
                                        <p:tgtEl>
                                          <p:spTgt spid="1773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7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868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98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 nodeType="clickPar">
                      <p:stCondLst>
                        <p:cond delay="0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773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77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77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89" dur="2000"/>
                                        <p:tgtEl>
                                          <p:spTgt spid="1772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&amp;T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13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91" dur="500"/>
                                        <p:tgtEl>
                                          <p:spTgt spid="1773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7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865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298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 nodeType="clickPar">
                      <p:stCondLst>
                        <p:cond delay="0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773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77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77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5" dur="2000"/>
                                        <p:tgtEl>
                                          <p:spTgt spid="1772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&amp;T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6" presetID="13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107" dur="500"/>
                                        <p:tgtEl>
                                          <p:spTgt spid="1773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7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864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298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 nodeType="clickPar">
                      <p:stCondLst>
                        <p:cond delay="0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1773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77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77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1" dur="2000"/>
                                        <p:tgtEl>
                                          <p:spTgt spid="1772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&amp;T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2" presetID="13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123" dur="500"/>
                                        <p:tgtEl>
                                          <p:spTgt spid="1773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7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867"/>
                  </p:tgtEl>
                </p:cond>
              </p:nextCondLst>
            </p:seq>
          </p:childTnLst>
        </p:cTn>
      </p:par>
    </p:tnLst>
    <p:bldLst>
      <p:bldP spid="177326" grpId="0"/>
      <p:bldP spid="177326" grpId="1"/>
      <p:bldP spid="177327" grpId="0"/>
      <p:bldP spid="177327" grpId="1"/>
      <p:bldP spid="177328" grpId="0"/>
      <p:bldP spid="177328" grpId="1"/>
      <p:bldP spid="177329" grpId="0"/>
      <p:bldP spid="177329" grpId="1"/>
      <p:bldP spid="177330" grpId="0"/>
      <p:bldP spid="177330" grpId="1"/>
      <p:bldP spid="177331" grpId="0"/>
      <p:bldP spid="177331" grpId="1"/>
      <p:bldP spid="177332" grpId="0"/>
      <p:bldP spid="177332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31473" y="316454"/>
            <a:ext cx="4998228" cy="1386604"/>
          </a:xfrm>
          <a:solidFill>
            <a:schemeClr val="tx1">
              <a:lumMod val="50000"/>
              <a:lumOff val="50000"/>
              <a:alpha val="24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US" sz="8000" b="1" dirty="0">
                <a:latin typeface="UTM Futura Extra" panose="02040603050506020204" pitchFamily="18" charset="0"/>
              </a:rPr>
              <a:t>DẶN DÒ</a:t>
            </a:r>
            <a:endParaRPr lang="en-US" sz="7800" b="1" dirty="0">
              <a:latin typeface="UTM Futura Extra" panose="020406030505060202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234593" y="501924"/>
            <a:ext cx="432362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  <a:latin typeface="UTM Futura Extra" panose="02040603050506020204" pitchFamily="18" charset="0"/>
              </a:rPr>
              <a:t>D Ặ N D Ò</a:t>
            </a: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35992" y="2280641"/>
            <a:ext cx="9026433" cy="34163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857250" marR="0" lvl="0" indent="-8572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Ôn</a:t>
            </a:r>
            <a:r>
              <a:rPr kumimoji="0" lang="en-US" sz="7200" b="0" i="0" u="none" strike="noStrike" kern="1200" cap="none" spc="0" normalizeH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7200" b="0" i="0" u="none" strike="noStrike" kern="1200" cap="none" spc="0" normalizeH="0" noProof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lại</a:t>
            </a:r>
            <a:r>
              <a:rPr kumimoji="0" lang="en-US" sz="7200" b="0" i="0" u="none" strike="noStrike" kern="1200" cap="none" spc="0" normalizeH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7200" b="0" i="0" u="none" strike="noStrike" kern="1200" cap="none" spc="0" normalizeH="0" noProof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bài</a:t>
            </a:r>
            <a:r>
              <a:rPr kumimoji="0" lang="en-US" sz="7200" b="0" i="0" u="none" strike="noStrike" kern="1200" cap="none" spc="0" normalizeH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7200" b="0" i="0" u="none" strike="noStrike" kern="1200" cap="none" spc="0" normalizeH="0" noProof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cũ</a:t>
            </a:r>
            <a:endParaRPr kumimoji="0" lang="en-US" sz="7200" b="0" i="0" u="none" strike="noStrike" kern="1200" cap="none" spc="0" normalizeH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UTM Nyala" panose="02040603050506020204" pitchFamily="18" charset="0"/>
              <a:ea typeface="+mn-ea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7200" baseline="0" dirty="0" err="1">
                <a:solidFill>
                  <a:schemeClr val="accent2">
                    <a:lumMod val="50000"/>
                  </a:schemeClr>
                </a:solidFill>
                <a:latin typeface="UTM Nyala" panose="02040603050506020204" pitchFamily="18" charset="0"/>
              </a:rPr>
              <a:t>Chuẩn</a:t>
            </a:r>
            <a:r>
              <a:rPr lang="en-US" sz="7200" baseline="0" dirty="0">
                <a:solidFill>
                  <a:schemeClr val="accent2">
                    <a:lumMod val="50000"/>
                  </a:schemeClr>
                </a:solidFill>
                <a:latin typeface="UTM Nyala" panose="02040603050506020204" pitchFamily="18" charset="0"/>
              </a:rPr>
              <a:t> </a:t>
            </a:r>
            <a:r>
              <a:rPr lang="en-US" sz="7200" baseline="0" dirty="0" err="1">
                <a:solidFill>
                  <a:schemeClr val="accent2">
                    <a:lumMod val="50000"/>
                  </a:schemeClr>
                </a:solidFill>
                <a:latin typeface="UTM Nyala" panose="02040603050506020204" pitchFamily="18" charset="0"/>
              </a:rPr>
              <a:t>bị</a:t>
            </a:r>
            <a:r>
              <a:rPr lang="en-US" sz="7200" dirty="0">
                <a:solidFill>
                  <a:schemeClr val="accent2">
                    <a:lumMod val="50000"/>
                  </a:schemeClr>
                </a:solidFill>
                <a:latin typeface="UTM Nyala" panose="02040603050506020204" pitchFamily="18" charset="0"/>
              </a:rPr>
              <a:t> </a:t>
            </a:r>
            <a:r>
              <a:rPr lang="en-US" sz="7200" dirty="0" err="1">
                <a:solidFill>
                  <a:schemeClr val="accent2">
                    <a:lumMod val="50000"/>
                  </a:schemeClr>
                </a:solidFill>
                <a:latin typeface="UTM Nyala" panose="02040603050506020204" pitchFamily="18" charset="0"/>
              </a:rPr>
              <a:t>bài</a:t>
            </a:r>
            <a:r>
              <a:rPr lang="en-US" sz="7200" dirty="0">
                <a:solidFill>
                  <a:schemeClr val="accent2">
                    <a:lumMod val="50000"/>
                  </a:schemeClr>
                </a:solidFill>
                <a:latin typeface="UTM Nyala" panose="02040603050506020204" pitchFamily="18" charset="0"/>
              </a:rPr>
              <a:t> </a:t>
            </a:r>
            <a:r>
              <a:rPr lang="en-US" sz="7200" dirty="0" err="1">
                <a:solidFill>
                  <a:schemeClr val="accent2">
                    <a:lumMod val="50000"/>
                  </a:schemeClr>
                </a:solidFill>
                <a:latin typeface="UTM Nyala" panose="02040603050506020204" pitchFamily="18" charset="0"/>
              </a:rPr>
              <a:t>sau</a:t>
            </a:r>
            <a:r>
              <a:rPr lang="en-US" sz="7200" dirty="0">
                <a:solidFill>
                  <a:schemeClr val="accent2">
                    <a:lumMod val="50000"/>
                  </a:schemeClr>
                </a:solidFill>
                <a:latin typeface="UTM Nyala" panose="02040603050506020204" pitchFamily="18" charset="0"/>
              </a:rPr>
              <a:t>: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Nhà</a:t>
            </a:r>
            <a:r>
              <a:rPr kumimoji="0" lang="en-US" sz="7200" b="1" i="0" u="none" strike="noStrike" kern="1200" cap="none" spc="0" normalizeH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7200" b="1" i="0" u="none" strike="noStrike" kern="1200" cap="none" spc="0" normalizeH="0" noProof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Trần</a:t>
            </a:r>
            <a:r>
              <a:rPr kumimoji="0" lang="en-US" sz="7200" b="1" i="0" u="none" strike="noStrike" kern="1200" cap="none" spc="0" normalizeH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7200" b="1" i="0" u="none" strike="noStrike" kern="1200" cap="none" spc="0" normalizeH="0" noProof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và</a:t>
            </a:r>
            <a:r>
              <a:rPr kumimoji="0" lang="en-US" sz="7200" b="1" i="0" u="none" strike="noStrike" kern="1200" cap="none" spc="0" normalizeH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7200" b="1" i="0" u="none" strike="noStrike" kern="1200" cap="none" spc="0" normalizeH="0" noProof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việc</a:t>
            </a:r>
            <a:r>
              <a:rPr kumimoji="0" lang="en-US" sz="7200" b="1" i="0" u="none" strike="noStrike" kern="1200" cap="none" spc="0" normalizeH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7200" b="1" i="0" u="none" strike="noStrike" kern="1200" cap="none" spc="0" normalizeH="0" noProof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đắp</a:t>
            </a:r>
            <a:r>
              <a:rPr kumimoji="0" lang="en-US" sz="7200" b="1" i="0" u="none" strike="noStrike" kern="1200" cap="none" spc="0" normalizeH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7200" b="1" i="0" u="none" strike="noStrike" kern="1200" cap="none" spc="0" normalizeH="0" noProof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đê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UTM Nyala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6032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35992" y="2280641"/>
            <a:ext cx="9026433" cy="31085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CẢM ƠN 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CÁC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EM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 ĐÃ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cs typeface="+mn-cs"/>
              </a:rPr>
              <a:t>THAM GIA TIẾT HỌC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UTM Nyala" panose="02040603050506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UTM Nyala" panose="02040603050506020204" pitchFamily="18" charset="0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3333135" y="9261987"/>
            <a:ext cx="2005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By: Hồng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LInh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2253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8305" y="-87061"/>
            <a:ext cx="8093301" cy="2892490"/>
          </a:xfrm>
          <a:noFill/>
        </p:spPr>
        <p:txBody>
          <a:bodyPr>
            <a:noAutofit/>
          </a:bodyPr>
          <a:lstStyle/>
          <a:p>
            <a:pPr algn="l"/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Futura Extra" panose="02040603050506020204" pitchFamily="18" charset="0"/>
              </a:rPr>
              <a:t>Dưới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Futura Extra" panose="02040603050506020204" pitchFamily="18" charset="0"/>
              </a:rPr>
              <a:t>thời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Futura Extra" panose="02040603050506020204" pitchFamily="18" charset="0"/>
              </a:rPr>
              <a:t>Lý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Futura Extra" panose="02040603050506020204" pitchFamily="18" charset="0"/>
              </a:rPr>
              <a:t>nhờ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Futura Extra" panose="02040603050506020204" pitchFamily="18" charset="0"/>
              </a:rPr>
              <a:t>đâu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Futura Extra" panose="02040603050506020204" pitchFamily="18" charset="0"/>
              </a:rPr>
              <a:t>mà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Futura Extra" panose="02040603050506020204" pitchFamily="18" charset="0"/>
              </a:rPr>
              <a:t>nhân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Futura Extra" panose="02040603050506020204" pitchFamily="18" charset="0"/>
              </a:rPr>
              <a:t>dân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Futura Extra" panose="02040603050506020204" pitchFamily="18" charset="0"/>
              </a:rPr>
              <a:t> ta </a:t>
            </a:r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Futura Extra" panose="02040603050506020204" pitchFamily="18" charset="0"/>
              </a:rPr>
              <a:t>đã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Futura Extra" panose="02040603050506020204" pitchFamily="18" charset="0"/>
              </a:rPr>
              <a:t>bảo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Futura Extra" panose="02040603050506020204" pitchFamily="18" charset="0"/>
              </a:rPr>
              <a:t>vệ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Futura Extra" panose="02040603050506020204" pitchFamily="18" charset="0"/>
              </a:rPr>
              <a:t>được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Futura Extra" panose="02040603050506020204" pitchFamily="18" charset="0"/>
              </a:rPr>
              <a:t>nền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Futura Extra" panose="02040603050506020204" pitchFamily="18" charset="0"/>
              </a:rPr>
              <a:t>độc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Futura Extra" panose="02040603050506020204" pitchFamily="18" charset="0"/>
              </a:rPr>
              <a:t>lập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Futura Extra" panose="02040603050506020204" pitchFamily="18" charset="0"/>
              </a:rPr>
              <a:t>của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Futura Extra" panose="02040603050506020204" pitchFamily="18" charset="0"/>
              </a:rPr>
              <a:t>đất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Futura Extra" panose="02040603050506020204" pitchFamily="18" charset="0"/>
              </a:rPr>
              <a:t>nước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Futura Extra" panose="02040603050506020204" pitchFamily="18" charset="0"/>
              </a:rPr>
              <a:t>. </a:t>
            </a:r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Futura Extra" panose="02040603050506020204" pitchFamily="18" charset="0"/>
              </a:rPr>
              <a:t>Đúng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Futura Extra" panose="02040603050506020204" pitchFamily="18" charset="0"/>
              </a:rPr>
              <a:t>ghi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Futura Extra" panose="02040603050506020204" pitchFamily="18" charset="0"/>
              </a:rPr>
              <a:t> Đ, </a:t>
            </a:r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Futura Extra" panose="02040603050506020204" pitchFamily="18" charset="0"/>
              </a:rPr>
              <a:t>sai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Futura Extra" panose="02040603050506020204" pitchFamily="18" charset="0"/>
              </a:rPr>
              <a:t>ghi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Futura Extra" panose="02040603050506020204" pitchFamily="18" charset="0"/>
              </a:rPr>
              <a:t> S:</a:t>
            </a:r>
            <a:b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Futura Extra" panose="02040603050506020204" pitchFamily="18" charset="0"/>
              </a:rPr>
            </a:br>
            <a:endParaRPr lang="en-US" sz="4400" b="1" dirty="0">
              <a:solidFill>
                <a:srgbClr val="C00000"/>
              </a:solidFill>
              <a:latin typeface="UTM Futura Extra" panose="02040603050506020204" pitchFamily="18" charset="0"/>
            </a:endParaRPr>
          </a:p>
        </p:txBody>
      </p:sp>
      <p:pic>
        <p:nvPicPr>
          <p:cNvPr id="2050" name="Picture 2" descr="Tóm tắt cuộc kháng chiến chống quân Tống xâm lược (1075-1077) | Chiến tranh  Tống-Lý | Lý Thường Kiệt - YouTub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10" b="12797"/>
          <a:stretch/>
        </p:blipFill>
        <p:spPr bwMode="auto">
          <a:xfrm>
            <a:off x="9057939" y="376518"/>
            <a:ext cx="2789780" cy="196533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351452" y="2581836"/>
            <a:ext cx="11116200" cy="3785652"/>
            <a:chOff x="351452" y="2549563"/>
            <a:chExt cx="11116200" cy="3785652"/>
          </a:xfrm>
        </p:grpSpPr>
        <p:sp>
          <p:nvSpPr>
            <p:cNvPr id="3" name="TextBox 2"/>
            <p:cNvSpPr txBox="1"/>
            <p:nvPr/>
          </p:nvSpPr>
          <p:spPr>
            <a:xfrm>
              <a:off x="925158" y="2549563"/>
              <a:ext cx="10542494" cy="3785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4000" dirty="0" err="1">
                  <a:latin typeface="UTM Khuccamta" panose="02040603050506020204" pitchFamily="18" charset="0"/>
                </a:rPr>
                <a:t>Sự</a:t>
              </a:r>
              <a:r>
                <a:rPr lang="en-US" sz="4000" dirty="0">
                  <a:latin typeface="UTM Khuccamta" panose="02040603050506020204" pitchFamily="18" charset="0"/>
                </a:rPr>
                <a:t> </a:t>
              </a:r>
              <a:r>
                <a:rPr lang="en-US" sz="4000" dirty="0" err="1">
                  <a:latin typeface="UTM Khuccamta" panose="02040603050506020204" pitchFamily="18" charset="0"/>
                </a:rPr>
                <a:t>thông</a:t>
              </a:r>
              <a:r>
                <a:rPr lang="en-US" sz="4000" dirty="0">
                  <a:latin typeface="UTM Khuccamta" panose="02040603050506020204" pitchFamily="18" charset="0"/>
                </a:rPr>
                <a:t> minh </a:t>
              </a:r>
              <a:r>
                <a:rPr lang="en-US" sz="4000" dirty="0" err="1">
                  <a:latin typeface="UTM Khuccamta" panose="02040603050506020204" pitchFamily="18" charset="0"/>
                </a:rPr>
                <a:t>và</a:t>
              </a:r>
              <a:r>
                <a:rPr lang="en-US" sz="4000" dirty="0">
                  <a:latin typeface="UTM Khuccamta" panose="02040603050506020204" pitchFamily="18" charset="0"/>
                </a:rPr>
                <a:t> </a:t>
              </a:r>
              <a:r>
                <a:rPr lang="en-US" sz="4000" dirty="0" err="1">
                  <a:latin typeface="UTM Khuccamta" panose="02040603050506020204" pitchFamily="18" charset="0"/>
                </a:rPr>
                <a:t>lòng</a:t>
              </a:r>
              <a:r>
                <a:rPr lang="en-US" sz="4000" dirty="0">
                  <a:latin typeface="UTM Khuccamta" panose="02040603050506020204" pitchFamily="18" charset="0"/>
                </a:rPr>
                <a:t> </a:t>
              </a:r>
              <a:r>
                <a:rPr lang="en-US" sz="4000" dirty="0" err="1">
                  <a:latin typeface="UTM Khuccamta" panose="02040603050506020204" pitchFamily="18" charset="0"/>
                </a:rPr>
                <a:t>dũng</a:t>
              </a:r>
              <a:r>
                <a:rPr lang="en-US" sz="4000" dirty="0">
                  <a:latin typeface="UTM Khuccamta" panose="02040603050506020204" pitchFamily="18" charset="0"/>
                </a:rPr>
                <a:t> </a:t>
              </a:r>
              <a:r>
                <a:rPr lang="en-US" sz="4000" dirty="0" err="1">
                  <a:latin typeface="UTM Khuccamta" panose="02040603050506020204" pitchFamily="18" charset="0"/>
                </a:rPr>
                <a:t>cảm</a:t>
              </a:r>
              <a:r>
                <a:rPr lang="en-US" sz="4000" dirty="0">
                  <a:latin typeface="UTM Khuccamta" panose="02040603050506020204" pitchFamily="18" charset="0"/>
                </a:rPr>
                <a:t> </a:t>
              </a:r>
              <a:r>
                <a:rPr lang="en-US" sz="4000" dirty="0" err="1">
                  <a:latin typeface="UTM Khuccamta" panose="02040603050506020204" pitchFamily="18" charset="0"/>
                </a:rPr>
                <a:t>của</a:t>
              </a:r>
              <a:r>
                <a:rPr lang="en-US" sz="4000" dirty="0">
                  <a:latin typeface="UTM Khuccamta" panose="02040603050506020204" pitchFamily="18" charset="0"/>
                </a:rPr>
                <a:t> </a:t>
              </a:r>
              <a:r>
                <a:rPr lang="en-US" sz="4000" dirty="0" err="1">
                  <a:latin typeface="UTM Khuccamta" panose="02040603050506020204" pitchFamily="18" charset="0"/>
                </a:rPr>
                <a:t>nhân</a:t>
              </a:r>
              <a:r>
                <a:rPr lang="en-US" sz="4000" dirty="0">
                  <a:latin typeface="UTM Khuccamta" panose="02040603050506020204" pitchFamily="18" charset="0"/>
                </a:rPr>
                <a:t> </a:t>
              </a:r>
              <a:r>
                <a:rPr lang="en-US" sz="4000" dirty="0" err="1">
                  <a:latin typeface="UTM Khuccamta" panose="02040603050506020204" pitchFamily="18" charset="0"/>
                </a:rPr>
                <a:t>dân</a:t>
              </a:r>
              <a:r>
                <a:rPr lang="en-US" sz="4000" dirty="0">
                  <a:latin typeface="UTM Khuccamta" panose="02040603050506020204" pitchFamily="18" charset="0"/>
                </a:rPr>
                <a:t> ta</a:t>
              </a:r>
            </a:p>
            <a:p>
              <a:pPr>
                <a:lnSpc>
                  <a:spcPct val="150000"/>
                </a:lnSpc>
              </a:pPr>
              <a:r>
                <a:rPr lang="en-US" sz="4000" dirty="0" err="1">
                  <a:latin typeface="UTM Khuccamta" panose="02040603050506020204" pitchFamily="18" charset="0"/>
                </a:rPr>
                <a:t>Nhờ</a:t>
              </a:r>
              <a:r>
                <a:rPr lang="en-US" sz="4000" dirty="0">
                  <a:latin typeface="UTM Khuccamta" panose="02040603050506020204" pitchFamily="18" charset="0"/>
                </a:rPr>
                <a:t> ta </a:t>
              </a:r>
              <a:r>
                <a:rPr lang="en-US" sz="4000" dirty="0" err="1">
                  <a:latin typeface="UTM Khuccamta" panose="02040603050506020204" pitchFamily="18" charset="0"/>
                </a:rPr>
                <a:t>đánh</a:t>
              </a:r>
              <a:r>
                <a:rPr lang="en-US" sz="4000" dirty="0">
                  <a:latin typeface="UTM Khuccamta" panose="02040603050506020204" pitchFamily="18" charset="0"/>
                </a:rPr>
                <a:t> </a:t>
              </a:r>
              <a:r>
                <a:rPr lang="en-US" sz="4000" dirty="0" err="1">
                  <a:latin typeface="UTM Khuccamta" panose="02040603050506020204" pitchFamily="18" charset="0"/>
                </a:rPr>
                <a:t>chúng</a:t>
              </a:r>
              <a:r>
                <a:rPr lang="en-US" sz="4000" dirty="0">
                  <a:latin typeface="UTM Khuccamta" panose="02040603050506020204" pitchFamily="18" charset="0"/>
                </a:rPr>
                <a:t> </a:t>
              </a:r>
              <a:r>
                <a:rPr lang="en-US" sz="4000" dirty="0" err="1">
                  <a:latin typeface="UTM Khuccamta" panose="02040603050506020204" pitchFamily="18" charset="0"/>
                </a:rPr>
                <a:t>trước</a:t>
              </a:r>
              <a:endParaRPr lang="en-US" sz="4000" dirty="0">
                <a:latin typeface="UTM Khuccamta" panose="02040603050506020204" pitchFamily="18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sz="4000" dirty="0">
                  <a:latin typeface="UTM Khuccamta" panose="02040603050506020204" pitchFamily="18" charset="0"/>
                </a:rPr>
                <a:t>Do </a:t>
              </a:r>
              <a:r>
                <a:rPr lang="en-US" sz="4000" dirty="0" err="1">
                  <a:latin typeface="UTM Khuccamta" panose="02040603050506020204" pitchFamily="18" charset="0"/>
                </a:rPr>
                <a:t>chúng</a:t>
              </a:r>
              <a:r>
                <a:rPr lang="en-US" sz="4000" dirty="0">
                  <a:latin typeface="UTM Khuccamta" panose="02040603050506020204" pitchFamily="18" charset="0"/>
                </a:rPr>
                <a:t> ta </a:t>
              </a:r>
              <a:r>
                <a:rPr lang="en-US" sz="4000" dirty="0" err="1">
                  <a:latin typeface="UTM Khuccamta" panose="02040603050506020204" pitchFamily="18" charset="0"/>
                </a:rPr>
                <a:t>dụ</a:t>
              </a:r>
              <a:r>
                <a:rPr lang="en-US" sz="4000" dirty="0">
                  <a:latin typeface="UTM Khuccamta" panose="02040603050506020204" pitchFamily="18" charset="0"/>
                </a:rPr>
                <a:t> </a:t>
              </a:r>
              <a:r>
                <a:rPr lang="en-US" sz="4000" dirty="0" err="1">
                  <a:latin typeface="UTM Khuccamta" panose="02040603050506020204" pitchFamily="18" charset="0"/>
                </a:rPr>
                <a:t>chúng</a:t>
              </a:r>
              <a:r>
                <a:rPr lang="en-US" sz="4000" dirty="0">
                  <a:latin typeface="UTM Khuccamta" panose="02040603050506020204" pitchFamily="18" charset="0"/>
                </a:rPr>
                <a:t> </a:t>
              </a:r>
              <a:r>
                <a:rPr lang="en-US" sz="4000" dirty="0" err="1">
                  <a:latin typeface="UTM Khuccamta" panose="02040603050506020204" pitchFamily="18" charset="0"/>
                </a:rPr>
                <a:t>vào</a:t>
              </a:r>
              <a:r>
                <a:rPr lang="en-US" sz="4000" dirty="0">
                  <a:latin typeface="UTM Khuccamta" panose="02040603050506020204" pitchFamily="18" charset="0"/>
                </a:rPr>
                <a:t> song </a:t>
              </a:r>
              <a:r>
                <a:rPr lang="en-US" sz="4000" dirty="0" err="1">
                  <a:latin typeface="UTM Khuccamta" panose="02040603050506020204" pitchFamily="18" charset="0"/>
                </a:rPr>
                <a:t>Như</a:t>
              </a:r>
              <a:r>
                <a:rPr lang="en-US" sz="4000" dirty="0">
                  <a:latin typeface="UTM Khuccamta" panose="02040603050506020204" pitchFamily="18" charset="0"/>
                </a:rPr>
                <a:t> </a:t>
              </a:r>
              <a:r>
                <a:rPr lang="en-US" sz="4000" dirty="0" err="1">
                  <a:latin typeface="UTM Khuccamta" panose="02040603050506020204" pitchFamily="18" charset="0"/>
                </a:rPr>
                <a:t>Nguyệt</a:t>
              </a:r>
              <a:endParaRPr lang="en-US" sz="4000" dirty="0">
                <a:latin typeface="UTM Khuccamta" panose="02040603050506020204" pitchFamily="18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sz="4000" dirty="0" err="1">
                  <a:latin typeface="UTM Khuccamta" panose="02040603050506020204" pitchFamily="18" charset="0"/>
                </a:rPr>
                <a:t>Sự</a:t>
              </a:r>
              <a:r>
                <a:rPr lang="en-US" sz="4000" dirty="0">
                  <a:latin typeface="UTM Khuccamta" panose="02040603050506020204" pitchFamily="18" charset="0"/>
                </a:rPr>
                <a:t> </a:t>
              </a:r>
              <a:r>
                <a:rPr lang="en-US" sz="4000" dirty="0" err="1">
                  <a:latin typeface="UTM Khuccamta" panose="02040603050506020204" pitchFamily="18" charset="0"/>
                </a:rPr>
                <a:t>chỉ</a:t>
              </a:r>
              <a:r>
                <a:rPr lang="en-US" sz="4000" dirty="0">
                  <a:latin typeface="UTM Khuccamta" panose="02040603050506020204" pitchFamily="18" charset="0"/>
                </a:rPr>
                <a:t> </a:t>
              </a:r>
              <a:r>
                <a:rPr lang="en-US" sz="4000" dirty="0" err="1">
                  <a:latin typeface="UTM Khuccamta" panose="02040603050506020204" pitchFamily="18" charset="0"/>
                </a:rPr>
                <a:t>huy</a:t>
              </a:r>
              <a:r>
                <a:rPr lang="en-US" sz="4000" dirty="0">
                  <a:latin typeface="UTM Khuccamta" panose="02040603050506020204" pitchFamily="18" charset="0"/>
                </a:rPr>
                <a:t> </a:t>
              </a:r>
              <a:r>
                <a:rPr lang="en-US" sz="4000" dirty="0" err="1">
                  <a:latin typeface="UTM Khuccamta" panose="02040603050506020204" pitchFamily="18" charset="0"/>
                </a:rPr>
                <a:t>tài</a:t>
              </a:r>
              <a:r>
                <a:rPr lang="en-US" sz="4000" dirty="0">
                  <a:latin typeface="UTM Khuccamta" panose="02040603050506020204" pitchFamily="18" charset="0"/>
                </a:rPr>
                <a:t> </a:t>
              </a:r>
              <a:r>
                <a:rPr lang="en-US" sz="4000" dirty="0" err="1">
                  <a:latin typeface="UTM Khuccamta" panose="02040603050506020204" pitchFamily="18" charset="0"/>
                </a:rPr>
                <a:t>tình</a:t>
              </a:r>
              <a:r>
                <a:rPr lang="en-US" sz="4000" dirty="0">
                  <a:latin typeface="UTM Khuccamta" panose="02040603050506020204" pitchFamily="18" charset="0"/>
                </a:rPr>
                <a:t> </a:t>
              </a:r>
              <a:r>
                <a:rPr lang="en-US" sz="4000" dirty="0" err="1">
                  <a:latin typeface="UTM Khuccamta" panose="02040603050506020204" pitchFamily="18" charset="0"/>
                </a:rPr>
                <a:t>của</a:t>
              </a:r>
              <a:r>
                <a:rPr lang="en-US" sz="4000" dirty="0">
                  <a:latin typeface="UTM Khuccamta" panose="02040603050506020204" pitchFamily="18" charset="0"/>
                </a:rPr>
                <a:t> </a:t>
              </a:r>
              <a:r>
                <a:rPr lang="en-US" sz="4000" dirty="0" err="1">
                  <a:latin typeface="UTM Khuccamta" panose="02040603050506020204" pitchFamily="18" charset="0"/>
                </a:rPr>
                <a:t>Lý</a:t>
              </a:r>
              <a:r>
                <a:rPr lang="en-US" sz="4000" dirty="0">
                  <a:latin typeface="UTM Khuccamta" panose="02040603050506020204" pitchFamily="18" charset="0"/>
                </a:rPr>
                <a:t> </a:t>
              </a:r>
              <a:r>
                <a:rPr lang="en-US" sz="4000" dirty="0" err="1">
                  <a:latin typeface="UTM Khuccamta" panose="02040603050506020204" pitchFamily="18" charset="0"/>
                </a:rPr>
                <a:t>Thường</a:t>
              </a:r>
              <a:r>
                <a:rPr lang="en-US" sz="4000" dirty="0">
                  <a:latin typeface="UTM Khuccamta" panose="02040603050506020204" pitchFamily="18" charset="0"/>
                </a:rPr>
                <a:t> </a:t>
              </a:r>
              <a:r>
                <a:rPr lang="en-US" sz="4000" dirty="0" err="1">
                  <a:latin typeface="UTM Khuccamta" panose="02040603050506020204" pitchFamily="18" charset="0"/>
                </a:rPr>
                <a:t>Kiệt</a:t>
              </a:r>
              <a:endParaRPr lang="en-US" sz="4000" dirty="0">
                <a:latin typeface="UTM Khuccamta" panose="02040603050506020204" pitchFamily="18" charset="0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351452" y="2807746"/>
              <a:ext cx="573706" cy="62394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362210" y="3657788"/>
              <a:ext cx="573706" cy="62394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351452" y="4507831"/>
              <a:ext cx="573706" cy="62394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351452" y="5442053"/>
              <a:ext cx="573706" cy="62394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419602" y="2730986"/>
            <a:ext cx="2868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accent2">
                    <a:lumMod val="75000"/>
                  </a:schemeClr>
                </a:solidFill>
                <a:latin typeface="UTM Khuccamta" panose="02040603050506020204" pitchFamily="18" charset="0"/>
              </a:rPr>
              <a:t>Đ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3875" y="3559178"/>
            <a:ext cx="2868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accent2">
                    <a:lumMod val="75000"/>
                  </a:schemeClr>
                </a:solidFill>
                <a:latin typeface="UTM Khuccamta" panose="02040603050506020204" pitchFamily="18" charset="0"/>
              </a:rPr>
              <a:t>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1359" y="4474662"/>
            <a:ext cx="2868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accent2">
                    <a:lumMod val="75000"/>
                  </a:schemeClr>
                </a:solidFill>
                <a:latin typeface="UTM Khuccamta" panose="02040603050506020204" pitchFamily="18" charset="0"/>
              </a:rPr>
              <a:t>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81888" y="5390146"/>
            <a:ext cx="2868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accent2">
                    <a:lumMod val="75000"/>
                  </a:schemeClr>
                </a:solidFill>
                <a:latin typeface="UTM Khuccamta" panose="02040603050506020204" pitchFamily="18" charset="0"/>
              </a:rPr>
              <a:t>Đ</a:t>
            </a:r>
          </a:p>
        </p:txBody>
      </p:sp>
    </p:spTree>
    <p:extLst>
      <p:ext uri="{BB962C8B-B14F-4D97-AF65-F5344CB8AC3E}">
        <p14:creationId xmlns:p14="http://schemas.microsoft.com/office/powerpoint/2010/main" val="51481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1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No photo description available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0836"/>
            <a:ext cx="12672507" cy="7177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/>
          <p:cNvSpPr/>
          <p:nvPr/>
        </p:nvSpPr>
        <p:spPr>
          <a:xfrm>
            <a:off x="3926541" y="4152452"/>
            <a:ext cx="2312894" cy="2302136"/>
          </a:xfrm>
          <a:prstGeom prst="ellipse">
            <a:avLst/>
          </a:prstGeom>
          <a:noFill/>
          <a:ln w="7620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094" l="87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345820">
            <a:off x="2310762" y="3785892"/>
            <a:ext cx="4307324" cy="4132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265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7.40741E-7 L 0.12487 -0.0039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37" y="-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815" y="2216075"/>
            <a:ext cx="11840548" cy="2569944"/>
          </a:xfrm>
          <a:solidFill>
            <a:schemeClr val="accent2">
              <a:lumMod val="50000"/>
              <a:alpha val="50000"/>
            </a:schemeClr>
          </a:solidFill>
          <a:ln w="57150">
            <a:solidFill>
              <a:schemeClr val="tx1"/>
            </a:solidFill>
            <a:prstDash val="lgDash"/>
          </a:ln>
        </p:spPr>
        <p:txBody>
          <a:bodyPr>
            <a:noAutofit/>
          </a:bodyPr>
          <a:lstStyle/>
          <a:p>
            <a:r>
              <a:rPr lang="en-US" sz="7200" b="1" dirty="0" err="1">
                <a:solidFill>
                  <a:schemeClr val="bg1"/>
                </a:solidFill>
                <a:latin typeface="UTM Pierre" panose="02040603050506020204" pitchFamily="18" charset="0"/>
              </a:rPr>
              <a:t>Nước</a:t>
            </a:r>
            <a:r>
              <a:rPr lang="en-US" sz="7200" b="1" dirty="0">
                <a:solidFill>
                  <a:schemeClr val="bg1"/>
                </a:solidFill>
                <a:latin typeface="UTM Pierre" panose="02040603050506020204" pitchFamily="18" charset="0"/>
              </a:rPr>
              <a:t> </a:t>
            </a:r>
            <a:r>
              <a:rPr lang="en-US" sz="7200" b="1" dirty="0" err="1">
                <a:solidFill>
                  <a:schemeClr val="bg1"/>
                </a:solidFill>
                <a:latin typeface="UTM Pierre" panose="02040603050506020204" pitchFamily="18" charset="0"/>
              </a:rPr>
              <a:t>Đại</a:t>
            </a:r>
            <a:r>
              <a:rPr lang="en-US" sz="7200" b="1" dirty="0">
                <a:solidFill>
                  <a:schemeClr val="bg1"/>
                </a:solidFill>
                <a:latin typeface="UTM Pierre" panose="02040603050506020204" pitchFamily="18" charset="0"/>
              </a:rPr>
              <a:t> </a:t>
            </a:r>
            <a:r>
              <a:rPr lang="en-US" sz="7200" b="1" dirty="0" err="1">
                <a:solidFill>
                  <a:schemeClr val="bg1"/>
                </a:solidFill>
                <a:latin typeface="UTM Pierre" panose="02040603050506020204" pitchFamily="18" charset="0"/>
              </a:rPr>
              <a:t>Việt</a:t>
            </a:r>
            <a:r>
              <a:rPr lang="en-US" sz="7200" b="1" dirty="0">
                <a:solidFill>
                  <a:schemeClr val="bg1"/>
                </a:solidFill>
                <a:latin typeface="UTM Pierre" panose="02040603050506020204" pitchFamily="18" charset="0"/>
              </a:rPr>
              <a:t> </a:t>
            </a:r>
            <a:r>
              <a:rPr lang="en-US" sz="7200" b="1" dirty="0" err="1">
                <a:solidFill>
                  <a:schemeClr val="bg1"/>
                </a:solidFill>
                <a:latin typeface="UTM Pierre" panose="02040603050506020204" pitchFamily="18" charset="0"/>
              </a:rPr>
              <a:t>thời</a:t>
            </a:r>
            <a:r>
              <a:rPr lang="en-US" sz="7200" b="1" dirty="0">
                <a:solidFill>
                  <a:schemeClr val="bg1"/>
                </a:solidFill>
                <a:latin typeface="UTM Pierre" panose="02040603050506020204" pitchFamily="18" charset="0"/>
              </a:rPr>
              <a:t> </a:t>
            </a:r>
            <a:r>
              <a:rPr lang="en-US" sz="7200" b="1" dirty="0" err="1">
                <a:solidFill>
                  <a:schemeClr val="bg1"/>
                </a:solidFill>
                <a:latin typeface="UTM Pierre" panose="02040603050506020204" pitchFamily="18" charset="0"/>
              </a:rPr>
              <a:t>Trần</a:t>
            </a:r>
            <a:br>
              <a:rPr lang="en-US" sz="7200" b="1" dirty="0">
                <a:solidFill>
                  <a:schemeClr val="bg1"/>
                </a:solidFill>
                <a:latin typeface="UTM Pierre" panose="02040603050506020204" pitchFamily="18" charset="0"/>
              </a:rPr>
            </a:br>
            <a:r>
              <a:rPr lang="en-US" sz="7200" b="1" dirty="0">
                <a:solidFill>
                  <a:schemeClr val="bg1"/>
                </a:solidFill>
                <a:latin typeface="UTM Pierre" panose="02040603050506020204" pitchFamily="18" charset="0"/>
              </a:rPr>
              <a:t>(</a:t>
            </a:r>
            <a:r>
              <a:rPr lang="en-US" sz="7200" b="1" dirty="0" err="1">
                <a:solidFill>
                  <a:schemeClr val="bg1"/>
                </a:solidFill>
                <a:latin typeface="UTM Pierre" panose="02040603050506020204" pitchFamily="18" charset="0"/>
              </a:rPr>
              <a:t>từ</a:t>
            </a:r>
            <a:r>
              <a:rPr lang="en-US" sz="7200" b="1" dirty="0">
                <a:solidFill>
                  <a:schemeClr val="bg1"/>
                </a:solidFill>
                <a:latin typeface="UTM Pierre" panose="02040603050506020204" pitchFamily="18" charset="0"/>
              </a:rPr>
              <a:t> </a:t>
            </a:r>
            <a:r>
              <a:rPr lang="en-US" sz="7200" b="1" dirty="0" err="1">
                <a:solidFill>
                  <a:schemeClr val="bg1"/>
                </a:solidFill>
                <a:latin typeface="UTM Pierre" panose="02040603050506020204" pitchFamily="18" charset="0"/>
              </a:rPr>
              <a:t>năm</a:t>
            </a:r>
            <a:r>
              <a:rPr lang="en-US" sz="7200" b="1" dirty="0">
                <a:solidFill>
                  <a:schemeClr val="bg1"/>
                </a:solidFill>
                <a:latin typeface="UTM Pierre" panose="02040603050506020204" pitchFamily="18" charset="0"/>
              </a:rPr>
              <a:t> 1226 </a:t>
            </a:r>
            <a:r>
              <a:rPr lang="en-US" sz="7200" b="1" dirty="0" err="1">
                <a:solidFill>
                  <a:schemeClr val="bg1"/>
                </a:solidFill>
                <a:latin typeface="UTM Pierre" panose="02040603050506020204" pitchFamily="18" charset="0"/>
              </a:rPr>
              <a:t>đến</a:t>
            </a:r>
            <a:r>
              <a:rPr lang="en-US" sz="7200" b="1" dirty="0">
                <a:solidFill>
                  <a:schemeClr val="bg1"/>
                </a:solidFill>
                <a:latin typeface="UTM Pierre" panose="02040603050506020204" pitchFamily="18" charset="0"/>
              </a:rPr>
              <a:t> </a:t>
            </a:r>
            <a:r>
              <a:rPr lang="en-US" sz="7200" b="1" dirty="0" err="1">
                <a:solidFill>
                  <a:schemeClr val="bg1"/>
                </a:solidFill>
                <a:latin typeface="UTM Pierre" panose="02040603050506020204" pitchFamily="18" charset="0"/>
              </a:rPr>
              <a:t>năm</a:t>
            </a:r>
            <a:r>
              <a:rPr lang="en-US" sz="7200" b="1" dirty="0">
                <a:solidFill>
                  <a:schemeClr val="bg1"/>
                </a:solidFill>
                <a:latin typeface="UTM Pierre" panose="02040603050506020204" pitchFamily="18" charset="0"/>
              </a:rPr>
              <a:t> 1400)</a:t>
            </a:r>
            <a:endParaRPr lang="en-US" sz="8800" b="1" dirty="0">
              <a:solidFill>
                <a:schemeClr val="bg1"/>
              </a:solidFill>
              <a:latin typeface="UTM Futura Extr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882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8238" y="3076871"/>
            <a:ext cx="11840548" cy="2892490"/>
          </a:xfrm>
          <a:noFill/>
        </p:spPr>
        <p:txBody>
          <a:bodyPr>
            <a:normAutofit fontScale="90000"/>
          </a:bodyPr>
          <a:lstStyle/>
          <a:p>
            <a:pPr algn="l"/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Pierre" panose="02040603050506020204" pitchFamily="18" charset="0"/>
              </a:rPr>
              <a:t>Lịch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Pierre" panose="02040603050506020204" pitchFamily="18" charset="0"/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Pierre" panose="02040603050506020204" pitchFamily="18" charset="0"/>
              </a:rPr>
              <a:t>sử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Pierre" panose="02040603050506020204" pitchFamily="18" charset="0"/>
              </a:rPr>
              <a:t> 4 -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Pierre" panose="02040603050506020204" pitchFamily="18" charset="0"/>
              </a:rPr>
              <a:t>Bài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Pierre" panose="02040603050506020204" pitchFamily="18" charset="0"/>
              </a:rPr>
              <a:t> 12</a:t>
            </a:r>
            <a:b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Futura Extra" panose="02040603050506020204" pitchFamily="18" charset="0"/>
              </a:rPr>
            </a:br>
            <a:r>
              <a:rPr lang="en-US" sz="8000" b="1" dirty="0">
                <a:solidFill>
                  <a:srgbClr val="C00000"/>
                </a:solidFill>
                <a:latin typeface="UTM Futura Extra" panose="02040603050506020204" pitchFamily="18" charset="0"/>
              </a:rPr>
              <a:t>NHÀ TRẦN </a:t>
            </a:r>
            <a:br>
              <a:rPr lang="en-US" sz="8000" b="1" dirty="0">
                <a:solidFill>
                  <a:srgbClr val="C00000"/>
                </a:solidFill>
                <a:latin typeface="UTM Futura Extra" panose="02040603050506020204" pitchFamily="18" charset="0"/>
              </a:rPr>
            </a:br>
            <a:r>
              <a:rPr lang="en-US" sz="7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Futura Extra" panose="02040603050506020204" pitchFamily="18" charset="0"/>
              </a:rPr>
              <a:t>THÀNH LẬP</a:t>
            </a:r>
            <a:endParaRPr lang="en-US" sz="7800" b="1" dirty="0">
              <a:solidFill>
                <a:srgbClr val="C00000"/>
              </a:solidFill>
              <a:latin typeface="UTM Futura Extra" panose="020406030505060202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6774">
            <a:off x="6345203" y="3257841"/>
            <a:ext cx="5588650" cy="2967135"/>
          </a:xfrm>
          <a:prstGeom prst="rect">
            <a:avLst/>
          </a:prstGeom>
          <a:ln w="88900" cap="sq" cmpd="thickThin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04250">
            <a:off x="9414107" y="576430"/>
            <a:ext cx="2444621" cy="2444621"/>
          </a:xfrm>
          <a:prstGeom prst="rect">
            <a:avLst/>
          </a:prstGeom>
          <a:ln w="88900" cap="sq" cmpd="thickThin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26" name="Picture 2" descr="Đại Việt và nhà Trần đã làm gì trước cuộc kháng Nguyên Mông lần thứ 2?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6023">
            <a:off x="4858913" y="412483"/>
            <a:ext cx="3943350" cy="2252179"/>
          </a:xfrm>
          <a:prstGeom prst="rect">
            <a:avLst/>
          </a:prstGeom>
          <a:ln w="88900" cap="sq" cmpd="thickThin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38" y="-544446"/>
            <a:ext cx="1025630" cy="1741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280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10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80189" y="1101012"/>
            <a:ext cx="10923036" cy="5337111"/>
          </a:xfrm>
          <a:prstGeom prst="rect">
            <a:avLst/>
          </a:prstGeom>
          <a:solidFill>
            <a:schemeClr val="bg1">
              <a:alpha val="56000"/>
            </a:schemeClr>
          </a:solidFill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nl-NL" sz="67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1. Phẩm chất</a:t>
            </a:r>
            <a:endParaRPr lang="en-US" sz="6700" dirty="0">
              <a:solidFill>
                <a:schemeClr val="accent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>
              <a:lnSpc>
                <a:spcPct val="170000"/>
              </a:lnSpc>
            </a:pPr>
            <a:r>
              <a:rPr lang="nl-NL" dirty="0">
                <a:latin typeface="Cambria" panose="02040503050406030204" pitchFamily="18" charset="0"/>
              </a:rPr>
              <a:t>- Góp phần giáo dục HS phẩm chất tôn trọng lịch sử.</a:t>
            </a:r>
            <a:endParaRPr lang="en-US" dirty="0">
              <a:latin typeface="Cambria" panose="02040503050406030204" pitchFamily="18" charset="0"/>
            </a:endParaRPr>
          </a:p>
          <a:p>
            <a:pPr>
              <a:lnSpc>
                <a:spcPct val="170000"/>
              </a:lnSpc>
            </a:pPr>
            <a:r>
              <a:rPr lang="nl-NL" sz="67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2. Năng lực</a:t>
            </a:r>
            <a:endParaRPr lang="en-US" sz="6700" b="1" dirty="0">
              <a:solidFill>
                <a:schemeClr val="accent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>
              <a:lnSpc>
                <a:spcPct val="170000"/>
              </a:lnSpc>
            </a:pPr>
            <a:r>
              <a:rPr lang="nl-NL" b="1" dirty="0">
                <a:latin typeface="Cambria" panose="02040503050406030204" pitchFamily="18" charset="0"/>
              </a:rPr>
              <a:t>Góp phần phát triển các năng:</a:t>
            </a:r>
          </a:p>
          <a:p>
            <a:pPr>
              <a:lnSpc>
                <a:spcPct val="170000"/>
              </a:lnSpc>
            </a:pPr>
            <a:r>
              <a:rPr lang="nl-NL" b="1" dirty="0">
                <a:latin typeface="Cambria" panose="02040503050406030204" pitchFamily="18" charset="0"/>
              </a:rPr>
              <a:t>- </a:t>
            </a:r>
            <a:r>
              <a:rPr lang="nl-NL" dirty="0">
                <a:latin typeface="Cambria" panose="02040503050406030204" pitchFamily="18" charset="0"/>
              </a:rPr>
              <a:t>NL ngôn ngữ, NL giao tiếp và hợp tác, NL giải quyết vấn đề và sáng tạo.</a:t>
            </a:r>
          </a:p>
          <a:p>
            <a:pPr>
              <a:lnSpc>
                <a:spcPct val="170000"/>
              </a:lnSpc>
            </a:pPr>
            <a:r>
              <a:rPr lang="nl-NL" dirty="0">
                <a:latin typeface="Cambria" panose="02040503050406030204" pitchFamily="18" charset="0"/>
              </a:rPr>
              <a:t>- NL đặc thù: </a:t>
            </a:r>
          </a:p>
          <a:p>
            <a:pPr>
              <a:lnSpc>
                <a:spcPct val="170000"/>
              </a:lnSpc>
            </a:pPr>
            <a:r>
              <a:rPr lang="nl-NL" dirty="0">
                <a:latin typeface="Cambria" panose="02040503050406030204" pitchFamily="18" charset="0"/>
              </a:rPr>
              <a:t>+ Biết được hoàn cảnh nhà Trần ra đời</a:t>
            </a:r>
          </a:p>
          <a:p>
            <a:pPr>
              <a:lnSpc>
                <a:spcPct val="170000"/>
              </a:lnSpc>
            </a:pPr>
            <a:r>
              <a:rPr lang="nl-NL" dirty="0">
                <a:latin typeface="Cambria" panose="02040503050406030204" pitchFamily="18" charset="0"/>
              </a:rPr>
              <a:t>+ Những việc làm của nhà Trần để củng cố và xây dựng đất nước.</a:t>
            </a:r>
          </a:p>
          <a:p>
            <a:pPr>
              <a:lnSpc>
                <a:spcPct val="170000"/>
              </a:lnSpc>
            </a:pPr>
            <a:r>
              <a:rPr lang="nl-NL" dirty="0">
                <a:latin typeface="Cambria" panose="02040503050406030204" pitchFamily="18" charset="0"/>
              </a:rPr>
              <a:t>+ Xác định được vai trò to lớn của nhà Trần với sự hưng thịnh của đất nước.</a:t>
            </a:r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819716" y="258538"/>
            <a:ext cx="2983509" cy="646331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chemeClr val="accent4"/>
                </a:solidFill>
                <a:latin typeface="UTM Pierre" panose="02040603050506020204" pitchFamily="18" charset="0"/>
              </a:rPr>
              <a:t>Yêu</a:t>
            </a:r>
            <a:r>
              <a:rPr lang="en-US" sz="3600" b="1" dirty="0">
                <a:solidFill>
                  <a:schemeClr val="accent4"/>
                </a:solidFill>
                <a:latin typeface="UTM Pierre" panose="02040603050506020204" pitchFamily="18" charset="0"/>
              </a:rPr>
              <a:t> </a:t>
            </a:r>
            <a:r>
              <a:rPr lang="en-US" sz="3600" b="1" dirty="0" err="1">
                <a:solidFill>
                  <a:schemeClr val="accent4"/>
                </a:solidFill>
                <a:latin typeface="UTM Pierre" panose="02040603050506020204" pitchFamily="18" charset="0"/>
              </a:rPr>
              <a:t>cầu</a:t>
            </a:r>
            <a:r>
              <a:rPr lang="en-US" sz="3600" b="1" dirty="0">
                <a:solidFill>
                  <a:schemeClr val="accent4"/>
                </a:solidFill>
                <a:latin typeface="UTM Pierre" panose="02040603050506020204" pitchFamily="18" charset="0"/>
              </a:rPr>
              <a:t> </a:t>
            </a:r>
            <a:r>
              <a:rPr lang="en-US" sz="3600" b="1" dirty="0" err="1">
                <a:solidFill>
                  <a:schemeClr val="accent4"/>
                </a:solidFill>
                <a:latin typeface="UTM Pierre" panose="02040603050506020204" pitchFamily="18" charset="0"/>
              </a:rPr>
              <a:t>cần</a:t>
            </a:r>
            <a:r>
              <a:rPr lang="en-US" sz="3600" b="1" dirty="0">
                <a:solidFill>
                  <a:schemeClr val="accent4"/>
                </a:solidFill>
                <a:latin typeface="UTM Pierre" panose="02040603050506020204" pitchFamily="18" charset="0"/>
              </a:rPr>
              <a:t> </a:t>
            </a:r>
            <a:r>
              <a:rPr lang="en-US" sz="3600" b="1" dirty="0" err="1">
                <a:solidFill>
                  <a:schemeClr val="accent4"/>
                </a:solidFill>
                <a:latin typeface="UTM Pierre" panose="02040603050506020204" pitchFamily="18" charset="0"/>
              </a:rPr>
              <a:t>đạt</a:t>
            </a:r>
            <a:endParaRPr lang="en-US" sz="3600" dirty="0">
              <a:solidFill>
                <a:schemeClr val="accent4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11803225" y="258538"/>
            <a:ext cx="0" cy="6179585"/>
          </a:xfrm>
          <a:prstGeom prst="line">
            <a:avLst/>
          </a:prstGeom>
          <a:ln w="19050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76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15372" y="2678654"/>
            <a:ext cx="7466511" cy="1386604"/>
          </a:xfrm>
          <a:solidFill>
            <a:schemeClr val="tx1">
              <a:lumMod val="50000"/>
              <a:lumOff val="50000"/>
              <a:alpha val="24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US" b="1" dirty="0">
                <a:solidFill>
                  <a:schemeClr val="bg1"/>
                </a:solidFill>
                <a:latin typeface="UTM Pierre" panose="02040603050506020204" pitchFamily="18" charset="0"/>
              </a:rPr>
              <a:t>2</a:t>
            </a:r>
            <a:r>
              <a:rPr lang="en-US" b="1" dirty="0">
                <a:solidFill>
                  <a:schemeClr val="bg1"/>
                </a:solidFill>
                <a:latin typeface="UTM Futura Extra" panose="02040603050506020204" pitchFamily="18" charset="0"/>
              </a:rPr>
              <a:t>- </a:t>
            </a:r>
            <a:r>
              <a:rPr lang="en-US" sz="8000" b="1" dirty="0">
                <a:latin typeface="UTM Futura Extra" panose="02040603050506020204" pitchFamily="18" charset="0"/>
              </a:rPr>
              <a:t>KHÁM PHÁ</a:t>
            </a:r>
            <a:endParaRPr lang="en-US" sz="7800" b="1" dirty="0">
              <a:latin typeface="UTM Futura Extra" panose="020406030505060202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71688" y="2864124"/>
            <a:ext cx="629210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  <a:latin typeface="UTM Futura Extra" panose="02040603050506020204" pitchFamily="18" charset="0"/>
              </a:rPr>
              <a:t>K H Á M  P H Á</a:t>
            </a:r>
            <a:endParaRPr lang="en-US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680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84725" y="204395"/>
            <a:ext cx="7831567" cy="773418"/>
          </a:xfrm>
          <a:solidFill>
            <a:schemeClr val="accent3">
              <a:lumMod val="40000"/>
              <a:lumOff val="60000"/>
              <a:alpha val="40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1- </a:t>
            </a:r>
            <a:r>
              <a:rPr lang="en-US" altLang="en-US" sz="4800" b="1" dirty="0" err="1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Hoàn</a:t>
            </a:r>
            <a:r>
              <a:rPr lang="en-US" altLang="en-US" sz="4800" b="1" dirty="0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cảnh</a:t>
            </a:r>
            <a:r>
              <a:rPr lang="en-US" altLang="en-US" sz="4800" b="1" dirty="0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ra</a:t>
            </a:r>
            <a:r>
              <a:rPr lang="en-US" altLang="en-US" sz="4800" b="1" dirty="0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đời</a:t>
            </a:r>
            <a:r>
              <a:rPr lang="en-US" altLang="en-US" sz="4800" b="1" dirty="0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của</a:t>
            </a:r>
            <a:r>
              <a:rPr lang="en-US" altLang="en-US" sz="4800" b="1" dirty="0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nhà</a:t>
            </a:r>
            <a:r>
              <a:rPr lang="en-US" altLang="en-US" sz="4800" b="1" dirty="0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chemeClr val="accent2">
                    <a:lumMod val="50000"/>
                  </a:schemeClr>
                </a:solidFill>
                <a:latin typeface="UTM Pierre" panose="02040603050506020204" pitchFamily="18" charset="0"/>
              </a:rPr>
              <a:t>Trần</a:t>
            </a:r>
            <a:endParaRPr lang="en-US" sz="4800" b="1" dirty="0">
              <a:solidFill>
                <a:schemeClr val="accent2">
                  <a:lumMod val="50000"/>
                </a:schemeClr>
              </a:solidFill>
              <a:latin typeface="UTM Pierre" panose="020406030505060202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18042" y="2600078"/>
            <a:ext cx="7820810" cy="193899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en-US" sz="6000" b="1" dirty="0" err="1">
                <a:solidFill>
                  <a:schemeClr val="accent2">
                    <a:lumMod val="50000"/>
                  </a:schemeClr>
                </a:solidFill>
                <a:latin typeface="UTM Khuccamta" panose="02040603050506020204" pitchFamily="18" charset="0"/>
              </a:rPr>
              <a:t>Hoàn</a:t>
            </a:r>
            <a:r>
              <a:rPr lang="en-US" altLang="en-US" sz="6000" b="1" dirty="0">
                <a:solidFill>
                  <a:schemeClr val="accent2">
                    <a:lumMod val="50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6000" b="1" dirty="0" err="1">
                <a:solidFill>
                  <a:schemeClr val="accent2">
                    <a:lumMod val="50000"/>
                  </a:schemeClr>
                </a:solidFill>
                <a:latin typeface="UTM Khuccamta" panose="02040603050506020204" pitchFamily="18" charset="0"/>
              </a:rPr>
              <a:t>cảnh</a:t>
            </a:r>
            <a:r>
              <a:rPr lang="en-US" altLang="en-US" sz="6000" b="1" dirty="0">
                <a:solidFill>
                  <a:schemeClr val="accent2">
                    <a:lumMod val="50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6000" b="1" dirty="0" err="1">
                <a:solidFill>
                  <a:schemeClr val="accent2">
                    <a:lumMod val="50000"/>
                  </a:schemeClr>
                </a:solidFill>
                <a:latin typeface="UTM Khuccamta" panose="02040603050506020204" pitchFamily="18" charset="0"/>
              </a:rPr>
              <a:t>nước</a:t>
            </a:r>
            <a:r>
              <a:rPr lang="en-US" altLang="en-US" sz="6000" b="1" dirty="0">
                <a:solidFill>
                  <a:schemeClr val="accent2">
                    <a:lumMod val="50000"/>
                  </a:schemeClr>
                </a:solidFill>
                <a:latin typeface="UTM Khuccamta" panose="02040603050506020204" pitchFamily="18" charset="0"/>
              </a:rPr>
              <a:t> ta </a:t>
            </a:r>
            <a:r>
              <a:rPr lang="en-US" altLang="en-US" sz="6000" b="1" dirty="0" err="1">
                <a:solidFill>
                  <a:srgbClr val="C00000"/>
                </a:solidFill>
                <a:latin typeface="UTM Khuccamta" panose="02040603050506020204" pitchFamily="18" charset="0"/>
              </a:rPr>
              <a:t>cuối</a:t>
            </a:r>
            <a:r>
              <a:rPr lang="en-US" altLang="en-US" sz="6000" b="1" dirty="0">
                <a:solidFill>
                  <a:srgbClr val="C00000"/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6000" b="1" dirty="0" err="1">
                <a:solidFill>
                  <a:srgbClr val="C00000"/>
                </a:solidFill>
                <a:latin typeface="UTM Khuccamta" panose="02040603050506020204" pitchFamily="18" charset="0"/>
              </a:rPr>
              <a:t>thế</a:t>
            </a:r>
            <a:r>
              <a:rPr lang="en-US" altLang="en-US" sz="6000" b="1" dirty="0">
                <a:solidFill>
                  <a:srgbClr val="C00000"/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6000" b="1" dirty="0" err="1">
                <a:solidFill>
                  <a:srgbClr val="C00000"/>
                </a:solidFill>
                <a:latin typeface="UTM Khuccamta" panose="02040603050506020204" pitchFamily="18" charset="0"/>
              </a:rPr>
              <a:t>kỉ</a:t>
            </a:r>
            <a:r>
              <a:rPr lang="en-US" altLang="en-US" sz="6000" b="1" dirty="0">
                <a:solidFill>
                  <a:srgbClr val="C00000"/>
                </a:solidFill>
                <a:latin typeface="UTM Khuccamta" panose="02040603050506020204" pitchFamily="18" charset="0"/>
              </a:rPr>
              <a:t> XII </a:t>
            </a:r>
            <a:r>
              <a:rPr lang="en-US" altLang="en-US" sz="6000" b="1" dirty="0" err="1">
                <a:solidFill>
                  <a:schemeClr val="accent2">
                    <a:lumMod val="50000"/>
                  </a:schemeClr>
                </a:solidFill>
                <a:latin typeface="UTM Khuccamta" panose="02040603050506020204" pitchFamily="18" charset="0"/>
              </a:rPr>
              <a:t>như</a:t>
            </a:r>
            <a:r>
              <a:rPr lang="en-US" altLang="en-US" sz="6000" b="1" dirty="0">
                <a:solidFill>
                  <a:schemeClr val="accent2">
                    <a:lumMod val="50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6000" b="1" dirty="0" err="1">
                <a:solidFill>
                  <a:schemeClr val="accent2">
                    <a:lumMod val="50000"/>
                  </a:schemeClr>
                </a:solidFill>
                <a:latin typeface="UTM Khuccamta" panose="02040603050506020204" pitchFamily="18" charset="0"/>
              </a:rPr>
              <a:t>thế</a:t>
            </a:r>
            <a:r>
              <a:rPr lang="en-US" altLang="en-US" sz="6000" b="1" dirty="0">
                <a:solidFill>
                  <a:schemeClr val="accent2">
                    <a:lumMod val="50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6000" b="1" dirty="0" err="1">
                <a:solidFill>
                  <a:schemeClr val="accent2">
                    <a:lumMod val="50000"/>
                  </a:schemeClr>
                </a:solidFill>
                <a:latin typeface="UTM Khuccamta" panose="02040603050506020204" pitchFamily="18" charset="0"/>
              </a:rPr>
              <a:t>nào</a:t>
            </a:r>
            <a:r>
              <a:rPr lang="en-US" altLang="en-US" sz="6000" b="1" dirty="0">
                <a:solidFill>
                  <a:schemeClr val="accent2">
                    <a:lumMod val="50000"/>
                  </a:schemeClr>
                </a:solidFill>
                <a:latin typeface="UTM Khuccamta" panose="02040603050506020204" pitchFamily="18" charset="0"/>
              </a:rPr>
              <a:t>?</a:t>
            </a:r>
          </a:p>
        </p:txBody>
      </p:sp>
      <p:pic>
        <p:nvPicPr>
          <p:cNvPr id="5122" name="Picture 2" descr="Hand-painted Cartoon Cute Little Fish Material, PNG, 945x591px, Fish,  Cartoon, Clip Art, Computer Software, Drawing Download Free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181" b="89983" l="10000" r="90000">
                        <a14:foregroundMark x1="40690" y1="34024" x2="40690" y2="34024"/>
                        <a14:foregroundMark x1="65172" y1="34024" x2="65172" y2="340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745966" y="1222670"/>
            <a:ext cx="2350957" cy="469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038574" y="4704554"/>
            <a:ext cx="73797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err="1"/>
              <a:t>Em</a:t>
            </a:r>
            <a:r>
              <a:rPr lang="en-US" sz="2800" i="1" dirty="0"/>
              <a:t> </a:t>
            </a:r>
            <a:r>
              <a:rPr lang="en-US" sz="2800" i="1" dirty="0" err="1"/>
              <a:t>hãy</a:t>
            </a:r>
            <a:r>
              <a:rPr lang="en-US" sz="2800" i="1" dirty="0"/>
              <a:t> </a:t>
            </a:r>
            <a:r>
              <a:rPr lang="en-US" sz="2800" i="1" dirty="0" err="1"/>
              <a:t>đọc</a:t>
            </a:r>
            <a:r>
              <a:rPr lang="en-US" sz="2800" i="1" dirty="0"/>
              <a:t> SGK </a:t>
            </a:r>
            <a:r>
              <a:rPr lang="en-US" sz="2800" i="1" dirty="0" err="1"/>
              <a:t>trang</a:t>
            </a:r>
            <a:r>
              <a:rPr lang="en-US" sz="2800" i="1" dirty="0"/>
              <a:t> 37 </a:t>
            </a:r>
            <a:r>
              <a:rPr lang="en-US" sz="2800" i="1" dirty="0" err="1"/>
              <a:t>và</a:t>
            </a:r>
            <a:r>
              <a:rPr lang="en-US" sz="2800" i="1" dirty="0"/>
              <a:t> </a:t>
            </a:r>
            <a:r>
              <a:rPr lang="en-US" sz="2800" i="1" dirty="0" err="1"/>
              <a:t>tìm</a:t>
            </a:r>
            <a:r>
              <a:rPr lang="en-US" sz="2800" i="1" dirty="0"/>
              <a:t> </a:t>
            </a:r>
            <a:r>
              <a:rPr lang="en-US" sz="2800" i="1" dirty="0" err="1"/>
              <a:t>kiếm</a:t>
            </a:r>
            <a:r>
              <a:rPr lang="en-US" sz="2800" i="1" dirty="0"/>
              <a:t> </a:t>
            </a:r>
            <a:r>
              <a:rPr lang="en-US" sz="2800" i="1" dirty="0" err="1"/>
              <a:t>thông</a:t>
            </a:r>
            <a:r>
              <a:rPr lang="en-US" sz="2800" i="1" dirty="0"/>
              <a:t> tin</a:t>
            </a:r>
          </a:p>
        </p:txBody>
      </p:sp>
    </p:spTree>
    <p:extLst>
      <p:ext uri="{BB962C8B-B14F-4D97-AF65-F5344CB8AC3E}">
        <p14:creationId xmlns:p14="http://schemas.microsoft.com/office/powerpoint/2010/main" val="3035625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自定义设计方案">
  <a:themeElements>
    <a:clrScheme name="自定义 5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70C0"/>
      </a:accent1>
      <a:accent2>
        <a:srgbClr val="92D050"/>
      </a:accent2>
      <a:accent3>
        <a:srgbClr val="0070C0"/>
      </a:accent3>
      <a:accent4>
        <a:srgbClr val="92D050"/>
      </a:accent4>
      <a:accent5>
        <a:srgbClr val="0070C0"/>
      </a:accent5>
      <a:accent6>
        <a:srgbClr val="92D050"/>
      </a:accent6>
      <a:hlink>
        <a:srgbClr val="0070C0"/>
      </a:hlink>
      <a:folHlink>
        <a:srgbClr val="92D05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208</TotalTime>
  <Words>1155</Words>
  <Application>Microsoft Office PowerPoint</Application>
  <PresentationFormat>Widescreen</PresentationFormat>
  <Paragraphs>186</Paragraphs>
  <Slides>25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25</vt:i4>
      </vt:variant>
    </vt:vector>
  </HeadingPairs>
  <TitlesOfParts>
    <vt:vector size="44" baseType="lpstr">
      <vt:lpstr>Calibri Light</vt:lpstr>
      <vt:lpstr>UTM Pierre</vt:lpstr>
      <vt:lpstr>UTM Swiss 721 Black Condensed</vt:lpstr>
      <vt:lpstr>Cambria</vt:lpstr>
      <vt:lpstr>UTM Futura Extra</vt:lpstr>
      <vt:lpstr>Arial</vt:lpstr>
      <vt:lpstr>UTM Aircona</vt:lpstr>
      <vt:lpstr>UTM Nyala</vt:lpstr>
      <vt:lpstr>UTM Khuccamta</vt:lpstr>
      <vt:lpstr>UTM Seagull</vt:lpstr>
      <vt:lpstr>UTM Brewers KT</vt:lpstr>
      <vt:lpstr>Calibri</vt:lpstr>
      <vt:lpstr>Times New Roman</vt:lpstr>
      <vt:lpstr>.VnTimeH</vt:lpstr>
      <vt:lpstr>UTM Flamenco</vt:lpstr>
      <vt:lpstr>Wingdings</vt:lpstr>
      <vt:lpstr>Office Theme</vt:lpstr>
      <vt:lpstr>1_Office Theme</vt:lpstr>
      <vt:lpstr>自定义设计方案</vt:lpstr>
      <vt:lpstr>Lịch sử 4 - Bài 12 NHÀ TRẦN  THÀNH LẬP</vt:lpstr>
      <vt:lpstr>PowerPoint Presentation</vt:lpstr>
      <vt:lpstr>Dưới thời Lý nhờ đâu mà nhân dân ta đã bảo vệ được nền độc lập của đất nước. Đúng ghi Đ, sai ghi S: </vt:lpstr>
      <vt:lpstr>PowerPoint Presentation</vt:lpstr>
      <vt:lpstr>Nước Đại Việt thời Trần (từ năm 1226 đến năm 1400)</vt:lpstr>
      <vt:lpstr>Lịch sử 4 - Bài 12 NHÀ TRẦN  THÀNH LẬP</vt:lpstr>
      <vt:lpstr>PowerPoint Presentation</vt:lpstr>
      <vt:lpstr>2- KHÁM PHÁ</vt:lpstr>
      <vt:lpstr>1- Hoàn cảnh ra đời của nhà Trần</vt:lpstr>
      <vt:lpstr>PowerPoint Presentation</vt:lpstr>
      <vt:lpstr>1- Hoàn cảnh ra đời của nhà Trần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3- VẬN DỤNG</vt:lpstr>
      <vt:lpstr>PowerPoint Presentation</vt:lpstr>
      <vt:lpstr>DẶN DÒ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Lịch sử 4 - Bài 14 CUỘC KHÁNG CHIẾN  CHỐNG QUÂN XÂM LƯỢC MÔNG-NGUYÊN</dc:title>
  <dc:creator>Nguyễn Thị Hồng Linh</dc:creator>
  <cp:keywords>Măng Non</cp:keywords>
  <cp:lastModifiedBy>Lan Anh Dương</cp:lastModifiedBy>
  <cp:revision>25</cp:revision>
  <dcterms:created xsi:type="dcterms:W3CDTF">2021-12-03T05:19:13Z</dcterms:created>
  <dcterms:modified xsi:type="dcterms:W3CDTF">2023-07-21T08:35:08Z</dcterms:modified>
</cp:coreProperties>
</file>