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6"/>
  </p:notesMasterIdLst>
  <p:sldIdLst>
    <p:sldId id="256" r:id="rId3"/>
    <p:sldId id="257" r:id="rId4"/>
    <p:sldId id="261" r:id="rId5"/>
    <p:sldId id="295" r:id="rId6"/>
    <p:sldId id="280" r:id="rId7"/>
    <p:sldId id="296" r:id="rId8"/>
    <p:sldId id="297" r:id="rId9"/>
    <p:sldId id="298" r:id="rId10"/>
    <p:sldId id="262" r:id="rId11"/>
    <p:sldId id="285" r:id="rId12"/>
    <p:sldId id="260" r:id="rId13"/>
    <p:sldId id="263" r:id="rId14"/>
    <p:sldId id="287" r:id="rId15"/>
    <p:sldId id="288" r:id="rId16"/>
    <p:sldId id="289" r:id="rId17"/>
    <p:sldId id="294" r:id="rId18"/>
    <p:sldId id="265" r:id="rId19"/>
    <p:sldId id="266" r:id="rId20"/>
    <p:sldId id="268" r:id="rId21"/>
    <p:sldId id="299" r:id="rId22"/>
    <p:sldId id="264" r:id="rId23"/>
    <p:sldId id="272" r:id="rId24"/>
    <p:sldId id="279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UTM Ambrose" panose="02040603050506020204" pitchFamily="18" charset="0"/>
      <p:regular r:id="rId33"/>
    </p:embeddedFont>
    <p:embeddedFont>
      <p:font typeface="UTM Demian KT" panose="02040603050506020204" pitchFamily="18" charset="0"/>
      <p:regular r:id="rId34"/>
    </p:embeddedFont>
    <p:embeddedFont>
      <p:font typeface="UTM Deutsch Gothic" panose="02040603050506020204" pitchFamily="18" charset="0"/>
      <p:regular r:id="rId35"/>
    </p:embeddedFont>
    <p:embeddedFont>
      <p:font typeface="UTM Netmuc KT" panose="02040603050506020204" pitchFamily="18" charset="0"/>
      <p:regular r:id="rId36"/>
    </p:embeddedFont>
    <p:embeddedFont>
      <p:font typeface="UTM Neutra" panose="02040603050506020204" pitchFamily="18" charset="0"/>
      <p:regular r:id="rId37"/>
    </p:embeddedFont>
    <p:embeddedFont>
      <p:font typeface="UTM Scriptina KT" panose="02000500000000000000" pitchFamily="2" charset="0"/>
      <p:regular r:id="rId38"/>
    </p:embeddedFont>
    <p:embeddedFont>
      <p:font typeface="Verdana" panose="020B0604030504040204" pitchFamily="34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D75"/>
    <a:srgbClr val="C20827"/>
    <a:srgbClr val="7E2440"/>
    <a:srgbClr val="E3B56D"/>
    <a:srgbClr val="1744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50" d="100"/>
          <a:sy n="50" d="100"/>
        </p:scale>
        <p:origin x="150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4207D-B95E-4708-B5F6-7FAB4BDEE36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A5130-5E71-4FBC-A49C-E7CF740BA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06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355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39D25E-4383-439D-9DAC-0573E3D31B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136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107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956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5C91C-2FD7-4127-B353-AEB4D5BFA8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035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5C91C-2FD7-4127-B353-AEB4D5BFA8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0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5C91C-2FD7-4127-B353-AEB4D5BFA8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111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5C91C-2FD7-4127-B353-AEB4D5BFA8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516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A5C91C-2FD7-4127-B353-AEB4D5BFA8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033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867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867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521A5F-14B7-495B-AA21-E012137541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940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99EE5A-CBCB-4B7D-8172-0AF0F32480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6969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3174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5C9F05-7B9C-484C-8B23-6069D5FD372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151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792209-2E51-4CC3-8A2C-3FB677580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120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018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C8C04D-8B46-48AE-9580-86242FF346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631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3584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5C12F7-F546-42D4-840A-CD5DA88E89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4813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DCC0FC-8CD3-4991-8440-ACA90C1C8B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00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241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611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37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602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135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fld id="{EA816FC9-FBD7-4DFF-A1F6-EE8EB7C97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350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350" y="819150"/>
            <a:ext cx="6365875" cy="3581400"/>
          </a:xfrm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78D934-4B18-4BDD-B409-461E45639FF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386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5822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797934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49395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29792"/>
            <a:ext cx="10363200" cy="147066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 algn="ctr">
              <a:buNone/>
              <a:defRPr/>
            </a:lvl1pPr>
            <a:lvl2pPr marL="609463" indent="0" algn="ctr">
              <a:buNone/>
              <a:defRPr/>
            </a:lvl2pPr>
            <a:lvl3pPr marL="1218926" indent="0" algn="ctr">
              <a:buNone/>
              <a:defRPr/>
            </a:lvl3pPr>
            <a:lvl4pPr marL="1828388" indent="0" algn="ctr">
              <a:buNone/>
              <a:defRPr/>
            </a:lvl4pPr>
            <a:lvl5pPr marL="2437851" indent="0" algn="ctr">
              <a:buNone/>
              <a:defRPr/>
            </a:lvl5pPr>
            <a:lvl6pPr marL="3047314" indent="0" algn="ctr">
              <a:buNone/>
              <a:defRPr/>
            </a:lvl6pPr>
            <a:lvl7pPr marL="3656777" indent="0" algn="ctr">
              <a:buNone/>
              <a:defRPr/>
            </a:lvl7pPr>
            <a:lvl8pPr marL="4266240" indent="0" algn="ctr">
              <a:buNone/>
              <a:defRPr/>
            </a:lvl8pPr>
            <a:lvl9pPr marL="4875703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764041028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29792"/>
            <a:ext cx="10363200" cy="147066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 algn="ctr">
              <a:buNone/>
              <a:defRPr/>
            </a:lvl1pPr>
            <a:lvl2pPr marL="609463" indent="0" algn="ctr">
              <a:buNone/>
              <a:defRPr/>
            </a:lvl2pPr>
            <a:lvl3pPr marL="1218926" indent="0" algn="ctr">
              <a:buNone/>
              <a:defRPr/>
            </a:lvl3pPr>
            <a:lvl4pPr marL="1828388" indent="0" algn="ctr">
              <a:buNone/>
              <a:defRPr/>
            </a:lvl4pPr>
            <a:lvl5pPr marL="2437851" indent="0" algn="ctr">
              <a:buNone/>
              <a:defRPr/>
            </a:lvl5pPr>
            <a:lvl6pPr marL="3047314" indent="0" algn="ctr">
              <a:buNone/>
              <a:defRPr/>
            </a:lvl6pPr>
            <a:lvl7pPr marL="3656777" indent="0" algn="ctr">
              <a:buNone/>
              <a:defRPr/>
            </a:lvl7pPr>
            <a:lvl8pPr marL="4266240" indent="0" algn="ctr">
              <a:buNone/>
              <a:defRPr/>
            </a:lvl8pPr>
            <a:lvl9pPr marL="4875703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999247285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1" y="1600200"/>
            <a:ext cx="10972800" cy="4526280"/>
          </a:xfrm>
          <a:prstGeom prst="rect">
            <a:avLst/>
          </a:prstGeom>
        </p:spPr>
        <p:txBody>
          <a:bodyPr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25080596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266"/>
            <a:ext cx="10363200" cy="1362075"/>
          </a:xfrm>
          <a:prstGeom prst="rect">
            <a:avLst/>
          </a:prstGeom>
        </p:spPr>
        <p:txBody>
          <a:bodyPr lIns="121917" tIns="60958" rIns="121917" bIns="60958" anchor="t"/>
          <a:lstStyle>
            <a:lvl1pPr algn="l">
              <a:defRPr sz="5299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7032"/>
            <a:ext cx="10363200" cy="1499236"/>
          </a:xfrm>
          <a:prstGeom prst="rect">
            <a:avLst/>
          </a:prstGeom>
        </p:spPr>
        <p:txBody>
          <a:bodyPr lIns="121917" tIns="60958" rIns="121917" bIns="60958" anchor="b"/>
          <a:lstStyle>
            <a:lvl1pPr marL="0" indent="0">
              <a:buNone/>
              <a:defRPr sz="2699"/>
            </a:lvl1pPr>
            <a:lvl2pPr marL="609463" indent="0">
              <a:buNone/>
              <a:defRPr sz="2400"/>
            </a:lvl2pPr>
            <a:lvl3pPr marL="1218926" indent="0">
              <a:buNone/>
              <a:defRPr sz="2100"/>
            </a:lvl3pPr>
            <a:lvl4pPr marL="1828388" indent="0">
              <a:buNone/>
              <a:defRPr sz="1900"/>
            </a:lvl4pPr>
            <a:lvl5pPr marL="2437851" indent="0">
              <a:buNone/>
              <a:defRPr sz="1900"/>
            </a:lvl5pPr>
            <a:lvl6pPr marL="3047314" indent="0">
              <a:buNone/>
              <a:defRPr sz="1900"/>
            </a:lvl6pPr>
            <a:lvl7pPr marL="3656777" indent="0">
              <a:buNone/>
              <a:defRPr sz="1900"/>
            </a:lvl7pPr>
            <a:lvl8pPr marL="4266240" indent="0">
              <a:buNone/>
              <a:defRPr sz="1900"/>
            </a:lvl8pPr>
            <a:lvl9pPr marL="4875703" indent="0">
              <a:buNone/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350771354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5384800" cy="4526280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6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6280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6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72392620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430"/>
            <a:ext cx="5386917" cy="640080"/>
          </a:xfrm>
          <a:prstGeom prst="rect">
            <a:avLst/>
          </a:prstGeom>
        </p:spPr>
        <p:txBody>
          <a:bodyPr lIns="121917" tIns="60958" rIns="121917" bIns="60958"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100" b="1"/>
            </a:lvl4pPr>
            <a:lvl5pPr marL="2437851" indent="0">
              <a:buNone/>
              <a:defRPr sz="2100" b="1"/>
            </a:lvl5pPr>
            <a:lvl6pPr marL="3047314" indent="0">
              <a:buNone/>
              <a:defRPr sz="2100" b="1"/>
            </a:lvl6pPr>
            <a:lvl7pPr marL="3656777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5510"/>
            <a:ext cx="5386917" cy="3950971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430"/>
            <a:ext cx="5389033" cy="640080"/>
          </a:xfrm>
          <a:prstGeom prst="rect">
            <a:avLst/>
          </a:prstGeom>
        </p:spPr>
        <p:txBody>
          <a:bodyPr lIns="121917" tIns="60958" rIns="121917" bIns="60958"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100" b="1"/>
            </a:lvl4pPr>
            <a:lvl5pPr marL="2437851" indent="0">
              <a:buNone/>
              <a:defRPr sz="2100" b="1"/>
            </a:lvl5pPr>
            <a:lvl6pPr marL="3047314" indent="0">
              <a:buNone/>
              <a:defRPr sz="2100" b="1"/>
            </a:lvl6pPr>
            <a:lvl7pPr marL="3656777" indent="0">
              <a:buNone/>
              <a:defRPr sz="2100" b="1"/>
            </a:lvl7pPr>
            <a:lvl8pPr marL="4266240" indent="0">
              <a:buNone/>
              <a:defRPr sz="2100" b="1"/>
            </a:lvl8pPr>
            <a:lvl9pPr marL="4875703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5510"/>
            <a:ext cx="5389033" cy="3950971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72547856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38464676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072847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95935"/>
      </p:ext>
    </p:extLst>
  </p:cSld>
  <p:clrMapOvr>
    <a:masterClrMapping/>
  </p:clrMapOvr>
  <p:transition spd="slow">
    <p:cove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896224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773772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518227"/>
      </p:ext>
    </p:extLst>
  </p:cSld>
  <p:clrMapOvr>
    <a:masterClrMapping/>
  </p:clrMapOvr>
  <p:transition spd="slow">
    <p:cov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546723"/>
      </p:ext>
    </p:extLst>
  </p:cSld>
  <p:clrMapOvr>
    <a:masterClrMapping/>
  </p:clrMapOvr>
  <p:transition spd="slow"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400262"/>
      </p:ext>
    </p:extLst>
  </p:cSld>
  <p:clrMapOvr>
    <a:masterClrMapping/>
  </p:clrMapOvr>
  <p:transition spd="slow">
    <p:cove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5409"/>
      </p:ext>
    </p:extLst>
  </p:cSld>
  <p:clrMapOvr>
    <a:masterClrMapping/>
  </p:clrMapOvr>
  <p:transition spd="slow">
    <p:cove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0047962"/>
      </p:ext>
    </p:extLst>
  </p:cSld>
  <p:clrMapOvr>
    <a:masterClrMapping/>
  </p:clrMapOvr>
  <p:transition spd="slow">
    <p:cove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961721"/>
      </p:ext>
    </p:extLst>
  </p:cSld>
  <p:clrMapOvr>
    <a:masterClrMapping/>
  </p:clrMapOvr>
  <p:transition spd="slow">
    <p:cove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950777"/>
      </p:ext>
    </p:extLst>
  </p:cSld>
  <p:clrMapOvr>
    <a:masterClrMapping/>
  </p:clrMapOvr>
  <p:transition spd="slow">
    <p:cover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7663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16028"/>
      </p:ext>
    </p:extLst>
  </p:cSld>
  <p:clrMapOvr>
    <a:masterClrMapping/>
  </p:clrMapOvr>
  <p:transition spd="slow">
    <p:cover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688448"/>
      </p:ext>
    </p:extLst>
  </p:cSld>
  <p:clrMapOvr>
    <a:masterClrMapping/>
  </p:clrMapOvr>
  <p:transition spd="slow">
    <p:cover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781962"/>
      </p:ext>
    </p:extLst>
  </p:cSld>
  <p:clrMapOvr>
    <a:masterClrMapping/>
  </p:clrMapOvr>
  <p:transition spd="slow">
    <p:cove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7067685"/>
      </p:ext>
    </p:extLst>
  </p:cSld>
  <p:clrMapOvr>
    <a:masterClrMapping/>
  </p:clrMapOvr>
  <p:transition spd="slow">
    <p:cove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984235"/>
      </p:ext>
    </p:extLst>
  </p:cSld>
  <p:clrMapOvr>
    <a:masterClrMapping/>
  </p:clrMapOvr>
  <p:transition spd="slow">
    <p:cover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451454"/>
      </p:ext>
    </p:extLst>
  </p:cSld>
  <p:clrMapOvr>
    <a:masterClrMapping/>
  </p:clrMapOvr>
  <p:transition spd="slow">
    <p:cover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666394"/>
      </p:ext>
    </p:extLst>
  </p:cSld>
  <p:clrMapOvr>
    <a:masterClrMapping/>
  </p:clrMapOvr>
  <p:transition spd="slow">
    <p:cover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776565"/>
      </p:ext>
    </p:extLst>
  </p:cSld>
  <p:clrMapOvr>
    <a:masterClrMapping/>
  </p:clrMapOvr>
  <p:transition spd="slow">
    <p:cover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020836"/>
      </p:ext>
    </p:extLst>
  </p:cSld>
  <p:clrMapOvr>
    <a:masterClrMapping/>
  </p:clrMapOvr>
  <p:transition spd="slow">
    <p:cover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403556"/>
      </p:ext>
    </p:extLst>
  </p:cSld>
  <p:clrMapOvr>
    <a:masterClrMapping/>
  </p:clrMapOvr>
  <p:transition spd="slow">
    <p:cover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41812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0279"/>
      </p:ext>
    </p:extLst>
  </p:cSld>
  <p:clrMapOvr>
    <a:masterClrMapping/>
  </p:clrMapOvr>
  <p:transition spd="slow">
    <p:cover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248571"/>
      </p:ext>
    </p:extLst>
  </p:cSld>
  <p:clrMapOvr>
    <a:masterClrMapping/>
  </p:clrMapOvr>
  <p:transition spd="slow">
    <p:cover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198749"/>
      </p:ext>
    </p:extLst>
  </p:cSld>
  <p:clrMapOvr>
    <a:masterClrMapping/>
  </p:clrMapOvr>
  <p:transition spd="slow">
    <p:cove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681125"/>
      </p:ext>
    </p:extLst>
  </p:cSld>
  <p:clrMapOvr>
    <a:masterClrMapping/>
  </p:clrMapOvr>
  <p:transition spd="slow">
    <p:cover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2416"/>
            <a:ext cx="4011084" cy="1162051"/>
          </a:xfrm>
          <a:prstGeom prst="rect">
            <a:avLst/>
          </a:prstGeom>
        </p:spPr>
        <p:txBody>
          <a:bodyPr lIns="121917" tIns="60958" rIns="121917" bIns="60958" anchor="b"/>
          <a:lstStyle>
            <a:lvl1pPr algn="l">
              <a:defRPr sz="26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2416"/>
            <a:ext cx="6815666" cy="5854064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4299"/>
            </a:lvl1pPr>
            <a:lvl2pPr>
              <a:defRPr sz="36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4466"/>
            <a:ext cx="4011084" cy="4692015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3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53130726"/>
      </p:ext>
    </p:extLst>
  </p:cSld>
  <p:clrMapOvr>
    <a:masterClrMapping/>
  </p:clrMapOvr>
  <p:transition spd="slow">
    <p:cover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691"/>
          </a:xfrm>
          <a:prstGeom prst="rect">
            <a:avLst/>
          </a:prstGeom>
        </p:spPr>
        <p:txBody>
          <a:bodyPr lIns="121917" tIns="60958" rIns="121917" bIns="60958" anchor="b"/>
          <a:lstStyle>
            <a:lvl1pPr algn="l">
              <a:defRPr sz="26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3412"/>
            <a:ext cx="7315200" cy="4114800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>
              <a:buNone/>
              <a:defRPr sz="4299"/>
            </a:lvl1pPr>
            <a:lvl2pPr marL="609463" indent="0">
              <a:buNone/>
              <a:defRPr sz="36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8291"/>
            <a:ext cx="7315200" cy="803911"/>
          </a:xfrm>
          <a:prstGeom prst="rect">
            <a:avLst/>
          </a:prstGeom>
        </p:spPr>
        <p:txBody>
          <a:bodyPr lIns="121917" tIns="60958" rIns="121917" bIns="60958"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3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42306630"/>
      </p:ext>
    </p:extLst>
  </p:cSld>
  <p:clrMapOvr>
    <a:masterClrMapping/>
  </p:clrMapOvr>
  <p:transition spd="slow">
    <p:cover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320"/>
            <a:ext cx="10972800" cy="11430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1600200"/>
            <a:ext cx="10972800" cy="4526280"/>
          </a:xfrm>
          <a:prstGeom prst="rect">
            <a:avLst/>
          </a:prstGeom>
        </p:spPr>
        <p:txBody>
          <a:bodyPr vert="eaVert"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77623648"/>
      </p:ext>
    </p:extLst>
  </p:cSld>
  <p:clrMapOvr>
    <a:masterClrMapping/>
  </p:clrMapOvr>
  <p:transition spd="slow">
    <p:cover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321"/>
            <a:ext cx="2743200" cy="5852160"/>
          </a:xfrm>
          <a:prstGeom prst="rect">
            <a:avLst/>
          </a:prstGeom>
        </p:spPr>
        <p:txBody>
          <a:bodyPr vert="eaVert"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1" y="274321"/>
            <a:ext cx="8026400" cy="5852160"/>
          </a:xfrm>
          <a:prstGeom prst="rect">
            <a:avLst/>
          </a:prstGeom>
        </p:spPr>
        <p:txBody>
          <a:bodyPr vert="eaVert" lIns="121917" tIns="60958" rIns="121917" bIns="60958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331171820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77828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345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9406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343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87196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image" Target="../media/image2.jpe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D6801-E09F-47B7-9E88-F1B4B71106C4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80C05-BD8B-42E1-8180-DF446F6F2B4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95250" y="6488668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Demian KT" panose="02040603050506020204" pitchFamily="18" charset="0"/>
              </a:rPr>
              <a:t>MăngNon</a:t>
            </a:r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  <a:latin typeface="UTM Demian KT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9456" y="-1447800"/>
            <a:ext cx="4029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9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95250" y="6488668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UTM Demian KT" panose="02040603050506020204" pitchFamily="18" charset="0"/>
              </a:rPr>
              <a:t>MăngNon</a:t>
            </a:r>
            <a:endParaRPr lang="en-US" dirty="0">
              <a:solidFill>
                <a:schemeClr val="accent4">
                  <a:lumMod val="40000"/>
                  <a:lumOff val="60000"/>
                </a:schemeClr>
              </a:solidFill>
              <a:latin typeface="UTM Demian KT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9456" y="-1447800"/>
            <a:ext cx="4029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0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772" r:id="rId9"/>
    <p:sldLayoutId id="2147483770" r:id="rId10"/>
    <p:sldLayoutId id="2147483769" r:id="rId11"/>
    <p:sldLayoutId id="2147483768" r:id="rId12"/>
    <p:sldLayoutId id="2147483767" r:id="rId13"/>
    <p:sldLayoutId id="2147483766" r:id="rId14"/>
    <p:sldLayoutId id="2147483765" r:id="rId15"/>
    <p:sldLayoutId id="2147483764" r:id="rId16"/>
    <p:sldLayoutId id="2147483763" r:id="rId17"/>
    <p:sldLayoutId id="2147483762" r:id="rId18"/>
    <p:sldLayoutId id="2147483761" r:id="rId19"/>
    <p:sldLayoutId id="2147483760" r:id="rId20"/>
    <p:sldLayoutId id="2147483759" r:id="rId21"/>
    <p:sldLayoutId id="2147483741" r:id="rId22"/>
    <p:sldLayoutId id="2147483740" r:id="rId23"/>
    <p:sldLayoutId id="2147483739" r:id="rId24"/>
    <p:sldLayoutId id="2147483678" r:id="rId25"/>
    <p:sldLayoutId id="2147483677" r:id="rId26"/>
    <p:sldLayoutId id="2147483676" r:id="rId27"/>
    <p:sldLayoutId id="2147483675" r:id="rId28"/>
    <p:sldLayoutId id="2147483674" r:id="rId29"/>
    <p:sldLayoutId id="2147483673" r:id="rId30"/>
    <p:sldLayoutId id="2147483672" r:id="rId31"/>
    <p:sldLayoutId id="2147483668" r:id="rId32"/>
    <p:sldLayoutId id="2147483669" r:id="rId33"/>
    <p:sldLayoutId id="2147483670" r:id="rId34"/>
    <p:sldLayoutId id="2147483671" r:id="rId35"/>
  </p:sldLayoutIdLst>
  <p:transition spd="slow">
    <p:cover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5pPr>
      <a:lvl6pPr marL="609463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6pPr>
      <a:lvl7pPr marL="1218926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7pPr>
      <a:lvl8pPr marL="1828388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8pPr>
      <a:lvl9pPr marL="2437851" algn="l" rtl="0" eaLnBrk="0" fontAlgn="base" hangingPunct="0">
        <a:spcBef>
          <a:spcPct val="0"/>
        </a:spcBef>
        <a:spcAft>
          <a:spcPct val="0"/>
        </a:spcAft>
        <a:defRPr sz="4299" b="1">
          <a:solidFill>
            <a:schemeClr val="bg1"/>
          </a:solidFill>
          <a:latin typeface="Verdana" pitchFamily="34" charset="0"/>
          <a:ea typeface="微软雅黑" pitchFamily="34" charset="-122"/>
        </a:defRPr>
      </a:lvl9pPr>
    </p:titleStyle>
    <p:bodyStyle>
      <a:lvl1pPr marL="457098" indent="-45709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3699">
          <a:solidFill>
            <a:schemeClr val="tx2"/>
          </a:solidFill>
          <a:latin typeface="+mn-lt"/>
          <a:ea typeface="+mn-ea"/>
          <a:cs typeface="+mn-cs"/>
        </a:defRPr>
      </a:lvl1pPr>
      <a:lvl2pPr marL="990377" indent="-38091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3199">
          <a:solidFill>
            <a:schemeClr val="tx1"/>
          </a:solidFill>
          <a:latin typeface="+mn-lt"/>
          <a:ea typeface="+mn-ea"/>
        </a:defRPr>
      </a:lvl2pPr>
      <a:lvl3pPr marL="1523657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3199">
          <a:solidFill>
            <a:schemeClr val="tx1"/>
          </a:solidFill>
          <a:latin typeface="+mn-lt"/>
          <a:ea typeface="+mn-ea"/>
        </a:defRPr>
      </a:lvl3pPr>
      <a:lvl4pPr marL="2133120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4pPr>
      <a:lvl5pPr marL="2742582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5pPr>
      <a:lvl6pPr marL="3352045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6pPr>
      <a:lvl7pPr marL="3961509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7pPr>
      <a:lvl8pPr marL="4570972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8pPr>
      <a:lvl9pPr marL="5180434" indent="-30473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50000"/>
        <a:buFont typeface="Wingdings" pitchFamily="2" charset="2"/>
        <a:buChar char="n"/>
        <a:defRPr sz="26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microsoft.com/office/2007/relationships/hdphoto" Target="../media/hdphoto1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jpeg"/><Relationship Id="rId5" Type="http://schemas.openxmlformats.org/officeDocument/2006/relationships/image" Target="../media/image12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52.jpeg"/><Relationship Id="rId3" Type="http://schemas.openxmlformats.org/officeDocument/2006/relationships/image" Target="../media/image43.png"/><Relationship Id="rId7" Type="http://schemas.openxmlformats.org/officeDocument/2006/relationships/image" Target="../media/image47.jpg"/><Relationship Id="rId12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6.jpg"/><Relationship Id="rId11" Type="http://schemas.openxmlformats.org/officeDocument/2006/relationships/image" Target="../media/image50.gif"/><Relationship Id="rId5" Type="http://schemas.openxmlformats.org/officeDocument/2006/relationships/image" Target="../media/image45.png"/><Relationship Id="rId10" Type="http://schemas.openxmlformats.org/officeDocument/2006/relationships/image" Target="../media/image49.jpeg"/><Relationship Id="rId4" Type="http://schemas.openxmlformats.org/officeDocument/2006/relationships/image" Target="../media/image44.png"/><Relationship Id="rId9" Type="http://schemas.openxmlformats.org/officeDocument/2006/relationships/image" Target="../media/image4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microsoft.com/office/2007/relationships/hdphoto" Target="../media/hdphoto7.wdp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1.wav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jpe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/>
          <p:cNvSpPr txBox="1">
            <a:spLocks noChangeArrowheads="1"/>
          </p:cNvSpPr>
          <p:nvPr/>
        </p:nvSpPr>
        <p:spPr bwMode="auto">
          <a:xfrm>
            <a:off x="2421207" y="2726323"/>
            <a:ext cx="6804025" cy="691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861" tIns="60930" rIns="121861" bIns="60930" anchor="ctr"/>
          <a:lstStyle>
            <a:lvl1pPr marL="342900" indent="-3429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342831" indent="-342831" algn="ctr" defTabSz="914217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altLang="zh-CN" sz="11500" i="0" dirty="0" err="1">
                <a:ln w="19050">
                  <a:solidFill>
                    <a:schemeClr val="bg1"/>
                  </a:solidFill>
                </a:ln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eutsch Gothic" panose="02040603050506020204" pitchFamily="18" charset="0"/>
                <a:ea typeface="中山行书百年纪念版" panose="02010609000101010101" pitchFamily="49" charset="-122"/>
              </a:rPr>
              <a:t>Chiến</a:t>
            </a:r>
            <a:r>
              <a:rPr lang="en-US" altLang="zh-CN" sz="11500" i="0" dirty="0">
                <a:ln w="19050">
                  <a:solidFill>
                    <a:schemeClr val="bg1"/>
                  </a:solidFill>
                </a:ln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eutsch Gothic" panose="02040603050506020204" pitchFamily="18" charset="0"/>
                <a:ea typeface="中山行书百年纪念版" panose="02010609000101010101" pitchFamily="49" charset="-122"/>
              </a:rPr>
              <a:t> </a:t>
            </a:r>
            <a:r>
              <a:rPr lang="en-US" altLang="zh-CN" sz="11500" i="0" dirty="0" err="1">
                <a:ln w="19050">
                  <a:solidFill>
                    <a:schemeClr val="bg1"/>
                  </a:solidFill>
                </a:ln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eutsch Gothic" panose="02040603050506020204" pitchFamily="18" charset="0"/>
                <a:ea typeface="中山行书百年纪念版" panose="02010609000101010101" pitchFamily="49" charset="-122"/>
              </a:rPr>
              <a:t>thắng</a:t>
            </a:r>
            <a:r>
              <a:rPr lang="en-US" altLang="zh-CN" sz="11500" i="0" dirty="0">
                <a:ln w="19050">
                  <a:solidFill>
                    <a:schemeClr val="bg1"/>
                  </a:solidFill>
                </a:ln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eutsch Gothic" panose="02040603050506020204" pitchFamily="18" charset="0"/>
                <a:ea typeface="中山行书百年纪念版" panose="02010609000101010101" pitchFamily="49" charset="-122"/>
              </a:rPr>
              <a:t> </a:t>
            </a:r>
          </a:p>
          <a:p>
            <a:pPr marL="342831" indent="-342831" algn="ctr" defTabSz="914217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altLang="zh-CN" sz="11500" i="0" dirty="0">
                <a:ln w="19050">
                  <a:solidFill>
                    <a:schemeClr val="bg1"/>
                  </a:solidFill>
                </a:ln>
                <a:solidFill>
                  <a:srgbClr val="C20827"/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29997" dir="5400000" sy="-100000" algn="bl" rotWithShape="0"/>
                </a:effectLst>
                <a:latin typeface="UTM Deutsch Gothic" panose="02040603050506020204" pitchFamily="18" charset="0"/>
                <a:ea typeface="中山行书百年纪念版" panose="02010609000101010101" pitchFamily="49" charset="-122"/>
              </a:rPr>
              <a:t>Chi </a:t>
            </a:r>
            <a:r>
              <a:rPr lang="en-US" altLang="zh-CN" sz="11500" i="0" dirty="0" err="1">
                <a:ln w="19050">
                  <a:solidFill>
                    <a:schemeClr val="bg1"/>
                  </a:solidFill>
                </a:ln>
                <a:solidFill>
                  <a:srgbClr val="C20827"/>
                </a:solidFill>
                <a:effectLst>
                  <a:glow rad="101600">
                    <a:srgbClr val="C000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50" endPos="85000" dist="29997" dir="5400000" sy="-100000" algn="bl" rotWithShape="0"/>
                </a:effectLst>
                <a:latin typeface="UTM Deutsch Gothic" panose="02040603050506020204" pitchFamily="18" charset="0"/>
                <a:ea typeface="中山行书百年纪念版" panose="02010609000101010101" pitchFamily="49" charset="-122"/>
              </a:rPr>
              <a:t>Lăng</a:t>
            </a:r>
            <a:endParaRPr lang="zh-CN" altLang="en-US" sz="11500" i="0" dirty="0">
              <a:ln w="19050">
                <a:solidFill>
                  <a:schemeClr val="bg1"/>
                </a:solidFill>
              </a:ln>
              <a:solidFill>
                <a:srgbClr val="C20827"/>
              </a:solidFill>
              <a:effectLst>
                <a:glow rad="101600">
                  <a:srgbClr val="C000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50" endPos="85000" dist="29997" dir="5400000" sy="-100000" algn="bl" rotWithShape="0"/>
              </a:effectLst>
              <a:latin typeface="UTM Deutsch Gothic" panose="02040603050506020204" pitchFamily="18" charset="0"/>
              <a:ea typeface="中山行书百年纪念版" panose="02010609000101010101" pitchFamily="49" charset="-122"/>
            </a:endParaRPr>
          </a:p>
        </p:txBody>
      </p:sp>
      <p:pic>
        <p:nvPicPr>
          <p:cNvPr id="27" name="古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129578" y="-123393"/>
            <a:ext cx="533462" cy="533654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185387" y="0"/>
            <a:ext cx="24378655" cy="438912"/>
            <a:chOff x="-9144000" y="0"/>
            <a:chExt cx="18290604" cy="32918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4" y="0"/>
              <a:ext cx="9144000" cy="32918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44000" y="0"/>
              <a:ext cx="9144000" cy="329184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5751" y="6579616"/>
            <a:ext cx="24375184" cy="288544"/>
            <a:chOff x="10164" y="4934712"/>
            <a:chExt cx="18288000" cy="21640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4" y="4934712"/>
              <a:ext cx="9144000" cy="21640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164" y="4934712"/>
              <a:ext cx="9144000" cy="216408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-596116" y="713853"/>
            <a:ext cx="5207000" cy="38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4000" dirty="0" err="1">
                <a:ln>
                  <a:solidFill>
                    <a:schemeClr val="bg1"/>
                  </a:solidFill>
                </a:ln>
                <a:solidFill>
                  <a:srgbClr val="17440C"/>
                </a:solidFill>
                <a:latin typeface="UTM Deutsch Gothic" panose="02040603050506020204" pitchFamily="18" charset="0"/>
              </a:rPr>
              <a:t>Lịch</a:t>
            </a:r>
            <a:r>
              <a:rPr lang="en-US" sz="4000" dirty="0">
                <a:ln>
                  <a:solidFill>
                    <a:schemeClr val="bg1"/>
                  </a:solidFill>
                </a:ln>
                <a:solidFill>
                  <a:srgbClr val="17440C"/>
                </a:solidFill>
                <a:latin typeface="UTM Deutsch Gothic" panose="02040603050506020204" pitchFamily="18" charset="0"/>
              </a:rPr>
              <a:t> </a:t>
            </a:r>
            <a:r>
              <a:rPr lang="en-US" sz="4000" dirty="0" err="1">
                <a:ln>
                  <a:solidFill>
                    <a:schemeClr val="bg1"/>
                  </a:solidFill>
                </a:ln>
                <a:solidFill>
                  <a:srgbClr val="17440C"/>
                </a:solidFill>
                <a:latin typeface="UTM Deutsch Gothic" panose="02040603050506020204" pitchFamily="18" charset="0"/>
              </a:rPr>
              <a:t>sử</a:t>
            </a:r>
            <a:r>
              <a:rPr lang="en-US" sz="4000" dirty="0">
                <a:ln>
                  <a:solidFill>
                    <a:schemeClr val="bg1"/>
                  </a:solidFill>
                </a:ln>
                <a:solidFill>
                  <a:srgbClr val="17440C"/>
                </a:solidFill>
                <a:latin typeface="UTM Deutsch Gothic" panose="02040603050506020204" pitchFamily="18" charset="0"/>
              </a:rPr>
              <a:t> 4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8802" y="713854"/>
            <a:ext cx="5207000" cy="38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4000" dirty="0" err="1">
                <a:ln>
                  <a:solidFill>
                    <a:schemeClr val="bg1"/>
                  </a:solidFill>
                </a:ln>
                <a:solidFill>
                  <a:srgbClr val="014D75"/>
                </a:solidFill>
                <a:latin typeface="UTM Deutsch Gothic" panose="02040603050506020204" pitchFamily="18" charset="0"/>
              </a:rPr>
              <a:t>Bài</a:t>
            </a:r>
            <a:r>
              <a:rPr lang="en-US" sz="4000" dirty="0">
                <a:ln>
                  <a:solidFill>
                    <a:schemeClr val="bg1"/>
                  </a:solidFill>
                </a:ln>
                <a:solidFill>
                  <a:srgbClr val="014D75"/>
                </a:solidFill>
                <a:latin typeface="UTM Deutsch Gothic" panose="02040603050506020204" pitchFamily="18" charset="0"/>
              </a:rPr>
              <a:t> 16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373" b="99464" l="0" r="90000">
                        <a14:foregroundMark x1="50781" y1="21314" x2="49375" y2="30161"/>
                        <a14:foregroundMark x1="45625" y1="17292" x2="45000" y2="19705"/>
                        <a14:foregroundMark x1="51094" y1="17560" x2="51875" y2="19035"/>
                        <a14:foregroundMark x1="44063" y1="67024" x2="59062" y2="65416"/>
                        <a14:foregroundMark x1="20938" y1="95308" x2="21563" y2="97989"/>
                        <a14:foregroundMark x1="71563" y1="84584" x2="85625" y2="84584"/>
                        <a14:foregroundMark x1="77500" y1="79223" x2="87031" y2="84450"/>
                        <a14:foregroundMark x1="75781" y1="87936" x2="75781" y2="90080"/>
                        <a14:foregroundMark x1="13125" y1="64075" x2="18594" y2="67962"/>
                        <a14:backgroundMark x1="22188" y1="13271" x2="11406" y2="32842"/>
                        <a14:backgroundMark x1="64063" y1="21180" x2="72656" y2="37534"/>
                        <a14:backgroundMark x1="13438" y1="92493" x2="15781" y2="78820"/>
                        <a14:backgroundMark x1="16563" y1="58445" x2="18125" y2="63271"/>
                        <a14:backgroundMark x1="4219" y1="26139" x2="2500" y2="38606"/>
                        <a14:backgroundMark x1="1719" y1="48257" x2="3281" y2="43834"/>
                        <a14:backgroundMark x1="2188" y1="67694" x2="4219" y2="80831"/>
                        <a14:backgroundMark x1="18750" y1="60724" x2="18750" y2="61662"/>
                        <a14:backgroundMark x1="15937" y1="58043" x2="14844" y2="60054"/>
                        <a14:backgroundMark x1="15781" y1="62466" x2="19219" y2="65147"/>
                        <a14:backgroundMark x1="18438" y1="58311" x2="17344" y2="55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6965" y="344522"/>
            <a:ext cx="4756378" cy="6305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10806545" y="344522"/>
            <a:ext cx="156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UTM Scriptina KT" panose="02000500000000000000" pitchFamily="2" charset="0"/>
              </a:rPr>
              <a:t>Hồng Linh</a:t>
            </a:r>
          </a:p>
        </p:txBody>
      </p:sp>
    </p:spTree>
    <p:extLst>
      <p:ext uri="{BB962C8B-B14F-4D97-AF65-F5344CB8AC3E}">
        <p14:creationId xmlns:p14="http://schemas.microsoft.com/office/powerpoint/2010/main" val="60404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61111E-6 4.13964E-7 L 0.99983 4.13964E-7 " pathEditMode="relative" rAng="0" ptsTypes="AA">
                                      <p:cBhvr>
                                        <p:cTn id="16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8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4.60921E-6 L -1.00104 4.60921E-6 " pathEditMode="relative" rAng="0" ptsTypes="AA">
                                      <p:cBhvr>
                                        <p:cTn id="18" dur="8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52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3" presetClass="entr" presetSubtype="36" fill="hold" grpId="4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7" presetClass="emph" presetSubtype="0" fill="remove" grpId="5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1" grpId="0" bldLvl="0" autoUpdateAnimBg="0"/>
      <p:bldP spid="11" grpId="1" bldLvl="0" autoUpdateAnimBg="0"/>
      <p:bldP spid="11" grpId="2" bldLvl="0" autoUpdateAnimBg="0"/>
      <p:bldP spid="11" grpId="3" bldLvl="0" autoUpdateAnimBg="0"/>
      <p:bldP spid="11" grpId="4"/>
      <p:bldP spid="11" grpId="5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211" y="872491"/>
            <a:ext cx="11675543" cy="683683"/>
          </a:xfrm>
          <a:prstGeom prst="rect">
            <a:avLst/>
          </a:prstGeom>
          <a:noFill/>
        </p:spPr>
      </p:pic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424060" y="243840"/>
            <a:ext cx="4904398" cy="6446520"/>
            <a:chOff x="0" y="0"/>
            <a:chExt cx="3536" cy="4320"/>
          </a:xfrm>
        </p:grpSpPr>
        <p:pic>
          <p:nvPicPr>
            <p:cNvPr id="15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324"/>
              <a:ext cx="1872" cy="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Freeform 27"/>
          <p:cNvSpPr>
            <a:spLocks/>
          </p:cNvSpPr>
          <p:nvPr/>
        </p:nvSpPr>
        <p:spPr bwMode="auto">
          <a:xfrm>
            <a:off x="2258505" y="2644987"/>
            <a:ext cx="908643" cy="1087428"/>
          </a:xfrm>
          <a:custGeom>
            <a:avLst/>
            <a:gdLst>
              <a:gd name="T0" fmla="*/ 2147483647 w 687"/>
              <a:gd name="T1" fmla="*/ 2147483647 h 738"/>
              <a:gd name="T2" fmla="*/ 2147483647 w 687"/>
              <a:gd name="T3" fmla="*/ 2147483647 h 738"/>
              <a:gd name="T4" fmla="*/ 2147483647 w 687"/>
              <a:gd name="T5" fmla="*/ 2147483647 h 738"/>
              <a:gd name="T6" fmla="*/ 2147483647 w 687"/>
              <a:gd name="T7" fmla="*/ 2147483647 h 738"/>
              <a:gd name="T8" fmla="*/ 2147483647 w 687"/>
              <a:gd name="T9" fmla="*/ 2147483647 h 738"/>
              <a:gd name="T10" fmla="*/ 2147483647 w 687"/>
              <a:gd name="T11" fmla="*/ 2147483647 h 738"/>
              <a:gd name="T12" fmla="*/ 2147483647 w 687"/>
              <a:gd name="T13" fmla="*/ 2147483647 h 738"/>
              <a:gd name="T14" fmla="*/ 2147483647 w 687"/>
              <a:gd name="T15" fmla="*/ 2147483647 h 738"/>
              <a:gd name="T16" fmla="*/ 2147483647 w 687"/>
              <a:gd name="T17" fmla="*/ 2147483647 h 738"/>
              <a:gd name="T18" fmla="*/ 2147483647 w 687"/>
              <a:gd name="T19" fmla="*/ 2147483647 h 738"/>
              <a:gd name="T20" fmla="*/ 2147483647 w 687"/>
              <a:gd name="T21" fmla="*/ 2147483647 h 738"/>
              <a:gd name="T22" fmla="*/ 2147483647 w 687"/>
              <a:gd name="T23" fmla="*/ 2147483647 h 738"/>
              <a:gd name="T24" fmla="*/ 2147483647 w 687"/>
              <a:gd name="T25" fmla="*/ 2147483647 h 738"/>
              <a:gd name="T26" fmla="*/ 2147483647 w 687"/>
              <a:gd name="T27" fmla="*/ 2147483647 h 738"/>
              <a:gd name="T28" fmla="*/ 2147483647 w 687"/>
              <a:gd name="T29" fmla="*/ 2147483647 h 738"/>
              <a:gd name="T30" fmla="*/ 2147483647 w 687"/>
              <a:gd name="T31" fmla="*/ 2147483647 h 738"/>
              <a:gd name="T32" fmla="*/ 2147483647 w 687"/>
              <a:gd name="T33" fmla="*/ 2147483647 h 738"/>
              <a:gd name="T34" fmla="*/ 2147483647 w 687"/>
              <a:gd name="T35" fmla="*/ 2147483647 h 738"/>
              <a:gd name="T36" fmla="*/ 2147483647 w 687"/>
              <a:gd name="T37" fmla="*/ 2147483647 h 738"/>
              <a:gd name="T38" fmla="*/ 2147483647 w 687"/>
              <a:gd name="T39" fmla="*/ 2147483647 h 738"/>
              <a:gd name="T40" fmla="*/ 2147483647 w 687"/>
              <a:gd name="T41" fmla="*/ 2147483647 h 738"/>
              <a:gd name="T42" fmla="*/ 2147483647 w 687"/>
              <a:gd name="T43" fmla="*/ 2147483647 h 738"/>
              <a:gd name="T44" fmla="*/ 2147483647 w 687"/>
              <a:gd name="T45" fmla="*/ 2147483647 h 738"/>
              <a:gd name="T46" fmla="*/ 2147483647 w 687"/>
              <a:gd name="T47" fmla="*/ 2147483647 h 738"/>
              <a:gd name="T48" fmla="*/ 2147483647 w 687"/>
              <a:gd name="T49" fmla="*/ 2147483647 h 738"/>
              <a:gd name="T50" fmla="*/ 2147483647 w 687"/>
              <a:gd name="T51" fmla="*/ 2147483647 h 738"/>
              <a:gd name="T52" fmla="*/ 2147483647 w 687"/>
              <a:gd name="T53" fmla="*/ 2147483647 h 738"/>
              <a:gd name="T54" fmla="*/ 2147483647 w 687"/>
              <a:gd name="T55" fmla="*/ 2147483647 h 738"/>
              <a:gd name="T56" fmla="*/ 2147483647 w 687"/>
              <a:gd name="T57" fmla="*/ 2147483647 h 738"/>
              <a:gd name="T58" fmla="*/ 2147483647 w 687"/>
              <a:gd name="T59" fmla="*/ 2147483647 h 738"/>
              <a:gd name="T60" fmla="*/ 2147483647 w 687"/>
              <a:gd name="T61" fmla="*/ 2147483647 h 738"/>
              <a:gd name="T62" fmla="*/ 2147483647 w 687"/>
              <a:gd name="T63" fmla="*/ 2147483647 h 738"/>
              <a:gd name="T64" fmla="*/ 2147483647 w 687"/>
              <a:gd name="T65" fmla="*/ 2147483647 h 738"/>
              <a:gd name="T66" fmla="*/ 2147483647 w 687"/>
              <a:gd name="T67" fmla="*/ 2147483647 h 738"/>
              <a:gd name="T68" fmla="*/ 2147483647 w 687"/>
              <a:gd name="T69" fmla="*/ 2147483647 h 738"/>
              <a:gd name="T70" fmla="*/ 2147483647 w 687"/>
              <a:gd name="T71" fmla="*/ 2147483647 h 738"/>
              <a:gd name="T72" fmla="*/ 2147483647 w 687"/>
              <a:gd name="T73" fmla="*/ 2147483647 h 738"/>
              <a:gd name="T74" fmla="*/ 2147483647 w 687"/>
              <a:gd name="T75" fmla="*/ 2147483647 h 738"/>
              <a:gd name="T76" fmla="*/ 2147483647 w 687"/>
              <a:gd name="T77" fmla="*/ 2147483647 h 738"/>
              <a:gd name="T78" fmla="*/ 2147483647 w 687"/>
              <a:gd name="T79" fmla="*/ 2147483647 h 738"/>
              <a:gd name="T80" fmla="*/ 2147483647 w 687"/>
              <a:gd name="T81" fmla="*/ 2147483647 h 738"/>
              <a:gd name="T82" fmla="*/ 2147483647 w 687"/>
              <a:gd name="T83" fmla="*/ 2147483647 h 738"/>
              <a:gd name="T84" fmla="*/ 2147483647 w 687"/>
              <a:gd name="T85" fmla="*/ 2147483647 h 738"/>
              <a:gd name="T86" fmla="*/ 2147483647 w 687"/>
              <a:gd name="T87" fmla="*/ 2147483647 h 738"/>
              <a:gd name="T88" fmla="*/ 2147483647 w 687"/>
              <a:gd name="T89" fmla="*/ 2147483647 h 738"/>
              <a:gd name="T90" fmla="*/ 2147483647 w 687"/>
              <a:gd name="T91" fmla="*/ 2147483647 h 738"/>
              <a:gd name="T92" fmla="*/ 2147483647 w 687"/>
              <a:gd name="T93" fmla="*/ 2147483647 h 738"/>
              <a:gd name="T94" fmla="*/ 2147483647 w 687"/>
              <a:gd name="T95" fmla="*/ 2147483647 h 738"/>
              <a:gd name="T96" fmla="*/ 2147483647 w 687"/>
              <a:gd name="T97" fmla="*/ 2147483647 h 738"/>
              <a:gd name="T98" fmla="*/ 2147483647 w 687"/>
              <a:gd name="T99" fmla="*/ 2147483647 h 738"/>
              <a:gd name="T100" fmla="*/ 2147483647 w 687"/>
              <a:gd name="T101" fmla="*/ 2147483647 h 73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687"/>
              <a:gd name="T154" fmla="*/ 0 h 738"/>
              <a:gd name="T155" fmla="*/ 687 w 687"/>
              <a:gd name="T156" fmla="*/ 738 h 738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687" h="738">
                <a:moveTo>
                  <a:pt x="279" y="18"/>
                </a:moveTo>
                <a:cubicBezTo>
                  <a:pt x="286" y="14"/>
                  <a:pt x="291" y="8"/>
                  <a:pt x="299" y="6"/>
                </a:cubicBezTo>
                <a:cubicBezTo>
                  <a:pt x="329" y="0"/>
                  <a:pt x="311" y="12"/>
                  <a:pt x="327" y="22"/>
                </a:cubicBezTo>
                <a:cubicBezTo>
                  <a:pt x="344" y="33"/>
                  <a:pt x="372" y="40"/>
                  <a:pt x="391" y="46"/>
                </a:cubicBezTo>
                <a:cubicBezTo>
                  <a:pt x="406" y="68"/>
                  <a:pt x="407" y="85"/>
                  <a:pt x="435" y="94"/>
                </a:cubicBezTo>
                <a:cubicBezTo>
                  <a:pt x="436" y="98"/>
                  <a:pt x="436" y="104"/>
                  <a:pt x="439" y="106"/>
                </a:cubicBezTo>
                <a:cubicBezTo>
                  <a:pt x="446" y="111"/>
                  <a:pt x="463" y="114"/>
                  <a:pt x="463" y="114"/>
                </a:cubicBezTo>
                <a:cubicBezTo>
                  <a:pt x="473" y="129"/>
                  <a:pt x="473" y="150"/>
                  <a:pt x="487" y="162"/>
                </a:cubicBezTo>
                <a:cubicBezTo>
                  <a:pt x="525" y="195"/>
                  <a:pt x="561" y="201"/>
                  <a:pt x="603" y="222"/>
                </a:cubicBezTo>
                <a:cubicBezTo>
                  <a:pt x="616" y="228"/>
                  <a:pt x="630" y="228"/>
                  <a:pt x="643" y="234"/>
                </a:cubicBezTo>
                <a:cubicBezTo>
                  <a:pt x="650" y="242"/>
                  <a:pt x="653" y="255"/>
                  <a:pt x="663" y="258"/>
                </a:cubicBezTo>
                <a:cubicBezTo>
                  <a:pt x="677" y="261"/>
                  <a:pt x="642" y="212"/>
                  <a:pt x="667" y="250"/>
                </a:cubicBezTo>
                <a:cubicBezTo>
                  <a:pt x="674" y="299"/>
                  <a:pt x="679" y="262"/>
                  <a:pt x="687" y="302"/>
                </a:cubicBezTo>
                <a:cubicBezTo>
                  <a:pt x="682" y="310"/>
                  <a:pt x="676" y="318"/>
                  <a:pt x="671" y="326"/>
                </a:cubicBezTo>
                <a:cubicBezTo>
                  <a:pt x="656" y="348"/>
                  <a:pt x="676" y="367"/>
                  <a:pt x="647" y="386"/>
                </a:cubicBezTo>
                <a:cubicBezTo>
                  <a:pt x="642" y="406"/>
                  <a:pt x="628" y="422"/>
                  <a:pt x="611" y="434"/>
                </a:cubicBezTo>
                <a:cubicBezTo>
                  <a:pt x="605" y="443"/>
                  <a:pt x="596" y="449"/>
                  <a:pt x="591" y="458"/>
                </a:cubicBezTo>
                <a:cubicBezTo>
                  <a:pt x="577" y="482"/>
                  <a:pt x="583" y="510"/>
                  <a:pt x="567" y="534"/>
                </a:cubicBezTo>
                <a:cubicBezTo>
                  <a:pt x="563" y="597"/>
                  <a:pt x="564" y="579"/>
                  <a:pt x="551" y="618"/>
                </a:cubicBezTo>
                <a:cubicBezTo>
                  <a:pt x="546" y="658"/>
                  <a:pt x="550" y="640"/>
                  <a:pt x="539" y="674"/>
                </a:cubicBezTo>
                <a:cubicBezTo>
                  <a:pt x="538" y="678"/>
                  <a:pt x="535" y="686"/>
                  <a:pt x="535" y="686"/>
                </a:cubicBezTo>
                <a:cubicBezTo>
                  <a:pt x="528" y="738"/>
                  <a:pt x="498" y="733"/>
                  <a:pt x="451" y="738"/>
                </a:cubicBezTo>
                <a:cubicBezTo>
                  <a:pt x="434" y="737"/>
                  <a:pt x="416" y="737"/>
                  <a:pt x="399" y="734"/>
                </a:cubicBezTo>
                <a:cubicBezTo>
                  <a:pt x="384" y="731"/>
                  <a:pt x="388" y="722"/>
                  <a:pt x="379" y="714"/>
                </a:cubicBezTo>
                <a:cubicBezTo>
                  <a:pt x="371" y="707"/>
                  <a:pt x="343" y="684"/>
                  <a:pt x="331" y="678"/>
                </a:cubicBezTo>
                <a:cubicBezTo>
                  <a:pt x="285" y="653"/>
                  <a:pt x="216" y="656"/>
                  <a:pt x="171" y="654"/>
                </a:cubicBezTo>
                <a:cubicBezTo>
                  <a:pt x="160" y="637"/>
                  <a:pt x="146" y="626"/>
                  <a:pt x="139" y="606"/>
                </a:cubicBezTo>
                <a:cubicBezTo>
                  <a:pt x="147" y="601"/>
                  <a:pt x="155" y="595"/>
                  <a:pt x="163" y="590"/>
                </a:cubicBezTo>
                <a:cubicBezTo>
                  <a:pt x="180" y="579"/>
                  <a:pt x="167" y="538"/>
                  <a:pt x="195" y="530"/>
                </a:cubicBezTo>
                <a:cubicBezTo>
                  <a:pt x="209" y="526"/>
                  <a:pt x="224" y="527"/>
                  <a:pt x="239" y="526"/>
                </a:cubicBezTo>
                <a:cubicBezTo>
                  <a:pt x="267" y="498"/>
                  <a:pt x="243" y="528"/>
                  <a:pt x="255" y="458"/>
                </a:cubicBezTo>
                <a:cubicBezTo>
                  <a:pt x="256" y="451"/>
                  <a:pt x="268" y="425"/>
                  <a:pt x="271" y="418"/>
                </a:cubicBezTo>
                <a:cubicBezTo>
                  <a:pt x="276" y="406"/>
                  <a:pt x="303" y="398"/>
                  <a:pt x="303" y="398"/>
                </a:cubicBezTo>
                <a:cubicBezTo>
                  <a:pt x="326" y="364"/>
                  <a:pt x="313" y="338"/>
                  <a:pt x="283" y="318"/>
                </a:cubicBezTo>
                <a:cubicBezTo>
                  <a:pt x="257" y="301"/>
                  <a:pt x="249" y="298"/>
                  <a:pt x="215" y="294"/>
                </a:cubicBezTo>
                <a:cubicBezTo>
                  <a:pt x="187" y="275"/>
                  <a:pt x="147" y="278"/>
                  <a:pt x="123" y="254"/>
                </a:cubicBezTo>
                <a:cubicBezTo>
                  <a:pt x="127" y="255"/>
                  <a:pt x="134" y="262"/>
                  <a:pt x="135" y="258"/>
                </a:cubicBezTo>
                <a:cubicBezTo>
                  <a:pt x="137" y="248"/>
                  <a:pt x="128" y="240"/>
                  <a:pt x="127" y="230"/>
                </a:cubicBezTo>
                <a:cubicBezTo>
                  <a:pt x="124" y="191"/>
                  <a:pt x="134" y="191"/>
                  <a:pt x="159" y="174"/>
                </a:cubicBezTo>
                <a:cubicBezTo>
                  <a:pt x="176" y="148"/>
                  <a:pt x="161" y="150"/>
                  <a:pt x="135" y="154"/>
                </a:cubicBezTo>
                <a:cubicBezTo>
                  <a:pt x="96" y="180"/>
                  <a:pt x="127" y="164"/>
                  <a:pt x="87" y="174"/>
                </a:cubicBezTo>
                <a:cubicBezTo>
                  <a:pt x="79" y="176"/>
                  <a:pt x="71" y="179"/>
                  <a:pt x="63" y="182"/>
                </a:cubicBezTo>
                <a:cubicBezTo>
                  <a:pt x="59" y="183"/>
                  <a:pt x="51" y="186"/>
                  <a:pt x="51" y="186"/>
                </a:cubicBezTo>
                <a:cubicBezTo>
                  <a:pt x="42" y="185"/>
                  <a:pt x="32" y="186"/>
                  <a:pt x="23" y="182"/>
                </a:cubicBezTo>
                <a:cubicBezTo>
                  <a:pt x="0" y="173"/>
                  <a:pt x="6" y="141"/>
                  <a:pt x="27" y="134"/>
                </a:cubicBezTo>
                <a:cubicBezTo>
                  <a:pt x="34" y="123"/>
                  <a:pt x="55" y="106"/>
                  <a:pt x="67" y="102"/>
                </a:cubicBezTo>
                <a:cubicBezTo>
                  <a:pt x="78" y="85"/>
                  <a:pt x="92" y="76"/>
                  <a:pt x="111" y="70"/>
                </a:cubicBezTo>
                <a:cubicBezTo>
                  <a:pt x="125" y="49"/>
                  <a:pt x="151" y="43"/>
                  <a:pt x="175" y="38"/>
                </a:cubicBezTo>
                <a:cubicBezTo>
                  <a:pt x="196" y="24"/>
                  <a:pt x="227" y="12"/>
                  <a:pt x="251" y="10"/>
                </a:cubicBezTo>
                <a:cubicBezTo>
                  <a:pt x="271" y="8"/>
                  <a:pt x="311" y="6"/>
                  <a:pt x="311" y="6"/>
                </a:cubicBezTo>
                <a:lnTo>
                  <a:pt x="279" y="18"/>
                </a:lnTo>
                <a:close/>
              </a:path>
            </a:pathLst>
          </a:custGeom>
          <a:noFill/>
          <a:ln w="38100">
            <a:solidFill>
              <a:srgbClr val="C2082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5670665" y="4858905"/>
            <a:ext cx="4419600" cy="101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(1385 - 1433)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pic>
        <p:nvPicPr>
          <p:cNvPr id="19" name="Picture 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80" y="243839"/>
            <a:ext cx="6200499" cy="449441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/>
          <p:cNvCxnSpPr/>
          <p:nvPr/>
        </p:nvCxnSpPr>
        <p:spPr bwMode="auto">
          <a:xfrm flipH="1">
            <a:off x="3020506" y="3068937"/>
            <a:ext cx="685107" cy="1197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triangle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</p:cxnSp>
      <p:sp>
        <p:nvSpPr>
          <p:cNvPr id="23" name="TextBox 22"/>
          <p:cNvSpPr txBox="1"/>
          <p:nvPr/>
        </p:nvSpPr>
        <p:spPr>
          <a:xfrm>
            <a:off x="4023359" y="2784764"/>
            <a:ext cx="1647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Lam </a:t>
            </a:r>
            <a:r>
              <a:rPr lang="en-US" dirty="0" err="1"/>
              <a:t>Sơn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Hoá</a:t>
            </a:r>
            <a:r>
              <a:rPr lang="en-US" dirty="0"/>
              <a:t>)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73" b="99464" l="0" r="90000">
                        <a14:foregroundMark x1="50781" y1="21314" x2="49375" y2="30161"/>
                        <a14:foregroundMark x1="45625" y1="17292" x2="45000" y2="19705"/>
                        <a14:foregroundMark x1="51094" y1="17560" x2="51875" y2="19035"/>
                        <a14:foregroundMark x1="44063" y1="67024" x2="59062" y2="65416"/>
                        <a14:foregroundMark x1="20938" y1="95308" x2="21563" y2="97989"/>
                        <a14:foregroundMark x1="71563" y1="84584" x2="85625" y2="84584"/>
                        <a14:foregroundMark x1="77500" y1="79223" x2="87031" y2="84450"/>
                        <a14:foregroundMark x1="75781" y1="87936" x2="75781" y2="90080"/>
                        <a14:foregroundMark x1="13125" y1="64075" x2="18594" y2="67962"/>
                        <a14:backgroundMark x1="22188" y1="13271" x2="11406" y2="32842"/>
                        <a14:backgroundMark x1="64063" y1="21180" x2="72656" y2="37534"/>
                        <a14:backgroundMark x1="13438" y1="92493" x2="15781" y2="78820"/>
                        <a14:backgroundMark x1="16563" y1="58445" x2="18125" y2="63271"/>
                        <a14:backgroundMark x1="4219" y1="26139" x2="2500" y2="38606"/>
                        <a14:backgroundMark x1="1719" y1="48257" x2="3281" y2="43834"/>
                        <a14:backgroundMark x1="2188" y1="67694" x2="4219" y2="80831"/>
                        <a14:backgroundMark x1="18750" y1="60724" x2="18750" y2="61662"/>
                        <a14:backgroundMark x1="15937" y1="58043" x2="14844" y2="60054"/>
                        <a14:backgroundMark x1="15781" y1="62466" x2="19219" y2="65147"/>
                        <a14:backgroundMark x1="18438" y1="58311" x2="17344" y2="55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46572" y="3708093"/>
            <a:ext cx="2345428" cy="31093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88176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7" presetClass="emph" presetSubtype="2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256211" y="123931"/>
            <a:ext cx="8912885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1.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Nguyên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nhân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,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bối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cảnh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lịch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sử</a:t>
            </a:r>
            <a:endParaRPr lang="zh-CN" altLang="en-US" sz="4400" i="0" dirty="0">
              <a:solidFill>
                <a:srgbClr val="7E2440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方正黑体简体" pitchFamily="2" charset="-122"/>
            </a:endParaRPr>
          </a:p>
        </p:txBody>
      </p:sp>
      <p:pic>
        <p:nvPicPr>
          <p:cNvPr id="4" name="Picture 4" descr="I:\我的模板\中国风模板\中国风模板05\宽版\页面4\切片\屋檐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211" y="872491"/>
            <a:ext cx="11675543" cy="683683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291847" y="1670854"/>
            <a:ext cx="4758760" cy="1770662"/>
          </a:xfrm>
          <a:prstGeom prst="flowChartAlternateProcess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21889" tIns="60944" rIns="121889" bIns="60944"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Nguyên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nhân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nào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khiến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Lê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Lợi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chiêu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mộ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binh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lính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khởi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nghĩa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? </a:t>
            </a:r>
            <a:endParaRPr lang="zh-CN" altLang="en-US" sz="3200" i="1" dirty="0">
              <a:solidFill>
                <a:srgbClr val="000000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96082" y="1570813"/>
            <a:ext cx="6140019" cy="2860322"/>
          </a:xfrm>
          <a:prstGeom prst="flowChartAlternateProcess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121889" tIns="60944" rIns="121889" bIns="60944">
            <a:spAutoFit/>
          </a:bodyPr>
          <a:lstStyle/>
          <a:p>
            <a:pPr algn="ctr"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Không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chịu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được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cảnh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đất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nước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bị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nhà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Minh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đô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hộ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,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Lê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Lợi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đã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chiêu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mộ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binh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sĩ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,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xây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dựng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lực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lượng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và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chọn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Lam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Sơn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làm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căn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cứ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địa</a:t>
            </a:r>
            <a:r>
              <a:rPr lang="en-US" altLang="zh-CN" sz="32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endParaRPr lang="zh-CN" altLang="en-US" sz="3200" i="1" dirty="0">
              <a:solidFill>
                <a:srgbClr val="000000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6211" y="2898501"/>
            <a:ext cx="4866204" cy="1231074"/>
          </a:xfrm>
          <a:prstGeom prst="rect">
            <a:avLst/>
          </a:prstGeom>
          <a:solidFill>
            <a:srgbClr val="E3B56D"/>
          </a:solidFill>
          <a:ln w="76200">
            <a:solidFill>
              <a:schemeClr val="tx1"/>
            </a:solidFill>
          </a:ln>
        </p:spPr>
        <p:txBody>
          <a:bodyPr wrap="square" lIns="121889" tIns="60944" rIns="121889" bIns="60944"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Nghĩa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quân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Lê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Lợi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có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tên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gọi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là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gì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?</a:t>
            </a:r>
            <a:endParaRPr lang="zh-CN" altLang="en-US" sz="3600" i="1" dirty="0">
              <a:solidFill>
                <a:srgbClr val="000000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150152" y="1741723"/>
            <a:ext cx="6781602" cy="954075"/>
          </a:xfrm>
          <a:prstGeom prst="rect">
            <a:avLst/>
          </a:prstGeom>
          <a:solidFill>
            <a:srgbClr val="E3B56D"/>
          </a:solidFill>
          <a:ln w="38100">
            <a:solidFill>
              <a:srgbClr val="014D75"/>
            </a:solidFill>
          </a:ln>
        </p:spPr>
        <p:txBody>
          <a:bodyPr wrap="none" lIns="121889" tIns="60944" rIns="121889" bIns="60944"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4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Nghĩa</a:t>
            </a:r>
            <a:r>
              <a:rPr lang="en-US" altLang="zh-CN" sz="54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54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quân</a:t>
            </a:r>
            <a:r>
              <a:rPr lang="en-US" altLang="zh-CN" sz="54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Lam </a:t>
            </a:r>
            <a:r>
              <a:rPr lang="en-US" altLang="zh-CN" sz="54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Sơn</a:t>
            </a:r>
            <a:endParaRPr lang="zh-CN" altLang="en-US" sz="5400" i="1" dirty="0">
              <a:solidFill>
                <a:srgbClr val="000000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2544" y="2758848"/>
            <a:ext cx="5338627" cy="1785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21889" tIns="60944" rIns="121889" bIns="60944">
            <a:spAutoFit/>
          </a:bodyPr>
          <a:lstStyle/>
          <a:p>
            <a:pPr algn="ctr"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Trận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đánh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nào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quyết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định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sự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thắng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lợi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của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nghĩa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3600" i="1" dirty="0" err="1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quân</a:t>
            </a:r>
            <a:r>
              <a:rPr lang="en-US" altLang="zh-CN" sz="3600" i="1" dirty="0">
                <a:solidFill>
                  <a:srgbClr val="0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?</a:t>
            </a:r>
            <a:endParaRPr lang="zh-CN" altLang="en-US" sz="3600" i="1" dirty="0">
              <a:solidFill>
                <a:srgbClr val="000000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03300" y="1774126"/>
            <a:ext cx="5650651" cy="861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121889" tIns="60944" rIns="121889" bIns="60944"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Trận</a:t>
            </a:r>
            <a:r>
              <a:rPr lang="en-US" altLang="zh-CN" sz="4800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800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đánh</a:t>
            </a:r>
            <a:r>
              <a:rPr lang="en-US" altLang="zh-CN" sz="4800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Chi </a:t>
            </a:r>
            <a:r>
              <a:rPr lang="en-US" altLang="zh-CN" sz="4800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Lăng</a:t>
            </a:r>
            <a:endParaRPr lang="zh-CN" altLang="en-US" sz="4800" i="1" dirty="0">
              <a:solidFill>
                <a:srgbClr val="C20827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pic>
        <p:nvPicPr>
          <p:cNvPr id="43012" name="Picture 4" descr="Cuộc khởi nghĩa Lam Sơn 1418–14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498" y="2986327"/>
            <a:ext cx="6606256" cy="3463565"/>
          </a:xfrm>
          <a:prstGeom prst="rect">
            <a:avLst/>
          </a:prstGeom>
          <a:ln w="57150" cap="sq">
            <a:solidFill>
              <a:srgbClr val="014D7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Trận Chi Lăng – Xương Giang - Wikiw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54" y="2873035"/>
            <a:ext cx="5579602" cy="3690147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 descr="Những chính sách đô hộ của nhà Minh - Lão Bộc - Quét Lá Đ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48" y="3783792"/>
            <a:ext cx="4758760" cy="2914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0693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8" grpId="2" animBg="1"/>
      <p:bldP spid="9" grpId="0" animBg="1"/>
      <p:bldP spid="9" grpId="2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22810" y="143151"/>
            <a:ext cx="8249690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2.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Diễn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biến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cuộc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khởi</a:t>
            </a:r>
            <a:r>
              <a:rPr lang="en-US" altLang="zh-CN" sz="4400" i="0" dirty="0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400" i="0" dirty="0" err="1">
                <a:solidFill>
                  <a:srgbClr val="7E244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nghĩa</a:t>
            </a:r>
            <a:endParaRPr lang="zh-CN" altLang="en-US" sz="4400" i="0" dirty="0">
              <a:solidFill>
                <a:srgbClr val="7E2440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方正黑体简体" pitchFamily="2" charset="-122"/>
            </a:endParaRPr>
          </a:p>
        </p:txBody>
      </p:sp>
      <p:pic>
        <p:nvPicPr>
          <p:cNvPr id="22530" name="Picture 2" descr="Chi Lăng – Wikipedia tiếng Việ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883" y="1359804"/>
            <a:ext cx="4407087" cy="395137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532" name="Picture 4" descr="Thư viện âm thanh | Huyện Chi Lă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4705">
            <a:off x="151279" y="1401706"/>
            <a:ext cx="3671073" cy="364713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534" name="Picture 6" descr="Ải Chi Lăng - Website của Trần Văn Vi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9602">
            <a:off x="4254902" y="1047242"/>
            <a:ext cx="2866292" cy="435606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859142" y="5580323"/>
            <a:ext cx="5348228" cy="1200329"/>
          </a:xfrm>
          <a:prstGeom prst="rect">
            <a:avLst/>
          </a:prstGeom>
          <a:solidFill>
            <a:srgbClr val="E3B56D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Ải</a:t>
            </a:r>
            <a:r>
              <a:rPr lang="en-US" sz="3600" dirty="0"/>
              <a:t> Chi </a:t>
            </a:r>
            <a:r>
              <a:rPr lang="en-US" sz="3600" dirty="0" err="1"/>
              <a:t>Lăng</a:t>
            </a:r>
            <a:r>
              <a:rPr lang="en-US" sz="3600" dirty="0"/>
              <a:t> </a:t>
            </a:r>
            <a:r>
              <a:rPr lang="en-US" sz="3600" dirty="0" err="1"/>
              <a:t>thuộc</a:t>
            </a:r>
            <a:r>
              <a:rPr lang="en-US" sz="3600" dirty="0"/>
              <a:t> </a:t>
            </a:r>
            <a:r>
              <a:rPr lang="en-US" sz="3600" dirty="0" err="1"/>
              <a:t>tỉnh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nước</a:t>
            </a:r>
            <a:r>
              <a:rPr lang="en-US" sz="3600" dirty="0"/>
              <a:t> ta?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56939" y="5826544"/>
            <a:ext cx="3370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7E24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Lạng</a:t>
            </a:r>
            <a:r>
              <a:rPr lang="en-US" sz="4000" dirty="0">
                <a:solidFill>
                  <a:srgbClr val="7E24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err="1">
                <a:solidFill>
                  <a:srgbClr val="7E24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Sơn</a:t>
            </a:r>
            <a:endParaRPr lang="en-US" sz="4000" dirty="0">
              <a:solidFill>
                <a:srgbClr val="7E24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1063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2" grpId="0" animBg="1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12"/>
          <p:cNvSpPr>
            <a:spLocks noChangeArrowheads="1"/>
          </p:cNvSpPr>
          <p:nvPr/>
        </p:nvSpPr>
        <p:spPr bwMode="auto">
          <a:xfrm rot="248372">
            <a:off x="383018" y="5282815"/>
            <a:ext cx="4519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 err="1">
                <a:solidFill>
                  <a:srgbClr val="7E2440"/>
                </a:solidFill>
                <a:cs typeface="Arial" panose="020B0604020202020204" pitchFamily="34" charset="0"/>
              </a:rPr>
              <a:t>Dãy</a:t>
            </a:r>
            <a:r>
              <a:rPr lang="en-US" altLang="en-US" sz="2000" b="1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7E2440"/>
                </a:solidFill>
                <a:cs typeface="Arial" panose="020B0604020202020204" pitchFamily="34" charset="0"/>
              </a:rPr>
              <a:t>núi</a:t>
            </a:r>
            <a:r>
              <a:rPr lang="en-US" altLang="en-US" sz="2000" b="1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7E2440"/>
                </a:solidFill>
                <a:cs typeface="Arial" panose="020B0604020202020204" pitchFamily="34" charset="0"/>
              </a:rPr>
              <a:t>Quỷ</a:t>
            </a:r>
            <a:r>
              <a:rPr lang="en-US" altLang="en-US" sz="2000" b="1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7E2440"/>
                </a:solidFill>
                <a:cs typeface="Arial" panose="020B0604020202020204" pitchFamily="34" charset="0"/>
              </a:rPr>
              <a:t>Môn</a:t>
            </a:r>
            <a:r>
              <a:rPr lang="en-US" altLang="en-US" sz="2000" b="1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7E2440"/>
                </a:solidFill>
                <a:cs typeface="Arial" panose="020B0604020202020204" pitchFamily="34" charset="0"/>
              </a:rPr>
              <a:t>Quan</a:t>
            </a:r>
            <a:endParaRPr lang="en-US" altLang="en-US" sz="2000" b="1" dirty="0">
              <a:solidFill>
                <a:srgbClr val="7E2440"/>
              </a:solidFill>
              <a:cs typeface="Arial" panose="020B0604020202020204" pitchFamily="34" charset="0"/>
            </a:endParaRPr>
          </a:p>
        </p:txBody>
      </p:sp>
      <p:pic>
        <p:nvPicPr>
          <p:cNvPr id="23554" name="Picture 2" descr="Bài 16 CHIẾN THẮNG CHI LĂNG - Website của Trần Thị Thùy Phương - Phan Thị  Tuyết Ánh - Trần Thị Minh Hà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097">
            <a:off x="462778" y="472614"/>
            <a:ext cx="3136820" cy="4443087"/>
          </a:xfrm>
          <a:prstGeom prst="rect">
            <a:avLst/>
          </a:prstGeom>
          <a:solidFill>
            <a:srgbClr val="000000">
              <a:shade val="95000"/>
            </a:srgbClr>
          </a:solidFill>
          <a:ln w="762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62" name="Picture 208" descr="30"/>
          <p:cNvPicPr>
            <a:picLocks noChangeAspect="1" noChangeArrowheads="1"/>
          </p:cNvPicPr>
          <p:nvPr/>
        </p:nvPicPr>
        <p:blipFill>
          <a:blip r:embed="rId4" cstate="print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7045">
            <a:off x="6116409" y="3403049"/>
            <a:ext cx="3564714" cy="22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199" descr="4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78" y="-457200"/>
            <a:ext cx="8240638" cy="406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 Box 201"/>
          <p:cNvSpPr txBox="1">
            <a:spLocks noChangeArrowheads="1"/>
          </p:cNvSpPr>
          <p:nvPr/>
        </p:nvSpPr>
        <p:spPr bwMode="auto">
          <a:xfrm>
            <a:off x="6676907" y="637088"/>
            <a:ext cx="3893804" cy="2079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12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Tại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sao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quân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ta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chọn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Ải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Chi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Lăng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làm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trận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địa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để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đánh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 </a:t>
            </a:r>
            <a:r>
              <a:rPr lang="en-US" altLang="zh-CN" sz="3199" b="1" dirty="0" err="1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dịch</a:t>
            </a:r>
            <a:r>
              <a:rPr lang="en-US" altLang="zh-CN" sz="3199" b="1" dirty="0">
                <a:solidFill>
                  <a:srgbClr val="FFC000"/>
                </a:solidFill>
                <a:ea typeface="楷体" pitchFamily="49" charset="-122"/>
                <a:cs typeface="Arial" panose="020B0604020202020204" pitchFamily="34" charset="0"/>
              </a:rPr>
              <a:t>?</a:t>
            </a:r>
            <a:endParaRPr lang="zh-CN" altLang="en-US" sz="3199" b="1" dirty="0">
              <a:solidFill>
                <a:srgbClr val="FFC000"/>
              </a:solidFill>
              <a:ea typeface="楷体" pitchFamily="49" charset="-122"/>
              <a:cs typeface="Arial" panose="020B0604020202020204" pitchFamily="34" charset="0"/>
            </a:endParaRPr>
          </a:p>
        </p:txBody>
      </p:sp>
      <p:sp>
        <p:nvSpPr>
          <p:cNvPr id="65" name="Line 202"/>
          <p:cNvSpPr>
            <a:spLocks noChangeShapeType="1"/>
          </p:cNvSpPr>
          <p:nvPr/>
        </p:nvSpPr>
        <p:spPr bwMode="auto">
          <a:xfrm flipV="1">
            <a:off x="7658958" y="3109254"/>
            <a:ext cx="0" cy="548640"/>
          </a:xfrm>
          <a:prstGeom prst="line">
            <a:avLst/>
          </a:prstGeom>
          <a:noFill/>
          <a:ln w="15875">
            <a:solidFill>
              <a:srgbClr val="000000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21889" tIns="60944" rIns="121889" bIns="60944" anchor="ctr"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pic>
        <p:nvPicPr>
          <p:cNvPr id="66" name="Picture 207" descr="30"/>
          <p:cNvPicPr>
            <a:picLocks noChangeAspect="1" noChangeArrowheads="1"/>
          </p:cNvPicPr>
          <p:nvPr/>
        </p:nvPicPr>
        <p:blipFill>
          <a:blip r:embed="rId6" cstate="print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7045">
            <a:off x="9575964" y="3313089"/>
            <a:ext cx="2945334" cy="186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209" descr="30"/>
          <p:cNvPicPr>
            <a:picLocks noChangeAspect="1" noChangeArrowheads="1"/>
          </p:cNvPicPr>
          <p:nvPr/>
        </p:nvPicPr>
        <p:blipFill>
          <a:blip r:embed="rId4" cstate="print">
            <a:lum bright="-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7045">
            <a:off x="2769111" y="3244509"/>
            <a:ext cx="2985538" cy="188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Line 210"/>
          <p:cNvSpPr>
            <a:spLocks noChangeShapeType="1"/>
          </p:cNvSpPr>
          <p:nvPr/>
        </p:nvSpPr>
        <p:spPr bwMode="auto">
          <a:xfrm flipH="1" flipV="1">
            <a:off x="9182407" y="3040675"/>
            <a:ext cx="914069" cy="617220"/>
          </a:xfrm>
          <a:prstGeom prst="line">
            <a:avLst/>
          </a:prstGeom>
          <a:noFill/>
          <a:ln w="15875">
            <a:solidFill>
              <a:srgbClr val="000000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21889" tIns="60944" rIns="121889" bIns="60944" anchor="ctr"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69" name="Line 211"/>
          <p:cNvSpPr>
            <a:spLocks noChangeShapeType="1"/>
          </p:cNvSpPr>
          <p:nvPr/>
        </p:nvSpPr>
        <p:spPr bwMode="auto">
          <a:xfrm flipV="1">
            <a:off x="5323003" y="3040675"/>
            <a:ext cx="812506" cy="617220"/>
          </a:xfrm>
          <a:prstGeom prst="line">
            <a:avLst/>
          </a:prstGeom>
          <a:noFill/>
          <a:ln w="15875">
            <a:solidFill>
              <a:srgbClr val="000000"/>
            </a:solidFill>
            <a:prstDash val="dash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21889" tIns="60944" rIns="121889" bIns="60944" anchor="ctr"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endParaRPr lang="zh-CN" altLang="en-US" i="1">
              <a:solidFill>
                <a:srgbClr val="000000"/>
              </a:solidFill>
              <a:latin typeface="Arial" panose="020B0604020202020204" pitchFamily="34" charset="0"/>
              <a:ea typeface="宋体" pitchFamily="2" charset="-122"/>
              <a:cs typeface="Arial" panose="020B0604020202020204" pitchFamily="34" charset="0"/>
            </a:endParaRPr>
          </a:p>
        </p:txBody>
      </p:sp>
      <p:sp>
        <p:nvSpPr>
          <p:cNvPr id="70" name="Rectangle 212"/>
          <p:cNvSpPr>
            <a:spLocks noChangeArrowheads="1"/>
          </p:cNvSpPr>
          <p:nvPr/>
        </p:nvSpPr>
        <p:spPr bwMode="auto">
          <a:xfrm>
            <a:off x="3616911" y="3859786"/>
            <a:ext cx="1627128" cy="74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Vùng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núi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đá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hiểm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trở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endParaRPr lang="zh-CN" altLang="en-US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1" name="Rectangle 213"/>
          <p:cNvSpPr>
            <a:spLocks noChangeArrowheads="1"/>
          </p:cNvSpPr>
          <p:nvPr/>
        </p:nvSpPr>
        <p:spPr bwMode="auto">
          <a:xfrm>
            <a:off x="6928045" y="4115861"/>
            <a:ext cx="1986941" cy="74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Đường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nhỏ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hẹp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khe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sâu</a:t>
            </a:r>
            <a:endParaRPr lang="zh-CN" altLang="en-US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2" name="Rectangle 214"/>
          <p:cNvSpPr>
            <a:spLocks noChangeArrowheads="1"/>
          </p:cNvSpPr>
          <p:nvPr/>
        </p:nvSpPr>
        <p:spPr bwMode="auto">
          <a:xfrm>
            <a:off x="10432865" y="3873504"/>
            <a:ext cx="1625012" cy="74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Rừng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cây</a:t>
            </a:r>
            <a:r>
              <a:rPr lang="en-US" altLang="zh-CN" b="1" dirty="0">
                <a:solidFill>
                  <a:srgbClr val="FFFFFF"/>
                </a:solidFill>
                <a:cs typeface="Arial" panose="020B0604020202020204" pitchFamily="34" charset="0"/>
              </a:rPr>
              <a:t> um </a:t>
            </a:r>
            <a:r>
              <a:rPr lang="en-US" altLang="zh-CN" b="1" dirty="0" err="1">
                <a:solidFill>
                  <a:srgbClr val="FFFFFF"/>
                </a:solidFill>
                <a:cs typeface="Arial" panose="020B0604020202020204" pitchFamily="34" charset="0"/>
              </a:rPr>
              <a:t>tùm</a:t>
            </a:r>
            <a:endParaRPr lang="en-US" altLang="zh-CN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44036" name="Picture 4" descr="mountain png transparent free images - clip art mountain logo PNG image  with transparent background | TOP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9" b="89872" l="7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561" y="4218424"/>
            <a:ext cx="2826024" cy="288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Flat Design Forest Tree - Forest Vector Png - Free Transparent PNG Clipart  Images Downloa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0" b="98132" l="4643" r="976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279" y="4284617"/>
            <a:ext cx="3058396" cy="214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0644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2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4" grpId="0"/>
      <p:bldP spid="65" grpId="0" animBg="1"/>
      <p:bldP spid="68" grpId="0" animBg="1"/>
      <p:bldP spid="69" grpId="0" animBg="1"/>
      <p:bldP spid="70" grpId="0"/>
      <p:bldP spid="71" grpId="0"/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Bại trận, nhà Minh lại khởi quân 10 tỉnh nhòm ngó nước 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06" y="211015"/>
            <a:ext cx="7238756" cy="6321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728439" y="1248191"/>
            <a:ext cx="421737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Quân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địch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 do </a:t>
            </a:r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ai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chỉ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huy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đến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   </a:t>
            </a:r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Ải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 Chi </a:t>
            </a:r>
            <a:r>
              <a:rPr lang="en-US" altLang="en-US" sz="4400" dirty="0" err="1">
                <a:solidFill>
                  <a:srgbClr val="C00000"/>
                </a:solidFill>
                <a:cs typeface="Arial" panose="020B0604020202020204" pitchFamily="34" charset="0"/>
              </a:rPr>
              <a:t>Lăng</a:t>
            </a:r>
            <a:r>
              <a:rPr lang="en-US" altLang="en-US" sz="4400" dirty="0">
                <a:solidFill>
                  <a:srgbClr val="C00000"/>
                </a:solidFill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8332177" y="3954218"/>
            <a:ext cx="374845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54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Liễu</a:t>
            </a:r>
            <a:r>
              <a:rPr lang="en-US" sz="5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endParaRPr lang="en-US" sz="5400" u="sng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8915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533400" y="403404"/>
            <a:ext cx="10350013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tx2">
                <a:lumMod val="75000"/>
              </a:schemeClr>
            </a:solidFill>
            <a:prstDash val="lgDash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dirty="0">
                <a:solidFill>
                  <a:srgbClr val="C20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>
                <a:solidFill>
                  <a:srgbClr val="C20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ải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Lăng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eaLnBrk="1" hangingPunct="1">
              <a:defRPr/>
            </a:pPr>
            <a:r>
              <a:rPr lang="en-US" sz="4000" dirty="0">
                <a:solidFill>
                  <a:srgbClr val="C208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Kị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giặc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vào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ải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giặc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thua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trận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-279003" y="2435470"/>
            <a:ext cx="657869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       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Kị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binh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ta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nghênh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chiến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nhử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Liễu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Thăng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kị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binh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giặc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vào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ải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. </a:t>
            </a:r>
            <a:endParaRPr lang="en-US" altLang="en-US" sz="2400" u="sng" dirty="0">
              <a:solidFill>
                <a:srgbClr val="C20827"/>
              </a:solidFill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76250" y="3469349"/>
            <a:ext cx="58234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Khi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kị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binh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giặc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vào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ải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quân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ta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tấn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công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Liễu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Thăng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bị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giết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,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quân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giặc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hoảng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loạn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rút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20827"/>
                </a:solidFill>
                <a:cs typeface="Arial" panose="020B0604020202020204" pitchFamily="34" charset="0"/>
              </a:rPr>
              <a:t>chạy</a:t>
            </a:r>
            <a:r>
              <a:rPr lang="en-US" altLang="en-US" sz="2400" dirty="0">
                <a:solidFill>
                  <a:srgbClr val="C20827"/>
                </a:solidFill>
                <a:cs typeface="Arial" panose="020B0604020202020204" pitchFamily="34" charset="0"/>
              </a:rPr>
              <a:t>.</a:t>
            </a:r>
            <a:r>
              <a:rPr lang="en-US" altLang="en-US" sz="2400" b="1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endParaRPr lang="en-US" altLang="en-US" sz="2400" b="1" u="sng" dirty="0">
              <a:solidFill>
                <a:srgbClr val="C20827"/>
              </a:solidFill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974922" y="4721469"/>
            <a:ext cx="4070839" cy="2004646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sz="2800" i="1" dirty="0" err="1">
                <a:latin typeface="Arial" pitchFamily="34" charset="0"/>
                <a:ea typeface="宋体" pitchFamily="2" charset="-122"/>
              </a:rPr>
              <a:t>Đọc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thông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tin SGK,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thảo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luận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nhóm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4,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thuật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lại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diễn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biến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trận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phục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kích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Ải</a:t>
            </a:r>
            <a:r>
              <a:rPr lang="en-US" sz="2800" i="1" dirty="0">
                <a:latin typeface="Arial" pitchFamily="34" charset="0"/>
                <a:ea typeface="宋体" pitchFamily="2" charset="-122"/>
              </a:rPr>
              <a:t> Chi </a:t>
            </a:r>
            <a:r>
              <a:rPr lang="en-US" sz="2800" i="1" dirty="0" err="1">
                <a:latin typeface="Arial" pitchFamily="34" charset="0"/>
                <a:ea typeface="宋体" pitchFamily="2" charset="-122"/>
              </a:rPr>
              <a:t>Lăng</a:t>
            </a:r>
            <a:endParaRPr kumimoji="0" lang="en-US" sz="2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46082" name="Picture 2" descr="600 năm cuộc tụ nghĩa mùa xuân ở Lam Sơ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733" y="2593731"/>
            <a:ext cx="5170396" cy="3784731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5588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LDO-CHI-LA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247" y="665524"/>
            <a:ext cx="3886200" cy="586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Arc 4"/>
          <p:cNvSpPr>
            <a:spLocks/>
          </p:cNvSpPr>
          <p:nvPr/>
        </p:nvSpPr>
        <p:spPr bwMode="auto">
          <a:xfrm rot="17550534" flipH="1">
            <a:off x="7322608" y="1752466"/>
            <a:ext cx="636587" cy="1403350"/>
          </a:xfrm>
          <a:custGeom>
            <a:avLst/>
            <a:gdLst>
              <a:gd name="T0" fmla="*/ 2147483647 w 21287"/>
              <a:gd name="T1" fmla="*/ 0 h 8477"/>
              <a:gd name="T2" fmla="*/ 2147483647 w 21287"/>
              <a:gd name="T3" fmla="*/ 2147483647 h 8477"/>
              <a:gd name="T4" fmla="*/ 0 w 21287"/>
              <a:gd name="T5" fmla="*/ 2147483647 h 8477"/>
              <a:gd name="T6" fmla="*/ 0 60000 65536"/>
              <a:gd name="T7" fmla="*/ 0 60000 65536"/>
              <a:gd name="T8" fmla="*/ 0 60000 65536"/>
              <a:gd name="T9" fmla="*/ 0 w 21287"/>
              <a:gd name="T10" fmla="*/ 0 h 8477"/>
              <a:gd name="T11" fmla="*/ 21287 w 21287"/>
              <a:gd name="T12" fmla="*/ 8477 h 84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87" h="8477" fill="none" extrusionOk="0">
                <a:moveTo>
                  <a:pt x="19867" y="-1"/>
                </a:moveTo>
                <a:cubicBezTo>
                  <a:pt x="20525" y="1543"/>
                  <a:pt x="21002" y="3158"/>
                  <a:pt x="21286" y="4813"/>
                </a:cubicBezTo>
              </a:path>
              <a:path w="21287" h="8477" stroke="0" extrusionOk="0">
                <a:moveTo>
                  <a:pt x="19867" y="-1"/>
                </a:moveTo>
                <a:cubicBezTo>
                  <a:pt x="20525" y="1543"/>
                  <a:pt x="21002" y="3158"/>
                  <a:pt x="21286" y="4813"/>
                </a:cubicBezTo>
                <a:lnTo>
                  <a:pt x="0" y="8477"/>
                </a:lnTo>
                <a:lnTo>
                  <a:pt x="19867" y="-1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 rot="5400000">
            <a:off x="6759998" y="3330730"/>
            <a:ext cx="16525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Dãy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Núi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Đá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 rot="5400000">
            <a:off x="9207923" y="3353747"/>
            <a:ext cx="1905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Dãy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Núi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Đất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11" name="Group 43"/>
          <p:cNvGrpSpPr>
            <a:grpSpLocks/>
          </p:cNvGrpSpPr>
          <p:nvPr/>
        </p:nvGrpSpPr>
        <p:grpSpPr bwMode="auto">
          <a:xfrm>
            <a:off x="7929985" y="1808524"/>
            <a:ext cx="1770062" cy="3505200"/>
            <a:chOff x="3072" y="864"/>
            <a:chExt cx="1595" cy="2726"/>
          </a:xfrm>
        </p:grpSpPr>
        <p:pic>
          <p:nvPicPr>
            <p:cNvPr id="12" name="Picture 7" descr="MAI-PHUC2"/>
            <p:cNvPicPr>
              <a:picLocks noChangeAspect="1" noChangeArrowheads="1"/>
            </p:cNvPicPr>
            <p:nvPr/>
          </p:nvPicPr>
          <p:blipFill>
            <a:blip r:embed="rId4">
              <a:lum bright="-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7809">
              <a:off x="3302" y="3123"/>
              <a:ext cx="418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8" descr="MAI-PHUC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581327">
              <a:off x="3138" y="894"/>
              <a:ext cx="360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9" descr="MAI-PHUC2"/>
            <p:cNvPicPr>
              <a:picLocks noChangeAspect="1" noChangeArrowheads="1"/>
            </p:cNvPicPr>
            <p:nvPr/>
          </p:nvPicPr>
          <p:blipFill>
            <a:blip r:embed="rId4">
              <a:lum bright="-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40670">
              <a:off x="3072" y="1824"/>
              <a:ext cx="418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0" descr="MAI-PHUC2"/>
            <p:cNvPicPr>
              <a:picLocks noChangeAspect="1" noChangeArrowheads="1"/>
            </p:cNvPicPr>
            <p:nvPr/>
          </p:nvPicPr>
          <p:blipFill>
            <a:blip r:embed="rId4">
              <a:lum bright="-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16810">
              <a:off x="3097" y="1175"/>
              <a:ext cx="418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1" descr="MAI-PHUC2"/>
            <p:cNvPicPr>
              <a:picLocks noChangeAspect="1" noChangeArrowheads="1"/>
            </p:cNvPicPr>
            <p:nvPr/>
          </p:nvPicPr>
          <p:blipFill>
            <a:blip r:embed="rId4">
              <a:lum bright="-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8182887">
              <a:off x="4224" y="1248"/>
              <a:ext cx="418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2" descr="MAI-PHUC1"/>
            <p:cNvPicPr>
              <a:picLocks noChangeAspect="1" noChangeArrowheads="1"/>
            </p:cNvPicPr>
            <p:nvPr/>
          </p:nvPicPr>
          <p:blipFill>
            <a:blip r:embed="rId5">
              <a:lum bright="-18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984815">
              <a:off x="4290" y="1710"/>
              <a:ext cx="360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3" descr="MAI-PHUC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363835">
              <a:off x="4338" y="2430"/>
              <a:ext cx="360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9246023" y="1579924"/>
            <a:ext cx="915635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Núi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Ma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Sẳn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7417222" y="1198924"/>
            <a:ext cx="1353256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Cửa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ngăn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Núi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Quỉ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Môn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Quan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8712622" y="2037124"/>
            <a:ext cx="1422184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Núi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Phượng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Hoàng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8390680" y="5524054"/>
            <a:ext cx="72167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Ngô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Thế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360197" y="-191726"/>
            <a:ext cx="1522413" cy="1930401"/>
            <a:chOff x="8360197" y="-191726"/>
            <a:chExt cx="1522413" cy="1930401"/>
          </a:xfrm>
        </p:grpSpPr>
        <p:sp>
          <p:nvSpPr>
            <p:cNvPr id="23" name="Arc 18"/>
            <p:cNvSpPr>
              <a:spLocks/>
            </p:cNvSpPr>
            <p:nvPr/>
          </p:nvSpPr>
          <p:spPr bwMode="auto">
            <a:xfrm rot="2512794">
              <a:off x="8360197" y="-153626"/>
              <a:ext cx="782638" cy="1295400"/>
            </a:xfrm>
            <a:custGeom>
              <a:avLst/>
              <a:gdLst>
                <a:gd name="T0" fmla="*/ 2147483647 w 19639"/>
                <a:gd name="T1" fmla="*/ 0 h 19781"/>
                <a:gd name="T2" fmla="*/ 2147483647 w 19639"/>
                <a:gd name="T3" fmla="*/ 2147483647 h 19781"/>
                <a:gd name="T4" fmla="*/ 0 w 19639"/>
                <a:gd name="T5" fmla="*/ 2147483647 h 19781"/>
                <a:gd name="T6" fmla="*/ 0 60000 65536"/>
                <a:gd name="T7" fmla="*/ 0 60000 65536"/>
                <a:gd name="T8" fmla="*/ 0 60000 65536"/>
                <a:gd name="T9" fmla="*/ 0 w 19639"/>
                <a:gd name="T10" fmla="*/ 0 h 19781"/>
                <a:gd name="T11" fmla="*/ 19639 w 19639"/>
                <a:gd name="T12" fmla="*/ 19781 h 197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639" h="19781" fill="none" extrusionOk="0">
                  <a:moveTo>
                    <a:pt x="8675" y="0"/>
                  </a:moveTo>
                  <a:cubicBezTo>
                    <a:pt x="13529" y="2128"/>
                    <a:pt x="17431" y="5968"/>
                    <a:pt x="19638" y="10787"/>
                  </a:cubicBezTo>
                </a:path>
                <a:path w="19639" h="19781" stroke="0" extrusionOk="0">
                  <a:moveTo>
                    <a:pt x="8675" y="0"/>
                  </a:moveTo>
                  <a:cubicBezTo>
                    <a:pt x="13529" y="2128"/>
                    <a:pt x="17431" y="5968"/>
                    <a:pt x="19638" y="10787"/>
                  </a:cubicBezTo>
                  <a:lnTo>
                    <a:pt x="0" y="19781"/>
                  </a:lnTo>
                  <a:lnTo>
                    <a:pt x="8675" y="0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24" name="Arc 19"/>
            <p:cNvSpPr>
              <a:spLocks/>
            </p:cNvSpPr>
            <p:nvPr/>
          </p:nvSpPr>
          <p:spPr bwMode="auto">
            <a:xfrm rot="20072079" flipH="1">
              <a:off x="8739610" y="-191726"/>
              <a:ext cx="1143000" cy="739775"/>
            </a:xfrm>
            <a:custGeom>
              <a:avLst/>
              <a:gdLst>
                <a:gd name="T0" fmla="*/ 2147483647 w 21127"/>
                <a:gd name="T1" fmla="*/ 0 h 15026"/>
                <a:gd name="T2" fmla="*/ 2147483647 w 21127"/>
                <a:gd name="T3" fmla="*/ 2147483647 h 15026"/>
                <a:gd name="T4" fmla="*/ 0 w 21127"/>
                <a:gd name="T5" fmla="*/ 2147483647 h 15026"/>
                <a:gd name="T6" fmla="*/ 0 60000 65536"/>
                <a:gd name="T7" fmla="*/ 0 60000 65536"/>
                <a:gd name="T8" fmla="*/ 0 60000 65536"/>
                <a:gd name="T9" fmla="*/ 0 w 21127"/>
                <a:gd name="T10" fmla="*/ 0 h 15026"/>
                <a:gd name="T11" fmla="*/ 21127 w 21127"/>
                <a:gd name="T12" fmla="*/ 15026 h 150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27" h="15026" fill="none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</a:path>
                <a:path w="21127" h="15026" stroke="0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  <a:lnTo>
                    <a:pt x="0" y="15026"/>
                  </a:lnTo>
                  <a:lnTo>
                    <a:pt x="15517" y="-1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25" name="Arc 20"/>
            <p:cNvSpPr>
              <a:spLocks/>
            </p:cNvSpPr>
            <p:nvPr/>
          </p:nvSpPr>
          <p:spPr bwMode="auto">
            <a:xfrm rot="18701391" flipH="1">
              <a:off x="8470529" y="544081"/>
              <a:ext cx="1738312" cy="650875"/>
            </a:xfrm>
            <a:custGeom>
              <a:avLst/>
              <a:gdLst>
                <a:gd name="T0" fmla="*/ 2147483647 w 21127"/>
                <a:gd name="T1" fmla="*/ 0 h 15026"/>
                <a:gd name="T2" fmla="*/ 2147483647 w 21127"/>
                <a:gd name="T3" fmla="*/ 2147483647 h 15026"/>
                <a:gd name="T4" fmla="*/ 0 w 21127"/>
                <a:gd name="T5" fmla="*/ 2147483647 h 15026"/>
                <a:gd name="T6" fmla="*/ 0 60000 65536"/>
                <a:gd name="T7" fmla="*/ 0 60000 65536"/>
                <a:gd name="T8" fmla="*/ 0 60000 65536"/>
                <a:gd name="T9" fmla="*/ 0 w 21127"/>
                <a:gd name="T10" fmla="*/ 0 h 15026"/>
                <a:gd name="T11" fmla="*/ 21127 w 21127"/>
                <a:gd name="T12" fmla="*/ 15026 h 150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27" h="15026" fill="none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</a:path>
                <a:path w="21127" h="15026" stroke="0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  <a:lnTo>
                    <a:pt x="0" y="15026"/>
                  </a:lnTo>
                  <a:lnTo>
                    <a:pt x="15517" y="-1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</p:grp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7722023" y="4423137"/>
            <a:ext cx="96361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Núi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Cai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Kinh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8712622" y="4323124"/>
            <a:ext cx="90922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Núi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Mã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Yên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8" name="Arc 23"/>
          <p:cNvSpPr>
            <a:spLocks/>
          </p:cNvSpPr>
          <p:nvPr/>
        </p:nvSpPr>
        <p:spPr bwMode="auto">
          <a:xfrm flipH="1" flipV="1">
            <a:off x="8876813" y="3769851"/>
            <a:ext cx="706437" cy="1290637"/>
          </a:xfrm>
          <a:custGeom>
            <a:avLst/>
            <a:gdLst>
              <a:gd name="T0" fmla="*/ 2147483647 w 21600"/>
              <a:gd name="T1" fmla="*/ 0 h 21759"/>
              <a:gd name="T2" fmla="*/ 2147483647 w 21600"/>
              <a:gd name="T3" fmla="*/ 2147483647 h 21759"/>
              <a:gd name="T4" fmla="*/ 0 w 21600"/>
              <a:gd name="T5" fmla="*/ 2147483647 h 21759"/>
              <a:gd name="T6" fmla="*/ 0 60000 65536"/>
              <a:gd name="T7" fmla="*/ 0 60000 65536"/>
              <a:gd name="T8" fmla="*/ 0 60000 65536"/>
              <a:gd name="T9" fmla="*/ 0 w 21600"/>
              <a:gd name="T10" fmla="*/ 0 h 21759"/>
              <a:gd name="T11" fmla="*/ 21600 w 21600"/>
              <a:gd name="T12" fmla="*/ 21759 h 217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759" fill="none" extrusionOk="0">
                <a:moveTo>
                  <a:pt x="13865" y="-1"/>
                </a:moveTo>
                <a:cubicBezTo>
                  <a:pt x="18767" y="4103"/>
                  <a:pt x="21600" y="10168"/>
                  <a:pt x="21600" y="16562"/>
                </a:cubicBezTo>
                <a:cubicBezTo>
                  <a:pt x="21600" y="18313"/>
                  <a:pt x="21386" y="20058"/>
                  <a:pt x="20965" y="21758"/>
                </a:cubicBezTo>
              </a:path>
              <a:path w="21600" h="21759" stroke="0" extrusionOk="0">
                <a:moveTo>
                  <a:pt x="13865" y="-1"/>
                </a:moveTo>
                <a:cubicBezTo>
                  <a:pt x="18767" y="4103"/>
                  <a:pt x="21600" y="10168"/>
                  <a:pt x="21600" y="16562"/>
                </a:cubicBezTo>
                <a:cubicBezTo>
                  <a:pt x="21600" y="18313"/>
                  <a:pt x="21386" y="20058"/>
                  <a:pt x="20965" y="21758"/>
                </a:cubicBezTo>
                <a:lnTo>
                  <a:pt x="0" y="16562"/>
                </a:lnTo>
                <a:lnTo>
                  <a:pt x="13865" y="-1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29" name="Arc 42"/>
          <p:cNvSpPr>
            <a:spLocks/>
          </p:cNvSpPr>
          <p:nvPr/>
        </p:nvSpPr>
        <p:spPr bwMode="auto">
          <a:xfrm rot="1959047" flipH="1">
            <a:off x="9776089" y="2210460"/>
            <a:ext cx="760413" cy="2225675"/>
          </a:xfrm>
          <a:custGeom>
            <a:avLst/>
            <a:gdLst>
              <a:gd name="T0" fmla="*/ 2147483647 w 20953"/>
              <a:gd name="T1" fmla="*/ 0 h 8477"/>
              <a:gd name="T2" fmla="*/ 2147483647 w 20953"/>
              <a:gd name="T3" fmla="*/ 2147483647 h 8477"/>
              <a:gd name="T4" fmla="*/ 0 w 20953"/>
              <a:gd name="T5" fmla="*/ 2147483647 h 8477"/>
              <a:gd name="T6" fmla="*/ 0 60000 65536"/>
              <a:gd name="T7" fmla="*/ 0 60000 65536"/>
              <a:gd name="T8" fmla="*/ 0 60000 65536"/>
              <a:gd name="T9" fmla="*/ 0 w 20953"/>
              <a:gd name="T10" fmla="*/ 0 h 8477"/>
              <a:gd name="T11" fmla="*/ 20953 w 20953"/>
              <a:gd name="T12" fmla="*/ 8477 h 84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53" h="8477" fill="none" extrusionOk="0">
                <a:moveTo>
                  <a:pt x="19867" y="-1"/>
                </a:moveTo>
                <a:cubicBezTo>
                  <a:pt x="20313" y="1046"/>
                  <a:pt x="20676" y="2127"/>
                  <a:pt x="20953" y="3230"/>
                </a:cubicBezTo>
              </a:path>
              <a:path w="20953" h="8477" stroke="0" extrusionOk="0">
                <a:moveTo>
                  <a:pt x="19867" y="-1"/>
                </a:moveTo>
                <a:cubicBezTo>
                  <a:pt x="20313" y="1046"/>
                  <a:pt x="20676" y="2127"/>
                  <a:pt x="20953" y="3230"/>
                </a:cubicBezTo>
                <a:lnTo>
                  <a:pt x="0" y="8477"/>
                </a:lnTo>
                <a:lnTo>
                  <a:pt x="19867" y="-1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30" name="Rectangle 44"/>
          <p:cNvSpPr>
            <a:spLocks noChangeArrowheads="1"/>
          </p:cNvSpPr>
          <p:nvPr/>
        </p:nvSpPr>
        <p:spPr bwMode="auto">
          <a:xfrm>
            <a:off x="10821836" y="1925470"/>
            <a:ext cx="1340195" cy="2258355"/>
          </a:xfrm>
          <a:prstGeom prst="rect">
            <a:avLst/>
          </a:prstGeom>
          <a:solidFill>
            <a:schemeClr val="accent4">
              <a:lumMod val="65000"/>
              <a:lumOff val="35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LƯỢC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TRẬN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CHI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LĂNG</a:t>
            </a:r>
          </a:p>
        </p:txBody>
      </p:sp>
      <p:sp>
        <p:nvSpPr>
          <p:cNvPr id="31" name="Arc 42"/>
          <p:cNvSpPr>
            <a:spLocks/>
          </p:cNvSpPr>
          <p:nvPr/>
        </p:nvSpPr>
        <p:spPr bwMode="auto">
          <a:xfrm rot="5097502" flipH="1">
            <a:off x="9126801" y="3186772"/>
            <a:ext cx="760412" cy="2290762"/>
          </a:xfrm>
          <a:custGeom>
            <a:avLst/>
            <a:gdLst>
              <a:gd name="T0" fmla="*/ 2147483647 w 20953"/>
              <a:gd name="T1" fmla="*/ 0 h 8477"/>
              <a:gd name="T2" fmla="*/ 2147483647 w 20953"/>
              <a:gd name="T3" fmla="*/ 2147483647 h 8477"/>
              <a:gd name="T4" fmla="*/ 0 w 20953"/>
              <a:gd name="T5" fmla="*/ 2147483647 h 8477"/>
              <a:gd name="T6" fmla="*/ 0 60000 65536"/>
              <a:gd name="T7" fmla="*/ 0 60000 65536"/>
              <a:gd name="T8" fmla="*/ 0 60000 65536"/>
              <a:gd name="T9" fmla="*/ 0 w 20953"/>
              <a:gd name="T10" fmla="*/ 0 h 8477"/>
              <a:gd name="T11" fmla="*/ 20953 w 20953"/>
              <a:gd name="T12" fmla="*/ 8477 h 84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53" h="8477" fill="none" extrusionOk="0">
                <a:moveTo>
                  <a:pt x="19867" y="-1"/>
                </a:moveTo>
                <a:cubicBezTo>
                  <a:pt x="20313" y="1046"/>
                  <a:pt x="20676" y="2127"/>
                  <a:pt x="20953" y="3230"/>
                </a:cubicBezTo>
              </a:path>
              <a:path w="20953" h="8477" stroke="0" extrusionOk="0">
                <a:moveTo>
                  <a:pt x="19867" y="-1"/>
                </a:moveTo>
                <a:cubicBezTo>
                  <a:pt x="20313" y="1046"/>
                  <a:pt x="20676" y="2127"/>
                  <a:pt x="20953" y="3230"/>
                </a:cubicBezTo>
                <a:lnTo>
                  <a:pt x="0" y="8477"/>
                </a:lnTo>
                <a:lnTo>
                  <a:pt x="19867" y="-1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32" name="Arc 42"/>
          <p:cNvSpPr>
            <a:spLocks/>
          </p:cNvSpPr>
          <p:nvPr/>
        </p:nvSpPr>
        <p:spPr bwMode="auto">
          <a:xfrm rot="7143828" flipH="1">
            <a:off x="9095051" y="3786847"/>
            <a:ext cx="760412" cy="2290762"/>
          </a:xfrm>
          <a:custGeom>
            <a:avLst/>
            <a:gdLst>
              <a:gd name="T0" fmla="*/ 2147483647 w 20953"/>
              <a:gd name="T1" fmla="*/ 0 h 8477"/>
              <a:gd name="T2" fmla="*/ 2147483647 w 20953"/>
              <a:gd name="T3" fmla="*/ 2147483647 h 8477"/>
              <a:gd name="T4" fmla="*/ 0 w 20953"/>
              <a:gd name="T5" fmla="*/ 2147483647 h 8477"/>
              <a:gd name="T6" fmla="*/ 0 60000 65536"/>
              <a:gd name="T7" fmla="*/ 0 60000 65536"/>
              <a:gd name="T8" fmla="*/ 0 60000 65536"/>
              <a:gd name="T9" fmla="*/ 0 w 20953"/>
              <a:gd name="T10" fmla="*/ 0 h 8477"/>
              <a:gd name="T11" fmla="*/ 20953 w 20953"/>
              <a:gd name="T12" fmla="*/ 8477 h 84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53" h="8477" fill="none" extrusionOk="0">
                <a:moveTo>
                  <a:pt x="19867" y="-1"/>
                </a:moveTo>
                <a:cubicBezTo>
                  <a:pt x="20313" y="1046"/>
                  <a:pt x="20676" y="2127"/>
                  <a:pt x="20953" y="3230"/>
                </a:cubicBezTo>
              </a:path>
              <a:path w="20953" h="8477" stroke="0" extrusionOk="0">
                <a:moveTo>
                  <a:pt x="19867" y="-1"/>
                </a:moveTo>
                <a:cubicBezTo>
                  <a:pt x="20313" y="1046"/>
                  <a:pt x="20676" y="2127"/>
                  <a:pt x="20953" y="3230"/>
                </a:cubicBezTo>
                <a:lnTo>
                  <a:pt x="0" y="8477"/>
                </a:lnTo>
                <a:lnTo>
                  <a:pt x="19867" y="-1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33" name="Arc 4"/>
          <p:cNvSpPr>
            <a:spLocks/>
          </p:cNvSpPr>
          <p:nvPr/>
        </p:nvSpPr>
        <p:spPr bwMode="auto">
          <a:xfrm rot="15951709" flipH="1">
            <a:off x="7204339" y="2635910"/>
            <a:ext cx="638175" cy="1403350"/>
          </a:xfrm>
          <a:custGeom>
            <a:avLst/>
            <a:gdLst>
              <a:gd name="T0" fmla="*/ 2147483647 w 21287"/>
              <a:gd name="T1" fmla="*/ 0 h 8477"/>
              <a:gd name="T2" fmla="*/ 2147483647 w 21287"/>
              <a:gd name="T3" fmla="*/ 2147483647 h 8477"/>
              <a:gd name="T4" fmla="*/ 0 w 21287"/>
              <a:gd name="T5" fmla="*/ 2147483647 h 8477"/>
              <a:gd name="T6" fmla="*/ 0 60000 65536"/>
              <a:gd name="T7" fmla="*/ 0 60000 65536"/>
              <a:gd name="T8" fmla="*/ 0 60000 65536"/>
              <a:gd name="T9" fmla="*/ 0 w 21287"/>
              <a:gd name="T10" fmla="*/ 0 h 8477"/>
              <a:gd name="T11" fmla="*/ 21287 w 21287"/>
              <a:gd name="T12" fmla="*/ 8477 h 84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87" h="8477" fill="none" extrusionOk="0">
                <a:moveTo>
                  <a:pt x="19867" y="-1"/>
                </a:moveTo>
                <a:cubicBezTo>
                  <a:pt x="20525" y="1543"/>
                  <a:pt x="21002" y="3158"/>
                  <a:pt x="21286" y="4813"/>
                </a:cubicBezTo>
              </a:path>
              <a:path w="21287" h="8477" stroke="0" extrusionOk="0">
                <a:moveTo>
                  <a:pt x="19867" y="-1"/>
                </a:moveTo>
                <a:cubicBezTo>
                  <a:pt x="20525" y="1543"/>
                  <a:pt x="21002" y="3158"/>
                  <a:pt x="21286" y="4813"/>
                </a:cubicBezTo>
                <a:lnTo>
                  <a:pt x="0" y="8477"/>
                </a:lnTo>
                <a:lnTo>
                  <a:pt x="19867" y="-1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sp>
        <p:nvSpPr>
          <p:cNvPr id="34" name="Arc 4"/>
          <p:cNvSpPr>
            <a:spLocks/>
          </p:cNvSpPr>
          <p:nvPr/>
        </p:nvSpPr>
        <p:spPr bwMode="auto">
          <a:xfrm rot="14274874" flipH="1">
            <a:off x="7375788" y="3458234"/>
            <a:ext cx="209550" cy="1638300"/>
          </a:xfrm>
          <a:custGeom>
            <a:avLst/>
            <a:gdLst>
              <a:gd name="T0" fmla="*/ 2147483647 w 21287"/>
              <a:gd name="T1" fmla="*/ 0 h 8477"/>
              <a:gd name="T2" fmla="*/ 2147483647 w 21287"/>
              <a:gd name="T3" fmla="*/ 2147483647 h 8477"/>
              <a:gd name="T4" fmla="*/ 0 w 21287"/>
              <a:gd name="T5" fmla="*/ 2147483647 h 8477"/>
              <a:gd name="T6" fmla="*/ 0 60000 65536"/>
              <a:gd name="T7" fmla="*/ 0 60000 65536"/>
              <a:gd name="T8" fmla="*/ 0 60000 65536"/>
              <a:gd name="T9" fmla="*/ 0 w 21287"/>
              <a:gd name="T10" fmla="*/ 0 h 8477"/>
              <a:gd name="T11" fmla="*/ 21287 w 21287"/>
              <a:gd name="T12" fmla="*/ 8477 h 84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87" h="8477" fill="none" extrusionOk="0">
                <a:moveTo>
                  <a:pt x="19867" y="-1"/>
                </a:moveTo>
                <a:cubicBezTo>
                  <a:pt x="20525" y="1543"/>
                  <a:pt x="21002" y="3158"/>
                  <a:pt x="21286" y="4813"/>
                </a:cubicBezTo>
              </a:path>
              <a:path w="21287" h="8477" stroke="0" extrusionOk="0">
                <a:moveTo>
                  <a:pt x="19867" y="-1"/>
                </a:moveTo>
                <a:cubicBezTo>
                  <a:pt x="20525" y="1543"/>
                  <a:pt x="21002" y="3158"/>
                  <a:pt x="21286" y="4813"/>
                </a:cubicBezTo>
                <a:lnTo>
                  <a:pt x="0" y="8477"/>
                </a:lnTo>
                <a:lnTo>
                  <a:pt x="19867" y="-1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+mn-cs"/>
            </a:endParaRPr>
          </a:p>
        </p:txBody>
      </p:sp>
      <p:grpSp>
        <p:nvGrpSpPr>
          <p:cNvPr id="35" name="Group 52"/>
          <p:cNvGrpSpPr>
            <a:grpSpLocks/>
          </p:cNvGrpSpPr>
          <p:nvPr/>
        </p:nvGrpSpPr>
        <p:grpSpPr bwMode="auto">
          <a:xfrm>
            <a:off x="6671098" y="4551724"/>
            <a:ext cx="2205038" cy="2052638"/>
            <a:chOff x="5045075" y="4648200"/>
            <a:chExt cx="2205023" cy="2052638"/>
          </a:xfrm>
        </p:grpSpPr>
        <p:sp>
          <p:nvSpPr>
            <p:cNvPr id="36" name="Arc 29"/>
            <p:cNvSpPr>
              <a:spLocks/>
            </p:cNvSpPr>
            <p:nvPr/>
          </p:nvSpPr>
          <p:spPr bwMode="auto">
            <a:xfrm rot="9308394" flipH="1" flipV="1">
              <a:off x="5045075" y="6459520"/>
              <a:ext cx="729507" cy="241318"/>
            </a:xfrm>
            <a:custGeom>
              <a:avLst/>
              <a:gdLst>
                <a:gd name="T0" fmla="*/ 2147483647 w 20894"/>
                <a:gd name="T1" fmla="*/ 0 h 19072"/>
                <a:gd name="T2" fmla="*/ 2147483647 w 20894"/>
                <a:gd name="T3" fmla="*/ 2147483647 h 19072"/>
                <a:gd name="T4" fmla="*/ 0 w 20894"/>
                <a:gd name="T5" fmla="*/ 2147483647 h 19072"/>
                <a:gd name="T6" fmla="*/ 0 60000 65536"/>
                <a:gd name="T7" fmla="*/ 0 60000 65536"/>
                <a:gd name="T8" fmla="*/ 0 60000 65536"/>
                <a:gd name="T9" fmla="*/ 0 w 20894"/>
                <a:gd name="T10" fmla="*/ 0 h 19072"/>
                <a:gd name="T11" fmla="*/ 20894 w 20894"/>
                <a:gd name="T12" fmla="*/ 19072 h 190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94" h="19072" fill="none" extrusionOk="0">
                  <a:moveTo>
                    <a:pt x="10139" y="0"/>
                  </a:moveTo>
                  <a:cubicBezTo>
                    <a:pt x="15465" y="2831"/>
                    <a:pt x="19364" y="7760"/>
                    <a:pt x="20894" y="13594"/>
                  </a:cubicBezTo>
                </a:path>
                <a:path w="20894" h="19072" stroke="0" extrusionOk="0">
                  <a:moveTo>
                    <a:pt x="10139" y="0"/>
                  </a:moveTo>
                  <a:cubicBezTo>
                    <a:pt x="15465" y="2831"/>
                    <a:pt x="19364" y="7760"/>
                    <a:pt x="20894" y="13594"/>
                  </a:cubicBezTo>
                  <a:lnTo>
                    <a:pt x="0" y="19072"/>
                  </a:lnTo>
                  <a:lnTo>
                    <a:pt x="10139" y="0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grpSp>
          <p:nvGrpSpPr>
            <p:cNvPr id="37" name="Group 51"/>
            <p:cNvGrpSpPr>
              <a:grpSpLocks/>
            </p:cNvGrpSpPr>
            <p:nvPr/>
          </p:nvGrpSpPr>
          <p:grpSpPr bwMode="auto">
            <a:xfrm>
              <a:off x="5334000" y="4648200"/>
              <a:ext cx="1916098" cy="1986048"/>
              <a:chOff x="5287976" y="4631784"/>
              <a:chExt cx="1916098" cy="1986048"/>
            </a:xfrm>
          </p:grpSpPr>
          <p:sp>
            <p:nvSpPr>
              <p:cNvPr id="38" name="Text Box 32"/>
              <p:cNvSpPr txBox="1">
                <a:spLocks noChangeArrowheads="1"/>
              </p:cNvSpPr>
              <p:nvPr/>
            </p:nvSpPr>
            <p:spPr bwMode="auto">
              <a:xfrm>
                <a:off x="5334000" y="4631784"/>
                <a:ext cx="659151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Chú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Giải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39" name="Arc 28"/>
              <p:cNvSpPr>
                <a:spLocks/>
              </p:cNvSpPr>
              <p:nvPr/>
            </p:nvSpPr>
            <p:spPr bwMode="auto">
              <a:xfrm rot="15858128" flipH="1">
                <a:off x="5601339" y="5536248"/>
                <a:ext cx="83370" cy="613577"/>
              </a:xfrm>
              <a:custGeom>
                <a:avLst/>
                <a:gdLst>
                  <a:gd name="T0" fmla="*/ 2147483647 w 21287"/>
                  <a:gd name="T1" fmla="*/ 0 h 8477"/>
                  <a:gd name="T2" fmla="*/ 2147483647 w 21287"/>
                  <a:gd name="T3" fmla="*/ 2147483647 h 8477"/>
                  <a:gd name="T4" fmla="*/ 0 w 21287"/>
                  <a:gd name="T5" fmla="*/ 2147483647 h 8477"/>
                  <a:gd name="T6" fmla="*/ 0 60000 65536"/>
                  <a:gd name="T7" fmla="*/ 0 60000 65536"/>
                  <a:gd name="T8" fmla="*/ 0 60000 65536"/>
                  <a:gd name="T9" fmla="*/ 0 w 21287"/>
                  <a:gd name="T10" fmla="*/ 0 h 8477"/>
                  <a:gd name="T11" fmla="*/ 21287 w 21287"/>
                  <a:gd name="T12" fmla="*/ 8477 h 847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87" h="8477" fill="none" extrusionOk="0">
                    <a:moveTo>
                      <a:pt x="19867" y="-1"/>
                    </a:moveTo>
                    <a:cubicBezTo>
                      <a:pt x="20525" y="1543"/>
                      <a:pt x="21002" y="3158"/>
                      <a:pt x="21286" y="4813"/>
                    </a:cubicBezTo>
                  </a:path>
                  <a:path w="21287" h="8477" stroke="0" extrusionOk="0">
                    <a:moveTo>
                      <a:pt x="19867" y="-1"/>
                    </a:moveTo>
                    <a:cubicBezTo>
                      <a:pt x="20525" y="1543"/>
                      <a:pt x="21002" y="3158"/>
                      <a:pt x="21286" y="4813"/>
                    </a:cubicBezTo>
                    <a:lnTo>
                      <a:pt x="0" y="8477"/>
                    </a:lnTo>
                    <a:lnTo>
                      <a:pt x="19867" y="-1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+mn-cs"/>
                </a:endParaRPr>
              </a:p>
            </p:txBody>
          </p:sp>
          <p:sp>
            <p:nvSpPr>
              <p:cNvPr id="40" name="Oval 30" descr="Large confetti"/>
              <p:cNvSpPr>
                <a:spLocks noChangeArrowheads="1"/>
              </p:cNvSpPr>
              <p:nvPr/>
            </p:nvSpPr>
            <p:spPr bwMode="auto">
              <a:xfrm>
                <a:off x="5334012" y="4860384"/>
                <a:ext cx="228598" cy="203200"/>
              </a:xfrm>
              <a:prstGeom prst="ellipse">
                <a:avLst/>
              </a:prstGeom>
              <a:pattFill prst="lgConfetti">
                <a:fgClr>
                  <a:srgbClr val="808080"/>
                </a:fgClr>
                <a:bgClr>
                  <a:schemeClr val="bg1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微软雅黑"/>
                  <a:cs typeface="+mn-cs"/>
                </a:endParaRPr>
              </a:p>
            </p:txBody>
          </p:sp>
          <p:sp>
            <p:nvSpPr>
              <p:cNvPr id="41" name="Oval 31"/>
              <p:cNvSpPr>
                <a:spLocks noChangeArrowheads="1"/>
              </p:cNvSpPr>
              <p:nvPr/>
            </p:nvSpPr>
            <p:spPr bwMode="auto">
              <a:xfrm>
                <a:off x="5409829" y="4911173"/>
                <a:ext cx="45729" cy="76184"/>
              </a:xfrm>
              <a:prstGeom prst="ellipse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+mn-cs"/>
                </a:endParaRPr>
              </a:p>
            </p:txBody>
          </p:sp>
          <p:sp>
            <p:nvSpPr>
              <p:cNvPr id="42" name="Text Box 33"/>
              <p:cNvSpPr txBox="1">
                <a:spLocks noChangeArrowheads="1"/>
              </p:cNvSpPr>
              <p:nvPr/>
            </p:nvSpPr>
            <p:spPr bwMode="auto">
              <a:xfrm>
                <a:off x="5638479" y="4860384"/>
                <a:ext cx="37061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Núi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43" name="Text Box 34"/>
              <p:cNvSpPr txBox="1">
                <a:spLocks noChangeArrowheads="1"/>
              </p:cNvSpPr>
              <p:nvPr/>
            </p:nvSpPr>
            <p:spPr bwMode="auto">
              <a:xfrm>
                <a:off x="5714696" y="5088935"/>
                <a:ext cx="4732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Sông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44" name="Text Box 35"/>
              <p:cNvSpPr txBox="1">
                <a:spLocks noChangeArrowheads="1"/>
              </p:cNvSpPr>
              <p:nvPr/>
            </p:nvSpPr>
            <p:spPr bwMode="auto">
              <a:xfrm>
                <a:off x="5638479" y="5760674"/>
                <a:ext cx="1295687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Quân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ra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tấn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công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45" name="AutoShape 36"/>
              <p:cNvSpPr>
                <a:spLocks noChangeArrowheads="1"/>
              </p:cNvSpPr>
              <p:nvPr/>
            </p:nvSpPr>
            <p:spPr bwMode="auto">
              <a:xfrm>
                <a:off x="5333612" y="5165118"/>
                <a:ext cx="304867" cy="45709"/>
              </a:xfrm>
              <a:prstGeom prst="wave">
                <a:avLst>
                  <a:gd name="adj1" fmla="val 13005"/>
                  <a:gd name="adj2" fmla="val 0"/>
                </a:avLst>
              </a:prstGeom>
              <a:noFill/>
              <a:ln w="38100">
                <a:solidFill>
                  <a:srgbClr val="33CC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+mn-cs"/>
                </a:endParaRPr>
              </a:p>
            </p:txBody>
          </p:sp>
          <p:sp>
            <p:nvSpPr>
              <p:cNvPr id="46" name="Arc 37"/>
              <p:cNvSpPr>
                <a:spLocks/>
              </p:cNvSpPr>
              <p:nvPr/>
            </p:nvSpPr>
            <p:spPr bwMode="auto">
              <a:xfrm rot="-3483116">
                <a:off x="5340392" y="6129177"/>
                <a:ext cx="502811" cy="474499"/>
              </a:xfrm>
              <a:custGeom>
                <a:avLst/>
                <a:gdLst>
                  <a:gd name="T0" fmla="*/ 2147483647 w 19639"/>
                  <a:gd name="T1" fmla="*/ 0 h 19781"/>
                  <a:gd name="T2" fmla="*/ 2147483647 w 19639"/>
                  <a:gd name="T3" fmla="*/ 2147483647 h 19781"/>
                  <a:gd name="T4" fmla="*/ 0 w 19639"/>
                  <a:gd name="T5" fmla="*/ 2147483647 h 19781"/>
                  <a:gd name="T6" fmla="*/ 0 60000 65536"/>
                  <a:gd name="T7" fmla="*/ 0 60000 65536"/>
                  <a:gd name="T8" fmla="*/ 0 60000 65536"/>
                  <a:gd name="T9" fmla="*/ 0 w 19639"/>
                  <a:gd name="T10" fmla="*/ 0 h 19781"/>
                  <a:gd name="T11" fmla="*/ 19639 w 19639"/>
                  <a:gd name="T12" fmla="*/ 19781 h 1978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639" h="19781" fill="none" extrusionOk="0">
                    <a:moveTo>
                      <a:pt x="8675" y="0"/>
                    </a:moveTo>
                    <a:cubicBezTo>
                      <a:pt x="13529" y="2128"/>
                      <a:pt x="17431" y="5968"/>
                      <a:pt x="19638" y="10787"/>
                    </a:cubicBezTo>
                  </a:path>
                  <a:path w="19639" h="19781" stroke="0" extrusionOk="0">
                    <a:moveTo>
                      <a:pt x="8675" y="0"/>
                    </a:moveTo>
                    <a:cubicBezTo>
                      <a:pt x="13529" y="2128"/>
                      <a:pt x="17431" y="5968"/>
                      <a:pt x="19638" y="10787"/>
                    </a:cubicBezTo>
                    <a:lnTo>
                      <a:pt x="0" y="19781"/>
                    </a:lnTo>
                    <a:lnTo>
                      <a:pt x="8675" y="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+mn-cs"/>
                </a:endParaRPr>
              </a:p>
            </p:txBody>
          </p:sp>
          <p:pic>
            <p:nvPicPr>
              <p:cNvPr id="47" name="Picture 38" descr="MAI-PHUC2"/>
              <p:cNvPicPr>
                <a:picLocks noChangeAspect="1" noChangeArrowheads="1"/>
              </p:cNvPicPr>
              <p:nvPr/>
            </p:nvPicPr>
            <p:blipFill>
              <a:blip r:embed="rId4">
                <a:lum bright="-12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37178">
                <a:off x="5287976" y="5343137"/>
                <a:ext cx="403866" cy="23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" name="Text Box 39"/>
              <p:cNvSpPr txBox="1">
                <a:spLocks noChangeArrowheads="1"/>
              </p:cNvSpPr>
              <p:nvPr/>
            </p:nvSpPr>
            <p:spPr bwMode="auto">
              <a:xfrm>
                <a:off x="5638479" y="5297561"/>
                <a:ext cx="115287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Quân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ta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mai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phục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 Box 40"/>
              <p:cNvSpPr txBox="1">
                <a:spLocks noChangeArrowheads="1"/>
              </p:cNvSpPr>
              <p:nvPr/>
            </p:nvSpPr>
            <p:spPr bwMode="auto">
              <a:xfrm>
                <a:off x="5714696" y="6019586"/>
                <a:ext cx="1371904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Quân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địch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hành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quân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 Box 41"/>
              <p:cNvSpPr txBox="1">
                <a:spLocks noChangeArrowheads="1"/>
              </p:cNvSpPr>
              <p:nvPr/>
            </p:nvSpPr>
            <p:spPr bwMode="auto">
              <a:xfrm>
                <a:off x="5714696" y="6330178"/>
                <a:ext cx="1489378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Quân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địch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tháo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chayh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  <p:sp>
            <p:nvSpPr>
              <p:cNvPr id="51" name="Arc 28"/>
              <p:cNvSpPr>
                <a:spLocks/>
              </p:cNvSpPr>
              <p:nvPr/>
            </p:nvSpPr>
            <p:spPr bwMode="auto">
              <a:xfrm rot="15858128" flipH="1">
                <a:off x="5529402" y="5251558"/>
                <a:ext cx="151648" cy="613577"/>
              </a:xfrm>
              <a:custGeom>
                <a:avLst/>
                <a:gdLst>
                  <a:gd name="T0" fmla="*/ 2147483647 w 21287"/>
                  <a:gd name="T1" fmla="*/ 0 h 8477"/>
                  <a:gd name="T2" fmla="*/ 2147483647 w 21287"/>
                  <a:gd name="T3" fmla="*/ 2147483647 h 8477"/>
                  <a:gd name="T4" fmla="*/ 0 w 21287"/>
                  <a:gd name="T5" fmla="*/ 2147483647 h 8477"/>
                  <a:gd name="T6" fmla="*/ 0 60000 65536"/>
                  <a:gd name="T7" fmla="*/ 0 60000 65536"/>
                  <a:gd name="T8" fmla="*/ 0 60000 65536"/>
                  <a:gd name="T9" fmla="*/ 0 w 21287"/>
                  <a:gd name="T10" fmla="*/ 0 h 8477"/>
                  <a:gd name="T11" fmla="*/ 21287 w 21287"/>
                  <a:gd name="T12" fmla="*/ 8477 h 847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87" h="8477" fill="none" extrusionOk="0">
                    <a:moveTo>
                      <a:pt x="19867" y="-1"/>
                    </a:moveTo>
                    <a:cubicBezTo>
                      <a:pt x="20525" y="1543"/>
                      <a:pt x="21002" y="3158"/>
                      <a:pt x="21286" y="4813"/>
                    </a:cubicBezTo>
                  </a:path>
                  <a:path w="21287" h="8477" stroke="0" extrusionOk="0">
                    <a:moveTo>
                      <a:pt x="19867" y="-1"/>
                    </a:moveTo>
                    <a:cubicBezTo>
                      <a:pt x="20525" y="1543"/>
                      <a:pt x="21002" y="3158"/>
                      <a:pt x="21286" y="4813"/>
                    </a:cubicBezTo>
                    <a:lnTo>
                      <a:pt x="0" y="8477"/>
                    </a:lnTo>
                    <a:lnTo>
                      <a:pt x="19867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+mn-cs"/>
                </a:endParaRPr>
              </a:p>
            </p:txBody>
          </p:sp>
          <p:sp>
            <p:nvSpPr>
              <p:cNvPr id="52" name="Text Box 40"/>
              <p:cNvSpPr txBox="1">
                <a:spLocks noChangeArrowheads="1"/>
              </p:cNvSpPr>
              <p:nvPr/>
            </p:nvSpPr>
            <p:spPr bwMode="auto">
              <a:xfrm>
                <a:off x="5630592" y="5520396"/>
                <a:ext cx="1371904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Quân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ta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hành</a:t>
                </a:r>
                <a:r>
                  <a:rPr kumimoji="0" lang="en-US" altLang="en-US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9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/>
                    <a:cs typeface="Arial" panose="020B0604020202020204" pitchFamily="34" charset="0"/>
                  </a:rPr>
                  <a:t>quân</a:t>
                </a:r>
                <a:endParaRPr kumimoji="0" lang="en-US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5" name="Group 84"/>
          <p:cNvGrpSpPr/>
          <p:nvPr/>
        </p:nvGrpSpPr>
        <p:grpSpPr>
          <a:xfrm>
            <a:off x="699644" y="182302"/>
            <a:ext cx="5327662" cy="6564225"/>
            <a:chOff x="699644" y="182302"/>
            <a:chExt cx="5327662" cy="6564225"/>
          </a:xfrm>
        </p:grpSpPr>
        <p:pic>
          <p:nvPicPr>
            <p:cNvPr id="76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99644" y="182302"/>
              <a:ext cx="5327662" cy="512580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772675" y="5546198"/>
              <a:ext cx="5181600" cy="1200329"/>
            </a:xfrm>
            <a:prstGeom prst="rect">
              <a:avLst/>
            </a:prstGeom>
            <a:solidFill>
              <a:srgbClr val="E3B56D"/>
            </a:solidFill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Liễu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Thăng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cầm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đầu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một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đạo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quân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đánh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vào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Lạng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Sơn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.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Mờ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sang,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chúng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đến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Ải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Chi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Lăng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654913" y="128537"/>
            <a:ext cx="5409929" cy="6617990"/>
            <a:chOff x="673642" y="138091"/>
            <a:chExt cx="5409929" cy="6617990"/>
          </a:xfrm>
        </p:grpSpPr>
        <p:sp>
          <p:nvSpPr>
            <p:cNvPr id="77" name="Text Box 6"/>
            <p:cNvSpPr txBox="1">
              <a:spLocks noChangeArrowheads="1"/>
            </p:cNvSpPr>
            <p:nvPr/>
          </p:nvSpPr>
          <p:spPr bwMode="auto">
            <a:xfrm>
              <a:off x="822495" y="5555752"/>
              <a:ext cx="5181600" cy="1200329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Kị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binh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ta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ra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nghênh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chiến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rồi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quay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đầu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giả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vờ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thua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để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nhử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Liễu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Thăng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cùng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đám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kị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binh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vào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trận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ải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pic>
          <p:nvPicPr>
            <p:cNvPr id="72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3642" y="138091"/>
              <a:ext cx="5409929" cy="517001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8458672" y="3081130"/>
            <a:ext cx="1062253" cy="3239955"/>
            <a:chOff x="8459071" y="2640572"/>
            <a:chExt cx="1062253" cy="3239955"/>
          </a:xfrm>
        </p:grpSpPr>
        <p:sp>
          <p:nvSpPr>
            <p:cNvPr id="53" name="Arc 21"/>
            <p:cNvSpPr>
              <a:spLocks/>
            </p:cNvSpPr>
            <p:nvPr/>
          </p:nvSpPr>
          <p:spPr bwMode="auto">
            <a:xfrm rot="8224451" flipH="1">
              <a:off x="8975224" y="4748639"/>
              <a:ext cx="546100" cy="1131888"/>
            </a:xfrm>
            <a:custGeom>
              <a:avLst/>
              <a:gdLst>
                <a:gd name="T0" fmla="*/ 2147483647 w 21600"/>
                <a:gd name="T1" fmla="*/ 0 h 19521"/>
                <a:gd name="T2" fmla="*/ 2147483647 w 21600"/>
                <a:gd name="T3" fmla="*/ 2147483647 h 19521"/>
                <a:gd name="T4" fmla="*/ 0 w 21600"/>
                <a:gd name="T5" fmla="*/ 2147483647 h 19521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521"/>
                <a:gd name="T11" fmla="*/ 21600 w 21600"/>
                <a:gd name="T12" fmla="*/ 19521 h 195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521" fill="none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</a:path>
                <a:path w="21600" h="19521" stroke="0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  <a:lnTo>
                    <a:pt x="0" y="16319"/>
                  </a:lnTo>
                  <a:lnTo>
                    <a:pt x="14150" y="0"/>
                  </a:lnTo>
                  <a:close/>
                </a:path>
              </a:pathLst>
            </a:cu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79" name="Arc 21"/>
            <p:cNvSpPr>
              <a:spLocks/>
            </p:cNvSpPr>
            <p:nvPr/>
          </p:nvSpPr>
          <p:spPr bwMode="auto">
            <a:xfrm rot="10125042" flipH="1">
              <a:off x="8554141" y="3629549"/>
              <a:ext cx="631180" cy="938599"/>
            </a:xfrm>
            <a:custGeom>
              <a:avLst/>
              <a:gdLst>
                <a:gd name="T0" fmla="*/ 2147483647 w 21600"/>
                <a:gd name="T1" fmla="*/ 0 h 19521"/>
                <a:gd name="T2" fmla="*/ 2147483647 w 21600"/>
                <a:gd name="T3" fmla="*/ 2147483647 h 19521"/>
                <a:gd name="T4" fmla="*/ 0 w 21600"/>
                <a:gd name="T5" fmla="*/ 2147483647 h 19521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521"/>
                <a:gd name="T11" fmla="*/ 21600 w 21600"/>
                <a:gd name="T12" fmla="*/ 19521 h 195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521" fill="none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</a:path>
                <a:path w="21600" h="19521" stroke="0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  <a:lnTo>
                    <a:pt x="0" y="16319"/>
                  </a:lnTo>
                  <a:lnTo>
                    <a:pt x="14150" y="0"/>
                  </a:lnTo>
                  <a:close/>
                </a:path>
              </a:pathLst>
            </a:cu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80" name="Arc 21"/>
            <p:cNvSpPr>
              <a:spLocks/>
            </p:cNvSpPr>
            <p:nvPr/>
          </p:nvSpPr>
          <p:spPr bwMode="auto">
            <a:xfrm rot="10125042" flipH="1">
              <a:off x="8459071" y="2640572"/>
              <a:ext cx="631180" cy="938599"/>
            </a:xfrm>
            <a:custGeom>
              <a:avLst/>
              <a:gdLst>
                <a:gd name="T0" fmla="*/ 2147483647 w 21600"/>
                <a:gd name="T1" fmla="*/ 0 h 19521"/>
                <a:gd name="T2" fmla="*/ 2147483647 w 21600"/>
                <a:gd name="T3" fmla="*/ 2147483647 h 19521"/>
                <a:gd name="T4" fmla="*/ 0 w 21600"/>
                <a:gd name="T5" fmla="*/ 2147483647 h 19521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521"/>
                <a:gd name="T11" fmla="*/ 21600 w 21600"/>
                <a:gd name="T12" fmla="*/ 19521 h 195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521" fill="none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</a:path>
                <a:path w="21600" h="19521" stroke="0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  <a:lnTo>
                    <a:pt x="0" y="16319"/>
                  </a:lnTo>
                  <a:lnTo>
                    <a:pt x="14150" y="0"/>
                  </a:lnTo>
                  <a:close/>
                </a:path>
              </a:pathLst>
            </a:cu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670543" y="3023873"/>
            <a:ext cx="948938" cy="3297053"/>
            <a:chOff x="8571552" y="2736497"/>
            <a:chExt cx="948938" cy="3297053"/>
          </a:xfrm>
        </p:grpSpPr>
        <p:sp>
          <p:nvSpPr>
            <p:cNvPr id="81" name="Arc 21"/>
            <p:cNvSpPr>
              <a:spLocks/>
            </p:cNvSpPr>
            <p:nvPr/>
          </p:nvSpPr>
          <p:spPr bwMode="auto">
            <a:xfrm rot="19135135" flipH="1">
              <a:off x="8974390" y="4901662"/>
              <a:ext cx="546100" cy="1131888"/>
            </a:xfrm>
            <a:custGeom>
              <a:avLst/>
              <a:gdLst>
                <a:gd name="T0" fmla="*/ 2147483647 w 21600"/>
                <a:gd name="T1" fmla="*/ 0 h 19521"/>
                <a:gd name="T2" fmla="*/ 2147483647 w 21600"/>
                <a:gd name="T3" fmla="*/ 2147483647 h 19521"/>
                <a:gd name="T4" fmla="*/ 0 w 21600"/>
                <a:gd name="T5" fmla="*/ 2147483647 h 19521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521"/>
                <a:gd name="T11" fmla="*/ 21600 w 21600"/>
                <a:gd name="T12" fmla="*/ 19521 h 195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521" fill="none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</a:path>
                <a:path w="21600" h="19521" stroke="0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  <a:lnTo>
                    <a:pt x="0" y="16319"/>
                  </a:lnTo>
                  <a:lnTo>
                    <a:pt x="14150" y="0"/>
                  </a:lnTo>
                  <a:close/>
                </a:path>
              </a:pathLst>
            </a:cu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82" name="Arc 21"/>
            <p:cNvSpPr>
              <a:spLocks/>
            </p:cNvSpPr>
            <p:nvPr/>
          </p:nvSpPr>
          <p:spPr bwMode="auto">
            <a:xfrm rot="21035726" flipH="1">
              <a:off x="8571552" y="3725439"/>
              <a:ext cx="631180" cy="938599"/>
            </a:xfrm>
            <a:custGeom>
              <a:avLst/>
              <a:gdLst>
                <a:gd name="T0" fmla="*/ 2147483647 w 21600"/>
                <a:gd name="T1" fmla="*/ 0 h 19521"/>
                <a:gd name="T2" fmla="*/ 2147483647 w 21600"/>
                <a:gd name="T3" fmla="*/ 2147483647 h 19521"/>
                <a:gd name="T4" fmla="*/ 0 w 21600"/>
                <a:gd name="T5" fmla="*/ 2147483647 h 19521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521"/>
                <a:gd name="T11" fmla="*/ 21600 w 21600"/>
                <a:gd name="T12" fmla="*/ 19521 h 195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521" fill="none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</a:path>
                <a:path w="21600" h="19521" stroke="0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  <a:lnTo>
                    <a:pt x="0" y="16319"/>
                  </a:lnTo>
                  <a:lnTo>
                    <a:pt x="14150" y="0"/>
                  </a:lnTo>
                  <a:close/>
                </a:path>
              </a:pathLst>
            </a:cu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83" name="Arc 21"/>
            <p:cNvSpPr>
              <a:spLocks/>
            </p:cNvSpPr>
            <p:nvPr/>
          </p:nvSpPr>
          <p:spPr bwMode="auto">
            <a:xfrm rot="21035726" flipH="1">
              <a:off x="8591607" y="2736497"/>
              <a:ext cx="631180" cy="938599"/>
            </a:xfrm>
            <a:custGeom>
              <a:avLst/>
              <a:gdLst>
                <a:gd name="T0" fmla="*/ 2147483647 w 21600"/>
                <a:gd name="T1" fmla="*/ 0 h 19521"/>
                <a:gd name="T2" fmla="*/ 2147483647 w 21600"/>
                <a:gd name="T3" fmla="*/ 2147483647 h 19521"/>
                <a:gd name="T4" fmla="*/ 0 w 21600"/>
                <a:gd name="T5" fmla="*/ 2147483647 h 19521"/>
                <a:gd name="T6" fmla="*/ 0 60000 65536"/>
                <a:gd name="T7" fmla="*/ 0 60000 65536"/>
                <a:gd name="T8" fmla="*/ 0 60000 65536"/>
                <a:gd name="T9" fmla="*/ 0 w 21600"/>
                <a:gd name="T10" fmla="*/ 0 h 19521"/>
                <a:gd name="T11" fmla="*/ 21600 w 21600"/>
                <a:gd name="T12" fmla="*/ 19521 h 195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9521" fill="none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</a:path>
                <a:path w="21600" h="19521" stroke="0" extrusionOk="0">
                  <a:moveTo>
                    <a:pt x="14150" y="0"/>
                  </a:moveTo>
                  <a:cubicBezTo>
                    <a:pt x="18882" y="4102"/>
                    <a:pt x="21600" y="10056"/>
                    <a:pt x="21600" y="16319"/>
                  </a:cubicBezTo>
                  <a:cubicBezTo>
                    <a:pt x="21600" y="17390"/>
                    <a:pt x="21520" y="18461"/>
                    <a:pt x="21361" y="19521"/>
                  </a:cubicBezTo>
                  <a:lnTo>
                    <a:pt x="0" y="16319"/>
                  </a:lnTo>
                  <a:lnTo>
                    <a:pt x="14150" y="0"/>
                  </a:lnTo>
                  <a:close/>
                </a:path>
              </a:pathLst>
            </a:custGeom>
            <a:noFill/>
            <a:ln w="76200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86748" y="101261"/>
            <a:ext cx="5486369" cy="6637862"/>
            <a:chOff x="8005926" y="-4171851"/>
            <a:chExt cx="5444229" cy="6537770"/>
          </a:xfrm>
        </p:grpSpPr>
        <p:graphicFrame>
          <p:nvGraphicFramePr>
            <p:cNvPr id="74" name="Object 5"/>
            <p:cNvGraphicFramePr>
              <a:graphicFrameLocks noChangeAspect="1"/>
            </p:cNvGraphicFramePr>
            <p:nvPr/>
          </p:nvGraphicFramePr>
          <p:xfrm>
            <a:off x="8005926" y="-4171851"/>
            <a:ext cx="5444229" cy="51075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Bitmap Image" r:id="rId8" imgW="4924440" imgH="4076640" progId="Paint.Picture">
                    <p:embed/>
                  </p:oleObj>
                </mc:Choice>
                <mc:Fallback>
                  <p:oleObj name="Bitmap Image" r:id="rId8" imgW="4924440" imgH="4076640" progId="Paint.Picture">
                    <p:embed/>
                    <p:pic>
                      <p:nvPicPr>
                        <p:cNvPr id="74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05926" y="-4171851"/>
                          <a:ext cx="5444229" cy="5107597"/>
                        </a:xfrm>
                        <a:prstGeom prst="rect">
                          <a:avLst/>
                        </a:prstGeom>
                        <a:gradFill rotWithShape="1">
                          <a:gsLst>
                            <a:gs pos="0">
                              <a:schemeClr val="accent2"/>
                            </a:gs>
                            <a:gs pos="50000">
                              <a:srgbClr val="FFFFFF"/>
                            </a:gs>
                            <a:gs pos="100000">
                              <a:schemeClr val="accent2"/>
                            </a:gs>
                          </a:gsLst>
                          <a:lin ang="5400000" scaled="1"/>
                        </a:gradFill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" name="Text Box 8"/>
            <p:cNvSpPr txBox="1">
              <a:spLocks noChangeArrowheads="1"/>
            </p:cNvSpPr>
            <p:nvPr/>
          </p:nvSpPr>
          <p:spPr bwMode="auto">
            <a:xfrm>
              <a:off x="8153156" y="1165590"/>
              <a:ext cx="5105400" cy="1200329"/>
            </a:xfrm>
            <a:prstGeom prst="rect">
              <a:avLst/>
            </a:prstGeom>
            <a:solidFill>
              <a:srgbClr val="E3B56D"/>
            </a:solidFill>
            <a:ln>
              <a:solidFill>
                <a:schemeClr val="tx1">
                  <a:lumMod val="95000"/>
                  <a:lumOff val="5000"/>
                </a:schemeClr>
              </a:solidFill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Kị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binh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của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Liễu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Thăng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ham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đuổi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nên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bỏ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xa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hàng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vạn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quân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bộ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phía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sau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73395" y="29191"/>
            <a:ext cx="5152140" cy="6571879"/>
            <a:chOff x="-4287985" y="-91040"/>
            <a:chExt cx="5152140" cy="6571879"/>
          </a:xfrm>
        </p:grpSpPr>
        <p:sp>
          <p:nvSpPr>
            <p:cNvPr id="55" name="Text Box 19"/>
            <p:cNvSpPr txBox="1">
              <a:spLocks noChangeArrowheads="1"/>
            </p:cNvSpPr>
            <p:nvPr/>
          </p:nvSpPr>
          <p:spPr bwMode="auto">
            <a:xfrm>
              <a:off x="-4135932" y="5280510"/>
              <a:ext cx="4899025" cy="1200329"/>
            </a:xfrm>
            <a:prstGeom prst="rect">
              <a:avLst/>
            </a:prstGeom>
            <a:solidFill>
              <a:srgbClr val="E3B56D"/>
            </a:solidFill>
            <a:ln>
              <a:solidFill>
                <a:schemeClr val="tx1">
                  <a:lumMod val="95000"/>
                  <a:lumOff val="5000"/>
                </a:schemeClr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Phục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binh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của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ta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từ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hai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bên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sườn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núi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lòng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khe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nhất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tề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xông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ra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tấn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công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pic>
          <p:nvPicPr>
            <p:cNvPr id="70" name="Picture 5" descr="q4"/>
            <p:cNvPicPr>
              <a:picLocks noChangeAspect="1" noChangeArrowheads="1"/>
            </p:cNvPicPr>
            <p:nvPr/>
          </p:nvPicPr>
          <p:blipFill>
            <a:blip r:embed="rId10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87985" y="-91040"/>
              <a:ext cx="5152140" cy="522428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Effects fake chama GIF - Find on GIFER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494" y="2389693"/>
            <a:ext cx="1589068" cy="224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6" name="Group 85"/>
          <p:cNvGrpSpPr/>
          <p:nvPr/>
        </p:nvGrpSpPr>
        <p:grpSpPr>
          <a:xfrm>
            <a:off x="587657" y="128537"/>
            <a:ext cx="5497964" cy="6658061"/>
            <a:chOff x="-5871687" y="2235558"/>
            <a:chExt cx="5497964" cy="6658061"/>
          </a:xfrm>
        </p:grpSpPr>
        <p:sp>
          <p:nvSpPr>
            <p:cNvPr id="71" name="Text Box 7"/>
            <p:cNvSpPr txBox="1">
              <a:spLocks noChangeArrowheads="1"/>
            </p:cNvSpPr>
            <p:nvPr/>
          </p:nvSpPr>
          <p:spPr bwMode="auto">
            <a:xfrm>
              <a:off x="-5599205" y="7693290"/>
              <a:ext cx="4953000" cy="1200329"/>
            </a:xfrm>
            <a:prstGeom prst="rect">
              <a:avLst/>
            </a:prstGeom>
            <a:solidFill>
              <a:srgbClr val="E3B56D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Pháo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hiệu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nổ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vang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như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sấm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, n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hững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chùm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tên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những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mũi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lao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vun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vút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phóng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xuống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pic>
          <p:nvPicPr>
            <p:cNvPr id="54" name="Picture 4" descr="Clip_3"/>
            <p:cNvPicPr>
              <a:picLocks noChangeAspect="1" noChangeArrowheads="1"/>
            </p:cNvPicPr>
            <p:nvPr/>
          </p:nvPicPr>
          <p:blipFill>
            <a:blip r:embed="rId12">
              <a:lum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871687" y="2235558"/>
              <a:ext cx="5497964" cy="513143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7" name="Group 86"/>
          <p:cNvGrpSpPr/>
          <p:nvPr/>
        </p:nvGrpSpPr>
        <p:grpSpPr>
          <a:xfrm>
            <a:off x="8399592" y="1826997"/>
            <a:ext cx="1522413" cy="1930401"/>
            <a:chOff x="8360197" y="-191726"/>
            <a:chExt cx="1522413" cy="1930401"/>
          </a:xfrm>
        </p:grpSpPr>
        <p:sp>
          <p:nvSpPr>
            <p:cNvPr id="88" name="Arc 18"/>
            <p:cNvSpPr>
              <a:spLocks/>
            </p:cNvSpPr>
            <p:nvPr/>
          </p:nvSpPr>
          <p:spPr bwMode="auto">
            <a:xfrm rot="2512794">
              <a:off x="8360197" y="-153626"/>
              <a:ext cx="782638" cy="1295400"/>
            </a:xfrm>
            <a:custGeom>
              <a:avLst/>
              <a:gdLst>
                <a:gd name="T0" fmla="*/ 2147483647 w 19639"/>
                <a:gd name="T1" fmla="*/ 0 h 19781"/>
                <a:gd name="T2" fmla="*/ 2147483647 w 19639"/>
                <a:gd name="T3" fmla="*/ 2147483647 h 19781"/>
                <a:gd name="T4" fmla="*/ 0 w 19639"/>
                <a:gd name="T5" fmla="*/ 2147483647 h 19781"/>
                <a:gd name="T6" fmla="*/ 0 60000 65536"/>
                <a:gd name="T7" fmla="*/ 0 60000 65536"/>
                <a:gd name="T8" fmla="*/ 0 60000 65536"/>
                <a:gd name="T9" fmla="*/ 0 w 19639"/>
                <a:gd name="T10" fmla="*/ 0 h 19781"/>
                <a:gd name="T11" fmla="*/ 19639 w 19639"/>
                <a:gd name="T12" fmla="*/ 19781 h 197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639" h="19781" fill="none" extrusionOk="0">
                  <a:moveTo>
                    <a:pt x="8675" y="0"/>
                  </a:moveTo>
                  <a:cubicBezTo>
                    <a:pt x="13529" y="2128"/>
                    <a:pt x="17431" y="5968"/>
                    <a:pt x="19638" y="10787"/>
                  </a:cubicBezTo>
                </a:path>
                <a:path w="19639" h="19781" stroke="0" extrusionOk="0">
                  <a:moveTo>
                    <a:pt x="8675" y="0"/>
                  </a:moveTo>
                  <a:cubicBezTo>
                    <a:pt x="13529" y="2128"/>
                    <a:pt x="17431" y="5968"/>
                    <a:pt x="19638" y="10787"/>
                  </a:cubicBezTo>
                  <a:lnTo>
                    <a:pt x="0" y="19781"/>
                  </a:lnTo>
                  <a:lnTo>
                    <a:pt x="8675" y="0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89" name="Arc 19"/>
            <p:cNvSpPr>
              <a:spLocks/>
            </p:cNvSpPr>
            <p:nvPr/>
          </p:nvSpPr>
          <p:spPr bwMode="auto">
            <a:xfrm rot="20072079" flipH="1">
              <a:off x="8739610" y="-191726"/>
              <a:ext cx="1143000" cy="739775"/>
            </a:xfrm>
            <a:custGeom>
              <a:avLst/>
              <a:gdLst>
                <a:gd name="T0" fmla="*/ 2147483647 w 21127"/>
                <a:gd name="T1" fmla="*/ 0 h 15026"/>
                <a:gd name="T2" fmla="*/ 2147483647 w 21127"/>
                <a:gd name="T3" fmla="*/ 2147483647 h 15026"/>
                <a:gd name="T4" fmla="*/ 0 w 21127"/>
                <a:gd name="T5" fmla="*/ 2147483647 h 15026"/>
                <a:gd name="T6" fmla="*/ 0 60000 65536"/>
                <a:gd name="T7" fmla="*/ 0 60000 65536"/>
                <a:gd name="T8" fmla="*/ 0 60000 65536"/>
                <a:gd name="T9" fmla="*/ 0 w 21127"/>
                <a:gd name="T10" fmla="*/ 0 h 15026"/>
                <a:gd name="T11" fmla="*/ 21127 w 21127"/>
                <a:gd name="T12" fmla="*/ 15026 h 150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27" h="15026" fill="none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</a:path>
                <a:path w="21127" h="15026" stroke="0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  <a:lnTo>
                    <a:pt x="0" y="15026"/>
                  </a:lnTo>
                  <a:lnTo>
                    <a:pt x="15517" y="-1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  <p:sp>
          <p:nvSpPr>
            <p:cNvPr id="90" name="Arc 20"/>
            <p:cNvSpPr>
              <a:spLocks/>
            </p:cNvSpPr>
            <p:nvPr/>
          </p:nvSpPr>
          <p:spPr bwMode="auto">
            <a:xfrm rot="18701391" flipH="1">
              <a:off x="8470529" y="544081"/>
              <a:ext cx="1738312" cy="650875"/>
            </a:xfrm>
            <a:custGeom>
              <a:avLst/>
              <a:gdLst>
                <a:gd name="T0" fmla="*/ 2147483647 w 21127"/>
                <a:gd name="T1" fmla="*/ 0 h 15026"/>
                <a:gd name="T2" fmla="*/ 2147483647 w 21127"/>
                <a:gd name="T3" fmla="*/ 2147483647 h 15026"/>
                <a:gd name="T4" fmla="*/ 0 w 21127"/>
                <a:gd name="T5" fmla="*/ 2147483647 h 15026"/>
                <a:gd name="T6" fmla="*/ 0 60000 65536"/>
                <a:gd name="T7" fmla="*/ 0 60000 65536"/>
                <a:gd name="T8" fmla="*/ 0 60000 65536"/>
                <a:gd name="T9" fmla="*/ 0 w 21127"/>
                <a:gd name="T10" fmla="*/ 0 h 15026"/>
                <a:gd name="T11" fmla="*/ 21127 w 21127"/>
                <a:gd name="T12" fmla="*/ 15026 h 150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27" h="15026" fill="none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</a:path>
                <a:path w="21127" h="15026" stroke="0" extrusionOk="0">
                  <a:moveTo>
                    <a:pt x="15517" y="-1"/>
                  </a:moveTo>
                  <a:cubicBezTo>
                    <a:pt x="18338" y="2913"/>
                    <a:pt x="20282" y="6563"/>
                    <a:pt x="21127" y="10530"/>
                  </a:cubicBezTo>
                  <a:lnTo>
                    <a:pt x="0" y="15026"/>
                  </a:lnTo>
                  <a:lnTo>
                    <a:pt x="15517" y="-1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+mn-cs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16563" y="197794"/>
            <a:ext cx="5302222" cy="5954934"/>
            <a:chOff x="-3976134" y="-5361498"/>
            <a:chExt cx="5302222" cy="5954934"/>
          </a:xfrm>
        </p:grpSpPr>
        <p:pic>
          <p:nvPicPr>
            <p:cNvPr id="68" name="Picture 10" descr="Image19"/>
            <p:cNvPicPr>
              <a:picLocks noChangeAspect="1" noChangeArrowheads="1"/>
            </p:cNvPicPr>
            <p:nvPr/>
          </p:nvPicPr>
          <p:blipFill>
            <a:blip r:embed="rId13">
              <a:lum bright="18000" contrast="6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39" b="6218"/>
            <a:stretch>
              <a:fillRect/>
            </a:stretch>
          </p:blipFill>
          <p:spPr bwMode="auto">
            <a:xfrm>
              <a:off x="-3976134" y="-5361498"/>
              <a:ext cx="5302222" cy="519175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Text Box 6"/>
            <p:cNvSpPr txBox="1">
              <a:spLocks noChangeArrowheads="1"/>
            </p:cNvSpPr>
            <p:nvPr/>
          </p:nvSpPr>
          <p:spPr bwMode="auto">
            <a:xfrm>
              <a:off x="-3951073" y="131473"/>
              <a:ext cx="4800600" cy="461963"/>
            </a:xfrm>
            <a:prstGeom prst="rect">
              <a:avLst/>
            </a:prstGeom>
            <a:solidFill>
              <a:srgbClr val="E3B56D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Liễu Thăng bị giết chết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tại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trận</a:t>
              </a:r>
              <a:endParaRPr kumimoji="0" lang="vi-V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3109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125E-6 -1.48148E-6 L -0.00456 0.327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1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ntr" presetSubtype="21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4.07407E-6 L -0.00456 0.3270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1634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6" presetClass="entr" presetSubtype="2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93930" y="165866"/>
            <a:ext cx="10784378" cy="73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3.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Kết</a:t>
            </a: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quả</a:t>
            </a: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,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nguyên</a:t>
            </a: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nhân</a:t>
            </a: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và</a:t>
            </a: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ý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nghĩa</a:t>
            </a: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lịch</a:t>
            </a:r>
            <a:r>
              <a:rPr lang="en-US" altLang="zh-CN" sz="4000" i="0" dirty="0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 </a:t>
            </a:r>
            <a:r>
              <a:rPr lang="en-US" altLang="zh-CN" sz="4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sử</a:t>
            </a:r>
            <a:endParaRPr lang="zh-CN" altLang="en-US" sz="4000" i="0" dirty="0">
              <a:solidFill>
                <a:srgbClr val="C20827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方正黑体简体" pitchFamily="2" charset="-122"/>
            </a:endParaRPr>
          </a:p>
        </p:txBody>
      </p:sp>
      <p:sp>
        <p:nvSpPr>
          <p:cNvPr id="26" name="Rectangle 52"/>
          <p:cNvSpPr>
            <a:spLocks noChangeArrowheads="1"/>
          </p:cNvSpPr>
          <p:nvPr/>
        </p:nvSpPr>
        <p:spPr bwMode="auto">
          <a:xfrm>
            <a:off x="786032" y="1132747"/>
            <a:ext cx="9026449" cy="66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Em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hãy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nêu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kết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quả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của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trận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 Chi </a:t>
            </a:r>
            <a:r>
              <a:rPr lang="en-US" sz="3600" i="0" dirty="0" err="1">
                <a:solidFill>
                  <a:srgbClr val="FFC000"/>
                </a:solidFill>
                <a:cs typeface="Arial" panose="020B0604020202020204" pitchFamily="34" charset="0"/>
              </a:rPr>
              <a:t>Lăng</a:t>
            </a:r>
            <a:r>
              <a:rPr lang="en-US" sz="3600" i="0" dirty="0">
                <a:solidFill>
                  <a:srgbClr val="FFC000"/>
                </a:solidFill>
                <a:cs typeface="Arial" panose="020B0604020202020204" pitchFamily="34" charset="0"/>
              </a:rPr>
              <a:t>?</a:t>
            </a:r>
          </a:p>
        </p:txBody>
      </p:sp>
      <p:sp>
        <p:nvSpPr>
          <p:cNvPr id="27" name="Rectangle 53"/>
          <p:cNvSpPr>
            <a:spLocks noChangeArrowheads="1"/>
          </p:cNvSpPr>
          <p:nvPr/>
        </p:nvSpPr>
        <p:spPr bwMode="auto">
          <a:xfrm>
            <a:off x="552229" y="1844002"/>
            <a:ext cx="9893032" cy="114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000000"/>
                </a:solidFill>
              </a:rPr>
              <a:t>Quân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địch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hoảng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sợ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lại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nghe</a:t>
            </a:r>
            <a:r>
              <a:rPr lang="en-US" altLang="zh-CN" sz="2800" b="1" dirty="0">
                <a:solidFill>
                  <a:srgbClr val="000000"/>
                </a:solidFill>
              </a:rPr>
              <a:t> tin </a:t>
            </a:r>
            <a:r>
              <a:rPr lang="en-US" altLang="zh-CN" sz="2800" b="1" dirty="0" err="1">
                <a:solidFill>
                  <a:srgbClr val="000000"/>
                </a:solidFill>
              </a:rPr>
              <a:t>Liễu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Thăng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tử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trận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càng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khiếp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sợ</a:t>
            </a:r>
            <a:r>
              <a:rPr lang="en-US" altLang="zh-CN" sz="2800" b="1" dirty="0">
                <a:solidFill>
                  <a:srgbClr val="000000"/>
                </a:solidFill>
              </a:rPr>
              <a:t>. </a:t>
            </a:r>
            <a:r>
              <a:rPr lang="en-US" altLang="zh-CN" sz="2800" b="1" dirty="0" err="1">
                <a:solidFill>
                  <a:srgbClr val="000000"/>
                </a:solidFill>
              </a:rPr>
              <a:t>Hàng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vạn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quân</a:t>
            </a:r>
            <a:r>
              <a:rPr lang="en-US" altLang="zh-CN" sz="2800" b="1" dirty="0">
                <a:solidFill>
                  <a:srgbClr val="000000"/>
                </a:solidFill>
              </a:rPr>
              <a:t> Minh </a:t>
            </a:r>
            <a:r>
              <a:rPr lang="en-US" altLang="zh-CN" sz="2800" b="1" dirty="0" err="1">
                <a:solidFill>
                  <a:srgbClr val="000000"/>
                </a:solidFill>
              </a:rPr>
              <a:t>bị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giết</a:t>
            </a:r>
            <a:r>
              <a:rPr lang="en-US" altLang="zh-CN" sz="2800" b="1" dirty="0">
                <a:solidFill>
                  <a:srgbClr val="000000"/>
                </a:solidFill>
              </a:rPr>
              <a:t>, </a:t>
            </a:r>
            <a:r>
              <a:rPr lang="en-US" altLang="zh-CN" sz="2800" b="1" dirty="0" err="1">
                <a:solidFill>
                  <a:srgbClr val="000000"/>
                </a:solidFill>
              </a:rPr>
              <a:t>số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còn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lại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bị</a:t>
            </a:r>
            <a:r>
              <a:rPr lang="en-US" altLang="zh-CN" sz="2800" b="1" dirty="0">
                <a:solidFill>
                  <a:srgbClr val="000000"/>
                </a:solidFill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</a:rPr>
              <a:t>giết</a:t>
            </a:r>
            <a:r>
              <a:rPr lang="en-US" altLang="zh-CN" sz="2800" b="1" dirty="0">
                <a:solidFill>
                  <a:srgbClr val="000000"/>
                </a:solidFill>
              </a:rPr>
              <a:t>.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sp>
        <p:nvSpPr>
          <p:cNvPr id="28" name="Rectangle 54"/>
          <p:cNvSpPr>
            <a:spLocks noChangeArrowheads="1"/>
          </p:cNvSpPr>
          <p:nvPr/>
        </p:nvSpPr>
        <p:spPr bwMode="auto">
          <a:xfrm>
            <a:off x="437930" y="3286338"/>
            <a:ext cx="5400163" cy="139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 err="1">
                <a:solidFill>
                  <a:srgbClr val="000000"/>
                </a:solidFill>
              </a:rPr>
              <a:t>Mưu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đồ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cứu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viện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cho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Đông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Quan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của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nhà</a:t>
            </a:r>
            <a:r>
              <a:rPr lang="en-US" altLang="zh-CN" sz="2400" b="1" dirty="0">
                <a:solidFill>
                  <a:srgbClr val="000000"/>
                </a:solidFill>
              </a:rPr>
              <a:t> Minh tan </a:t>
            </a:r>
            <a:r>
              <a:rPr lang="en-US" altLang="zh-CN" sz="2400" b="1" dirty="0" err="1">
                <a:solidFill>
                  <a:srgbClr val="000000"/>
                </a:solidFill>
              </a:rPr>
              <a:t>vỡ</a:t>
            </a:r>
            <a:r>
              <a:rPr lang="en-US" altLang="zh-CN" sz="2400" b="1" dirty="0">
                <a:solidFill>
                  <a:srgbClr val="000000"/>
                </a:solidFill>
              </a:rPr>
              <a:t>. </a:t>
            </a:r>
            <a:r>
              <a:rPr lang="en-US" altLang="zh-CN" sz="2400" b="1" dirty="0" err="1">
                <a:solidFill>
                  <a:srgbClr val="000000"/>
                </a:solidFill>
              </a:rPr>
              <a:t>Quân</a:t>
            </a:r>
            <a:r>
              <a:rPr lang="en-US" altLang="zh-CN" sz="2400" b="1" dirty="0">
                <a:solidFill>
                  <a:srgbClr val="000000"/>
                </a:solidFill>
              </a:rPr>
              <a:t> Minh </a:t>
            </a:r>
            <a:r>
              <a:rPr lang="en-US" altLang="zh-CN" sz="2400" b="1" dirty="0" err="1">
                <a:solidFill>
                  <a:srgbClr val="000000"/>
                </a:solidFill>
              </a:rPr>
              <a:t>phải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xin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hàng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và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rút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về</a:t>
            </a:r>
            <a:r>
              <a:rPr lang="en-US" altLang="zh-CN" sz="2400" b="1" dirty="0">
                <a:solidFill>
                  <a:srgbClr val="000000"/>
                </a:solidFill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</a:rPr>
              <a:t>nước</a:t>
            </a:r>
            <a:r>
              <a:rPr lang="en-US" altLang="zh-CN" sz="2400" b="1" dirty="0">
                <a:solidFill>
                  <a:srgbClr val="000000"/>
                </a:solidFill>
              </a:rPr>
              <a:t>. </a:t>
            </a:r>
            <a:endParaRPr lang="zh-CN" altLang="en-US" sz="2400" b="1" dirty="0">
              <a:solidFill>
                <a:srgbClr val="000000"/>
              </a:solidFill>
            </a:endParaRPr>
          </a:p>
        </p:txBody>
      </p:sp>
      <p:sp>
        <p:nvSpPr>
          <p:cNvPr id="30" name="Rectangle 56"/>
          <p:cNvSpPr>
            <a:spLocks noChangeArrowheads="1"/>
          </p:cNvSpPr>
          <p:nvPr/>
        </p:nvSpPr>
        <p:spPr bwMode="auto">
          <a:xfrm>
            <a:off x="511821" y="4816524"/>
            <a:ext cx="4986924" cy="1661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C20827"/>
                </a:solidFill>
              </a:rPr>
              <a:t>Lê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Lợi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lên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ngôi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hoàng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đế</a:t>
            </a:r>
            <a:r>
              <a:rPr lang="en-US" altLang="zh-CN" sz="2800" b="1" dirty="0">
                <a:solidFill>
                  <a:srgbClr val="C20827"/>
                </a:solidFill>
              </a:rPr>
              <a:t> (</a:t>
            </a:r>
            <a:r>
              <a:rPr lang="en-US" altLang="zh-CN" sz="2800" b="1" dirty="0" err="1">
                <a:solidFill>
                  <a:srgbClr val="C20827"/>
                </a:solidFill>
              </a:rPr>
              <a:t>Lê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Thái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Tổ</a:t>
            </a:r>
            <a:r>
              <a:rPr lang="en-US" altLang="zh-CN" sz="2800" b="1" dirty="0">
                <a:solidFill>
                  <a:srgbClr val="C20827"/>
                </a:solidFill>
              </a:rPr>
              <a:t>). </a:t>
            </a:r>
            <a:r>
              <a:rPr lang="en-US" altLang="zh-CN" sz="2800" b="1" dirty="0" err="1">
                <a:solidFill>
                  <a:srgbClr val="C20827"/>
                </a:solidFill>
              </a:rPr>
              <a:t>Nhà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Hậu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Lê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bắt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đầu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từ</a:t>
            </a:r>
            <a:r>
              <a:rPr lang="en-US" altLang="zh-CN" sz="2800" b="1" dirty="0">
                <a:solidFill>
                  <a:srgbClr val="C20827"/>
                </a:solidFill>
              </a:rPr>
              <a:t> </a:t>
            </a:r>
            <a:r>
              <a:rPr lang="en-US" altLang="zh-CN" sz="2800" b="1" dirty="0" err="1">
                <a:solidFill>
                  <a:srgbClr val="C20827"/>
                </a:solidFill>
              </a:rPr>
              <a:t>đây</a:t>
            </a:r>
            <a:endParaRPr lang="zh-CN" altLang="en-US" sz="2800" b="1" dirty="0">
              <a:solidFill>
                <a:srgbClr val="C20827"/>
              </a:solidFill>
            </a:endParaRPr>
          </a:p>
        </p:txBody>
      </p:sp>
      <p:pic>
        <p:nvPicPr>
          <p:cNvPr id="47106" name="Picture 2" descr="Có trong tay 7 vạn quân, Minh triều vẫn thua đau Đại Việt vì điều nà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303" y="3286338"/>
            <a:ext cx="4077005" cy="3191267"/>
          </a:xfrm>
          <a:prstGeom prst="rect">
            <a:avLst/>
          </a:prstGeom>
          <a:ln w="127000" cap="sq">
            <a:solidFill>
              <a:schemeClr val="tx1">
                <a:lumMod val="85000"/>
                <a:lumOff val="1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Người cung cấp tin tình báo giúp Lê Lợi đánh chiếm thành Đông Qu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303" y="3207037"/>
            <a:ext cx="4252851" cy="348612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0" name="Picture 6" descr="Vua Lê Lợi – tiểu sử và sự nghiệ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3160863"/>
            <a:ext cx="4386629" cy="357847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5403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26" grpId="0"/>
      <p:bldP spid="27" grpId="0"/>
      <p:bldP spid="28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83578" y="230465"/>
            <a:ext cx="11165168" cy="73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sao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quân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giành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thắng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lợi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 ở </a:t>
            </a: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trận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 Chi </a:t>
            </a:r>
            <a:r>
              <a:rPr lang="en-US" sz="4000" dirty="0" err="1">
                <a:solidFill>
                  <a:srgbClr val="7E2440"/>
                </a:solidFill>
                <a:cs typeface="Arial" panose="020B0604020202020204" pitchFamily="34" charset="0"/>
              </a:rPr>
              <a:t>Lăng</a:t>
            </a:r>
            <a:r>
              <a:rPr lang="en-US" sz="4000" dirty="0">
                <a:solidFill>
                  <a:srgbClr val="7E2440"/>
                </a:solidFill>
                <a:cs typeface="Arial" panose="020B0604020202020204" pitchFamily="34" charset="0"/>
              </a:rPr>
              <a:t>?</a:t>
            </a:r>
            <a:endParaRPr lang="vi-VN" sz="4000" dirty="0">
              <a:solidFill>
                <a:srgbClr val="7E2440"/>
              </a:solidFill>
              <a:cs typeface="Arial" panose="020B0604020202020204" pitchFamily="34" charset="0"/>
            </a:endParaRPr>
          </a:p>
        </p:txBody>
      </p:sp>
      <p:pic>
        <p:nvPicPr>
          <p:cNvPr id="23" name="Picture 12" descr="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371" y="2353848"/>
            <a:ext cx="4411655" cy="277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7633615" y="3363158"/>
            <a:ext cx="2473488" cy="121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12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599" b="1" dirty="0" err="1">
                <a:ln>
                  <a:solidFill>
                    <a:schemeClr val="tx1"/>
                  </a:solidFill>
                </a:ln>
                <a:solidFill>
                  <a:srgbClr val="C20827"/>
                </a:solidFill>
                <a:ea typeface="楷体" pitchFamily="49" charset="-122"/>
              </a:rPr>
              <a:t>Nguyên</a:t>
            </a:r>
            <a:r>
              <a:rPr lang="en-US" altLang="zh-CN" sz="3599" b="1" dirty="0">
                <a:ln>
                  <a:solidFill>
                    <a:schemeClr val="tx1"/>
                  </a:solidFill>
                </a:ln>
                <a:solidFill>
                  <a:srgbClr val="C20827"/>
                </a:solidFill>
                <a:ea typeface="楷体" pitchFamily="49" charset="-122"/>
              </a:rPr>
              <a:t> </a:t>
            </a:r>
            <a:r>
              <a:rPr lang="en-US" altLang="zh-CN" sz="3599" b="1" dirty="0" err="1">
                <a:ln>
                  <a:solidFill>
                    <a:schemeClr val="tx1"/>
                  </a:solidFill>
                </a:ln>
                <a:solidFill>
                  <a:srgbClr val="C20827"/>
                </a:solidFill>
                <a:ea typeface="楷体" pitchFamily="49" charset="-122"/>
              </a:rPr>
              <a:t>nhân</a:t>
            </a:r>
            <a:endParaRPr lang="zh-CN" altLang="en-US" sz="3599" b="1" dirty="0">
              <a:ln>
                <a:solidFill>
                  <a:schemeClr val="tx1"/>
                </a:solidFill>
              </a:ln>
              <a:solidFill>
                <a:srgbClr val="C20827"/>
              </a:solidFill>
              <a:ea typeface="楷体" pitchFamily="49" charset="-122"/>
            </a:endParaRPr>
          </a:p>
        </p:txBody>
      </p:sp>
      <p:pic>
        <p:nvPicPr>
          <p:cNvPr id="25" name="Picture 4" descr="6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31" y="1079404"/>
            <a:ext cx="3666391" cy="220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 descr="6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793" y="3550190"/>
            <a:ext cx="2742208" cy="220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 descr="6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014" y="3475894"/>
            <a:ext cx="2742208" cy="220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7912001" y="1628993"/>
            <a:ext cx="1997264" cy="94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Quân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ta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rất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anh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dũng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mưu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trí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đánh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giặc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  <a:endParaRPr lang="vi-VN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5799036" y="4182743"/>
            <a:ext cx="1625012" cy="94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Địa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thế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ải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Chi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Lăng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lợi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anose="020B0604020202020204" pitchFamily="34" charset="0"/>
              </a:rPr>
              <a:t>cho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 ta.</a:t>
            </a:r>
            <a:endParaRPr lang="vi-VN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10188062" y="4108447"/>
            <a:ext cx="1625012" cy="94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12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Sự</a:t>
            </a:r>
            <a:r>
              <a:rPr lang="en-US" altLang="zh-CN" dirty="0">
                <a:solidFill>
                  <a:srgbClr val="FFFFFF"/>
                </a:solidFill>
                <a:ea typeface="楷体" pitchFamily="49" charset="-122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lãnh</a:t>
            </a:r>
            <a:r>
              <a:rPr lang="en-US" altLang="zh-CN" dirty="0">
                <a:solidFill>
                  <a:srgbClr val="FFFFFF"/>
                </a:solidFill>
                <a:ea typeface="楷体" pitchFamily="49" charset="-122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đạo</a:t>
            </a:r>
            <a:r>
              <a:rPr lang="en-US" altLang="zh-CN" dirty="0">
                <a:solidFill>
                  <a:srgbClr val="FFFFFF"/>
                </a:solidFill>
                <a:ea typeface="楷体" pitchFamily="49" charset="-122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tài</a:t>
            </a:r>
            <a:r>
              <a:rPr lang="en-US" altLang="zh-CN" dirty="0">
                <a:solidFill>
                  <a:srgbClr val="FFFFFF"/>
                </a:solidFill>
                <a:ea typeface="楷体" pitchFamily="49" charset="-122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tình</a:t>
            </a:r>
            <a:r>
              <a:rPr lang="en-US" altLang="zh-CN" dirty="0">
                <a:solidFill>
                  <a:srgbClr val="FFFFFF"/>
                </a:solidFill>
                <a:ea typeface="楷体" pitchFamily="49" charset="-122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của</a:t>
            </a:r>
            <a:r>
              <a:rPr lang="en-US" altLang="zh-CN" dirty="0">
                <a:solidFill>
                  <a:srgbClr val="FFFFFF"/>
                </a:solidFill>
                <a:ea typeface="楷体" pitchFamily="49" charset="-122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Lê</a:t>
            </a:r>
            <a:r>
              <a:rPr lang="en-US" altLang="zh-CN" dirty="0">
                <a:solidFill>
                  <a:srgbClr val="FFFFFF"/>
                </a:solidFill>
                <a:ea typeface="楷体" pitchFamily="49" charset="-122"/>
              </a:rPr>
              <a:t> </a:t>
            </a:r>
            <a:r>
              <a:rPr lang="en-US" altLang="zh-CN" dirty="0" err="1">
                <a:solidFill>
                  <a:srgbClr val="FFFFFF"/>
                </a:solidFill>
                <a:ea typeface="楷体" pitchFamily="49" charset="-122"/>
              </a:rPr>
              <a:t>Lợi</a:t>
            </a:r>
            <a:endParaRPr lang="zh-CN" altLang="en-US" dirty="0">
              <a:solidFill>
                <a:srgbClr val="FFFFFF"/>
              </a:solidFill>
              <a:ea typeface="楷体" pitchFamily="49" charset="-122"/>
            </a:endParaRPr>
          </a:p>
        </p:txBody>
      </p:sp>
      <p:pic>
        <p:nvPicPr>
          <p:cNvPr id="32" name="Picture 8" descr="4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15808">
            <a:off x="6626310" y="2830090"/>
            <a:ext cx="1562100" cy="112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4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07313">
            <a:off x="7914116" y="4405533"/>
            <a:ext cx="1737156" cy="101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 descr="4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0783">
            <a:off x="9285282" y="2783190"/>
            <a:ext cx="1434465" cy="103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6" name="Picture 2" descr="Lê Lợi lên ngôi vua, khôi phục quốc hiệu Đại Việt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9" y="1259938"/>
            <a:ext cx="4882155" cy="49446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4948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24" grpId="0"/>
      <p:bldP spid="28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38554" y="236220"/>
            <a:ext cx="10541977" cy="135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Chiến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thắng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Chi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Lăng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có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ý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nghĩa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thế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nào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đối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với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lịch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sử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dân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rgbClr val="C20827"/>
                </a:solidFill>
                <a:cs typeface="Arial" panose="020B0604020202020204" pitchFamily="34" charset="0"/>
              </a:rPr>
              <a:t>tộc</a:t>
            </a:r>
            <a:r>
              <a:rPr lang="en-US" sz="4000" i="0" dirty="0">
                <a:solidFill>
                  <a:srgbClr val="C20827"/>
                </a:solidFill>
                <a:cs typeface="Arial" panose="020B0604020202020204" pitchFamily="34" charset="0"/>
              </a:rPr>
              <a:t> ta?</a:t>
            </a:r>
            <a:endParaRPr lang="vi-VN" sz="4000" i="0" dirty="0">
              <a:solidFill>
                <a:srgbClr val="C20827"/>
              </a:solidFill>
              <a:cs typeface="Arial" panose="020B0604020202020204" pitchFamily="34" charset="0"/>
            </a:endParaRPr>
          </a:p>
        </p:txBody>
      </p:sp>
      <p:grpSp>
        <p:nvGrpSpPr>
          <p:cNvPr id="32" name="Group 4"/>
          <p:cNvGrpSpPr>
            <a:grpSpLocks/>
          </p:cNvGrpSpPr>
          <p:nvPr/>
        </p:nvGrpSpPr>
        <p:grpSpPr bwMode="auto">
          <a:xfrm>
            <a:off x="0" y="4932047"/>
            <a:ext cx="4168417" cy="2111643"/>
            <a:chOff x="0" y="0"/>
            <a:chExt cx="1701800" cy="1758659"/>
          </a:xfrm>
        </p:grpSpPr>
        <p:sp>
          <p:nvSpPr>
            <p:cNvPr id="10268" name="Line 58"/>
            <p:cNvSpPr>
              <a:spLocks noChangeShapeType="1"/>
            </p:cNvSpPr>
            <p:nvPr/>
          </p:nvSpPr>
          <p:spPr bwMode="auto">
            <a:xfrm>
              <a:off x="868362" y="0"/>
              <a:ext cx="0" cy="3349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269" name="Line 59"/>
            <p:cNvSpPr>
              <a:spLocks noChangeShapeType="1"/>
            </p:cNvSpPr>
            <p:nvPr/>
          </p:nvSpPr>
          <p:spPr bwMode="auto">
            <a:xfrm flipH="1">
              <a:off x="112712" y="344488"/>
              <a:ext cx="14954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270" name="Text Box 60"/>
            <p:cNvSpPr txBox="1">
              <a:spLocks noChangeArrowheads="1"/>
            </p:cNvSpPr>
            <p:nvPr/>
          </p:nvSpPr>
          <p:spPr bwMode="auto">
            <a:xfrm>
              <a:off x="0" y="398463"/>
              <a:ext cx="1701800" cy="1360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defTabSz="914217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5B94E1"/>
                </a:buClr>
              </a:pPr>
              <a:r>
                <a:rPr lang="vi-VN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Đập tan mưu đồ cứu viện thành Đông Quan của </a:t>
              </a:r>
              <a:r>
                <a:rPr lang="en-US" altLang="en-US" sz="2000" dirty="0" err="1">
                  <a:solidFill>
                    <a:prstClr val="black"/>
                  </a:solidFill>
                  <a:cs typeface="Arial" panose="020B0604020202020204" pitchFamily="34" charset="0"/>
                </a:rPr>
                <a:t>nhà</a:t>
              </a:r>
              <a:r>
                <a:rPr lang="vi-VN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 Minh. Quân Minh đầu hàng và xin rút về nước.</a:t>
              </a:r>
            </a:p>
            <a:p>
              <a:pPr algn="ctr" defTabSz="914217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5B94E1"/>
                </a:buClr>
                <a:buFont typeface="Wingdings" pitchFamily="2" charset="2"/>
                <a:buChar char="§"/>
              </a:pPr>
              <a:endParaRPr lang="en-US" altLang="zh-CN" sz="1900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8"/>
          <p:cNvGrpSpPr>
            <a:grpSpLocks/>
          </p:cNvGrpSpPr>
          <p:nvPr/>
        </p:nvGrpSpPr>
        <p:grpSpPr bwMode="auto">
          <a:xfrm>
            <a:off x="8666822" y="1943885"/>
            <a:ext cx="2268246" cy="1140311"/>
            <a:chOff x="0" y="663348"/>
            <a:chExt cx="1701800" cy="949552"/>
          </a:xfrm>
        </p:grpSpPr>
        <p:sp>
          <p:nvSpPr>
            <p:cNvPr id="10265" name="Line 65"/>
            <p:cNvSpPr>
              <a:spLocks noChangeShapeType="1"/>
            </p:cNvSpPr>
            <p:nvPr/>
          </p:nvSpPr>
          <p:spPr bwMode="auto">
            <a:xfrm>
              <a:off x="863600" y="1277937"/>
              <a:ext cx="0" cy="3349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266" name="Line 66"/>
            <p:cNvSpPr>
              <a:spLocks noChangeShapeType="1"/>
            </p:cNvSpPr>
            <p:nvPr/>
          </p:nvSpPr>
          <p:spPr bwMode="auto">
            <a:xfrm flipH="1">
              <a:off x="0" y="1276350"/>
              <a:ext cx="16319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267" name="Text Box 67"/>
            <p:cNvSpPr txBox="1">
              <a:spLocks noChangeArrowheads="1"/>
            </p:cNvSpPr>
            <p:nvPr/>
          </p:nvSpPr>
          <p:spPr bwMode="auto">
            <a:xfrm>
              <a:off x="0" y="663348"/>
              <a:ext cx="1701800" cy="5894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Nhà hậu Lê bắt đầu từ đây</a:t>
              </a:r>
              <a:r>
                <a:rPr lang="en-US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.</a:t>
              </a:r>
              <a:endParaRPr lang="vi-VN" altLang="en-US" sz="20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12"/>
          <p:cNvGrpSpPr>
            <a:grpSpLocks/>
          </p:cNvGrpSpPr>
          <p:nvPr/>
        </p:nvGrpSpPr>
        <p:grpSpPr bwMode="auto">
          <a:xfrm>
            <a:off x="3067506" y="1884708"/>
            <a:ext cx="2986896" cy="1102334"/>
            <a:chOff x="-237015" y="693659"/>
            <a:chExt cx="2240950" cy="919241"/>
          </a:xfrm>
        </p:grpSpPr>
        <p:sp>
          <p:nvSpPr>
            <p:cNvPr id="10262" name="Line 68"/>
            <p:cNvSpPr>
              <a:spLocks noChangeShapeType="1"/>
            </p:cNvSpPr>
            <p:nvPr/>
          </p:nvSpPr>
          <p:spPr bwMode="auto">
            <a:xfrm>
              <a:off x="923925" y="1277937"/>
              <a:ext cx="0" cy="3349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263" name="Line 69"/>
            <p:cNvSpPr>
              <a:spLocks noChangeShapeType="1"/>
            </p:cNvSpPr>
            <p:nvPr/>
          </p:nvSpPr>
          <p:spPr bwMode="auto">
            <a:xfrm flipH="1">
              <a:off x="0" y="1276350"/>
              <a:ext cx="17716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264" name="Text Box 70"/>
            <p:cNvSpPr txBox="1">
              <a:spLocks noChangeArrowheads="1"/>
            </p:cNvSpPr>
            <p:nvPr/>
          </p:nvSpPr>
          <p:spPr bwMode="auto">
            <a:xfrm>
              <a:off x="-237015" y="693659"/>
              <a:ext cx="2240950" cy="590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Đây là lần đầu tiên nước ta giành được độc lập</a:t>
              </a:r>
              <a:r>
                <a:rPr lang="en-US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.</a:t>
              </a:r>
              <a:endParaRPr lang="vi-VN" altLang="en-US" sz="20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35" name="组合 10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949" y="2987040"/>
            <a:ext cx="12805435" cy="211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7" name="Group 42"/>
          <p:cNvGrpSpPr>
            <a:grpSpLocks/>
          </p:cNvGrpSpPr>
          <p:nvPr/>
        </p:nvGrpSpPr>
        <p:grpSpPr bwMode="auto">
          <a:xfrm>
            <a:off x="5916152" y="4922520"/>
            <a:ext cx="3289393" cy="1503629"/>
            <a:chOff x="-206374" y="0"/>
            <a:chExt cx="2467938" cy="1253051"/>
          </a:xfrm>
        </p:grpSpPr>
        <p:sp>
          <p:nvSpPr>
            <p:cNvPr id="10259" name="Line 72"/>
            <p:cNvSpPr>
              <a:spLocks noChangeShapeType="1"/>
            </p:cNvSpPr>
            <p:nvPr/>
          </p:nvSpPr>
          <p:spPr bwMode="auto">
            <a:xfrm flipH="1">
              <a:off x="34925" y="342900"/>
              <a:ext cx="1587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260" name="Text Box 73"/>
            <p:cNvSpPr txBox="1">
              <a:spLocks noChangeArrowheads="1"/>
            </p:cNvSpPr>
            <p:nvPr/>
          </p:nvSpPr>
          <p:spPr bwMode="auto">
            <a:xfrm>
              <a:off x="-206374" y="406647"/>
              <a:ext cx="2467938" cy="846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Nước ta giành được độc lập Lê Lợi lên ngôi hoàng đế ( hiệu là Lê Thái Tổ)</a:t>
              </a:r>
              <a:r>
                <a:rPr lang="en-US" altLang="en-US" sz="2000" dirty="0">
                  <a:solidFill>
                    <a:prstClr val="black"/>
                  </a:solidFill>
                  <a:cs typeface="Arial" panose="020B0604020202020204" pitchFamily="34" charset="0"/>
                </a:rPr>
                <a:t>.</a:t>
              </a:r>
              <a:endParaRPr lang="vi-VN" altLang="en-US" sz="20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261" name="Line 68"/>
            <p:cNvSpPr>
              <a:spLocks noChangeShapeType="1"/>
            </p:cNvSpPr>
            <p:nvPr/>
          </p:nvSpPr>
          <p:spPr bwMode="auto">
            <a:xfrm>
              <a:off x="850900" y="0"/>
              <a:ext cx="0" cy="3349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i="1">
                <a:solidFill>
                  <a:srgbClr val="000000"/>
                </a:solidFill>
                <a:latin typeface="Arial" panose="020B0604020202020204" pitchFamily="34" charset="0"/>
                <a:ea typeface="宋体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74" name="Picture 15" descr="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78" y="3337561"/>
            <a:ext cx="2359229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 Box 23"/>
          <p:cNvSpPr txBox="1">
            <a:spLocks noChangeArrowheads="1"/>
          </p:cNvSpPr>
          <p:nvPr/>
        </p:nvSpPr>
        <p:spPr bwMode="auto">
          <a:xfrm>
            <a:off x="1584899" y="3773805"/>
            <a:ext cx="958504" cy="689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889" tIns="60944" rIns="121889" bIns="60944" anchor="ctr"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dist" defTabSz="914217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4800" dirty="0">
                <a:solidFill>
                  <a:srgbClr val="FFFFFF"/>
                </a:solidFill>
                <a:ea typeface="微软雅黑" pitchFamily="34" charset="-122"/>
                <a:cs typeface="Arial" panose="020B0604020202020204" pitchFamily="34" charset="0"/>
              </a:rPr>
              <a:t>A</a:t>
            </a:r>
            <a:endParaRPr lang="zh-CN" altLang="en-US" sz="4800" dirty="0">
              <a:solidFill>
                <a:srgbClr val="FFFFFF"/>
              </a:solidFill>
              <a:ea typeface="微软雅黑" pitchFamily="34" charset="-122"/>
              <a:cs typeface="Arial" panose="020B0604020202020204" pitchFamily="34" charset="0"/>
            </a:endParaRPr>
          </a:p>
        </p:txBody>
      </p:sp>
      <p:pic>
        <p:nvPicPr>
          <p:cNvPr id="75" name="Picture 15" descr="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921" y="2874646"/>
            <a:ext cx="2359231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5" descr="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390" y="3337561"/>
            <a:ext cx="2359229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15" descr="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197" y="2874646"/>
            <a:ext cx="2359231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Text Box 23"/>
          <p:cNvSpPr txBox="1">
            <a:spLocks noChangeArrowheads="1"/>
          </p:cNvSpPr>
          <p:nvPr/>
        </p:nvSpPr>
        <p:spPr bwMode="auto">
          <a:xfrm>
            <a:off x="4168418" y="3333751"/>
            <a:ext cx="958503" cy="691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889" tIns="60944" rIns="121889" bIns="60944" anchor="ctr"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dist" defTabSz="914217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>
                <a:solidFill>
                  <a:srgbClr val="FFFFFF"/>
                </a:solidFill>
                <a:ea typeface="微软雅黑" pitchFamily="34" charset="-122"/>
                <a:cs typeface="Arial" panose="020B0604020202020204" pitchFamily="34" charset="0"/>
              </a:rPr>
              <a:t>B</a:t>
            </a:r>
            <a:endParaRPr lang="zh-CN" altLang="en-US" sz="4400" dirty="0">
              <a:solidFill>
                <a:srgbClr val="FFFFFF"/>
              </a:solidFill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80" name="Text Box 23"/>
          <p:cNvSpPr txBox="1">
            <a:spLocks noChangeArrowheads="1"/>
          </p:cNvSpPr>
          <p:nvPr/>
        </p:nvSpPr>
        <p:spPr bwMode="auto">
          <a:xfrm>
            <a:off x="9483561" y="3333751"/>
            <a:ext cx="958503" cy="691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889" tIns="60944" rIns="121889" bIns="60944" anchor="ctr"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dist" defTabSz="914217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>
                <a:solidFill>
                  <a:srgbClr val="FFFFFF"/>
                </a:solidFill>
                <a:ea typeface="微软雅黑" pitchFamily="34" charset="-122"/>
                <a:cs typeface="Arial" panose="020B0604020202020204" pitchFamily="34" charset="0"/>
              </a:rPr>
              <a:t>D</a:t>
            </a:r>
            <a:endParaRPr lang="zh-CN" altLang="en-US" sz="4400" dirty="0">
              <a:solidFill>
                <a:srgbClr val="FFFFFF"/>
              </a:solidFill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81" name="Text Box 23"/>
          <p:cNvSpPr txBox="1">
            <a:spLocks noChangeArrowheads="1"/>
          </p:cNvSpPr>
          <p:nvPr/>
        </p:nvSpPr>
        <p:spPr bwMode="auto">
          <a:xfrm>
            <a:off x="6819639" y="3777617"/>
            <a:ext cx="956388" cy="69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1889" tIns="60944" rIns="121889" bIns="60944" anchor="ctr"/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dist" defTabSz="914217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4400" dirty="0">
                <a:solidFill>
                  <a:srgbClr val="FFFFFF"/>
                </a:solidFill>
                <a:ea typeface="微软雅黑" pitchFamily="34" charset="-122"/>
                <a:cs typeface="Arial" panose="020B0604020202020204" pitchFamily="34" charset="0"/>
              </a:rPr>
              <a:t>C</a:t>
            </a:r>
            <a:endParaRPr lang="zh-CN" altLang="en-US" sz="4400" dirty="0">
              <a:solidFill>
                <a:srgbClr val="FFFFFF"/>
              </a:solidFill>
              <a:ea typeface="微软雅黑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58" y="70061"/>
            <a:ext cx="3840360" cy="224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431" y="3947160"/>
            <a:ext cx="4231802" cy="4493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2637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4" grpId="0"/>
      <p:bldP spid="79" grpId="0"/>
      <p:bldP spid="79" grpId="1"/>
      <p:bldP spid="80" grpId="0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7" name="Text Box 34"/>
          <p:cNvSpPr txBox="1">
            <a:spLocks noChangeArrowheads="1"/>
          </p:cNvSpPr>
          <p:nvPr/>
        </p:nvSpPr>
        <p:spPr bwMode="auto">
          <a:xfrm>
            <a:off x="1929627" y="333967"/>
            <a:ext cx="4381814" cy="61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199" i="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utra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Yêu</a:t>
            </a:r>
            <a:r>
              <a:rPr lang="en-US" altLang="zh-CN" sz="3199" i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utra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3199" i="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utra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cầu</a:t>
            </a:r>
            <a:r>
              <a:rPr lang="en-US" altLang="zh-CN" sz="3199" i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utra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3199" i="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utra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cần</a:t>
            </a:r>
            <a:r>
              <a:rPr lang="en-US" altLang="zh-CN" sz="3199" i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utra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3199" i="0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utra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đạt</a:t>
            </a:r>
            <a:endParaRPr lang="zh-CN" altLang="en-US" sz="3199" i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UTM Neutra" panose="02040603050506020204" pitchFamily="18" charset="0"/>
              <a:ea typeface="方正黑体简体" pitchFamily="2" charset="-122"/>
              <a:cs typeface="Arial" panose="020B0604020202020204" pitchFamily="34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09035" y="1036205"/>
            <a:ext cx="672824" cy="615462"/>
            <a:chOff x="1367644" y="699543"/>
            <a:chExt cx="684076" cy="705664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7644" y="699543"/>
              <a:ext cx="684076" cy="70566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431694" y="771550"/>
              <a:ext cx="576064" cy="510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199" i="1" dirty="0">
                  <a:solidFill>
                    <a:srgbClr val="FFFFFF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1</a:t>
              </a:r>
              <a:endParaRPr lang="zh-CN" altLang="en-US" sz="3199" i="1" dirty="0">
                <a:solidFill>
                  <a:srgbClr val="FFFFFF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14092" y="4687757"/>
            <a:ext cx="717127" cy="594461"/>
            <a:chOff x="1329650" y="851332"/>
            <a:chExt cx="576064" cy="553875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7644" y="889349"/>
              <a:ext cx="500077" cy="51585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329650" y="851332"/>
              <a:ext cx="576064" cy="43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199" i="1" dirty="0">
                  <a:solidFill>
                    <a:srgbClr val="FFFFFF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2</a:t>
              </a:r>
              <a:endParaRPr lang="zh-CN" altLang="en-US" sz="3199" i="1" dirty="0">
                <a:solidFill>
                  <a:srgbClr val="FFFFFF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8883" y="5343964"/>
            <a:ext cx="642279" cy="567402"/>
            <a:chOff x="1482748" y="803474"/>
            <a:chExt cx="584089" cy="573987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407" y="821008"/>
              <a:ext cx="539430" cy="556453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482748" y="803474"/>
              <a:ext cx="576064" cy="43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199" i="1" dirty="0">
                  <a:solidFill>
                    <a:srgbClr val="FFFFFF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3</a:t>
              </a:r>
              <a:endParaRPr lang="zh-CN" altLang="en-US" sz="3199" i="1" dirty="0">
                <a:solidFill>
                  <a:srgbClr val="FFFFFF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0" y="5990445"/>
            <a:ext cx="731219" cy="593633"/>
            <a:chOff x="1451428" y="823854"/>
            <a:chExt cx="600292" cy="581353"/>
          </a:xfrm>
        </p:grpSpPr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8279" y="854932"/>
              <a:ext cx="533441" cy="550275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1451428" y="823854"/>
              <a:ext cx="576064" cy="43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199" i="1" dirty="0">
                  <a:solidFill>
                    <a:srgbClr val="FFFFFF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4</a:t>
              </a:r>
              <a:endParaRPr lang="zh-CN" altLang="en-US" sz="3199" i="1" dirty="0">
                <a:solidFill>
                  <a:srgbClr val="FFFFFF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81859" y="1036205"/>
            <a:ext cx="7661605" cy="571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Kiến thức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Nắm được một số sự kiện về khởi nghĩa Lam Sơn (tập trung vào trận Chi Lăng):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Nguyên nhân 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Diễn biến trận Chi Lăng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Kết quả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Ý nghĩa: Đập tan mưu đồ cứu viện thành Đông Quan của quân Minh, quân Minh phải xin hàng và rút về nước.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Nắm được việc nhà Hậu Lê được thành lập: 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HS khá, giỏi: Nắm được lí do vì sao quân ta lựa chọn ải Chi Lăng làm trận địa đánh địch và mưu kế của quân ta trong trận Chi Lăng: Ải là vùng núi hiểm trở, đường nhỏ hẹp, khe sâu, rừng cây um tùm; giả vờ thua để nhử địch vào ải, khi giặc vào đầm lầy thì quân ta phục sẵn ở hai bên sườn núi đồng loạt tấn công.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Kĩ năng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nl-NL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pc="-5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Rèn kĩ năng sử dụng lược đồ, thuyết trình, kể chuyện.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Phẩm chất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 tinh thần học tập nghiêm tục, tôn trọng lịch sử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Góp phần phát triển các năng lực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NL ngôn ngữ, 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NL giao tiếp và hợp tác, NL giải quyết vấn đề và sáng tạo.</a:t>
            </a: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1986" name="Picture 2" descr="Trận Chi Lăng – Xương Giang - Wikiwa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85" y="3997641"/>
            <a:ext cx="3496590" cy="2312518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Ải Chi Lăng - chốn quy tụ hào khí Đông A lẫy lừng năm xưa | Mytour.v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645" y="1408168"/>
            <a:ext cx="3123072" cy="2333381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8121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7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8184" y="1812754"/>
            <a:ext cx="7041378" cy="2264830"/>
            <a:chOff x="1394596" y="2573351"/>
            <a:chExt cx="5282944" cy="1698622"/>
          </a:xfrm>
        </p:grpSpPr>
        <p:pic>
          <p:nvPicPr>
            <p:cNvPr id="5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4596" y="2573351"/>
              <a:ext cx="2353986" cy="1698622"/>
            </a:xfrm>
            <a:prstGeom prst="rect">
              <a:avLst/>
            </a:prstGeom>
            <a:noFill/>
          </p:spPr>
        </p:pic>
        <p:pic>
          <p:nvPicPr>
            <p:cNvPr id="6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3554" y="2573351"/>
              <a:ext cx="2353986" cy="1698622"/>
            </a:xfrm>
            <a:prstGeom prst="rect">
              <a:avLst/>
            </a:prstGeom>
            <a:noFill/>
          </p:spPr>
        </p:pic>
      </p:grpSp>
      <p:grpSp>
        <p:nvGrpSpPr>
          <p:cNvPr id="7" name="组合 6"/>
          <p:cNvGrpSpPr/>
          <p:nvPr/>
        </p:nvGrpSpPr>
        <p:grpSpPr>
          <a:xfrm>
            <a:off x="1297204" y="2166767"/>
            <a:ext cx="2090618" cy="2016223"/>
            <a:chOff x="1133646" y="1856676"/>
            <a:chExt cx="1568531" cy="1512168"/>
          </a:xfrm>
        </p:grpSpPr>
        <p:pic>
          <p:nvPicPr>
            <p:cNvPr id="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646" y="1856676"/>
              <a:ext cx="1568531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02914" y="2203753"/>
              <a:ext cx="1368152" cy="103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KHỞI ĐỘNG	</a:t>
              </a:r>
              <a:endParaRPr lang="zh-CN" altLang="en-US" sz="28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66561" y="3012091"/>
            <a:ext cx="2805267" cy="2705442"/>
            <a:chOff x="3375606" y="1550781"/>
            <a:chExt cx="2104711" cy="2029081"/>
          </a:xfrm>
        </p:grpSpPr>
        <p:pic>
          <p:nvPicPr>
            <p:cNvPr id="1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606" y="1550781"/>
              <a:ext cx="2104711" cy="202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34123" y="2034503"/>
              <a:ext cx="1368152" cy="1061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299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KHÁM PHÁ</a:t>
              </a:r>
              <a:endParaRPr lang="zh-CN" altLang="en-US" sz="4299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3605" y="1279076"/>
            <a:ext cx="3455134" cy="3332185"/>
            <a:chOff x="5796136" y="1363191"/>
            <a:chExt cx="2592288" cy="2499138"/>
          </a:xfrm>
        </p:grpSpPr>
        <p:pic>
          <p:nvPicPr>
            <p:cNvPr id="1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63191"/>
              <a:ext cx="2592288" cy="249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324381" y="2034504"/>
              <a:ext cx="1572894" cy="108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CỦNG</a:t>
              </a:r>
            </a:p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CỐ</a:t>
              </a:r>
              <a:endParaRPr lang="zh-CN" altLang="en-US" sz="44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887641" flipV="1">
            <a:off x="3028006" y="3175487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463943" flipV="1">
            <a:off x="6847467" y="3058058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530709" y="533033"/>
            <a:ext cx="4381814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Các</a:t>
            </a:r>
            <a:r>
              <a:rPr lang="en-US" altLang="zh-CN" sz="4400" i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hoạt</a:t>
            </a:r>
            <a:r>
              <a:rPr lang="en-US" altLang="zh-CN" sz="4400" i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động</a:t>
            </a:r>
            <a:endParaRPr lang="zh-CN" altLang="en-US" sz="4400" i="0" dirty="0">
              <a:ln>
                <a:solidFill>
                  <a:sysClr val="windowText" lastClr="000000"/>
                </a:solidFill>
              </a:ln>
              <a:solidFill>
                <a:srgbClr val="C2082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UTM Netmuc KT" panose="02040603050506020204" pitchFamily="18" charset="0"/>
              <a:ea typeface="方正黑体简体" pitchFamily="2" charset="-122"/>
              <a:cs typeface="Arial" panose="020B0604020202020204" pitchFamily="34" charset="0"/>
            </a:endParaRPr>
          </a:p>
        </p:txBody>
      </p:sp>
      <p:pic>
        <p:nvPicPr>
          <p:cNvPr id="1026" name="Picture 2" descr="Magnifying Gla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196" y="4473941"/>
            <a:ext cx="3086481" cy="16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5279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0.31692 -0.191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46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546392" y="3637011"/>
            <a:ext cx="4431756" cy="861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800" i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GHI NHỚ</a:t>
            </a:r>
            <a:endParaRPr lang="zh-CN" altLang="en-US" sz="4800" i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方正黑体简体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909" y="3344008"/>
            <a:ext cx="6622771" cy="367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512883" y="386226"/>
            <a:ext cx="10143393" cy="31242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prstDash val="sysDash"/>
            <a:round/>
            <a:headEnd/>
            <a:tailEnd/>
          </a:ln>
          <a:effectLst>
            <a:innerShdw blurRad="63500" dist="50800" dir="5400000">
              <a:srgbClr val="FF99FF">
                <a:alpha val="50000"/>
              </a:srgbClr>
            </a:inn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vi-VN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 vào địa hình hiểm trở của ải Chi Lăng, nghĩa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quân Lam Sơn do Lê Lợi chỉ huy đã đánh tan quân Minh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Chi Lăng 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Thua trận ở Chi Lăng và một số trận khác, quân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xâm lược phải đầu hàng, rút về nước. Lê Lợi lên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 Hoàng đế ( 1428) mở đầu thời Hậu Lê.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73" b="99464" l="0" r="90000">
                        <a14:foregroundMark x1="50781" y1="21314" x2="49375" y2="30161"/>
                        <a14:foregroundMark x1="45625" y1="17292" x2="45000" y2="19705"/>
                        <a14:foregroundMark x1="51094" y1="17560" x2="51875" y2="19035"/>
                        <a14:foregroundMark x1="44063" y1="67024" x2="59062" y2="65416"/>
                        <a14:foregroundMark x1="20938" y1="95308" x2="21563" y2="97989"/>
                        <a14:foregroundMark x1="71563" y1="84584" x2="85625" y2="84584"/>
                        <a14:foregroundMark x1="77500" y1="79223" x2="87031" y2="84450"/>
                        <a14:foregroundMark x1="75781" y1="87936" x2="75781" y2="90080"/>
                        <a14:foregroundMark x1="13125" y1="64075" x2="18594" y2="67962"/>
                        <a14:backgroundMark x1="22188" y1="13271" x2="11406" y2="32842"/>
                        <a14:backgroundMark x1="64063" y1="21180" x2="72656" y2="37534"/>
                        <a14:backgroundMark x1="13438" y1="92493" x2="15781" y2="78820"/>
                        <a14:backgroundMark x1="16563" y1="58445" x2="18125" y2="63271"/>
                        <a14:backgroundMark x1="4219" y1="26139" x2="2500" y2="38606"/>
                        <a14:backgroundMark x1="1719" y1="48257" x2="3281" y2="43834"/>
                        <a14:backgroundMark x1="2188" y1="67694" x2="4219" y2="80831"/>
                        <a14:backgroundMark x1="18750" y1="60724" x2="18750" y2="61662"/>
                        <a14:backgroundMark x1="15937" y1="58043" x2="14844" y2="60054"/>
                        <a14:backgroundMark x1="15781" y1="62466" x2="19219" y2="65147"/>
                        <a14:backgroundMark x1="18438" y1="58311" x2="17344" y2="55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52848" y="1608675"/>
            <a:ext cx="3709974" cy="4918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29770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696477" y="549902"/>
            <a:ext cx="4364047" cy="1138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6600" i="0" dirty="0">
                <a:solidFill>
                  <a:srgbClr val="014D7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方正黑体简体" pitchFamily="2" charset="-122"/>
              </a:rPr>
              <a:t>DẶN DÒ</a:t>
            </a:r>
            <a:endParaRPr lang="zh-CN" altLang="en-US" sz="6600" i="0" dirty="0">
              <a:solidFill>
                <a:srgbClr val="014D75"/>
              </a:solidFill>
              <a:effectLst>
                <a:outerShdw blurRad="38100" dist="38100" dir="2700000" algn="tl">
                  <a:srgbClr val="C0C0C0"/>
                </a:outerShdw>
              </a:effectLst>
              <a:ea typeface="方正黑体简体" pitchFamily="2" charset="-122"/>
            </a:endParaRPr>
          </a:p>
        </p:txBody>
      </p:sp>
      <p:pic>
        <p:nvPicPr>
          <p:cNvPr id="32" name="Picture 13" descr="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586" y="3432396"/>
            <a:ext cx="1117196" cy="73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5" descr="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914" y="2097845"/>
            <a:ext cx="1117196" cy="73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6"/>
          <p:cNvSpPr>
            <a:spLocks noChangeArrowheads="1"/>
          </p:cNvSpPr>
          <p:nvPr/>
        </p:nvSpPr>
        <p:spPr bwMode="auto">
          <a:xfrm>
            <a:off x="6997993" y="3509389"/>
            <a:ext cx="4062531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Chuẩn</a:t>
            </a:r>
            <a:r>
              <a:rPr lang="en-US" altLang="zh-CN" sz="2800" b="1" dirty="0">
                <a:solidFill>
                  <a:srgbClr val="000000"/>
                </a:solidFill>
                <a:ea typeface="楷体" pitchFamily="49" charset="-122"/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bị</a:t>
            </a:r>
            <a:r>
              <a:rPr lang="en-US" altLang="zh-CN" sz="2800" b="1" dirty="0">
                <a:solidFill>
                  <a:srgbClr val="000000"/>
                </a:solidFill>
                <a:ea typeface="楷体" pitchFamily="49" charset="-122"/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bài</a:t>
            </a:r>
            <a:r>
              <a:rPr lang="en-US" altLang="zh-CN" sz="2800" b="1" dirty="0">
                <a:solidFill>
                  <a:srgbClr val="000000"/>
                </a:solidFill>
                <a:ea typeface="楷体" pitchFamily="49" charset="-122"/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sau</a:t>
            </a:r>
            <a:endParaRPr lang="zh-CN" altLang="en-US" sz="2800" b="1" dirty="0">
              <a:solidFill>
                <a:srgbClr val="000000"/>
              </a:solidFill>
              <a:ea typeface="楷体" pitchFamily="49" charset="-122"/>
            </a:endParaRPr>
          </a:p>
        </p:txBody>
      </p:sp>
      <p:sp>
        <p:nvSpPr>
          <p:cNvPr id="48" name="Rectangle 26"/>
          <p:cNvSpPr>
            <a:spLocks noChangeArrowheads="1"/>
          </p:cNvSpPr>
          <p:nvPr/>
        </p:nvSpPr>
        <p:spPr bwMode="auto">
          <a:xfrm>
            <a:off x="6997993" y="2111547"/>
            <a:ext cx="4062531" cy="57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8826" tIns="54412" rIns="108826" bIns="54412" anchor="ctr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815812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Học</a:t>
            </a:r>
            <a:r>
              <a:rPr lang="en-US" altLang="zh-CN" sz="2800" b="1" dirty="0">
                <a:solidFill>
                  <a:srgbClr val="000000"/>
                </a:solidFill>
                <a:ea typeface="楷体" pitchFamily="49" charset="-122"/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thuộc</a:t>
            </a:r>
            <a:r>
              <a:rPr lang="en-US" altLang="zh-CN" sz="2800" b="1" dirty="0">
                <a:solidFill>
                  <a:srgbClr val="000000"/>
                </a:solidFill>
                <a:ea typeface="楷体" pitchFamily="49" charset="-122"/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ghi</a:t>
            </a:r>
            <a:r>
              <a:rPr lang="en-US" altLang="zh-CN" sz="2800" b="1" dirty="0">
                <a:solidFill>
                  <a:srgbClr val="000000"/>
                </a:solidFill>
                <a:ea typeface="楷体" pitchFamily="49" charset="-122"/>
              </a:rPr>
              <a:t> </a:t>
            </a:r>
            <a:r>
              <a:rPr lang="en-US" altLang="zh-CN" sz="2800" b="1" dirty="0" err="1">
                <a:solidFill>
                  <a:srgbClr val="000000"/>
                </a:solidFill>
                <a:ea typeface="楷体" pitchFamily="49" charset="-122"/>
              </a:rPr>
              <a:t>nhớ</a:t>
            </a:r>
            <a:endParaRPr lang="zh-CN" altLang="en-US" sz="2800" b="1" dirty="0">
              <a:solidFill>
                <a:srgbClr val="000000"/>
              </a:solidFill>
              <a:ea typeface="楷体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9439" y="828676"/>
            <a:ext cx="6283171" cy="604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05145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5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43" grpId="0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026064" y="1204175"/>
            <a:ext cx="8515912" cy="2585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Chúc</a:t>
            </a:r>
            <a:r>
              <a:rPr lang="en-US" altLang="zh-CN" sz="8000" i="0" dirty="0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  <a:r>
              <a:rPr lang="en-US" altLang="zh-CN" sz="8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các</a:t>
            </a:r>
            <a:r>
              <a:rPr lang="en-US" altLang="zh-CN" sz="8000" i="0" dirty="0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  <a:r>
              <a:rPr lang="en-US" altLang="zh-CN" sz="8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em</a:t>
            </a:r>
            <a:r>
              <a:rPr lang="en-US" altLang="zh-CN" sz="8000" i="0" dirty="0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</a:p>
          <a:p>
            <a:pPr algn="ctr"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học</a:t>
            </a:r>
            <a:r>
              <a:rPr lang="en-US" altLang="zh-CN" sz="8000" i="0" dirty="0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 </a:t>
            </a:r>
            <a:r>
              <a:rPr lang="en-US" altLang="zh-CN" sz="8000" i="0" dirty="0" err="1">
                <a:solidFill>
                  <a:srgbClr val="C208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brose" panose="02040603050506020204" pitchFamily="18" charset="0"/>
                <a:ea typeface="隶书" pitchFamily="49" charset="-122"/>
                <a:cs typeface="Arial" panose="020B0604020202020204" pitchFamily="34" charset="0"/>
              </a:rPr>
              <a:t>tốt</a:t>
            </a:r>
            <a:endParaRPr lang="zh-CN" altLang="en-US" sz="8000" i="0" dirty="0">
              <a:solidFill>
                <a:srgbClr val="C208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brose" panose="02040603050506020204" pitchFamily="18" charset="0"/>
              <a:ea typeface="隶书" pitchFamily="49" charset="-122"/>
              <a:cs typeface="Arial" panose="020B0604020202020204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2185387" y="0"/>
            <a:ext cx="24378655" cy="438912"/>
            <a:chOff x="-9144000" y="0"/>
            <a:chExt cx="18290604" cy="329184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4" y="0"/>
              <a:ext cx="9144000" cy="32918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144000" y="0"/>
              <a:ext cx="9144000" cy="329184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15751" y="6579616"/>
            <a:ext cx="24375184" cy="288544"/>
            <a:chOff x="10164" y="4934712"/>
            <a:chExt cx="18288000" cy="21640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4" y="4934712"/>
              <a:ext cx="9144000" cy="21640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4164" y="4934712"/>
              <a:ext cx="9144000" cy="216408"/>
            </a:xfrm>
            <a:prstGeom prst="rect">
              <a:avLst/>
            </a:prstGeom>
          </p:spPr>
        </p:pic>
      </p:grpSp>
      <p:sp>
        <p:nvSpPr>
          <p:cNvPr id="17" name="矩形 16"/>
          <p:cNvSpPr/>
          <p:nvPr/>
        </p:nvSpPr>
        <p:spPr>
          <a:xfrm>
            <a:off x="4368434" y="4586179"/>
            <a:ext cx="246223" cy="400012"/>
          </a:xfrm>
          <a:prstGeom prst="rect">
            <a:avLst/>
          </a:prstGeom>
        </p:spPr>
        <p:txBody>
          <a:bodyPr wrap="none" lIns="121889" tIns="60944" rIns="121889" bIns="60944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endParaRPr lang="zh-CN" altLang="en-US" i="1" dirty="0">
              <a:solidFill>
                <a:srgbClr val="000000"/>
              </a:solidFill>
              <a:latin typeface="Verdana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458452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61111E-6 4.13964E-7 L 0.99983 4.13964E-7 " pathEditMode="relative" rAng="0" ptsTypes="AA">
                                      <p:cBhvr>
                                        <p:cTn id="13" dur="8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83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66667E-6 4.60921E-6 L -1.00104 4.60921E-6 " pathEditMode="relative" rAng="0" ptsTypes="AA">
                                      <p:cBhvr>
                                        <p:cTn id="15" dur="8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52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8184" y="1812754"/>
            <a:ext cx="7041378" cy="2264830"/>
            <a:chOff x="1394596" y="2573351"/>
            <a:chExt cx="5282944" cy="1698622"/>
          </a:xfrm>
        </p:grpSpPr>
        <p:pic>
          <p:nvPicPr>
            <p:cNvPr id="5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4596" y="2573351"/>
              <a:ext cx="2353986" cy="1698622"/>
            </a:xfrm>
            <a:prstGeom prst="rect">
              <a:avLst/>
            </a:prstGeom>
            <a:noFill/>
          </p:spPr>
        </p:pic>
        <p:pic>
          <p:nvPicPr>
            <p:cNvPr id="6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3554" y="2573351"/>
              <a:ext cx="2353986" cy="1698622"/>
            </a:xfrm>
            <a:prstGeom prst="rect">
              <a:avLst/>
            </a:prstGeom>
            <a:noFill/>
          </p:spPr>
        </p:pic>
      </p:grpSp>
      <p:grpSp>
        <p:nvGrpSpPr>
          <p:cNvPr id="7" name="组合 6"/>
          <p:cNvGrpSpPr/>
          <p:nvPr/>
        </p:nvGrpSpPr>
        <p:grpSpPr>
          <a:xfrm>
            <a:off x="1297204" y="2166767"/>
            <a:ext cx="2090618" cy="2016223"/>
            <a:chOff x="1133646" y="1856676"/>
            <a:chExt cx="1568531" cy="1512168"/>
          </a:xfrm>
        </p:grpSpPr>
        <p:pic>
          <p:nvPicPr>
            <p:cNvPr id="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646" y="1856676"/>
              <a:ext cx="1568531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02914" y="2203753"/>
              <a:ext cx="1368152" cy="103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KHỞI ĐỘNG	</a:t>
              </a:r>
              <a:endParaRPr lang="zh-CN" altLang="en-US" sz="28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66561" y="3012091"/>
            <a:ext cx="2805267" cy="2705442"/>
            <a:chOff x="3375606" y="1550781"/>
            <a:chExt cx="2104711" cy="2029081"/>
          </a:xfrm>
        </p:grpSpPr>
        <p:pic>
          <p:nvPicPr>
            <p:cNvPr id="1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606" y="1550781"/>
              <a:ext cx="2104711" cy="202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34123" y="2034503"/>
              <a:ext cx="1368152" cy="1061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299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KHÁM PHÁ</a:t>
              </a:r>
              <a:endParaRPr lang="zh-CN" altLang="en-US" sz="4299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3605" y="1279076"/>
            <a:ext cx="3455134" cy="3332185"/>
            <a:chOff x="5796136" y="1363191"/>
            <a:chExt cx="2592288" cy="2499138"/>
          </a:xfrm>
        </p:grpSpPr>
        <p:pic>
          <p:nvPicPr>
            <p:cNvPr id="1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63191"/>
              <a:ext cx="2592288" cy="249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324381" y="2034504"/>
              <a:ext cx="1572894" cy="108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VẬN </a:t>
              </a:r>
            </a:p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DỤNG</a:t>
              </a:r>
              <a:endParaRPr lang="zh-CN" altLang="en-US" sz="44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887641" flipV="1">
            <a:off x="3028006" y="3175487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463943" flipV="1">
            <a:off x="6847467" y="3058058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530709" y="146958"/>
            <a:ext cx="6135524" cy="1646123"/>
            <a:chOff x="530709" y="146958"/>
            <a:chExt cx="6135524" cy="1646123"/>
          </a:xfrm>
        </p:grpSpPr>
        <p:sp>
          <p:nvSpPr>
            <p:cNvPr id="2" name="Text Box 34"/>
            <p:cNvSpPr txBox="1">
              <a:spLocks noChangeArrowheads="1"/>
            </p:cNvSpPr>
            <p:nvPr/>
          </p:nvSpPr>
          <p:spPr bwMode="auto">
            <a:xfrm>
              <a:off x="530709" y="533033"/>
              <a:ext cx="4381814" cy="800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1889" tIns="60944" rIns="121889" bIns="60944">
              <a:spAutoFit/>
            </a:bodyPr>
            <a:lstStyle>
              <a:lvl1pPr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i="1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defTabSz="914217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4400" i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Các</a:t>
              </a:r>
              <a:r>
                <a:rPr lang="en-US" altLang="zh-CN" sz="4400" i="0" dirty="0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400" i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hoạt</a:t>
              </a:r>
              <a:r>
                <a:rPr lang="en-US" altLang="zh-CN" sz="4400" i="0" dirty="0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400" i="0" dirty="0" err="1">
                  <a:ln>
                    <a:solidFill>
                      <a:sysClr val="windowText" lastClr="000000"/>
                    </a:solidFill>
                  </a:ln>
                  <a:solidFill>
                    <a:srgbClr val="C2082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UTM Netmuc KT" panose="02040603050506020204" pitchFamily="18" charset="0"/>
                  <a:ea typeface="方正黑体简体" pitchFamily="2" charset="-122"/>
                  <a:cs typeface="Arial" panose="020B0604020202020204" pitchFamily="34" charset="0"/>
                </a:rPr>
                <a:t>động</a:t>
              </a:r>
              <a:endParaRPr lang="zh-CN" altLang="en-US" sz="4400" i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endParaRPr>
            </a:p>
          </p:txBody>
        </p:sp>
        <p:pic>
          <p:nvPicPr>
            <p:cNvPr id="1026" name="Picture 2" descr="Magnifying Glass Log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9752" y="146958"/>
              <a:ext cx="3086481" cy="1646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88332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8184" y="1812754"/>
            <a:ext cx="7041378" cy="2264830"/>
            <a:chOff x="1394596" y="2573351"/>
            <a:chExt cx="5282944" cy="1698622"/>
          </a:xfrm>
        </p:grpSpPr>
        <p:pic>
          <p:nvPicPr>
            <p:cNvPr id="5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4596" y="2573351"/>
              <a:ext cx="2353986" cy="1698622"/>
            </a:xfrm>
            <a:prstGeom prst="rect">
              <a:avLst/>
            </a:prstGeom>
            <a:noFill/>
          </p:spPr>
        </p:pic>
        <p:pic>
          <p:nvPicPr>
            <p:cNvPr id="6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3554" y="2573351"/>
              <a:ext cx="2353986" cy="1698622"/>
            </a:xfrm>
            <a:prstGeom prst="rect">
              <a:avLst/>
            </a:prstGeom>
            <a:noFill/>
          </p:spPr>
        </p:pic>
      </p:grpSp>
      <p:grpSp>
        <p:nvGrpSpPr>
          <p:cNvPr id="7" name="组合 6"/>
          <p:cNvGrpSpPr/>
          <p:nvPr/>
        </p:nvGrpSpPr>
        <p:grpSpPr>
          <a:xfrm>
            <a:off x="1297204" y="2166767"/>
            <a:ext cx="2090618" cy="2016223"/>
            <a:chOff x="1133646" y="1856676"/>
            <a:chExt cx="1568531" cy="1512168"/>
          </a:xfrm>
        </p:grpSpPr>
        <p:pic>
          <p:nvPicPr>
            <p:cNvPr id="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646" y="1856676"/>
              <a:ext cx="1568531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02914" y="2203753"/>
              <a:ext cx="1368152" cy="103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KHỞI ĐỘNG	</a:t>
              </a:r>
              <a:endParaRPr lang="zh-CN" altLang="en-US" sz="28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66561" y="3012091"/>
            <a:ext cx="2805267" cy="2705442"/>
            <a:chOff x="3375606" y="1550781"/>
            <a:chExt cx="2104711" cy="2029081"/>
          </a:xfrm>
        </p:grpSpPr>
        <p:pic>
          <p:nvPicPr>
            <p:cNvPr id="1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606" y="1550781"/>
              <a:ext cx="2104711" cy="202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34123" y="2034503"/>
              <a:ext cx="1368152" cy="1061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299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KHÁM PHÁ</a:t>
              </a:r>
              <a:endParaRPr lang="zh-CN" altLang="en-US" sz="4299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3605" y="1279076"/>
            <a:ext cx="3455134" cy="3332185"/>
            <a:chOff x="5796136" y="1363191"/>
            <a:chExt cx="2592288" cy="2499138"/>
          </a:xfrm>
        </p:grpSpPr>
        <p:pic>
          <p:nvPicPr>
            <p:cNvPr id="1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63191"/>
              <a:ext cx="2592288" cy="249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324381" y="2034504"/>
              <a:ext cx="1572894" cy="108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VẬN </a:t>
              </a:r>
            </a:p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DỤNG</a:t>
              </a:r>
              <a:endParaRPr lang="zh-CN" altLang="en-US" sz="44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887641" flipV="1">
            <a:off x="3028006" y="3175487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463943" flipV="1">
            <a:off x="6847467" y="3058058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530709" y="533033"/>
            <a:ext cx="4381814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Các</a:t>
            </a:r>
            <a:r>
              <a:rPr lang="en-US" altLang="zh-CN" sz="4400" i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hoạt</a:t>
            </a:r>
            <a:r>
              <a:rPr lang="en-US" altLang="zh-CN" sz="4400" i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động</a:t>
            </a:r>
            <a:endParaRPr lang="zh-CN" altLang="en-US" sz="4400" i="0" dirty="0">
              <a:ln>
                <a:solidFill>
                  <a:sysClr val="windowText" lastClr="000000"/>
                </a:solidFill>
              </a:ln>
              <a:solidFill>
                <a:srgbClr val="C2082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UTM Netmuc KT" panose="02040603050506020204" pitchFamily="18" charset="0"/>
              <a:ea typeface="方正黑体简体" pitchFamily="2" charset="-122"/>
              <a:cs typeface="Arial" panose="020B0604020202020204" pitchFamily="34" charset="0"/>
            </a:endParaRPr>
          </a:p>
        </p:txBody>
      </p:sp>
      <p:pic>
        <p:nvPicPr>
          <p:cNvPr id="1026" name="Picture 2" descr="Magnifying Gla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752" y="146958"/>
            <a:ext cx="3086481" cy="16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2924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-0.09857 0.227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5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:\我的模板\中国风模板\中国风模板05\宽版\页面2\切片\竹子.png"/>
          <p:cNvPicPr>
            <a:picLocks noChangeAspect="1" noChangeArrowheads="1"/>
          </p:cNvPicPr>
          <p:nvPr/>
        </p:nvPicPr>
        <p:blipFill>
          <a:blip r:embed="rId4"/>
          <a:srcRect b="32238"/>
          <a:stretch>
            <a:fillRect/>
          </a:stretch>
        </p:blipFill>
        <p:spPr bwMode="auto">
          <a:xfrm>
            <a:off x="-8374" y="1981189"/>
            <a:ext cx="4093197" cy="25908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97204" y="824619"/>
            <a:ext cx="9843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1. </a:t>
            </a:r>
            <a:r>
              <a:rPr lang="en-US" altLang="zh-CN" sz="44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Nhà</a:t>
            </a: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Hồ</a:t>
            </a: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thành</a:t>
            </a: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lập</a:t>
            </a: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vào</a:t>
            </a: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năm</a:t>
            </a: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nào</a:t>
            </a:r>
            <a:r>
              <a:rPr lang="en-US" altLang="zh-CN" sz="4400" b="1" i="1" dirty="0">
                <a:solidFill>
                  <a:srgbClr val="C00000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?</a:t>
            </a:r>
            <a:endParaRPr lang="zh-CN" altLang="en-US" sz="4400" b="1" i="1" dirty="0">
              <a:solidFill>
                <a:srgbClr val="C00000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094660" y="1485901"/>
            <a:ext cx="2778602" cy="1443144"/>
            <a:chOff x="1331640" y="1337214"/>
            <a:chExt cx="1512168" cy="677295"/>
          </a:xfrm>
        </p:grpSpPr>
        <p:pic>
          <p:nvPicPr>
            <p:cNvPr id="8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1337214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588902" y="1536123"/>
              <a:ext cx="883900" cy="2768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Năm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1398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094659" y="4894941"/>
            <a:ext cx="2778602" cy="1443144"/>
            <a:chOff x="3425366" y="1337213"/>
            <a:chExt cx="1512168" cy="677295"/>
          </a:xfrm>
        </p:grpSpPr>
        <p:pic>
          <p:nvPicPr>
            <p:cNvPr id="11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425366" y="1337213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663973" y="1511636"/>
              <a:ext cx="883900" cy="2768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Năm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1406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094660" y="2651895"/>
            <a:ext cx="2778602" cy="1443144"/>
            <a:chOff x="1979712" y="2311934"/>
            <a:chExt cx="1512168" cy="677295"/>
          </a:xfrm>
        </p:grpSpPr>
        <p:pic>
          <p:nvPicPr>
            <p:cNvPr id="29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79712" y="2311934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2236974" y="2495762"/>
              <a:ext cx="883900" cy="2768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Năm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1400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094660" y="3823449"/>
            <a:ext cx="2778602" cy="1443144"/>
            <a:chOff x="1331640" y="3090375"/>
            <a:chExt cx="1512168" cy="677295"/>
          </a:xfrm>
        </p:grpSpPr>
        <p:pic>
          <p:nvPicPr>
            <p:cNvPr id="32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3090375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1588902" y="3266980"/>
              <a:ext cx="883900" cy="2768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Năm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1402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2" descr="Đông Đô thời nhà Hồ và Đông Quan thời thuộc Minh – Hoàng Thành Thăng L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" descr="Những giai thoại tình ái ly kỳ của Hồ Quý L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406" y="1727943"/>
            <a:ext cx="4959777" cy="41910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3B56D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7596554" y="6014919"/>
            <a:ext cx="3165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UTM Netmuc KT" panose="02040603050506020204" pitchFamily="18" charset="0"/>
              </a:rPr>
              <a:t>Hồ</a:t>
            </a:r>
            <a:r>
              <a:rPr lang="en-US" sz="3600" dirty="0"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latin typeface="UTM Netmuc KT" panose="02040603050506020204" pitchFamily="18" charset="0"/>
              </a:rPr>
              <a:t>Quý</a:t>
            </a:r>
            <a:r>
              <a:rPr lang="en-US" sz="3600" dirty="0">
                <a:latin typeface="UTM Netmuc KT" panose="02040603050506020204" pitchFamily="18" charset="0"/>
              </a:rPr>
              <a:t> Ly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38224" y="1640516"/>
            <a:ext cx="1000527" cy="964923"/>
            <a:chOff x="2038224" y="1640516"/>
            <a:chExt cx="1000527" cy="964923"/>
          </a:xfrm>
        </p:grpSpPr>
        <p:pic>
          <p:nvPicPr>
            <p:cNvPr id="2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32981" y="4012255"/>
            <a:ext cx="1000527" cy="964923"/>
            <a:chOff x="2038224" y="1640516"/>
            <a:chExt cx="1000527" cy="964923"/>
          </a:xfrm>
        </p:grpSpPr>
        <p:pic>
          <p:nvPicPr>
            <p:cNvPr id="35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032980" y="2826385"/>
            <a:ext cx="1000527" cy="964923"/>
            <a:chOff x="2038224" y="1640516"/>
            <a:chExt cx="1000527" cy="964923"/>
          </a:xfrm>
        </p:grpSpPr>
        <p:pic>
          <p:nvPicPr>
            <p:cNvPr id="3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B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966008" y="5134051"/>
            <a:ext cx="1000527" cy="964923"/>
            <a:chOff x="2038224" y="1640516"/>
            <a:chExt cx="1000527" cy="964923"/>
          </a:xfrm>
        </p:grpSpPr>
        <p:pic>
          <p:nvPicPr>
            <p:cNvPr id="4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D</a:t>
              </a:r>
            </a:p>
          </p:txBody>
        </p:sp>
      </p:grpSp>
      <p:sp>
        <p:nvSpPr>
          <p:cNvPr id="16" name="AutoShape 6" descr="✔️ Check Mark - Royalty-Free GIF - Animated Sticker - Free PNG - Animated  Ic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3" y="2579216"/>
            <a:ext cx="1330569" cy="133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235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:\我的模板\中国风模板\中国风模板05\宽版\页面2\切片\竹子.png"/>
          <p:cNvPicPr>
            <a:picLocks noChangeAspect="1" noChangeArrowheads="1"/>
          </p:cNvPicPr>
          <p:nvPr/>
        </p:nvPicPr>
        <p:blipFill>
          <a:blip r:embed="rId4"/>
          <a:srcRect b="32238"/>
          <a:stretch>
            <a:fillRect/>
          </a:stretch>
        </p:blipFill>
        <p:spPr bwMode="auto">
          <a:xfrm>
            <a:off x="-8374" y="1981189"/>
            <a:ext cx="4093197" cy="25908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38767" y="535722"/>
            <a:ext cx="9843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2.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Kinh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đô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nhà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Hồ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có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tên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gọi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là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b="1" i="1" dirty="0" err="1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gì</a:t>
            </a:r>
            <a:r>
              <a:rPr lang="en-US" altLang="zh-CN" sz="4400" b="1" i="1" dirty="0">
                <a:solidFill>
                  <a:srgbClr val="014D75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?</a:t>
            </a:r>
            <a:endParaRPr lang="zh-CN" altLang="en-US" sz="4400" b="1" i="1" dirty="0">
              <a:solidFill>
                <a:srgbClr val="014D75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094660" y="1485901"/>
            <a:ext cx="2778602" cy="1443144"/>
            <a:chOff x="1331640" y="1337214"/>
            <a:chExt cx="1512168" cy="677295"/>
          </a:xfrm>
        </p:grpSpPr>
        <p:pic>
          <p:nvPicPr>
            <p:cNvPr id="8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1337214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588902" y="1536123"/>
              <a:ext cx="1056632" cy="216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Thăng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Long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094659" y="4894941"/>
            <a:ext cx="2778602" cy="1443144"/>
            <a:chOff x="3425366" y="1337213"/>
            <a:chExt cx="1512168" cy="677295"/>
          </a:xfrm>
        </p:grpSpPr>
        <p:pic>
          <p:nvPicPr>
            <p:cNvPr id="11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425366" y="1337213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663973" y="1511636"/>
              <a:ext cx="797534" cy="216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Đông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Đô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094660" y="2651895"/>
            <a:ext cx="2778602" cy="1443144"/>
            <a:chOff x="1979712" y="2311934"/>
            <a:chExt cx="1512168" cy="677295"/>
          </a:xfrm>
        </p:grpSpPr>
        <p:pic>
          <p:nvPicPr>
            <p:cNvPr id="29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79712" y="2311934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2236974" y="2495762"/>
              <a:ext cx="684996" cy="216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Hoa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Lư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094660" y="3823449"/>
            <a:ext cx="2778602" cy="1443144"/>
            <a:chOff x="1331640" y="3090375"/>
            <a:chExt cx="1512168" cy="677295"/>
          </a:xfrm>
        </p:grpSpPr>
        <p:pic>
          <p:nvPicPr>
            <p:cNvPr id="32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3090375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1588902" y="3266980"/>
              <a:ext cx="658825" cy="2166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Tây</a:t>
              </a:r>
              <a:r>
                <a:rPr lang="en-US" altLang="zh-CN" sz="24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400" b="1" i="1" dirty="0" err="1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Đô</a:t>
              </a:r>
              <a:endParaRPr lang="zh-CN" altLang="en-US" sz="24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2" descr="Đông Đô thời nhà Hồ và Đông Quan thời thuộc Minh – Hoàng Thành Thăng Lo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96554" y="6014919"/>
            <a:ext cx="3165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UTM Netmuc KT" panose="02040603050506020204" pitchFamily="18" charset="0"/>
              </a:rPr>
              <a:t>Thành</a:t>
            </a:r>
            <a:r>
              <a:rPr lang="en-US" sz="3600" dirty="0"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latin typeface="UTM Netmuc KT" panose="02040603050506020204" pitchFamily="18" charset="0"/>
              </a:rPr>
              <a:t>Tây</a:t>
            </a:r>
            <a:r>
              <a:rPr lang="en-US" sz="3600" dirty="0"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latin typeface="UTM Netmuc KT" panose="02040603050506020204" pitchFamily="18" charset="0"/>
              </a:rPr>
              <a:t>Đô</a:t>
            </a:r>
            <a:endParaRPr lang="en-US" sz="3600" dirty="0">
              <a:latin typeface="UTM Netmuc KT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038224" y="1640516"/>
            <a:ext cx="1000527" cy="964923"/>
            <a:chOff x="2038224" y="1640516"/>
            <a:chExt cx="1000527" cy="964923"/>
          </a:xfrm>
        </p:grpSpPr>
        <p:pic>
          <p:nvPicPr>
            <p:cNvPr id="2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32981" y="4012255"/>
            <a:ext cx="1000527" cy="964923"/>
            <a:chOff x="2038224" y="1640516"/>
            <a:chExt cx="1000527" cy="964923"/>
          </a:xfrm>
        </p:grpSpPr>
        <p:pic>
          <p:nvPicPr>
            <p:cNvPr id="35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032980" y="2826385"/>
            <a:ext cx="1000527" cy="964923"/>
            <a:chOff x="2038224" y="1640516"/>
            <a:chExt cx="1000527" cy="964923"/>
          </a:xfrm>
        </p:grpSpPr>
        <p:pic>
          <p:nvPicPr>
            <p:cNvPr id="3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B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966008" y="5134051"/>
            <a:ext cx="1000527" cy="964923"/>
            <a:chOff x="2038224" y="1640516"/>
            <a:chExt cx="1000527" cy="964923"/>
          </a:xfrm>
        </p:grpSpPr>
        <p:pic>
          <p:nvPicPr>
            <p:cNvPr id="4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D</a:t>
              </a:r>
            </a:p>
          </p:txBody>
        </p:sp>
      </p:grpSp>
      <p:sp>
        <p:nvSpPr>
          <p:cNvPr id="16" name="AutoShape 6" descr="✔️ Check Mark - Royalty-Free GIF - Animated Sticker - Free PNG - Animated  Ic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82" y="3737363"/>
            <a:ext cx="1330569" cy="1330569"/>
          </a:xfrm>
          <a:prstGeom prst="rect">
            <a:avLst/>
          </a:prstGeom>
        </p:spPr>
      </p:pic>
      <p:pic>
        <p:nvPicPr>
          <p:cNvPr id="34" name="Picture 4" descr="Di sản Văn hóa thế giới Thành Nhà Hồ được trùng tu những hạng mục nào?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089" y="1640516"/>
            <a:ext cx="5316788" cy="4272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3806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I:\我的模板\中国风模板\中国风模板05\宽版\页面2\切片\竹子.png"/>
          <p:cNvPicPr>
            <a:picLocks noChangeAspect="1" noChangeArrowheads="1"/>
          </p:cNvPicPr>
          <p:nvPr/>
        </p:nvPicPr>
        <p:blipFill>
          <a:blip r:embed="rId4"/>
          <a:srcRect b="32238"/>
          <a:stretch>
            <a:fillRect/>
          </a:stretch>
        </p:blipFill>
        <p:spPr bwMode="auto">
          <a:xfrm>
            <a:off x="-8374" y="1981189"/>
            <a:ext cx="4093197" cy="259084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2040" y="276822"/>
            <a:ext cx="1230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3. </a:t>
            </a:r>
            <a:r>
              <a:rPr lang="en-US" altLang="zh-CN" sz="4000" b="1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Giặc</a:t>
            </a: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Minh </a:t>
            </a:r>
            <a:r>
              <a:rPr lang="en-US" altLang="zh-CN" sz="4000" b="1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xâm</a:t>
            </a: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lược</a:t>
            </a: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nước</a:t>
            </a: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ta </a:t>
            </a:r>
            <a:r>
              <a:rPr lang="en-US" altLang="zh-CN" sz="4000" b="1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vào</a:t>
            </a: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năm</a:t>
            </a: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 </a:t>
            </a:r>
            <a:r>
              <a:rPr lang="en-US" altLang="zh-CN" sz="4000" b="1" i="1" dirty="0" err="1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nào</a:t>
            </a:r>
            <a:r>
              <a:rPr lang="en-US" altLang="zh-CN" sz="4000" b="1" i="1" dirty="0">
                <a:solidFill>
                  <a:srgbClr val="C20827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rPr>
              <a:t>?</a:t>
            </a:r>
            <a:endParaRPr lang="zh-CN" altLang="en-US" sz="4000" b="1" i="1" dirty="0">
              <a:solidFill>
                <a:srgbClr val="C20827"/>
              </a:solidFill>
              <a:latin typeface="Arial" panose="020B0604020202020204" pitchFamily="34" charset="0"/>
              <a:ea typeface="华文隶书" pitchFamily="2" charset="-122"/>
              <a:cs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346514" y="1544090"/>
            <a:ext cx="2778602" cy="1443144"/>
            <a:chOff x="1331640" y="1337214"/>
            <a:chExt cx="1512168" cy="677295"/>
          </a:xfrm>
        </p:grpSpPr>
        <p:pic>
          <p:nvPicPr>
            <p:cNvPr id="8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1337214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588902" y="1536123"/>
              <a:ext cx="596013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1398</a:t>
              </a:r>
              <a:endParaRPr lang="zh-CN" altLang="en-US" sz="32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346513" y="4953130"/>
            <a:ext cx="2778602" cy="1443144"/>
            <a:chOff x="3425366" y="1337213"/>
            <a:chExt cx="1512168" cy="677295"/>
          </a:xfrm>
        </p:grpSpPr>
        <p:pic>
          <p:nvPicPr>
            <p:cNvPr id="11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425366" y="1337213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663973" y="1511636"/>
              <a:ext cx="596013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1406</a:t>
              </a:r>
              <a:endParaRPr lang="zh-CN" altLang="en-US" sz="32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346514" y="2710084"/>
            <a:ext cx="2778602" cy="1443144"/>
            <a:chOff x="1979712" y="2311934"/>
            <a:chExt cx="1512168" cy="677295"/>
          </a:xfrm>
        </p:grpSpPr>
        <p:pic>
          <p:nvPicPr>
            <p:cNvPr id="29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79712" y="2311934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2236974" y="2495762"/>
              <a:ext cx="596013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1400</a:t>
              </a:r>
              <a:endParaRPr lang="zh-CN" altLang="en-US" sz="32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346514" y="3881638"/>
            <a:ext cx="2778602" cy="1443144"/>
            <a:chOff x="1331640" y="3090375"/>
            <a:chExt cx="1512168" cy="677295"/>
          </a:xfrm>
        </p:grpSpPr>
        <p:pic>
          <p:nvPicPr>
            <p:cNvPr id="32" name="Picture 3" descr="C:\Users\zjd\Desktop\未标题-1.png"/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31640" y="3090375"/>
              <a:ext cx="1512168" cy="677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1588902" y="3266980"/>
              <a:ext cx="596013" cy="27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3200" b="1" i="1" dirty="0">
                  <a:solidFill>
                    <a:srgbClr val="17440C"/>
                  </a:solidFill>
                  <a:latin typeface="Arial" panose="020B0604020202020204" pitchFamily="34" charset="0"/>
                  <a:ea typeface="华文隶书" pitchFamily="2" charset="-122"/>
                  <a:cs typeface="Arial" panose="020B0604020202020204" pitchFamily="34" charset="0"/>
                </a:rPr>
                <a:t>1402</a:t>
              </a:r>
              <a:endParaRPr lang="zh-CN" altLang="en-US" sz="3200" b="1" i="1" dirty="0">
                <a:solidFill>
                  <a:srgbClr val="17440C"/>
                </a:solidFill>
                <a:latin typeface="Arial" panose="020B0604020202020204" pitchFamily="34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3" name="AutoShape 2" descr="Đông Đô thời nhà Hồ và Đông Quan thời thuộc Minh – Hoàng Thành Thăng Long"/>
          <p:cNvSpPr>
            <a:spLocks noChangeAspect="1" noChangeArrowheads="1"/>
          </p:cNvSpPr>
          <p:nvPr/>
        </p:nvSpPr>
        <p:spPr bwMode="auto">
          <a:xfrm>
            <a:off x="-592571" y="-8627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290078" y="1698705"/>
            <a:ext cx="1000527" cy="964923"/>
            <a:chOff x="2038224" y="1640516"/>
            <a:chExt cx="1000527" cy="964923"/>
          </a:xfrm>
        </p:grpSpPr>
        <p:pic>
          <p:nvPicPr>
            <p:cNvPr id="2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84835" y="4070444"/>
            <a:ext cx="1000527" cy="964923"/>
            <a:chOff x="2038224" y="1640516"/>
            <a:chExt cx="1000527" cy="964923"/>
          </a:xfrm>
        </p:grpSpPr>
        <p:pic>
          <p:nvPicPr>
            <p:cNvPr id="35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C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284834" y="2884574"/>
            <a:ext cx="1000527" cy="964923"/>
            <a:chOff x="2038224" y="1640516"/>
            <a:chExt cx="1000527" cy="964923"/>
          </a:xfrm>
        </p:grpSpPr>
        <p:pic>
          <p:nvPicPr>
            <p:cNvPr id="3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B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217862" y="5192240"/>
            <a:ext cx="1000527" cy="964923"/>
            <a:chOff x="2038224" y="1640516"/>
            <a:chExt cx="1000527" cy="964923"/>
          </a:xfrm>
        </p:grpSpPr>
        <p:pic>
          <p:nvPicPr>
            <p:cNvPr id="4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8224" y="1640516"/>
              <a:ext cx="1000527" cy="96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2264446" y="1772754"/>
              <a:ext cx="4141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UTM Netmuc KT" panose="02040603050506020204" pitchFamily="18" charset="0"/>
                </a:rPr>
                <a:t>D</a:t>
              </a:r>
            </a:p>
          </p:txBody>
        </p:sp>
      </p:grpSp>
      <p:sp>
        <p:nvSpPr>
          <p:cNvPr id="16" name="AutoShape 6" descr="✔️ Check Mark - Royalty-Free GIF - Animated Sticker - Free PNG - Animated  Icon"/>
          <p:cNvSpPr>
            <a:spLocks noChangeAspect="1" noChangeArrowheads="1"/>
          </p:cNvSpPr>
          <p:nvPr/>
        </p:nvSpPr>
        <p:spPr bwMode="auto">
          <a:xfrm>
            <a:off x="-684646" y="-7833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91" y="4849013"/>
            <a:ext cx="1330569" cy="1330569"/>
          </a:xfrm>
          <a:prstGeom prst="rect">
            <a:avLst/>
          </a:prstGeom>
        </p:spPr>
      </p:pic>
      <p:pic>
        <p:nvPicPr>
          <p:cNvPr id="43" name="Picture 2" descr="Giặc Minh sa lầy khi lộ rõ bộ mặt thật trên đất Việ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667" y="1615596"/>
            <a:ext cx="5746461" cy="42939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1196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528184" y="1812754"/>
            <a:ext cx="7041378" cy="2264830"/>
            <a:chOff x="1394596" y="2573351"/>
            <a:chExt cx="5282944" cy="1698622"/>
          </a:xfrm>
        </p:grpSpPr>
        <p:pic>
          <p:nvPicPr>
            <p:cNvPr id="5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94596" y="2573351"/>
              <a:ext cx="2353986" cy="1698622"/>
            </a:xfrm>
            <a:prstGeom prst="rect">
              <a:avLst/>
            </a:prstGeom>
            <a:noFill/>
          </p:spPr>
        </p:pic>
        <p:pic>
          <p:nvPicPr>
            <p:cNvPr id="6" name="Picture 4" descr="I:\我的模板\中国风模板\中国风模板05\宽版\页面4\切片\花窗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3554" y="2573351"/>
              <a:ext cx="2353986" cy="1698622"/>
            </a:xfrm>
            <a:prstGeom prst="rect">
              <a:avLst/>
            </a:prstGeom>
            <a:noFill/>
          </p:spPr>
        </p:pic>
      </p:grpSp>
      <p:grpSp>
        <p:nvGrpSpPr>
          <p:cNvPr id="7" name="组合 6"/>
          <p:cNvGrpSpPr/>
          <p:nvPr/>
        </p:nvGrpSpPr>
        <p:grpSpPr>
          <a:xfrm>
            <a:off x="1297204" y="2166767"/>
            <a:ext cx="2090618" cy="2016223"/>
            <a:chOff x="1133646" y="1856676"/>
            <a:chExt cx="1568531" cy="1512168"/>
          </a:xfrm>
        </p:grpSpPr>
        <p:pic>
          <p:nvPicPr>
            <p:cNvPr id="8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646" y="1856676"/>
              <a:ext cx="1568531" cy="1512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02914" y="2203753"/>
              <a:ext cx="1368152" cy="1038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KHỞI ĐỘNG	</a:t>
              </a:r>
              <a:endParaRPr lang="zh-CN" altLang="en-US" sz="28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66561" y="3012091"/>
            <a:ext cx="2805267" cy="2705442"/>
            <a:chOff x="3375606" y="1550781"/>
            <a:chExt cx="2104711" cy="2029081"/>
          </a:xfrm>
        </p:grpSpPr>
        <p:pic>
          <p:nvPicPr>
            <p:cNvPr id="11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606" y="1550781"/>
              <a:ext cx="2104711" cy="2029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734123" y="2034503"/>
              <a:ext cx="1368152" cy="1061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299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KHÁM PHÁ</a:t>
              </a:r>
              <a:endParaRPr lang="zh-CN" altLang="en-US" sz="4299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3605" y="1279076"/>
            <a:ext cx="3455134" cy="3332185"/>
            <a:chOff x="5796136" y="1363191"/>
            <a:chExt cx="2592288" cy="2499138"/>
          </a:xfrm>
        </p:grpSpPr>
        <p:pic>
          <p:nvPicPr>
            <p:cNvPr id="14" name="Picture 2" descr="C:\Users\zjd\Desktop\Nipic_3702205_20091124134507402850.pn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63191"/>
              <a:ext cx="2592288" cy="2499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324381" y="2034504"/>
              <a:ext cx="1572894" cy="1084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CỦNG</a:t>
              </a:r>
            </a:p>
            <a:p>
              <a:pPr algn="ctr" defTabSz="91421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400" i="1" dirty="0">
                  <a:latin typeface="UTM Netmuc KT" panose="02040603050506020204" pitchFamily="18" charset="0"/>
                  <a:ea typeface="华文隶书" pitchFamily="2" charset="-122"/>
                  <a:cs typeface="Arial" panose="020B0604020202020204" pitchFamily="34" charset="0"/>
                </a:rPr>
                <a:t>CỐ</a:t>
              </a:r>
              <a:endParaRPr lang="zh-CN" altLang="en-US" sz="4400" i="1" dirty="0">
                <a:latin typeface="UTM Netmuc KT" panose="02040603050506020204" pitchFamily="18" charset="0"/>
                <a:ea typeface="华文隶书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6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887641" flipV="1">
            <a:off x="3028006" y="3175487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zjd\Desktop\Nipic_2979770_20091213080916990658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463943" flipV="1">
            <a:off x="6847467" y="3058058"/>
            <a:ext cx="1383272" cy="13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530709" y="533033"/>
            <a:ext cx="4381814" cy="8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889" tIns="60944" rIns="121889" bIns="60944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defTabSz="914217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Các</a:t>
            </a:r>
            <a:r>
              <a:rPr lang="en-US" altLang="zh-CN" sz="4400" i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hoạt</a:t>
            </a:r>
            <a:r>
              <a:rPr lang="en-US" altLang="zh-CN" sz="4400" i="0" dirty="0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 </a:t>
            </a:r>
            <a:r>
              <a:rPr lang="en-US" altLang="zh-CN" sz="4400" i="0" dirty="0" err="1">
                <a:ln>
                  <a:solidFill>
                    <a:sysClr val="windowText" lastClr="000000"/>
                  </a:solidFill>
                </a:ln>
                <a:solidFill>
                  <a:srgbClr val="C2082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Netmuc KT" panose="02040603050506020204" pitchFamily="18" charset="0"/>
                <a:ea typeface="方正黑体简体" pitchFamily="2" charset="-122"/>
                <a:cs typeface="Arial" panose="020B0604020202020204" pitchFamily="34" charset="0"/>
              </a:rPr>
              <a:t>động</a:t>
            </a:r>
            <a:endParaRPr lang="zh-CN" altLang="en-US" sz="4400" i="0" dirty="0">
              <a:ln>
                <a:solidFill>
                  <a:sysClr val="windowText" lastClr="000000"/>
                </a:solidFill>
              </a:ln>
              <a:solidFill>
                <a:srgbClr val="C2082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UTM Netmuc KT" panose="02040603050506020204" pitchFamily="18" charset="0"/>
              <a:ea typeface="方正黑体简体" pitchFamily="2" charset="-122"/>
              <a:cs typeface="Arial" panose="020B0604020202020204" pitchFamily="34" charset="0"/>
            </a:endParaRPr>
          </a:p>
        </p:txBody>
      </p:sp>
      <p:pic>
        <p:nvPicPr>
          <p:cNvPr id="1026" name="Picture 2" descr="Magnifying Glas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299" y="1528755"/>
            <a:ext cx="3086481" cy="16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263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07407E-6 L 0.30769 0.4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Box 190"/>
          <p:cNvSpPr txBox="1">
            <a:spLocks noChangeArrowheads="1"/>
          </p:cNvSpPr>
          <p:nvPr/>
        </p:nvSpPr>
        <p:spPr bwMode="auto">
          <a:xfrm>
            <a:off x="0" y="643920"/>
            <a:ext cx="6071028" cy="177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26" tIns="54412" rIns="108826" bIns="54412">
            <a:spAutoFit/>
          </a:bodyPr>
          <a:lstStyle>
            <a:lvl1pPr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815975" eaLnBrk="0" hangingPunct="0"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i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815812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3600" b="1" dirty="0">
                <a:solidFill>
                  <a:srgbClr val="C20827"/>
                </a:solidFill>
                <a:ea typeface="楷体" pitchFamily="49" charset="-122"/>
              </a:rPr>
              <a:t>NƯỚC ĐẠI VIỆT BUỔI ĐẦU THỜI HẬU LÊ           (THẾ KỈ XV)</a:t>
            </a:r>
            <a:endParaRPr lang="zh-CN" altLang="en-US" sz="3600" b="1" dirty="0">
              <a:solidFill>
                <a:srgbClr val="C20827"/>
              </a:solidFill>
              <a:ea typeface="楷体" pitchFamily="49" charset="-122"/>
            </a:endParaRPr>
          </a:p>
        </p:txBody>
      </p:sp>
      <p:pic>
        <p:nvPicPr>
          <p:cNvPr id="41988" name="Picture 4" descr="https://upload.wikimedia.org/wikipedia/commons/thumb/b/be/Vietnam_%281500%29.png/400px-Vietnam_%281500%29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484" y="1230923"/>
            <a:ext cx="5713678" cy="47566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990" name="Picture 6" descr="Giải Lịch Sử 4 NƯỚC ĐẠI VIỆT BUỔI ĐẦU THỜI HẬU LÊ ( Thế kỉ XV) | Dạy Học Tố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7613">
            <a:off x="1656410" y="2623163"/>
            <a:ext cx="2930318" cy="39559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432152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2193680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紫色科技演示模板">
  <a:themeElements>
    <a:clrScheme name="紫色科技演示模板 1">
      <a:dk1>
        <a:srgbClr val="000000"/>
      </a:dk1>
      <a:lt1>
        <a:srgbClr val="FFFFFF"/>
      </a:lt1>
      <a:dk2>
        <a:srgbClr val="000066"/>
      </a:dk2>
      <a:lt2>
        <a:srgbClr val="969696"/>
      </a:lt2>
      <a:accent1>
        <a:srgbClr val="33CCCC"/>
      </a:accent1>
      <a:accent2>
        <a:srgbClr val="5B94E1"/>
      </a:accent2>
      <a:accent3>
        <a:srgbClr val="FFFFFF"/>
      </a:accent3>
      <a:accent4>
        <a:srgbClr val="000000"/>
      </a:accent4>
      <a:accent5>
        <a:srgbClr val="ADE2E2"/>
      </a:accent5>
      <a:accent6>
        <a:srgbClr val="5286CC"/>
      </a:accent6>
      <a:hlink>
        <a:srgbClr val="CCCCFF"/>
      </a:hlink>
      <a:folHlink>
        <a:srgbClr val="CCECFF"/>
      </a:folHlink>
    </a:clrScheme>
    <a:fontScheme name="紫色科技演示模板">
      <a:majorFont>
        <a:latin typeface="Verdana"/>
        <a:ea typeface="微软雅黑"/>
        <a:cs typeface=""/>
      </a:majorFont>
      <a:minorFont>
        <a:latin typeface="Verdana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7961" dir="2700000" algn="ctr" rotWithShape="0">
            <a:schemeClr val="tx1">
              <a:gamma/>
              <a:shade val="60000"/>
              <a:invGamma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紫色科技演示模板 1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33CCCC"/>
        </a:accent1>
        <a:accent2>
          <a:srgbClr val="5B94E1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5286CC"/>
        </a:accent6>
        <a:hlink>
          <a:srgbClr val="CCCC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紫色科技演示模板 2">
        <a:dk1>
          <a:srgbClr val="000000"/>
        </a:dk1>
        <a:lt1>
          <a:srgbClr val="FFFFFF"/>
        </a:lt1>
        <a:dk2>
          <a:srgbClr val="004644"/>
        </a:dk2>
        <a:lt2>
          <a:srgbClr val="969696"/>
        </a:lt2>
        <a:accent1>
          <a:srgbClr val="CCCC00"/>
        </a:accent1>
        <a:accent2>
          <a:srgbClr val="4B9191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438383"/>
        </a:accent6>
        <a:hlink>
          <a:srgbClr val="B1C9C9"/>
        </a:hlink>
        <a:folHlink>
          <a:srgbClr val="CC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紫色科技演示模板 3">
        <a:dk1>
          <a:srgbClr val="000000"/>
        </a:dk1>
        <a:lt1>
          <a:srgbClr val="FFFFFF"/>
        </a:lt1>
        <a:dk2>
          <a:srgbClr val="32147E"/>
        </a:dk2>
        <a:lt2>
          <a:srgbClr val="969696"/>
        </a:lt2>
        <a:accent1>
          <a:srgbClr val="99CC00"/>
        </a:accent1>
        <a:accent2>
          <a:srgbClr val="836CF8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7661E1"/>
        </a:accent6>
        <a:hlink>
          <a:srgbClr val="99CCFF"/>
        </a:hlink>
        <a:folHlink>
          <a:srgbClr val="CC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1132</Words>
  <Application>Microsoft Office PowerPoint</Application>
  <PresentationFormat>Widescreen</PresentationFormat>
  <Paragraphs>182</Paragraphs>
  <Slides>23</Slides>
  <Notes>23</Notes>
  <HiddenSlides>0</HiddenSlides>
  <MMClips>1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Calibri</vt:lpstr>
      <vt:lpstr>Wingdings</vt:lpstr>
      <vt:lpstr>UTM Deutsch Gothic</vt:lpstr>
      <vt:lpstr>UTM Ambrose</vt:lpstr>
      <vt:lpstr>Arial</vt:lpstr>
      <vt:lpstr>UTM Neutra</vt:lpstr>
      <vt:lpstr>UTM Netmuc KT</vt:lpstr>
      <vt:lpstr>UTM Scriptina KT</vt:lpstr>
      <vt:lpstr>Calibri Light</vt:lpstr>
      <vt:lpstr>Verdana</vt:lpstr>
      <vt:lpstr>Times New Roman</vt:lpstr>
      <vt:lpstr>UTM Demian KT</vt:lpstr>
      <vt:lpstr>Office Theme</vt:lpstr>
      <vt:lpstr>紫色科技演示模板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35</cp:revision>
  <dcterms:created xsi:type="dcterms:W3CDTF">2022-01-04T05:55:07Z</dcterms:created>
  <dcterms:modified xsi:type="dcterms:W3CDTF">2023-07-23T10:23:09Z</dcterms:modified>
</cp:coreProperties>
</file>