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sldIdLst>
    <p:sldId id="256" r:id="rId4"/>
    <p:sldId id="270" r:id="rId5"/>
    <p:sldId id="281" r:id="rId6"/>
    <p:sldId id="260" r:id="rId7"/>
    <p:sldId id="259" r:id="rId8"/>
    <p:sldId id="261" r:id="rId9"/>
    <p:sldId id="277" r:id="rId10"/>
    <p:sldId id="264" r:id="rId11"/>
    <p:sldId id="285" r:id="rId12"/>
    <p:sldId id="286" r:id="rId13"/>
    <p:sldId id="287" r:id="rId14"/>
    <p:sldId id="266" r:id="rId15"/>
    <p:sldId id="282" r:id="rId16"/>
    <p:sldId id="268" r:id="rId17"/>
    <p:sldId id="288" r:id="rId18"/>
    <p:sldId id="269" r:id="rId19"/>
    <p:sldId id="271" r:id="rId20"/>
    <p:sldId id="289" r:id="rId21"/>
    <p:sldId id="290" r:id="rId22"/>
    <p:sldId id="272" r:id="rId23"/>
    <p:sldId id="267" r:id="rId24"/>
    <p:sldId id="273" r:id="rId25"/>
    <p:sldId id="279" r:id="rId26"/>
    <p:sldId id="276" r:id="rId27"/>
    <p:sldId id="284" r:id="rId2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B06C3E"/>
    <a:srgbClr val="FCF7E3"/>
    <a:srgbClr val="653210"/>
    <a:srgbClr val="FFF9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2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jieri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B96367-B3A1-4FAA-9855-793EB5F4A3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04C45BC-A8DA-41C5-8C72-14382B1597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678B73-2387-42F1-B51B-C78B6EA2F1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14CFBC-58B0-4C5D-91F0-7AF806E1B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D1B0DC4-0463-470E-99CD-E11ED445F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9286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A890DA-8199-4B47-8924-F9E27DF06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726CDFB-96D1-4E2E-9267-835C5D7AD4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1C721D-052A-4A61-A37B-4BF737E48E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8786C56-E9BE-411D-B13A-533E1603A0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13A0988-A182-4CFE-ABAA-1C46D356A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0D4DED2-65F9-4D21-AB4C-9B8F0AA96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4580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D7565D-F5E3-4B2F-95C7-8597B1BCF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93BB3DC-42B3-4A04-8DAD-E91BFEF1C4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0CFD9B-330D-4FCE-954A-B22E94F56A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CFCDD5F-6071-4A1D-A6DB-8F40981E5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6AA5C96-0D7D-49B7-A0E1-35242CEA0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3003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AB79F9A-99D7-4D37-A099-B155B76287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658A96-5138-4CD9-827A-8A89BE7D31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2226A5-27EB-4465-AE8F-E936BC5B00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0667A8A-742D-42FD-8682-27F39F575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4A4C51-AFC6-425D-A2DF-3B9A5C37D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4626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B96367-B3A1-4FAA-9855-793EB5F4A3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04C45BC-A8DA-41C5-8C72-14382B1597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678B73-2387-42F1-B51B-C78B6EA2F1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14CFBC-58B0-4C5D-91F0-7AF806E1B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D1B0DC4-0463-470E-99CD-E11ED445F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9824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1F3142-081E-4A14-A836-451E126EA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3839F1-3C85-42A5-A507-C501A9079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168DB7-797F-40DD-9C3A-C33A4A026F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F24AA37-88A1-4607-93E1-3C629C861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956B922-DCD3-4953-BA8C-E7DF51347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2739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CA621C-C1FA-41DB-AB51-4D2B588C5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E794BED-3139-4120-ABB9-54FAF77E4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B7F1055-1717-4F96-8499-5C4121FF6F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C15731-50AD-4310-8152-56B184DF5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B441DE-64C3-435A-9EB2-374BA697C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8353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704E1C-8EB2-4523-ABA8-3B33B74CE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3EED9A-820A-4C81-9F8C-A95AB4C743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5295E2B-E898-4184-B856-3ED5A72462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43CA20A-81BC-4F22-9249-4CDFB3D184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4A5F470-9B06-4EA6-8EB5-03CE9CDBF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20549D9-F23B-4687-9235-3E5685A2C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9050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E06E65-EF7B-49BA-838C-ECB5682E9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E9AB878-E8D6-4913-AAC9-EB4DA300A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014C5A2-9077-42B0-BBF6-07402078F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1718F37-2884-481E-A3A9-BED1571476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1973291-C8A0-4C84-970C-2046AE0437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C1E4BC9-40BB-4BF6-AD9A-FF011CC7D0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60289C9-B3BD-4A3A-939E-624BB457F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4D35BB6-B9C9-4622-A0F6-41FCED816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3448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A1136-B371-424C-B423-2A649DA18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B22CEC5-A753-4E07-8110-FAA99F8D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DEFF429-2417-4C48-BB63-09E22856F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416FD3E-3060-4234-8FD8-1F464EF2C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329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DC4ED2A-EE37-4E75-BAF3-0896F4DB7F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4FECF55-7803-4178-ABF8-636960924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F1529DA-ACDB-46BB-A391-C52F10598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342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1F3142-081E-4A14-A836-451E126EA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3839F1-3C85-42A5-A507-C501A9079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168DB7-797F-40DD-9C3A-C33A4A026F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F24AA37-88A1-4607-93E1-3C629C861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956B922-DCD3-4953-BA8C-E7DF51347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03342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2EF69D-AFB6-4C3C-9F76-F169F4151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94A54B8-81F9-4AD4-A97E-50980CE77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955E496-4D09-4E0E-9B31-0E78334633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8FE1CD1-32A2-4F3E-A722-5CB46D290C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D56418-C15B-4F78-BAFD-28F30F1C0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D8E97B0-3186-44B2-817B-1356352F9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1552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A890DA-8199-4B47-8924-F9E27DF06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726CDFB-96D1-4E2E-9267-835C5D7AD4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1C721D-052A-4A61-A37B-4BF737E48E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8786C56-E9BE-411D-B13A-533E1603A0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13A0988-A182-4CFE-ABAA-1C46D356A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0D4DED2-65F9-4D21-AB4C-9B8F0AA96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7622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D7565D-F5E3-4B2F-95C7-8597B1BCF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93BB3DC-42B3-4A04-8DAD-E91BFEF1C4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0CFD9B-330D-4FCE-954A-B22E94F56A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CFCDD5F-6071-4A1D-A6DB-8F40981E5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6AA5C96-0D7D-49B7-A0E1-35242CEA0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5272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AB79F9A-99D7-4D37-A099-B155B76287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658A96-5138-4CD9-827A-8A89BE7D31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2226A5-27EB-4465-AE8F-E936BC5B00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0667A8A-742D-42FD-8682-27F39F575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4A4C51-AFC6-425D-A2DF-3B9A5C37D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2422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2023/7/23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0798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2023/7/23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37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3070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CA621C-C1FA-41DB-AB51-4D2B588C5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E794BED-3139-4120-ABB9-54FAF77E4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B7F1055-1717-4F96-8499-5C4121FF6F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C15731-50AD-4310-8152-56B184DF5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B441DE-64C3-435A-9EB2-374BA697C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2320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704E1C-8EB2-4523-ABA8-3B33B74CE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3EED9A-820A-4C81-9F8C-A95AB4C743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5295E2B-E898-4184-B856-3ED5A72462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43CA20A-81BC-4F22-9249-4CDFB3D184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4A5F470-9B06-4EA6-8EB5-03CE9CDBF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20549D9-F23B-4687-9235-3E5685A2C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0806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E06E65-EF7B-49BA-838C-ECB5682E9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E9AB878-E8D6-4913-AAC9-EB4DA300A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014C5A2-9077-42B0-BBF6-07402078F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1718F37-2884-481E-A3A9-BED1571476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1973291-C8A0-4C84-970C-2046AE0437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C1E4BC9-40BB-4BF6-AD9A-FF011CC7D0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60289C9-B3BD-4A3A-939E-624BB457F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4D35BB6-B9C9-4622-A0F6-41FCED816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2333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E06E65-EF7B-49BA-838C-ECB5682E9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E9AB878-E8D6-4913-AAC9-EB4DA300A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014C5A2-9077-42B0-BBF6-07402078F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1718F37-2884-481E-A3A9-BED1571476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1973291-C8A0-4C84-970C-2046AE0437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C1E4BC9-40BB-4BF6-AD9A-FF011CC7D0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60289C9-B3BD-4A3A-939E-624BB457F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4D35BB6-B9C9-4622-A0F6-41FCED816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907704" y="6739570"/>
            <a:ext cx="1440159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节日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http://www.1ppt.com/jieri/</a:t>
            </a:r>
          </a:p>
        </p:txBody>
      </p:sp>
    </p:spTree>
    <p:extLst>
      <p:ext uri="{BB962C8B-B14F-4D97-AF65-F5344CB8AC3E}">
        <p14:creationId xmlns:p14="http://schemas.microsoft.com/office/powerpoint/2010/main" val="3709643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A1136-B371-424C-B423-2A649DA18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B22CEC5-A753-4E07-8110-FAA99F8D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DEFF429-2417-4C48-BB63-09E22856F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416FD3E-3060-4234-8FD8-1F464EF2C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3367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DC4ED2A-EE37-4E75-BAF3-0896F4DB7F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4FECF55-7803-4178-ABF8-636960924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F1529DA-ACDB-46BB-A391-C52F10598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803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2EF69D-AFB6-4C3C-9F76-F169F4151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94A54B8-81F9-4AD4-A97E-50980CE77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955E496-4D09-4E0E-9B31-0E78334633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8FE1CD1-32A2-4F3E-A722-5CB46D290C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A7EF63-31EF-429D-9A41-B39277A8D1DA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D56418-C15B-4F78-BAFD-28F30F1C0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D8E97B0-3186-44B2-817B-1356352F9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14C6EA-0B73-4255-8AB9-45B31BBFEA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4290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245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72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4140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45813" y="-1207294"/>
            <a:ext cx="1629020" cy="24145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4487" y="-997744"/>
            <a:ext cx="1629020" cy="2414588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0" y="13822"/>
            <a:ext cx="1953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UTM ViceroyJF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UTM ViceroyJF" panose="02040603050506020204" pitchFamily="18" charset="0"/>
                <a:ea typeface="+mn-ea"/>
                <a:cs typeface="+mn-cs"/>
              </a:rPr>
              <a:t> non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0706100" y="6334780"/>
            <a:ext cx="1953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UTM ViceroyJF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UTM ViceroyJF" panose="02040603050506020204" pitchFamily="18" charset="0"/>
                <a:ea typeface="+mn-ea"/>
                <a:cs typeface="+mn-cs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4020521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2.wdp"/><Relationship Id="rId7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7.png"/><Relationship Id="rId3" Type="http://schemas.openxmlformats.org/officeDocument/2006/relationships/image" Target="../media/image30.svg"/><Relationship Id="rId7" Type="http://schemas.openxmlformats.org/officeDocument/2006/relationships/image" Target="../media/image12.png"/><Relationship Id="rId12" Type="http://schemas.openxmlformats.org/officeDocument/2006/relationships/image" Target="../media/image3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35.svg"/><Relationship Id="rId5" Type="http://schemas.openxmlformats.org/officeDocument/2006/relationships/image" Target="../media/image32.svg"/><Relationship Id="rId10" Type="http://schemas.openxmlformats.org/officeDocument/2006/relationships/image" Target="../media/image34.png"/><Relationship Id="rId4" Type="http://schemas.openxmlformats.org/officeDocument/2006/relationships/image" Target="../media/image31.png"/><Relationship Id="rId9" Type="http://schemas.openxmlformats.org/officeDocument/2006/relationships/image" Target="../media/image33.png"/><Relationship Id="rId14" Type="http://schemas.openxmlformats.org/officeDocument/2006/relationships/image" Target="../media/image8.gif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2.png"/><Relationship Id="rId7" Type="http://schemas.openxmlformats.org/officeDocument/2006/relationships/image" Target="../media/image3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emf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41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emf"/><Relationship Id="rId5" Type="http://schemas.microsoft.com/office/2007/relationships/hdphoto" Target="../media/hdphoto6.wdp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11.png"/><Relationship Id="rId7" Type="http://schemas.openxmlformats.org/officeDocument/2006/relationships/image" Target="../media/image3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12.png"/><Relationship Id="rId9" Type="http://schemas.openxmlformats.org/officeDocument/2006/relationships/image" Target="../media/image8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2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62982623-F549-4A30-8BAF-06B51D0669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831"/>
            <a:ext cx="12192000" cy="684917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BF4F961-4129-47E6-A1C1-72C2019607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800" y="519177"/>
            <a:ext cx="8871096" cy="581964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84225" y="3127731"/>
            <a:ext cx="93602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ln w="19050">
                  <a:solidFill>
                    <a:srgbClr val="FF0066"/>
                  </a:solidFill>
                </a:ln>
                <a:blipFill>
                  <a:blip r:embed="rId4"/>
                  <a:stretch>
                    <a:fillRect/>
                  </a:stretch>
                </a:blip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Rockstone" panose="00000400000000000000" pitchFamily="2" charset="0"/>
              </a:rPr>
              <a:t>DẤU GẠCH NGANG</a:t>
            </a:r>
          </a:p>
        </p:txBody>
      </p:sp>
      <p:grpSp>
        <p:nvGrpSpPr>
          <p:cNvPr id="6" name="组合 7"/>
          <p:cNvGrpSpPr/>
          <p:nvPr/>
        </p:nvGrpSpPr>
        <p:grpSpPr>
          <a:xfrm>
            <a:off x="5083604" y="8831"/>
            <a:ext cx="3997235" cy="2355690"/>
            <a:chOff x="3040073" y="-324446"/>
            <a:chExt cx="4400033" cy="2355690"/>
          </a:xfrm>
        </p:grpSpPr>
        <p:sp>
          <p:nvSpPr>
            <p:cNvPr id="7" name="任意多边形 6"/>
            <p:cNvSpPr/>
            <p:nvPr/>
          </p:nvSpPr>
          <p:spPr>
            <a:xfrm>
              <a:off x="3962397" y="-324446"/>
              <a:ext cx="2338251" cy="1539292"/>
            </a:xfrm>
            <a:custGeom>
              <a:avLst/>
              <a:gdLst>
                <a:gd name="connsiteX0" fmla="*/ 0 w 2338251"/>
                <a:gd name="connsiteY0" fmla="*/ 1254180 h 1254180"/>
                <a:gd name="connsiteX1" fmla="*/ 1188720 w 2338251"/>
                <a:gd name="connsiteY1" fmla="*/ 145 h 1254180"/>
                <a:gd name="connsiteX2" fmla="*/ 2338251 w 2338251"/>
                <a:gd name="connsiteY2" fmla="*/ 1188865 h 125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251" h="1254180">
                  <a:moveTo>
                    <a:pt x="0" y="1254180"/>
                  </a:moveTo>
                  <a:cubicBezTo>
                    <a:pt x="399506" y="632605"/>
                    <a:pt x="799012" y="11031"/>
                    <a:pt x="1188720" y="145"/>
                  </a:cubicBezTo>
                  <a:cubicBezTo>
                    <a:pt x="1578428" y="-10741"/>
                    <a:pt x="1958339" y="589062"/>
                    <a:pt x="2338251" y="1188865"/>
                  </a:cubicBezTo>
                </a:path>
              </a:pathLst>
            </a:custGeom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3"/>
            <p:cNvSpPr/>
            <p:nvPr/>
          </p:nvSpPr>
          <p:spPr>
            <a:xfrm>
              <a:off x="3040073" y="1260264"/>
              <a:ext cx="4400033" cy="770980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lvl="0" algn="ctr">
                <a:lnSpc>
                  <a:spcPct val="130000"/>
                </a:lnSpc>
                <a:defRPr/>
              </a:pPr>
              <a:endParaRPr lang="zh-CN" altLang="en-US" sz="3600" kern="0" dirty="0">
                <a:solidFill>
                  <a:schemeClr val="bg1"/>
                </a:solidFill>
                <a:latin typeface="UTM Novido" panose="02040603050506020204" pitchFamily="18" charset="0"/>
                <a:ea typeface="华康方圆体W7(P)" pitchFamily="82" charset="-122"/>
              </a:endParaRPr>
            </a:p>
          </p:txBody>
        </p:sp>
        <p:sp>
          <p:nvSpPr>
            <p:cNvPr id="9" name="椭圆 4"/>
            <p:cNvSpPr/>
            <p:nvPr/>
          </p:nvSpPr>
          <p:spPr>
            <a:xfrm>
              <a:off x="3868360" y="1112854"/>
              <a:ext cx="216000" cy="216000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5"/>
            <p:cNvSpPr/>
            <p:nvPr/>
          </p:nvSpPr>
          <p:spPr>
            <a:xfrm>
              <a:off x="6231837" y="1106846"/>
              <a:ext cx="216000" cy="216000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083604" y="1548946"/>
            <a:ext cx="3997235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2060"/>
                </a:solidFill>
                <a:latin typeface="UTM French Vanilla" panose="02040603050506020204" pitchFamily="18" charset="0"/>
              </a:rPr>
              <a:t>Luyện</a:t>
            </a:r>
            <a:r>
              <a:rPr lang="en-US" sz="4800" dirty="0">
                <a:solidFill>
                  <a:srgbClr val="002060"/>
                </a:solidFill>
                <a:latin typeface="UTM French Vanilla" panose="020406030505060202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UTM French Vanilla" panose="02040603050506020204" pitchFamily="18" charset="0"/>
              </a:rPr>
              <a:t>từ</a:t>
            </a:r>
            <a:r>
              <a:rPr lang="en-US" sz="4800" dirty="0">
                <a:solidFill>
                  <a:srgbClr val="002060"/>
                </a:solidFill>
                <a:latin typeface="UTM French Vanilla" panose="020406030505060202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UTM French Vanilla" panose="02040603050506020204" pitchFamily="18" charset="0"/>
              </a:rPr>
              <a:t>và</a:t>
            </a:r>
            <a:r>
              <a:rPr lang="en-US" sz="4800" dirty="0">
                <a:solidFill>
                  <a:srgbClr val="002060"/>
                </a:solidFill>
                <a:latin typeface="UTM French Vanilla" panose="020406030505060202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UTM French Vanilla" panose="02040603050506020204" pitchFamily="18" charset="0"/>
              </a:rPr>
              <a:t>câu</a:t>
            </a:r>
            <a:endParaRPr lang="en-US" sz="4800" dirty="0">
              <a:solidFill>
                <a:srgbClr val="002060"/>
              </a:solidFill>
              <a:latin typeface="UTM French Vanilla" panose="020406030505060202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830" y="102777"/>
            <a:ext cx="1079144" cy="9759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407" y="1735901"/>
            <a:ext cx="1120797" cy="87265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364274"/>
            <a:ext cx="2937345" cy="2536576"/>
          </a:xfrm>
          <a:prstGeom prst="rect">
            <a:avLst/>
          </a:prstGeom>
        </p:spPr>
      </p:pic>
      <p:sp>
        <p:nvSpPr>
          <p:cNvPr id="15" name="Freeform 576">
            <a:extLst>
              <a:ext uri="{FF2B5EF4-FFF2-40B4-BE49-F238E27FC236}">
                <a16:creationId xmlns:a16="http://schemas.microsoft.com/office/drawing/2014/main" id="{CA1EE368-162B-45E5-A5D0-655337C2D5DD}"/>
              </a:ext>
            </a:extLst>
          </p:cNvPr>
          <p:cNvSpPr>
            <a:spLocks/>
          </p:cNvSpPr>
          <p:nvPr/>
        </p:nvSpPr>
        <p:spPr bwMode="auto">
          <a:xfrm rot="10800000">
            <a:off x="11102666" y="866868"/>
            <a:ext cx="1118538" cy="682345"/>
          </a:xfrm>
          <a:custGeom>
            <a:avLst/>
            <a:gdLst>
              <a:gd name="T0" fmla="*/ 158 w 181"/>
              <a:gd name="T1" fmla="*/ 11 h 89"/>
              <a:gd name="T2" fmla="*/ 141 w 181"/>
              <a:gd name="T3" fmla="*/ 19 h 89"/>
              <a:gd name="T4" fmla="*/ 142 w 181"/>
              <a:gd name="T5" fmla="*/ 19 h 89"/>
              <a:gd name="T6" fmla="*/ 117 w 181"/>
              <a:gd name="T7" fmla="*/ 0 h 89"/>
              <a:gd name="T8" fmla="*/ 95 w 181"/>
              <a:gd name="T9" fmla="*/ 11 h 89"/>
              <a:gd name="T10" fmla="*/ 66 w 181"/>
              <a:gd name="T11" fmla="*/ 4 h 89"/>
              <a:gd name="T12" fmla="*/ 24 w 181"/>
              <a:gd name="T13" fmla="*/ 24 h 89"/>
              <a:gd name="T14" fmla="*/ 14 w 181"/>
              <a:gd name="T15" fmla="*/ 20 h 89"/>
              <a:gd name="T16" fmla="*/ 0 w 181"/>
              <a:gd name="T17" fmla="*/ 35 h 89"/>
              <a:gd name="T18" fmla="*/ 14 w 181"/>
              <a:gd name="T19" fmla="*/ 50 h 89"/>
              <a:gd name="T20" fmla="*/ 24 w 181"/>
              <a:gd name="T21" fmla="*/ 46 h 89"/>
              <a:gd name="T22" fmla="*/ 62 w 181"/>
              <a:gd name="T23" fmla="*/ 64 h 89"/>
              <a:gd name="T24" fmla="*/ 108 w 181"/>
              <a:gd name="T25" fmla="*/ 89 h 89"/>
              <a:gd name="T26" fmla="*/ 157 w 181"/>
              <a:gd name="T27" fmla="*/ 57 h 89"/>
              <a:gd name="T28" fmla="*/ 158 w 181"/>
              <a:gd name="T29" fmla="*/ 57 h 89"/>
              <a:gd name="T30" fmla="*/ 181 w 181"/>
              <a:gd name="T31" fmla="*/ 34 h 89"/>
              <a:gd name="T32" fmla="*/ 158 w 181"/>
              <a:gd name="T33" fmla="*/ 11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81" h="89">
                <a:moveTo>
                  <a:pt x="158" y="11"/>
                </a:moveTo>
                <a:cubicBezTo>
                  <a:pt x="152" y="11"/>
                  <a:pt x="146" y="14"/>
                  <a:pt x="141" y="19"/>
                </a:cubicBezTo>
                <a:cubicBezTo>
                  <a:pt x="141" y="19"/>
                  <a:pt x="142" y="19"/>
                  <a:pt x="142" y="19"/>
                </a:cubicBezTo>
                <a:cubicBezTo>
                  <a:pt x="142" y="8"/>
                  <a:pt x="131" y="0"/>
                  <a:pt x="117" y="0"/>
                </a:cubicBezTo>
                <a:cubicBezTo>
                  <a:pt x="107" y="0"/>
                  <a:pt x="99" y="5"/>
                  <a:pt x="95" y="11"/>
                </a:cubicBezTo>
                <a:cubicBezTo>
                  <a:pt x="87" y="7"/>
                  <a:pt x="77" y="4"/>
                  <a:pt x="66" y="4"/>
                </a:cubicBezTo>
                <a:cubicBezTo>
                  <a:pt x="47" y="4"/>
                  <a:pt x="30" y="12"/>
                  <a:pt x="24" y="24"/>
                </a:cubicBezTo>
                <a:cubicBezTo>
                  <a:pt x="21" y="21"/>
                  <a:pt x="18" y="20"/>
                  <a:pt x="14" y="20"/>
                </a:cubicBezTo>
                <a:cubicBezTo>
                  <a:pt x="6" y="20"/>
                  <a:pt x="0" y="27"/>
                  <a:pt x="0" y="35"/>
                </a:cubicBezTo>
                <a:cubicBezTo>
                  <a:pt x="0" y="43"/>
                  <a:pt x="6" y="50"/>
                  <a:pt x="14" y="50"/>
                </a:cubicBezTo>
                <a:cubicBezTo>
                  <a:pt x="18" y="50"/>
                  <a:pt x="22" y="48"/>
                  <a:pt x="24" y="46"/>
                </a:cubicBezTo>
                <a:cubicBezTo>
                  <a:pt x="31" y="56"/>
                  <a:pt x="45" y="63"/>
                  <a:pt x="62" y="64"/>
                </a:cubicBezTo>
                <a:cubicBezTo>
                  <a:pt x="69" y="79"/>
                  <a:pt x="87" y="89"/>
                  <a:pt x="108" y="89"/>
                </a:cubicBezTo>
                <a:cubicBezTo>
                  <a:pt x="133" y="89"/>
                  <a:pt x="153" y="75"/>
                  <a:pt x="157" y="57"/>
                </a:cubicBezTo>
                <a:cubicBezTo>
                  <a:pt x="158" y="57"/>
                  <a:pt x="158" y="57"/>
                  <a:pt x="158" y="57"/>
                </a:cubicBezTo>
                <a:cubicBezTo>
                  <a:pt x="171" y="57"/>
                  <a:pt x="181" y="47"/>
                  <a:pt x="181" y="34"/>
                </a:cubicBezTo>
                <a:cubicBezTo>
                  <a:pt x="181" y="22"/>
                  <a:pt x="171" y="11"/>
                  <a:pt x="158" y="11"/>
                </a:cubicBezTo>
                <a:close/>
              </a:path>
            </a:pathLst>
          </a:custGeom>
          <a:solidFill>
            <a:srgbClr val="A4DCCB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5A9A565C-D48C-4C20-8D3C-B235233B29D6}"/>
              </a:ext>
            </a:extLst>
          </p:cNvPr>
          <p:cNvSpPr>
            <a:spLocks/>
          </p:cNvSpPr>
          <p:nvPr/>
        </p:nvSpPr>
        <p:spPr bwMode="auto">
          <a:xfrm>
            <a:off x="9544030" y="-34018"/>
            <a:ext cx="2155047" cy="798047"/>
          </a:xfrm>
          <a:custGeom>
            <a:avLst/>
            <a:gdLst>
              <a:gd name="T0" fmla="*/ 159 w 818"/>
              <a:gd name="T1" fmla="*/ 145 h 303"/>
              <a:gd name="T2" fmla="*/ 184 w 818"/>
              <a:gd name="T3" fmla="*/ 127 h 303"/>
              <a:gd name="T4" fmla="*/ 215 w 818"/>
              <a:gd name="T5" fmla="*/ 132 h 303"/>
              <a:gd name="T6" fmla="*/ 233 w 818"/>
              <a:gd name="T7" fmla="*/ 117 h 303"/>
              <a:gd name="T8" fmla="*/ 249 w 818"/>
              <a:gd name="T9" fmla="*/ 117 h 303"/>
              <a:gd name="T10" fmla="*/ 282 w 818"/>
              <a:gd name="T11" fmla="*/ 61 h 303"/>
              <a:gd name="T12" fmla="*/ 336 w 818"/>
              <a:gd name="T13" fmla="*/ 64 h 303"/>
              <a:gd name="T14" fmla="*/ 403 w 818"/>
              <a:gd name="T15" fmla="*/ 10 h 303"/>
              <a:gd name="T16" fmla="*/ 460 w 818"/>
              <a:gd name="T17" fmla="*/ 53 h 303"/>
              <a:gd name="T18" fmla="*/ 541 w 818"/>
              <a:gd name="T19" fmla="*/ 34 h 303"/>
              <a:gd name="T20" fmla="*/ 595 w 818"/>
              <a:gd name="T21" fmla="*/ 72 h 303"/>
              <a:gd name="T22" fmla="*/ 669 w 818"/>
              <a:gd name="T23" fmla="*/ 77 h 303"/>
              <a:gd name="T24" fmla="*/ 707 w 818"/>
              <a:gd name="T25" fmla="*/ 115 h 303"/>
              <a:gd name="T26" fmla="*/ 795 w 818"/>
              <a:gd name="T27" fmla="*/ 133 h 303"/>
              <a:gd name="T28" fmla="*/ 802 w 818"/>
              <a:gd name="T29" fmla="*/ 191 h 303"/>
              <a:gd name="T30" fmla="*/ 772 w 818"/>
              <a:gd name="T31" fmla="*/ 249 h 303"/>
              <a:gd name="T32" fmla="*/ 705 w 818"/>
              <a:gd name="T33" fmla="*/ 253 h 303"/>
              <a:gd name="T34" fmla="*/ 667 w 818"/>
              <a:gd name="T35" fmla="*/ 275 h 303"/>
              <a:gd name="T36" fmla="*/ 603 w 818"/>
              <a:gd name="T37" fmla="*/ 264 h 303"/>
              <a:gd name="T38" fmla="*/ 561 w 818"/>
              <a:gd name="T39" fmla="*/ 290 h 303"/>
              <a:gd name="T40" fmla="*/ 518 w 818"/>
              <a:gd name="T41" fmla="*/ 284 h 303"/>
              <a:gd name="T42" fmla="*/ 450 w 818"/>
              <a:gd name="T43" fmla="*/ 302 h 303"/>
              <a:gd name="T44" fmla="*/ 388 w 818"/>
              <a:gd name="T45" fmla="*/ 277 h 303"/>
              <a:gd name="T46" fmla="*/ 331 w 818"/>
              <a:gd name="T47" fmla="*/ 298 h 303"/>
              <a:gd name="T48" fmla="*/ 285 w 818"/>
              <a:gd name="T49" fmla="*/ 278 h 303"/>
              <a:gd name="T50" fmla="*/ 242 w 818"/>
              <a:gd name="T51" fmla="*/ 286 h 303"/>
              <a:gd name="T52" fmla="*/ 194 w 818"/>
              <a:gd name="T53" fmla="*/ 252 h 303"/>
              <a:gd name="T54" fmla="*/ 131 w 818"/>
              <a:gd name="T55" fmla="*/ 263 h 303"/>
              <a:gd name="T56" fmla="*/ 92 w 818"/>
              <a:gd name="T57" fmla="*/ 228 h 303"/>
              <a:gd name="T58" fmla="*/ 21 w 818"/>
              <a:gd name="T59" fmla="*/ 224 h 303"/>
              <a:gd name="T60" fmla="*/ 56 w 818"/>
              <a:gd name="T61" fmla="*/ 171 h 303"/>
              <a:gd name="T62" fmla="*/ 88 w 818"/>
              <a:gd name="T63" fmla="*/ 172 h 303"/>
              <a:gd name="T64" fmla="*/ 107 w 818"/>
              <a:gd name="T65" fmla="*/ 148 h 303"/>
              <a:gd name="T66" fmla="*/ 159 w 818"/>
              <a:gd name="T67" fmla="*/ 145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818" h="303">
                <a:moveTo>
                  <a:pt x="159" y="145"/>
                </a:moveTo>
                <a:cubicBezTo>
                  <a:pt x="159" y="145"/>
                  <a:pt x="166" y="131"/>
                  <a:pt x="184" y="127"/>
                </a:cubicBezTo>
                <a:cubicBezTo>
                  <a:pt x="200" y="123"/>
                  <a:pt x="215" y="132"/>
                  <a:pt x="215" y="132"/>
                </a:cubicBezTo>
                <a:cubicBezTo>
                  <a:pt x="215" y="132"/>
                  <a:pt x="225" y="120"/>
                  <a:pt x="233" y="117"/>
                </a:cubicBezTo>
                <a:cubicBezTo>
                  <a:pt x="240" y="115"/>
                  <a:pt x="249" y="117"/>
                  <a:pt x="249" y="117"/>
                </a:cubicBezTo>
                <a:cubicBezTo>
                  <a:pt x="249" y="117"/>
                  <a:pt x="246" y="71"/>
                  <a:pt x="282" y="61"/>
                </a:cubicBezTo>
                <a:cubicBezTo>
                  <a:pt x="315" y="51"/>
                  <a:pt x="336" y="64"/>
                  <a:pt x="336" y="64"/>
                </a:cubicBezTo>
                <a:cubicBezTo>
                  <a:pt x="336" y="64"/>
                  <a:pt x="353" y="0"/>
                  <a:pt x="403" y="10"/>
                </a:cubicBezTo>
                <a:cubicBezTo>
                  <a:pt x="453" y="20"/>
                  <a:pt x="460" y="53"/>
                  <a:pt x="460" y="53"/>
                </a:cubicBezTo>
                <a:cubicBezTo>
                  <a:pt x="460" y="53"/>
                  <a:pt x="495" y="21"/>
                  <a:pt x="541" y="34"/>
                </a:cubicBezTo>
                <a:cubicBezTo>
                  <a:pt x="577" y="45"/>
                  <a:pt x="595" y="72"/>
                  <a:pt x="595" y="72"/>
                </a:cubicBezTo>
                <a:cubicBezTo>
                  <a:pt x="595" y="72"/>
                  <a:pt x="640" y="61"/>
                  <a:pt x="669" y="77"/>
                </a:cubicBezTo>
                <a:cubicBezTo>
                  <a:pt x="698" y="92"/>
                  <a:pt x="707" y="115"/>
                  <a:pt x="707" y="115"/>
                </a:cubicBezTo>
                <a:cubicBezTo>
                  <a:pt x="707" y="115"/>
                  <a:pt x="773" y="95"/>
                  <a:pt x="795" y="133"/>
                </a:cubicBezTo>
                <a:cubicBezTo>
                  <a:pt x="818" y="171"/>
                  <a:pt x="802" y="191"/>
                  <a:pt x="802" y="191"/>
                </a:cubicBezTo>
                <a:cubicBezTo>
                  <a:pt x="802" y="191"/>
                  <a:pt x="808" y="237"/>
                  <a:pt x="772" y="249"/>
                </a:cubicBezTo>
                <a:cubicBezTo>
                  <a:pt x="728" y="264"/>
                  <a:pt x="705" y="253"/>
                  <a:pt x="705" y="253"/>
                </a:cubicBezTo>
                <a:cubicBezTo>
                  <a:pt x="705" y="253"/>
                  <a:pt x="703" y="267"/>
                  <a:pt x="667" y="275"/>
                </a:cubicBezTo>
                <a:cubicBezTo>
                  <a:pt x="631" y="283"/>
                  <a:pt x="603" y="264"/>
                  <a:pt x="603" y="264"/>
                </a:cubicBezTo>
                <a:cubicBezTo>
                  <a:pt x="603" y="264"/>
                  <a:pt x="596" y="290"/>
                  <a:pt x="561" y="290"/>
                </a:cubicBezTo>
                <a:cubicBezTo>
                  <a:pt x="526" y="290"/>
                  <a:pt x="518" y="284"/>
                  <a:pt x="518" y="284"/>
                </a:cubicBezTo>
                <a:cubicBezTo>
                  <a:pt x="518" y="284"/>
                  <a:pt x="485" y="303"/>
                  <a:pt x="450" y="302"/>
                </a:cubicBezTo>
                <a:cubicBezTo>
                  <a:pt x="418" y="301"/>
                  <a:pt x="388" y="277"/>
                  <a:pt x="388" y="277"/>
                </a:cubicBezTo>
                <a:cubicBezTo>
                  <a:pt x="388" y="277"/>
                  <a:pt x="369" y="300"/>
                  <a:pt x="331" y="298"/>
                </a:cubicBezTo>
                <a:cubicBezTo>
                  <a:pt x="291" y="296"/>
                  <a:pt x="293" y="280"/>
                  <a:pt x="285" y="278"/>
                </a:cubicBezTo>
                <a:cubicBezTo>
                  <a:pt x="278" y="277"/>
                  <a:pt x="260" y="290"/>
                  <a:pt x="242" y="286"/>
                </a:cubicBezTo>
                <a:cubicBezTo>
                  <a:pt x="220" y="282"/>
                  <a:pt x="194" y="252"/>
                  <a:pt x="194" y="252"/>
                </a:cubicBezTo>
                <a:cubicBezTo>
                  <a:pt x="194" y="252"/>
                  <a:pt x="154" y="270"/>
                  <a:pt x="131" y="263"/>
                </a:cubicBezTo>
                <a:cubicBezTo>
                  <a:pt x="108" y="256"/>
                  <a:pt x="92" y="228"/>
                  <a:pt x="92" y="228"/>
                </a:cubicBezTo>
                <a:cubicBezTo>
                  <a:pt x="80" y="238"/>
                  <a:pt x="42" y="233"/>
                  <a:pt x="21" y="224"/>
                </a:cubicBezTo>
                <a:cubicBezTo>
                  <a:pt x="0" y="215"/>
                  <a:pt x="16" y="172"/>
                  <a:pt x="56" y="171"/>
                </a:cubicBezTo>
                <a:cubicBezTo>
                  <a:pt x="71" y="170"/>
                  <a:pt x="88" y="172"/>
                  <a:pt x="88" y="172"/>
                </a:cubicBezTo>
                <a:cubicBezTo>
                  <a:pt x="88" y="172"/>
                  <a:pt x="101" y="155"/>
                  <a:pt x="107" y="148"/>
                </a:cubicBezTo>
                <a:cubicBezTo>
                  <a:pt x="118" y="138"/>
                  <a:pt x="140" y="136"/>
                  <a:pt x="159" y="145"/>
                </a:cubicBezTo>
              </a:path>
            </a:pathLst>
          </a:custGeom>
          <a:solidFill>
            <a:srgbClr val="A4DCCB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7" name="CẤM BUÔN BÁN, CẤM REUP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7387" y="1964444"/>
            <a:ext cx="1574155" cy="279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2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0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0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1" fill="hold">
                          <p:stCondLst>
                            <p:cond delay="0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0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2.22222E-6 L -4.375E-6 0.00046 C 0.00105 -0.00371 0.00196 -0.00741 0.00313 -0.01088 C 0.00378 -0.01297 0.00482 -0.01459 0.00547 -0.01667 C 0.00573 -0.01783 0.00573 -0.01945 0.00612 -0.0206 C 0.00665 -0.02246 0.00717 -0.02408 0.00769 -0.02616 C 0.00834 -0.02894 0.0086 -0.03195 0.00925 -0.03472 C 0.00977 -0.03634 0.01029 -0.0382 0.01081 -0.04005 C 0.01107 -0.04121 0.01133 -0.04259 0.01159 -0.04422 C 0.01368 -0.06158 0.01342 -0.05949 0.01472 -0.07315 C 0.01407 -0.09213 0.0142 -0.11111 0.01316 -0.12963 C 0.0129 -0.13264 0.01133 -0.13426 0.01081 -0.13658 C 0.01016 -0.13889 0.01042 -0.14144 0.01003 -0.14352 C 0.00925 -0.14653 0.00782 -0.14908 0.00704 -0.15185 C 0.00651 -0.15324 0.00651 -0.15486 0.00612 -0.15602 C 0.00547 -0.15834 0.00469 -0.16065 0.00391 -0.16297 C 0.00248 -0.16713 0.0017 -0.16852 -4.375E-6 -0.17246 C -0.00156 -0.18102 -0.00182 -0.18403 -0.00364 -0.19074 C -0.00416 -0.19236 -0.00481 -0.19329 -0.0052 -0.19468 C -0.00585 -0.19884 -0.00612 -0.20301 -0.00677 -0.20718 C -0.00716 -0.20834 -0.00807 -0.20972 -0.00833 -0.21134 C -0.00937 -0.21621 -0.00872 -0.22014 -0.00976 -0.22523 C -0.01315 -0.23843 -0.00976 -0.21713 -0.01289 -0.23611 C -0.01328 -0.23843 -0.01354 -0.24074 -0.01367 -0.24306 C -0.01406 -0.24491 -0.01445 -0.24676 -0.01445 -0.24861 C -0.01484 -0.25185 -0.01497 -0.25602 -0.01523 -0.25996 C -0.01549 -0.26297 -0.01588 -0.26621 -0.01588 -0.26922 C -0.01549 -0.28611 -0.01523 -0.30324 -0.01445 -0.32037 C -0.01419 -0.32801 -0.01328 -0.32801 -0.01132 -0.33542 C -0.01015 -0.34051 -0.0108 -0.34144 -0.00976 -0.34792 C -0.00937 -0.35255 -0.00794 -0.35857 -0.00677 -0.3632 C -0.00677 -0.36412 -0.0052 -0.38148 -0.00455 -0.38634 C -0.00429 -0.38797 -0.00403 -0.38935 -0.00364 -0.39051 C -0.00065 -0.42778 -0.0013 -0.41343 -0.00299 -0.47639 C -0.00325 -0.48102 -0.00416 -0.48542 -0.00455 -0.49005 C -0.00559 -0.50278 -0.00559 -0.5206 -0.00755 -0.53148 L -0.00911 -0.53982 L -0.01132 -0.53426 " pathEditMode="relative" rAng="0" ptsTypes="AAAAAAAAAAAAAAAAAAAAAAAAAAAAAAAAAAAAAA">
                                          <p:cBhvr>
                                            <p:cTn id="44" dur="5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5" y="-2696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 animBg="1"/>
          <p:bldP spid="15" grpId="0" animBg="1"/>
          <p:bldP spid="1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0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1" fill="hold">
                          <p:stCondLst>
                            <p:cond delay="0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0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2.22222E-6 L -4.375E-6 0.00046 C 0.00105 -0.00371 0.00196 -0.00741 0.00313 -0.01088 C 0.00378 -0.01297 0.00482 -0.01459 0.00547 -0.01667 C 0.00573 -0.01783 0.00573 -0.01945 0.00612 -0.0206 C 0.00665 -0.02246 0.00717 -0.02408 0.00769 -0.02616 C 0.00834 -0.02894 0.0086 -0.03195 0.00925 -0.03472 C 0.00977 -0.03634 0.01029 -0.0382 0.01081 -0.04005 C 0.01107 -0.04121 0.01133 -0.04259 0.01159 -0.04422 C 0.01368 -0.06158 0.01342 -0.05949 0.01472 -0.07315 C 0.01407 -0.09213 0.0142 -0.11111 0.01316 -0.12963 C 0.0129 -0.13264 0.01133 -0.13426 0.01081 -0.13658 C 0.01016 -0.13889 0.01042 -0.14144 0.01003 -0.14352 C 0.00925 -0.14653 0.00782 -0.14908 0.00704 -0.15185 C 0.00651 -0.15324 0.00651 -0.15486 0.00612 -0.15602 C 0.00547 -0.15834 0.00469 -0.16065 0.00391 -0.16297 C 0.00248 -0.16713 0.0017 -0.16852 -4.375E-6 -0.17246 C -0.00156 -0.18102 -0.00182 -0.18403 -0.00364 -0.19074 C -0.00416 -0.19236 -0.00481 -0.19329 -0.0052 -0.19468 C -0.00585 -0.19884 -0.00612 -0.20301 -0.00677 -0.20718 C -0.00716 -0.20834 -0.00807 -0.20972 -0.00833 -0.21134 C -0.00937 -0.21621 -0.00872 -0.22014 -0.00976 -0.22523 C -0.01315 -0.23843 -0.00976 -0.21713 -0.01289 -0.23611 C -0.01328 -0.23843 -0.01354 -0.24074 -0.01367 -0.24306 C -0.01406 -0.24491 -0.01445 -0.24676 -0.01445 -0.24861 C -0.01484 -0.25185 -0.01497 -0.25602 -0.01523 -0.25996 C -0.01549 -0.26297 -0.01588 -0.26621 -0.01588 -0.26922 C -0.01549 -0.28611 -0.01523 -0.30324 -0.01445 -0.32037 C -0.01419 -0.32801 -0.01328 -0.32801 -0.01132 -0.33542 C -0.01015 -0.34051 -0.0108 -0.34144 -0.00976 -0.34792 C -0.00937 -0.35255 -0.00794 -0.35857 -0.00677 -0.3632 C -0.00677 -0.36412 -0.0052 -0.38148 -0.00455 -0.38634 C -0.00429 -0.38797 -0.00403 -0.38935 -0.00364 -0.39051 C -0.00065 -0.42778 -0.0013 -0.41343 -0.00299 -0.47639 C -0.00325 -0.48102 -0.00416 -0.48542 -0.00455 -0.49005 C -0.00559 -0.50278 -0.00559 -0.5206 -0.00755 -0.53148 L -0.00911 -0.53982 L -0.01132 -0.53426 " pathEditMode="relative" rAng="0" ptsTypes="AAAAAAAAAAAAAAAAAAAAAAAAAAAAAAAAAAAAAA">
                                          <p:cBhvr>
                                            <p:cTn id="44" dur="5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5" y="-2696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 animBg="1"/>
          <p:bldP spid="15" grpId="0" animBg="1"/>
          <p:bldP spid="16" grpId="0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lowchart: Terminator 38"/>
          <p:cNvSpPr/>
          <p:nvPr/>
        </p:nvSpPr>
        <p:spPr>
          <a:xfrm>
            <a:off x="1276461" y="1541781"/>
            <a:ext cx="9729127" cy="3507340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5FBDA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5FBDA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94" b="89885" l="310" r="99468">
                        <a14:foregroundMark x1="26652" y1="41127" x2="29047" y2="494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9867" y="4604387"/>
            <a:ext cx="3508968" cy="2568307"/>
          </a:xfrm>
          <a:prstGeom prst="rect">
            <a:avLst/>
          </a:prstGeom>
        </p:spPr>
      </p:pic>
      <p:sp>
        <p:nvSpPr>
          <p:cNvPr id="22" name="Content Placeholder 2"/>
          <p:cNvSpPr txBox="1">
            <a:spLocks/>
          </p:cNvSpPr>
          <p:nvPr/>
        </p:nvSpPr>
        <p:spPr>
          <a:xfrm>
            <a:off x="1942602" y="1907032"/>
            <a:ext cx="8496944" cy="3528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b)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sấu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màu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xám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ngoét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như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cây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bần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gai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lưng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mọc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chừng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đốt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ngón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tay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trông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dễ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đuôi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dài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-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bộ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phận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khỏe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nhất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vật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kinh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khủng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dùng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để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tấn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công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-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bị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trói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xếp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sườn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				Theo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ĐOÀN GIỎI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Flowchart: Connector 39"/>
          <p:cNvSpPr/>
          <p:nvPr/>
        </p:nvSpPr>
        <p:spPr>
          <a:xfrm>
            <a:off x="7449201" y="2952344"/>
            <a:ext cx="446852" cy="494418"/>
          </a:xfrm>
          <a:prstGeom prst="flowChartConnector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cs typeface="+mn-cs"/>
            </a:endParaRPr>
          </a:p>
        </p:txBody>
      </p:sp>
      <p:sp>
        <p:nvSpPr>
          <p:cNvPr id="41" name="Flowchart: Connector 40"/>
          <p:cNvSpPr/>
          <p:nvPr/>
        </p:nvSpPr>
        <p:spPr>
          <a:xfrm>
            <a:off x="2893212" y="3960220"/>
            <a:ext cx="446852" cy="494418"/>
          </a:xfrm>
          <a:prstGeom prst="flowChartConnector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cs typeface="+mn-cs"/>
            </a:endParaRPr>
          </a:p>
        </p:txBody>
      </p:sp>
      <p:sp>
        <p:nvSpPr>
          <p:cNvPr id="42" name="Google Shape;117;p2"/>
          <p:cNvSpPr/>
          <p:nvPr/>
        </p:nvSpPr>
        <p:spPr>
          <a:xfrm>
            <a:off x="1257298" y="186383"/>
            <a:ext cx="9042401" cy="1197917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66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35558" y="236265"/>
            <a:ext cx="92356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2.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Tác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dụng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dấu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gạch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ngang</a:t>
            </a:r>
            <a:r>
              <a:rPr lang="en-US" sz="3200" dirty="0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mỗi</a:t>
            </a:r>
            <a:r>
              <a:rPr lang="en-US" sz="3200" dirty="0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đoạn</a:t>
            </a:r>
            <a:r>
              <a:rPr lang="en-US" sz="3200" dirty="0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văn</a:t>
            </a:r>
            <a:r>
              <a:rPr lang="en-US" sz="3200" dirty="0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mpleSoft Bold" panose="02000000000000000000" pitchFamily="2" charset="0"/>
              <a:cs typeface="Times New Roman" pitchFamily="18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3508968" y="5479429"/>
            <a:ext cx="72008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58388" y="5049121"/>
            <a:ext cx="7584230" cy="17543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(-)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3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đuôi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sấu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0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14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117;p2"/>
          <p:cNvSpPr/>
          <p:nvPr/>
        </p:nvSpPr>
        <p:spPr>
          <a:xfrm>
            <a:off x="983928" y="110925"/>
            <a:ext cx="9315771" cy="1273375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66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317" y="631569"/>
            <a:ext cx="1409205" cy="1280160"/>
          </a:xfrm>
          <a:prstGeom prst="rect">
            <a:avLst/>
          </a:prstGeom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873455" y="1433010"/>
            <a:ext cx="10333061" cy="45133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c)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Để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quạt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điện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bền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dùng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nên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thực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hiện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biện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pháp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sau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đây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bật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quạt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đặt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quạt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nơi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chắc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chắn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để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chân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quạt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tiếp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xúc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đều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với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nền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điện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đã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quạt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tránh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để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quạt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bị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vướng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víu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quạt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không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quay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sẽ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làm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nóng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chảy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cuộn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dây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trong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quạt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Hằng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năm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dầu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mở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ổ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trục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bộ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phận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điều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khiển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quay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quạt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nhưng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không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nên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quá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nhiều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vì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dầu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mỡ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sẽ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chảy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trong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làm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hỏng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dây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bên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trong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quạt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không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dùng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cất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quạt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nơi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khô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mát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sạch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sẽ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ít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bụi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bặm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			                                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Theo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Phạm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Đình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Cương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Flowchart: Connector 26"/>
          <p:cNvSpPr/>
          <p:nvPr/>
        </p:nvSpPr>
        <p:spPr>
          <a:xfrm>
            <a:off x="815141" y="1920064"/>
            <a:ext cx="446852" cy="420148"/>
          </a:xfrm>
          <a:prstGeom prst="flowChartConnector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cs typeface="+mn-cs"/>
            </a:endParaRPr>
          </a:p>
        </p:txBody>
      </p:sp>
      <p:sp>
        <p:nvSpPr>
          <p:cNvPr id="28" name="Flowchart: Connector 27"/>
          <p:cNvSpPr/>
          <p:nvPr/>
        </p:nvSpPr>
        <p:spPr>
          <a:xfrm>
            <a:off x="789741" y="2771858"/>
            <a:ext cx="446852" cy="420148"/>
          </a:xfrm>
          <a:prstGeom prst="flowChartConnector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cs typeface="+mn-cs"/>
            </a:endParaRPr>
          </a:p>
        </p:txBody>
      </p:sp>
      <p:sp>
        <p:nvSpPr>
          <p:cNvPr id="29" name="Flowchart: Connector 28"/>
          <p:cNvSpPr/>
          <p:nvPr/>
        </p:nvSpPr>
        <p:spPr>
          <a:xfrm>
            <a:off x="777041" y="3585506"/>
            <a:ext cx="446852" cy="420148"/>
          </a:xfrm>
          <a:prstGeom prst="flowChartConnector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cs typeface="+mn-cs"/>
            </a:endParaRPr>
          </a:p>
        </p:txBody>
      </p:sp>
      <p:sp>
        <p:nvSpPr>
          <p:cNvPr id="30" name="Flowchart: Connector 29"/>
          <p:cNvSpPr/>
          <p:nvPr/>
        </p:nvSpPr>
        <p:spPr>
          <a:xfrm>
            <a:off x="777041" y="4805279"/>
            <a:ext cx="446852" cy="420148"/>
          </a:xfrm>
          <a:prstGeom prst="flowChartConnector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35303" y="236265"/>
            <a:ext cx="92356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2.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Tác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dụng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dấu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gạch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ngang</a:t>
            </a:r>
            <a:r>
              <a:rPr lang="en-US" sz="3200" dirty="0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mỗi</a:t>
            </a:r>
            <a:r>
              <a:rPr lang="en-US" sz="3200" dirty="0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đoạn</a:t>
            </a:r>
            <a:r>
              <a:rPr lang="en-US" sz="3200" dirty="0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văn</a:t>
            </a:r>
            <a:r>
              <a:rPr lang="en-US" sz="3200" dirty="0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mpleSoft Bold" panose="02000000000000000000" pitchFamily="2" charset="0"/>
              <a:cs typeface="Times New Roman" pitchFamily="18" charset="0"/>
            </a:endParaRPr>
          </a:p>
        </p:txBody>
      </p:sp>
      <p:sp>
        <p:nvSpPr>
          <p:cNvPr id="13" name="Round Diagonal Corner Rectangle 12"/>
          <p:cNvSpPr/>
          <p:nvPr/>
        </p:nvSpPr>
        <p:spPr>
          <a:xfrm>
            <a:off x="1357529" y="5349922"/>
            <a:ext cx="7731053" cy="1355410"/>
          </a:xfrm>
          <a:prstGeom prst="round2DiagRect">
            <a:avLst/>
          </a:prstGeom>
          <a:solidFill>
            <a:schemeClr val="bg1"/>
          </a:solidFill>
          <a:ln w="57150">
            <a:solidFill>
              <a:srgbClr val="71B288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572426" y="5573177"/>
            <a:ext cx="72008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55844" y="5293879"/>
            <a:ext cx="73249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EF6D39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>
                <a:solidFill>
                  <a:srgbClr val="EF6D3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EF6D39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rgbClr val="EF6D3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EF6D39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3200" dirty="0">
                <a:solidFill>
                  <a:srgbClr val="EF6D3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EF6D39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200" dirty="0">
                <a:solidFill>
                  <a:srgbClr val="EF6D3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solidFill>
                  <a:srgbClr val="EF6D3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u="sng" dirty="0">
                <a:solidFill>
                  <a:srgbClr val="EF6D39"/>
                </a:solidFill>
                <a:latin typeface="Times New Roman" pitchFamily="18" charset="0"/>
                <a:cs typeface="Times New Roman" pitchFamily="18" charset="0"/>
              </a:rPr>
              <a:t> ý</a:t>
            </a:r>
            <a:r>
              <a:rPr lang="en-US" sz="3200" dirty="0">
                <a:solidFill>
                  <a:srgbClr val="EF6D3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EF6D39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EF6D3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EF6D39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rgbClr val="EF6D3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solidFill>
                  <a:srgbClr val="EF6D39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u="sng" dirty="0">
                <a:solidFill>
                  <a:srgbClr val="EF6D3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solidFill>
                  <a:srgbClr val="EF6D39"/>
                </a:solidFill>
                <a:latin typeface="Times New Roman" pitchFamily="18" charset="0"/>
                <a:cs typeface="Times New Roman" pitchFamily="18" charset="0"/>
              </a:rPr>
              <a:t>liệt</a:t>
            </a:r>
            <a:r>
              <a:rPr lang="en-US" sz="3200" u="sng" dirty="0">
                <a:solidFill>
                  <a:srgbClr val="EF6D3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solidFill>
                  <a:srgbClr val="EF6D39"/>
                </a:solidFill>
                <a:latin typeface="Times New Roman" pitchFamily="18" charset="0"/>
                <a:cs typeface="Times New Roman" pitchFamily="18" charset="0"/>
              </a:rPr>
              <a:t>kê</a:t>
            </a:r>
            <a:r>
              <a:rPr lang="en-US" sz="3200" u="sng" dirty="0">
                <a:solidFill>
                  <a:srgbClr val="EF6D3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bền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vi-VN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vi-VN" b="1" dirty="0">
              <a:solidFill>
                <a:srgbClr val="EF6D39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587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7" grpId="0" animBg="1"/>
      <p:bldP spid="28" grpId="0" animBg="1"/>
      <p:bldP spid="29" grpId="0" animBg="1"/>
      <p:bldP spid="30" grpId="0" animBg="1"/>
      <p:bldP spid="13" grpId="0" animBg="1"/>
      <p:bldP spid="14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235824" y="1978299"/>
            <a:ext cx="7508335" cy="3729647"/>
          </a:xfrm>
          <a:prstGeom prst="roundRect">
            <a:avLst>
              <a:gd name="adj" fmla="val 2773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C09F252-F7DB-494D-A868-3AA96ACEF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8399" y="-413997"/>
            <a:ext cx="3515201" cy="251546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317" y="631569"/>
            <a:ext cx="1409205" cy="128016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8C024A3-7B6C-48F8-920A-ACE2F37BC21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3717" y="2532684"/>
            <a:ext cx="4502443" cy="450244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40161" y="275373"/>
            <a:ext cx="1440159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solidFill>
                  <a:schemeClr val="bg1"/>
                </a:solidFill>
                <a:ea typeface="微软雅黑" panose="020B0503020204020204" pitchFamily="34" charset="-122"/>
              </a:rPr>
              <a:t>festival</a:t>
            </a:r>
            <a:r>
              <a:rPr lang="en-US" altLang="zh-CN" sz="100" dirty="0">
                <a:solidFill>
                  <a:schemeClr val="bg1"/>
                </a:solidFill>
                <a:ea typeface="微软雅黑" panose="020B0503020204020204" pitchFamily="34" charset="-122"/>
              </a:rPr>
              <a:t>PPT</a:t>
            </a:r>
            <a:r>
              <a:rPr lang="zh-CN" altLang="en-US" sz="100" dirty="0">
                <a:solidFill>
                  <a:schemeClr val="bg1"/>
                </a:solidFill>
                <a:ea typeface="微软雅黑" panose="020B0503020204020204" pitchFamily="34" charset="-122"/>
              </a:rPr>
              <a:t>template </a:t>
            </a:r>
            <a:r>
              <a:rPr lang="en-US" altLang="zh-CN" sz="100" dirty="0">
                <a:solidFill>
                  <a:schemeClr val="bg1"/>
                </a:solidFill>
                <a:ea typeface="微软雅黑" panose="020B0503020204020204" pitchFamily="34" charset="-122"/>
              </a:rPr>
              <a:t>http://www.1ppt.com/jieri/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95079" y="900752"/>
            <a:ext cx="2456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UTM Showcard" panose="02040603050506020204" pitchFamily="18" charset="0"/>
              </a:rPr>
              <a:t>GHI NHỚ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04517" y="2507058"/>
            <a:ext cx="66247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Dấu</a:t>
            </a:r>
            <a:r>
              <a:rPr lang="en-US" sz="3200" b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gạch</a:t>
            </a:r>
            <a:r>
              <a:rPr lang="en-US" sz="3200" b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ngang</a:t>
            </a:r>
            <a:r>
              <a:rPr lang="en-US" sz="3200" b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dùng</a:t>
            </a:r>
            <a:r>
              <a:rPr lang="en-US" sz="3200" b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để</a:t>
            </a:r>
            <a:r>
              <a:rPr lang="en-US" sz="3200" b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đánh</a:t>
            </a:r>
            <a:r>
              <a:rPr lang="en-US" sz="3200" b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dấu</a:t>
            </a:r>
            <a:r>
              <a:rPr lang="en-US" sz="3200" b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:</a:t>
            </a:r>
          </a:p>
          <a:p>
            <a:pPr algn="just"/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1.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Chỗ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bắt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đầu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lời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nói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của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nhân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vật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trong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đối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thoại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.</a:t>
            </a:r>
          </a:p>
          <a:p>
            <a:pPr algn="just"/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2.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Phần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chú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thích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trong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câu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.</a:t>
            </a:r>
          </a:p>
          <a:p>
            <a:pPr algn="just"/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3.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Các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ý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trong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một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đoạn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liệt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kệ</a:t>
            </a:r>
            <a:r>
              <a:rPr lang="en-US" sz="32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. </a:t>
            </a:r>
            <a:endParaRPr lang="vi-VN" sz="3200" b="1" dirty="0">
              <a:latin typeface="#9Slide03 Arima Madurai Bold" panose="00000800000000000000" pitchFamily="2" charset="0"/>
              <a:cs typeface="#9Slide03 Arima Madurai Bold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454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6FCB47A-14CD-4011-B3AF-EF10B8E8C7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96" t="10595" r="7481" b="10516"/>
          <a:stretch/>
        </p:blipFill>
        <p:spPr>
          <a:xfrm>
            <a:off x="1554480" y="228600"/>
            <a:ext cx="8869680" cy="5410200"/>
          </a:xfrm>
          <a:prstGeom prst="rect">
            <a:avLst/>
          </a:prstGeom>
        </p:spPr>
      </p:pic>
      <p:grpSp>
        <p:nvGrpSpPr>
          <p:cNvPr id="32" name="组合 31">
            <a:extLst>
              <a:ext uri="{FF2B5EF4-FFF2-40B4-BE49-F238E27FC236}">
                <a16:creationId xmlns:a16="http://schemas.microsoft.com/office/drawing/2014/main" id="{EF2BF5B4-CF6A-496A-BAC9-1A8D34BB0D54}"/>
              </a:ext>
            </a:extLst>
          </p:cNvPr>
          <p:cNvGrpSpPr/>
          <p:nvPr/>
        </p:nvGrpSpPr>
        <p:grpSpPr>
          <a:xfrm>
            <a:off x="4461908" y="2857083"/>
            <a:ext cx="3633944" cy="646331"/>
            <a:chOff x="4461908" y="2857083"/>
            <a:chExt cx="3633944" cy="646331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36481093-C338-403F-91F8-428DFCBD4336}"/>
                </a:ext>
              </a:extLst>
            </p:cNvPr>
            <p:cNvSpPr/>
            <p:nvPr/>
          </p:nvSpPr>
          <p:spPr>
            <a:xfrm>
              <a:off x="5273040" y="2857083"/>
              <a:ext cx="201168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buNone/>
              </a:pPr>
              <a:endParaRPr lang="zh-CN" altLang="en-US" sz="3600" dirty="0">
                <a:solidFill>
                  <a:srgbClr val="B06C3E"/>
                </a:solidFill>
                <a:cs typeface="+mn-ea"/>
                <a:sym typeface="+mn-lt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B28AB7A6-4ABC-4C7D-8410-5AE794F47C7D}"/>
                </a:ext>
              </a:extLst>
            </p:cNvPr>
            <p:cNvGrpSpPr/>
            <p:nvPr/>
          </p:nvGrpSpPr>
          <p:grpSpPr>
            <a:xfrm>
              <a:off x="4461908" y="2930992"/>
              <a:ext cx="811132" cy="496222"/>
              <a:chOff x="4358640" y="2921168"/>
              <a:chExt cx="1295400" cy="792480"/>
            </a:xfrm>
          </p:grpSpPr>
          <p:pic>
            <p:nvPicPr>
              <p:cNvPr id="23" name="图片 22">
                <a:extLst>
                  <a:ext uri="{FF2B5EF4-FFF2-40B4-BE49-F238E27FC236}">
                    <a16:creationId xmlns:a16="http://schemas.microsoft.com/office/drawing/2014/main" id="{3EFD6D44-59C4-49CF-B546-38DC1C9B00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61560" y="2921168"/>
                <a:ext cx="792480" cy="792480"/>
              </a:xfrm>
              <a:prstGeom prst="rect">
                <a:avLst/>
              </a:prstGeom>
            </p:spPr>
          </p:pic>
          <p:pic>
            <p:nvPicPr>
              <p:cNvPr id="24" name="图片 23">
                <a:extLst>
                  <a:ext uri="{FF2B5EF4-FFF2-40B4-BE49-F238E27FC236}">
                    <a16:creationId xmlns:a16="http://schemas.microsoft.com/office/drawing/2014/main" id="{9FB3F03E-436D-4A81-9AD6-7AF90B8478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58640" y="2921168"/>
                <a:ext cx="792480" cy="792480"/>
              </a:xfrm>
              <a:prstGeom prst="rect">
                <a:avLst/>
              </a:prstGeom>
            </p:spPr>
          </p:pic>
        </p:grpSp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F43F9C23-14A5-4876-937F-A92167F8EFF8}"/>
                </a:ext>
              </a:extLst>
            </p:cNvPr>
            <p:cNvGrpSpPr/>
            <p:nvPr/>
          </p:nvGrpSpPr>
          <p:grpSpPr>
            <a:xfrm>
              <a:off x="7284720" y="2930992"/>
              <a:ext cx="811132" cy="496222"/>
              <a:chOff x="4358640" y="2921168"/>
              <a:chExt cx="1295400" cy="792480"/>
            </a:xfrm>
          </p:grpSpPr>
          <p:pic>
            <p:nvPicPr>
              <p:cNvPr id="27" name="图片 26">
                <a:extLst>
                  <a:ext uri="{FF2B5EF4-FFF2-40B4-BE49-F238E27FC236}">
                    <a16:creationId xmlns:a16="http://schemas.microsoft.com/office/drawing/2014/main" id="{38C6D174-DF70-4AB6-9BAD-6696EE98C6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61560" y="2921168"/>
                <a:ext cx="792480" cy="792480"/>
              </a:xfrm>
              <a:prstGeom prst="rect">
                <a:avLst/>
              </a:prstGeom>
            </p:spPr>
          </p:pic>
          <p:pic>
            <p:nvPicPr>
              <p:cNvPr id="28" name="图片 27">
                <a:extLst>
                  <a:ext uri="{FF2B5EF4-FFF2-40B4-BE49-F238E27FC236}">
                    <a16:creationId xmlns:a16="http://schemas.microsoft.com/office/drawing/2014/main" id="{E29E71C1-4F95-471C-AE6A-31448B6856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58640" y="2921168"/>
                <a:ext cx="792480" cy="792480"/>
              </a:xfrm>
              <a:prstGeom prst="rect">
                <a:avLst/>
              </a:prstGeom>
            </p:spPr>
          </p:pic>
        </p:grp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CA646AA4-CF01-4C3C-9A96-298CAF30FC9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1147" y="4073545"/>
            <a:ext cx="12594294" cy="2906376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27990EFA-EBF1-41FE-B701-23F4CB1384C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9557" y="579120"/>
            <a:ext cx="1409205" cy="1280160"/>
          </a:xfrm>
          <a:prstGeom prst="rect">
            <a:avLst/>
          </a:prstGeom>
        </p:spPr>
      </p:pic>
      <p:sp>
        <p:nvSpPr>
          <p:cNvPr id="14" name="矩形 21">
            <a:extLst>
              <a:ext uri="{FF2B5EF4-FFF2-40B4-BE49-F238E27FC236}">
                <a16:creationId xmlns:a16="http://schemas.microsoft.com/office/drawing/2014/main" id="{36481093-C338-403F-91F8-428DFCBD4336}"/>
              </a:ext>
            </a:extLst>
          </p:cNvPr>
          <p:cNvSpPr/>
          <p:nvPr/>
        </p:nvSpPr>
        <p:spPr>
          <a:xfrm>
            <a:off x="5208872" y="2579096"/>
            <a:ext cx="20116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en-US" altLang="zh-CN" sz="6000" dirty="0">
                <a:solidFill>
                  <a:srgbClr val="0070C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SVN-Rocker" panose="02040603050506020204" pitchFamily="18" charset="0"/>
                <a:cs typeface="+mn-ea"/>
                <a:sym typeface="+mn-lt"/>
              </a:rPr>
              <a:t>02</a:t>
            </a:r>
            <a:endParaRPr lang="zh-CN" altLang="en-US" sz="6000" dirty="0">
              <a:solidFill>
                <a:srgbClr val="0070C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SVN-Rocker" panose="02040603050506020204" pitchFamily="18" charset="0"/>
              <a:cs typeface="+mn-ea"/>
              <a:sym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57600" y="3734247"/>
            <a:ext cx="53165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SVN-Rocker" panose="02040603050506020204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566184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8764" y="342811"/>
            <a:ext cx="1409205" cy="128016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DEE65B9-21CF-4F80-8049-4F3F368DD69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6957" y="-112295"/>
            <a:ext cx="7729984" cy="7729984"/>
          </a:xfrm>
          <a:prstGeom prst="rect">
            <a:avLst/>
          </a:prstGeom>
        </p:spPr>
      </p:pic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973011" y="2159384"/>
            <a:ext cx="4859669" cy="3186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808" tIns="53904" rIns="107808" bIns="53904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rgbClr val="FF0000"/>
                </a:solidFill>
                <a:latin typeface="#9Slide03 AmpleSoft Bold" panose="02000000000000000000" pitchFamily="2" charset="0"/>
              </a:rPr>
              <a:t>    </a:t>
            </a:r>
            <a:r>
              <a:rPr lang="en-US" altLang="en-US" sz="40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Tìm</a:t>
            </a:r>
            <a:r>
              <a:rPr lang="en-US" altLang="en-US" sz="40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40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dấu</a:t>
            </a:r>
            <a:r>
              <a:rPr lang="en-US" altLang="en-US" sz="40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40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gạch</a:t>
            </a:r>
            <a:r>
              <a:rPr lang="en-US" altLang="en-US" sz="40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40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ngang</a:t>
            </a:r>
            <a:r>
              <a:rPr lang="en-US" altLang="en-US" sz="40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40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trong</a:t>
            </a:r>
            <a:r>
              <a:rPr lang="en-US" altLang="en-US" sz="40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40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mẩu</a:t>
            </a:r>
            <a:r>
              <a:rPr lang="en-US" altLang="en-US" sz="40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40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chuyện</a:t>
            </a:r>
            <a:r>
              <a:rPr lang="en-US" altLang="en-US" sz="40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4000" b="1" i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Quà</a:t>
            </a:r>
            <a:r>
              <a:rPr lang="en-US" altLang="en-US" sz="4000" b="1" i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4000" b="1" i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tặng</a:t>
            </a:r>
            <a:r>
              <a:rPr lang="en-US" altLang="en-US" sz="4000" b="1" i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cha </a:t>
            </a:r>
            <a:r>
              <a:rPr lang="en-US" altLang="en-US" sz="4000" b="1" i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40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và</a:t>
            </a:r>
            <a:r>
              <a:rPr lang="en-US" altLang="en-US" sz="40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40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nêu</a:t>
            </a:r>
            <a:r>
              <a:rPr lang="en-US" altLang="en-US" sz="40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40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tác</a:t>
            </a:r>
            <a:r>
              <a:rPr lang="en-US" altLang="en-US" sz="40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40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dụng</a:t>
            </a:r>
            <a:r>
              <a:rPr lang="en-US" altLang="en-US" sz="40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40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của</a:t>
            </a:r>
            <a:r>
              <a:rPr lang="en-US" altLang="en-US" sz="40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40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mỗi</a:t>
            </a:r>
            <a:r>
              <a:rPr lang="en-US" altLang="en-US" sz="40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40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dấu</a:t>
            </a:r>
            <a:r>
              <a:rPr lang="en-US" altLang="en-US" sz="40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.</a:t>
            </a:r>
          </a:p>
        </p:txBody>
      </p:sp>
      <p:pic>
        <p:nvPicPr>
          <p:cNvPr id="25" name="图片 8">
            <a:extLst>
              <a:ext uri="{FF2B5EF4-FFF2-40B4-BE49-F238E27FC236}">
                <a16:creationId xmlns:a16="http://schemas.microsoft.com/office/drawing/2014/main" id="{CBD5D85E-DE68-41CC-9D84-BF0BE1D24DB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022" y="2046565"/>
            <a:ext cx="3997186" cy="4404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3133" y="4377083"/>
            <a:ext cx="2793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Bài</a:t>
            </a:r>
            <a:r>
              <a:rPr lang="en-US" sz="4800" dirty="0">
                <a:solidFill>
                  <a:srgbClr val="C0000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tập</a:t>
            </a:r>
            <a:r>
              <a:rPr lang="en-US" sz="4800" dirty="0">
                <a:solidFill>
                  <a:srgbClr val="C0000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1:</a:t>
            </a:r>
          </a:p>
        </p:txBody>
      </p:sp>
    </p:spTree>
    <p:extLst>
      <p:ext uri="{BB962C8B-B14F-4D97-AF65-F5344CB8AC3E}">
        <p14:creationId xmlns:p14="http://schemas.microsoft.com/office/powerpoint/2010/main" val="10134847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Blaise Pascal: Một nhà khoa học vĩ đại, người đã chỉ ra giới hạn của tư duy  logic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52" b="100000" l="143" r="50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07" y="840533"/>
            <a:ext cx="6667500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8764" y="342811"/>
            <a:ext cx="1409205" cy="128016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DEE65B9-21CF-4F80-8049-4F3F368DD69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6957" y="-112295"/>
            <a:ext cx="7729984" cy="7729984"/>
          </a:xfrm>
          <a:prstGeom prst="rect">
            <a:avLst/>
          </a:prstGeom>
        </p:spPr>
      </p:pic>
      <p:pic>
        <p:nvPicPr>
          <p:cNvPr id="22" name="Picture 2" descr="Cha đẻ của máy tính cơ học đầu tiên trên thế giới | baotintuc.v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95" b="97080" l="0" r="99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88" y="4119813"/>
            <a:ext cx="4762500" cy="26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5129458" y="2078077"/>
            <a:ext cx="5069306" cy="3494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808" tIns="53904" rIns="107808" bIns="53904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#9Slide03 AmpleSoft Bold" panose="02000000000000000000" pitchFamily="2" charset="0"/>
              </a:rPr>
              <a:t>   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Pa-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xcan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(1623-1662)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triết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18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3333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2168" y="68754"/>
            <a:ext cx="1409205" cy="1280160"/>
          </a:xfrm>
          <a:prstGeom prst="rect">
            <a:avLst/>
          </a:prstGeom>
        </p:spPr>
      </p:pic>
      <p:grpSp>
        <p:nvGrpSpPr>
          <p:cNvPr id="16" name="组合 6"/>
          <p:cNvGrpSpPr/>
          <p:nvPr/>
        </p:nvGrpSpPr>
        <p:grpSpPr>
          <a:xfrm>
            <a:off x="192505" y="708834"/>
            <a:ext cx="11646569" cy="6027279"/>
            <a:chOff x="1105359" y="1931305"/>
            <a:chExt cx="10205577" cy="3940857"/>
          </a:xfrm>
          <a:effectLst>
            <a:outerShdw blurRad="50800" dist="38100" dir="5400000" sx="101000" sy="101000" algn="t" rotWithShape="0">
              <a:srgbClr val="5FBDAC">
                <a:alpha val="40000"/>
              </a:srgbClr>
            </a:outerShdw>
          </a:effectLst>
        </p:grpSpPr>
        <p:sp>
          <p:nvSpPr>
            <p:cNvPr id="18" name="矩形: 圆角 5"/>
            <p:cNvSpPr/>
            <p:nvPr/>
          </p:nvSpPr>
          <p:spPr>
            <a:xfrm>
              <a:off x="1105359" y="1931305"/>
              <a:ext cx="10205577" cy="3940857"/>
            </a:xfrm>
            <a:prstGeom prst="roundRect">
              <a:avLst>
                <a:gd name="adj" fmla="val 7241"/>
              </a:avLst>
            </a:prstGeom>
            <a:solidFill>
              <a:srgbClr val="20BA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zh-CN" altLang="en-US" sz="12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0" name="矩形: 圆角 14"/>
            <p:cNvSpPr/>
            <p:nvPr/>
          </p:nvSpPr>
          <p:spPr>
            <a:xfrm>
              <a:off x="1266824" y="2068164"/>
              <a:ext cx="9886951" cy="3642073"/>
            </a:xfrm>
            <a:prstGeom prst="roundRect">
              <a:avLst>
                <a:gd name="adj" fmla="val 724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zh-CN" altLang="en-US" sz="12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1" name="矩形: 圆角 16"/>
            <p:cNvSpPr/>
            <p:nvPr/>
          </p:nvSpPr>
          <p:spPr>
            <a:xfrm>
              <a:off x="1199690" y="1993218"/>
              <a:ext cx="10030285" cy="3778932"/>
            </a:xfrm>
            <a:prstGeom prst="roundRect">
              <a:avLst>
                <a:gd name="adj" fmla="val 7241"/>
              </a:avLst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zh-CN" altLang="en-US" sz="12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25" name="Content Placeholder 2"/>
          <p:cNvSpPr txBox="1">
            <a:spLocks/>
          </p:cNvSpPr>
          <p:nvPr/>
        </p:nvSpPr>
        <p:spPr>
          <a:xfrm>
            <a:off x="625640" y="1154456"/>
            <a:ext cx="11034081" cy="46169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Pa-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xcan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khuya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cặm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cụi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rón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rén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mải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mê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ngàn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buồn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tẻ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!” - Pa-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xcan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thầm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óc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chàng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chợt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lóe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tia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lặng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lẽ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ngạc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ôm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- Con hi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vọng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món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bớt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- Pa-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xcan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pa-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xcan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				                     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Long,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Toàn</a:t>
            </a:r>
            <a:endParaRPr lang="vi-VN" sz="2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4133088" y="192243"/>
            <a:ext cx="3588937" cy="1033181"/>
            <a:chOff x="1286189" y="673239"/>
            <a:chExt cx="3337728" cy="946220"/>
          </a:xfrm>
        </p:grpSpPr>
        <p:sp>
          <p:nvSpPr>
            <p:cNvPr id="27" name="Round Diagonal Corner Rectangle 26"/>
            <p:cNvSpPr/>
            <p:nvPr/>
          </p:nvSpPr>
          <p:spPr>
            <a:xfrm>
              <a:off x="1490506" y="815591"/>
              <a:ext cx="3084844" cy="803868"/>
            </a:xfrm>
            <a:prstGeom prst="round2DiagRect">
              <a:avLst/>
            </a:prstGeom>
            <a:solidFill>
              <a:srgbClr val="A6DFBC"/>
            </a:solidFill>
            <a:ln w="57150">
              <a:solidFill>
                <a:srgbClr val="A6DFBC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8" name="Round Diagonal Corner Rectangle 27"/>
            <p:cNvSpPr/>
            <p:nvPr/>
          </p:nvSpPr>
          <p:spPr>
            <a:xfrm>
              <a:off x="1286189" y="673239"/>
              <a:ext cx="3084844" cy="803868"/>
            </a:xfrm>
            <a:prstGeom prst="round2DiagRect">
              <a:avLst/>
            </a:prstGeom>
            <a:noFill/>
            <a:ln w="57150">
              <a:solidFill>
                <a:srgbClr val="71B288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428541" y="673239"/>
              <a:ext cx="3195376" cy="704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err="1">
                  <a:solidFill>
                    <a:srgbClr val="002060"/>
                  </a:solidFill>
                  <a:latin typeface="UTM French Vanilla" panose="02040603050506020204" pitchFamily="18" charset="0"/>
                </a:rPr>
                <a:t>Quà</a:t>
              </a:r>
              <a:r>
                <a:rPr lang="en-US" sz="4400" b="1" dirty="0">
                  <a:solidFill>
                    <a:srgbClr val="002060"/>
                  </a:solidFill>
                  <a:latin typeface="UTM French Vanilla" panose="02040603050506020204" pitchFamily="18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UTM French Vanilla" panose="02040603050506020204" pitchFamily="18" charset="0"/>
                </a:rPr>
                <a:t>tặng</a:t>
              </a:r>
              <a:r>
                <a:rPr lang="en-US" sz="4400" b="1" dirty="0">
                  <a:solidFill>
                    <a:srgbClr val="002060"/>
                  </a:solidFill>
                  <a:latin typeface="UTM French Vanilla" panose="02040603050506020204" pitchFamily="18" charset="0"/>
                </a:rPr>
                <a:t> cha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65394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65221" y="1138990"/>
            <a:ext cx="10764252" cy="5486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149271"/>
            <a:ext cx="12192000" cy="1849568"/>
          </a:xfrm>
          <a:prstGeom prst="rect">
            <a:avLst/>
          </a:prstGeom>
        </p:spPr>
      </p:pic>
      <p:pic>
        <p:nvPicPr>
          <p:cNvPr id="24" name="图片 23" descr="8c028dabe04d64ea3c3aa11767f6d819">
            <a:extLst>
              <a:ext uri="{FF2B5EF4-FFF2-40B4-BE49-F238E27FC236}">
                <a16:creationId xmlns:a16="http://schemas.microsoft.com/office/drawing/2014/main" id="{74978D22-1740-4DFE-8D54-9434E640BBB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7306" y="-882316"/>
            <a:ext cx="12689305" cy="83900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05200" y="124689"/>
            <a:ext cx="49737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1.Tìm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dấu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gạch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ngang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trong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mẩu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chuyện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Quà</a:t>
            </a:r>
            <a:r>
              <a:rPr lang="en-US" altLang="en-US" sz="2800" b="1" i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tặng</a:t>
            </a:r>
            <a:r>
              <a:rPr lang="en-US" altLang="en-US" sz="2800" b="1" i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cha </a:t>
            </a:r>
            <a:r>
              <a:rPr lang="en-US" altLang="en-US" sz="2800" b="1" i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và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nêu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tác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dụng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của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mỗi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dấu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007666" y="2648673"/>
            <a:ext cx="3914775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808" tIns="53904" rIns="107808" bIns="53904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300" b="1" dirty="0">
                <a:solidFill>
                  <a:srgbClr val="FF0000"/>
                </a:solidFill>
              </a:rPr>
              <a:t>   </a:t>
            </a:r>
            <a:r>
              <a:rPr lang="en-US" altLang="en-US" sz="3300" b="1" dirty="0" err="1">
                <a:solidFill>
                  <a:srgbClr val="FF0000"/>
                </a:solidFill>
              </a:rPr>
              <a:t>Đánh</a:t>
            </a:r>
            <a:r>
              <a:rPr lang="en-US" altLang="en-US" sz="3300" b="1" dirty="0">
                <a:solidFill>
                  <a:srgbClr val="FF0000"/>
                </a:solidFill>
              </a:rPr>
              <a:t> </a:t>
            </a:r>
            <a:r>
              <a:rPr lang="en-US" altLang="en-US" sz="3300" b="1" dirty="0" err="1">
                <a:solidFill>
                  <a:srgbClr val="FF0000"/>
                </a:solidFill>
              </a:rPr>
              <a:t>dấu</a:t>
            </a:r>
            <a:r>
              <a:rPr lang="en-US" altLang="en-US" sz="3300" b="1" dirty="0">
                <a:solidFill>
                  <a:srgbClr val="FF0000"/>
                </a:solidFill>
              </a:rPr>
              <a:t> </a:t>
            </a:r>
            <a:r>
              <a:rPr lang="en-US" altLang="en-US" sz="3300" b="1" dirty="0" err="1">
                <a:solidFill>
                  <a:srgbClr val="FF0000"/>
                </a:solidFill>
              </a:rPr>
              <a:t>phần</a:t>
            </a:r>
            <a:r>
              <a:rPr lang="en-US" altLang="en-US" sz="3300" b="1" dirty="0">
                <a:solidFill>
                  <a:srgbClr val="FF0000"/>
                </a:solidFill>
              </a:rPr>
              <a:t> </a:t>
            </a:r>
            <a:r>
              <a:rPr lang="en-US" altLang="en-US" sz="3300" b="1" dirty="0" err="1">
                <a:solidFill>
                  <a:srgbClr val="FF0000"/>
                </a:solidFill>
              </a:rPr>
              <a:t>chú</a:t>
            </a:r>
            <a:r>
              <a:rPr lang="en-US" altLang="en-US" sz="3300" b="1" dirty="0">
                <a:solidFill>
                  <a:srgbClr val="FF0000"/>
                </a:solidFill>
              </a:rPr>
              <a:t> </a:t>
            </a:r>
            <a:r>
              <a:rPr lang="en-US" altLang="en-US" sz="3300" b="1" dirty="0" err="1">
                <a:solidFill>
                  <a:srgbClr val="FF0000"/>
                </a:solidFill>
              </a:rPr>
              <a:t>thích</a:t>
            </a:r>
            <a:r>
              <a:rPr lang="en-US" altLang="en-US" sz="3300" b="1" dirty="0">
                <a:solidFill>
                  <a:srgbClr val="FF0000"/>
                </a:solidFill>
              </a:rPr>
              <a:t> </a:t>
            </a:r>
            <a:r>
              <a:rPr lang="en-US" altLang="en-US" sz="3300" b="1" dirty="0" err="1">
                <a:solidFill>
                  <a:srgbClr val="FF0000"/>
                </a:solidFill>
              </a:rPr>
              <a:t>trong</a:t>
            </a:r>
            <a:r>
              <a:rPr lang="en-US" altLang="en-US" sz="3300" b="1" dirty="0">
                <a:solidFill>
                  <a:srgbClr val="FF0000"/>
                </a:solidFill>
              </a:rPr>
              <a:t> </a:t>
            </a:r>
            <a:r>
              <a:rPr lang="en-US" altLang="en-US" sz="3300" b="1" dirty="0" err="1">
                <a:solidFill>
                  <a:srgbClr val="FF0000"/>
                </a:solidFill>
              </a:rPr>
              <a:t>câu</a:t>
            </a:r>
            <a:r>
              <a:rPr lang="en-US" altLang="en-US" sz="3300" b="1" dirty="0">
                <a:solidFill>
                  <a:srgbClr val="FF0000"/>
                </a:solidFill>
              </a:rPr>
              <a:t> </a:t>
            </a:r>
            <a:r>
              <a:rPr lang="en-US" altLang="en-US" sz="3300" b="1" dirty="0">
                <a:solidFill>
                  <a:srgbClr val="002060"/>
                </a:solidFill>
              </a:rPr>
              <a:t>(</a:t>
            </a:r>
            <a:r>
              <a:rPr lang="en-US" altLang="en-US" sz="3300" b="1" dirty="0" err="1">
                <a:solidFill>
                  <a:srgbClr val="002060"/>
                </a:solidFill>
              </a:rPr>
              <a:t>bố</a:t>
            </a:r>
            <a:r>
              <a:rPr lang="en-US" altLang="en-US" sz="3300" b="1" dirty="0">
                <a:solidFill>
                  <a:srgbClr val="002060"/>
                </a:solidFill>
              </a:rPr>
              <a:t> Pa-</a:t>
            </a:r>
            <a:r>
              <a:rPr lang="en-US" altLang="en-US" sz="3300" b="1" dirty="0" err="1">
                <a:solidFill>
                  <a:srgbClr val="002060"/>
                </a:solidFill>
              </a:rPr>
              <a:t>xcan</a:t>
            </a:r>
            <a:r>
              <a:rPr lang="en-US" altLang="en-US" sz="3300" b="1" dirty="0">
                <a:solidFill>
                  <a:srgbClr val="002060"/>
                </a:solidFill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</a:rPr>
              <a:t>là</a:t>
            </a:r>
            <a:r>
              <a:rPr lang="en-US" altLang="en-US" sz="3300" b="1" dirty="0">
                <a:solidFill>
                  <a:srgbClr val="002060"/>
                </a:solidFill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</a:rPr>
              <a:t>một</a:t>
            </a:r>
            <a:r>
              <a:rPr lang="en-US" altLang="en-US" sz="3300" b="1" dirty="0">
                <a:solidFill>
                  <a:srgbClr val="002060"/>
                </a:solidFill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</a:rPr>
              <a:t>viên</a:t>
            </a:r>
            <a:r>
              <a:rPr lang="en-US" altLang="en-US" sz="3300" b="1" dirty="0">
                <a:solidFill>
                  <a:srgbClr val="002060"/>
                </a:solidFill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</a:rPr>
              <a:t>chức</a:t>
            </a:r>
            <a:r>
              <a:rPr lang="en-US" altLang="en-US" sz="3300" b="1" dirty="0">
                <a:solidFill>
                  <a:srgbClr val="002060"/>
                </a:solidFill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</a:rPr>
              <a:t>tài</a:t>
            </a:r>
            <a:r>
              <a:rPr lang="en-US" altLang="en-US" sz="3300" b="1" dirty="0">
                <a:solidFill>
                  <a:srgbClr val="002060"/>
                </a:solidFill>
              </a:rPr>
              <a:t> </a:t>
            </a:r>
            <a:r>
              <a:rPr lang="en-US" altLang="en-US" sz="3300" b="1" dirty="0" err="1">
                <a:solidFill>
                  <a:srgbClr val="002060"/>
                </a:solidFill>
              </a:rPr>
              <a:t>chính</a:t>
            </a:r>
            <a:r>
              <a:rPr lang="en-US" altLang="en-US" sz="3300" b="1" dirty="0">
                <a:solidFill>
                  <a:srgbClr val="002060"/>
                </a:solidFill>
              </a:rPr>
              <a:t>).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38616" y="1835873"/>
            <a:ext cx="6369050" cy="478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808" tIns="53904" rIns="107808" bIns="539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800" dirty="0">
                <a:solidFill>
                  <a:schemeClr val="accent2"/>
                </a:solidFill>
              </a:rPr>
              <a:t>   </a:t>
            </a:r>
            <a:r>
              <a:rPr lang="en-US" altLang="en-US" sz="3800" dirty="0" err="1"/>
              <a:t>Một</a:t>
            </a:r>
            <a:r>
              <a:rPr lang="en-US" altLang="en-US" sz="3800" dirty="0"/>
              <a:t> </a:t>
            </a:r>
            <a:r>
              <a:rPr lang="en-US" altLang="en-US" sz="3800" dirty="0" err="1"/>
              <a:t>bữa</a:t>
            </a:r>
            <a:r>
              <a:rPr lang="en-US" altLang="en-US" sz="3800" dirty="0"/>
              <a:t> Pa-</a:t>
            </a:r>
            <a:r>
              <a:rPr lang="en-US" altLang="en-US" sz="3800" dirty="0" err="1"/>
              <a:t>xcan</a:t>
            </a:r>
            <a:r>
              <a:rPr lang="en-US" altLang="en-US" sz="3800" dirty="0"/>
              <a:t> </a:t>
            </a:r>
            <a:r>
              <a:rPr lang="en-US" altLang="en-US" sz="3800" dirty="0" err="1"/>
              <a:t>đi</a:t>
            </a:r>
            <a:r>
              <a:rPr lang="en-US" altLang="en-US" sz="3800" dirty="0"/>
              <a:t> </a:t>
            </a:r>
            <a:r>
              <a:rPr lang="en-US" altLang="en-US" sz="3800" dirty="0" err="1"/>
              <a:t>đâu</a:t>
            </a:r>
            <a:r>
              <a:rPr lang="en-US" altLang="en-US" sz="3800" dirty="0"/>
              <a:t> </a:t>
            </a:r>
            <a:r>
              <a:rPr lang="en-US" altLang="en-US" sz="3800" dirty="0" err="1"/>
              <a:t>về</a:t>
            </a:r>
            <a:r>
              <a:rPr lang="en-US" altLang="en-US" sz="3800" dirty="0"/>
              <a:t> </a:t>
            </a:r>
            <a:r>
              <a:rPr lang="en-US" altLang="en-US" sz="3800" dirty="0" err="1"/>
              <a:t>khuya</a:t>
            </a:r>
            <a:r>
              <a:rPr lang="en-US" altLang="en-US" sz="3800" dirty="0"/>
              <a:t> </a:t>
            </a:r>
            <a:r>
              <a:rPr lang="en-US" altLang="en-US" sz="3800" dirty="0" err="1"/>
              <a:t>thấy</a:t>
            </a:r>
            <a:r>
              <a:rPr lang="en-US" altLang="en-US" sz="3800" dirty="0"/>
              <a:t> </a:t>
            </a:r>
            <a:r>
              <a:rPr lang="en-US" altLang="en-US" sz="3800" dirty="0" err="1"/>
              <a:t>bố</a:t>
            </a:r>
            <a:r>
              <a:rPr lang="en-US" altLang="en-US" sz="3800" dirty="0"/>
              <a:t> </a:t>
            </a:r>
            <a:r>
              <a:rPr lang="en-US" altLang="en-US" sz="3800" dirty="0" err="1"/>
              <a:t>mình</a:t>
            </a:r>
            <a:r>
              <a:rPr lang="en-US" altLang="en-US" sz="3800" dirty="0"/>
              <a:t> - </a:t>
            </a:r>
            <a:r>
              <a:rPr lang="en-US" altLang="en-US" sz="3800" dirty="0" err="1"/>
              <a:t>một</a:t>
            </a:r>
            <a:r>
              <a:rPr lang="en-US" altLang="en-US" sz="3800" dirty="0"/>
              <a:t> </a:t>
            </a:r>
            <a:r>
              <a:rPr lang="en-US" altLang="en-US" sz="3800" dirty="0" err="1"/>
              <a:t>viên</a:t>
            </a:r>
            <a:r>
              <a:rPr lang="en-US" altLang="en-US" sz="3800" dirty="0"/>
              <a:t> </a:t>
            </a:r>
            <a:r>
              <a:rPr lang="en-US" altLang="en-US" sz="3800" dirty="0" err="1"/>
              <a:t>chức</a:t>
            </a:r>
            <a:r>
              <a:rPr lang="en-US" altLang="en-US" sz="3800" dirty="0"/>
              <a:t> </a:t>
            </a:r>
            <a:r>
              <a:rPr lang="en-US" altLang="en-US" sz="3800" dirty="0" err="1"/>
              <a:t>tài</a:t>
            </a:r>
            <a:r>
              <a:rPr lang="en-US" altLang="en-US" sz="3800" dirty="0"/>
              <a:t> </a:t>
            </a:r>
            <a:r>
              <a:rPr lang="en-US" altLang="en-US" sz="3800" dirty="0" err="1"/>
              <a:t>chính</a:t>
            </a:r>
            <a:r>
              <a:rPr lang="en-US" altLang="en-US" sz="3800" dirty="0"/>
              <a:t> - </a:t>
            </a:r>
            <a:r>
              <a:rPr lang="en-US" altLang="en-US" sz="3800" dirty="0" err="1"/>
              <a:t>vẫn</a:t>
            </a:r>
            <a:r>
              <a:rPr lang="en-US" altLang="en-US" sz="3800" dirty="0"/>
              <a:t> </a:t>
            </a:r>
            <a:r>
              <a:rPr lang="en-US" altLang="en-US" sz="3800" dirty="0" err="1"/>
              <a:t>cặm</a:t>
            </a:r>
            <a:r>
              <a:rPr lang="en-US" altLang="en-US" sz="3800" dirty="0"/>
              <a:t> </a:t>
            </a:r>
            <a:r>
              <a:rPr lang="en-US" altLang="en-US" sz="3800" dirty="0" err="1"/>
              <a:t>cụi</a:t>
            </a:r>
            <a:r>
              <a:rPr lang="en-US" altLang="en-US" sz="3800" dirty="0"/>
              <a:t> </a:t>
            </a:r>
            <a:r>
              <a:rPr lang="en-US" altLang="en-US" sz="3800" dirty="0" err="1"/>
              <a:t>trước</a:t>
            </a:r>
            <a:r>
              <a:rPr lang="en-US" altLang="en-US" sz="3800" dirty="0"/>
              <a:t> </a:t>
            </a:r>
            <a:r>
              <a:rPr lang="en-US" altLang="en-US" sz="3800" dirty="0" err="1"/>
              <a:t>bàn</a:t>
            </a:r>
            <a:r>
              <a:rPr lang="en-US" altLang="en-US" sz="3800" dirty="0"/>
              <a:t> </a:t>
            </a:r>
            <a:r>
              <a:rPr lang="en-US" altLang="en-US" sz="3800" dirty="0" err="1"/>
              <a:t>làm</a:t>
            </a:r>
            <a:r>
              <a:rPr lang="en-US" altLang="en-US" sz="3800" dirty="0"/>
              <a:t> </a:t>
            </a:r>
            <a:r>
              <a:rPr lang="en-US" altLang="en-US" sz="3800" dirty="0" err="1"/>
              <a:t>việc</a:t>
            </a:r>
            <a:r>
              <a:rPr lang="en-US" altLang="en-US" sz="3800" dirty="0"/>
              <a:t>. </a:t>
            </a:r>
            <a:r>
              <a:rPr lang="en-US" altLang="en-US" sz="3800" dirty="0" err="1"/>
              <a:t>Anh</a:t>
            </a:r>
            <a:r>
              <a:rPr lang="en-US" altLang="en-US" sz="3800" dirty="0"/>
              <a:t> </a:t>
            </a:r>
            <a:r>
              <a:rPr lang="en-US" altLang="en-US" sz="3800" dirty="0" err="1"/>
              <a:t>rón</a:t>
            </a:r>
            <a:r>
              <a:rPr lang="en-US" altLang="en-US" sz="3800" dirty="0"/>
              <a:t> </a:t>
            </a:r>
            <a:r>
              <a:rPr lang="en-US" altLang="en-US" sz="3800" dirty="0" err="1"/>
              <a:t>rén</a:t>
            </a:r>
            <a:r>
              <a:rPr lang="en-US" altLang="en-US" sz="3800" dirty="0"/>
              <a:t> </a:t>
            </a:r>
            <a:r>
              <a:rPr lang="en-US" altLang="en-US" sz="3800" dirty="0" err="1"/>
              <a:t>lại</a:t>
            </a:r>
            <a:r>
              <a:rPr lang="en-US" altLang="en-US" sz="3800" dirty="0"/>
              <a:t> </a:t>
            </a:r>
            <a:r>
              <a:rPr lang="en-US" altLang="en-US" sz="3800" dirty="0" err="1"/>
              <a:t>gần</a:t>
            </a:r>
            <a:r>
              <a:rPr lang="en-US" altLang="en-US" sz="3800" dirty="0"/>
              <a:t>. </a:t>
            </a:r>
            <a:r>
              <a:rPr lang="en-US" altLang="en-US" sz="3800" dirty="0" err="1"/>
              <a:t>Ông</a:t>
            </a:r>
            <a:r>
              <a:rPr lang="en-US" altLang="en-US" sz="3800" dirty="0"/>
              <a:t> </a:t>
            </a:r>
            <a:r>
              <a:rPr lang="en-US" altLang="en-US" sz="3800" dirty="0" err="1"/>
              <a:t>bố</a:t>
            </a:r>
            <a:r>
              <a:rPr lang="en-US" altLang="en-US" sz="3800" dirty="0"/>
              <a:t> </a:t>
            </a:r>
            <a:r>
              <a:rPr lang="en-US" altLang="en-US" sz="3800" dirty="0" err="1"/>
              <a:t>vẫn</a:t>
            </a:r>
            <a:r>
              <a:rPr lang="en-US" altLang="en-US" sz="3800" dirty="0"/>
              <a:t> </a:t>
            </a:r>
            <a:r>
              <a:rPr lang="en-US" altLang="en-US" sz="3800" dirty="0" err="1"/>
              <a:t>mải</a:t>
            </a:r>
            <a:r>
              <a:rPr lang="en-US" altLang="en-US" sz="3800" dirty="0"/>
              <a:t> </a:t>
            </a:r>
            <a:r>
              <a:rPr lang="en-US" altLang="en-US" sz="3800" dirty="0" err="1"/>
              <a:t>mê</a:t>
            </a:r>
            <a:r>
              <a:rPr lang="en-US" altLang="en-US" sz="3800" dirty="0"/>
              <a:t> </a:t>
            </a:r>
            <a:r>
              <a:rPr lang="en-US" altLang="en-US" sz="3800" dirty="0" err="1"/>
              <a:t>với</a:t>
            </a:r>
            <a:r>
              <a:rPr lang="en-US" altLang="en-US" sz="3800" dirty="0"/>
              <a:t> </a:t>
            </a:r>
            <a:r>
              <a:rPr lang="en-US" altLang="en-US" sz="3800" dirty="0" err="1"/>
              <a:t>những</a:t>
            </a:r>
            <a:r>
              <a:rPr lang="en-US" altLang="en-US" sz="3800" dirty="0"/>
              <a:t> con </a:t>
            </a:r>
            <a:r>
              <a:rPr lang="en-US" altLang="en-US" sz="3800" dirty="0" err="1"/>
              <a:t>số</a:t>
            </a:r>
            <a:r>
              <a:rPr lang="en-US" altLang="en-US" sz="3800" dirty="0"/>
              <a:t>: </a:t>
            </a:r>
            <a:r>
              <a:rPr lang="en-US" altLang="en-US" sz="3800" dirty="0" err="1"/>
              <a:t>Ông</a:t>
            </a:r>
            <a:r>
              <a:rPr lang="en-US" altLang="en-US" sz="3800" dirty="0"/>
              <a:t> </a:t>
            </a:r>
            <a:r>
              <a:rPr lang="en-US" altLang="en-US" sz="3800" dirty="0" err="1"/>
              <a:t>đang</a:t>
            </a:r>
            <a:r>
              <a:rPr lang="en-US" altLang="en-US" sz="3800" dirty="0"/>
              <a:t> </a:t>
            </a:r>
            <a:r>
              <a:rPr lang="en-US" altLang="en-US" sz="3800" dirty="0" err="1"/>
              <a:t>phải</a:t>
            </a:r>
            <a:r>
              <a:rPr lang="en-US" altLang="en-US" sz="3800" dirty="0"/>
              <a:t> </a:t>
            </a:r>
            <a:r>
              <a:rPr lang="en-US" altLang="en-US" sz="3800" dirty="0" err="1"/>
              <a:t>kiểm</a:t>
            </a:r>
            <a:r>
              <a:rPr lang="en-US" altLang="en-US" sz="3800" dirty="0"/>
              <a:t> </a:t>
            </a:r>
            <a:r>
              <a:rPr lang="en-US" altLang="en-US" sz="3800" dirty="0" err="1"/>
              <a:t>sổ</a:t>
            </a:r>
            <a:r>
              <a:rPr lang="en-US" altLang="en-US" sz="3800" dirty="0"/>
              <a:t> </a:t>
            </a:r>
            <a:r>
              <a:rPr lang="en-US" altLang="en-US" sz="3800" dirty="0" err="1"/>
              <a:t>sách</a:t>
            </a:r>
            <a:r>
              <a:rPr lang="en-US" altLang="en-US" sz="3800" dirty="0"/>
              <a:t>.</a:t>
            </a:r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7039416" y="2066060"/>
            <a:ext cx="0" cy="39957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808" tIns="53904" rIns="107808" bIns="53904"/>
          <a:lstStyle/>
          <a:p>
            <a:endParaRPr lang="en-US"/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1138678" y="2418485"/>
            <a:ext cx="515461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808" tIns="53904" rIns="107808" bIns="53904"/>
          <a:lstStyle/>
          <a:p>
            <a:endParaRPr lang="en-US"/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829116" y="3018560"/>
            <a:ext cx="59880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808" tIns="53904" rIns="107808" bIns="53904"/>
          <a:lstStyle/>
          <a:p>
            <a:endParaRPr lang="en-US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 flipV="1">
            <a:off x="805303" y="3588473"/>
            <a:ext cx="5173663" cy="158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808" tIns="53904" rIns="107808" bIns="53904"/>
          <a:lstStyle/>
          <a:p>
            <a:endParaRPr lang="en-US"/>
          </a:p>
        </p:txBody>
      </p:sp>
      <p:graphicFrame>
        <p:nvGraphicFramePr>
          <p:cNvPr id="14" name="Group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681474"/>
              </p:ext>
            </p:extLst>
          </p:nvPr>
        </p:nvGraphicFramePr>
        <p:xfrm>
          <a:off x="7480741" y="1835873"/>
          <a:ext cx="3270250" cy="633412"/>
        </p:xfrm>
        <a:graphic>
          <a:graphicData uri="http://schemas.openxmlformats.org/drawingml/2006/table">
            <a:tbl>
              <a:tblPr/>
              <a:tblGrid>
                <a:gridCol w="327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34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500" b="1" i="1" u="sng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Tác</a:t>
                      </a:r>
                      <a:r>
                        <a:rPr kumimoji="0" lang="en-US" sz="3500" b="1" i="1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3500" b="1" i="1" u="sng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dụng</a:t>
                      </a:r>
                      <a:r>
                        <a:rPr kumimoji="0" lang="en-US" sz="3500" b="1" i="1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3500" b="1" i="1" u="sng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là</a:t>
                      </a:r>
                      <a:r>
                        <a:rPr kumimoji="0" lang="en-US" sz="3500" b="1" i="1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:</a:t>
                      </a:r>
                    </a:p>
                  </a:txBody>
                  <a:tcPr marL="103271" marR="103271" marT="47935" marB="47935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" name="Oval 29"/>
          <p:cNvSpPr>
            <a:spLocks noChangeArrowheads="1"/>
          </p:cNvSpPr>
          <p:nvPr/>
        </p:nvSpPr>
        <p:spPr bwMode="auto">
          <a:xfrm>
            <a:off x="5634478" y="2589935"/>
            <a:ext cx="344488" cy="4000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808" tIns="53904" rIns="107808" bIns="53904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752916" y="4186960"/>
            <a:ext cx="57689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808" tIns="53904" rIns="107808" bIns="53904"/>
          <a:lstStyle/>
          <a:p>
            <a:endParaRPr lang="en-US"/>
          </a:p>
        </p:txBody>
      </p:sp>
      <p:sp>
        <p:nvSpPr>
          <p:cNvPr id="17" name="Oval 29"/>
          <p:cNvSpPr>
            <a:spLocks noChangeArrowheads="1"/>
          </p:cNvSpPr>
          <p:nvPr/>
        </p:nvSpPr>
        <p:spPr bwMode="auto">
          <a:xfrm>
            <a:off x="4839141" y="3174135"/>
            <a:ext cx="344487" cy="4000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808" tIns="53904" rIns="107808" bIns="53904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345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5" grpId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65221" y="1138990"/>
            <a:ext cx="10764252" cy="5486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149271"/>
            <a:ext cx="12192000" cy="1849568"/>
          </a:xfrm>
          <a:prstGeom prst="rect">
            <a:avLst/>
          </a:prstGeom>
        </p:spPr>
      </p:pic>
      <p:pic>
        <p:nvPicPr>
          <p:cNvPr id="24" name="图片 23" descr="8c028dabe04d64ea3c3aa11767f6d819">
            <a:extLst>
              <a:ext uri="{FF2B5EF4-FFF2-40B4-BE49-F238E27FC236}">
                <a16:creationId xmlns:a16="http://schemas.microsoft.com/office/drawing/2014/main" id="{74978D22-1740-4DFE-8D54-9434E640BBB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7306" y="-882316"/>
            <a:ext cx="12689305" cy="83900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05200" y="124689"/>
            <a:ext cx="49737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1.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Tìm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dấu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gạch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ngang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trong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mẩu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chuyện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Quà</a:t>
            </a:r>
            <a:r>
              <a:rPr lang="en-US" altLang="en-US" sz="2800" b="1" i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tặng</a:t>
            </a:r>
            <a:r>
              <a:rPr lang="en-US" altLang="en-US" sz="2800" b="1" i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cha </a:t>
            </a:r>
            <a:r>
              <a:rPr lang="en-US" altLang="en-US" sz="2800" b="1" i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và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nêu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tác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dụng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của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mỗi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dấu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.</a:t>
            </a: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818593" y="1718398"/>
            <a:ext cx="6454775" cy="478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808" tIns="53904" rIns="107808" bIns="539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800" dirty="0"/>
              <a:t>  “</a:t>
            </a:r>
            <a:r>
              <a:rPr lang="en-US" altLang="en-US" sz="3800" dirty="0" err="1"/>
              <a:t>Những</a:t>
            </a:r>
            <a:r>
              <a:rPr lang="en-US" altLang="en-US" sz="3800" dirty="0"/>
              <a:t> </a:t>
            </a:r>
            <a:r>
              <a:rPr lang="en-US" altLang="en-US" sz="3800" dirty="0" err="1"/>
              <a:t>dãy</a:t>
            </a:r>
            <a:r>
              <a:rPr lang="en-US" altLang="en-US" sz="3800" dirty="0"/>
              <a:t> </a:t>
            </a:r>
            <a:r>
              <a:rPr lang="en-US" altLang="en-US" sz="3800" dirty="0" err="1"/>
              <a:t>tính</a:t>
            </a:r>
            <a:r>
              <a:rPr lang="en-US" altLang="en-US" sz="3800" dirty="0"/>
              <a:t> </a:t>
            </a:r>
            <a:r>
              <a:rPr lang="en-US" altLang="en-US" sz="3800" dirty="0" err="1"/>
              <a:t>cộng</a:t>
            </a:r>
            <a:r>
              <a:rPr lang="en-US" altLang="en-US" sz="3800" dirty="0"/>
              <a:t> </a:t>
            </a:r>
            <a:r>
              <a:rPr lang="en-US" altLang="en-US" sz="3800" dirty="0" err="1"/>
              <a:t>hàng</a:t>
            </a:r>
            <a:r>
              <a:rPr lang="en-US" altLang="en-US" sz="3800" dirty="0"/>
              <a:t> </a:t>
            </a:r>
            <a:r>
              <a:rPr lang="en-US" altLang="en-US" sz="3800" dirty="0" err="1"/>
              <a:t>ngàn</a:t>
            </a:r>
            <a:r>
              <a:rPr lang="en-US" altLang="en-US" sz="3800" dirty="0"/>
              <a:t> con </a:t>
            </a:r>
            <a:r>
              <a:rPr lang="en-US" altLang="en-US" sz="3800" dirty="0" err="1"/>
              <a:t>số</a:t>
            </a:r>
            <a:r>
              <a:rPr lang="en-US" altLang="en-US" sz="3800" dirty="0"/>
              <a:t>, </a:t>
            </a:r>
            <a:r>
              <a:rPr lang="en-US" altLang="en-US" sz="3800" dirty="0" err="1"/>
              <a:t>một</a:t>
            </a:r>
            <a:r>
              <a:rPr lang="en-US" altLang="en-US" sz="3800" dirty="0"/>
              <a:t> </a:t>
            </a:r>
            <a:r>
              <a:rPr lang="en-US" altLang="en-US" sz="3800" dirty="0" err="1"/>
              <a:t>công</a:t>
            </a:r>
            <a:r>
              <a:rPr lang="en-US" altLang="en-US" sz="3800" dirty="0"/>
              <a:t> </a:t>
            </a:r>
            <a:r>
              <a:rPr lang="en-US" altLang="en-US" sz="3800" dirty="0" err="1"/>
              <a:t>việc</a:t>
            </a:r>
            <a:r>
              <a:rPr lang="en-US" altLang="en-US" sz="3800" dirty="0"/>
              <a:t> </a:t>
            </a:r>
            <a:r>
              <a:rPr lang="en-US" altLang="en-US" sz="3800" dirty="0" err="1"/>
              <a:t>buồn</a:t>
            </a:r>
            <a:r>
              <a:rPr lang="en-US" altLang="en-US" sz="3800" dirty="0"/>
              <a:t> </a:t>
            </a:r>
            <a:r>
              <a:rPr lang="en-US" altLang="en-US" sz="3800" dirty="0" err="1"/>
              <a:t>tẻ</a:t>
            </a:r>
            <a:r>
              <a:rPr lang="en-US" altLang="en-US" sz="3800" dirty="0"/>
              <a:t> </a:t>
            </a:r>
            <a:r>
              <a:rPr lang="en-US" altLang="en-US" sz="3800" dirty="0" err="1"/>
              <a:t>làm</a:t>
            </a:r>
            <a:r>
              <a:rPr lang="en-US" altLang="en-US" sz="3800" dirty="0"/>
              <a:t> </a:t>
            </a:r>
            <a:r>
              <a:rPr lang="en-US" altLang="en-US" sz="3800" dirty="0" err="1"/>
              <a:t>sao</a:t>
            </a:r>
            <a:r>
              <a:rPr lang="en-US" altLang="en-US" sz="3800" dirty="0"/>
              <a:t> !” – Pa-</a:t>
            </a:r>
            <a:r>
              <a:rPr lang="en-US" altLang="en-US" sz="3800" dirty="0" err="1"/>
              <a:t>xcan</a:t>
            </a:r>
            <a:r>
              <a:rPr lang="en-US" altLang="en-US" sz="3800" dirty="0"/>
              <a:t> </a:t>
            </a:r>
            <a:r>
              <a:rPr lang="en-US" altLang="en-US" sz="3800" dirty="0" err="1"/>
              <a:t>nghĩ</a:t>
            </a:r>
            <a:r>
              <a:rPr lang="en-US" altLang="en-US" sz="3800" dirty="0"/>
              <a:t> </a:t>
            </a:r>
            <a:r>
              <a:rPr lang="en-US" altLang="en-US" sz="3800" dirty="0" err="1"/>
              <a:t>thầm</a:t>
            </a:r>
            <a:r>
              <a:rPr lang="en-US" altLang="en-US" sz="3800" dirty="0"/>
              <a:t>. </a:t>
            </a:r>
            <a:r>
              <a:rPr lang="en-US" altLang="en-US" sz="3800" dirty="0" err="1"/>
              <a:t>Trong</a:t>
            </a:r>
            <a:r>
              <a:rPr lang="en-US" altLang="en-US" sz="3800" dirty="0"/>
              <a:t> </a:t>
            </a:r>
            <a:r>
              <a:rPr lang="en-US" altLang="en-US" sz="3800" dirty="0" err="1"/>
              <a:t>óc</a:t>
            </a:r>
            <a:r>
              <a:rPr lang="en-US" altLang="en-US" sz="3800" dirty="0"/>
              <a:t> </a:t>
            </a:r>
            <a:r>
              <a:rPr lang="en-US" altLang="en-US" sz="3800" dirty="0" err="1"/>
              <a:t>chàng</a:t>
            </a:r>
            <a:r>
              <a:rPr lang="en-US" altLang="en-US" sz="3800" dirty="0"/>
              <a:t> </a:t>
            </a:r>
            <a:r>
              <a:rPr lang="en-US" altLang="en-US" sz="3800" dirty="0" err="1"/>
              <a:t>sinh</a:t>
            </a:r>
            <a:r>
              <a:rPr lang="en-US" altLang="en-US" sz="3800" dirty="0"/>
              <a:t> </a:t>
            </a:r>
            <a:r>
              <a:rPr lang="en-US" altLang="en-US" sz="3800" dirty="0" err="1"/>
              <a:t>viên</a:t>
            </a:r>
            <a:r>
              <a:rPr lang="en-US" altLang="en-US" sz="3800" dirty="0"/>
              <a:t> </a:t>
            </a:r>
            <a:r>
              <a:rPr lang="en-US" altLang="en-US" sz="3800" dirty="0" err="1"/>
              <a:t>trẻ</a:t>
            </a:r>
            <a:r>
              <a:rPr lang="en-US" altLang="en-US" sz="3800" dirty="0"/>
              <a:t> </a:t>
            </a:r>
            <a:r>
              <a:rPr lang="en-US" altLang="en-US" sz="3800" dirty="0" err="1"/>
              <a:t>tuổi</a:t>
            </a:r>
            <a:r>
              <a:rPr lang="en-US" altLang="en-US" sz="3800" dirty="0"/>
              <a:t> </a:t>
            </a:r>
            <a:r>
              <a:rPr lang="en-US" altLang="en-US" sz="3800" dirty="0" err="1"/>
              <a:t>chợt</a:t>
            </a:r>
            <a:r>
              <a:rPr lang="en-US" altLang="en-US" sz="3800" dirty="0"/>
              <a:t> </a:t>
            </a:r>
            <a:r>
              <a:rPr lang="en-US" altLang="en-US" sz="3800" dirty="0" err="1"/>
              <a:t>lóe</a:t>
            </a:r>
            <a:r>
              <a:rPr lang="en-US" altLang="en-US" sz="3800" dirty="0"/>
              <a:t> </a:t>
            </a:r>
            <a:r>
              <a:rPr lang="en-US" altLang="en-US" sz="3800" dirty="0" err="1"/>
              <a:t>lên</a:t>
            </a:r>
            <a:r>
              <a:rPr lang="en-US" altLang="en-US" sz="3800" dirty="0"/>
              <a:t> </a:t>
            </a:r>
            <a:r>
              <a:rPr lang="en-US" altLang="en-US" sz="3800" dirty="0" err="1"/>
              <a:t>một</a:t>
            </a:r>
            <a:r>
              <a:rPr lang="en-US" altLang="en-US" sz="3800" dirty="0"/>
              <a:t> </a:t>
            </a:r>
            <a:r>
              <a:rPr lang="en-US" altLang="en-US" sz="3800" dirty="0" err="1"/>
              <a:t>tia</a:t>
            </a:r>
            <a:r>
              <a:rPr lang="en-US" altLang="en-US" sz="3800" dirty="0"/>
              <a:t> </a:t>
            </a:r>
            <a:r>
              <a:rPr lang="en-US" altLang="en-US" sz="3800" dirty="0" err="1"/>
              <a:t>sáng</a:t>
            </a:r>
            <a:r>
              <a:rPr lang="en-US" altLang="en-US" sz="3800" dirty="0"/>
              <a:t>. </a:t>
            </a:r>
            <a:r>
              <a:rPr lang="en-US" altLang="en-US" sz="3800" dirty="0" err="1"/>
              <a:t>Anh</a:t>
            </a:r>
            <a:r>
              <a:rPr lang="en-US" altLang="en-US" sz="3800" dirty="0"/>
              <a:t> </a:t>
            </a:r>
            <a:r>
              <a:rPr lang="en-US" altLang="en-US" sz="3800" dirty="0" err="1"/>
              <a:t>lặng</a:t>
            </a:r>
            <a:r>
              <a:rPr lang="en-US" altLang="en-US" sz="3800" dirty="0"/>
              <a:t> </a:t>
            </a:r>
            <a:r>
              <a:rPr lang="en-US" altLang="en-US" sz="3800" dirty="0" err="1"/>
              <a:t>lẽ</a:t>
            </a:r>
            <a:r>
              <a:rPr lang="en-US" altLang="en-US" sz="3800" dirty="0"/>
              <a:t> </a:t>
            </a:r>
            <a:r>
              <a:rPr lang="en-US" altLang="en-US" sz="3800" dirty="0" err="1"/>
              <a:t>rút</a:t>
            </a:r>
            <a:r>
              <a:rPr lang="en-US" altLang="en-US" sz="3800" dirty="0"/>
              <a:t> </a:t>
            </a:r>
            <a:r>
              <a:rPr lang="en-US" altLang="en-US" sz="3800" dirty="0" err="1"/>
              <a:t>về</a:t>
            </a:r>
            <a:r>
              <a:rPr lang="en-US" altLang="en-US" sz="3800" dirty="0"/>
              <a:t> </a:t>
            </a:r>
            <a:r>
              <a:rPr lang="en-US" altLang="en-US" sz="3800" dirty="0" err="1"/>
              <a:t>phòng</a:t>
            </a:r>
            <a:r>
              <a:rPr lang="en-US" altLang="en-US" sz="3800" dirty="0"/>
              <a:t> </a:t>
            </a:r>
            <a:r>
              <a:rPr lang="en-US" altLang="en-US" sz="3800" dirty="0" err="1"/>
              <a:t>mình</a:t>
            </a:r>
            <a:r>
              <a:rPr lang="en-US" altLang="en-US" sz="3800" dirty="0"/>
              <a:t> </a:t>
            </a:r>
            <a:r>
              <a:rPr lang="en-US" altLang="en-US" sz="3800" dirty="0" err="1"/>
              <a:t>và</a:t>
            </a:r>
            <a:r>
              <a:rPr lang="en-US" altLang="en-US" sz="3800" dirty="0"/>
              <a:t> </a:t>
            </a:r>
            <a:r>
              <a:rPr lang="en-US" altLang="en-US" sz="3800" dirty="0" err="1"/>
              <a:t>vạch</a:t>
            </a:r>
            <a:r>
              <a:rPr lang="en-US" altLang="en-US" sz="3800" dirty="0"/>
              <a:t> </a:t>
            </a:r>
            <a:r>
              <a:rPr lang="en-US" altLang="en-US" sz="3800" dirty="0" err="1"/>
              <a:t>ra</a:t>
            </a:r>
            <a:r>
              <a:rPr lang="en-US" altLang="en-US" sz="3800" dirty="0"/>
              <a:t> </a:t>
            </a:r>
            <a:r>
              <a:rPr lang="en-US" altLang="en-US" sz="3800" dirty="0" err="1"/>
              <a:t>một</a:t>
            </a:r>
            <a:r>
              <a:rPr lang="en-US" altLang="en-US" sz="3800" dirty="0"/>
              <a:t> </a:t>
            </a:r>
            <a:r>
              <a:rPr lang="en-US" altLang="en-US" sz="3800" dirty="0" err="1"/>
              <a:t>sơ</a:t>
            </a:r>
            <a:r>
              <a:rPr lang="en-US" altLang="en-US" sz="3800" dirty="0"/>
              <a:t> </a:t>
            </a:r>
            <a:r>
              <a:rPr lang="en-US" altLang="en-US" sz="3800" dirty="0" err="1"/>
              <a:t>đồ</a:t>
            </a:r>
            <a:r>
              <a:rPr lang="en-US" altLang="en-US" sz="3800" dirty="0"/>
              <a:t> </a:t>
            </a:r>
            <a:r>
              <a:rPr lang="en-US" altLang="en-US" sz="3800" dirty="0" err="1"/>
              <a:t>gì</a:t>
            </a:r>
            <a:r>
              <a:rPr lang="en-US" altLang="en-US" sz="3800" dirty="0"/>
              <a:t> </a:t>
            </a:r>
            <a:r>
              <a:rPr lang="en-US" altLang="en-US" sz="3800" dirty="0" err="1"/>
              <a:t>đó</a:t>
            </a:r>
            <a:r>
              <a:rPr lang="en-US" altLang="en-US" sz="3800" dirty="0"/>
              <a:t> </a:t>
            </a:r>
            <a:r>
              <a:rPr lang="en-US" altLang="en-US" sz="3800" dirty="0" err="1"/>
              <a:t>lên</a:t>
            </a:r>
            <a:r>
              <a:rPr lang="en-US" altLang="en-US" sz="3800" dirty="0"/>
              <a:t> </a:t>
            </a:r>
            <a:r>
              <a:rPr lang="en-US" altLang="en-US" sz="3800" dirty="0" err="1"/>
              <a:t>giấy</a:t>
            </a:r>
            <a:r>
              <a:rPr lang="en-US" altLang="en-US" sz="3800" dirty="0"/>
              <a:t>.</a:t>
            </a:r>
            <a:endParaRPr lang="en-US" altLang="en-US" sz="3800" b="1" dirty="0"/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7133668" y="2785198"/>
            <a:ext cx="4176768" cy="303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808" tIns="53904" rIns="107808" bIns="53904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800" b="1" dirty="0">
                <a:solidFill>
                  <a:srgbClr val="FF0000"/>
                </a:solidFill>
              </a:rPr>
              <a:t>    </a:t>
            </a:r>
            <a:r>
              <a:rPr lang="en-US" altLang="en-US" sz="3800" b="1" dirty="0" err="1">
                <a:solidFill>
                  <a:srgbClr val="FF0000"/>
                </a:solidFill>
              </a:rPr>
              <a:t>Đánh</a:t>
            </a:r>
            <a:r>
              <a:rPr lang="en-US" altLang="en-US" sz="3800" b="1" dirty="0">
                <a:solidFill>
                  <a:srgbClr val="FF0000"/>
                </a:solidFill>
              </a:rPr>
              <a:t> </a:t>
            </a:r>
            <a:r>
              <a:rPr lang="en-US" altLang="en-US" sz="3800" b="1" dirty="0" err="1">
                <a:solidFill>
                  <a:srgbClr val="FF0000"/>
                </a:solidFill>
              </a:rPr>
              <a:t>dấu</a:t>
            </a:r>
            <a:r>
              <a:rPr lang="en-US" altLang="en-US" sz="3800" b="1" dirty="0">
                <a:solidFill>
                  <a:srgbClr val="FF0000"/>
                </a:solidFill>
              </a:rPr>
              <a:t> </a:t>
            </a:r>
            <a:r>
              <a:rPr lang="en-US" altLang="en-US" sz="3800" b="1" dirty="0" err="1">
                <a:solidFill>
                  <a:srgbClr val="FF0000"/>
                </a:solidFill>
              </a:rPr>
              <a:t>phần</a:t>
            </a:r>
            <a:r>
              <a:rPr lang="en-US" altLang="en-US" sz="3800" b="1" dirty="0">
                <a:solidFill>
                  <a:srgbClr val="FF0000"/>
                </a:solidFill>
              </a:rPr>
              <a:t> </a:t>
            </a:r>
            <a:r>
              <a:rPr lang="en-US" altLang="en-US" sz="3800" b="1" dirty="0" err="1">
                <a:solidFill>
                  <a:srgbClr val="FF0000"/>
                </a:solidFill>
              </a:rPr>
              <a:t>chú</a:t>
            </a:r>
            <a:r>
              <a:rPr lang="en-US" altLang="en-US" sz="3800" b="1" dirty="0">
                <a:solidFill>
                  <a:srgbClr val="FF0000"/>
                </a:solidFill>
              </a:rPr>
              <a:t> </a:t>
            </a:r>
            <a:r>
              <a:rPr lang="en-US" altLang="en-US" sz="3800" b="1" dirty="0" err="1">
                <a:solidFill>
                  <a:srgbClr val="FF0000"/>
                </a:solidFill>
              </a:rPr>
              <a:t>thích</a:t>
            </a:r>
            <a:r>
              <a:rPr lang="en-US" altLang="en-US" sz="3800" b="1" dirty="0">
                <a:solidFill>
                  <a:srgbClr val="FF0000"/>
                </a:solidFill>
              </a:rPr>
              <a:t> </a:t>
            </a:r>
            <a:r>
              <a:rPr lang="en-US" altLang="en-US" sz="3800" b="1" dirty="0" err="1">
                <a:solidFill>
                  <a:srgbClr val="FF0000"/>
                </a:solidFill>
              </a:rPr>
              <a:t>trong</a:t>
            </a:r>
            <a:r>
              <a:rPr lang="en-US" altLang="en-US" sz="3800" b="1" dirty="0">
                <a:solidFill>
                  <a:srgbClr val="FF0000"/>
                </a:solidFill>
              </a:rPr>
              <a:t> </a:t>
            </a:r>
            <a:r>
              <a:rPr lang="en-US" altLang="en-US" sz="3800" b="1" dirty="0" err="1">
                <a:solidFill>
                  <a:srgbClr val="FF0000"/>
                </a:solidFill>
              </a:rPr>
              <a:t>câu</a:t>
            </a:r>
            <a:r>
              <a:rPr lang="en-US" altLang="en-US" sz="3800" b="1" dirty="0">
                <a:solidFill>
                  <a:srgbClr val="FF0000"/>
                </a:solidFill>
              </a:rPr>
              <a:t> </a:t>
            </a:r>
            <a:r>
              <a:rPr lang="en-US" altLang="en-US" sz="3800" b="1" dirty="0">
                <a:solidFill>
                  <a:srgbClr val="002060"/>
                </a:solidFill>
              </a:rPr>
              <a:t>(</a:t>
            </a:r>
            <a:r>
              <a:rPr lang="en-US" altLang="en-US" sz="3800" b="1" dirty="0" err="1">
                <a:solidFill>
                  <a:srgbClr val="002060"/>
                </a:solidFill>
              </a:rPr>
              <a:t>đây</a:t>
            </a:r>
            <a:r>
              <a:rPr lang="en-US" altLang="en-US" sz="3800" b="1" dirty="0">
                <a:solidFill>
                  <a:srgbClr val="002060"/>
                </a:solidFill>
              </a:rPr>
              <a:t> </a:t>
            </a:r>
            <a:r>
              <a:rPr lang="en-US" altLang="en-US" sz="3800" b="1" dirty="0" err="1">
                <a:solidFill>
                  <a:srgbClr val="002060"/>
                </a:solidFill>
              </a:rPr>
              <a:t>là</a:t>
            </a:r>
            <a:r>
              <a:rPr lang="en-US" altLang="en-US" sz="3800" b="1" dirty="0">
                <a:solidFill>
                  <a:srgbClr val="002060"/>
                </a:solidFill>
              </a:rPr>
              <a:t> ý </a:t>
            </a:r>
            <a:r>
              <a:rPr lang="en-US" altLang="en-US" sz="3800" b="1" dirty="0" err="1">
                <a:solidFill>
                  <a:srgbClr val="002060"/>
                </a:solidFill>
              </a:rPr>
              <a:t>nghĩ</a:t>
            </a:r>
            <a:r>
              <a:rPr lang="en-US" altLang="en-US" sz="3800" b="1" dirty="0">
                <a:solidFill>
                  <a:srgbClr val="002060"/>
                </a:solidFill>
              </a:rPr>
              <a:t> </a:t>
            </a:r>
            <a:r>
              <a:rPr lang="en-US" altLang="en-US" sz="3800" b="1" dirty="0" err="1">
                <a:solidFill>
                  <a:srgbClr val="002060"/>
                </a:solidFill>
              </a:rPr>
              <a:t>của</a:t>
            </a:r>
            <a:r>
              <a:rPr lang="en-US" altLang="en-US" sz="3800" b="1" dirty="0">
                <a:solidFill>
                  <a:srgbClr val="002060"/>
                </a:solidFill>
              </a:rPr>
              <a:t> Pa-</a:t>
            </a:r>
            <a:r>
              <a:rPr lang="en-US" altLang="en-US" sz="3800" b="1" dirty="0" err="1">
                <a:solidFill>
                  <a:srgbClr val="002060"/>
                </a:solidFill>
              </a:rPr>
              <a:t>xcan</a:t>
            </a:r>
            <a:r>
              <a:rPr lang="en-US" altLang="en-US" sz="3800" b="1" dirty="0">
                <a:solidFill>
                  <a:srgbClr val="002060"/>
                </a:solidFill>
              </a:rPr>
              <a:t>).</a:t>
            </a:r>
          </a:p>
        </p:txBody>
      </p:sp>
      <p:sp>
        <p:nvSpPr>
          <p:cNvPr id="20" name="Oval 9"/>
          <p:cNvSpPr>
            <a:spLocks noChangeArrowheads="1"/>
          </p:cNvSpPr>
          <p:nvPr/>
        </p:nvSpPr>
        <p:spPr bwMode="auto">
          <a:xfrm>
            <a:off x="4825443" y="2977285"/>
            <a:ext cx="412750" cy="5588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808" tIns="53904" rIns="107808" bIns="53904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" name="Line 10"/>
          <p:cNvSpPr>
            <a:spLocks noChangeShapeType="1"/>
          </p:cNvSpPr>
          <p:nvPr/>
        </p:nvSpPr>
        <p:spPr bwMode="auto">
          <a:xfrm>
            <a:off x="7273368" y="1696173"/>
            <a:ext cx="0" cy="45180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808" tIns="53904" rIns="107808" bIns="53904"/>
          <a:lstStyle/>
          <a:p>
            <a:endParaRPr lang="en-US"/>
          </a:p>
        </p:txBody>
      </p:sp>
      <p:sp>
        <p:nvSpPr>
          <p:cNvPr id="22" name="Line 12"/>
          <p:cNvSpPr>
            <a:spLocks noChangeShapeType="1"/>
          </p:cNvSpPr>
          <p:nvPr/>
        </p:nvSpPr>
        <p:spPr bwMode="auto">
          <a:xfrm>
            <a:off x="4906406" y="3536085"/>
            <a:ext cx="22272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808" tIns="53904" rIns="107808" bIns="53904"/>
          <a:lstStyle/>
          <a:p>
            <a:endParaRPr lang="en-US"/>
          </a:p>
        </p:txBody>
      </p:sp>
      <p:sp>
        <p:nvSpPr>
          <p:cNvPr id="23" name="Line 14"/>
          <p:cNvSpPr>
            <a:spLocks noChangeShapeType="1"/>
          </p:cNvSpPr>
          <p:nvPr/>
        </p:nvSpPr>
        <p:spPr bwMode="auto">
          <a:xfrm flipV="1">
            <a:off x="856693" y="4131398"/>
            <a:ext cx="21463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808" tIns="53904" rIns="107808" bIns="53904"/>
          <a:lstStyle/>
          <a:p>
            <a:endParaRPr lang="en-US"/>
          </a:p>
        </p:txBody>
      </p:sp>
      <p:graphicFrame>
        <p:nvGraphicFramePr>
          <p:cNvPr id="25" name="Group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883028"/>
              </p:ext>
            </p:extLst>
          </p:nvPr>
        </p:nvGraphicFramePr>
        <p:xfrm>
          <a:off x="7500381" y="2029548"/>
          <a:ext cx="3441700" cy="676275"/>
        </p:xfrm>
        <a:graphic>
          <a:graphicData uri="http://schemas.openxmlformats.org/drawingml/2006/table">
            <a:tbl>
              <a:tblPr/>
              <a:tblGrid>
                <a:gridCol w="344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Tác</a:t>
                      </a:r>
                      <a:r>
                        <a:rPr kumimoji="0" lang="en-US" sz="3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3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dụng</a:t>
                      </a:r>
                      <a:r>
                        <a:rPr kumimoji="0" lang="en-US" sz="3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3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là</a:t>
                      </a:r>
                      <a:r>
                        <a:rPr kumimoji="0" lang="en-US" sz="3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:</a:t>
                      </a:r>
                    </a:p>
                  </a:txBody>
                  <a:tcPr marL="103251" marR="103251" marT="48025" marB="48025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192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65221" y="1138990"/>
            <a:ext cx="10764252" cy="5486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149271"/>
            <a:ext cx="12192000" cy="1849568"/>
          </a:xfrm>
          <a:prstGeom prst="rect">
            <a:avLst/>
          </a:prstGeom>
        </p:spPr>
      </p:pic>
      <p:pic>
        <p:nvPicPr>
          <p:cNvPr id="24" name="图片 23" descr="8c028dabe04d64ea3c3aa11767f6d819">
            <a:extLst>
              <a:ext uri="{FF2B5EF4-FFF2-40B4-BE49-F238E27FC236}">
                <a16:creationId xmlns:a16="http://schemas.microsoft.com/office/drawing/2014/main" id="{74978D22-1740-4DFE-8D54-9434E640BBB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7306" y="-882316"/>
            <a:ext cx="12689305" cy="83900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05200" y="124689"/>
            <a:ext cx="49737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1.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Tìm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dấu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gạch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ngang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trong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mẩu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chuyện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Quà</a:t>
            </a:r>
            <a:r>
              <a:rPr lang="en-US" altLang="en-US" sz="2800" b="1" i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tặng</a:t>
            </a:r>
            <a:r>
              <a:rPr lang="en-US" altLang="en-US" sz="2800" b="1" i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cha </a:t>
            </a:r>
            <a:r>
              <a:rPr lang="en-US" altLang="en-US" sz="2800" b="1" i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và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nêu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tác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dụng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của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mỗi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dấu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.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712944" y="1689475"/>
            <a:ext cx="6970713" cy="4940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808" tIns="53904" rIns="107808" bIns="539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400" dirty="0">
                <a:solidFill>
                  <a:schemeClr val="accent2"/>
                </a:solidFill>
              </a:rPr>
              <a:t>   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ngạc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ôm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Con hi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bớt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nhức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- Pa-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xcan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Pa-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xcan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7597570" y="2059987"/>
            <a:ext cx="3441700" cy="207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808" tIns="53904" rIns="107808" bIns="53904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Pa-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xcan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7527931" y="1894073"/>
            <a:ext cx="0" cy="486045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808" tIns="53904" rIns="107808" bIns="53904"/>
          <a:lstStyle/>
          <a:p>
            <a:endParaRPr lang="en-US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 flipV="1">
            <a:off x="899114" y="4206313"/>
            <a:ext cx="1828800" cy="596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808" tIns="53904" rIns="107808" bIns="53904"/>
          <a:lstStyle/>
          <a:p>
            <a:endParaRPr 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871404" y="3740587"/>
            <a:ext cx="484632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808" tIns="53904" rIns="107808" bIns="53904"/>
          <a:lstStyle/>
          <a:p>
            <a:endParaRPr lang="en-US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1333221" y="3312694"/>
            <a:ext cx="585216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808" tIns="53904" rIns="107808" bIns="53904"/>
          <a:lstStyle/>
          <a:p>
            <a:endParaRPr lang="en-US"/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7666837" y="4073679"/>
            <a:ext cx="3441700" cy="2571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808" tIns="53904" rIns="107808" bIns="53904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Pa-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xcan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4" name="Oval 21"/>
          <p:cNvSpPr>
            <a:spLocks noChangeArrowheads="1"/>
          </p:cNvSpPr>
          <p:nvPr/>
        </p:nvSpPr>
        <p:spPr bwMode="auto">
          <a:xfrm>
            <a:off x="974734" y="3008815"/>
            <a:ext cx="317500" cy="30086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808" tIns="53904" rIns="107808" bIns="53904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5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6571524"/>
              </p:ext>
            </p:extLst>
          </p:nvPr>
        </p:nvGraphicFramePr>
        <p:xfrm>
          <a:off x="7789532" y="1551121"/>
          <a:ext cx="3097213" cy="589797"/>
        </p:xfrm>
        <a:graphic>
          <a:graphicData uri="http://schemas.openxmlformats.org/drawingml/2006/table">
            <a:tbl>
              <a:tblPr/>
              <a:tblGrid>
                <a:gridCol w="3097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9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Tác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dụng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là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.</a:t>
                      </a:r>
                    </a:p>
                  </a:txBody>
                  <a:tcPr marL="103241" marR="103241" marT="48054" marB="48054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" name="Oval 21"/>
          <p:cNvSpPr>
            <a:spLocks noChangeArrowheads="1"/>
          </p:cNvSpPr>
          <p:nvPr/>
        </p:nvSpPr>
        <p:spPr bwMode="auto">
          <a:xfrm>
            <a:off x="712654" y="3873695"/>
            <a:ext cx="317500" cy="30086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808" tIns="53904" rIns="107808" bIns="53904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178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4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3" t="1778" r="3560" b="1866"/>
          <a:stretch>
            <a:fillRect/>
          </a:stretch>
        </p:blipFill>
        <p:spPr bwMode="auto">
          <a:xfrm>
            <a:off x="4180115" y="1306286"/>
            <a:ext cx="7680232" cy="518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C09F252-F7DB-494D-A868-3AA96ACEF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195" y="-545229"/>
            <a:ext cx="3877492" cy="326126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317" y="631569"/>
            <a:ext cx="1409205" cy="128016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854AC68-B793-4665-83D1-71817FEC5B4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537" y="2521130"/>
            <a:ext cx="3822449" cy="3822449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238207" y="876801"/>
            <a:ext cx="36840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66"/>
                </a:solidFill>
                <a:latin typeface="#9Slide03 AmpleSoft Bold" panose="02000000000000000000" pitchFamily="2" charset="0"/>
              </a:rPr>
              <a:t>YÊU CẦU </a:t>
            </a:r>
          </a:p>
          <a:p>
            <a:pPr algn="ctr"/>
            <a:r>
              <a:rPr lang="en-US" sz="4000" dirty="0">
                <a:solidFill>
                  <a:srgbClr val="FF0066"/>
                </a:solidFill>
                <a:latin typeface="#9Slide03 AmpleSoft Bold" panose="02000000000000000000" pitchFamily="2" charset="0"/>
              </a:rPr>
              <a:t>CẦN ĐẠT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95791" y="1538521"/>
            <a:ext cx="694944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chemeClr val="accent1">
                    <a:lumMod val="75000"/>
                  </a:schemeClr>
                </a:solidFill>
                <a:latin typeface="#9Slide03 AmpleSoft Bold" panose="02000000000000000000" pitchFamily="2" charset="0"/>
              </a:rPr>
              <a:t>1. Kiến thức 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#9Slide03 AmpleSoft Bold" panose="02000000000000000000" pitchFamily="2" charset="0"/>
            </a:endParaRPr>
          </a:p>
          <a:p>
            <a:r>
              <a:rPr lang="nl-NL" sz="2000" dirty="0">
                <a:latin typeface="#9Slide03 AmpleSoft Bold" panose="02000000000000000000" pitchFamily="2" charset="0"/>
              </a:rPr>
              <a:t>- Nắm được tác dụng của dấu gạch ngang (ND Ghi nhớ).</a:t>
            </a:r>
            <a:endParaRPr lang="en-US" sz="2000" dirty="0">
              <a:latin typeface="#9Slide03 AmpleSoft Bold" panose="02000000000000000000" pitchFamily="2" charset="0"/>
            </a:endParaRPr>
          </a:p>
          <a:p>
            <a:r>
              <a:rPr lang="nb-NO" sz="2400" b="1" dirty="0">
                <a:solidFill>
                  <a:schemeClr val="accent1">
                    <a:lumMod val="75000"/>
                  </a:schemeClr>
                </a:solidFill>
                <a:latin typeface="#9Slide03 AmpleSoft Bold" panose="02000000000000000000" pitchFamily="2" charset="0"/>
              </a:rPr>
              <a:t>2. Kĩ</a:t>
            </a:r>
            <a:r>
              <a:rPr lang="nl-NL" sz="2400" b="1" dirty="0">
                <a:solidFill>
                  <a:schemeClr val="accent1">
                    <a:lumMod val="75000"/>
                  </a:schemeClr>
                </a:solidFill>
                <a:latin typeface="#9Slide03 AmpleSoft Bold" panose="02000000000000000000" pitchFamily="2" charset="0"/>
              </a:rPr>
              <a:t> năng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#9Slide03 AmpleSoft Bold" panose="02000000000000000000" pitchFamily="2" charset="0"/>
            </a:endParaRPr>
          </a:p>
          <a:p>
            <a:r>
              <a:rPr lang="nl-NL" sz="2000" dirty="0">
                <a:latin typeface="#9Slide03 AmpleSoft Bold" panose="02000000000000000000" pitchFamily="2" charset="0"/>
              </a:rPr>
              <a:t>- Nhận biết và nêu được tác dụng của dấu gạch ngang trong bài văn (BT1, mục III); viết được đoạn văn có dùng dấu gạch ngang để đánh dấu lời đối thoại và đánh dấu phần chú thích (BT2).</a:t>
            </a:r>
            <a:endParaRPr lang="en-US" sz="2000" dirty="0">
              <a:latin typeface="#9Slide03 AmpleSoft Bold" panose="02000000000000000000" pitchFamily="2" charset="0"/>
            </a:endParaRPr>
          </a:p>
          <a:p>
            <a:r>
              <a:rPr lang="nl-NL" sz="2000" dirty="0">
                <a:latin typeface="#9Slide03 AmpleSoft Bold" panose="02000000000000000000" pitchFamily="2" charset="0"/>
              </a:rPr>
              <a:t>   * HS M3+M4 viết được đoạn văn ít nhất 5 câu, đúng yêu cầu của BT2 (mục III).</a:t>
            </a:r>
            <a:endParaRPr lang="en-US" sz="2000" dirty="0">
              <a:latin typeface="#9Slide03 AmpleSoft Bold" panose="02000000000000000000" pitchFamily="2" charset="0"/>
            </a:endParaRPr>
          </a:p>
          <a:p>
            <a:r>
              <a:rPr lang="nl-NL" sz="2400" b="1" dirty="0">
                <a:solidFill>
                  <a:schemeClr val="accent1">
                    <a:lumMod val="75000"/>
                  </a:schemeClr>
                </a:solidFill>
                <a:latin typeface="#9Slide03 AmpleSoft Bold" panose="02000000000000000000" pitchFamily="2" charset="0"/>
              </a:rPr>
              <a:t>3. Phẩm chất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#9Slide03 AmpleSoft Bold" panose="02000000000000000000" pitchFamily="2" charset="0"/>
            </a:endParaRPr>
          </a:p>
          <a:p>
            <a:r>
              <a:rPr lang="nl-NL" sz="2000" dirty="0">
                <a:latin typeface="#9Slide03 AmpleSoft Bold" panose="02000000000000000000" pitchFamily="2" charset="0"/>
              </a:rPr>
              <a:t>- HS có phẩm chất học tập tích cực, chăm chỉ</a:t>
            </a:r>
            <a:endParaRPr lang="en-US" sz="2000" dirty="0">
              <a:latin typeface="#9Slide03 AmpleSoft Bold" panose="02000000000000000000" pitchFamily="2" charset="0"/>
            </a:endParaRPr>
          </a:p>
          <a:p>
            <a:r>
              <a:rPr lang="nl-NL" sz="2400" b="1" dirty="0">
                <a:solidFill>
                  <a:schemeClr val="accent1">
                    <a:lumMod val="75000"/>
                  </a:schemeClr>
                </a:solidFill>
                <a:latin typeface="#9Slide03 AmpleSoft Bold" panose="02000000000000000000" pitchFamily="2" charset="0"/>
              </a:rPr>
              <a:t>4. Góp phần phát triển các năng lực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#9Slide03 AmpleSoft Bold" panose="02000000000000000000" pitchFamily="2" charset="0"/>
            </a:endParaRPr>
          </a:p>
          <a:p>
            <a:r>
              <a:rPr lang="nl-NL" sz="2000" dirty="0">
                <a:latin typeface="#9Slide03 AmpleSoft Bold" panose="02000000000000000000" pitchFamily="2" charset="0"/>
              </a:rPr>
              <a:t>- NL tự học, NL giao tiếp và hợp tác, NL giải quyết vấn đề và sáng tạo, NL ngôn ngữ, NL thẩm mĩ.</a:t>
            </a:r>
            <a:endParaRPr lang="en-US" sz="2000" dirty="0"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45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275941">
            <a:off x="288805" y="4003305"/>
            <a:ext cx="1468596" cy="2554080"/>
          </a:xfrm>
          <a:prstGeom prst="rect">
            <a:avLst/>
          </a:prstGeom>
        </p:spPr>
      </p:pic>
      <p:pic>
        <p:nvPicPr>
          <p:cNvPr id="2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90568">
            <a:off x="4168046" y="5156800"/>
            <a:ext cx="922912" cy="1605064"/>
          </a:xfrm>
          <a:prstGeom prst="rect">
            <a:avLst/>
          </a:prstGeom>
        </p:spPr>
      </p:pic>
      <p:pic>
        <p:nvPicPr>
          <p:cNvPr id="2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24752">
            <a:off x="3009550" y="4298360"/>
            <a:ext cx="1278423" cy="222334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317" y="631569"/>
            <a:ext cx="1409205" cy="128016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BD5D85E-DE68-41CC-9D84-BF0BE1D24DB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2192" y="1795126"/>
            <a:ext cx="3997186" cy="44043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34837" y="4026752"/>
            <a:ext cx="3269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UTM Thanh Nhac TL" panose="02040603050506020204" pitchFamily="18" charset="0"/>
              </a:rPr>
              <a:t>NHẬN XÉT</a:t>
            </a:r>
          </a:p>
        </p:txBody>
      </p:sp>
      <p:pic>
        <p:nvPicPr>
          <p:cNvPr id="18" name="图片 23">
            <a:extLst>
              <a:ext uri="{FF2B5EF4-FFF2-40B4-BE49-F238E27FC236}">
                <a16:creationId xmlns:a16="http://schemas.microsoft.com/office/drawing/2014/main" id="{FE286F90-1348-4C44-902E-4970F971455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78805">
            <a:off x="6731507" y="6134227"/>
            <a:ext cx="6369091" cy="61406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15339" y="2889310"/>
            <a:ext cx="4610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000" b="1" dirty="0">
                <a:solidFill>
                  <a:srgbClr val="002060"/>
                </a:solidFill>
                <a:latin typeface="UVF LH Line1 Sans Thin" panose="02000503030000020004" pitchFamily="2" charset="0"/>
                <a:sym typeface="Wingdings" panose="05000000000000000000" pitchFamily="2" charset="2"/>
              </a:rPr>
              <a:t>Qua </a:t>
            </a:r>
            <a:r>
              <a:rPr lang="en-US" altLang="en-US" sz="4000" b="1" dirty="0" err="1">
                <a:solidFill>
                  <a:srgbClr val="002060"/>
                </a:solidFill>
                <a:latin typeface="UVF LH Line1 Sans Thin" panose="02000503030000020004" pitchFamily="2" charset="0"/>
                <a:sym typeface="Wingdings" panose="05000000000000000000" pitchFamily="2" charset="2"/>
              </a:rPr>
              <a:t>bài</a:t>
            </a:r>
            <a:r>
              <a:rPr lang="en-US" altLang="en-US" sz="4000" b="1" dirty="0">
                <a:solidFill>
                  <a:srgbClr val="002060"/>
                </a:solidFill>
                <a:latin typeface="UVF LH Line1 Sans Thin" panose="02000503030000020004" pitchFamily="2" charset="0"/>
                <a:sym typeface="Wingdings" panose="05000000000000000000" pitchFamily="2" charset="2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VF LH Line1 Sans Thin" panose="02000503030000020004" pitchFamily="2" charset="0"/>
                <a:sym typeface="Wingdings" panose="05000000000000000000" pitchFamily="2" charset="2"/>
              </a:rPr>
              <a:t>tập</a:t>
            </a:r>
            <a:r>
              <a:rPr lang="en-US" altLang="en-US" sz="4000" b="1" dirty="0">
                <a:solidFill>
                  <a:srgbClr val="002060"/>
                </a:solidFill>
                <a:latin typeface="UVF LH Line1 Sans Thin" panose="02000503030000020004" pitchFamily="2" charset="0"/>
                <a:sym typeface="Wingdings" panose="05000000000000000000" pitchFamily="2" charset="2"/>
              </a:rPr>
              <a:t> 1 </a:t>
            </a:r>
          </a:p>
          <a:p>
            <a:pPr algn="ctr"/>
            <a:r>
              <a:rPr lang="en-US" altLang="en-US" sz="4000" b="1" dirty="0" err="1">
                <a:solidFill>
                  <a:srgbClr val="002060"/>
                </a:solidFill>
                <a:latin typeface="UVF LH Line1 Sans Thin" panose="02000503030000020004" pitchFamily="2" charset="0"/>
                <a:sym typeface="Wingdings" panose="05000000000000000000" pitchFamily="2" charset="2"/>
              </a:rPr>
              <a:t>dấu</a:t>
            </a:r>
            <a:r>
              <a:rPr lang="en-US" altLang="en-US" sz="4000" b="1" dirty="0">
                <a:solidFill>
                  <a:srgbClr val="002060"/>
                </a:solidFill>
                <a:latin typeface="UVF LH Line1 Sans Thin" panose="02000503030000020004" pitchFamily="2" charset="0"/>
                <a:sym typeface="Wingdings" panose="05000000000000000000" pitchFamily="2" charset="2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VF LH Line1 Sans Thin" panose="02000503030000020004" pitchFamily="2" charset="0"/>
                <a:sym typeface="Wingdings" panose="05000000000000000000" pitchFamily="2" charset="2"/>
              </a:rPr>
              <a:t>gạch</a:t>
            </a:r>
            <a:r>
              <a:rPr lang="en-US" altLang="en-US" sz="4000" b="1" dirty="0">
                <a:solidFill>
                  <a:srgbClr val="002060"/>
                </a:solidFill>
                <a:latin typeface="UVF LH Line1 Sans Thin" panose="02000503030000020004" pitchFamily="2" charset="0"/>
                <a:sym typeface="Wingdings" panose="05000000000000000000" pitchFamily="2" charset="2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VF LH Line1 Sans Thin" panose="02000503030000020004" pitchFamily="2" charset="0"/>
                <a:sym typeface="Wingdings" panose="05000000000000000000" pitchFamily="2" charset="2"/>
              </a:rPr>
              <a:t>ngang</a:t>
            </a:r>
            <a:r>
              <a:rPr lang="en-US" altLang="en-US" sz="4000" b="1" dirty="0">
                <a:solidFill>
                  <a:srgbClr val="002060"/>
                </a:solidFill>
                <a:latin typeface="UVF LH Line1 Sans Thin" panose="02000503030000020004" pitchFamily="2" charset="0"/>
                <a:sym typeface="Wingdings" panose="05000000000000000000" pitchFamily="2" charset="2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VF LH Line1 Sans Thin" panose="02000503030000020004" pitchFamily="2" charset="0"/>
                <a:sym typeface="Wingdings" panose="05000000000000000000" pitchFamily="2" charset="2"/>
              </a:rPr>
              <a:t>dùng</a:t>
            </a:r>
            <a:r>
              <a:rPr lang="en-US" altLang="en-US" sz="4000" b="1" dirty="0">
                <a:solidFill>
                  <a:srgbClr val="002060"/>
                </a:solidFill>
                <a:latin typeface="UVF LH Line1 Sans Thin" panose="02000503030000020004" pitchFamily="2" charset="0"/>
                <a:sym typeface="Wingdings" panose="05000000000000000000" pitchFamily="2" charset="2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VF LH Line1 Sans Thin" panose="02000503030000020004" pitchFamily="2" charset="0"/>
                <a:sym typeface="Wingdings" panose="05000000000000000000" pitchFamily="2" charset="2"/>
              </a:rPr>
              <a:t>để</a:t>
            </a:r>
            <a:r>
              <a:rPr lang="en-US" altLang="en-US" sz="4000" b="1" dirty="0">
                <a:solidFill>
                  <a:srgbClr val="002060"/>
                </a:solidFill>
                <a:latin typeface="UVF LH Line1 Sans Thin" panose="02000503030000020004" pitchFamily="2" charset="0"/>
                <a:sym typeface="Wingdings" panose="05000000000000000000" pitchFamily="2" charset="2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VF LH Line1 Sans Thin" panose="02000503030000020004" pitchFamily="2" charset="0"/>
                <a:sym typeface="Wingdings" panose="05000000000000000000" pitchFamily="2" charset="2"/>
              </a:rPr>
              <a:t>làm</a:t>
            </a:r>
            <a:r>
              <a:rPr lang="en-US" altLang="en-US" sz="4000" b="1" dirty="0">
                <a:solidFill>
                  <a:srgbClr val="002060"/>
                </a:solidFill>
                <a:latin typeface="UVF LH Line1 Sans Thin" panose="02000503030000020004" pitchFamily="2" charset="0"/>
                <a:sym typeface="Wingdings" panose="05000000000000000000" pitchFamily="2" charset="2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VF LH Line1 Sans Thin" panose="02000503030000020004" pitchFamily="2" charset="0"/>
                <a:sym typeface="Wingdings" panose="05000000000000000000" pitchFamily="2" charset="2"/>
              </a:rPr>
              <a:t>gì</a:t>
            </a:r>
            <a:r>
              <a:rPr lang="en-US" altLang="en-US" sz="4000" b="1" dirty="0">
                <a:solidFill>
                  <a:srgbClr val="002060"/>
                </a:solidFill>
                <a:latin typeface="UVF LH Line1 Sans Thin" panose="02000503030000020004" pitchFamily="2" charset="0"/>
                <a:sym typeface="Wingdings" panose="05000000000000000000" pitchFamily="2" charset="2"/>
              </a:rPr>
              <a:t>?</a:t>
            </a:r>
            <a:endParaRPr lang="en-US" altLang="en-US" sz="4000" b="1" dirty="0">
              <a:solidFill>
                <a:srgbClr val="002060"/>
              </a:solidFill>
              <a:latin typeface="UVF LH Line1 Sans Thin" panose="02000503030000020004" pitchFamily="2" charset="0"/>
            </a:endParaRPr>
          </a:p>
          <a:p>
            <a:pPr algn="ctr"/>
            <a:endParaRPr lang="en-US" dirty="0">
              <a:solidFill>
                <a:srgbClr val="002060"/>
              </a:solidFill>
              <a:latin typeface="UVF LH Line1 Sans Thin" panose="02000503030000020004" pitchFamily="2" charset="0"/>
            </a:endParaRPr>
          </a:p>
        </p:txBody>
      </p:sp>
      <p:pic>
        <p:nvPicPr>
          <p:cNvPr id="22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538078">
            <a:off x="9931079" y="3773424"/>
            <a:ext cx="2220128" cy="3083512"/>
          </a:xfrm>
          <a:prstGeom prst="rect">
            <a:avLst/>
          </a:prstGeom>
        </p:spPr>
      </p:pic>
      <p:pic>
        <p:nvPicPr>
          <p:cNvPr id="2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151329">
            <a:off x="166610" y="5396954"/>
            <a:ext cx="922912" cy="1605064"/>
          </a:xfrm>
          <a:prstGeom prst="rect">
            <a:avLst/>
          </a:prstGeom>
        </p:spPr>
      </p:pic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6012451" y="2885238"/>
            <a:ext cx="4365264" cy="2694184"/>
          </a:xfrm>
          <a:prstGeom prst="rect">
            <a:avLst/>
          </a:prstGeom>
          <a:noFill/>
          <a:ln>
            <a:noFill/>
          </a:ln>
        </p:spPr>
        <p:txBody>
          <a:bodyPr wrap="square" lIns="107808" tIns="53904" rIns="107808" bIns="539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Wingdings" panose="05000000000000000000" pitchFamily="2" charset="2"/>
              </a:rPr>
              <a:t>=&gt; </a:t>
            </a:r>
            <a:r>
              <a:rPr lang="en-US" altLang="en-US" sz="2800" b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Wingdings" panose="05000000000000000000" pitchFamily="2" charset="2"/>
              </a:rPr>
              <a:t>Dấu</a:t>
            </a:r>
            <a:r>
              <a:rPr lang="en-US" altLang="en-US" sz="2800" b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Wingdings" panose="05000000000000000000" pitchFamily="2" charset="2"/>
              </a:rPr>
              <a:t>gạch</a:t>
            </a:r>
            <a:r>
              <a:rPr lang="en-US" altLang="en-US" sz="2800" b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Wingdings" panose="05000000000000000000" pitchFamily="2" charset="2"/>
              </a:rPr>
              <a:t>ngang</a:t>
            </a:r>
            <a:r>
              <a:rPr lang="en-US" altLang="en-US" sz="2800" b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Wingdings" panose="05000000000000000000" pitchFamily="2" charset="2"/>
              </a:rPr>
              <a:t>dùng</a:t>
            </a:r>
            <a:r>
              <a:rPr lang="en-US" altLang="en-US" sz="2800" b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Wingdings" panose="05000000000000000000" pitchFamily="2" charset="2"/>
              </a:rPr>
              <a:t>để</a:t>
            </a:r>
            <a:r>
              <a:rPr lang="en-US" altLang="en-US" sz="2800" b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Wingdings" panose="05000000000000000000" pitchFamily="2" charset="2"/>
              </a:rPr>
              <a:t>đánh</a:t>
            </a:r>
            <a:r>
              <a:rPr lang="en-US" altLang="en-US" sz="2800" b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Wingdings" panose="05000000000000000000" pitchFamily="2" charset="2"/>
              </a:rPr>
              <a:t>dấu</a:t>
            </a:r>
            <a:r>
              <a:rPr lang="en-US" altLang="en-US" sz="2800" b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Wingdings" panose="05000000000000000000" pitchFamily="2" charset="2"/>
              </a:rPr>
              <a:t> :</a:t>
            </a:r>
            <a:br>
              <a:rPr lang="en-US" altLang="en-US" sz="2800" b="1" dirty="0">
                <a:solidFill>
                  <a:srgbClr val="0070C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Wingdings" panose="05000000000000000000" pitchFamily="2" charset="2"/>
              </a:rPr>
            </a:b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Wingdings" panose="05000000000000000000" pitchFamily="2" charset="2"/>
              </a:rPr>
              <a:t> -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Phần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chú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thích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trong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câu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.</a:t>
            </a:r>
            <a:b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</a:b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Wingdings" panose="05000000000000000000" pitchFamily="2" charset="2"/>
              </a:rPr>
              <a:t>-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Wingdings" panose="05000000000000000000" pitchFamily="2" charset="2"/>
              </a:rPr>
              <a:t>C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hỗ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bắt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đầu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lời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nói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của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nhân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altLang="en-US" sz="2800" b="1" dirty="0" err="1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vật</a:t>
            </a:r>
            <a:r>
              <a:rPr lang="en-US" altLang="en-US" sz="2800" b="1" dirty="0"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.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064" y="43345"/>
            <a:ext cx="1415985" cy="75494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65" y="271193"/>
            <a:ext cx="1502372" cy="856352"/>
          </a:xfrm>
          <a:prstGeom prst="rect">
            <a:avLst/>
          </a:prstGeom>
        </p:spPr>
      </p:pic>
      <p:pic>
        <p:nvPicPr>
          <p:cNvPr id="30" name="CẤM BUÔN BÁN, CẤM REUP">
            <a:hlinkClick r:id="" action="ppaction://noaction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862" y="-3367"/>
            <a:ext cx="1574155" cy="279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275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185 -0.14167 L -0.16185 -0.1412 C -0.16159 -0.14792 -0.16133 -0.15394 -0.16094 -0.15995 C -0.16094 -0.16204 -0.16094 -0.16482 -0.16081 -0.16597 C -0.16068 -0.16759 -0.16029 -0.16736 -0.16015 -0.16806 C -0.15911 -0.18194 -0.15963 -0.17894 -0.15846 -0.18218 C -0.1582 -0.18426 -0.15781 -0.18611 -0.15755 -0.18843 C -0.15742 -0.19005 -0.15729 -0.19282 -0.15716 -0.19444 C -0.15508 -0.21343 -0.15807 -0.18148 -0.15573 -0.20463 C -0.1556 -0.20602 -0.15482 -0.21644 -0.15469 -0.21898 C -0.15456 -0.2206 -0.15456 -0.22292 -0.15443 -0.225 C -0.1543 -0.22685 -0.15417 -0.22894 -0.1539 -0.23102 C -0.1539 -0.2331 -0.1539 -0.23542 -0.15377 -0.23704 C -0.1526 -0.25648 -0.15404 -0.22384 -0.15286 -0.25532 L -0.1526 -0.26157 C -0.1526 -0.26134 -0.15273 -0.30301 -0.15325 -0.31019 C -0.15377 -0.31597 -0.15404 -0.31852 -0.15443 -0.32431 C -0.15534 -0.33681 -0.15469 -0.33218 -0.15573 -0.33866 C -0.15703 -0.35486 -0.15534 -0.33542 -0.1569 -0.34884 C -0.15846 -0.36227 -0.15625 -0.34792 -0.15807 -0.3588 C -0.1582 -0.36296 -0.1582 -0.36736 -0.15846 -0.37107 C -0.15859 -0.37292 -0.15885 -0.37477 -0.15898 -0.37708 C -0.15911 -0.38102 -0.15924 -0.38519 -0.15937 -0.38935 L -0.15963 -0.39514 L -0.15989 -0.40139 C -0.16015 -0.42384 -0.16029 -0.42847 -0.15989 -0.4544 C -0.15976 -0.4588 -0.15898 -0.46713 -0.15872 -0.4706 C -0.15833 -0.48102 -0.15859 -0.47477 -0.15755 -0.48866 L -0.15716 -0.49468 C -0.15703 -0.49676 -0.1569 -0.49954 -0.15664 -0.50093 L -0.15599 -0.50486 C -0.15599 -0.50694 -0.15586 -0.50926 -0.15573 -0.51111 C -0.15547 -0.51528 -0.15508 -0.51852 -0.15495 -0.52315 C -0.15404 -0.54537 -0.15534 -0.51181 -0.15417 -0.53542 C -0.15377 -0.54375 -0.15364 -0.54884 -0.15351 -0.55764 C -0.15364 -0.56528 -0.15351 -0.57292 -0.15377 -0.57986 C -0.15404 -0.58982 -0.15456 -0.59144 -0.15534 -0.5963 C -0.15638 -0.61042 -0.15508 -0.59514 -0.15664 -0.60417 C -0.15911 -0.61806 -0.15638 -0.60903 -0.15833 -0.61458 C -0.15859 -0.61644 -0.15885 -0.61852 -0.15911 -0.6206 C -0.15937 -0.62245 -0.15963 -0.62477 -0.15989 -0.62662 C -0.16042 -0.62986 -0.16107 -0.63148 -0.16172 -0.63472 L -0.16237 -0.63889 C -0.1625 -0.64074 -0.16263 -0.64306 -0.16276 -0.64491 C -0.16302 -0.64653 -0.16328 -0.64676 -0.16354 -0.64884 C -0.16367 -0.65069 -0.16367 -0.65324 -0.16367 -0.65486 C -0.16458 -0.67083 -0.1638 -0.65185 -0.16432 -0.66736 C -0.16432 -0.68009 -0.16432 -0.69306 -0.16419 -0.70579 C -0.16406 -0.70995 -0.1638 -0.71389 -0.16367 -0.71782 C -0.16354 -0.725 -0.16354 -0.72801 -0.16328 -0.73403 C -0.1625 -0.75023 -0.1625 -0.74884 -0.16146 -0.7625 C -0.16133 -0.76458 -0.1612 -0.76713 -0.16094 -0.76852 C -0.16081 -0.7706 -0.16055 -0.77245 -0.16029 -0.77477 C -0.15989 -0.77917 -0.15976 -0.7838 -0.15911 -0.78681 C -0.15885 -0.78843 -0.15859 -0.78819 -0.15833 -0.78912 C -0.15807 -0.79028 -0.15781 -0.7919 -0.15755 -0.79282 C -0.15742 -0.79398 -0.15716 -0.79398 -0.1569 -0.79491 C -0.15664 -0.79676 -0.15651 -0.79954 -0.15625 -0.80093 C -0.15599 -0.80278 -0.15573 -0.8037 -0.1556 -0.80509 L -0.15469 -0.81736 C -0.15456 -0.81944 -0.1543 -0.8213 -0.15417 -0.82338 C -0.15417 -0.82523 -0.15404 -0.82778 -0.1539 -0.82963 C -0.1526 -0.85046 -0.15338 -0.83403 -0.15286 -0.84769 C -0.15273 -0.86551 -0.15273 -0.8831 -0.1526 -0.90046 C -0.1526 -0.90718 -0.1526 -0.90648 -0.15208 -0.90648 L -0.15208 -0.90625 " pathEditMode="relative" rAng="0" ptsTypes="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-38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22222E-6 L 6.25E-7 0.00047 C 0.00104 -0.0037 0.00195 -0.00741 0.00312 -0.01088 C 0.00378 -0.01296 0.00482 -0.01458 0.00547 -0.01666 C 0.00573 -0.01782 0.00573 -0.01944 0.00612 -0.0206 C 0.00664 -0.02245 0.00716 -0.02407 0.00768 -0.02616 C 0.00833 -0.02893 0.00859 -0.03194 0.00924 -0.03472 C 0.00977 -0.03634 0.01029 -0.03819 0.01081 -0.04004 C 0.01107 -0.0412 0.01133 -0.04259 0.01159 -0.04421 C 0.01367 -0.06157 0.01341 -0.05949 0.01471 -0.07315 C 0.01406 -0.09213 0.01419 -0.11111 0.01315 -0.12963 C 0.01289 -0.13264 0.01133 -0.13426 0.01081 -0.13657 C 0.01016 -0.13889 0.01042 -0.14143 0.01003 -0.14352 C 0.00924 -0.14653 0.00781 -0.14907 0.00703 -0.15185 C 0.00651 -0.15324 0.00651 -0.15486 0.00612 -0.15602 C 0.00547 -0.15833 0.00469 -0.16065 0.00391 -0.16296 C 0.00247 -0.16713 0.00169 -0.16852 6.25E-7 -0.17245 C -0.00156 -0.18102 -0.00182 -0.18403 -0.00365 -0.19074 C -0.00417 -0.19236 -0.00482 -0.19328 -0.00521 -0.19467 C -0.00586 -0.19884 -0.00612 -0.20301 -0.00677 -0.20717 C -0.00716 -0.20833 -0.00807 -0.20972 -0.00833 -0.21111 C -0.00938 -0.2162 -0.00872 -0.22014 -0.00977 -0.22523 C -0.01315 -0.23819 -0.00977 -0.2169 -0.01289 -0.23588 C -0.01328 -0.23819 -0.01354 -0.24051 -0.01367 -0.24259 C -0.01406 -0.24491 -0.01445 -0.24676 -0.01445 -0.24838 C -0.01484 -0.25185 -0.01497 -0.25602 -0.01523 -0.25972 C -0.0155 -0.26296 -0.01589 -0.2662 -0.01589 -0.26921 C -0.0155 -0.28588 -0.01523 -0.30301 -0.01445 -0.32037 C -0.01419 -0.32778 -0.01328 -0.32778 -0.01133 -0.33518 C -0.01016 -0.34028 -0.01081 -0.34143 -0.00977 -0.34768 C -0.00938 -0.35254 -0.00794 -0.35833 -0.00677 -0.36296 C -0.00677 -0.36412 -0.00521 -0.38148 -0.00456 -0.38611 C -0.0043 -0.38773 -0.00404 -0.38935 -0.00365 -0.39051 C -0.00065 -0.42778 -0.0013 -0.41342 -0.003 -0.47639 C -0.00326 -0.48102 -0.00417 -0.48541 -0.00456 -0.49004 C -0.0056 -0.50278 -0.0056 -0.5206 -0.00755 -0.53148 L -0.00912 -0.53981 L -0.01133 -0.53426 " pathEditMode="relative" rAng="0" ptsTypes="AAAAAAAAAAAAAAAAAAAAAAAAAAAAAAAAAAAAAA">
                                      <p:cBhvr>
                                        <p:cTn id="52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2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317" y="631569"/>
            <a:ext cx="1409205" cy="12801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064" y="43344"/>
            <a:ext cx="2298002" cy="1225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2" y="479387"/>
            <a:ext cx="2438198" cy="1389773"/>
          </a:xfrm>
          <a:prstGeom prst="rect">
            <a:avLst/>
          </a:prstGeom>
        </p:spPr>
      </p:pic>
      <p:pic>
        <p:nvPicPr>
          <p:cNvPr id="10" name="图片 1">
            <a:extLst>
              <a:ext uri="{FF2B5EF4-FFF2-40B4-BE49-F238E27FC236}">
                <a16:creationId xmlns:a16="http://schemas.microsoft.com/office/drawing/2014/main" id="{7280E5AD-689F-4A81-B8CC-0F3254DED3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083" y="1146212"/>
            <a:ext cx="7612330" cy="5997341"/>
          </a:xfrm>
          <a:prstGeom prst="rect">
            <a:avLst/>
          </a:prstGeom>
        </p:spPr>
      </p:pic>
      <p:sp>
        <p:nvSpPr>
          <p:cNvPr id="12" name="Text Box 566"/>
          <p:cNvSpPr txBox="1">
            <a:spLocks noChangeArrowheads="1"/>
          </p:cNvSpPr>
          <p:nvPr/>
        </p:nvSpPr>
        <p:spPr bwMode="auto">
          <a:xfrm>
            <a:off x="872094" y="2177963"/>
            <a:ext cx="6828518" cy="3986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808" tIns="53904" rIns="107808" bIns="539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qua,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640" b="95452" l="6468" r="951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278" y="2873632"/>
            <a:ext cx="5116078" cy="3984368"/>
          </a:xfrm>
          <a:prstGeom prst="rect">
            <a:avLst/>
          </a:prstGeom>
        </p:spPr>
      </p:pic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954013" y="4975306"/>
            <a:ext cx="310896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808" tIns="53904" rIns="107808" bIns="53904"/>
          <a:lstStyle/>
          <a:p>
            <a:endParaRPr lang="en-US"/>
          </a:p>
        </p:txBody>
      </p:sp>
      <p:sp>
        <p:nvSpPr>
          <p:cNvPr id="14" name="Line 9"/>
          <p:cNvSpPr>
            <a:spLocks noChangeShapeType="1"/>
          </p:cNvSpPr>
          <p:nvPr/>
        </p:nvSpPr>
        <p:spPr bwMode="auto">
          <a:xfrm>
            <a:off x="954013" y="5519592"/>
            <a:ext cx="256032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808" tIns="53904" rIns="107808" bIns="53904"/>
          <a:lstStyle/>
          <a:p>
            <a:endParaRPr lang="en-US"/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>
            <a:off x="6176613" y="5519592"/>
            <a:ext cx="914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808" tIns="53904" rIns="107808" bIns="53904"/>
          <a:lstStyle/>
          <a:p>
            <a:endParaRPr lang="en-US"/>
          </a:p>
        </p:txBody>
      </p:sp>
      <p:sp>
        <p:nvSpPr>
          <p:cNvPr id="16" name="Line 9"/>
          <p:cNvSpPr>
            <a:spLocks noChangeShapeType="1"/>
          </p:cNvSpPr>
          <p:nvPr/>
        </p:nvSpPr>
        <p:spPr bwMode="auto">
          <a:xfrm>
            <a:off x="1016786" y="5991306"/>
            <a:ext cx="1828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7808" tIns="53904" rIns="107808" bIns="53904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20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5">
            <a:extLst>
              <a:ext uri="{FF2B5EF4-FFF2-40B4-BE49-F238E27FC236}">
                <a16:creationId xmlns:a16="http://schemas.microsoft.com/office/drawing/2014/main" id="{CF79171E-F9EC-430B-8266-59244DDCC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6" y="12511"/>
            <a:ext cx="3270781" cy="21336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317" y="631569"/>
            <a:ext cx="1409205" cy="12801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6237" y="585381"/>
            <a:ext cx="2162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  <a:latin typeface="UTM Thanh Nhac TL" panose="02040603050506020204" pitchFamily="18" charset="0"/>
              </a:rPr>
              <a:t>Mẫu</a:t>
            </a:r>
            <a:r>
              <a:rPr lang="en-US" sz="3600" dirty="0">
                <a:solidFill>
                  <a:srgbClr val="0070C0"/>
                </a:solidFill>
                <a:latin typeface="UTM Thanh Nhac TL" panose="02040603050506020204" pitchFamily="18" charset="0"/>
              </a:rPr>
              <a:t> 1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811" y="1191294"/>
            <a:ext cx="7014102" cy="6858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713723" y="2146111"/>
            <a:ext cx="76328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342900" indent="-342900">
              <a:buFontTx/>
              <a:buChar char="-"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- Con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ạ  -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031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553522" y="1596571"/>
            <a:ext cx="8454572" cy="50219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1631" y="173446"/>
            <a:ext cx="1409205" cy="128016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5029" y="1727200"/>
            <a:ext cx="6324509" cy="6191063"/>
          </a:xfrm>
          <a:prstGeom prst="rect">
            <a:avLst/>
          </a:prstGeom>
        </p:spPr>
      </p:pic>
      <p:sp>
        <p:nvSpPr>
          <p:cNvPr id="31" name="Content Placeholder 2"/>
          <p:cNvSpPr txBox="1">
            <a:spLocks/>
          </p:cNvSpPr>
          <p:nvPr/>
        </p:nvSpPr>
        <p:spPr>
          <a:xfrm>
            <a:off x="3647867" y="172720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	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Bỗng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quay sang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l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ạ!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ạ 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l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ạ! 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nhảu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pic>
        <p:nvPicPr>
          <p:cNvPr id="32" name="图片 5">
            <a:extLst>
              <a:ext uri="{FF2B5EF4-FFF2-40B4-BE49-F238E27FC236}">
                <a16:creationId xmlns:a16="http://schemas.microsoft.com/office/drawing/2014/main" id="{CF79171E-F9EC-430B-8266-59244DDCCF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646" y="12511"/>
            <a:ext cx="3270781" cy="21336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036237" y="585381"/>
            <a:ext cx="2162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  <a:latin typeface="UTM Thanh Nhac TL" panose="02040603050506020204" pitchFamily="18" charset="0"/>
              </a:rPr>
              <a:t>Mẫu</a:t>
            </a:r>
            <a:r>
              <a:rPr lang="en-US" sz="3600" dirty="0">
                <a:solidFill>
                  <a:srgbClr val="0070C0"/>
                </a:solidFill>
                <a:latin typeface="UTM Thanh Nhac TL" panose="02040603050506020204" pitchFamily="18" charset="0"/>
              </a:rPr>
              <a:t> 2 </a:t>
            </a:r>
          </a:p>
        </p:txBody>
      </p:sp>
    </p:spTree>
    <p:extLst>
      <p:ext uri="{BB962C8B-B14F-4D97-AF65-F5344CB8AC3E}">
        <p14:creationId xmlns:p14="http://schemas.microsoft.com/office/powerpoint/2010/main" val="23011084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C09F252-F7DB-494D-A868-3AA96ACEF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8399" y="-413997"/>
            <a:ext cx="3515201" cy="251546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317" y="631569"/>
            <a:ext cx="1409205" cy="128016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F7ADE42-9756-4591-8DE9-D5C1D149D65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746" y="1472765"/>
            <a:ext cx="3436653" cy="3535668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34C30706-E463-4CD6-9C79-63D496B5CCF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6427" y="2681798"/>
            <a:ext cx="3239143" cy="3332467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E7B06F06-B4EA-4E94-8A0D-BB7E65E0FB4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5990" y="1472765"/>
            <a:ext cx="3436653" cy="35356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77173" y="843735"/>
            <a:ext cx="2423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66"/>
                </a:solidFill>
                <a:latin typeface="UTM Showcard" panose="02040603050506020204" pitchFamily="18" charset="0"/>
              </a:rPr>
              <a:t>DẶN DÒ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39616" y="2904979"/>
            <a:ext cx="22556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Học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thuộc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Ghi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nhớ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SGK/45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18856" y="4202927"/>
            <a:ext cx="24733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Hoàn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thành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</a:p>
          <a:p>
            <a:pPr algn="ctr"/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VBT 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91101" y="2881536"/>
            <a:ext cx="22556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Chuẩn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bị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bài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: MRVT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Cái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đẹp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#9Slide03 Arima Madurai Bold" panose="00000800000000000000" pitchFamily="2" charset="0"/>
              <a:cs typeface="#9Slide03 Arima Madurai Bold" panose="00000800000000000000" pitchFamily="2" charset="0"/>
            </a:endParaRPr>
          </a:p>
        </p:txBody>
      </p:sp>
      <p:pic>
        <p:nvPicPr>
          <p:cNvPr id="25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538078">
            <a:off x="9941788" y="3820559"/>
            <a:ext cx="2220128" cy="3083512"/>
          </a:xfrm>
          <a:prstGeom prst="rect">
            <a:avLst/>
          </a:prstGeom>
        </p:spPr>
      </p:pic>
      <p:pic>
        <p:nvPicPr>
          <p:cNvPr id="27" name="CẤM BUÔN BÁN, CẤM REUP">
            <a:hlinkClick r:id="" action="ppaction://noaction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670" y="4096697"/>
            <a:ext cx="1574155" cy="279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22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2.70833E-6 0.00046 C 0.00104 -0.0037 0.00195 -0.00741 0.00312 -0.01088 C 0.00377 -0.01296 0.00482 -0.01458 0.00547 -0.01667 C 0.00573 -0.01783 0.00573 -0.01945 0.00612 -0.0206 C 0.00664 -0.02245 0.00716 -0.02408 0.00768 -0.02616 C 0.00833 -0.02894 0.00859 -0.03195 0.00924 -0.03472 C 0.00976 -0.03634 0.01028 -0.0382 0.0108 -0.04005 C 0.01107 -0.0412 0.01133 -0.04259 0.01159 -0.04421 C 0.01367 -0.06158 0.01341 -0.05949 0.01471 -0.07315 C 0.01406 -0.09213 0.01419 -0.11111 0.01315 -0.12963 C 0.01289 -0.13264 0.01133 -0.13426 0.0108 -0.13658 C 0.01015 -0.13889 0.01041 -0.14144 0.01002 -0.14352 C 0.00924 -0.14653 0.00781 -0.14908 0.00703 -0.15185 C 0.00651 -0.15324 0.00651 -0.15486 0.00612 -0.15602 C 0.00547 -0.15833 0.00468 -0.16065 0.0039 -0.16296 C 0.00247 -0.16713 0.00169 -0.16852 2.70833E-6 -0.17245 C -0.00157 -0.18102 -0.00183 -0.18403 -0.00365 -0.19074 C -0.00417 -0.19236 -0.00482 -0.19329 -0.00521 -0.19468 C -0.00586 -0.19884 -0.00612 -0.20301 -0.00677 -0.20718 C -0.00716 -0.20833 -0.00808 -0.20972 -0.00834 -0.21134 C -0.00938 -0.2162 -0.00873 -0.22014 -0.00977 -0.22523 C -0.01315 -0.23843 -0.00977 -0.21713 -0.01289 -0.23611 C -0.01328 -0.23843 -0.01354 -0.24074 -0.01367 -0.24306 C -0.01407 -0.24491 -0.01446 -0.24676 -0.01446 -0.24861 C -0.01485 -0.25185 -0.01498 -0.25602 -0.01524 -0.25995 C -0.0155 -0.26296 -0.01589 -0.2662 -0.01589 -0.26921 C -0.0155 -0.28611 -0.01524 -0.30324 -0.01446 -0.32037 C -0.0142 -0.32801 -0.01328 -0.32801 -0.01133 -0.33542 C -0.01016 -0.34051 -0.01081 -0.34144 -0.00977 -0.34792 C -0.00938 -0.35255 -0.00795 -0.35857 -0.00677 -0.3632 C -0.00677 -0.36412 -0.00521 -0.38148 -0.00456 -0.38634 C -0.0043 -0.38796 -0.00404 -0.38935 -0.00365 -0.39051 C -0.00065 -0.42778 -0.0013 -0.41343 -0.003 -0.47639 C -0.00326 -0.48102 -0.00417 -0.48542 -0.00456 -0.49005 C -0.0056 -0.50278 -0.0056 -0.5206 -0.00755 -0.53148 L -0.00912 -0.53982 L -0.01133 -0.53426 " pathEditMode="relative" rAng="0" ptsTypes="AAAAAAAAAAAAAAAAAAAAAAAAAAAAAAAAAAAAAA">
                                      <p:cBhvr>
                                        <p:cTn id="14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2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62982623-F549-4A30-8BAF-06B51D0669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831"/>
            <a:ext cx="12192000" cy="684917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BF4F961-4129-47E6-A1C1-72C2019607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800" y="519177"/>
            <a:ext cx="8871096" cy="581964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44800" y="2409371"/>
            <a:ext cx="650240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n-US" sz="9600" dirty="0">
                <a:solidFill>
                  <a:srgbClr val="FF0066"/>
                </a:solidFill>
                <a:latin typeface="UTM Showcard" panose="02040603050506020204" pitchFamily="18" charset="0"/>
              </a:rPr>
              <a:t>TẠM BIỆT!</a:t>
            </a:r>
          </a:p>
        </p:txBody>
      </p:sp>
    </p:spTree>
    <p:extLst>
      <p:ext uri="{BB962C8B-B14F-4D97-AF65-F5344CB8AC3E}">
        <p14:creationId xmlns:p14="http://schemas.microsoft.com/office/powerpoint/2010/main" val="314126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6FCB47A-14CD-4011-B3AF-EF10B8E8C7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96" t="10595" r="7481" b="10516"/>
          <a:stretch/>
        </p:blipFill>
        <p:spPr>
          <a:xfrm>
            <a:off x="1554480" y="228600"/>
            <a:ext cx="8869680" cy="5410200"/>
          </a:xfrm>
          <a:prstGeom prst="rect">
            <a:avLst/>
          </a:prstGeom>
        </p:spPr>
      </p:pic>
      <p:grpSp>
        <p:nvGrpSpPr>
          <p:cNvPr id="32" name="组合 31">
            <a:extLst>
              <a:ext uri="{FF2B5EF4-FFF2-40B4-BE49-F238E27FC236}">
                <a16:creationId xmlns:a16="http://schemas.microsoft.com/office/drawing/2014/main" id="{EF2BF5B4-CF6A-496A-BAC9-1A8D34BB0D54}"/>
              </a:ext>
            </a:extLst>
          </p:cNvPr>
          <p:cNvGrpSpPr/>
          <p:nvPr/>
        </p:nvGrpSpPr>
        <p:grpSpPr>
          <a:xfrm>
            <a:off x="4461908" y="2739516"/>
            <a:ext cx="3633944" cy="830997"/>
            <a:chOff x="4461908" y="2739516"/>
            <a:chExt cx="3633944" cy="830997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36481093-C338-403F-91F8-428DFCBD4336}"/>
                </a:ext>
              </a:extLst>
            </p:cNvPr>
            <p:cNvSpPr/>
            <p:nvPr/>
          </p:nvSpPr>
          <p:spPr>
            <a:xfrm>
              <a:off x="5273040" y="2739516"/>
              <a:ext cx="201168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buNone/>
              </a:pPr>
              <a:r>
                <a:rPr lang="en-US" altLang="zh-CN" sz="4800" dirty="0">
                  <a:solidFill>
                    <a:srgbClr val="B06C3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SVN-Rocker" panose="02040603050506020204" pitchFamily="18" charset="0"/>
                  <a:cs typeface="+mn-ea"/>
                  <a:sym typeface="+mn-lt"/>
                </a:rPr>
                <a:t>01</a:t>
              </a:r>
              <a:endParaRPr lang="zh-CN" altLang="en-US" sz="4800" dirty="0">
                <a:solidFill>
                  <a:srgbClr val="B06C3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SVN-Rocker" panose="02040603050506020204" pitchFamily="18" charset="0"/>
                <a:cs typeface="+mn-ea"/>
                <a:sym typeface="+mn-lt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B28AB7A6-4ABC-4C7D-8410-5AE794F47C7D}"/>
                </a:ext>
              </a:extLst>
            </p:cNvPr>
            <p:cNvGrpSpPr/>
            <p:nvPr/>
          </p:nvGrpSpPr>
          <p:grpSpPr>
            <a:xfrm>
              <a:off x="4461908" y="2930992"/>
              <a:ext cx="811132" cy="496222"/>
              <a:chOff x="4358640" y="2921168"/>
              <a:chExt cx="1295400" cy="792480"/>
            </a:xfrm>
          </p:grpSpPr>
          <p:pic>
            <p:nvPicPr>
              <p:cNvPr id="23" name="图片 22">
                <a:extLst>
                  <a:ext uri="{FF2B5EF4-FFF2-40B4-BE49-F238E27FC236}">
                    <a16:creationId xmlns:a16="http://schemas.microsoft.com/office/drawing/2014/main" id="{3EFD6D44-59C4-49CF-B546-38DC1C9B00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61560" y="2921168"/>
                <a:ext cx="792480" cy="792480"/>
              </a:xfrm>
              <a:prstGeom prst="rect">
                <a:avLst/>
              </a:prstGeom>
            </p:spPr>
          </p:pic>
          <p:pic>
            <p:nvPicPr>
              <p:cNvPr id="24" name="图片 23">
                <a:extLst>
                  <a:ext uri="{FF2B5EF4-FFF2-40B4-BE49-F238E27FC236}">
                    <a16:creationId xmlns:a16="http://schemas.microsoft.com/office/drawing/2014/main" id="{9FB3F03E-436D-4A81-9AD6-7AF90B8478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58640" y="2921168"/>
                <a:ext cx="792480" cy="792480"/>
              </a:xfrm>
              <a:prstGeom prst="rect">
                <a:avLst/>
              </a:prstGeom>
            </p:spPr>
          </p:pic>
        </p:grpSp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F43F9C23-14A5-4876-937F-A92167F8EFF8}"/>
                </a:ext>
              </a:extLst>
            </p:cNvPr>
            <p:cNvGrpSpPr/>
            <p:nvPr/>
          </p:nvGrpSpPr>
          <p:grpSpPr>
            <a:xfrm>
              <a:off x="7284720" y="2930992"/>
              <a:ext cx="811132" cy="496222"/>
              <a:chOff x="4358640" y="2921168"/>
              <a:chExt cx="1295400" cy="792480"/>
            </a:xfrm>
          </p:grpSpPr>
          <p:pic>
            <p:nvPicPr>
              <p:cNvPr id="27" name="图片 26">
                <a:extLst>
                  <a:ext uri="{FF2B5EF4-FFF2-40B4-BE49-F238E27FC236}">
                    <a16:creationId xmlns:a16="http://schemas.microsoft.com/office/drawing/2014/main" id="{38C6D174-DF70-4AB6-9BAD-6696EE98C6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61560" y="2921168"/>
                <a:ext cx="792480" cy="792480"/>
              </a:xfrm>
              <a:prstGeom prst="rect">
                <a:avLst/>
              </a:prstGeom>
            </p:spPr>
          </p:pic>
          <p:pic>
            <p:nvPicPr>
              <p:cNvPr id="28" name="图片 27">
                <a:extLst>
                  <a:ext uri="{FF2B5EF4-FFF2-40B4-BE49-F238E27FC236}">
                    <a16:creationId xmlns:a16="http://schemas.microsoft.com/office/drawing/2014/main" id="{E29E71C1-4F95-471C-AE6A-31448B6856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58640" y="2921168"/>
                <a:ext cx="792480" cy="792480"/>
              </a:xfrm>
              <a:prstGeom prst="rect">
                <a:avLst/>
              </a:prstGeom>
            </p:spPr>
          </p:pic>
        </p:grp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CA646AA4-CF01-4C3C-9A96-298CAF30FC9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1147" y="4073545"/>
            <a:ext cx="12594294" cy="2906376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27990EFA-EBF1-41FE-B701-23F4CB1384C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9557" y="579120"/>
            <a:ext cx="1409205" cy="128016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57600" y="3734247"/>
            <a:ext cx="53165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SVN-Rocker" panose="02040603050506020204" pitchFamily="18" charset="0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98841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C09F252-F7DB-494D-A868-3AA96ACEF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519" y="0"/>
            <a:ext cx="3515201" cy="251546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 descr="2223be3d229db37d30f334096b915142">
            <a:extLst>
              <a:ext uri="{FF2B5EF4-FFF2-40B4-BE49-F238E27FC236}">
                <a16:creationId xmlns:a16="http://schemas.microsoft.com/office/drawing/2014/main" id="{5594FFA9-3EDF-499A-A4C5-51574235EB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84" y="1551621"/>
            <a:ext cx="5192536" cy="488636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01EFD92-33AA-4598-83A2-40990318B92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317" y="631569"/>
            <a:ext cx="1409205" cy="12801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50377" y="1271649"/>
            <a:ext cx="272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#9Slide03 AmpleSoft Bold" panose="02000000000000000000" pitchFamily="2" charset="0"/>
              </a:rPr>
              <a:t>I. </a:t>
            </a:r>
            <a:r>
              <a:rPr lang="en-US" sz="3600" dirty="0" err="1">
                <a:latin typeface="#9Slide03 AmpleSoft Bold" panose="02000000000000000000" pitchFamily="2" charset="0"/>
              </a:rPr>
              <a:t>Nhận</a:t>
            </a:r>
            <a:r>
              <a:rPr lang="en-US" sz="3600" dirty="0">
                <a:latin typeface="#9Slide03 AmpleSoft Bold" panose="02000000000000000000" pitchFamily="2" charset="0"/>
              </a:rPr>
              <a:t> </a:t>
            </a:r>
            <a:r>
              <a:rPr lang="en-US" sz="3600" dirty="0" err="1">
                <a:latin typeface="#9Slide03 AmpleSoft Bold" panose="02000000000000000000" pitchFamily="2" charset="0"/>
              </a:rPr>
              <a:t>xét</a:t>
            </a:r>
            <a:endParaRPr lang="en-US" sz="3600" dirty="0">
              <a:latin typeface="#9Slide03 AmpleSoft Bold" panose="02000000000000000000" pitchFamily="2" charset="0"/>
            </a:endParaRPr>
          </a:p>
        </p:txBody>
      </p:sp>
      <p:pic>
        <p:nvPicPr>
          <p:cNvPr id="14" name="图片 3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0" t="5185" r="9345" b="24550"/>
          <a:stretch>
            <a:fillRect/>
          </a:stretch>
        </p:blipFill>
        <p:spPr>
          <a:xfrm>
            <a:off x="4833258" y="2146252"/>
            <a:ext cx="6988628" cy="47639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13119" y="2895731"/>
            <a:ext cx="520040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gạch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-)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15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2AFF118-54BC-439A-85C4-B9A97AEF50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648497"/>
            <a:ext cx="10189029" cy="4713114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BA7B7AC6-085B-4F72-9B85-E17D1A758DE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5167" y="3655629"/>
            <a:ext cx="2786981" cy="320237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35558" y="236265"/>
            <a:ext cx="92356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1. 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Tìm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những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câu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có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chứa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dấu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gạch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ngang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(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dấu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-)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trong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các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đoạn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văn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sau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:</a:t>
            </a:r>
          </a:p>
          <a:p>
            <a:pPr algn="just"/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126531" y="2347585"/>
            <a:ext cx="8496944" cy="3816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AutoNum type="alphaLcParenR"/>
            </a:pP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sán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Tx/>
              <a:buChar char="-"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>
              <a:buFontTx/>
              <a:buChar char="-"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Thưa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					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Khán</a:t>
            </a:r>
            <a:endParaRPr lang="vi-VN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lowchart: Connector 1"/>
          <p:cNvSpPr/>
          <p:nvPr/>
        </p:nvSpPr>
        <p:spPr>
          <a:xfrm>
            <a:off x="2087342" y="3094319"/>
            <a:ext cx="446852" cy="494418"/>
          </a:xfrm>
          <a:prstGeom prst="flowChartConnector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lowchart: Connector 23"/>
          <p:cNvSpPr/>
          <p:nvPr/>
        </p:nvSpPr>
        <p:spPr>
          <a:xfrm>
            <a:off x="2087342" y="3757845"/>
            <a:ext cx="446852" cy="494418"/>
          </a:xfrm>
          <a:prstGeom prst="flowChartConnector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Google Shape;117;p2"/>
          <p:cNvSpPr/>
          <p:nvPr/>
        </p:nvSpPr>
        <p:spPr>
          <a:xfrm>
            <a:off x="1257298" y="186383"/>
            <a:ext cx="9042401" cy="1197917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66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chemeClr val="accen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47104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94" b="89885" l="310" r="99468">
                        <a14:foregroundMark x1="26652" y1="41127" x2="29047" y2="494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9557" y="3668664"/>
            <a:ext cx="4951681" cy="3624267"/>
          </a:xfrm>
          <a:prstGeom prst="rect">
            <a:avLst/>
          </a:prstGeom>
        </p:spPr>
      </p:pic>
      <p:sp>
        <p:nvSpPr>
          <p:cNvPr id="22" name="Content Placeholder 2"/>
          <p:cNvSpPr txBox="1">
            <a:spLocks/>
          </p:cNvSpPr>
          <p:nvPr/>
        </p:nvSpPr>
        <p:spPr>
          <a:xfrm>
            <a:off x="2178132" y="2184131"/>
            <a:ext cx="8496944" cy="3528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b) Con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sấu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xám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ngoét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gai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lưng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đốt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ngón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đuôi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khủng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tấn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trói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sườn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					Theo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ĐOÀN GIỎI</a:t>
            </a:r>
            <a:endParaRPr lang="vi-V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357529" y="195719"/>
            <a:ext cx="94769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1. 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Tìm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những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câu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có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chứa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dấu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gạch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ngang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(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dấu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-)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trong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các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đoạn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văn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sau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:</a:t>
            </a:r>
          </a:p>
          <a:p>
            <a:pPr algn="just"/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9" name="Flowchart: Terminator 38"/>
          <p:cNvSpPr/>
          <p:nvPr/>
        </p:nvSpPr>
        <p:spPr>
          <a:xfrm>
            <a:off x="1511991" y="1818880"/>
            <a:ext cx="9729127" cy="3507340"/>
          </a:xfrm>
          <a:prstGeom prst="flowChartTerminator">
            <a:avLst/>
          </a:prstGeom>
          <a:noFill/>
          <a:ln w="38100">
            <a:solidFill>
              <a:srgbClr val="5FBDA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2400" b="1">
              <a:solidFill>
                <a:srgbClr val="5FBD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Flowchart: Connector 39"/>
          <p:cNvSpPr/>
          <p:nvPr/>
        </p:nvSpPr>
        <p:spPr>
          <a:xfrm>
            <a:off x="7684731" y="3229443"/>
            <a:ext cx="446852" cy="494418"/>
          </a:xfrm>
          <a:prstGeom prst="flowChartConnector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lowchart: Connector 40"/>
          <p:cNvSpPr/>
          <p:nvPr/>
        </p:nvSpPr>
        <p:spPr>
          <a:xfrm>
            <a:off x="3128742" y="4237319"/>
            <a:ext cx="446852" cy="494418"/>
          </a:xfrm>
          <a:prstGeom prst="flowChartConnector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Google Shape;117;p2"/>
          <p:cNvSpPr/>
          <p:nvPr/>
        </p:nvSpPr>
        <p:spPr>
          <a:xfrm>
            <a:off x="1257298" y="186383"/>
            <a:ext cx="9042401" cy="1197917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66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chemeClr val="accen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10128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117;p2"/>
          <p:cNvSpPr/>
          <p:nvPr/>
        </p:nvSpPr>
        <p:spPr>
          <a:xfrm>
            <a:off x="983928" y="110925"/>
            <a:ext cx="9315771" cy="1273375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66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chemeClr val="accen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317" y="631569"/>
            <a:ext cx="1409205" cy="1280160"/>
          </a:xfrm>
          <a:prstGeom prst="rect">
            <a:avLst/>
          </a:prstGeom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983928" y="1679724"/>
            <a:ext cx="10331772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algn="just">
              <a:buFontTx/>
              <a:buChar char="-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chắc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vướng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víu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quay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ổ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quay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hỏng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bụi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bặm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			                       Theo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Cương</a:t>
            </a:r>
            <a:endParaRPr lang="vi-VN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57529" y="195719"/>
            <a:ext cx="94769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1. 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Tìm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những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câu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có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chứa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dấu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gạch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ngang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(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dấu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-)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trong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các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đoạn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văn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 Bold" panose="02000000000000000000" pitchFamily="2" charset="0"/>
                <a:cs typeface="Times New Roman" pitchFamily="18" charset="0"/>
              </a:rPr>
              <a:t>sau</a:t>
            </a:r>
            <a:r>
              <a:rPr lang="en-US" sz="3200" dirty="0">
                <a:latin typeface="#9Slide03 AmpleSoft Bold" panose="02000000000000000000" pitchFamily="2" charset="0"/>
                <a:cs typeface="Times New Roman" pitchFamily="18" charset="0"/>
              </a:rPr>
              <a:t>:</a:t>
            </a:r>
          </a:p>
          <a:p>
            <a:pPr algn="just"/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7" name="Flowchart: Connector 26"/>
          <p:cNvSpPr/>
          <p:nvPr/>
        </p:nvSpPr>
        <p:spPr>
          <a:xfrm>
            <a:off x="910677" y="2602452"/>
            <a:ext cx="446852" cy="420148"/>
          </a:xfrm>
          <a:prstGeom prst="flowChartConnector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lowchart: Connector 27"/>
          <p:cNvSpPr/>
          <p:nvPr/>
        </p:nvSpPr>
        <p:spPr>
          <a:xfrm>
            <a:off x="885277" y="3481544"/>
            <a:ext cx="446852" cy="420148"/>
          </a:xfrm>
          <a:prstGeom prst="flowChartConnector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lowchart: Connector 28"/>
          <p:cNvSpPr/>
          <p:nvPr/>
        </p:nvSpPr>
        <p:spPr>
          <a:xfrm>
            <a:off x="872577" y="4377073"/>
            <a:ext cx="446852" cy="420148"/>
          </a:xfrm>
          <a:prstGeom prst="flowChartConnector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lowchart: Connector 29"/>
          <p:cNvSpPr/>
          <p:nvPr/>
        </p:nvSpPr>
        <p:spPr>
          <a:xfrm>
            <a:off x="872577" y="5706029"/>
            <a:ext cx="446852" cy="420148"/>
          </a:xfrm>
          <a:prstGeom prst="flowChartConnector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82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7" grpId="0" animBg="1"/>
      <p:bldP spid="28" grpId="0" animBg="1"/>
      <p:bldP spid="29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C09F252-F7DB-494D-A868-3AA96ACEF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8399" y="-413997"/>
            <a:ext cx="3515201" cy="251546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F876977-192E-4A13-93DC-FEEBA4BA9A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8120" y="651505"/>
            <a:ext cx="3515200" cy="624701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10DDE25-4ACD-46EF-88CB-480DB2CA081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317" y="631569"/>
            <a:ext cx="1409205" cy="128016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91840" y="843735"/>
            <a:ext cx="272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#9Slide03 AmpleSoft Bold" panose="02000000000000000000" pitchFamily="2" charset="0"/>
              </a:rPr>
              <a:t>I. </a:t>
            </a:r>
            <a:r>
              <a:rPr lang="en-US" sz="3600" dirty="0" err="1">
                <a:latin typeface="#9Slide03 AmpleSoft Bold" panose="02000000000000000000" pitchFamily="2" charset="0"/>
              </a:rPr>
              <a:t>Nhận</a:t>
            </a:r>
            <a:r>
              <a:rPr lang="en-US" sz="3600" dirty="0">
                <a:latin typeface="#9Slide03 AmpleSoft Bold" panose="02000000000000000000" pitchFamily="2" charset="0"/>
              </a:rPr>
              <a:t> </a:t>
            </a:r>
            <a:r>
              <a:rPr lang="en-US" sz="3600" dirty="0" err="1">
                <a:latin typeface="#9Slide03 AmpleSoft Bold" panose="02000000000000000000" pitchFamily="2" charset="0"/>
              </a:rPr>
              <a:t>xét</a:t>
            </a:r>
            <a:endParaRPr lang="en-US" sz="3600" dirty="0">
              <a:latin typeface="#9Slide03 AmpleSoft Bold" panose="02000000000000000000" pitchFamily="2" charset="0"/>
            </a:endParaRPr>
          </a:p>
        </p:txBody>
      </p:sp>
      <p:pic>
        <p:nvPicPr>
          <p:cNvPr id="16" name="图片 3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0" t="5185" r="9345" b="24550"/>
          <a:stretch>
            <a:fillRect/>
          </a:stretch>
        </p:blipFill>
        <p:spPr>
          <a:xfrm>
            <a:off x="4891840" y="2094015"/>
            <a:ext cx="6988628" cy="476398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095999" y="2794000"/>
            <a:ext cx="49149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Theo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gạch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739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7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DBBBFE32-C524-4C1F-A79A-F1C97A8B71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3"/>
            <a:ext cx="12192000" cy="184956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2AFF118-54BC-439A-85C4-B9A97AEF50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648497"/>
            <a:ext cx="10189029" cy="4987830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BA7B7AC6-085B-4F72-9B85-E17D1A758DE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5167" y="3655629"/>
            <a:ext cx="2786981" cy="320237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35558" y="236265"/>
            <a:ext cx="92356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2.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Tác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dụng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dấu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gạch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ngang</a:t>
            </a:r>
            <a:r>
              <a:rPr lang="en-US" sz="3200" dirty="0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mỗi</a:t>
            </a:r>
            <a:r>
              <a:rPr lang="en-US" sz="3200" dirty="0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đoạn</a:t>
            </a:r>
            <a:r>
              <a:rPr lang="en-US" sz="3200" dirty="0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văn</a:t>
            </a:r>
            <a:r>
              <a:rPr lang="en-US" sz="3200" dirty="0">
                <a:solidFill>
                  <a:prstClr val="black"/>
                </a:solidFill>
                <a:latin typeface="#9Slide03 AmpleSoft Bold" panose="02000000000000000000" pitchFamily="2" charset="0"/>
                <a:cs typeface="Times New Roman" pitchFamily="18" charset="0"/>
              </a:rPr>
              <a:t>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mpleSoft Bold" panose="02000000000000000000" pitchFamily="2" charset="0"/>
              <a:cs typeface="Times New Roman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126531" y="2347585"/>
            <a:ext cx="8496944" cy="3816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lphaLcParenR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Thấy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tôi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đến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gần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tôi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Cháu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Thưa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cháu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Thư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				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Duy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Khán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lowchart: Connector 1"/>
          <p:cNvSpPr/>
          <p:nvPr/>
        </p:nvSpPr>
        <p:spPr>
          <a:xfrm>
            <a:off x="2061942" y="3043519"/>
            <a:ext cx="446852" cy="494418"/>
          </a:xfrm>
          <a:prstGeom prst="flowChartConnector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cs typeface="+mn-cs"/>
            </a:endParaRPr>
          </a:p>
        </p:txBody>
      </p:sp>
      <p:sp>
        <p:nvSpPr>
          <p:cNvPr id="24" name="Flowchart: Connector 23"/>
          <p:cNvSpPr/>
          <p:nvPr/>
        </p:nvSpPr>
        <p:spPr>
          <a:xfrm>
            <a:off x="2074642" y="3681645"/>
            <a:ext cx="446852" cy="494418"/>
          </a:xfrm>
          <a:prstGeom prst="flowChartConnector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cs typeface="+mn-cs"/>
            </a:endParaRPr>
          </a:p>
        </p:txBody>
      </p:sp>
      <p:sp>
        <p:nvSpPr>
          <p:cNvPr id="25" name="Google Shape;117;p2"/>
          <p:cNvSpPr/>
          <p:nvPr/>
        </p:nvSpPr>
        <p:spPr>
          <a:xfrm>
            <a:off x="1257298" y="186383"/>
            <a:ext cx="9042401" cy="1197917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66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6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161888" y="5047397"/>
            <a:ext cx="72008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7325" y="4706086"/>
            <a:ext cx="7015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(-)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0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30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0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0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7119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  <p:bldP spid="24" grpId="0" animBg="1"/>
      <p:bldP spid="12" grpId="0" animBg="1"/>
      <p:bldP spid="4" grpId="0"/>
    </p:bldLst>
  </p:timing>
</p:sld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bmeybk4">
      <a:majorFont>
        <a:latin typeface="微软雅黑" panose="020F0302020204030204"/>
        <a:ea typeface="方正卡通简体"/>
        <a:cs typeface=""/>
      </a:majorFont>
      <a:minorFont>
        <a:latin typeface="微软雅黑" panose="020F0502020204030204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bmeybk4">
      <a:majorFont>
        <a:latin typeface="微软雅黑" panose="020F0302020204030204"/>
        <a:ea typeface="方正卡通简体"/>
        <a:cs typeface=""/>
      </a:majorFont>
      <a:minorFont>
        <a:latin typeface="微软雅黑" panose="020F0502020204030204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1818</Words>
  <Application>Microsoft Office PowerPoint</Application>
  <PresentationFormat>Widescreen</PresentationFormat>
  <Paragraphs>109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43" baseType="lpstr">
      <vt:lpstr>微软雅黑</vt:lpstr>
      <vt:lpstr>#9Slide03 AmpleSoft Bold</vt:lpstr>
      <vt:lpstr>#9Slide03 Arima Madurai Bold</vt:lpstr>
      <vt:lpstr>Arial</vt:lpstr>
      <vt:lpstr>Calibri</vt:lpstr>
      <vt:lpstr>Rockstone</vt:lpstr>
      <vt:lpstr>SVN-Rocker</vt:lpstr>
      <vt:lpstr>Tahoma</vt:lpstr>
      <vt:lpstr>Times New Roman</vt:lpstr>
      <vt:lpstr>UTM French Vanilla</vt:lpstr>
      <vt:lpstr>UTM Novido</vt:lpstr>
      <vt:lpstr>UTM Showcard</vt:lpstr>
      <vt:lpstr>UTM Thanh Nhac TL</vt:lpstr>
      <vt:lpstr>UTM ViceroyJF</vt:lpstr>
      <vt:lpstr>UVF LH Line1 Sans Thin</vt:lpstr>
      <vt:lpstr>第一PPT，www.1ppt.com</vt:lpstr>
      <vt:lpstr>1_Office 主题​​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www.freeppt7.com</Manager>
  <Company>www.freeppt7.com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DAU GACH NGANG</dc:title>
  <dc:subject>LTVC</dc:subject>
  <dc:creator>BICHTRAN</dc:creator>
  <cp:keywords>MĂNG NON TEAMS</cp:keywords>
  <dc:description>MĂNG NON TEAMS</dc:description>
  <cp:lastModifiedBy>Lan Anh Dương</cp:lastModifiedBy>
  <cp:revision>84</cp:revision>
  <dcterms:created xsi:type="dcterms:W3CDTF">2020-01-29T09:42:18Z</dcterms:created>
  <dcterms:modified xsi:type="dcterms:W3CDTF">2023-07-23T14:12:18Z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2023-02-21T03:32:14Z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272ebe06-a225-4660-8df2-867c382e28d8</vt:lpwstr>
  </property>
  <property fmtid="{D5CDD505-2E9C-101B-9397-08002B2CF9AE}" pid="8" name="MSIP_Label_defa4170-0d19-0005-0004-bc88714345d2_ContentBits">
    <vt:lpwstr>0</vt:lpwstr>
  </property>
</Properties>
</file>