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708" r:id="rId2"/>
    <p:sldMasterId id="2147483732" r:id="rId3"/>
    <p:sldMasterId id="2147483757" r:id="rId4"/>
    <p:sldMasterId id="2147483781" r:id="rId5"/>
    <p:sldMasterId id="2147483805" r:id="rId6"/>
    <p:sldMasterId id="2147483829" r:id="rId7"/>
    <p:sldMasterId id="2147483864" r:id="rId8"/>
  </p:sldMasterIdLst>
  <p:notesMasterIdLst>
    <p:notesMasterId r:id="rId30"/>
  </p:notesMasterIdLst>
  <p:sldIdLst>
    <p:sldId id="257" r:id="rId9"/>
    <p:sldId id="259" r:id="rId10"/>
    <p:sldId id="260" r:id="rId11"/>
    <p:sldId id="312" r:id="rId12"/>
    <p:sldId id="313" r:id="rId13"/>
    <p:sldId id="264" r:id="rId14"/>
    <p:sldId id="263" r:id="rId15"/>
    <p:sldId id="301" r:id="rId16"/>
    <p:sldId id="284" r:id="rId17"/>
    <p:sldId id="302" r:id="rId18"/>
    <p:sldId id="303" r:id="rId19"/>
    <p:sldId id="304" r:id="rId20"/>
    <p:sldId id="305" r:id="rId21"/>
    <p:sldId id="270" r:id="rId22"/>
    <p:sldId id="306" r:id="rId23"/>
    <p:sldId id="307" r:id="rId24"/>
    <p:sldId id="308" r:id="rId25"/>
    <p:sldId id="309" r:id="rId26"/>
    <p:sldId id="310" r:id="rId27"/>
    <p:sldId id="314" r:id="rId28"/>
    <p:sldId id="291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UTM Seagull" panose="02040603050506020204" pitchFamily="18" charset="0"/>
      <p:bold r:id="rId35"/>
      <p:boldItalic r:id="rId36"/>
    </p:embeddedFont>
    <p:embeddedFont>
      <p:font typeface="UTM Tam Le" panose="02040603050506020204" pitchFamily="18" charset="0"/>
      <p:regular r:id="rId37"/>
    </p:embeddedFont>
    <p:embeddedFont>
      <p:font typeface="UTM ViceroyJF" panose="02040603050506020204" pitchFamily="18" charset="0"/>
      <p:regular r:id="rId38"/>
    </p:embeddedFont>
    <p:embeddedFont>
      <p:font typeface="UTM Windsor BT" panose="02040603050506020204" pitchFamily="18" charset="0"/>
      <p:regular r:id="rId39"/>
    </p:embeddedFont>
  </p:embeddedFontLst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1FE"/>
    <a:srgbClr val="FC9785"/>
    <a:srgbClr val="F48B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C2ECD-B0F1-4B46-825E-F90B30C4AF0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08CCC-793E-42C0-8B65-FC24D469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88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87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46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36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96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54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27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39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6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4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40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39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93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83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0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1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25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21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47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88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70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6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56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3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59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9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92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07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57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8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1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6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13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69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3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46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52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1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26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32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1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0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4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2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0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65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0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7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9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3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4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10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918777"/>
      </p:ext>
    </p:extLst>
  </p:cSld>
  <p:clrMapOvr>
    <a:masterClrMapping/>
  </p:clrMapOvr>
  <p:transition spd="slow" advTm="3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030847"/>
      </p:ext>
    </p:extLst>
  </p:cSld>
  <p:clrMapOvr>
    <a:masterClrMapping/>
  </p:clrMapOvr>
  <p:transition spd="slow" advTm="3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743697"/>
      </p:ext>
    </p:extLst>
  </p:cSld>
  <p:clrMapOvr>
    <a:masterClrMapping/>
  </p:clrMapOvr>
  <p:transition spd="slow" advTm="3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357506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00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641769"/>
      </p:ext>
    </p:extLst>
  </p:cSld>
  <p:clrMapOvr>
    <a:masterClrMapping/>
  </p:clrMapOvr>
  <p:transition spd="slow" advTm="3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472533"/>
      </p:ext>
    </p:extLst>
  </p:cSld>
  <p:clrMapOvr>
    <a:masterClrMapping/>
  </p:clrMapOvr>
  <p:transition spd="slow" advTm="3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855786"/>
      </p:ext>
    </p:extLst>
  </p:cSld>
  <p:clrMapOvr>
    <a:masterClrMapping/>
  </p:clrMapOvr>
  <p:transition spd="slow" advTm="3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951801"/>
      </p:ext>
    </p:extLst>
  </p:cSld>
  <p:clrMapOvr>
    <a:masterClrMapping/>
  </p:clrMapOvr>
  <p:transition spd="slow" advTm="3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668882"/>
      </p:ext>
    </p:extLst>
  </p:cSld>
  <p:clrMapOvr>
    <a:masterClrMapping/>
  </p:clrMapOvr>
  <p:transition spd="slow" advTm="3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93715"/>
      </p:ext>
    </p:extLst>
  </p:cSld>
  <p:clrMapOvr>
    <a:masterClrMapping/>
  </p:clrMapOvr>
  <p:transition spd="slow" advTm="3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357538"/>
      </p:ext>
    </p:extLst>
  </p:cSld>
  <p:clrMapOvr>
    <a:masterClrMapping/>
  </p:clrMapOvr>
  <p:transition spd="slow" advTm="3000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810042"/>
      </p:ext>
    </p:extLst>
  </p:cSld>
  <p:clrMapOvr>
    <a:masterClrMapping/>
  </p:clrMapOvr>
  <p:transition spd="slow" advTm="3000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62303"/>
      </p:ext>
    </p:extLst>
  </p:cSld>
  <p:clrMapOvr>
    <a:masterClrMapping/>
  </p:clrMapOvr>
  <p:transition spd="slow" advTm="3000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3536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61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274770"/>
      </p:ext>
    </p:extLst>
  </p:cSld>
  <p:clrMapOvr>
    <a:masterClrMapping/>
  </p:clrMapOvr>
  <p:transition spd="slow" advTm="3000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343207"/>
      </p:ext>
    </p:extLst>
  </p:cSld>
  <p:clrMapOvr>
    <a:masterClrMapping/>
  </p:clrMapOvr>
  <p:transition spd="slow" advTm="3000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914982"/>
      </p:ext>
    </p:extLst>
  </p:cSld>
  <p:clrMapOvr>
    <a:masterClrMapping/>
  </p:clrMapOvr>
  <p:transition spd="slow" advTm="3000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658828"/>
      </p:ext>
    </p:extLst>
  </p:cSld>
  <p:clrMapOvr>
    <a:masterClrMapping/>
  </p:clrMapOvr>
  <p:transition spd="slow" advTm="3000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8722"/>
      </p:ext>
    </p:extLst>
  </p:cSld>
  <p:clrMapOvr>
    <a:masterClrMapping/>
  </p:clrMapOvr>
  <p:transition spd="slow" advTm="3000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664464"/>
      </p:ext>
    </p:extLst>
  </p:cSld>
  <p:clrMapOvr>
    <a:masterClrMapping/>
  </p:clrMapOvr>
  <p:transition spd="slow" advTm="3000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931244"/>
      </p:ext>
    </p:extLst>
  </p:cSld>
  <p:clrMapOvr>
    <a:masterClrMapping/>
  </p:clrMapOvr>
  <p:transition spd="slow" advTm="3000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019969"/>
      </p:ext>
    </p:extLst>
  </p:cSld>
  <p:clrMapOvr>
    <a:masterClrMapping/>
  </p:clrMapOvr>
  <p:transition spd="slow" advTm="3000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331310"/>
      </p:ext>
    </p:extLst>
  </p:cSld>
  <p:clrMapOvr>
    <a:masterClrMapping/>
  </p:clrMapOvr>
  <p:transition spd="slow" advTm="3000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96897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90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574753"/>
      </p:ext>
    </p:extLst>
  </p:cSld>
  <p:clrMapOvr>
    <a:masterClrMapping/>
  </p:clrMapOvr>
  <p:transition spd="slow" advTm="3000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762047"/>
      </p:ext>
    </p:extLst>
  </p:cSld>
  <p:clrMapOvr>
    <a:masterClrMapping/>
  </p:clrMapOvr>
  <p:transition spd="slow" advTm="3000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878301"/>
      </p:ext>
    </p:extLst>
  </p:cSld>
  <p:clrMapOvr>
    <a:masterClrMapping/>
  </p:clrMapOvr>
  <p:transition spd="slow" advTm="3000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920763"/>
      </p:ext>
    </p:extLst>
  </p:cSld>
  <p:clrMapOvr>
    <a:masterClrMapping/>
  </p:clrMapOvr>
  <p:transition spd="slow" advTm="3000">
    <p:push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132622"/>
      </p:ext>
    </p:extLst>
  </p:cSld>
  <p:clrMapOvr>
    <a:masterClrMapping/>
  </p:clrMapOvr>
  <p:transition spd="slow" advTm="3000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869021"/>
      </p:ext>
    </p:extLst>
  </p:cSld>
  <p:clrMapOvr>
    <a:masterClrMapping/>
  </p:clrMapOvr>
  <p:transition spd="slow" advTm="3000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129793"/>
      </p:ext>
    </p:extLst>
  </p:cSld>
  <p:clrMapOvr>
    <a:masterClrMapping/>
  </p:clrMapOvr>
  <p:transition spd="slow" advTm="3000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087249"/>
      </p:ext>
    </p:extLst>
  </p:cSld>
  <p:clrMapOvr>
    <a:masterClrMapping/>
  </p:clrMapOvr>
  <p:transition spd="slow" advTm="3000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457850"/>
      </p:ext>
    </p:extLst>
  </p:cSld>
  <p:clrMapOvr>
    <a:masterClrMapping/>
  </p:clrMapOvr>
  <p:transition spd="slow" advTm="3000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109140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35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968964"/>
      </p:ext>
    </p:extLst>
  </p:cSld>
  <p:clrMapOvr>
    <a:masterClrMapping/>
  </p:clrMapOvr>
  <p:transition spd="slow" advTm="3000">
    <p:push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661583"/>
      </p:ext>
    </p:extLst>
  </p:cSld>
  <p:clrMapOvr>
    <a:masterClrMapping/>
  </p:clrMapOvr>
  <p:transition spd="slow" advTm="3000">
    <p:push dir="u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024535"/>
      </p:ext>
    </p:extLst>
  </p:cSld>
  <p:clrMapOvr>
    <a:masterClrMapping/>
  </p:clrMapOvr>
  <p:transition spd="slow" advTm="3000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067807"/>
      </p:ext>
    </p:extLst>
  </p:cSld>
  <p:clrMapOvr>
    <a:masterClrMapping/>
  </p:clrMapOvr>
  <p:transition spd="slow" advTm="3000">
    <p:push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369373"/>
      </p:ext>
    </p:extLst>
  </p:cSld>
  <p:clrMapOvr>
    <a:masterClrMapping/>
  </p:clrMapOvr>
  <p:transition spd="slow" advTm="3000">
    <p:push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42207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26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0">
          <p15:clr>
            <a:srgbClr val="F26B43"/>
          </p15:clr>
        </p15:guide>
        <p15:guide id="2" pos="7272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832">
          <p15:clr>
            <a:srgbClr val="F26B43"/>
          </p15:clr>
        </p15:guide>
        <p15:guide id="5" orient="horz" pos="3952">
          <p15:clr>
            <a:srgbClr val="F26B43"/>
          </p15:clr>
        </p15:guide>
        <p15:guide id="6" orient="horz" pos="37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</p:spTree>
    <p:extLst>
      <p:ext uri="{BB962C8B-B14F-4D97-AF65-F5344CB8AC3E}">
        <p14:creationId xmlns:p14="http://schemas.microsoft.com/office/powerpoint/2010/main" val="392346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</p:spTree>
    <p:extLst>
      <p:ext uri="{BB962C8B-B14F-4D97-AF65-F5344CB8AC3E}">
        <p14:creationId xmlns:p14="http://schemas.microsoft.com/office/powerpoint/2010/main" val="26010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6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-14514" y="659067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UTM Tam Le" panose="02040603050506020204" pitchFamily="18" charset="0"/>
              </a:rPr>
              <a:t>H.Linh</a:t>
            </a:r>
            <a:endParaRPr lang="en-US" sz="1050" dirty="0">
              <a:solidFill>
                <a:schemeClr val="bg1">
                  <a:lumMod val="85000"/>
                </a:schemeClr>
              </a:solidFill>
              <a:latin typeface="UTM Tam Le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135" y="-1611570"/>
            <a:ext cx="2223196" cy="378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-14514" y="659067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UTM Tam Le" panose="02040603050506020204" pitchFamily="18" charset="0"/>
              </a:rPr>
              <a:t>H.Linh</a:t>
            </a:r>
            <a:endParaRPr lang="en-US" sz="1050" dirty="0">
              <a:solidFill>
                <a:schemeClr val="bg1">
                  <a:lumMod val="85000"/>
                </a:schemeClr>
              </a:solidFill>
              <a:latin typeface="UTM Tam 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24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</p:spTree>
    <p:extLst>
      <p:ext uri="{BB962C8B-B14F-4D97-AF65-F5344CB8AC3E}">
        <p14:creationId xmlns:p14="http://schemas.microsoft.com/office/powerpoint/2010/main" val="167672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6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-14514" y="659067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UTM Tam Le" panose="02040603050506020204" pitchFamily="18" charset="0"/>
              </a:rPr>
              <a:t>H.Linh</a:t>
            </a:r>
            <a:endParaRPr lang="en-US" sz="1050" dirty="0">
              <a:solidFill>
                <a:schemeClr val="bg1">
                  <a:lumMod val="85000"/>
                </a:schemeClr>
              </a:solidFill>
              <a:latin typeface="UTM Tam 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84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-14514" y="659067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>
                <a:solidFill>
                  <a:schemeClr val="bg1">
                    <a:lumMod val="85000"/>
                  </a:schemeClr>
                </a:solidFill>
                <a:latin typeface="UTM Tam Le" panose="02040603050506020204" pitchFamily="18" charset="0"/>
              </a:rPr>
              <a:t>H.Linh</a:t>
            </a:r>
            <a:endParaRPr lang="en-US" sz="1050" dirty="0">
              <a:solidFill>
                <a:schemeClr val="bg1">
                  <a:lumMod val="85000"/>
                </a:schemeClr>
              </a:solidFill>
              <a:latin typeface="UTM Tam L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98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4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6.wav"/><Relationship Id="rId7" Type="http://schemas.openxmlformats.org/officeDocument/2006/relationships/image" Target="../media/image1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E675BAE9-6900-4AB0-B79A-E6F41C116462}"/>
              </a:ext>
            </a:extLst>
          </p:cNvPr>
          <p:cNvGrpSpPr/>
          <p:nvPr/>
        </p:nvGrpSpPr>
        <p:grpSpPr>
          <a:xfrm>
            <a:off x="2269734" y="222901"/>
            <a:ext cx="8506160" cy="3037448"/>
            <a:chOff x="2269734" y="32401"/>
            <a:chExt cx="8506160" cy="3037448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AE8D1F71-9EDC-47E1-99E9-8F10D4C01BE6}"/>
                </a:ext>
              </a:extLst>
            </p:cNvPr>
            <p:cNvSpPr txBox="1"/>
            <p:nvPr/>
          </p:nvSpPr>
          <p:spPr>
            <a:xfrm>
              <a:off x="2269734" y="515304"/>
              <a:ext cx="850616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Mở</a:t>
              </a:r>
              <a:r>
                <a:rPr kumimoji="0" lang="en-US" altLang="zh-CN" sz="8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rộng</a:t>
              </a:r>
              <a:r>
                <a:rPr kumimoji="0" lang="en-US" altLang="zh-CN" sz="8000" b="1" i="0" u="none" strike="noStrike" kern="0" cap="none" spc="0" normalizeH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vốn</a:t>
              </a:r>
              <a:r>
                <a:rPr kumimoji="0" lang="en-US" altLang="zh-CN" sz="8000" b="1" i="0" u="none" strike="noStrike" kern="0" cap="none" spc="0" normalizeH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từ</a:t>
              </a:r>
              <a:r>
                <a:rPr kumimoji="0" lang="en-US" altLang="zh-CN" sz="8000" b="1" i="0" u="none" strike="noStrike" kern="0" cap="none" spc="0" normalizeH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: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TÀI NĂNG</a:t>
              </a:r>
              <a:endParaRPr kumimoji="0" lang="zh-CN" alt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</a:endParaRP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C585767-8322-46E0-A279-5CD403F96A9E}"/>
                </a:ext>
              </a:extLst>
            </p:cNvPr>
            <p:cNvSpPr/>
            <p:nvPr/>
          </p:nvSpPr>
          <p:spPr>
            <a:xfrm>
              <a:off x="4062651" y="32401"/>
              <a:ext cx="4066695" cy="547436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762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Luyện</a:t>
              </a:r>
              <a:r>
                <a:rPr kumimoji="0" lang="en-US" altLang="zh-CN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từ</a:t>
              </a:r>
              <a:r>
                <a:rPr kumimoji="0" lang="en-US" altLang="zh-CN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và</a:t>
              </a:r>
              <a:r>
                <a:rPr kumimoji="0" lang="en-US" altLang="zh-CN" sz="3200" b="1" i="0" u="none" strike="noStrike" kern="0" cap="none" spc="0" normalizeH="0" noProof="0" dirty="0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3200" b="1" i="0" u="none" strike="noStrike" kern="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câu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</a:endParaRPr>
            </a:p>
          </p:txBody>
        </p:sp>
      </p:grpSp>
      <p:sp>
        <p:nvSpPr>
          <p:cNvPr id="16" name="文本框 22">
            <a:extLst>
              <a:ext uri="{FF2B5EF4-FFF2-40B4-BE49-F238E27FC236}">
                <a16:creationId xmlns:a16="http://schemas.microsoft.com/office/drawing/2014/main" id="{AE8D1F71-9EDC-47E1-99E9-8F10D4C01BE6}"/>
              </a:ext>
            </a:extLst>
          </p:cNvPr>
          <p:cNvSpPr txBox="1"/>
          <p:nvPr/>
        </p:nvSpPr>
        <p:spPr>
          <a:xfrm>
            <a:off x="2331964" y="728972"/>
            <a:ext cx="8506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Mở</a:t>
            </a:r>
            <a:r>
              <a:rPr kumimoji="0" lang="en-US" altLang="zh-CN" sz="8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rộng</a:t>
            </a:r>
            <a:r>
              <a:rPr kumimoji="0" lang="en-US" altLang="zh-CN" sz="8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vốn</a:t>
            </a:r>
            <a:r>
              <a:rPr kumimoji="0" lang="en-US" altLang="zh-CN" sz="8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từ</a:t>
            </a:r>
            <a:r>
              <a:rPr kumimoji="0" lang="en-US" altLang="zh-CN" sz="8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</a:rPr>
              <a:t>TÀI NĂNG</a:t>
            </a:r>
            <a:endParaRPr kumimoji="0" lang="zh-CN" altLang="en-US" sz="8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152400" dist="114300" dir="2700000" algn="tl">
                  <a:srgbClr val="566D43">
                    <a:lumMod val="50000"/>
                    <a:alpha val="43000"/>
                  </a:srgbClr>
                </a:outerShdw>
              </a:effectLst>
              <a:uLnTx/>
              <a:uFillTx/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566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35208" y="2213384"/>
            <a:ext cx="64787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 i="1" dirty="0" err="1">
                <a:solidFill>
                  <a:srgbClr val="F48B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altLang="vi-VN" sz="2400" b="1" i="1" dirty="0">
                <a:solidFill>
                  <a:srgbClr val="F48B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dirty="0" err="1">
                <a:solidFill>
                  <a:srgbClr val="F48B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altLang="vi-VN" sz="2400" b="1" i="1" dirty="0">
                <a:solidFill>
                  <a:srgbClr val="F48B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trổ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vi-VN" sz="2400" b="1" i="1" u="sng" dirty="0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altLang="vi-VN" sz="2400" b="1" i="1" u="sng" dirty="0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Võ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Giáp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tướng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vi-VN" sz="2400" b="1" i="1" u="sng" dirty="0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altLang="vi-VN" sz="2400" b="1" i="1" u="sng" dirty="0">
                <a:solidFill>
                  <a:srgbClr val="FC97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ngợi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 Gates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vi-VN" sz="2400" b="1" i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u="sng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vi-VN" sz="2400" b="1" i="1" u="sng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sộ</a:t>
            </a:r>
            <a:r>
              <a:rPr lang="en-US" altLang="vi-VN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1335208" y="1224414"/>
            <a:ext cx="7575574" cy="584661"/>
            <a:chOff x="6894" y="2454"/>
            <a:chExt cx="7322" cy="1008"/>
          </a:xfrm>
        </p:grpSpPr>
        <p:sp>
          <p:nvSpPr>
            <p:cNvPr id="21" name="圆角矩形 20"/>
            <p:cNvSpPr/>
            <p:nvPr/>
          </p:nvSpPr>
          <p:spPr>
            <a:xfrm>
              <a:off x="6894" y="2454"/>
              <a:ext cx="7322" cy="924"/>
            </a:xfrm>
            <a:prstGeom prst="snip2SameRect">
              <a:avLst>
                <a:gd name="adj1" fmla="val 18613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955" y="2454"/>
              <a:ext cx="6840" cy="1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377"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Bài</a:t>
              </a:r>
              <a:r>
                <a:rPr kumimoji="1" lang="en-US" altLang="zh-CN" sz="3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 2: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vi-VN" sz="24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altLang="vi-VN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170" y="1809075"/>
            <a:ext cx="4007275" cy="4922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638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363133" y="868520"/>
            <a:ext cx="9626600" cy="44935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vi-VN" sz="500" b="1" dirty="0">
              <a:latin typeface="UTM Tam Le" panose="0204060305050602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3600" b="1" dirty="0" err="1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vi-VN" sz="3600" b="1" dirty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3: </a:t>
            </a:r>
            <a:r>
              <a:rPr lang="en-US" altLang="vi-VN" sz="2800" dirty="0" err="1">
                <a:cs typeface="Arial" panose="020B0604020202020204" pitchFamily="34" charset="0"/>
              </a:rPr>
              <a:t>Tìm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trong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các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tục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ngữ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dưới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đây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những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câu</a:t>
            </a:r>
            <a:r>
              <a:rPr lang="en-US" altLang="vi-VN" sz="2800" dirty="0">
                <a:cs typeface="Arial" panose="020B0604020202020204" pitchFamily="34" charset="0"/>
              </a:rPr>
              <a:t> ca </a:t>
            </a:r>
            <a:r>
              <a:rPr lang="en-US" altLang="vi-VN" sz="2800" dirty="0" err="1">
                <a:cs typeface="Arial" panose="020B0604020202020204" pitchFamily="34" charset="0"/>
              </a:rPr>
              <a:t>ngợi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trí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của</a:t>
            </a:r>
            <a:r>
              <a:rPr lang="en-US" altLang="vi-VN" sz="2800" dirty="0">
                <a:cs typeface="Arial" panose="020B0604020202020204" pitchFamily="34" charset="0"/>
              </a:rPr>
              <a:t> con </a:t>
            </a:r>
            <a:r>
              <a:rPr lang="en-US" altLang="vi-VN" sz="2800" dirty="0" err="1">
                <a:cs typeface="Arial" panose="020B0604020202020204" pitchFamily="34" charset="0"/>
              </a:rPr>
              <a:t>người</a:t>
            </a:r>
            <a:r>
              <a:rPr lang="en-US" altLang="vi-VN" sz="2800" dirty="0">
                <a:cs typeface="Arial" panose="020B0604020202020204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i="1" dirty="0">
                <a:cs typeface="Arial" panose="020B0604020202020204" pitchFamily="34" charset="0"/>
              </a:rPr>
              <a:t>             </a:t>
            </a:r>
            <a:r>
              <a:rPr lang="en-US" altLang="vi-VN" sz="2800" i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>
                <a:solidFill>
                  <a:srgbClr val="C00000"/>
                </a:solidFill>
                <a:cs typeface="Arial" panose="020B0604020202020204" pitchFamily="34" charset="0"/>
              </a:rPr>
              <a:t>a. </a:t>
            </a:r>
            <a:r>
              <a:rPr lang="en-US" altLang="vi-VN" sz="2800" dirty="0" err="1">
                <a:cs typeface="Arial" panose="020B0604020202020204" pitchFamily="34" charset="0"/>
              </a:rPr>
              <a:t>Người</a:t>
            </a:r>
            <a:r>
              <a:rPr lang="en-US" altLang="vi-VN" sz="2800" dirty="0">
                <a:cs typeface="Arial" panose="020B0604020202020204" pitchFamily="34" charset="0"/>
              </a:rPr>
              <a:t> ta </a:t>
            </a:r>
            <a:r>
              <a:rPr lang="en-US" altLang="vi-VN" sz="2800" dirty="0" err="1">
                <a:cs typeface="Arial" panose="020B0604020202020204" pitchFamily="34" charset="0"/>
              </a:rPr>
              <a:t>là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hoa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đất</a:t>
            </a:r>
            <a:r>
              <a:rPr lang="en-US" altLang="vi-VN" sz="2800" dirty="0">
                <a:cs typeface="Arial" panose="020B06040202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        </a:t>
            </a:r>
            <a:r>
              <a:rPr lang="en-US" altLang="vi-VN" sz="2800" dirty="0">
                <a:solidFill>
                  <a:srgbClr val="C00000"/>
                </a:solidFill>
                <a:cs typeface="Arial" panose="020B0604020202020204" pitchFamily="34" charset="0"/>
              </a:rPr>
              <a:t>b.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Chuông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đánh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mới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kêu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            </a:t>
            </a:r>
            <a:r>
              <a:rPr lang="en-US" altLang="vi-VN" sz="2800" dirty="0" err="1">
                <a:cs typeface="Arial" panose="020B0604020202020204" pitchFamily="34" charset="0"/>
              </a:rPr>
              <a:t>Đèn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khêu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mới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tỏ</a:t>
            </a:r>
            <a:r>
              <a:rPr lang="en-US" altLang="vi-VN" sz="2800" dirty="0">
                <a:cs typeface="Arial" panose="020B06040202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        </a:t>
            </a:r>
            <a:r>
              <a:rPr lang="en-US" altLang="vi-VN" sz="2800" dirty="0">
                <a:solidFill>
                  <a:srgbClr val="C00000"/>
                </a:solidFill>
                <a:cs typeface="Arial" panose="020B0604020202020204" pitchFamily="34" charset="0"/>
              </a:rPr>
              <a:t>c.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Nước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lã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mà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vã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nên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hồ</a:t>
            </a:r>
            <a:endParaRPr lang="en-US" altLang="vi-VN" sz="2800" dirty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dirty="0">
                <a:cs typeface="Arial" panose="020B0604020202020204" pitchFamily="34" charset="0"/>
              </a:rPr>
              <a:t>          </a:t>
            </a:r>
            <a:r>
              <a:rPr lang="en-US" altLang="vi-VN" sz="2800" dirty="0" err="1">
                <a:cs typeface="Arial" panose="020B0604020202020204" pitchFamily="34" charset="0"/>
              </a:rPr>
              <a:t>Tay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không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mà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nổi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cơ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đồ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mới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ngoan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69" y="-155203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29" y="-27999"/>
            <a:ext cx="4791871" cy="226181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890" y="1877958"/>
            <a:ext cx="3775110" cy="495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2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574800" y="223250"/>
            <a:ext cx="9626600" cy="14311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vi-VN" sz="500" b="1" dirty="0">
              <a:latin typeface="UTM Tam Le" panose="0204060305050602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3600" b="1" dirty="0" err="1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vi-VN" sz="3600" b="1" dirty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3: </a:t>
            </a:r>
            <a:r>
              <a:rPr lang="en-US" altLang="vi-VN" sz="2800" dirty="0" err="1">
                <a:cs typeface="Arial" panose="020B0604020202020204" pitchFamily="34" charset="0"/>
              </a:rPr>
              <a:t>Tìm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trong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các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tục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ngữ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dưới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đây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những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câu</a:t>
            </a:r>
            <a:r>
              <a:rPr lang="en-US" altLang="vi-VN" sz="2800" dirty="0">
                <a:cs typeface="Arial" panose="020B0604020202020204" pitchFamily="34" charset="0"/>
              </a:rPr>
              <a:t> ca </a:t>
            </a:r>
            <a:r>
              <a:rPr lang="en-US" altLang="vi-VN" sz="2800" dirty="0" err="1">
                <a:cs typeface="Arial" panose="020B0604020202020204" pitchFamily="34" charset="0"/>
              </a:rPr>
              <a:t>ngợi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trí</a:t>
            </a:r>
            <a:r>
              <a:rPr lang="en-US" altLang="vi-VN" sz="2800" dirty="0"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cs typeface="Arial" panose="020B0604020202020204" pitchFamily="34" charset="0"/>
              </a:rPr>
              <a:t>của</a:t>
            </a:r>
            <a:r>
              <a:rPr lang="en-US" altLang="vi-VN" sz="2800" dirty="0">
                <a:cs typeface="Arial" panose="020B0604020202020204" pitchFamily="34" charset="0"/>
              </a:rPr>
              <a:t> con </a:t>
            </a:r>
            <a:r>
              <a:rPr lang="en-US" altLang="vi-VN" sz="2800" dirty="0" err="1">
                <a:cs typeface="Arial" panose="020B0604020202020204" pitchFamily="34" charset="0"/>
              </a:rPr>
              <a:t>người</a:t>
            </a:r>
            <a:r>
              <a:rPr lang="en-US" altLang="vi-VN" sz="2800" dirty="0"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5086" y="-155203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8010" y="-13249"/>
            <a:ext cx="2993990" cy="1413194"/>
          </a:xfrm>
          <a:prstGeom prst="rect">
            <a:avLst/>
          </a:prstGeom>
        </p:spPr>
      </p:pic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835122" y="2186598"/>
            <a:ext cx="10828866" cy="3266705"/>
            <a:chOff x="192" y="1248"/>
            <a:chExt cx="5424" cy="1776"/>
          </a:xfrm>
          <a:solidFill>
            <a:schemeClr val="bg1"/>
          </a:solidFill>
        </p:grpSpPr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2736" y="1248"/>
              <a:ext cx="0" cy="1776"/>
            </a:xfrm>
            <a:prstGeom prst="line">
              <a:avLst/>
            </a:prstGeom>
            <a:grp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192" y="1248"/>
              <a:ext cx="5424" cy="1776"/>
            </a:xfrm>
            <a:prstGeom prst="rect">
              <a:avLst/>
            </a:prstGeom>
            <a:grpFill/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altLang="vi-VN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92" y="1728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192" y="2304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80336" y="3223133"/>
            <a:ext cx="4662733" cy="8925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b.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Chuông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đánh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kêu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Đèn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khêu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tỏ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65194" y="3247674"/>
            <a:ext cx="5018692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tham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gia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hoạt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động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làm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việc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bộc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lộ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khả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mình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56114" y="2369001"/>
            <a:ext cx="466273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a. 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ta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đất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.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659164" y="2274614"/>
            <a:ext cx="496477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Ca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ngợi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con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tinh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thứ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quí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giá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nhất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trái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đất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835122" y="4414355"/>
            <a:ext cx="6306178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c. 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Nước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lã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mà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vã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nên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hồ</a:t>
            </a:r>
            <a:endParaRPr lang="en-US" altLang="vi-VN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Tay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không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mà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nổi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cơ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đồ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ngoan</a:t>
            </a:r>
            <a:endParaRPr lang="en-US" altLang="vi-VN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659164" y="4317728"/>
            <a:ext cx="4876800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Ca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ngợi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những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con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từ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hai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bàn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tay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trắng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nhờ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chí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nghị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lực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đã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làm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nên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việc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lớn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Check Check Box Okay Tick Png Image - Check Clipart Gif, Transparent Png -  1280x1051(#2225407) - PngFi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913" l="2262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46" y="2066364"/>
            <a:ext cx="1077901" cy="94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heck Check Box Okay Tick Png Image - Check Clipart Gif, Transparent Png -  1280x1051(#2225407) - PngFi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5913" l="2262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653" y="4256853"/>
            <a:ext cx="1077901" cy="94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26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574800" y="223250"/>
            <a:ext cx="9626600" cy="14311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vi-VN" sz="500" b="1" dirty="0">
              <a:latin typeface="UTM Tam Le" panose="0204060305050602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3600" b="1" dirty="0" err="1">
                <a:solidFill>
                  <a:srgbClr val="C00000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vi-VN" sz="3600" b="1" dirty="0">
                <a:solidFill>
                  <a:srgbClr val="C00000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4: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Em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thích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những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câu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tục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ngữ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nào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ở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bài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tập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3?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Vì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sao</a:t>
            </a:r>
            <a:r>
              <a:rPr lang="en-US" altLang="vi-VN" sz="28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086" y="-155203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010" y="-13249"/>
            <a:ext cx="2993990" cy="1413194"/>
          </a:xfrm>
          <a:prstGeom prst="rect">
            <a:avLst/>
          </a:prstGeom>
        </p:spPr>
      </p:pic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835122" y="2186598"/>
            <a:ext cx="10828866" cy="3266705"/>
            <a:chOff x="192" y="1248"/>
            <a:chExt cx="5424" cy="1776"/>
          </a:xfrm>
          <a:solidFill>
            <a:schemeClr val="bg1"/>
          </a:solidFill>
        </p:grpSpPr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2736" y="1248"/>
              <a:ext cx="0" cy="1776"/>
            </a:xfrm>
            <a:prstGeom prst="line">
              <a:avLst/>
            </a:prstGeom>
            <a:grp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192" y="1248"/>
              <a:ext cx="5424" cy="1776"/>
            </a:xfrm>
            <a:prstGeom prst="rect">
              <a:avLst/>
            </a:prstGeom>
            <a:grpFill/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altLang="vi-VN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92" y="1728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192" y="2304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80336" y="3223133"/>
            <a:ext cx="4662733" cy="8925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b.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Chuông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đánh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kêu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Đèn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khêu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tỏ</a:t>
            </a:r>
            <a:r>
              <a:rPr lang="en-US" altLang="vi-VN" sz="2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65194" y="3247674"/>
            <a:ext cx="5018692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tham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gia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hoạt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động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làm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việc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bộc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lộ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khả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mình</a:t>
            </a:r>
            <a:r>
              <a:rPr lang="en-US" altLang="vi-VN" sz="2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56114" y="2369001"/>
            <a:ext cx="466273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a. 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ta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đất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.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659164" y="2274614"/>
            <a:ext cx="496477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Ca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ngợi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con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tinh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thứ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quí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giá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nhất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trái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đất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835122" y="4414355"/>
            <a:ext cx="6306178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c. 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Nước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lã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mà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vã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nên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hồ</a:t>
            </a:r>
            <a:endParaRPr lang="en-US" altLang="vi-VN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Tay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không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mà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nổi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cơ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đồ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mới</a:t>
            </a:r>
            <a:r>
              <a:rPr lang="en-US" altLang="vi-VN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ngoan</a:t>
            </a:r>
            <a:endParaRPr lang="en-US" altLang="vi-VN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659164" y="4317728"/>
            <a:ext cx="4876800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Ca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ngợi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những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con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từ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hai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bàn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tay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trắng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nhờ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chí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nghị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lực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đã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làm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nên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việc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000" b="1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lớn</a:t>
            </a:r>
            <a:r>
              <a:rPr lang="en-US" altLang="vi-VN" sz="20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295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8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5835541" cy="3208228"/>
            <a:chOff x="2850884" y="1410229"/>
            <a:chExt cx="5835541" cy="3208228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5835541" cy="3208228"/>
              <a:chOff x="2536561" y="1557950"/>
              <a:chExt cx="5835541" cy="3208228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583554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spc="3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TRÒ CHƠI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EB1047B-6025-468B-BCB9-F445752138E3}"/>
                  </a:ext>
                </a:extLst>
              </p:cNvPr>
              <p:cNvSpPr txBox="1"/>
              <p:nvPr/>
            </p:nvSpPr>
            <p:spPr>
              <a:xfrm>
                <a:off x="2536561" y="4518353"/>
                <a:ext cx="5835541" cy="247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66D43">
                      <a:alpha val="23000"/>
                    </a:srgbClr>
                  </a:solidFill>
                  <a:effectLst/>
                  <a:uLnTx/>
                  <a:uFillTx/>
                  <a:latin typeface="+mn-ea"/>
                  <a:ea typeface="思源黑体 CN"/>
                  <a:cs typeface="+mn-ea"/>
                  <a:sym typeface="+mn-lt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03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650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140038" y="2107721"/>
            <a:ext cx="9966951" cy="3856669"/>
            <a:chOff x="1140038" y="2107721"/>
            <a:chExt cx="9966951" cy="3856669"/>
          </a:xfrm>
        </p:grpSpPr>
        <p:grpSp>
          <p:nvGrpSpPr>
            <p:cNvPr id="6" name="组合 5"/>
            <p:cNvGrpSpPr/>
            <p:nvPr/>
          </p:nvGrpSpPr>
          <p:grpSpPr>
            <a:xfrm>
              <a:off x="1140038" y="2252174"/>
              <a:ext cx="3043014" cy="3636124"/>
              <a:chOff x="1140038" y="2252174"/>
              <a:chExt cx="3043014" cy="3636124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2860732" y="3616845"/>
                <a:ext cx="1226185" cy="894714"/>
                <a:chOff x="14430" y="6899"/>
                <a:chExt cx="1933" cy="1410"/>
              </a:xfrm>
            </p:grpSpPr>
            <p:sp>
              <p:nvSpPr>
                <p:cNvPr id="25" name="矩形: 圆角 24"/>
                <p:cNvSpPr/>
                <p:nvPr/>
              </p:nvSpPr>
              <p:spPr>
                <a:xfrm rot="2700000">
                  <a:off x="14735" y="6899"/>
                  <a:ext cx="1410" cy="14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26" name="文本框 25"/>
                <p:cNvSpPr txBox="1"/>
                <p:nvPr/>
              </p:nvSpPr>
              <p:spPr>
                <a:xfrm>
                  <a:off x="14430" y="7308"/>
                  <a:ext cx="1933" cy="7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400" b="1" noProof="0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Ừ</a:t>
                  </a:r>
                  <a:endParaRPr kumimoji="1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1931249" y="2252174"/>
                <a:ext cx="1325880" cy="967106"/>
                <a:chOff x="14484" y="6907"/>
                <a:chExt cx="1933" cy="1409"/>
              </a:xfrm>
            </p:grpSpPr>
            <p:sp>
              <p:nvSpPr>
                <p:cNvPr id="33" name="矩形: 圆角 32"/>
                <p:cNvSpPr/>
                <p:nvPr/>
              </p:nvSpPr>
              <p:spPr>
                <a:xfrm rot="2700000">
                  <a:off x="14736" y="6906"/>
                  <a:ext cx="1409" cy="1411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4" name="文本框 33"/>
                <p:cNvSpPr txBox="1"/>
                <p:nvPr/>
              </p:nvSpPr>
              <p:spPr>
                <a:xfrm>
                  <a:off x="14484" y="7314"/>
                  <a:ext cx="1933" cy="7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A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5" name="组合 34"/>
              <p:cNvGrpSpPr/>
              <p:nvPr/>
            </p:nvGrpSpPr>
            <p:grpSpPr>
              <a:xfrm>
                <a:off x="3208961" y="5177733"/>
                <a:ext cx="974091" cy="710565"/>
                <a:chOff x="14460" y="6876"/>
                <a:chExt cx="1933" cy="1409"/>
              </a:xfrm>
            </p:grpSpPr>
            <p:sp>
              <p:nvSpPr>
                <p:cNvPr id="36" name="矩形: 圆角 35"/>
                <p:cNvSpPr/>
                <p:nvPr/>
              </p:nvSpPr>
              <p:spPr>
                <a:xfrm rot="2700000">
                  <a:off x="14734" y="6875"/>
                  <a:ext cx="1409" cy="1411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7" name="文本框 36"/>
                <p:cNvSpPr txBox="1"/>
                <p:nvPr/>
              </p:nvSpPr>
              <p:spPr>
                <a:xfrm>
                  <a:off x="14460" y="7299"/>
                  <a:ext cx="1933" cy="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0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L</a:t>
                  </a:r>
                  <a:endParaRPr kumimoji="1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8" name="组合 37"/>
              <p:cNvGrpSpPr/>
              <p:nvPr/>
            </p:nvGrpSpPr>
            <p:grpSpPr>
              <a:xfrm>
                <a:off x="1140038" y="4324036"/>
                <a:ext cx="1555751" cy="1195070"/>
                <a:chOff x="11871" y="4830"/>
                <a:chExt cx="2450" cy="1882"/>
              </a:xfrm>
            </p:grpSpPr>
            <p:sp>
              <p:nvSpPr>
                <p:cNvPr id="39" name="矩形: 圆角 38"/>
                <p:cNvSpPr/>
                <p:nvPr/>
              </p:nvSpPr>
              <p:spPr>
                <a:xfrm rot="2700000">
                  <a:off x="12176" y="4830"/>
                  <a:ext cx="1882" cy="1882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0" name="文本框 39"/>
                <p:cNvSpPr txBox="1"/>
                <p:nvPr/>
              </p:nvSpPr>
              <p:spPr>
                <a:xfrm>
                  <a:off x="11871" y="5450"/>
                  <a:ext cx="2450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noProof="0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Ế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  <p:grpSp>
          <p:nvGrpSpPr>
            <p:cNvPr id="7" name="组合 6"/>
            <p:cNvGrpSpPr/>
            <p:nvPr/>
          </p:nvGrpSpPr>
          <p:grpSpPr>
            <a:xfrm>
              <a:off x="8431889" y="2107721"/>
              <a:ext cx="2675100" cy="3856669"/>
              <a:chOff x="8431889" y="2107721"/>
              <a:chExt cx="2675100" cy="3856669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9551238" y="2817928"/>
                <a:ext cx="1555751" cy="1195070"/>
                <a:chOff x="11871" y="4830"/>
                <a:chExt cx="2450" cy="1882"/>
              </a:xfrm>
            </p:grpSpPr>
            <p:sp>
              <p:nvSpPr>
                <p:cNvPr id="18" name="矩形: 圆角 17"/>
                <p:cNvSpPr/>
                <p:nvPr/>
              </p:nvSpPr>
              <p:spPr>
                <a:xfrm rot="2700000">
                  <a:off x="12176" y="4830"/>
                  <a:ext cx="1882" cy="1882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11871" y="5450"/>
                  <a:ext cx="2450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À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8700550" y="4260506"/>
                <a:ext cx="962660" cy="760094"/>
                <a:chOff x="14558" y="6883"/>
                <a:chExt cx="1786" cy="1410"/>
              </a:xfrm>
            </p:grpSpPr>
            <p:sp>
              <p:nvSpPr>
                <p:cNvPr id="21" name="矩形: 圆角 20"/>
                <p:cNvSpPr/>
                <p:nvPr/>
              </p:nvSpPr>
              <p:spPr>
                <a:xfrm rot="2700000">
                  <a:off x="14734" y="6883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17" name="文本框 16"/>
                <p:cNvSpPr txBox="1"/>
                <p:nvPr/>
              </p:nvSpPr>
              <p:spPr>
                <a:xfrm>
                  <a:off x="14558" y="7353"/>
                  <a:ext cx="1786" cy="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V</a:t>
                  </a:r>
                  <a:endParaRPr kumimoji="1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27" name="组合 26"/>
              <p:cNvGrpSpPr/>
              <p:nvPr/>
            </p:nvGrpSpPr>
            <p:grpSpPr>
              <a:xfrm>
                <a:off x="9705132" y="5217630"/>
                <a:ext cx="1024255" cy="746760"/>
                <a:chOff x="14412" y="6881"/>
                <a:chExt cx="1933" cy="1410"/>
              </a:xfrm>
            </p:grpSpPr>
            <p:sp>
              <p:nvSpPr>
                <p:cNvPr id="28" name="矩形: 圆角 27"/>
                <p:cNvSpPr/>
                <p:nvPr/>
              </p:nvSpPr>
              <p:spPr>
                <a:xfrm rot="2700000">
                  <a:off x="14733" y="6881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14412" y="7333"/>
                  <a:ext cx="1933" cy="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0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Ê</a:t>
                  </a:r>
                  <a:endParaRPr kumimoji="1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41" name="组合 40"/>
              <p:cNvGrpSpPr/>
              <p:nvPr/>
            </p:nvGrpSpPr>
            <p:grpSpPr>
              <a:xfrm>
                <a:off x="8431889" y="2107721"/>
                <a:ext cx="1226185" cy="894715"/>
                <a:chOff x="14430" y="6899"/>
                <a:chExt cx="1933" cy="1410"/>
              </a:xfrm>
            </p:grpSpPr>
            <p:sp>
              <p:nvSpPr>
                <p:cNvPr id="42" name="矩形: 圆角 41"/>
                <p:cNvSpPr/>
                <p:nvPr/>
              </p:nvSpPr>
              <p:spPr>
                <a:xfrm rot="2700000">
                  <a:off x="14735" y="6899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3" name="文本框 42"/>
                <p:cNvSpPr txBox="1"/>
                <p:nvPr/>
              </p:nvSpPr>
              <p:spPr>
                <a:xfrm>
                  <a:off x="14430" y="7308"/>
                  <a:ext cx="1933" cy="7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C</a:t>
                  </a:r>
                  <a:endParaRPr kumimoji="1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</p:grpSp>
      <p:grpSp>
        <p:nvGrpSpPr>
          <p:cNvPr id="8" name="组合 7"/>
          <p:cNvGrpSpPr/>
          <p:nvPr/>
        </p:nvGrpSpPr>
        <p:grpSpPr>
          <a:xfrm>
            <a:off x="3299457" y="1830766"/>
            <a:ext cx="5570256" cy="5043511"/>
            <a:chOff x="3430694" y="2185022"/>
            <a:chExt cx="5570256" cy="5043511"/>
          </a:xfrm>
        </p:grpSpPr>
        <p:sp>
          <p:nvSpPr>
            <p:cNvPr id="5" name="文本框 4"/>
            <p:cNvSpPr txBox="1"/>
            <p:nvPr/>
          </p:nvSpPr>
          <p:spPr>
            <a:xfrm>
              <a:off x="3430694" y="2185022"/>
              <a:ext cx="55702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UTM Windsor BT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TRẠNG</a:t>
              </a:r>
              <a:r>
                <a:rPr kumimoji="1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UTM Windsor BT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 NGUYÊN </a:t>
              </a:r>
              <a:r>
                <a:rPr kumimoji="1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Windsor BT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TIẾNG VIỆT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Windsor BT" panose="02040603050506020204" pitchFamily="18" charset="0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052" y="3650031"/>
              <a:ext cx="3578502" cy="3578502"/>
            </a:xfrm>
            <a:prstGeom prst="rect">
              <a:avLst/>
            </a:prstGeom>
          </p:spPr>
        </p:pic>
      </p:grpSp>
      <p:grpSp>
        <p:nvGrpSpPr>
          <p:cNvPr id="46" name="组合 45"/>
          <p:cNvGrpSpPr/>
          <p:nvPr/>
        </p:nvGrpSpPr>
        <p:grpSpPr>
          <a:xfrm>
            <a:off x="1499963" y="1293167"/>
            <a:ext cx="8970963" cy="461665"/>
            <a:chOff x="1174523" y="1336710"/>
            <a:chExt cx="8970963" cy="461665"/>
          </a:xfrm>
        </p:grpSpPr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4426316" y="1336710"/>
              <a:ext cx="2467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C9785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Bold" panose="020B0800000000000000" pitchFamily="34" charset="-122"/>
                  <a:cs typeface="+mn-ea"/>
                  <a:sym typeface="思源黑体 CN Normal" panose="020B0400000000000000" pitchFamily="34" charset="-122"/>
                </a:rPr>
                <a:t>TRÒ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rgbClr val="FC9785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Bold" panose="020B0800000000000000" pitchFamily="34" charset="-122"/>
                  <a:cs typeface="+mn-ea"/>
                  <a:sym typeface="思源黑体 CN Normal" panose="020B0400000000000000" pitchFamily="34" charset="-122"/>
                </a:rPr>
                <a:t> CHƠI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9785"/>
                </a:solidFill>
                <a:effectLst/>
                <a:uLnTx/>
                <a:uFillTx/>
                <a:latin typeface="UTM Tam Le" panose="02040603050506020204" pitchFamily="18" charset="0"/>
                <a:ea typeface="思源黑体 CN Bold" panose="020B08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7082971" y="1567543"/>
              <a:ext cx="30625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1174523" y="1567543"/>
              <a:ext cx="30625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54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57" y="1922522"/>
            <a:ext cx="2871745" cy="28275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19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272" y="916870"/>
            <a:ext cx="9813471" cy="54067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/>
          <a:srcRect l="18716"/>
          <a:stretch/>
        </p:blipFill>
        <p:spPr>
          <a:xfrm rot="5400000">
            <a:off x="412497" y="-425194"/>
            <a:ext cx="2332952" cy="31579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096591" y="2769365"/>
            <a:ext cx="5564375" cy="262644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3043857" y="3020925"/>
            <a:ext cx="5172444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Y/À/N/I/N/T/G/Ê/U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0137" y="4470697"/>
            <a:ext cx="2682472" cy="2328874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3043856" y="1481191"/>
            <a:ext cx="5515014" cy="1200329"/>
            <a:chOff x="3043856" y="1481191"/>
            <a:chExt cx="5515014" cy="1200329"/>
          </a:xfrm>
        </p:grpSpPr>
        <p:sp>
          <p:nvSpPr>
            <p:cNvPr id="45" name="文本框 44"/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</a:rPr>
                <a:t>01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51" name="等腰三角形 50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2" name="等腰三角形 51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7" name="等腰三角形 56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59" name="等腰三角形 58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0" name="等腰三角形 59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1" name="等腰三角形 60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761807" y="4623110"/>
            <a:ext cx="5299613" cy="1012024"/>
            <a:chOff x="2761807" y="4623110"/>
            <a:chExt cx="5299613" cy="1012024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61807" y="4623110"/>
              <a:ext cx="1030313" cy="1012024"/>
            </a:xfrm>
            <a:prstGeom prst="rect">
              <a:avLst/>
            </a:prstGeom>
          </p:spPr>
        </p:pic>
        <p:cxnSp>
          <p:nvCxnSpPr>
            <p:cNvPr id="44" name="直接连接符 43"/>
            <p:cNvCxnSpPr/>
            <p:nvPr/>
          </p:nvCxnSpPr>
          <p:spPr>
            <a:xfrm>
              <a:off x="3694298" y="5462878"/>
              <a:ext cx="3652850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2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2888976" y="4761754"/>
              <a:ext cx="5172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prstClr val="black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TÀI NGUYÊN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539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272" y="916870"/>
            <a:ext cx="9813471" cy="54067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412497" y="-425194"/>
            <a:ext cx="2332952" cy="31579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96591" y="2769365"/>
            <a:ext cx="5564375" cy="262644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3043857" y="3020925"/>
            <a:ext cx="5172444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I/Đ/À/Ứ/T/C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0137" y="4470697"/>
            <a:ext cx="2682472" cy="2328874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3043856" y="1481191"/>
            <a:ext cx="5515014" cy="1200329"/>
            <a:chOff x="3043856" y="1481191"/>
            <a:chExt cx="5515014" cy="1200329"/>
          </a:xfrm>
        </p:grpSpPr>
        <p:sp>
          <p:nvSpPr>
            <p:cNvPr id="45" name="文本框 44"/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</a:rPr>
                <a:t>02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51" name="等腰三角形 50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2" name="等腰三角形 51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7" name="等腰三角形 56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59" name="等腰三角形 58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0" name="等腰三角形 59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1" name="等腰三角形 60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761807" y="4623110"/>
            <a:ext cx="5299613" cy="1012024"/>
            <a:chOff x="2761807" y="4623110"/>
            <a:chExt cx="5299613" cy="1012024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61807" y="4623110"/>
              <a:ext cx="1030313" cy="1012024"/>
            </a:xfrm>
            <a:prstGeom prst="rect">
              <a:avLst/>
            </a:prstGeom>
          </p:spPr>
        </p:pic>
        <p:cxnSp>
          <p:nvCxnSpPr>
            <p:cNvPr id="44" name="直接连接符 43"/>
            <p:cNvCxnSpPr/>
            <p:nvPr/>
          </p:nvCxnSpPr>
          <p:spPr>
            <a:xfrm>
              <a:off x="3694298" y="5462878"/>
              <a:ext cx="3652850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2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2888976" y="4761754"/>
              <a:ext cx="5172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prstClr val="black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TÀI ĐỨC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1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272" y="916870"/>
            <a:ext cx="9813471" cy="54067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412497" y="-425194"/>
            <a:ext cx="2332952" cy="31579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96591" y="2769365"/>
            <a:ext cx="5564375" cy="262644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3043857" y="3020925"/>
            <a:ext cx="5172444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G/I/H/À/Ệ/T/N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0137" y="4470697"/>
            <a:ext cx="2682472" cy="2328874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3043856" y="1481191"/>
            <a:ext cx="5515014" cy="1200329"/>
            <a:chOff x="3043856" y="1481191"/>
            <a:chExt cx="5515014" cy="1200329"/>
          </a:xfrm>
        </p:grpSpPr>
        <p:sp>
          <p:nvSpPr>
            <p:cNvPr id="45" name="文本框 44"/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</a:rPr>
                <a:t>03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51" name="等腰三角形 50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2" name="等腰三角形 51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7" name="等腰三角形 56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59" name="等腰三角形 58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0" name="等腰三角形 59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1" name="等腰三角形 60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761807" y="4623110"/>
            <a:ext cx="5299613" cy="1012024"/>
            <a:chOff x="2761807" y="4623110"/>
            <a:chExt cx="5299613" cy="1012024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61807" y="4623110"/>
              <a:ext cx="1030313" cy="1012024"/>
            </a:xfrm>
            <a:prstGeom prst="rect">
              <a:avLst/>
            </a:prstGeom>
          </p:spPr>
        </p:pic>
        <p:cxnSp>
          <p:nvCxnSpPr>
            <p:cNvPr id="44" name="直接连接符 43"/>
            <p:cNvCxnSpPr/>
            <p:nvPr/>
          </p:nvCxnSpPr>
          <p:spPr>
            <a:xfrm>
              <a:off x="3694298" y="5462878"/>
              <a:ext cx="3652850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2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2888976" y="4761754"/>
              <a:ext cx="5172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prstClr val="black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TÀI NGHỆ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95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272" y="916870"/>
            <a:ext cx="9813471" cy="54067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412497" y="-425194"/>
            <a:ext cx="2332952" cy="315793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096591" y="2769365"/>
            <a:ext cx="5564375" cy="2626442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9BD81923-FD14-4D26-8468-02F75E21BB65}"/>
              </a:ext>
            </a:extLst>
          </p:cNvPr>
          <p:cNvSpPr txBox="1"/>
          <p:nvPr/>
        </p:nvSpPr>
        <p:spPr>
          <a:xfrm>
            <a:off x="3043857" y="3020925"/>
            <a:ext cx="5172444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G/I/Ă/À/N/T/N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80137" y="4470697"/>
            <a:ext cx="2682472" cy="2328874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3043856" y="1481191"/>
            <a:ext cx="5515014" cy="1200329"/>
            <a:chOff x="3043856" y="1481191"/>
            <a:chExt cx="5515014" cy="1200329"/>
          </a:xfrm>
        </p:grpSpPr>
        <p:sp>
          <p:nvSpPr>
            <p:cNvPr id="45" name="文本框 44"/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</a:rPr>
                <a:t>04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51" name="等腰三角形 50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2" name="等腰三角形 51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57" name="等腰三角形 56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59" name="等腰三角形 58"/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0" name="等腰三角形 59"/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61" name="等腰三角形 60"/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761807" y="4623110"/>
            <a:ext cx="5299613" cy="1012024"/>
            <a:chOff x="2761807" y="4623110"/>
            <a:chExt cx="5299613" cy="1012024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61807" y="4623110"/>
              <a:ext cx="1030313" cy="1012024"/>
            </a:xfrm>
            <a:prstGeom prst="rect">
              <a:avLst/>
            </a:prstGeom>
          </p:spPr>
        </p:pic>
        <p:cxnSp>
          <p:nvCxnSpPr>
            <p:cNvPr id="44" name="直接连接符 43"/>
            <p:cNvCxnSpPr/>
            <p:nvPr/>
          </p:nvCxnSpPr>
          <p:spPr>
            <a:xfrm>
              <a:off x="3694298" y="5462878"/>
              <a:ext cx="3652850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2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2888976" y="4761754"/>
              <a:ext cx="5172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prstClr val="black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TÀI NĂNG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724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矩形 114">
            <a:extLst>
              <a:ext uri="{FF2B5EF4-FFF2-40B4-BE49-F238E27FC236}">
                <a16:creationId xmlns:a16="http://schemas.microsoft.com/office/drawing/2014/main" id="{23E0966F-EDD4-45A3-8152-A9C7118AB3D0}"/>
              </a:ext>
            </a:extLst>
          </p:cNvPr>
          <p:cNvSpPr/>
          <p:nvPr/>
        </p:nvSpPr>
        <p:spPr>
          <a:xfrm flipH="1">
            <a:off x="-2" y="0"/>
            <a:ext cx="12191999" cy="6858000"/>
          </a:xfrm>
          <a:prstGeom prst="rect">
            <a:avLst/>
          </a:prstGeom>
          <a:blipFill>
            <a:blip r:embed="rId2"/>
            <a:stretch>
              <a:fillRect l="-29407" r="-74034" b="-103441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003A6E71-4733-4879-8337-07006C048928}"/>
              </a:ext>
            </a:extLst>
          </p:cNvPr>
          <p:cNvGrpSpPr/>
          <p:nvPr/>
        </p:nvGrpSpPr>
        <p:grpSpPr>
          <a:xfrm>
            <a:off x="635000" y="976098"/>
            <a:ext cx="10909300" cy="5253162"/>
            <a:chOff x="545136" y="1318119"/>
            <a:chExt cx="11101728" cy="5253162"/>
          </a:xfrm>
        </p:grpSpPr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D9B4D2F7-06EE-4C88-9E0C-62F509C929E6}"/>
                </a:ext>
              </a:extLst>
            </p:cNvPr>
            <p:cNvSpPr/>
            <p:nvPr/>
          </p:nvSpPr>
          <p:spPr>
            <a:xfrm>
              <a:off x="545136" y="2061275"/>
              <a:ext cx="11101728" cy="4510006"/>
            </a:xfrm>
            <a:prstGeom prst="roundRect">
              <a:avLst/>
            </a:prstGeom>
            <a:solidFill>
              <a:schemeClr val="bg1">
                <a:alpha val="46000"/>
              </a:schemeClr>
            </a:solidFill>
            <a:ln w="31750">
              <a:solidFill>
                <a:schemeClr val="bg1">
                  <a:alpha val="34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grpSp>
          <p:nvGrpSpPr>
            <p:cNvPr id="111" name="组合 110">
              <a:extLst>
                <a:ext uri="{FF2B5EF4-FFF2-40B4-BE49-F238E27FC236}">
                  <a16:creationId xmlns:a16="http://schemas.microsoft.com/office/drawing/2014/main" id="{1DF80B40-ECFB-4268-BAF9-89E7A11E8C49}"/>
                </a:ext>
              </a:extLst>
            </p:cNvPr>
            <p:cNvGrpSpPr/>
            <p:nvPr/>
          </p:nvGrpSpPr>
          <p:grpSpPr>
            <a:xfrm>
              <a:off x="911196" y="2549561"/>
              <a:ext cx="10429448" cy="3426546"/>
              <a:chOff x="911196" y="2644247"/>
              <a:chExt cx="10429448" cy="3426546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4818B7F7-17D1-4D3E-9D53-A12CD82641B6}"/>
                  </a:ext>
                </a:extLst>
              </p:cNvPr>
              <p:cNvGrpSpPr/>
              <p:nvPr/>
            </p:nvGrpSpPr>
            <p:grpSpPr>
              <a:xfrm>
                <a:off x="915642" y="2644247"/>
                <a:ext cx="10425002" cy="1775457"/>
                <a:chOff x="1571682" y="2077303"/>
                <a:chExt cx="10425002" cy="1775457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C8F7B1FE-C035-485E-B1F3-55EEA39D5866}"/>
                    </a:ext>
                  </a:extLst>
                </p:cNvPr>
                <p:cNvGrpSpPr/>
                <p:nvPr/>
              </p:nvGrpSpPr>
              <p:grpSpPr>
                <a:xfrm>
                  <a:off x="1571682" y="2077303"/>
                  <a:ext cx="4635877" cy="1357852"/>
                  <a:chOff x="1917709" y="2061805"/>
                  <a:chExt cx="4635877" cy="1357852"/>
                </a:xfrm>
              </p:grpSpPr>
              <p:sp>
                <p:nvSpPr>
                  <p:cNvPr id="11" name="文本框 31">
                    <a:extLst>
                      <a:ext uri="{FF2B5EF4-FFF2-40B4-BE49-F238E27FC236}">
                        <a16:creationId xmlns:a16="http://schemas.microsoft.com/office/drawing/2014/main" id="{B8291F19-85DE-4E1D-A5E8-B149934536D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12287" y="2177798"/>
                    <a:ext cx="2069788" cy="4308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2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汉仪糯米团简" panose="00020600040101010101" pitchFamily="18" charset="-122"/>
                        <a:ea typeface="汉仪糯米团简" panose="00020600040101010101" pitchFamily="18" charset="-122"/>
                      </a:defRPr>
                    </a:lvl1pPr>
                    <a:lvl2pPr marL="742950" indent="-28575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KIẾN</a:t>
                    </a:r>
                    <a:r>
                      <a:rPr kumimoji="0" lang="en-US" altLang="zh-CN" sz="2800" b="1" i="0" u="none" strike="noStrike" kern="1200" cap="none" spc="0" normalizeH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 THỨC</a:t>
                    </a:r>
                    <a:endParaRPr kumimoji="0" lang="zh-CN" alt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sp>
                <p:nvSpPr>
                  <p:cNvPr id="12" name="文本框 29">
                    <a:extLst>
                      <a:ext uri="{FF2B5EF4-FFF2-40B4-BE49-F238E27FC236}">
                        <a16:creationId xmlns:a16="http://schemas.microsoft.com/office/drawing/2014/main" id="{85A46221-9F14-4072-AB06-E202C0EE038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17709" y="2061805"/>
                    <a:ext cx="754252" cy="6155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5C26F"/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01</a:t>
                    </a:r>
                    <a:endParaRPr kumimoji="0" lang="zh-CN" alt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5C26F"/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cxnSp>
                <p:nvCxnSpPr>
                  <p:cNvPr id="3" name="直接连接符 2">
                    <a:extLst>
                      <a:ext uri="{FF2B5EF4-FFF2-40B4-BE49-F238E27FC236}">
                        <a16:creationId xmlns:a16="http://schemas.microsoft.com/office/drawing/2014/main" id="{170A26A2-A3FD-4FEE-BF1D-1F5B5001B9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786182" y="2191833"/>
                    <a:ext cx="0" cy="841190"/>
                  </a:xfrm>
                  <a:prstGeom prst="line">
                    <a:avLst/>
                  </a:prstGeom>
                  <a:ln w="53975">
                    <a:solidFill>
                      <a:schemeClr val="accent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09A7EF4A-91BC-430D-A7C8-4CA7A384128C}"/>
                      </a:ext>
                    </a:extLst>
                  </p:cNvPr>
                  <p:cNvSpPr txBox="1"/>
                  <p:nvPr/>
                </p:nvSpPr>
                <p:spPr>
                  <a:xfrm>
                    <a:off x="3098161" y="2588660"/>
                    <a:ext cx="3455425" cy="83099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spAutoFit/>
                  </a:bodyPr>
                  <a:lstStyle/>
                  <a:p>
                    <a:pPr lvl="0" algn="just"/>
                    <a:r>
                      <a:rPr lang="nl-NL" dirty="0"/>
                      <a:t>Biết thêm một số từ ngữ (kể cả tục ngữ, từ Hán Việt) nói về tài năng của con người; </a:t>
                    </a:r>
                    <a:endParaRPr kumimoji="0" lang="en-US" altLang="zh-CN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66D43">
                          <a:lumMod val="75000"/>
                          <a:alpha val="39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ea"/>
                      <a:sym typeface="思源黑体 CN" panose="020B0500000000000000" pitchFamily="34" charset="-122"/>
                    </a:endParaRPr>
                  </a:p>
                </p:txBody>
              </p:sp>
            </p:grpSp>
            <p:grpSp>
              <p:nvGrpSpPr>
                <p:cNvPr id="18" name="组合 17">
                  <a:extLst>
                    <a:ext uri="{FF2B5EF4-FFF2-40B4-BE49-F238E27FC236}">
                      <a16:creationId xmlns:a16="http://schemas.microsoft.com/office/drawing/2014/main" id="{BF4193E4-FC22-4D35-B299-DA05C6D64629}"/>
                    </a:ext>
                  </a:extLst>
                </p:cNvPr>
                <p:cNvGrpSpPr/>
                <p:nvPr/>
              </p:nvGrpSpPr>
              <p:grpSpPr>
                <a:xfrm>
                  <a:off x="6402755" y="2110781"/>
                  <a:ext cx="5593929" cy="1741979"/>
                  <a:chOff x="3383118" y="2095283"/>
                  <a:chExt cx="5593929" cy="1741979"/>
                </a:xfrm>
              </p:grpSpPr>
              <p:sp>
                <p:nvSpPr>
                  <p:cNvPr id="19" name="文本框 31">
                    <a:extLst>
                      <a:ext uri="{FF2B5EF4-FFF2-40B4-BE49-F238E27FC236}">
                        <a16:creationId xmlns:a16="http://schemas.microsoft.com/office/drawing/2014/main" id="{39448AF2-3E11-4BC1-A77C-0A2901129EE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70789" y="2185986"/>
                    <a:ext cx="2069788" cy="4308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2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汉仪糯米团简" panose="00020600040101010101" pitchFamily="18" charset="-122"/>
                        <a:ea typeface="汉仪糯米团简" panose="00020600040101010101" pitchFamily="18" charset="-122"/>
                      </a:defRPr>
                    </a:lvl1pPr>
                    <a:lvl2pPr marL="742950" indent="-28575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altLang="zh-CN" dirty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思源黑体 CN" panose="020B0500000000000000" pitchFamily="34" charset="-122"/>
                        <a:ea typeface="思源黑体 CN" panose="020B0500000000000000" pitchFamily="34" charset="-122"/>
                      </a:rPr>
                      <a:t>KĨ NĂNG</a:t>
                    </a:r>
                    <a:endParaRPr kumimoji="0" lang="zh-CN" alt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sp>
                <p:nvSpPr>
                  <p:cNvPr id="20" name="文本框 29">
                    <a:extLst>
                      <a:ext uri="{FF2B5EF4-FFF2-40B4-BE49-F238E27FC236}">
                        <a16:creationId xmlns:a16="http://schemas.microsoft.com/office/drawing/2014/main" id="{3F02005C-AE89-42B3-BAD0-CDB48EA0B26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83118" y="2095283"/>
                    <a:ext cx="754253" cy="6155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5C26F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02</a:t>
                    </a:r>
                    <a:endParaRPr kumimoji="0" lang="zh-CN" alt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5C26F">
                          <a:lumMod val="7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cxnSp>
                <p:nvCxnSpPr>
                  <p:cNvPr id="21" name="直接连接符 20">
                    <a:extLst>
                      <a:ext uri="{FF2B5EF4-FFF2-40B4-BE49-F238E27FC236}">
                        <a16:creationId xmlns:a16="http://schemas.microsoft.com/office/drawing/2014/main" id="{CFD919AD-F980-4E36-82E7-99111CEA15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276855" y="2218394"/>
                    <a:ext cx="0" cy="841190"/>
                  </a:xfrm>
                  <a:prstGeom prst="line">
                    <a:avLst/>
                  </a:prstGeom>
                  <a:ln w="539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0AEB96E1-E65C-45DD-818F-741B8459BF29}"/>
                      </a:ext>
                    </a:extLst>
                  </p:cNvPr>
                  <p:cNvSpPr txBox="1"/>
                  <p:nvPr/>
                </p:nvSpPr>
                <p:spPr>
                  <a:xfrm>
                    <a:off x="4590504" y="2729266"/>
                    <a:ext cx="4386543" cy="110799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spAutoFit/>
                  </a:bodyPr>
                  <a:lstStyle/>
                  <a:p>
                    <a:r>
                      <a:rPr lang="nl-NL" dirty="0"/>
                      <a:t>Biết xếp các từ Hán Việt (có tiếng tài) theo hai nhóm nghĩa và đặt câu với một từ đã xếp (BT1, BT2); hiểu ý nghĩa câu tục ngữ ca ngợi tài trí con người (BT3, BT4).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A79035B5-982E-4DD4-8E4D-D21A7DE56B85}"/>
                  </a:ext>
                </a:extLst>
              </p:cNvPr>
              <p:cNvGrpSpPr/>
              <p:nvPr/>
            </p:nvGrpSpPr>
            <p:grpSpPr>
              <a:xfrm>
                <a:off x="911196" y="4671642"/>
                <a:ext cx="10020816" cy="1399151"/>
                <a:chOff x="1548186" y="5239572"/>
                <a:chExt cx="10020816" cy="1399151"/>
              </a:xfrm>
            </p:grpSpPr>
            <p:grpSp>
              <p:nvGrpSpPr>
                <p:cNvPr id="30" name="组合 29">
                  <a:extLst>
                    <a:ext uri="{FF2B5EF4-FFF2-40B4-BE49-F238E27FC236}">
                      <a16:creationId xmlns:a16="http://schemas.microsoft.com/office/drawing/2014/main" id="{19E13394-B56B-443E-A614-5487D6899CB8}"/>
                    </a:ext>
                  </a:extLst>
                </p:cNvPr>
                <p:cNvGrpSpPr/>
                <p:nvPr/>
              </p:nvGrpSpPr>
              <p:grpSpPr>
                <a:xfrm>
                  <a:off x="1548186" y="5239572"/>
                  <a:ext cx="4640324" cy="1399151"/>
                  <a:chOff x="1913263" y="2823774"/>
                  <a:chExt cx="4640324" cy="1399151"/>
                </a:xfrm>
              </p:grpSpPr>
              <p:sp>
                <p:nvSpPr>
                  <p:cNvPr id="31" name="文本框 31">
                    <a:extLst>
                      <a:ext uri="{FF2B5EF4-FFF2-40B4-BE49-F238E27FC236}">
                        <a16:creationId xmlns:a16="http://schemas.microsoft.com/office/drawing/2014/main" id="{4B7A4156-5D7D-47A8-BC57-1BFA608E2A0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20649" y="2946885"/>
                    <a:ext cx="2069788" cy="4308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2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汉仪糯米团简" panose="00020600040101010101" pitchFamily="18" charset="-122"/>
                        <a:ea typeface="汉仪糯米团简" panose="00020600040101010101" pitchFamily="18" charset="-122"/>
                      </a:defRPr>
                    </a:lvl1pPr>
                    <a:lvl2pPr marL="742950" indent="-28575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PHẨM</a:t>
                    </a:r>
                    <a:r>
                      <a:rPr kumimoji="0" lang="en-US" altLang="zh-CN" sz="2800" b="1" i="0" u="none" strike="noStrike" kern="1200" cap="none" spc="0" normalizeH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 CHẤT</a:t>
                    </a:r>
                    <a:endParaRPr kumimoji="0" lang="zh-CN" alt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sp>
                <p:nvSpPr>
                  <p:cNvPr id="32" name="文本框 29">
                    <a:extLst>
                      <a:ext uri="{FF2B5EF4-FFF2-40B4-BE49-F238E27FC236}">
                        <a16:creationId xmlns:a16="http://schemas.microsoft.com/office/drawing/2014/main" id="{06FD9DD1-5E19-4B0A-B8F2-A97BD8C9031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13263" y="2823774"/>
                    <a:ext cx="754253" cy="6155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66D43"/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03</a:t>
                    </a:r>
                    <a:endParaRPr kumimoji="0" lang="zh-CN" alt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66D43"/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cxnSp>
                <p:nvCxnSpPr>
                  <p:cNvPr id="33" name="直接连接符 32">
                    <a:extLst>
                      <a:ext uri="{FF2B5EF4-FFF2-40B4-BE49-F238E27FC236}">
                        <a16:creationId xmlns:a16="http://schemas.microsoft.com/office/drawing/2014/main" id="{13D2C153-8958-4EC1-BDAA-14A664821E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07000" y="2946885"/>
                    <a:ext cx="0" cy="853414"/>
                  </a:xfrm>
                  <a:prstGeom prst="line">
                    <a:avLst/>
                  </a:prstGeom>
                  <a:ln w="53975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17A108C5-F74E-4A00-B7CC-7812F81A0466}"/>
                      </a:ext>
                    </a:extLst>
                  </p:cNvPr>
                  <p:cNvSpPr txBox="1"/>
                  <p:nvPr/>
                </p:nvSpPr>
                <p:spPr>
                  <a:xfrm>
                    <a:off x="3112286" y="3391928"/>
                    <a:ext cx="3441301" cy="83099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spAutoFit/>
                  </a:bodyPr>
                  <a:lstStyle/>
                  <a:p>
                    <a:pPr algn="just"/>
                    <a:r>
                      <a:rPr lang="nl-NL" dirty="0"/>
                      <a:t>Có ý thức sử dụng đúng từ ngữ, đúng hoàn cảnh để đạt được mục đích giao tiếp</a:t>
                    </a:r>
                    <a:endParaRPr lang="en-US" dirty="0"/>
                  </a:p>
                </p:txBody>
              </p:sp>
            </p:grpSp>
            <p:grpSp>
              <p:nvGrpSpPr>
                <p:cNvPr id="35" name="组合 34">
                  <a:extLst>
                    <a:ext uri="{FF2B5EF4-FFF2-40B4-BE49-F238E27FC236}">
                      <a16:creationId xmlns:a16="http://schemas.microsoft.com/office/drawing/2014/main" id="{AC91780F-F105-4664-8270-ACFB58D63645}"/>
                    </a:ext>
                  </a:extLst>
                </p:cNvPr>
                <p:cNvGrpSpPr/>
                <p:nvPr/>
              </p:nvGrpSpPr>
              <p:grpSpPr>
                <a:xfrm>
                  <a:off x="6383705" y="5239572"/>
                  <a:ext cx="5185297" cy="1399150"/>
                  <a:chOff x="3383118" y="2823774"/>
                  <a:chExt cx="5185297" cy="1399150"/>
                </a:xfrm>
              </p:grpSpPr>
              <p:sp>
                <p:nvSpPr>
                  <p:cNvPr id="36" name="文本框 31">
                    <a:extLst>
                      <a:ext uri="{FF2B5EF4-FFF2-40B4-BE49-F238E27FC236}">
                        <a16:creationId xmlns:a16="http://schemas.microsoft.com/office/drawing/2014/main" id="{065E3F96-0E1A-42ED-942B-0364269463B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0504" y="2946885"/>
                    <a:ext cx="2069788" cy="43088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defPPr>
                      <a:defRPr lang="zh-CN"/>
                    </a:defPPr>
                    <a:lvl1pPr>
                      <a:defRPr sz="28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汉仪糯米团简" panose="00020600040101010101" pitchFamily="18" charset="-122"/>
                        <a:ea typeface="汉仪糯米团简" panose="00020600040101010101" pitchFamily="18" charset="-122"/>
                      </a:defRPr>
                    </a:lvl1pPr>
                    <a:lvl2pPr marL="742950" indent="-28575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altLang="zh-CN" dirty="0"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latin typeface="思源黑体 CN" panose="020B0500000000000000" pitchFamily="34" charset="-122"/>
                        <a:ea typeface="思源黑体 CN" panose="020B0500000000000000" pitchFamily="34" charset="-122"/>
                      </a:rPr>
                      <a:t>NĂNG LỰC</a:t>
                    </a:r>
                    <a:endParaRPr kumimoji="0" lang="zh-CN" altLang="en-US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sp>
                <p:nvSpPr>
                  <p:cNvPr id="37" name="文本框 29">
                    <a:extLst>
                      <a:ext uri="{FF2B5EF4-FFF2-40B4-BE49-F238E27FC236}">
                        <a16:creationId xmlns:a16="http://schemas.microsoft.com/office/drawing/2014/main" id="{78F09842-3519-4FA8-90B3-9CF95D0865C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83118" y="2823774"/>
                    <a:ext cx="754252" cy="6155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66D43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思源黑体 CN" panose="020B0500000000000000" pitchFamily="34" charset="-122"/>
                        <a:ea typeface="思源黑体 CN" panose="020B0500000000000000" pitchFamily="34" charset="-122"/>
                        <a:cs typeface="+mn-cs"/>
                      </a:rPr>
                      <a:t>04</a:t>
                    </a:r>
                    <a:endParaRPr kumimoji="0" lang="zh-CN" alt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66D43">
                          <a:lumMod val="75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cs"/>
                    </a:endParaRPr>
                  </a:p>
                </p:txBody>
              </p:sp>
              <p:cxnSp>
                <p:nvCxnSpPr>
                  <p:cNvPr id="38" name="直接连接符 37">
                    <a:extLst>
                      <a:ext uri="{FF2B5EF4-FFF2-40B4-BE49-F238E27FC236}">
                        <a16:creationId xmlns:a16="http://schemas.microsoft.com/office/drawing/2014/main" id="{0FB626C1-2D85-4584-BC70-7FBA224A8FD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276856" y="2946885"/>
                    <a:ext cx="0" cy="853414"/>
                  </a:xfrm>
                  <a:prstGeom prst="line">
                    <a:avLst/>
                  </a:prstGeom>
                  <a:ln w="539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" name="文本框 38">
                    <a:extLst>
                      <a:ext uri="{FF2B5EF4-FFF2-40B4-BE49-F238E27FC236}">
                        <a16:creationId xmlns:a16="http://schemas.microsoft.com/office/drawing/2014/main" id="{7577EF2A-4FBA-4CCB-838C-08F8ED064902}"/>
                      </a:ext>
                    </a:extLst>
                  </p:cNvPr>
                  <p:cNvSpPr txBox="1"/>
                  <p:nvPr/>
                </p:nvSpPr>
                <p:spPr>
                  <a:xfrm>
                    <a:off x="4609155" y="3391927"/>
                    <a:ext cx="3959260" cy="83099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spAutoFit/>
                  </a:bodyPr>
                  <a:lstStyle/>
                  <a:p>
                    <a:pPr lvl="0" algn="just"/>
                    <a:r>
                      <a:rPr lang="nl-NL" dirty="0"/>
                      <a:t>Năng lực tự học, NL giao tiếp và hợp tác, NL giải quyết vấn đề và sáng tạo, NL ngôn ngữ, NL thẩm mĩ.</a:t>
                    </a:r>
                    <a:endParaRPr kumimoji="0" lang="en-US" altLang="zh-CN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66D43">
                          <a:lumMod val="75000"/>
                          <a:alpha val="39000"/>
                        </a:srgbClr>
                      </a:solidFill>
                      <a:effectLst/>
                      <a:uLnTx/>
                      <a:uFillTx/>
                      <a:latin typeface="思源黑体 CN" panose="020B0500000000000000" pitchFamily="34" charset="-122"/>
                      <a:ea typeface="思源黑体 CN" panose="020B0500000000000000" pitchFamily="34" charset="-122"/>
                      <a:cs typeface="+mn-ea"/>
                      <a:sym typeface="思源黑体 CN" panose="020B0500000000000000" pitchFamily="34" charset="-122"/>
                    </a:endParaRPr>
                  </a:p>
                </p:txBody>
              </p:sp>
            </p:grpSp>
          </p:grpSp>
        </p:grpSp>
        <p:sp>
          <p:nvSpPr>
            <p:cNvPr id="113" name="文本框 31">
              <a:extLst>
                <a:ext uri="{FF2B5EF4-FFF2-40B4-BE49-F238E27FC236}">
                  <a16:creationId xmlns:a16="http://schemas.microsoft.com/office/drawing/2014/main" id="{A3538B49-F62B-4D11-A11E-91A86566B3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0375" y="1318119"/>
              <a:ext cx="5047502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>
                <a:defRPr sz="28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汉仪糯米团简" panose="00020600040101010101" pitchFamily="18" charset="-122"/>
                  <a:ea typeface="汉仪糯米团简" panose="00020600040101010101" pitchFamily="18" charset="-122"/>
                </a:defRPr>
              </a:lvl1pPr>
              <a:lvl2pPr marL="742950" indent="-285750">
                <a:defRPr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Yêu</a:t>
              </a:r>
              <a:r>
                <a:rPr lang="en-US" altLang="zh-CN" sz="40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cầu</a:t>
              </a:r>
              <a:r>
                <a:rPr lang="en-US" altLang="zh-CN" sz="40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cần</a:t>
              </a:r>
              <a:r>
                <a:rPr lang="en-US" altLang="zh-CN" sz="40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UTM Tam Le" panose="02040603050506020204" pitchFamily="18" charset="0"/>
                  <a:ea typeface="思源黑体 CN" panose="020B0500000000000000" pitchFamily="34" charset="-122"/>
                  <a:cs typeface="Arial" panose="020B0604020202020204" pitchFamily="34" charset="0"/>
                </a:rPr>
                <a:t>đạt</a:t>
              </a:r>
              <a:endParaRPr kumimoji="0" lang="zh-CN" altLang="en-US" sz="4000" b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17" name="图片 116">
            <a:extLst>
              <a:ext uri="{FF2B5EF4-FFF2-40B4-BE49-F238E27FC236}">
                <a16:creationId xmlns:a16="http://schemas.microsoft.com/office/drawing/2014/main" id="{9B82AB62-B23B-410F-BED0-5958545C24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9" t="28124" r="22222" b="20842"/>
          <a:stretch/>
        </p:blipFill>
        <p:spPr>
          <a:xfrm flipH="1">
            <a:off x="9990205" y="1052546"/>
            <a:ext cx="932567" cy="8077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176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32" y="585210"/>
            <a:ext cx="8583185" cy="568758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96" y="379333"/>
            <a:ext cx="2505673" cy="245080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71050" y="2086879"/>
            <a:ext cx="63265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Tam Le" panose="02040603050506020204" pitchFamily="18" charset="0"/>
                <a:ea typeface="字魂27号-布丁体" panose="00000500000000000000" pitchFamily="2" charset="-122"/>
              </a:rPr>
              <a:t>DẶN</a:t>
            </a:r>
            <a:r>
              <a:rPr kumimoji="0" lang="en-US" altLang="zh-CN" sz="11000" b="0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Tam Le" panose="02040603050506020204" pitchFamily="18" charset="0"/>
                <a:ea typeface="字魂27号-布丁体" panose="00000500000000000000" pitchFamily="2" charset="-122"/>
              </a:rPr>
              <a:t> DÒ</a:t>
            </a:r>
            <a:endParaRPr kumimoji="0" lang="zh-CN" altLang="en-US" sz="1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UTM Tam Le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129" y="-27999"/>
            <a:ext cx="4791871" cy="2261812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2996905" y="3889049"/>
            <a:ext cx="5979962" cy="557789"/>
            <a:chOff x="2996905" y="3965466"/>
            <a:chExt cx="5979962" cy="557789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3300536" y="4000035"/>
              <a:ext cx="5676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Chuẩn</a:t>
              </a:r>
              <a:r>
                <a:rPr kumimoji="0" lang="en-US" altLang="zh-CN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bị</a:t>
              </a:r>
              <a:r>
                <a:rPr kumimoji="0" lang="en-US" altLang="zh-CN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bài</a:t>
              </a:r>
              <a:r>
                <a:rPr kumimoji="0" lang="en-US" altLang="zh-CN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sau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2996905" y="3965466"/>
              <a:ext cx="5359695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996905" y="4515967"/>
              <a:ext cx="5359695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8030" y="2488327"/>
            <a:ext cx="443827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9324"/>
      </p:ext>
    </p:extLst>
  </p:cSld>
  <p:clrMapOvr>
    <a:masterClrMapping/>
  </p:clrMapOvr>
  <p:transition spd="slow" advTm="3000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BD34FD2-E460-4E24-ABFE-57099198E1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E8D1F71-9EDC-47E1-99E9-8F10D4C01BE6}"/>
              </a:ext>
            </a:extLst>
          </p:cNvPr>
          <p:cNvSpPr txBox="1"/>
          <p:nvPr/>
        </p:nvSpPr>
        <p:spPr>
          <a:xfrm>
            <a:off x="2173078" y="1418752"/>
            <a:ext cx="7978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  <a:cs typeface="+mn-cs"/>
              </a:rPr>
              <a:t>CHÀO</a:t>
            </a:r>
            <a:r>
              <a:rPr kumimoji="0" lang="en-US" altLang="zh-CN" sz="88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  <a:cs typeface="+mn-cs"/>
              </a:rPr>
              <a:t> TẠM BIỆT</a:t>
            </a:r>
            <a:endParaRPr kumimoji="0" lang="zh-CN" altLang="en-US" sz="8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52400" dist="114300" dir="2700000" algn="tl">
                  <a:srgbClr val="566D43">
                    <a:lumMod val="50000"/>
                    <a:alpha val="43000"/>
                  </a:srgbClr>
                </a:outerShdw>
              </a:effectLst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  <a:cs typeface="+mn-cs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116343B-1CD4-4DF8-B60D-A428CF298C9A}"/>
              </a:ext>
            </a:extLst>
          </p:cNvPr>
          <p:cNvGrpSpPr/>
          <p:nvPr/>
        </p:nvGrpSpPr>
        <p:grpSpPr>
          <a:xfrm>
            <a:off x="1566249" y="519782"/>
            <a:ext cx="9309603" cy="1314056"/>
            <a:chOff x="1495881" y="496619"/>
            <a:chExt cx="9309603" cy="131405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4418283-35D2-4757-86C1-9D231693F1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6" t="13691" r="7208" b="19184"/>
            <a:stretch/>
          </p:blipFill>
          <p:spPr>
            <a:xfrm flipH="1">
              <a:off x="9863143" y="1038942"/>
              <a:ext cx="942341" cy="771733"/>
            </a:xfrm>
            <a:prstGeom prst="rect">
              <a:avLst/>
            </a:prstGeom>
            <a:effectLst>
              <a:outerShdw blurRad="50800" dist="50800" dir="204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8E75650-9236-4681-9684-916ADCE8E2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9" t="28124" r="22222" b="20842"/>
            <a:stretch/>
          </p:blipFill>
          <p:spPr>
            <a:xfrm>
              <a:off x="1495881" y="496619"/>
              <a:ext cx="932567" cy="80778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E9D48D4-9135-4B10-9371-59FAE5A2C40C}"/>
              </a:ext>
            </a:extLst>
          </p:cNvPr>
          <p:cNvGrpSpPr/>
          <p:nvPr/>
        </p:nvGrpSpPr>
        <p:grpSpPr>
          <a:xfrm>
            <a:off x="581232" y="2754073"/>
            <a:ext cx="11022049" cy="3489629"/>
            <a:chOff x="581232" y="2754073"/>
            <a:chExt cx="11022049" cy="348962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AB964-3BCC-4ED7-AD3B-5634A38A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232" y="2754073"/>
              <a:ext cx="3183692" cy="3183692"/>
            </a:xfrm>
            <a:prstGeom prst="rect">
              <a:avLst/>
            </a:prstGeom>
            <a:effectLst>
              <a:outerShdw blurRad="50800" dist="889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C7343FD-2D53-4722-924C-9A9EE5EBA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331" y="4203752"/>
              <a:ext cx="2039950" cy="2039950"/>
            </a:xfrm>
            <a:prstGeom prst="rect">
              <a:avLst/>
            </a:prstGeom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228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5721778" cy="2787850"/>
            <a:chOff x="2850884" y="1410229"/>
            <a:chExt cx="5721778" cy="278785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5721778" cy="2787850"/>
              <a:chOff x="2536561" y="1557950"/>
              <a:chExt cx="5721778" cy="2787850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5721778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KHỞI</a:t>
                </a:r>
                <a:r>
                  <a:rPr kumimoji="0" lang="en-US" altLang="zh-CN" sz="7200" b="1" i="0" u="none" strike="noStrike" kern="1200" cap="none" spc="300" normalizeH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 ĐỘNG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01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24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113400" y="1706819"/>
            <a:ext cx="6473864" cy="4013200"/>
            <a:chOff x="2113400" y="1706819"/>
            <a:chExt cx="6473864" cy="4013200"/>
          </a:xfrm>
        </p:grpSpPr>
        <p:sp>
          <p:nvSpPr>
            <p:cNvPr id="2" name="圆角矩形 1"/>
            <p:cNvSpPr/>
            <p:nvPr/>
          </p:nvSpPr>
          <p:spPr>
            <a:xfrm rot="21299948">
              <a:off x="2113400" y="1706819"/>
              <a:ext cx="6473864" cy="4013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 rot="21299948">
              <a:off x="2227519" y="1838956"/>
              <a:ext cx="6231568" cy="374838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AD2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852" y="280531"/>
            <a:ext cx="1964973" cy="192194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129" y="-27999"/>
            <a:ext cx="4791871" cy="226181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405" y="1681810"/>
            <a:ext cx="3775110" cy="4959260"/>
          </a:xfrm>
          <a:prstGeom prst="rect">
            <a:avLst/>
          </a:prstGeom>
        </p:spPr>
      </p:pic>
      <p:sp>
        <p:nvSpPr>
          <p:cNvPr id="17" name="矩形 29">
            <a:extLst>
              <a:ext uri="{FF2B5EF4-FFF2-40B4-BE49-F238E27FC236}">
                <a16:creationId xmlns:a16="http://schemas.microsoft.com/office/drawing/2014/main" id="{374BA373-0D5B-441B-8785-6935E06E5EAE}"/>
              </a:ext>
            </a:extLst>
          </p:cNvPr>
          <p:cNvSpPr/>
          <p:nvPr/>
        </p:nvSpPr>
        <p:spPr>
          <a:xfrm>
            <a:off x="2132981" y="876053"/>
            <a:ext cx="7468904" cy="7150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nl-NL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kể Ai làm gì? có mấy bộ phận?</a:t>
            </a:r>
            <a:endParaRPr kumimoji="0" lang="zh-CN" altLang="en-US" sz="440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思源黑体 CN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 rot="21036209">
            <a:off x="2745185" y="2552781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1</a:t>
            </a:r>
          </a:p>
        </p:txBody>
      </p:sp>
      <p:sp>
        <p:nvSpPr>
          <p:cNvPr id="20" name="Rounded Rectangle 19"/>
          <p:cNvSpPr/>
          <p:nvPr/>
        </p:nvSpPr>
        <p:spPr>
          <a:xfrm rot="21036209">
            <a:off x="5510161" y="4073658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4</a:t>
            </a:r>
          </a:p>
        </p:txBody>
      </p:sp>
      <p:sp>
        <p:nvSpPr>
          <p:cNvPr id="21" name="Rounded Rectangle 20"/>
          <p:cNvSpPr/>
          <p:nvPr/>
        </p:nvSpPr>
        <p:spPr>
          <a:xfrm rot="21036209">
            <a:off x="2745185" y="4054189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2</a:t>
            </a:r>
          </a:p>
        </p:txBody>
      </p:sp>
      <p:sp>
        <p:nvSpPr>
          <p:cNvPr id="23" name="Rounded Rectangle 22"/>
          <p:cNvSpPr/>
          <p:nvPr/>
        </p:nvSpPr>
        <p:spPr>
          <a:xfrm rot="21036209">
            <a:off x="5516376" y="2552781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7661914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466" y="2082794"/>
            <a:ext cx="4775206" cy="4775206"/>
          </a:xfrm>
          <a:prstGeom prst="rect">
            <a:avLst/>
          </a:prstGeom>
        </p:spPr>
      </p:pic>
      <p:sp>
        <p:nvSpPr>
          <p:cNvPr id="14" name="矩形 29">
            <a:extLst>
              <a:ext uri="{FF2B5EF4-FFF2-40B4-BE49-F238E27FC236}">
                <a16:creationId xmlns:a16="http://schemas.microsoft.com/office/drawing/2014/main" id="{374BA373-0D5B-441B-8785-6935E06E5EAE}"/>
              </a:ext>
            </a:extLst>
          </p:cNvPr>
          <p:cNvSpPr/>
          <p:nvPr/>
        </p:nvSpPr>
        <p:spPr>
          <a:xfrm>
            <a:off x="3018183" y="1274663"/>
            <a:ext cx="7260321" cy="715089"/>
          </a:xfrm>
          <a:prstGeom prst="roundRect">
            <a:avLst/>
          </a:prstGeom>
          <a:solidFill>
            <a:srgbClr val="F48B79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nl-NL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bộ phận trả lời cho câu hỏi gì?</a:t>
            </a:r>
            <a:endParaRPr kumimoji="0" lang="zh-CN" altLang="en-US" sz="720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思源黑体 CN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92071" y="2268877"/>
            <a:ext cx="7906871" cy="24017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nl-NL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 ngữ trả lời cho câu hỏi: Ai/Cái gì?/ Con gì?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nl-NL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 ngữ trả lời cho câu hỏi: làm gì?</a:t>
            </a:r>
            <a:endParaRPr lang="en-US" sz="66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845955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6272285" cy="2787850"/>
            <a:chOff x="2850884" y="1410229"/>
            <a:chExt cx="6272285" cy="278785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6272285" cy="2787850"/>
              <a:chOff x="2536561" y="1557950"/>
              <a:chExt cx="6272285" cy="2787850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627228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LUYỆN</a:t>
                </a:r>
                <a:r>
                  <a:rPr kumimoji="0" lang="en-US" altLang="zh-CN" sz="7200" b="1" i="0" u="none" strike="noStrike" kern="1200" cap="none" spc="300" normalizeH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 TẬP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02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229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248347" y="1229132"/>
            <a:ext cx="753035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giỏi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nguyên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nghệ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trợ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ba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đức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sản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06573" y="2541429"/>
            <a:ext cx="1010337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a.Tài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nghĩa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“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khả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hơn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bình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thường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”.</a:t>
            </a:r>
          </a:p>
          <a:p>
            <a:pPr eaLnBrk="1" hangingPunct="1"/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      M :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hoa</a:t>
            </a:r>
            <a:endParaRPr lang="en-US" altLang="en-US" sz="28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506573" y="3663287"/>
            <a:ext cx="1010337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b.Tài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nghĩa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“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tiền</a:t>
            </a:r>
            <a:r>
              <a:rPr lang="en-US" altLang="en-US" sz="28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i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”.</a:t>
            </a:r>
          </a:p>
          <a:p>
            <a:pPr eaLnBrk="1" hangingPunct="1"/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      M :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nguyên</a:t>
            </a:r>
            <a:endParaRPr lang="en-US" altLang="en-US" sz="28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679986" y="828339"/>
            <a:ext cx="153655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0"/>
          <p:cNvSpPr>
            <a:spLocks noChangeShapeType="1"/>
          </p:cNvSpPr>
          <p:nvPr/>
        </p:nvSpPr>
        <p:spPr bwMode="auto">
          <a:xfrm flipV="1">
            <a:off x="7646894" y="828339"/>
            <a:ext cx="3067722" cy="24205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72122" y="256576"/>
            <a:ext cx="10839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u="sng" dirty="0" err="1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4000" b="1" u="sng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1</a:t>
            </a:r>
            <a:r>
              <a:rPr lang="en-US" altLang="en-US" sz="4000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en-US" sz="28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14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346" y="2756092"/>
            <a:ext cx="443827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679986" y="828339"/>
            <a:ext cx="153655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0"/>
          <p:cNvSpPr>
            <a:spLocks noChangeShapeType="1"/>
          </p:cNvSpPr>
          <p:nvPr/>
        </p:nvSpPr>
        <p:spPr bwMode="auto">
          <a:xfrm flipV="1">
            <a:off x="7646894" y="828339"/>
            <a:ext cx="3067722" cy="24205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8332" y="256683"/>
            <a:ext cx="10839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u="sng" dirty="0" err="1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4000" b="1" u="sng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1</a:t>
            </a:r>
            <a:r>
              <a:rPr lang="en-US" altLang="en-US" sz="4000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en-US" sz="28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51409" y="1808683"/>
            <a:ext cx="10737275" cy="3970318"/>
          </a:xfrm>
          <a:prstGeom prst="rect">
            <a:avLst/>
          </a:prstGeom>
          <a:noFill/>
          <a:ln w="19050">
            <a:solidFill>
              <a:schemeClr val="bg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lực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xuất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sắc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sáng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tạo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trong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công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việc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giỏi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rất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giỏi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về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mọi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lĩnh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vực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nguyên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các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nguồn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gốc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thiên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nhiên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cung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cấp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sản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nghệ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sự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trong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nghệ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thuật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trợ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giúp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đỡ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về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chính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ba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rất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đức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và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đức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độ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sản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cải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nói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chung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vi-VN" sz="2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		</a:t>
            </a:r>
            <a:r>
              <a:rPr lang="en-US" altLang="vi-VN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về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nghệ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thuật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văn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vi-VN" sz="2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chương</a:t>
            </a:r>
            <a:r>
              <a:rPr lang="en-US" altLang="vi-VN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052346" y="1131770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Nghĩa</a:t>
            </a:r>
            <a:r>
              <a:rPr lang="en-US" altLang="vi-VN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altLang="vi-VN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vi-VN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UTM Seagull" panose="02040603050506020204" pitchFamily="18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15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37559" y="3209365"/>
            <a:ext cx="3554114" cy="355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D4077B6F-885B-4FC7-B2C9-63F3EDDF754E}"/>
              </a:ext>
            </a:extLst>
          </p:cNvPr>
          <p:cNvGrpSpPr/>
          <p:nvPr/>
        </p:nvGrpSpPr>
        <p:grpSpPr>
          <a:xfrm>
            <a:off x="1554404" y="2374999"/>
            <a:ext cx="8955861" cy="3958082"/>
            <a:chOff x="1594003" y="1787761"/>
            <a:chExt cx="8955861" cy="3958082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CD77C7F4-BCBD-4074-A646-10610179006F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99" y="2301797"/>
              <a:ext cx="0" cy="3444046"/>
            </a:xfrm>
            <a:prstGeom prst="line">
              <a:avLst/>
            </a:prstGeom>
            <a:ln w="31750" cap="rnd">
              <a:solidFill>
                <a:schemeClr val="bg1">
                  <a:lumMod val="6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5A95EBA6-171F-4ED2-8799-A39513A6C6AF}"/>
                </a:ext>
              </a:extLst>
            </p:cNvPr>
            <p:cNvSpPr/>
            <p:nvPr/>
          </p:nvSpPr>
          <p:spPr>
            <a:xfrm>
              <a:off x="5756542" y="1883933"/>
              <a:ext cx="666747" cy="666747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  <a:cs typeface="+mn-cs"/>
                <a:sym typeface="思源黑体 CN" panose="020B0500000000000000" pitchFamily="34" charset="-122"/>
              </a:endParaRP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D3E0C602-CC7C-4827-9DA6-EA1D2F398AA5}"/>
                </a:ext>
              </a:extLst>
            </p:cNvPr>
            <p:cNvGrpSpPr/>
            <p:nvPr/>
          </p:nvGrpSpPr>
          <p:grpSpPr>
            <a:xfrm>
              <a:off x="1594003" y="1787761"/>
              <a:ext cx="8955861" cy="3638500"/>
              <a:chOff x="1547556" y="1787761"/>
              <a:chExt cx="8955861" cy="3638500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BA88849A-0D28-4CFB-A837-D7B102C1A1FA}"/>
                  </a:ext>
                </a:extLst>
              </p:cNvPr>
              <p:cNvGrpSpPr/>
              <p:nvPr/>
            </p:nvGrpSpPr>
            <p:grpSpPr>
              <a:xfrm>
                <a:off x="1547556" y="1787761"/>
                <a:ext cx="3956934" cy="3638500"/>
                <a:chOff x="1835611" y="2315427"/>
                <a:chExt cx="3956934" cy="3638500"/>
              </a:xfrm>
            </p:grpSpPr>
            <p:sp>
              <p:nvSpPr>
                <p:cNvPr id="19" name="箭头: 五边形 18">
                  <a:extLst>
                    <a:ext uri="{FF2B5EF4-FFF2-40B4-BE49-F238E27FC236}">
                      <a16:creationId xmlns:a16="http://schemas.microsoft.com/office/drawing/2014/main" id="{E6DAD250-CBEB-4778-90E4-95FDB5979E25}"/>
                    </a:ext>
                  </a:extLst>
                </p:cNvPr>
                <p:cNvSpPr/>
                <p:nvPr/>
              </p:nvSpPr>
              <p:spPr>
                <a:xfrm>
                  <a:off x="1835611" y="2315427"/>
                  <a:ext cx="3956934" cy="757888"/>
                </a:xfrm>
                <a:prstGeom prst="homePlat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" panose="020B0500000000000000" pitchFamily="34" charset="-122"/>
                    <a:ea typeface="思源黑体 CN" panose="020B0500000000000000" pitchFamily="34" charset="-122"/>
                    <a:cs typeface="+mn-cs"/>
                    <a:sym typeface="思源黑体 CN" panose="020B0500000000000000" pitchFamily="34" charset="-122"/>
                  </a:endParaRPr>
                </a:p>
              </p:txBody>
            </p:sp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895FB2A2-DEAB-4438-B518-A8F08D408CCB}"/>
                    </a:ext>
                  </a:extLst>
                </p:cNvPr>
                <p:cNvSpPr txBox="1"/>
                <p:nvPr/>
              </p:nvSpPr>
              <p:spPr>
                <a:xfrm>
                  <a:off x="2002991" y="2403809"/>
                  <a:ext cx="3667870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marL="342900" indent="-342900" fontAlgn="base">
                    <a:spcBef>
                      <a:spcPct val="50000"/>
                    </a:spcBef>
                    <a:spcAft>
                      <a:spcPct val="0"/>
                    </a:spcAft>
                    <a:buAutoNum type="alphaLcPeriod"/>
                  </a:pPr>
                  <a:r>
                    <a:rPr lang="en-US" altLang="vi-VN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Tài</a:t>
                  </a:r>
                  <a:r>
                    <a:rPr lang="en-US" altLang="vi-VN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có</a:t>
                  </a:r>
                  <a:r>
                    <a:rPr lang="en-US" altLang="vi-VN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nghĩa</a:t>
                  </a:r>
                  <a:r>
                    <a:rPr lang="en-US" altLang="vi-VN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là</a:t>
                  </a:r>
                  <a:r>
                    <a:rPr lang="en-US" altLang="vi-VN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“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có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khả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năng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hơn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người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bình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thường</a:t>
                  </a:r>
                  <a:r>
                    <a:rPr lang="en-US" altLang="vi-VN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”</a:t>
                  </a:r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012C7E14-25AB-426F-A8CD-62BB869FDD33}"/>
                    </a:ext>
                  </a:extLst>
                </p:cNvPr>
                <p:cNvSpPr/>
                <p:nvPr/>
              </p:nvSpPr>
              <p:spPr>
                <a:xfrm>
                  <a:off x="1835611" y="5831942"/>
                  <a:ext cx="3254223" cy="121985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" panose="020B0500000000000000" pitchFamily="34" charset="-122"/>
                    <a:ea typeface="思源黑体 CN" panose="020B0500000000000000" pitchFamily="34" charset="-122"/>
                    <a:cs typeface="+mn-cs"/>
                    <a:sym typeface="思源黑体 CN" panose="020B0500000000000000" pitchFamily="34" charset="-122"/>
                  </a:endParaRPr>
                </a:p>
              </p:txBody>
            </p:sp>
          </p:grpSp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id="{8C943EAF-743D-4707-8C3C-491D940DC2FD}"/>
                  </a:ext>
                </a:extLst>
              </p:cNvPr>
              <p:cNvGrpSpPr/>
              <p:nvPr/>
            </p:nvGrpSpPr>
            <p:grpSpPr>
              <a:xfrm flipH="1">
                <a:off x="6582447" y="1787762"/>
                <a:ext cx="3920970" cy="3638499"/>
                <a:chOff x="1871044" y="2321162"/>
                <a:chExt cx="3920970" cy="3638499"/>
              </a:xfrm>
            </p:grpSpPr>
            <p:sp>
              <p:nvSpPr>
                <p:cNvPr id="15" name="箭头: 五边形 14">
                  <a:extLst>
                    <a:ext uri="{FF2B5EF4-FFF2-40B4-BE49-F238E27FC236}">
                      <a16:creationId xmlns:a16="http://schemas.microsoft.com/office/drawing/2014/main" id="{F9B1F9D4-D7B4-41A0-BCAE-96F2FD0EDD5A}"/>
                    </a:ext>
                  </a:extLst>
                </p:cNvPr>
                <p:cNvSpPr/>
                <p:nvPr/>
              </p:nvSpPr>
              <p:spPr>
                <a:xfrm>
                  <a:off x="1871044" y="2321162"/>
                  <a:ext cx="3920970" cy="757888"/>
                </a:xfrm>
                <a:prstGeom prst="homePlate">
                  <a:avLst/>
                </a:prstGeom>
                <a:solidFill>
                  <a:schemeClr val="accent6">
                    <a:alpha val="9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" panose="020B0500000000000000" pitchFamily="34" charset="-122"/>
                    <a:ea typeface="思源黑体 CN" panose="020B0500000000000000" pitchFamily="34" charset="-122"/>
                    <a:cs typeface="+mn-cs"/>
                    <a:sym typeface="思源黑体 CN" panose="020B0500000000000000" pitchFamily="34" charset="-122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7E956C58-22F0-47C0-BDFD-9CAE52033343}"/>
                    </a:ext>
                  </a:extLst>
                </p:cNvPr>
                <p:cNvSpPr txBox="1"/>
                <p:nvPr/>
              </p:nvSpPr>
              <p:spPr>
                <a:xfrm>
                  <a:off x="1871044" y="2528561"/>
                  <a:ext cx="3444211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fontAlgn="base">
                    <a:spcBef>
                      <a:spcPct val="20000"/>
                    </a:spcBef>
                    <a:spcAft>
                      <a:spcPct val="0"/>
                    </a:spcAft>
                  </a:pPr>
                  <a:r>
                    <a:rPr lang="en-US" altLang="vi-VN" sz="2000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b. </a:t>
                  </a:r>
                  <a:r>
                    <a:rPr lang="en-US" altLang="vi-VN" sz="2000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Tài</a:t>
                  </a:r>
                  <a:r>
                    <a:rPr lang="en-US" altLang="vi-VN" sz="2000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sz="2000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có</a:t>
                  </a:r>
                  <a:r>
                    <a:rPr lang="en-US" altLang="vi-VN" sz="2000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sz="2000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nghĩa</a:t>
                  </a:r>
                  <a:r>
                    <a:rPr lang="en-US" altLang="vi-VN" sz="2000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sz="2000" b="1" dirty="0" err="1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là</a:t>
                  </a:r>
                  <a:r>
                    <a:rPr lang="en-US" altLang="vi-VN" sz="2000" b="1" dirty="0">
                      <a:solidFill>
                        <a:schemeClr val="bg2">
                          <a:lumMod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sz="2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“</a:t>
                  </a:r>
                  <a:r>
                    <a:rPr lang="en-US" altLang="vi-VN" sz="2000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tiền</a:t>
                  </a:r>
                  <a:r>
                    <a:rPr lang="en-US" altLang="vi-VN" sz="2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vi-VN" sz="2000" b="1" dirty="0" err="1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của</a:t>
                  </a:r>
                  <a:r>
                    <a:rPr lang="en-US" altLang="vi-VN" sz="2000" b="1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”</a:t>
                  </a:r>
                  <a:endParaRPr lang="en-US" altLang="vi-VN" sz="2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4C041253-A386-4D67-972D-39D99A142EF6}"/>
                    </a:ext>
                  </a:extLst>
                </p:cNvPr>
                <p:cNvSpPr/>
                <p:nvPr/>
              </p:nvSpPr>
              <p:spPr>
                <a:xfrm>
                  <a:off x="1871044" y="5837676"/>
                  <a:ext cx="3254223" cy="121985"/>
                </a:xfrm>
                <a:prstGeom prst="rect">
                  <a:avLst/>
                </a:prstGeom>
                <a:solidFill>
                  <a:schemeClr val="accent6">
                    <a:alpha val="9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" panose="020B0500000000000000" pitchFamily="34" charset="-122"/>
                    <a:ea typeface="思源黑体 CN" panose="020B0500000000000000" pitchFamily="34" charset="-122"/>
                    <a:cs typeface="+mn-cs"/>
                    <a:sym typeface="思源黑体 CN" panose="020B0500000000000000" pitchFamily="34" charset="-122"/>
                  </a:endParaRPr>
                </a:p>
              </p:txBody>
            </p:sp>
          </p:grpSp>
        </p:grpSp>
      </p:grp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7446090" y="3761034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40"/>
          <p:cNvSpPr txBox="1">
            <a:spLocks noChangeArrowheads="1"/>
          </p:cNvSpPr>
          <p:nvPr/>
        </p:nvSpPr>
        <p:spPr bwMode="auto">
          <a:xfrm>
            <a:off x="7446090" y="4432489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Text Box 45"/>
          <p:cNvSpPr txBox="1">
            <a:spLocks noChangeArrowheads="1"/>
          </p:cNvSpPr>
          <p:nvPr/>
        </p:nvSpPr>
        <p:spPr bwMode="auto">
          <a:xfrm>
            <a:off x="6698604" y="3223309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altLang="vi-VN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vi-VN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34"/>
          <p:cNvSpPr txBox="1">
            <a:spLocks noChangeArrowheads="1"/>
          </p:cNvSpPr>
          <p:nvPr/>
        </p:nvSpPr>
        <p:spPr bwMode="auto">
          <a:xfrm>
            <a:off x="1847311" y="3765015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36"/>
          <p:cNvSpPr txBox="1">
            <a:spLocks noChangeArrowheads="1"/>
          </p:cNvSpPr>
          <p:nvPr/>
        </p:nvSpPr>
        <p:spPr bwMode="auto">
          <a:xfrm>
            <a:off x="3510499" y="3762419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38"/>
          <p:cNvSpPr txBox="1">
            <a:spLocks noChangeArrowheads="1"/>
          </p:cNvSpPr>
          <p:nvPr/>
        </p:nvSpPr>
        <p:spPr bwMode="auto">
          <a:xfrm>
            <a:off x="1869364" y="4391869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9"/>
          <p:cNvSpPr txBox="1">
            <a:spLocks noChangeArrowheads="1"/>
          </p:cNvSpPr>
          <p:nvPr/>
        </p:nvSpPr>
        <p:spPr bwMode="auto">
          <a:xfrm>
            <a:off x="3460067" y="4381666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41"/>
          <p:cNvSpPr txBox="1">
            <a:spLocks noChangeArrowheads="1"/>
          </p:cNvSpPr>
          <p:nvPr/>
        </p:nvSpPr>
        <p:spPr bwMode="auto">
          <a:xfrm>
            <a:off x="2545667" y="5112808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lang="en-US" altLang="vi-VN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44"/>
          <p:cNvSpPr txBox="1">
            <a:spLocks noChangeArrowheads="1"/>
          </p:cNvSpPr>
          <p:nvPr/>
        </p:nvSpPr>
        <p:spPr bwMode="auto">
          <a:xfrm>
            <a:off x="1680397" y="3223310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altLang="vi-VN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vi-VN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2231722" y="1163184"/>
            <a:ext cx="7530354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giỏi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nguyên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nghệ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trợ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ba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đức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sản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năng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tài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hoa</a:t>
            </a:r>
            <a:r>
              <a:rPr lang="en-US" altLang="en-US" sz="28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flipV="1">
            <a:off x="1680397" y="745212"/>
            <a:ext cx="153655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20"/>
          <p:cNvSpPr>
            <a:spLocks noChangeShapeType="1"/>
          </p:cNvSpPr>
          <p:nvPr/>
        </p:nvSpPr>
        <p:spPr bwMode="auto">
          <a:xfrm flipV="1">
            <a:off x="7680145" y="721007"/>
            <a:ext cx="3067722" cy="24205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79286" y="191856"/>
            <a:ext cx="10839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u="sng" dirty="0" err="1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4000" b="1" u="sng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1</a:t>
            </a:r>
            <a:r>
              <a:rPr lang="en-US" altLang="en-US" sz="4000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altLang="en-US" sz="28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6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275" y="3592549"/>
            <a:ext cx="3147980" cy="314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2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74114265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Office 主题​​">
  <a:themeElements>
    <a:clrScheme name="蓝色 II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6D43"/>
      </a:accent1>
      <a:accent2>
        <a:srgbClr val="FFC20F"/>
      </a:accent2>
      <a:accent3>
        <a:srgbClr val="A1A763"/>
      </a:accent3>
      <a:accent4>
        <a:srgbClr val="BB922B"/>
      </a:accent4>
      <a:accent5>
        <a:srgbClr val="F5C26F"/>
      </a:accent5>
      <a:accent6>
        <a:srgbClr val="D5D8BA"/>
      </a:accent6>
      <a:hlink>
        <a:srgbClr val="566D43"/>
      </a:hlink>
      <a:folHlink>
        <a:srgbClr val="BFBFBF"/>
      </a:folHlink>
    </a:clrScheme>
    <a:fontScheme name="Temp">
      <a:majorFont>
        <a:latin typeface="思源黑体 CN"/>
        <a:ea typeface="思源黑体 CN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>
        <a:spAutoFit/>
      </a:bodyPr>
      <a:lstStyle>
        <a:defPPr marL="400050" indent="-400050" algn="l">
          <a:lnSpc>
            <a:spcPct val="200000"/>
          </a:lnSpc>
          <a:buFont typeface="+mj-lt"/>
          <a:buAutoNum type="arabicPeriod"/>
          <a:defRPr dirty="0">
            <a:latin typeface="思源黑体 CN" panose="020B0500000000000000" pitchFamily="34" charset="-122"/>
            <a:ea typeface="思源黑体 CN" panose="020B05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蓝色 II">
    <a:dk1>
      <a:srgbClr val="000000"/>
    </a:dk1>
    <a:lt1>
      <a:srgbClr val="FFFFFF"/>
    </a:lt1>
    <a:dk2>
      <a:srgbClr val="778495"/>
    </a:dk2>
    <a:lt2>
      <a:srgbClr val="F0F0F0"/>
    </a:lt2>
    <a:accent1>
      <a:srgbClr val="566D43"/>
    </a:accent1>
    <a:accent2>
      <a:srgbClr val="FFC20F"/>
    </a:accent2>
    <a:accent3>
      <a:srgbClr val="A1A763"/>
    </a:accent3>
    <a:accent4>
      <a:srgbClr val="BB922B"/>
    </a:accent4>
    <a:accent5>
      <a:srgbClr val="F5C26F"/>
    </a:accent5>
    <a:accent6>
      <a:srgbClr val="D5D8BA"/>
    </a:accent6>
    <a:hlink>
      <a:srgbClr val="566D4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957</Words>
  <Application>Microsoft Office PowerPoint</Application>
  <PresentationFormat>Widescreen</PresentationFormat>
  <Paragraphs>119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Calibri</vt:lpstr>
      <vt:lpstr>UTM ViceroyJF</vt:lpstr>
      <vt:lpstr>Wingdings</vt:lpstr>
      <vt:lpstr>Arial</vt:lpstr>
      <vt:lpstr>UTM Seagull</vt:lpstr>
      <vt:lpstr>UTM Windsor BT</vt:lpstr>
      <vt:lpstr>思源黑体 CN Bold</vt:lpstr>
      <vt:lpstr>UTM Tam Le</vt:lpstr>
      <vt:lpstr>思源黑体 CN Normal</vt:lpstr>
      <vt:lpstr>思源黑体 CN</vt:lpstr>
      <vt:lpstr>Times New Roman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7_Office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18</cp:revision>
  <dcterms:created xsi:type="dcterms:W3CDTF">2021-12-30T07:54:46Z</dcterms:created>
  <dcterms:modified xsi:type="dcterms:W3CDTF">2023-07-23T09:46:24Z</dcterms:modified>
</cp:coreProperties>
</file>