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83" r:id="rId2"/>
    <p:sldId id="360" r:id="rId3"/>
    <p:sldId id="320" r:id="rId4"/>
    <p:sldId id="358" r:id="rId5"/>
    <p:sldId id="359" r:id="rId6"/>
    <p:sldId id="330" r:id="rId7"/>
    <p:sldId id="345" r:id="rId8"/>
    <p:sldId id="346" r:id="rId9"/>
    <p:sldId id="344" r:id="rId10"/>
    <p:sldId id="347" r:id="rId11"/>
    <p:sldId id="349" r:id="rId12"/>
    <p:sldId id="348" r:id="rId13"/>
    <p:sldId id="335" r:id="rId14"/>
    <p:sldId id="285" r:id="rId15"/>
    <p:sldId id="350" r:id="rId16"/>
    <p:sldId id="339" r:id="rId17"/>
    <p:sldId id="351" r:id="rId18"/>
    <p:sldId id="353" r:id="rId19"/>
    <p:sldId id="331" r:id="rId20"/>
    <p:sldId id="354" r:id="rId21"/>
    <p:sldId id="286" r:id="rId22"/>
    <p:sldId id="338" r:id="rId23"/>
    <p:sldId id="329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#9Slide03 Arima Madurai Black" panose="020B060402020202020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UTM Cooper Black" panose="02040603050506020204" pitchFamily="18" charset="0"/>
      <p:regular r:id="rId33"/>
      <p:italic r:id="rId34"/>
    </p:embeddedFont>
    <p:embeddedFont>
      <p:font typeface="UTM Daxline Medium" panose="02040603050506020204" pitchFamily="18" charset="0"/>
      <p:regular r:id="rId35"/>
    </p:embeddedFont>
    <p:embeddedFont>
      <p:font typeface="UTM Fancy Full" panose="02040603050506020204" pitchFamily="18" charset="0"/>
      <p:regular r:id="rId36"/>
    </p:embeddedFont>
    <p:embeddedFont>
      <p:font typeface="UTM Magnesium" panose="02040603050506020204" pitchFamily="18" charset="0"/>
      <p:regular r:id="rId37"/>
    </p:embeddedFont>
  </p:embeddedFontLst>
  <p:custDataLst>
    <p:tags r:id="rId3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B0E"/>
    <a:srgbClr val="CD144B"/>
    <a:srgbClr val="69B4D1"/>
    <a:srgbClr val="B35D4D"/>
    <a:srgbClr val="D66242"/>
    <a:srgbClr val="258959"/>
    <a:srgbClr val="FEF100"/>
    <a:srgbClr val="6A3906"/>
    <a:srgbClr val="013B61"/>
    <a:srgbClr val="EFDB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4360863" y="352425"/>
            <a:ext cx="2251075" cy="2109788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F3367-07EB-4288-8D6E-3AD3F63DEA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5"/>
          <a:stretch/>
        </p:blipFill>
        <p:spPr>
          <a:xfrm>
            <a:off x="13611558" y="3041099"/>
            <a:ext cx="1614587" cy="16859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50494"/>
            <a:ext cx="12192000" cy="6804439"/>
            <a:chOff x="0" y="193182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39C1185-C448-4C49-B5E4-606FD037A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3182"/>
              <a:ext cx="12192000" cy="6858000"/>
            </a:xfrm>
            <a:prstGeom prst="rect">
              <a:avLst/>
            </a:prstGeom>
            <a:ln>
              <a:solidFill>
                <a:srgbClr val="FFD79C"/>
              </a:solidFill>
            </a:ln>
          </p:spPr>
        </p:pic>
        <p:sp>
          <p:nvSpPr>
            <p:cNvPr id="11" name="Oval 10"/>
            <p:cNvSpPr/>
            <p:nvPr/>
          </p:nvSpPr>
          <p:spPr>
            <a:xfrm>
              <a:off x="5896643" y="1883535"/>
              <a:ext cx="1421452" cy="17740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F5E5EB96-90E9-4329-BD8C-CFE3A7DA5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800" y="1408067"/>
            <a:ext cx="4187822" cy="404186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8060" y="3351726"/>
            <a:ext cx="6208418" cy="1601248"/>
            <a:chOff x="2462898" y="3261107"/>
            <a:chExt cx="6208418" cy="1601248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E544C6E1-E503-460D-B842-B1767BABC942}"/>
                </a:ext>
              </a:extLst>
            </p:cNvPr>
            <p:cNvSpPr txBox="1"/>
            <p:nvPr/>
          </p:nvSpPr>
          <p:spPr>
            <a:xfrm>
              <a:off x="2462898" y="3261107"/>
              <a:ext cx="615980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600" b="1" dirty="0">
                  <a:ln>
                    <a:solidFill>
                      <a:schemeClr val="tx1"/>
                    </a:solidFill>
                  </a:ln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TÍNH TỪ</a:t>
              </a:r>
              <a:endParaRPr lang="zh-CN" altLang="en-US" sz="9600" b="1" dirty="0">
                <a:ln>
                  <a:solidFill>
                    <a:schemeClr val="tx1"/>
                  </a:solidFill>
                </a:ln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9" name="文本框 3">
              <a:extLst>
                <a:ext uri="{FF2B5EF4-FFF2-40B4-BE49-F238E27FC236}">
                  <a16:creationId xmlns:a16="http://schemas.microsoft.com/office/drawing/2014/main" id="{E544C6E1-E503-460D-B842-B1767BABC942}"/>
                </a:ext>
              </a:extLst>
            </p:cNvPr>
            <p:cNvSpPr txBox="1"/>
            <p:nvPr/>
          </p:nvSpPr>
          <p:spPr>
            <a:xfrm>
              <a:off x="2511509" y="3292695"/>
              <a:ext cx="615980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600" b="1" dirty="0">
                  <a:ln>
                    <a:solidFill>
                      <a:schemeClr val="tx1"/>
                    </a:solidFill>
                  </a:ln>
                  <a:solidFill>
                    <a:srgbClr val="D27C15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TÍNH TỪ</a:t>
              </a:r>
              <a:endParaRPr lang="zh-CN" altLang="en-US" sz="9600" b="1" dirty="0">
                <a:ln>
                  <a:solidFill>
                    <a:schemeClr val="tx1"/>
                  </a:solidFill>
                </a:ln>
                <a:solidFill>
                  <a:srgbClr val="D27C15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56486" y="2304475"/>
            <a:ext cx="5125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Luyện</a:t>
            </a:r>
            <a:r>
              <a:rPr lang="en-US" sz="6000" b="1" dirty="0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từ</a:t>
            </a:r>
            <a:r>
              <a:rPr lang="en-US" sz="6000" b="1" dirty="0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và</a:t>
            </a:r>
            <a:r>
              <a:rPr lang="en-US" sz="6000" b="1" dirty="0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câu</a:t>
            </a:r>
            <a:endParaRPr lang="vi-VN" sz="6000" b="1" dirty="0">
              <a:solidFill>
                <a:srgbClr val="3495B8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2683" y="4400690"/>
            <a:ext cx="2609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D27C1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(</a:t>
            </a:r>
            <a:r>
              <a:rPr lang="en-US" sz="5400" b="1" dirty="0" err="1">
                <a:solidFill>
                  <a:srgbClr val="D27C1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tiếp</a:t>
            </a:r>
            <a:r>
              <a:rPr lang="en-US" sz="5400" b="1" dirty="0">
                <a:solidFill>
                  <a:srgbClr val="D27C1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5400" b="1" dirty="0" err="1">
                <a:solidFill>
                  <a:srgbClr val="D27C1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theo</a:t>
            </a:r>
            <a:r>
              <a:rPr lang="en-US" sz="5400" b="1" dirty="0">
                <a:solidFill>
                  <a:srgbClr val="D27C15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)</a:t>
            </a:r>
            <a:endParaRPr lang="vi-VN" sz="5400" b="1" dirty="0">
              <a:solidFill>
                <a:srgbClr val="D27C15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4FB89DB-C5BB-441E-BA76-8783FAC983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8" t="15462" r="51772" b="20478"/>
          <a:stretch/>
        </p:blipFill>
        <p:spPr>
          <a:xfrm>
            <a:off x="-472296" y="233847"/>
            <a:ext cx="12003110" cy="7130254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429717" y="2073137"/>
            <a:ext cx="5970588" cy="284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a.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rất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b.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hơn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c.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nhất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15000"/>
              </a:lnSpc>
              <a:buFontTx/>
              <a:buAutoNum type="alphaLcPeriod"/>
            </a:pPr>
            <a:endParaRPr lang="en-US" sz="3200" dirty="0">
              <a:solidFill>
                <a:srgbClr val="350D0D"/>
              </a:solidFill>
              <a:latin typeface="UTM Cooper Black" panose="02040603050506020204" pitchFamily="18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429717" y="754464"/>
            <a:ext cx="8950531" cy="122495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	2.</a:t>
            </a:r>
            <a:r>
              <a:rPr lang="en-US" sz="3200" i="1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Trong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câu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dưới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đây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, ý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nghĩa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mức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độ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được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thể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hiện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bằng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cách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nào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?     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29717" y="2058100"/>
            <a:ext cx="5970588" cy="287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a.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rất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b.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hơn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c.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nhất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115000"/>
              </a:lnSpc>
              <a:buFontTx/>
              <a:buAutoNum type="alphaLcPeriod"/>
            </a:pPr>
            <a:endParaRPr lang="en-US" sz="3200" dirty="0">
              <a:solidFill>
                <a:srgbClr val="350D0D"/>
              </a:solidFill>
              <a:latin typeface="UTM Cooper Black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9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4FB89DB-C5BB-441E-BA76-8783FAC983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8" t="15462" r="51772" b="20478"/>
          <a:stretch/>
        </p:blipFill>
        <p:spPr>
          <a:xfrm>
            <a:off x="-502276" y="143906"/>
            <a:ext cx="12003110" cy="7130254"/>
          </a:xfrm>
          <a:prstGeom prst="rect">
            <a:avLst/>
          </a:prstGeom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301924" y="727157"/>
            <a:ext cx="8950531" cy="105702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	2.</a:t>
            </a:r>
            <a:r>
              <a:rPr lang="en-US" sz="2800" i="1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Trong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câu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dưới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đây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, ý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nghĩa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mức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độ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được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thể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hiện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bằng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nào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?     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84343" y="1963580"/>
            <a:ext cx="5970588" cy="75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lnSpc>
                <a:spcPct val="1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a.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rất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422645" y="2682063"/>
            <a:ext cx="7686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191271" y="2739042"/>
            <a:ext cx="56689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Thêm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i="1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rất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vào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trước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b="0" dirty="0">
                <a:solidFill>
                  <a:srgbClr val="C00000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UTM Cooper Black" panose="02040603050506020204" pitchFamily="18" charset="0"/>
              </a:rPr>
              <a:t>từ</a:t>
            </a:r>
            <a:endParaRPr lang="en-US" sz="2800" b="0" dirty="0">
              <a:solidFill>
                <a:srgbClr val="C00000"/>
              </a:solidFill>
              <a:latin typeface="UTM Cooper Black" panose="020406030505060202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730292" y="2814945"/>
            <a:ext cx="460979" cy="38576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UTM Cooper Black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1022" y="3544687"/>
            <a:ext cx="8191362" cy="1030282"/>
          </a:xfrm>
          <a:prstGeom prst="rect">
            <a:avLst/>
          </a:prstGeom>
          <a:solidFill>
            <a:srgbClr val="EFDBC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</a:pPr>
            <a:r>
              <a:rPr lang="en-US" sz="2800" b="0" dirty="0">
                <a:solidFill>
                  <a:schemeClr val="tx2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Tờ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giấy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này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hơi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UTM Cooper Black" panose="02040603050506020204" pitchFamily="18" charset="0"/>
                <a:cs typeface="Times New Roman" pitchFamily="18" charset="0"/>
              </a:rPr>
              <a:t>trắng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.     </a:t>
            </a:r>
            <a:r>
              <a:rPr lang="en-US" sz="2500" b="0" dirty="0" err="1">
                <a:latin typeface="UTM Cooper Black" panose="02040603050506020204" pitchFamily="18" charset="0"/>
              </a:rPr>
              <a:t>Tờ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</a:rPr>
              <a:t>giấy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</a:rPr>
              <a:t>này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dirty="0" err="1">
                <a:latin typeface="UTM Cooper Black" panose="02040603050506020204" pitchFamily="18" charset="0"/>
              </a:rPr>
              <a:t>trắng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lắm</a:t>
            </a:r>
            <a:r>
              <a:rPr lang="en-US" sz="2500" b="0" dirty="0">
                <a:latin typeface="UTM Cooper Black" panose="02040603050506020204" pitchFamily="18" charset="0"/>
              </a:rPr>
              <a:t>!</a:t>
            </a:r>
            <a:endParaRPr lang="en-US" sz="2500" b="0" dirty="0">
              <a:latin typeface="UTM Cooper Black" panose="02040603050506020204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</a:pP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Tờ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giấy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  <a:cs typeface="Times New Roman" pitchFamily="18" charset="0"/>
              </a:rPr>
              <a:t>này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UTM Cooper Black" panose="02040603050506020204" pitchFamily="18" charset="0"/>
                <a:cs typeface="Times New Roman" pitchFamily="18" charset="0"/>
              </a:rPr>
              <a:t>trắng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thật</a:t>
            </a:r>
            <a:r>
              <a:rPr lang="en-US" sz="2500" b="0" dirty="0">
                <a:latin typeface="UTM Cooper Black" panose="02040603050506020204" pitchFamily="18" charset="0"/>
                <a:cs typeface="Times New Roman" pitchFamily="18" charset="0"/>
              </a:rPr>
              <a:t>!   </a:t>
            </a:r>
            <a:r>
              <a:rPr lang="en-US" sz="2500" b="0" dirty="0" err="1">
                <a:latin typeface="UTM Cooper Black" panose="02040603050506020204" pitchFamily="18" charset="0"/>
              </a:rPr>
              <a:t>Tờ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</a:rPr>
              <a:t>giấy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b="0" dirty="0" err="1">
                <a:latin typeface="UTM Cooper Black" panose="02040603050506020204" pitchFamily="18" charset="0"/>
              </a:rPr>
              <a:t>này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dirty="0" err="1">
                <a:latin typeface="UTM Cooper Black" panose="02040603050506020204" pitchFamily="18" charset="0"/>
              </a:rPr>
              <a:t>trắng</a:t>
            </a:r>
            <a:r>
              <a:rPr lang="en-US" sz="2500" b="0" dirty="0">
                <a:latin typeface="UTM Cooper Black" panose="02040603050506020204" pitchFamily="18" charset="0"/>
              </a:rPr>
              <a:t> </a:t>
            </a:r>
            <a:r>
              <a:rPr lang="en-US" sz="25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quá</a:t>
            </a:r>
            <a:r>
              <a:rPr lang="en-US" sz="2500" b="0" dirty="0">
                <a:latin typeface="UTM Cooper Black" panose="02040603050506020204" pitchFamily="18" charset="0"/>
              </a:rPr>
              <a:t>!</a:t>
            </a:r>
            <a:endParaRPr lang="en-US" sz="2500" b="0" dirty="0">
              <a:latin typeface="UTM Cooper Black" panose="02040603050506020204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1524" y="4857395"/>
            <a:ext cx="9826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Thêm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rất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hơi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quá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lắm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thật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…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hoặc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sau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UTM Cooper Black" panose="02040603050506020204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UTM Cooper Black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8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7DCAB5C-0552-40CE-BEED-95187F5718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2" t="11308" r="25903" b="14093"/>
          <a:stretch/>
        </p:blipFill>
        <p:spPr>
          <a:xfrm>
            <a:off x="8337337" y="3167270"/>
            <a:ext cx="4107361" cy="3870904"/>
          </a:xfrm>
          <a:prstGeom prst="rect">
            <a:avLst/>
          </a:prstGeom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262925" y="545202"/>
            <a:ext cx="8950531" cy="122495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	2.</a:t>
            </a:r>
            <a:r>
              <a:rPr lang="en-US" sz="3200" i="1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Trong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câu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dưới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đây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, ý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nghĩa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mức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độ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được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thể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hiện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bằng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cách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nào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?      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429717" y="1690704"/>
            <a:ext cx="5970588" cy="358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lnSpc>
                <a:spcPct val="2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b.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hơn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250000"/>
              </a:lnSpc>
            </a:pP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c.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này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ln>
                  <a:solidFill>
                    <a:srgbClr val="350D0D"/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b="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nhất</a:t>
            </a:r>
            <a:r>
              <a:rPr lang="en-US" sz="3200" b="0" dirty="0">
                <a:solidFill>
                  <a:srgbClr val="350D0D"/>
                </a:solidFill>
                <a:latin typeface="UTM Cooper Black" panose="02040603050506020204" pitchFamily="18" charset="0"/>
              </a:rPr>
              <a:t>.</a:t>
            </a:r>
          </a:p>
          <a:p>
            <a:pPr marL="609600" indent="-609600">
              <a:lnSpc>
                <a:spcPct val="250000"/>
              </a:lnSpc>
              <a:buFontTx/>
              <a:buAutoNum type="alphaLcPeriod"/>
            </a:pPr>
            <a:endParaRPr lang="en-US" sz="3200" dirty="0">
              <a:solidFill>
                <a:srgbClr val="350D0D"/>
              </a:solidFill>
              <a:latin typeface="UTM Cooper Black" panose="020406030505060202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738191" y="2073137"/>
            <a:ext cx="1020418" cy="908602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/>
          <p:cNvSpPr/>
          <p:nvPr/>
        </p:nvSpPr>
        <p:spPr>
          <a:xfrm>
            <a:off x="5738191" y="3281505"/>
            <a:ext cx="1020418" cy="879678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6879642" y="2420115"/>
            <a:ext cx="1731435" cy="561624"/>
          </a:xfrm>
          <a:prstGeom prst="straightConnector1">
            <a:avLst/>
          </a:prstGeom>
          <a:ln w="38100">
            <a:solidFill>
              <a:srgbClr val="35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879642" y="2981739"/>
            <a:ext cx="1731434" cy="868360"/>
          </a:xfrm>
          <a:prstGeom prst="straightConnector1">
            <a:avLst/>
          </a:prstGeom>
          <a:ln w="38100">
            <a:solidFill>
              <a:srgbClr val="35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518317" y="2461812"/>
            <a:ext cx="1965362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en-US" sz="2800" b="0" dirty="0" err="1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những</a:t>
            </a:r>
            <a:r>
              <a:rPr lang="en-US" sz="2800" b="0" dirty="0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từ</a:t>
            </a:r>
            <a:r>
              <a:rPr lang="en-US" sz="2800" b="0" dirty="0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r>
              <a:rPr lang="en-US" sz="2800" b="0" dirty="0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so </a:t>
            </a:r>
            <a:r>
              <a:rPr lang="en-US" sz="2800" b="0" dirty="0" err="1">
                <a:solidFill>
                  <a:srgbClr val="013B61"/>
                </a:solidFill>
                <a:latin typeface="UTM Cooper Black" panose="02040603050506020204" pitchFamily="18" charset="0"/>
                <a:cs typeface="Times New Roman" pitchFamily="18" charset="0"/>
              </a:rPr>
              <a:t>sánh</a:t>
            </a:r>
            <a:endParaRPr lang="en-US" sz="2500" b="0" dirty="0">
              <a:solidFill>
                <a:srgbClr val="013B61"/>
              </a:solidFill>
              <a:latin typeface="UTM Cooper Black" panose="02040603050506020204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2839" y="4459024"/>
            <a:ext cx="7898237" cy="523220"/>
          </a:xfrm>
          <a:prstGeom prst="rect">
            <a:avLst/>
          </a:prstGeom>
          <a:solidFill>
            <a:srgbClr val="EFDB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phép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so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sánh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nhất</a:t>
            </a:r>
            <a:r>
              <a:rPr lang="en-US" sz="2800" i="1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hơn</a:t>
            </a:r>
            <a:r>
              <a:rPr lang="en-US" sz="2800" i="1" dirty="0">
                <a:solidFill>
                  <a:srgbClr val="6A3906"/>
                </a:solidFill>
                <a:latin typeface="UTM Cooper Black" panose="02040603050506020204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292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15" grpId="0" animBg="1"/>
      <p:bldP spid="27" grpId="0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A7F0D49-C9FE-444F-BBDB-68FB334E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9" t="33272" r="63508" b="34414"/>
          <a:stretch/>
        </p:blipFill>
        <p:spPr>
          <a:xfrm>
            <a:off x="8568928" y="2945064"/>
            <a:ext cx="4162334" cy="3522620"/>
          </a:xfrm>
          <a:prstGeom prst="rect">
            <a:avLst/>
          </a:prstGeom>
        </p:spPr>
      </p:pic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099" y="-423435"/>
            <a:ext cx="11577658" cy="6736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658" y="957684"/>
            <a:ext cx="7010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Có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một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số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thể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hiện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mức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độ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của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đặc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điểm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chất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như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sau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9503" y="2106816"/>
            <a:ext cx="67158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Tạo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ra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ghép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hoặc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láy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với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đã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cho</a:t>
            </a:r>
            <a:endParaRPr lang="en-US" sz="2800" dirty="0">
              <a:solidFill>
                <a:srgbClr val="6A3906"/>
              </a:solidFill>
              <a:latin typeface="UTM Cooper Black" panose="020406030505060202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Thêm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rất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quá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lắm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,…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vào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trước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hoặc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sau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từ</a:t>
            </a:r>
            <a:endParaRPr lang="en-US" sz="2800" dirty="0">
              <a:solidFill>
                <a:srgbClr val="6A3906"/>
              </a:solidFill>
              <a:latin typeface="UTM Cooper Black" panose="020406030505060202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Tạo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ra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phép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>
                <a:solidFill>
                  <a:srgbClr val="57C647"/>
                </a:solidFill>
                <a:latin typeface="UTM Cooper Black" panose="02040603050506020204" pitchFamily="18" charset="0"/>
              </a:rPr>
              <a:t>so </a:t>
            </a:r>
            <a:r>
              <a:rPr lang="en-US" sz="2800" dirty="0" err="1">
                <a:solidFill>
                  <a:srgbClr val="57C647"/>
                </a:solidFill>
                <a:latin typeface="UTM Cooper Black" panose="02040603050506020204" pitchFamily="18" charset="0"/>
              </a:rPr>
              <a:t>sánh</a:t>
            </a:r>
            <a:endParaRPr lang="vi-VN" sz="2800" dirty="0">
              <a:solidFill>
                <a:srgbClr val="57C647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636045" y="761308"/>
            <a:ext cx="4453932" cy="2555896"/>
            <a:chOff x="7636045" y="761308"/>
            <a:chExt cx="4453932" cy="2555896"/>
          </a:xfrm>
        </p:grpSpPr>
        <p:sp>
          <p:nvSpPr>
            <p:cNvPr id="8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7636045" y="762659"/>
              <a:ext cx="434900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GHI NHỚ</a:t>
              </a:r>
              <a:endParaRPr lang="zh-CN" altLang="en-US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9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7740975" y="761308"/>
              <a:ext cx="434900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b="1" dirty="0">
                  <a:solidFill>
                    <a:srgbClr val="A06842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GHI NHỚ</a:t>
              </a:r>
              <a:endParaRPr lang="zh-CN" altLang="en-US" sz="8000" b="1" dirty="0">
                <a:solidFill>
                  <a:srgbClr val="A06842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859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7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 rot="10800000">
            <a:off x="1171211" y="-373487"/>
            <a:ext cx="11020789" cy="7231487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EFB21C37-9B52-47CB-ADEC-5D8C65D164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162" y="1214784"/>
            <a:ext cx="6306315" cy="63063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313297" y="3644667"/>
            <a:ext cx="7972040" cy="1446550"/>
            <a:chOff x="4313297" y="3644667"/>
            <a:chExt cx="7972040" cy="1446550"/>
          </a:xfrm>
        </p:grpSpPr>
        <p:sp>
          <p:nvSpPr>
            <p:cNvPr id="13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4359965" y="3644667"/>
              <a:ext cx="79253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LUYỆN TẬP</a:t>
              </a:r>
              <a:endParaRPr lang="zh-CN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14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4313297" y="3644667"/>
              <a:ext cx="79253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FA7569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LUYỆN TẬP</a:t>
              </a:r>
              <a:endParaRPr lang="zh-CN" altLang="en-US" sz="8800" b="1" dirty="0">
                <a:solidFill>
                  <a:srgbClr val="FA7569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31303" y="1292007"/>
            <a:ext cx="1934818" cy="5047536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5F97158A-DD45-4277-8B5E-0DF0A20EEB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7" b="19667"/>
          <a:stretch/>
        </p:blipFill>
        <p:spPr>
          <a:xfrm>
            <a:off x="861578" y="-312081"/>
            <a:ext cx="12695395" cy="741278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167271" y="1557050"/>
            <a:ext cx="7886134" cy="500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2800" b="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nhài</a:t>
            </a:r>
            <a:endParaRPr lang="en-US" sz="2800" b="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	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b="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5000"/>
              </a:lnSpc>
              <a:buClr>
                <a:schemeClr val="tx2"/>
              </a:buClr>
              <a:buSzPct val="9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Đắk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Lắk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khoác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ngát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lộng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lẫy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747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2" descr="mat-ong-hoa-ca-ph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975" y="906284"/>
            <a:ext cx="5426214" cy="423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62313" y="5229234"/>
            <a:ext cx="2395537" cy="400110"/>
          </a:xfrm>
          <a:prstGeom prst="rect">
            <a:avLst/>
          </a:prstGeom>
          <a:solidFill>
            <a:srgbClr val="EFDBC2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cà</a:t>
            </a:r>
            <a:r>
              <a:rPr lang="en-US" sz="2000" b="1" dirty="0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phê</a:t>
            </a:r>
            <a:endParaRPr lang="en-US" sz="2000" b="1" dirty="0">
              <a:solidFill>
                <a:schemeClr val="tx1"/>
              </a:solidFill>
              <a:latin typeface="UTM Cooper Black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6" descr="95974394025d6286359eacf85259ef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8859" y="926921"/>
            <a:ext cx="5237162" cy="42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8064344" y="5228596"/>
            <a:ext cx="2106612" cy="400110"/>
          </a:xfrm>
          <a:prstGeom prst="rect">
            <a:avLst/>
          </a:prstGeom>
          <a:solidFill>
            <a:srgbClr val="EFDBC2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UTM Cooper Black" panose="02040603050506020204" pitchFamily="18" charset="0"/>
                <a:cs typeface="Times New Roman" panose="02020603050405020304" pitchFamily="18" charset="0"/>
              </a:rPr>
              <a:t>nhài</a:t>
            </a:r>
            <a:endParaRPr lang="en-US" sz="2000" b="1" dirty="0">
              <a:solidFill>
                <a:schemeClr val="tx1"/>
              </a:solidFill>
              <a:latin typeface="UTM Cooper Black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27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78707" y="339246"/>
            <a:ext cx="8949618" cy="5682569"/>
            <a:chOff x="3103808" y="397950"/>
            <a:chExt cx="8057080" cy="5013065"/>
          </a:xfrm>
        </p:grpSpPr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3103808" y="397950"/>
              <a:ext cx="8057080" cy="50130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3217513" y="491476"/>
              <a:ext cx="7740037" cy="4760478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5002" y="608025"/>
            <a:ext cx="2176831" cy="5047536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01445" y="608025"/>
            <a:ext cx="8104143" cy="541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đậm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ngọt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5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nhài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	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5000"/>
              </a:lnSpc>
              <a:buClr>
                <a:schemeClr val="tx2"/>
              </a:buClr>
              <a:buSzPct val="9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khoác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ngát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lộng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lẫy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954592" y="2653048"/>
            <a:ext cx="64394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94102" y="3462270"/>
            <a:ext cx="64394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54592" y="3475149"/>
            <a:ext cx="64394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0159" y="4683617"/>
            <a:ext cx="145745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101072" y="5080716"/>
            <a:ext cx="53232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136008" y="5503573"/>
            <a:ext cx="53232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75292" y="5531478"/>
            <a:ext cx="53232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95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78707" y="339246"/>
            <a:ext cx="8949618" cy="5682569"/>
            <a:chOff x="3103808" y="397950"/>
            <a:chExt cx="8057080" cy="5013065"/>
          </a:xfrm>
        </p:grpSpPr>
        <p:sp>
          <p:nvSpPr>
            <p:cNvPr id="8" name="矩形: 圆角 2">
              <a:extLst>
                <a:ext uri="{FF2B5EF4-FFF2-40B4-BE49-F238E27FC236}">
                  <a16:creationId xmlns:a16="http://schemas.microsoft.com/office/drawing/2014/main" id="{05EF2EDB-6B5D-4958-AC82-BD0151FD09C7}"/>
                </a:ext>
              </a:extLst>
            </p:cNvPr>
            <p:cNvSpPr/>
            <p:nvPr/>
          </p:nvSpPr>
          <p:spPr>
            <a:xfrm>
              <a:off x="3103808" y="397950"/>
              <a:ext cx="8057080" cy="50130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6FCB47A3-7F49-4FB8-A0FA-73CDAF292362}"/>
                </a:ext>
              </a:extLst>
            </p:cNvPr>
            <p:cNvSpPr/>
            <p:nvPr/>
          </p:nvSpPr>
          <p:spPr>
            <a:xfrm>
              <a:off x="3217513" y="491476"/>
              <a:ext cx="7740037" cy="4760478"/>
            </a:xfrm>
            <a:prstGeom prst="roundRect">
              <a:avLst/>
            </a:prstGeom>
            <a:noFill/>
            <a:ln w="57150">
              <a:solidFill>
                <a:srgbClr val="E18D75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5002" y="608025"/>
            <a:ext cx="2176831" cy="5047536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01445" y="608025"/>
            <a:ext cx="8104143" cy="541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đậm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ngọt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5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lắm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nhài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	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ngà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ngọc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5000"/>
              </a:lnSpc>
              <a:buClr>
                <a:schemeClr val="tx2"/>
              </a:buClr>
              <a:buSzPct val="95000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khoác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ngà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ngọc</a:t>
            </a:r>
            <a:r>
              <a:rPr lang="en-US" sz="2800" b="1" dirty="0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ngát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lộng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lẫy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highlight>
                  <a:srgbClr val="FFFFC5"/>
                </a:highlight>
                <a:latin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5000"/>
              </a:lnSpc>
            </a:pPr>
            <a:r>
              <a:rPr lang="en-US" sz="28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163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319663" y="338917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910B436-2A85-47F9-9666-284E91715CE9}"/>
              </a:ext>
            </a:extLst>
          </p:cNvPr>
          <p:cNvGrpSpPr/>
          <p:nvPr/>
        </p:nvGrpSpPr>
        <p:grpSpPr>
          <a:xfrm>
            <a:off x="2210495" y="3959077"/>
            <a:ext cx="2448168" cy="1644665"/>
            <a:chOff x="8359220" y="177326"/>
            <a:chExt cx="2613168" cy="2418239"/>
          </a:xfrm>
        </p:grpSpPr>
        <p:pic>
          <p:nvPicPr>
            <p:cNvPr id="18" name="PA_库_图片 961">
              <a:extLst>
                <a:ext uri="{FF2B5EF4-FFF2-40B4-BE49-F238E27FC236}">
                  <a16:creationId xmlns:a16="http://schemas.microsoft.com/office/drawing/2014/main" id="{FFF94531-6588-4581-85C0-F4BAB7039379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9220" y="177326"/>
              <a:ext cx="2613168" cy="2418239"/>
            </a:xfrm>
            <a:prstGeom prst="rect">
              <a:avLst/>
            </a:prstGeom>
          </p:spPr>
        </p:pic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2B85DF48-AFD1-49DC-AC0C-743BE56B783F}"/>
                </a:ext>
              </a:extLst>
            </p:cNvPr>
            <p:cNvSpPr txBox="1"/>
            <p:nvPr/>
          </p:nvSpPr>
          <p:spPr>
            <a:xfrm>
              <a:off x="8729461" y="712636"/>
              <a:ext cx="1885316" cy="733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vui</a:t>
              </a:r>
              <a:endParaRPr lang="zh-CN" alt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429848" y="671263"/>
            <a:ext cx="4364945" cy="1745863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FCDF1D-F299-4153-B0EC-04BDB2CB1F37}"/>
              </a:ext>
            </a:extLst>
          </p:cNvPr>
          <p:cNvGrpSpPr/>
          <p:nvPr/>
        </p:nvGrpSpPr>
        <p:grpSpPr>
          <a:xfrm>
            <a:off x="4604682" y="2711569"/>
            <a:ext cx="2334356" cy="1775203"/>
            <a:chOff x="4978469" y="191762"/>
            <a:chExt cx="2613168" cy="2418239"/>
          </a:xfrm>
        </p:grpSpPr>
        <p:pic>
          <p:nvPicPr>
            <p:cNvPr id="21" name="PA_库_图片 961">
              <a:extLst>
                <a:ext uri="{FF2B5EF4-FFF2-40B4-BE49-F238E27FC236}">
                  <a16:creationId xmlns:a16="http://schemas.microsoft.com/office/drawing/2014/main" id="{642F50CA-BD4E-4DC9-A063-85DFB543A1E7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469" y="191762"/>
              <a:ext cx="2613168" cy="2418239"/>
            </a:xfrm>
            <a:prstGeom prst="rect">
              <a:avLst/>
            </a:prstGeom>
          </p:spPr>
        </p:pic>
        <p:sp>
          <p:nvSpPr>
            <p:cNvPr id="22" name="文本框 9">
              <a:extLst>
                <a:ext uri="{FF2B5EF4-FFF2-40B4-BE49-F238E27FC236}">
                  <a16:creationId xmlns:a16="http://schemas.microsoft.com/office/drawing/2014/main" id="{17B15DD7-3351-4E62-8320-45D43F9BFB4B}"/>
                </a:ext>
              </a:extLst>
            </p:cNvPr>
            <p:cNvSpPr txBox="1"/>
            <p:nvPr/>
          </p:nvSpPr>
          <p:spPr>
            <a:xfrm>
              <a:off x="5694193" y="793205"/>
              <a:ext cx="1390759" cy="1100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rgbClr val="8D7545"/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 err="1">
                  <a:solidFill>
                    <a:schemeClr val="accent2">
                      <a:lumMod val="75000"/>
                    </a:schemeClr>
                  </a:solidFill>
                </a:rPr>
                <a:t>cao</a:t>
              </a:r>
              <a:endParaRPr lang="zh-CN" altLang="en-US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8CE2D6-0686-4960-98EA-6638EC15AA17}"/>
              </a:ext>
            </a:extLst>
          </p:cNvPr>
          <p:cNvGrpSpPr/>
          <p:nvPr/>
        </p:nvGrpSpPr>
        <p:grpSpPr>
          <a:xfrm>
            <a:off x="4963728" y="767121"/>
            <a:ext cx="2247894" cy="1570715"/>
            <a:chOff x="2210843" y="803100"/>
            <a:chExt cx="2567574" cy="2376046"/>
          </a:xfrm>
        </p:grpSpPr>
        <p:pic>
          <p:nvPicPr>
            <p:cNvPr id="15" name="PA_库_图片 961">
              <a:extLst>
                <a:ext uri="{FF2B5EF4-FFF2-40B4-BE49-F238E27FC236}">
                  <a16:creationId xmlns:a16="http://schemas.microsoft.com/office/drawing/2014/main" id="{082E7030-29F9-468F-9C00-BA188210D5C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0843" y="803100"/>
              <a:ext cx="2567574" cy="2376046"/>
            </a:xfrm>
            <a:prstGeom prst="rect">
              <a:avLst/>
            </a:prstGeom>
          </p:spPr>
        </p:pic>
        <p:sp>
          <p:nvSpPr>
            <p:cNvPr id="16" name="文本框 6">
              <a:extLst>
                <a:ext uri="{FF2B5EF4-FFF2-40B4-BE49-F238E27FC236}">
                  <a16:creationId xmlns:a16="http://schemas.microsoft.com/office/drawing/2014/main" id="{42D99FB0-A04B-4DF1-9C6F-DD87F38BAAC2}"/>
                </a:ext>
              </a:extLst>
            </p:cNvPr>
            <p:cNvSpPr txBox="1"/>
            <p:nvPr/>
          </p:nvSpPr>
          <p:spPr>
            <a:xfrm>
              <a:off x="2973873" y="1368452"/>
              <a:ext cx="1661334" cy="977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包图小白体" panose="02010601030101010101" pitchFamily="2" charset="-122"/>
                  <a:cs typeface="Times New Roman" panose="02020603050405020304" pitchFamily="18" charset="0"/>
                </a:rPr>
                <a:t>đỏ</a:t>
              </a:r>
              <a:endParaRPr lang="zh-CN" alt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包图小白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136372" y="5292882"/>
            <a:ext cx="8936619" cy="1006997"/>
          </a:xfrm>
          <a:prstGeom prst="rect">
            <a:avLst/>
          </a:prstGeom>
        </p:spPr>
      </p:pic>
      <p:pic>
        <p:nvPicPr>
          <p:cNvPr id="27" name="图片 3">
            <a:extLst>
              <a:ext uri="{FF2B5EF4-FFF2-40B4-BE49-F238E27FC236}">
                <a16:creationId xmlns:a16="http://schemas.microsoft.com/office/drawing/2014/main" id="{63E1EB0B-1977-4295-A955-9601CE75B5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7" t="5233" r="25224" b="13079"/>
          <a:stretch/>
        </p:blipFill>
        <p:spPr>
          <a:xfrm>
            <a:off x="7071793" y="990391"/>
            <a:ext cx="5229693" cy="564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99725" y="285436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7F87EA-CA4F-4633-A6BC-5BFBE13F18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1696276" y="0"/>
            <a:ext cx="7977809" cy="1401124"/>
          </a:xfrm>
          <a:prstGeom prst="rect">
            <a:avLst/>
          </a:prstGeom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386279" y="777493"/>
            <a:ext cx="85978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UVN Bach Tuyet Nang" panose="02090907080705020403" pitchFamily="18" charset="0"/>
                <a:cs typeface="Times New Roman" panose="02020603050405020304" pitchFamily="18" charset="0"/>
              </a:rPr>
              <a:t>đạt</a:t>
            </a:r>
            <a:endParaRPr lang="en-US" sz="3200" b="1" dirty="0">
              <a:solidFill>
                <a:srgbClr val="258959"/>
              </a:solidFill>
              <a:latin typeface="UVN Bach Tuyet Nang" panose="020909070807050204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29081" y="1315059"/>
            <a:ext cx="10737235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2500" b="1" dirty="0">
                <a:solidFill>
                  <a:schemeClr val="accent3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Kiến thức</a:t>
            </a:r>
            <a:endParaRPr lang="en-US" sz="2500" dirty="0">
              <a:solidFill>
                <a:schemeClr val="accent3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Nắm được một số cách thể hiện mức độ của đặc điểm, tính chất (ND Ghi nhớ).</a:t>
            </a:r>
            <a:endParaRPr lang="en-US" sz="25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b="1" dirty="0">
                <a:solidFill>
                  <a:schemeClr val="accent3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Kĩ năng</a:t>
            </a:r>
            <a:endParaRPr lang="en-US" sz="2500" dirty="0">
              <a:solidFill>
                <a:schemeClr val="accent3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Nhận biết được từ ngữ biểu thị mức độ của đặc điểm, tính chất (BT1, mục III); bước đầu tìm được một số từ ngữ biểu thị mức độ của đặc điểm, tính chất và tập đặt câu với từ tìm được (BT2, BT3, mục III).</a:t>
            </a:r>
            <a:endParaRPr lang="en-US" sz="25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b="1" dirty="0">
                <a:solidFill>
                  <a:schemeClr val="accent3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3. Phẩm chất</a:t>
            </a:r>
            <a:endParaRPr lang="en-US" sz="2500" dirty="0">
              <a:solidFill>
                <a:schemeClr val="accent3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Tích cực, tự giác học bài..</a:t>
            </a:r>
            <a:endParaRPr lang="en-US" sz="25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b="1" dirty="0">
                <a:solidFill>
                  <a:schemeClr val="accent3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4. Góp phần phát triển các năng lực</a:t>
            </a:r>
            <a:endParaRPr lang="en-US" sz="2500" dirty="0">
              <a:solidFill>
                <a:schemeClr val="accent3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r>
              <a:rPr lang="nl-NL" sz="25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NL tự học, NL ngôn ngữ, NL sáng tạo</a:t>
            </a:r>
            <a:endParaRPr lang="en-US" sz="25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/>
            <a:endParaRPr lang="en-US" sz="2800" b="0" dirty="0">
              <a:solidFill>
                <a:srgbClr val="6A39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2">
            <a:extLst>
              <a:ext uri="{FF2B5EF4-FFF2-40B4-BE49-F238E27FC236}">
                <a16:creationId xmlns:a16="http://schemas.microsoft.com/office/drawing/2014/main" id="{472CC2FA-84A8-47BA-B520-AB3A65E074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0" t="1659" r="12770" b="69386"/>
          <a:stretch/>
        </p:blipFill>
        <p:spPr>
          <a:xfrm>
            <a:off x="10154355" y="3805727"/>
            <a:ext cx="2237932" cy="2602304"/>
          </a:xfrm>
          <a:prstGeom prst="rect">
            <a:avLst/>
          </a:prstGeom>
        </p:spPr>
      </p:pic>
      <p:pic>
        <p:nvPicPr>
          <p:cNvPr id="17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156658" y="5239401"/>
            <a:ext cx="8936619" cy="1006997"/>
          </a:xfrm>
          <a:prstGeom prst="rect">
            <a:avLst/>
          </a:prstGeom>
        </p:spPr>
      </p:pic>
      <p:pic>
        <p:nvPicPr>
          <p:cNvPr id="18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84699"/>
          <a:stretch/>
        </p:blipFill>
        <p:spPr>
          <a:xfrm>
            <a:off x="7071430" y="5239401"/>
            <a:ext cx="3702588" cy="100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319663" y="338917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24506" y="338917"/>
            <a:ext cx="10991105" cy="1224951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Group 31">
            <a:extLst>
              <a:ext uri="{FF2B5EF4-FFF2-40B4-BE49-F238E27FC236}">
                <a16:creationId xmlns:a16="http://schemas.microsoft.com/office/drawing/2014/main" id="{65EFAE38-230B-4F14-8AA6-1B1CB7F13B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945214"/>
              </p:ext>
            </p:extLst>
          </p:nvPr>
        </p:nvGraphicFramePr>
        <p:xfrm>
          <a:off x="267525" y="1844996"/>
          <a:ext cx="11100223" cy="4346126"/>
        </p:xfrm>
        <a:graphic>
          <a:graphicData uri="http://schemas.openxmlformats.org/drawingml/2006/table">
            <a:tbl>
              <a:tblPr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0000" endA="300" endPos="38500" dist="50800" dir="5400000" sy="-100000" algn="bl" rotWithShape="0"/>
                </a:effectLst>
                <a:tableStyleId>{35758FB7-9AC5-4552-8A53-C91805E547FA}</a:tableStyleId>
              </a:tblPr>
              <a:tblGrid>
                <a:gridCol w="3595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2448">
                  <a:extLst>
                    <a:ext uri="{9D8B030D-6E8A-4147-A177-3AD203B41FA5}">
                      <a16:colId xmlns:a16="http://schemas.microsoft.com/office/drawing/2014/main" val="2632306417"/>
                    </a:ext>
                  </a:extLst>
                </a:gridCol>
              </a:tblGrid>
              <a:tr h="10269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ghép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láy</a:t>
                      </a:r>
                      <a:r>
                        <a:rPr kumimoji="0" lang="en-US" sz="3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lắm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u="none" strike="noStrike" cap="none" normalizeH="0" baseline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7525" y="3069947"/>
            <a:ext cx="3480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18208" y="3069946"/>
            <a:ext cx="3261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57751" y="3069945"/>
            <a:ext cx="3480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9663" y="4056290"/>
            <a:ext cx="3480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vút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chót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vót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013B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0346" y="4056289"/>
            <a:ext cx="3261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013B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09889" y="4056288"/>
            <a:ext cx="3480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013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013B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9663" y="5009283"/>
            <a:ext cx="3480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6A39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70346" y="5009282"/>
            <a:ext cx="3261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6A39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09889" y="5009281"/>
            <a:ext cx="3480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vi-VN" sz="2800" b="1" dirty="0">
              <a:solidFill>
                <a:srgbClr val="6A39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8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99725" y="285436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7F87EA-CA4F-4633-A6BC-5BFBE13F18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44962" y="-276690"/>
            <a:ext cx="11791438" cy="2821108"/>
          </a:xfrm>
          <a:prstGeom prst="rect">
            <a:avLst/>
          </a:prstGeom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401421" y="996791"/>
            <a:ext cx="90785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CanUp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258959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053076" y="2441772"/>
            <a:ext cx="810127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i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i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3200" b="1" dirty="0">
                <a:solidFill>
                  <a:srgbClr val="258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b="1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b="0" dirty="0">
                <a:solidFill>
                  <a:srgbClr val="6A39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图片 2">
            <a:extLst>
              <a:ext uri="{FF2B5EF4-FFF2-40B4-BE49-F238E27FC236}">
                <a16:creationId xmlns:a16="http://schemas.microsoft.com/office/drawing/2014/main" id="{472CC2FA-84A8-47BA-B520-AB3A65E074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0" t="1659" r="12770" b="69386"/>
          <a:stretch/>
        </p:blipFill>
        <p:spPr>
          <a:xfrm>
            <a:off x="10154355" y="3805727"/>
            <a:ext cx="2237932" cy="2602304"/>
          </a:xfrm>
          <a:prstGeom prst="rect">
            <a:avLst/>
          </a:prstGeom>
        </p:spPr>
      </p:pic>
      <p:pic>
        <p:nvPicPr>
          <p:cNvPr id="17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156658" y="5239401"/>
            <a:ext cx="8936619" cy="1006997"/>
          </a:xfrm>
          <a:prstGeom prst="rect">
            <a:avLst/>
          </a:prstGeom>
        </p:spPr>
      </p:pic>
      <p:pic>
        <p:nvPicPr>
          <p:cNvPr id="18" name="图片 10">
            <a:extLst>
              <a:ext uri="{FF2B5EF4-FFF2-40B4-BE49-F238E27FC236}">
                <a16:creationId xmlns:a16="http://schemas.microsoft.com/office/drawing/2014/main" id="{3629FE9C-960A-473B-B9F3-6E7B8AB1A3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84699"/>
          <a:stretch/>
        </p:blipFill>
        <p:spPr>
          <a:xfrm>
            <a:off x="7071430" y="5239401"/>
            <a:ext cx="3702588" cy="100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AF65E89-1A30-47D8-A896-DA51BBAA46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175" y="1775791"/>
            <a:ext cx="7385206" cy="52113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6E6DA0-F4DB-4653-AB44-A344DB3806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77" y="203145"/>
            <a:ext cx="7103897" cy="501279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A968CCB-7696-4C85-B52A-532685B1DF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0" t="64301" r="35611" b="1638"/>
          <a:stretch/>
        </p:blipFill>
        <p:spPr>
          <a:xfrm>
            <a:off x="4295218" y="2147115"/>
            <a:ext cx="4553627" cy="42536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19678" y="261473"/>
            <a:ext cx="5125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Dặn</a:t>
            </a:r>
            <a:r>
              <a:rPr lang="en-US" sz="13800" b="1" dirty="0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13800" b="1" dirty="0" err="1">
                <a:solidFill>
                  <a:srgbClr val="3495B8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dò</a:t>
            </a:r>
            <a:endParaRPr lang="vi-VN" sz="13800" b="1" dirty="0">
              <a:solidFill>
                <a:srgbClr val="3495B8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04117" y="1775791"/>
            <a:ext cx="3719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Hoàn</a:t>
            </a:r>
            <a:r>
              <a:rPr lang="en-US" sz="6000" b="1" dirty="0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thành</a:t>
            </a:r>
            <a:r>
              <a:rPr lang="en-US" sz="6000" b="1" dirty="0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</a:p>
          <a:p>
            <a:pPr algn="ctr"/>
            <a:r>
              <a:rPr lang="en-US" sz="6000" b="1" dirty="0" err="1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bài</a:t>
            </a:r>
            <a:r>
              <a:rPr lang="en-US" sz="6000" b="1" dirty="0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CD144B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tập</a:t>
            </a:r>
            <a:endParaRPr lang="vi-VN" sz="6000" b="1" dirty="0">
              <a:solidFill>
                <a:srgbClr val="CD144B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4350" y="3411945"/>
            <a:ext cx="3150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Chuẩn</a:t>
            </a:r>
            <a:r>
              <a:rPr lang="en-US" sz="6000" b="1" dirty="0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bị</a:t>
            </a:r>
            <a:r>
              <a:rPr lang="en-US" sz="6000" b="1" dirty="0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bài</a:t>
            </a:r>
            <a:r>
              <a:rPr lang="en-US" sz="6000" b="1" dirty="0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 </a:t>
            </a:r>
            <a:r>
              <a:rPr lang="en-US" sz="6000" b="1" dirty="0" err="1">
                <a:solidFill>
                  <a:srgbClr val="EB5B0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UVN Ke Chuyen1" panose="03030602030607080B05" pitchFamily="66" charset="0"/>
              </a:rPr>
              <a:t>mới</a:t>
            </a:r>
            <a:endParaRPr lang="vi-VN" sz="6000" b="1" dirty="0">
              <a:solidFill>
                <a:srgbClr val="EB5B0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535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23003"/>
            <a:ext cx="12192000" cy="6858000"/>
            <a:chOff x="-7096259" y="-11591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39C1185-C448-4C49-B5E4-606FD037A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096259" y="-115910"/>
              <a:ext cx="12192000" cy="6858000"/>
            </a:xfrm>
            <a:prstGeom prst="rect">
              <a:avLst/>
            </a:prstGeom>
            <a:ln>
              <a:solidFill>
                <a:srgbClr val="FFD79C"/>
              </a:solidFill>
            </a:ln>
          </p:spPr>
        </p:pic>
        <p:sp>
          <p:nvSpPr>
            <p:cNvPr id="9" name="Oval 8"/>
            <p:cNvSpPr/>
            <p:nvPr/>
          </p:nvSpPr>
          <p:spPr>
            <a:xfrm>
              <a:off x="-1204657" y="1654935"/>
              <a:ext cx="1421452" cy="17740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41141" y="2780880"/>
            <a:ext cx="7760922" cy="2321203"/>
            <a:chOff x="2241141" y="2780880"/>
            <a:chExt cx="7760922" cy="2321203"/>
          </a:xfrm>
        </p:grpSpPr>
        <p:sp>
          <p:nvSpPr>
            <p:cNvPr id="7" name="文本框 3">
              <a:extLst>
                <a:ext uri="{FF2B5EF4-FFF2-40B4-BE49-F238E27FC236}">
                  <a16:creationId xmlns:a16="http://schemas.microsoft.com/office/drawing/2014/main" id="{E544C6E1-E503-460D-B842-B1767BABC942}"/>
                </a:ext>
              </a:extLst>
            </p:cNvPr>
            <p:cNvSpPr txBox="1"/>
            <p:nvPr/>
          </p:nvSpPr>
          <p:spPr>
            <a:xfrm>
              <a:off x="2241141" y="2793759"/>
              <a:ext cx="768579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b="1" dirty="0">
                  <a:ln>
                    <a:solidFill>
                      <a:schemeClr val="tx1"/>
                    </a:solidFill>
                  </a:ln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CHÚC CÁC CON HỌC TỐT</a:t>
              </a:r>
              <a:endParaRPr lang="zh-CN" altLang="en-US" sz="7200" b="1" dirty="0">
                <a:ln>
                  <a:solidFill>
                    <a:schemeClr val="tx1"/>
                  </a:solidFill>
                </a:ln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E544C6E1-E503-460D-B842-B1767BABC942}"/>
                </a:ext>
              </a:extLst>
            </p:cNvPr>
            <p:cNvSpPr txBox="1"/>
            <p:nvPr/>
          </p:nvSpPr>
          <p:spPr>
            <a:xfrm>
              <a:off x="2316269" y="2780880"/>
              <a:ext cx="768579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b="1" dirty="0">
                  <a:ln>
                    <a:solidFill>
                      <a:schemeClr val="tx1"/>
                    </a:solidFill>
                  </a:ln>
                  <a:solidFill>
                    <a:srgbClr val="69B4D1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CHÚC CÁC CON HỌC TỐT</a:t>
              </a:r>
              <a:endParaRPr lang="zh-CN" altLang="en-US" sz="7200" b="1" dirty="0">
                <a:ln>
                  <a:solidFill>
                    <a:schemeClr val="tx1"/>
                  </a:solidFill>
                </a:ln>
                <a:solidFill>
                  <a:srgbClr val="69B4D1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239F97-1E3E-4F93-BDA3-E9692D41F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r="15949"/>
          <a:stretch/>
        </p:blipFill>
        <p:spPr>
          <a:xfrm>
            <a:off x="-807988" y="0"/>
            <a:ext cx="12734945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94221" y="1455656"/>
            <a:ext cx="8118404" cy="1582912"/>
            <a:chOff x="1794221" y="1455656"/>
            <a:chExt cx="8118404" cy="1582912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1794221" y="1468908"/>
              <a:ext cx="80256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600" b="1" dirty="0"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KHỞI ĐỘNG</a:t>
              </a:r>
              <a:endParaRPr lang="zh-CN" altLang="en-US" sz="9600" b="1" dirty="0"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1886985" y="1455656"/>
              <a:ext cx="80256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600" b="1" dirty="0">
                  <a:ln>
                    <a:solidFill>
                      <a:schemeClr val="tx1"/>
                    </a:solidFill>
                  </a:ln>
                  <a:solidFill>
                    <a:srgbClr val="D27C15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KHỞI ĐỘNG</a:t>
              </a:r>
              <a:endParaRPr lang="zh-CN" altLang="en-US" sz="9600" b="1" dirty="0">
                <a:ln>
                  <a:solidFill>
                    <a:schemeClr val="tx1"/>
                  </a:solidFill>
                </a:ln>
                <a:solidFill>
                  <a:srgbClr val="D27C15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  <p:pic>
        <p:nvPicPr>
          <p:cNvPr id="11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411405" y="2445351"/>
            <a:ext cx="5569100" cy="461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0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421930" y="198115"/>
            <a:ext cx="10995949" cy="6202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6"/>
          <p:cNvSpPr>
            <a:spLocks noChangeArrowheads="1"/>
          </p:cNvSpPr>
          <p:nvPr/>
        </p:nvSpPr>
        <p:spPr bwMode="auto">
          <a:xfrm>
            <a:off x="801582" y="198115"/>
            <a:ext cx="4133016" cy="762259"/>
          </a:xfrm>
          <a:prstGeom prst="rect">
            <a:avLst/>
          </a:prstGeom>
          <a:noFill/>
          <a:ln>
            <a:noFill/>
          </a:ln>
        </p:spPr>
        <p:txBody>
          <a:bodyPr lIns="85980" tIns="42989" rIns="85980" bIns="42989">
            <a:spAutoFit/>
          </a:bodyPr>
          <a:lstStyle/>
          <a:p>
            <a:pPr defTabSz="1213529">
              <a:defRPr/>
            </a:pPr>
            <a:r>
              <a:rPr lang="en-US" altLang="zh-CN" sz="4389" b="1" dirty="0" err="1">
                <a:solidFill>
                  <a:srgbClr val="C00000"/>
                </a:solidFill>
                <a:latin typeface="UTM Magnesium" panose="02040603050506020204" pitchFamily="18" charset="0"/>
                <a:sym typeface="微软雅黑" pitchFamily="34" charset="-122"/>
              </a:rPr>
              <a:t>Khởi</a:t>
            </a:r>
            <a:r>
              <a:rPr lang="en-US" altLang="zh-CN" sz="4389" b="1" dirty="0">
                <a:solidFill>
                  <a:srgbClr val="C00000"/>
                </a:solidFill>
                <a:latin typeface="UTM Magnesium" panose="02040603050506020204" pitchFamily="18" charset="0"/>
                <a:sym typeface="微软雅黑" pitchFamily="34" charset="-122"/>
              </a:rPr>
              <a:t> </a:t>
            </a:r>
            <a:r>
              <a:rPr lang="en-US" altLang="zh-CN" sz="4389" b="1" dirty="0" err="1">
                <a:solidFill>
                  <a:srgbClr val="C00000"/>
                </a:solidFill>
                <a:latin typeface="UTM Magnesium" panose="02040603050506020204" pitchFamily="18" charset="0"/>
                <a:sym typeface="微软雅黑" pitchFamily="34" charset="-122"/>
              </a:rPr>
              <a:t>động</a:t>
            </a:r>
            <a:endParaRPr lang="zh-CN" altLang="en-US" sz="4389" b="1" dirty="0">
              <a:solidFill>
                <a:srgbClr val="C00000"/>
              </a:solidFill>
              <a:latin typeface="UTM Magnesium" panose="02040603050506020204" pitchFamily="18" charset="0"/>
              <a:sym typeface="微软雅黑" pitchFamily="34" charset="-122"/>
            </a:endParaRPr>
          </a:p>
        </p:txBody>
      </p:sp>
      <p:grpSp>
        <p:nvGrpSpPr>
          <p:cNvPr id="3" name="组合 15"/>
          <p:cNvGrpSpPr/>
          <p:nvPr/>
        </p:nvGrpSpPr>
        <p:grpSpPr>
          <a:xfrm>
            <a:off x="-2424" y="357415"/>
            <a:ext cx="804006" cy="443679"/>
            <a:chOff x="0" y="252065"/>
            <a:chExt cx="641111" cy="392113"/>
          </a:xfrm>
        </p:grpSpPr>
        <p:sp>
          <p:nvSpPr>
            <p:cNvPr id="4" name="矩形 59"/>
            <p:cNvSpPr>
              <a:spLocks noChangeArrowheads="1"/>
            </p:cNvSpPr>
            <p:nvPr/>
          </p:nvSpPr>
          <p:spPr bwMode="auto">
            <a:xfrm>
              <a:off x="0" y="252065"/>
              <a:ext cx="227013" cy="39211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1213529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endParaRPr lang="zh-CN" altLang="en-US" sz="1756">
                <a:solidFill>
                  <a:srgbClr val="FFFFFF"/>
                </a:solidFill>
              </a:endParaRPr>
            </a:p>
          </p:txBody>
        </p:sp>
        <p:sp>
          <p:nvSpPr>
            <p:cNvPr id="5" name="矩形 60"/>
            <p:cNvSpPr>
              <a:spLocks noChangeArrowheads="1"/>
            </p:cNvSpPr>
            <p:nvPr/>
          </p:nvSpPr>
          <p:spPr bwMode="auto">
            <a:xfrm>
              <a:off x="227013" y="252065"/>
              <a:ext cx="114300" cy="39211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1213529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endParaRPr lang="zh-CN" altLang="en-US" sz="1756">
                <a:solidFill>
                  <a:srgbClr val="FFFFFF"/>
                </a:solidFill>
              </a:endParaRPr>
            </a:p>
          </p:txBody>
        </p:sp>
        <p:sp>
          <p:nvSpPr>
            <p:cNvPr id="6" name="五边形 18"/>
            <p:cNvSpPr/>
            <p:nvPr userDrawn="1"/>
          </p:nvSpPr>
          <p:spPr>
            <a:xfrm>
              <a:off x="338378" y="254692"/>
              <a:ext cx="302733" cy="389486"/>
            </a:xfrm>
            <a:prstGeom prst="homePlat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383">
                <a:solidFill>
                  <a:prstClr val="white"/>
                </a:solidFill>
              </a:endParaRPr>
            </a:p>
          </p:txBody>
        </p:sp>
      </p:grpSp>
      <p:sp>
        <p:nvSpPr>
          <p:cNvPr id="7" name="矩形 1">
            <a:extLst>
              <a:ext uri="{FF2B5EF4-FFF2-40B4-BE49-F238E27FC236}">
                <a16:creationId xmlns:a16="http://schemas.microsoft.com/office/drawing/2014/main" id="{45B538FA-7BF2-4AD8-9D99-8999BE8B8C9E}"/>
              </a:ext>
            </a:extLst>
          </p:cNvPr>
          <p:cNvSpPr/>
          <p:nvPr/>
        </p:nvSpPr>
        <p:spPr>
          <a:xfrm>
            <a:off x="1492103" y="1202191"/>
            <a:ext cx="6781135" cy="2794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244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779" dirty="0">
                <a:solidFill>
                  <a:srgbClr val="FFFF00"/>
                </a:solidFill>
                <a:effectLst>
                  <a:glow rad="228600">
                    <a:srgbClr val="262626">
                      <a:satMod val="175000"/>
                      <a:alpha val="40000"/>
                    </a:srgbClr>
                  </a:glow>
                </a:effectLst>
                <a:latin typeface="UTM Fancy Full" panose="02040603050506020204" pitchFamily="18" charset="0"/>
              </a:rPr>
              <a:t>ĂN KHẾ</a:t>
            </a:r>
          </a:p>
          <a:p>
            <a:pPr algn="ctr" defTabSz="1212449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779" dirty="0">
                <a:solidFill>
                  <a:srgbClr val="FFFF00"/>
                </a:solidFill>
                <a:effectLst>
                  <a:glow rad="228600">
                    <a:srgbClr val="262626">
                      <a:satMod val="175000"/>
                      <a:alpha val="40000"/>
                    </a:srgbClr>
                  </a:glow>
                </a:effectLst>
                <a:latin typeface="UTM Fancy Full" panose="02040603050506020204" pitchFamily="18" charset="0"/>
              </a:rPr>
              <a:t>TRẢ VÀNG</a:t>
            </a:r>
            <a:endParaRPr lang="zh-CN" altLang="en-US" sz="8779" dirty="0">
              <a:solidFill>
                <a:srgbClr val="FFFF00"/>
              </a:solidFill>
              <a:effectLst>
                <a:glow rad="228600">
                  <a:srgbClr val="262626">
                    <a:satMod val="175000"/>
                    <a:alpha val="40000"/>
                  </a:srgbClr>
                </a:glow>
              </a:effectLst>
              <a:latin typeface="UTM Fancy Full" panose="02040603050506020204" pitchFamily="18" charset="0"/>
            </a:endParaRPr>
          </a:p>
        </p:txBody>
      </p:sp>
      <p:pic>
        <p:nvPicPr>
          <p:cNvPr id="8" name="图片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4" b="-52"/>
          <a:stretch/>
        </p:blipFill>
        <p:spPr>
          <a:xfrm flipH="1">
            <a:off x="7702839" y="-43702"/>
            <a:ext cx="4206893" cy="6843043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D3CC5C79-7874-4798-9E53-C81E20C1A7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708" y="3758505"/>
            <a:ext cx="5800609" cy="326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7296 -0.07055 L -0.87296 -0.07055 C -0.86855 -0.05526 -0.86218 -0.03057 -0.85646 -0.01411 C -0.85091 0.00176 -0.85238 -0.00676 -0.84454 0.00999 C -0.82658 0.0482 -0.84536 0.01793 -0.8176 0.06643 C -0.79196 0.1117 -0.77661 0.13198 -0.74608 0.17137 C -0.72877 0.19371 -0.71064 0.21487 -0.69089 0.23045 C -0.66786 0.24897 -0.6094 0.26749 -0.5983 0.27072 C -0.48742 0.30452 -0.5338 0.29188 -0.4595 0.31128 L -0.29523 0.3057 C -0.2838 0.30511 -0.2722 0.30247 -0.26094 0.29776 C -0.24787 0.29218 -0.22469 0.27131 -0.21309 0.26014 C -0.2046 0.25161 -0.19578 0.24338 -0.18778 0.2331 C -0.16933 0.20929 -0.15104 0.18489 -0.13406 0.15785 C -0.12998 0.15167 -0.12639 0.14462 -0.12214 0.13903 C -0.11887 0.13462 -0.11479 0.13257 -0.11169 0.12816 C -0.10271 0.11581 -0.06907 0.06173 -0.06384 0.04762 C -0.06188 0.04233 -0.06009 0.03645 -0.05797 0.03145 C -0.05666 0.02851 -0.05503 0.02586 -0.05339 0.02351 C -0.04703 0.01352 -0.04752 0.01999 -0.04752 0.01264 L -0.04752 0.01264 " pathEditMode="relative" ptsTypes="AAAAAAAAAAAAAAAAAAAAA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utoUpdateAnimBg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79" y="5150768"/>
            <a:ext cx="12205379" cy="1745812"/>
          </a:xfrm>
          <a:prstGeom prst="rect">
            <a:avLst/>
          </a:prstGeom>
        </p:spPr>
      </p:pic>
      <p:pic>
        <p:nvPicPr>
          <p:cNvPr id="3" name="图片 7">
            <a:extLst>
              <a:ext uri="{FF2B5EF4-FFF2-40B4-BE49-F238E27FC236}">
                <a16:creationId xmlns:a16="http://schemas.microsoft.com/office/drawing/2014/main" id="{FD968BE6-B19A-4032-BCE0-382D3593B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842" y="805948"/>
            <a:ext cx="2963277" cy="4890759"/>
          </a:xfrm>
          <a:prstGeom prst="rect">
            <a:avLst/>
          </a:prstGeom>
        </p:spPr>
      </p:pic>
      <p:pic>
        <p:nvPicPr>
          <p:cNvPr id="4" name="晚会暖场音乐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9972" y="350704"/>
            <a:ext cx="764489" cy="764489"/>
          </a:xfrm>
          <a:prstGeom prst="rect">
            <a:avLst/>
          </a:prstGeom>
        </p:spPr>
      </p:pic>
      <p:pic>
        <p:nvPicPr>
          <p:cNvPr id="5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357">
            <a:off x="3860707" y="2470929"/>
            <a:ext cx="5246482" cy="22397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D6524D-8F70-4C69-AEC0-FD2021E3F4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0795">
            <a:off x="716164" y="794574"/>
            <a:ext cx="1917207" cy="191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6D7DC6-FC96-4250-B5F2-41504E3F6B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0795">
            <a:off x="-549607" y="1018704"/>
            <a:ext cx="1917207" cy="19172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0328D8-CB79-4981-BA48-99CFB7ABB1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0795">
            <a:off x="988974" y="2185019"/>
            <a:ext cx="1917207" cy="19172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9CE6BB-047F-4454-BFBC-28347CFEAA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55" y="3888433"/>
            <a:ext cx="2813397" cy="2813397"/>
          </a:xfrm>
          <a:prstGeom prst="rect">
            <a:avLst/>
          </a:pr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8ED4B170-36D5-49E5-AD02-60659C1F4F0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4" b="-52"/>
          <a:stretch/>
        </p:blipFill>
        <p:spPr>
          <a:xfrm>
            <a:off x="7936354" y="42555"/>
            <a:ext cx="3747367" cy="609556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E81F7DA-43ED-4C57-8A34-C1209853062B}"/>
              </a:ext>
            </a:extLst>
          </p:cNvPr>
          <p:cNvGrpSpPr/>
          <p:nvPr/>
        </p:nvGrpSpPr>
        <p:grpSpPr>
          <a:xfrm>
            <a:off x="2603705" y="1016512"/>
            <a:ext cx="5049537" cy="4136415"/>
            <a:chOff x="2843802" y="435212"/>
            <a:chExt cx="4026480" cy="32983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8ED9C50-F650-4CE1-8328-3DE6F853F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4" t="16577" r="10460" b="14714"/>
            <a:stretch/>
          </p:blipFill>
          <p:spPr>
            <a:xfrm>
              <a:off x="2843802" y="435212"/>
              <a:ext cx="4026480" cy="329836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C66F81-3D6F-42D6-A288-C86FE7DCAB9E}"/>
                </a:ext>
              </a:extLst>
            </p:cNvPr>
            <p:cNvSpPr txBox="1"/>
            <p:nvPr/>
          </p:nvSpPr>
          <p:spPr>
            <a:xfrm>
              <a:off x="3584900" y="1610811"/>
              <a:ext cx="2960805" cy="1458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643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sz="5643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5643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từ</a:t>
              </a:r>
              <a:r>
                <a:rPr lang="en-US" sz="5643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5643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là</a:t>
              </a:r>
              <a:r>
                <a:rPr lang="en-US" sz="5643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5643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gì</a:t>
              </a:r>
              <a:r>
                <a:rPr lang="en-US" sz="5643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2EE3CC8-5626-4C72-A0E1-14EF1C505B2D}"/>
              </a:ext>
            </a:extLst>
          </p:cNvPr>
          <p:cNvGrpSpPr/>
          <p:nvPr/>
        </p:nvGrpSpPr>
        <p:grpSpPr>
          <a:xfrm flipH="1">
            <a:off x="3160636" y="-85438"/>
            <a:ext cx="5745598" cy="4706605"/>
            <a:chOff x="2026623" y="531795"/>
            <a:chExt cx="4026480" cy="329836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89F0D1-02B7-4F3E-9522-3E2EFD106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4" t="16577" r="10460" b="14714"/>
            <a:stretch/>
          </p:blipFill>
          <p:spPr>
            <a:xfrm>
              <a:off x="2026623" y="531795"/>
              <a:ext cx="4026480" cy="329836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D66B92-A397-4DC7-A800-A29CE92D9926}"/>
                </a:ext>
              </a:extLst>
            </p:cNvPr>
            <p:cNvSpPr txBox="1"/>
            <p:nvPr/>
          </p:nvSpPr>
          <p:spPr>
            <a:xfrm>
              <a:off x="2994135" y="1420183"/>
              <a:ext cx="2719415" cy="2005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sz="36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từ</a:t>
              </a:r>
              <a:r>
                <a:rPr lang="en-US" sz="36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là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những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từ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miêu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tả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đặc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điểm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hoặc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chất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của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sự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vật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hoạt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động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,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trạng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thái</a:t>
              </a:r>
              <a:r>
                <a: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,…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46E2E57-9DDA-41BC-957B-43A5D80860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95952">
            <a:off x="3282155" y="5487715"/>
            <a:ext cx="2037079" cy="170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DF870F7-4D35-44ED-9DF8-6B8C10EB9469}"/>
              </a:ext>
            </a:extLst>
          </p:cNvPr>
          <p:cNvGrpSpPr/>
          <p:nvPr/>
        </p:nvGrpSpPr>
        <p:grpSpPr>
          <a:xfrm>
            <a:off x="2792768" y="1115193"/>
            <a:ext cx="5318219" cy="4136415"/>
            <a:chOff x="2843802" y="435212"/>
            <a:chExt cx="4026480" cy="329836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66A3CF0-3754-433C-889A-1AD09C6699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4" t="16577" r="10460" b="14714"/>
            <a:stretch/>
          </p:blipFill>
          <p:spPr>
            <a:xfrm>
              <a:off x="2843802" y="435212"/>
              <a:ext cx="4026480" cy="329836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5958E4-C7F2-4B9B-9E50-2B5E4BF95090}"/>
                </a:ext>
              </a:extLst>
            </p:cNvPr>
            <p:cNvSpPr txBox="1"/>
            <p:nvPr/>
          </p:nvSpPr>
          <p:spPr>
            <a:xfrm>
              <a:off x="3401378" y="1839603"/>
              <a:ext cx="3378246" cy="1150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Lấy</a:t>
              </a:r>
              <a:r>
                <a:rPr lang="en-US" sz="4389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ví</a:t>
              </a:r>
              <a:r>
                <a:rPr lang="en-US" sz="4389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dụ</a:t>
              </a:r>
              <a:r>
                <a:rPr lang="en-US" sz="4389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về</a:t>
              </a:r>
              <a:r>
                <a:rPr lang="en-US" sz="4389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sz="4389" b="1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4389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từ</a:t>
              </a:r>
              <a:endParaRPr lang="en-US" sz="4389" b="1" dirty="0">
                <a:solidFill>
                  <a:prstClr val="black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B2ABC-7E48-4BDA-8024-8FFE3AAEF193}"/>
              </a:ext>
            </a:extLst>
          </p:cNvPr>
          <p:cNvGrpSpPr/>
          <p:nvPr/>
        </p:nvGrpSpPr>
        <p:grpSpPr>
          <a:xfrm flipH="1">
            <a:off x="3134728" y="58559"/>
            <a:ext cx="5745598" cy="4706604"/>
            <a:chOff x="4327445" y="535901"/>
            <a:chExt cx="4026480" cy="329836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7F6ABEE-8194-4163-9F86-5E30EF4BA3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4" t="16577" r="10460" b="14714"/>
            <a:stretch/>
          </p:blipFill>
          <p:spPr>
            <a:xfrm>
              <a:off x="4327445" y="535901"/>
              <a:ext cx="4026480" cy="329836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1B1D45-5C2C-41ED-9CC3-FA611BE26D56}"/>
                </a:ext>
              </a:extLst>
            </p:cNvPr>
            <p:cNvSpPr txBox="1"/>
            <p:nvPr/>
          </p:nvSpPr>
          <p:spPr>
            <a:xfrm>
              <a:off x="5118053" y="1503372"/>
              <a:ext cx="3114335" cy="1687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762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Tính</a:t>
              </a:r>
              <a:r>
                <a:rPr lang="en-US" sz="3762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762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từ</a:t>
              </a:r>
              <a:r>
                <a:rPr lang="vi-VN" sz="3762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:</a:t>
              </a:r>
              <a:endParaRPr lang="en-US" sz="3762" dirty="0">
                <a:solidFill>
                  <a:prstClr val="black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endParaRPr>
            </a:p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-</a:t>
              </a:r>
              <a:r>
                <a:rPr lang="en-US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  </a:t>
              </a:r>
              <a:r>
                <a:rPr lang="vi-VN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762" dirty="0" err="1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Đỏ</a:t>
              </a:r>
              <a:endParaRPr lang="vi-VN" sz="3762" dirty="0">
                <a:solidFill>
                  <a:srgbClr val="C00000">
                    <a:lumMod val="75000"/>
                  </a:srgb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endParaRPr>
            </a:p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  </a:t>
              </a:r>
              <a:r>
                <a:rPr lang="vi-VN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- </a:t>
              </a:r>
              <a:r>
                <a:rPr lang="en-US" sz="3762" dirty="0" err="1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Gầy</a:t>
              </a:r>
              <a:r>
                <a:rPr lang="en-US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762" dirty="0" err="1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gò</a:t>
              </a:r>
              <a:endParaRPr lang="vi-VN" sz="3762" dirty="0">
                <a:solidFill>
                  <a:srgbClr val="C00000">
                    <a:lumMod val="75000"/>
                  </a:srgb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endParaRPr>
            </a:p>
            <a:p>
              <a:pPr algn="ctr" defTabSz="121244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vi-VN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- </a:t>
              </a:r>
              <a:r>
                <a:rPr lang="en-US" sz="3762" dirty="0" err="1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Vui</a:t>
              </a:r>
              <a:r>
                <a:rPr lang="en-US" sz="3762" dirty="0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762" dirty="0" err="1">
                  <a:solidFill>
                    <a:srgbClr val="C00000">
                      <a:lumMod val="75000"/>
                    </a:srgbClr>
                  </a:solidFill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rPr>
                <a:t>vẻ</a:t>
              </a:r>
              <a:endParaRPr lang="vi-VN" sz="3762" dirty="0">
                <a:solidFill>
                  <a:srgbClr val="C00000">
                    <a:lumMod val="75000"/>
                  </a:srgb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966B894-8C18-43A5-80F7-8942B2BDC5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7320">
            <a:off x="5233323" y="5739680"/>
            <a:ext cx="1548409" cy="129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02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74 -0.57966 L 0.29474 -0.57937 C 0.28168 -0.58466 0.26878 -0.58965 0.25588 -0.59348 C 0.2353 -0.59965 0.22306 -0.59965 0.20183 -0.60141 C 0.17489 -0.60053 0.09683 -0.59965 0.06483 -0.59348 C 0.04115 -0.58907 0.02596 -0.58142 0.0049 -0.57172 C -0.00343 -0.5629 -0.01241 -0.55556 -0.02025 -0.54497 C -0.03184 -0.52969 -0.04295 -0.51235 -0.05323 -0.49412 C -0.07756 -0.45121 -0.08524 -0.43592 -0.09945 -0.38654 C -0.10287 -0.37449 -0.10598 -0.36214 -0.10826 -0.34891 C -0.11153 -0.32863 -0.11316 -0.30776 -0.11561 -0.28718 C -0.11953 -0.21781 -0.12198 -0.20547 -0.11414 -0.12052 C -0.11251 -0.10259 -0.10794 -0.08583 -0.10385 -0.06937 C -0.10124 -0.0582 -0.09732 -0.04733 -0.0934 -0.03704 C -0.08328 -0.01029 -0.06907 0.01558 -0.05176 0.02734 C -0.04115 0.03439 -0.03086 0.04233 -0.02025 0.04879 C 0.00963 0.06672 0.01764 0.07231 0.04833 0.07025 C 0.05193 0.07025 0.05536 0.06672 0.05878 0.06496 L 0.05878 0.06526 " pathEditMode="relative" rAng="0" ptsTypes="AAAAAAAAAAAAAAAAAAA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5" y="314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1535E-6 -1.505E-6 L 1.51535E-6 0.0003 C 0.01535 0.05144 0.01192 0.04733 0.0289 0.08378 C 0.0307 0.0876 0.03249 0.09201 0.03511 0.09495 C 0.03723 0.09789 0.04017 0.09818 0.04278 0.10053 C 0.04588 0.10376 0.0485 0.10847 0.05176 0.1117 C 0.06123 0.12111 0.09471 0.14374 0.09781 0.14521 C 0.10271 0.14786 0.10777 0.15197 0.113 0.15373 C 0.13782 0.16226 0.1468 0.15756 0.17423 0.16461 C 0.18795 0.16873 0.20166 0.17402 0.21554 0.17607 L 0.23383 0.17872 L 0.25522 0.18166 C 0.30111 0.18871 0.23106 0.1796 0.29343 0.18754 C 0.32005 0.18607 0.3465 0.18783 0.37296 0.1843 C 0.39288 0.18195 0.43403 0.17078 0.45852 0.16197 C 0.47599 0.15579 0.49347 0.15109 0.51061 0.14256 C 0.55291 0.1214 0.50016 0.14903 0.54572 0.12022 C 0.55127 0.1167 0.55699 0.11493 0.56254 0.1117 C 0.57887 0.10259 0.5952 0.09318 0.61136 0.08378 C 0.62067 0.07819 0.62998 0.07349 0.63896 0.06673 C 0.6468 0.06144 0.65431 0.05526 0.66198 0.04997 C 0.67913 0.03851 0.69693 0.0291 0.71391 0.01676 L 0.7629 -0.01969 C 0.76796 -0.02381 0.77351 -0.02587 0.77808 -0.03116 C 0.7807 -0.0338 0.78298 -0.03704 0.78592 -0.03939 C 0.79392 -0.04585 0.80209 -0.05056 0.81025 -0.05614 C 0.81581 -0.05996 0.82168 -0.0629 0.82707 -0.06731 C 0.83164 -0.07113 0.83622 -0.07554 0.84079 -0.07848 C 0.84438 -0.08083 0.84797 -0.08172 0.85157 -0.08436 C 0.85712 -0.08789 0.85761 -0.08995 0.86234 -0.09524 C 0.86577 -0.09935 0.86936 -0.10317 0.87296 -0.1067 C 0.88569 -0.11728 0.87835 -0.10699 0.88814 -0.11758 C 0.8888 -0.11846 0.88912 -0.11934 0.88994 -0.12022 L 0.88994 -0.11993 " pathEditMode="relative" rAng="0" ptsTypes="AAAAAAAAAAAAAAAAAAAAAAAAAAAAAAAAAA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97" y="33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948 -0.4213 C 0.34401 -0.43611 0.32526 -0.45116 0.31862 -0.45116 C 0.27696 -0.45116 0.23412 -0.21389 0.23412 0.02407 C 0.23412 -0.0956 0.21276 -0.21343 0.19271 -0.21343 C 0.17136 -0.21343 0.15118 -0.09375 0.15118 0.02407 C 0.15118 -0.03472 0.1405 -0.0956 0.12969 -0.0956 C 0.11901 -0.0956 0.10821 -0.03704 0.10821 0.02407 C 0.10821 -0.00625 0.103 -0.03472 0.09766 -0.03472 C 0.09232 -0.03472 0.08685 -0.0044 0.08685 0.02407 C 0.08685 0.00879 0.08425 -0.00625 0.08165 -0.00625 C 0.08034 -0.00625 0.07644 0.00879 0.07644 0.02407 C 0.07644 0.0162 0.07513 0.00879 0.07383 0.00879 C 0.07383 0.00694 0.07123 0.01667 0.07123 0.02407 C 0.07123 0.01991 0.07123 0.0162 0.06993 0.0162 C 0.06993 0.01782 0.06862 0.01991 0.06862 0.02407 C 0.06862 0.02245 0.06862 0.01991 0.06862 0.01829 C 0.06732 0.01829 0.06732 0.01991 0.06732 0.02245 C 0.06602 0.02245 0.06602 0.0206 0.06602 0.01829 C 0.06472 0.01829 0.06472 0.01991 0.06472 0.02245 " pathEditMode="relative" rAng="0" ptsTypes="AAAAAAAAAAAAAAAAAAA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5" y="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894E-6 8.93592E-7 L 4.72894E-6 0.00029 C 0.0044 0.0147 0.03216 0.11082 0.04017 0.12346 C 0.04425 0.12963 0.04833 0.1358 0.05209 0.14227 C 0.05731 0.15109 0.06123 0.16196 0.06711 0.16902 C 0.08246 0.18754 0.09634 0.20488 0.11332 0.22016 C 0.11838 0.22457 0.12328 0.22957 0.12834 0.23369 C 0.14581 0.24779 0.17259 0.2619 0.18794 0.26866 L 0.23726 0.29012 C 0.24379 0.29277 0.25 0.29747 0.25669 0.29806 L 0.28053 0.3007 L 0.30143 0.30335 L 0.32838 0.30629 L 0.47615 0.3007 C 0.48807 0.30012 0.5 0.29835 0.51192 0.29541 C 0.53641 0.28924 0.56107 0.28424 0.58507 0.27396 C 0.68909 0.22957 0.60565 0.26719 0.66721 0.23633 C 0.69121 0.22428 0.71097 0.21781 0.73432 0.19871 C 0.73987 0.1943 0.74526 0.18989 0.75081 0.18518 C 0.75571 0.18107 0.76061 0.17578 0.76567 0.17166 C 0.77106 0.16755 0.77678 0.1649 0.78216 0.16108 C 0.78902 0.15608 0.80437 0.14315 0.81041 0.13698 C 0.81368 0.13374 0.81646 0.12963 0.81939 0.1261 C 0.84291 0.09935 0.81156 0.13521 0.83442 0.11258 C 0.83752 0.10964 0.84323 0.102 0.84323 0.10229 L 0.84323 0.102 " pathEditMode="relative" rAng="0" ptsTypes="AAAAAAAAAAAAAAAAAAAAAAAAAA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62" y="15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945 -0.42123 C 0.34406 -0.43622 0.32528 -0.45121 0.31858 -0.45121 C 0.27695 -0.45121 0.23416 -0.214 0.23416 0.0241 C 0.23416 -0.09554 0.21277 -0.21341 0.19269 -0.21341 C 0.1713 -0.21341 0.15121 -0.09377 0.15121 0.0241 C 0.15121 -0.03469 0.14043 -0.09554 0.12966 -0.09554 C 0.11904 -0.09554 0.10826 -0.03704 0.10826 0.0241 C 0.10826 -0.00618 0.10304 -0.03469 0.09765 -0.03469 C 0.09226 -0.03469 0.08687 -0.00441 0.08687 0.0241 C 0.08687 0.00881 0.08426 -0.00618 0.08165 -0.00618 C 0.08034 -0.00618 0.07642 0.00881 0.07642 0.0241 C 0.07642 0.01616 0.07512 0.00881 0.07381 0.00881 C 0.07381 0.00705 0.0712 0.01675 0.0712 0.0241 C 0.0712 0.01998 0.0712 0.01616 0.06989 0.01616 C 0.06989 0.01793 0.06858 0.01998 0.06858 0.0241 C 0.06858 0.02234 0.06858 0.01998 0.06858 0.01822 C 0.06728 0.01822 0.06728 0.01998 0.06728 0.02234 C 0.06597 0.02234 0.06597 0.02057 0.06597 0.01822 C 0.06467 0.01822 0.06467 0.01998 0.06467 0.02234 " pathEditMode="relative" rAng="0" ptsTypes="AAAAAAAAAAAAAAAAAAA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39" y="207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6" numSld="999" showWhenStopped="0">
                <p:cTn id="1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22373" y="960466"/>
            <a:ext cx="6894373" cy="44357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0932D90-BF1F-46A3-A430-FC72715840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5" t="9789" r="12468"/>
          <a:stretch/>
        </p:blipFill>
        <p:spPr>
          <a:xfrm>
            <a:off x="6146125" y="671332"/>
            <a:ext cx="6667018" cy="6186668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6A5AB9B1-3C79-48D0-879E-145E3B45FEF1}"/>
              </a:ext>
            </a:extLst>
          </p:cNvPr>
          <p:cNvGrpSpPr/>
          <p:nvPr/>
        </p:nvGrpSpPr>
        <p:grpSpPr>
          <a:xfrm>
            <a:off x="3213376" y="1622673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22097C6B-A4CC-455E-9FF7-D4EAFD9F4C7B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62E8F4A4-5427-425C-AD42-B6AC967ACD8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50312" y="1950102"/>
            <a:ext cx="4422308" cy="2800767"/>
            <a:chOff x="1250312" y="1950102"/>
            <a:chExt cx="4422308" cy="2800767"/>
          </a:xfrm>
        </p:grpSpPr>
        <p:sp>
          <p:nvSpPr>
            <p:cNvPr id="12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1250312" y="1950102"/>
              <a:ext cx="4349002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281E17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NHẬN XÉT</a:t>
              </a:r>
              <a:endParaRPr lang="zh-CN" altLang="en-US" sz="8800" b="1" dirty="0">
                <a:solidFill>
                  <a:srgbClr val="281E17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  <p:sp>
          <p:nvSpPr>
            <p:cNvPr id="14" name="文本框 3">
              <a:extLst>
                <a:ext uri="{FF2B5EF4-FFF2-40B4-BE49-F238E27FC236}">
                  <a16:creationId xmlns:a16="http://schemas.microsoft.com/office/drawing/2014/main" id="{2AE41D63-B7D2-4BAF-ABDA-B975BBD537FF}"/>
                </a:ext>
              </a:extLst>
            </p:cNvPr>
            <p:cNvSpPr txBox="1"/>
            <p:nvPr/>
          </p:nvSpPr>
          <p:spPr>
            <a:xfrm>
              <a:off x="1323618" y="1950102"/>
              <a:ext cx="4349002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57C647"/>
                  </a:solidFill>
                  <a:latin typeface="UTM Cooper Black" panose="02040603050506020204" pitchFamily="18" charset="0"/>
                  <a:ea typeface="字魂17号-萌趣果冻体" panose="02000000000000000000" pitchFamily="2" charset="-122"/>
                </a:rPr>
                <a:t>NHẬN XÉT</a:t>
              </a:r>
              <a:endParaRPr lang="zh-CN" altLang="en-US" sz="8800" b="1" dirty="0">
                <a:solidFill>
                  <a:srgbClr val="57C647"/>
                </a:solidFill>
                <a:latin typeface="UTM Cooper Black" panose="02040603050506020204" pitchFamily="18" charset="0"/>
                <a:ea typeface="字魂17号-萌趣果冻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30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361538" y="484809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2291" y="1252639"/>
            <a:ext cx="6773983" cy="2585323"/>
          </a:xfrm>
          <a:prstGeom prst="rect">
            <a:avLst/>
          </a:prstGeom>
          <a:solidFill>
            <a:srgbClr val="FFD79C"/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a)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b)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trăng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c)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tinh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</p:txBody>
      </p:sp>
      <p:pic>
        <p:nvPicPr>
          <p:cNvPr id="13" name="图片 17">
            <a:extLst>
              <a:ext uri="{FF2B5EF4-FFF2-40B4-BE49-F238E27FC236}">
                <a16:creationId xmlns:a16="http://schemas.microsoft.com/office/drawing/2014/main" id="{3B011F0E-3DFA-442A-858E-F6563E2AE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8406" y="-459690"/>
            <a:ext cx="5029836" cy="47103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6209" y="1072282"/>
            <a:ext cx="39806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1.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chỉ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đặc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điểm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của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trong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những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câu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sau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có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gì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đặc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biệt</a:t>
            </a:r>
            <a:r>
              <a:rPr lang="en-US" sz="2800" dirty="0">
                <a:solidFill>
                  <a:srgbClr val="6A3906"/>
                </a:solidFill>
                <a:latin typeface="UTM Cooper Black" panose="02040603050506020204" pitchFamily="18" charset="0"/>
              </a:rPr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42143" y="1252640"/>
            <a:ext cx="6672919" cy="2585323"/>
          </a:xfrm>
          <a:prstGeom prst="rect">
            <a:avLst/>
          </a:prstGeom>
          <a:solidFill>
            <a:srgbClr val="FFD79C"/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a)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b)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trăng</a:t>
            </a:r>
            <a:r>
              <a:rPr lang="en-US" sz="3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c)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tinh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id="{21F93B8D-6049-47E0-8859-EDDC329983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t="68667" r="60506"/>
          <a:stretch/>
        </p:blipFill>
        <p:spPr>
          <a:xfrm>
            <a:off x="9011478" y="4250692"/>
            <a:ext cx="3878405" cy="279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5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-22978" y="0"/>
            <a:ext cx="6380360" cy="33385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17293" y="1268852"/>
            <a:ext cx="6773983" cy="402648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a)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b)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trăng</a:t>
            </a:r>
            <a:r>
              <a:rPr lang="en-US" sz="3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c)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này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6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 </a:t>
            </a:r>
            <a:r>
              <a:rPr lang="en-US" sz="36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UTM Cooper Black" panose="02040603050506020204" pitchFamily="18" charset="0"/>
              </a:rPr>
              <a:t>tinh</a:t>
            </a:r>
            <a:r>
              <a:rPr lang="en-US" sz="3600" dirty="0">
                <a:solidFill>
                  <a:srgbClr val="6A3906"/>
                </a:solidFill>
                <a:latin typeface="UTM Cooper Black" panose="02040603050506020204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303061"/>
            <a:ext cx="47846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Mức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độ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của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trong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những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câu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sau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có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gì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khác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nhau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7339299" y="2545476"/>
            <a:ext cx="398802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Mức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độ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trắng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trung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bình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UTM Daxline Medium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44849" y="3895038"/>
            <a:ext cx="309502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Mức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độ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trắng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thấp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UTM Daxline Medium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04285" y="5295339"/>
            <a:ext cx="298168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Mức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độ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trắng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Daxline Medium" panose="02040603050506020204" pitchFamily="18" charset="0"/>
              </a:rPr>
              <a:t>cao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UTM Daxline Medium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7496" y="322532"/>
            <a:ext cx="48768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Em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có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nhận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xét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gì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về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các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từ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chỉ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đặc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điểm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của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tờ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rgbClr val="6A3906"/>
                </a:solidFill>
                <a:latin typeface="UTM Cooper Black" panose="02040603050506020204" pitchFamily="18" charset="0"/>
              </a:rPr>
              <a:t>giấy</a:t>
            </a:r>
            <a:r>
              <a:rPr lang="en-US" sz="3200" dirty="0">
                <a:solidFill>
                  <a:srgbClr val="6A3906"/>
                </a:solidFill>
                <a:latin typeface="UTM Cooper Black" panose="02040603050506020204" pitchFamily="18" charset="0"/>
              </a:rPr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02898" y="1872721"/>
            <a:ext cx="188837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TM Daxline Medium" panose="02040603050506020204" pitchFamily="18" charset="0"/>
              </a:rPr>
              <a:t>TỪ ĐƠN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383135" y="3311448"/>
            <a:ext cx="188837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TM Daxline Medium" panose="02040603050506020204" pitchFamily="18" charset="0"/>
              </a:rPr>
              <a:t>TỪ LÁY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135394" y="4679194"/>
            <a:ext cx="188837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TM Daxline Medium" panose="02040603050506020204" pitchFamily="18" charset="0"/>
              </a:rPr>
              <a:t>TỪ GHÉP</a:t>
            </a: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472CC2FA-84A8-47BA-B520-AB3A65E074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0" t="1659" r="12770" b="69386"/>
          <a:stretch/>
        </p:blipFill>
        <p:spPr>
          <a:xfrm>
            <a:off x="284935" y="3311448"/>
            <a:ext cx="3074728" cy="357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7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5" grpId="1"/>
      <p:bldP spid="8" grpId="0" animBg="1"/>
      <p:bldP spid="9" grpId="0" animBg="1"/>
      <p:bldP spid="10" grpId="0" animBg="1"/>
      <p:bldP spid="12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605742" y="439838"/>
            <a:ext cx="10995949" cy="596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449">
            <a:off x="188307" y="-2756779"/>
            <a:ext cx="11944516" cy="98231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41054" y="1751526"/>
            <a:ext cx="53006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ban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đầu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có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thể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tạo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ra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các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ghép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từ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láy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để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thể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hiện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mức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độ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đặc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điểm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tính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chất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của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sự</a:t>
            </a:r>
            <a:r>
              <a:rPr lang="en-US" sz="2800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vật</a:t>
            </a:r>
            <a:endParaRPr lang="vi-VN" sz="2800" dirty="0">
              <a:solidFill>
                <a:srgbClr val="350D0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1054" y="3552943"/>
            <a:ext cx="5544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Ví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dụ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: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trăng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,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trắng</a:t>
            </a:r>
            <a:r>
              <a:rPr lang="en-US" sz="2800" i="1" dirty="0">
                <a:solidFill>
                  <a:srgbClr val="350D0D"/>
                </a:solidFill>
                <a:latin typeface="UTM Cooper Black" panose="02040603050506020204" pitchFamily="18" charset="0"/>
              </a:rPr>
              <a:t> </a:t>
            </a:r>
            <a:r>
              <a:rPr lang="en-US" sz="2800" i="1" dirty="0" err="1">
                <a:solidFill>
                  <a:srgbClr val="350D0D"/>
                </a:solidFill>
                <a:latin typeface="UTM Cooper Black" panose="02040603050506020204" pitchFamily="18" charset="0"/>
              </a:rPr>
              <a:t>tinh</a:t>
            </a:r>
            <a:endParaRPr lang="vi-VN" sz="2800" i="1" dirty="0">
              <a:solidFill>
                <a:srgbClr val="350D0D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3977BDD-A5C5-4FC7-A4BA-F90BB8FB3B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8289" r="718" b="4445"/>
          <a:stretch/>
        </p:blipFill>
        <p:spPr>
          <a:xfrm>
            <a:off x="8427107" y="3432313"/>
            <a:ext cx="4026536" cy="377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8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9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1285</Words>
  <Application>Microsoft Office PowerPoint</Application>
  <PresentationFormat>Widescreen</PresentationFormat>
  <Paragraphs>127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UTM Daxline Medium</vt:lpstr>
      <vt:lpstr>Arial</vt:lpstr>
      <vt:lpstr>等线</vt:lpstr>
      <vt:lpstr>UTM Magnesium</vt:lpstr>
      <vt:lpstr>#9Slide03 Arima Madurai Black</vt:lpstr>
      <vt:lpstr>UTM Cooper Black</vt:lpstr>
      <vt:lpstr>UTM Fancy Full</vt:lpstr>
      <vt:lpstr>Times New Roman</vt:lpstr>
      <vt:lpstr>UVN Ke Chuyen1</vt:lpstr>
      <vt:lpstr>Calibri</vt:lpstr>
      <vt:lpstr>UVN Bach Tuyet Nang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ltvc l4</dc:title>
  <dc:creator>Khanh Huyen</dc:creator>
  <cp:keywords>MNT</cp:keywords>
  <cp:lastModifiedBy>Lan Anh Dương</cp:lastModifiedBy>
  <cp:revision>209</cp:revision>
  <dcterms:created xsi:type="dcterms:W3CDTF">2019-03-29T12:25:33Z</dcterms:created>
  <dcterms:modified xsi:type="dcterms:W3CDTF">2023-07-21T07:32:52Z</dcterms:modified>
</cp:coreProperties>
</file>