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64" r:id="rId3"/>
    <p:sldMasterId id="2147483682" r:id="rId4"/>
  </p:sldMasterIdLst>
  <p:notesMasterIdLst>
    <p:notesMasterId r:id="rId30"/>
  </p:notesMasterIdLst>
  <p:sldIdLst>
    <p:sldId id="256" r:id="rId5"/>
    <p:sldId id="257" r:id="rId6"/>
    <p:sldId id="258" r:id="rId7"/>
    <p:sldId id="259" r:id="rId8"/>
    <p:sldId id="260" r:id="rId9"/>
    <p:sldId id="261" r:id="rId10"/>
    <p:sldId id="263" r:id="rId11"/>
    <p:sldId id="284" r:id="rId12"/>
    <p:sldId id="264" r:id="rId13"/>
    <p:sldId id="285" r:id="rId14"/>
    <p:sldId id="266" r:id="rId15"/>
    <p:sldId id="268" r:id="rId16"/>
    <p:sldId id="270" r:id="rId17"/>
    <p:sldId id="269" r:id="rId18"/>
    <p:sldId id="271" r:id="rId19"/>
    <p:sldId id="272" r:id="rId20"/>
    <p:sldId id="273" r:id="rId21"/>
    <p:sldId id="275" r:id="rId22"/>
    <p:sldId id="281" r:id="rId23"/>
    <p:sldId id="282" r:id="rId24"/>
    <p:sldId id="283" r:id="rId25"/>
    <p:sldId id="286" r:id="rId26"/>
    <p:sldId id="287" r:id="rId27"/>
    <p:sldId id="289" r:id="rId28"/>
    <p:sldId id="288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06D57"/>
    <a:srgbClr val="8278CF"/>
    <a:srgbClr val="CAECFF"/>
    <a:srgbClr val="4B8168"/>
    <a:srgbClr val="E3B787"/>
    <a:srgbClr val="E675C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7.xml"/><Relationship Id="rId34" Type="http://schemas.openxmlformats.org/officeDocument/2006/relationships/tableStyles" Target="tableStyle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presProps" Target="pres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531E6F4-5817-419A-AB63-362F4AEC9597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6AED7AE-8650-4010-B499-C2DE21231A3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471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12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396858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629012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561566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3840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17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89816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15782344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8325131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4211467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6837353-30EB-4A48-80EB-173D804AEFBD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宋体" panose="02010600030101010101" pitchFamily="2" charset="-122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21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宋体" panose="02010600030101010101" pitchFamily="2" charset="-122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355691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D0033A-0DCD-4807-91A7-F1EA2F398F6A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A2CCFE-4C99-45BD-9D1A-5B7257D7E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9826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D0033A-0DCD-4807-91A7-F1EA2F398F6A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A2CCFE-4C99-45BD-9D1A-5B7257D7E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57749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D0033A-0DCD-4807-91A7-F1EA2F398F6A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A2CCFE-4C99-45BD-9D1A-5B7257D7E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439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36496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798284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98704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02662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和内容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90518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400182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46E5A4A-D881-4898-A7CF-C42D2681C2C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200DC958-D787-40D9-B74F-DD7B0C341CE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641CEB51-8A1E-4259-A451-F2477BA7E0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5DF1A6-F94B-4A0F-83D3-DA33E23476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CA556A68-E8B5-46B1-98C9-70A06D2208D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B9AF0FB-A137-442C-AFA8-44C0E71B48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4A602C-7F34-494F-AF6C-63C15C6FAD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511889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53E997B0-3ED9-42B2-8789-C6C463942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F1104788-0BFC-4BFD-BE80-53242845CEA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349D157-90ED-481A-A8E4-D4B5877845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5DF1A6-F94B-4A0F-83D3-DA33E23476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331A0C25-86D7-43D6-9C20-28170CE575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6F93813-BAF4-4AEA-8641-8D6F686AC5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4A602C-7F34-494F-AF6C-63C15C6FAD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361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D0033A-0DCD-4807-91A7-F1EA2F398F6A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A2CCFE-4C99-45BD-9D1A-5B7257D7E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2283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0E9CE674-47AF-4924-BE64-4C9007F28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10E681DF-1E69-42FD-B6A6-DE02B13DE9D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5A8C66F-2939-4BF7-B108-8EBDDBE842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5DF1A6-F94B-4A0F-83D3-DA33E23476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0F65EE58-2644-4CB4-9C88-D9E7B6B5D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6BB2D614-4699-4871-958E-6FF000E41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4A602C-7F34-494F-AF6C-63C15C6FAD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5423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B6E30030-F400-4C28-82C9-3FE6C6BD57A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1F9A2F8F-0E97-45F4-97DC-DF91A9B7F5A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477A0DC-6054-43F2-89B9-CDA5A8B32B4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98C2878F-0445-44DD-A51B-4C91065205F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5DF1A6-F94B-4A0F-83D3-DA33E23476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172EFF15-7E23-44A6-B263-B022E3AC2B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0B62FFBE-1E4D-4310-9108-87D560638F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4A602C-7F34-494F-AF6C-63C15C6FAD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69425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629A5E96-C0A8-478D-806A-FFE40328D0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E5B34AFF-3EF1-4243-B5C6-388071D1B8B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>
            <a:extLst>
              <a:ext uri="{FF2B5EF4-FFF2-40B4-BE49-F238E27FC236}">
                <a16:creationId xmlns:a16="http://schemas.microsoft.com/office/drawing/2014/main" id="{30CCDEBA-3A27-475F-8077-D9E95C441E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5" name="文本占位符 4">
            <a:extLst>
              <a:ext uri="{FF2B5EF4-FFF2-40B4-BE49-F238E27FC236}">
                <a16:creationId xmlns:a16="http://schemas.microsoft.com/office/drawing/2014/main" id="{194C6F5A-2B19-4356-B444-03F49AF71F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>
            <a:extLst>
              <a:ext uri="{FF2B5EF4-FFF2-40B4-BE49-F238E27FC236}">
                <a16:creationId xmlns:a16="http://schemas.microsoft.com/office/drawing/2014/main" id="{9650686C-6367-4E40-BF1A-234569F87BC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7" name="日期占位符 6">
            <a:extLst>
              <a:ext uri="{FF2B5EF4-FFF2-40B4-BE49-F238E27FC236}">
                <a16:creationId xmlns:a16="http://schemas.microsoft.com/office/drawing/2014/main" id="{48944959-7658-4E02-9CB1-7888AA5D84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5DF1A6-F94B-4A0F-83D3-DA33E23476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8" name="页脚占位符 7">
            <a:extLst>
              <a:ext uri="{FF2B5EF4-FFF2-40B4-BE49-F238E27FC236}">
                <a16:creationId xmlns:a16="http://schemas.microsoft.com/office/drawing/2014/main" id="{B1FF4738-6F75-4CD0-BE95-88D53DDF8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9" name="灯片编号占位符 8">
            <a:extLst>
              <a:ext uri="{FF2B5EF4-FFF2-40B4-BE49-F238E27FC236}">
                <a16:creationId xmlns:a16="http://schemas.microsoft.com/office/drawing/2014/main" id="{632F2A03-53B7-4F1A-B86A-CE80B7B870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4A602C-7F34-494F-AF6C-63C15C6FAD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072832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26A04130-2CE1-4EA3-A795-88B056DD707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B8E7CD79-0234-4631-9989-36BBA622F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5DF1A6-F94B-4A0F-83D3-DA33E23476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1395CE42-6A53-4DC4-88BB-5936540921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B4C5073E-B765-4C33-A7ED-3FE7ACE59C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4A602C-7F34-494F-AF6C-63C15C6FAD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3400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>
            <a:extLst>
              <a:ext uri="{FF2B5EF4-FFF2-40B4-BE49-F238E27FC236}">
                <a16:creationId xmlns:a16="http://schemas.microsoft.com/office/drawing/2014/main" id="{DB2CF9BC-01C6-441B-B35B-A282E359D2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5DF1A6-F94B-4A0F-83D3-DA33E23476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3" name="页脚占位符 2">
            <a:extLst>
              <a:ext uri="{FF2B5EF4-FFF2-40B4-BE49-F238E27FC236}">
                <a16:creationId xmlns:a16="http://schemas.microsoft.com/office/drawing/2014/main" id="{AD045BE3-4DFF-420B-9529-120CCBE2DF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4" name="灯片编号占位符 3">
            <a:extLst>
              <a:ext uri="{FF2B5EF4-FFF2-40B4-BE49-F238E27FC236}">
                <a16:creationId xmlns:a16="http://schemas.microsoft.com/office/drawing/2014/main" id="{A2D8AE4B-B60A-44CF-A5A9-0FEC14C95F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4A602C-7F34-494F-AF6C-63C15C6FAD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97930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EC29220-ACA6-4A25-8A61-0673629C68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>
            <a:extLst>
              <a:ext uri="{FF2B5EF4-FFF2-40B4-BE49-F238E27FC236}">
                <a16:creationId xmlns:a16="http://schemas.microsoft.com/office/drawing/2014/main" id="{5BA96AB4-E79C-43AC-85A6-A9F328694A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16CD869F-A322-4930-8888-BF8F4F18E96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4C3AF42E-BEEE-4CC8-AC0D-9E8C4EB688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5DF1A6-F94B-4A0F-83D3-DA33E23476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A42B1BD2-1149-49F1-9725-A3F885E8DA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35B9A3EA-8632-4FB7-A971-088857AE7C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4A602C-7F34-494F-AF6C-63C15C6FAD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06081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4B72D651-DB62-4BF8-9EF6-482B5ECB1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>
            <a:extLst>
              <a:ext uri="{FF2B5EF4-FFF2-40B4-BE49-F238E27FC236}">
                <a16:creationId xmlns:a16="http://schemas.microsoft.com/office/drawing/2014/main" id="{44879C48-58AC-45A2-8129-22630926B4D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>
            <a:extLst>
              <a:ext uri="{FF2B5EF4-FFF2-40B4-BE49-F238E27FC236}">
                <a16:creationId xmlns:a16="http://schemas.microsoft.com/office/drawing/2014/main" id="{4B9F6C27-FC3C-456E-A7F3-92DC6AE391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>
            <a:extLst>
              <a:ext uri="{FF2B5EF4-FFF2-40B4-BE49-F238E27FC236}">
                <a16:creationId xmlns:a16="http://schemas.microsoft.com/office/drawing/2014/main" id="{A3194757-9B56-446D-9A1C-FDEAA44DD7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5DF1A6-F94B-4A0F-83D3-DA33E23476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页脚占位符 5">
            <a:extLst>
              <a:ext uri="{FF2B5EF4-FFF2-40B4-BE49-F238E27FC236}">
                <a16:creationId xmlns:a16="http://schemas.microsoft.com/office/drawing/2014/main" id="{82733D25-D482-4DFA-B620-E802C07800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灯片编号占位符 6">
            <a:extLst>
              <a:ext uri="{FF2B5EF4-FFF2-40B4-BE49-F238E27FC236}">
                <a16:creationId xmlns:a16="http://schemas.microsoft.com/office/drawing/2014/main" id="{4061C638-8AFE-402E-92C9-B8509358A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4A602C-7F34-494F-AF6C-63C15C6FAD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809895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9B4B5198-BAD1-4C0D-97D8-F5FE3236B7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42B686A0-2826-40BD-B159-3E4D6B5CA36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949699ED-3A2F-4910-A287-EFBCF14A5E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5DF1A6-F94B-4A0F-83D3-DA33E23476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118D6460-478D-4F18-A9E6-9D4F0E820A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5DA5D4F3-AE25-4545-8F13-8F9CC962D7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4A602C-7F34-494F-AF6C-63C15C6FAD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041158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>
            <a:extLst>
              <a:ext uri="{FF2B5EF4-FFF2-40B4-BE49-F238E27FC236}">
                <a16:creationId xmlns:a16="http://schemas.microsoft.com/office/drawing/2014/main" id="{937E9B9F-C466-4AB6-94FE-8E4BD7845D7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>
            <a:extLst>
              <a:ext uri="{FF2B5EF4-FFF2-40B4-BE49-F238E27FC236}">
                <a16:creationId xmlns:a16="http://schemas.microsoft.com/office/drawing/2014/main" id="{023FFA90-B793-4C28-ABD5-99B5B1538A4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2FF7B2EC-C8AF-4B3D-AB81-E0F035BC8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5DF1A6-F94B-4A0F-83D3-DA33E23476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56061EA1-A871-439E-B0FF-55BCD1348A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1BFF41FA-49FB-4722-948D-27EF4D83D2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4A602C-7F34-494F-AF6C-63C15C6FAD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18486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2990846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D0033A-0DCD-4807-91A7-F1EA2F398F6A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A2CCFE-4C99-45BD-9D1A-5B7257D7E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4765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D0033A-0DCD-4807-91A7-F1EA2F398F6A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A2CCFE-4C99-45BD-9D1A-5B7257D7E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008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D0033A-0DCD-4807-91A7-F1EA2F398F6A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A2CCFE-4C99-45BD-9D1A-5B7257D7E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5437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D0033A-0DCD-4807-91A7-F1EA2F398F6A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A2CCFE-4C99-45BD-9D1A-5B7257D7E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64798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D0033A-0DCD-4807-91A7-F1EA2F398F6A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A2CCFE-4C99-45BD-9D1A-5B7257D7E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6011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D0033A-0DCD-4807-91A7-F1EA2F398F6A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A2CCFE-4C99-45BD-9D1A-5B7257D7E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4001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E0D0033A-0DCD-4807-91A7-F1EA2F398F6A}" type="datetimeFigureOut">
              <a:rPr lang="en-US" smtClean="0"/>
              <a:t>7/24/2023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C0A2CCFE-4C99-45BD-9D1A-5B7257D7ECB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6585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1.png"/><Relationship Id="rId4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5" Type="http://schemas.openxmlformats.org/officeDocument/2006/relationships/image" Target="../media/image1.png"/><Relationship Id="rId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theme" Target="../theme/theme4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7.xml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563537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3285CA-3D3B-499B-A815-2AD862AD223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130D7C-B902-4C8A-813F-8FDDF456C4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5BFCF78E-D955-0042-8A72-C3E0C57938BC}"/>
              </a:ext>
            </a:extLst>
          </p:cNvPr>
          <p:cNvSpPr txBox="1"/>
          <p:nvPr userDrawn="1"/>
        </p:nvSpPr>
        <p:spPr>
          <a:xfrm>
            <a:off x="1783957" y="6907937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Quà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Page: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82B31A-505A-CC40-A8E3-8E8DE469D2E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0255" y="-1579880"/>
            <a:ext cx="2287544" cy="38900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8E4ABF-F723-CC48-9BC5-59D68948356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503" y="3439433"/>
            <a:ext cx="2287544" cy="38900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037A2CC-04C3-5A46-B99E-D2D1CD8DCCBE}"/>
              </a:ext>
            </a:extLst>
          </p:cNvPr>
          <p:cNvSpPr txBox="1"/>
          <p:nvPr userDrawn="1"/>
        </p:nvSpPr>
        <p:spPr>
          <a:xfrm>
            <a:off x="16330" y="6363425"/>
            <a:ext cx="17676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bg1">
                    <a:lumMod val="85000"/>
                  </a:schemeClr>
                </a:solidFill>
              </a:rPr>
              <a:t>MăngNon</a:t>
            </a:r>
            <a:endParaRPr lang="en-US" sz="16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78988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73285CA-3D3B-499B-A815-2AD862AD2232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8130D7C-B902-4C8A-813F-8FDDF456C496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5BFCF78E-D955-0042-8A72-C3E0C57938BC}"/>
              </a:ext>
            </a:extLst>
          </p:cNvPr>
          <p:cNvSpPr txBox="1"/>
          <p:nvPr userDrawn="1"/>
        </p:nvSpPr>
        <p:spPr>
          <a:xfrm>
            <a:off x="1783957" y="6907937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Quà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Page: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82B31A-505A-CC40-A8E3-8E8DE469D2E2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0255" y="-1579880"/>
            <a:ext cx="2287544" cy="38900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8E4ABF-F723-CC48-9BC5-59D68948356F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503" y="3439433"/>
            <a:ext cx="2287544" cy="38900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037A2CC-04C3-5A46-B99E-D2D1CD8DCCBE}"/>
              </a:ext>
            </a:extLst>
          </p:cNvPr>
          <p:cNvSpPr txBox="1"/>
          <p:nvPr userDrawn="1"/>
        </p:nvSpPr>
        <p:spPr>
          <a:xfrm>
            <a:off x="16330" y="6363425"/>
            <a:ext cx="17676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bg1">
                    <a:lumMod val="85000"/>
                  </a:schemeClr>
                </a:solidFill>
              </a:rPr>
              <a:t>MăngNon</a:t>
            </a:r>
            <a:endParaRPr lang="en-US" sz="16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9436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66" r:id="rId2"/>
    <p:sldLayoutId id="2147483667" r:id="rId3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>
            <a:extLst>
              <a:ext uri="{FF2B5EF4-FFF2-40B4-BE49-F238E27FC236}">
                <a16:creationId xmlns:a16="http://schemas.microsoft.com/office/drawing/2014/main" id="{517BB2C1-5469-4508-BAEE-6147E09142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>
            <a:extLst>
              <a:ext uri="{FF2B5EF4-FFF2-40B4-BE49-F238E27FC236}">
                <a16:creationId xmlns:a16="http://schemas.microsoft.com/office/drawing/2014/main" id="{5A720344-F85F-4F4A-B127-A08C6C8200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4" name="日期占位符 3">
            <a:extLst>
              <a:ext uri="{FF2B5EF4-FFF2-40B4-BE49-F238E27FC236}">
                <a16:creationId xmlns:a16="http://schemas.microsoft.com/office/drawing/2014/main" id="{5CA69BF0-D17E-43AE-9609-093733520D6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15DF1A6-F94B-4A0F-83D3-DA33E23476F6}" type="datetimeFigureOut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2023/7/24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5" name="页脚占位符 4">
            <a:extLst>
              <a:ext uri="{FF2B5EF4-FFF2-40B4-BE49-F238E27FC236}">
                <a16:creationId xmlns:a16="http://schemas.microsoft.com/office/drawing/2014/main" id="{2F860358-C1EE-4EFB-90AD-ABC409A460B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6" name="灯片编号占位符 5">
            <a:extLst>
              <a:ext uri="{FF2B5EF4-FFF2-40B4-BE49-F238E27FC236}">
                <a16:creationId xmlns:a16="http://schemas.microsoft.com/office/drawing/2014/main" id="{9CBD833A-AD84-4E6C-9D6A-65F6B6960D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4A602C-7F34-494F-AF6C-63C15C6FADA2}" type="slidenum">
              <a:rPr kumimoji="0" lang="zh-CN" alt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tint val="75000"/>
                  </a:prstClr>
                </a:solidFill>
                <a:effectLst/>
                <a:uLnTx/>
                <a:uFillTx/>
                <a:latin typeface="等线" panose="020F0502020204030204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tint val="75000"/>
                </a:prstClr>
              </a:solidFill>
              <a:effectLst/>
              <a:uLnTx/>
              <a:uFillTx/>
              <a:latin typeface="等线" panose="020F0502020204030204"/>
              <a:cs typeface="+mn-cs"/>
            </a:endParaRPr>
          </a:p>
        </p:txBody>
      </p:sp>
      <p:sp>
        <p:nvSpPr>
          <p:cNvPr id="7" name="TextBox 3">
            <a:extLst>
              <a:ext uri="{FF2B5EF4-FFF2-40B4-BE49-F238E27FC236}">
                <a16:creationId xmlns:a16="http://schemas.microsoft.com/office/drawing/2014/main" id="{5BFCF78E-D955-0042-8A72-C3E0C57938BC}"/>
              </a:ext>
            </a:extLst>
          </p:cNvPr>
          <p:cNvSpPr txBox="1"/>
          <p:nvPr userDrawn="1"/>
        </p:nvSpPr>
        <p:spPr>
          <a:xfrm>
            <a:off x="1783957" y="6907937"/>
            <a:ext cx="8640416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1800" b="1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 NON – TÀI LIỆU TIỂU HỌC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CHUYÊN GIÁO ÁN ĐIỆN TỬ THEO TUẦN KHỐI 4 </a:t>
            </a:r>
          </a:p>
          <a:p>
            <a:pPr algn="ctr"/>
            <a:r>
              <a:rPr lang="en-US" sz="1800" b="1" dirty="0">
                <a:solidFill>
                  <a:srgbClr val="DA148A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BÀI THAO GIẢNG – ELEARNING</a:t>
            </a:r>
          </a:p>
          <a:p>
            <a:pPr algn="ctr"/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Nhóm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chia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sẻ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Quà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tặng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endParaRPr lang="en-US" sz="1800" dirty="0">
              <a:solidFill>
                <a:schemeClr val="accent6">
                  <a:lumMod val="50000"/>
                </a:schemeClr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Page: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Măng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Non –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Tài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liệu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Tiểu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  <a:r>
              <a:rPr lang="en-US" sz="1800" dirty="0" err="1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học</a:t>
            </a:r>
            <a:r>
              <a:rPr lang="en-US" sz="1800" dirty="0">
                <a:solidFill>
                  <a:schemeClr val="accent6">
                    <a:lumMod val="50000"/>
                  </a:schemeClr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  <a:cs typeface="Times New Roman" panose="02020603050405020304" pitchFamily="18" charset="0"/>
              </a:rPr>
              <a:t>SĐT ZALO :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0382348780</a:t>
            </a:r>
            <a:r>
              <a:rPr lang="en-US" sz="1800" b="1" dirty="0">
                <a:solidFill>
                  <a:srgbClr val="0D4370"/>
                </a:solidFill>
                <a:latin typeface="SVN-Newton" panose="02040603050506020204" pitchFamily="18" charset="0"/>
              </a:rPr>
              <a:t> - </a:t>
            </a:r>
            <a:r>
              <a:rPr lang="en-US" sz="1800" b="1" u="sng" dirty="0">
                <a:solidFill>
                  <a:srgbClr val="0D4370"/>
                </a:solidFill>
                <a:latin typeface="SVN-Newton" panose="02040603050506020204" pitchFamily="18" charset="0"/>
              </a:rPr>
              <a:t>0984848929</a:t>
            </a:r>
            <a:endParaRPr lang="en-US" sz="1800" b="1" dirty="0">
              <a:solidFill>
                <a:srgbClr val="0D4370"/>
              </a:solidFill>
              <a:latin typeface="SVN-Newton" panose="0204060305050602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382B31A-505A-CC40-A8E3-8E8DE469D2E2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80255" y="-1579880"/>
            <a:ext cx="2287544" cy="389001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D8E4ABF-F723-CC48-9BC5-59D68948356F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794503" y="3439433"/>
            <a:ext cx="2287544" cy="38900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A037A2CC-04C3-5A46-B99E-D2D1CD8DCCBE}"/>
              </a:ext>
            </a:extLst>
          </p:cNvPr>
          <p:cNvSpPr txBox="1"/>
          <p:nvPr userDrawn="1"/>
        </p:nvSpPr>
        <p:spPr>
          <a:xfrm>
            <a:off x="16330" y="6363425"/>
            <a:ext cx="176762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>
                <a:solidFill>
                  <a:schemeClr val="bg1">
                    <a:lumMod val="85000"/>
                  </a:schemeClr>
                </a:solidFill>
              </a:rPr>
              <a:t>MăngNon</a:t>
            </a:r>
            <a:endParaRPr lang="en-US" sz="1600" dirty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73024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  <p:sldLayoutId id="2147483694" r:id="rId12"/>
  </p:sldLayoutIdLst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8.png"/><Relationship Id="rId5" Type="http://schemas.openxmlformats.org/officeDocument/2006/relationships/image" Target="../media/image27.jpg"/><Relationship Id="rId4" Type="http://schemas.openxmlformats.org/officeDocument/2006/relationships/image" Target="../media/image25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29.png"/><Relationship Id="rId5" Type="http://schemas.openxmlformats.org/officeDocument/2006/relationships/image" Target="../media/image27.jpg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0.png"/><Relationship Id="rId5" Type="http://schemas.openxmlformats.org/officeDocument/2006/relationships/image" Target="../media/image27.jpg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31.png"/><Relationship Id="rId4" Type="http://schemas.openxmlformats.org/officeDocument/2006/relationships/image" Target="../media/image25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5.png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3" Type="http://schemas.openxmlformats.org/officeDocument/2006/relationships/image" Target="../media/image7.png"/><Relationship Id="rId7" Type="http://schemas.openxmlformats.org/officeDocument/2006/relationships/image" Target="../media/image9.pn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6" Type="http://schemas.microsoft.com/office/2007/relationships/hdphoto" Target="../media/hdphoto2.wdp"/><Relationship Id="rId5" Type="http://schemas.openxmlformats.org/officeDocument/2006/relationships/image" Target="../media/image8.png"/><Relationship Id="rId4" Type="http://schemas.microsoft.com/office/2007/relationships/hdphoto" Target="../media/hdphoto1.wdp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 rot="21200688">
            <a:off x="1857690" y="1695554"/>
            <a:ext cx="5838825" cy="76944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300" dirty="0" err="1">
                <a:solidFill>
                  <a:schemeClr val="bg1"/>
                </a:solidFill>
                <a:effectLst>
                  <a:glow rad="355600">
                    <a:schemeClr val="bg1">
                      <a:alpha val="89000"/>
                    </a:schemeClr>
                  </a:glow>
                </a:effectLst>
                <a:latin typeface="UTM Flamenco" panose="02040603050506020204" pitchFamily="18" charset="0"/>
              </a:rPr>
              <a:t>Luyện</a:t>
            </a:r>
            <a:r>
              <a:rPr lang="en-US" sz="300" dirty="0">
                <a:solidFill>
                  <a:schemeClr val="bg1"/>
                </a:solidFill>
                <a:effectLst>
                  <a:glow rad="355600">
                    <a:schemeClr val="bg1">
                      <a:alpha val="89000"/>
                    </a:schemeClr>
                  </a:glow>
                </a:effectLst>
                <a:latin typeface="UTM Flamenco" panose="02040603050506020204" pitchFamily="18" charset="0"/>
              </a:rPr>
              <a:t> </a:t>
            </a:r>
            <a:r>
              <a:rPr lang="en-US" sz="300" dirty="0" err="1">
                <a:solidFill>
                  <a:schemeClr val="bg1"/>
                </a:solidFill>
                <a:effectLst>
                  <a:glow rad="355600">
                    <a:schemeClr val="bg1">
                      <a:alpha val="89000"/>
                    </a:schemeClr>
                  </a:glow>
                </a:effectLst>
                <a:latin typeface="UTM Flamenco" panose="02040603050506020204" pitchFamily="18" charset="0"/>
              </a:rPr>
              <a:t>từ</a:t>
            </a:r>
            <a:r>
              <a:rPr lang="en-US" sz="300" dirty="0">
                <a:solidFill>
                  <a:schemeClr val="bg1"/>
                </a:solidFill>
                <a:effectLst>
                  <a:glow rad="355600">
                    <a:schemeClr val="bg1">
                      <a:alpha val="89000"/>
                    </a:schemeClr>
                  </a:glow>
                </a:effectLst>
                <a:latin typeface="UTM Flamenco" panose="02040603050506020204" pitchFamily="18" charset="0"/>
              </a:rPr>
              <a:t> </a:t>
            </a:r>
            <a:r>
              <a:rPr lang="en-US" sz="300" dirty="0" err="1">
                <a:solidFill>
                  <a:schemeClr val="bg1"/>
                </a:solidFill>
                <a:effectLst>
                  <a:glow rad="355600">
                    <a:schemeClr val="bg1">
                      <a:alpha val="89000"/>
                    </a:schemeClr>
                  </a:glow>
                </a:effectLst>
                <a:latin typeface="UTM Flamenco" panose="02040603050506020204" pitchFamily="18" charset="0"/>
              </a:rPr>
              <a:t>và</a:t>
            </a:r>
            <a:r>
              <a:rPr lang="en-US" sz="300" dirty="0">
                <a:solidFill>
                  <a:schemeClr val="bg1"/>
                </a:solidFill>
                <a:effectLst>
                  <a:glow rad="355600">
                    <a:schemeClr val="bg1">
                      <a:alpha val="89000"/>
                    </a:schemeClr>
                  </a:glow>
                </a:effectLst>
                <a:latin typeface="UTM Flamenco" panose="02040603050506020204" pitchFamily="18" charset="0"/>
              </a:rPr>
              <a:t> </a:t>
            </a:r>
            <a:r>
              <a:rPr lang="en-US" sz="300" dirty="0" err="1">
                <a:solidFill>
                  <a:schemeClr val="bg1"/>
                </a:solidFill>
                <a:effectLst>
                  <a:glow rad="355600">
                    <a:schemeClr val="bg1">
                      <a:alpha val="89000"/>
                    </a:schemeClr>
                  </a:glow>
                </a:effectLst>
                <a:latin typeface="UTM Flamenco" panose="02040603050506020204" pitchFamily="18" charset="0"/>
              </a:rPr>
              <a:t>câu</a:t>
            </a:r>
            <a:endParaRPr lang="en-US" sz="300" dirty="0">
              <a:solidFill>
                <a:schemeClr val="bg1"/>
              </a:solidFill>
              <a:effectLst>
                <a:glow rad="355600">
                  <a:schemeClr val="bg1">
                    <a:alpha val="89000"/>
                  </a:schemeClr>
                </a:glow>
              </a:effectLst>
              <a:latin typeface="UTM Flamenco" panose="020406030505060202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 rot="21158388">
            <a:off x="1857373" y="1750816"/>
            <a:ext cx="5838825" cy="769441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</a:bodyPr>
          <a:lstStyle/>
          <a:p>
            <a:r>
              <a:rPr lang="en-US" sz="300" dirty="0" err="1">
                <a:solidFill>
                  <a:srgbClr val="FFC000"/>
                </a:solidFill>
                <a:effectLst>
                  <a:glow rad="228600">
                    <a:schemeClr val="bg1">
                      <a:alpha val="94000"/>
                    </a:schemeClr>
                  </a:glow>
                </a:effectLst>
                <a:latin typeface="UTM Flamenco" panose="02040603050506020204" pitchFamily="18" charset="0"/>
              </a:rPr>
              <a:t>Luyện</a:t>
            </a:r>
            <a:r>
              <a:rPr lang="en-US" sz="300" dirty="0">
                <a:solidFill>
                  <a:srgbClr val="FFC000"/>
                </a:solidFill>
                <a:effectLst>
                  <a:glow rad="228600">
                    <a:schemeClr val="bg1">
                      <a:alpha val="94000"/>
                    </a:schemeClr>
                  </a:glow>
                </a:effectLst>
                <a:latin typeface="UTM Flamenco" panose="02040603050506020204" pitchFamily="18" charset="0"/>
              </a:rPr>
              <a:t> </a:t>
            </a:r>
            <a:r>
              <a:rPr lang="en-US" sz="300" dirty="0" err="1">
                <a:solidFill>
                  <a:srgbClr val="FFC000"/>
                </a:solidFill>
                <a:effectLst>
                  <a:glow rad="228600">
                    <a:schemeClr val="bg1">
                      <a:alpha val="94000"/>
                    </a:schemeClr>
                  </a:glow>
                </a:effectLst>
                <a:latin typeface="UTM Flamenco" panose="02040603050506020204" pitchFamily="18" charset="0"/>
              </a:rPr>
              <a:t>từ</a:t>
            </a:r>
            <a:r>
              <a:rPr lang="en-US" sz="300" dirty="0">
                <a:solidFill>
                  <a:srgbClr val="FFC000"/>
                </a:solidFill>
                <a:effectLst>
                  <a:glow rad="228600">
                    <a:schemeClr val="bg1">
                      <a:alpha val="94000"/>
                    </a:schemeClr>
                  </a:glow>
                </a:effectLst>
                <a:latin typeface="UTM Flamenco" panose="02040603050506020204" pitchFamily="18" charset="0"/>
              </a:rPr>
              <a:t> </a:t>
            </a:r>
            <a:r>
              <a:rPr lang="en-US" sz="300" dirty="0" err="1">
                <a:solidFill>
                  <a:srgbClr val="FFC000"/>
                </a:solidFill>
                <a:effectLst>
                  <a:glow rad="228600">
                    <a:schemeClr val="bg1">
                      <a:alpha val="94000"/>
                    </a:schemeClr>
                  </a:glow>
                </a:effectLst>
                <a:latin typeface="UTM Flamenco" panose="02040603050506020204" pitchFamily="18" charset="0"/>
              </a:rPr>
              <a:t>và</a:t>
            </a:r>
            <a:r>
              <a:rPr lang="en-US" sz="300" dirty="0">
                <a:solidFill>
                  <a:srgbClr val="FFC000"/>
                </a:solidFill>
                <a:effectLst>
                  <a:glow rad="228600">
                    <a:schemeClr val="bg1">
                      <a:alpha val="94000"/>
                    </a:schemeClr>
                  </a:glow>
                </a:effectLst>
                <a:latin typeface="UTM Flamenco" panose="02040603050506020204" pitchFamily="18" charset="0"/>
              </a:rPr>
              <a:t> </a:t>
            </a:r>
            <a:r>
              <a:rPr lang="en-US" sz="300" dirty="0" err="1">
                <a:solidFill>
                  <a:srgbClr val="FFC000"/>
                </a:solidFill>
                <a:effectLst>
                  <a:glow rad="228600">
                    <a:schemeClr val="bg1">
                      <a:alpha val="94000"/>
                    </a:schemeClr>
                  </a:glow>
                </a:effectLst>
                <a:latin typeface="UTM Flamenco" panose="02040603050506020204" pitchFamily="18" charset="0"/>
              </a:rPr>
              <a:t>câu</a:t>
            </a:r>
            <a:endParaRPr lang="en-US" sz="300" dirty="0">
              <a:solidFill>
                <a:srgbClr val="FFC000"/>
              </a:solidFill>
              <a:effectLst>
                <a:glow rad="228600">
                  <a:schemeClr val="bg1">
                    <a:alpha val="94000"/>
                  </a:schemeClr>
                </a:glow>
              </a:effectLst>
              <a:latin typeface="UTM Flamenco" panose="020406030505060202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 rot="21208672">
            <a:off x="2905126" y="2493125"/>
            <a:ext cx="7419975" cy="2643782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58754"/>
              </a:avLst>
            </a:prstTxWarp>
            <a:spAutoFit/>
          </a:bodyPr>
          <a:lstStyle/>
          <a:p>
            <a:r>
              <a: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228600">
                    <a:schemeClr val="bg1">
                      <a:alpha val="94000"/>
                    </a:schemeClr>
                  </a:glow>
                </a:effectLst>
                <a:latin typeface="UTM Flamenco" panose="02040603050506020204" pitchFamily="18" charset="0"/>
              </a:rPr>
              <a:t>CÁCH ĐẶT </a:t>
            </a:r>
          </a:p>
          <a:p>
            <a:r>
              <a:rPr lang="en-US" sz="8000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glow rad="228600">
                    <a:schemeClr val="bg1">
                      <a:alpha val="94000"/>
                    </a:schemeClr>
                  </a:glow>
                </a:effectLst>
                <a:latin typeface="UTM Flamenco" panose="02040603050506020204" pitchFamily="18" charset="0"/>
              </a:rPr>
              <a:t>CÂU KHIẾN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9884000A-F089-944A-AB63-4284351C27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50506">
            <a:off x="1057774" y="2524700"/>
            <a:ext cx="533391" cy="902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3054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601910" y="436323"/>
            <a:ext cx="33845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u="sng" dirty="0">
                <a:solidFill>
                  <a:schemeClr val="accent4">
                    <a:lumMod val="40000"/>
                    <a:lumOff val="60000"/>
                  </a:schemeClr>
                </a:solidFill>
                <a:latin typeface="Broadway" panose="04040905080B02020502" pitchFamily="82" charset="0"/>
                <a:ea typeface="Cambria" panose="02040503050406030204" pitchFamily="18" charset="0"/>
                <a:cs typeface="Times New Roman" panose="02020603050405020304" pitchFamily="18" charset="0"/>
              </a:rPr>
              <a:t>I. </a:t>
            </a:r>
            <a:r>
              <a:rPr lang="en-US" altLang="en-US" sz="3600" b="1" u="sng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Broadway" panose="04040905080B02020502" pitchFamily="82" charset="0"/>
                <a:ea typeface="Cambria" panose="020405030504060302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600" b="1" u="sng" dirty="0">
                <a:solidFill>
                  <a:schemeClr val="accent4">
                    <a:lumMod val="40000"/>
                    <a:lumOff val="60000"/>
                  </a:schemeClr>
                </a:solidFill>
                <a:latin typeface="Broadway" panose="04040905080B02020502" pitchFamily="8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sng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Broadway" panose="04040905080B02020502" pitchFamily="82" charset="0"/>
                <a:ea typeface="Cambria" panose="020405030504060302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3600" b="1" u="sng" dirty="0">
                <a:solidFill>
                  <a:schemeClr val="accent4">
                    <a:lumMod val="40000"/>
                    <a:lumOff val="60000"/>
                  </a:schemeClr>
                </a:solidFill>
                <a:latin typeface="Broadway" panose="04040905080B02020502" pitchFamily="82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endParaRPr lang="vi-VN" altLang="en-US" sz="3600" b="1" u="sng" dirty="0">
              <a:solidFill>
                <a:schemeClr val="accent4">
                  <a:lumMod val="40000"/>
                  <a:lumOff val="6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2" name="图片 34">
            <a:extLst>
              <a:ext uri="{FF2B5EF4-FFF2-40B4-BE49-F238E27FC236}">
                <a16:creationId xmlns:a16="http://schemas.microsoft.com/office/drawing/2014/main" id="{0684EBA4-570F-4DDA-9DA8-FFC51F5785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754" y="5719596"/>
            <a:ext cx="1120392" cy="1017143"/>
          </a:xfrm>
          <a:prstGeom prst="rect">
            <a:avLst/>
          </a:prstGeom>
        </p:spPr>
      </p:pic>
      <p:pic>
        <p:nvPicPr>
          <p:cNvPr id="23" name="图片 35">
            <a:extLst>
              <a:ext uri="{FF2B5EF4-FFF2-40B4-BE49-F238E27FC236}">
                <a16:creationId xmlns:a16="http://schemas.microsoft.com/office/drawing/2014/main" id="{E50C6F5B-4789-4ADE-9FCE-55B7E1ECC3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131" y="261686"/>
            <a:ext cx="1238034" cy="995606"/>
          </a:xfrm>
          <a:prstGeom prst="rect">
            <a:avLst/>
          </a:prstGeom>
        </p:spPr>
      </p:pic>
      <p:pic>
        <p:nvPicPr>
          <p:cNvPr id="24" name="图片 37">
            <a:extLst>
              <a:ext uri="{FF2B5EF4-FFF2-40B4-BE49-F238E27FC236}">
                <a16:creationId xmlns:a16="http://schemas.microsoft.com/office/drawing/2014/main" id="{28A3BA3E-987E-416B-B7D7-642BD461C3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179" b="84533"/>
          <a:stretch/>
        </p:blipFill>
        <p:spPr>
          <a:xfrm rot="4410403">
            <a:off x="4506858" y="-697322"/>
            <a:ext cx="1804943" cy="1919163"/>
          </a:xfrm>
          <a:prstGeom prst="rect">
            <a:avLst/>
          </a:prstGeom>
        </p:spPr>
      </p:pic>
      <p:pic>
        <p:nvPicPr>
          <p:cNvPr id="25" name="图片 38">
            <a:extLst>
              <a:ext uri="{FF2B5EF4-FFF2-40B4-BE49-F238E27FC236}">
                <a16:creationId xmlns:a16="http://schemas.microsoft.com/office/drawing/2014/main" id="{6808F60B-C814-4AED-890F-98E17FBFF21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79" b="84533"/>
          <a:stretch/>
        </p:blipFill>
        <p:spPr>
          <a:xfrm rot="1282849">
            <a:off x="10515224" y="-243620"/>
            <a:ext cx="2251584" cy="1919163"/>
          </a:xfrm>
          <a:prstGeom prst="rect">
            <a:avLst/>
          </a:prstGeom>
        </p:spPr>
      </p:pic>
      <p:sp>
        <p:nvSpPr>
          <p:cNvPr id="21" name="Rectangle 20"/>
          <p:cNvSpPr/>
          <p:nvPr/>
        </p:nvSpPr>
        <p:spPr>
          <a:xfrm>
            <a:off x="3313235" y="1571017"/>
            <a:ext cx="2696307" cy="601501"/>
          </a:xfrm>
          <a:prstGeom prst="rect">
            <a:avLst/>
          </a:prstGeom>
          <a:solidFill>
            <a:schemeClr val="accent4">
              <a:lumMod val="60000"/>
              <a:lumOff val="40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6" name="Text Box 283"/>
          <p:cNvSpPr txBox="1">
            <a:spLocks noChangeArrowheads="1"/>
          </p:cNvSpPr>
          <p:nvPr/>
        </p:nvSpPr>
        <p:spPr bwMode="auto">
          <a:xfrm>
            <a:off x="1468316" y="2172518"/>
            <a:ext cx="9144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gươm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Long </a:t>
            </a:r>
            <a:r>
              <a:rPr lang="en-US" altLang="en-US" sz="36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Vương</a:t>
            </a:r>
            <a:r>
              <a:rPr lang="en-US" altLang="en-US" sz="36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7" name="Rectangle 26"/>
          <p:cNvSpPr/>
          <p:nvPr/>
        </p:nvSpPr>
        <p:spPr>
          <a:xfrm>
            <a:off x="7740162" y="1538004"/>
            <a:ext cx="1559169" cy="601501"/>
          </a:xfrm>
          <a:prstGeom prst="rect">
            <a:avLst/>
          </a:prstGeom>
          <a:solidFill>
            <a:srgbClr val="8278CF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Text Box 5"/>
          <p:cNvSpPr txBox="1">
            <a:spLocks noChangeArrowheads="1"/>
          </p:cNvSpPr>
          <p:nvPr/>
        </p:nvSpPr>
        <p:spPr bwMode="auto">
          <a:xfrm>
            <a:off x="734158" y="1555456"/>
            <a:ext cx="1092590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vi-VN" sz="3200" u="sng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Cách </a:t>
            </a:r>
            <a:r>
              <a:rPr lang="en-US" sz="3200" u="sng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2</a:t>
            </a:r>
            <a:r>
              <a:rPr lang="vi-VN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r>
              <a:rPr lang="en-US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sz="32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Thêm</a:t>
            </a:r>
            <a:r>
              <a:rPr lang="en-US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đi</a:t>
            </a:r>
            <a:r>
              <a:rPr lang="en-US" sz="32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thôi</a:t>
            </a:r>
            <a:r>
              <a:rPr lang="en-US" sz="32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nào</a:t>
            </a:r>
            <a:r>
              <a:rPr lang="en-US" sz="32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,… </a:t>
            </a:r>
            <a:r>
              <a:rPr lang="en-US" sz="32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vào</a:t>
            </a:r>
            <a:r>
              <a:rPr lang="en-US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trước</a:t>
            </a:r>
            <a:r>
              <a:rPr lang="en-US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cuối</a:t>
            </a:r>
            <a:r>
              <a:rPr lang="en-US" sz="3200" i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câu</a:t>
            </a:r>
            <a:r>
              <a:rPr lang="en-US" sz="3200" i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 </a:t>
            </a:r>
            <a:endParaRPr lang="vi-VN" sz="3200" i="1" dirty="0">
              <a:solidFill>
                <a:schemeClr val="accent2">
                  <a:lumMod val="40000"/>
                  <a:lumOff val="6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658187" y="2178764"/>
            <a:ext cx="12490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30" name="Text Box 283"/>
          <p:cNvSpPr txBox="1">
            <a:spLocks noChangeArrowheads="1"/>
          </p:cNvSpPr>
          <p:nvPr/>
        </p:nvSpPr>
        <p:spPr bwMode="auto">
          <a:xfrm>
            <a:off x="653562" y="3065291"/>
            <a:ext cx="11006503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40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</a:t>
            </a:r>
            <a:r>
              <a:rPr lang="en-US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gươm</a:t>
            </a:r>
            <a:r>
              <a:rPr lang="en-US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Long </a:t>
            </a:r>
            <a:r>
              <a:rPr lang="en-US" altLang="en-US" sz="40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Vương</a:t>
            </a:r>
            <a:r>
              <a:rPr lang="en-US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</a:t>
            </a:r>
            <a:r>
              <a:rPr lang="en-US" altLang="en-US" sz="40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4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1" name="Text Box 283"/>
          <p:cNvSpPr txBox="1">
            <a:spLocks noChangeArrowheads="1"/>
          </p:cNvSpPr>
          <p:nvPr/>
        </p:nvSpPr>
        <p:spPr bwMode="auto">
          <a:xfrm>
            <a:off x="616927" y="3990351"/>
            <a:ext cx="11125200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40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</a:t>
            </a:r>
            <a:r>
              <a:rPr lang="en-US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gươm</a:t>
            </a:r>
            <a:r>
              <a:rPr lang="en-US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Long </a:t>
            </a:r>
            <a:r>
              <a:rPr lang="en-US" altLang="en-US" sz="40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Vương</a:t>
            </a:r>
            <a:r>
              <a:rPr lang="en-US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thôi</a:t>
            </a:r>
            <a:r>
              <a:rPr lang="en-US" altLang="en-US" sz="4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32" name="Text Box 283"/>
          <p:cNvSpPr txBox="1">
            <a:spLocks noChangeArrowheads="1"/>
          </p:cNvSpPr>
          <p:nvPr/>
        </p:nvSpPr>
        <p:spPr bwMode="auto">
          <a:xfrm>
            <a:off x="616927" y="4730998"/>
            <a:ext cx="11230708" cy="707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40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40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</a:t>
            </a:r>
            <a:r>
              <a:rPr lang="en-US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gươm</a:t>
            </a:r>
            <a:r>
              <a:rPr lang="en-US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Long </a:t>
            </a:r>
            <a:r>
              <a:rPr lang="en-US" altLang="en-US" sz="40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Vương</a:t>
            </a:r>
            <a:r>
              <a:rPr lang="en-US" altLang="en-US" sz="40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40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4000" b="1" dirty="0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1159845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27" grpId="0" animBg="1"/>
      <p:bldP spid="29" grpId="0"/>
      <p:bldP spid="30" grpId="0"/>
      <p:bldP spid="31" grpId="0"/>
      <p:bldP spid="3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56085" y="1551777"/>
            <a:ext cx="3856892" cy="601501"/>
          </a:xfrm>
          <a:prstGeom prst="rect">
            <a:avLst/>
          </a:prstGeom>
          <a:solidFill>
            <a:schemeClr val="accent4">
              <a:lumMod val="60000"/>
              <a:lumOff val="40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283"/>
          <p:cNvSpPr txBox="1">
            <a:spLocks noChangeArrowheads="1"/>
          </p:cNvSpPr>
          <p:nvPr/>
        </p:nvSpPr>
        <p:spPr bwMode="auto">
          <a:xfrm>
            <a:off x="1411166" y="2153278"/>
            <a:ext cx="9144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gươm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Long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Vương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4" name="Rectangle 13"/>
          <p:cNvSpPr/>
          <p:nvPr/>
        </p:nvSpPr>
        <p:spPr>
          <a:xfrm>
            <a:off x="7898340" y="1538089"/>
            <a:ext cx="1559169" cy="601501"/>
          </a:xfrm>
          <a:prstGeom prst="rect">
            <a:avLst/>
          </a:prstGeom>
          <a:solidFill>
            <a:srgbClr val="8278CF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537131" y="1533376"/>
            <a:ext cx="1092590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vi-VN" sz="3200" b="1" u="sng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Cách </a:t>
            </a:r>
            <a:r>
              <a:rPr lang="en-US" sz="3200" b="1" u="sng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3</a:t>
            </a:r>
            <a:r>
              <a:rPr lang="vi-VN" sz="32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r>
              <a:rPr lang="en-US" sz="32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sz="32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Thêm</a:t>
            </a:r>
            <a:r>
              <a:rPr lang="en-US" sz="32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đề</a:t>
            </a:r>
            <a:r>
              <a:rPr lang="en-US" sz="32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2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nghị</a:t>
            </a:r>
            <a:r>
              <a:rPr lang="en-US" sz="32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xin</a:t>
            </a:r>
            <a:r>
              <a:rPr lang="en-US" sz="32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mong</a:t>
            </a:r>
            <a:r>
              <a:rPr lang="en-US" sz="32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,… </a:t>
            </a:r>
            <a:r>
              <a:rPr lang="en-US" sz="32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vào</a:t>
            </a:r>
            <a:r>
              <a:rPr lang="en-US" sz="32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đầu</a:t>
            </a:r>
            <a:r>
              <a:rPr lang="en-US" sz="32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200" b="1" i="1" dirty="0" err="1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câu</a:t>
            </a:r>
            <a:r>
              <a:rPr lang="en-US" sz="3200" b="1" i="1" dirty="0">
                <a:solidFill>
                  <a:srgbClr val="FFC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 </a:t>
            </a:r>
            <a:endParaRPr lang="vi-VN" sz="3200" b="1" i="1" dirty="0">
              <a:solidFill>
                <a:srgbClr val="FFC000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16" name="Text Box 283"/>
          <p:cNvSpPr txBox="1">
            <a:spLocks noChangeArrowheads="1"/>
          </p:cNvSpPr>
          <p:nvPr/>
        </p:nvSpPr>
        <p:spPr bwMode="auto">
          <a:xfrm>
            <a:off x="559776" y="3217977"/>
            <a:ext cx="12096749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3600" b="1" i="1" dirty="0" err="1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Đề</a:t>
            </a:r>
            <a:r>
              <a:rPr lang="en-US" altLang="en-US" sz="3600" b="1" i="1" dirty="0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i="1" dirty="0" err="1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nghị</a:t>
            </a:r>
            <a:r>
              <a:rPr lang="en-US" altLang="en-US" sz="3600" b="1" i="1" dirty="0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gươm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Long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Vương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21" name="Text Box 283"/>
          <p:cNvSpPr txBox="1">
            <a:spLocks noChangeArrowheads="1"/>
          </p:cNvSpPr>
          <p:nvPr/>
        </p:nvSpPr>
        <p:spPr bwMode="auto">
          <a:xfrm>
            <a:off x="589085" y="3956818"/>
            <a:ext cx="10984523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3600" b="1" i="1" dirty="0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Xin</a:t>
            </a:r>
            <a:r>
              <a:rPr lang="en-US" alt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gươm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Long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Vương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22" name="Text Box 283"/>
          <p:cNvSpPr txBox="1">
            <a:spLocks noChangeArrowheads="1"/>
          </p:cNvSpPr>
          <p:nvPr/>
        </p:nvSpPr>
        <p:spPr bwMode="auto">
          <a:xfrm>
            <a:off x="559776" y="4603149"/>
            <a:ext cx="10726615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3600" b="1" i="1" dirty="0" err="1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Mong</a:t>
            </a:r>
            <a:r>
              <a:rPr lang="en-US" altLang="en-US" sz="3600" b="1" dirty="0">
                <a:solidFill>
                  <a:srgbClr val="00206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gươm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Long </a:t>
            </a:r>
            <a:r>
              <a:rPr lang="en-US" altLang="en-US" sz="3600" b="1" dirty="0" err="1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Vương</a:t>
            </a:r>
            <a:r>
              <a:rPr lang="en-US" altLang="en-US" sz="3600" b="1" dirty="0">
                <a:solidFill>
                  <a:schemeClr val="accent2">
                    <a:lumMod val="20000"/>
                    <a:lumOff val="8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17" name="Text Box 2"/>
          <p:cNvSpPr txBox="1">
            <a:spLocks noChangeArrowheads="1"/>
          </p:cNvSpPr>
          <p:nvPr/>
        </p:nvSpPr>
        <p:spPr bwMode="auto">
          <a:xfrm>
            <a:off x="689950" y="5330930"/>
            <a:ext cx="86042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200" b="1" u="sng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3200" b="1" u="sng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4</a:t>
            </a:r>
            <a:r>
              <a:rPr lang="en-US" altLang="en-US" sz="32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32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Thay đổi giọng điệu.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601910" y="436323"/>
            <a:ext cx="33845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u="sng" dirty="0">
                <a:solidFill>
                  <a:schemeClr val="accent4">
                    <a:lumMod val="40000"/>
                    <a:lumOff val="60000"/>
                  </a:schemeClr>
                </a:solidFill>
                <a:latin typeface="Broadway" panose="04040905080B02020502" pitchFamily="82" charset="0"/>
                <a:ea typeface="Cambria" panose="02040503050406030204" pitchFamily="18" charset="0"/>
                <a:cs typeface="Times New Roman" panose="02020603050405020304" pitchFamily="18" charset="0"/>
              </a:rPr>
              <a:t>I. </a:t>
            </a:r>
            <a:r>
              <a:rPr lang="en-US" altLang="en-US" sz="3600" b="1" u="sng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Broadway" panose="04040905080B02020502" pitchFamily="82" charset="0"/>
                <a:ea typeface="Cambria" panose="020405030504060302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600" b="1" u="sng" dirty="0">
                <a:solidFill>
                  <a:schemeClr val="accent4">
                    <a:lumMod val="40000"/>
                    <a:lumOff val="60000"/>
                  </a:schemeClr>
                </a:solidFill>
                <a:latin typeface="Broadway" panose="04040905080B02020502" pitchFamily="8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sng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Broadway" panose="04040905080B02020502" pitchFamily="82" charset="0"/>
                <a:ea typeface="Cambria" panose="020405030504060302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3600" b="1" u="sng" dirty="0">
                <a:solidFill>
                  <a:schemeClr val="accent4">
                    <a:lumMod val="40000"/>
                    <a:lumOff val="60000"/>
                  </a:schemeClr>
                </a:solidFill>
                <a:latin typeface="Broadway" panose="04040905080B02020502" pitchFamily="82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endParaRPr lang="vi-VN" altLang="en-US" sz="3600" b="1" u="sng" dirty="0">
              <a:solidFill>
                <a:schemeClr val="accent4">
                  <a:lumMod val="40000"/>
                  <a:lumOff val="6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5" name="图片 34">
            <a:extLst>
              <a:ext uri="{FF2B5EF4-FFF2-40B4-BE49-F238E27FC236}">
                <a16:creationId xmlns:a16="http://schemas.microsoft.com/office/drawing/2014/main" id="{0684EBA4-570F-4DDA-9DA8-FFC51F5785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754" y="5719596"/>
            <a:ext cx="1120392" cy="1017143"/>
          </a:xfrm>
          <a:prstGeom prst="rect">
            <a:avLst/>
          </a:prstGeom>
        </p:spPr>
      </p:pic>
      <p:pic>
        <p:nvPicPr>
          <p:cNvPr id="18" name="图片 35">
            <a:extLst>
              <a:ext uri="{FF2B5EF4-FFF2-40B4-BE49-F238E27FC236}">
                <a16:creationId xmlns:a16="http://schemas.microsoft.com/office/drawing/2014/main" id="{E50C6F5B-4789-4ADE-9FCE-55B7E1ECC3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131" y="261686"/>
            <a:ext cx="1238034" cy="995606"/>
          </a:xfrm>
          <a:prstGeom prst="rect">
            <a:avLst/>
          </a:prstGeom>
        </p:spPr>
      </p:pic>
      <p:pic>
        <p:nvPicPr>
          <p:cNvPr id="19" name="图片 37">
            <a:extLst>
              <a:ext uri="{FF2B5EF4-FFF2-40B4-BE49-F238E27FC236}">
                <a16:creationId xmlns:a16="http://schemas.microsoft.com/office/drawing/2014/main" id="{28A3BA3E-987E-416B-B7D7-642BD461C3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179" b="84533"/>
          <a:stretch/>
        </p:blipFill>
        <p:spPr>
          <a:xfrm rot="4410403">
            <a:off x="4506858" y="-697322"/>
            <a:ext cx="1804943" cy="1919163"/>
          </a:xfrm>
          <a:prstGeom prst="rect">
            <a:avLst/>
          </a:prstGeom>
        </p:spPr>
      </p:pic>
      <p:pic>
        <p:nvPicPr>
          <p:cNvPr id="20" name="图片 38">
            <a:extLst>
              <a:ext uri="{FF2B5EF4-FFF2-40B4-BE49-F238E27FC236}">
                <a16:creationId xmlns:a16="http://schemas.microsoft.com/office/drawing/2014/main" id="{6808F60B-C814-4AED-890F-98E17FBFF21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79" b="84533"/>
          <a:stretch/>
        </p:blipFill>
        <p:spPr>
          <a:xfrm rot="1282849">
            <a:off x="10515224" y="-243620"/>
            <a:ext cx="2251584" cy="191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6423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16" grpId="0"/>
      <p:bldP spid="21" grpId="0"/>
      <p:bldP spid="22" grpId="0"/>
      <p:bldP spid="17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矩形 12"/>
          <p:cNvSpPr/>
          <p:nvPr/>
        </p:nvSpPr>
        <p:spPr>
          <a:xfrm>
            <a:off x="4981575" y="665885"/>
            <a:ext cx="6674153" cy="563231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38100">
            <a:solidFill>
              <a:schemeClr val="tx1">
                <a:lumMod val="95000"/>
                <a:lumOff val="5000"/>
              </a:schemeClr>
            </a:solidFill>
            <a:prstDash val="dashDot"/>
          </a:ln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Muốn đặt câu khiến, có thể dùng một trong những cách sau đây:</a:t>
            </a:r>
          </a:p>
          <a:p>
            <a:pPr marL="342900" indent="-342900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1.Thêm </a:t>
            </a:r>
            <a:r>
              <a:rPr lang="vi-VN" sz="2400" b="1" i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hãy, đừng, chớ, nên, phải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,.... </a:t>
            </a:r>
            <a:r>
              <a:rPr lang="vi-VN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 trước động từ.</a:t>
            </a:r>
          </a:p>
          <a:p>
            <a:pPr marL="342900" indent="-342900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2. Thêm các từ 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lên, đi, thôi, nào,.... </a:t>
            </a:r>
            <a:r>
              <a:rPr lang="vi-VN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 cuối câu.</a:t>
            </a:r>
          </a:p>
          <a:p>
            <a:pPr marL="342900" indent="-342900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3. Thêm các từ </a:t>
            </a:r>
            <a:r>
              <a:rPr lang="vi-VN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đề nghị, xin, mong,....</a:t>
            </a:r>
            <a:r>
              <a:rPr lang="vi-VN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vào</a:t>
            </a:r>
            <a:r>
              <a:rPr lang="en-US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đầu câu.</a:t>
            </a:r>
          </a:p>
          <a:p>
            <a:pPr marL="342900" indent="-342900">
              <a:lnSpc>
                <a:spcPct val="150000"/>
              </a:lnSpc>
              <a:defRPr/>
            </a:pPr>
            <a:r>
              <a:rPr lang="vi-VN" sz="2400" b="1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	4. Dùng giọng điệu phù hợp với câu khiến.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-317725" y="2047875"/>
            <a:ext cx="5299300" cy="5086350"/>
            <a:chOff x="-108175" y="1771650"/>
            <a:chExt cx="5299300" cy="5086350"/>
          </a:xfrm>
        </p:grpSpPr>
        <p:grpSp>
          <p:nvGrpSpPr>
            <p:cNvPr id="5" name="Group 4"/>
            <p:cNvGrpSpPr/>
            <p:nvPr/>
          </p:nvGrpSpPr>
          <p:grpSpPr>
            <a:xfrm>
              <a:off x="-108175" y="1771650"/>
              <a:ext cx="5299300" cy="5086350"/>
              <a:chOff x="-108175" y="2046534"/>
              <a:chExt cx="4811466" cy="4811466"/>
            </a:xfrm>
          </p:grpSpPr>
          <p:pic>
            <p:nvPicPr>
              <p:cNvPr id="8" name="图片 7">
                <a:extLst>
                  <a:ext uri="{FF2B5EF4-FFF2-40B4-BE49-F238E27FC236}">
                    <a16:creationId xmlns:a16="http://schemas.microsoft.com/office/drawing/2014/main" id="{9C82F936-5F21-40C6-A1A4-D68F8ADE12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 cstate="email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rcRect/>
              <a:stretch/>
            </p:blipFill>
            <p:spPr>
              <a:xfrm>
                <a:off x="-108175" y="2046534"/>
                <a:ext cx="4811466" cy="4811466"/>
              </a:xfrm>
              <a:prstGeom prst="rect">
                <a:avLst/>
              </a:prstGeom>
            </p:spPr>
          </p:pic>
          <p:sp>
            <p:nvSpPr>
              <p:cNvPr id="3" name="Rounded Rectangle 2"/>
              <p:cNvSpPr/>
              <p:nvPr/>
            </p:nvSpPr>
            <p:spPr>
              <a:xfrm>
                <a:off x="2319145" y="3705225"/>
                <a:ext cx="1695450" cy="885825"/>
              </a:xfrm>
              <a:prstGeom prst="roundRect">
                <a:avLst/>
              </a:prstGeom>
              <a:solidFill>
                <a:srgbClr val="4B81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" name="Rounded Rectangle 9"/>
              <p:cNvSpPr/>
              <p:nvPr/>
            </p:nvSpPr>
            <p:spPr>
              <a:xfrm>
                <a:off x="2904291" y="3433092"/>
                <a:ext cx="1131801" cy="885825"/>
              </a:xfrm>
              <a:prstGeom prst="roundRect">
                <a:avLst/>
              </a:prstGeom>
              <a:solidFill>
                <a:srgbClr val="4B8168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" name="文本框 3"/>
            <p:cNvSpPr txBox="1"/>
            <p:nvPr/>
          </p:nvSpPr>
          <p:spPr>
            <a:xfrm>
              <a:off x="2326292" y="3382473"/>
              <a:ext cx="2345268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altLang="zh-CN" sz="3600" b="1" i="0" u="none" strike="noStrike" kern="1200" cap="none" spc="0" normalizeH="0" baseline="0" noProof="0" dirty="0" err="1">
                  <a:ln w="19050"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UTM Cancel" panose="02040603050506020204" pitchFamily="18" charset="0"/>
                  <a:ea typeface="字魂59号-创粗黑" panose="00000500000000000000" charset="-122"/>
                </a:rPr>
                <a:t>Ghi</a:t>
              </a:r>
              <a:r>
                <a:rPr kumimoji="0" lang="en-US" altLang="zh-CN" sz="3600" b="1" i="0" u="none" strike="noStrike" kern="1200" cap="none" spc="0" normalizeH="0" baseline="0" noProof="0" dirty="0">
                  <a:ln w="19050"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UTM Cancel" panose="02040603050506020204" pitchFamily="18" charset="0"/>
                  <a:ea typeface="字魂59号-创粗黑" panose="00000500000000000000" charset="-122"/>
                </a:rPr>
                <a:t> </a:t>
              </a:r>
              <a:r>
                <a:rPr kumimoji="0" lang="en-US" altLang="zh-CN" sz="3600" b="1" i="0" u="none" strike="noStrike" kern="1200" cap="none" spc="0" normalizeH="0" baseline="0" noProof="0" dirty="0" err="1">
                  <a:ln w="19050"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UTM Cancel" panose="02040603050506020204" pitchFamily="18" charset="0"/>
                  <a:ea typeface="字魂59号-创粗黑" panose="00000500000000000000" charset="-122"/>
                </a:rPr>
                <a:t>nhớ</a:t>
              </a:r>
              <a:endParaRPr kumimoji="0" lang="zh-CN" altLang="en-US" sz="3600" b="1" i="0" u="none" strike="noStrike" kern="1200" cap="none" spc="0" normalizeH="0" baseline="0" noProof="0" dirty="0">
                <a:ln w="19050"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UTM Cancel" panose="02040603050506020204" pitchFamily="18" charset="0"/>
                <a:ea typeface="字魂59号-创粗黑" panose="00000500000000000000" charset="-122"/>
              </a:endParaRPr>
            </a:p>
          </p:txBody>
        </p:sp>
      </p:grpSp>
      <p:pic>
        <p:nvPicPr>
          <p:cNvPr id="14" name="图片 10">
            <a:extLst>
              <a:ext uri="{FF2B5EF4-FFF2-40B4-BE49-F238E27FC236}">
                <a16:creationId xmlns:a16="http://schemas.microsoft.com/office/drawing/2014/main" id="{FABE5DD4-AE19-443B-A53C-BC3086D7E8A2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585586" y="5126503"/>
            <a:ext cx="1589707" cy="1589707"/>
          </a:xfrm>
          <a:prstGeom prst="rect">
            <a:avLst/>
          </a:prstGeom>
        </p:spPr>
      </p:pic>
      <p:pic>
        <p:nvPicPr>
          <p:cNvPr id="15" name="图片 27">
            <a:extLst>
              <a:ext uri="{FF2B5EF4-FFF2-40B4-BE49-F238E27FC236}">
                <a16:creationId xmlns:a16="http://schemas.microsoft.com/office/drawing/2014/main" id="{8EE94A94-D114-4EF0-9AC4-D132DF7BB94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799016">
            <a:off x="1646819" y="884908"/>
            <a:ext cx="2453557" cy="1351609"/>
          </a:xfrm>
          <a:prstGeom prst="rect">
            <a:avLst/>
          </a:prstGeom>
        </p:spPr>
      </p:pic>
      <p:pic>
        <p:nvPicPr>
          <p:cNvPr id="16" name="图片 28">
            <a:extLst>
              <a:ext uri="{FF2B5EF4-FFF2-40B4-BE49-F238E27FC236}">
                <a16:creationId xmlns:a16="http://schemas.microsoft.com/office/drawing/2014/main" id="{58742714-3BA8-402A-BD1D-818967DDA522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0264" y="223654"/>
            <a:ext cx="893255" cy="99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04631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437017" y="1596245"/>
            <a:ext cx="481012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500" b="1" dirty="0">
                <a:solidFill>
                  <a:srgbClr val="7030A0"/>
                </a:solidFill>
                <a:latin typeface="SVN-Vanessas Valentine" panose="02040603050506020204" pitchFamily="18" charset="0"/>
              </a:rPr>
              <a:t>LUYỆN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500" b="1" i="0" u="none" strike="noStrike" kern="1200" cap="none" spc="0" normalizeH="0" baseline="0" noProof="0" dirty="0">
                <a:ln>
                  <a:noFill/>
                </a:ln>
                <a:solidFill>
                  <a:srgbClr val="7030A0"/>
                </a:solidFill>
                <a:effectLst/>
                <a:uLnTx/>
                <a:uFillTx/>
                <a:latin typeface="SVN-Vanessas Valentine" panose="02040603050506020204" pitchFamily="18" charset="0"/>
                <a:ea typeface="+mn-ea"/>
                <a:cs typeface="+mn-cs"/>
              </a:rPr>
              <a:t>TẬP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300" b="29150" l="40000" r="54950">
                        <a14:foregroundMark x1="45950" y1="9450" x2="45950" y2="9450"/>
                        <a14:foregroundMark x1="46650" y1="9150" x2="46650" y2="9150"/>
                        <a14:foregroundMark x1="46800" y1="8350" x2="46800" y2="8350"/>
                        <a14:foregroundMark x1="47800" y1="8750" x2="47800" y2="8750"/>
                        <a14:foregroundMark x1="46950" y1="10000" x2="45950" y2="9050"/>
                        <a14:foregroundMark x1="47650" y1="8750" x2="45150" y2="12100"/>
                        <a14:foregroundMark x1="45150" y1="7350" x2="45700" y2="11100"/>
                      </a14:backgroundRemoval>
                    </a14:imgEffect>
                    <a14:imgEffect>
                      <a14:colorTemperature colorTemp="11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611" t="4861" r="43194" b="70417"/>
          <a:stretch/>
        </p:blipFill>
        <p:spPr>
          <a:xfrm>
            <a:off x="3274587" y="1788162"/>
            <a:ext cx="1086546" cy="1476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9592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-452035" y="607139"/>
            <a:ext cx="370155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srgbClr val="E675C4"/>
                </a:solidFill>
                <a:effectLst/>
                <a:uLnTx/>
                <a:uFillTx/>
                <a:latin typeface="UTM Cookies" panose="02040603050506020204" pitchFamily="18" charset="0"/>
                <a:ea typeface="字魂27号-布丁体" panose="00000500000000000000" charset="-122"/>
              </a:rPr>
              <a:t>Bài</a:t>
            </a:r>
            <a:r>
              <a:rPr kumimoji="0" lang="en-US" altLang="zh-CN" sz="4800" b="1" i="0" u="none" strike="noStrike" kern="1200" cap="none" spc="0" normalizeH="0" noProof="0" dirty="0">
                <a:ln w="19050">
                  <a:solidFill>
                    <a:prstClr val="black"/>
                  </a:solidFill>
                </a:ln>
                <a:solidFill>
                  <a:srgbClr val="E675C4"/>
                </a:solidFill>
                <a:effectLst/>
                <a:uLnTx/>
                <a:uFillTx/>
                <a:latin typeface="UTM Cookies" panose="02040603050506020204" pitchFamily="18" charset="0"/>
                <a:ea typeface="字魂27号-布丁体" panose="00000500000000000000" charset="-122"/>
              </a:rPr>
              <a:t> 1</a:t>
            </a:r>
            <a:endParaRPr kumimoji="0" lang="zh-CN" altLang="en-US" sz="4800" b="1" i="0" u="none" strike="noStrike" kern="1200" cap="none" spc="0" normalizeH="0" baseline="0" noProof="0" dirty="0">
              <a:ln w="19050">
                <a:solidFill>
                  <a:prstClr val="black"/>
                </a:solidFill>
              </a:ln>
              <a:solidFill>
                <a:srgbClr val="E675C4"/>
              </a:solidFill>
              <a:effectLst/>
              <a:uLnTx/>
              <a:uFillTx/>
              <a:latin typeface="UTM Cookies" panose="02040603050506020204" pitchFamily="18" charset="0"/>
              <a:ea typeface="字魂27号-布丁体" panose="00000500000000000000" charset="-122"/>
            </a:endParaRPr>
          </a:p>
        </p:txBody>
      </p:sp>
      <p:pic>
        <p:nvPicPr>
          <p:cNvPr id="7" name="图片 6" descr="背背景景"/>
          <p:cNvPicPr>
            <a:picLocks noChangeAspect="1"/>
          </p:cNvPicPr>
          <p:nvPr/>
        </p:nvPicPr>
        <p:blipFill>
          <a:blip r:embed="rId4"/>
          <a:srcRect b="83485"/>
          <a:stretch>
            <a:fillRect/>
          </a:stretch>
        </p:blipFill>
        <p:spPr>
          <a:xfrm>
            <a:off x="0" y="81658"/>
            <a:ext cx="12135485" cy="830580"/>
          </a:xfrm>
          <a:prstGeom prst="rect">
            <a:avLst/>
          </a:prstGeom>
        </p:spPr>
      </p:pic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2376791" y="791388"/>
            <a:ext cx="104399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altLang="en-US" sz="3600" b="1" dirty="0">
                <a:solidFill>
                  <a:srgbClr val="E675C4"/>
                </a:solidFill>
                <a:latin typeface="+mn-lt"/>
                <a:cs typeface="Times New Roman" panose="02020603050405020304" pitchFamily="18" charset="0"/>
              </a:rPr>
              <a:t>Chuyển các câu kể sau thành câu khiến.</a:t>
            </a:r>
          </a:p>
        </p:txBody>
      </p:sp>
      <p:sp>
        <p:nvSpPr>
          <p:cNvPr id="11" name="TextBox 6"/>
          <p:cNvSpPr txBox="1">
            <a:spLocks noChangeArrowheads="1"/>
          </p:cNvSpPr>
          <p:nvPr/>
        </p:nvSpPr>
        <p:spPr bwMode="auto">
          <a:xfrm>
            <a:off x="199731" y="4114124"/>
            <a:ext cx="8496300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marL="0" indent="0" eaLnBrk="1" hangingPunct="1">
              <a:spcBef>
                <a:spcPct val="0"/>
              </a:spcBef>
              <a:buNone/>
            </a:pPr>
            <a:r>
              <a:rPr lang="en-US" altLang="en-US" sz="2800" b="1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	</a:t>
            </a:r>
            <a:r>
              <a:rPr lang="en-US" altLang="en-US" sz="2800" b="1" i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Mẫu</a:t>
            </a:r>
            <a:r>
              <a:rPr lang="en-US" altLang="en-US" sz="2800" b="1" i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:</a:t>
            </a:r>
          </a:p>
          <a:p>
            <a:pPr lvl="4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28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Nam </a:t>
            </a:r>
            <a:r>
              <a:rPr lang="en-US" altLang="en-US" sz="28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đi</a:t>
            </a:r>
            <a:r>
              <a:rPr lang="en-US" altLang="en-US" sz="28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học</a:t>
            </a:r>
            <a:r>
              <a:rPr lang="en-US" altLang="en-US" sz="28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đi</a:t>
            </a:r>
            <a:r>
              <a:rPr lang="en-US" altLang="en-US" sz="28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 !</a:t>
            </a:r>
          </a:p>
          <a:p>
            <a:pPr lvl="4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28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Nam </a:t>
            </a:r>
            <a:r>
              <a:rPr lang="en-US" altLang="en-US" sz="28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phải</a:t>
            </a:r>
            <a:r>
              <a:rPr lang="en-US" altLang="en-US" sz="28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đi</a:t>
            </a:r>
            <a:r>
              <a:rPr lang="en-US" altLang="en-US" sz="28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học</a:t>
            </a:r>
            <a:r>
              <a:rPr lang="en-US" altLang="en-US" sz="28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!</a:t>
            </a:r>
          </a:p>
          <a:p>
            <a:pPr lvl="4">
              <a:spcBef>
                <a:spcPct val="0"/>
              </a:spcBef>
              <a:buFont typeface="Wingdings" panose="05000000000000000000" pitchFamily="2" charset="2"/>
              <a:buChar char="ü"/>
            </a:pPr>
            <a:r>
              <a:rPr lang="en-US" altLang="en-US" sz="28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Nam </a:t>
            </a:r>
            <a:r>
              <a:rPr lang="en-US" altLang="en-US" sz="28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hãy</a:t>
            </a:r>
            <a:r>
              <a:rPr lang="en-US" altLang="en-US" sz="28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đi</a:t>
            </a:r>
            <a:r>
              <a:rPr lang="en-US" altLang="en-US" sz="28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học</a:t>
            </a:r>
            <a:r>
              <a:rPr lang="en-US" altLang="en-US" sz="28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 </a:t>
            </a:r>
            <a:r>
              <a:rPr lang="en-US" altLang="en-US" sz="2800" b="1" dirty="0" err="1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đi</a:t>
            </a:r>
            <a:r>
              <a:rPr lang="en-US" altLang="en-US" sz="28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 !</a:t>
            </a:r>
            <a:endParaRPr lang="vi-VN" altLang="en-US" sz="2800" b="1" dirty="0">
              <a:solidFill>
                <a:schemeClr val="accent1">
                  <a:lumMod val="40000"/>
                  <a:lumOff val="60000"/>
                </a:schemeClr>
              </a:solidFill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1819592" y="1621968"/>
            <a:ext cx="8496300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vi-VN" altLang="en-US" sz="3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Nam đi học.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vi-VN" altLang="en-US" sz="3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Thanh đi lao động.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vi-VN" altLang="en-US" sz="3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Ngân chăm chỉ.</a:t>
            </a:r>
          </a:p>
          <a:p>
            <a:pPr eaLnBrk="1" hangingPunct="1">
              <a:spcBef>
                <a:spcPct val="0"/>
              </a:spcBef>
              <a:buFont typeface="Wingdings" panose="05000000000000000000" pitchFamily="2" charset="2"/>
              <a:buChar char="§"/>
            </a:pPr>
            <a:r>
              <a:rPr lang="vi-VN" altLang="en-US" sz="36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+mn-lt"/>
                <a:cs typeface="Times New Roman" panose="02020603050405020304" pitchFamily="18" charset="0"/>
              </a:rPr>
              <a:t>Giang phấn đấu học giỏi.</a:t>
            </a:r>
          </a:p>
        </p:txBody>
      </p:sp>
      <p:pic>
        <p:nvPicPr>
          <p:cNvPr id="9" name="Picture 8" descr="A picture containing text, toy, doll, vector graphics&#10;&#10;Description automatically generated">
            <a:extLst>
              <a:ext uri="{FF2B5EF4-FFF2-40B4-BE49-F238E27FC236}">
                <a16:creationId xmlns:a16="http://schemas.microsoft.com/office/drawing/2014/main" id="{0875311B-3CF6-435C-9263-49531192BD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930146" y="3516787"/>
            <a:ext cx="6690605" cy="3684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3614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文框 3"/>
          <p:cNvSpPr/>
          <p:nvPr/>
        </p:nvSpPr>
        <p:spPr>
          <a:xfrm>
            <a:off x="36196" y="316865"/>
            <a:ext cx="2515415" cy="1103205"/>
          </a:xfrm>
          <a:prstGeom prst="frame">
            <a:avLst>
              <a:gd name="adj1" fmla="val 8329"/>
            </a:avLst>
          </a:prstGeom>
          <a:solidFill>
            <a:schemeClr val="bg1"/>
          </a:solidFill>
          <a:ln>
            <a:noFill/>
          </a:ln>
          <a:effectLst>
            <a:outerShdw blurRad="63500" dist="63500" dir="3000000" sx="101000" sy="101000" algn="t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487204" y="433339"/>
            <a:ext cx="370155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srgbClr val="E675C4"/>
                </a:solidFill>
                <a:effectLst/>
                <a:uLnTx/>
                <a:uFillTx/>
                <a:latin typeface="UTM Cookies" panose="02040603050506020204" pitchFamily="18" charset="0"/>
                <a:ea typeface="字魂27号-布丁体" panose="00000500000000000000" charset="-122"/>
              </a:rPr>
              <a:t>Bài</a:t>
            </a:r>
            <a:r>
              <a:rPr kumimoji="0" lang="en-US" altLang="zh-CN" sz="4800" b="1" i="0" u="none" strike="noStrike" kern="1200" cap="none" spc="0" normalizeH="0" noProof="0" dirty="0">
                <a:ln w="19050">
                  <a:solidFill>
                    <a:prstClr val="black"/>
                  </a:solidFill>
                </a:ln>
                <a:solidFill>
                  <a:srgbClr val="E675C4"/>
                </a:solidFill>
                <a:effectLst/>
                <a:uLnTx/>
                <a:uFillTx/>
                <a:latin typeface="UTM Cookies" panose="02040603050506020204" pitchFamily="18" charset="0"/>
                <a:ea typeface="字魂27号-布丁体" panose="00000500000000000000" charset="-122"/>
              </a:rPr>
              <a:t> 1</a:t>
            </a:r>
            <a:endParaRPr kumimoji="0" lang="zh-CN" altLang="en-US" sz="4800" b="1" i="0" u="none" strike="noStrike" kern="1200" cap="none" spc="0" normalizeH="0" baseline="0" noProof="0" dirty="0">
              <a:ln w="19050">
                <a:solidFill>
                  <a:prstClr val="black"/>
                </a:solidFill>
              </a:ln>
              <a:solidFill>
                <a:srgbClr val="E675C4"/>
              </a:solidFill>
              <a:effectLst/>
              <a:uLnTx/>
              <a:uFillTx/>
              <a:latin typeface="UTM Cookies" panose="02040603050506020204" pitchFamily="18" charset="0"/>
              <a:ea typeface="字魂27号-布丁体" panose="00000500000000000000" charset="-122"/>
            </a:endParaRPr>
          </a:p>
        </p:txBody>
      </p:sp>
      <p:pic>
        <p:nvPicPr>
          <p:cNvPr id="7" name="图片 6" descr="背背景景"/>
          <p:cNvPicPr>
            <a:picLocks noChangeAspect="1"/>
          </p:cNvPicPr>
          <p:nvPr/>
        </p:nvPicPr>
        <p:blipFill>
          <a:blip r:embed="rId4"/>
          <a:srcRect b="83485"/>
          <a:stretch>
            <a:fillRect/>
          </a:stretch>
        </p:blipFill>
        <p:spPr>
          <a:xfrm>
            <a:off x="0" y="81658"/>
            <a:ext cx="12135485" cy="830580"/>
          </a:xfrm>
          <a:prstGeom prst="rect">
            <a:avLst/>
          </a:prstGeom>
        </p:spPr>
      </p:pic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2664007" y="688044"/>
            <a:ext cx="104399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altLang="en-US" sz="3600" b="1" dirty="0">
                <a:solidFill>
                  <a:srgbClr val="E675C4"/>
                </a:solidFill>
                <a:latin typeface="+mn-lt"/>
                <a:cs typeface="Times New Roman" panose="02020603050405020304" pitchFamily="18" charset="0"/>
              </a:rPr>
              <a:t>Chuyển các câu kể sau thành câu khiến.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28790586"/>
              </p:ext>
            </p:extLst>
          </p:nvPr>
        </p:nvGraphicFramePr>
        <p:xfrm>
          <a:off x="5435697" y="1654963"/>
          <a:ext cx="6267449" cy="3779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67449">
                  <a:extLst>
                    <a:ext uri="{9D8B030D-6E8A-4147-A177-3AD203B41FA5}">
                      <a16:colId xmlns:a16="http://schemas.microsoft.com/office/drawing/2014/main" val="39087042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4000" dirty="0" err="1">
                          <a:solidFill>
                            <a:srgbClr val="8278CF"/>
                          </a:solidFill>
                          <a:latin typeface="UTM Cookies" panose="02040603050506020204" pitchFamily="18" charset="0"/>
                          <a:cs typeface="Arial" panose="020B0604020202020204" pitchFamily="34" charset="0"/>
                        </a:rPr>
                        <a:t>Câu</a:t>
                      </a:r>
                      <a:r>
                        <a:rPr lang="en-US" sz="4000" baseline="0" dirty="0">
                          <a:solidFill>
                            <a:srgbClr val="8278CF"/>
                          </a:solidFill>
                          <a:latin typeface="UTM Cookies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aseline="0" dirty="0" err="1">
                          <a:solidFill>
                            <a:srgbClr val="8278CF"/>
                          </a:solidFill>
                          <a:latin typeface="UTM Cookies" panose="02040603050506020204" pitchFamily="18" charset="0"/>
                          <a:cs typeface="Arial" panose="020B0604020202020204" pitchFamily="34" charset="0"/>
                        </a:rPr>
                        <a:t>khiến</a:t>
                      </a:r>
                      <a:endParaRPr lang="en-US" sz="4000" dirty="0">
                        <a:solidFill>
                          <a:srgbClr val="8278CF"/>
                        </a:solidFill>
                        <a:latin typeface="UTM Cookies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417979445"/>
                  </a:ext>
                </a:extLst>
              </a:tr>
              <a:tr h="1112520">
                <a:tc>
                  <a:txBody>
                    <a:bodyPr/>
                    <a:lstStyle/>
                    <a:p>
                      <a:pPr marL="342900" indent="-342900" eaLnBrk="1" hangingPunct="1"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lao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!</a:t>
                      </a:r>
                    </a:p>
                    <a:p>
                      <a:pPr marL="342900" indent="-342900" eaLnBrk="1" hangingPunct="1"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phải</a:t>
                      </a:r>
                      <a:r>
                        <a:rPr lang="en-US" sz="28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lao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!</a:t>
                      </a:r>
                    </a:p>
                    <a:p>
                      <a:pPr marL="342900" indent="-342900" eaLnBrk="1" hangingPunct="1"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hãy</a:t>
                      </a:r>
                      <a:r>
                        <a:rPr lang="en-US" sz="28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lao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!</a:t>
                      </a:r>
                    </a:p>
                    <a:p>
                      <a:pPr marL="342900" indent="-342900" eaLnBrk="1" hangingPunct="1"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en-US" sz="28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Mong</a:t>
                      </a:r>
                      <a:r>
                        <a:rPr lang="en-US" sz="28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hãy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lao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!</a:t>
                      </a:r>
                    </a:p>
                    <a:p>
                      <a:pPr marL="342900" indent="-342900" eaLnBrk="1" hangingPunct="1"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en-US" sz="28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Đề</a:t>
                      </a:r>
                      <a:r>
                        <a:rPr lang="en-US" sz="28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nghị</a:t>
                      </a:r>
                      <a:r>
                        <a:rPr lang="en-US" sz="28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phải</a:t>
                      </a:r>
                      <a:r>
                        <a:rPr lang="en-US" sz="28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lao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!</a:t>
                      </a:r>
                    </a:p>
                    <a:p>
                      <a:pPr marL="342900" indent="-342900" eaLnBrk="1" hangingPunct="1"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phải</a:t>
                      </a:r>
                      <a:r>
                        <a:rPr lang="en-US" sz="28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lao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nào</a:t>
                      </a:r>
                      <a:r>
                        <a:rPr lang="en-US" sz="28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!</a:t>
                      </a:r>
                    </a:p>
                    <a:p>
                      <a:pPr marL="342900" indent="-342900" eaLnBrk="1" hangingPunct="1">
                        <a:buFont typeface="Wingdings" panose="05000000000000000000" pitchFamily="2" charset="2"/>
                        <a:buChar char="§"/>
                        <a:defRPr/>
                      </a:pP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Thanh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cần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lao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động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!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596482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508161" y="2766736"/>
            <a:ext cx="4796791" cy="70788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  <a:ln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Thanh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lao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động</a:t>
            </a:r>
            <a:r>
              <a:rPr lang="en-US" sz="4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8161" y="1889995"/>
            <a:ext cx="2242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8278CF"/>
                </a:solidFill>
                <a:latin typeface="UTM Cookies" panose="02040603050506020204" pitchFamily="18" charset="0"/>
                <a:cs typeface="Arial" panose="020B0604020202020204" pitchFamily="34" charset="0"/>
              </a:rPr>
              <a:t>Câu</a:t>
            </a:r>
            <a:r>
              <a:rPr lang="en-US" sz="4000" b="1" dirty="0">
                <a:solidFill>
                  <a:srgbClr val="8278CF"/>
                </a:solidFill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8278CF"/>
                </a:solidFill>
                <a:latin typeface="UTM Cookies" panose="02040603050506020204" pitchFamily="18" charset="0"/>
                <a:cs typeface="Arial" panose="020B0604020202020204" pitchFamily="34" charset="0"/>
              </a:rPr>
              <a:t>kể</a:t>
            </a:r>
            <a:r>
              <a:rPr lang="en-US" sz="4000" b="1" dirty="0">
                <a:solidFill>
                  <a:srgbClr val="8278CF"/>
                </a:solidFill>
                <a:latin typeface="UTM Cookies" panose="02040603050506020204" pitchFamily="18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11" name="图片 5">
            <a:extLst>
              <a:ext uri="{FF2B5EF4-FFF2-40B4-BE49-F238E27FC236}">
                <a16:creationId xmlns:a16="http://schemas.microsoft.com/office/drawing/2014/main" id="{BE9A4607-3274-4643-A49A-5C4A49B8D878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19660" y="3337564"/>
            <a:ext cx="4663901" cy="4663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50393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-405143" y="553392"/>
            <a:ext cx="370155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srgbClr val="E675C4"/>
                </a:solidFill>
                <a:effectLst/>
                <a:uLnTx/>
                <a:uFillTx/>
                <a:latin typeface="UTM Cookies" panose="02040603050506020204" pitchFamily="18" charset="0"/>
                <a:ea typeface="字魂27号-布丁体" panose="00000500000000000000" charset="-122"/>
              </a:rPr>
              <a:t>Bài</a:t>
            </a:r>
            <a:r>
              <a:rPr kumimoji="0" lang="en-US" altLang="zh-CN" sz="4800" b="1" i="0" u="none" strike="noStrike" kern="1200" cap="none" spc="0" normalizeH="0" noProof="0" dirty="0">
                <a:ln w="19050">
                  <a:solidFill>
                    <a:prstClr val="black"/>
                  </a:solidFill>
                </a:ln>
                <a:solidFill>
                  <a:srgbClr val="E675C4"/>
                </a:solidFill>
                <a:effectLst/>
                <a:uLnTx/>
                <a:uFillTx/>
                <a:latin typeface="UTM Cookies" panose="02040603050506020204" pitchFamily="18" charset="0"/>
                <a:ea typeface="字魂27号-布丁体" panose="00000500000000000000" charset="-122"/>
              </a:rPr>
              <a:t> 1</a:t>
            </a:r>
            <a:endParaRPr kumimoji="0" lang="zh-CN" altLang="en-US" sz="4800" b="1" i="0" u="none" strike="noStrike" kern="1200" cap="none" spc="0" normalizeH="0" baseline="0" noProof="0" dirty="0">
              <a:ln w="19050">
                <a:solidFill>
                  <a:prstClr val="black"/>
                </a:solidFill>
              </a:ln>
              <a:solidFill>
                <a:srgbClr val="E675C4"/>
              </a:solidFill>
              <a:effectLst/>
              <a:uLnTx/>
              <a:uFillTx/>
              <a:latin typeface="UTM Cookies" panose="02040603050506020204" pitchFamily="18" charset="0"/>
              <a:ea typeface="字魂27号-布丁体" panose="00000500000000000000" charset="-122"/>
            </a:endParaRPr>
          </a:p>
        </p:txBody>
      </p:sp>
      <p:pic>
        <p:nvPicPr>
          <p:cNvPr id="7" name="图片 6" descr="背背景景"/>
          <p:cNvPicPr>
            <a:picLocks noChangeAspect="1"/>
          </p:cNvPicPr>
          <p:nvPr/>
        </p:nvPicPr>
        <p:blipFill>
          <a:blip r:embed="rId4"/>
          <a:srcRect b="83485"/>
          <a:stretch>
            <a:fillRect/>
          </a:stretch>
        </p:blipFill>
        <p:spPr>
          <a:xfrm>
            <a:off x="0" y="81658"/>
            <a:ext cx="12135485" cy="830580"/>
          </a:xfrm>
          <a:prstGeom prst="rect">
            <a:avLst/>
          </a:prstGeom>
        </p:spPr>
      </p:pic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2664007" y="688044"/>
            <a:ext cx="104399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altLang="en-US" sz="3600" b="1" dirty="0">
                <a:solidFill>
                  <a:srgbClr val="E675C4"/>
                </a:solidFill>
                <a:latin typeface="+mn-lt"/>
                <a:cs typeface="Times New Roman" panose="02020603050405020304" pitchFamily="18" charset="0"/>
              </a:rPr>
              <a:t>Chuyển các câu kể sau thành câu khiến.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92989298"/>
              </p:ext>
            </p:extLst>
          </p:nvPr>
        </p:nvGraphicFramePr>
        <p:xfrm>
          <a:off x="5168780" y="1856542"/>
          <a:ext cx="6267449" cy="420624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67449">
                  <a:extLst>
                    <a:ext uri="{9D8B030D-6E8A-4147-A177-3AD203B41FA5}">
                      <a16:colId xmlns:a16="http://schemas.microsoft.com/office/drawing/2014/main" val="39087042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4000" dirty="0" err="1">
                          <a:solidFill>
                            <a:srgbClr val="8278CF"/>
                          </a:solidFill>
                          <a:latin typeface="UTM Cookies" panose="02040603050506020204" pitchFamily="18" charset="0"/>
                          <a:cs typeface="Arial" panose="020B0604020202020204" pitchFamily="34" charset="0"/>
                        </a:rPr>
                        <a:t>Câu</a:t>
                      </a:r>
                      <a:r>
                        <a:rPr lang="en-US" sz="4000" baseline="0" dirty="0">
                          <a:solidFill>
                            <a:srgbClr val="8278CF"/>
                          </a:solidFill>
                          <a:latin typeface="UTM Cookies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aseline="0" dirty="0" err="1">
                          <a:solidFill>
                            <a:srgbClr val="8278CF"/>
                          </a:solidFill>
                          <a:latin typeface="UTM Cookies" panose="02040603050506020204" pitchFamily="18" charset="0"/>
                          <a:cs typeface="Arial" panose="020B0604020202020204" pitchFamily="34" charset="0"/>
                        </a:rPr>
                        <a:t>khiến</a:t>
                      </a:r>
                      <a:endParaRPr lang="en-US" sz="4000" dirty="0">
                        <a:solidFill>
                          <a:srgbClr val="8278CF"/>
                        </a:solidFill>
                        <a:latin typeface="UTM Cookies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417979445"/>
                  </a:ext>
                </a:extLst>
              </a:tr>
              <a:tr h="1112520">
                <a:tc>
                  <a:txBody>
                    <a:bodyPr/>
                    <a:lstStyle/>
                    <a:p>
                      <a:pPr marL="457200" indent="-457200" eaLnBrk="1" hangingPunct="1">
                        <a:buFont typeface="Courier New" panose="02070309020205020404" pitchFamily="49" charset="0"/>
                        <a:buChar char="o"/>
                        <a:defRPr/>
                      </a:pPr>
                      <a:r>
                        <a:rPr lang="vi-VN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Ngân chăm chỉ </a:t>
                      </a:r>
                      <a:r>
                        <a:rPr lang="vi-VN" sz="32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vi-VN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!</a:t>
                      </a:r>
                    </a:p>
                    <a:p>
                      <a:pPr marL="457200" indent="-457200" eaLnBrk="1" hangingPunct="1">
                        <a:buFont typeface="Courier New" panose="02070309020205020404" pitchFamily="49" charset="0"/>
                        <a:buChar char="o"/>
                        <a:defRPr/>
                      </a:pPr>
                      <a:r>
                        <a:rPr lang="vi-VN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Ngân </a:t>
                      </a:r>
                      <a:r>
                        <a:rPr lang="vi-VN" sz="32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hãy</a:t>
                      </a:r>
                      <a:r>
                        <a:rPr lang="vi-VN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chăm chỉ </a:t>
                      </a:r>
                      <a:r>
                        <a:rPr lang="vi-VN" sz="32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vi-VN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!</a:t>
                      </a:r>
                    </a:p>
                    <a:p>
                      <a:pPr marL="457200" indent="-457200" eaLnBrk="1" hangingPunct="1">
                        <a:buFont typeface="Courier New" panose="02070309020205020404" pitchFamily="49" charset="0"/>
                        <a:buChar char="o"/>
                        <a:defRPr/>
                      </a:pPr>
                      <a:r>
                        <a:rPr lang="vi-VN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Ngân </a:t>
                      </a:r>
                      <a:r>
                        <a:rPr lang="vi-VN" sz="32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nên</a:t>
                      </a:r>
                      <a:r>
                        <a:rPr lang="vi-VN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chăm chỉ </a:t>
                      </a:r>
                      <a:r>
                        <a:rPr lang="vi-VN" sz="32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vi-VN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!</a:t>
                      </a:r>
                    </a:p>
                    <a:p>
                      <a:pPr marL="457200" indent="-457200" eaLnBrk="1" hangingPunct="1">
                        <a:buFont typeface="Courier New" panose="02070309020205020404" pitchFamily="49" charset="0"/>
                        <a:buChar char="o"/>
                        <a:defRPr/>
                      </a:pPr>
                      <a:r>
                        <a:rPr lang="en-US" sz="32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Mong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Ngân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hãy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chăm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chỉ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!</a:t>
                      </a:r>
                    </a:p>
                    <a:p>
                      <a:pPr marL="457200" indent="-457200" eaLnBrk="1" hangingPunct="1">
                        <a:buFont typeface="Courier New" panose="02070309020205020404" pitchFamily="49" charset="0"/>
                        <a:buChar char="o"/>
                        <a:defRPr/>
                      </a:pPr>
                      <a:r>
                        <a:rPr lang="en-US" sz="32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Đề</a:t>
                      </a:r>
                      <a:r>
                        <a:rPr lang="en-US" sz="32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nghị</a:t>
                      </a:r>
                      <a:r>
                        <a:rPr lang="en-US" sz="32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Ngân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chăm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chỉ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!</a:t>
                      </a:r>
                    </a:p>
                    <a:p>
                      <a:pPr marL="457200" indent="-457200" eaLnBrk="1" hangingPunct="1">
                        <a:buFont typeface="Courier New" panose="02070309020205020404" pitchFamily="49" charset="0"/>
                        <a:buChar char="o"/>
                        <a:defRPr/>
                      </a:pP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Ngân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phải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chăm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chỉ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en-US" sz="32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nào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!</a:t>
                      </a:r>
                    </a:p>
                    <a:p>
                      <a:pPr marL="457200" indent="-457200" eaLnBrk="1" hangingPunct="1">
                        <a:buFont typeface="Courier New" panose="02070309020205020404" pitchFamily="49" charset="0"/>
                        <a:buChar char="o"/>
                        <a:defRPr/>
                      </a:pP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Ngân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cần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chăm</a:t>
                      </a:r>
                      <a:r>
                        <a:rPr lang="en-US" sz="32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3200" b="1" dirty="0" err="1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chỉ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!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596482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604710" y="2682638"/>
            <a:ext cx="40610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Ngân</a:t>
            </a:r>
            <a:r>
              <a:rPr lang="en-US" sz="4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chăm</a:t>
            </a:r>
            <a:r>
              <a:rPr lang="en-US" sz="4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sz="4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04710" y="1856123"/>
            <a:ext cx="2242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8278CF"/>
                </a:solidFill>
                <a:latin typeface="UTM Cookies" panose="02040603050506020204" pitchFamily="18" charset="0"/>
                <a:cs typeface="Arial" panose="020B0604020202020204" pitchFamily="34" charset="0"/>
              </a:rPr>
              <a:t>Câu</a:t>
            </a:r>
            <a:r>
              <a:rPr lang="en-US" sz="4000" b="1" dirty="0">
                <a:solidFill>
                  <a:srgbClr val="8278CF"/>
                </a:solidFill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8278CF"/>
                </a:solidFill>
                <a:latin typeface="UTM Cookies" panose="02040603050506020204" pitchFamily="18" charset="0"/>
                <a:cs typeface="Arial" panose="020B0604020202020204" pitchFamily="34" charset="0"/>
              </a:rPr>
              <a:t>kể</a:t>
            </a:r>
            <a:r>
              <a:rPr lang="en-US" sz="4000" b="1" dirty="0">
                <a:solidFill>
                  <a:srgbClr val="8278CF"/>
                </a:solidFill>
                <a:latin typeface="UTM Cookies" panose="02040603050506020204" pitchFamily="18" charset="0"/>
                <a:cs typeface="Arial" panose="020B0604020202020204" pitchFamily="34" charset="0"/>
              </a:rPr>
              <a:t>:</a:t>
            </a:r>
          </a:p>
        </p:txBody>
      </p:sp>
      <p:pic>
        <p:nvPicPr>
          <p:cNvPr id="11" name="图片 24">
            <a:extLst>
              <a:ext uri="{FF2B5EF4-FFF2-40B4-BE49-F238E27FC236}">
                <a16:creationId xmlns:a16="http://schemas.microsoft.com/office/drawing/2014/main" id="{A2CC1815-9C62-4E74-B3D0-D545B37973E3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1052" y="3163571"/>
            <a:ext cx="3508389" cy="350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513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/>
          <p:cNvSpPr txBox="1"/>
          <p:nvPr/>
        </p:nvSpPr>
        <p:spPr>
          <a:xfrm>
            <a:off x="-346527" y="517298"/>
            <a:ext cx="370155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srgbClr val="E675C4"/>
                </a:solidFill>
                <a:effectLst/>
                <a:uLnTx/>
                <a:uFillTx/>
                <a:latin typeface="UTM Cookies" panose="02040603050506020204" pitchFamily="18" charset="0"/>
                <a:ea typeface="字魂27号-布丁体" panose="00000500000000000000" charset="-122"/>
              </a:rPr>
              <a:t>Bài</a:t>
            </a:r>
            <a:r>
              <a:rPr kumimoji="0" lang="en-US" altLang="zh-CN" sz="4800" b="1" i="0" u="none" strike="noStrike" kern="1200" cap="none" spc="0" normalizeH="0" noProof="0" dirty="0">
                <a:ln w="19050">
                  <a:solidFill>
                    <a:prstClr val="black"/>
                  </a:solidFill>
                </a:ln>
                <a:solidFill>
                  <a:srgbClr val="E675C4"/>
                </a:solidFill>
                <a:effectLst/>
                <a:uLnTx/>
                <a:uFillTx/>
                <a:latin typeface="UTM Cookies" panose="02040603050506020204" pitchFamily="18" charset="0"/>
                <a:ea typeface="字魂27号-布丁体" panose="00000500000000000000" charset="-122"/>
              </a:rPr>
              <a:t> 1</a:t>
            </a:r>
            <a:endParaRPr kumimoji="0" lang="zh-CN" altLang="en-US" sz="4800" b="1" i="0" u="none" strike="noStrike" kern="1200" cap="none" spc="0" normalizeH="0" baseline="0" noProof="0" dirty="0">
              <a:ln w="19050">
                <a:solidFill>
                  <a:prstClr val="black"/>
                </a:solidFill>
              </a:ln>
              <a:solidFill>
                <a:srgbClr val="E675C4"/>
              </a:solidFill>
              <a:effectLst/>
              <a:uLnTx/>
              <a:uFillTx/>
              <a:latin typeface="UTM Cookies" panose="02040603050506020204" pitchFamily="18" charset="0"/>
              <a:ea typeface="字魂27号-布丁体" panose="00000500000000000000" charset="-122"/>
            </a:endParaRPr>
          </a:p>
        </p:txBody>
      </p:sp>
      <p:pic>
        <p:nvPicPr>
          <p:cNvPr id="7" name="图片 6" descr="背背景景"/>
          <p:cNvPicPr>
            <a:picLocks noChangeAspect="1"/>
          </p:cNvPicPr>
          <p:nvPr/>
        </p:nvPicPr>
        <p:blipFill>
          <a:blip r:embed="rId4"/>
          <a:srcRect b="83485"/>
          <a:stretch>
            <a:fillRect/>
          </a:stretch>
        </p:blipFill>
        <p:spPr>
          <a:xfrm>
            <a:off x="56515" y="176908"/>
            <a:ext cx="12135485" cy="830580"/>
          </a:xfrm>
          <a:prstGeom prst="rect">
            <a:avLst/>
          </a:prstGeom>
        </p:spPr>
      </p:pic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2664007" y="688044"/>
            <a:ext cx="10439944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vi-VN" altLang="en-US" sz="3600" b="1" dirty="0">
                <a:solidFill>
                  <a:srgbClr val="E675C4"/>
                </a:solidFill>
                <a:latin typeface="+mn-lt"/>
                <a:cs typeface="Times New Roman" panose="02020603050405020304" pitchFamily="18" charset="0"/>
              </a:rPr>
              <a:t>Chuyển các câu kể sau thành câu khiến.</a:t>
            </a: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4669399"/>
              </p:ext>
            </p:extLst>
          </p:nvPr>
        </p:nvGraphicFramePr>
        <p:xfrm>
          <a:off x="5240812" y="1805298"/>
          <a:ext cx="6267449" cy="3779520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6267449">
                  <a:extLst>
                    <a:ext uri="{9D8B030D-6E8A-4147-A177-3AD203B41FA5}">
                      <a16:colId xmlns:a16="http://schemas.microsoft.com/office/drawing/2014/main" val="39087042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4000" dirty="0" err="1">
                          <a:solidFill>
                            <a:srgbClr val="8278CF"/>
                          </a:solidFill>
                          <a:latin typeface="UTM Cookies" panose="02040603050506020204" pitchFamily="18" charset="0"/>
                          <a:cs typeface="Arial" panose="020B0604020202020204" pitchFamily="34" charset="0"/>
                        </a:rPr>
                        <a:t>Câu</a:t>
                      </a:r>
                      <a:r>
                        <a:rPr lang="en-US" sz="4000" baseline="0" dirty="0">
                          <a:solidFill>
                            <a:srgbClr val="8278CF"/>
                          </a:solidFill>
                          <a:latin typeface="UTM Cookies" panose="02040603050506020204" pitchFamily="18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4000" baseline="0" dirty="0" err="1">
                          <a:solidFill>
                            <a:srgbClr val="8278CF"/>
                          </a:solidFill>
                          <a:latin typeface="UTM Cookies" panose="02040603050506020204" pitchFamily="18" charset="0"/>
                          <a:cs typeface="Arial" panose="020B0604020202020204" pitchFamily="34" charset="0"/>
                        </a:rPr>
                        <a:t>khiến</a:t>
                      </a:r>
                      <a:endParaRPr lang="en-US" sz="4000" dirty="0">
                        <a:solidFill>
                          <a:srgbClr val="8278CF"/>
                        </a:solidFill>
                        <a:latin typeface="UTM Cookies" panose="02040603050506020204" pitchFamily="18" charset="0"/>
                        <a:cs typeface="Arial" panose="020B0604020202020204" pitchFamily="34" charset="0"/>
                      </a:endParaRP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B w="38100" cap="flat" cmpd="sng" algn="ctr">
                      <a:solidFill>
                        <a:schemeClr val="tx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B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1417979445"/>
                  </a:ext>
                </a:extLst>
              </a:tr>
              <a:tr h="1112520">
                <a:tc>
                  <a:txBody>
                    <a:bodyPr/>
                    <a:lstStyle/>
                    <a:p>
                      <a:pPr marL="285750" indent="-285750" eaLnBrk="1" hangingPunct="1">
                        <a:buFontTx/>
                        <a:buChar char="-"/>
                        <a:defRPr/>
                      </a:pPr>
                      <a:r>
                        <a:rPr lang="vi-VN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Giang </a:t>
                      </a:r>
                      <a:r>
                        <a:rPr lang="vi-VN" sz="28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hãy</a:t>
                      </a:r>
                      <a:r>
                        <a:rPr lang="vi-VN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phấn đấu học giỏi </a:t>
                      </a:r>
                      <a:r>
                        <a:rPr lang="vi-VN" sz="28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</a:t>
                      </a:r>
                      <a:r>
                        <a:rPr lang="vi-VN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! </a:t>
                      </a:r>
                    </a:p>
                    <a:p>
                      <a:pPr marL="285750" indent="-285750" eaLnBrk="1" hangingPunct="1">
                        <a:buFontTx/>
                        <a:buChar char="-"/>
                        <a:defRPr/>
                      </a:pPr>
                      <a:r>
                        <a:rPr lang="vi-VN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Giang </a:t>
                      </a:r>
                      <a:r>
                        <a:rPr lang="vi-VN" sz="28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nên</a:t>
                      </a:r>
                      <a:r>
                        <a:rPr lang="vi-VN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phấn đấu học giỏi !</a:t>
                      </a:r>
                    </a:p>
                    <a:p>
                      <a:pPr marL="285750" indent="-285750" eaLnBrk="1" hangingPunct="1">
                        <a:buFontTx/>
                        <a:buChar char="-"/>
                        <a:defRPr/>
                      </a:pPr>
                      <a:r>
                        <a:rPr lang="vi-VN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Giang </a:t>
                      </a:r>
                      <a:r>
                        <a:rPr lang="vi-VN" sz="28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cần</a:t>
                      </a:r>
                      <a:r>
                        <a:rPr lang="vi-VN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phấn đấu học giỏi !</a:t>
                      </a:r>
                    </a:p>
                    <a:p>
                      <a:pPr marL="285750" indent="-285750" eaLnBrk="1" hangingPunct="1">
                        <a:buFontTx/>
                        <a:buChar char="-"/>
                        <a:defRPr/>
                      </a:pPr>
                      <a:r>
                        <a:rPr lang="en-US" sz="28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Mong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vi-VN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Giang phấn đấu học giỏi </a:t>
                      </a:r>
                      <a:r>
                        <a:rPr lang="en-US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!</a:t>
                      </a:r>
                    </a:p>
                    <a:p>
                      <a:pPr marL="285750" indent="-285750" eaLnBrk="1" hangingPunct="1">
                        <a:buFontTx/>
                        <a:buChar char="-"/>
                        <a:defRPr/>
                      </a:pPr>
                      <a:r>
                        <a:rPr lang="en-US" sz="28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Đề</a:t>
                      </a:r>
                      <a:r>
                        <a:rPr lang="en-US" sz="28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800" b="1" dirty="0" err="1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nghị</a:t>
                      </a:r>
                      <a:r>
                        <a:rPr lang="en-US" sz="28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vi-VN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Giang phấn đấu học giỏi! </a:t>
                      </a:r>
                    </a:p>
                    <a:p>
                      <a:pPr marL="285750" indent="-285750" eaLnBrk="1" hangingPunct="1">
                        <a:buFontTx/>
                        <a:buChar char="-"/>
                        <a:defRPr/>
                      </a:pPr>
                      <a:r>
                        <a:rPr lang="vi-VN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Giang phấn đấu học giỏi </a:t>
                      </a:r>
                      <a:r>
                        <a:rPr lang="vi-VN" sz="28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đi nào</a:t>
                      </a:r>
                      <a:r>
                        <a:rPr lang="vi-VN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!</a:t>
                      </a:r>
                    </a:p>
                    <a:p>
                      <a:pPr marL="285750" indent="-285750" eaLnBrk="1" hangingPunct="1">
                        <a:buFontTx/>
                        <a:buChar char="-"/>
                        <a:defRPr/>
                      </a:pPr>
                      <a:r>
                        <a:rPr lang="vi-VN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Giang </a:t>
                      </a:r>
                      <a:r>
                        <a:rPr lang="vi-VN" sz="2800" b="1" dirty="0">
                          <a:solidFill>
                            <a:srgbClr val="C0000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phải</a:t>
                      </a:r>
                      <a:r>
                        <a:rPr lang="vi-VN" sz="2800" b="1" dirty="0">
                          <a:solidFill>
                            <a:srgbClr val="002060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phấn đấu học giỏi !</a:t>
                      </a:r>
                    </a:p>
                  </a:txBody>
                  <a:tcPr>
                    <a:lnL w="38100" cap="flat" cmpd="sng" algn="ctr">
                      <a:solidFill>
                        <a:schemeClr val="tx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L>
                    <a:lnT w="38100" cap="flat" cmpd="sng" algn="ctr">
                      <a:solidFill>
                        <a:schemeClr val="tx1"/>
                      </a:solidFill>
                      <a:prstDash val="sysDashDot"/>
                      <a:round/>
                      <a:headEnd type="none" w="med" len="med"/>
                      <a:tailEnd type="none" w="med" len="med"/>
                    </a:lnT>
                    <a:blipFill>
                      <a:blip r:embed="rId5"/>
                      <a:stretch>
                        <a:fillRect/>
                      </a:stretch>
                    </a:blipFill>
                  </a:tcPr>
                </a:tc>
                <a:extLst>
                  <a:ext uri="{0D108BD9-81ED-4DB2-BD59-A6C34878D82A}">
                    <a16:rowId xmlns:a16="http://schemas.microsoft.com/office/drawing/2014/main" val="45964823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1027838" y="2593631"/>
            <a:ext cx="408511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Giang</a:t>
            </a:r>
            <a:r>
              <a:rPr lang="en-US" sz="4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phấn</a:t>
            </a:r>
            <a:r>
              <a:rPr lang="en-US" sz="4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đấu</a:t>
            </a:r>
            <a:r>
              <a:rPr lang="en-US" sz="4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học</a:t>
            </a:r>
            <a:r>
              <a:rPr lang="en-US" sz="4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giỏi</a:t>
            </a:r>
            <a:r>
              <a:rPr lang="en-US" sz="4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23746" y="1823756"/>
            <a:ext cx="224274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8278CF"/>
                </a:solidFill>
                <a:latin typeface="UTM Cookies" panose="02040603050506020204" pitchFamily="18" charset="0"/>
                <a:cs typeface="Arial" panose="020B0604020202020204" pitchFamily="34" charset="0"/>
              </a:rPr>
              <a:t>Câu</a:t>
            </a:r>
            <a:r>
              <a:rPr lang="en-US" sz="4000" b="1" dirty="0">
                <a:solidFill>
                  <a:srgbClr val="8278CF"/>
                </a:solidFill>
                <a:latin typeface="UTM Cookies" panose="02040603050506020204" pitchFamily="18" charset="0"/>
                <a:cs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8278CF"/>
                </a:solidFill>
                <a:latin typeface="UTM Cookies" panose="02040603050506020204" pitchFamily="18" charset="0"/>
                <a:cs typeface="Arial" panose="020B0604020202020204" pitchFamily="34" charset="0"/>
              </a:rPr>
              <a:t>kể</a:t>
            </a:r>
            <a:r>
              <a:rPr lang="en-US" sz="4000" b="1" dirty="0">
                <a:solidFill>
                  <a:srgbClr val="8278CF"/>
                </a:solidFill>
                <a:latin typeface="UTM Cookies" panose="02040603050506020204" pitchFamily="18" charset="0"/>
                <a:cs typeface="Arial" panose="020B0604020202020204" pitchFamily="34" charset="0"/>
              </a:rPr>
              <a:t>:</a:t>
            </a:r>
          </a:p>
        </p:txBody>
      </p:sp>
      <p:grpSp>
        <p:nvGrpSpPr>
          <p:cNvPr id="6" name="Group 5"/>
          <p:cNvGrpSpPr/>
          <p:nvPr/>
        </p:nvGrpSpPr>
        <p:grpSpPr>
          <a:xfrm>
            <a:off x="113438" y="3754074"/>
            <a:ext cx="1828800" cy="3083170"/>
            <a:chOff x="57504" y="3443277"/>
            <a:chExt cx="3846280" cy="6767771"/>
          </a:xfrm>
        </p:grpSpPr>
        <p:pic>
          <p:nvPicPr>
            <p:cNvPr id="11" name="图片 6">
              <a:extLst>
                <a:ext uri="{FF2B5EF4-FFF2-40B4-BE49-F238E27FC236}">
                  <a16:creationId xmlns:a16="http://schemas.microsoft.com/office/drawing/2014/main" id="{96582DAD-2F27-43B1-926F-8B8BC5D81F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57504" y="3443277"/>
              <a:ext cx="3846280" cy="6767771"/>
            </a:xfrm>
            <a:prstGeom prst="rect">
              <a:avLst/>
            </a:prstGeom>
          </p:spPr>
        </p:pic>
        <p:sp>
          <p:nvSpPr>
            <p:cNvPr id="5" name="Rectangle 4"/>
            <p:cNvSpPr/>
            <p:nvPr/>
          </p:nvSpPr>
          <p:spPr>
            <a:xfrm>
              <a:off x="1324708" y="5498123"/>
              <a:ext cx="339969" cy="86695"/>
            </a:xfrm>
            <a:prstGeom prst="rect">
              <a:avLst/>
            </a:prstGeom>
            <a:solidFill>
              <a:srgbClr val="CAECFF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3693002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文框 3"/>
          <p:cNvSpPr/>
          <p:nvPr/>
        </p:nvSpPr>
        <p:spPr>
          <a:xfrm>
            <a:off x="36196" y="316865"/>
            <a:ext cx="2515415" cy="1103205"/>
          </a:xfrm>
          <a:prstGeom prst="frame">
            <a:avLst>
              <a:gd name="adj1" fmla="val 8329"/>
            </a:avLst>
          </a:prstGeom>
          <a:solidFill>
            <a:schemeClr val="bg1"/>
          </a:solidFill>
          <a:ln>
            <a:noFill/>
          </a:ln>
          <a:effectLst>
            <a:outerShdw blurRad="63500" dist="63500" dir="3000000" sx="101000" sy="101000" algn="t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487204" y="433339"/>
            <a:ext cx="370155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srgbClr val="E675C4"/>
                </a:solidFill>
                <a:effectLst/>
                <a:uLnTx/>
                <a:uFillTx/>
                <a:latin typeface="UTM Cookies" panose="02040603050506020204" pitchFamily="18" charset="0"/>
                <a:ea typeface="字魂27号-布丁体" panose="00000500000000000000" charset="-122"/>
              </a:rPr>
              <a:t>Bài</a:t>
            </a:r>
            <a:r>
              <a:rPr kumimoji="0" lang="en-US" altLang="zh-CN" sz="4800" b="1" i="0" u="none" strike="noStrike" kern="1200" cap="none" spc="0" normalizeH="0" noProof="0" dirty="0">
                <a:ln w="19050">
                  <a:solidFill>
                    <a:prstClr val="black"/>
                  </a:solidFill>
                </a:ln>
                <a:solidFill>
                  <a:srgbClr val="E675C4"/>
                </a:solidFill>
                <a:effectLst/>
                <a:uLnTx/>
                <a:uFillTx/>
                <a:latin typeface="UTM Cookies" panose="02040603050506020204" pitchFamily="18" charset="0"/>
                <a:ea typeface="字魂27号-布丁体" panose="00000500000000000000" charset="-122"/>
              </a:rPr>
              <a:t> 2</a:t>
            </a:r>
            <a:endParaRPr kumimoji="0" lang="zh-CN" altLang="en-US" sz="4800" b="1" i="0" u="none" strike="noStrike" kern="1200" cap="none" spc="0" normalizeH="0" baseline="0" noProof="0" dirty="0">
              <a:ln w="19050">
                <a:solidFill>
                  <a:prstClr val="black"/>
                </a:solidFill>
              </a:ln>
              <a:solidFill>
                <a:srgbClr val="E675C4"/>
              </a:solidFill>
              <a:effectLst/>
              <a:uLnTx/>
              <a:uFillTx/>
              <a:latin typeface="UTM Cookies" panose="02040603050506020204" pitchFamily="18" charset="0"/>
              <a:ea typeface="字魂27号-布丁体" panose="00000500000000000000" charset="-122"/>
            </a:endParaRPr>
          </a:p>
        </p:txBody>
      </p:sp>
      <p:pic>
        <p:nvPicPr>
          <p:cNvPr id="7" name="图片 6" descr="背背景景"/>
          <p:cNvPicPr>
            <a:picLocks noChangeAspect="1"/>
          </p:cNvPicPr>
          <p:nvPr/>
        </p:nvPicPr>
        <p:blipFill>
          <a:blip r:embed="rId4"/>
          <a:srcRect b="83485"/>
          <a:stretch>
            <a:fillRect/>
          </a:stretch>
        </p:blipFill>
        <p:spPr>
          <a:xfrm>
            <a:off x="0" y="81658"/>
            <a:ext cx="12135485" cy="830580"/>
          </a:xfrm>
          <a:prstGeom prst="rect">
            <a:avLst/>
          </a:prstGeom>
        </p:spPr>
      </p:pic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2681592" y="697718"/>
            <a:ext cx="104399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vi-VN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 câu khiến phù hợp với các tình huống sau:</a:t>
            </a:r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375138" y="1616017"/>
            <a:ext cx="11289323" cy="4031873"/>
          </a:xfrm>
          <a:prstGeom prst="rect">
            <a:avLst/>
          </a:prstGeom>
          <a:noFill/>
          <a:ln w="76200">
            <a:solidFill>
              <a:srgbClr val="8278CF"/>
            </a:solidFill>
            <a:prstDash val="dash"/>
          </a:ln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marL="0" indent="0" algn="just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vi-VN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a/ Vào giờ kiểm tra, chẳng may bút của em bị hỏng. Em biết bạn em có hai bút. Hãy nói với bạn một câu để mượn bút.</a:t>
            </a:r>
          </a:p>
          <a:p>
            <a:pPr marL="0" indent="0" algn="just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vi-VN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b/ Em gọi điện thoại cho bạn, gặp người ở đầu dây bên kia là bố của bạn. Em hãy nói một câu với bác để bác chuyển máy cho em nói chuyện với bạn em.</a:t>
            </a:r>
            <a:r>
              <a:rPr lang="vi-VN" sz="3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0" indent="0" algn="just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vi-VN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 Em đang tìm nhà bạn bỗng gặp một chú từ trong nhà gần đấy bước ra. Hãy nói một câu nhờ chú ấy chỉ đường.</a:t>
            </a:r>
            <a:endParaRPr lang="vi-VN" altLang="en-US" sz="32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865855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文框 3"/>
          <p:cNvSpPr/>
          <p:nvPr/>
        </p:nvSpPr>
        <p:spPr>
          <a:xfrm>
            <a:off x="36196" y="316865"/>
            <a:ext cx="2515415" cy="1103205"/>
          </a:xfrm>
          <a:prstGeom prst="frame">
            <a:avLst>
              <a:gd name="adj1" fmla="val 8329"/>
            </a:avLst>
          </a:prstGeom>
          <a:solidFill>
            <a:schemeClr val="bg1"/>
          </a:solidFill>
          <a:ln>
            <a:noFill/>
          </a:ln>
          <a:effectLst>
            <a:outerShdw blurRad="63500" dist="63500" dir="3000000" sx="101000" sy="101000" algn="t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487204" y="433339"/>
            <a:ext cx="370155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srgbClr val="E675C4"/>
                </a:solidFill>
                <a:effectLst/>
                <a:uLnTx/>
                <a:uFillTx/>
                <a:latin typeface="UTM Cookies" panose="02040603050506020204" pitchFamily="18" charset="0"/>
                <a:ea typeface="字魂27号-布丁体" panose="00000500000000000000" charset="-122"/>
              </a:rPr>
              <a:t>Bài</a:t>
            </a:r>
            <a:r>
              <a:rPr kumimoji="0" lang="en-US" altLang="zh-CN" sz="4800" b="1" i="0" u="none" strike="noStrike" kern="1200" cap="none" spc="0" normalizeH="0" noProof="0" dirty="0">
                <a:ln w="19050">
                  <a:solidFill>
                    <a:prstClr val="black"/>
                  </a:solidFill>
                </a:ln>
                <a:solidFill>
                  <a:srgbClr val="E675C4"/>
                </a:solidFill>
                <a:effectLst/>
                <a:uLnTx/>
                <a:uFillTx/>
                <a:latin typeface="UTM Cookies" panose="02040603050506020204" pitchFamily="18" charset="0"/>
                <a:ea typeface="字魂27号-布丁体" panose="00000500000000000000" charset="-122"/>
              </a:rPr>
              <a:t> 2</a:t>
            </a:r>
            <a:endParaRPr kumimoji="0" lang="zh-CN" altLang="en-US" sz="4800" b="1" i="0" u="none" strike="noStrike" kern="1200" cap="none" spc="0" normalizeH="0" baseline="0" noProof="0" dirty="0">
              <a:ln w="19050">
                <a:solidFill>
                  <a:prstClr val="black"/>
                </a:solidFill>
              </a:ln>
              <a:solidFill>
                <a:srgbClr val="E675C4"/>
              </a:solidFill>
              <a:effectLst/>
              <a:uLnTx/>
              <a:uFillTx/>
              <a:latin typeface="UTM Cookies" panose="02040603050506020204" pitchFamily="18" charset="0"/>
              <a:ea typeface="字魂27号-布丁体" panose="00000500000000000000" charset="-122"/>
            </a:endParaRPr>
          </a:p>
        </p:txBody>
      </p:sp>
      <p:pic>
        <p:nvPicPr>
          <p:cNvPr id="7" name="图片 6" descr="背背景景"/>
          <p:cNvPicPr>
            <a:picLocks noChangeAspect="1"/>
          </p:cNvPicPr>
          <p:nvPr/>
        </p:nvPicPr>
        <p:blipFill>
          <a:blip r:embed="rId4"/>
          <a:srcRect b="83485"/>
          <a:stretch>
            <a:fillRect/>
          </a:stretch>
        </p:blipFill>
        <p:spPr>
          <a:xfrm>
            <a:off x="0" y="81658"/>
            <a:ext cx="12135485" cy="830580"/>
          </a:xfrm>
          <a:prstGeom prst="rect">
            <a:avLst/>
          </a:prstGeom>
        </p:spPr>
      </p:pic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2681592" y="697718"/>
            <a:ext cx="104399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vi-VN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 câu khiến phù hợp với các tình huống sau:</a:t>
            </a:r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375138" y="1616017"/>
            <a:ext cx="11289323" cy="1077218"/>
          </a:xfrm>
          <a:prstGeom prst="rect">
            <a:avLst/>
          </a:prstGeom>
          <a:solidFill>
            <a:schemeClr val="bg1"/>
          </a:solidFill>
          <a:ln w="76200">
            <a:solidFill>
              <a:srgbClr val="8278CF"/>
            </a:solidFill>
            <a:prstDash val="dash"/>
          </a:ln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marL="0" indent="0" algn="just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vi-VN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a/ Vào giờ kiểm tra, chẳng may bút của em bị hỏng. Em biết bạn em có hai bút. Hãy nói với bạn một câu để mượn bút.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56614" y="2889182"/>
            <a:ext cx="828738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1">
              <a:lnSpc>
                <a:spcPct val="150000"/>
              </a:lnSpc>
              <a:defRPr/>
            </a:pP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Ngân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mượn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của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cậu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>
              <a:lnSpc>
                <a:spcPct val="150000"/>
              </a:lnSpc>
              <a:defRPr/>
            </a:pP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Ngân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ơi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mượn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  <a:p>
            <a:pPr>
              <a:lnSpc>
                <a:spcPct val="150000"/>
              </a:lnSpc>
              <a:defRPr/>
            </a:pP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Tớ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mượn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cậu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cái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bút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nhé</a:t>
            </a:r>
            <a:r>
              <a:rPr 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pic>
        <p:nvPicPr>
          <p:cNvPr id="11" name="图片 13">
            <a:extLst>
              <a:ext uri="{FF2B5EF4-FFF2-40B4-BE49-F238E27FC236}">
                <a16:creationId xmlns:a16="http://schemas.microsoft.com/office/drawing/2014/main" id="{E3CC7129-C38F-4987-8E74-5615A7918AD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46560" y="3044916"/>
            <a:ext cx="5031696" cy="3681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8675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7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 animBg="1"/>
      <p:bldP spid="9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533401" y="248841"/>
            <a:ext cx="11144250" cy="6432530"/>
          </a:xfrm>
          <a:prstGeom prst="rect">
            <a:avLst/>
          </a:prstGeom>
          <a:solidFill>
            <a:schemeClr val="bg1">
              <a:alpha val="80000"/>
            </a:schemeClr>
          </a:solidFill>
          <a:ln w="38100">
            <a:solidFill>
              <a:schemeClr val="accent1">
                <a:lumMod val="75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nl-NL" sz="4800" b="1" dirty="0">
                <a:solidFill>
                  <a:srgbClr val="D06D57"/>
                </a:solidFill>
                <a:latin typeface="SVN-The Voice" panose="02040603050506020204" pitchFamily="18" charset="0"/>
                <a:ea typeface="Times New Roman" panose="02020603050405020304" pitchFamily="18" charset="0"/>
              </a:rPr>
              <a:t>YÊU CẦU CẦN ĐẠT</a:t>
            </a:r>
          </a:p>
          <a:p>
            <a:pPr algn="just"/>
            <a:r>
              <a:rPr lang="nl-NL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1. Kiến thức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Nắm được cách đặt câu khiến (ND Ghi nhớ).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nl-NL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2. Kĩ năng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Biết chuyển câu kể thành câu khiến (BT1, mục III); bước đầu đặt được câu khiến phù hợp với tình huống giao tiếp (BT2); biết đặt câu với từ cho trước (hãy, đi, xin) theo cách đã học (BT3).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   * HS năng khiếu nêu được tình huống có thể dùng câu khiến (BT4).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nl-NL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3. Phẩm chất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Có ý thức sử dụng câu khiến đúng mục đích, thể hiện phẩm chất lịch sự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pPr algn="just"/>
            <a:r>
              <a:rPr lang="nl-NL" sz="2800" b="1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4. Góp phần phát triển các năng lực</a:t>
            </a:r>
            <a:endParaRPr lang="en-US" sz="2800" dirty="0">
              <a:latin typeface="Arial" panose="020B0604020202020204" pitchFamily="34" charset="0"/>
              <a:ea typeface="Times New Roman" panose="02020603050405020304" pitchFamily="18" charset="0"/>
              <a:cs typeface="Arial" panose="020B0604020202020204" pitchFamily="34" charset="0"/>
            </a:endParaRPr>
          </a:p>
          <a:p>
            <a:r>
              <a:rPr lang="nl-NL" sz="2800" dirty="0">
                <a:latin typeface="Arial" panose="020B0604020202020204" pitchFamily="34" charset="0"/>
                <a:ea typeface="Times New Roman" panose="02020603050405020304" pitchFamily="18" charset="0"/>
                <a:cs typeface="Arial" panose="020B0604020202020204" pitchFamily="34" charset="0"/>
              </a:rPr>
              <a:t>- NL tự học, NL ngôn ngữ, NL sáng tạo, NL giao tiếp.</a:t>
            </a:r>
            <a:endParaRPr lang="en-US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58072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5" dur="5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文框 3"/>
          <p:cNvSpPr/>
          <p:nvPr/>
        </p:nvSpPr>
        <p:spPr>
          <a:xfrm>
            <a:off x="36196" y="316865"/>
            <a:ext cx="2515415" cy="1103205"/>
          </a:xfrm>
          <a:prstGeom prst="frame">
            <a:avLst>
              <a:gd name="adj1" fmla="val 8329"/>
            </a:avLst>
          </a:prstGeom>
          <a:solidFill>
            <a:schemeClr val="bg1"/>
          </a:solidFill>
          <a:ln>
            <a:noFill/>
          </a:ln>
          <a:effectLst>
            <a:outerShdw blurRad="63500" dist="63500" dir="3000000" sx="101000" sy="101000" algn="t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487204" y="433339"/>
            <a:ext cx="370155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srgbClr val="E675C4"/>
                </a:solidFill>
                <a:effectLst/>
                <a:uLnTx/>
                <a:uFillTx/>
                <a:latin typeface="UTM Cookies" panose="02040603050506020204" pitchFamily="18" charset="0"/>
                <a:ea typeface="字魂27号-布丁体" panose="00000500000000000000" charset="-122"/>
              </a:rPr>
              <a:t>Bài</a:t>
            </a:r>
            <a:r>
              <a:rPr kumimoji="0" lang="en-US" altLang="zh-CN" sz="4800" b="1" i="0" u="none" strike="noStrike" kern="1200" cap="none" spc="0" normalizeH="0" noProof="0" dirty="0">
                <a:ln w="19050">
                  <a:solidFill>
                    <a:prstClr val="black"/>
                  </a:solidFill>
                </a:ln>
                <a:solidFill>
                  <a:srgbClr val="E675C4"/>
                </a:solidFill>
                <a:effectLst/>
                <a:uLnTx/>
                <a:uFillTx/>
                <a:latin typeface="UTM Cookies" panose="02040603050506020204" pitchFamily="18" charset="0"/>
                <a:ea typeface="字魂27号-布丁体" panose="00000500000000000000" charset="-122"/>
              </a:rPr>
              <a:t> 2</a:t>
            </a:r>
            <a:endParaRPr kumimoji="0" lang="zh-CN" altLang="en-US" sz="4800" b="1" i="0" u="none" strike="noStrike" kern="1200" cap="none" spc="0" normalizeH="0" baseline="0" noProof="0" dirty="0">
              <a:ln w="19050">
                <a:solidFill>
                  <a:prstClr val="black"/>
                </a:solidFill>
              </a:ln>
              <a:solidFill>
                <a:srgbClr val="E675C4"/>
              </a:solidFill>
              <a:effectLst/>
              <a:uLnTx/>
              <a:uFillTx/>
              <a:latin typeface="UTM Cookies" panose="02040603050506020204" pitchFamily="18" charset="0"/>
              <a:ea typeface="字魂27号-布丁体" panose="00000500000000000000" charset="-122"/>
            </a:endParaRPr>
          </a:p>
        </p:txBody>
      </p:sp>
      <p:pic>
        <p:nvPicPr>
          <p:cNvPr id="7" name="图片 6" descr="背背景景"/>
          <p:cNvPicPr>
            <a:picLocks noChangeAspect="1"/>
          </p:cNvPicPr>
          <p:nvPr/>
        </p:nvPicPr>
        <p:blipFill>
          <a:blip r:embed="rId4"/>
          <a:srcRect b="83485"/>
          <a:stretch>
            <a:fillRect/>
          </a:stretch>
        </p:blipFill>
        <p:spPr>
          <a:xfrm>
            <a:off x="0" y="81658"/>
            <a:ext cx="12135485" cy="830580"/>
          </a:xfrm>
          <a:prstGeom prst="rect">
            <a:avLst/>
          </a:prstGeom>
        </p:spPr>
      </p:pic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2681592" y="697718"/>
            <a:ext cx="104399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vi-VN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 câu khiến phù hợp với các tình huống sau:</a:t>
            </a:r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375138" y="1616017"/>
            <a:ext cx="11289323" cy="1569660"/>
          </a:xfrm>
          <a:prstGeom prst="rect">
            <a:avLst/>
          </a:prstGeom>
          <a:solidFill>
            <a:schemeClr val="bg1"/>
          </a:solidFill>
          <a:ln w="76200">
            <a:solidFill>
              <a:srgbClr val="8278CF"/>
            </a:solidFill>
            <a:prstDash val="dash"/>
          </a:ln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marL="0" indent="0" algn="just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vi-VN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b/ Em gọi điện thoại cho bạn, gặp người ở đầu dây bên kia là bố của bạn. Em hãy nói một câu với bác để bác chuyển máy cho em nói chuyện với bạn em.</a:t>
            </a:r>
            <a:r>
              <a:rPr lang="vi-VN" sz="3200" b="1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870858" y="3519201"/>
            <a:ext cx="11028735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Thưa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cháu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Giang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ạ!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Xin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phép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cháu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Giang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ạ!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Bác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làm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ơn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cháu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nói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chuyện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với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Giang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ạ!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en-US" altLang="en-US" sz="32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8049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 animBg="1"/>
      <p:bldP spid="9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b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图文框 3"/>
          <p:cNvSpPr/>
          <p:nvPr/>
        </p:nvSpPr>
        <p:spPr>
          <a:xfrm>
            <a:off x="36196" y="316865"/>
            <a:ext cx="2515415" cy="1103205"/>
          </a:xfrm>
          <a:prstGeom prst="frame">
            <a:avLst>
              <a:gd name="adj1" fmla="val 8329"/>
            </a:avLst>
          </a:prstGeom>
          <a:solidFill>
            <a:schemeClr val="bg1"/>
          </a:solidFill>
          <a:ln>
            <a:noFill/>
          </a:ln>
          <a:effectLst>
            <a:outerShdw blurRad="63500" dist="63500" dir="3000000" sx="101000" sy="101000" algn="t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-487204" y="433339"/>
            <a:ext cx="370155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srgbClr val="E675C4"/>
                </a:solidFill>
                <a:effectLst/>
                <a:uLnTx/>
                <a:uFillTx/>
                <a:latin typeface="UTM Cookies" panose="02040603050506020204" pitchFamily="18" charset="0"/>
                <a:ea typeface="字魂27号-布丁体" panose="00000500000000000000" charset="-122"/>
              </a:rPr>
              <a:t>Bài</a:t>
            </a:r>
            <a:r>
              <a:rPr kumimoji="0" lang="en-US" altLang="zh-CN" sz="4800" b="1" i="0" u="none" strike="noStrike" kern="1200" cap="none" spc="0" normalizeH="0" noProof="0" dirty="0">
                <a:ln w="19050">
                  <a:solidFill>
                    <a:prstClr val="black"/>
                  </a:solidFill>
                </a:ln>
                <a:solidFill>
                  <a:srgbClr val="E675C4"/>
                </a:solidFill>
                <a:effectLst/>
                <a:uLnTx/>
                <a:uFillTx/>
                <a:latin typeface="UTM Cookies" panose="02040603050506020204" pitchFamily="18" charset="0"/>
                <a:ea typeface="字魂27号-布丁体" panose="00000500000000000000" charset="-122"/>
              </a:rPr>
              <a:t> 2</a:t>
            </a:r>
            <a:endParaRPr kumimoji="0" lang="zh-CN" altLang="en-US" sz="4800" b="1" i="0" u="none" strike="noStrike" kern="1200" cap="none" spc="0" normalizeH="0" baseline="0" noProof="0" dirty="0">
              <a:ln w="19050">
                <a:solidFill>
                  <a:prstClr val="black"/>
                </a:solidFill>
              </a:ln>
              <a:solidFill>
                <a:srgbClr val="E675C4"/>
              </a:solidFill>
              <a:effectLst/>
              <a:uLnTx/>
              <a:uFillTx/>
              <a:latin typeface="UTM Cookies" panose="02040603050506020204" pitchFamily="18" charset="0"/>
              <a:ea typeface="字魂27号-布丁体" panose="00000500000000000000" charset="-122"/>
            </a:endParaRPr>
          </a:p>
        </p:txBody>
      </p:sp>
      <p:pic>
        <p:nvPicPr>
          <p:cNvPr id="7" name="图片 6" descr="背背景景"/>
          <p:cNvPicPr>
            <a:picLocks noChangeAspect="1"/>
          </p:cNvPicPr>
          <p:nvPr/>
        </p:nvPicPr>
        <p:blipFill>
          <a:blip r:embed="rId4"/>
          <a:srcRect b="83485"/>
          <a:stretch>
            <a:fillRect/>
          </a:stretch>
        </p:blipFill>
        <p:spPr>
          <a:xfrm>
            <a:off x="0" y="81658"/>
            <a:ext cx="12135485" cy="830580"/>
          </a:xfrm>
          <a:prstGeom prst="rect">
            <a:avLst/>
          </a:prstGeom>
        </p:spPr>
      </p:pic>
      <p:sp>
        <p:nvSpPr>
          <p:cNvPr id="10" name="TextBox 5"/>
          <p:cNvSpPr txBox="1">
            <a:spLocks noChangeArrowheads="1"/>
          </p:cNvSpPr>
          <p:nvPr/>
        </p:nvSpPr>
        <p:spPr bwMode="auto">
          <a:xfrm>
            <a:off x="2681592" y="697718"/>
            <a:ext cx="1043994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vi-VN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 câu khiến phù hợp với các tình huống sau:</a:t>
            </a:r>
          </a:p>
        </p:txBody>
      </p:sp>
      <p:sp>
        <p:nvSpPr>
          <p:cNvPr id="12" name="TextBox 6"/>
          <p:cNvSpPr txBox="1">
            <a:spLocks noChangeArrowheads="1"/>
          </p:cNvSpPr>
          <p:nvPr/>
        </p:nvSpPr>
        <p:spPr bwMode="auto">
          <a:xfrm>
            <a:off x="375138" y="1616017"/>
            <a:ext cx="11289323" cy="1077218"/>
          </a:xfrm>
          <a:prstGeom prst="rect">
            <a:avLst/>
          </a:prstGeom>
          <a:solidFill>
            <a:schemeClr val="bg1"/>
          </a:solidFill>
          <a:ln w="76200">
            <a:solidFill>
              <a:srgbClr val="8278CF"/>
            </a:solidFill>
            <a:prstDash val="dash"/>
          </a:ln>
        </p:spPr>
        <p:txBody>
          <a:bodyPr wrap="square">
            <a:spAutoFit/>
          </a:bodyPr>
          <a:lstStyle>
            <a:lvl1pPr marL="457200" indent="-4572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marL="0" indent="0" algn="just" fontAlgn="base">
              <a:spcBef>
                <a:spcPct val="50000"/>
              </a:spcBef>
              <a:spcAft>
                <a:spcPct val="0"/>
              </a:spcAft>
              <a:buNone/>
              <a:defRPr/>
            </a:pPr>
            <a:r>
              <a:rPr lang="vi-VN" sz="3200" dirty="0">
                <a:solidFill>
                  <a:schemeClr val="bg2">
                    <a:lumMod val="2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 Em đang tìm nhà bạn bỗng gặp một chú từ trong nhà gần đấy bước ra. Hãy nói một câu nhờ chú ấy chỉ đường.</a:t>
            </a:r>
            <a:endParaRPr lang="vi-VN" altLang="en-US" sz="3200" b="1" dirty="0">
              <a:solidFill>
                <a:schemeClr val="bg2">
                  <a:lumMod val="2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1828573" y="3347042"/>
            <a:ext cx="8604296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Nhờ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cháu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Oanh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ạ!</a:t>
            </a:r>
          </a:p>
          <a:p>
            <a:pPr eaLnBrk="0" fontAlgn="base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Xin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chú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chỉ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giúp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cháu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nhà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altLang="en-US" sz="3200" b="1" dirty="0" err="1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Oanh</a:t>
            </a:r>
            <a:r>
              <a:rPr lang="en-US" altLang="en-US" sz="32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ạ!</a:t>
            </a:r>
          </a:p>
        </p:txBody>
      </p:sp>
    </p:spTree>
    <p:extLst>
      <p:ext uri="{BB962C8B-B14F-4D97-AF65-F5344CB8AC3E}">
        <p14:creationId xmlns:p14="http://schemas.microsoft.com/office/powerpoint/2010/main" val="713570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10" grpId="0"/>
      <p:bldP spid="12" grpId="0" animBg="1"/>
      <p:bldP spid="9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3"/>
          <p:cNvSpPr txBox="1">
            <a:spLocks noChangeArrowheads="1"/>
          </p:cNvSpPr>
          <p:nvPr/>
        </p:nvSpPr>
        <p:spPr bwMode="auto">
          <a:xfrm>
            <a:off x="3237278" y="453954"/>
            <a:ext cx="8520968" cy="175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algn="just"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vi-VN" sz="3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Đặt câu khiến theo những yêu cầu dưới đây</a:t>
            </a:r>
            <a:r>
              <a:rPr lang="en-US" sz="3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và</a:t>
            </a:r>
            <a:r>
              <a:rPr lang="en-US" sz="3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nêu</a:t>
            </a:r>
            <a:r>
              <a:rPr lang="en-US" sz="3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tình</a:t>
            </a:r>
            <a:r>
              <a:rPr lang="en-US" sz="3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huống</a:t>
            </a:r>
            <a:r>
              <a:rPr lang="en-US" sz="3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có</a:t>
            </a:r>
            <a:r>
              <a:rPr lang="en-US" sz="3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thể</a:t>
            </a:r>
            <a:r>
              <a:rPr lang="en-US" sz="3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dùng</a:t>
            </a:r>
            <a:r>
              <a:rPr lang="en-US" sz="3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các</a:t>
            </a:r>
            <a:r>
              <a:rPr lang="en-US" sz="3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câu</a:t>
            </a:r>
            <a:r>
              <a:rPr lang="en-US" sz="3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cầu</a:t>
            </a:r>
            <a:r>
              <a:rPr lang="en-US" sz="3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khiến</a:t>
            </a:r>
            <a:r>
              <a:rPr lang="en-US" sz="3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b="1" dirty="0" err="1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đó</a:t>
            </a:r>
            <a:r>
              <a:rPr lang="en-US" sz="3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vi-VN" sz="3600" b="1" dirty="0">
                <a:solidFill>
                  <a:schemeClr val="accent5">
                    <a:lumMod val="40000"/>
                    <a:lumOff val="6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</p:txBody>
      </p:sp>
      <p:sp>
        <p:nvSpPr>
          <p:cNvPr id="3" name="Text Box 4"/>
          <p:cNvSpPr txBox="1">
            <a:spLocks noChangeArrowheads="1"/>
          </p:cNvSpPr>
          <p:nvPr/>
        </p:nvSpPr>
        <p:spPr bwMode="auto">
          <a:xfrm>
            <a:off x="1113692" y="2594953"/>
            <a:ext cx="10515600" cy="230832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vi-VN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a/ Câu khiến có</a:t>
            </a:r>
            <a:r>
              <a:rPr lang="vi-VN" sz="36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1" i="1" dirty="0">
                <a:solidFill>
                  <a:srgbClr val="D06D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vi-VN" sz="36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 trước động từ.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vi-VN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b/ Câu khiến có </a:t>
            </a:r>
            <a:r>
              <a:rPr lang="vi-VN" sz="3600" b="1" i="1" dirty="0">
                <a:solidFill>
                  <a:srgbClr val="D06D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vi-VN" sz="36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vi-VN" sz="36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1" i="1" dirty="0">
                <a:solidFill>
                  <a:srgbClr val="D06D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vi-VN" sz="36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 sau động từ.</a:t>
            </a:r>
          </a:p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vi-VN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c/ Câu khiến có </a:t>
            </a:r>
            <a:r>
              <a:rPr lang="vi-VN" sz="3600" b="1" i="1" dirty="0">
                <a:solidFill>
                  <a:srgbClr val="D06D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xin</a:t>
            </a:r>
            <a:r>
              <a:rPr lang="vi-VN" sz="3600" b="1" i="1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hoặc</a:t>
            </a:r>
            <a:r>
              <a:rPr lang="vi-VN" sz="36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b="1" i="1" dirty="0">
                <a:solidFill>
                  <a:srgbClr val="D06D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mong</a:t>
            </a:r>
            <a:r>
              <a:rPr lang="vi-VN" sz="36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sz="3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ở trước chủ ngữ.</a:t>
            </a:r>
          </a:p>
        </p:txBody>
      </p:sp>
      <p:sp>
        <p:nvSpPr>
          <p:cNvPr id="4" name="文本框 7"/>
          <p:cNvSpPr txBox="1"/>
          <p:nvPr/>
        </p:nvSpPr>
        <p:spPr>
          <a:xfrm>
            <a:off x="-75951" y="552937"/>
            <a:ext cx="3701553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0" u="none" strike="noStrike" kern="1200" cap="none" spc="0" normalizeH="0" baseline="0" noProof="0" dirty="0" err="1">
                <a:ln w="19050">
                  <a:solidFill>
                    <a:prstClr val="black"/>
                  </a:solidFill>
                </a:ln>
                <a:solidFill>
                  <a:srgbClr val="CAECFF"/>
                </a:solidFill>
                <a:effectLst/>
                <a:uLnTx/>
                <a:uFillTx/>
                <a:latin typeface="UTM Cookies" panose="02040603050506020204" pitchFamily="18" charset="0"/>
                <a:ea typeface="字魂27号-布丁体" panose="00000500000000000000" charset="-122"/>
              </a:rPr>
              <a:t>Bài</a:t>
            </a:r>
            <a:r>
              <a:rPr kumimoji="0" lang="en-US" altLang="zh-CN" sz="4800" b="1" i="0" u="none" strike="noStrike" kern="1200" cap="none" spc="0" normalizeH="0" noProof="0" dirty="0">
                <a:ln w="19050">
                  <a:solidFill>
                    <a:prstClr val="black"/>
                  </a:solidFill>
                </a:ln>
                <a:solidFill>
                  <a:srgbClr val="CAECFF"/>
                </a:solidFill>
                <a:effectLst/>
                <a:uLnTx/>
                <a:uFillTx/>
                <a:latin typeface="UTM Cookies" panose="02040603050506020204" pitchFamily="18" charset="0"/>
                <a:ea typeface="字魂27号-布丁体" panose="00000500000000000000" charset="-122"/>
              </a:rPr>
              <a:t> 3, 4</a:t>
            </a:r>
            <a:endParaRPr kumimoji="0" lang="zh-CN" altLang="en-US" sz="4800" b="1" i="0" u="none" strike="noStrike" kern="1200" cap="none" spc="0" normalizeH="0" baseline="0" noProof="0" dirty="0">
              <a:ln w="19050">
                <a:solidFill>
                  <a:prstClr val="black"/>
                </a:solidFill>
              </a:ln>
              <a:solidFill>
                <a:srgbClr val="CAECFF"/>
              </a:solidFill>
              <a:effectLst/>
              <a:uLnTx/>
              <a:uFillTx/>
              <a:latin typeface="UTM Cookies" panose="02040603050506020204" pitchFamily="18" charset="0"/>
              <a:ea typeface="字魂27号-布丁体" panose="00000500000000000000" charset="-122"/>
            </a:endParaRPr>
          </a:p>
        </p:txBody>
      </p:sp>
      <p:sp>
        <p:nvSpPr>
          <p:cNvPr id="5" name="图文框 3"/>
          <p:cNvSpPr/>
          <p:nvPr/>
        </p:nvSpPr>
        <p:spPr>
          <a:xfrm>
            <a:off x="246756" y="416832"/>
            <a:ext cx="2838122" cy="1103205"/>
          </a:xfrm>
          <a:prstGeom prst="frame">
            <a:avLst>
              <a:gd name="adj1" fmla="val 8329"/>
            </a:avLst>
          </a:prstGeom>
          <a:solidFill>
            <a:schemeClr val="bg1"/>
          </a:solidFill>
          <a:ln>
            <a:noFill/>
          </a:ln>
          <a:effectLst>
            <a:outerShdw blurRad="63500" dist="63500" dir="3000000" sx="101000" sy="101000" algn="tl" rotWithShape="0">
              <a:prstClr val="black">
                <a:alpha val="1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zh-CN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等线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52736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oup 3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84230613"/>
              </p:ext>
            </p:extLst>
          </p:nvPr>
        </p:nvGraphicFramePr>
        <p:xfrm>
          <a:off x="445477" y="286606"/>
          <a:ext cx="11090030" cy="6224953"/>
        </p:xfrm>
        <a:graphic>
          <a:graphicData uri="http://schemas.openxmlformats.org/drawingml/2006/table">
            <a:tbl>
              <a:tblPr/>
              <a:tblGrid>
                <a:gridCol w="284727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570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88569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82128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278CF"/>
                          </a:solidFill>
                          <a:effectLst/>
                          <a:latin typeface="Tahoma" pitchFamily="34" charset="0"/>
                        </a:rPr>
                        <a:t>Cách thêm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278CF"/>
                          </a:solidFill>
                          <a:effectLst/>
                          <a:latin typeface="Tahoma" pitchFamily="34" charset="0"/>
                        </a:rPr>
                        <a:t>Câu khiến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vi-VN" sz="2400" b="1" i="0" u="none" strike="noStrike" cap="none" normalizeH="0" baseline="0" dirty="0">
                          <a:ln>
                            <a:noFill/>
                          </a:ln>
                          <a:solidFill>
                            <a:srgbClr val="8278CF"/>
                          </a:solidFill>
                          <a:effectLst/>
                          <a:latin typeface="Tahoma" pitchFamily="34" charset="0"/>
                        </a:rPr>
                        <a:t>Tình huống</a:t>
                      </a:r>
                    </a:p>
                  </a:txBody>
                  <a:tcPr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33532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vi-VN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D06D57"/>
                          </a:solidFill>
                          <a:effectLst/>
                          <a:latin typeface="+mn-lt"/>
                        </a:rPr>
                        <a:t>hãy</a:t>
                      </a:r>
                      <a:r>
                        <a:rPr kumimoji="0" lang="vi-VN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vi-VN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ở trước động từ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91839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vi-VN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D06D57"/>
                          </a:solidFill>
                          <a:effectLst/>
                          <a:latin typeface="+mn-lt"/>
                        </a:rPr>
                        <a:t>đi</a:t>
                      </a:r>
                      <a:r>
                        <a:rPr kumimoji="0" lang="vi-VN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vi-VN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hoặc</a:t>
                      </a:r>
                      <a:r>
                        <a:rPr kumimoji="0" lang="vi-VN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vi-VN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D06D57"/>
                          </a:solidFill>
                          <a:effectLst/>
                          <a:latin typeface="+mn-lt"/>
                        </a:rPr>
                        <a:t>nào</a:t>
                      </a:r>
                      <a:r>
                        <a:rPr kumimoji="0" lang="vi-VN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vi-VN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ở sau động từ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117454"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r>
                        <a:rPr kumimoji="0" lang="vi-VN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D06D57"/>
                          </a:solidFill>
                          <a:effectLst/>
                          <a:latin typeface="+mn-lt"/>
                        </a:rPr>
                        <a:t>xin</a:t>
                      </a:r>
                      <a:r>
                        <a:rPr kumimoji="0" lang="vi-VN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vi-VN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hoặc </a:t>
                      </a:r>
                      <a:r>
                        <a:rPr kumimoji="0" lang="vi-VN" sz="3200" b="1" i="1" u="none" strike="noStrike" cap="none" normalizeH="0" baseline="0" dirty="0">
                          <a:ln>
                            <a:noFill/>
                          </a:ln>
                          <a:solidFill>
                            <a:srgbClr val="D06D57"/>
                          </a:solidFill>
                          <a:effectLst/>
                          <a:latin typeface="+mn-lt"/>
                        </a:rPr>
                        <a:t>mong</a:t>
                      </a:r>
                      <a:r>
                        <a:rPr kumimoji="0" lang="vi-VN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+mn-lt"/>
                        </a:rPr>
                        <a:t> </a:t>
                      </a:r>
                      <a:r>
                        <a:rPr kumimoji="0" lang="vi-VN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>
                              <a:lumMod val="85000"/>
                              <a:lumOff val="15000"/>
                            </a:schemeClr>
                          </a:solidFill>
                          <a:effectLst/>
                          <a:latin typeface="+mn-lt"/>
                        </a:rPr>
                        <a:t>ở trước chủ ngữ</a:t>
                      </a:r>
                    </a:p>
                  </a:txBody>
                  <a:tcPr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Arial" charset="0"/>
                        <a:buNone/>
                        <a:tabLst/>
                      </a:pP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Tahoma" pitchFamily="34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3378810" y="2543969"/>
            <a:ext cx="4105276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vi-V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Chúng mình cùng chơi nhảy dây </a:t>
            </a:r>
            <a:r>
              <a:rPr lang="en-US" altLang="en-US" sz="2800" b="1" i="1" dirty="0" err="1">
                <a:solidFill>
                  <a:srgbClr val="D06D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đi</a:t>
            </a:r>
            <a:r>
              <a:rPr lang="en-US" altLang="en-US" sz="2800" b="1" i="1" dirty="0">
                <a:solidFill>
                  <a:srgbClr val="D06D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2800" b="1" i="1" dirty="0">
                <a:solidFill>
                  <a:srgbClr val="D06D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8" name="Text Box 25"/>
          <p:cNvSpPr txBox="1">
            <a:spLocks noChangeArrowheads="1"/>
          </p:cNvSpPr>
          <p:nvPr/>
        </p:nvSpPr>
        <p:spPr bwMode="auto">
          <a:xfrm>
            <a:off x="3450247" y="3441304"/>
            <a:ext cx="424973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en-US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vi-V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Chúng mình cùng làm bài đó </a:t>
            </a:r>
            <a:r>
              <a:rPr lang="en-US" altLang="en-US" sz="2800" b="1" i="1" dirty="0" err="1">
                <a:solidFill>
                  <a:srgbClr val="D06D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nào</a:t>
            </a:r>
            <a:r>
              <a:rPr lang="en-US" altLang="en-US" sz="2800" b="1" i="1" dirty="0">
                <a:solidFill>
                  <a:srgbClr val="D06D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2800" b="1" dirty="0">
                <a:solidFill>
                  <a:srgbClr val="D06D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!</a:t>
            </a:r>
          </a:p>
        </p:txBody>
      </p:sp>
      <p:sp>
        <p:nvSpPr>
          <p:cNvPr id="9" name="Text Box 26"/>
          <p:cNvSpPr txBox="1">
            <a:spLocks noChangeArrowheads="1"/>
          </p:cNvSpPr>
          <p:nvPr/>
        </p:nvSpPr>
        <p:spPr bwMode="auto">
          <a:xfrm>
            <a:off x="7631236" y="2817587"/>
            <a:ext cx="4058259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vi-VN" sz="3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Muốn rủ bạn cùng làm một việc gì  đó...</a:t>
            </a:r>
          </a:p>
        </p:txBody>
      </p:sp>
      <p:sp>
        <p:nvSpPr>
          <p:cNvPr id="10" name="Text Box 27"/>
          <p:cNvSpPr txBox="1">
            <a:spLocks noChangeArrowheads="1"/>
          </p:cNvSpPr>
          <p:nvPr/>
        </p:nvSpPr>
        <p:spPr bwMode="auto">
          <a:xfrm>
            <a:off x="3450247" y="1234995"/>
            <a:ext cx="410527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vi-V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Cậu </a:t>
            </a:r>
            <a:r>
              <a:rPr lang="vi-VN" altLang="en-US" sz="3200" b="1" i="1" dirty="0">
                <a:solidFill>
                  <a:srgbClr val="D06D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hãy</a:t>
            </a:r>
            <a:r>
              <a:rPr lang="vi-V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giúp mình giải bà</a:t>
            </a:r>
            <a:r>
              <a:rPr lang="en-US" altLang="en-US" sz="3200" dirty="0" err="1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i</a:t>
            </a:r>
            <a:r>
              <a:rPr lang="vi-VN" altLang="en-US" sz="32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toán này nhé!</a:t>
            </a:r>
          </a:p>
        </p:txBody>
      </p:sp>
      <p:sp>
        <p:nvSpPr>
          <p:cNvPr id="11" name="Text Box 28"/>
          <p:cNvSpPr txBox="1">
            <a:spLocks noChangeArrowheads="1"/>
          </p:cNvSpPr>
          <p:nvPr/>
        </p:nvSpPr>
        <p:spPr bwMode="auto">
          <a:xfrm>
            <a:off x="7699986" y="1249856"/>
            <a:ext cx="3835521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vi-VN" sz="3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Nhờ bạn hướng dẫn giải bài khó.</a:t>
            </a:r>
          </a:p>
        </p:txBody>
      </p:sp>
      <p:sp>
        <p:nvSpPr>
          <p:cNvPr id="12" name="Text Box 29"/>
          <p:cNvSpPr txBox="1">
            <a:spLocks noChangeArrowheads="1"/>
          </p:cNvSpPr>
          <p:nvPr/>
        </p:nvSpPr>
        <p:spPr bwMode="auto">
          <a:xfrm>
            <a:off x="3450246" y="4471417"/>
            <a:ext cx="4033839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vi-V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vi-VN" altLang="en-US" sz="2800" b="1" i="1" dirty="0">
                <a:solidFill>
                  <a:srgbClr val="D06D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Mong</a:t>
            </a:r>
            <a:r>
              <a:rPr lang="vi-VN" altLang="en-US" sz="28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bạn bỏ qua cho mình! </a:t>
            </a:r>
          </a:p>
        </p:txBody>
      </p:sp>
      <p:sp>
        <p:nvSpPr>
          <p:cNvPr id="13" name="Text Box 30"/>
          <p:cNvSpPr txBox="1">
            <a:spLocks noChangeArrowheads="1"/>
          </p:cNvSpPr>
          <p:nvPr/>
        </p:nvSpPr>
        <p:spPr bwMode="auto">
          <a:xfrm>
            <a:off x="3450247" y="5444759"/>
            <a:ext cx="4590171" cy="9541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fontAlgn="base">
              <a:spcBef>
                <a:spcPct val="50000"/>
              </a:spcBef>
              <a:spcAft>
                <a:spcPct val="0"/>
              </a:spcAft>
              <a:buNone/>
            </a:pPr>
            <a:r>
              <a:rPr lang="vi-V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</a:t>
            </a:r>
            <a:r>
              <a:rPr lang="vi-VN" altLang="en-US" sz="28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2800" b="1" i="1" dirty="0">
                <a:solidFill>
                  <a:srgbClr val="D06D5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Xin</a:t>
            </a:r>
            <a:r>
              <a:rPr lang="vi-VN" altLang="en-US" sz="2800" dirty="0">
                <a:solidFill>
                  <a:srgbClr val="000099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vi-VN" altLang="en-US" sz="280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mẹ hãy tha lỗi cho con! </a:t>
            </a:r>
          </a:p>
        </p:txBody>
      </p:sp>
      <p:sp>
        <p:nvSpPr>
          <p:cNvPr id="14" name="Text Box 31"/>
          <p:cNvSpPr txBox="1">
            <a:spLocks noChangeArrowheads="1"/>
          </p:cNvSpPr>
          <p:nvPr/>
        </p:nvSpPr>
        <p:spPr bwMode="auto">
          <a:xfrm>
            <a:off x="7683864" y="4793457"/>
            <a:ext cx="3762496" cy="1077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fontAlgn="base" hangingPunct="1">
              <a:spcBef>
                <a:spcPct val="50000"/>
              </a:spcBef>
              <a:spcAft>
                <a:spcPct val="0"/>
              </a:spcAft>
              <a:defRPr/>
            </a:pPr>
            <a:r>
              <a:rPr lang="vi-VN" sz="3200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Khi có lỗi, muốn xin lỗi người khác.</a:t>
            </a:r>
          </a:p>
        </p:txBody>
      </p:sp>
    </p:spTree>
    <p:extLst>
      <p:ext uri="{BB962C8B-B14F-4D97-AF65-F5344CB8AC3E}">
        <p14:creationId xmlns:p14="http://schemas.microsoft.com/office/powerpoint/2010/main" val="629238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821121" y="3402744"/>
            <a:ext cx="765517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SVN-Vanessas Valentine" panose="02040603050506020204" pitchFamily="18" charset="0"/>
              </a:rPr>
              <a:t>Hoàn</a:t>
            </a:r>
            <a:r>
              <a:rPr lang="en-US" sz="5400" b="1" dirty="0">
                <a:solidFill>
                  <a:schemeClr val="bg1"/>
                </a:solidFill>
                <a:latin typeface="SVN-Vanessas Valentine" panose="020406030505060202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SVN-Vanessas Valentine" panose="02040603050506020204" pitchFamily="18" charset="0"/>
              </a:rPr>
              <a:t>thành</a:t>
            </a:r>
            <a:r>
              <a:rPr lang="en-US" sz="5400" b="1" dirty="0">
                <a:solidFill>
                  <a:schemeClr val="bg1"/>
                </a:solidFill>
                <a:latin typeface="SVN-Vanessas Valentine" panose="020406030505060202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SVN-Vanessas Valentine" panose="02040603050506020204" pitchFamily="18" charset="0"/>
              </a:rPr>
              <a:t>bài</a:t>
            </a:r>
            <a:r>
              <a:rPr lang="en-US" sz="5400" b="1" dirty="0">
                <a:solidFill>
                  <a:schemeClr val="bg1"/>
                </a:solidFill>
                <a:latin typeface="SVN-Vanessas Valentine" panose="020406030505060202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SVN-Vanessas Valentine" panose="02040603050506020204" pitchFamily="18" charset="0"/>
              </a:rPr>
              <a:t>tập</a:t>
            </a:r>
            <a:r>
              <a:rPr lang="en-US" sz="5400" b="1" dirty="0">
                <a:solidFill>
                  <a:schemeClr val="bg1"/>
                </a:solidFill>
                <a:latin typeface="SVN-Vanessas Valentine" panose="020406030505060202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SVN-Vanessas Valentine" panose="02040603050506020204" pitchFamily="18" charset="0"/>
              </a:rPr>
              <a:t>đã</a:t>
            </a:r>
            <a:r>
              <a:rPr lang="en-US" sz="5400" b="1" dirty="0">
                <a:solidFill>
                  <a:schemeClr val="bg1"/>
                </a:solidFill>
                <a:latin typeface="SVN-Vanessas Valentine" panose="020406030505060202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SVN-Vanessas Valentine" panose="02040603050506020204" pitchFamily="18" charset="0"/>
              </a:rPr>
              <a:t>giao</a:t>
            </a:r>
            <a:endParaRPr lang="en-US" sz="5400" b="1" dirty="0">
              <a:solidFill>
                <a:schemeClr val="bg1"/>
              </a:solidFill>
              <a:latin typeface="SVN-Vanessas Valentine" panose="020406030505060202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13913" y="2128321"/>
            <a:ext cx="69913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SVN-Vanessas Valentine" panose="02040603050506020204" pitchFamily="18" charset="0"/>
              </a:rPr>
              <a:t>DẶN DÒ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243643" y="4584834"/>
            <a:ext cx="481012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b="1" dirty="0" err="1">
                <a:solidFill>
                  <a:schemeClr val="bg1"/>
                </a:solidFill>
                <a:latin typeface="SVN-Vanessas Valentine" panose="02040603050506020204" pitchFamily="18" charset="0"/>
              </a:rPr>
              <a:t>Chuẩn</a:t>
            </a:r>
            <a:r>
              <a:rPr lang="en-US" sz="5400" b="1" dirty="0">
                <a:solidFill>
                  <a:schemeClr val="bg1"/>
                </a:solidFill>
                <a:latin typeface="SVN-Vanessas Valentine" panose="020406030505060202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SVN-Vanessas Valentine" panose="02040603050506020204" pitchFamily="18" charset="0"/>
              </a:rPr>
              <a:t>bị</a:t>
            </a:r>
            <a:r>
              <a:rPr lang="en-US" sz="5400" b="1" dirty="0">
                <a:solidFill>
                  <a:schemeClr val="bg1"/>
                </a:solidFill>
                <a:latin typeface="SVN-Vanessas Valentine" panose="020406030505060202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SVN-Vanessas Valentine" panose="02040603050506020204" pitchFamily="18" charset="0"/>
              </a:rPr>
              <a:t>bài</a:t>
            </a:r>
            <a:r>
              <a:rPr lang="en-US" sz="5400" b="1" dirty="0">
                <a:solidFill>
                  <a:schemeClr val="bg1"/>
                </a:solidFill>
                <a:latin typeface="SVN-Vanessas Valentine" panose="02040603050506020204" pitchFamily="18" charset="0"/>
              </a:rPr>
              <a:t> </a:t>
            </a:r>
            <a:r>
              <a:rPr lang="en-US" sz="5400" b="1" dirty="0" err="1">
                <a:solidFill>
                  <a:schemeClr val="bg1"/>
                </a:solidFill>
                <a:latin typeface="SVN-Vanessas Valentine" panose="02040603050506020204" pitchFamily="18" charset="0"/>
              </a:rPr>
              <a:t>sau</a:t>
            </a:r>
            <a:endParaRPr lang="en-US" sz="5400" b="1" dirty="0">
              <a:solidFill>
                <a:schemeClr val="bg1"/>
              </a:solidFill>
              <a:latin typeface="SVN-Vanessas Valentine" panose="02040603050506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040572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7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200"/>
                            </p:stCondLst>
                            <p:childTnLst>
                              <p:par>
                                <p:cTn id="1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2989386" y="1303168"/>
            <a:ext cx="648049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11500" b="1" dirty="0" err="1">
                <a:solidFill>
                  <a:srgbClr val="7030A0"/>
                </a:solidFill>
                <a:latin typeface="SVN-Vanessas Valentine" panose="02040603050506020204" pitchFamily="18" charset="0"/>
              </a:rPr>
              <a:t>Chúc</a:t>
            </a:r>
            <a:r>
              <a:rPr lang="en-US" sz="11500" b="1" dirty="0">
                <a:solidFill>
                  <a:srgbClr val="7030A0"/>
                </a:solidFill>
                <a:latin typeface="SVN-Vanessas Valentine" panose="02040603050506020204" pitchFamily="18" charset="0"/>
              </a:rPr>
              <a:t> </a:t>
            </a:r>
            <a:r>
              <a:rPr lang="en-US" sz="11500" b="1" dirty="0" err="1">
                <a:solidFill>
                  <a:srgbClr val="7030A0"/>
                </a:solidFill>
                <a:latin typeface="SVN-Vanessas Valentine" panose="02040603050506020204" pitchFamily="18" charset="0"/>
              </a:rPr>
              <a:t>các</a:t>
            </a:r>
            <a:r>
              <a:rPr lang="en-US" sz="11500" b="1" dirty="0">
                <a:solidFill>
                  <a:srgbClr val="7030A0"/>
                </a:solidFill>
                <a:latin typeface="SVN-Vanessas Valentine" panose="02040603050506020204" pitchFamily="18" charset="0"/>
              </a:rPr>
              <a:t> </a:t>
            </a:r>
            <a:r>
              <a:rPr lang="en-US" sz="11500" b="1" dirty="0" err="1">
                <a:solidFill>
                  <a:srgbClr val="7030A0"/>
                </a:solidFill>
                <a:latin typeface="SVN-Vanessas Valentine" panose="02040603050506020204" pitchFamily="18" charset="0"/>
              </a:rPr>
              <a:t>em</a:t>
            </a:r>
            <a:r>
              <a:rPr lang="en-US" sz="11500" b="1" dirty="0">
                <a:solidFill>
                  <a:srgbClr val="7030A0"/>
                </a:solidFill>
                <a:latin typeface="SVN-Vanessas Valentine" panose="02040603050506020204" pitchFamily="18" charset="0"/>
              </a:rPr>
              <a:t> </a:t>
            </a:r>
            <a:r>
              <a:rPr lang="en-US" sz="11500" b="1" dirty="0" err="1">
                <a:solidFill>
                  <a:srgbClr val="7030A0"/>
                </a:solidFill>
                <a:latin typeface="SVN-Vanessas Valentine" panose="02040603050506020204" pitchFamily="18" charset="0"/>
              </a:rPr>
              <a:t>học</a:t>
            </a:r>
            <a:r>
              <a:rPr lang="en-US" sz="11500" b="1" dirty="0">
                <a:solidFill>
                  <a:srgbClr val="7030A0"/>
                </a:solidFill>
                <a:latin typeface="SVN-Vanessas Valentine" panose="02040603050506020204" pitchFamily="18" charset="0"/>
              </a:rPr>
              <a:t> </a:t>
            </a:r>
            <a:r>
              <a:rPr lang="en-US" sz="11500" b="1" dirty="0" err="1">
                <a:solidFill>
                  <a:srgbClr val="7030A0"/>
                </a:solidFill>
                <a:latin typeface="SVN-Vanessas Valentine" panose="02040603050506020204" pitchFamily="18" charset="0"/>
              </a:rPr>
              <a:t>tốt</a:t>
            </a:r>
            <a:endParaRPr kumimoji="0" lang="en-US" sz="11500" b="1" i="0" u="none" strike="noStrike" kern="1200" cap="none" spc="0" normalizeH="0" baseline="0" noProof="0" dirty="0">
              <a:ln>
                <a:noFill/>
              </a:ln>
              <a:solidFill>
                <a:srgbClr val="7030A0"/>
              </a:solidFill>
              <a:effectLst/>
              <a:uLnTx/>
              <a:uFillTx/>
              <a:latin typeface="SVN-Vanessas Valentine" panose="02040603050506020204" pitchFamily="18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280639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00" b="29150" l="2200" r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50" r="77778" b="70417"/>
          <a:stretch/>
        </p:blipFill>
        <p:spPr>
          <a:xfrm>
            <a:off x="3638550" y="1209675"/>
            <a:ext cx="1524000" cy="177165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400" b="29150" l="21550" r="38900">
                        <a14:foregroundMark x1="26250" y1="10700" x2="26250" y2="10700"/>
                        <a14:foregroundMark x1="27100" y1="10700" x2="27100" y2="10700"/>
                        <a14:foregroundMark x1="26100" y1="12650" x2="26100" y2="12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05" t="5000" r="61389" b="70555"/>
          <a:stretch/>
        </p:blipFill>
        <p:spPr>
          <a:xfrm>
            <a:off x="5062537" y="3067050"/>
            <a:ext cx="1152526" cy="16764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7" cstate="print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5300" b="29150" l="40000" r="54950">
                        <a14:foregroundMark x1="45950" y1="9450" x2="45950" y2="9450"/>
                        <a14:foregroundMark x1="46650" y1="9150" x2="46650" y2="9150"/>
                        <a14:foregroundMark x1="46800" y1="8350" x2="46800" y2="8350"/>
                        <a14:foregroundMark x1="47800" y1="8750" x2="47800" y2="8750"/>
                        <a14:foregroundMark x1="46950" y1="10000" x2="45950" y2="9050"/>
                        <a14:foregroundMark x1="47650" y1="8750" x2="45150" y2="12100"/>
                        <a14:foregroundMark x1="45150" y1="7350" x2="45700" y2="111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8611" t="4861" r="43194" b="70417"/>
          <a:stretch/>
        </p:blipFill>
        <p:spPr>
          <a:xfrm>
            <a:off x="5878450" y="5114836"/>
            <a:ext cx="1086546" cy="147637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343525" y="1495335"/>
            <a:ext cx="4810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chemeClr val="bg1"/>
                </a:solidFill>
                <a:latin typeface="SVN-Vanessas Valentine" panose="02040603050506020204" pitchFamily="18" charset="0"/>
              </a:rPr>
              <a:t>KHỞI ĐỘNG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561975" y="194012"/>
            <a:ext cx="699135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SVN-Vanessas Valentine" panose="02040603050506020204" pitchFamily="18" charset="0"/>
              </a:rPr>
              <a:t>Các</a:t>
            </a:r>
            <a:r>
              <a:rPr lang="en-US" sz="6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SVN-Vanessas Valentine" panose="02040603050506020204" pitchFamily="18" charset="0"/>
              </a:rPr>
              <a:t> </a:t>
            </a:r>
            <a:r>
              <a:rPr lang="en-US" sz="6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SVN-Vanessas Valentine" panose="02040603050506020204" pitchFamily="18" charset="0"/>
              </a:rPr>
              <a:t>hoạt</a:t>
            </a:r>
            <a:r>
              <a:rPr lang="en-US" sz="60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SVN-Vanessas Valentine" panose="02040603050506020204" pitchFamily="18" charset="0"/>
              </a:rPr>
              <a:t> </a:t>
            </a:r>
            <a:r>
              <a:rPr lang="en-US" sz="6000" b="1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SVN-Vanessas Valentine" panose="02040603050506020204" pitchFamily="18" charset="0"/>
              </a:rPr>
              <a:t>động</a:t>
            </a:r>
            <a:endParaRPr lang="en-US" sz="6000" b="1" dirty="0">
              <a:solidFill>
                <a:schemeClr val="accent4">
                  <a:lumMod val="40000"/>
                  <a:lumOff val="60000"/>
                </a:schemeClr>
              </a:solidFill>
              <a:latin typeface="SVN-Vanessas Valentine" panose="020406030505060202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6556629" y="3412527"/>
            <a:ext cx="4810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chemeClr val="bg1"/>
                </a:solidFill>
                <a:latin typeface="SVN-Vanessas Valentine" panose="02040603050506020204" pitchFamily="18" charset="0"/>
              </a:rPr>
              <a:t>KHÁM PHÁ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7059549" y="5454419"/>
            <a:ext cx="481012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7200" b="1" dirty="0">
                <a:solidFill>
                  <a:schemeClr val="bg1"/>
                </a:solidFill>
                <a:latin typeface="SVN-Vanessas Valentine" panose="02040603050506020204" pitchFamily="18" charset="0"/>
              </a:rPr>
              <a:t>LUYỆN TẬP</a:t>
            </a:r>
          </a:p>
        </p:txBody>
      </p:sp>
    </p:spTree>
    <p:extLst>
      <p:ext uri="{BB962C8B-B14F-4D97-AF65-F5344CB8AC3E}">
        <p14:creationId xmlns:p14="http://schemas.microsoft.com/office/powerpoint/2010/main" val="27515358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500"/>
                            </p:stCondLst>
                            <p:childTnLst>
                              <p:par>
                                <p:cTn id="32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10" grpId="0"/>
      <p:bldP spid="11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300" b="29150" l="2200" r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750" r="77778" b="70417"/>
          <a:stretch/>
        </p:blipFill>
        <p:spPr>
          <a:xfrm>
            <a:off x="2913017" y="1526177"/>
            <a:ext cx="1524000" cy="17716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437017" y="1596245"/>
            <a:ext cx="481012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solidFill>
                  <a:schemeClr val="accent2">
                    <a:lumMod val="75000"/>
                  </a:schemeClr>
                </a:solidFill>
                <a:latin typeface="SVN-Vanessas Valentine" panose="020406030505060202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226577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38450" y="816769"/>
            <a:ext cx="6848475" cy="923925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UTM Cancel" panose="02040603050506020204" pitchFamily="18" charset="0"/>
              </a:rPr>
              <a:t>1. </a:t>
            </a:r>
            <a:r>
              <a:rPr lang="en-US" sz="4000" dirty="0" err="1">
                <a:solidFill>
                  <a:schemeClr val="bg1"/>
                </a:solidFill>
                <a:latin typeface="UTM Cancel" panose="02040603050506020204" pitchFamily="18" charset="0"/>
              </a:rPr>
              <a:t>Câu</a:t>
            </a:r>
            <a:r>
              <a:rPr lang="en-US" sz="4000" dirty="0">
                <a:solidFill>
                  <a:schemeClr val="bg1"/>
                </a:solidFill>
                <a:latin typeface="UTM Cancel" panose="020406030505060202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Cancel" panose="02040603050506020204" pitchFamily="18" charset="0"/>
              </a:rPr>
              <a:t>khiến</a:t>
            </a:r>
            <a:r>
              <a:rPr lang="en-US" sz="4000" dirty="0">
                <a:solidFill>
                  <a:schemeClr val="bg1"/>
                </a:solidFill>
                <a:latin typeface="UTM Cancel" panose="020406030505060202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Cancel" panose="02040603050506020204" pitchFamily="18" charset="0"/>
              </a:rPr>
              <a:t>dùng</a:t>
            </a:r>
            <a:r>
              <a:rPr lang="en-US" sz="4000" dirty="0">
                <a:solidFill>
                  <a:schemeClr val="bg1"/>
                </a:solidFill>
                <a:latin typeface="UTM Cancel" panose="020406030505060202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Cancel" panose="02040603050506020204" pitchFamily="18" charset="0"/>
              </a:rPr>
              <a:t>để</a:t>
            </a:r>
            <a:r>
              <a:rPr lang="en-US" sz="4000" dirty="0">
                <a:solidFill>
                  <a:schemeClr val="bg1"/>
                </a:solidFill>
                <a:latin typeface="UTM Cancel" panose="02040603050506020204" pitchFamily="18" charset="0"/>
              </a:rPr>
              <a:t> …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800475" y="2047875"/>
            <a:ext cx="6211033" cy="1362075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UTM Cancel" panose="02040603050506020204" pitchFamily="18" charset="0"/>
              </a:rPr>
              <a:t>hỏi</a:t>
            </a:r>
            <a:r>
              <a:rPr lang="en-US" sz="3200" dirty="0">
                <a:latin typeface="UTM Cancel" panose="02040603050506020204" pitchFamily="18" charset="0"/>
              </a:rPr>
              <a:t> </a:t>
            </a:r>
            <a:r>
              <a:rPr lang="en-US" sz="3200" dirty="0" err="1">
                <a:latin typeface="UTM Cancel" panose="02040603050506020204" pitchFamily="18" charset="0"/>
              </a:rPr>
              <a:t>điều</a:t>
            </a:r>
            <a:r>
              <a:rPr lang="en-US" sz="3200" dirty="0">
                <a:latin typeface="UTM Cancel" panose="02040603050506020204" pitchFamily="18" charset="0"/>
              </a:rPr>
              <a:t> </a:t>
            </a:r>
            <a:r>
              <a:rPr lang="en-US" sz="3200" dirty="0" err="1">
                <a:latin typeface="UTM Cancel" panose="02040603050506020204" pitchFamily="18" charset="0"/>
              </a:rPr>
              <a:t>chưa</a:t>
            </a:r>
            <a:r>
              <a:rPr lang="en-US" sz="3200" dirty="0">
                <a:latin typeface="UTM Cancel" panose="02040603050506020204" pitchFamily="18" charset="0"/>
              </a:rPr>
              <a:t> </a:t>
            </a:r>
            <a:r>
              <a:rPr lang="en-US" sz="3200" dirty="0" err="1">
                <a:latin typeface="UTM Cancel" panose="02040603050506020204" pitchFamily="18" charset="0"/>
              </a:rPr>
              <a:t>biết</a:t>
            </a:r>
            <a:r>
              <a:rPr lang="en-US" sz="3200" dirty="0">
                <a:latin typeface="UTM Cancel" panose="02040603050506020204" pitchFamily="18" charset="0"/>
              </a:rPr>
              <a:t>.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3800473" y="3614737"/>
            <a:ext cx="6211035" cy="1362075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>
                <a:latin typeface="UTM Cancel" panose="02040603050506020204" pitchFamily="18" charset="0"/>
              </a:rPr>
              <a:t>nêu</a:t>
            </a:r>
            <a:r>
              <a:rPr lang="en-US" sz="2600" dirty="0">
                <a:latin typeface="UTM Cancel" panose="02040603050506020204" pitchFamily="18" charset="0"/>
              </a:rPr>
              <a:t> </a:t>
            </a:r>
            <a:r>
              <a:rPr lang="en-US" sz="2600" dirty="0" err="1">
                <a:latin typeface="UTM Cancel" panose="02040603050506020204" pitchFamily="18" charset="0"/>
              </a:rPr>
              <a:t>yêu</a:t>
            </a:r>
            <a:r>
              <a:rPr lang="en-US" sz="2600" dirty="0">
                <a:latin typeface="UTM Cancel" panose="02040603050506020204" pitchFamily="18" charset="0"/>
              </a:rPr>
              <a:t> </a:t>
            </a:r>
            <a:r>
              <a:rPr lang="en-US" sz="2600" dirty="0" err="1">
                <a:latin typeface="UTM Cancel" panose="02040603050506020204" pitchFamily="18" charset="0"/>
              </a:rPr>
              <a:t>cầu</a:t>
            </a:r>
            <a:r>
              <a:rPr lang="en-US" sz="2600" dirty="0">
                <a:latin typeface="UTM Cancel" panose="02040603050506020204" pitchFamily="18" charset="0"/>
              </a:rPr>
              <a:t>, </a:t>
            </a:r>
            <a:r>
              <a:rPr lang="en-US" sz="2600" dirty="0" err="1">
                <a:latin typeface="UTM Cancel" panose="02040603050506020204" pitchFamily="18" charset="0"/>
              </a:rPr>
              <a:t>đề</a:t>
            </a:r>
            <a:r>
              <a:rPr lang="en-US" sz="2600" dirty="0">
                <a:latin typeface="UTM Cancel" panose="02040603050506020204" pitchFamily="18" charset="0"/>
              </a:rPr>
              <a:t> </a:t>
            </a:r>
            <a:r>
              <a:rPr lang="en-US" sz="2600" dirty="0" err="1">
                <a:latin typeface="UTM Cancel" panose="02040603050506020204" pitchFamily="18" charset="0"/>
              </a:rPr>
              <a:t>nghị</a:t>
            </a:r>
            <a:r>
              <a:rPr lang="en-US" sz="2600" dirty="0">
                <a:latin typeface="UTM Cancel" panose="02040603050506020204" pitchFamily="18" charset="0"/>
              </a:rPr>
              <a:t>, </a:t>
            </a:r>
            <a:r>
              <a:rPr lang="en-US" sz="2600" dirty="0" err="1">
                <a:latin typeface="UTM Cancel" panose="02040603050506020204" pitchFamily="18" charset="0"/>
              </a:rPr>
              <a:t>mong</a:t>
            </a:r>
            <a:r>
              <a:rPr lang="en-US" sz="2600" dirty="0">
                <a:latin typeface="UTM Cancel" panose="02040603050506020204" pitchFamily="18" charset="0"/>
              </a:rPr>
              <a:t> </a:t>
            </a:r>
            <a:r>
              <a:rPr lang="en-US" sz="2600" dirty="0" err="1">
                <a:latin typeface="UTM Cancel" panose="02040603050506020204" pitchFamily="18" charset="0"/>
              </a:rPr>
              <a:t>muốn</a:t>
            </a:r>
            <a:r>
              <a:rPr lang="en-US" sz="2600" dirty="0">
                <a:latin typeface="UTM Cancel" panose="02040603050506020204" pitchFamily="18" charset="0"/>
              </a:rPr>
              <a:t>,...    </a:t>
            </a:r>
            <a:r>
              <a:rPr lang="en-US" sz="2600" dirty="0" err="1">
                <a:latin typeface="UTM Cancel" panose="02040603050506020204" pitchFamily="18" charset="0"/>
              </a:rPr>
              <a:t>của</a:t>
            </a:r>
            <a:r>
              <a:rPr lang="en-US" sz="2600" dirty="0">
                <a:latin typeface="UTM Cancel" panose="02040603050506020204" pitchFamily="18" charset="0"/>
              </a:rPr>
              <a:t> </a:t>
            </a:r>
            <a:r>
              <a:rPr lang="en-US" sz="2600" dirty="0" err="1">
                <a:latin typeface="UTM Cancel" panose="02040603050506020204" pitchFamily="18" charset="0"/>
              </a:rPr>
              <a:t>người</a:t>
            </a:r>
            <a:r>
              <a:rPr lang="en-US" sz="2600" dirty="0">
                <a:latin typeface="UTM Cancel" panose="02040603050506020204" pitchFamily="18" charset="0"/>
              </a:rPr>
              <a:t> </a:t>
            </a:r>
            <a:r>
              <a:rPr lang="en-US" sz="2600" dirty="0" err="1">
                <a:latin typeface="UTM Cancel" panose="02040603050506020204" pitchFamily="18" charset="0"/>
              </a:rPr>
              <a:t>nói</a:t>
            </a:r>
            <a:r>
              <a:rPr lang="en-US" sz="2600" dirty="0">
                <a:latin typeface="UTM Cancel" panose="02040603050506020204" pitchFamily="18" charset="0"/>
              </a:rPr>
              <a:t>, </a:t>
            </a:r>
            <a:r>
              <a:rPr lang="en-US" sz="2600" dirty="0" err="1">
                <a:latin typeface="UTM Cancel" panose="02040603050506020204" pitchFamily="18" charset="0"/>
              </a:rPr>
              <a:t>người</a:t>
            </a:r>
            <a:r>
              <a:rPr lang="en-US" sz="2600" dirty="0">
                <a:latin typeface="UTM Cancel" panose="02040603050506020204" pitchFamily="18" charset="0"/>
              </a:rPr>
              <a:t> </a:t>
            </a:r>
            <a:r>
              <a:rPr lang="en-US" sz="2600" dirty="0" err="1">
                <a:latin typeface="UTM Cancel" panose="02040603050506020204" pitchFamily="18" charset="0"/>
              </a:rPr>
              <a:t>viết</a:t>
            </a:r>
            <a:r>
              <a:rPr lang="en-US" sz="2600" dirty="0">
                <a:latin typeface="UTM Cancel" panose="02040603050506020204" pitchFamily="18" charset="0"/>
              </a:rPr>
              <a:t> </a:t>
            </a:r>
            <a:r>
              <a:rPr lang="en-US" sz="2600" dirty="0" err="1">
                <a:latin typeface="UTM Cancel" panose="02040603050506020204" pitchFamily="18" charset="0"/>
              </a:rPr>
              <a:t>với</a:t>
            </a:r>
            <a:r>
              <a:rPr lang="en-US" sz="2600" dirty="0">
                <a:latin typeface="UTM Cancel" panose="02040603050506020204" pitchFamily="18" charset="0"/>
              </a:rPr>
              <a:t> </a:t>
            </a:r>
            <a:r>
              <a:rPr lang="en-US" sz="2600" dirty="0" err="1">
                <a:latin typeface="UTM Cancel" panose="02040603050506020204" pitchFamily="18" charset="0"/>
              </a:rPr>
              <a:t>người</a:t>
            </a:r>
            <a:r>
              <a:rPr lang="en-US" sz="2600" dirty="0">
                <a:latin typeface="UTM Cancel" panose="02040603050506020204" pitchFamily="18" charset="0"/>
              </a:rPr>
              <a:t> </a:t>
            </a:r>
            <a:r>
              <a:rPr lang="en-US" sz="2600" dirty="0" err="1">
                <a:latin typeface="UTM Cancel" panose="02040603050506020204" pitchFamily="18" charset="0"/>
              </a:rPr>
              <a:t>khác</a:t>
            </a:r>
            <a:r>
              <a:rPr lang="en-US" sz="2600" dirty="0">
                <a:latin typeface="UTM Cancel" panose="02040603050506020204" pitchFamily="18" charset="0"/>
              </a:rPr>
              <a:t>.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3800473" y="5181599"/>
            <a:ext cx="6211035" cy="1362075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UTM Cancel" panose="02040603050506020204" pitchFamily="18" charset="0"/>
              </a:rPr>
              <a:t>khẳng</a:t>
            </a:r>
            <a:r>
              <a:rPr lang="en-US" sz="3200" dirty="0">
                <a:latin typeface="UTM Cancel" panose="02040603050506020204" pitchFamily="18" charset="0"/>
              </a:rPr>
              <a:t> </a:t>
            </a:r>
            <a:r>
              <a:rPr lang="en-US" sz="3200" dirty="0" err="1">
                <a:latin typeface="UTM Cancel" panose="02040603050506020204" pitchFamily="18" charset="0"/>
              </a:rPr>
              <a:t>định</a:t>
            </a:r>
            <a:r>
              <a:rPr lang="en-US" sz="3200" dirty="0">
                <a:latin typeface="UTM Cancel" panose="02040603050506020204" pitchFamily="18" charset="0"/>
              </a:rPr>
              <a:t>, </a:t>
            </a:r>
            <a:r>
              <a:rPr lang="en-US" sz="3200" dirty="0" err="1">
                <a:latin typeface="UTM Cancel" panose="02040603050506020204" pitchFamily="18" charset="0"/>
              </a:rPr>
              <a:t>nêu</a:t>
            </a:r>
            <a:r>
              <a:rPr lang="en-US" sz="3200" dirty="0">
                <a:latin typeface="UTM Cancel" panose="02040603050506020204" pitchFamily="18" charset="0"/>
              </a:rPr>
              <a:t> </a:t>
            </a:r>
            <a:r>
              <a:rPr lang="en-US" sz="3200" dirty="0" err="1">
                <a:latin typeface="UTM Cancel" panose="02040603050506020204" pitchFamily="18" charset="0"/>
              </a:rPr>
              <a:t>quan</a:t>
            </a:r>
            <a:r>
              <a:rPr lang="en-US" sz="3200" dirty="0">
                <a:latin typeface="UTM Cancel" panose="02040603050506020204" pitchFamily="18" charset="0"/>
              </a:rPr>
              <a:t> </a:t>
            </a:r>
            <a:r>
              <a:rPr lang="en-US" sz="3200" dirty="0" err="1">
                <a:latin typeface="UTM Cancel" panose="02040603050506020204" pitchFamily="18" charset="0"/>
              </a:rPr>
              <a:t>điểm</a:t>
            </a:r>
            <a:r>
              <a:rPr lang="en-US" sz="3200" dirty="0">
                <a:latin typeface="UTM Cancel" panose="02040603050506020204" pitchFamily="18" charset="0"/>
              </a:rPr>
              <a:t>, </a:t>
            </a:r>
            <a:r>
              <a:rPr lang="en-US" sz="3200" dirty="0" err="1">
                <a:latin typeface="UTM Cancel" panose="02040603050506020204" pitchFamily="18" charset="0"/>
              </a:rPr>
              <a:t>nhận</a:t>
            </a:r>
            <a:r>
              <a:rPr lang="en-US" sz="3200" dirty="0">
                <a:latin typeface="UTM Cancel" panose="02040603050506020204" pitchFamily="18" charset="0"/>
              </a:rPr>
              <a:t> </a:t>
            </a:r>
            <a:r>
              <a:rPr lang="en-US" sz="3200" dirty="0" err="1">
                <a:latin typeface="UTM Cancel" panose="02040603050506020204" pitchFamily="18" charset="0"/>
              </a:rPr>
              <a:t>định</a:t>
            </a:r>
            <a:r>
              <a:rPr lang="en-US" sz="3200" dirty="0">
                <a:latin typeface="UTM Cancel" panose="02040603050506020204" pitchFamily="18" charset="0"/>
              </a:rPr>
              <a:t>.</a:t>
            </a:r>
          </a:p>
        </p:txBody>
      </p:sp>
      <p:sp>
        <p:nvSpPr>
          <p:cNvPr id="8" name="Teardrop 7"/>
          <p:cNvSpPr/>
          <p:nvPr/>
        </p:nvSpPr>
        <p:spPr>
          <a:xfrm rot="2424123">
            <a:off x="2858174" y="1969544"/>
            <a:ext cx="1413481" cy="1528261"/>
          </a:xfrm>
          <a:prstGeom prst="teardrop">
            <a:avLst>
              <a:gd name="adj" fmla="val 20635"/>
            </a:avLst>
          </a:prstGeom>
          <a:solidFill>
            <a:schemeClr val="bg1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00B050"/>
                </a:solidFill>
                <a:latin typeface="Cooper Black" panose="0208090404030B020404" pitchFamily="18" charset="0"/>
              </a:rPr>
              <a:t>A</a:t>
            </a:r>
          </a:p>
        </p:txBody>
      </p:sp>
      <p:sp>
        <p:nvSpPr>
          <p:cNvPr id="9" name="Teardrop 8"/>
          <p:cNvSpPr/>
          <p:nvPr/>
        </p:nvSpPr>
        <p:spPr>
          <a:xfrm rot="2424123">
            <a:off x="2858173" y="3531644"/>
            <a:ext cx="1413481" cy="1528261"/>
          </a:xfrm>
          <a:prstGeom prst="teardrop">
            <a:avLst>
              <a:gd name="adj" fmla="val 20635"/>
            </a:avLst>
          </a:prstGeom>
          <a:solidFill>
            <a:schemeClr val="bg1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00B050"/>
                </a:solidFill>
                <a:latin typeface="Cooper Black" panose="0208090404030B020404" pitchFamily="18" charset="0"/>
              </a:rPr>
              <a:t>B</a:t>
            </a:r>
          </a:p>
        </p:txBody>
      </p:sp>
      <p:sp>
        <p:nvSpPr>
          <p:cNvPr id="10" name="Teardrop 9"/>
          <p:cNvSpPr/>
          <p:nvPr/>
        </p:nvSpPr>
        <p:spPr>
          <a:xfrm rot="2424123">
            <a:off x="2858174" y="5046756"/>
            <a:ext cx="1413481" cy="1528261"/>
          </a:xfrm>
          <a:prstGeom prst="teardrop">
            <a:avLst>
              <a:gd name="adj" fmla="val 20635"/>
            </a:avLst>
          </a:prstGeom>
          <a:solidFill>
            <a:schemeClr val="bg1"/>
          </a:solidFill>
          <a:ln w="38100"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00B050"/>
                </a:solidFill>
                <a:latin typeface="Cooper Black" panose="0208090404030B0204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260559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6" grpId="0" animBg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0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ounded Rectangle 3"/>
          <p:cNvSpPr/>
          <p:nvPr/>
        </p:nvSpPr>
        <p:spPr>
          <a:xfrm>
            <a:off x="2838450" y="375139"/>
            <a:ext cx="6848475" cy="1365556"/>
          </a:xfrm>
          <a:prstGeom prst="roundRect">
            <a:avLst>
              <a:gd name="adj" fmla="val 50000"/>
            </a:avLst>
          </a:prstGeom>
          <a:solidFill>
            <a:schemeClr val="bg2">
              <a:lumMod val="25000"/>
            </a:schemeClr>
          </a:solidFill>
          <a:ln w="38100">
            <a:solidFill>
              <a:srgbClr val="D06D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bg1"/>
                </a:solidFill>
                <a:latin typeface="UTM Cancel" panose="02040603050506020204" pitchFamily="18" charset="0"/>
              </a:rPr>
              <a:t>2. </a:t>
            </a:r>
            <a:r>
              <a:rPr lang="en-US" sz="4000" dirty="0" err="1">
                <a:solidFill>
                  <a:schemeClr val="bg1"/>
                </a:solidFill>
                <a:latin typeface="UTM Cancel" panose="02040603050506020204" pitchFamily="18" charset="0"/>
              </a:rPr>
              <a:t>Khi</a:t>
            </a:r>
            <a:r>
              <a:rPr lang="en-US" sz="4000" dirty="0">
                <a:solidFill>
                  <a:schemeClr val="bg1"/>
                </a:solidFill>
                <a:latin typeface="UTM Cancel" panose="020406030505060202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Cancel" panose="02040603050506020204" pitchFamily="18" charset="0"/>
              </a:rPr>
              <a:t>viết</a:t>
            </a:r>
            <a:r>
              <a:rPr lang="en-US" sz="4000" dirty="0">
                <a:solidFill>
                  <a:schemeClr val="bg1"/>
                </a:solidFill>
                <a:latin typeface="UTM Cancel" panose="02040603050506020204" pitchFamily="18" charset="0"/>
              </a:rPr>
              <a:t>, </a:t>
            </a:r>
            <a:r>
              <a:rPr lang="en-US" sz="4000" dirty="0" err="1">
                <a:solidFill>
                  <a:schemeClr val="bg1"/>
                </a:solidFill>
                <a:latin typeface="UTM Cancel" panose="02040603050506020204" pitchFamily="18" charset="0"/>
              </a:rPr>
              <a:t>cuối</a:t>
            </a:r>
            <a:r>
              <a:rPr lang="en-US" sz="4000" dirty="0">
                <a:solidFill>
                  <a:schemeClr val="bg1"/>
                </a:solidFill>
                <a:latin typeface="UTM Cancel" panose="020406030505060202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Cancel" panose="02040603050506020204" pitchFamily="18" charset="0"/>
              </a:rPr>
              <a:t>câu</a:t>
            </a:r>
            <a:r>
              <a:rPr lang="en-US" sz="4000" dirty="0">
                <a:solidFill>
                  <a:schemeClr val="bg1"/>
                </a:solidFill>
                <a:latin typeface="UTM Cancel" panose="020406030505060202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Cancel" panose="02040603050506020204" pitchFamily="18" charset="0"/>
              </a:rPr>
              <a:t>cầu</a:t>
            </a:r>
            <a:r>
              <a:rPr lang="en-US" sz="4000" dirty="0">
                <a:solidFill>
                  <a:schemeClr val="bg1"/>
                </a:solidFill>
                <a:latin typeface="UTM Cancel" panose="020406030505060202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Cancel" panose="02040603050506020204" pitchFamily="18" charset="0"/>
              </a:rPr>
              <a:t>khiến</a:t>
            </a:r>
            <a:r>
              <a:rPr lang="en-US" sz="4000" dirty="0">
                <a:solidFill>
                  <a:schemeClr val="bg1"/>
                </a:solidFill>
                <a:latin typeface="UTM Cancel" panose="020406030505060202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Cancel" panose="02040603050506020204" pitchFamily="18" charset="0"/>
              </a:rPr>
              <a:t>có</a:t>
            </a:r>
            <a:r>
              <a:rPr lang="en-US" sz="4000" dirty="0">
                <a:solidFill>
                  <a:schemeClr val="bg1"/>
                </a:solidFill>
                <a:latin typeface="UTM Cancel" panose="020406030505060202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Cancel" panose="02040603050506020204" pitchFamily="18" charset="0"/>
              </a:rPr>
              <a:t>dấu</a:t>
            </a:r>
            <a:r>
              <a:rPr lang="en-US" sz="4000" dirty="0">
                <a:solidFill>
                  <a:schemeClr val="bg1"/>
                </a:solidFill>
                <a:latin typeface="UTM Cancel" panose="02040603050506020204" pitchFamily="18" charset="0"/>
              </a:rPr>
              <a:t> … </a:t>
            </a:r>
            <a:r>
              <a:rPr lang="en-US" sz="4000" dirty="0" err="1">
                <a:solidFill>
                  <a:schemeClr val="bg1"/>
                </a:solidFill>
                <a:latin typeface="UTM Cancel" panose="02040603050506020204" pitchFamily="18" charset="0"/>
              </a:rPr>
              <a:t>hoặc</a:t>
            </a:r>
            <a:r>
              <a:rPr lang="en-US" sz="4000" dirty="0">
                <a:solidFill>
                  <a:schemeClr val="bg1"/>
                </a:solidFill>
                <a:latin typeface="UTM Cancel" panose="02040603050506020204" pitchFamily="18" charset="0"/>
              </a:rPr>
              <a:t> </a:t>
            </a:r>
            <a:r>
              <a:rPr lang="en-US" sz="4000" dirty="0" err="1">
                <a:solidFill>
                  <a:schemeClr val="bg1"/>
                </a:solidFill>
                <a:latin typeface="UTM Cancel" panose="02040603050506020204" pitchFamily="18" charset="0"/>
              </a:rPr>
              <a:t>dấu</a:t>
            </a:r>
            <a:r>
              <a:rPr lang="en-US" sz="4000" dirty="0">
                <a:solidFill>
                  <a:schemeClr val="bg1"/>
                </a:solidFill>
                <a:latin typeface="UTM Cancel" panose="02040603050506020204" pitchFamily="18" charset="0"/>
              </a:rPr>
              <a:t> …</a:t>
            </a:r>
          </a:p>
        </p:txBody>
      </p:sp>
      <p:sp>
        <p:nvSpPr>
          <p:cNvPr id="5" name="Rounded Rectangle 4"/>
          <p:cNvSpPr/>
          <p:nvPr/>
        </p:nvSpPr>
        <p:spPr>
          <a:xfrm>
            <a:off x="3800473" y="3555768"/>
            <a:ext cx="6211033" cy="1362075"/>
          </a:xfrm>
          <a:prstGeom prst="roundRect">
            <a:avLst/>
          </a:prstGeom>
          <a:solidFill>
            <a:srgbClr val="D06D57"/>
          </a:solidFill>
          <a:ln w="38100">
            <a:solidFill>
              <a:srgbClr val="D06D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UTM Cancel" panose="02040603050506020204" pitchFamily="18" charset="0"/>
              </a:rPr>
              <a:t>Dấu</a:t>
            </a:r>
            <a:r>
              <a:rPr lang="en-US" sz="3200" dirty="0">
                <a:latin typeface="UTM Cancel" panose="02040603050506020204" pitchFamily="18" charset="0"/>
              </a:rPr>
              <a:t> </a:t>
            </a:r>
            <a:r>
              <a:rPr lang="en-US" sz="3200" dirty="0" err="1">
                <a:latin typeface="UTM Cancel" panose="02040603050506020204" pitchFamily="18" charset="0"/>
              </a:rPr>
              <a:t>chấm</a:t>
            </a:r>
            <a:r>
              <a:rPr lang="en-US" sz="3200" dirty="0">
                <a:latin typeface="UTM Cancel" panose="02040603050506020204" pitchFamily="18" charset="0"/>
              </a:rPr>
              <a:t> </a:t>
            </a:r>
            <a:r>
              <a:rPr lang="en-US" sz="3200" dirty="0" err="1">
                <a:latin typeface="UTM Cancel" panose="02040603050506020204" pitchFamily="18" charset="0"/>
              </a:rPr>
              <a:t>hỏi</a:t>
            </a:r>
            <a:r>
              <a:rPr lang="en-US" sz="3200" dirty="0">
                <a:latin typeface="UTM Cancel" panose="02040603050506020204" pitchFamily="18" charset="0"/>
              </a:rPr>
              <a:t> – </a:t>
            </a:r>
            <a:r>
              <a:rPr lang="en-US" sz="3200" dirty="0" err="1">
                <a:latin typeface="UTM Cancel" panose="02040603050506020204" pitchFamily="18" charset="0"/>
              </a:rPr>
              <a:t>dấu</a:t>
            </a:r>
            <a:r>
              <a:rPr lang="en-US" sz="3200" dirty="0">
                <a:latin typeface="UTM Cancel" panose="02040603050506020204" pitchFamily="18" charset="0"/>
              </a:rPr>
              <a:t> </a:t>
            </a:r>
            <a:r>
              <a:rPr lang="en-US" sz="3200" dirty="0" err="1">
                <a:latin typeface="UTM Cancel" panose="02040603050506020204" pitchFamily="18" charset="0"/>
              </a:rPr>
              <a:t>chấm</a:t>
            </a:r>
            <a:endParaRPr lang="en-US" sz="3200" dirty="0">
              <a:latin typeface="UTM Cancel" panose="02040603050506020204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3800473" y="1991210"/>
            <a:ext cx="6211035" cy="1362075"/>
          </a:xfrm>
          <a:prstGeom prst="roundRect">
            <a:avLst/>
          </a:prstGeom>
          <a:solidFill>
            <a:srgbClr val="D06D57"/>
          </a:solidFill>
          <a:ln w="38100">
            <a:solidFill>
              <a:srgbClr val="D06D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600" dirty="0" err="1">
                <a:latin typeface="UTM Cancel" panose="02040603050506020204" pitchFamily="18" charset="0"/>
              </a:rPr>
              <a:t>Dấu</a:t>
            </a:r>
            <a:r>
              <a:rPr lang="en-US" sz="2600" dirty="0">
                <a:latin typeface="UTM Cancel" panose="02040603050506020204" pitchFamily="18" charset="0"/>
              </a:rPr>
              <a:t> </a:t>
            </a:r>
            <a:r>
              <a:rPr lang="en-US" sz="2600" dirty="0" err="1">
                <a:latin typeface="UTM Cancel" panose="02040603050506020204" pitchFamily="18" charset="0"/>
              </a:rPr>
              <a:t>chấm</a:t>
            </a:r>
            <a:r>
              <a:rPr lang="en-US" sz="2600" dirty="0">
                <a:latin typeface="UTM Cancel" panose="02040603050506020204" pitchFamily="18" charset="0"/>
              </a:rPr>
              <a:t> than – </a:t>
            </a:r>
            <a:r>
              <a:rPr lang="en-US" sz="2600" dirty="0" err="1">
                <a:latin typeface="UTM Cancel" panose="02040603050506020204" pitchFamily="18" charset="0"/>
              </a:rPr>
              <a:t>dấu</a:t>
            </a:r>
            <a:r>
              <a:rPr lang="en-US" sz="2600" dirty="0">
                <a:latin typeface="UTM Cancel" panose="02040603050506020204" pitchFamily="18" charset="0"/>
              </a:rPr>
              <a:t> </a:t>
            </a:r>
            <a:r>
              <a:rPr lang="en-US" sz="2600" dirty="0" err="1">
                <a:latin typeface="UTM Cancel" panose="02040603050506020204" pitchFamily="18" charset="0"/>
              </a:rPr>
              <a:t>chấm</a:t>
            </a:r>
            <a:endParaRPr lang="en-US" sz="2600" dirty="0">
              <a:latin typeface="UTM Cancel" panose="02040603050506020204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3800473" y="5181599"/>
            <a:ext cx="6211035" cy="1362075"/>
          </a:xfrm>
          <a:prstGeom prst="roundRect">
            <a:avLst/>
          </a:prstGeom>
          <a:solidFill>
            <a:srgbClr val="D06D57"/>
          </a:solidFill>
          <a:ln w="38100">
            <a:solidFill>
              <a:srgbClr val="D06D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UTM Cancel" panose="02040603050506020204" pitchFamily="18" charset="0"/>
              </a:rPr>
              <a:t>Dấu</a:t>
            </a:r>
            <a:r>
              <a:rPr lang="en-US" sz="3200" dirty="0">
                <a:latin typeface="UTM Cancel" panose="02040603050506020204" pitchFamily="18" charset="0"/>
              </a:rPr>
              <a:t> </a:t>
            </a:r>
            <a:r>
              <a:rPr lang="en-US" sz="3200" dirty="0" err="1">
                <a:latin typeface="UTM Cancel" panose="02040603050506020204" pitchFamily="18" charset="0"/>
              </a:rPr>
              <a:t>chấm</a:t>
            </a:r>
            <a:r>
              <a:rPr lang="en-US" sz="3200" dirty="0">
                <a:latin typeface="UTM Cancel" panose="02040603050506020204" pitchFamily="18" charset="0"/>
              </a:rPr>
              <a:t> than – </a:t>
            </a:r>
            <a:r>
              <a:rPr lang="en-US" sz="3200" dirty="0" err="1">
                <a:latin typeface="UTM Cancel" panose="02040603050506020204" pitchFamily="18" charset="0"/>
              </a:rPr>
              <a:t>dấu</a:t>
            </a:r>
            <a:r>
              <a:rPr lang="en-US" sz="3200" dirty="0">
                <a:latin typeface="UTM Cancel" panose="02040603050506020204" pitchFamily="18" charset="0"/>
              </a:rPr>
              <a:t> </a:t>
            </a:r>
            <a:r>
              <a:rPr lang="en-US" sz="3200" dirty="0" err="1">
                <a:latin typeface="UTM Cancel" panose="02040603050506020204" pitchFamily="18" charset="0"/>
              </a:rPr>
              <a:t>chấm</a:t>
            </a:r>
            <a:r>
              <a:rPr lang="en-US" sz="3200" dirty="0">
                <a:latin typeface="UTM Cancel" panose="02040603050506020204" pitchFamily="18" charset="0"/>
              </a:rPr>
              <a:t> </a:t>
            </a:r>
            <a:r>
              <a:rPr lang="en-US" sz="3200" dirty="0" err="1">
                <a:latin typeface="UTM Cancel" panose="02040603050506020204" pitchFamily="18" charset="0"/>
              </a:rPr>
              <a:t>hỏi</a:t>
            </a:r>
            <a:endParaRPr lang="en-US" sz="3200" dirty="0">
              <a:latin typeface="UTM Cancel" panose="02040603050506020204" pitchFamily="18" charset="0"/>
            </a:endParaRPr>
          </a:p>
        </p:txBody>
      </p:sp>
      <p:sp>
        <p:nvSpPr>
          <p:cNvPr id="8" name="Teardrop 7"/>
          <p:cNvSpPr/>
          <p:nvPr/>
        </p:nvSpPr>
        <p:spPr>
          <a:xfrm rot="2424123">
            <a:off x="2858172" y="3477437"/>
            <a:ext cx="1413481" cy="1528261"/>
          </a:xfrm>
          <a:prstGeom prst="teardrop">
            <a:avLst>
              <a:gd name="adj" fmla="val 20635"/>
            </a:avLst>
          </a:prstGeom>
          <a:solidFill>
            <a:schemeClr val="bg1"/>
          </a:solidFill>
          <a:ln w="38100">
            <a:solidFill>
              <a:srgbClr val="D06D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D06D57"/>
                </a:solidFill>
                <a:latin typeface="Cooper Black" panose="0208090404030B020404" pitchFamily="18" charset="0"/>
              </a:rPr>
              <a:t>B</a:t>
            </a:r>
          </a:p>
        </p:txBody>
      </p:sp>
      <p:sp>
        <p:nvSpPr>
          <p:cNvPr id="9" name="Teardrop 8"/>
          <p:cNvSpPr/>
          <p:nvPr/>
        </p:nvSpPr>
        <p:spPr>
          <a:xfrm rot="2424123">
            <a:off x="2858173" y="1908117"/>
            <a:ext cx="1413481" cy="1528261"/>
          </a:xfrm>
          <a:prstGeom prst="teardrop">
            <a:avLst>
              <a:gd name="adj" fmla="val 20635"/>
            </a:avLst>
          </a:prstGeom>
          <a:solidFill>
            <a:schemeClr val="bg1"/>
          </a:solidFill>
          <a:ln w="38100">
            <a:solidFill>
              <a:srgbClr val="D06D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D06D57"/>
                </a:solidFill>
                <a:latin typeface="Cooper Black" panose="0208090404030B020404" pitchFamily="18" charset="0"/>
              </a:rPr>
              <a:t>A</a:t>
            </a:r>
          </a:p>
        </p:txBody>
      </p:sp>
      <p:sp>
        <p:nvSpPr>
          <p:cNvPr id="10" name="Teardrop 9"/>
          <p:cNvSpPr/>
          <p:nvPr/>
        </p:nvSpPr>
        <p:spPr>
          <a:xfrm rot="2424123">
            <a:off x="2858174" y="5046756"/>
            <a:ext cx="1413481" cy="1528261"/>
          </a:xfrm>
          <a:prstGeom prst="teardrop">
            <a:avLst>
              <a:gd name="adj" fmla="val 20635"/>
            </a:avLst>
          </a:prstGeom>
          <a:solidFill>
            <a:schemeClr val="bg1"/>
          </a:solidFill>
          <a:ln w="38100">
            <a:solidFill>
              <a:srgbClr val="D06D5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800" dirty="0">
                <a:solidFill>
                  <a:srgbClr val="D06D57"/>
                </a:solidFill>
                <a:latin typeface="Cooper Black" panose="0208090404030B020404" pitchFamily="18" charset="0"/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18106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5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8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3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41" presetID="22" presetClass="exit" presetSubtype="4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down)">
                                      <p:cBhvr>
                                        <p:cTn id="4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6" grpId="0" animBg="1"/>
      <p:bldP spid="7" grpId="0" animBg="1"/>
      <p:bldP spid="7" grpId="1" animBg="1"/>
      <p:bldP spid="8" grpId="0" animBg="1"/>
      <p:bldP spid="8" grpId="1" animBg="1"/>
      <p:bldP spid="9" grpId="0" animBg="1"/>
      <p:bldP spid="10" grpId="0" animBg="1"/>
      <p:bldP spid="10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4437017" y="1596245"/>
            <a:ext cx="4810125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500" b="1" dirty="0">
                <a:solidFill>
                  <a:schemeClr val="accent1">
                    <a:lumMod val="75000"/>
                  </a:schemeClr>
                </a:solidFill>
                <a:latin typeface="SVN-Vanessas Valentine" panose="02040603050506020204" pitchFamily="18" charset="0"/>
              </a:rPr>
              <a:t>KHÁM </a:t>
            </a:r>
          </a:p>
          <a:p>
            <a:pPr algn="ctr"/>
            <a:r>
              <a:rPr lang="en-US" sz="11500" b="1" dirty="0">
                <a:solidFill>
                  <a:schemeClr val="accent1">
                    <a:lumMod val="75000"/>
                  </a:schemeClr>
                </a:solidFill>
                <a:latin typeface="SVN-Vanessas Valentine" panose="02040603050506020204" pitchFamily="18" charset="0"/>
              </a:rPr>
              <a:t>PHÁ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7400" b="29150" l="21550" r="38900">
                        <a14:foregroundMark x1="26250" y1="10700" x2="26250" y2="10700"/>
                        <a14:foregroundMark x1="27100" y1="10700" x2="27100" y2="10700"/>
                        <a14:foregroundMark x1="26100" y1="12650" x2="26100" y2="1265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1805" t="5000" r="61389" b="70555"/>
          <a:stretch/>
        </p:blipFill>
        <p:spPr>
          <a:xfrm>
            <a:off x="3366552" y="1596245"/>
            <a:ext cx="1152526" cy="167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3414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" name="图片 32">
            <a:extLst>
              <a:ext uri="{FF2B5EF4-FFF2-40B4-BE49-F238E27FC236}">
                <a16:creationId xmlns:a16="http://schemas.microsoft.com/office/drawing/2014/main" id="{65B5864D-5DED-405E-AE15-77C53B57345E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998190" y="5705242"/>
            <a:ext cx="1465857" cy="955057"/>
          </a:xfrm>
          <a:prstGeom prst="rect">
            <a:avLst/>
          </a:prstGeom>
        </p:spPr>
      </p:pic>
      <p:pic>
        <p:nvPicPr>
          <p:cNvPr id="34" name="图片 33">
            <a:extLst>
              <a:ext uri="{FF2B5EF4-FFF2-40B4-BE49-F238E27FC236}">
                <a16:creationId xmlns:a16="http://schemas.microsoft.com/office/drawing/2014/main" id="{8C622B99-737A-4E68-8AA5-AAF43B82A4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799016">
            <a:off x="8938097" y="5625568"/>
            <a:ext cx="1572883" cy="866466"/>
          </a:xfrm>
          <a:prstGeom prst="rect">
            <a:avLst/>
          </a:prstGeom>
        </p:spPr>
      </p:pic>
      <p:pic>
        <p:nvPicPr>
          <p:cNvPr id="35" name="图片 34">
            <a:extLst>
              <a:ext uri="{FF2B5EF4-FFF2-40B4-BE49-F238E27FC236}">
                <a16:creationId xmlns:a16="http://schemas.microsoft.com/office/drawing/2014/main" id="{0684EBA4-570F-4DDA-9DA8-FFC51F5785D3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754" y="5719596"/>
            <a:ext cx="1120392" cy="1017143"/>
          </a:xfrm>
          <a:prstGeom prst="rect">
            <a:avLst/>
          </a:prstGeom>
        </p:spPr>
      </p:pic>
      <p:pic>
        <p:nvPicPr>
          <p:cNvPr id="36" name="图片 35">
            <a:extLst>
              <a:ext uri="{FF2B5EF4-FFF2-40B4-BE49-F238E27FC236}">
                <a16:creationId xmlns:a16="http://schemas.microsoft.com/office/drawing/2014/main" id="{E50C6F5B-4789-4ADE-9FCE-55B7E1ECC30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131" y="261686"/>
            <a:ext cx="1238034" cy="995606"/>
          </a:xfrm>
          <a:prstGeom prst="rect">
            <a:avLst/>
          </a:prstGeom>
        </p:spPr>
      </p:pic>
      <p:pic>
        <p:nvPicPr>
          <p:cNvPr id="38" name="图片 37">
            <a:extLst>
              <a:ext uri="{FF2B5EF4-FFF2-40B4-BE49-F238E27FC236}">
                <a16:creationId xmlns:a16="http://schemas.microsoft.com/office/drawing/2014/main" id="{28A3BA3E-987E-416B-B7D7-642BD461C3BC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179" b="84533"/>
          <a:stretch/>
        </p:blipFill>
        <p:spPr>
          <a:xfrm rot="4410403">
            <a:off x="4506858" y="-697322"/>
            <a:ext cx="1804943" cy="1919163"/>
          </a:xfrm>
          <a:prstGeom prst="rect">
            <a:avLst/>
          </a:prstGeom>
        </p:spPr>
      </p:pic>
      <p:pic>
        <p:nvPicPr>
          <p:cNvPr id="39" name="图片 38">
            <a:extLst>
              <a:ext uri="{FF2B5EF4-FFF2-40B4-BE49-F238E27FC236}">
                <a16:creationId xmlns:a16="http://schemas.microsoft.com/office/drawing/2014/main" id="{6808F60B-C814-4AED-890F-98E17FBFF215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79" b="84533"/>
          <a:stretch/>
        </p:blipFill>
        <p:spPr>
          <a:xfrm>
            <a:off x="10049963" y="4487385"/>
            <a:ext cx="2251584" cy="1919163"/>
          </a:xfrm>
          <a:prstGeom prst="rect">
            <a:avLst/>
          </a:prstGeom>
        </p:spPr>
      </p:pic>
      <p:sp>
        <p:nvSpPr>
          <p:cNvPr id="20" name="Text Box 5"/>
          <p:cNvSpPr txBox="1">
            <a:spLocks noChangeArrowheads="1"/>
          </p:cNvSpPr>
          <p:nvPr/>
        </p:nvSpPr>
        <p:spPr bwMode="auto">
          <a:xfrm>
            <a:off x="689950" y="3653684"/>
            <a:ext cx="1092590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vi-VN" sz="3200" u="sng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Cách 1</a:t>
            </a:r>
            <a:r>
              <a:rPr lang="vi-VN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r>
              <a:rPr lang="en-US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sz="32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Thêm</a:t>
            </a:r>
            <a:r>
              <a:rPr lang="en-US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hãy</a:t>
            </a:r>
            <a:r>
              <a:rPr lang="en-US" sz="3200" b="1" dirty="0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đừng</a:t>
            </a:r>
            <a:r>
              <a:rPr lang="en-US" sz="3200" b="1" dirty="0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chớ</a:t>
            </a:r>
            <a:r>
              <a:rPr lang="en-US" sz="3200" b="1" dirty="0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nên</a:t>
            </a:r>
            <a:r>
              <a:rPr lang="en-US" sz="3200" b="1" dirty="0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phải</a:t>
            </a:r>
            <a:r>
              <a:rPr lang="en-US" sz="3200" b="1" dirty="0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,... </a:t>
            </a:r>
            <a:r>
              <a:rPr lang="en-US" sz="32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vào</a:t>
            </a:r>
            <a:r>
              <a:rPr lang="en-US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trước</a:t>
            </a:r>
            <a:r>
              <a:rPr lang="en-US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động</a:t>
            </a:r>
            <a:r>
              <a:rPr lang="en-US" sz="3200" i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từ</a:t>
            </a:r>
            <a:r>
              <a:rPr lang="en-US" sz="3200" i="1" dirty="0">
                <a:solidFill>
                  <a:schemeClr val="accent5">
                    <a:lumMod val="75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 </a:t>
            </a:r>
            <a:endParaRPr lang="vi-VN" sz="3200" i="1" dirty="0">
              <a:solidFill>
                <a:schemeClr val="accent5">
                  <a:lumMod val="75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22" name="Text Box 2"/>
          <p:cNvSpPr txBox="1">
            <a:spLocks noChangeArrowheads="1"/>
          </p:cNvSpPr>
          <p:nvPr/>
        </p:nvSpPr>
        <p:spPr bwMode="auto">
          <a:xfrm>
            <a:off x="689950" y="4139930"/>
            <a:ext cx="86042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200" u="sng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3200" u="sng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2</a:t>
            </a:r>
            <a:r>
              <a:rPr lang="en-US" altLang="en-US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en-US" altLang="en-US" sz="32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Thêm</a:t>
            </a:r>
            <a:r>
              <a:rPr lang="en-US" altLang="en-US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b="1" dirty="0" err="1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đi</a:t>
            </a:r>
            <a:r>
              <a:rPr lang="en-US" altLang="en-US" sz="3200" b="1" dirty="0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thôi</a:t>
            </a:r>
            <a:r>
              <a:rPr lang="en-US" altLang="en-US" sz="3200" b="1" dirty="0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 </a:t>
            </a:r>
            <a:r>
              <a:rPr lang="en-US" altLang="en-US" sz="3200" b="1" dirty="0" err="1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nào</a:t>
            </a:r>
            <a:r>
              <a:rPr lang="en-US" altLang="en-US" sz="3200" b="1" dirty="0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,… </a:t>
            </a:r>
            <a:r>
              <a:rPr lang="en-US" altLang="en-US" sz="32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vào</a:t>
            </a:r>
            <a:r>
              <a:rPr lang="en-US" altLang="en-US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cuối</a:t>
            </a:r>
            <a:r>
              <a:rPr lang="en-US" altLang="en-US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200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3" name="Text Box 2"/>
          <p:cNvSpPr txBox="1">
            <a:spLocks noChangeArrowheads="1"/>
          </p:cNvSpPr>
          <p:nvPr/>
        </p:nvSpPr>
        <p:spPr bwMode="auto">
          <a:xfrm>
            <a:off x="689950" y="4657263"/>
            <a:ext cx="9068249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200" u="sng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3200" u="sng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3</a:t>
            </a:r>
            <a:r>
              <a:rPr lang="en-US" altLang="en-US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Thêm </a:t>
            </a:r>
            <a:r>
              <a:rPr lang="vi-VN" altLang="en-US" sz="3200" b="1" dirty="0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đề nghị, xin, mong,...</a:t>
            </a:r>
            <a:r>
              <a:rPr lang="en-US" altLang="en-US" sz="3200" b="1" dirty="0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vi-VN" altLang="en-US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vào đầu câu</a:t>
            </a:r>
            <a:r>
              <a:rPr lang="en-US" altLang="en-US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.</a:t>
            </a:r>
            <a:endParaRPr lang="vi-VN" altLang="en-US" sz="3200" dirty="0">
              <a:solidFill>
                <a:schemeClr val="accent2">
                  <a:lumMod val="40000"/>
                  <a:lumOff val="6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4" name="TextBox 5"/>
          <p:cNvSpPr txBox="1">
            <a:spLocks noChangeArrowheads="1"/>
          </p:cNvSpPr>
          <p:nvPr/>
        </p:nvSpPr>
        <p:spPr bwMode="auto">
          <a:xfrm>
            <a:off x="1073644" y="2263016"/>
            <a:ext cx="9011230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Em</a:t>
            </a:r>
            <a:r>
              <a:rPr lang="en-US" altLang="en-US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chuyển</a:t>
            </a:r>
            <a:r>
              <a:rPr lang="en-US" altLang="en-US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trên</a:t>
            </a:r>
            <a:r>
              <a:rPr lang="en-US" altLang="en-US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thành</a:t>
            </a:r>
            <a:r>
              <a:rPr lang="en-US" altLang="en-US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khiến</a:t>
            </a:r>
            <a:r>
              <a:rPr lang="en-US" altLang="en-US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bằng</a:t>
            </a:r>
            <a:r>
              <a:rPr lang="en-US" altLang="en-US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một</a:t>
            </a:r>
            <a:r>
              <a:rPr lang="en-US" altLang="en-US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trong</a:t>
            </a:r>
            <a:r>
              <a:rPr lang="en-US" altLang="en-US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những</a:t>
            </a:r>
            <a:r>
              <a:rPr lang="en-US" altLang="en-US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đây</a:t>
            </a:r>
            <a:r>
              <a:rPr lang="en-US" altLang="en-US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endParaRPr lang="vi-VN" altLang="en-US" sz="3600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25" name="Text Box 283"/>
          <p:cNvSpPr txBox="1">
            <a:spLocks noChangeArrowheads="1"/>
          </p:cNvSpPr>
          <p:nvPr/>
        </p:nvSpPr>
        <p:spPr bwMode="auto">
          <a:xfrm>
            <a:off x="1987846" y="1628106"/>
            <a:ext cx="9144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gươm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Long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Vương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26" name="Text Box 2"/>
          <p:cNvSpPr txBox="1">
            <a:spLocks noChangeArrowheads="1"/>
          </p:cNvSpPr>
          <p:nvPr/>
        </p:nvSpPr>
        <p:spPr bwMode="auto">
          <a:xfrm>
            <a:off x="692205" y="5188717"/>
            <a:ext cx="8604250" cy="584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  <a:buFontTx/>
              <a:buNone/>
            </a:pPr>
            <a:r>
              <a:rPr lang="en-US" altLang="en-US" sz="3200" u="sng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Cách</a:t>
            </a:r>
            <a:r>
              <a:rPr lang="en-US" altLang="en-US" sz="3200" u="sng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4</a:t>
            </a:r>
            <a:r>
              <a:rPr lang="en-US" altLang="en-US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 </a:t>
            </a:r>
            <a:r>
              <a:rPr lang="vi-VN" altLang="en-US" sz="3200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Thay đổi giọng điệu.</a:t>
            </a:r>
          </a:p>
        </p:txBody>
      </p:sp>
      <p:sp>
        <p:nvSpPr>
          <p:cNvPr id="27" name="TextBox 2"/>
          <p:cNvSpPr txBox="1">
            <a:spLocks noChangeArrowheads="1"/>
          </p:cNvSpPr>
          <p:nvPr/>
        </p:nvSpPr>
        <p:spPr bwMode="auto">
          <a:xfrm>
            <a:off x="1067516" y="1010056"/>
            <a:ext cx="8683625" cy="646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 </a:t>
            </a:r>
            <a:r>
              <a:rPr lang="en-US" altLang="en-US" sz="36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câu</a:t>
            </a:r>
            <a:r>
              <a:rPr lang="en-US" altLang="en-US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kể</a:t>
            </a:r>
            <a:r>
              <a:rPr lang="en-US" altLang="en-US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6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1709985" y="391202"/>
            <a:ext cx="33845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u="sng" dirty="0">
                <a:solidFill>
                  <a:schemeClr val="accent4">
                    <a:lumMod val="40000"/>
                    <a:lumOff val="60000"/>
                  </a:schemeClr>
                </a:solidFill>
                <a:latin typeface="Broadway" panose="04040905080B02020502" pitchFamily="82" charset="0"/>
                <a:ea typeface="Cambria" panose="02040503050406030204" pitchFamily="18" charset="0"/>
                <a:cs typeface="Times New Roman" panose="02020603050405020304" pitchFamily="18" charset="0"/>
              </a:rPr>
              <a:t>I. </a:t>
            </a:r>
            <a:r>
              <a:rPr lang="en-US" altLang="en-US" sz="3600" b="1" u="sng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Broadway" panose="04040905080B02020502" pitchFamily="82" charset="0"/>
                <a:ea typeface="Cambria" panose="020405030504060302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600" b="1" u="sng" dirty="0">
                <a:solidFill>
                  <a:schemeClr val="accent4">
                    <a:lumMod val="40000"/>
                    <a:lumOff val="60000"/>
                  </a:schemeClr>
                </a:solidFill>
                <a:latin typeface="Broadway" panose="04040905080B02020502" pitchFamily="8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sng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Broadway" panose="04040905080B02020502" pitchFamily="82" charset="0"/>
                <a:ea typeface="Cambria" panose="020405030504060302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3600" b="1" u="sng" dirty="0">
                <a:solidFill>
                  <a:schemeClr val="accent4">
                    <a:lumMod val="40000"/>
                    <a:lumOff val="60000"/>
                  </a:schemeClr>
                </a:solidFill>
                <a:latin typeface="Broadway" panose="04040905080B02020502" pitchFamily="82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endParaRPr lang="vi-VN" altLang="en-US" sz="3600" b="1" u="sng" dirty="0">
              <a:solidFill>
                <a:schemeClr val="accent4">
                  <a:lumMod val="40000"/>
                  <a:lumOff val="6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333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1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2" grpId="0"/>
      <p:bldP spid="23" grpId="0"/>
      <p:bldP spid="24" grpId="0"/>
      <p:bldP spid="25" grpId="0"/>
      <p:bldP spid="26" grpId="0"/>
      <p:bldP spid="27" grpId="0"/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294185" y="1418427"/>
            <a:ext cx="5052646" cy="601501"/>
          </a:xfrm>
          <a:prstGeom prst="rect">
            <a:avLst/>
          </a:prstGeom>
          <a:solidFill>
            <a:schemeClr val="accent4">
              <a:lumMod val="60000"/>
              <a:lumOff val="40000"/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Box 283"/>
          <p:cNvSpPr txBox="1">
            <a:spLocks noChangeArrowheads="1"/>
          </p:cNvSpPr>
          <p:nvPr/>
        </p:nvSpPr>
        <p:spPr bwMode="auto">
          <a:xfrm>
            <a:off x="1449266" y="2019928"/>
            <a:ext cx="9144000" cy="644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gươm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Long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Vương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1601910" y="436323"/>
            <a:ext cx="338455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3600" b="1" u="sng" dirty="0">
                <a:solidFill>
                  <a:schemeClr val="accent4">
                    <a:lumMod val="40000"/>
                    <a:lumOff val="60000"/>
                  </a:schemeClr>
                </a:solidFill>
                <a:latin typeface="Broadway" panose="04040905080B02020502" pitchFamily="82" charset="0"/>
                <a:ea typeface="Cambria" panose="02040503050406030204" pitchFamily="18" charset="0"/>
                <a:cs typeface="Times New Roman" panose="02020603050405020304" pitchFamily="18" charset="0"/>
              </a:rPr>
              <a:t>I. </a:t>
            </a:r>
            <a:r>
              <a:rPr lang="en-US" altLang="en-US" sz="3600" b="1" u="sng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Broadway" panose="04040905080B02020502" pitchFamily="82" charset="0"/>
                <a:ea typeface="Cambria" panose="020405030504060302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600" b="1" u="sng" dirty="0">
                <a:solidFill>
                  <a:schemeClr val="accent4">
                    <a:lumMod val="40000"/>
                    <a:lumOff val="60000"/>
                  </a:schemeClr>
                </a:solidFill>
                <a:latin typeface="Broadway" panose="04040905080B02020502" pitchFamily="82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u="sng" dirty="0" err="1">
                <a:solidFill>
                  <a:schemeClr val="accent4">
                    <a:lumMod val="40000"/>
                    <a:lumOff val="60000"/>
                  </a:schemeClr>
                </a:solidFill>
                <a:latin typeface="Broadway" panose="04040905080B02020502" pitchFamily="82" charset="0"/>
                <a:ea typeface="Cambria" panose="020405030504060302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3600" b="1" u="sng" dirty="0">
                <a:solidFill>
                  <a:schemeClr val="accent4">
                    <a:lumMod val="40000"/>
                    <a:lumOff val="60000"/>
                  </a:schemeClr>
                </a:solidFill>
                <a:latin typeface="Broadway" panose="04040905080B02020502" pitchFamily="82" charset="0"/>
                <a:ea typeface="Cambria" panose="02040503050406030204" pitchFamily="18" charset="0"/>
                <a:cs typeface="Times New Roman" panose="02020603050405020304" pitchFamily="18" charset="0"/>
              </a:rPr>
              <a:t>:</a:t>
            </a:r>
            <a:endParaRPr lang="vi-VN" altLang="en-US" sz="3600" b="1" u="sng" dirty="0">
              <a:solidFill>
                <a:schemeClr val="accent4">
                  <a:lumMod val="40000"/>
                  <a:lumOff val="60000"/>
                </a:schemeClr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0081847" y="1395455"/>
            <a:ext cx="1559169" cy="601501"/>
          </a:xfrm>
          <a:prstGeom prst="rect">
            <a:avLst/>
          </a:prstGeom>
          <a:solidFill>
            <a:srgbClr val="8278CF">
              <a:alpha val="7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 Box 5"/>
          <p:cNvSpPr txBox="1">
            <a:spLocks noChangeArrowheads="1"/>
          </p:cNvSpPr>
          <p:nvPr/>
        </p:nvSpPr>
        <p:spPr bwMode="auto">
          <a:xfrm>
            <a:off x="715108" y="1412181"/>
            <a:ext cx="10925908" cy="584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Palatino Linotype" pitchFamily="18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r>
              <a:rPr lang="vi-VN" sz="3200" u="sng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Cách 1</a:t>
            </a:r>
            <a:r>
              <a:rPr lang="vi-VN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: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Thêm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 </a:t>
            </a:r>
            <a:r>
              <a:rPr 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hãy</a:t>
            </a:r>
            <a:r>
              <a:rPr 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đừng</a:t>
            </a:r>
            <a:r>
              <a:rPr 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chớ</a:t>
            </a:r>
            <a:r>
              <a:rPr 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nên</a:t>
            </a:r>
            <a:r>
              <a:rPr 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 </a:t>
            </a:r>
            <a:r>
              <a:rPr lang="en-US" sz="3200" b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phải</a:t>
            </a:r>
            <a:r>
              <a:rPr lang="en-US" sz="3200" b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,...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vào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200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trước</a:t>
            </a:r>
            <a:r>
              <a:rPr lang="en-US" sz="3200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động</a:t>
            </a:r>
            <a:r>
              <a:rPr lang="en-US" sz="3200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 </a:t>
            </a:r>
            <a:r>
              <a:rPr lang="en-US" sz="3200" i="1" dirty="0" err="1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từ</a:t>
            </a:r>
            <a:r>
              <a:rPr lang="en-US" sz="3200" i="1" dirty="0">
                <a:solidFill>
                  <a:schemeClr val="bg1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itchFamily="18" charset="0"/>
              </a:rPr>
              <a:t>. </a:t>
            </a:r>
            <a:endParaRPr lang="vi-VN" sz="3200" i="1" dirty="0">
              <a:solidFill>
                <a:schemeClr val="bg1"/>
              </a:solidFill>
              <a:latin typeface="Cambria" panose="02040503050406030204" pitchFamily="18" charset="0"/>
              <a:ea typeface="Cambria" panose="02040503050406030204" pitchFamily="18" charset="0"/>
              <a:cs typeface="Times New Roman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39137" y="2026174"/>
            <a:ext cx="1249060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36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</a:t>
            </a:r>
            <a:endParaRPr lang="en-US" sz="3600" dirty="0">
              <a:solidFill>
                <a:srgbClr val="C00000"/>
              </a:solidFill>
            </a:endParaRPr>
          </a:p>
        </p:txBody>
      </p:sp>
      <p:sp>
        <p:nvSpPr>
          <p:cNvPr id="15" name="Left Arrow Callout 14"/>
          <p:cNvSpPr/>
          <p:nvPr/>
        </p:nvSpPr>
        <p:spPr>
          <a:xfrm rot="5400000">
            <a:off x="3619584" y="2466558"/>
            <a:ext cx="1288165" cy="1683955"/>
          </a:xfrm>
          <a:prstGeom prst="leftArrowCallout">
            <a:avLst>
              <a:gd name="adj1" fmla="val 22357"/>
              <a:gd name="adj2" fmla="val 8457"/>
              <a:gd name="adj3" fmla="val 25000"/>
              <a:gd name="adj4" fmla="val 49923"/>
            </a:avLst>
          </a:prstGeom>
          <a:solidFill>
            <a:schemeClr val="accent4">
              <a:lumMod val="40000"/>
              <a:lumOff val="60000"/>
            </a:schemeClr>
          </a:solidFill>
          <a:ln w="381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US" sz="3600" b="1" dirty="0" err="1">
                <a:solidFill>
                  <a:srgbClr val="C00000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Trả</a:t>
            </a:r>
            <a:endParaRPr lang="en-US" sz="3600" b="1" dirty="0">
              <a:solidFill>
                <a:srgbClr val="C00000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</p:txBody>
      </p:sp>
      <p:sp>
        <p:nvSpPr>
          <p:cNvPr id="16" name="Text Box 283"/>
          <p:cNvSpPr txBox="1">
            <a:spLocks noChangeArrowheads="1"/>
          </p:cNvSpPr>
          <p:nvPr/>
        </p:nvSpPr>
        <p:spPr bwMode="auto">
          <a:xfrm>
            <a:off x="634513" y="2912701"/>
            <a:ext cx="10226918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hãy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gươm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Long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Vương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17" name="Text Box 283"/>
          <p:cNvSpPr txBox="1">
            <a:spLocks noChangeArrowheads="1"/>
          </p:cNvSpPr>
          <p:nvPr/>
        </p:nvSpPr>
        <p:spPr bwMode="auto">
          <a:xfrm>
            <a:off x="634513" y="3531695"/>
            <a:ext cx="1065481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đừng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gươm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Long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Vương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18" name="Text Box 283"/>
          <p:cNvSpPr txBox="1">
            <a:spLocks noChangeArrowheads="1"/>
          </p:cNvSpPr>
          <p:nvPr/>
        </p:nvSpPr>
        <p:spPr bwMode="auto">
          <a:xfrm>
            <a:off x="634513" y="4135635"/>
            <a:ext cx="1065481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chớ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gươm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Long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Vương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19" name="Text Box 283"/>
          <p:cNvSpPr txBox="1">
            <a:spLocks noChangeArrowheads="1"/>
          </p:cNvSpPr>
          <p:nvPr/>
        </p:nvSpPr>
        <p:spPr bwMode="auto">
          <a:xfrm>
            <a:off x="634513" y="4770605"/>
            <a:ext cx="1065481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nên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gươm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Long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Vương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!</a:t>
            </a:r>
          </a:p>
        </p:txBody>
      </p:sp>
      <p:sp>
        <p:nvSpPr>
          <p:cNvPr id="20" name="Text Box 283"/>
          <p:cNvSpPr txBox="1">
            <a:spLocks noChangeArrowheads="1"/>
          </p:cNvSpPr>
          <p:nvPr/>
        </p:nvSpPr>
        <p:spPr bwMode="auto">
          <a:xfrm>
            <a:off x="634513" y="5374545"/>
            <a:ext cx="10654810" cy="6463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rgbClr val="7F7F7F"/>
                </a:solidFill>
                <a:latin typeface="Tahoma" panose="020B0604030504040204" pitchFamily="34" charset="0"/>
              </a:defRPr>
            </a:lvl1pPr>
            <a:lvl2pPr marL="742950" indent="-28575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3pPr>
            <a:lvl4pPr marL="1600200" indent="-228600">
              <a:spcBef>
                <a:spcPct val="20000"/>
              </a:spcBef>
              <a:buFont typeface="Courier New" panose="02070309020205020404" pitchFamily="49" charset="0"/>
              <a:buChar char="o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1600">
                <a:solidFill>
                  <a:srgbClr val="7F7F7F"/>
                </a:solidFill>
                <a:latin typeface="Tahoma" panose="020B0604030504040204" pitchFamily="34" charset="0"/>
              </a:defRPr>
            </a:lvl9pPr>
          </a:lstStyle>
          <a:p>
            <a:pPr>
              <a:spcBef>
                <a:spcPct val="50000"/>
              </a:spcBef>
              <a:buNone/>
            </a:pP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  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Nhà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vua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rgbClr val="D06D57"/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phải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hoàn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gươm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lại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cho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 Long </a:t>
            </a:r>
            <a:r>
              <a:rPr lang="en-US" altLang="en-US" sz="3600" b="1" dirty="0" err="1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Vương</a:t>
            </a:r>
            <a:r>
              <a:rPr lang="en-US" altLang="en-US" sz="36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ambria" panose="02040503050406030204" pitchFamily="18" charset="0"/>
                <a:ea typeface="Cambria" panose="02040503050406030204" pitchFamily="18" charset="0"/>
                <a:cs typeface="Times New Roman" panose="02020603050405020304" pitchFamily="18" charset="0"/>
              </a:rPr>
              <a:t>!</a:t>
            </a:r>
          </a:p>
        </p:txBody>
      </p:sp>
      <p:pic>
        <p:nvPicPr>
          <p:cNvPr id="22" name="图片 34">
            <a:extLst>
              <a:ext uri="{FF2B5EF4-FFF2-40B4-BE49-F238E27FC236}">
                <a16:creationId xmlns:a16="http://schemas.microsoft.com/office/drawing/2014/main" id="{0684EBA4-570F-4DDA-9DA8-FFC51F5785D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29754" y="5719596"/>
            <a:ext cx="1120392" cy="1017143"/>
          </a:xfrm>
          <a:prstGeom prst="rect">
            <a:avLst/>
          </a:prstGeom>
        </p:spPr>
      </p:pic>
      <p:pic>
        <p:nvPicPr>
          <p:cNvPr id="23" name="图片 35">
            <a:extLst>
              <a:ext uri="{FF2B5EF4-FFF2-40B4-BE49-F238E27FC236}">
                <a16:creationId xmlns:a16="http://schemas.microsoft.com/office/drawing/2014/main" id="{E50C6F5B-4789-4ADE-9FCE-55B7E1ECC30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7131" y="261686"/>
            <a:ext cx="1238034" cy="995606"/>
          </a:xfrm>
          <a:prstGeom prst="rect">
            <a:avLst/>
          </a:prstGeom>
        </p:spPr>
      </p:pic>
      <p:pic>
        <p:nvPicPr>
          <p:cNvPr id="24" name="图片 37">
            <a:extLst>
              <a:ext uri="{FF2B5EF4-FFF2-40B4-BE49-F238E27FC236}">
                <a16:creationId xmlns:a16="http://schemas.microsoft.com/office/drawing/2014/main" id="{28A3BA3E-987E-416B-B7D7-642BD461C3B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8179" b="84533"/>
          <a:stretch/>
        </p:blipFill>
        <p:spPr>
          <a:xfrm rot="4410403">
            <a:off x="4506858" y="-697322"/>
            <a:ext cx="1804943" cy="1919163"/>
          </a:xfrm>
          <a:prstGeom prst="rect">
            <a:avLst/>
          </a:prstGeom>
        </p:spPr>
      </p:pic>
      <p:pic>
        <p:nvPicPr>
          <p:cNvPr id="25" name="图片 38">
            <a:extLst>
              <a:ext uri="{FF2B5EF4-FFF2-40B4-BE49-F238E27FC236}">
                <a16:creationId xmlns:a16="http://schemas.microsoft.com/office/drawing/2014/main" id="{6808F60B-C814-4AED-890F-98E17FBFF215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779" b="84533"/>
          <a:stretch/>
        </p:blipFill>
        <p:spPr>
          <a:xfrm rot="1282849">
            <a:off x="10515224" y="-243620"/>
            <a:ext cx="2251584" cy="1919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81319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14" grpId="0" animBg="1"/>
      <p:bldP spid="3" grpId="0"/>
      <p:bldP spid="15" grpId="0" animBg="1"/>
      <p:bldP spid="15" grpId="1" animBg="1"/>
      <p:bldP spid="16" grpId="0"/>
      <p:bldP spid="17" grpId="0"/>
      <p:bldP spid="18" grpId="0"/>
      <p:bldP spid="19" grpId="0"/>
      <p:bldP spid="20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2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277</TotalTime>
  <Words>1435</Words>
  <Application>Microsoft Office PowerPoint</Application>
  <PresentationFormat>Widescreen</PresentationFormat>
  <Paragraphs>175</Paragraphs>
  <Slides>25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18</vt:i4>
      </vt:variant>
      <vt:variant>
        <vt:lpstr>Theme</vt:lpstr>
      </vt:variant>
      <vt:variant>
        <vt:i4>4</vt:i4>
      </vt:variant>
      <vt:variant>
        <vt:lpstr>Slide Titles</vt:lpstr>
      </vt:variant>
      <vt:variant>
        <vt:i4>25</vt:i4>
      </vt:variant>
    </vt:vector>
  </HeadingPairs>
  <TitlesOfParts>
    <vt:vector size="47" baseType="lpstr">
      <vt:lpstr>等线</vt:lpstr>
      <vt:lpstr>等线 Light</vt:lpstr>
      <vt:lpstr>Arial</vt:lpstr>
      <vt:lpstr>Broadway</vt:lpstr>
      <vt:lpstr>Calibri</vt:lpstr>
      <vt:lpstr>Calibri Light</vt:lpstr>
      <vt:lpstr>Cambria</vt:lpstr>
      <vt:lpstr>Cooper Black</vt:lpstr>
      <vt:lpstr>Courier New</vt:lpstr>
      <vt:lpstr>SVN-Newton</vt:lpstr>
      <vt:lpstr>SVN-The Voice</vt:lpstr>
      <vt:lpstr>SVN-Vanessas Valentine</vt:lpstr>
      <vt:lpstr>Tahoma</vt:lpstr>
      <vt:lpstr>Times New Roman</vt:lpstr>
      <vt:lpstr>UTM Cancel</vt:lpstr>
      <vt:lpstr>UTM Cookies</vt:lpstr>
      <vt:lpstr>UTM Flamenco</vt:lpstr>
      <vt:lpstr>Wingdings</vt:lpstr>
      <vt:lpstr>Office Theme</vt:lpstr>
      <vt:lpstr>Office 主题​​</vt:lpstr>
      <vt:lpstr>1_Office 主题​​</vt:lpstr>
      <vt:lpstr>2_Office 主题​​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Nguyễn Thị Hồng Linh</dc:creator>
  <cp:lastModifiedBy>Lan Anh Dương</cp:lastModifiedBy>
  <cp:revision>28</cp:revision>
  <dcterms:created xsi:type="dcterms:W3CDTF">2022-03-01T05:09:04Z</dcterms:created>
  <dcterms:modified xsi:type="dcterms:W3CDTF">2023-07-24T16:32:52Z</dcterms:modified>
</cp:coreProperties>
</file>