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7"/>
  </p:notesMasterIdLst>
  <p:sldIdLst>
    <p:sldId id="339" r:id="rId2"/>
    <p:sldId id="349" r:id="rId3"/>
    <p:sldId id="325" r:id="rId4"/>
    <p:sldId id="331" r:id="rId5"/>
    <p:sldId id="332" r:id="rId6"/>
    <p:sldId id="333" r:id="rId7"/>
    <p:sldId id="342" r:id="rId8"/>
    <p:sldId id="334" r:id="rId9"/>
    <p:sldId id="343" r:id="rId10"/>
    <p:sldId id="335" r:id="rId11"/>
    <p:sldId id="341" r:id="rId12"/>
    <p:sldId id="303" r:id="rId13"/>
    <p:sldId id="350" r:id="rId14"/>
    <p:sldId id="326" r:id="rId15"/>
    <p:sldId id="305" r:id="rId16"/>
    <p:sldId id="344" r:id="rId17"/>
    <p:sldId id="336" r:id="rId18"/>
    <p:sldId id="304" r:id="rId19"/>
    <p:sldId id="345" r:id="rId20"/>
    <p:sldId id="337" r:id="rId21"/>
    <p:sldId id="340" r:id="rId22"/>
    <p:sldId id="346" r:id="rId23"/>
    <p:sldId id="347" r:id="rId24"/>
    <p:sldId id="348" r:id="rId25"/>
    <p:sldId id="330" r:id="rId26"/>
  </p:sldIdLst>
  <p:sldSz cx="12192000" cy="6858000"/>
  <p:notesSz cx="6858000" cy="9144000"/>
  <p:embeddedFontLst>
    <p:embeddedFont>
      <p:font typeface="等线" panose="02010600030101010101" pitchFamily="2" charset="-122"/>
      <p:regular r:id="rId28"/>
    </p:embeddedFont>
    <p:embeddedFont>
      <p:font typeface="等线 Light" panose="02010600030101010101" pitchFamily="2" charset="-122"/>
      <p:regular r:id="rId29"/>
    </p:embeddedFont>
    <p:embeddedFont>
      <p:font typeface="思源黑体 CN Medium" panose="020B0604020202020204" charset="-128"/>
      <p:regular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UTM Avo" panose="02040603050506020204" pitchFamily="18" charset="0"/>
      <p:regular r:id="rId35"/>
      <p:bold r:id="rId36"/>
      <p:italic r:id="rId37"/>
      <p:boldItalic r:id="rId38"/>
    </p:embeddedFont>
    <p:embeddedFont>
      <p:font typeface="UTM Staccato " panose="02040603050506020204" pitchFamily="18" charset="0"/>
      <p:regular r:id="rId39"/>
    </p:embeddedFont>
    <p:embeddedFont>
      <p:font typeface="UTM ThuPhap Thien An" panose="02040603050506020204" pitchFamily="18" charset="0"/>
      <p:regular r:id="rId40"/>
    </p:embeddedFont>
  </p:embeddedFontLst>
  <p:custDataLst>
    <p:tags r:id="rId4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33" userDrawn="1">
          <p15:clr>
            <a:srgbClr val="5ACBF0"/>
          </p15:clr>
        </p15:guide>
        <p15:guide id="2" pos="3840" userDrawn="1">
          <p15:clr>
            <a:srgbClr val="5ACBF0"/>
          </p15:clr>
        </p15:guide>
        <p15:guide id="3" orient="horz" pos="3785" userDrawn="1">
          <p15:clr>
            <a:srgbClr val="5ACBF0"/>
          </p15:clr>
        </p15:guide>
        <p15:guide id="4" pos="841" userDrawn="1">
          <p15:clr>
            <a:srgbClr val="5ACBF0"/>
          </p15:clr>
        </p15:guide>
        <p15:guide id="5" pos="6811" userDrawn="1">
          <p15:clr>
            <a:srgbClr val="5ACBF0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ing" initials="b" lastIdx="2" clrIdx="0">
    <p:extLst>
      <p:ext uri="{19B8F6BF-5375-455C-9EA6-DF929625EA0E}">
        <p15:presenceInfo xmlns:p15="http://schemas.microsoft.com/office/powerpoint/2012/main" userId="bin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8772"/>
    <a:srgbClr val="1EAA8E"/>
    <a:srgbClr val="B27C48"/>
    <a:srgbClr val="2C706F"/>
    <a:srgbClr val="A06018"/>
    <a:srgbClr val="7E0000"/>
    <a:srgbClr val="F5A967"/>
    <a:srgbClr val="3C2D23"/>
    <a:srgbClr val="4F2854"/>
    <a:srgbClr val="FFDD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10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592" y="32"/>
      </p:cViewPr>
      <p:guideLst>
        <p:guide orient="horz" pos="933"/>
        <p:guide pos="3840"/>
        <p:guide orient="horz" pos="3785"/>
        <p:guide pos="841"/>
        <p:guide pos="681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D7375B-645A-4B83-93EC-8A3A766EDBB5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BF8934-6CED-46F5-B7D3-6CA1036312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096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68314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84818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15067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46619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90109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7599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2431F81-BA05-4D9F-989B-53DFD02D59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8A300C4-B498-442F-B1C6-197FDEA276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23A3BE2-8086-4E35-8247-F3B09E4265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3E8761-A14E-4E6E-B19C-D0ABAA7747FF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E7C54C2-2220-4FDD-96AF-9F2C86CF4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A66BEA1-0B68-49F4-8126-59565AC63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410F0F-E077-475B-A7EC-03CDC27F5B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5031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7CA318F-0DBF-45E0-90D5-136565C55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2E66812-0B9A-4A58-9468-3979E993C3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522063B-907C-413F-A4CE-E212B78089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3E8761-A14E-4E6E-B19C-D0ABAA7747FF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6F4393-2C42-42FA-9D36-F7E9965D2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D87D32D-23B5-4784-9609-51F0849B6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410F0F-E077-475B-A7EC-03CDC27F5B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0582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96E22797-C0B6-4915-BE78-CC80781265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B7F8D00-25E2-40C5-AA11-F5279C1C5B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8408FE1-BE88-465D-9061-F051E05ED7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3E8761-A14E-4E6E-B19C-D0ABAA7747FF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BAC08D0-E6F2-4C52-8BB3-CABA848BF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6822A45-3FF8-497B-AD7A-C0DF0AABA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410F0F-E077-475B-A7EC-03CDC27F5B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6302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0EE2D9A-4D63-4D13-A938-865B890BA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B15C652-FB6D-4495-99FD-2CF2020CD8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3C848E5-5D6E-4B21-AFBD-952EF8C2FF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3E8761-A14E-4E6E-B19C-D0ABAA7747FF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CEE4833-B907-4159-A907-3691E9E39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E82C599-96CF-4E8C-A960-9EB4F4467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410F0F-E077-475B-A7EC-03CDC27F5B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014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06E2D6A-7332-4D52-8A5F-66620CAFD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A43D52C-39BC-47AE-94CD-82CF9F2436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A1D092A-098E-4DFD-A138-477181FF0B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3E8761-A14E-4E6E-B19C-D0ABAA7747FF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6A43998-55BA-47E6-AB26-6413B7199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0C8F9A-AAE2-40E4-9C2C-D3BE50463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410F0F-E077-475B-A7EC-03CDC27F5B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8677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4DC815C-4CE7-4F66-A70D-4753DBFFB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62951DC-6215-49AA-8B6B-B829990ED4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B49AB4A-4D4A-45A9-A091-70A5986759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13F77B3-E445-439B-B723-4B7071886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3E8761-A14E-4E6E-B19C-D0ABAA7747FF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1B086ED-AEEF-43C3-8BC0-9EF627F3A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97B25D9-9CEC-4C27-A193-6CF1EE9B6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410F0F-E077-475B-A7EC-03CDC27F5B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6152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81DB74B-24B7-445E-8B3F-4E4D74C57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927FBAD-0D46-4C08-A221-09125D7EA8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1CD9D70-8FFD-4392-BF95-9293BCB5AA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806D686-42CE-4877-80D0-B4686DE440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6B477F6-2BE7-4B9E-B669-E29E1B86B4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FFFC983-EFEE-46CC-850B-01EDAAB605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3E8761-A14E-4E6E-B19C-D0ABAA7747FF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123B2FA5-AF66-4B87-837F-F3DF17CD0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B88DD6F-BE62-4CC5-AEB3-3D0D52CA8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410F0F-E077-475B-A7EC-03CDC27F5B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6325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2852F3-25C1-4ADC-8A86-BFE3D27D8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F848D5A-7F32-4011-B8FC-971B46E41B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3E8761-A14E-4E6E-B19C-D0ABAA7747FF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0842A71-7C0B-4400-8D31-D229FCADD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992718B7-ABF8-4E0C-AA99-94641EA41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410F0F-E077-475B-A7EC-03CDC27F5B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94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BF73DF8-7CCC-4698-9827-C6AF8134B0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3E8761-A14E-4E6E-B19C-D0ABAA7747FF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652457A-EA83-4AD5-B047-AAFE3B798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439BB5E-FD23-40A8-B01B-61890AA49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410F0F-E077-475B-A7EC-03CDC27F5B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8324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0521B09-306A-4124-8DC0-3227907A1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B8ABA44-D5EC-49FE-9B83-C953435D8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19A97F0-CB04-4B7F-9B57-4533A9708C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A107A36-2157-4995-8B3D-4748C8C972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3E8761-A14E-4E6E-B19C-D0ABAA7747FF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7BFA846-AA4D-4977-A954-A271B57CD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2B3FF89-200A-4DDF-B0BC-A57076407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410F0F-E077-475B-A7EC-03CDC27F5B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1276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FE6B33F-F7AC-453B-BEB1-6A8CF22FF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1E8E558-CE0D-4D89-AA9D-4AB1629AD4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24FECB9-4A72-4D16-AEA7-BC7E1842CE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161F43C-7AF4-4330-B3B2-F016011E60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3E8761-A14E-4E6E-B19C-D0ABAA7747FF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47311BE-13A1-47A3-99B1-008534967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EF945F3-B6AF-4A0C-9B18-ABA257A92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410F0F-E077-475B-A7EC-03CDC27F5B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853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70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653" b="74999"/>
          <a:stretch/>
        </p:blipFill>
        <p:spPr>
          <a:xfrm>
            <a:off x="-23199" y="4763675"/>
            <a:ext cx="3077577" cy="209432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507"/>
          <a:stretch/>
        </p:blipFill>
        <p:spPr>
          <a:xfrm>
            <a:off x="-48926" y="5387749"/>
            <a:ext cx="3006622" cy="147025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26" b="41445"/>
          <a:stretch/>
        </p:blipFill>
        <p:spPr>
          <a:xfrm>
            <a:off x="9814152" y="5567976"/>
            <a:ext cx="2404501" cy="130994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79" t="60498" r="562" b="28721"/>
          <a:stretch/>
        </p:blipFill>
        <p:spPr>
          <a:xfrm>
            <a:off x="10753584" y="5964554"/>
            <a:ext cx="1470508" cy="893446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" t="60498" r="61060" b="23765"/>
          <a:stretch/>
        </p:blipFill>
        <p:spPr>
          <a:xfrm>
            <a:off x="2731900" y="5988645"/>
            <a:ext cx="1165228" cy="86935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" t="86198" r="68718" b="280"/>
          <a:stretch/>
        </p:blipFill>
        <p:spPr>
          <a:xfrm>
            <a:off x="-23199" y="5955308"/>
            <a:ext cx="1198712" cy="927239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 userDrawn="1"/>
        </p:nvPicPr>
        <p:blipFill rotWithShape="1"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23" t="84561" r="18882" b="281"/>
          <a:stretch/>
        </p:blipFill>
        <p:spPr>
          <a:xfrm>
            <a:off x="9562457" y="5929561"/>
            <a:ext cx="1442822" cy="928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178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7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31.pn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31.png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31.png"/><Relationship Id="rId4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20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" r="-3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31" t="9604" r="15685" b="12199"/>
          <a:stretch>
            <a:fillRect/>
          </a:stretch>
        </p:blipFill>
        <p:spPr bwMode="auto">
          <a:xfrm>
            <a:off x="1114425" y="379413"/>
            <a:ext cx="9677400" cy="617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359" b="22769"/>
          <a:stretch>
            <a:fillRect/>
          </a:stretch>
        </p:blipFill>
        <p:spPr bwMode="auto">
          <a:xfrm>
            <a:off x="0" y="0"/>
            <a:ext cx="4789488" cy="538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34" b="31322"/>
          <a:stretch>
            <a:fillRect/>
          </a:stretch>
        </p:blipFill>
        <p:spPr bwMode="auto">
          <a:xfrm>
            <a:off x="9550400" y="0"/>
            <a:ext cx="2960688" cy="483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椭圆 21"/>
          <p:cNvSpPr/>
          <p:nvPr/>
        </p:nvSpPr>
        <p:spPr>
          <a:xfrm>
            <a:off x="7917011" y="1949293"/>
            <a:ext cx="1046441" cy="1247321"/>
          </a:xfrm>
          <a:prstGeom prst="ellipse">
            <a:avLst/>
          </a:prstGeom>
          <a:solidFill>
            <a:schemeClr val="accent2">
              <a:lumMod val="40000"/>
              <a:lumOff val="60000"/>
              <a:alpha val="48000"/>
            </a:schemeClr>
          </a:solidFill>
          <a:ln>
            <a:noFill/>
          </a:ln>
          <a:effectLst>
            <a:softEdge rad="330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8" name="椭圆 22"/>
          <p:cNvSpPr/>
          <p:nvPr/>
        </p:nvSpPr>
        <p:spPr>
          <a:xfrm>
            <a:off x="7868175" y="3773225"/>
            <a:ext cx="1046441" cy="1247321"/>
          </a:xfrm>
          <a:prstGeom prst="ellipse">
            <a:avLst/>
          </a:prstGeom>
          <a:solidFill>
            <a:schemeClr val="accent2">
              <a:lumMod val="40000"/>
              <a:lumOff val="60000"/>
              <a:alpha val="48000"/>
            </a:schemeClr>
          </a:solidFill>
          <a:ln>
            <a:noFill/>
          </a:ln>
          <a:effectLst>
            <a:softEdge rad="330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pic>
        <p:nvPicPr>
          <p:cNvPr id="9" name="图片 2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32" t="4338" r="28819" b="16217"/>
          <a:stretch>
            <a:fillRect/>
          </a:stretch>
        </p:blipFill>
        <p:spPr bwMode="auto">
          <a:xfrm>
            <a:off x="-11052175" y="-3384550"/>
            <a:ext cx="4683125" cy="544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A picture containing text&#10;&#10;Description automatically generated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425" y="1527175"/>
            <a:ext cx="7991475" cy="387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 descr="A picture containing diagram&#10;&#10;Description automatically generated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9113" y="-87313"/>
            <a:ext cx="5761038" cy="8270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1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58" t="38255" r="29820" b="38097"/>
          <a:stretch>
            <a:fillRect/>
          </a:stretch>
        </p:blipFill>
        <p:spPr bwMode="auto">
          <a:xfrm>
            <a:off x="2038350" y="-87313"/>
            <a:ext cx="4090988" cy="1857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23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32" t="4338" r="28819" b="16217"/>
          <a:stretch>
            <a:fillRect/>
          </a:stretch>
        </p:blipFill>
        <p:spPr bwMode="auto">
          <a:xfrm>
            <a:off x="7954963" y="65088"/>
            <a:ext cx="801687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 descr="C:\Users\Soloman\Desktop\未标题-3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305985">
            <a:off x="5162550" y="-330200"/>
            <a:ext cx="3100388" cy="309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32"/>
          <p:cNvSpPr txBox="1">
            <a:spLocks noChangeArrowheads="1"/>
          </p:cNvSpPr>
          <p:nvPr/>
        </p:nvSpPr>
        <p:spPr bwMode="auto">
          <a:xfrm>
            <a:off x="5745163" y="708025"/>
            <a:ext cx="18605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>
                <a:solidFill>
                  <a:srgbClr val="A81638"/>
                </a:solidFill>
                <a:latin typeface="UTM Staccato " panose="02040603050506020204" pitchFamily="18" charset="0"/>
                <a:ea typeface="华文新魏" pitchFamily="2" charset="-122"/>
              </a:rPr>
              <a:t>LỊCH SỬ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b="1">
                <a:solidFill>
                  <a:srgbClr val="A81638"/>
                </a:solidFill>
                <a:latin typeface="UTM Staccato " panose="02040603050506020204" pitchFamily="18" charset="0"/>
                <a:ea typeface="华文新魏" pitchFamily="2" charset="-122"/>
              </a:rPr>
              <a:t>4</a:t>
            </a:r>
            <a:endParaRPr lang="en-US" altLang="vi-VN" sz="3600">
              <a:solidFill>
                <a:srgbClr val="A81638"/>
              </a:solidFill>
            </a:endParaRPr>
          </a:p>
        </p:txBody>
      </p:sp>
      <p:pic>
        <p:nvPicPr>
          <p:cNvPr id="16" name="图片 9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55" t="13741"/>
          <a:stretch>
            <a:fillRect/>
          </a:stretch>
        </p:blipFill>
        <p:spPr bwMode="auto">
          <a:xfrm>
            <a:off x="5308600" y="223838"/>
            <a:ext cx="7545388" cy="656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5" descr="Diagram&#10;&#10;Description automatically generated"/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963" y="-188690"/>
            <a:ext cx="6249987" cy="694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76225" y="5853113"/>
            <a:ext cx="11615738" cy="850900"/>
          </a:xfrm>
          <a:prstGeom prst="roundRect">
            <a:avLst/>
          </a:prstGeom>
          <a:solidFill>
            <a:schemeClr val="accent6">
              <a:lumMod val="60000"/>
              <a:lumOff val="40000"/>
              <a:alpha val="68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CN" sz="4400" b="1" dirty="0">
                <a:solidFill>
                  <a:srgbClr val="FFFFFF"/>
                </a:solidFill>
                <a:latin typeface="UVN Bo Quen" panose="04040804060802020203" pitchFamily="82" charset="0"/>
                <a:ea typeface="华文新魏" panose="02010800040101010101" pitchFamily="2" charset="-122"/>
              </a:rPr>
              <a:t>CUỘC KHÁNG CHIẾN CHỐNG QUÂN XÂM LƯỢC MÔNG NGUYÊN</a:t>
            </a:r>
            <a:endParaRPr lang="zh-CN" altLang="en-US" sz="4400" b="1" dirty="0">
              <a:solidFill>
                <a:srgbClr val="FFFFFF"/>
              </a:solidFill>
              <a:latin typeface="UVN Bo Quen" panose="04040804060802020203" pitchFamily="82" charset="0"/>
              <a:ea typeface="华文新魏" panose="02010800040101010101" pitchFamily="2" charset="-122"/>
            </a:endParaRP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305467" y="5849446"/>
            <a:ext cx="11388436" cy="851297"/>
          </a:xfrm>
          <a:prstGeom prst="roundRect">
            <a:avLst/>
          </a:prstGeom>
          <a:noFill/>
          <a:ln>
            <a:noFill/>
          </a:ln>
          <a:effectLst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CN" sz="4400" b="1" dirty="0">
                <a:solidFill>
                  <a:srgbClr val="B99179">
                    <a:lumMod val="50000"/>
                  </a:srgbClr>
                </a:solidFill>
                <a:latin typeface="UVN Bo Quen" panose="04040804060802020203" pitchFamily="82" charset="0"/>
                <a:ea typeface="华文新魏" panose="02010800040101010101" pitchFamily="2" charset="-122"/>
              </a:rPr>
              <a:t>CUỘC KHÁNG CHIẾN CHỐNG QUÂN XÂM LƯỢC MÔNG NGUYÊN</a:t>
            </a:r>
            <a:endParaRPr lang="zh-CN" altLang="en-US" sz="4400" b="1" dirty="0">
              <a:solidFill>
                <a:srgbClr val="B99179">
                  <a:lumMod val="50000"/>
                </a:srgbClr>
              </a:solidFill>
              <a:latin typeface="UVN Bo Quen" panose="04040804060802020203" pitchFamily="82" charset="0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474348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10">
            <a:extLst>
              <a:ext uri="{FF2B5EF4-FFF2-40B4-BE49-F238E27FC236}">
                <a16:creationId xmlns:a16="http://schemas.microsoft.com/office/drawing/2014/main" id="{032EFA0B-4897-4776-B18E-D683EDEAC2E5}"/>
              </a:ext>
            </a:extLst>
          </p:cNvPr>
          <p:cNvSpPr/>
          <p:nvPr/>
        </p:nvSpPr>
        <p:spPr bwMode="auto">
          <a:xfrm>
            <a:off x="236536" y="185739"/>
            <a:ext cx="11669714" cy="3224212"/>
          </a:xfrm>
          <a:prstGeom prst="roundRect">
            <a:avLst>
              <a:gd name="adj" fmla="val 6453"/>
            </a:avLst>
          </a:prstGeom>
          <a:gradFill>
            <a:gsLst>
              <a:gs pos="18000">
                <a:srgbClr val="F5A967"/>
              </a:gs>
              <a:gs pos="76000">
                <a:srgbClr val="FEF3BA"/>
              </a:gs>
            </a:gsLst>
            <a:lin ang="2700000" scaled="0"/>
          </a:gra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zh-CN" altLang="en-US" sz="2000" b="1" dirty="0">
              <a:solidFill>
                <a:srgbClr val="760B05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3100" y="363356"/>
            <a:ext cx="1036319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UTM Avo" panose="02040603050506020204" pitchFamily="18" charset="0"/>
              </a:rPr>
              <a:t>Trần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Hưng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Đạo</a:t>
            </a:r>
            <a:r>
              <a:rPr lang="en-US" sz="2800" b="1" dirty="0">
                <a:latin typeface="UTM Avo" panose="02040603050506020204" pitchFamily="18" charset="0"/>
              </a:rPr>
              <a:t>,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người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chỉ</a:t>
            </a:r>
            <a:r>
              <a:rPr lang="vi-VN" sz="2800" b="1" dirty="0">
                <a:latin typeface="UTM Avo" panose="02040603050506020204" pitchFamily="18" charset="0"/>
              </a:rPr>
              <a:t> huy </a:t>
            </a:r>
            <a:r>
              <a:rPr lang="vi-VN" sz="2800" b="1" dirty="0" err="1">
                <a:latin typeface="UTM Avo" panose="02040603050506020204" pitchFamily="18" charset="0"/>
              </a:rPr>
              <a:t>tối</a:t>
            </a:r>
            <a:r>
              <a:rPr lang="vi-VN" sz="2800" b="1" dirty="0">
                <a:latin typeface="UTM Avo" panose="02040603050506020204" pitchFamily="18" charset="0"/>
              </a:rPr>
              <a:t> cao </a:t>
            </a:r>
            <a:r>
              <a:rPr lang="vi-VN" sz="2800" b="1" dirty="0" err="1">
                <a:latin typeface="UTM Avo" panose="02040603050506020204" pitchFamily="18" charset="0"/>
              </a:rPr>
              <a:t>của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cuộc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kháng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chiến</a:t>
            </a:r>
            <a:r>
              <a:rPr lang="vi-VN" sz="2800" b="1" dirty="0">
                <a:latin typeface="UTM Avo" panose="02040603050506020204" pitchFamily="18" charset="0"/>
              </a:rPr>
              <a:t>, </a:t>
            </a:r>
            <a:r>
              <a:rPr lang="vi-VN" sz="2800" b="1" dirty="0" err="1">
                <a:latin typeface="UTM Avo" panose="02040603050506020204" pitchFamily="18" charset="0"/>
              </a:rPr>
              <a:t>đã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viết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Hịch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tướng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sĩ</a:t>
            </a:r>
            <a:r>
              <a:rPr lang="vi-VN" sz="2800" b="1" dirty="0">
                <a:latin typeface="UTM Avo" panose="02040603050506020204" pitchFamily="18" charset="0"/>
              </a:rPr>
              <a:t>, trong </a:t>
            </a:r>
            <a:r>
              <a:rPr lang="vi-VN" sz="2800" b="1" dirty="0" err="1">
                <a:latin typeface="UTM Avo" panose="02040603050506020204" pitchFamily="18" charset="0"/>
              </a:rPr>
              <a:t>đó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có</a:t>
            </a:r>
            <a:r>
              <a:rPr lang="vi-VN" sz="2800" b="1" dirty="0">
                <a:latin typeface="UTM Avo" panose="02040603050506020204" pitchFamily="18" charset="0"/>
              </a:rPr>
              <a:t> câu: "</a:t>
            </a:r>
            <a:r>
              <a:rPr lang="vi-VN" sz="2800" b="1" dirty="0" err="1">
                <a:latin typeface="UTM Avo" panose="02040603050506020204" pitchFamily="18" charset="0"/>
              </a:rPr>
              <a:t>Dẫu</a:t>
            </a:r>
            <a:r>
              <a:rPr lang="vi-VN" sz="2800" b="1" dirty="0">
                <a:latin typeface="UTM Avo" panose="02040603050506020204" pitchFamily="18" charset="0"/>
              </a:rPr>
              <a:t> cho trăm thân </a:t>
            </a:r>
            <a:r>
              <a:rPr lang="vi-VN" sz="2800" b="1" dirty="0" err="1">
                <a:latin typeface="UTM Avo" panose="02040603050506020204" pitchFamily="18" charset="0"/>
              </a:rPr>
              <a:t>này</a:t>
            </a:r>
            <a:r>
              <a:rPr lang="vi-VN" sz="2800" b="1" dirty="0">
                <a:latin typeface="UTM Avo" panose="02040603050506020204" pitchFamily="18" charset="0"/>
              </a:rPr>
              <a:t> phơi </a:t>
            </a:r>
            <a:r>
              <a:rPr lang="vi-VN" sz="2800" b="1" dirty="0" err="1">
                <a:latin typeface="UTM Avo" panose="02040603050506020204" pitchFamily="18" charset="0"/>
              </a:rPr>
              <a:t>ngoài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nội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cỏ</a:t>
            </a:r>
            <a:r>
              <a:rPr lang="vi-VN" sz="2800" b="1" dirty="0">
                <a:latin typeface="UTM Avo" panose="02040603050506020204" pitchFamily="18" charset="0"/>
              </a:rPr>
              <a:t>, </a:t>
            </a:r>
            <a:r>
              <a:rPr lang="vi-VN" sz="2800" b="1" dirty="0" err="1">
                <a:latin typeface="UTM Avo" panose="02040603050506020204" pitchFamily="18" charset="0"/>
              </a:rPr>
              <a:t>nghìn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xác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này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gói</a:t>
            </a:r>
            <a:r>
              <a:rPr lang="vi-VN" sz="2800" b="1" dirty="0">
                <a:latin typeface="UTM Avo" panose="02040603050506020204" pitchFamily="18" charset="0"/>
              </a:rPr>
              <a:t> trong da </a:t>
            </a:r>
            <a:r>
              <a:rPr lang="vi-VN" sz="2800" b="1" dirty="0" err="1">
                <a:latin typeface="UTM Avo" panose="02040603050506020204" pitchFamily="18" charset="0"/>
              </a:rPr>
              <a:t>ngựa</a:t>
            </a:r>
            <a:r>
              <a:rPr lang="vi-VN" sz="2800" b="1" dirty="0">
                <a:latin typeface="UTM Avo" panose="02040603050506020204" pitchFamily="18" charset="0"/>
              </a:rPr>
              <a:t>, ta </a:t>
            </a:r>
            <a:r>
              <a:rPr lang="vi-VN" sz="2800" b="1" dirty="0" err="1">
                <a:latin typeface="UTM Avo" panose="02040603050506020204" pitchFamily="18" charset="0"/>
              </a:rPr>
              <a:t>cũng</a:t>
            </a:r>
            <a:r>
              <a:rPr lang="vi-VN" sz="2800" b="1" dirty="0">
                <a:latin typeface="UTM Avo" panose="02040603050506020204" pitchFamily="18" charset="0"/>
              </a:rPr>
              <a:t> vui </a:t>
            </a:r>
            <a:r>
              <a:rPr lang="vi-VN" sz="2800" b="1" dirty="0" err="1">
                <a:latin typeface="UTM Avo" panose="02040603050506020204" pitchFamily="18" charset="0"/>
              </a:rPr>
              <a:t>lòng</a:t>
            </a:r>
            <a:r>
              <a:rPr lang="vi-VN" sz="2800" b="1" dirty="0">
                <a:latin typeface="UTM Avo" panose="02040603050506020204" pitchFamily="18" charset="0"/>
              </a:rPr>
              <a:t>...". </a:t>
            </a:r>
            <a:r>
              <a:rPr lang="vi-VN" sz="2800" b="1" dirty="0" err="1">
                <a:latin typeface="UTM Avo" panose="02040603050506020204" pitchFamily="18" charset="0"/>
              </a:rPr>
              <a:t>Lời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Hịch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đã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khích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lệ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mọi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người</a:t>
            </a:r>
            <a:r>
              <a:rPr lang="vi-VN" sz="2800" b="1" dirty="0">
                <a:latin typeface="UTM Avo" panose="02040603050506020204" pitchFamily="18" charset="0"/>
              </a:rPr>
              <a:t>. </a:t>
            </a:r>
            <a:r>
              <a:rPr lang="vi-VN" sz="2800" b="1" dirty="0" err="1">
                <a:latin typeface="UTM Avo" panose="02040603050506020204" pitchFamily="18" charset="0"/>
              </a:rPr>
              <a:t>Các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chiến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sĩ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tự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mình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thích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vào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cánh</a:t>
            </a:r>
            <a:r>
              <a:rPr lang="vi-VN" sz="2800" b="1" dirty="0">
                <a:latin typeface="UTM Avo" panose="02040603050506020204" pitchFamily="18" charset="0"/>
              </a:rPr>
              <a:t> tay hai </a:t>
            </a:r>
            <a:r>
              <a:rPr lang="vi-VN" sz="2800" b="1" dirty="0" err="1">
                <a:latin typeface="UTM Avo" panose="02040603050506020204" pitchFamily="18" charset="0"/>
              </a:rPr>
              <a:t>chữ</a:t>
            </a:r>
            <a:r>
              <a:rPr lang="vi-VN" sz="2800" b="1" dirty="0">
                <a:latin typeface="UTM Avo" panose="02040603050506020204" pitchFamily="18" charset="0"/>
              </a:rPr>
              <a:t> “</a:t>
            </a:r>
            <a:r>
              <a:rPr lang="vi-VN" sz="2800" b="1" dirty="0" err="1">
                <a:latin typeface="UTM Avo" panose="02040603050506020204" pitchFamily="18" charset="0"/>
              </a:rPr>
              <a:t>Sát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Thát</a:t>
            </a:r>
            <a:r>
              <a:rPr lang="vi-VN" sz="2800" b="1" dirty="0">
                <a:latin typeface="UTM Avo" panose="02040603050506020204" pitchFamily="18" charset="0"/>
              </a:rPr>
              <a:t>” (</a:t>
            </a:r>
            <a:r>
              <a:rPr lang="vi-VN" sz="2800" b="1" dirty="0" err="1">
                <a:latin typeface="UTM Avo" panose="02040603050506020204" pitchFamily="18" charset="0"/>
              </a:rPr>
              <a:t>giết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giặc</a:t>
            </a:r>
            <a:r>
              <a:rPr lang="vi-VN" sz="2800" b="1" dirty="0">
                <a:latin typeface="UTM Avo" panose="02040603050506020204" pitchFamily="18" charset="0"/>
              </a:rPr>
              <a:t> Mông </a:t>
            </a:r>
            <a:r>
              <a:rPr lang="vi-VN" sz="2800" b="1" dirty="0" err="1">
                <a:latin typeface="UTM Avo" panose="02040603050506020204" pitchFamily="18" charset="0"/>
              </a:rPr>
              <a:t>cổ</a:t>
            </a:r>
            <a:r>
              <a:rPr lang="vi-VN" sz="2800" b="1" dirty="0">
                <a:latin typeface="UTM Avo" panose="02040603050506020204" pitchFamily="18" charset="0"/>
              </a:rPr>
              <a:t>).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endParaRPr lang="vi-VN" sz="2800" b="1" dirty="0"/>
          </a:p>
        </p:txBody>
      </p:sp>
      <p:sp>
        <p:nvSpPr>
          <p:cNvPr id="12" name="矩形: 圆角 26">
            <a:extLst>
              <a:ext uri="{FF2B5EF4-FFF2-40B4-BE49-F238E27FC236}">
                <a16:creationId xmlns:a16="http://schemas.microsoft.com/office/drawing/2014/main" id="{2D24FA57-8D59-4FCA-8251-D144CF506B4F}"/>
              </a:ext>
            </a:extLst>
          </p:cNvPr>
          <p:cNvSpPr/>
          <p:nvPr/>
        </p:nvSpPr>
        <p:spPr bwMode="auto">
          <a:xfrm>
            <a:off x="2450657" y="3868184"/>
            <a:ext cx="7241472" cy="1465816"/>
          </a:xfrm>
          <a:prstGeom prst="roundRect">
            <a:avLst>
              <a:gd name="adj" fmla="val 50000"/>
            </a:avLst>
          </a:prstGeom>
          <a:solidFill>
            <a:srgbClr val="FFF2D8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CN" sz="3200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Trần</a:t>
            </a:r>
            <a:r>
              <a:rPr lang="en-US" altLang="zh-CN" sz="3200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3200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Hưng</a:t>
            </a:r>
            <a:r>
              <a:rPr lang="en-US" altLang="zh-CN" sz="3200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3200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Đạo</a:t>
            </a:r>
            <a:r>
              <a:rPr lang="en-US" altLang="zh-CN" sz="3200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3200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và</a:t>
            </a:r>
            <a:r>
              <a:rPr lang="en-US" altLang="zh-CN" sz="3200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3200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các</a:t>
            </a:r>
            <a:r>
              <a:rPr lang="en-US" altLang="zh-CN" sz="3200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3200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chiến</a:t>
            </a:r>
            <a:r>
              <a:rPr lang="en-US" altLang="zh-CN" sz="3200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3200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sĩ</a:t>
            </a:r>
            <a:r>
              <a:rPr lang="en-US" altLang="zh-CN" sz="3200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3200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đã</a:t>
            </a:r>
            <a:r>
              <a:rPr lang="en-US" altLang="zh-CN" sz="3200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3200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làm</a:t>
            </a:r>
            <a:r>
              <a:rPr lang="en-US" altLang="zh-CN" sz="3200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3200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gì</a:t>
            </a:r>
            <a:r>
              <a:rPr lang="en-US" altLang="zh-CN" sz="3200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?</a:t>
            </a:r>
            <a:endParaRPr lang="zh-CN" altLang="en-US" sz="3200" b="1" dirty="0">
              <a:solidFill>
                <a:srgbClr val="760B05"/>
              </a:solidFill>
              <a:latin typeface="UTM Avo" panose="02040603050506020204" pitchFamily="18" charset="0"/>
              <a:ea typeface="思源黑体 CN Medium" panose="020B0600000000000000" pitchFamily="34" charset="-122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855046" y="792480"/>
            <a:ext cx="2688254" cy="0"/>
          </a:xfrm>
          <a:prstGeom prst="line">
            <a:avLst/>
          </a:prstGeom>
          <a:ln w="38100">
            <a:solidFill>
              <a:srgbClr val="2C70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990426" y="1264920"/>
            <a:ext cx="8730914" cy="0"/>
          </a:xfrm>
          <a:prstGeom prst="line">
            <a:avLst/>
          </a:prstGeom>
          <a:ln w="38100">
            <a:solidFill>
              <a:srgbClr val="2C70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794086" y="1668780"/>
            <a:ext cx="9401474" cy="0"/>
          </a:xfrm>
          <a:prstGeom prst="line">
            <a:avLst/>
          </a:prstGeom>
          <a:ln w="38100">
            <a:solidFill>
              <a:srgbClr val="2C70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94086" y="2072640"/>
            <a:ext cx="6246794" cy="7620"/>
          </a:xfrm>
          <a:prstGeom prst="line">
            <a:avLst/>
          </a:prstGeom>
          <a:ln w="38100">
            <a:solidFill>
              <a:srgbClr val="2C70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947996" y="2566535"/>
            <a:ext cx="7773344" cy="0"/>
          </a:xfrm>
          <a:prstGeom prst="line">
            <a:avLst/>
          </a:prstGeom>
          <a:ln w="38100">
            <a:solidFill>
              <a:srgbClr val="2C70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94086" y="2927941"/>
            <a:ext cx="6416611" cy="0"/>
          </a:xfrm>
          <a:prstGeom prst="line">
            <a:avLst/>
          </a:prstGeom>
          <a:ln w="38100">
            <a:solidFill>
              <a:srgbClr val="2C70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27277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pinimg.com/originals/55/07/fc/5507fce8de057376dd4fff21526d560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180" y="488363"/>
            <a:ext cx="7322820" cy="549211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91162" y="488363"/>
            <a:ext cx="480490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 err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Trần</a:t>
            </a:r>
            <a:r>
              <a:rPr lang="en-US" altLang="en-US" sz="28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Hưng</a:t>
            </a:r>
            <a:r>
              <a:rPr lang="en-US" altLang="en-US" sz="28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Đạo</a:t>
            </a:r>
            <a:r>
              <a:rPr lang="en-US" altLang="en-US" sz="28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800" b="1" dirty="0" err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Trần</a:t>
            </a:r>
            <a:r>
              <a:rPr lang="en-US" altLang="en-US" sz="28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Quốc</a:t>
            </a:r>
            <a:r>
              <a:rPr lang="en-US" altLang="en-US" sz="28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Tuấn</a:t>
            </a:r>
            <a:r>
              <a:rPr lang="en-US" altLang="en-US" sz="28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)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Ông</a:t>
            </a:r>
            <a:r>
              <a:rPr lang="en-US" altLang="en-US" sz="2800" b="1" dirty="0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800" b="1" dirty="0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đại</a:t>
            </a:r>
            <a:r>
              <a:rPr lang="en-US" altLang="en-US" sz="2800" b="1" dirty="0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danh</a:t>
            </a:r>
            <a:r>
              <a:rPr lang="en-US" altLang="en-US" sz="2800" b="1" dirty="0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tướng</a:t>
            </a:r>
            <a:r>
              <a:rPr lang="en-US" altLang="en-US" sz="2800" b="1" dirty="0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2800" b="1" dirty="0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tộc</a:t>
            </a:r>
            <a:r>
              <a:rPr lang="en-US" altLang="en-US" sz="2800" b="1" dirty="0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 err="1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2800" b="1" dirty="0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1285, </a:t>
            </a:r>
            <a:r>
              <a:rPr lang="en-US" altLang="en-US" sz="2800" b="1" dirty="0" err="1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quân</a:t>
            </a:r>
            <a:r>
              <a:rPr lang="en-US" altLang="en-US" sz="2800" b="1" dirty="0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Mông</a:t>
            </a:r>
            <a:r>
              <a:rPr lang="en-US" altLang="en-US" sz="2800" b="1" dirty="0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Cổ</a:t>
            </a:r>
            <a:r>
              <a:rPr lang="en-US" altLang="en-US" sz="2800" b="1" dirty="0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tràn</a:t>
            </a:r>
            <a:r>
              <a:rPr lang="en-US" altLang="en-US" sz="2800" b="1" dirty="0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qua </a:t>
            </a:r>
            <a:r>
              <a:rPr lang="en-US" altLang="en-US" sz="2800" b="1" dirty="0" err="1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đánh</a:t>
            </a:r>
            <a:r>
              <a:rPr lang="en-US" altLang="en-US" sz="2800" b="1" dirty="0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2800" b="1" dirty="0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2800" b="1" dirty="0" err="1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lần</a:t>
            </a:r>
            <a:r>
              <a:rPr lang="en-US" altLang="en-US" sz="2800" b="1" dirty="0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800" b="1" dirty="0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800" b="1" dirty="0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Hưng</a:t>
            </a:r>
            <a:r>
              <a:rPr lang="en-US" altLang="en-US" sz="2800" b="1" dirty="0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Đạo</a:t>
            </a:r>
            <a:r>
              <a:rPr lang="en-US" altLang="en-US" sz="2800" b="1" dirty="0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Vương</a:t>
            </a:r>
            <a:r>
              <a:rPr lang="en-US" altLang="en-US" sz="2800" b="1" dirty="0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800" b="1" dirty="0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vua</a:t>
            </a:r>
            <a:r>
              <a:rPr lang="en-US" altLang="en-US" sz="2800" b="1" dirty="0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800" b="1" dirty="0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Tông</a:t>
            </a:r>
            <a:r>
              <a:rPr lang="en-US" altLang="en-US" sz="2800" b="1" dirty="0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Phong</a:t>
            </a:r>
            <a:r>
              <a:rPr lang="en-US" altLang="en-US" sz="2800" b="1" dirty="0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2800" b="1" dirty="0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2800" b="1" dirty="0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chế</a:t>
            </a:r>
            <a:r>
              <a:rPr lang="en-US" altLang="en-US" sz="2800" b="1" dirty="0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thống</a:t>
            </a:r>
            <a:r>
              <a:rPr lang="en-US" altLang="en-US" sz="2800" b="1" dirty="0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lãnh</a:t>
            </a:r>
            <a:r>
              <a:rPr lang="en-US" altLang="en-US" sz="2800" b="1" dirty="0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toàn</a:t>
            </a:r>
            <a:r>
              <a:rPr lang="en-US" altLang="en-US" sz="2800" b="1" dirty="0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quân</a:t>
            </a:r>
            <a:r>
              <a:rPr lang="en-US" altLang="en-US" sz="2800" b="1" dirty="0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chống</a:t>
            </a:r>
            <a:r>
              <a:rPr lang="en-US" altLang="en-US" sz="2800" b="1" dirty="0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giặc</a:t>
            </a:r>
            <a:r>
              <a:rPr lang="en-US" altLang="en-US" sz="2800" b="1" dirty="0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en-US" altLang="en-US" sz="2800" b="1" dirty="0">
              <a:solidFill>
                <a:prstClr val="white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798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70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>
            <a:extLst>
              <a:ext uri="{FF2B5EF4-FFF2-40B4-BE49-F238E27FC236}">
                <a16:creationId xmlns:a16="http://schemas.microsoft.com/office/drawing/2014/main" id="{007D0616-0A7E-4545-9840-61CE46DB4798}"/>
              </a:ext>
            </a:extLst>
          </p:cNvPr>
          <p:cNvGrpSpPr/>
          <p:nvPr/>
        </p:nvGrpSpPr>
        <p:grpSpPr>
          <a:xfrm>
            <a:off x="354509" y="466425"/>
            <a:ext cx="966292" cy="480045"/>
            <a:chOff x="1131084" y="646096"/>
            <a:chExt cx="1235859" cy="613963"/>
          </a:xfrm>
        </p:grpSpPr>
        <p:pic>
          <p:nvPicPr>
            <p:cNvPr id="33" name="图片 32">
              <a:extLst>
                <a:ext uri="{FF2B5EF4-FFF2-40B4-BE49-F238E27FC236}">
                  <a16:creationId xmlns:a16="http://schemas.microsoft.com/office/drawing/2014/main" id="{8679A70C-5D63-4749-BEFC-9090ABDA48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1084" y="646096"/>
              <a:ext cx="1100137" cy="393545"/>
            </a:xfrm>
            <a:prstGeom prst="rect">
              <a:avLst/>
            </a:prstGeom>
          </p:spPr>
        </p:pic>
        <p:pic>
          <p:nvPicPr>
            <p:cNvPr id="34" name="图片 33">
              <a:extLst>
                <a:ext uri="{FF2B5EF4-FFF2-40B4-BE49-F238E27FC236}">
                  <a16:creationId xmlns:a16="http://schemas.microsoft.com/office/drawing/2014/main" id="{80DAA806-31E8-4265-8EE0-4277EBC2AC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61326" y="1114961"/>
              <a:ext cx="405617" cy="145098"/>
            </a:xfrm>
            <a:prstGeom prst="rect">
              <a:avLst/>
            </a:prstGeom>
          </p:spPr>
        </p:pic>
      </p:grpSp>
      <p:sp>
        <p:nvSpPr>
          <p:cNvPr id="35" name="文本框 34">
            <a:extLst>
              <a:ext uri="{FF2B5EF4-FFF2-40B4-BE49-F238E27FC236}">
                <a16:creationId xmlns:a16="http://schemas.microsoft.com/office/drawing/2014/main" id="{63D2AE01-2A2B-45C4-94B2-D01C4894F0DB}"/>
              </a:ext>
            </a:extLst>
          </p:cNvPr>
          <p:cNvSpPr txBox="1"/>
          <p:nvPr/>
        </p:nvSpPr>
        <p:spPr>
          <a:xfrm>
            <a:off x="250545" y="1629658"/>
            <a:ext cx="3865955" cy="286232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800">
                <a:gradFill>
                  <a:gsLst>
                    <a:gs pos="18000">
                      <a:srgbClr val="F5A967"/>
                    </a:gs>
                    <a:gs pos="76000">
                      <a:srgbClr val="FEF3BA"/>
                    </a:gs>
                  </a:gsLst>
                  <a:lin ang="2700000" scaled="0"/>
                </a:gradFill>
                <a:latin typeface="字魂50号-白鸽天行体" panose="00000500000000000000" pitchFamily="2" charset="-122"/>
                <a:ea typeface="字魂50号-白鸽天行体" panose="00000500000000000000" pitchFamily="2" charset="-122"/>
              </a:defRPr>
            </a:lvl1pPr>
          </a:lstStyle>
          <a:p>
            <a:r>
              <a:rPr lang="en-US" altLang="zh-CN" sz="3600" b="1" dirty="0">
                <a:latin typeface="UTM Avo" panose="02040603050506020204" pitchFamily="18" charset="0"/>
              </a:rPr>
              <a:t>Ý </a:t>
            </a:r>
            <a:r>
              <a:rPr lang="en-US" altLang="zh-CN" sz="3600" b="1" dirty="0" err="1">
                <a:latin typeface="UTM Avo" panose="02040603050506020204" pitchFamily="18" charset="0"/>
              </a:rPr>
              <a:t>chí</a:t>
            </a:r>
            <a:r>
              <a:rPr lang="en-US" altLang="zh-CN" sz="3600" b="1" dirty="0">
                <a:latin typeface="UTM Avo" panose="02040603050506020204" pitchFamily="18" charset="0"/>
              </a:rPr>
              <a:t> </a:t>
            </a:r>
            <a:r>
              <a:rPr lang="en-US" altLang="zh-CN" sz="3600" b="1" dirty="0" err="1">
                <a:latin typeface="UTM Avo" panose="02040603050506020204" pitchFamily="18" charset="0"/>
              </a:rPr>
              <a:t>quyết</a:t>
            </a:r>
            <a:r>
              <a:rPr lang="en-US" altLang="zh-CN" sz="3600" b="1" dirty="0">
                <a:latin typeface="UTM Avo" panose="02040603050506020204" pitchFamily="18" charset="0"/>
              </a:rPr>
              <a:t> </a:t>
            </a:r>
            <a:r>
              <a:rPr lang="en-US" altLang="zh-CN" sz="3600" b="1" dirty="0" err="1">
                <a:latin typeface="UTM Avo" panose="02040603050506020204" pitchFamily="18" charset="0"/>
              </a:rPr>
              <a:t>tâm</a:t>
            </a:r>
            <a:r>
              <a:rPr lang="en-US" altLang="zh-CN" sz="3600" b="1" dirty="0">
                <a:latin typeface="UTM Avo" panose="02040603050506020204" pitchFamily="18" charset="0"/>
              </a:rPr>
              <a:t> </a:t>
            </a:r>
            <a:r>
              <a:rPr lang="en-US" altLang="zh-CN" sz="3600" b="1" dirty="0" err="1">
                <a:latin typeface="UTM Avo" panose="02040603050506020204" pitchFamily="18" charset="0"/>
              </a:rPr>
              <a:t>tiêu</a:t>
            </a:r>
            <a:r>
              <a:rPr lang="en-US" altLang="zh-CN" sz="3600" b="1" dirty="0">
                <a:latin typeface="UTM Avo" panose="02040603050506020204" pitchFamily="18" charset="0"/>
              </a:rPr>
              <a:t> </a:t>
            </a:r>
            <a:r>
              <a:rPr lang="en-US" altLang="zh-CN" sz="3600" b="1" dirty="0" err="1">
                <a:latin typeface="UTM Avo" panose="02040603050506020204" pitchFamily="18" charset="0"/>
              </a:rPr>
              <a:t>diệt</a:t>
            </a:r>
            <a:r>
              <a:rPr lang="en-US" altLang="zh-CN" sz="3600" b="1" dirty="0">
                <a:latin typeface="UTM Avo" panose="02040603050506020204" pitchFamily="18" charset="0"/>
              </a:rPr>
              <a:t> </a:t>
            </a:r>
            <a:r>
              <a:rPr lang="en-US" altLang="zh-CN" sz="3600" b="1" dirty="0" err="1">
                <a:latin typeface="UTM Avo" panose="02040603050506020204" pitchFamily="18" charset="0"/>
              </a:rPr>
              <a:t>quân</a:t>
            </a:r>
            <a:r>
              <a:rPr lang="en-US" altLang="zh-CN" sz="3600" b="1" dirty="0">
                <a:latin typeface="UTM Avo" panose="02040603050506020204" pitchFamily="18" charset="0"/>
              </a:rPr>
              <a:t> </a:t>
            </a:r>
            <a:r>
              <a:rPr lang="en-US" altLang="zh-CN" sz="3600" b="1" dirty="0" err="1">
                <a:latin typeface="UTM Avo" panose="02040603050506020204" pitchFamily="18" charset="0"/>
              </a:rPr>
              <a:t>xâm</a:t>
            </a:r>
            <a:r>
              <a:rPr lang="en-US" altLang="zh-CN" sz="3600" b="1" dirty="0">
                <a:latin typeface="UTM Avo" panose="02040603050506020204" pitchFamily="18" charset="0"/>
              </a:rPr>
              <a:t> </a:t>
            </a:r>
            <a:r>
              <a:rPr lang="en-US" altLang="zh-CN" sz="3600" b="1" dirty="0" err="1">
                <a:latin typeface="UTM Avo" panose="02040603050506020204" pitchFamily="18" charset="0"/>
              </a:rPr>
              <a:t>lược</a:t>
            </a:r>
            <a:r>
              <a:rPr lang="en-US" altLang="zh-CN" sz="3600" b="1" dirty="0">
                <a:latin typeface="UTM Avo" panose="02040603050506020204" pitchFamily="18" charset="0"/>
              </a:rPr>
              <a:t> </a:t>
            </a:r>
            <a:r>
              <a:rPr lang="en-US" altLang="zh-CN" sz="3600" b="1" dirty="0" err="1">
                <a:latin typeface="UTM Avo" panose="02040603050506020204" pitchFamily="18" charset="0"/>
              </a:rPr>
              <a:t>của</a:t>
            </a:r>
            <a:r>
              <a:rPr lang="en-US" altLang="zh-CN" sz="3600" b="1" dirty="0">
                <a:latin typeface="UTM Avo" panose="02040603050506020204" pitchFamily="18" charset="0"/>
              </a:rPr>
              <a:t> </a:t>
            </a:r>
            <a:r>
              <a:rPr lang="en-US" altLang="zh-CN" sz="3600" b="1" dirty="0" err="1">
                <a:latin typeface="UTM Avo" panose="02040603050506020204" pitchFamily="18" charset="0"/>
              </a:rPr>
              <a:t>quân</a:t>
            </a:r>
            <a:r>
              <a:rPr lang="en-US" altLang="zh-CN" sz="3600" b="1" dirty="0">
                <a:latin typeface="UTM Avo" panose="02040603050506020204" pitchFamily="18" charset="0"/>
              </a:rPr>
              <a:t> </a:t>
            </a:r>
            <a:r>
              <a:rPr lang="en-US" altLang="zh-CN" sz="3600" b="1" dirty="0" err="1">
                <a:latin typeface="UTM Avo" panose="02040603050506020204" pitchFamily="18" charset="0"/>
              </a:rPr>
              <a:t>dân</a:t>
            </a:r>
            <a:r>
              <a:rPr lang="en-US" altLang="zh-CN" sz="3600" b="1" dirty="0">
                <a:latin typeface="UTM Avo" panose="02040603050506020204" pitchFamily="18" charset="0"/>
              </a:rPr>
              <a:t> </a:t>
            </a:r>
            <a:r>
              <a:rPr lang="en-US" altLang="zh-CN" sz="3600" b="1" dirty="0" err="1">
                <a:latin typeface="UTM Avo" panose="02040603050506020204" pitchFamily="18" charset="0"/>
              </a:rPr>
              <a:t>nhà</a:t>
            </a:r>
            <a:r>
              <a:rPr lang="en-US" altLang="zh-CN" sz="3600" b="1" dirty="0">
                <a:latin typeface="UTM Avo" panose="02040603050506020204" pitchFamily="18" charset="0"/>
              </a:rPr>
              <a:t> </a:t>
            </a:r>
            <a:r>
              <a:rPr lang="en-US" altLang="zh-CN" sz="3600" b="1" dirty="0" err="1">
                <a:latin typeface="UTM Avo" panose="02040603050506020204" pitchFamily="18" charset="0"/>
              </a:rPr>
              <a:t>Trần</a:t>
            </a:r>
            <a:endParaRPr lang="zh-CN" altLang="en-US" sz="3600" b="1" dirty="0">
              <a:latin typeface="UTM Avo" panose="02040603050506020204" pitchFamily="18" charset="0"/>
            </a:endParaRPr>
          </a:p>
        </p:txBody>
      </p:sp>
      <p:sp>
        <p:nvSpPr>
          <p:cNvPr id="36" name="î$ļïḋè">
            <a:extLst>
              <a:ext uri="{FF2B5EF4-FFF2-40B4-BE49-F238E27FC236}">
                <a16:creationId xmlns:a16="http://schemas.microsoft.com/office/drawing/2014/main" id="{3DEE3170-96E1-40D6-AC3A-448D337101AD}"/>
              </a:ext>
            </a:extLst>
          </p:cNvPr>
          <p:cNvSpPr/>
          <p:nvPr/>
        </p:nvSpPr>
        <p:spPr bwMode="auto">
          <a:xfrm>
            <a:off x="4539980" y="1005106"/>
            <a:ext cx="608963" cy="605608"/>
          </a:xfrm>
          <a:prstGeom prst="ellipse">
            <a:avLst/>
          </a:prstGeom>
          <a:gradFill>
            <a:gsLst>
              <a:gs pos="18000">
                <a:srgbClr val="F5A967"/>
              </a:gs>
              <a:gs pos="76000">
                <a:srgbClr val="FEF3BA"/>
              </a:gs>
            </a:gsLst>
            <a:lin ang="2700000" scaled="0"/>
          </a:gra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/>
            <a:r>
              <a:rPr lang="en-US" sz="2000" b="1" dirty="0">
                <a:solidFill>
                  <a:srgbClr val="760B05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1</a:t>
            </a:r>
            <a:endParaRPr lang="id-ID" sz="2000" b="1" dirty="0">
              <a:solidFill>
                <a:srgbClr val="760B05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37" name="î$ļïḋè">
            <a:extLst>
              <a:ext uri="{FF2B5EF4-FFF2-40B4-BE49-F238E27FC236}">
                <a16:creationId xmlns:a16="http://schemas.microsoft.com/office/drawing/2014/main" id="{4BC103C6-F880-4B2F-9E98-6B9198BB28F0}"/>
              </a:ext>
            </a:extLst>
          </p:cNvPr>
          <p:cNvSpPr/>
          <p:nvPr/>
        </p:nvSpPr>
        <p:spPr bwMode="auto">
          <a:xfrm>
            <a:off x="4539980" y="2219125"/>
            <a:ext cx="608963" cy="605608"/>
          </a:xfrm>
          <a:prstGeom prst="ellipse">
            <a:avLst/>
          </a:prstGeom>
          <a:gradFill>
            <a:gsLst>
              <a:gs pos="18000">
                <a:srgbClr val="F5A967"/>
              </a:gs>
              <a:gs pos="76000">
                <a:srgbClr val="FEF3BA"/>
              </a:gs>
            </a:gsLst>
            <a:lin ang="2700000" scaled="0"/>
          </a:gra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/>
            <a:r>
              <a:rPr lang="en-US" altLang="zh-CN" sz="2000" b="1" dirty="0">
                <a:solidFill>
                  <a:srgbClr val="760B05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2</a:t>
            </a:r>
            <a:endParaRPr lang="id-ID" sz="2000" b="1" dirty="0">
              <a:solidFill>
                <a:srgbClr val="760B05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AC952EF8-639C-489A-B2E6-76182D21DB37}"/>
              </a:ext>
            </a:extLst>
          </p:cNvPr>
          <p:cNvSpPr txBox="1"/>
          <p:nvPr/>
        </p:nvSpPr>
        <p:spPr>
          <a:xfrm>
            <a:off x="5191475" y="1275334"/>
            <a:ext cx="599904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hangingPunct="0">
              <a:lnSpc>
                <a:spcPct val="150000"/>
              </a:lnSpc>
            </a:pPr>
            <a:r>
              <a:rPr lang="en-US" altLang="zh-CN" b="1" dirty="0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“</a:t>
            </a:r>
            <a:r>
              <a:rPr lang="en-US" altLang="zh-CN" b="1" dirty="0" err="1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Đầu</a:t>
            </a:r>
            <a:r>
              <a:rPr lang="en-US" altLang="zh-CN" b="1" dirty="0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b="1" dirty="0" err="1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thần</a:t>
            </a:r>
            <a:r>
              <a:rPr lang="en-US" altLang="zh-CN" b="1" dirty="0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b="1" dirty="0" err="1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chưa</a:t>
            </a:r>
            <a:r>
              <a:rPr lang="en-US" altLang="zh-CN" b="1" dirty="0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b="1" dirty="0" err="1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rơi</a:t>
            </a:r>
            <a:r>
              <a:rPr lang="en-US" altLang="zh-CN" b="1" dirty="0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b="1" dirty="0" err="1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xuống</a:t>
            </a:r>
            <a:r>
              <a:rPr lang="en-US" altLang="zh-CN" b="1" dirty="0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b="1" dirty="0" err="1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đất</a:t>
            </a:r>
            <a:r>
              <a:rPr lang="en-US" altLang="zh-CN" b="1" dirty="0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, </a:t>
            </a:r>
            <a:r>
              <a:rPr lang="en-US" altLang="zh-CN" b="1" dirty="0" err="1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xin</a:t>
            </a:r>
            <a:r>
              <a:rPr lang="en-US" altLang="zh-CN" b="1" dirty="0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b="1" dirty="0" err="1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bệ</a:t>
            </a:r>
            <a:r>
              <a:rPr lang="en-US" altLang="zh-CN" b="1" dirty="0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b="1" dirty="0" err="1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hạ</a:t>
            </a:r>
            <a:r>
              <a:rPr lang="en-US" altLang="zh-CN" b="1" dirty="0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b="1" dirty="0" err="1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đừng</a:t>
            </a:r>
            <a:r>
              <a:rPr lang="en-US" altLang="zh-CN" b="1" dirty="0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lo”</a:t>
            </a:r>
            <a:endParaRPr lang="zh-CN" altLang="en-US" b="1" dirty="0">
              <a:solidFill>
                <a:srgbClr val="FFF2D8"/>
              </a:solidFill>
              <a:latin typeface="UTM Avo" panose="02040603050506020204" pitchFamily="18" charset="0"/>
              <a:ea typeface="思源黑体 CN Medium" panose="020B0600000000000000" pitchFamily="34" charset="-122"/>
              <a:cs typeface="+mn-ea"/>
              <a:sym typeface="+mn-lt"/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5C32CB62-B970-49B3-A7B0-759FE60BB00E}"/>
              </a:ext>
            </a:extLst>
          </p:cNvPr>
          <p:cNvSpPr txBox="1"/>
          <p:nvPr/>
        </p:nvSpPr>
        <p:spPr>
          <a:xfrm>
            <a:off x="5348072" y="833021"/>
            <a:ext cx="1903779" cy="401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hangingPunct="0">
              <a:lnSpc>
                <a:spcPct val="150000"/>
              </a:lnSpc>
            </a:pPr>
            <a:r>
              <a:rPr lang="en-US" altLang="zh-CN" sz="2000" b="1" dirty="0" err="1">
                <a:ln>
                  <a:solidFill>
                    <a:srgbClr val="F65600"/>
                  </a:solidFill>
                </a:ln>
                <a:solidFill>
                  <a:srgbClr val="D9E4A2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Trần</a:t>
            </a:r>
            <a:r>
              <a:rPr lang="en-US" altLang="zh-CN" sz="2000" b="1" dirty="0">
                <a:ln>
                  <a:solidFill>
                    <a:srgbClr val="F65600"/>
                  </a:solidFill>
                </a:ln>
                <a:solidFill>
                  <a:srgbClr val="D9E4A2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sz="2000" b="1" dirty="0" err="1">
                <a:ln>
                  <a:solidFill>
                    <a:srgbClr val="F65600"/>
                  </a:solidFill>
                </a:ln>
                <a:solidFill>
                  <a:srgbClr val="D9E4A2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Thủ</a:t>
            </a:r>
            <a:r>
              <a:rPr lang="en-US" altLang="zh-CN" sz="2000" b="1" dirty="0">
                <a:ln>
                  <a:solidFill>
                    <a:srgbClr val="F65600"/>
                  </a:solidFill>
                </a:ln>
                <a:solidFill>
                  <a:srgbClr val="D9E4A2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sz="2000" b="1" dirty="0" err="1">
                <a:ln>
                  <a:solidFill>
                    <a:srgbClr val="F65600"/>
                  </a:solidFill>
                </a:ln>
                <a:solidFill>
                  <a:srgbClr val="D9E4A2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Độ</a:t>
            </a:r>
            <a:endParaRPr lang="zh-CN" altLang="en-US" sz="2000" b="1" dirty="0">
              <a:ln>
                <a:solidFill>
                  <a:srgbClr val="F65600"/>
                </a:solidFill>
              </a:ln>
              <a:solidFill>
                <a:srgbClr val="D9E4A2"/>
              </a:solidFill>
              <a:latin typeface="UTM Avo" panose="02040603050506020204" pitchFamily="18" charset="0"/>
              <a:ea typeface="思源黑体 CN Medium" panose="020B0600000000000000" pitchFamily="34" charset="-122"/>
              <a:cs typeface="+mn-ea"/>
              <a:sym typeface="+mn-lt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C675125C-EE37-4787-92F4-B57864716BD3}"/>
              </a:ext>
            </a:extLst>
          </p:cNvPr>
          <p:cNvSpPr txBox="1"/>
          <p:nvPr/>
        </p:nvSpPr>
        <p:spPr>
          <a:xfrm>
            <a:off x="5392704" y="2484281"/>
            <a:ext cx="3505178" cy="3615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hangingPunct="0">
              <a:lnSpc>
                <a:spcPct val="150000"/>
              </a:lnSpc>
            </a:pPr>
            <a:r>
              <a:rPr lang="en-US" altLang="zh-CN" b="1" dirty="0" err="1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Hô</a:t>
            </a:r>
            <a:r>
              <a:rPr lang="en-US" altLang="zh-CN" b="1" dirty="0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b="1" dirty="0" err="1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đồng</a:t>
            </a:r>
            <a:r>
              <a:rPr lang="en-US" altLang="zh-CN" b="1" dirty="0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b="1" dirty="0" err="1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thanh</a:t>
            </a:r>
            <a:r>
              <a:rPr lang="en-US" altLang="zh-CN" b="1" dirty="0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: “ĐÁNH!”</a:t>
            </a:r>
            <a:endParaRPr lang="zh-CN" altLang="en-US" b="1" dirty="0">
              <a:solidFill>
                <a:srgbClr val="FFF2D8"/>
              </a:solidFill>
              <a:latin typeface="UTM Avo" panose="02040603050506020204" pitchFamily="18" charset="0"/>
              <a:ea typeface="思源黑体 CN Medium" panose="020B0600000000000000" pitchFamily="34" charset="-122"/>
              <a:cs typeface="+mn-ea"/>
              <a:sym typeface="+mn-lt"/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B81AF964-181E-424C-BBDD-91E34C183141}"/>
              </a:ext>
            </a:extLst>
          </p:cNvPr>
          <p:cNvSpPr txBox="1"/>
          <p:nvPr/>
        </p:nvSpPr>
        <p:spPr>
          <a:xfrm>
            <a:off x="5392704" y="1996549"/>
            <a:ext cx="4490769" cy="401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hangingPunct="0">
              <a:lnSpc>
                <a:spcPct val="150000"/>
              </a:lnSpc>
            </a:pPr>
            <a:r>
              <a:rPr lang="en-US" altLang="zh-CN" sz="2000" b="1" dirty="0" err="1">
                <a:ln>
                  <a:solidFill>
                    <a:srgbClr val="F65600"/>
                  </a:solidFill>
                </a:ln>
                <a:solidFill>
                  <a:srgbClr val="D9E4A2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Các</a:t>
            </a:r>
            <a:r>
              <a:rPr lang="en-US" altLang="zh-CN" sz="2000" b="1" dirty="0">
                <a:ln>
                  <a:solidFill>
                    <a:srgbClr val="F65600"/>
                  </a:solidFill>
                </a:ln>
                <a:solidFill>
                  <a:srgbClr val="D9E4A2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sz="2000" b="1" dirty="0" err="1">
                <a:ln>
                  <a:solidFill>
                    <a:srgbClr val="F65600"/>
                  </a:solidFill>
                </a:ln>
                <a:solidFill>
                  <a:srgbClr val="D9E4A2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bô</a:t>
            </a:r>
            <a:r>
              <a:rPr lang="en-US" altLang="zh-CN" sz="2000" b="1" dirty="0">
                <a:ln>
                  <a:solidFill>
                    <a:srgbClr val="F65600"/>
                  </a:solidFill>
                </a:ln>
                <a:solidFill>
                  <a:srgbClr val="D9E4A2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sz="2000" b="1" dirty="0" err="1">
                <a:ln>
                  <a:solidFill>
                    <a:srgbClr val="F65600"/>
                  </a:solidFill>
                </a:ln>
                <a:solidFill>
                  <a:srgbClr val="D9E4A2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lão</a:t>
            </a:r>
            <a:r>
              <a:rPr lang="en-US" altLang="zh-CN" sz="2000" b="1" dirty="0">
                <a:ln>
                  <a:solidFill>
                    <a:srgbClr val="F65600"/>
                  </a:solidFill>
                </a:ln>
                <a:solidFill>
                  <a:srgbClr val="D9E4A2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ở </a:t>
            </a:r>
            <a:r>
              <a:rPr lang="en-US" altLang="zh-CN" sz="2000" b="1" dirty="0" err="1">
                <a:ln>
                  <a:solidFill>
                    <a:srgbClr val="F65600"/>
                  </a:solidFill>
                </a:ln>
                <a:solidFill>
                  <a:srgbClr val="D9E4A2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Hội</a:t>
            </a:r>
            <a:r>
              <a:rPr lang="en-US" altLang="zh-CN" sz="2000" b="1" dirty="0">
                <a:ln>
                  <a:solidFill>
                    <a:srgbClr val="F65600"/>
                  </a:solidFill>
                </a:ln>
                <a:solidFill>
                  <a:srgbClr val="D9E4A2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sz="2000" b="1" dirty="0" err="1">
                <a:ln>
                  <a:solidFill>
                    <a:srgbClr val="F65600"/>
                  </a:solidFill>
                </a:ln>
                <a:solidFill>
                  <a:srgbClr val="D9E4A2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nghị</a:t>
            </a:r>
            <a:r>
              <a:rPr lang="en-US" altLang="zh-CN" sz="2000" b="1" dirty="0">
                <a:ln>
                  <a:solidFill>
                    <a:srgbClr val="F65600"/>
                  </a:solidFill>
                </a:ln>
                <a:solidFill>
                  <a:srgbClr val="D9E4A2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sz="2000" b="1" dirty="0" err="1">
                <a:ln>
                  <a:solidFill>
                    <a:srgbClr val="F65600"/>
                  </a:solidFill>
                </a:ln>
                <a:solidFill>
                  <a:srgbClr val="D9E4A2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Diên</a:t>
            </a:r>
            <a:r>
              <a:rPr lang="en-US" altLang="zh-CN" sz="2000" b="1" dirty="0">
                <a:ln>
                  <a:solidFill>
                    <a:srgbClr val="F65600"/>
                  </a:solidFill>
                </a:ln>
                <a:solidFill>
                  <a:srgbClr val="D9E4A2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sz="2000" b="1" dirty="0" err="1">
                <a:ln>
                  <a:solidFill>
                    <a:srgbClr val="F65600"/>
                  </a:solidFill>
                </a:ln>
                <a:solidFill>
                  <a:srgbClr val="D9E4A2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Hồng</a:t>
            </a:r>
            <a:endParaRPr lang="zh-CN" altLang="en-US" sz="2000" b="1" dirty="0">
              <a:ln>
                <a:solidFill>
                  <a:srgbClr val="F65600"/>
                </a:solidFill>
              </a:ln>
              <a:solidFill>
                <a:srgbClr val="D9E4A2"/>
              </a:solidFill>
              <a:latin typeface="UTM Avo" panose="02040603050506020204" pitchFamily="18" charset="0"/>
              <a:ea typeface="思源黑体 CN Medium" panose="020B0600000000000000" pitchFamily="34" charset="-122"/>
              <a:cs typeface="+mn-ea"/>
              <a:sym typeface="+mn-lt"/>
            </a:endParaRPr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3A9B84D4-D09C-4D52-B4EF-CC2338B27FA2}"/>
              </a:ext>
            </a:extLst>
          </p:cNvPr>
          <p:cNvSpPr txBox="1"/>
          <p:nvPr/>
        </p:nvSpPr>
        <p:spPr>
          <a:xfrm>
            <a:off x="5348071" y="3660983"/>
            <a:ext cx="684392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hangingPunct="0">
              <a:lnSpc>
                <a:spcPct val="150000"/>
              </a:lnSpc>
            </a:pPr>
            <a:r>
              <a:rPr lang="en-US" altLang="zh-CN" b="1" dirty="0" err="1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Hịch</a:t>
            </a:r>
            <a:r>
              <a:rPr lang="en-US" altLang="zh-CN" b="1" dirty="0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b="1" dirty="0" err="1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tướng</a:t>
            </a:r>
            <a:r>
              <a:rPr lang="en-US" altLang="zh-CN" b="1" dirty="0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b="1" dirty="0" err="1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sĩ</a:t>
            </a:r>
            <a:r>
              <a:rPr lang="en-US" altLang="zh-CN" b="1" dirty="0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: </a:t>
            </a:r>
            <a:r>
              <a:rPr lang="vi-VN" altLang="zh-CN" b="1" dirty="0">
                <a:solidFill>
                  <a:srgbClr val="FFF2D8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  <a:sym typeface="+mn-lt"/>
              </a:rPr>
              <a:t>"</a:t>
            </a:r>
            <a:r>
              <a:rPr lang="vi-VN" altLang="zh-CN" b="1" dirty="0" err="1">
                <a:solidFill>
                  <a:srgbClr val="FFF2D8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  <a:sym typeface="+mn-lt"/>
              </a:rPr>
              <a:t>Dẫu</a:t>
            </a:r>
            <a:r>
              <a:rPr lang="vi-VN" altLang="zh-CN" b="1" dirty="0">
                <a:solidFill>
                  <a:srgbClr val="FFF2D8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  <a:sym typeface="+mn-lt"/>
              </a:rPr>
              <a:t> cho trăm thân </a:t>
            </a:r>
            <a:r>
              <a:rPr lang="vi-VN" altLang="zh-CN" b="1" dirty="0" err="1">
                <a:solidFill>
                  <a:srgbClr val="FFF2D8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  <a:sym typeface="+mn-lt"/>
              </a:rPr>
              <a:t>này</a:t>
            </a:r>
            <a:r>
              <a:rPr lang="vi-VN" altLang="zh-CN" b="1" dirty="0">
                <a:solidFill>
                  <a:srgbClr val="FFF2D8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  <a:sym typeface="+mn-lt"/>
              </a:rPr>
              <a:t> phơi </a:t>
            </a:r>
            <a:r>
              <a:rPr lang="vi-VN" altLang="zh-CN" b="1" dirty="0" err="1">
                <a:solidFill>
                  <a:srgbClr val="FFF2D8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  <a:sym typeface="+mn-lt"/>
              </a:rPr>
              <a:t>ngoài</a:t>
            </a:r>
            <a:r>
              <a:rPr lang="vi-VN" altLang="zh-CN" b="1" dirty="0">
                <a:solidFill>
                  <a:srgbClr val="FFF2D8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vi-VN" altLang="zh-CN" b="1" dirty="0" err="1">
                <a:solidFill>
                  <a:srgbClr val="FFF2D8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  <a:sym typeface="+mn-lt"/>
              </a:rPr>
              <a:t>nội</a:t>
            </a:r>
            <a:r>
              <a:rPr lang="vi-VN" altLang="zh-CN" b="1" dirty="0">
                <a:solidFill>
                  <a:srgbClr val="FFF2D8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vi-VN" altLang="zh-CN" b="1" dirty="0" err="1">
                <a:solidFill>
                  <a:srgbClr val="FFF2D8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  <a:sym typeface="+mn-lt"/>
              </a:rPr>
              <a:t>cỏ</a:t>
            </a:r>
            <a:r>
              <a:rPr lang="vi-VN" altLang="zh-CN" b="1" dirty="0">
                <a:solidFill>
                  <a:srgbClr val="FFF2D8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  <a:sym typeface="+mn-lt"/>
              </a:rPr>
              <a:t>, </a:t>
            </a:r>
            <a:r>
              <a:rPr lang="vi-VN" altLang="zh-CN" b="1" dirty="0" err="1">
                <a:solidFill>
                  <a:srgbClr val="FFF2D8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  <a:sym typeface="+mn-lt"/>
              </a:rPr>
              <a:t>nghìn</a:t>
            </a:r>
            <a:r>
              <a:rPr lang="vi-VN" altLang="zh-CN" b="1" dirty="0">
                <a:solidFill>
                  <a:srgbClr val="FFF2D8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vi-VN" altLang="zh-CN" b="1" dirty="0" err="1">
                <a:solidFill>
                  <a:srgbClr val="FFF2D8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  <a:sym typeface="+mn-lt"/>
              </a:rPr>
              <a:t>xác</a:t>
            </a:r>
            <a:r>
              <a:rPr lang="vi-VN" altLang="zh-CN" b="1" dirty="0">
                <a:solidFill>
                  <a:srgbClr val="FFF2D8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vi-VN" altLang="zh-CN" b="1" dirty="0" err="1">
                <a:solidFill>
                  <a:srgbClr val="FFF2D8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  <a:sym typeface="+mn-lt"/>
              </a:rPr>
              <a:t>này</a:t>
            </a:r>
            <a:r>
              <a:rPr lang="vi-VN" altLang="zh-CN" b="1" dirty="0">
                <a:solidFill>
                  <a:srgbClr val="FFF2D8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vi-VN" altLang="zh-CN" b="1" dirty="0" err="1">
                <a:solidFill>
                  <a:srgbClr val="FFF2D8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  <a:sym typeface="+mn-lt"/>
              </a:rPr>
              <a:t>gói</a:t>
            </a:r>
            <a:r>
              <a:rPr lang="vi-VN" altLang="zh-CN" b="1" dirty="0">
                <a:solidFill>
                  <a:srgbClr val="FFF2D8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  <a:sym typeface="+mn-lt"/>
              </a:rPr>
              <a:t> trong da </a:t>
            </a:r>
            <a:r>
              <a:rPr lang="vi-VN" altLang="zh-CN" b="1" dirty="0" err="1">
                <a:solidFill>
                  <a:srgbClr val="FFF2D8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  <a:sym typeface="+mn-lt"/>
              </a:rPr>
              <a:t>ngựa</a:t>
            </a:r>
            <a:r>
              <a:rPr lang="vi-VN" altLang="zh-CN" b="1" dirty="0">
                <a:solidFill>
                  <a:srgbClr val="FFF2D8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  <a:sym typeface="+mn-lt"/>
              </a:rPr>
              <a:t>, ta </a:t>
            </a:r>
            <a:r>
              <a:rPr lang="vi-VN" altLang="zh-CN" b="1" dirty="0" err="1">
                <a:solidFill>
                  <a:srgbClr val="FFF2D8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  <a:sym typeface="+mn-lt"/>
              </a:rPr>
              <a:t>cũng</a:t>
            </a:r>
            <a:r>
              <a:rPr lang="vi-VN" altLang="zh-CN" b="1" dirty="0">
                <a:solidFill>
                  <a:srgbClr val="FFF2D8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  <a:sym typeface="+mn-lt"/>
              </a:rPr>
              <a:t> vui </a:t>
            </a:r>
            <a:r>
              <a:rPr lang="vi-VN" altLang="zh-CN" b="1" dirty="0" err="1">
                <a:solidFill>
                  <a:srgbClr val="FFF2D8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  <a:sym typeface="+mn-lt"/>
              </a:rPr>
              <a:t>lòng</a:t>
            </a:r>
            <a:r>
              <a:rPr lang="vi-VN" altLang="zh-CN" b="1" dirty="0">
                <a:solidFill>
                  <a:srgbClr val="FFF2D8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  <a:sym typeface="+mn-lt"/>
              </a:rPr>
              <a:t>...“</a:t>
            </a:r>
            <a:r>
              <a:rPr lang="en-US" altLang="zh-CN" b="1" dirty="0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.</a:t>
            </a:r>
            <a:endParaRPr lang="zh-CN" altLang="en-US" b="1" dirty="0">
              <a:solidFill>
                <a:srgbClr val="FFF2D8"/>
              </a:solidFill>
              <a:latin typeface="UTM Avo" panose="02040603050506020204" pitchFamily="18" charset="0"/>
              <a:ea typeface="思源黑体 CN Medium" panose="020B0600000000000000" pitchFamily="34" charset="-122"/>
              <a:cs typeface="+mn-ea"/>
              <a:sym typeface="+mn-lt"/>
            </a:endParaRP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C53AAFD5-C0EC-41E1-8BA1-D735BB2A9E40}"/>
              </a:ext>
            </a:extLst>
          </p:cNvPr>
          <p:cNvSpPr txBox="1"/>
          <p:nvPr/>
        </p:nvSpPr>
        <p:spPr>
          <a:xfrm>
            <a:off x="5348072" y="3131249"/>
            <a:ext cx="2431586" cy="401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hangingPunct="0">
              <a:lnSpc>
                <a:spcPct val="150000"/>
              </a:lnSpc>
            </a:pPr>
            <a:r>
              <a:rPr lang="en-US" altLang="zh-CN" sz="2000" b="1" dirty="0" err="1">
                <a:ln>
                  <a:solidFill>
                    <a:srgbClr val="F65600"/>
                  </a:solidFill>
                </a:ln>
                <a:solidFill>
                  <a:srgbClr val="D9E4A2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Trần</a:t>
            </a:r>
            <a:r>
              <a:rPr lang="en-US" altLang="zh-CN" sz="2000" b="1" dirty="0">
                <a:ln>
                  <a:solidFill>
                    <a:srgbClr val="F65600"/>
                  </a:solidFill>
                </a:ln>
                <a:solidFill>
                  <a:srgbClr val="D9E4A2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sz="2000" b="1" dirty="0" err="1">
                <a:ln>
                  <a:solidFill>
                    <a:srgbClr val="F65600"/>
                  </a:solidFill>
                </a:ln>
                <a:solidFill>
                  <a:srgbClr val="D9E4A2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Hưng</a:t>
            </a:r>
            <a:r>
              <a:rPr lang="en-US" altLang="zh-CN" sz="2000" b="1" dirty="0">
                <a:ln>
                  <a:solidFill>
                    <a:srgbClr val="F65600"/>
                  </a:solidFill>
                </a:ln>
                <a:solidFill>
                  <a:srgbClr val="D9E4A2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sz="2000" b="1" dirty="0" err="1">
                <a:ln>
                  <a:solidFill>
                    <a:srgbClr val="F65600"/>
                  </a:solidFill>
                </a:ln>
                <a:solidFill>
                  <a:srgbClr val="D9E4A2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Đạo</a:t>
            </a:r>
            <a:endParaRPr lang="zh-CN" altLang="en-US" sz="2000" b="1" dirty="0">
              <a:ln>
                <a:solidFill>
                  <a:srgbClr val="F65600"/>
                </a:solidFill>
              </a:ln>
              <a:solidFill>
                <a:srgbClr val="D9E4A2"/>
              </a:solidFill>
              <a:latin typeface="UTM Avo" panose="02040603050506020204" pitchFamily="18" charset="0"/>
              <a:ea typeface="思源黑体 CN Medium" panose="020B0600000000000000" pitchFamily="34" charset="-122"/>
              <a:cs typeface="+mn-ea"/>
              <a:sym typeface="+mn-lt"/>
            </a:endParaRPr>
          </a:p>
        </p:txBody>
      </p: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B75C01FC-3254-49A9-B382-A9DB7225EEEE}"/>
              </a:ext>
            </a:extLst>
          </p:cNvPr>
          <p:cNvCxnSpPr>
            <a:cxnSpLocks/>
          </p:cNvCxnSpPr>
          <p:nvPr/>
        </p:nvCxnSpPr>
        <p:spPr>
          <a:xfrm>
            <a:off x="4844461" y="1660673"/>
            <a:ext cx="0" cy="455674"/>
          </a:xfrm>
          <a:prstGeom prst="line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î$ļïḋè">
            <a:extLst>
              <a:ext uri="{FF2B5EF4-FFF2-40B4-BE49-F238E27FC236}">
                <a16:creationId xmlns:a16="http://schemas.microsoft.com/office/drawing/2014/main" id="{4BC103C6-F880-4B2F-9E98-6B9198BB28F0}"/>
              </a:ext>
            </a:extLst>
          </p:cNvPr>
          <p:cNvSpPr/>
          <p:nvPr/>
        </p:nvSpPr>
        <p:spPr bwMode="auto">
          <a:xfrm>
            <a:off x="4568034" y="3433144"/>
            <a:ext cx="608963" cy="605608"/>
          </a:xfrm>
          <a:prstGeom prst="ellipse">
            <a:avLst/>
          </a:prstGeom>
          <a:gradFill>
            <a:gsLst>
              <a:gs pos="18000">
                <a:srgbClr val="F5A967"/>
              </a:gs>
              <a:gs pos="76000">
                <a:srgbClr val="FEF3BA"/>
              </a:gs>
            </a:gsLst>
            <a:lin ang="2700000" scaled="0"/>
          </a:gra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/>
            <a:r>
              <a:rPr lang="en-US" altLang="zh-CN" sz="2000" b="1" dirty="0">
                <a:solidFill>
                  <a:srgbClr val="760B05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3</a:t>
            </a:r>
            <a:endParaRPr lang="id-ID" sz="2000" b="1" dirty="0">
              <a:solidFill>
                <a:srgbClr val="760B05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cxnSp>
        <p:nvCxnSpPr>
          <p:cNvPr id="21" name="直接连接符 17">
            <a:extLst>
              <a:ext uri="{FF2B5EF4-FFF2-40B4-BE49-F238E27FC236}">
                <a16:creationId xmlns:a16="http://schemas.microsoft.com/office/drawing/2014/main" id="{B75C01FC-3254-49A9-B382-A9DB7225EEEE}"/>
              </a:ext>
            </a:extLst>
          </p:cNvPr>
          <p:cNvCxnSpPr>
            <a:cxnSpLocks/>
          </p:cNvCxnSpPr>
          <p:nvPr/>
        </p:nvCxnSpPr>
        <p:spPr>
          <a:xfrm>
            <a:off x="4872515" y="2874692"/>
            <a:ext cx="0" cy="455674"/>
          </a:xfrm>
          <a:prstGeom prst="line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î$ļïḋè">
            <a:extLst>
              <a:ext uri="{FF2B5EF4-FFF2-40B4-BE49-F238E27FC236}">
                <a16:creationId xmlns:a16="http://schemas.microsoft.com/office/drawing/2014/main" id="{4BC103C6-F880-4B2F-9E98-6B9198BB28F0}"/>
              </a:ext>
            </a:extLst>
          </p:cNvPr>
          <p:cNvSpPr/>
          <p:nvPr/>
        </p:nvSpPr>
        <p:spPr bwMode="auto">
          <a:xfrm>
            <a:off x="4568386" y="4715731"/>
            <a:ext cx="608963" cy="605608"/>
          </a:xfrm>
          <a:prstGeom prst="ellipse">
            <a:avLst/>
          </a:prstGeom>
          <a:gradFill>
            <a:gsLst>
              <a:gs pos="18000">
                <a:srgbClr val="F5A967"/>
              </a:gs>
              <a:gs pos="76000">
                <a:srgbClr val="FEF3BA"/>
              </a:gs>
            </a:gsLst>
            <a:lin ang="2700000" scaled="0"/>
          </a:gra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/>
            <a:r>
              <a:rPr lang="en-US" altLang="zh-CN" sz="2000" b="1" dirty="0">
                <a:solidFill>
                  <a:srgbClr val="760B05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4</a:t>
            </a:r>
            <a:endParaRPr lang="id-ID" sz="2000" b="1" dirty="0">
              <a:solidFill>
                <a:srgbClr val="760B05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cxnSp>
        <p:nvCxnSpPr>
          <p:cNvPr id="23" name="直接连接符 17">
            <a:extLst>
              <a:ext uri="{FF2B5EF4-FFF2-40B4-BE49-F238E27FC236}">
                <a16:creationId xmlns:a16="http://schemas.microsoft.com/office/drawing/2014/main" id="{B75C01FC-3254-49A9-B382-A9DB7225EEEE}"/>
              </a:ext>
            </a:extLst>
          </p:cNvPr>
          <p:cNvCxnSpPr>
            <a:cxnSpLocks/>
          </p:cNvCxnSpPr>
          <p:nvPr/>
        </p:nvCxnSpPr>
        <p:spPr>
          <a:xfrm>
            <a:off x="4872867" y="4157279"/>
            <a:ext cx="0" cy="455674"/>
          </a:xfrm>
          <a:prstGeom prst="line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本框 52">
            <a:extLst>
              <a:ext uri="{FF2B5EF4-FFF2-40B4-BE49-F238E27FC236}">
                <a16:creationId xmlns:a16="http://schemas.microsoft.com/office/drawing/2014/main" id="{3A9B84D4-D09C-4D52-B4EF-CC2338B27FA2}"/>
              </a:ext>
            </a:extLst>
          </p:cNvPr>
          <p:cNvSpPr txBox="1"/>
          <p:nvPr/>
        </p:nvSpPr>
        <p:spPr>
          <a:xfrm>
            <a:off x="5392704" y="5206426"/>
            <a:ext cx="3896822" cy="3615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hangingPunct="0">
              <a:lnSpc>
                <a:spcPct val="150000"/>
              </a:lnSpc>
            </a:pPr>
            <a:r>
              <a:rPr lang="en-US" altLang="zh-CN" b="1" dirty="0" err="1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Thích</a:t>
            </a:r>
            <a:r>
              <a:rPr lang="en-US" altLang="zh-CN" b="1" dirty="0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b="1" dirty="0" err="1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vào</a:t>
            </a:r>
            <a:r>
              <a:rPr lang="en-US" altLang="zh-CN" b="1" dirty="0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b="1" dirty="0" err="1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cánh</a:t>
            </a:r>
            <a:r>
              <a:rPr lang="en-US" altLang="zh-CN" b="1" dirty="0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b="1" dirty="0" err="1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tay</a:t>
            </a:r>
            <a:r>
              <a:rPr lang="en-US" altLang="zh-CN" b="1" dirty="0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: “</a:t>
            </a:r>
            <a:r>
              <a:rPr lang="en-US" altLang="zh-CN" b="1" dirty="0" err="1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Sát</a:t>
            </a:r>
            <a:r>
              <a:rPr lang="en-US" altLang="zh-CN" b="1" dirty="0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b="1" dirty="0" err="1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Thát</a:t>
            </a:r>
            <a:r>
              <a:rPr lang="en-US" altLang="zh-CN" b="1" dirty="0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”</a:t>
            </a:r>
            <a:endParaRPr lang="zh-CN" altLang="en-US" b="1" dirty="0">
              <a:solidFill>
                <a:srgbClr val="FFF2D8"/>
              </a:solidFill>
              <a:latin typeface="UTM Avo" panose="02040603050506020204" pitchFamily="18" charset="0"/>
              <a:ea typeface="思源黑体 CN Medium" panose="020B0600000000000000" pitchFamily="34" charset="-122"/>
              <a:cs typeface="+mn-ea"/>
              <a:sym typeface="+mn-lt"/>
            </a:endParaRPr>
          </a:p>
        </p:txBody>
      </p:sp>
      <p:sp>
        <p:nvSpPr>
          <p:cNvPr id="25" name="文本框 53">
            <a:extLst>
              <a:ext uri="{FF2B5EF4-FFF2-40B4-BE49-F238E27FC236}">
                <a16:creationId xmlns:a16="http://schemas.microsoft.com/office/drawing/2014/main" id="{C53AAFD5-C0EC-41E1-8BA1-D735BB2A9E40}"/>
              </a:ext>
            </a:extLst>
          </p:cNvPr>
          <p:cNvSpPr txBox="1"/>
          <p:nvPr/>
        </p:nvSpPr>
        <p:spPr>
          <a:xfrm>
            <a:off x="5348072" y="4744761"/>
            <a:ext cx="1903779" cy="401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hangingPunct="0">
              <a:lnSpc>
                <a:spcPct val="150000"/>
              </a:lnSpc>
            </a:pPr>
            <a:r>
              <a:rPr lang="en-US" altLang="zh-CN" sz="2000" b="1" dirty="0" err="1">
                <a:ln>
                  <a:solidFill>
                    <a:srgbClr val="F65600"/>
                  </a:solidFill>
                </a:ln>
                <a:solidFill>
                  <a:srgbClr val="D9E4A2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Các</a:t>
            </a:r>
            <a:r>
              <a:rPr lang="en-US" altLang="zh-CN" sz="2000" b="1" dirty="0">
                <a:ln>
                  <a:solidFill>
                    <a:srgbClr val="F65600"/>
                  </a:solidFill>
                </a:ln>
                <a:solidFill>
                  <a:srgbClr val="D9E4A2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sz="2000" b="1" dirty="0" err="1">
                <a:ln>
                  <a:solidFill>
                    <a:srgbClr val="F65600"/>
                  </a:solidFill>
                </a:ln>
                <a:solidFill>
                  <a:srgbClr val="D9E4A2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chiến</a:t>
            </a:r>
            <a:r>
              <a:rPr lang="en-US" altLang="zh-CN" sz="2000" b="1" dirty="0">
                <a:ln>
                  <a:solidFill>
                    <a:srgbClr val="F65600"/>
                  </a:solidFill>
                </a:ln>
                <a:solidFill>
                  <a:srgbClr val="D9E4A2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sz="2000" b="1" dirty="0" err="1">
                <a:ln>
                  <a:solidFill>
                    <a:srgbClr val="F65600"/>
                  </a:solidFill>
                </a:ln>
                <a:solidFill>
                  <a:srgbClr val="D9E4A2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sĩ</a:t>
            </a:r>
            <a:endParaRPr lang="zh-CN" altLang="en-US" sz="2000" b="1" dirty="0">
              <a:ln>
                <a:solidFill>
                  <a:srgbClr val="F65600"/>
                </a:solidFill>
              </a:ln>
              <a:solidFill>
                <a:srgbClr val="D9E4A2"/>
              </a:solidFill>
              <a:latin typeface="UTM Avo" panose="02040603050506020204" pitchFamily="18" charset="0"/>
              <a:ea typeface="思源黑体 CN Medium" panose="020B0600000000000000" pitchFamily="34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10150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 animBg="1"/>
      <p:bldP spid="37" grpId="0" animBg="1"/>
      <p:bldP spid="39" grpId="0"/>
      <p:bldP spid="40" grpId="0"/>
      <p:bldP spid="41" grpId="0"/>
      <p:bldP spid="52" grpId="0"/>
      <p:bldP spid="53" grpId="0"/>
      <p:bldP spid="54" grpId="0"/>
      <p:bldP spid="20" grpId="0" animBg="1"/>
      <p:bldP spid="22" grpId="0" animBg="1"/>
      <p:bldP spid="24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uốn tiểu thuyết viết về anh hùng trẻ tuổi Trần Quốc Toản - Nguvan.v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115" y="569496"/>
            <a:ext cx="7268377" cy="54072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75859" y="1380286"/>
            <a:ext cx="397098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TRẦN QUỐC TOẢN</a:t>
            </a:r>
          </a:p>
          <a:p>
            <a:pPr algn="just"/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Là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người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thiếu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niên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với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tinh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thần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yêu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nước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và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quyết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tâm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đánh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đuổi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giặc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Mông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–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Nguyên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cùng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câu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chuyện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“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Bóp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nát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quả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cam”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và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lá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cờ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thêu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sáu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chữ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vàng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: “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Phá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cường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địch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báo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hoàng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ân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”</a:t>
            </a:r>
            <a:endParaRPr lang="vi-VN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037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70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26" b="41445"/>
          <a:stretch/>
        </p:blipFill>
        <p:spPr>
          <a:xfrm flipH="1">
            <a:off x="-19382" y="3716348"/>
            <a:ext cx="5766757" cy="314165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653" b="74999"/>
          <a:stretch/>
        </p:blipFill>
        <p:spPr>
          <a:xfrm>
            <a:off x="-23199" y="4172235"/>
            <a:ext cx="3946688" cy="268576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507"/>
          <a:stretch/>
        </p:blipFill>
        <p:spPr>
          <a:xfrm>
            <a:off x="-48927" y="5015691"/>
            <a:ext cx="3855697" cy="188545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" t="60498" r="61060" b="19726"/>
          <a:stretch/>
        </p:blipFill>
        <p:spPr>
          <a:xfrm>
            <a:off x="503783" y="4918145"/>
            <a:ext cx="1446362" cy="135610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" t="86198" r="68718" b="280"/>
          <a:stretch/>
        </p:blipFill>
        <p:spPr>
          <a:xfrm>
            <a:off x="-23199" y="5955308"/>
            <a:ext cx="1198712" cy="927239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23" t="84561" r="18882" b="281"/>
          <a:stretch/>
        </p:blipFill>
        <p:spPr>
          <a:xfrm>
            <a:off x="3849245" y="5449280"/>
            <a:ext cx="2281012" cy="1467804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" t="50809" r="562" b="41029"/>
          <a:stretch/>
        </p:blipFill>
        <p:spPr>
          <a:xfrm>
            <a:off x="-2055685" y="-1"/>
            <a:ext cx="8011659" cy="1172401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503783" y="1172400"/>
            <a:ext cx="10378429" cy="2746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000" dirty="0" err="1">
                <a:ln w="12700">
                  <a:solidFill>
                    <a:srgbClr val="FAFAFA"/>
                  </a:solidFill>
                </a:ln>
                <a:solidFill>
                  <a:srgbClr val="FFDDA0"/>
                </a:solidFill>
                <a:latin typeface="UTM ThuPhap Thien An" panose="02040603050506020204" pitchFamily="18" charset="0"/>
              </a:rPr>
              <a:t>Quân</a:t>
            </a:r>
            <a:r>
              <a:rPr lang="en-US" sz="6000" dirty="0">
                <a:ln w="12700">
                  <a:solidFill>
                    <a:srgbClr val="FAFAFA"/>
                  </a:solidFill>
                </a:ln>
                <a:solidFill>
                  <a:srgbClr val="FFDDA0"/>
                </a:solidFill>
                <a:latin typeface="UTM ThuPhap Thien An" panose="02040603050506020204" pitchFamily="18" charset="0"/>
              </a:rPr>
              <a:t> </a:t>
            </a:r>
            <a:r>
              <a:rPr lang="en-US" sz="6000" dirty="0" err="1">
                <a:ln w="12700">
                  <a:solidFill>
                    <a:srgbClr val="FAFAFA"/>
                  </a:solidFill>
                </a:ln>
                <a:solidFill>
                  <a:srgbClr val="FFDDA0"/>
                </a:solidFill>
                <a:latin typeface="UTM ThuPhap Thien An" panose="02040603050506020204" pitchFamily="18" charset="0"/>
              </a:rPr>
              <a:t>dân</a:t>
            </a:r>
            <a:r>
              <a:rPr lang="en-US" sz="6000" dirty="0">
                <a:ln w="12700">
                  <a:solidFill>
                    <a:srgbClr val="FAFAFA"/>
                  </a:solidFill>
                </a:ln>
                <a:solidFill>
                  <a:srgbClr val="FFDDA0"/>
                </a:solidFill>
                <a:latin typeface="UTM ThuPhap Thien An" panose="02040603050506020204" pitchFamily="18" charset="0"/>
              </a:rPr>
              <a:t> </a:t>
            </a:r>
            <a:r>
              <a:rPr lang="en-US" sz="6000" dirty="0" err="1">
                <a:ln w="12700">
                  <a:solidFill>
                    <a:srgbClr val="FAFAFA"/>
                  </a:solidFill>
                </a:ln>
                <a:solidFill>
                  <a:srgbClr val="FFDDA0"/>
                </a:solidFill>
                <a:latin typeface="UTM ThuPhap Thien An" panose="02040603050506020204" pitchFamily="18" charset="0"/>
              </a:rPr>
              <a:t>nhà</a:t>
            </a:r>
            <a:r>
              <a:rPr lang="en-US" sz="6000" dirty="0">
                <a:ln w="12700">
                  <a:solidFill>
                    <a:srgbClr val="FAFAFA"/>
                  </a:solidFill>
                </a:ln>
                <a:solidFill>
                  <a:srgbClr val="FFDDA0"/>
                </a:solidFill>
                <a:latin typeface="UTM ThuPhap Thien An" panose="02040603050506020204" pitchFamily="18" charset="0"/>
              </a:rPr>
              <a:t> </a:t>
            </a:r>
            <a:r>
              <a:rPr lang="en-US" sz="6000" dirty="0" err="1">
                <a:ln w="12700">
                  <a:solidFill>
                    <a:srgbClr val="FAFAFA"/>
                  </a:solidFill>
                </a:ln>
                <a:solidFill>
                  <a:srgbClr val="FFDDA0"/>
                </a:solidFill>
                <a:latin typeface="UTM ThuPhap Thien An" panose="02040603050506020204" pitchFamily="18" charset="0"/>
              </a:rPr>
              <a:t>Trần</a:t>
            </a:r>
            <a:r>
              <a:rPr lang="en-US" sz="6000" dirty="0">
                <a:ln w="12700">
                  <a:solidFill>
                    <a:srgbClr val="FAFAFA"/>
                  </a:solidFill>
                </a:ln>
                <a:solidFill>
                  <a:srgbClr val="FFDDA0"/>
                </a:solidFill>
                <a:latin typeface="UTM ThuPhap Thien An" panose="02040603050506020204" pitchFamily="18" charset="0"/>
              </a:rPr>
              <a:t> </a:t>
            </a:r>
            <a:r>
              <a:rPr lang="en-US" sz="6000" dirty="0" err="1">
                <a:ln w="12700">
                  <a:solidFill>
                    <a:srgbClr val="FAFAFA"/>
                  </a:solidFill>
                </a:ln>
                <a:solidFill>
                  <a:srgbClr val="FFDDA0"/>
                </a:solidFill>
                <a:latin typeface="UTM ThuPhap Thien An" panose="02040603050506020204" pitchFamily="18" charset="0"/>
              </a:rPr>
              <a:t>và</a:t>
            </a:r>
            <a:r>
              <a:rPr lang="en-US" sz="6000" dirty="0">
                <a:ln w="12700">
                  <a:solidFill>
                    <a:srgbClr val="FAFAFA"/>
                  </a:solidFill>
                </a:ln>
                <a:solidFill>
                  <a:srgbClr val="FFDDA0"/>
                </a:solidFill>
                <a:latin typeface="UTM ThuPhap Thien An" panose="02040603050506020204" pitchFamily="18" charset="0"/>
              </a:rPr>
              <a:t> </a:t>
            </a:r>
            <a:r>
              <a:rPr lang="en-US" sz="6000" dirty="0" err="1">
                <a:ln w="12700">
                  <a:solidFill>
                    <a:srgbClr val="FAFAFA"/>
                  </a:solidFill>
                </a:ln>
                <a:solidFill>
                  <a:srgbClr val="FFDDA0"/>
                </a:solidFill>
                <a:latin typeface="UTM ThuPhap Thien An" panose="02040603050506020204" pitchFamily="18" charset="0"/>
              </a:rPr>
              <a:t>ba</a:t>
            </a:r>
            <a:r>
              <a:rPr lang="en-US" sz="6000" dirty="0">
                <a:ln w="12700">
                  <a:solidFill>
                    <a:srgbClr val="FAFAFA"/>
                  </a:solidFill>
                </a:ln>
                <a:solidFill>
                  <a:srgbClr val="FFDDA0"/>
                </a:solidFill>
                <a:latin typeface="UTM ThuPhap Thien An" panose="02040603050506020204" pitchFamily="18" charset="0"/>
              </a:rPr>
              <a:t> </a:t>
            </a:r>
            <a:r>
              <a:rPr lang="en-US" sz="6000" dirty="0" err="1">
                <a:ln w="12700">
                  <a:solidFill>
                    <a:srgbClr val="FAFAFA"/>
                  </a:solidFill>
                </a:ln>
                <a:solidFill>
                  <a:srgbClr val="FFDDA0"/>
                </a:solidFill>
                <a:latin typeface="UTM ThuPhap Thien An" panose="02040603050506020204" pitchFamily="18" charset="0"/>
              </a:rPr>
              <a:t>lần</a:t>
            </a:r>
            <a:r>
              <a:rPr lang="en-US" sz="6000" dirty="0">
                <a:ln w="12700">
                  <a:solidFill>
                    <a:srgbClr val="FAFAFA"/>
                  </a:solidFill>
                </a:ln>
                <a:solidFill>
                  <a:srgbClr val="FFDDA0"/>
                </a:solidFill>
                <a:latin typeface="UTM ThuPhap Thien An" panose="02040603050506020204" pitchFamily="18" charset="0"/>
              </a:rPr>
              <a:t>               </a:t>
            </a:r>
            <a:r>
              <a:rPr lang="en-US" sz="6000" dirty="0" err="1">
                <a:ln w="12700">
                  <a:solidFill>
                    <a:srgbClr val="FAFAFA"/>
                  </a:solidFill>
                </a:ln>
                <a:solidFill>
                  <a:srgbClr val="FFDDA0"/>
                </a:solidFill>
                <a:latin typeface="UTM ThuPhap Thien An" panose="02040603050506020204" pitchFamily="18" charset="0"/>
              </a:rPr>
              <a:t>chiến</a:t>
            </a:r>
            <a:r>
              <a:rPr lang="en-US" sz="6000" dirty="0">
                <a:ln w="12700">
                  <a:solidFill>
                    <a:srgbClr val="FAFAFA"/>
                  </a:solidFill>
                </a:ln>
                <a:solidFill>
                  <a:srgbClr val="FFDDA0"/>
                </a:solidFill>
                <a:latin typeface="UTM ThuPhap Thien An" panose="02040603050506020204" pitchFamily="18" charset="0"/>
              </a:rPr>
              <a:t> </a:t>
            </a:r>
            <a:r>
              <a:rPr lang="en-US" sz="6000" dirty="0" err="1">
                <a:ln w="12700">
                  <a:solidFill>
                    <a:srgbClr val="FAFAFA"/>
                  </a:solidFill>
                </a:ln>
                <a:solidFill>
                  <a:srgbClr val="FFDDA0"/>
                </a:solidFill>
                <a:latin typeface="UTM ThuPhap Thien An" panose="02040603050506020204" pitchFamily="18" charset="0"/>
              </a:rPr>
              <a:t>thắng</a:t>
            </a:r>
            <a:r>
              <a:rPr lang="en-US" sz="6000" dirty="0">
                <a:ln w="12700">
                  <a:solidFill>
                    <a:srgbClr val="FAFAFA"/>
                  </a:solidFill>
                </a:ln>
                <a:solidFill>
                  <a:srgbClr val="FFDDA0"/>
                </a:solidFill>
                <a:latin typeface="UTM ThuPhap Thien An" panose="02040603050506020204" pitchFamily="18" charset="0"/>
              </a:rPr>
              <a:t> </a:t>
            </a:r>
            <a:r>
              <a:rPr lang="en-US" sz="6000" dirty="0" err="1">
                <a:ln w="12700">
                  <a:solidFill>
                    <a:srgbClr val="FAFAFA"/>
                  </a:solidFill>
                </a:ln>
                <a:solidFill>
                  <a:srgbClr val="FFDDA0"/>
                </a:solidFill>
                <a:latin typeface="UTM ThuPhap Thien An" panose="02040603050506020204" pitchFamily="18" charset="0"/>
              </a:rPr>
              <a:t>quân</a:t>
            </a:r>
            <a:r>
              <a:rPr lang="en-US" sz="6000" dirty="0">
                <a:ln w="12700">
                  <a:solidFill>
                    <a:srgbClr val="FAFAFA"/>
                  </a:solidFill>
                </a:ln>
                <a:solidFill>
                  <a:srgbClr val="FFDDA0"/>
                </a:solidFill>
                <a:latin typeface="UTM ThuPhap Thien An" panose="02040603050506020204" pitchFamily="18" charset="0"/>
              </a:rPr>
              <a:t> </a:t>
            </a:r>
            <a:r>
              <a:rPr lang="en-US" sz="6000" dirty="0" err="1">
                <a:ln w="12700">
                  <a:solidFill>
                    <a:srgbClr val="FAFAFA"/>
                  </a:solidFill>
                </a:ln>
                <a:solidFill>
                  <a:srgbClr val="FFDDA0"/>
                </a:solidFill>
                <a:latin typeface="UTM ThuPhap Thien An" panose="02040603050506020204" pitchFamily="18" charset="0"/>
              </a:rPr>
              <a:t>Mông</a:t>
            </a:r>
            <a:r>
              <a:rPr lang="en-US" sz="6000" dirty="0">
                <a:ln w="12700">
                  <a:solidFill>
                    <a:srgbClr val="FAFAFA"/>
                  </a:solidFill>
                </a:ln>
                <a:solidFill>
                  <a:srgbClr val="FFDDA0"/>
                </a:solidFill>
                <a:latin typeface="UTM ThuPhap Thien An" panose="02040603050506020204" pitchFamily="18" charset="0"/>
              </a:rPr>
              <a:t> - </a:t>
            </a:r>
            <a:r>
              <a:rPr lang="en-US" sz="6000" dirty="0" err="1">
                <a:ln w="12700">
                  <a:solidFill>
                    <a:srgbClr val="FAFAFA"/>
                  </a:solidFill>
                </a:ln>
                <a:solidFill>
                  <a:srgbClr val="FFDDA0"/>
                </a:solidFill>
                <a:latin typeface="UTM ThuPhap Thien An" panose="02040603050506020204" pitchFamily="18" charset="0"/>
              </a:rPr>
              <a:t>Nguyên</a:t>
            </a:r>
            <a:endParaRPr lang="en-US" sz="6000" dirty="0">
              <a:ln w="12700">
                <a:solidFill>
                  <a:srgbClr val="FAFAFA"/>
                </a:solidFill>
              </a:ln>
              <a:solidFill>
                <a:srgbClr val="FFDDA0"/>
              </a:solidFill>
              <a:latin typeface="UTM ThuPhap Thien An" panose="02040603050506020204" pitchFamily="18" charset="0"/>
            </a:endParaRPr>
          </a:p>
        </p:txBody>
      </p:sp>
      <p:pic>
        <p:nvPicPr>
          <p:cNvPr id="36" name="图片 1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19" b="8388"/>
          <a:stretch/>
        </p:blipFill>
        <p:spPr>
          <a:xfrm>
            <a:off x="9432487" y="3225018"/>
            <a:ext cx="2759513" cy="3763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603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7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7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>
            <a:extLst>
              <a:ext uri="{FF2B5EF4-FFF2-40B4-BE49-F238E27FC236}">
                <a16:creationId xmlns:a16="http://schemas.microsoft.com/office/drawing/2014/main" id="{007D0616-0A7E-4545-9840-61CE46DB4798}"/>
              </a:ext>
            </a:extLst>
          </p:cNvPr>
          <p:cNvGrpSpPr/>
          <p:nvPr/>
        </p:nvGrpSpPr>
        <p:grpSpPr>
          <a:xfrm>
            <a:off x="354509" y="468398"/>
            <a:ext cx="966292" cy="480045"/>
            <a:chOff x="1131084" y="646096"/>
            <a:chExt cx="1235859" cy="613963"/>
          </a:xfrm>
        </p:grpSpPr>
        <p:pic>
          <p:nvPicPr>
            <p:cNvPr id="33" name="图片 32">
              <a:extLst>
                <a:ext uri="{FF2B5EF4-FFF2-40B4-BE49-F238E27FC236}">
                  <a16:creationId xmlns:a16="http://schemas.microsoft.com/office/drawing/2014/main" id="{8679A70C-5D63-4749-BEFC-9090ABDA48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1084" y="646096"/>
              <a:ext cx="1100137" cy="393545"/>
            </a:xfrm>
            <a:prstGeom prst="rect">
              <a:avLst/>
            </a:prstGeom>
          </p:spPr>
        </p:pic>
        <p:pic>
          <p:nvPicPr>
            <p:cNvPr id="34" name="图片 33">
              <a:extLst>
                <a:ext uri="{FF2B5EF4-FFF2-40B4-BE49-F238E27FC236}">
                  <a16:creationId xmlns:a16="http://schemas.microsoft.com/office/drawing/2014/main" id="{80DAA806-31E8-4265-8EE0-4277EBC2AC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61326" y="1114961"/>
              <a:ext cx="405617" cy="145098"/>
            </a:xfrm>
            <a:prstGeom prst="rect">
              <a:avLst/>
            </a:prstGeom>
          </p:spPr>
        </p:pic>
      </p:grpSp>
      <p:sp>
        <p:nvSpPr>
          <p:cNvPr id="35" name="文本框 34">
            <a:extLst>
              <a:ext uri="{FF2B5EF4-FFF2-40B4-BE49-F238E27FC236}">
                <a16:creationId xmlns:a16="http://schemas.microsoft.com/office/drawing/2014/main" id="{63D2AE01-2A2B-45C4-94B2-D01C4894F0DB}"/>
              </a:ext>
            </a:extLst>
          </p:cNvPr>
          <p:cNvSpPr txBox="1"/>
          <p:nvPr/>
        </p:nvSpPr>
        <p:spPr>
          <a:xfrm>
            <a:off x="1018827" y="177100"/>
            <a:ext cx="10295466" cy="95410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800">
                <a:gradFill>
                  <a:gsLst>
                    <a:gs pos="18000">
                      <a:srgbClr val="F5A967"/>
                    </a:gs>
                    <a:gs pos="76000">
                      <a:srgbClr val="FEF3BA"/>
                    </a:gs>
                  </a:gsLst>
                  <a:lin ang="2700000" scaled="0"/>
                </a:gradFill>
                <a:latin typeface="字魂50号-白鸽天行体" panose="00000500000000000000" pitchFamily="2" charset="-122"/>
                <a:ea typeface="字魂50号-白鸽天行体" panose="00000500000000000000" pitchFamily="2" charset="-122"/>
              </a:defRPr>
            </a:lvl1pPr>
          </a:lstStyle>
          <a:p>
            <a:r>
              <a:rPr lang="en-US" altLang="zh-CN" b="1" dirty="0" err="1">
                <a:latin typeface="UTM Avo" panose="02040603050506020204" pitchFamily="18" charset="0"/>
              </a:rPr>
              <a:t>Đọc</a:t>
            </a:r>
            <a:r>
              <a:rPr lang="en-US" altLang="zh-CN" b="1" dirty="0">
                <a:latin typeface="UTM Avo" panose="02040603050506020204" pitchFamily="18" charset="0"/>
              </a:rPr>
              <a:t> </a:t>
            </a:r>
            <a:r>
              <a:rPr lang="en-US" altLang="zh-CN" b="1" dirty="0" err="1">
                <a:latin typeface="UTM Avo" panose="02040603050506020204" pitchFamily="18" charset="0"/>
              </a:rPr>
              <a:t>đoạn</a:t>
            </a:r>
            <a:r>
              <a:rPr lang="nl-NL" b="1" dirty="0">
                <a:latin typeface="UTM Avo" panose="02040603050506020204" pitchFamily="18" charset="0"/>
              </a:rPr>
              <a:t>: “ </a:t>
            </a:r>
            <a:r>
              <a:rPr lang="nl-NL" b="1" i="1" dirty="0">
                <a:latin typeface="UTM Avo" panose="02040603050506020204" pitchFamily="18" charset="0"/>
              </a:rPr>
              <a:t>Cả ba lần … xâm lược nước ta”, SGK/trang 41</a:t>
            </a:r>
            <a:endParaRPr lang="zh-CN" altLang="en-US" b="1" dirty="0">
              <a:latin typeface="UTM Avo" panose="020406030505060202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88104" y="1255101"/>
            <a:ext cx="10050893" cy="584775"/>
          </a:xfrm>
          <a:prstGeom prst="rect">
            <a:avLst/>
          </a:prstGeom>
          <a:ln w="28575">
            <a:solidFill>
              <a:schemeClr val="bg1"/>
            </a:solidFill>
            <a:prstDash val="dash"/>
          </a:ln>
        </p:spPr>
        <p:txBody>
          <a:bodyPr wrap="none">
            <a:spAutoFit/>
          </a:bodyPr>
          <a:lstStyle/>
          <a:p>
            <a:r>
              <a:rPr lang="nl-NL" sz="3200" b="1" dirty="0">
                <a:ln>
                  <a:solidFill>
                    <a:schemeClr val="bg1"/>
                  </a:solidFill>
                </a:ln>
                <a:solidFill>
                  <a:srgbClr val="7E0000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Vua, tôi nhà Trần đã dùng kế gì để đánh giặc?</a:t>
            </a:r>
            <a:endParaRPr lang="vi-VN" sz="4000" b="1" dirty="0">
              <a:ln>
                <a:solidFill>
                  <a:schemeClr val="bg1"/>
                </a:solidFill>
              </a:ln>
              <a:solidFill>
                <a:srgbClr val="7E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58878" y="2132263"/>
            <a:ext cx="9415363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b="1" dirty="0" err="1">
                <a:solidFill>
                  <a:srgbClr val="FFDDA0"/>
                </a:solidFill>
                <a:latin typeface="UTM Avo" panose="02040603050506020204" pitchFamily="18" charset="0"/>
              </a:rPr>
              <a:t>Cả</a:t>
            </a:r>
            <a:r>
              <a:rPr lang="en-US" sz="2600" b="1" dirty="0">
                <a:solidFill>
                  <a:srgbClr val="FFDDA0"/>
                </a:solidFill>
                <a:latin typeface="UTM Avo" panose="02040603050506020204" pitchFamily="18" charset="0"/>
              </a:rPr>
              <a:t> </a:t>
            </a:r>
            <a:r>
              <a:rPr lang="en-US" sz="2600" b="1" dirty="0" err="1">
                <a:solidFill>
                  <a:srgbClr val="FFDDA0"/>
                </a:solidFill>
                <a:latin typeface="UTM Avo" panose="02040603050506020204" pitchFamily="18" charset="0"/>
              </a:rPr>
              <a:t>ba</a:t>
            </a:r>
            <a:r>
              <a:rPr lang="en-US" sz="2600" b="1" dirty="0">
                <a:solidFill>
                  <a:srgbClr val="FFDDA0"/>
                </a:solidFill>
                <a:latin typeface="UTM Avo" panose="02040603050506020204" pitchFamily="18" charset="0"/>
              </a:rPr>
              <a:t> </a:t>
            </a:r>
            <a:r>
              <a:rPr lang="en-US" sz="2600" b="1" dirty="0" err="1">
                <a:solidFill>
                  <a:srgbClr val="FFDDA0"/>
                </a:solidFill>
                <a:latin typeface="UTM Avo" panose="02040603050506020204" pitchFamily="18" charset="0"/>
              </a:rPr>
              <a:t>lần</a:t>
            </a:r>
            <a:r>
              <a:rPr lang="en-US" sz="2600" b="1" dirty="0">
                <a:solidFill>
                  <a:srgbClr val="FFDDA0"/>
                </a:solidFill>
                <a:latin typeface="UTM Avo" panose="02040603050506020204" pitchFamily="18" charset="0"/>
              </a:rPr>
              <a:t>, </a:t>
            </a:r>
            <a:r>
              <a:rPr lang="vi-VN" sz="2600" b="1" dirty="0" err="1">
                <a:solidFill>
                  <a:srgbClr val="FFDDA0"/>
                </a:solidFill>
                <a:latin typeface="UTM Avo" panose="02040603050506020204" pitchFamily="18" charset="0"/>
              </a:rPr>
              <a:t>trước</a:t>
            </a:r>
            <a:r>
              <a:rPr lang="vi-VN" sz="2600" b="1" dirty="0">
                <a:solidFill>
                  <a:srgbClr val="FFDDA0"/>
                </a:solidFill>
                <a:latin typeface="UTM Avo" panose="02040603050506020204" pitchFamily="18" charset="0"/>
              </a:rPr>
              <a:t> </a:t>
            </a:r>
            <a:r>
              <a:rPr lang="vi-VN" sz="2600" b="1" dirty="0" err="1">
                <a:solidFill>
                  <a:srgbClr val="FFDDA0"/>
                </a:solidFill>
                <a:latin typeface="UTM Avo" panose="02040603050506020204" pitchFamily="18" charset="0"/>
              </a:rPr>
              <a:t>cuộc</a:t>
            </a:r>
            <a:r>
              <a:rPr lang="vi-VN" sz="2600" b="1" dirty="0">
                <a:solidFill>
                  <a:srgbClr val="FFDDA0"/>
                </a:solidFill>
                <a:latin typeface="UTM Avo" panose="02040603050506020204" pitchFamily="18" charset="0"/>
              </a:rPr>
              <a:t> </a:t>
            </a:r>
            <a:r>
              <a:rPr lang="vi-VN" sz="2600" b="1" dirty="0" err="1">
                <a:solidFill>
                  <a:srgbClr val="FFDDA0"/>
                </a:solidFill>
                <a:latin typeface="UTM Avo" panose="02040603050506020204" pitchFamily="18" charset="0"/>
              </a:rPr>
              <a:t>tấn</a:t>
            </a:r>
            <a:r>
              <a:rPr lang="vi-VN" sz="2600" b="1" dirty="0">
                <a:solidFill>
                  <a:srgbClr val="FFDDA0"/>
                </a:solidFill>
                <a:latin typeface="UTM Avo" panose="02040603050506020204" pitchFamily="18" charset="0"/>
              </a:rPr>
              <a:t> công </a:t>
            </a:r>
            <a:r>
              <a:rPr lang="vi-VN" sz="2600" b="1" dirty="0" err="1">
                <a:solidFill>
                  <a:srgbClr val="FFDDA0"/>
                </a:solidFill>
                <a:latin typeface="UTM Avo" panose="02040603050506020204" pitchFamily="18" charset="0"/>
              </a:rPr>
              <a:t>của</a:t>
            </a:r>
            <a:r>
              <a:rPr lang="vi-VN" sz="2600" b="1" dirty="0">
                <a:solidFill>
                  <a:srgbClr val="FFDDA0"/>
                </a:solidFill>
                <a:latin typeface="UTM Avo" panose="02040603050506020204" pitchFamily="18" charset="0"/>
              </a:rPr>
              <a:t> </a:t>
            </a:r>
            <a:r>
              <a:rPr lang="vi-VN" sz="2600" b="1" dirty="0" err="1">
                <a:solidFill>
                  <a:srgbClr val="FFDDA0"/>
                </a:solidFill>
                <a:latin typeface="UTM Avo" panose="02040603050506020204" pitchFamily="18" charset="0"/>
              </a:rPr>
              <a:t>hàng</a:t>
            </a:r>
            <a:r>
              <a:rPr lang="vi-VN" sz="2600" b="1" dirty="0">
                <a:solidFill>
                  <a:srgbClr val="FFDDA0"/>
                </a:solidFill>
                <a:latin typeface="UTM Avo" panose="02040603050506020204" pitchFamily="18" charset="0"/>
              </a:rPr>
              <a:t> </a:t>
            </a:r>
            <a:r>
              <a:rPr lang="vi-VN" sz="2600" b="1" dirty="0" err="1">
                <a:solidFill>
                  <a:srgbClr val="FFDDA0"/>
                </a:solidFill>
                <a:latin typeface="UTM Avo" panose="02040603050506020204" pitchFamily="18" charset="0"/>
              </a:rPr>
              <a:t>vạn</a:t>
            </a:r>
            <a:r>
              <a:rPr lang="vi-VN" sz="2600" b="1" dirty="0">
                <a:solidFill>
                  <a:srgbClr val="FFDDA0"/>
                </a:solidFill>
                <a:latin typeface="UTM Avo" panose="02040603050506020204" pitchFamily="18" charset="0"/>
              </a:rPr>
              <a:t> quân </a:t>
            </a:r>
            <a:r>
              <a:rPr lang="vi-VN" sz="2600" b="1" dirty="0" err="1">
                <a:solidFill>
                  <a:srgbClr val="FFDDA0"/>
                </a:solidFill>
                <a:latin typeface="UTM Avo" panose="02040603050506020204" pitchFamily="18" charset="0"/>
              </a:rPr>
              <a:t>giặc</a:t>
            </a:r>
            <a:r>
              <a:rPr lang="vi-VN" sz="2600" b="1" dirty="0">
                <a:solidFill>
                  <a:srgbClr val="FFDDA0"/>
                </a:solidFill>
                <a:latin typeface="UTM Avo" panose="02040603050506020204" pitchFamily="18" charset="0"/>
              </a:rPr>
              <a:t>, vua tôi </a:t>
            </a:r>
            <a:r>
              <a:rPr lang="vi-VN" sz="2600" b="1" dirty="0" err="1">
                <a:solidFill>
                  <a:srgbClr val="FFDDA0"/>
                </a:solidFill>
                <a:latin typeface="UTM Avo" panose="02040603050506020204" pitchFamily="18" charset="0"/>
              </a:rPr>
              <a:t>nhà</a:t>
            </a:r>
            <a:r>
              <a:rPr lang="vi-VN" sz="2600" b="1" dirty="0">
                <a:solidFill>
                  <a:srgbClr val="FFDDA0"/>
                </a:solidFill>
                <a:latin typeface="UTM Avo" panose="02040603050506020204" pitchFamily="18" charset="0"/>
              </a:rPr>
              <a:t> </a:t>
            </a:r>
            <a:r>
              <a:rPr lang="vi-VN" sz="2600" b="1" dirty="0" err="1">
                <a:solidFill>
                  <a:srgbClr val="FFDDA0"/>
                </a:solidFill>
                <a:latin typeface="UTM Avo" panose="02040603050506020204" pitchFamily="18" charset="0"/>
              </a:rPr>
              <a:t>Trần</a:t>
            </a:r>
            <a:r>
              <a:rPr lang="vi-VN" sz="2600" b="1" dirty="0">
                <a:solidFill>
                  <a:srgbClr val="FFDDA0"/>
                </a:solidFill>
                <a:latin typeface="UTM Avo" panose="02040603050506020204" pitchFamily="18" charset="0"/>
              </a:rPr>
              <a:t> </a:t>
            </a:r>
            <a:r>
              <a:rPr lang="vi-VN" sz="2600" b="1" dirty="0" err="1">
                <a:solidFill>
                  <a:srgbClr val="FFDDA0"/>
                </a:solidFill>
                <a:latin typeface="UTM Avo" panose="02040603050506020204" pitchFamily="18" charset="0"/>
              </a:rPr>
              <a:t>đều</a:t>
            </a:r>
            <a:r>
              <a:rPr lang="vi-VN" sz="2600" b="1" dirty="0">
                <a:solidFill>
                  <a:srgbClr val="FFDDA0"/>
                </a:solidFill>
                <a:latin typeface="UTM Avo" panose="02040603050506020204" pitchFamily="18" charset="0"/>
              </a:rPr>
              <a:t> </a:t>
            </a:r>
            <a:r>
              <a:rPr lang="vi-VN" sz="2600" b="1" dirty="0" err="1">
                <a:solidFill>
                  <a:srgbClr val="FFDDA0"/>
                </a:solidFill>
                <a:latin typeface="UTM Avo" panose="02040603050506020204" pitchFamily="18" charset="0"/>
              </a:rPr>
              <a:t>chủ</a:t>
            </a:r>
            <a:r>
              <a:rPr lang="vi-VN" sz="2600" b="1" dirty="0">
                <a:solidFill>
                  <a:srgbClr val="FFDDA0"/>
                </a:solidFill>
                <a:latin typeface="UTM Avo" panose="02040603050506020204" pitchFamily="18" charset="0"/>
              </a:rPr>
              <a:t> </a:t>
            </a:r>
            <a:r>
              <a:rPr lang="vi-VN" sz="2600" b="1" dirty="0" err="1">
                <a:solidFill>
                  <a:srgbClr val="FFDDA0"/>
                </a:solidFill>
                <a:latin typeface="UTM Avo" panose="02040603050506020204" pitchFamily="18" charset="0"/>
              </a:rPr>
              <a:t>động</a:t>
            </a:r>
            <a:r>
              <a:rPr lang="vi-VN" sz="2600" b="1" dirty="0">
                <a:solidFill>
                  <a:srgbClr val="FFDDA0"/>
                </a:solidFill>
                <a:latin typeface="UTM Avo" panose="02040603050506020204" pitchFamily="18" charset="0"/>
              </a:rPr>
              <a:t> </a:t>
            </a:r>
            <a:r>
              <a:rPr lang="vi-VN" sz="2600" b="1" dirty="0" err="1">
                <a:solidFill>
                  <a:srgbClr val="FFDDA0"/>
                </a:solidFill>
                <a:latin typeface="UTM Avo" panose="02040603050506020204" pitchFamily="18" charset="0"/>
              </a:rPr>
              <a:t>rút</a:t>
            </a:r>
            <a:r>
              <a:rPr lang="vi-VN" sz="2600" b="1" dirty="0">
                <a:solidFill>
                  <a:srgbClr val="FFDDA0"/>
                </a:solidFill>
                <a:latin typeface="UTM Avo" panose="02040603050506020204" pitchFamily="18" charset="0"/>
              </a:rPr>
              <a:t> </a:t>
            </a:r>
            <a:r>
              <a:rPr lang="vi-VN" sz="2600" b="1" dirty="0" err="1">
                <a:solidFill>
                  <a:srgbClr val="FFDDA0"/>
                </a:solidFill>
                <a:latin typeface="UTM Avo" panose="02040603050506020204" pitchFamily="18" charset="0"/>
              </a:rPr>
              <a:t>khỏi</a:t>
            </a:r>
            <a:r>
              <a:rPr lang="vi-VN" sz="2600" b="1" dirty="0">
                <a:solidFill>
                  <a:srgbClr val="FFDDA0"/>
                </a:solidFill>
                <a:latin typeface="UTM Avo" panose="02040603050506020204" pitchFamily="18" charset="0"/>
              </a:rPr>
              <a:t> kinh </a:t>
            </a:r>
            <a:r>
              <a:rPr lang="vi-VN" sz="2600" b="1" dirty="0" err="1">
                <a:solidFill>
                  <a:srgbClr val="FFDDA0"/>
                </a:solidFill>
                <a:latin typeface="UTM Avo" panose="02040603050506020204" pitchFamily="18" charset="0"/>
              </a:rPr>
              <a:t>thành</a:t>
            </a:r>
            <a:r>
              <a:rPr lang="vi-VN" sz="2600" b="1" dirty="0">
                <a:solidFill>
                  <a:srgbClr val="FFDDA0"/>
                </a:solidFill>
                <a:latin typeface="UTM Avo" panose="02040603050506020204" pitchFamily="18" charset="0"/>
              </a:rPr>
              <a:t> Thăng Long. Quân Mông - Nguyên </a:t>
            </a:r>
            <a:r>
              <a:rPr lang="vi-VN" sz="2600" b="1" dirty="0" err="1">
                <a:solidFill>
                  <a:srgbClr val="FFDDA0"/>
                </a:solidFill>
                <a:latin typeface="UTM Avo" panose="02040603050506020204" pitchFamily="18" charset="0"/>
              </a:rPr>
              <a:t>vào</a:t>
            </a:r>
            <a:r>
              <a:rPr lang="vi-VN" sz="2600" b="1" dirty="0">
                <a:solidFill>
                  <a:srgbClr val="FFDDA0"/>
                </a:solidFill>
                <a:latin typeface="UTM Avo" panose="02040603050506020204" pitchFamily="18" charset="0"/>
              </a:rPr>
              <a:t> </a:t>
            </a:r>
            <a:r>
              <a:rPr lang="vi-VN" sz="2600" b="1" dirty="0" err="1">
                <a:solidFill>
                  <a:srgbClr val="FFDDA0"/>
                </a:solidFill>
                <a:latin typeface="UTM Avo" panose="02040603050506020204" pitchFamily="18" charset="0"/>
              </a:rPr>
              <a:t>được</a:t>
            </a:r>
            <a:r>
              <a:rPr lang="vi-VN" sz="2600" b="1" dirty="0">
                <a:solidFill>
                  <a:srgbClr val="FFDDA0"/>
                </a:solidFill>
                <a:latin typeface="UTM Avo" panose="02040603050506020204" pitchFamily="18" charset="0"/>
              </a:rPr>
              <a:t> Thăng Long, nhưng không </a:t>
            </a:r>
            <a:r>
              <a:rPr lang="vi-VN" sz="2600" b="1" dirty="0" err="1">
                <a:solidFill>
                  <a:srgbClr val="FFDDA0"/>
                </a:solidFill>
                <a:latin typeface="UTM Avo" panose="02040603050506020204" pitchFamily="18" charset="0"/>
              </a:rPr>
              <a:t>tìm</a:t>
            </a:r>
            <a:r>
              <a:rPr lang="vi-VN" sz="2600" b="1" dirty="0">
                <a:solidFill>
                  <a:srgbClr val="FFDDA0"/>
                </a:solidFill>
                <a:latin typeface="UTM Avo" panose="02040603050506020204" pitchFamily="18" charset="0"/>
              </a:rPr>
              <a:t> </a:t>
            </a:r>
            <a:r>
              <a:rPr lang="vi-VN" sz="2600" b="1" dirty="0" err="1">
                <a:solidFill>
                  <a:srgbClr val="FFDDA0"/>
                </a:solidFill>
                <a:latin typeface="UTM Avo" panose="02040603050506020204" pitchFamily="18" charset="0"/>
              </a:rPr>
              <a:t>thấy</a:t>
            </a:r>
            <a:r>
              <a:rPr lang="vi-VN" sz="2600" b="1" dirty="0">
                <a:solidFill>
                  <a:srgbClr val="FFDDA0"/>
                </a:solidFill>
                <a:latin typeface="UTM Avo" panose="02040603050506020204" pitchFamily="18" charset="0"/>
              </a:rPr>
              <a:t> </a:t>
            </a:r>
            <a:r>
              <a:rPr lang="vi-VN" sz="2600" b="1" dirty="0" err="1">
                <a:solidFill>
                  <a:srgbClr val="FFDDA0"/>
                </a:solidFill>
                <a:latin typeface="UTM Avo" panose="02040603050506020204" pitchFamily="18" charset="0"/>
              </a:rPr>
              <a:t>một</a:t>
            </a:r>
            <a:r>
              <a:rPr lang="vi-VN" sz="2600" b="1" dirty="0">
                <a:solidFill>
                  <a:srgbClr val="FFDDA0"/>
                </a:solidFill>
                <a:latin typeface="UTM Avo" panose="02040603050506020204" pitchFamily="18" charset="0"/>
              </a:rPr>
              <a:t> </a:t>
            </a:r>
            <a:r>
              <a:rPr lang="vi-VN" sz="2600" b="1" dirty="0" err="1">
                <a:solidFill>
                  <a:srgbClr val="FFDDA0"/>
                </a:solidFill>
                <a:latin typeface="UTM Avo" panose="02040603050506020204" pitchFamily="18" charset="0"/>
              </a:rPr>
              <a:t>bóng</a:t>
            </a:r>
            <a:r>
              <a:rPr lang="vi-VN" sz="2600" b="1" dirty="0">
                <a:solidFill>
                  <a:srgbClr val="FFDDA0"/>
                </a:solidFill>
                <a:latin typeface="UTM Avo" panose="02040603050506020204" pitchFamily="18" charset="0"/>
              </a:rPr>
              <a:t> </a:t>
            </a:r>
            <a:r>
              <a:rPr lang="vi-VN" sz="2600" b="1" dirty="0" err="1">
                <a:solidFill>
                  <a:srgbClr val="FFDDA0"/>
                </a:solidFill>
                <a:latin typeface="UTM Avo" panose="02040603050506020204" pitchFamily="18" charset="0"/>
              </a:rPr>
              <a:t>người</a:t>
            </a:r>
            <a:r>
              <a:rPr lang="vi-VN" sz="2600" b="1" dirty="0">
                <a:solidFill>
                  <a:srgbClr val="FFDDA0"/>
                </a:solidFill>
                <a:latin typeface="UTM Avo" panose="02040603050506020204" pitchFamily="18" charset="0"/>
              </a:rPr>
              <a:t>, </a:t>
            </a:r>
            <a:r>
              <a:rPr lang="vi-VN" sz="2600" b="1" dirty="0" err="1">
                <a:solidFill>
                  <a:srgbClr val="FFDDA0"/>
                </a:solidFill>
                <a:latin typeface="UTM Avo" panose="02040603050506020204" pitchFamily="18" charset="0"/>
              </a:rPr>
              <a:t>một</a:t>
            </a:r>
            <a:r>
              <a:rPr lang="vi-VN" sz="2600" b="1" dirty="0">
                <a:solidFill>
                  <a:srgbClr val="FFDDA0"/>
                </a:solidFill>
                <a:latin typeface="UTM Avo" panose="02040603050506020204" pitchFamily="18" charset="0"/>
              </a:rPr>
              <a:t> </a:t>
            </a:r>
            <a:r>
              <a:rPr lang="vi-VN" sz="2600" b="1" dirty="0" err="1">
                <a:solidFill>
                  <a:srgbClr val="FFDDA0"/>
                </a:solidFill>
                <a:latin typeface="UTM Avo" panose="02040603050506020204" pitchFamily="18" charset="0"/>
              </a:rPr>
              <a:t>chút</a:t>
            </a:r>
            <a:r>
              <a:rPr lang="vi-VN" sz="2600" b="1" dirty="0">
                <a:solidFill>
                  <a:srgbClr val="FFDDA0"/>
                </a:solidFill>
                <a:latin typeface="UTM Avo" panose="02040603050506020204" pitchFamily="18" charset="0"/>
              </a:rPr>
              <a:t> lương ăn. </a:t>
            </a:r>
            <a:r>
              <a:rPr lang="vi-VN" sz="2600" b="1" dirty="0" err="1">
                <a:solidFill>
                  <a:srgbClr val="FFDDA0"/>
                </a:solidFill>
                <a:latin typeface="UTM Avo" panose="02040603050506020204" pitchFamily="18" charset="0"/>
              </a:rPr>
              <a:t>Chúng</a:t>
            </a:r>
            <a:r>
              <a:rPr lang="vi-VN" sz="2600" b="1" dirty="0">
                <a:solidFill>
                  <a:srgbClr val="FFDDA0"/>
                </a:solidFill>
                <a:latin typeface="UTM Avo" panose="02040603050506020204" pitchFamily="18" charset="0"/>
              </a:rPr>
              <a:t> điên </a:t>
            </a:r>
            <a:r>
              <a:rPr lang="vi-VN" sz="2600" b="1" dirty="0" err="1">
                <a:solidFill>
                  <a:srgbClr val="FFDDA0"/>
                </a:solidFill>
                <a:latin typeface="UTM Avo" panose="02040603050506020204" pitchFamily="18" charset="0"/>
              </a:rPr>
              <a:t>cuồng</a:t>
            </a:r>
            <a:r>
              <a:rPr lang="vi-VN" sz="2600" b="1" dirty="0">
                <a:solidFill>
                  <a:srgbClr val="FFDDA0"/>
                </a:solidFill>
                <a:latin typeface="UTM Avo" panose="02040603050506020204" pitchFamily="18" charset="0"/>
              </a:rPr>
              <a:t> </a:t>
            </a:r>
            <a:r>
              <a:rPr lang="vi-VN" sz="2600" b="1" dirty="0" err="1">
                <a:solidFill>
                  <a:srgbClr val="FFDDA0"/>
                </a:solidFill>
                <a:latin typeface="UTM Avo" panose="02040603050506020204" pitchFamily="18" charset="0"/>
              </a:rPr>
              <a:t>phá</a:t>
            </a:r>
            <a:r>
              <a:rPr lang="vi-VN" sz="2600" b="1" dirty="0">
                <a:solidFill>
                  <a:srgbClr val="FFDDA0"/>
                </a:solidFill>
                <a:latin typeface="UTM Avo" panose="02040603050506020204" pitchFamily="18" charset="0"/>
              </a:rPr>
              <a:t> </a:t>
            </a:r>
            <a:r>
              <a:rPr lang="vi-VN" sz="2600" b="1" dirty="0" err="1">
                <a:solidFill>
                  <a:srgbClr val="FFDDA0"/>
                </a:solidFill>
                <a:latin typeface="UTM Avo" panose="02040603050506020204" pitchFamily="18" charset="0"/>
              </a:rPr>
              <a:t>phách</a:t>
            </a:r>
            <a:r>
              <a:rPr lang="vi-VN" sz="2600" b="1" dirty="0">
                <a:solidFill>
                  <a:srgbClr val="FFDDA0"/>
                </a:solidFill>
                <a:latin typeface="UTM Avo" panose="02040603050506020204" pitchFamily="18" charset="0"/>
              </a:rPr>
              <a:t>, nhưng </a:t>
            </a:r>
            <a:r>
              <a:rPr lang="vi-VN" sz="2600" b="1" dirty="0" err="1">
                <a:solidFill>
                  <a:srgbClr val="FFDDA0"/>
                </a:solidFill>
                <a:latin typeface="UTM Avo" panose="02040603050506020204" pitchFamily="18" charset="0"/>
              </a:rPr>
              <a:t>chỉ</a:t>
            </a:r>
            <a:r>
              <a:rPr lang="vi-VN" sz="2600" b="1" dirty="0">
                <a:solidFill>
                  <a:srgbClr val="FFDDA0"/>
                </a:solidFill>
                <a:latin typeface="UTM Avo" panose="02040603050506020204" pitchFamily="18" charset="0"/>
              </a:rPr>
              <a:t> thêm </a:t>
            </a:r>
            <a:r>
              <a:rPr lang="vi-VN" sz="2600" b="1" dirty="0" err="1">
                <a:solidFill>
                  <a:srgbClr val="FFDDA0"/>
                </a:solidFill>
                <a:latin typeface="UTM Avo" panose="02040603050506020204" pitchFamily="18" charset="0"/>
              </a:rPr>
              <a:t>một</a:t>
            </a:r>
            <a:r>
              <a:rPr lang="vi-VN" sz="2600" b="1" dirty="0">
                <a:solidFill>
                  <a:srgbClr val="FFDDA0"/>
                </a:solidFill>
                <a:latin typeface="UTM Avo" panose="02040603050506020204" pitchFamily="18" charset="0"/>
              </a:rPr>
              <a:t> </a:t>
            </a:r>
            <a:r>
              <a:rPr lang="vi-VN" sz="2600" b="1" dirty="0" err="1">
                <a:solidFill>
                  <a:srgbClr val="FFDDA0"/>
                </a:solidFill>
                <a:latin typeface="UTM Avo" panose="02040603050506020204" pitchFamily="18" charset="0"/>
              </a:rPr>
              <a:t>mỏi</a:t>
            </a:r>
            <a:r>
              <a:rPr lang="vi-VN" sz="2600" b="1" dirty="0">
                <a:solidFill>
                  <a:srgbClr val="FFDDA0"/>
                </a:solidFill>
                <a:latin typeface="UTM Avo" panose="02040603050506020204" pitchFamily="18" charset="0"/>
              </a:rPr>
              <a:t> </a:t>
            </a:r>
            <a:r>
              <a:rPr lang="vi-VN" sz="2600" b="1" dirty="0" err="1">
                <a:solidFill>
                  <a:srgbClr val="FFDDA0"/>
                </a:solidFill>
                <a:latin typeface="UTM Avo" panose="02040603050506020204" pitchFamily="18" charset="0"/>
              </a:rPr>
              <a:t>và</a:t>
            </a:r>
            <a:r>
              <a:rPr lang="vi-VN" sz="2600" b="1" dirty="0">
                <a:solidFill>
                  <a:srgbClr val="FFDDA0"/>
                </a:solidFill>
                <a:latin typeface="UTM Avo" panose="02040603050506020204" pitchFamily="18" charset="0"/>
              </a:rPr>
              <a:t> </a:t>
            </a:r>
            <a:r>
              <a:rPr lang="vi-VN" sz="2600" b="1" dirty="0" err="1">
                <a:solidFill>
                  <a:srgbClr val="FFDDA0"/>
                </a:solidFill>
                <a:latin typeface="UTM Avo" panose="02040603050506020204" pitchFamily="18" charset="0"/>
              </a:rPr>
              <a:t>đói</a:t>
            </a:r>
            <a:r>
              <a:rPr lang="vi-VN" sz="2600" b="1" dirty="0">
                <a:solidFill>
                  <a:srgbClr val="FFDDA0"/>
                </a:solidFill>
                <a:latin typeface="UTM Avo" panose="02040603050506020204" pitchFamily="18" charset="0"/>
              </a:rPr>
              <a:t> </a:t>
            </a:r>
            <a:r>
              <a:rPr lang="vi-VN" sz="2600" b="1" dirty="0" err="1">
                <a:solidFill>
                  <a:srgbClr val="FFDDA0"/>
                </a:solidFill>
                <a:latin typeface="UTM Avo" panose="02040603050506020204" pitchFamily="18" charset="0"/>
              </a:rPr>
              <a:t>khát</a:t>
            </a:r>
            <a:r>
              <a:rPr lang="vi-VN" sz="2600" b="1" dirty="0">
                <a:solidFill>
                  <a:srgbClr val="FFDDA0"/>
                </a:solidFill>
                <a:latin typeface="UTM Avo" panose="02040603050506020204" pitchFamily="18" charset="0"/>
              </a:rPr>
              <a:t>.</a:t>
            </a:r>
          </a:p>
          <a:p>
            <a:pPr algn="just"/>
            <a:endParaRPr lang="vi-VN" dirty="0"/>
          </a:p>
        </p:txBody>
      </p:sp>
      <p:grpSp>
        <p:nvGrpSpPr>
          <p:cNvPr id="6" name="Group 5"/>
          <p:cNvGrpSpPr/>
          <p:nvPr/>
        </p:nvGrpSpPr>
        <p:grpSpPr>
          <a:xfrm>
            <a:off x="1162229" y="4902252"/>
            <a:ext cx="9833965" cy="1068917"/>
            <a:chOff x="1162229" y="4902252"/>
            <a:chExt cx="9833965" cy="1068917"/>
          </a:xfrm>
        </p:grpSpPr>
        <p:sp>
          <p:nvSpPr>
            <p:cNvPr id="11" name="矩形: 圆角 10">
              <a:extLst>
                <a:ext uri="{FF2B5EF4-FFF2-40B4-BE49-F238E27FC236}">
                  <a16:creationId xmlns:a16="http://schemas.microsoft.com/office/drawing/2014/main" id="{032EFA0B-4897-4776-B18E-D683EDEAC2E5}"/>
                </a:ext>
              </a:extLst>
            </p:cNvPr>
            <p:cNvSpPr/>
            <p:nvPr/>
          </p:nvSpPr>
          <p:spPr bwMode="auto">
            <a:xfrm>
              <a:off x="1162229" y="4902252"/>
              <a:ext cx="9833965" cy="1068917"/>
            </a:xfrm>
            <a:prstGeom prst="roundRect">
              <a:avLst>
                <a:gd name="adj" fmla="val 6453"/>
              </a:avLst>
            </a:prstGeom>
            <a:gradFill>
              <a:gsLst>
                <a:gs pos="18000">
                  <a:srgbClr val="F5A967"/>
                </a:gs>
                <a:gs pos="76000">
                  <a:srgbClr val="FEF3BA"/>
                </a:gs>
              </a:gsLst>
              <a:lin ang="2700000" scaled="0"/>
            </a:gra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/>
            </a:bodyPr>
            <a:lstStyle/>
            <a:p>
              <a:pPr algn="ctr"/>
              <a:endParaRPr lang="zh-CN" altLang="en-US" sz="2000" b="1" dirty="0">
                <a:solidFill>
                  <a:srgbClr val="760B05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558577" y="5142093"/>
              <a:ext cx="87206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err="1">
                  <a:effectLst>
                    <a:reflection blurRad="6350" stA="55000" endA="300" endPos="45500" dir="5400000" sy="-100000" algn="bl" rotWithShape="0"/>
                  </a:effectLst>
                  <a:latin typeface="UTM Avo" panose="02040603050506020204" pitchFamily="18" charset="0"/>
                </a:rPr>
                <a:t>Kế</a:t>
              </a:r>
              <a:r>
                <a:rPr lang="en-US" sz="3600" b="1" dirty="0">
                  <a:effectLst>
                    <a:reflection blurRad="6350" stA="55000" endA="300" endPos="45500" dir="5400000" sy="-100000" algn="bl" rotWithShape="0"/>
                  </a:effectLst>
                  <a:latin typeface="UTM Avo" panose="02040603050506020204" pitchFamily="18" charset="0"/>
                </a:rPr>
                <a:t> </a:t>
              </a:r>
              <a:r>
                <a:rPr lang="en-US" sz="3600" b="1" dirty="0" err="1">
                  <a:effectLst>
                    <a:reflection blurRad="6350" stA="55000" endA="300" endPos="45500" dir="5400000" sy="-100000" algn="bl" rotWithShape="0"/>
                  </a:effectLst>
                  <a:latin typeface="UTM Avo" panose="02040603050506020204" pitchFamily="18" charset="0"/>
                </a:rPr>
                <a:t>sách</a:t>
              </a:r>
              <a:r>
                <a:rPr lang="en-US" sz="3600" b="1" dirty="0">
                  <a:effectLst>
                    <a:reflection blurRad="6350" stA="55000" endA="300" endPos="45500" dir="5400000" sy="-100000" algn="bl" rotWithShape="0"/>
                  </a:effectLst>
                  <a:latin typeface="UTM Avo" panose="02040603050506020204" pitchFamily="18" charset="0"/>
                </a:rPr>
                <a:t>: VƯỜN KHÔNG NHÀ TRỐNG</a:t>
              </a:r>
              <a:endParaRPr lang="vi-VN" sz="3600" b="1" dirty="0">
                <a:effectLst>
                  <a:reflection blurRad="6350" stA="55000" endA="300" endPos="45500" dir="5400000" sy="-100000" algn="bl" rotWithShape="0"/>
                </a:effectLst>
              </a:endParaRPr>
            </a:p>
          </p:txBody>
        </p:sp>
      </p:grpSp>
      <p:cxnSp>
        <p:nvCxnSpPr>
          <p:cNvPr id="9" name="Straight Connector 8"/>
          <p:cNvCxnSpPr/>
          <p:nvPr/>
        </p:nvCxnSpPr>
        <p:spPr>
          <a:xfrm>
            <a:off x="2641602" y="2946400"/>
            <a:ext cx="8131041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524711" y="3352800"/>
            <a:ext cx="333515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图片 16">
            <a:extLst>
              <a:ext uri="{FF2B5EF4-FFF2-40B4-BE49-F238E27FC236}">
                <a16:creationId xmlns:a16="http://schemas.microsoft.com/office/drawing/2014/main" id="{0023D0A2-2C06-4A06-A3FD-61BD6791AE9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1900" y="4070402"/>
            <a:ext cx="2070100" cy="207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917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2" grpId="0" animBg="1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92732" y="5935563"/>
            <a:ext cx="53165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Nhà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Trần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thực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hiện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Kế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hoạch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: “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Vườn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không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nhà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trống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”</a:t>
            </a:r>
            <a:endParaRPr lang="vi-VN" sz="2400" b="1" dirty="0">
              <a:solidFill>
                <a:schemeClr val="bg1"/>
              </a:solidFill>
            </a:endParaRPr>
          </a:p>
        </p:txBody>
      </p:sp>
      <p:pic>
        <p:nvPicPr>
          <p:cNvPr id="2" name="Nhà Trần thực hiện kế hoạch -vườn không nhà trốn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3427" y="121249"/>
            <a:ext cx="10164416" cy="5713021"/>
          </a:xfrm>
          <a:prstGeom prst="rect">
            <a:avLst/>
          </a:prstGeom>
          <a:ln w="63500" cap="sq">
            <a:solidFill>
              <a:srgbClr val="FFFFFF"/>
            </a:solidFill>
            <a:prstDash val="solid"/>
            <a:miter lim="800000"/>
          </a:ln>
          <a:effectLst/>
          <a:scene3d>
            <a:camera prst="orthographicFront"/>
            <a:lightRig rig="soft" dir="t"/>
          </a:scene3d>
          <a:sp3d contourW="6350">
            <a:contourClr>
              <a:srgbClr val="000000"/>
            </a:contourClr>
          </a:sp3d>
        </p:spPr>
      </p:pic>
    </p:spTree>
    <p:extLst>
      <p:ext uri="{BB962C8B-B14F-4D97-AF65-F5344CB8AC3E}">
        <p14:creationId xmlns:p14="http://schemas.microsoft.com/office/powerpoint/2010/main" val="24703106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9">
            <a:extLst>
              <a:ext uri="{FF2B5EF4-FFF2-40B4-BE49-F238E27FC236}">
                <a16:creationId xmlns:a16="http://schemas.microsoft.com/office/drawing/2014/main" id="{C187B5B3-B284-4736-9E09-E90EA6DF15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8191" y="-869292"/>
            <a:ext cx="9248773" cy="356169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846573" y="396446"/>
            <a:ext cx="67320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200" b="1" dirty="0">
                <a:solidFill>
                  <a:srgbClr val="FFDDA0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Việc quân dân nhà Trần ba lần rút quân khỏi Thăng Long là ĐÚNG hay SAI? </a:t>
            </a:r>
            <a:endParaRPr lang="vi-VN" sz="4000" b="1" dirty="0">
              <a:solidFill>
                <a:srgbClr val="FFDDA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5804" y="3715469"/>
            <a:ext cx="27414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n>
                  <a:solidFill>
                    <a:srgbClr val="FFDDA0"/>
                  </a:solidFill>
                </a:ln>
                <a:solidFill>
                  <a:srgbClr val="DD701E"/>
                </a:solidFill>
                <a:latin typeface="UTM Avo" panose="02040603050506020204" pitchFamily="18" charset="0"/>
              </a:rPr>
              <a:t>ĐÚNG</a:t>
            </a:r>
            <a:endParaRPr lang="vi-VN" sz="4000" b="1" dirty="0">
              <a:ln>
                <a:solidFill>
                  <a:srgbClr val="FFDDA0"/>
                </a:solidFill>
              </a:ln>
              <a:solidFill>
                <a:srgbClr val="DD701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89867" y="2692400"/>
            <a:ext cx="7110227" cy="1077218"/>
          </a:xfrm>
          <a:prstGeom prst="rect">
            <a:avLst/>
          </a:prstGeom>
          <a:solidFill>
            <a:srgbClr val="FAFAFA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Khi</a:t>
            </a:r>
            <a:r>
              <a:rPr lang="en-US" sz="3200" b="1" dirty="0">
                <a:solidFill>
                  <a:srgbClr val="2C706F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giặc</a:t>
            </a:r>
            <a:r>
              <a:rPr lang="en-US" sz="3200" b="1" dirty="0">
                <a:solidFill>
                  <a:srgbClr val="2C706F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mạnh</a:t>
            </a:r>
            <a:r>
              <a:rPr lang="en-US" sz="3200" b="1" dirty="0">
                <a:solidFill>
                  <a:srgbClr val="2C706F"/>
                </a:solidFill>
                <a:latin typeface="UTM Avo" panose="02040603050506020204" pitchFamily="18" charset="0"/>
              </a:rPr>
              <a:t>, </a:t>
            </a:r>
            <a:r>
              <a:rPr lang="en-US" sz="32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rút</a:t>
            </a:r>
            <a:r>
              <a:rPr lang="en-US" sz="3200" b="1" dirty="0">
                <a:solidFill>
                  <a:srgbClr val="2C706F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quân</a:t>
            </a:r>
            <a:r>
              <a:rPr lang="en-US" sz="3200" b="1" dirty="0">
                <a:solidFill>
                  <a:srgbClr val="2C706F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để</a:t>
            </a:r>
            <a:r>
              <a:rPr lang="en-US" sz="3200" b="1" dirty="0">
                <a:solidFill>
                  <a:srgbClr val="2C706F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kéo</a:t>
            </a:r>
            <a:r>
              <a:rPr lang="en-US" sz="3200" b="1" dirty="0">
                <a:solidFill>
                  <a:srgbClr val="2C706F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dài</a:t>
            </a:r>
            <a:r>
              <a:rPr lang="en-US" sz="3200" b="1" dirty="0">
                <a:solidFill>
                  <a:srgbClr val="2C706F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thời</a:t>
            </a:r>
            <a:r>
              <a:rPr lang="en-US" sz="3200" b="1" dirty="0">
                <a:solidFill>
                  <a:srgbClr val="2C706F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gian</a:t>
            </a:r>
            <a:endParaRPr lang="vi-VN" sz="3200" b="1" dirty="0">
              <a:solidFill>
                <a:srgbClr val="2C706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89866" y="5350300"/>
            <a:ext cx="7110227" cy="584775"/>
          </a:xfrm>
          <a:prstGeom prst="rect">
            <a:avLst/>
          </a:prstGeom>
          <a:solidFill>
            <a:srgbClr val="FAFAFA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Khi</a:t>
            </a:r>
            <a:r>
              <a:rPr lang="en-US" sz="3200" b="1" dirty="0">
                <a:solidFill>
                  <a:srgbClr val="2C706F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giặc</a:t>
            </a:r>
            <a:r>
              <a:rPr lang="en-US" sz="3200" b="1" dirty="0">
                <a:solidFill>
                  <a:srgbClr val="2C706F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yếu</a:t>
            </a:r>
            <a:r>
              <a:rPr lang="en-US" sz="3200" b="1" dirty="0">
                <a:solidFill>
                  <a:srgbClr val="2C706F"/>
                </a:solidFill>
                <a:latin typeface="UTM Avo" panose="02040603050506020204" pitchFamily="18" charset="0"/>
              </a:rPr>
              <a:t>, </a:t>
            </a:r>
            <a:r>
              <a:rPr lang="en-US" sz="32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quân</a:t>
            </a:r>
            <a:r>
              <a:rPr lang="en-US" sz="3200" b="1" dirty="0">
                <a:solidFill>
                  <a:srgbClr val="2C706F"/>
                </a:solidFill>
                <a:latin typeface="UTM Avo" panose="02040603050506020204" pitchFamily="18" charset="0"/>
              </a:rPr>
              <a:t> ta </a:t>
            </a:r>
            <a:r>
              <a:rPr lang="en-US" sz="32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tấn</a:t>
            </a:r>
            <a:r>
              <a:rPr lang="en-US" sz="3200" b="1" dirty="0">
                <a:solidFill>
                  <a:srgbClr val="2C706F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công</a:t>
            </a:r>
            <a:endParaRPr lang="vi-VN" sz="3200" b="1" dirty="0">
              <a:solidFill>
                <a:srgbClr val="2C706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89866" y="4021350"/>
            <a:ext cx="7110227" cy="1077218"/>
          </a:xfrm>
          <a:prstGeom prst="rect">
            <a:avLst/>
          </a:prstGeom>
          <a:solidFill>
            <a:srgbClr val="FAFAFA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Giặc</a:t>
            </a:r>
            <a:r>
              <a:rPr lang="en-US" sz="3200" b="1" dirty="0">
                <a:solidFill>
                  <a:srgbClr val="2C706F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bị</a:t>
            </a:r>
            <a:r>
              <a:rPr lang="en-US" sz="3200" b="1" dirty="0">
                <a:solidFill>
                  <a:srgbClr val="2C706F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đói</a:t>
            </a:r>
            <a:r>
              <a:rPr lang="en-US" sz="3200" b="1" dirty="0">
                <a:solidFill>
                  <a:srgbClr val="2C706F"/>
                </a:solidFill>
                <a:latin typeface="UTM Avo" panose="02040603050506020204" pitchFamily="18" charset="0"/>
              </a:rPr>
              <a:t>, </a:t>
            </a:r>
            <a:r>
              <a:rPr lang="en-US" sz="32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thiếu</a:t>
            </a:r>
            <a:r>
              <a:rPr lang="en-US" sz="3200" b="1" dirty="0">
                <a:solidFill>
                  <a:srgbClr val="2C706F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lương</a:t>
            </a:r>
            <a:r>
              <a:rPr lang="en-US" sz="3200" b="1" dirty="0">
                <a:solidFill>
                  <a:srgbClr val="2C706F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thực</a:t>
            </a:r>
            <a:r>
              <a:rPr lang="en-US" sz="3200" b="1" dirty="0">
                <a:solidFill>
                  <a:srgbClr val="2C706F"/>
                </a:solidFill>
                <a:latin typeface="UTM Avo" panose="02040603050506020204" pitchFamily="18" charset="0"/>
              </a:rPr>
              <a:t>, </a:t>
            </a:r>
            <a:r>
              <a:rPr lang="en-US" sz="32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tinh</a:t>
            </a:r>
            <a:r>
              <a:rPr lang="en-US" sz="3200" b="1" dirty="0">
                <a:solidFill>
                  <a:srgbClr val="2C706F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thần</a:t>
            </a:r>
            <a:r>
              <a:rPr lang="en-US" sz="3200" b="1" dirty="0">
                <a:solidFill>
                  <a:srgbClr val="2C706F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giảm</a:t>
            </a:r>
            <a:r>
              <a:rPr lang="en-US" sz="3200" b="1" dirty="0">
                <a:solidFill>
                  <a:srgbClr val="2C706F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sút</a:t>
            </a:r>
            <a:endParaRPr lang="vi-VN" sz="3200" b="1" dirty="0">
              <a:solidFill>
                <a:srgbClr val="2C706F"/>
              </a:solidFill>
            </a:endParaRPr>
          </a:p>
        </p:txBody>
      </p:sp>
      <p:cxnSp>
        <p:nvCxnSpPr>
          <p:cNvPr id="9" name="Straight Arrow Connector 8"/>
          <p:cNvCxnSpPr>
            <a:endCxn id="5" idx="1"/>
          </p:cNvCxnSpPr>
          <p:nvPr/>
        </p:nvCxnSpPr>
        <p:spPr>
          <a:xfrm flipV="1">
            <a:off x="2421467" y="3231009"/>
            <a:ext cx="1168400" cy="869795"/>
          </a:xfrm>
          <a:prstGeom prst="straightConnector1">
            <a:avLst/>
          </a:prstGeom>
          <a:ln w="57150">
            <a:solidFill>
              <a:srgbClr val="DD701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endCxn id="7" idx="1"/>
          </p:cNvCxnSpPr>
          <p:nvPr/>
        </p:nvCxnSpPr>
        <p:spPr>
          <a:xfrm>
            <a:off x="2421467" y="4100804"/>
            <a:ext cx="1168399" cy="459155"/>
          </a:xfrm>
          <a:prstGeom prst="straightConnector1">
            <a:avLst/>
          </a:prstGeom>
          <a:ln w="57150">
            <a:solidFill>
              <a:srgbClr val="DD701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2421467" y="4074056"/>
            <a:ext cx="1031529" cy="1568631"/>
          </a:xfrm>
          <a:prstGeom prst="straightConnector1">
            <a:avLst/>
          </a:prstGeom>
          <a:ln w="57150">
            <a:solidFill>
              <a:srgbClr val="DD701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65156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 animBg="1"/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>
            <a:extLst>
              <a:ext uri="{FF2B5EF4-FFF2-40B4-BE49-F238E27FC236}">
                <a16:creationId xmlns:a16="http://schemas.microsoft.com/office/drawing/2014/main" id="{007D0616-0A7E-4545-9840-61CE46DB4798}"/>
              </a:ext>
            </a:extLst>
          </p:cNvPr>
          <p:cNvGrpSpPr/>
          <p:nvPr/>
        </p:nvGrpSpPr>
        <p:grpSpPr>
          <a:xfrm>
            <a:off x="354509" y="464056"/>
            <a:ext cx="966292" cy="480045"/>
            <a:chOff x="1131084" y="646096"/>
            <a:chExt cx="1235859" cy="613963"/>
          </a:xfrm>
        </p:grpSpPr>
        <p:pic>
          <p:nvPicPr>
            <p:cNvPr id="33" name="图片 32">
              <a:extLst>
                <a:ext uri="{FF2B5EF4-FFF2-40B4-BE49-F238E27FC236}">
                  <a16:creationId xmlns:a16="http://schemas.microsoft.com/office/drawing/2014/main" id="{8679A70C-5D63-4749-BEFC-9090ABDA48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1084" y="646096"/>
              <a:ext cx="1100137" cy="393545"/>
            </a:xfrm>
            <a:prstGeom prst="rect">
              <a:avLst/>
            </a:prstGeom>
          </p:spPr>
        </p:pic>
        <p:pic>
          <p:nvPicPr>
            <p:cNvPr id="34" name="图片 33">
              <a:extLst>
                <a:ext uri="{FF2B5EF4-FFF2-40B4-BE49-F238E27FC236}">
                  <a16:creationId xmlns:a16="http://schemas.microsoft.com/office/drawing/2014/main" id="{80DAA806-31E8-4265-8EE0-4277EBC2AC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61326" y="1114961"/>
              <a:ext cx="405617" cy="145098"/>
            </a:xfrm>
            <a:prstGeom prst="rect">
              <a:avLst/>
            </a:prstGeom>
          </p:spPr>
        </p:pic>
      </p:grpSp>
      <p:sp>
        <p:nvSpPr>
          <p:cNvPr id="35" name="文本框 34">
            <a:extLst>
              <a:ext uri="{FF2B5EF4-FFF2-40B4-BE49-F238E27FC236}">
                <a16:creationId xmlns:a16="http://schemas.microsoft.com/office/drawing/2014/main" id="{63D2AE01-2A2B-45C4-94B2-D01C4894F0DB}"/>
              </a:ext>
            </a:extLst>
          </p:cNvPr>
          <p:cNvSpPr txBox="1"/>
          <p:nvPr/>
        </p:nvSpPr>
        <p:spPr>
          <a:xfrm>
            <a:off x="837131" y="657839"/>
            <a:ext cx="10756471" cy="76944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zh-CN"/>
            </a:defPPr>
            <a:lvl1pPr algn="ctr">
              <a:defRPr sz="2800">
                <a:gradFill>
                  <a:gsLst>
                    <a:gs pos="18000">
                      <a:srgbClr val="F5A967"/>
                    </a:gs>
                    <a:gs pos="76000">
                      <a:srgbClr val="FEF3BA"/>
                    </a:gs>
                  </a:gsLst>
                  <a:lin ang="2700000" scaled="0"/>
                </a:gradFill>
                <a:latin typeface="字魂50号-白鸽天行体" panose="00000500000000000000" pitchFamily="2" charset="-122"/>
                <a:ea typeface="字魂50号-白鸽天行体" panose="00000500000000000000" pitchFamily="2" charset="-122"/>
              </a:defRPr>
            </a:lvl1pPr>
          </a:lstStyle>
          <a:p>
            <a:r>
              <a:rPr lang="en-US" altLang="zh-CN" sz="4400" b="1" dirty="0" err="1">
                <a:latin typeface="UTM Avo" panose="02040603050506020204" pitchFamily="18" charset="0"/>
              </a:rPr>
              <a:t>Kết</a:t>
            </a:r>
            <a:r>
              <a:rPr lang="en-US" altLang="zh-CN" sz="4400" b="1" dirty="0">
                <a:latin typeface="UTM Avo" panose="02040603050506020204" pitchFamily="18" charset="0"/>
              </a:rPr>
              <a:t> </a:t>
            </a:r>
            <a:r>
              <a:rPr lang="en-US" altLang="zh-CN" sz="4400" b="1" dirty="0" err="1">
                <a:latin typeface="UTM Avo" panose="02040603050506020204" pitchFamily="18" charset="0"/>
              </a:rPr>
              <a:t>quả</a:t>
            </a:r>
            <a:r>
              <a:rPr lang="en-US" altLang="zh-CN" sz="4400" b="1" dirty="0">
                <a:latin typeface="UTM Avo" panose="02040603050506020204" pitchFamily="18" charset="0"/>
              </a:rPr>
              <a:t> </a:t>
            </a:r>
            <a:r>
              <a:rPr lang="en-US" altLang="zh-CN" sz="4400" b="1" dirty="0" err="1">
                <a:latin typeface="UTM Avo" panose="02040603050506020204" pitchFamily="18" charset="0"/>
              </a:rPr>
              <a:t>các</a:t>
            </a:r>
            <a:r>
              <a:rPr lang="en-US" altLang="zh-CN" sz="4400" b="1" dirty="0">
                <a:latin typeface="UTM Avo" panose="02040603050506020204" pitchFamily="18" charset="0"/>
              </a:rPr>
              <a:t> </a:t>
            </a:r>
            <a:r>
              <a:rPr lang="en-US" altLang="zh-CN" sz="4400" b="1" dirty="0" err="1">
                <a:latin typeface="UTM Avo" panose="02040603050506020204" pitchFamily="18" charset="0"/>
              </a:rPr>
              <a:t>trận</a:t>
            </a:r>
            <a:r>
              <a:rPr lang="en-US" altLang="zh-CN" sz="4400" b="1" dirty="0">
                <a:latin typeface="UTM Avo" panose="02040603050506020204" pitchFamily="18" charset="0"/>
              </a:rPr>
              <a:t> </a:t>
            </a:r>
            <a:r>
              <a:rPr lang="en-US" altLang="zh-CN" sz="4400" b="1" dirty="0" err="1">
                <a:latin typeface="UTM Avo" panose="02040603050506020204" pitchFamily="18" charset="0"/>
              </a:rPr>
              <a:t>đánh</a:t>
            </a:r>
            <a:r>
              <a:rPr lang="en-US" altLang="zh-CN" sz="4400" b="1" dirty="0">
                <a:latin typeface="UTM Avo" panose="02040603050506020204" pitchFamily="18" charset="0"/>
              </a:rPr>
              <a:t> </a:t>
            </a:r>
            <a:r>
              <a:rPr lang="en-US" altLang="zh-CN" sz="4400" b="1" dirty="0" err="1">
                <a:latin typeface="UTM Avo" panose="02040603050506020204" pitchFamily="18" charset="0"/>
              </a:rPr>
              <a:t>như</a:t>
            </a:r>
            <a:r>
              <a:rPr lang="en-US" altLang="zh-CN" sz="4400" b="1" dirty="0">
                <a:latin typeface="UTM Avo" panose="02040603050506020204" pitchFamily="18" charset="0"/>
              </a:rPr>
              <a:t> </a:t>
            </a:r>
            <a:r>
              <a:rPr lang="en-US" altLang="zh-CN" sz="4400" b="1" dirty="0" err="1">
                <a:latin typeface="UTM Avo" panose="02040603050506020204" pitchFamily="18" charset="0"/>
              </a:rPr>
              <a:t>thế</a:t>
            </a:r>
            <a:r>
              <a:rPr lang="en-US" altLang="zh-CN" sz="4400" b="1" dirty="0">
                <a:latin typeface="UTM Avo" panose="02040603050506020204" pitchFamily="18" charset="0"/>
              </a:rPr>
              <a:t> </a:t>
            </a:r>
            <a:r>
              <a:rPr lang="en-US" altLang="zh-CN" sz="4400" b="1" dirty="0" err="1">
                <a:latin typeface="UTM Avo" panose="02040603050506020204" pitchFamily="18" charset="0"/>
              </a:rPr>
              <a:t>nào</a:t>
            </a:r>
            <a:r>
              <a:rPr lang="en-US" altLang="zh-CN" sz="4400" b="1" dirty="0">
                <a:latin typeface="UTM Avo" panose="02040603050506020204" pitchFamily="18" charset="0"/>
              </a:rPr>
              <a:t>?</a:t>
            </a:r>
            <a:endParaRPr lang="zh-CN" altLang="en-US" sz="4400" b="1" dirty="0">
              <a:latin typeface="UTM Avo" panose="02040603050506020204" pitchFamily="18" charset="0"/>
            </a:endParaRPr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9D79CD0C-65ED-4F1D-97CC-850F967F615B}"/>
              </a:ext>
            </a:extLst>
          </p:cNvPr>
          <p:cNvSpPr/>
          <p:nvPr/>
        </p:nvSpPr>
        <p:spPr bwMode="auto">
          <a:xfrm>
            <a:off x="778933" y="2082800"/>
            <a:ext cx="2897102" cy="2832100"/>
          </a:xfrm>
          <a:prstGeom prst="ellipse">
            <a:avLst/>
          </a:prstGeom>
          <a:gradFill>
            <a:gsLst>
              <a:gs pos="18000">
                <a:srgbClr val="F5A967"/>
              </a:gs>
              <a:gs pos="76000">
                <a:srgbClr val="FEF3BA"/>
              </a:gs>
            </a:gsLst>
            <a:lin ang="2700000" scaled="0"/>
          </a:gra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zh-CN" altLang="en-US" sz="2000" b="1" dirty="0">
              <a:solidFill>
                <a:srgbClr val="760B05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16" name="椭圆 15">
            <a:extLst>
              <a:ext uri="{FF2B5EF4-FFF2-40B4-BE49-F238E27FC236}">
                <a16:creationId xmlns:a16="http://schemas.microsoft.com/office/drawing/2014/main" id="{8AE3D6FF-F505-4E07-A8E8-70C288419A27}"/>
              </a:ext>
            </a:extLst>
          </p:cNvPr>
          <p:cNvSpPr/>
          <p:nvPr/>
        </p:nvSpPr>
        <p:spPr bwMode="auto">
          <a:xfrm>
            <a:off x="4640221" y="2187196"/>
            <a:ext cx="2897102" cy="2832100"/>
          </a:xfrm>
          <a:prstGeom prst="ellipse">
            <a:avLst/>
          </a:prstGeom>
          <a:gradFill>
            <a:gsLst>
              <a:gs pos="18000">
                <a:srgbClr val="F5A967"/>
              </a:gs>
              <a:gs pos="76000">
                <a:srgbClr val="FEF3BA"/>
              </a:gs>
            </a:gsLst>
            <a:lin ang="2700000" scaled="0"/>
          </a:gra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zh-CN" altLang="en-US" sz="2000" b="1" dirty="0">
              <a:solidFill>
                <a:srgbClr val="760B05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3568346B-E6E4-44F9-920C-E22B75C52DDF}"/>
              </a:ext>
            </a:extLst>
          </p:cNvPr>
          <p:cNvSpPr txBox="1"/>
          <p:nvPr/>
        </p:nvSpPr>
        <p:spPr>
          <a:xfrm>
            <a:off x="1289930" y="5019296"/>
            <a:ext cx="1903779" cy="7231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hangingPunct="0">
              <a:lnSpc>
                <a:spcPct val="150000"/>
              </a:lnSpc>
            </a:pPr>
            <a:r>
              <a:rPr lang="en-US" altLang="zh-CN" sz="3600" b="1" dirty="0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LẦN 1</a:t>
            </a:r>
            <a:endParaRPr lang="zh-CN" altLang="en-US" sz="3600" b="1" dirty="0">
              <a:solidFill>
                <a:srgbClr val="FFF2D8"/>
              </a:solidFill>
              <a:latin typeface="UTM Avo" panose="02040603050506020204" pitchFamily="18" charset="0"/>
              <a:ea typeface="思源黑体 CN Medium" panose="020B0600000000000000" pitchFamily="34" charset="-122"/>
              <a:cs typeface="+mn-ea"/>
              <a:sym typeface="+mn-lt"/>
            </a:endParaRP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742C0055-D850-4287-AA75-AB2475AB967F}"/>
              </a:ext>
            </a:extLst>
          </p:cNvPr>
          <p:cNvGrpSpPr/>
          <p:nvPr/>
        </p:nvGrpSpPr>
        <p:grpSpPr>
          <a:xfrm>
            <a:off x="6050269" y="6167174"/>
            <a:ext cx="1141330" cy="165100"/>
            <a:chOff x="5867400" y="6146800"/>
            <a:chExt cx="504825" cy="73025"/>
          </a:xfrm>
        </p:grpSpPr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EF78629E-F6A1-4241-993D-A5E5D30BE1D2}"/>
                </a:ext>
              </a:extLst>
            </p:cNvPr>
            <p:cNvSpPr/>
            <p:nvPr/>
          </p:nvSpPr>
          <p:spPr bwMode="auto">
            <a:xfrm>
              <a:off x="5867400" y="6146800"/>
              <a:ext cx="73025" cy="73025"/>
            </a:xfrm>
            <a:prstGeom prst="ellipse">
              <a:avLst/>
            </a:prstGeom>
            <a:gradFill>
              <a:gsLst>
                <a:gs pos="18000">
                  <a:srgbClr val="F5A967"/>
                </a:gs>
                <a:gs pos="76000">
                  <a:srgbClr val="FEF3BA"/>
                </a:gs>
              </a:gsLst>
              <a:lin ang="2700000" scaled="0"/>
            </a:gra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pPr algn="ctr"/>
              <a:endParaRPr lang="zh-CN" altLang="en-US" sz="2000" b="1" dirty="0">
                <a:solidFill>
                  <a:srgbClr val="760B05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25" name="椭圆 24">
              <a:extLst>
                <a:ext uri="{FF2B5EF4-FFF2-40B4-BE49-F238E27FC236}">
                  <a16:creationId xmlns:a16="http://schemas.microsoft.com/office/drawing/2014/main" id="{3D48B571-9347-4232-B516-9C940E571FE5}"/>
                </a:ext>
              </a:extLst>
            </p:cNvPr>
            <p:cNvSpPr/>
            <p:nvPr/>
          </p:nvSpPr>
          <p:spPr bwMode="auto">
            <a:xfrm>
              <a:off x="6083300" y="6146800"/>
              <a:ext cx="73025" cy="73025"/>
            </a:xfrm>
            <a:prstGeom prst="ellipse">
              <a:avLst/>
            </a:prstGeom>
            <a:gradFill>
              <a:gsLst>
                <a:gs pos="18000">
                  <a:srgbClr val="F5A967"/>
                </a:gs>
                <a:gs pos="76000">
                  <a:srgbClr val="FEF3BA"/>
                </a:gs>
              </a:gsLst>
              <a:lin ang="2700000" scaled="0"/>
            </a:gra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pPr algn="ctr"/>
              <a:endParaRPr lang="zh-CN" altLang="en-US" sz="2000" b="1" dirty="0">
                <a:solidFill>
                  <a:srgbClr val="760B05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26" name="椭圆 25">
              <a:extLst>
                <a:ext uri="{FF2B5EF4-FFF2-40B4-BE49-F238E27FC236}">
                  <a16:creationId xmlns:a16="http://schemas.microsoft.com/office/drawing/2014/main" id="{7C843B8B-F107-45BC-8EF6-194CC093FF6E}"/>
                </a:ext>
              </a:extLst>
            </p:cNvPr>
            <p:cNvSpPr/>
            <p:nvPr/>
          </p:nvSpPr>
          <p:spPr bwMode="auto">
            <a:xfrm>
              <a:off x="6299200" y="6146800"/>
              <a:ext cx="73025" cy="73025"/>
            </a:xfrm>
            <a:prstGeom prst="ellipse">
              <a:avLst/>
            </a:prstGeom>
            <a:gradFill>
              <a:gsLst>
                <a:gs pos="18000">
                  <a:srgbClr val="F5A967"/>
                </a:gs>
                <a:gs pos="76000">
                  <a:srgbClr val="FEF3BA"/>
                </a:gs>
              </a:gsLst>
              <a:lin ang="2700000" scaled="0"/>
            </a:gra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pPr algn="ctr"/>
              <a:endParaRPr lang="zh-CN" altLang="en-US" sz="2000" b="1" dirty="0">
                <a:solidFill>
                  <a:srgbClr val="760B05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</p:grpSp>
      <p:sp>
        <p:nvSpPr>
          <p:cNvPr id="22" name="椭圆 15">
            <a:extLst>
              <a:ext uri="{FF2B5EF4-FFF2-40B4-BE49-F238E27FC236}">
                <a16:creationId xmlns:a16="http://schemas.microsoft.com/office/drawing/2014/main" id="{8AE3D6FF-F505-4E07-A8E8-70C288419A27}"/>
              </a:ext>
            </a:extLst>
          </p:cNvPr>
          <p:cNvSpPr/>
          <p:nvPr/>
        </p:nvSpPr>
        <p:spPr bwMode="auto">
          <a:xfrm>
            <a:off x="8570907" y="2187196"/>
            <a:ext cx="2897102" cy="2832100"/>
          </a:xfrm>
          <a:prstGeom prst="ellipse">
            <a:avLst/>
          </a:prstGeom>
          <a:gradFill>
            <a:gsLst>
              <a:gs pos="18000">
                <a:srgbClr val="F5A967"/>
              </a:gs>
              <a:gs pos="76000">
                <a:srgbClr val="FEF3BA"/>
              </a:gs>
            </a:gsLst>
            <a:lin ang="2700000" scaled="0"/>
          </a:gra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zh-CN" altLang="en-US" sz="2000" b="1" dirty="0">
              <a:solidFill>
                <a:srgbClr val="760B05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23" name="文本框 18">
            <a:extLst>
              <a:ext uri="{FF2B5EF4-FFF2-40B4-BE49-F238E27FC236}">
                <a16:creationId xmlns:a16="http://schemas.microsoft.com/office/drawing/2014/main" id="{3568346B-E6E4-44F9-920C-E22B75C52DDF}"/>
              </a:ext>
            </a:extLst>
          </p:cNvPr>
          <p:cNvSpPr txBox="1"/>
          <p:nvPr/>
        </p:nvSpPr>
        <p:spPr>
          <a:xfrm>
            <a:off x="5122722" y="5056065"/>
            <a:ext cx="1903779" cy="7231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hangingPunct="0">
              <a:lnSpc>
                <a:spcPct val="150000"/>
              </a:lnSpc>
            </a:pPr>
            <a:r>
              <a:rPr lang="en-US" altLang="zh-CN" sz="3600" b="1" dirty="0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LẦN 2</a:t>
            </a:r>
            <a:endParaRPr lang="zh-CN" altLang="en-US" sz="3600" b="1" dirty="0">
              <a:solidFill>
                <a:srgbClr val="FFF2D8"/>
              </a:solidFill>
              <a:latin typeface="UTM Avo" panose="02040603050506020204" pitchFamily="18" charset="0"/>
              <a:ea typeface="思源黑体 CN Medium" panose="020B0600000000000000" pitchFamily="34" charset="-122"/>
              <a:cs typeface="+mn-ea"/>
              <a:sym typeface="+mn-lt"/>
            </a:endParaRPr>
          </a:p>
        </p:txBody>
      </p:sp>
      <p:sp>
        <p:nvSpPr>
          <p:cNvPr id="24" name="文本框 18">
            <a:extLst>
              <a:ext uri="{FF2B5EF4-FFF2-40B4-BE49-F238E27FC236}">
                <a16:creationId xmlns:a16="http://schemas.microsoft.com/office/drawing/2014/main" id="{3568346B-E6E4-44F9-920C-E22B75C52DDF}"/>
              </a:ext>
            </a:extLst>
          </p:cNvPr>
          <p:cNvSpPr txBox="1"/>
          <p:nvPr/>
        </p:nvSpPr>
        <p:spPr>
          <a:xfrm>
            <a:off x="9121699" y="5019296"/>
            <a:ext cx="1903779" cy="7231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hangingPunct="0">
              <a:lnSpc>
                <a:spcPct val="150000"/>
              </a:lnSpc>
            </a:pPr>
            <a:r>
              <a:rPr lang="en-US" altLang="zh-CN" sz="3600" b="1" dirty="0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LẦN 3</a:t>
            </a:r>
            <a:endParaRPr lang="zh-CN" altLang="en-US" sz="3600" b="1" dirty="0">
              <a:solidFill>
                <a:srgbClr val="FFF2D8"/>
              </a:solidFill>
              <a:latin typeface="UTM Avo" panose="02040603050506020204" pitchFamily="18" charset="0"/>
              <a:ea typeface="思源黑体 CN Medium" panose="020B0600000000000000" pitchFamily="34" charset="-122"/>
              <a:cs typeface="+mn-ea"/>
              <a:sym typeface="+mn-lt"/>
            </a:endParaRPr>
          </a:p>
        </p:txBody>
      </p:sp>
      <p:sp>
        <p:nvSpPr>
          <p:cNvPr id="27" name="文本框 18">
            <a:extLst>
              <a:ext uri="{FF2B5EF4-FFF2-40B4-BE49-F238E27FC236}">
                <a16:creationId xmlns:a16="http://schemas.microsoft.com/office/drawing/2014/main" id="{3568346B-E6E4-44F9-920C-E22B75C52DDF}"/>
              </a:ext>
            </a:extLst>
          </p:cNvPr>
          <p:cNvSpPr txBox="1"/>
          <p:nvPr/>
        </p:nvSpPr>
        <p:spPr>
          <a:xfrm>
            <a:off x="978383" y="2864582"/>
            <a:ext cx="2498201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hangingPunct="0"/>
            <a:r>
              <a:rPr lang="en-US" altLang="zh-CN" sz="2400" b="1" dirty="0" err="1">
                <a:solidFill>
                  <a:srgbClr val="342436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Quân</a:t>
            </a:r>
            <a:r>
              <a:rPr lang="en-US" altLang="zh-CN" sz="2400" b="1" dirty="0">
                <a:solidFill>
                  <a:srgbClr val="342436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342436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giặc</a:t>
            </a:r>
            <a:r>
              <a:rPr lang="en-US" altLang="zh-CN" sz="2400" b="1" dirty="0">
                <a:solidFill>
                  <a:srgbClr val="342436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342436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cắm</a:t>
            </a:r>
            <a:r>
              <a:rPr lang="en-US" altLang="zh-CN" sz="2400" b="1" dirty="0">
                <a:solidFill>
                  <a:srgbClr val="342436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342436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cổ</a:t>
            </a:r>
            <a:r>
              <a:rPr lang="en-US" altLang="zh-CN" sz="2400" b="1" dirty="0">
                <a:solidFill>
                  <a:srgbClr val="342436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342436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rút</a:t>
            </a:r>
            <a:r>
              <a:rPr lang="en-US" altLang="zh-CN" sz="2400" b="1" dirty="0">
                <a:solidFill>
                  <a:srgbClr val="342436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342436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chạy</a:t>
            </a:r>
            <a:r>
              <a:rPr lang="en-US" altLang="zh-CN" sz="2400" b="1" dirty="0">
                <a:solidFill>
                  <a:srgbClr val="342436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, </a:t>
            </a:r>
            <a:r>
              <a:rPr lang="en-US" altLang="zh-CN" sz="2400" b="1" dirty="0" err="1">
                <a:solidFill>
                  <a:srgbClr val="342436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không</a:t>
            </a:r>
            <a:r>
              <a:rPr lang="en-US" altLang="zh-CN" sz="2400" b="1" dirty="0">
                <a:solidFill>
                  <a:srgbClr val="342436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342436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còn</a:t>
            </a:r>
            <a:r>
              <a:rPr lang="en-US" altLang="zh-CN" sz="2400" b="1" dirty="0">
                <a:solidFill>
                  <a:srgbClr val="342436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342436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dám</a:t>
            </a:r>
            <a:r>
              <a:rPr lang="en-US" altLang="zh-CN" sz="2400" b="1" dirty="0">
                <a:solidFill>
                  <a:srgbClr val="342436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hung </a:t>
            </a:r>
            <a:r>
              <a:rPr lang="en-US" altLang="zh-CN" sz="2400" b="1" dirty="0" err="1">
                <a:solidFill>
                  <a:srgbClr val="342436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hăng</a:t>
            </a:r>
            <a:endParaRPr lang="zh-CN" altLang="en-US" sz="2400" b="1" dirty="0">
              <a:solidFill>
                <a:srgbClr val="342436"/>
              </a:solidFill>
              <a:latin typeface="UTM Avo" panose="02040603050506020204" pitchFamily="18" charset="0"/>
              <a:ea typeface="思源黑体 CN Medium" panose="020B0600000000000000" pitchFamily="34" charset="-122"/>
              <a:cs typeface="+mn-ea"/>
              <a:sym typeface="+mn-lt"/>
            </a:endParaRPr>
          </a:p>
        </p:txBody>
      </p:sp>
      <p:sp>
        <p:nvSpPr>
          <p:cNvPr id="30" name="文本框 18">
            <a:extLst>
              <a:ext uri="{FF2B5EF4-FFF2-40B4-BE49-F238E27FC236}">
                <a16:creationId xmlns:a16="http://schemas.microsoft.com/office/drawing/2014/main" id="{3568346B-E6E4-44F9-920C-E22B75C52DDF}"/>
              </a:ext>
            </a:extLst>
          </p:cNvPr>
          <p:cNvSpPr txBox="1"/>
          <p:nvPr/>
        </p:nvSpPr>
        <p:spPr>
          <a:xfrm>
            <a:off x="4817480" y="2864582"/>
            <a:ext cx="2594791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hangingPunct="0"/>
            <a:r>
              <a:rPr lang="en-US" altLang="zh-CN" sz="2400" b="1" dirty="0" err="1">
                <a:solidFill>
                  <a:srgbClr val="2C706F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Tướng</a:t>
            </a:r>
            <a:r>
              <a:rPr lang="en-US" altLang="zh-CN" sz="2400" b="1" dirty="0">
                <a:solidFill>
                  <a:srgbClr val="2C706F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2C706F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giặc</a:t>
            </a:r>
            <a:r>
              <a:rPr lang="en-US" altLang="zh-CN" sz="2400" b="1" dirty="0">
                <a:solidFill>
                  <a:srgbClr val="2C706F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2C706F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Thoát</a:t>
            </a:r>
            <a:r>
              <a:rPr lang="en-US" altLang="zh-CN" sz="2400" b="1" dirty="0">
                <a:solidFill>
                  <a:srgbClr val="2C706F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2C706F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Hoan</a:t>
            </a:r>
            <a:r>
              <a:rPr lang="en-US" altLang="zh-CN" sz="2400" b="1" dirty="0">
                <a:solidFill>
                  <a:srgbClr val="2C706F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2C706F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chui</a:t>
            </a:r>
            <a:r>
              <a:rPr lang="en-US" altLang="zh-CN" sz="2400" b="1" dirty="0">
                <a:solidFill>
                  <a:srgbClr val="2C706F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2C706F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vào</a:t>
            </a:r>
            <a:r>
              <a:rPr lang="en-US" altLang="zh-CN" sz="2400" b="1" dirty="0">
                <a:solidFill>
                  <a:srgbClr val="2C706F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2C706F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ống</a:t>
            </a:r>
            <a:r>
              <a:rPr lang="en-US" altLang="zh-CN" sz="2400" b="1" dirty="0">
                <a:solidFill>
                  <a:srgbClr val="2C706F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2C706F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đồng</a:t>
            </a:r>
            <a:r>
              <a:rPr lang="en-US" altLang="zh-CN" sz="2400" b="1" dirty="0">
                <a:solidFill>
                  <a:srgbClr val="2C706F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2C706F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để</a:t>
            </a:r>
            <a:r>
              <a:rPr lang="en-US" altLang="zh-CN" sz="2400" b="1" dirty="0">
                <a:solidFill>
                  <a:srgbClr val="2C706F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2C706F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thoát</a:t>
            </a:r>
            <a:r>
              <a:rPr lang="en-US" altLang="zh-CN" sz="2400" b="1" dirty="0">
                <a:solidFill>
                  <a:srgbClr val="2C706F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2C706F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thân</a:t>
            </a:r>
            <a:endParaRPr lang="zh-CN" altLang="en-US" sz="2400" b="1" dirty="0">
              <a:solidFill>
                <a:srgbClr val="2C706F"/>
              </a:solidFill>
              <a:latin typeface="UTM Avo" panose="02040603050506020204" pitchFamily="18" charset="0"/>
              <a:ea typeface="思源黑体 CN Medium" panose="020B0600000000000000" pitchFamily="34" charset="-122"/>
              <a:cs typeface="+mn-ea"/>
              <a:sym typeface="+mn-lt"/>
            </a:endParaRPr>
          </a:p>
        </p:txBody>
      </p:sp>
      <p:sp>
        <p:nvSpPr>
          <p:cNvPr id="31" name="文本框 18">
            <a:extLst>
              <a:ext uri="{FF2B5EF4-FFF2-40B4-BE49-F238E27FC236}">
                <a16:creationId xmlns:a16="http://schemas.microsoft.com/office/drawing/2014/main" id="{3568346B-E6E4-44F9-920C-E22B75C52DDF}"/>
              </a:ext>
            </a:extLst>
          </p:cNvPr>
          <p:cNvSpPr txBox="1"/>
          <p:nvPr/>
        </p:nvSpPr>
        <p:spPr>
          <a:xfrm>
            <a:off x="8776192" y="2864582"/>
            <a:ext cx="2594791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hangingPunct="0"/>
            <a:r>
              <a:rPr lang="en-US" altLang="zh-CN" sz="2400" b="1" dirty="0" err="1">
                <a:solidFill>
                  <a:srgbClr val="C00000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Quân</a:t>
            </a:r>
            <a:r>
              <a:rPr lang="en-US" altLang="zh-CN" sz="2400" b="1" dirty="0">
                <a:solidFill>
                  <a:srgbClr val="C00000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ta </a:t>
            </a:r>
            <a:r>
              <a:rPr lang="en-US" altLang="zh-CN" sz="2400" b="1" dirty="0" err="1">
                <a:solidFill>
                  <a:srgbClr val="C00000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tiêu</a:t>
            </a:r>
            <a:r>
              <a:rPr lang="en-US" altLang="zh-CN" sz="2400" b="1" dirty="0">
                <a:solidFill>
                  <a:srgbClr val="C00000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C00000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diệt</a:t>
            </a:r>
            <a:r>
              <a:rPr lang="en-US" altLang="zh-CN" sz="2400" b="1" dirty="0">
                <a:solidFill>
                  <a:srgbClr val="C00000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C00000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giặc</a:t>
            </a:r>
            <a:r>
              <a:rPr lang="en-US" altLang="zh-CN" sz="2400" b="1" dirty="0">
                <a:solidFill>
                  <a:srgbClr val="C00000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C00000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trên</a:t>
            </a:r>
            <a:r>
              <a:rPr lang="en-US" altLang="zh-CN" sz="2400" b="1" dirty="0">
                <a:solidFill>
                  <a:srgbClr val="C00000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C00000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sông</a:t>
            </a:r>
            <a:r>
              <a:rPr lang="en-US" altLang="zh-CN" sz="2400" b="1" dirty="0">
                <a:solidFill>
                  <a:srgbClr val="C00000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C00000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Bạch</a:t>
            </a:r>
            <a:r>
              <a:rPr lang="en-US" altLang="zh-CN" sz="2400" b="1" dirty="0">
                <a:solidFill>
                  <a:srgbClr val="C00000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C00000"/>
                </a:solidFill>
                <a:latin typeface="UTM Avo" panose="02040603050506020204" pitchFamily="18" charset="0"/>
                <a:ea typeface="思源黑体 CN Medium" panose="020B0600000000000000" pitchFamily="34" charset="-122"/>
                <a:cs typeface="+mn-ea"/>
                <a:sym typeface="+mn-lt"/>
              </a:rPr>
              <a:t>Đằng</a:t>
            </a:r>
            <a:endParaRPr lang="zh-CN" altLang="en-US" sz="2400" b="1" dirty="0">
              <a:solidFill>
                <a:srgbClr val="C00000"/>
              </a:solidFill>
              <a:latin typeface="UTM Avo" panose="02040603050506020204" pitchFamily="18" charset="0"/>
              <a:ea typeface="思源黑体 CN Medium" panose="020B0600000000000000" pitchFamily="34" charset="-122"/>
              <a:cs typeface="+mn-ea"/>
              <a:sym typeface="+mn-lt"/>
            </a:endParaRPr>
          </a:p>
        </p:txBody>
      </p:sp>
      <p:sp>
        <p:nvSpPr>
          <p:cNvPr id="36" name="文本框 34">
            <a:extLst>
              <a:ext uri="{FF2B5EF4-FFF2-40B4-BE49-F238E27FC236}">
                <a16:creationId xmlns:a16="http://schemas.microsoft.com/office/drawing/2014/main" id="{63D2AE01-2A2B-45C4-94B2-D01C4894F0DB}"/>
              </a:ext>
            </a:extLst>
          </p:cNvPr>
          <p:cNvSpPr txBox="1"/>
          <p:nvPr/>
        </p:nvSpPr>
        <p:spPr>
          <a:xfrm>
            <a:off x="1295648" y="343936"/>
            <a:ext cx="10075335" cy="1200329"/>
          </a:xfrm>
          <a:prstGeom prst="rect">
            <a:avLst/>
          </a:prstGeom>
          <a:solidFill>
            <a:srgbClr val="FFDDA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800">
                <a:gradFill>
                  <a:gsLst>
                    <a:gs pos="18000">
                      <a:srgbClr val="F5A967"/>
                    </a:gs>
                    <a:gs pos="76000">
                      <a:srgbClr val="FEF3BA"/>
                    </a:gs>
                  </a:gsLst>
                  <a:lin ang="2700000" scaled="0"/>
                </a:gradFill>
                <a:latin typeface="字魂50号-白鸽天行体" panose="00000500000000000000" pitchFamily="2" charset="-122"/>
                <a:ea typeface="字魂50号-白鸽天行体" panose="00000500000000000000" pitchFamily="2" charset="-122"/>
              </a:defRPr>
            </a:lvl1pPr>
          </a:lstStyle>
          <a:p>
            <a:r>
              <a:rPr lang="en-US" altLang="zh-CN" sz="36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Quân</a:t>
            </a:r>
            <a:r>
              <a:rPr lang="en-US" altLang="zh-CN" sz="3600" b="1" dirty="0">
                <a:solidFill>
                  <a:srgbClr val="2C706F"/>
                </a:solidFill>
                <a:latin typeface="UTM Avo" panose="02040603050506020204" pitchFamily="18" charset="0"/>
              </a:rPr>
              <a:t> ta </a:t>
            </a:r>
            <a:r>
              <a:rPr lang="en-US" altLang="zh-CN" sz="36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hoàn</a:t>
            </a:r>
            <a:r>
              <a:rPr lang="en-US" altLang="zh-CN" sz="3600" b="1" dirty="0">
                <a:solidFill>
                  <a:srgbClr val="2C706F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36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toàn</a:t>
            </a:r>
            <a:r>
              <a:rPr lang="en-US" altLang="zh-CN" sz="3600" b="1" dirty="0">
                <a:solidFill>
                  <a:srgbClr val="2C706F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3600" b="1" err="1">
                <a:solidFill>
                  <a:srgbClr val="2C706F"/>
                </a:solidFill>
                <a:latin typeface="UTM Avo" panose="02040603050506020204" pitchFamily="18" charset="0"/>
              </a:rPr>
              <a:t>thắng</a:t>
            </a:r>
            <a:r>
              <a:rPr lang="en-US" altLang="zh-CN" sz="3600" b="1">
                <a:solidFill>
                  <a:srgbClr val="2C706F"/>
                </a:solidFill>
                <a:latin typeface="UTM Avo" panose="02040603050506020204" pitchFamily="18" charset="0"/>
              </a:rPr>
              <a:t> lợi, </a:t>
            </a:r>
            <a:r>
              <a:rPr lang="en-US" altLang="zh-CN" sz="36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quân</a:t>
            </a:r>
            <a:r>
              <a:rPr lang="en-US" altLang="zh-CN" sz="3600" b="1" dirty="0">
                <a:solidFill>
                  <a:srgbClr val="2C706F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36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Mông</a:t>
            </a:r>
            <a:r>
              <a:rPr lang="en-US" altLang="zh-CN" sz="3600" b="1" dirty="0">
                <a:solidFill>
                  <a:srgbClr val="2C706F"/>
                </a:solidFill>
                <a:latin typeface="UTM Avo" panose="02040603050506020204" pitchFamily="18" charset="0"/>
              </a:rPr>
              <a:t> – </a:t>
            </a:r>
            <a:r>
              <a:rPr lang="en-US" altLang="zh-CN" sz="36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Nguyên</a:t>
            </a:r>
            <a:r>
              <a:rPr lang="en-US" altLang="zh-CN" sz="3600" b="1" dirty="0">
                <a:solidFill>
                  <a:srgbClr val="2C706F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36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không</a:t>
            </a:r>
            <a:r>
              <a:rPr lang="en-US" altLang="zh-CN" sz="3600" b="1" dirty="0">
                <a:solidFill>
                  <a:srgbClr val="2C706F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36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còn</a:t>
            </a:r>
            <a:r>
              <a:rPr lang="en-US" altLang="zh-CN" sz="3600" b="1" dirty="0">
                <a:solidFill>
                  <a:srgbClr val="2C706F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36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dám</a:t>
            </a:r>
            <a:r>
              <a:rPr lang="en-US" altLang="zh-CN" sz="3600" b="1" dirty="0">
                <a:solidFill>
                  <a:srgbClr val="2C706F"/>
                </a:solidFill>
                <a:latin typeface="UTM Avo" panose="02040603050506020204" pitchFamily="18" charset="0"/>
              </a:rPr>
              <a:t> sang </a:t>
            </a:r>
            <a:r>
              <a:rPr lang="en-US" altLang="zh-CN" sz="36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xâm</a:t>
            </a:r>
            <a:r>
              <a:rPr lang="en-US" altLang="zh-CN" sz="3600" b="1" dirty="0">
                <a:solidFill>
                  <a:srgbClr val="2C706F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36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lược</a:t>
            </a:r>
            <a:endParaRPr lang="zh-CN" altLang="en-US" sz="3600" b="1" dirty="0">
              <a:solidFill>
                <a:srgbClr val="2C706F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0671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5" grpId="1"/>
      <p:bldP spid="9" grpId="0" animBg="1"/>
      <p:bldP spid="16" grpId="0" animBg="1"/>
      <p:bldP spid="19" grpId="0"/>
      <p:bldP spid="22" grpId="0" animBg="1"/>
      <p:bldP spid="23" grpId="0"/>
      <p:bldP spid="24" grpId="0"/>
      <p:bldP spid="27" grpId="0"/>
      <p:bldP spid="30" grpId="0"/>
      <p:bldP spid="31" grpId="0"/>
      <p:bldP spid="3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83727" y="5935563"/>
            <a:ext cx="60742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Nhà</a:t>
            </a:r>
            <a:r>
              <a:rPr lang="en-US" sz="24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Trần</a:t>
            </a:r>
            <a:r>
              <a:rPr lang="en-US" sz="24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và</a:t>
            </a:r>
            <a:r>
              <a:rPr lang="en-US" sz="24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chiến</a:t>
            </a:r>
            <a:r>
              <a:rPr lang="en-US" sz="24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thắng</a:t>
            </a:r>
            <a:r>
              <a:rPr lang="en-US" sz="24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quân</a:t>
            </a:r>
            <a:r>
              <a:rPr lang="en-US" sz="24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Mông</a:t>
            </a:r>
            <a:r>
              <a:rPr lang="en-US" sz="2400" b="1" dirty="0">
                <a:solidFill>
                  <a:prstClr val="white"/>
                </a:solidFill>
                <a:latin typeface="UTM Avo" panose="02040603050506020204" pitchFamily="18" charset="0"/>
              </a:rPr>
              <a:t> – </a:t>
            </a:r>
            <a:r>
              <a:rPr lang="en-US" sz="24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Nguyên</a:t>
            </a:r>
            <a:r>
              <a:rPr lang="en-US" sz="24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trên</a:t>
            </a:r>
            <a:r>
              <a:rPr lang="en-US" sz="24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sông</a:t>
            </a:r>
            <a:r>
              <a:rPr lang="en-US" sz="24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Bạch</a:t>
            </a:r>
            <a:r>
              <a:rPr lang="en-US" sz="24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Đằng</a:t>
            </a:r>
            <a:endParaRPr lang="vi-VN" sz="2400" b="1" dirty="0">
              <a:solidFill>
                <a:prstClr val="white"/>
              </a:solidFill>
            </a:endParaRPr>
          </a:p>
        </p:txBody>
      </p:sp>
      <p:pic>
        <p:nvPicPr>
          <p:cNvPr id="2" name="Hưng Đạo Vương Trần Quốc Tuấn và thế trận trên sông Bạch Đằn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56075" y="225250"/>
            <a:ext cx="10001037" cy="5625584"/>
          </a:xfrm>
          <a:prstGeom prst="rect">
            <a:avLst/>
          </a:prstGeom>
          <a:ln w="63500" cap="sq">
            <a:solidFill>
              <a:srgbClr val="FFFFFF"/>
            </a:solidFill>
            <a:prstDash val="solid"/>
            <a:miter lim="800000"/>
          </a:ln>
          <a:effectLst/>
          <a:scene3d>
            <a:camera prst="orthographicFront"/>
            <a:lightRig rig="soft" dir="t"/>
          </a:scene3d>
          <a:sp3d contourW="6350">
            <a:contourClr>
              <a:srgbClr val="000000"/>
            </a:contourClr>
          </a:sp3d>
        </p:spPr>
      </p:pic>
    </p:spTree>
    <p:extLst>
      <p:ext uri="{BB962C8B-B14F-4D97-AF65-F5344CB8AC3E}">
        <p14:creationId xmlns:p14="http://schemas.microsoft.com/office/powerpoint/2010/main" val="17435501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9">
            <a:extLst>
              <a:ext uri="{FF2B5EF4-FFF2-40B4-BE49-F238E27FC236}">
                <a16:creationId xmlns:a16="http://schemas.microsoft.com/office/drawing/2014/main" id="{C187B5B3-B284-4736-9E09-E90EA6DF15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81495" y="-463826"/>
            <a:ext cx="6873321" cy="2040836"/>
          </a:xfrm>
          <a:prstGeom prst="rect">
            <a:avLst/>
          </a:prstGeom>
        </p:spPr>
      </p:pic>
      <p:sp>
        <p:nvSpPr>
          <p:cNvPr id="3" name="文本框 32">
            <a:extLst>
              <a:ext uri="{FF2B5EF4-FFF2-40B4-BE49-F238E27FC236}">
                <a16:creationId xmlns:a16="http://schemas.microsoft.com/office/drawing/2014/main" id="{D2C2FE9B-5E81-46B4-AD8F-A7B5DEF5D747}"/>
              </a:ext>
            </a:extLst>
          </p:cNvPr>
          <p:cNvSpPr txBox="1"/>
          <p:nvPr/>
        </p:nvSpPr>
        <p:spPr>
          <a:xfrm>
            <a:off x="3702731" y="372284"/>
            <a:ext cx="4830848" cy="7078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800">
                <a:gradFill>
                  <a:gsLst>
                    <a:gs pos="18000">
                      <a:srgbClr val="F5A967"/>
                    </a:gs>
                    <a:gs pos="76000">
                      <a:srgbClr val="FEF3BA"/>
                    </a:gs>
                  </a:gsLst>
                  <a:lin ang="2700000" scaled="0"/>
                </a:gradFill>
                <a:latin typeface="字魂50号-白鸽天行体" panose="00000500000000000000" pitchFamily="2" charset="-122"/>
                <a:ea typeface="字魂50号-白鸽天行体" panose="00000500000000000000" pitchFamily="2" charset="-122"/>
              </a:defRPr>
            </a:lvl1pPr>
          </a:lstStyle>
          <a:p>
            <a:r>
              <a:rPr lang="en-US" altLang="zh-CN" sz="4000" b="1" dirty="0" err="1">
                <a:latin typeface="UTM Avo" panose="02040603050506020204" pitchFamily="18" charset="0"/>
              </a:rPr>
              <a:t>Yêu</a:t>
            </a:r>
            <a:r>
              <a:rPr lang="en-US" altLang="zh-CN" sz="4000" b="1" dirty="0">
                <a:latin typeface="UTM Avo" panose="02040603050506020204" pitchFamily="18" charset="0"/>
              </a:rPr>
              <a:t> </a:t>
            </a:r>
            <a:r>
              <a:rPr lang="en-US" altLang="zh-CN" sz="4000" b="1" dirty="0" err="1">
                <a:latin typeface="UTM Avo" panose="02040603050506020204" pitchFamily="18" charset="0"/>
              </a:rPr>
              <a:t>cầu</a:t>
            </a:r>
            <a:r>
              <a:rPr lang="en-US" altLang="zh-CN" sz="4000" b="1" dirty="0">
                <a:latin typeface="UTM Avo" panose="02040603050506020204" pitchFamily="18" charset="0"/>
              </a:rPr>
              <a:t> </a:t>
            </a:r>
            <a:r>
              <a:rPr lang="en-US" altLang="zh-CN" sz="4000" b="1" dirty="0" err="1">
                <a:latin typeface="UTM Avo" panose="02040603050506020204" pitchFamily="18" charset="0"/>
              </a:rPr>
              <a:t>cần</a:t>
            </a:r>
            <a:r>
              <a:rPr lang="en-US" altLang="zh-CN" sz="4000" b="1" dirty="0">
                <a:latin typeface="UTM Avo" panose="02040603050506020204" pitchFamily="18" charset="0"/>
              </a:rPr>
              <a:t> </a:t>
            </a:r>
            <a:r>
              <a:rPr lang="en-US" altLang="zh-CN" sz="4000" b="1" dirty="0" err="1">
                <a:latin typeface="UTM Avo" panose="02040603050506020204" pitchFamily="18" charset="0"/>
              </a:rPr>
              <a:t>đạt</a:t>
            </a:r>
            <a:endParaRPr lang="zh-CN" altLang="en-US" sz="4000" b="1" dirty="0">
              <a:latin typeface="UTM Avo" panose="020406030505060202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96278" y="1577010"/>
            <a:ext cx="8521148" cy="410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nl-NL" sz="2000" b="1" dirty="0">
                <a:solidFill>
                  <a:srgbClr val="F5A967"/>
                </a:solidFill>
                <a:latin typeface="UTM Avo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Kiến thức</a:t>
            </a:r>
            <a:endParaRPr lang="vi-VN" sz="2000" dirty="0">
              <a:solidFill>
                <a:srgbClr val="F5A967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nl-NL" sz="2000" dirty="0">
                <a:solidFill>
                  <a:schemeClr val="bg1"/>
                </a:solidFill>
                <a:latin typeface="UTM Avo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Nêu được một số sự kiện tiêu biểu về ba lần chiến thắng quân xâm lược Mông – Nguyên, thể hiện:</a:t>
            </a:r>
            <a:endParaRPr lang="vi-VN" sz="20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nl-NL" sz="2000" dirty="0">
                <a:solidFill>
                  <a:schemeClr val="bg1"/>
                </a:solidFill>
                <a:latin typeface="UTM Avo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+ Quyết tâm chống giặc của quân dân nhà trần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nl-NL" sz="2000" dirty="0">
                <a:solidFill>
                  <a:schemeClr val="bg1"/>
                </a:solidFill>
                <a:latin typeface="UTM Avo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+ Tài thao lược của các tướng sĩ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nl-NL" sz="2000" b="1" dirty="0">
                <a:solidFill>
                  <a:srgbClr val="F5A967"/>
                </a:solidFill>
                <a:latin typeface="UTM Avo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Kĩ năng</a:t>
            </a:r>
            <a:endParaRPr lang="vi-VN" sz="2000" dirty="0">
              <a:solidFill>
                <a:srgbClr val="F5A967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nl-NL" sz="2000" dirty="0">
                <a:solidFill>
                  <a:schemeClr val="bg1"/>
                </a:solidFill>
                <a:latin typeface="UTM Avo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nl-NL" sz="2000" b="1" dirty="0">
                <a:solidFill>
                  <a:schemeClr val="bg1"/>
                </a:solidFill>
                <a:latin typeface="UTM Avo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2000" spc="-50" dirty="0">
                <a:solidFill>
                  <a:schemeClr val="bg1"/>
                </a:solidFill>
                <a:latin typeface="UTM Avo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Rèn kĩ năng sử dụng lược đồ, thuyết trình, kể chuyện.</a:t>
            </a:r>
            <a:endParaRPr lang="vi-VN" sz="20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000" b="1" dirty="0">
                <a:solidFill>
                  <a:srgbClr val="F5A967"/>
                </a:solidFill>
                <a:latin typeface="UTM Avo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Phẩm chất</a:t>
            </a:r>
            <a:endParaRPr lang="vi-VN" sz="2000" dirty="0">
              <a:solidFill>
                <a:srgbClr val="F5A967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nl-NL" sz="2000" dirty="0">
                <a:solidFill>
                  <a:schemeClr val="bg1"/>
                </a:solidFill>
                <a:latin typeface="UTM Avo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Tự hào về truyền thống chống giặc ngọại xâm của dân tộc.     </a:t>
            </a:r>
            <a:endParaRPr lang="vi-VN" sz="20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000" b="1" dirty="0">
                <a:solidFill>
                  <a:srgbClr val="F5A967"/>
                </a:solidFill>
                <a:latin typeface="UTM Avo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Góp phần phát triển các năng lực</a:t>
            </a:r>
            <a:endParaRPr lang="vi-VN" sz="2000" dirty="0">
              <a:solidFill>
                <a:srgbClr val="F5A967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000" dirty="0">
                <a:solidFill>
                  <a:schemeClr val="bg1"/>
                </a:solidFill>
                <a:latin typeface="UTM Avo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NL ngôn ngữ, NL giao tiếp và hợp tác, NL giải quyết vấn đề và sáng tạo.</a:t>
            </a:r>
            <a:endParaRPr lang="vi-VN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 bwMode="auto">
          <a:xfrm>
            <a:off x="1228103" y="1381127"/>
            <a:ext cx="9780104" cy="4423326"/>
          </a:xfrm>
          <a:prstGeom prst="roundRect">
            <a:avLst/>
          </a:prstGeom>
          <a:noFill/>
          <a:ln w="38100">
            <a:solidFill>
              <a:srgbClr val="F5A967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vi-VN" sz="2000" b="1" dirty="0">
              <a:solidFill>
                <a:srgbClr val="760B05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483660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4">
            <a:extLst>
              <a:ext uri="{FF2B5EF4-FFF2-40B4-BE49-F238E27FC236}">
                <a16:creationId xmlns:a16="http://schemas.microsoft.com/office/drawing/2014/main" id="{63D2AE01-2A2B-45C4-94B2-D01C4894F0DB}"/>
              </a:ext>
            </a:extLst>
          </p:cNvPr>
          <p:cNvSpPr txBox="1"/>
          <p:nvPr/>
        </p:nvSpPr>
        <p:spPr>
          <a:xfrm>
            <a:off x="619133" y="657839"/>
            <a:ext cx="11192488" cy="76944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zh-CN"/>
            </a:defPPr>
            <a:lvl1pPr algn="ctr">
              <a:defRPr sz="2800">
                <a:gradFill>
                  <a:gsLst>
                    <a:gs pos="18000">
                      <a:srgbClr val="F5A967"/>
                    </a:gs>
                    <a:gs pos="76000">
                      <a:srgbClr val="FEF3BA"/>
                    </a:gs>
                  </a:gsLst>
                  <a:lin ang="2700000" scaled="0"/>
                </a:gradFill>
                <a:latin typeface="字魂50号-白鸽天行体" panose="00000500000000000000" pitchFamily="2" charset="-122"/>
                <a:ea typeface="字魂50号-白鸽天行体" panose="00000500000000000000" pitchFamily="2" charset="-122"/>
              </a:defRPr>
            </a:lvl1pPr>
          </a:lstStyle>
          <a:p>
            <a:r>
              <a:rPr lang="en-US" altLang="zh-CN" sz="4400" b="1" dirty="0" err="1">
                <a:latin typeface="UTM Avo" panose="02040603050506020204" pitchFamily="18" charset="0"/>
              </a:rPr>
              <a:t>Vì</a:t>
            </a:r>
            <a:r>
              <a:rPr lang="en-US" altLang="zh-CN" sz="4400" b="1" dirty="0">
                <a:latin typeface="UTM Avo" panose="02040603050506020204" pitchFamily="18" charset="0"/>
              </a:rPr>
              <a:t> </a:t>
            </a:r>
            <a:r>
              <a:rPr lang="en-US" altLang="zh-CN" sz="4400" b="1" dirty="0" err="1">
                <a:latin typeface="UTM Avo" panose="02040603050506020204" pitchFamily="18" charset="0"/>
              </a:rPr>
              <a:t>sao</a:t>
            </a:r>
            <a:r>
              <a:rPr lang="en-US" altLang="zh-CN" sz="4400" b="1" dirty="0">
                <a:latin typeface="UTM Avo" panose="02040603050506020204" pitchFamily="18" charset="0"/>
              </a:rPr>
              <a:t> </a:t>
            </a:r>
            <a:r>
              <a:rPr lang="en-US" altLang="zh-CN" sz="4400" b="1" dirty="0" err="1">
                <a:latin typeface="UTM Avo" panose="02040603050506020204" pitchFamily="18" charset="0"/>
              </a:rPr>
              <a:t>nhân</a:t>
            </a:r>
            <a:r>
              <a:rPr lang="en-US" altLang="zh-CN" sz="4400" b="1" dirty="0">
                <a:latin typeface="UTM Avo" panose="02040603050506020204" pitchFamily="18" charset="0"/>
              </a:rPr>
              <a:t> </a:t>
            </a:r>
            <a:r>
              <a:rPr lang="en-US" altLang="zh-CN" sz="4400" b="1" dirty="0" err="1">
                <a:latin typeface="UTM Avo" panose="02040603050506020204" pitchFamily="18" charset="0"/>
              </a:rPr>
              <a:t>dân</a:t>
            </a:r>
            <a:r>
              <a:rPr lang="en-US" altLang="zh-CN" sz="4400" b="1" dirty="0">
                <a:latin typeface="UTM Avo" panose="02040603050506020204" pitchFamily="18" charset="0"/>
              </a:rPr>
              <a:t> ta </a:t>
            </a:r>
            <a:r>
              <a:rPr lang="en-US" altLang="zh-CN" sz="4400" b="1" dirty="0" err="1">
                <a:latin typeface="UTM Avo" panose="02040603050506020204" pitchFamily="18" charset="0"/>
              </a:rPr>
              <a:t>lại</a:t>
            </a:r>
            <a:r>
              <a:rPr lang="en-US" altLang="zh-CN" sz="4400" b="1" dirty="0">
                <a:latin typeface="UTM Avo" panose="02040603050506020204" pitchFamily="18" charset="0"/>
              </a:rPr>
              <a:t> </a:t>
            </a:r>
            <a:r>
              <a:rPr lang="en-US" altLang="zh-CN" sz="4400" b="1" dirty="0" err="1">
                <a:latin typeface="UTM Avo" panose="02040603050506020204" pitchFamily="18" charset="0"/>
              </a:rPr>
              <a:t>giành</a:t>
            </a:r>
            <a:r>
              <a:rPr lang="en-US" altLang="zh-CN" sz="4400" b="1" dirty="0">
                <a:latin typeface="UTM Avo" panose="02040603050506020204" pitchFamily="18" charset="0"/>
              </a:rPr>
              <a:t> </a:t>
            </a:r>
            <a:r>
              <a:rPr lang="en-US" altLang="zh-CN" sz="4400" b="1" dirty="0" err="1">
                <a:latin typeface="UTM Avo" panose="02040603050506020204" pitchFamily="18" charset="0"/>
              </a:rPr>
              <a:t>thắng</a:t>
            </a:r>
            <a:r>
              <a:rPr lang="en-US" altLang="zh-CN" sz="4400" b="1" dirty="0">
                <a:latin typeface="UTM Avo" panose="02040603050506020204" pitchFamily="18" charset="0"/>
              </a:rPr>
              <a:t> </a:t>
            </a:r>
            <a:r>
              <a:rPr lang="en-US" altLang="zh-CN" sz="4400" b="1" dirty="0" err="1">
                <a:latin typeface="UTM Avo" panose="02040603050506020204" pitchFamily="18" charset="0"/>
              </a:rPr>
              <a:t>lợi</a:t>
            </a:r>
            <a:endParaRPr lang="zh-CN" altLang="en-US" sz="4400" b="1" dirty="0">
              <a:latin typeface="UTM Avo" panose="02040603050506020204" pitchFamily="18" charset="0"/>
            </a:endParaRPr>
          </a:p>
        </p:txBody>
      </p:sp>
      <p:cxnSp>
        <p:nvCxnSpPr>
          <p:cNvPr id="17" name="直接连接符 48">
            <a:extLst>
              <a:ext uri="{FF2B5EF4-FFF2-40B4-BE49-F238E27FC236}">
                <a16:creationId xmlns:a16="http://schemas.microsoft.com/office/drawing/2014/main" id="{3502BA6E-8818-4BD7-9E60-70547CDB219D}"/>
              </a:ext>
            </a:extLst>
          </p:cNvPr>
          <p:cNvCxnSpPr/>
          <p:nvPr/>
        </p:nvCxnSpPr>
        <p:spPr>
          <a:xfrm>
            <a:off x="5886662" y="2251286"/>
            <a:ext cx="0" cy="2194560"/>
          </a:xfrm>
          <a:prstGeom prst="line">
            <a:avLst/>
          </a:prstGeom>
          <a:ln>
            <a:solidFill>
              <a:srgbClr val="FFF2D8">
                <a:alpha val="6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: 圆角 24">
            <a:extLst>
              <a:ext uri="{FF2B5EF4-FFF2-40B4-BE49-F238E27FC236}">
                <a16:creationId xmlns:a16="http://schemas.microsoft.com/office/drawing/2014/main" id="{F18EFA57-8F3E-4F20-B124-8B01FDD1350C}"/>
              </a:ext>
            </a:extLst>
          </p:cNvPr>
          <p:cNvSpPr/>
          <p:nvPr/>
        </p:nvSpPr>
        <p:spPr bwMode="auto">
          <a:xfrm>
            <a:off x="2162900" y="4615549"/>
            <a:ext cx="2412808" cy="624984"/>
          </a:xfrm>
          <a:prstGeom prst="roundRect">
            <a:avLst>
              <a:gd name="adj" fmla="val 50000"/>
            </a:avLst>
          </a:prstGeom>
          <a:gradFill>
            <a:gsLst>
              <a:gs pos="18000">
                <a:srgbClr val="F5A967"/>
              </a:gs>
              <a:gs pos="76000">
                <a:srgbClr val="FEF3BA"/>
              </a:gs>
            </a:gsLst>
            <a:lin ang="2700000" scaled="0"/>
          </a:gra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CN" sz="2800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ĐOÀN KẾT</a:t>
            </a:r>
            <a:endParaRPr lang="zh-CN" altLang="en-US" sz="2800" b="1" dirty="0">
              <a:solidFill>
                <a:srgbClr val="760B05"/>
              </a:solidFill>
              <a:latin typeface="UTM Avo" panose="02040603050506020204" pitchFamily="18" charset="0"/>
              <a:ea typeface="思源黑体 CN Medium" panose="020B0600000000000000" pitchFamily="34" charset="-122"/>
            </a:endParaRPr>
          </a:p>
        </p:txBody>
      </p:sp>
      <p:sp>
        <p:nvSpPr>
          <p:cNvPr id="21" name="文本框 34">
            <a:extLst>
              <a:ext uri="{FF2B5EF4-FFF2-40B4-BE49-F238E27FC236}">
                <a16:creationId xmlns:a16="http://schemas.microsoft.com/office/drawing/2014/main" id="{63D2AE01-2A2B-45C4-94B2-D01C4894F0DB}"/>
              </a:ext>
            </a:extLst>
          </p:cNvPr>
          <p:cNvSpPr txBox="1"/>
          <p:nvPr/>
        </p:nvSpPr>
        <p:spPr>
          <a:xfrm>
            <a:off x="1066801" y="2182705"/>
            <a:ext cx="4605006" cy="206210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800">
                <a:gradFill>
                  <a:gsLst>
                    <a:gs pos="18000">
                      <a:srgbClr val="F5A967"/>
                    </a:gs>
                    <a:gs pos="76000">
                      <a:srgbClr val="FEF3BA"/>
                    </a:gs>
                  </a:gsLst>
                  <a:lin ang="2700000" scaled="0"/>
                </a:gradFill>
                <a:latin typeface="字魂50号-白鸽天行体" panose="00000500000000000000" pitchFamily="2" charset="-122"/>
                <a:ea typeface="字魂50号-白鸽天行体" panose="00000500000000000000" pitchFamily="2" charset="-122"/>
              </a:defRPr>
            </a:lvl1pPr>
          </a:lstStyle>
          <a:p>
            <a:r>
              <a:rPr lang="en-US" altLang="zh-CN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Quân</a:t>
            </a:r>
            <a:r>
              <a:rPr lang="en-US" altLang="zh-CN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dân</a:t>
            </a:r>
            <a:r>
              <a:rPr lang="en-US" altLang="zh-CN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nhà</a:t>
            </a:r>
            <a:r>
              <a:rPr lang="en-US" altLang="zh-CN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Trần</a:t>
            </a:r>
            <a:r>
              <a:rPr lang="en-US" altLang="zh-CN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một</a:t>
            </a:r>
            <a:r>
              <a:rPr lang="en-US" altLang="zh-CN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lòng</a:t>
            </a:r>
            <a:r>
              <a:rPr lang="en-US" altLang="zh-CN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đoàn</a:t>
            </a:r>
            <a:r>
              <a:rPr lang="en-US" altLang="zh-CN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kết</a:t>
            </a:r>
            <a:r>
              <a:rPr lang="en-US" altLang="zh-CN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, </a:t>
            </a:r>
            <a:r>
              <a:rPr lang="en-US" altLang="zh-CN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quyết</a:t>
            </a:r>
            <a:r>
              <a:rPr lang="en-US" altLang="zh-CN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tâm</a:t>
            </a:r>
            <a:r>
              <a:rPr lang="en-US" altLang="zh-CN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tiêu</a:t>
            </a:r>
            <a:r>
              <a:rPr lang="en-US" altLang="zh-CN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diệt</a:t>
            </a:r>
            <a:r>
              <a:rPr lang="en-US" altLang="zh-CN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giặc</a:t>
            </a:r>
            <a:r>
              <a:rPr lang="en-US" altLang="zh-CN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Mông</a:t>
            </a:r>
            <a:r>
              <a:rPr lang="en-US" altLang="zh-CN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- </a:t>
            </a:r>
            <a:r>
              <a:rPr lang="en-US" altLang="zh-CN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Nguyên</a:t>
            </a:r>
            <a:endParaRPr lang="zh-CN" altLang="en-US" sz="3200" b="1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  <p:sp>
        <p:nvSpPr>
          <p:cNvPr id="22" name="文本框 34">
            <a:extLst>
              <a:ext uri="{FF2B5EF4-FFF2-40B4-BE49-F238E27FC236}">
                <a16:creationId xmlns:a16="http://schemas.microsoft.com/office/drawing/2014/main" id="{63D2AE01-2A2B-45C4-94B2-D01C4894F0DB}"/>
              </a:ext>
            </a:extLst>
          </p:cNvPr>
          <p:cNvSpPr txBox="1"/>
          <p:nvPr/>
        </p:nvSpPr>
        <p:spPr>
          <a:xfrm>
            <a:off x="6215377" y="2428926"/>
            <a:ext cx="4605006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800">
                <a:gradFill>
                  <a:gsLst>
                    <a:gs pos="18000">
                      <a:srgbClr val="F5A967"/>
                    </a:gs>
                    <a:gs pos="76000">
                      <a:srgbClr val="FEF3BA"/>
                    </a:gs>
                  </a:gsLst>
                  <a:lin ang="2700000" scaled="0"/>
                </a:gradFill>
                <a:latin typeface="字魂50号-白鸽天行体" panose="00000500000000000000" pitchFamily="2" charset="-122"/>
                <a:ea typeface="字魂50号-白鸽天行体" panose="00000500000000000000" pitchFamily="2" charset="-122"/>
              </a:defRPr>
            </a:lvl1pPr>
          </a:lstStyle>
          <a:p>
            <a:r>
              <a:rPr lang="en-US" altLang="zh-CN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Vua</a:t>
            </a:r>
            <a:r>
              <a:rPr lang="en-US" altLang="zh-CN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quan</a:t>
            </a:r>
            <a:r>
              <a:rPr lang="en-US" altLang="zh-CN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cùng</a:t>
            </a:r>
            <a:r>
              <a:rPr lang="en-US" altLang="zh-CN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các</a:t>
            </a:r>
            <a:r>
              <a:rPr lang="en-US" altLang="zh-CN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chiến</a:t>
            </a:r>
            <a:r>
              <a:rPr lang="en-US" altLang="zh-CN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sĩ</a:t>
            </a:r>
            <a:r>
              <a:rPr lang="en-US" altLang="zh-CN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nhà</a:t>
            </a:r>
            <a:r>
              <a:rPr lang="en-US" altLang="zh-CN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Trần</a:t>
            </a:r>
            <a:r>
              <a:rPr lang="en-US" altLang="zh-CN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mưu</a:t>
            </a:r>
            <a:r>
              <a:rPr lang="en-US" altLang="zh-CN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trí</a:t>
            </a:r>
            <a:r>
              <a:rPr lang="en-US" altLang="zh-CN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và</a:t>
            </a:r>
            <a:r>
              <a:rPr lang="en-US" altLang="zh-CN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dũng</a:t>
            </a:r>
            <a:r>
              <a:rPr lang="en-US" altLang="zh-CN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cảm</a:t>
            </a:r>
            <a:endParaRPr lang="zh-CN" altLang="en-US" sz="3200" b="1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  <p:sp>
        <p:nvSpPr>
          <p:cNvPr id="23" name="矩形: 圆角 24">
            <a:extLst>
              <a:ext uri="{FF2B5EF4-FFF2-40B4-BE49-F238E27FC236}">
                <a16:creationId xmlns:a16="http://schemas.microsoft.com/office/drawing/2014/main" id="{F18EFA57-8F3E-4F20-B124-8B01FDD1350C}"/>
              </a:ext>
            </a:extLst>
          </p:cNvPr>
          <p:cNvSpPr/>
          <p:nvPr/>
        </p:nvSpPr>
        <p:spPr bwMode="auto">
          <a:xfrm>
            <a:off x="7463034" y="4687740"/>
            <a:ext cx="2412808" cy="624984"/>
          </a:xfrm>
          <a:prstGeom prst="roundRect">
            <a:avLst>
              <a:gd name="adj" fmla="val 50000"/>
            </a:avLst>
          </a:prstGeom>
          <a:gradFill>
            <a:gsLst>
              <a:gs pos="18000">
                <a:srgbClr val="F5A967"/>
              </a:gs>
              <a:gs pos="76000">
                <a:srgbClr val="FEF3BA"/>
              </a:gs>
            </a:gsLst>
            <a:lin ang="2700000" scaled="0"/>
          </a:gra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CN" sz="2800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MƯU TRÍ</a:t>
            </a:r>
            <a:endParaRPr lang="zh-CN" altLang="en-US" sz="2800" b="1" dirty="0">
              <a:solidFill>
                <a:srgbClr val="760B05"/>
              </a:solidFill>
              <a:latin typeface="UTM Avo" panose="02040603050506020204" pitchFamily="18" charset="0"/>
              <a:ea typeface="思源黑体 CN Medium" panose="020B06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541995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8" grpId="0" animBg="1"/>
      <p:bldP spid="21" grpId="0"/>
      <p:bldP spid="22" grpId="0"/>
      <p:bldP spid="2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1">
            <a:extLst>
              <a:ext uri="{FF2B5EF4-FFF2-40B4-BE49-F238E27FC236}">
                <a16:creationId xmlns:a16="http://schemas.microsoft.com/office/drawing/2014/main" id="{BED57F34-3A5A-4BA4-AA24-D9180DF47D4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7" t="12976" r="3433" b="29766"/>
          <a:stretch/>
        </p:blipFill>
        <p:spPr>
          <a:xfrm>
            <a:off x="1028700" y="1563013"/>
            <a:ext cx="10604580" cy="377050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74620" y="2393345"/>
            <a:ext cx="774954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Quân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Mông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</a:rPr>
              <a:t> –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Nguyên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</a:rPr>
              <a:t> sang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xâm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lược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nước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</a:rPr>
              <a:t> ta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ba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lần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</a:rPr>
              <a:t>.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Cả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ba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lần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vua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tôi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nhà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Trần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đều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đồng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lòng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mưu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trí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đánh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thắng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quân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xâm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lược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</a:rPr>
              <a:t>.</a:t>
            </a:r>
            <a:endParaRPr lang="vi-VN" sz="3200" b="1" dirty="0">
              <a:solidFill>
                <a:prstClr val="black"/>
              </a:solidFill>
              <a:latin typeface="UTM Avo" panose="0204060305050602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55633" y="531629"/>
            <a:ext cx="479899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err="1">
                <a:ln>
                  <a:solidFill>
                    <a:srgbClr val="3C2D23"/>
                  </a:solidFill>
                </a:ln>
                <a:solidFill>
                  <a:srgbClr val="FFDDA0"/>
                </a:solidFill>
                <a:latin typeface="UTM ThuPhap Thien An" panose="02040603050506020204" pitchFamily="18" charset="0"/>
              </a:rPr>
              <a:t>Ghi</a:t>
            </a:r>
            <a:r>
              <a:rPr lang="en-US" sz="8800" b="1" dirty="0">
                <a:ln>
                  <a:solidFill>
                    <a:srgbClr val="3C2D23"/>
                  </a:solidFill>
                </a:ln>
                <a:solidFill>
                  <a:srgbClr val="FFDDA0"/>
                </a:solidFill>
                <a:latin typeface="UTM ThuPhap Thien An" panose="02040603050506020204" pitchFamily="18" charset="0"/>
              </a:rPr>
              <a:t> </a:t>
            </a:r>
            <a:r>
              <a:rPr lang="en-US" sz="8800" b="1" dirty="0" err="1">
                <a:ln>
                  <a:solidFill>
                    <a:srgbClr val="3C2D23"/>
                  </a:solidFill>
                </a:ln>
                <a:solidFill>
                  <a:srgbClr val="FFDDA0"/>
                </a:solidFill>
                <a:latin typeface="UTM ThuPhap Thien An" panose="02040603050506020204" pitchFamily="18" charset="0"/>
              </a:rPr>
              <a:t>nhớ</a:t>
            </a:r>
            <a:endParaRPr lang="vi-VN" sz="8800" b="1" dirty="0">
              <a:ln>
                <a:solidFill>
                  <a:srgbClr val="3C2D23"/>
                </a:solidFill>
              </a:ln>
              <a:solidFill>
                <a:srgbClr val="FFDD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1473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baovanhoa.vn/Portals/0/EasyDNNNews/thumbs/39652/73454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5552" y="141377"/>
            <a:ext cx="8573528" cy="5658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: 圆角 24">
            <a:extLst>
              <a:ext uri="{FF2B5EF4-FFF2-40B4-BE49-F238E27FC236}">
                <a16:creationId xmlns:a16="http://schemas.microsoft.com/office/drawing/2014/main" id="{F18EFA57-8F3E-4F20-B124-8B01FDD1350C}"/>
              </a:ext>
            </a:extLst>
          </p:cNvPr>
          <p:cNvSpPr/>
          <p:nvPr/>
        </p:nvSpPr>
        <p:spPr bwMode="auto">
          <a:xfrm>
            <a:off x="2831147" y="5904411"/>
            <a:ext cx="6200716" cy="863975"/>
          </a:xfrm>
          <a:prstGeom prst="roundRect">
            <a:avLst>
              <a:gd name="adj" fmla="val 50000"/>
            </a:avLst>
          </a:prstGeom>
          <a:gradFill>
            <a:gsLst>
              <a:gs pos="18000">
                <a:srgbClr val="F5A967"/>
              </a:gs>
              <a:gs pos="76000">
                <a:srgbClr val="FEF3BA"/>
              </a:gs>
            </a:gsLst>
            <a:lin ang="2700000" scaled="0"/>
          </a:gra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vi-VN" altLang="zh-CN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Lăng </a:t>
            </a:r>
            <a:r>
              <a:rPr lang="vi-VN" altLang="zh-CN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mộ</a:t>
            </a:r>
            <a:r>
              <a:rPr lang="vi-VN" altLang="zh-CN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vi-VN" altLang="zh-CN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Thống</a:t>
            </a:r>
            <a:r>
              <a:rPr lang="vi-VN" altLang="zh-CN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vi-VN" altLang="zh-CN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quốc</a:t>
            </a:r>
            <a:r>
              <a:rPr lang="vi-VN" altLang="zh-CN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vi-VN" altLang="zh-CN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thái</a:t>
            </a:r>
            <a:r>
              <a:rPr lang="vi-VN" altLang="zh-CN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sư </a:t>
            </a:r>
            <a:r>
              <a:rPr lang="vi-VN" altLang="zh-CN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Trần</a:t>
            </a:r>
            <a:r>
              <a:rPr lang="vi-VN" altLang="zh-CN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vi-VN" altLang="zh-CN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Thủ</a:t>
            </a:r>
            <a:r>
              <a:rPr lang="vi-VN" altLang="zh-CN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vi-VN" altLang="zh-CN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Độ</a:t>
            </a:r>
            <a:r>
              <a:rPr lang="vi-VN" altLang="zh-CN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vi-VN" altLang="zh-CN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tại</a:t>
            </a:r>
            <a:r>
              <a:rPr lang="vi-VN" altLang="zh-CN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vi-VN" altLang="zh-CN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xã</a:t>
            </a:r>
            <a:r>
              <a:rPr lang="vi-VN" altLang="zh-CN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Liên </a:t>
            </a:r>
            <a:r>
              <a:rPr lang="vi-VN" altLang="zh-CN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Hiệp</a:t>
            </a:r>
            <a:r>
              <a:rPr lang="vi-VN" altLang="zh-CN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vi-VN" altLang="zh-CN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huyện</a:t>
            </a:r>
            <a:r>
              <a:rPr lang="vi-VN" altLang="zh-CN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Hưng </a:t>
            </a:r>
            <a:r>
              <a:rPr lang="vi-VN" altLang="zh-CN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Hà</a:t>
            </a:r>
            <a:r>
              <a:rPr lang="vi-VN" altLang="zh-CN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(</a:t>
            </a:r>
            <a:r>
              <a:rPr lang="vi-VN" altLang="zh-CN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Thái</a:t>
            </a:r>
            <a:r>
              <a:rPr lang="vi-VN" altLang="zh-CN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vi-VN" altLang="zh-CN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Bình</a:t>
            </a:r>
            <a:r>
              <a:rPr lang="vi-VN" altLang="zh-CN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)</a:t>
            </a:r>
            <a:endParaRPr lang="zh-CN" altLang="en-US" b="1" dirty="0">
              <a:solidFill>
                <a:srgbClr val="760B05"/>
              </a:solidFill>
              <a:latin typeface="UTM Avo" panose="02040603050506020204" pitchFamily="18" charset="0"/>
              <a:ea typeface="思源黑体 CN Medium" panose="020B06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362899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ai truyền thuyết dân gian về việc Trần Hưng Đạo chém Phạm Nh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339" y="230980"/>
            <a:ext cx="8836027" cy="6627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: 圆角 24">
            <a:extLst>
              <a:ext uri="{FF2B5EF4-FFF2-40B4-BE49-F238E27FC236}">
                <a16:creationId xmlns:a16="http://schemas.microsoft.com/office/drawing/2014/main" id="{F18EFA57-8F3E-4F20-B124-8B01FDD1350C}"/>
              </a:ext>
            </a:extLst>
          </p:cNvPr>
          <p:cNvSpPr/>
          <p:nvPr/>
        </p:nvSpPr>
        <p:spPr bwMode="auto">
          <a:xfrm>
            <a:off x="9758816" y="2325339"/>
            <a:ext cx="1396865" cy="2869374"/>
          </a:xfrm>
          <a:prstGeom prst="roundRect">
            <a:avLst>
              <a:gd name="adj" fmla="val 50000"/>
            </a:avLst>
          </a:prstGeom>
          <a:gradFill>
            <a:gsLst>
              <a:gs pos="18000">
                <a:srgbClr val="F5A967"/>
              </a:gs>
              <a:gs pos="76000">
                <a:srgbClr val="FEF3BA"/>
              </a:gs>
            </a:gsLst>
            <a:lin ang="2700000" scaled="0"/>
          </a:gra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CN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Tượng</a:t>
            </a:r>
            <a:r>
              <a:rPr lang="en-US" altLang="zh-CN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đài</a:t>
            </a:r>
            <a:r>
              <a:rPr lang="en-US" altLang="zh-CN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Hưng</a:t>
            </a:r>
            <a:r>
              <a:rPr lang="en-US" altLang="zh-CN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Đạo</a:t>
            </a:r>
            <a:r>
              <a:rPr lang="en-US" altLang="zh-CN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Vương</a:t>
            </a:r>
            <a:r>
              <a:rPr lang="en-US" altLang="zh-CN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(</a:t>
            </a:r>
            <a:r>
              <a:rPr lang="en-US" altLang="zh-CN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Trần</a:t>
            </a:r>
            <a:r>
              <a:rPr lang="en-US" altLang="zh-CN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Quốc</a:t>
            </a:r>
            <a:r>
              <a:rPr lang="en-US" altLang="zh-CN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Tuấn</a:t>
            </a:r>
            <a:r>
              <a:rPr lang="en-US" altLang="zh-CN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)</a:t>
            </a:r>
            <a:endParaRPr lang="zh-CN" altLang="en-US" b="1" dirty="0">
              <a:solidFill>
                <a:srgbClr val="760B05"/>
              </a:solidFill>
              <a:latin typeface="UTM Avo" panose="02040603050506020204" pitchFamily="18" charset="0"/>
              <a:ea typeface="思源黑体 CN Medium" panose="020B06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232297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Trong những năm qua, khu di tích quốc gia đặc biệt nhà Trần đã thu hút đông đảo du khách trong và ngoài nước đến tham quan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415" y="556577"/>
            <a:ext cx="9753600" cy="475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: 圆角 24">
            <a:extLst>
              <a:ext uri="{FF2B5EF4-FFF2-40B4-BE49-F238E27FC236}">
                <a16:creationId xmlns:a16="http://schemas.microsoft.com/office/drawing/2014/main" id="{F18EFA57-8F3E-4F20-B124-8B01FDD1350C}"/>
              </a:ext>
            </a:extLst>
          </p:cNvPr>
          <p:cNvSpPr/>
          <p:nvPr/>
        </p:nvSpPr>
        <p:spPr bwMode="auto">
          <a:xfrm>
            <a:off x="2805021" y="5525588"/>
            <a:ext cx="6200716" cy="863975"/>
          </a:xfrm>
          <a:prstGeom prst="roundRect">
            <a:avLst>
              <a:gd name="adj" fmla="val 50000"/>
            </a:avLst>
          </a:prstGeom>
          <a:gradFill>
            <a:gsLst>
              <a:gs pos="18000">
                <a:srgbClr val="F5A967"/>
              </a:gs>
              <a:gs pos="76000">
                <a:srgbClr val="FEF3BA"/>
              </a:gs>
            </a:gsLst>
            <a:lin ang="2700000" scaled="0"/>
          </a:gra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CN" sz="2400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Khu</a:t>
            </a:r>
            <a:r>
              <a:rPr lang="en-US" altLang="zh-CN" sz="2400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di </a:t>
            </a:r>
            <a:r>
              <a:rPr lang="en-US" altLang="zh-CN" sz="2400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tích</a:t>
            </a:r>
            <a:r>
              <a:rPr lang="en-US" altLang="zh-CN" sz="2400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2400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nhà</a:t>
            </a:r>
            <a:r>
              <a:rPr lang="en-US" altLang="zh-CN" sz="2400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2400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Trần</a:t>
            </a:r>
            <a:r>
              <a:rPr lang="en-US" altLang="zh-CN" sz="2400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2400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tại</a:t>
            </a:r>
            <a:r>
              <a:rPr lang="en-US" altLang="zh-CN" sz="2400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2400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Đông</a:t>
            </a:r>
            <a:r>
              <a:rPr lang="en-US" altLang="zh-CN" sz="2400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2400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Triều</a:t>
            </a:r>
            <a:r>
              <a:rPr lang="en-US" altLang="zh-CN" sz="2400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endParaRPr lang="zh-CN" altLang="en-US" sz="2400" b="1" dirty="0">
              <a:solidFill>
                <a:srgbClr val="760B05"/>
              </a:solidFill>
              <a:latin typeface="UTM Avo" panose="02040603050506020204" pitchFamily="18" charset="0"/>
              <a:ea typeface="思源黑体 CN Medium" panose="020B06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169153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" b="53329"/>
          <a:stretch/>
        </p:blipFill>
        <p:spPr>
          <a:xfrm>
            <a:off x="2279570" y="210378"/>
            <a:ext cx="7338185" cy="606387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279" b="21080"/>
          <a:stretch/>
        </p:blipFill>
        <p:spPr>
          <a:xfrm>
            <a:off x="0" y="2615096"/>
            <a:ext cx="12192000" cy="424290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653" b="74999"/>
          <a:stretch/>
        </p:blipFill>
        <p:spPr>
          <a:xfrm>
            <a:off x="-23199" y="4172235"/>
            <a:ext cx="3946688" cy="268576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507"/>
          <a:stretch/>
        </p:blipFill>
        <p:spPr>
          <a:xfrm>
            <a:off x="-48927" y="5015691"/>
            <a:ext cx="3855697" cy="188545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26" b="41445"/>
          <a:stretch/>
        </p:blipFill>
        <p:spPr>
          <a:xfrm>
            <a:off x="7234314" y="4172235"/>
            <a:ext cx="5009132" cy="2728908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" t="38553" r="562" b="41029"/>
          <a:stretch/>
        </p:blipFill>
        <p:spPr>
          <a:xfrm>
            <a:off x="-672314" y="3536384"/>
            <a:ext cx="6557256" cy="2400328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79" t="60498" r="562" b="23355"/>
          <a:stretch/>
        </p:blipFill>
        <p:spPr>
          <a:xfrm>
            <a:off x="10079680" y="5219171"/>
            <a:ext cx="1577069" cy="143508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" t="60498" r="61060" b="19726"/>
          <a:stretch/>
        </p:blipFill>
        <p:spPr>
          <a:xfrm>
            <a:off x="503783" y="4918145"/>
            <a:ext cx="1446362" cy="135610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" t="86198" r="68718" b="280"/>
          <a:stretch/>
        </p:blipFill>
        <p:spPr>
          <a:xfrm>
            <a:off x="-23199" y="5955308"/>
            <a:ext cx="1198712" cy="927239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23" t="84561" r="18882" b="281"/>
          <a:stretch/>
        </p:blipFill>
        <p:spPr>
          <a:xfrm>
            <a:off x="3849245" y="5449280"/>
            <a:ext cx="2281012" cy="146780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4" t="41867" r="3834" b="16088"/>
          <a:stretch/>
        </p:blipFill>
        <p:spPr>
          <a:xfrm>
            <a:off x="701228" y="2979757"/>
            <a:ext cx="3993410" cy="3625495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" t="50809" r="562" b="41029"/>
          <a:stretch/>
        </p:blipFill>
        <p:spPr>
          <a:xfrm>
            <a:off x="-294675" y="-1"/>
            <a:ext cx="9412933" cy="1377459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51" t="6052" r="562" b="80892"/>
          <a:stretch/>
        </p:blipFill>
        <p:spPr>
          <a:xfrm>
            <a:off x="9192164" y="4792505"/>
            <a:ext cx="3023035" cy="2065495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1175513" y="1632638"/>
            <a:ext cx="9395518" cy="1915822"/>
            <a:chOff x="-1386053" y="1546975"/>
            <a:chExt cx="9395518" cy="1915822"/>
          </a:xfrm>
        </p:grpSpPr>
        <p:sp>
          <p:nvSpPr>
            <p:cNvPr id="24" name="文本框 43">
              <a:extLst>
                <a:ext uri="{FF2B5EF4-FFF2-40B4-BE49-F238E27FC236}">
                  <a16:creationId xmlns:a16="http://schemas.microsoft.com/office/drawing/2014/main" id="{D2C2FE9B-5E81-46B4-AD8F-A7B5DEF5D747}"/>
                </a:ext>
              </a:extLst>
            </p:cNvPr>
            <p:cNvSpPr txBox="1"/>
            <p:nvPr/>
          </p:nvSpPr>
          <p:spPr>
            <a:xfrm>
              <a:off x="-1386052" y="1546975"/>
              <a:ext cx="9395517" cy="1862048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2800">
                  <a:gradFill>
                    <a:gsLst>
                      <a:gs pos="18000">
                        <a:srgbClr val="F5A967"/>
                      </a:gs>
                      <a:gs pos="76000">
                        <a:srgbClr val="FEF3BA"/>
                      </a:gs>
                    </a:gsLst>
                    <a:lin ang="2700000" scaled="0"/>
                  </a:gradFill>
                  <a:latin typeface="字魂50号-白鸽天行体" panose="00000500000000000000" pitchFamily="2" charset="-122"/>
                  <a:ea typeface="字魂50号-白鸽天行体" panose="00000500000000000000" pitchFamily="2" charset="-122"/>
                </a:defRPr>
              </a:lvl1pPr>
            </a:lstStyle>
            <a:p>
              <a:r>
                <a:rPr lang="en-US" altLang="zh-CN" sz="11500" dirty="0" err="1">
                  <a:solidFill>
                    <a:schemeClr val="bg1"/>
                  </a:solidFill>
                  <a:latin typeface="UTM ThuPhap Thien An" panose="02040603050506020204" pitchFamily="18" charset="0"/>
                </a:rPr>
                <a:t>Tạm</a:t>
              </a:r>
              <a:r>
                <a:rPr lang="en-US" altLang="zh-CN" sz="11500" dirty="0">
                  <a:solidFill>
                    <a:schemeClr val="bg1"/>
                  </a:solidFill>
                  <a:latin typeface="UTM ThuPhap Thien An" panose="02040603050506020204" pitchFamily="18" charset="0"/>
                </a:rPr>
                <a:t> </a:t>
              </a:r>
              <a:r>
                <a:rPr lang="en-US" altLang="zh-CN" sz="11500" dirty="0" err="1">
                  <a:solidFill>
                    <a:schemeClr val="bg1"/>
                  </a:solidFill>
                  <a:latin typeface="UTM ThuPhap Thien An" panose="02040603050506020204" pitchFamily="18" charset="0"/>
                </a:rPr>
                <a:t>biệt</a:t>
              </a:r>
              <a:r>
                <a:rPr lang="en-US" altLang="zh-CN" sz="11500" dirty="0">
                  <a:solidFill>
                    <a:schemeClr val="bg1"/>
                  </a:solidFill>
                  <a:latin typeface="UTM ThuPhap Thien An" panose="02040603050506020204" pitchFamily="18" charset="0"/>
                </a:rPr>
                <a:t>!</a:t>
              </a:r>
            </a:p>
          </p:txBody>
        </p:sp>
        <p:sp>
          <p:nvSpPr>
            <p:cNvPr id="25" name="文本框 43">
              <a:extLst>
                <a:ext uri="{FF2B5EF4-FFF2-40B4-BE49-F238E27FC236}">
                  <a16:creationId xmlns:a16="http://schemas.microsoft.com/office/drawing/2014/main" id="{D2C2FE9B-5E81-46B4-AD8F-A7B5DEF5D747}"/>
                </a:ext>
              </a:extLst>
            </p:cNvPr>
            <p:cNvSpPr txBox="1"/>
            <p:nvPr/>
          </p:nvSpPr>
          <p:spPr>
            <a:xfrm>
              <a:off x="-1386053" y="1600749"/>
              <a:ext cx="9395517" cy="1862048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2800">
                  <a:gradFill>
                    <a:gsLst>
                      <a:gs pos="18000">
                        <a:srgbClr val="F5A967"/>
                      </a:gs>
                      <a:gs pos="76000">
                        <a:srgbClr val="FEF3BA"/>
                      </a:gs>
                    </a:gsLst>
                    <a:lin ang="2700000" scaled="0"/>
                  </a:gradFill>
                  <a:latin typeface="字魂50号-白鸽天行体" panose="00000500000000000000" pitchFamily="2" charset="-122"/>
                  <a:ea typeface="字魂50号-白鸽天行体" panose="00000500000000000000" pitchFamily="2" charset="-122"/>
                </a:defRPr>
              </a:lvl1pPr>
            </a:lstStyle>
            <a:p>
              <a:r>
                <a:rPr lang="en-US" altLang="zh-CN" sz="11500" dirty="0" err="1">
                  <a:solidFill>
                    <a:schemeClr val="tx1"/>
                  </a:solidFill>
                  <a:latin typeface="UTM ThuPhap Thien An" panose="02040603050506020204" pitchFamily="18" charset="0"/>
                </a:rPr>
                <a:t>Tạm</a:t>
              </a:r>
              <a:r>
                <a:rPr lang="en-US" altLang="zh-CN" sz="11500" dirty="0">
                  <a:solidFill>
                    <a:schemeClr val="tx1"/>
                  </a:solidFill>
                  <a:latin typeface="UTM ThuPhap Thien An" panose="02040603050506020204" pitchFamily="18" charset="0"/>
                </a:rPr>
                <a:t> </a:t>
              </a:r>
              <a:r>
                <a:rPr lang="en-US" altLang="zh-CN" sz="11500" dirty="0" err="1">
                  <a:solidFill>
                    <a:schemeClr val="tx1"/>
                  </a:solidFill>
                  <a:latin typeface="UTM ThuPhap Thien An" panose="02040603050506020204" pitchFamily="18" charset="0"/>
                </a:rPr>
                <a:t>biệt</a:t>
              </a:r>
              <a:r>
                <a:rPr lang="en-US" altLang="zh-CN" sz="11500" dirty="0">
                  <a:solidFill>
                    <a:schemeClr val="tx1"/>
                  </a:solidFill>
                  <a:latin typeface="UTM ThuPhap Thien An" panose="02040603050506020204" pitchFamily="18" charset="0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07586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70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653" b="74999"/>
          <a:stretch/>
        </p:blipFill>
        <p:spPr>
          <a:xfrm>
            <a:off x="-23199" y="4172235"/>
            <a:ext cx="3946688" cy="268576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507"/>
          <a:stretch/>
        </p:blipFill>
        <p:spPr>
          <a:xfrm>
            <a:off x="-48927" y="5015691"/>
            <a:ext cx="3855697" cy="188545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26" b="41445"/>
          <a:stretch/>
        </p:blipFill>
        <p:spPr>
          <a:xfrm>
            <a:off x="8319950" y="4763675"/>
            <a:ext cx="3923495" cy="2137468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79" t="60498" r="562" b="23355"/>
          <a:stretch/>
        </p:blipFill>
        <p:spPr>
          <a:xfrm>
            <a:off x="10079680" y="5219171"/>
            <a:ext cx="2467586" cy="224542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" t="60498" r="61060" b="19726"/>
          <a:stretch/>
        </p:blipFill>
        <p:spPr>
          <a:xfrm>
            <a:off x="503783" y="4918145"/>
            <a:ext cx="1446362" cy="135610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" t="86198" r="68718" b="280"/>
          <a:stretch/>
        </p:blipFill>
        <p:spPr>
          <a:xfrm>
            <a:off x="-23199" y="5955308"/>
            <a:ext cx="1198712" cy="927239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23" t="84561" r="18882" b="281"/>
          <a:stretch/>
        </p:blipFill>
        <p:spPr>
          <a:xfrm>
            <a:off x="7687788" y="5449280"/>
            <a:ext cx="2281012" cy="1467804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" t="50809" r="562" b="41029"/>
          <a:stretch/>
        </p:blipFill>
        <p:spPr>
          <a:xfrm>
            <a:off x="-2584698" y="0"/>
            <a:ext cx="9412933" cy="137745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6157" y="1538635"/>
            <a:ext cx="1122154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0" dirty="0">
                <a:ln w="28575">
                  <a:solidFill>
                    <a:srgbClr val="FFDDA0"/>
                  </a:solidFill>
                </a:ln>
                <a:solidFill>
                  <a:srgbClr val="FFFCE3"/>
                </a:solidFill>
                <a:latin typeface="UTM ThuPhap Thien An" panose="02040603050506020204" pitchFamily="18" charset="0"/>
              </a:rPr>
              <a:t>Ý </a:t>
            </a:r>
            <a:r>
              <a:rPr lang="en-US" sz="8000" dirty="0" err="1">
                <a:ln w="28575">
                  <a:solidFill>
                    <a:srgbClr val="FFDDA0"/>
                  </a:solidFill>
                </a:ln>
                <a:solidFill>
                  <a:srgbClr val="FFFCE3"/>
                </a:solidFill>
                <a:latin typeface="UTM ThuPhap Thien An" panose="02040603050506020204" pitchFamily="18" charset="0"/>
              </a:rPr>
              <a:t>chí</a:t>
            </a:r>
            <a:r>
              <a:rPr lang="en-US" sz="8000" dirty="0">
                <a:ln w="28575">
                  <a:solidFill>
                    <a:srgbClr val="FFDDA0"/>
                  </a:solidFill>
                </a:ln>
                <a:solidFill>
                  <a:srgbClr val="FFFCE3"/>
                </a:solidFill>
                <a:latin typeface="UTM ThuPhap Thien An" panose="02040603050506020204" pitchFamily="18" charset="0"/>
              </a:rPr>
              <a:t> </a:t>
            </a:r>
            <a:r>
              <a:rPr lang="en-US" sz="8000" dirty="0" err="1">
                <a:ln w="28575">
                  <a:solidFill>
                    <a:srgbClr val="FFDDA0"/>
                  </a:solidFill>
                </a:ln>
                <a:solidFill>
                  <a:srgbClr val="FFFCE3"/>
                </a:solidFill>
                <a:latin typeface="UTM ThuPhap Thien An" panose="02040603050506020204" pitchFamily="18" charset="0"/>
              </a:rPr>
              <a:t>quyết</a:t>
            </a:r>
            <a:r>
              <a:rPr lang="en-US" sz="8000" dirty="0">
                <a:ln w="28575">
                  <a:solidFill>
                    <a:srgbClr val="FFDDA0"/>
                  </a:solidFill>
                </a:ln>
                <a:solidFill>
                  <a:srgbClr val="FFFCE3"/>
                </a:solidFill>
                <a:latin typeface="UTM ThuPhap Thien An" panose="02040603050506020204" pitchFamily="18" charset="0"/>
              </a:rPr>
              <a:t> </a:t>
            </a:r>
            <a:r>
              <a:rPr lang="en-US" sz="8000" dirty="0" err="1">
                <a:ln w="28575">
                  <a:solidFill>
                    <a:srgbClr val="FFDDA0"/>
                  </a:solidFill>
                </a:ln>
                <a:solidFill>
                  <a:srgbClr val="FFFCE3"/>
                </a:solidFill>
                <a:latin typeface="UTM ThuPhap Thien An" panose="02040603050506020204" pitchFamily="18" charset="0"/>
              </a:rPr>
              <a:t>tâm</a:t>
            </a:r>
            <a:r>
              <a:rPr lang="en-US" sz="8000" dirty="0">
                <a:ln w="28575">
                  <a:solidFill>
                    <a:srgbClr val="FFDDA0"/>
                  </a:solidFill>
                </a:ln>
                <a:solidFill>
                  <a:srgbClr val="FFFCE3"/>
                </a:solidFill>
                <a:latin typeface="UTM ThuPhap Thien An" panose="02040603050506020204" pitchFamily="18" charset="0"/>
              </a:rPr>
              <a:t> </a:t>
            </a:r>
            <a:r>
              <a:rPr lang="en-US" sz="8000" dirty="0" err="1">
                <a:ln w="28575">
                  <a:solidFill>
                    <a:srgbClr val="FFDDA0"/>
                  </a:solidFill>
                </a:ln>
                <a:solidFill>
                  <a:srgbClr val="FFFCE3"/>
                </a:solidFill>
                <a:latin typeface="UTM ThuPhap Thien An" panose="02040603050506020204" pitchFamily="18" charset="0"/>
              </a:rPr>
              <a:t>tiêu</a:t>
            </a:r>
            <a:r>
              <a:rPr lang="en-US" sz="8000" dirty="0">
                <a:ln w="28575">
                  <a:solidFill>
                    <a:srgbClr val="FFDDA0"/>
                  </a:solidFill>
                </a:ln>
                <a:solidFill>
                  <a:srgbClr val="FFFCE3"/>
                </a:solidFill>
                <a:latin typeface="UTM ThuPhap Thien An" panose="02040603050506020204" pitchFamily="18" charset="0"/>
              </a:rPr>
              <a:t> </a:t>
            </a:r>
            <a:r>
              <a:rPr lang="en-US" sz="8000" dirty="0" err="1">
                <a:ln w="28575">
                  <a:solidFill>
                    <a:srgbClr val="FFDDA0"/>
                  </a:solidFill>
                </a:ln>
                <a:solidFill>
                  <a:srgbClr val="FFFCE3"/>
                </a:solidFill>
                <a:latin typeface="UTM ThuPhap Thien An" panose="02040603050506020204" pitchFamily="18" charset="0"/>
              </a:rPr>
              <a:t>diệt</a:t>
            </a:r>
            <a:r>
              <a:rPr lang="en-US" sz="8000" dirty="0">
                <a:ln w="28575">
                  <a:solidFill>
                    <a:srgbClr val="FFDDA0"/>
                  </a:solidFill>
                </a:ln>
                <a:solidFill>
                  <a:srgbClr val="FFFCE3"/>
                </a:solidFill>
                <a:latin typeface="UTM ThuPhap Thien An" panose="02040603050506020204" pitchFamily="18" charset="0"/>
              </a:rPr>
              <a:t> </a:t>
            </a:r>
            <a:r>
              <a:rPr lang="en-US" sz="8000" dirty="0" err="1">
                <a:ln w="28575">
                  <a:solidFill>
                    <a:srgbClr val="FFDDA0"/>
                  </a:solidFill>
                </a:ln>
                <a:solidFill>
                  <a:srgbClr val="FFFCE3"/>
                </a:solidFill>
                <a:latin typeface="UTM ThuPhap Thien An" panose="02040603050506020204" pitchFamily="18" charset="0"/>
              </a:rPr>
              <a:t>quân</a:t>
            </a:r>
            <a:r>
              <a:rPr lang="en-US" sz="8000" dirty="0">
                <a:ln w="28575">
                  <a:solidFill>
                    <a:srgbClr val="FFDDA0"/>
                  </a:solidFill>
                </a:ln>
                <a:solidFill>
                  <a:srgbClr val="FFFCE3"/>
                </a:solidFill>
                <a:latin typeface="UTM ThuPhap Thien An" panose="02040603050506020204" pitchFamily="18" charset="0"/>
              </a:rPr>
              <a:t> </a:t>
            </a:r>
            <a:r>
              <a:rPr lang="en-US" sz="8000" dirty="0" err="1">
                <a:ln w="28575">
                  <a:solidFill>
                    <a:srgbClr val="FFDDA0"/>
                  </a:solidFill>
                </a:ln>
                <a:solidFill>
                  <a:srgbClr val="FFFCE3"/>
                </a:solidFill>
                <a:latin typeface="UTM ThuPhap Thien An" panose="02040603050506020204" pitchFamily="18" charset="0"/>
              </a:rPr>
              <a:t>xâm</a:t>
            </a:r>
            <a:r>
              <a:rPr lang="en-US" sz="8000" dirty="0">
                <a:ln w="28575">
                  <a:solidFill>
                    <a:srgbClr val="FFDDA0"/>
                  </a:solidFill>
                </a:ln>
                <a:solidFill>
                  <a:srgbClr val="FFFCE3"/>
                </a:solidFill>
                <a:latin typeface="UTM ThuPhap Thien An" panose="02040603050506020204" pitchFamily="18" charset="0"/>
              </a:rPr>
              <a:t> </a:t>
            </a:r>
            <a:r>
              <a:rPr lang="en-US" sz="8000" dirty="0" err="1">
                <a:ln w="28575">
                  <a:solidFill>
                    <a:srgbClr val="FFDDA0"/>
                  </a:solidFill>
                </a:ln>
                <a:solidFill>
                  <a:srgbClr val="FFFCE3"/>
                </a:solidFill>
                <a:latin typeface="UTM ThuPhap Thien An" panose="02040603050506020204" pitchFamily="18" charset="0"/>
              </a:rPr>
              <a:t>lược</a:t>
            </a:r>
            <a:endParaRPr lang="vi-VN" sz="8000" dirty="0">
              <a:ln w="28575">
                <a:solidFill>
                  <a:srgbClr val="FFDDA0"/>
                </a:solidFill>
              </a:ln>
              <a:solidFill>
                <a:srgbClr val="FFFC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1904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1">
            <a:extLst>
              <a:ext uri="{FF2B5EF4-FFF2-40B4-BE49-F238E27FC236}">
                <a16:creationId xmlns:a16="http://schemas.microsoft.com/office/drawing/2014/main" id="{BED57F34-3A5A-4BA4-AA24-D9180DF47D4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7" t="12976" r="3433" b="29766"/>
          <a:stretch/>
        </p:blipFill>
        <p:spPr>
          <a:xfrm>
            <a:off x="-273947" y="-28438"/>
            <a:ext cx="12256397" cy="656492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57450" y="663898"/>
            <a:ext cx="8796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 err="1">
                <a:latin typeface="UTM Avo" panose="02040603050506020204" pitchFamily="18" charset="0"/>
              </a:rPr>
              <a:t>Đọc</a:t>
            </a:r>
            <a:r>
              <a:rPr lang="en-US" sz="3200" b="1" i="1" dirty="0">
                <a:latin typeface="UTM Avo" panose="02040603050506020204" pitchFamily="18" charset="0"/>
              </a:rPr>
              <a:t> </a:t>
            </a:r>
            <a:r>
              <a:rPr lang="en-US" sz="3200" b="1" i="1" dirty="0" err="1">
                <a:latin typeface="UTM Avo" panose="02040603050506020204" pitchFamily="18" charset="0"/>
              </a:rPr>
              <a:t>thầm</a:t>
            </a:r>
            <a:r>
              <a:rPr lang="en-US" sz="3200" b="1" i="1" dirty="0">
                <a:latin typeface="UTM Avo" panose="02040603050506020204" pitchFamily="18" charset="0"/>
              </a:rPr>
              <a:t> </a:t>
            </a:r>
            <a:r>
              <a:rPr lang="en-US" sz="3200" b="1" i="1" dirty="0" err="1">
                <a:latin typeface="UTM Avo" panose="02040603050506020204" pitchFamily="18" charset="0"/>
              </a:rPr>
              <a:t>đoạn</a:t>
            </a:r>
            <a:r>
              <a:rPr lang="en-US" sz="3200" b="1" i="1" dirty="0">
                <a:latin typeface="UTM Avo" panose="02040603050506020204" pitchFamily="18" charset="0"/>
              </a:rPr>
              <a:t> </a:t>
            </a:r>
            <a:r>
              <a:rPr lang="en-US" sz="3200" b="1" i="1" dirty="0" err="1">
                <a:latin typeface="UTM Avo" panose="02040603050506020204" pitchFamily="18" charset="0"/>
              </a:rPr>
              <a:t>đầu</a:t>
            </a:r>
            <a:r>
              <a:rPr lang="en-US" sz="3200" b="1" i="1" dirty="0">
                <a:latin typeface="UTM Avo" panose="02040603050506020204" pitchFamily="18" charset="0"/>
              </a:rPr>
              <a:t>, SGK/</a:t>
            </a:r>
            <a:r>
              <a:rPr lang="en-US" sz="3200" b="1" i="1" dirty="0" err="1">
                <a:latin typeface="UTM Avo" panose="02040603050506020204" pitchFamily="18" charset="0"/>
              </a:rPr>
              <a:t>trang</a:t>
            </a:r>
            <a:r>
              <a:rPr lang="en-US" sz="3200" b="1" i="1" dirty="0">
                <a:latin typeface="UTM Avo" panose="02040603050506020204" pitchFamily="18" charset="0"/>
              </a:rPr>
              <a:t> 40.  </a:t>
            </a:r>
            <a:endParaRPr lang="vi-VN" sz="3200" b="1" i="1" dirty="0"/>
          </a:p>
        </p:txBody>
      </p:sp>
      <p:grpSp>
        <p:nvGrpSpPr>
          <p:cNvPr id="5" name="Group 4"/>
          <p:cNvGrpSpPr/>
          <p:nvPr/>
        </p:nvGrpSpPr>
        <p:grpSpPr>
          <a:xfrm>
            <a:off x="1945072" y="1571262"/>
            <a:ext cx="8407158" cy="1487519"/>
            <a:chOff x="2466826" y="530275"/>
            <a:chExt cx="13779536" cy="1600201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29" r="45377"/>
            <a:stretch/>
          </p:blipFill>
          <p:spPr>
            <a:xfrm flipH="1">
              <a:off x="5835387" y="530276"/>
              <a:ext cx="4033747" cy="160020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5376"/>
            <a:stretch/>
          </p:blipFill>
          <p:spPr>
            <a:xfrm>
              <a:off x="2466826" y="530275"/>
              <a:ext cx="3368562" cy="160020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29" r="45377"/>
            <a:stretch/>
          </p:blipFill>
          <p:spPr>
            <a:xfrm flipH="1">
              <a:off x="9367961" y="530275"/>
              <a:ext cx="4033747" cy="160020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5376"/>
            <a:stretch/>
          </p:blipFill>
          <p:spPr>
            <a:xfrm flipH="1">
              <a:off x="12877800" y="530275"/>
              <a:ext cx="3368562" cy="1600200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2606895" y="1772342"/>
            <a:ext cx="67506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3B484E"/>
                </a:solidFill>
                <a:latin typeface="UTM Avo" panose="02040603050506020204" pitchFamily="18" charset="0"/>
              </a:rPr>
              <a:t>Quân</a:t>
            </a:r>
            <a:r>
              <a:rPr lang="en-US" sz="3600" b="1" dirty="0">
                <a:solidFill>
                  <a:srgbClr val="3B484E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3B484E"/>
                </a:solidFill>
                <a:latin typeface="UTM Avo" panose="02040603050506020204" pitchFamily="18" charset="0"/>
              </a:rPr>
              <a:t>Mông</a:t>
            </a:r>
            <a:r>
              <a:rPr lang="en-US" sz="3600" b="1" dirty="0">
                <a:solidFill>
                  <a:srgbClr val="3B484E"/>
                </a:solidFill>
                <a:latin typeface="UTM Avo" panose="02040603050506020204" pitchFamily="18" charset="0"/>
              </a:rPr>
              <a:t> - </a:t>
            </a:r>
            <a:r>
              <a:rPr lang="en-US" sz="3600" b="1" dirty="0" err="1">
                <a:solidFill>
                  <a:srgbClr val="3B484E"/>
                </a:solidFill>
                <a:latin typeface="UTM Avo" panose="02040603050506020204" pitchFamily="18" charset="0"/>
              </a:rPr>
              <a:t>Nguyên</a:t>
            </a:r>
            <a:r>
              <a:rPr lang="en-US" sz="3600" b="1" dirty="0">
                <a:solidFill>
                  <a:srgbClr val="3B484E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3B484E"/>
                </a:solidFill>
                <a:latin typeface="UTM Avo" panose="02040603050506020204" pitchFamily="18" charset="0"/>
              </a:rPr>
              <a:t>là</a:t>
            </a:r>
            <a:r>
              <a:rPr lang="en-US" sz="3600" b="1" dirty="0">
                <a:solidFill>
                  <a:srgbClr val="3B484E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3B484E"/>
                </a:solidFill>
                <a:latin typeface="UTM Avo" panose="02040603050506020204" pitchFamily="18" charset="0"/>
              </a:rPr>
              <a:t>đội</a:t>
            </a:r>
            <a:r>
              <a:rPr lang="en-US" sz="3600" b="1" dirty="0">
                <a:solidFill>
                  <a:srgbClr val="3B484E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3B484E"/>
                </a:solidFill>
                <a:latin typeface="UTM Avo" panose="02040603050506020204" pitchFamily="18" charset="0"/>
              </a:rPr>
              <a:t>quân</a:t>
            </a:r>
            <a:r>
              <a:rPr lang="en-US" sz="3600" b="1" dirty="0">
                <a:solidFill>
                  <a:srgbClr val="3B484E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3B484E"/>
                </a:solidFill>
                <a:latin typeface="UTM Avo" panose="02040603050506020204" pitchFamily="18" charset="0"/>
              </a:rPr>
              <a:t>như</a:t>
            </a:r>
            <a:r>
              <a:rPr lang="en-US" sz="3600" b="1" dirty="0">
                <a:solidFill>
                  <a:srgbClr val="3B484E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3B484E"/>
                </a:solidFill>
                <a:latin typeface="UTM Avo" panose="02040603050506020204" pitchFamily="18" charset="0"/>
              </a:rPr>
              <a:t>thế</a:t>
            </a:r>
            <a:r>
              <a:rPr lang="en-US" sz="3600" b="1" dirty="0">
                <a:solidFill>
                  <a:srgbClr val="3B484E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3B484E"/>
                </a:solidFill>
                <a:latin typeface="UTM Avo" panose="02040603050506020204" pitchFamily="18" charset="0"/>
              </a:rPr>
              <a:t>nào</a:t>
            </a:r>
            <a:r>
              <a:rPr lang="en-US" sz="3600" b="1" dirty="0">
                <a:solidFill>
                  <a:srgbClr val="3B484E"/>
                </a:solidFill>
                <a:latin typeface="UTM Avo" panose="02040603050506020204" pitchFamily="18" charset="0"/>
              </a:rPr>
              <a:t>?  </a:t>
            </a:r>
            <a:endParaRPr lang="vi-VN" sz="3600" b="1" dirty="0">
              <a:solidFill>
                <a:srgbClr val="3B484E"/>
              </a:solidFill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1925389" y="3455183"/>
            <a:ext cx="7959145" cy="1813676"/>
          </a:xfrm>
          <a:prstGeom prst="roundRect">
            <a:avLst/>
          </a:prstGeom>
          <a:noFill/>
          <a:ln w="38100">
            <a:solidFill>
              <a:srgbClr val="2C706F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vi-VN" sz="2000" b="1" dirty="0">
              <a:solidFill>
                <a:srgbClr val="760B05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25389" y="3514532"/>
            <a:ext cx="78561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Quân</a:t>
            </a:r>
            <a:r>
              <a:rPr lang="en-US" sz="3600" b="1" dirty="0">
                <a:solidFill>
                  <a:srgbClr val="2C706F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Mông</a:t>
            </a:r>
            <a:r>
              <a:rPr lang="en-US" sz="3600" b="1" dirty="0">
                <a:solidFill>
                  <a:srgbClr val="2C706F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Nguyên</a:t>
            </a:r>
            <a:r>
              <a:rPr lang="en-US" sz="3600" b="1" dirty="0">
                <a:solidFill>
                  <a:srgbClr val="2C706F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là</a:t>
            </a:r>
            <a:r>
              <a:rPr lang="en-US" sz="3600" b="1" dirty="0">
                <a:solidFill>
                  <a:srgbClr val="2C706F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đội</a:t>
            </a:r>
            <a:r>
              <a:rPr lang="en-US" sz="3600" b="1" dirty="0">
                <a:solidFill>
                  <a:srgbClr val="2C706F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quân</a:t>
            </a:r>
            <a:r>
              <a:rPr lang="en-US" sz="3600" b="1" dirty="0">
                <a:solidFill>
                  <a:srgbClr val="2C706F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rất</a:t>
            </a:r>
            <a:r>
              <a:rPr lang="en-US" sz="3600" b="1" dirty="0">
                <a:solidFill>
                  <a:srgbClr val="2C706F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mạnh</a:t>
            </a:r>
            <a:r>
              <a:rPr lang="en-US" sz="3600" b="1" dirty="0">
                <a:solidFill>
                  <a:srgbClr val="2C706F"/>
                </a:solidFill>
                <a:latin typeface="UTM Avo" panose="02040603050506020204" pitchFamily="18" charset="0"/>
              </a:rPr>
              <a:t>, </a:t>
            </a:r>
            <a:r>
              <a:rPr lang="en-US" sz="36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tung</a:t>
            </a:r>
            <a:r>
              <a:rPr lang="en-US" sz="3600" b="1" dirty="0">
                <a:solidFill>
                  <a:srgbClr val="2C706F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hoành</a:t>
            </a:r>
            <a:r>
              <a:rPr lang="en-US" sz="3600" b="1" dirty="0">
                <a:solidFill>
                  <a:srgbClr val="2C706F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khắp</a:t>
            </a:r>
            <a:r>
              <a:rPr lang="en-US" sz="3600" b="1" dirty="0">
                <a:solidFill>
                  <a:srgbClr val="2C706F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châu</a:t>
            </a:r>
            <a:r>
              <a:rPr lang="en-US" sz="3600" b="1" dirty="0">
                <a:solidFill>
                  <a:srgbClr val="2C706F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Âu</a:t>
            </a:r>
            <a:r>
              <a:rPr lang="en-US" sz="3600" b="1" dirty="0">
                <a:solidFill>
                  <a:srgbClr val="2C706F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và</a:t>
            </a:r>
            <a:r>
              <a:rPr lang="en-US" sz="3600" b="1" dirty="0">
                <a:solidFill>
                  <a:srgbClr val="2C706F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châu</a:t>
            </a:r>
            <a:r>
              <a:rPr lang="en-US" sz="3600" b="1" dirty="0">
                <a:solidFill>
                  <a:srgbClr val="2C706F"/>
                </a:solidFill>
                <a:latin typeface="UTM Avo" panose="02040603050506020204" pitchFamily="18" charset="0"/>
              </a:rPr>
              <a:t> Á</a:t>
            </a:r>
            <a:endParaRPr lang="vi-VN" sz="3600" b="1" dirty="0">
              <a:solidFill>
                <a:srgbClr val="2C706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57782" y="3058780"/>
            <a:ext cx="840715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Vào</a:t>
            </a:r>
            <a:r>
              <a:rPr lang="en-US" sz="3600" b="1" dirty="0">
                <a:solidFill>
                  <a:srgbClr val="2C706F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thời</a:t>
            </a:r>
            <a:r>
              <a:rPr lang="en-US" sz="3600" b="1" dirty="0">
                <a:solidFill>
                  <a:srgbClr val="2C706F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nhà</a:t>
            </a:r>
            <a:r>
              <a:rPr lang="en-US" sz="3600" b="1" dirty="0">
                <a:solidFill>
                  <a:srgbClr val="2C706F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Trần</a:t>
            </a:r>
            <a:r>
              <a:rPr lang="en-US" sz="3600" b="1" dirty="0">
                <a:solidFill>
                  <a:srgbClr val="2C706F"/>
                </a:solidFill>
                <a:latin typeface="UTM Avo" panose="02040603050506020204" pitchFamily="18" charset="0"/>
              </a:rPr>
              <a:t>, </a:t>
            </a:r>
            <a:r>
              <a:rPr lang="en-US" sz="36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chúng</a:t>
            </a:r>
            <a:r>
              <a:rPr lang="en-US" sz="3600" b="1" dirty="0">
                <a:solidFill>
                  <a:srgbClr val="2C706F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xâm</a:t>
            </a:r>
            <a:r>
              <a:rPr lang="en-US" sz="3600" b="1" dirty="0">
                <a:solidFill>
                  <a:srgbClr val="2C706F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lược</a:t>
            </a:r>
            <a:r>
              <a:rPr lang="en-US" sz="3600" b="1" dirty="0">
                <a:solidFill>
                  <a:srgbClr val="2C706F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nước</a:t>
            </a:r>
            <a:r>
              <a:rPr lang="en-US" sz="3600" b="1" dirty="0">
                <a:solidFill>
                  <a:srgbClr val="2C706F"/>
                </a:solidFill>
                <a:latin typeface="UTM Avo" panose="02040603050506020204" pitchFamily="18" charset="0"/>
              </a:rPr>
              <a:t> ta 3 </a:t>
            </a:r>
            <a:r>
              <a:rPr lang="en-US" sz="36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lần</a:t>
            </a:r>
            <a:r>
              <a:rPr lang="en-US" sz="3600" b="1" dirty="0">
                <a:solidFill>
                  <a:srgbClr val="2C706F"/>
                </a:solidFill>
                <a:latin typeface="UTM Avo" panose="02040603050506020204" pitchFamily="18" charset="0"/>
              </a:rPr>
              <a:t>:</a:t>
            </a:r>
          </a:p>
          <a:p>
            <a:r>
              <a:rPr lang="en-US" sz="3600" b="1" dirty="0">
                <a:solidFill>
                  <a:srgbClr val="2C706F"/>
                </a:solidFill>
                <a:latin typeface="UTM Avo" panose="02040603050506020204" pitchFamily="18" charset="0"/>
              </a:rPr>
              <a:t>LẦN 1: </a:t>
            </a:r>
            <a:r>
              <a:rPr lang="en-US" sz="36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Năm</a:t>
            </a:r>
            <a:r>
              <a:rPr lang="en-US" sz="3600" b="1" dirty="0">
                <a:solidFill>
                  <a:srgbClr val="2C706F"/>
                </a:solidFill>
                <a:latin typeface="UTM Avo" panose="02040603050506020204" pitchFamily="18" charset="0"/>
              </a:rPr>
              <a:t> 1258</a:t>
            </a:r>
          </a:p>
          <a:p>
            <a:r>
              <a:rPr lang="en-US" sz="3600" b="1" dirty="0">
                <a:solidFill>
                  <a:srgbClr val="2C706F"/>
                </a:solidFill>
                <a:latin typeface="UTM Avo" panose="02040603050506020204" pitchFamily="18" charset="0"/>
              </a:rPr>
              <a:t>LẦN 2: </a:t>
            </a:r>
            <a:r>
              <a:rPr lang="en-US" sz="36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Năm</a:t>
            </a:r>
            <a:r>
              <a:rPr lang="en-US" sz="3600" b="1" dirty="0">
                <a:solidFill>
                  <a:srgbClr val="2C706F"/>
                </a:solidFill>
                <a:latin typeface="UTM Avo" panose="02040603050506020204" pitchFamily="18" charset="0"/>
              </a:rPr>
              <a:t>  1285</a:t>
            </a:r>
          </a:p>
          <a:p>
            <a:r>
              <a:rPr lang="en-US" sz="3600" b="1" dirty="0">
                <a:solidFill>
                  <a:srgbClr val="2C706F"/>
                </a:solidFill>
                <a:latin typeface="UTM Avo" panose="02040603050506020204" pitchFamily="18" charset="0"/>
              </a:rPr>
              <a:t>LẦN 3: </a:t>
            </a:r>
            <a:r>
              <a:rPr lang="en-US" sz="3600" b="1" dirty="0" err="1">
                <a:solidFill>
                  <a:srgbClr val="2C706F"/>
                </a:solidFill>
                <a:latin typeface="UTM Avo" panose="02040603050506020204" pitchFamily="18" charset="0"/>
              </a:rPr>
              <a:t>Năm</a:t>
            </a:r>
            <a:r>
              <a:rPr lang="en-US" sz="3600" b="1" dirty="0">
                <a:solidFill>
                  <a:srgbClr val="2C706F"/>
                </a:solidFill>
                <a:latin typeface="UTM Avo" panose="02040603050506020204" pitchFamily="18" charset="0"/>
              </a:rPr>
              <a:t> 1287 -1288</a:t>
            </a:r>
            <a:endParaRPr lang="vi-VN" sz="3600" b="1" dirty="0">
              <a:solidFill>
                <a:srgbClr val="2C706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52007" y="1761748"/>
            <a:ext cx="84071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3B484E"/>
                </a:solidFill>
                <a:latin typeface="UTM Avo" panose="02040603050506020204" pitchFamily="18" charset="0"/>
              </a:rPr>
              <a:t>Vào</a:t>
            </a:r>
            <a:r>
              <a:rPr lang="en-US" sz="3600" b="1" dirty="0">
                <a:solidFill>
                  <a:srgbClr val="3B484E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3B484E"/>
                </a:solidFill>
                <a:latin typeface="UTM Avo" panose="02040603050506020204" pitchFamily="18" charset="0"/>
              </a:rPr>
              <a:t>thời</a:t>
            </a:r>
            <a:r>
              <a:rPr lang="en-US" sz="3600" b="1" dirty="0">
                <a:solidFill>
                  <a:srgbClr val="3B484E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3B484E"/>
                </a:solidFill>
                <a:latin typeface="UTM Avo" panose="02040603050506020204" pitchFamily="18" charset="0"/>
              </a:rPr>
              <a:t>nhà</a:t>
            </a:r>
            <a:r>
              <a:rPr lang="en-US" sz="3600" b="1" dirty="0">
                <a:solidFill>
                  <a:srgbClr val="3B484E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3B484E"/>
                </a:solidFill>
                <a:latin typeface="UTM Avo" panose="02040603050506020204" pitchFamily="18" charset="0"/>
              </a:rPr>
              <a:t>Trần,chúng</a:t>
            </a:r>
            <a:r>
              <a:rPr lang="en-US" sz="3600" b="1" dirty="0">
                <a:solidFill>
                  <a:srgbClr val="3B484E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3B484E"/>
                </a:solidFill>
                <a:latin typeface="UTM Avo" panose="02040603050506020204" pitchFamily="18" charset="0"/>
              </a:rPr>
              <a:t>xâm</a:t>
            </a:r>
            <a:r>
              <a:rPr lang="en-US" sz="3600" b="1" dirty="0">
                <a:solidFill>
                  <a:srgbClr val="3B484E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3B484E"/>
                </a:solidFill>
                <a:latin typeface="UTM Avo" panose="02040603050506020204" pitchFamily="18" charset="0"/>
              </a:rPr>
              <a:t>lược</a:t>
            </a:r>
            <a:r>
              <a:rPr lang="en-US" sz="3600" b="1" dirty="0">
                <a:solidFill>
                  <a:srgbClr val="3B484E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3B484E"/>
                </a:solidFill>
                <a:latin typeface="UTM Avo" panose="02040603050506020204" pitchFamily="18" charset="0"/>
              </a:rPr>
              <a:t>nước</a:t>
            </a:r>
            <a:r>
              <a:rPr lang="en-US" sz="3600" b="1" dirty="0">
                <a:solidFill>
                  <a:srgbClr val="3B484E"/>
                </a:solidFill>
                <a:latin typeface="UTM Avo" panose="02040603050506020204" pitchFamily="18" charset="0"/>
              </a:rPr>
              <a:t> ta </a:t>
            </a:r>
            <a:r>
              <a:rPr lang="en-US" sz="3600" b="1" dirty="0" err="1">
                <a:solidFill>
                  <a:srgbClr val="3B484E"/>
                </a:solidFill>
                <a:latin typeface="UTM Avo" panose="02040603050506020204" pitchFamily="18" charset="0"/>
              </a:rPr>
              <a:t>mấy</a:t>
            </a:r>
            <a:r>
              <a:rPr lang="en-US" sz="3600" b="1" dirty="0">
                <a:solidFill>
                  <a:srgbClr val="3B484E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3B484E"/>
                </a:solidFill>
                <a:latin typeface="UTM Avo" panose="02040603050506020204" pitchFamily="18" charset="0"/>
              </a:rPr>
              <a:t>lần</a:t>
            </a:r>
            <a:r>
              <a:rPr lang="en-US" sz="3600" b="1" dirty="0">
                <a:solidFill>
                  <a:srgbClr val="3B484E"/>
                </a:solidFill>
                <a:latin typeface="UTM Avo" panose="02040603050506020204" pitchFamily="18" charset="0"/>
              </a:rPr>
              <a:t>?</a:t>
            </a:r>
            <a:endParaRPr lang="vi-VN" sz="3600" b="1" dirty="0">
              <a:solidFill>
                <a:srgbClr val="3B484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2394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5" dur="68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6" dur="682" fill="hold">
                                          <p:stCondLst>
                                            <p:cond delay="68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8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34" decel="50000" autoRev="1" fill="hold">
                                          <p:stCondLst>
                                            <p:cond delay="68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4" fill="hold">
                                          <p:stCondLst>
                                            <p:cond delay="129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  <p:bldP spid="12" grpId="0" animBg="1"/>
      <p:bldP spid="12" grpId="1" animBg="1"/>
      <p:bldP spid="11" grpId="0"/>
      <p:bldP spid="11" grpId="1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9">
            <a:extLst>
              <a:ext uri="{FF2B5EF4-FFF2-40B4-BE49-F238E27FC236}">
                <a16:creationId xmlns:a16="http://schemas.microsoft.com/office/drawing/2014/main" id="{C187B5B3-B284-4736-9E09-E90EA6DF15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40591" y="-725219"/>
            <a:ext cx="8508309" cy="3276540"/>
          </a:xfrm>
          <a:prstGeom prst="rect">
            <a:avLst/>
          </a:prstGeom>
        </p:spPr>
      </p:pic>
      <p:sp>
        <p:nvSpPr>
          <p:cNvPr id="2" name="文本框 32">
            <a:extLst>
              <a:ext uri="{FF2B5EF4-FFF2-40B4-BE49-F238E27FC236}">
                <a16:creationId xmlns:a16="http://schemas.microsoft.com/office/drawing/2014/main" id="{D2C2FE9B-5E81-46B4-AD8F-A7B5DEF5D747}"/>
              </a:ext>
            </a:extLst>
          </p:cNvPr>
          <p:cNvSpPr txBox="1"/>
          <p:nvPr/>
        </p:nvSpPr>
        <p:spPr>
          <a:xfrm>
            <a:off x="3156313" y="603573"/>
            <a:ext cx="5944255" cy="132343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zh-CN"/>
            </a:defPPr>
            <a:lvl1pPr algn="ctr">
              <a:defRPr sz="2800">
                <a:gradFill>
                  <a:gsLst>
                    <a:gs pos="18000">
                      <a:srgbClr val="F5A967"/>
                    </a:gs>
                    <a:gs pos="76000">
                      <a:srgbClr val="FEF3BA"/>
                    </a:gs>
                  </a:gsLst>
                  <a:lin ang="2700000" scaled="0"/>
                </a:gradFill>
                <a:latin typeface="字魂50号-白鸽天行体" panose="00000500000000000000" pitchFamily="2" charset="-122"/>
                <a:ea typeface="字魂50号-白鸽天行体" panose="00000500000000000000" pitchFamily="2" charset="-122"/>
              </a:defRPr>
            </a:lvl1pPr>
          </a:lstStyle>
          <a:p>
            <a:r>
              <a:rPr lang="en-US" altLang="zh-CN" sz="4000" b="1" dirty="0" err="1">
                <a:latin typeface="UTM Avo" panose="02040603050506020204" pitchFamily="18" charset="0"/>
              </a:rPr>
              <a:t>Đọc</a:t>
            </a:r>
            <a:r>
              <a:rPr lang="en-US" altLang="zh-CN" sz="4000" b="1" dirty="0">
                <a:latin typeface="UTM Avo" panose="02040603050506020204" pitchFamily="18" charset="0"/>
              </a:rPr>
              <a:t> </a:t>
            </a:r>
            <a:r>
              <a:rPr lang="en-US" altLang="zh-CN" sz="4000" b="1" dirty="0" err="1">
                <a:latin typeface="UTM Avo" panose="02040603050506020204" pitchFamily="18" charset="0"/>
              </a:rPr>
              <a:t>thầm</a:t>
            </a:r>
            <a:r>
              <a:rPr lang="en-US" altLang="zh-CN" sz="4000" b="1" dirty="0">
                <a:latin typeface="UTM Avo" panose="02040603050506020204" pitchFamily="18" charset="0"/>
              </a:rPr>
              <a:t> </a:t>
            </a:r>
            <a:r>
              <a:rPr lang="en-US" altLang="zh-CN" sz="4000" b="1" dirty="0" err="1">
                <a:latin typeface="UTM Avo" panose="02040603050506020204" pitchFamily="18" charset="0"/>
              </a:rPr>
              <a:t>đoạn</a:t>
            </a:r>
            <a:r>
              <a:rPr lang="en-US" altLang="zh-CN" sz="4000" b="1" dirty="0">
                <a:latin typeface="UTM Avo" panose="02040603050506020204" pitchFamily="18" charset="0"/>
              </a:rPr>
              <a:t> </a:t>
            </a:r>
            <a:r>
              <a:rPr lang="en-US" altLang="zh-CN" sz="4000" b="1" dirty="0" err="1">
                <a:latin typeface="UTM Avo" panose="02040603050506020204" pitchFamily="18" charset="0"/>
              </a:rPr>
              <a:t>cuối</a:t>
            </a:r>
            <a:r>
              <a:rPr lang="en-US" altLang="zh-CN" sz="4000" b="1" dirty="0">
                <a:latin typeface="UTM Avo" panose="02040603050506020204" pitchFamily="18" charset="0"/>
              </a:rPr>
              <a:t>, </a:t>
            </a:r>
          </a:p>
          <a:p>
            <a:r>
              <a:rPr lang="en-US" altLang="zh-CN" sz="4000" b="1" dirty="0">
                <a:latin typeface="UTM Avo" panose="02040603050506020204" pitchFamily="18" charset="0"/>
              </a:rPr>
              <a:t>SGK/</a:t>
            </a:r>
            <a:r>
              <a:rPr lang="en-US" altLang="zh-CN" sz="4000" b="1" dirty="0" err="1">
                <a:latin typeface="UTM Avo" panose="02040603050506020204" pitchFamily="18" charset="0"/>
              </a:rPr>
              <a:t>trang</a:t>
            </a:r>
            <a:r>
              <a:rPr lang="en-US" altLang="zh-CN" sz="4000" b="1" dirty="0">
                <a:latin typeface="UTM Avo" panose="02040603050506020204" pitchFamily="18" charset="0"/>
              </a:rPr>
              <a:t> 40</a:t>
            </a:r>
            <a:endParaRPr lang="zh-CN" altLang="en-US" sz="4000" b="1" dirty="0">
              <a:latin typeface="UTM Avo" panose="02040603050506020204" pitchFamily="18" charset="0"/>
            </a:endParaRPr>
          </a:p>
        </p:txBody>
      </p:sp>
      <p:sp>
        <p:nvSpPr>
          <p:cNvPr id="4" name="文本框 32">
            <a:extLst>
              <a:ext uri="{FF2B5EF4-FFF2-40B4-BE49-F238E27FC236}">
                <a16:creationId xmlns:a16="http://schemas.microsoft.com/office/drawing/2014/main" id="{D2C2FE9B-5E81-46B4-AD8F-A7B5DEF5D747}"/>
              </a:ext>
            </a:extLst>
          </p:cNvPr>
          <p:cNvSpPr txBox="1"/>
          <p:nvPr/>
        </p:nvSpPr>
        <p:spPr>
          <a:xfrm>
            <a:off x="510625" y="2626142"/>
            <a:ext cx="11235633" cy="193899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800">
                <a:gradFill>
                  <a:gsLst>
                    <a:gs pos="18000">
                      <a:srgbClr val="F5A967"/>
                    </a:gs>
                    <a:gs pos="76000">
                      <a:srgbClr val="FEF3BA"/>
                    </a:gs>
                  </a:gsLst>
                  <a:lin ang="2700000" scaled="0"/>
                </a:gradFill>
                <a:latin typeface="字魂50号-白鸽天行体" panose="00000500000000000000" pitchFamily="2" charset="-122"/>
                <a:ea typeface="字魂50号-白鸽天行体" panose="00000500000000000000" pitchFamily="2" charset="-122"/>
              </a:defRPr>
            </a:lvl1pPr>
          </a:lstStyle>
          <a:p>
            <a:r>
              <a:rPr lang="en-US" altLang="zh-CN" sz="4000" b="1" dirty="0" err="1">
                <a:solidFill>
                  <a:srgbClr val="E4EAAF"/>
                </a:solidFill>
                <a:latin typeface="UTM Avo" panose="02040603050506020204" pitchFamily="18" charset="0"/>
              </a:rPr>
              <a:t>Nêu</a:t>
            </a:r>
            <a:r>
              <a:rPr lang="en-US" altLang="zh-CN" sz="4000" b="1" dirty="0">
                <a:solidFill>
                  <a:srgbClr val="E4EAAF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4000" b="1" dirty="0" err="1">
                <a:solidFill>
                  <a:srgbClr val="E4EAAF"/>
                </a:solidFill>
                <a:latin typeface="UTM Avo" panose="02040603050506020204" pitchFamily="18" charset="0"/>
              </a:rPr>
              <a:t>những</a:t>
            </a:r>
            <a:r>
              <a:rPr lang="en-US" altLang="zh-CN" sz="4000" b="1" dirty="0">
                <a:solidFill>
                  <a:srgbClr val="E4EAAF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4000" b="1" dirty="0" err="1">
                <a:solidFill>
                  <a:srgbClr val="E4EAAF"/>
                </a:solidFill>
                <a:latin typeface="UTM Avo" panose="02040603050506020204" pitchFamily="18" charset="0"/>
              </a:rPr>
              <a:t>sự</a:t>
            </a:r>
            <a:r>
              <a:rPr lang="en-US" altLang="zh-CN" sz="4000" b="1" dirty="0">
                <a:solidFill>
                  <a:srgbClr val="E4EAAF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4000" b="1" dirty="0" err="1">
                <a:solidFill>
                  <a:srgbClr val="E4EAAF"/>
                </a:solidFill>
                <a:latin typeface="UTM Avo" panose="02040603050506020204" pitchFamily="18" charset="0"/>
              </a:rPr>
              <a:t>kiện</a:t>
            </a:r>
            <a:r>
              <a:rPr lang="en-US" altLang="zh-CN" sz="4000" b="1" dirty="0">
                <a:solidFill>
                  <a:srgbClr val="E4EAAF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4000" b="1" dirty="0" err="1">
                <a:solidFill>
                  <a:srgbClr val="E4EAAF"/>
                </a:solidFill>
                <a:latin typeface="UTM Avo" panose="02040603050506020204" pitchFamily="18" charset="0"/>
              </a:rPr>
              <a:t>chứng</a:t>
            </a:r>
            <a:r>
              <a:rPr lang="en-US" altLang="zh-CN" sz="4000" b="1" dirty="0">
                <a:solidFill>
                  <a:srgbClr val="E4EAAF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4000" b="1" dirty="0" err="1">
                <a:solidFill>
                  <a:srgbClr val="E4EAAF"/>
                </a:solidFill>
                <a:latin typeface="UTM Avo" panose="02040603050506020204" pitchFamily="18" charset="0"/>
              </a:rPr>
              <a:t>tỏ</a:t>
            </a:r>
            <a:r>
              <a:rPr lang="en-US" altLang="zh-CN" sz="4000" b="1" dirty="0">
                <a:solidFill>
                  <a:srgbClr val="E4EAAF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4000" b="1" dirty="0" err="1">
                <a:solidFill>
                  <a:srgbClr val="E4EAAF"/>
                </a:solidFill>
                <a:latin typeface="UTM Avo" panose="02040603050506020204" pitchFamily="18" charset="0"/>
              </a:rPr>
              <a:t>tinh</a:t>
            </a:r>
            <a:r>
              <a:rPr lang="en-US" altLang="zh-CN" sz="4000" b="1" dirty="0">
                <a:solidFill>
                  <a:srgbClr val="E4EAAF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4000" b="1" dirty="0" err="1">
                <a:solidFill>
                  <a:srgbClr val="E4EAAF"/>
                </a:solidFill>
                <a:latin typeface="UTM Avo" panose="02040603050506020204" pitchFamily="18" charset="0"/>
              </a:rPr>
              <a:t>thần</a:t>
            </a:r>
            <a:r>
              <a:rPr lang="en-US" altLang="zh-CN" sz="4000" b="1" dirty="0">
                <a:solidFill>
                  <a:srgbClr val="E4EAAF"/>
                </a:solidFill>
                <a:latin typeface="UTM Avo" panose="02040603050506020204" pitchFamily="18" charset="0"/>
              </a:rPr>
              <a:t>  </a:t>
            </a:r>
            <a:r>
              <a:rPr lang="en-US" altLang="zh-CN" sz="4000" b="1" dirty="0" err="1">
                <a:solidFill>
                  <a:srgbClr val="E4EAAF"/>
                </a:solidFill>
                <a:latin typeface="UTM Avo" panose="02040603050506020204" pitchFamily="18" charset="0"/>
              </a:rPr>
              <a:t>kháng</a:t>
            </a:r>
            <a:r>
              <a:rPr lang="en-US" altLang="zh-CN" sz="4000" b="1" dirty="0">
                <a:solidFill>
                  <a:srgbClr val="E4EAAF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4000" b="1" dirty="0" err="1">
                <a:solidFill>
                  <a:srgbClr val="E4EAAF"/>
                </a:solidFill>
                <a:latin typeface="UTM Avo" panose="02040603050506020204" pitchFamily="18" charset="0"/>
              </a:rPr>
              <a:t>chiến</a:t>
            </a:r>
            <a:r>
              <a:rPr lang="en-US" altLang="zh-CN" sz="4000" b="1" dirty="0">
                <a:solidFill>
                  <a:srgbClr val="E4EAAF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4000" b="1" dirty="0" err="1">
                <a:solidFill>
                  <a:srgbClr val="E4EAAF"/>
                </a:solidFill>
                <a:latin typeface="UTM Avo" panose="02040603050506020204" pitchFamily="18" charset="0"/>
              </a:rPr>
              <a:t>chống</a:t>
            </a:r>
            <a:r>
              <a:rPr lang="en-US" altLang="zh-CN" sz="4000" b="1" dirty="0">
                <a:solidFill>
                  <a:srgbClr val="E4EAAF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4000" b="1" dirty="0" err="1">
                <a:solidFill>
                  <a:srgbClr val="E4EAAF"/>
                </a:solidFill>
                <a:latin typeface="UTM Avo" panose="02040603050506020204" pitchFamily="18" charset="0"/>
              </a:rPr>
              <a:t>quân</a:t>
            </a:r>
            <a:r>
              <a:rPr lang="en-US" altLang="zh-CN" sz="4000" b="1" dirty="0">
                <a:solidFill>
                  <a:srgbClr val="E4EAAF"/>
                </a:solidFill>
                <a:latin typeface="UTM Avo" panose="02040603050506020204" pitchFamily="18" charset="0"/>
              </a:rPr>
              <a:t>  </a:t>
            </a:r>
            <a:r>
              <a:rPr lang="en-US" altLang="zh-CN" sz="4000" b="1" dirty="0" err="1">
                <a:solidFill>
                  <a:srgbClr val="E4EAAF"/>
                </a:solidFill>
                <a:latin typeface="UTM Avo" panose="02040603050506020204" pitchFamily="18" charset="0"/>
              </a:rPr>
              <a:t>Mông</a:t>
            </a:r>
            <a:r>
              <a:rPr lang="en-US" altLang="zh-CN" sz="4000" b="1" dirty="0">
                <a:solidFill>
                  <a:srgbClr val="E4EAAF"/>
                </a:solidFill>
                <a:latin typeface="UTM Avo" panose="02040603050506020204" pitchFamily="18" charset="0"/>
              </a:rPr>
              <a:t> - </a:t>
            </a:r>
            <a:r>
              <a:rPr lang="en-US" altLang="zh-CN" sz="4000" b="1" dirty="0" err="1">
                <a:solidFill>
                  <a:srgbClr val="E4EAAF"/>
                </a:solidFill>
                <a:latin typeface="UTM Avo" panose="02040603050506020204" pitchFamily="18" charset="0"/>
              </a:rPr>
              <a:t>Nguyên</a:t>
            </a:r>
            <a:r>
              <a:rPr lang="en-US" altLang="zh-CN" sz="4000" b="1" dirty="0">
                <a:solidFill>
                  <a:srgbClr val="E4EAAF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4000" b="1" dirty="0" err="1">
                <a:solidFill>
                  <a:srgbClr val="E4EAAF"/>
                </a:solidFill>
                <a:latin typeface="UTM Avo" panose="02040603050506020204" pitchFamily="18" charset="0"/>
              </a:rPr>
              <a:t>của</a:t>
            </a:r>
            <a:r>
              <a:rPr lang="en-US" altLang="zh-CN" sz="4000" b="1" dirty="0">
                <a:solidFill>
                  <a:srgbClr val="E4EAAF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4000" b="1" dirty="0" err="1">
                <a:solidFill>
                  <a:srgbClr val="E4EAAF"/>
                </a:solidFill>
                <a:latin typeface="UTM Avo" panose="02040603050506020204" pitchFamily="18" charset="0"/>
              </a:rPr>
              <a:t>quân</a:t>
            </a:r>
            <a:r>
              <a:rPr lang="en-US" altLang="zh-CN" sz="4000" b="1" dirty="0">
                <a:solidFill>
                  <a:srgbClr val="E4EAAF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4000" b="1" dirty="0" err="1">
                <a:solidFill>
                  <a:srgbClr val="E4EAAF"/>
                </a:solidFill>
                <a:latin typeface="UTM Avo" panose="02040603050506020204" pitchFamily="18" charset="0"/>
              </a:rPr>
              <a:t>dân</a:t>
            </a:r>
            <a:r>
              <a:rPr lang="en-US" altLang="zh-CN" sz="4000" b="1" dirty="0">
                <a:solidFill>
                  <a:srgbClr val="E4EAAF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4000" b="1" dirty="0" err="1">
                <a:solidFill>
                  <a:srgbClr val="E4EAAF"/>
                </a:solidFill>
                <a:latin typeface="UTM Avo" panose="02040603050506020204" pitchFamily="18" charset="0"/>
              </a:rPr>
              <a:t>nhà</a:t>
            </a:r>
            <a:r>
              <a:rPr lang="en-US" altLang="zh-CN" sz="4000" b="1" dirty="0">
                <a:solidFill>
                  <a:srgbClr val="E4EAAF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4000" b="1" dirty="0" err="1">
                <a:solidFill>
                  <a:srgbClr val="E4EAAF"/>
                </a:solidFill>
                <a:latin typeface="UTM Avo" panose="02040603050506020204" pitchFamily="18" charset="0"/>
              </a:rPr>
              <a:t>trần</a:t>
            </a:r>
            <a:endParaRPr lang="zh-CN" altLang="en-US" sz="4000" b="1" dirty="0">
              <a:solidFill>
                <a:srgbClr val="E4EAAF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8726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i.pinimg.com/originals/a3/a4/31/a3a4315a301135abdcc8a017ad10d00f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7833" l="9922" r="89922">
                        <a14:foregroundMark x1="65736" y1="47167" x2="60620" y2="66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479470" y="0"/>
            <a:ext cx="3350579" cy="7165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图片 11">
            <a:extLst>
              <a:ext uri="{FF2B5EF4-FFF2-40B4-BE49-F238E27FC236}">
                <a16:creationId xmlns:a16="http://schemas.microsoft.com/office/drawing/2014/main" id="{BED57F34-3A5A-4BA4-AA24-D9180DF47D4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7" t="12976" r="3433" b="29766"/>
          <a:stretch/>
        </p:blipFill>
        <p:spPr>
          <a:xfrm>
            <a:off x="19050" y="1085850"/>
            <a:ext cx="8953499" cy="472071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07104" y="1910986"/>
            <a:ext cx="662719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latin typeface="UTM Avo" panose="02040603050506020204" pitchFamily="18" charset="0"/>
              </a:rPr>
              <a:t>Khi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quân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>
                <a:latin typeface="UTM Avo" panose="02040603050506020204" pitchFamily="18" charset="0"/>
              </a:rPr>
              <a:t>Mông - Nguyên </a:t>
            </a:r>
            <a:r>
              <a:rPr lang="vi-VN" sz="2800" b="1" dirty="0" err="1">
                <a:latin typeface="UTM Avo" panose="02040603050506020204" pitchFamily="18" charset="0"/>
              </a:rPr>
              <a:t>tràn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vào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nước</a:t>
            </a:r>
            <a:r>
              <a:rPr lang="vi-VN" sz="2800" b="1" dirty="0">
                <a:latin typeface="UTM Avo" panose="02040603050506020204" pitchFamily="18" charset="0"/>
              </a:rPr>
              <a:t> ta, lo </a:t>
            </a:r>
            <a:r>
              <a:rPr lang="vi-VN" sz="2800" b="1" dirty="0" err="1">
                <a:latin typeface="UTM Avo" panose="02040603050506020204" pitchFamily="18" charset="0"/>
              </a:rPr>
              <a:t>nghĩ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trước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sức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mạnh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của</a:t>
            </a:r>
            <a:r>
              <a:rPr lang="vi-VN" sz="2800" b="1" dirty="0">
                <a:latin typeface="UTM Avo" panose="02040603050506020204" pitchFamily="18" charset="0"/>
              </a:rPr>
              <a:t> quân xâm </a:t>
            </a:r>
            <a:r>
              <a:rPr lang="vi-VN" sz="2800" b="1" dirty="0" err="1">
                <a:latin typeface="UTM Avo" panose="02040603050506020204" pitchFamily="18" charset="0"/>
              </a:rPr>
              <a:t>lược</a:t>
            </a:r>
            <a:r>
              <a:rPr lang="vi-VN" sz="2800" b="1" dirty="0">
                <a:latin typeface="UTM Avo" panose="02040603050506020204" pitchFamily="18" charset="0"/>
              </a:rPr>
              <a:t>, vua </a:t>
            </a:r>
            <a:r>
              <a:rPr lang="vi-VN" sz="2800" b="1" dirty="0" err="1">
                <a:latin typeface="UTM Avo" panose="02040603050506020204" pitchFamily="18" charset="0"/>
              </a:rPr>
              <a:t>Trần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đã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hỏi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Trần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Thủ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Độ</a:t>
            </a:r>
            <a:r>
              <a:rPr lang="vi-VN" sz="2800" b="1" dirty="0">
                <a:latin typeface="UTM Avo" panose="02040603050506020204" pitchFamily="18" charset="0"/>
              </a:rPr>
              <a:t> nên </a:t>
            </a:r>
            <a:r>
              <a:rPr lang="vi-VN" sz="2800" b="1" dirty="0" err="1">
                <a:latin typeface="UTM Avo" panose="02040603050506020204" pitchFamily="18" charset="0"/>
              </a:rPr>
              <a:t>đánh</a:t>
            </a:r>
            <a:r>
              <a:rPr lang="vi-VN" sz="2800" b="1" dirty="0">
                <a:latin typeface="UTM Avo" panose="02040603050506020204" pitchFamily="18" charset="0"/>
              </a:rPr>
              <a:t> hay nên </a:t>
            </a:r>
            <a:r>
              <a:rPr lang="vi-VN" sz="2800" b="1" dirty="0" err="1">
                <a:latin typeface="UTM Avo" panose="02040603050506020204" pitchFamily="18" charset="0"/>
              </a:rPr>
              <a:t>hoà</a:t>
            </a:r>
            <a:r>
              <a:rPr lang="vi-VN" sz="2800" b="1" dirty="0">
                <a:latin typeface="UTM Avo" panose="02040603050506020204" pitchFamily="18" charset="0"/>
              </a:rPr>
              <a:t>. </a:t>
            </a:r>
            <a:r>
              <a:rPr lang="vi-VN" sz="2800" b="1" dirty="0" err="1">
                <a:latin typeface="UTM Avo" panose="02040603050506020204" pitchFamily="18" charset="0"/>
              </a:rPr>
              <a:t>Trần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Thủ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Độ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khảng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khái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trả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lời</a:t>
            </a:r>
            <a:r>
              <a:rPr lang="vi-VN" sz="2800" b="1" dirty="0">
                <a:latin typeface="UTM Avo" panose="02040603050506020204" pitchFamily="18" charset="0"/>
              </a:rPr>
              <a:t>: “</a:t>
            </a:r>
            <a:r>
              <a:rPr lang="vi-VN" sz="2800" b="1" dirty="0" err="1">
                <a:latin typeface="UTM Avo" panose="02040603050506020204" pitchFamily="18" charset="0"/>
              </a:rPr>
              <a:t>Đầu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thần</a:t>
            </a:r>
            <a:r>
              <a:rPr lang="vi-VN" sz="2800" b="1" dirty="0">
                <a:latin typeface="UTM Avo" panose="02040603050506020204" pitchFamily="18" charset="0"/>
              </a:rPr>
              <a:t> chưa rơi </a:t>
            </a:r>
            <a:r>
              <a:rPr lang="vi-VN" sz="2800" b="1" dirty="0" err="1">
                <a:latin typeface="UTM Avo" panose="02040603050506020204" pitchFamily="18" charset="0"/>
              </a:rPr>
              <a:t>xuống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đất</a:t>
            </a:r>
            <a:r>
              <a:rPr lang="vi-VN" sz="2800" b="1" dirty="0">
                <a:latin typeface="UTM Avo" panose="02040603050506020204" pitchFamily="18" charset="0"/>
              </a:rPr>
              <a:t>, xin </a:t>
            </a:r>
            <a:r>
              <a:rPr lang="vi-VN" sz="2800" b="1" dirty="0" err="1">
                <a:latin typeface="UTM Avo" panose="02040603050506020204" pitchFamily="18" charset="0"/>
              </a:rPr>
              <a:t>bệ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hạ</a:t>
            </a:r>
            <a:r>
              <a:rPr lang="vi-VN" sz="2800" b="1" dirty="0">
                <a:latin typeface="UTM Avo" panose="02040603050506020204" pitchFamily="18" charset="0"/>
              </a:rPr>
              <a:t> </a:t>
            </a:r>
            <a:r>
              <a:rPr lang="vi-VN" sz="2800" b="1" dirty="0" err="1">
                <a:latin typeface="UTM Avo" panose="02040603050506020204" pitchFamily="18" charset="0"/>
              </a:rPr>
              <a:t>đừng</a:t>
            </a:r>
            <a:r>
              <a:rPr lang="vi-VN" sz="2800" b="1" dirty="0">
                <a:latin typeface="UTM Avo" panose="02040603050506020204" pitchFamily="18" charset="0"/>
              </a:rPr>
              <a:t> lo</a:t>
            </a:r>
            <a:r>
              <a:rPr lang="en-US" sz="2800" b="1" dirty="0">
                <a:latin typeface="UTM Avo" panose="02040603050506020204" pitchFamily="18" charset="0"/>
              </a:rPr>
              <a:t>”.</a:t>
            </a:r>
            <a:endParaRPr lang="vi-VN" sz="2800" b="1" dirty="0">
              <a:latin typeface="UTM Avo" panose="02040603050506020204" pitchFamily="18" charset="0"/>
            </a:endParaRPr>
          </a:p>
        </p:txBody>
      </p:sp>
      <p:sp>
        <p:nvSpPr>
          <p:cNvPr id="5" name="矩形: 圆角 10">
            <a:extLst>
              <a:ext uri="{FF2B5EF4-FFF2-40B4-BE49-F238E27FC236}">
                <a16:creationId xmlns:a16="http://schemas.microsoft.com/office/drawing/2014/main" id="{130EDCC6-4A0F-4159-8D75-E0C7694C556D}"/>
              </a:ext>
            </a:extLst>
          </p:cNvPr>
          <p:cNvSpPr/>
          <p:nvPr/>
        </p:nvSpPr>
        <p:spPr bwMode="auto">
          <a:xfrm>
            <a:off x="1752600" y="225169"/>
            <a:ext cx="8343899" cy="942086"/>
          </a:xfrm>
          <a:prstGeom prst="roundRect">
            <a:avLst>
              <a:gd name="adj" fmla="val 50000"/>
            </a:avLst>
          </a:prstGeom>
          <a:gradFill>
            <a:gsLst>
              <a:gs pos="18000">
                <a:srgbClr val="F5A967"/>
              </a:gs>
              <a:gs pos="76000">
                <a:srgbClr val="FEF3BA"/>
              </a:gs>
            </a:gsLst>
            <a:lin ang="2700000" scaled="0"/>
          </a:gra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CN" sz="3000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Trước</a:t>
            </a:r>
            <a:r>
              <a:rPr lang="en-US" altLang="zh-CN" sz="3000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3000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sức</a:t>
            </a:r>
            <a:r>
              <a:rPr lang="en-US" altLang="zh-CN" sz="3000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3000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mạnh</a:t>
            </a:r>
            <a:r>
              <a:rPr lang="en-US" altLang="zh-CN" sz="3000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3000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của</a:t>
            </a:r>
            <a:r>
              <a:rPr lang="en-US" altLang="zh-CN" sz="3000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3000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quân</a:t>
            </a:r>
            <a:r>
              <a:rPr lang="en-US" altLang="zh-CN" sz="3000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3000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xâm</a:t>
            </a:r>
            <a:r>
              <a:rPr lang="en-US" altLang="zh-CN" sz="3000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3000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lược</a:t>
            </a:r>
            <a:r>
              <a:rPr lang="en-US" altLang="zh-CN" sz="3000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, </a:t>
            </a:r>
            <a:r>
              <a:rPr lang="en-US" altLang="zh-CN" sz="3000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Trần</a:t>
            </a:r>
            <a:r>
              <a:rPr lang="en-US" altLang="zh-CN" sz="3000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3000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Thủ</a:t>
            </a:r>
            <a:r>
              <a:rPr lang="en-US" altLang="zh-CN" sz="3000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3000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Độ</a:t>
            </a:r>
            <a:r>
              <a:rPr lang="en-US" altLang="zh-CN" sz="3000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3000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đã</a:t>
            </a:r>
            <a:r>
              <a:rPr lang="en-US" altLang="zh-CN" sz="3000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3000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trả</a:t>
            </a:r>
            <a:r>
              <a:rPr lang="en-US" altLang="zh-CN" sz="3000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3000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lời</a:t>
            </a:r>
            <a:r>
              <a:rPr lang="en-US" altLang="zh-CN" sz="3000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3000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vua</a:t>
            </a:r>
            <a:r>
              <a:rPr lang="en-US" altLang="zh-CN" sz="3000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3000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như</a:t>
            </a:r>
            <a:r>
              <a:rPr lang="en-US" altLang="zh-CN" sz="3000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3000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thế</a:t>
            </a:r>
            <a:r>
              <a:rPr lang="en-US" altLang="zh-CN" sz="3000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3000" b="1" dirty="0" err="1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nào</a:t>
            </a:r>
            <a:r>
              <a:rPr lang="en-US" altLang="zh-CN" sz="3000" b="1" dirty="0">
                <a:solidFill>
                  <a:srgbClr val="760B05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?</a:t>
            </a:r>
            <a:endParaRPr lang="zh-CN" altLang="en-US" sz="3000" b="1" dirty="0">
              <a:solidFill>
                <a:srgbClr val="760B05"/>
              </a:solidFill>
              <a:latin typeface="UTM Avo" panose="02040603050506020204" pitchFamily="18" charset="0"/>
              <a:ea typeface="思源黑体 CN Medium" panose="020B0600000000000000" pitchFamily="34" charset="-122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1998046" y="4495800"/>
            <a:ext cx="5374304" cy="0"/>
          </a:xfrm>
          <a:prstGeom prst="line">
            <a:avLst/>
          </a:prstGeom>
          <a:ln w="38100">
            <a:solidFill>
              <a:srgbClr val="F65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164254" y="4943329"/>
            <a:ext cx="3313598" cy="0"/>
          </a:xfrm>
          <a:prstGeom prst="line">
            <a:avLst/>
          </a:prstGeom>
          <a:ln w="38100">
            <a:solidFill>
              <a:srgbClr val="F65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45992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1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originals/a3/a4/31/a3a4315a301135abdcc8a017ad10d00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54437" y="-868679"/>
            <a:ext cx="3837563" cy="8206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ular Callout 2"/>
          <p:cNvSpPr/>
          <p:nvPr/>
        </p:nvSpPr>
        <p:spPr bwMode="auto">
          <a:xfrm flipH="1">
            <a:off x="5948869" y="289151"/>
            <a:ext cx="3436620" cy="1390015"/>
          </a:xfrm>
          <a:prstGeom prst="wedgeRoundRectCallout">
            <a:avLst>
              <a:gd name="adj1" fmla="val -50156"/>
              <a:gd name="adj2" fmla="val 66250"/>
              <a:gd name="adj3" fmla="val 16667"/>
            </a:avLst>
          </a:prstGeom>
          <a:gradFill>
            <a:gsLst>
              <a:gs pos="18000">
                <a:srgbClr val="F5A967"/>
              </a:gs>
              <a:gs pos="76000">
                <a:srgbClr val="FEF3BA"/>
              </a:gs>
            </a:gsLst>
            <a:lin ang="2700000" scaled="0"/>
          </a:gra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vi-VN" sz="2000" b="1" dirty="0">
              <a:solidFill>
                <a:srgbClr val="760B05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133208" y="383995"/>
            <a:ext cx="31036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400" b="1" dirty="0" err="1">
                <a:latin typeface="UTM Avo" panose="02040603050506020204" pitchFamily="18" charset="0"/>
              </a:rPr>
              <a:t>Đầu</a:t>
            </a:r>
            <a:r>
              <a:rPr lang="vi-VN" sz="2400" b="1" dirty="0">
                <a:latin typeface="UTM Avo" panose="02040603050506020204" pitchFamily="18" charset="0"/>
              </a:rPr>
              <a:t> </a:t>
            </a:r>
            <a:r>
              <a:rPr lang="vi-VN" sz="2400" b="1" dirty="0" err="1">
                <a:latin typeface="UTM Avo" panose="02040603050506020204" pitchFamily="18" charset="0"/>
              </a:rPr>
              <a:t>thần</a:t>
            </a:r>
            <a:r>
              <a:rPr lang="vi-VN" sz="2400" b="1" dirty="0">
                <a:latin typeface="UTM Avo" panose="02040603050506020204" pitchFamily="18" charset="0"/>
              </a:rPr>
              <a:t> chưa rơi </a:t>
            </a:r>
            <a:r>
              <a:rPr lang="vi-VN" sz="2400" b="1" dirty="0" err="1">
                <a:latin typeface="UTM Avo" panose="02040603050506020204" pitchFamily="18" charset="0"/>
              </a:rPr>
              <a:t>xuống</a:t>
            </a:r>
            <a:r>
              <a:rPr lang="vi-VN" sz="2400" b="1" dirty="0">
                <a:latin typeface="UTM Avo" panose="02040603050506020204" pitchFamily="18" charset="0"/>
              </a:rPr>
              <a:t> </a:t>
            </a:r>
            <a:r>
              <a:rPr lang="vi-VN" sz="2400" b="1" dirty="0" err="1">
                <a:latin typeface="UTM Avo" panose="02040603050506020204" pitchFamily="18" charset="0"/>
              </a:rPr>
              <a:t>đất</a:t>
            </a:r>
            <a:r>
              <a:rPr lang="vi-VN" sz="2400" b="1" dirty="0">
                <a:latin typeface="UTM Avo" panose="02040603050506020204" pitchFamily="18" charset="0"/>
              </a:rPr>
              <a:t>, xin </a:t>
            </a:r>
            <a:r>
              <a:rPr lang="vi-VN" sz="2400" b="1" dirty="0" err="1">
                <a:latin typeface="UTM Avo" panose="02040603050506020204" pitchFamily="18" charset="0"/>
              </a:rPr>
              <a:t>bệ</a:t>
            </a:r>
            <a:r>
              <a:rPr lang="vi-VN" sz="2400" b="1" dirty="0">
                <a:latin typeface="UTM Avo" panose="02040603050506020204" pitchFamily="18" charset="0"/>
              </a:rPr>
              <a:t> </a:t>
            </a:r>
            <a:r>
              <a:rPr lang="vi-VN" sz="2400" b="1" dirty="0" err="1">
                <a:latin typeface="UTM Avo" panose="02040603050506020204" pitchFamily="18" charset="0"/>
              </a:rPr>
              <a:t>hạ</a:t>
            </a:r>
            <a:r>
              <a:rPr lang="vi-VN" sz="2400" b="1" dirty="0">
                <a:latin typeface="UTM Avo" panose="02040603050506020204" pitchFamily="18" charset="0"/>
              </a:rPr>
              <a:t> </a:t>
            </a:r>
            <a:r>
              <a:rPr lang="vi-VN" sz="2400" b="1" dirty="0" err="1">
                <a:latin typeface="UTM Avo" panose="02040603050506020204" pitchFamily="18" charset="0"/>
              </a:rPr>
              <a:t>đừng</a:t>
            </a:r>
            <a:r>
              <a:rPr lang="vi-VN" sz="2400" b="1" dirty="0">
                <a:latin typeface="UTM Avo" panose="02040603050506020204" pitchFamily="18" charset="0"/>
              </a:rPr>
              <a:t> l</a:t>
            </a:r>
            <a:r>
              <a:rPr lang="en-US" sz="2400" b="1" dirty="0">
                <a:latin typeface="UTM Avo" panose="02040603050506020204" pitchFamily="18" charset="0"/>
              </a:rPr>
              <a:t>o.</a:t>
            </a:r>
            <a:endParaRPr lang="vi-VN" sz="2400" dirty="0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133759" y="1045715"/>
            <a:ext cx="490728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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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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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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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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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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3200" b="1" dirty="0" err="1">
                <a:ln>
                  <a:solidFill>
                    <a:srgbClr val="3C2D23"/>
                  </a:solidFill>
                </a:ln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Thái</a:t>
            </a:r>
            <a:r>
              <a:rPr lang="en-US" altLang="en-US" sz="3200" b="1" dirty="0">
                <a:ln>
                  <a:solidFill>
                    <a:srgbClr val="3C2D23"/>
                  </a:solidFill>
                </a:ln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n>
                  <a:solidFill>
                    <a:srgbClr val="3C2D23"/>
                  </a:solidFill>
                </a:ln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sư</a:t>
            </a:r>
            <a:r>
              <a:rPr lang="en-US" altLang="en-US" sz="3200" b="1" dirty="0">
                <a:ln>
                  <a:solidFill>
                    <a:srgbClr val="3C2D23"/>
                  </a:solidFill>
                </a:ln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TRẦN THỦ ĐỘ (1194 -1264)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9639" y="2041524"/>
            <a:ext cx="723754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Ông</a:t>
            </a:r>
            <a:r>
              <a:rPr lang="en-US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là</a:t>
            </a:r>
            <a:r>
              <a:rPr lang="en-US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một</a:t>
            </a:r>
            <a:r>
              <a:rPr lang="en-US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nhà</a:t>
            </a:r>
            <a:r>
              <a:rPr lang="en-US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chính</a:t>
            </a:r>
            <a:r>
              <a:rPr lang="en-US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trị</a:t>
            </a:r>
            <a:r>
              <a:rPr lang="en-US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Đại</a:t>
            </a:r>
            <a:r>
              <a:rPr lang="en-US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Việt</a:t>
            </a:r>
            <a:r>
              <a:rPr lang="en-US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. </a:t>
            </a:r>
            <a:r>
              <a:rPr lang="en-US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Ông</a:t>
            </a:r>
            <a:r>
              <a:rPr lang="en-US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đóng</a:t>
            </a:r>
            <a:r>
              <a:rPr lang="en-US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vai</a:t>
            </a:r>
            <a:r>
              <a:rPr lang="en-US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trò</a:t>
            </a:r>
            <a:r>
              <a:rPr lang="en-US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quan</a:t>
            </a:r>
            <a:r>
              <a:rPr lang="en-US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trọng</a:t>
            </a:r>
            <a:r>
              <a:rPr lang="en-US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trong</a:t>
            </a:r>
            <a:r>
              <a:rPr lang="en-US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sự</a:t>
            </a:r>
            <a:r>
              <a:rPr lang="en-US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kiện</a:t>
            </a:r>
            <a:r>
              <a:rPr lang="en-US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lập</a:t>
            </a:r>
            <a:r>
              <a:rPr lang="en-US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nên</a:t>
            </a:r>
            <a:r>
              <a:rPr lang="en-US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nhà</a:t>
            </a:r>
            <a:r>
              <a:rPr lang="en-US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Trần</a:t>
            </a:r>
            <a:r>
              <a:rPr lang="en-US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và</a:t>
            </a:r>
            <a:r>
              <a:rPr lang="en-US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trong</a:t>
            </a:r>
            <a:r>
              <a:rPr lang="en-US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cuộc</a:t>
            </a:r>
            <a:r>
              <a:rPr lang="en-US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chiến</a:t>
            </a:r>
            <a:r>
              <a:rPr lang="en-US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kháng</a:t>
            </a:r>
            <a:r>
              <a:rPr lang="en-US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quân</a:t>
            </a:r>
            <a:r>
              <a:rPr lang="en-US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Nguyên</a:t>
            </a:r>
            <a:r>
              <a:rPr lang="en-US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lần</a:t>
            </a:r>
            <a:r>
              <a:rPr lang="en-US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thứ</a:t>
            </a:r>
            <a:r>
              <a:rPr lang="en-US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nhất</a:t>
            </a:r>
            <a:r>
              <a:rPr lang="en-US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.</a:t>
            </a:r>
          </a:p>
          <a:p>
            <a:pPr algn="just"/>
            <a:r>
              <a:rPr lang="en-US" sz="32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endParaRPr lang="vi-VN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3842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0" dur="7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1" dur="7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2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3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250"/>
                            </p:stCondLst>
                            <p:childTnLst>
                              <p:par>
                                <p:cTn id="2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7" dur="7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8" dur="7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9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0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 bwMode="auto">
          <a:xfrm>
            <a:off x="695325" y="302357"/>
            <a:ext cx="10287000" cy="3183793"/>
          </a:xfrm>
          <a:prstGeom prst="roundRect">
            <a:avLst/>
          </a:prstGeom>
          <a:solidFill>
            <a:srgbClr val="E4EAAF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vi-VN" sz="2000" b="1" dirty="0">
              <a:solidFill>
                <a:srgbClr val="760B05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28699" y="474871"/>
            <a:ext cx="962025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 err="1">
                <a:latin typeface="UTM Avo" panose="02040603050506020204" pitchFamily="18" charset="0"/>
              </a:rPr>
              <a:t>Trong</a:t>
            </a:r>
            <a:r>
              <a:rPr lang="en-US" sz="3000" b="1" dirty="0"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latin typeface="UTM Avo" panose="02040603050506020204" pitchFamily="18" charset="0"/>
              </a:rPr>
              <a:t>cuộc</a:t>
            </a:r>
            <a:r>
              <a:rPr lang="en-US" sz="3000" b="1" dirty="0"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latin typeface="UTM Avo" panose="02040603050506020204" pitchFamily="18" charset="0"/>
              </a:rPr>
              <a:t>kháng</a:t>
            </a:r>
            <a:r>
              <a:rPr lang="en-US" sz="3000" b="1" dirty="0"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latin typeface="UTM Avo" panose="02040603050506020204" pitchFamily="18" charset="0"/>
              </a:rPr>
              <a:t>chiến</a:t>
            </a:r>
            <a:r>
              <a:rPr lang="en-US" sz="3000" b="1" dirty="0"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latin typeface="UTM Avo" panose="02040603050506020204" pitchFamily="18" charset="0"/>
              </a:rPr>
              <a:t>lần</a:t>
            </a:r>
            <a:r>
              <a:rPr lang="en-US" sz="3000" b="1" dirty="0"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latin typeface="UTM Avo" panose="02040603050506020204" pitchFamily="18" charset="0"/>
              </a:rPr>
              <a:t>thứ</a:t>
            </a:r>
            <a:r>
              <a:rPr lang="en-US" sz="3000" b="1" dirty="0"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latin typeface="UTM Avo" panose="02040603050506020204" pitchFamily="18" charset="0"/>
              </a:rPr>
              <a:t>hai</a:t>
            </a:r>
            <a:r>
              <a:rPr lang="en-US" sz="3000" b="1" dirty="0">
                <a:latin typeface="UTM Avo" panose="02040603050506020204" pitchFamily="18" charset="0"/>
              </a:rPr>
              <a:t> </a:t>
            </a:r>
            <a:r>
              <a:rPr lang="vi-VN" sz="3000" b="1" dirty="0">
                <a:latin typeface="UTM Avo" panose="02040603050506020204" pitchFamily="18" charset="0"/>
              </a:rPr>
              <a:t>vua </a:t>
            </a:r>
            <a:r>
              <a:rPr lang="vi-VN" sz="3000" b="1" dirty="0" err="1">
                <a:latin typeface="UTM Avo" panose="02040603050506020204" pitchFamily="18" charset="0"/>
              </a:rPr>
              <a:t>Trần</a:t>
            </a:r>
            <a:r>
              <a:rPr lang="vi-VN" sz="3000" b="1" dirty="0">
                <a:latin typeface="UTM Avo" panose="02040603050506020204" pitchFamily="18" charset="0"/>
              </a:rPr>
              <a:t> </a:t>
            </a:r>
            <a:r>
              <a:rPr lang="vi-VN" sz="3000" b="1" dirty="0" err="1">
                <a:latin typeface="UTM Avo" panose="02040603050506020204" pitchFamily="18" charset="0"/>
              </a:rPr>
              <a:t>mời</a:t>
            </a:r>
            <a:r>
              <a:rPr lang="vi-VN" sz="3000" b="1" dirty="0">
                <a:latin typeface="UTM Avo" panose="02040603050506020204" pitchFamily="18" charset="0"/>
              </a:rPr>
              <a:t> </a:t>
            </a:r>
            <a:r>
              <a:rPr lang="vi-VN" sz="3000" b="1" dirty="0" err="1">
                <a:latin typeface="UTM Avo" panose="02040603050506020204" pitchFamily="18" charset="0"/>
              </a:rPr>
              <a:t>các</a:t>
            </a:r>
            <a:r>
              <a:rPr lang="vi-VN" sz="3000" b="1" dirty="0">
                <a:latin typeface="UTM Avo" panose="02040603050506020204" pitchFamily="18" charset="0"/>
              </a:rPr>
              <a:t> bô </a:t>
            </a:r>
            <a:r>
              <a:rPr lang="vi-VN" sz="3000" b="1" dirty="0" err="1">
                <a:latin typeface="UTM Avo" panose="02040603050506020204" pitchFamily="18" charset="0"/>
              </a:rPr>
              <a:t>lão</a:t>
            </a:r>
            <a:r>
              <a:rPr lang="vi-VN" sz="3000" b="1" dirty="0">
                <a:latin typeface="UTM Avo" panose="02040603050506020204" pitchFamily="18" charset="0"/>
              </a:rPr>
              <a:t> </a:t>
            </a:r>
            <a:r>
              <a:rPr lang="vi-VN" sz="3000" b="1" dirty="0" err="1">
                <a:latin typeface="UTM Avo" panose="02040603050506020204" pitchFamily="18" charset="0"/>
              </a:rPr>
              <a:t>cả</a:t>
            </a:r>
            <a:r>
              <a:rPr lang="vi-VN" sz="3000" b="1" dirty="0">
                <a:latin typeface="UTM Avo" panose="02040603050506020204" pitchFamily="18" charset="0"/>
              </a:rPr>
              <a:t> </a:t>
            </a:r>
            <a:r>
              <a:rPr lang="vi-VN" sz="3000" b="1" dirty="0" err="1">
                <a:latin typeface="UTM Avo" panose="02040603050506020204" pitchFamily="18" charset="0"/>
              </a:rPr>
              <a:t>nước</a:t>
            </a:r>
            <a:r>
              <a:rPr lang="vi-VN" sz="3000" b="1" dirty="0">
                <a:latin typeface="UTM Avo" panose="02040603050506020204" pitchFamily="18" charset="0"/>
              </a:rPr>
              <a:t> </a:t>
            </a:r>
            <a:r>
              <a:rPr lang="vi-VN" sz="3000" b="1" dirty="0" err="1">
                <a:latin typeface="UTM Avo" panose="02040603050506020204" pitchFamily="18" charset="0"/>
              </a:rPr>
              <a:t>về</a:t>
            </a:r>
            <a:r>
              <a:rPr lang="vi-VN" sz="3000" b="1" dirty="0">
                <a:latin typeface="UTM Avo" panose="02040603050506020204" pitchFamily="18" charset="0"/>
              </a:rPr>
              <a:t> kinh đô Thăng Long, ở </a:t>
            </a:r>
            <a:r>
              <a:rPr lang="vi-VN" sz="3000" b="1" dirty="0" err="1">
                <a:latin typeface="UTM Avo" panose="02040603050506020204" pitchFamily="18" charset="0"/>
              </a:rPr>
              <a:t>điện</a:t>
            </a:r>
            <a:r>
              <a:rPr lang="vi-VN" sz="3000" b="1" dirty="0">
                <a:latin typeface="UTM Avo" panose="02040603050506020204" pitchFamily="18" charset="0"/>
              </a:rPr>
              <a:t> Diên </a:t>
            </a:r>
            <a:r>
              <a:rPr lang="vi-VN" sz="3000" b="1" dirty="0" err="1">
                <a:latin typeface="UTM Avo" panose="02040603050506020204" pitchFamily="18" charset="0"/>
              </a:rPr>
              <a:t>Hồng</a:t>
            </a:r>
            <a:r>
              <a:rPr lang="vi-VN" sz="3000" b="1" dirty="0">
                <a:latin typeface="UTM Avo" panose="02040603050506020204" pitchFamily="18" charset="0"/>
              </a:rPr>
              <a:t>, </a:t>
            </a:r>
            <a:r>
              <a:rPr lang="vi-VN" sz="3000" b="1" dirty="0" err="1">
                <a:latin typeface="UTM Avo" panose="02040603050506020204" pitchFamily="18" charset="0"/>
              </a:rPr>
              <a:t>để</a:t>
            </a:r>
            <a:r>
              <a:rPr lang="vi-VN" sz="3000" b="1" dirty="0">
                <a:latin typeface="UTM Avo" panose="02040603050506020204" pitchFamily="18" charset="0"/>
              </a:rPr>
              <a:t> </a:t>
            </a:r>
            <a:r>
              <a:rPr lang="vi-VN" sz="3000" b="1" dirty="0" err="1">
                <a:latin typeface="UTM Avo" panose="02040603050506020204" pitchFamily="18" charset="0"/>
              </a:rPr>
              <a:t>hỏi</a:t>
            </a:r>
            <a:r>
              <a:rPr lang="vi-VN" sz="3000" b="1" dirty="0">
                <a:latin typeface="UTM Avo" panose="02040603050506020204" pitchFamily="18" charset="0"/>
              </a:rPr>
              <a:t> </a:t>
            </a:r>
            <a:r>
              <a:rPr lang="vi-VN" sz="3000" b="1" dirty="0" err="1">
                <a:latin typeface="UTM Avo" panose="02040603050506020204" pitchFamily="18" charset="0"/>
              </a:rPr>
              <a:t>kế</a:t>
            </a:r>
            <a:r>
              <a:rPr lang="vi-VN" sz="3000" b="1" dirty="0">
                <a:latin typeface="UTM Avo" panose="02040603050506020204" pitchFamily="18" charset="0"/>
              </a:rPr>
              <a:t> </a:t>
            </a:r>
            <a:r>
              <a:rPr lang="vi-VN" sz="3000" b="1" dirty="0" err="1">
                <a:latin typeface="UTM Avo" panose="02040603050506020204" pitchFamily="18" charset="0"/>
              </a:rPr>
              <a:t>đánh</a:t>
            </a:r>
            <a:r>
              <a:rPr lang="vi-VN" sz="3000" b="1" dirty="0">
                <a:latin typeface="UTM Avo" panose="02040603050506020204" pitchFamily="18" charset="0"/>
              </a:rPr>
              <a:t> </a:t>
            </a:r>
            <a:r>
              <a:rPr lang="vi-VN" sz="3000" b="1" dirty="0" err="1">
                <a:latin typeface="UTM Avo" panose="02040603050506020204" pitchFamily="18" charset="0"/>
              </a:rPr>
              <a:t>giặc</a:t>
            </a:r>
            <a:r>
              <a:rPr lang="vi-VN" sz="3000" b="1" dirty="0">
                <a:latin typeface="UTM Avo" panose="02040603050506020204" pitchFamily="18" charset="0"/>
              </a:rPr>
              <a:t>. </a:t>
            </a:r>
            <a:r>
              <a:rPr lang="vi-VN" sz="3000" b="1" dirty="0" err="1">
                <a:latin typeface="UTM Avo" panose="02040603050506020204" pitchFamily="18" charset="0"/>
              </a:rPr>
              <a:t>Trả</a:t>
            </a:r>
            <a:r>
              <a:rPr lang="vi-VN" sz="3000" b="1" dirty="0">
                <a:latin typeface="UTM Avo" panose="02040603050506020204" pitchFamily="18" charset="0"/>
              </a:rPr>
              <a:t> </a:t>
            </a:r>
            <a:r>
              <a:rPr lang="vi-VN" sz="3000" b="1" dirty="0" err="1">
                <a:latin typeface="UTM Avo" panose="02040603050506020204" pitchFamily="18" charset="0"/>
              </a:rPr>
              <a:t>lời</a:t>
            </a:r>
            <a:r>
              <a:rPr lang="vi-VN" sz="3000" b="1" dirty="0">
                <a:latin typeface="UTM Avo" panose="02040603050506020204" pitchFamily="18" charset="0"/>
              </a:rPr>
              <a:t> câu </a:t>
            </a:r>
            <a:r>
              <a:rPr lang="vi-VN" sz="3000" b="1" dirty="0" err="1">
                <a:latin typeface="UTM Avo" panose="02040603050506020204" pitchFamily="18" charset="0"/>
              </a:rPr>
              <a:t>hỏi</a:t>
            </a:r>
            <a:r>
              <a:rPr lang="vi-VN" sz="3000" b="1" dirty="0">
                <a:latin typeface="UTM Avo" panose="02040603050506020204" pitchFamily="18" charset="0"/>
              </a:rPr>
              <a:t> </a:t>
            </a:r>
            <a:r>
              <a:rPr lang="vi-VN" sz="3000" b="1" dirty="0" err="1">
                <a:latin typeface="UTM Avo" panose="02040603050506020204" pitchFamily="18" charset="0"/>
              </a:rPr>
              <a:t>của</a:t>
            </a:r>
            <a:r>
              <a:rPr lang="vi-VN" sz="3000" b="1" dirty="0">
                <a:latin typeface="UTM Avo" panose="02040603050506020204" pitchFamily="18" charset="0"/>
              </a:rPr>
              <a:t> vua: “Nên </a:t>
            </a:r>
            <a:r>
              <a:rPr lang="vi-VN" sz="3000" b="1" dirty="0" err="1">
                <a:latin typeface="UTM Avo" panose="02040603050506020204" pitchFamily="18" charset="0"/>
              </a:rPr>
              <a:t>đánh</a:t>
            </a:r>
            <a:r>
              <a:rPr lang="vi-VN" sz="3000" b="1" dirty="0">
                <a:latin typeface="UTM Avo" panose="02040603050506020204" pitchFamily="18" charset="0"/>
              </a:rPr>
              <a:t> hay nên </a:t>
            </a:r>
            <a:r>
              <a:rPr lang="vi-VN" sz="3000" b="1" dirty="0" err="1">
                <a:latin typeface="UTM Avo" panose="02040603050506020204" pitchFamily="18" charset="0"/>
              </a:rPr>
              <a:t>hoà</a:t>
            </a:r>
            <a:r>
              <a:rPr lang="vi-VN" sz="3000" b="1" dirty="0">
                <a:latin typeface="UTM Avo" panose="02040603050506020204" pitchFamily="18" charset="0"/>
              </a:rPr>
              <a:t>?”, </a:t>
            </a:r>
            <a:r>
              <a:rPr lang="vi-VN" sz="3000" b="1" dirty="0" err="1">
                <a:latin typeface="UTM Avo" panose="02040603050506020204" pitchFamily="18" charset="0"/>
              </a:rPr>
              <a:t>điện</a:t>
            </a:r>
            <a:r>
              <a:rPr lang="vi-VN" sz="3000" b="1" dirty="0">
                <a:latin typeface="UTM Avo" panose="02040603050506020204" pitchFamily="18" charset="0"/>
              </a:rPr>
              <a:t> Diên </a:t>
            </a:r>
            <a:r>
              <a:rPr lang="vi-VN" sz="3000" b="1" dirty="0" err="1">
                <a:latin typeface="UTM Avo" panose="02040603050506020204" pitchFamily="18" charset="0"/>
              </a:rPr>
              <a:t>Hồng</a:t>
            </a:r>
            <a:r>
              <a:rPr lang="vi-VN" sz="3000" b="1" dirty="0">
                <a:latin typeface="UTM Avo" panose="02040603050506020204" pitchFamily="18" charset="0"/>
              </a:rPr>
              <a:t> vang lên </a:t>
            </a:r>
            <a:r>
              <a:rPr lang="vi-VN" sz="3000" b="1" dirty="0" err="1">
                <a:latin typeface="UTM Avo" panose="02040603050506020204" pitchFamily="18" charset="0"/>
              </a:rPr>
              <a:t>tiếng</a:t>
            </a:r>
            <a:r>
              <a:rPr lang="vi-VN" sz="3000" b="1" dirty="0">
                <a:latin typeface="UTM Avo" panose="02040603050506020204" pitchFamily="18" charset="0"/>
              </a:rPr>
              <a:t> hô </a:t>
            </a:r>
            <a:r>
              <a:rPr lang="vi-VN" sz="3000" b="1" dirty="0" err="1">
                <a:latin typeface="UTM Avo" panose="02040603050506020204" pitchFamily="18" charset="0"/>
              </a:rPr>
              <a:t>đồng</a:t>
            </a:r>
            <a:r>
              <a:rPr lang="vi-VN" sz="3000" b="1" dirty="0">
                <a:latin typeface="UTM Avo" panose="02040603050506020204" pitchFamily="18" charset="0"/>
              </a:rPr>
              <a:t> thanh </a:t>
            </a:r>
            <a:r>
              <a:rPr lang="vi-VN" sz="3000" b="1" dirty="0" err="1">
                <a:latin typeface="UTM Avo" panose="02040603050506020204" pitchFamily="18" charset="0"/>
              </a:rPr>
              <a:t>của</a:t>
            </a:r>
            <a:r>
              <a:rPr lang="vi-VN" sz="3000" b="1" dirty="0">
                <a:latin typeface="UTM Avo" panose="02040603050506020204" pitchFamily="18" charset="0"/>
              </a:rPr>
              <a:t> </a:t>
            </a:r>
            <a:r>
              <a:rPr lang="vi-VN" sz="3000" b="1" dirty="0" err="1">
                <a:latin typeface="UTM Avo" panose="02040603050506020204" pitchFamily="18" charset="0"/>
              </a:rPr>
              <a:t>các</a:t>
            </a:r>
            <a:r>
              <a:rPr lang="vi-VN" sz="3000" b="1" dirty="0">
                <a:latin typeface="UTM Avo" panose="02040603050506020204" pitchFamily="18" charset="0"/>
              </a:rPr>
              <a:t> bô </a:t>
            </a:r>
            <a:r>
              <a:rPr lang="vi-VN" sz="3000" b="1" dirty="0" err="1">
                <a:latin typeface="UTM Avo" panose="02040603050506020204" pitchFamily="18" charset="0"/>
              </a:rPr>
              <a:t>lão</a:t>
            </a:r>
            <a:r>
              <a:rPr lang="vi-VN" sz="3000" b="1" dirty="0">
                <a:latin typeface="UTM Avo" panose="02040603050506020204" pitchFamily="18" charset="0"/>
              </a:rPr>
              <a:t>: “</a:t>
            </a:r>
            <a:r>
              <a:rPr lang="vi-VN" sz="3000" b="1" dirty="0" err="1">
                <a:latin typeface="UTM Avo" panose="02040603050506020204" pitchFamily="18" charset="0"/>
              </a:rPr>
              <a:t>Đánh</a:t>
            </a:r>
            <a:r>
              <a:rPr lang="vi-VN" sz="3000" b="1" dirty="0">
                <a:latin typeface="UTM Avo" panose="02040603050506020204" pitchFamily="18" charset="0"/>
              </a:rPr>
              <a:t>!”. </a:t>
            </a:r>
          </a:p>
          <a:p>
            <a:pPr algn="just"/>
            <a:endParaRPr lang="vi-VN" dirty="0"/>
          </a:p>
        </p:txBody>
      </p:sp>
      <p:sp>
        <p:nvSpPr>
          <p:cNvPr id="8" name="文本框 36">
            <a:extLst>
              <a:ext uri="{FF2B5EF4-FFF2-40B4-BE49-F238E27FC236}">
                <a16:creationId xmlns:a16="http://schemas.microsoft.com/office/drawing/2014/main" id="{8A645462-0F61-4726-A073-574EC95BBDBC}"/>
              </a:ext>
            </a:extLst>
          </p:cNvPr>
          <p:cNvSpPr txBox="1"/>
          <p:nvPr/>
        </p:nvSpPr>
        <p:spPr>
          <a:xfrm>
            <a:off x="523875" y="4111635"/>
            <a:ext cx="5210719" cy="1569660"/>
          </a:xfrm>
          <a:prstGeom prst="rect">
            <a:avLst/>
          </a:prstGeom>
          <a:noFill/>
          <a:ln w="38100">
            <a:solidFill>
              <a:srgbClr val="EA9C57"/>
            </a:solidFill>
            <a:prstDash val="dash"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800">
                <a:gradFill>
                  <a:gsLst>
                    <a:gs pos="18000">
                      <a:srgbClr val="F5A967"/>
                    </a:gs>
                    <a:gs pos="76000">
                      <a:srgbClr val="FEF3BA"/>
                    </a:gs>
                  </a:gsLst>
                  <a:lin ang="2700000" scaled="0"/>
                </a:gradFill>
                <a:latin typeface="字魂50号-白鸽天行体" panose="00000500000000000000" pitchFamily="2" charset="-122"/>
                <a:ea typeface="字魂50号-白鸽天行体" panose="00000500000000000000" pitchFamily="2" charset="-122"/>
              </a:defRPr>
            </a:lvl1pPr>
          </a:lstStyle>
          <a:p>
            <a:r>
              <a:rPr lang="en-US" altLang="zh-CN" sz="3200" b="1" dirty="0" err="1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Các</a:t>
            </a:r>
            <a:r>
              <a:rPr lang="en-US" altLang="zh-CN" sz="3200" b="1" dirty="0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3200" b="1" dirty="0" err="1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bô</a:t>
            </a:r>
            <a:r>
              <a:rPr lang="en-US" altLang="zh-CN" sz="3200" b="1" dirty="0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3200" b="1" dirty="0" err="1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lão</a:t>
            </a:r>
            <a:r>
              <a:rPr lang="en-US" altLang="zh-CN" sz="3200" b="1" dirty="0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ở </a:t>
            </a:r>
            <a:r>
              <a:rPr lang="en-US" altLang="zh-CN" sz="3200" b="1" dirty="0" err="1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điện</a:t>
            </a:r>
            <a:r>
              <a:rPr lang="en-US" altLang="zh-CN" sz="3200" b="1" dirty="0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3200" b="1" dirty="0" err="1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Diên</a:t>
            </a:r>
            <a:r>
              <a:rPr lang="en-US" altLang="zh-CN" sz="3200" b="1" dirty="0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3200" b="1" dirty="0" err="1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Hồng</a:t>
            </a:r>
            <a:r>
              <a:rPr lang="en-US" altLang="zh-CN" sz="3200" b="1" dirty="0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3200" b="1" dirty="0" err="1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đã</a:t>
            </a:r>
            <a:r>
              <a:rPr lang="en-US" altLang="zh-CN" sz="3200" b="1" dirty="0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3200" b="1" dirty="0" err="1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hô</a:t>
            </a:r>
            <a:r>
              <a:rPr lang="en-US" altLang="zh-CN" sz="3200" b="1" dirty="0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3200" b="1" dirty="0" err="1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đồng</a:t>
            </a:r>
            <a:r>
              <a:rPr lang="en-US" altLang="zh-CN" sz="3200" b="1" dirty="0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3200" b="1" dirty="0" err="1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thanh</a:t>
            </a:r>
            <a:r>
              <a:rPr lang="en-US" altLang="zh-CN" sz="3200" b="1" dirty="0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3200" b="1" dirty="0" err="1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điều</a:t>
            </a:r>
            <a:r>
              <a:rPr lang="en-US" altLang="zh-CN" sz="3200" b="1" dirty="0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3200" b="1" dirty="0" err="1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gì</a:t>
            </a:r>
            <a:r>
              <a:rPr lang="en-US" altLang="zh-CN" sz="3200" b="1" dirty="0">
                <a:solidFill>
                  <a:srgbClr val="FFF2D8"/>
                </a:solidFill>
                <a:latin typeface="UTM Avo" panose="02040603050506020204" pitchFamily="18" charset="0"/>
                <a:ea typeface="思源黑体 CN Medium" panose="020B0600000000000000" pitchFamily="34" charset="-122"/>
              </a:rPr>
              <a:t>?</a:t>
            </a:r>
            <a:endParaRPr lang="zh-CN" altLang="en-US" sz="3200" b="1" dirty="0">
              <a:solidFill>
                <a:srgbClr val="FFF2D8"/>
              </a:solidFill>
              <a:latin typeface="UTM Avo" panose="02040603050506020204" pitchFamily="18" charset="0"/>
              <a:ea typeface="思源黑体 CN Medium" panose="020B0600000000000000" pitchFamily="34" charset="-122"/>
            </a:endParaRPr>
          </a:p>
        </p:txBody>
      </p:sp>
      <p:pic>
        <p:nvPicPr>
          <p:cNvPr id="16" name="图片 16">
            <a:extLst>
              <a:ext uri="{FF2B5EF4-FFF2-40B4-BE49-F238E27FC236}">
                <a16:creationId xmlns:a16="http://schemas.microsoft.com/office/drawing/2014/main" id="{0023D0A2-2C06-4A06-A3FD-61BD6791AE9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0650" y="-131617"/>
            <a:ext cx="2070100" cy="2070100"/>
          </a:xfrm>
          <a:prstGeom prst="rect">
            <a:avLst/>
          </a:prstGeom>
        </p:spPr>
      </p:pic>
      <p:pic>
        <p:nvPicPr>
          <p:cNvPr id="5122" name="Picture 2" descr="HỘI NGHỊ DIÊN HỒ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4" t="-579" r="-821" b="579"/>
          <a:stretch/>
        </p:blipFill>
        <p:spPr bwMode="auto">
          <a:xfrm>
            <a:off x="7085972" y="3499406"/>
            <a:ext cx="4095834" cy="3184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图片 10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26" b="41445"/>
          <a:stretch/>
        </p:blipFill>
        <p:spPr>
          <a:xfrm rot="795181">
            <a:off x="7091187" y="5014936"/>
            <a:ext cx="5334386" cy="2728908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0648949" y="3499406"/>
            <a:ext cx="918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  <a:latin typeface="UTM Avo" panose="02040603050506020204" pitchFamily="18" charset="0"/>
              </a:rPr>
              <a:t>Đánh</a:t>
            </a:r>
            <a:r>
              <a:rPr lang="en-US" b="1" dirty="0">
                <a:solidFill>
                  <a:schemeClr val="bg1"/>
                </a:solidFill>
                <a:latin typeface="UTM Avo" panose="02040603050506020204" pitchFamily="18" charset="0"/>
              </a:rPr>
              <a:t>! </a:t>
            </a:r>
            <a:endParaRPr lang="vi-VN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361566" y="3975793"/>
            <a:ext cx="918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  <a:latin typeface="UTM Avo" panose="02040603050506020204" pitchFamily="18" charset="0"/>
              </a:rPr>
              <a:t>Đánh</a:t>
            </a:r>
            <a:r>
              <a:rPr lang="en-US" b="1" dirty="0">
                <a:solidFill>
                  <a:schemeClr val="bg1"/>
                </a:solidFill>
                <a:latin typeface="UTM Avo" panose="02040603050506020204" pitchFamily="18" charset="0"/>
              </a:rPr>
              <a:t>! </a:t>
            </a:r>
            <a:endParaRPr lang="vi-VN" b="1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033654" y="4295596"/>
            <a:ext cx="918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  <a:latin typeface="UTM Avo" panose="02040603050506020204" pitchFamily="18" charset="0"/>
              </a:rPr>
              <a:t>Đánh</a:t>
            </a:r>
            <a:r>
              <a:rPr lang="en-US" b="1" dirty="0">
                <a:solidFill>
                  <a:schemeClr val="bg1"/>
                </a:solidFill>
                <a:latin typeface="UTM Avo" panose="02040603050506020204" pitchFamily="18" charset="0"/>
              </a:rPr>
              <a:t>! </a:t>
            </a:r>
            <a:endParaRPr lang="vi-VN" b="1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701266" y="3728978"/>
            <a:ext cx="918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  <a:latin typeface="UTM Avo" panose="02040603050506020204" pitchFamily="18" charset="0"/>
              </a:rPr>
              <a:t>Đánh</a:t>
            </a:r>
            <a:r>
              <a:rPr lang="en-US" b="1" dirty="0">
                <a:solidFill>
                  <a:schemeClr val="bg1"/>
                </a:solidFill>
                <a:latin typeface="UTM Avo" panose="02040603050506020204" pitchFamily="18" charset="0"/>
              </a:rPr>
              <a:t>! </a:t>
            </a:r>
            <a:endParaRPr lang="vi-VN" b="1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434838" y="4251601"/>
            <a:ext cx="918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  <a:latin typeface="UTM Avo" panose="02040603050506020204" pitchFamily="18" charset="0"/>
              </a:rPr>
              <a:t>Đánh</a:t>
            </a:r>
            <a:r>
              <a:rPr lang="en-US" b="1" dirty="0">
                <a:solidFill>
                  <a:schemeClr val="bg1"/>
                </a:solidFill>
                <a:latin typeface="UTM Avo" panose="02040603050506020204" pitchFamily="18" charset="0"/>
              </a:rPr>
              <a:t>! </a:t>
            </a:r>
            <a:endParaRPr lang="vi-VN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7046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1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32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32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32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" presetID="32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32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  <p:bldP spid="8" grpId="0" animBg="1"/>
      <p:bldP spid="17" grpId="0"/>
      <p:bldP spid="17" grpId="2"/>
      <p:bldP spid="20" grpId="0"/>
      <p:bldP spid="20" grpId="2"/>
      <p:bldP spid="21" grpId="0"/>
      <p:bldP spid="21" grpId="2"/>
      <p:bldP spid="22" grpId="0"/>
      <p:bldP spid="22" grpId="2"/>
      <p:bldP spid="23" grpId="0"/>
      <p:bldP spid="23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29135" y="6334780"/>
            <a:ext cx="44385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Hội</a:t>
            </a:r>
            <a:r>
              <a:rPr lang="en-US" sz="28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nghị</a:t>
            </a:r>
            <a:r>
              <a:rPr lang="en-US" sz="28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Diên</a:t>
            </a:r>
            <a:r>
              <a:rPr lang="en-US" sz="28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Hồng</a:t>
            </a:r>
            <a:r>
              <a:rPr lang="en-US" sz="28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endParaRPr lang="vi-VN" sz="2800" b="1" dirty="0">
              <a:solidFill>
                <a:schemeClr val="bg1"/>
              </a:solidFill>
            </a:endParaRPr>
          </a:p>
        </p:txBody>
      </p:sp>
      <p:pic>
        <p:nvPicPr>
          <p:cNvPr id="2" name="Hội nghị Diên Hồn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0662" y="331064"/>
            <a:ext cx="10535478" cy="5921580"/>
          </a:xfrm>
          <a:prstGeom prst="rect">
            <a:avLst/>
          </a:prstGeom>
          <a:ln w="63500" cap="sq">
            <a:solidFill>
              <a:srgbClr val="FFFFFF"/>
            </a:solidFill>
            <a:prstDash val="solid"/>
            <a:miter lim="800000"/>
          </a:ln>
          <a:effectLst/>
          <a:scene3d>
            <a:camera prst="orthographicFront"/>
            <a:lightRig rig="soft" dir="t"/>
          </a:scene3d>
          <a:sp3d contourW="6350">
            <a:contourClr>
              <a:srgbClr val="000000"/>
            </a:contourClr>
          </a:sp3d>
        </p:spPr>
      </p:pic>
    </p:spTree>
    <p:extLst>
      <p:ext uri="{BB962C8B-B14F-4D97-AF65-F5344CB8AC3E}">
        <p14:creationId xmlns:p14="http://schemas.microsoft.com/office/powerpoint/2010/main" val="10251076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gradFill>
          <a:gsLst>
            <a:gs pos="18000">
              <a:srgbClr val="F5A967"/>
            </a:gs>
            <a:gs pos="76000">
              <a:srgbClr val="FEF3BA"/>
            </a:gs>
          </a:gsLst>
          <a:lin ang="2700000" scaled="0"/>
        </a:gradFill>
        <a:ln w="38100">
          <a:noFill/>
        </a:ln>
        <a:effectLst/>
      </a:spPr>
      <a:bodyPr rot="0" spcFirstLastPara="0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rmAutofit/>
      </a:bodyPr>
      <a:lstStyle>
        <a:defPPr algn="ctr">
          <a:defRPr sz="2000" b="1" dirty="0" smtClean="0">
            <a:solidFill>
              <a:srgbClr val="760B05"/>
            </a:solidFill>
            <a:latin typeface="思源黑体 CN Medium" panose="020B0600000000000000" pitchFamily="34" charset="-122"/>
            <a:ea typeface="思源黑体 CN Medium" panose="020B0600000000000000" pitchFamily="34" charset="-122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</TotalTime>
  <Words>1145</Words>
  <Application>Microsoft Office PowerPoint</Application>
  <PresentationFormat>Widescreen</PresentationFormat>
  <Paragraphs>100</Paragraphs>
  <Slides>25</Slides>
  <Notes>6</Notes>
  <HiddenSlides>0</HiddenSlides>
  <MMClips>3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6" baseType="lpstr">
      <vt:lpstr>等线</vt:lpstr>
      <vt:lpstr>Arial</vt:lpstr>
      <vt:lpstr>UTM Staccato </vt:lpstr>
      <vt:lpstr>UTM Avo</vt:lpstr>
      <vt:lpstr>思源黑体 CN Medium</vt:lpstr>
      <vt:lpstr>UTM ThuPhap Thien An</vt:lpstr>
      <vt:lpstr>Times New Roman</vt:lpstr>
      <vt:lpstr>等线 Light</vt:lpstr>
      <vt:lpstr>Calibri</vt:lpstr>
      <vt:lpstr>UVN Bo Quen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Cuoc khang chien chong Mong Nguyen</dc:title>
  <dc:subject>Lich su 4</dc:subject>
  <dc:creator>Khuyen</dc:creator>
  <cp:keywords>MangnonTeam</cp:keywords>
  <cp:lastModifiedBy>phuonganhnguyen7040@gmail.com</cp:lastModifiedBy>
  <cp:revision>90</cp:revision>
  <dcterms:created xsi:type="dcterms:W3CDTF">2020-03-02T02:09:22Z</dcterms:created>
  <dcterms:modified xsi:type="dcterms:W3CDTF">2023-07-24T17:08:09Z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2022-12-21T06:33:09Z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0b4d707e-b81e-484e-8fe9-ccb251392a92</vt:lpwstr>
  </property>
  <property fmtid="{D5CDD505-2E9C-101B-9397-08002B2CF9AE}" pid="8" name="MSIP_Label_defa4170-0d19-0005-0004-bc88714345d2_ContentBits">
    <vt:lpwstr>0</vt:lpwstr>
  </property>
</Properties>
</file>