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2" r:id="rId3"/>
  </p:sldMasterIdLst>
  <p:notesMasterIdLst>
    <p:notesMasterId r:id="rId22"/>
  </p:notesMasterIdLst>
  <p:sldIdLst>
    <p:sldId id="293" r:id="rId4"/>
    <p:sldId id="298" r:id="rId5"/>
    <p:sldId id="291" r:id="rId6"/>
    <p:sldId id="294" r:id="rId7"/>
    <p:sldId id="299" r:id="rId8"/>
    <p:sldId id="295" r:id="rId9"/>
    <p:sldId id="315" r:id="rId10"/>
    <p:sldId id="300" r:id="rId11"/>
    <p:sldId id="320" r:id="rId12"/>
    <p:sldId id="317" r:id="rId13"/>
    <p:sldId id="286" r:id="rId14"/>
    <p:sldId id="321" r:id="rId15"/>
    <p:sldId id="322" r:id="rId16"/>
    <p:sldId id="313" r:id="rId17"/>
    <p:sldId id="318" r:id="rId18"/>
    <p:sldId id="319" r:id="rId19"/>
    <p:sldId id="288" r:id="rId20"/>
    <p:sldId id="28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24DD7-3A6E-44CE-9968-24B83D97A0FD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B8334-9AF3-45A0-90A9-10E12ACA0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03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666107-053E-402F-B027-3BF806044D53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353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2E7BB-F9F2-2DF3-95F4-60DB183A1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8F43C8-6965-2E12-D0D8-5AE11D13B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CC577-B9CF-3C6F-6132-0F43D378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178CD-EDF9-1490-B197-517557FB4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239EB-43DF-8E5B-DD25-A274D61F0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8696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CE3E-75A9-15CE-74B4-DBF96F92B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1D397B-9414-1AFF-E13C-4F9267625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DD49A-211A-7448-4FF9-89F8B6F353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45198-DFC9-6FC4-C44C-F6F54C5A5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BDAFB-8C67-16CC-CE6A-2E4E38F11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84243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A60C9C-C606-8952-B351-45D557FD4D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AE56F7-3076-F262-D442-F911F1163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5D759-37DD-EE54-4000-2B90C598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C065D-E118-20BF-9CEE-503D9E0A7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DDAD8-9380-1F68-D1AB-3FCE86497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677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2E7BB-F9F2-2DF3-95F4-60DB183A1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8F43C8-6965-2E12-D0D8-5AE11D13B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CC577-B9CF-3C6F-6132-0F43D378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178CD-EDF9-1490-B197-517557FB4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239EB-43DF-8E5B-DD25-A274D61F0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8595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CB3D2-9B24-A69E-8656-D71595C04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99EE5-68D6-2062-C024-FDB96F5A1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9CCAF-B9B5-9DC9-3095-4D401D174F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93590-CA21-8BB8-9DB0-AF87AF3A9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EC335-F035-20AA-CF67-A3C3E27FA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97348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53A7A-7E6C-EF34-A80C-9EC1A466D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2E773A-B8D4-3AB6-BCF0-E99DA309E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541B7-FD76-2B0A-8448-0CFAF11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0EE72-335D-3D25-FDFA-8CA090D2C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8E468-A34A-B0C5-C0F8-F04AB1B5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66503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9D301-0FF9-13EE-2CDA-C3F060AAA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B290C-98B9-7C1C-37BC-E02BCF5AAE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5A825A-5432-8783-C3DA-F8821B879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4C988-E766-70B7-B67A-12890B5C52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88FE5-AB4F-7551-149A-E1B526C2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1514A6-B2F1-9C5E-28A9-648A42FBE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79687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E030F-3EE3-59AC-CC73-B50DC9032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DF962E-677D-9585-B9E9-B28EC4917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DD7C7-CA64-045D-DA22-19FEBC2FB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E0523E-9F34-B784-EAF4-A5016B5070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338C49-4638-93CD-C145-DBA6B2A951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F2C0F5-0D0F-7C97-BCB0-598349C3DB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286D31-176D-1E42-AFB1-87F3C204C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8EFDE9-C75A-B8BF-0786-06B001394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17858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18438-281F-99C5-CEA7-D36B8699D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361FBA-47ED-E05C-5FA6-AA7B0BB06C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890D60-14A6-DCF8-D095-4EF43F691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09F5DF-4293-5946-98B7-DA5B11882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774725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886407-B775-70D9-7B81-B100E5959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21B813-5D23-5B3B-65EA-47B81BA8E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BDF52-AE6E-AA22-B71F-40568D4D0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487778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033B8-3071-54EC-57FF-4D2C8D7D6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15E4A-40D0-FF90-63BB-10910E414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00EB85-2E41-DC2F-6DCE-3BA7FCB72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64BB4B-FB4B-F4BF-103B-6B074DAA94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A07148-22CB-5CD5-6E96-451CF88A8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2229E3-AFE4-37DE-257D-E6D1523E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20594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CB3D2-9B24-A69E-8656-D71595C04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99EE5-68D6-2062-C024-FDB96F5A1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9CCAF-B9B5-9DC9-3095-4D401D174F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93590-CA21-8BB8-9DB0-AF87AF3A9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EC335-F035-20AA-CF67-A3C3E27FA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373144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8CCB2-31DD-70B2-6FA9-4374E1B65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794AEC-45D4-0AF2-A9A3-7B2A4DA2A1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16926-9D9D-3A23-430F-B88C5C8AB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2424A-65E6-C6CF-5962-E8052770F5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3D872-1E5D-01BB-2D69-2B593055F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FCDB88-2448-E41A-8D2B-D3C155E2E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57842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CE3E-75A9-15CE-74B4-DBF96F92B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1D397B-9414-1AFF-E13C-4F9267625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DD49A-211A-7448-4FF9-89F8B6F353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45198-DFC9-6FC4-C44C-F6F54C5A5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BDAFB-8C67-16CC-CE6A-2E4E38F11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2670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A60C9C-C606-8952-B351-45D557FD4D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AE56F7-3076-F262-D442-F911F1163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5D759-37DD-EE54-4000-2B90C598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C065D-E118-20BF-9CEE-503D9E0A7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DDAD8-9380-1F68-D1AB-3FCE86497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155120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2E7BB-F9F2-2DF3-95F4-60DB183A1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8F43C8-6965-2E12-D0D8-5AE11D13B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CC577-B9CF-3C6F-6132-0F43D378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178CD-EDF9-1490-B197-517557FB4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239EB-43DF-8E5B-DD25-A274D61F0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14727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CB3D2-9B24-A69E-8656-D71595C04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99EE5-68D6-2062-C024-FDB96F5A1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9CCAF-B9B5-9DC9-3095-4D401D174F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93590-CA21-8BB8-9DB0-AF87AF3A9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EC335-F035-20AA-CF67-A3C3E27FA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2675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53A7A-7E6C-EF34-A80C-9EC1A466D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2E773A-B8D4-3AB6-BCF0-E99DA309E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541B7-FD76-2B0A-8448-0CFAF11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0EE72-335D-3D25-FDFA-8CA090D2C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8E468-A34A-B0C5-C0F8-F04AB1B5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94440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9D301-0FF9-13EE-2CDA-C3F060AAA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B290C-98B9-7C1C-37BC-E02BCF5AAE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5A825A-5432-8783-C3DA-F8821B879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4C988-E766-70B7-B67A-12890B5C52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88FE5-AB4F-7551-149A-E1B526C2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1514A6-B2F1-9C5E-28A9-648A42FBE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13981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E030F-3EE3-59AC-CC73-B50DC9032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DF962E-677D-9585-B9E9-B28EC4917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DD7C7-CA64-045D-DA22-19FEBC2FB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E0523E-9F34-B784-EAF4-A5016B5070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338C49-4638-93CD-C145-DBA6B2A951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F2C0F5-0D0F-7C97-BCB0-598349C3DB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286D31-176D-1E42-AFB1-87F3C204C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8EFDE9-C75A-B8BF-0786-06B001394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013271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18438-281F-99C5-CEA7-D36B8699D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361FBA-47ED-E05C-5FA6-AA7B0BB06C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890D60-14A6-DCF8-D095-4EF43F691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09F5DF-4293-5946-98B7-DA5B11882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845388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886407-B775-70D9-7B81-B100E5959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21B813-5D23-5B3B-65EA-47B81BA8E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BDF52-AE6E-AA22-B71F-40568D4D0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1770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53A7A-7E6C-EF34-A80C-9EC1A466D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2E773A-B8D4-3AB6-BCF0-E99DA309E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541B7-FD76-2B0A-8448-0CFAF118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0EE72-335D-3D25-FDFA-8CA090D2C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8E468-A34A-B0C5-C0F8-F04AB1B5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727413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033B8-3071-54EC-57FF-4D2C8D7D6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15E4A-40D0-FF90-63BB-10910E414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00EB85-2E41-DC2F-6DCE-3BA7FCB72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64BB4B-FB4B-F4BF-103B-6B074DAA94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A07148-22CB-5CD5-6E96-451CF88A8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2229E3-AFE4-37DE-257D-E6D1523E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003801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8CCB2-31DD-70B2-6FA9-4374E1B65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794AEC-45D4-0AF2-A9A3-7B2A4DA2A1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16926-9D9D-3A23-430F-B88C5C8AB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2424A-65E6-C6CF-5962-E8052770F5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3D872-1E5D-01BB-2D69-2B593055F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FCDB88-2448-E41A-8D2B-D3C155E2E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901917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1CE3E-75A9-15CE-74B4-DBF96F92B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1D397B-9414-1AFF-E13C-4F9267625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DD49A-211A-7448-4FF9-89F8B6F353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45198-DFC9-6FC4-C44C-F6F54C5A5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BDAFB-8C67-16CC-CE6A-2E4E38F11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330918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A60C9C-C606-8952-B351-45D557FD4D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AE56F7-3076-F262-D442-F911F1163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5D759-37DD-EE54-4000-2B90C598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C065D-E118-20BF-9CEE-503D9E0A7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DDAD8-9380-1F68-D1AB-3FCE86497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81321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9D301-0FF9-13EE-2CDA-C3F060AAA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B290C-98B9-7C1C-37BC-E02BCF5AAE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5A825A-5432-8783-C3DA-F8821B879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94C988-E766-70B7-B67A-12890B5C52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88FE5-AB4F-7551-149A-E1B526C2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1514A6-B2F1-9C5E-28A9-648A42FBE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71684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E030F-3EE3-59AC-CC73-B50DC9032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DF962E-677D-9585-B9E9-B28EC4917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DD7C7-CA64-045D-DA22-19FEBC2FB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E0523E-9F34-B784-EAF4-A5016B5070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338C49-4638-93CD-C145-DBA6B2A951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F2C0F5-0D0F-7C97-BCB0-598349C3DB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286D31-176D-1E42-AFB1-87F3C204C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8EFDE9-C75A-B8BF-0786-06B001394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0473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18438-281F-99C5-CEA7-D36B8699D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361FBA-47ED-E05C-5FA6-AA7B0BB06C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890D60-14A6-DCF8-D095-4EF43F691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09F5DF-4293-5946-98B7-DA5B11882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5687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886407-B775-70D9-7B81-B100E5959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21B813-5D23-5B3B-65EA-47B81BA8E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BDF52-AE6E-AA22-B71F-40568D4D0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99266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033B8-3071-54EC-57FF-4D2C8D7D6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15E4A-40D0-FF90-63BB-10910E414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00EB85-2E41-DC2F-6DCE-3BA7FCB72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64BB4B-FB4B-F4BF-103B-6B074DAA94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A07148-22CB-5CD5-6E96-451CF88A8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2229E3-AFE4-37DE-257D-E6D1523E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80774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8CCB2-31DD-70B2-6FA9-4374E1B65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794AEC-45D4-0AF2-A9A3-7B2A4DA2A1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16926-9D9D-3A23-430F-B88C5C8AB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2424A-65E6-C6CF-5962-E8052770F5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507751-895A-4FDD-AB31-5F225A255BB9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33D872-1E5D-01BB-2D69-2B593055F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FCDB88-2448-E41A-8D2B-D3C155E2E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FED6E-C9D1-4EBC-A17B-95D8346D558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94874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C83A5E12-F753-91D5-A8BB-49FC28A1EE5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375" y="219075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670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6032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2306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.emf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AAD291-A931-49F1-FFE0-B72B08F527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453" b="3075"/>
          <a:stretch/>
        </p:blipFill>
        <p:spPr>
          <a:xfrm>
            <a:off x="0" y="3810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F9566E-812E-849B-D601-63E3DD703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189429">
            <a:off x="10114193" y="3456275"/>
            <a:ext cx="2595860" cy="33940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40D4E8-A945-EFAC-0751-71DDA8225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837166">
            <a:off x="-276747" y="3471827"/>
            <a:ext cx="2274849" cy="33629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1B88EF-C8A6-9C4E-A74A-FCFBB1CC92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1543" y="3110407"/>
            <a:ext cx="7614564" cy="17801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63E406-2DB6-3D36-969B-A7C96F2736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3569" y="2312641"/>
            <a:ext cx="7443861" cy="6706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0D9FCCA-2750-B617-2950-4A48857CE8D1}"/>
              </a:ext>
            </a:extLst>
          </p:cNvPr>
          <p:cNvSpPr txBox="1"/>
          <p:nvPr/>
        </p:nvSpPr>
        <p:spPr>
          <a:xfrm>
            <a:off x="3590925" y="1666875"/>
            <a:ext cx="5819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Thứ</a:t>
            </a:r>
            <a:r>
              <a:rPr lang="en-US" sz="3200" dirty="0"/>
              <a:t>….</a:t>
            </a:r>
            <a:r>
              <a:rPr lang="en-US" sz="3200" dirty="0" err="1"/>
              <a:t>ngày</a:t>
            </a:r>
            <a:r>
              <a:rPr lang="en-US" sz="3200" dirty="0"/>
              <a:t>…..</a:t>
            </a:r>
            <a:r>
              <a:rPr lang="en-US" sz="3200" dirty="0" err="1"/>
              <a:t>tháng</a:t>
            </a:r>
            <a:r>
              <a:rPr lang="en-US" sz="3200" dirty="0"/>
              <a:t>…..</a:t>
            </a:r>
            <a:r>
              <a:rPr lang="en-US" sz="3200" dirty="0" err="1"/>
              <a:t>năm</a:t>
            </a:r>
            <a:r>
              <a:rPr lang="en-US" sz="3200" dirty="0"/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220933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0FAB61-F3F7-4EAF-BD2C-042707BB9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1EC008C-088E-4B09-8136-BF1CA8C94D90}"/>
              </a:ext>
            </a:extLst>
          </p:cNvPr>
          <p:cNvGrpSpPr/>
          <p:nvPr/>
        </p:nvGrpSpPr>
        <p:grpSpPr>
          <a:xfrm>
            <a:off x="4626600" y="1295399"/>
            <a:ext cx="7113182" cy="3177172"/>
            <a:chOff x="62859" y="368901"/>
            <a:chExt cx="11113491" cy="284797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177DAE9-B9E4-4E4E-851C-37378EE40308}"/>
                </a:ext>
              </a:extLst>
            </p:cNvPr>
            <p:cNvSpPr/>
            <p:nvPr/>
          </p:nvSpPr>
          <p:spPr>
            <a:xfrm>
              <a:off x="62859" y="368901"/>
              <a:ext cx="11113491" cy="2847975"/>
            </a:xfrm>
            <a:prstGeom prst="roundRect">
              <a:avLst/>
            </a:prstGeom>
            <a:solidFill>
              <a:srgbClr val="E5FFEE"/>
            </a:solidFill>
            <a:ln w="28575"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28A2F5-36A2-478A-8248-C0DB5761BC23}"/>
                </a:ext>
              </a:extLst>
            </p:cNvPr>
            <p:cNvSpPr txBox="1"/>
            <p:nvPr/>
          </p:nvSpPr>
          <p:spPr>
            <a:xfrm>
              <a:off x="248871" y="688113"/>
              <a:ext cx="10830405" cy="2400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8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B</a:t>
              </a:r>
              <a:r>
                <a:rPr lang="vi-VN" sz="2800" b="1" dirty="0"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ày tỏ cảm xúc về một cảnh đẹp của quê hương em; đưa ra một yêu cầu về việc bảo vệ, giữ gìn cảnh đẹp quê hương</a:t>
              </a:r>
              <a:endParaRPr lang="en-US" sz="28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800" b="1" dirty="0" err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Lưu</a:t>
              </a:r>
              <a:r>
                <a:rPr lang="en-US" sz="28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ý: </a:t>
              </a:r>
              <a:r>
                <a:rPr lang="vi-VN" sz="28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Khi viết câu cảm phải dùng dấu chấm than; câu khiến có thể dùng dấu chấm than hoặc dấu chấm ở cuối câu 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3CC4D29-89DC-8826-CE1C-A392EC314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08" y="1835892"/>
            <a:ext cx="3981033" cy="339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193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A583A3-1F3D-6AAB-920E-B0486877A0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" b="68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C79F9CF-C75A-93AE-CD3E-A21744E2B9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33656" y="2482459"/>
            <a:ext cx="3837822" cy="46872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4CAA70-7710-D822-D7D0-62B3E911921D}"/>
              </a:ext>
            </a:extLst>
          </p:cNvPr>
          <p:cNvSpPr txBox="1"/>
          <p:nvPr/>
        </p:nvSpPr>
        <p:spPr>
          <a:xfrm>
            <a:off x="3156331" y="1553682"/>
            <a:ext cx="5453323" cy="2443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0070C0"/>
                  </a:solidFill>
                  <a:prstDash val="solid"/>
                </a:ln>
                <a:solidFill>
                  <a:prstClr val="white"/>
                </a:solidFill>
                <a:effectLst>
                  <a:outerShdw dist="63500" dir="3360000" algn="tl" rotWithShape="0">
                    <a:srgbClr val="00B0F0"/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TRÌNH BÀY TRƯỚC LỚP</a:t>
            </a:r>
            <a:endParaRPr kumimoji="0" lang="vi-VN" sz="6600" b="1" i="0" u="none" strike="noStrike" kern="1200" cap="none" spc="0" normalizeH="0" baseline="0" noProof="0" dirty="0">
              <a:ln w="6600">
                <a:solidFill>
                  <a:srgbClr val="0070C0"/>
                </a:solidFill>
                <a:prstDash val="solid"/>
              </a:ln>
              <a:solidFill>
                <a:prstClr val="white"/>
              </a:solidFill>
              <a:effectLst>
                <a:outerShdw dist="63500" dir="3360000" algn="tl" rotWithShape="0">
                  <a:srgbClr val="00B0F0"/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A0537A-0DC4-18B5-A096-83020AAF2A42}"/>
              </a:ext>
            </a:extLst>
          </p:cNvPr>
          <p:cNvGrpSpPr/>
          <p:nvPr/>
        </p:nvGrpSpPr>
        <p:grpSpPr>
          <a:xfrm>
            <a:off x="2680333" y="4890390"/>
            <a:ext cx="5453323" cy="1447060"/>
            <a:chOff x="2774619" y="4891596"/>
            <a:chExt cx="5453323" cy="1447060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01B6616D-A594-894E-429D-0127F5B52769}"/>
                </a:ext>
              </a:extLst>
            </p:cNvPr>
            <p:cNvSpPr/>
            <p:nvPr/>
          </p:nvSpPr>
          <p:spPr>
            <a:xfrm>
              <a:off x="3089429" y="4891596"/>
              <a:ext cx="4823705" cy="1447060"/>
            </a:xfrm>
            <a:prstGeom prst="wedgeRoundRectCallout">
              <a:avLst>
                <a:gd name="adj1" fmla="val 58318"/>
                <a:gd name="adj2" fmla="val 22623"/>
                <a:gd name="adj3" fmla="val 16667"/>
              </a:avLst>
            </a:prstGeom>
            <a:solidFill>
              <a:srgbClr val="FFFFCC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3CE09D4-5422-B73E-E65E-6047665AAFAF}"/>
                </a:ext>
              </a:extLst>
            </p:cNvPr>
            <p:cNvSpPr txBox="1"/>
            <p:nvPr/>
          </p:nvSpPr>
          <p:spPr>
            <a:xfrm>
              <a:off x="2774619" y="5053525"/>
              <a:ext cx="545332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sinh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lắng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nghe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–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góp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ý –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bổ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sung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166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F93245-D28D-03D4-EE1A-3BBA0390C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088" y="0"/>
            <a:ext cx="12192000" cy="6858000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718FF3A-1258-4744-933E-86D886B6A3B2}"/>
              </a:ext>
            </a:extLst>
          </p:cNvPr>
          <p:cNvSpPr/>
          <p:nvPr/>
        </p:nvSpPr>
        <p:spPr>
          <a:xfrm>
            <a:off x="399123" y="1334014"/>
            <a:ext cx="11530279" cy="4791845"/>
          </a:xfrm>
          <a:prstGeom prst="roundRect">
            <a:avLst>
              <a:gd name="adj" fmla="val 5936"/>
            </a:avLst>
          </a:prstGeom>
          <a:solidFill>
            <a:schemeClr val="bg1"/>
          </a:solidFill>
          <a:ln w="28575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Bày tỏ cảm xúc về một cảnh đẹp của quê hương em.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Đưa ra một yêu cầu về việc bảo vệ, giữ gìn cảnh đẹp quê hương.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Xem thêm tại: https://loigiaihay.com/bai-20-luyen-tap-trang-94-95-sgk-tieng-viet-lop-3-tap-2-ket-noi-tri-thuc-voi-cuoc-song-a110194.html#ixzz7sM5bxkjr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274026-9854-490D-9EDE-34B896FE84A6}"/>
              </a:ext>
            </a:extLst>
          </p:cNvPr>
          <p:cNvGrpSpPr/>
          <p:nvPr/>
        </p:nvGrpSpPr>
        <p:grpSpPr>
          <a:xfrm>
            <a:off x="323850" y="309530"/>
            <a:ext cx="11391899" cy="687919"/>
            <a:chOff x="284878" y="188708"/>
            <a:chExt cx="6863345" cy="687919"/>
          </a:xfrm>
        </p:grpSpPr>
        <p:sp>
          <p:nvSpPr>
            <p:cNvPr id="18" name="Plaque 17">
              <a:extLst>
                <a:ext uri="{FF2B5EF4-FFF2-40B4-BE49-F238E27FC236}">
                  <a16:creationId xmlns:a16="http://schemas.microsoft.com/office/drawing/2014/main" id="{A22949A3-674E-4B18-9CD7-BD692BF43101}"/>
                </a:ext>
              </a:extLst>
            </p:cNvPr>
            <p:cNvSpPr/>
            <p:nvPr/>
          </p:nvSpPr>
          <p:spPr>
            <a:xfrm>
              <a:off x="310632" y="188708"/>
              <a:ext cx="6820376" cy="687919"/>
            </a:xfrm>
            <a:prstGeom prst="plaque">
              <a:avLst/>
            </a:prstGeom>
            <a:solidFill>
              <a:schemeClr val="bg1"/>
            </a:solidFill>
            <a:ln w="28575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DA3E98-9A19-47AE-9E9D-47C674155F1C}"/>
                </a:ext>
              </a:extLst>
            </p:cNvPr>
            <p:cNvSpPr txBox="1"/>
            <p:nvPr/>
          </p:nvSpPr>
          <p:spPr>
            <a:xfrm>
              <a:off x="284878" y="236100"/>
              <a:ext cx="68633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Bày tỏ cảm xúc về một cảnh đẹp của quê hương em.</a:t>
              </a: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8DE9726C-2ABD-4842-AC0F-B10A8341ED1F}"/>
              </a:ext>
            </a:extLst>
          </p:cNvPr>
          <p:cNvSpPr/>
          <p:nvPr/>
        </p:nvSpPr>
        <p:spPr>
          <a:xfrm>
            <a:off x="776335" y="1797715"/>
            <a:ext cx="10775853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vi-VN" sz="3200" dirty="0">
                <a:solidFill>
                  <a:prstClr val="black"/>
                </a:solidFill>
              </a:rPr>
              <a:t>+ Rúi rừng nước ta hùng vĩ thật!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vi-VN" sz="3200" dirty="0">
                <a:solidFill>
                  <a:prstClr val="black"/>
                </a:solidFill>
              </a:rPr>
              <a:t>+ Biển đảo nước ta mới đẹp làm sao!</a:t>
            </a:r>
          </a:p>
        </p:txBody>
      </p:sp>
    </p:spTree>
    <p:extLst>
      <p:ext uri="{BB962C8B-B14F-4D97-AF65-F5344CB8AC3E}">
        <p14:creationId xmlns:p14="http://schemas.microsoft.com/office/powerpoint/2010/main" val="13132467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F93245-D28D-03D4-EE1A-3BBA0390C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088" y="0"/>
            <a:ext cx="12192000" cy="6858000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718FF3A-1258-4744-933E-86D886B6A3B2}"/>
              </a:ext>
            </a:extLst>
          </p:cNvPr>
          <p:cNvSpPr/>
          <p:nvPr/>
        </p:nvSpPr>
        <p:spPr>
          <a:xfrm>
            <a:off x="399123" y="1743075"/>
            <a:ext cx="11530279" cy="4382784"/>
          </a:xfrm>
          <a:prstGeom prst="roundRect">
            <a:avLst>
              <a:gd name="adj" fmla="val 5936"/>
            </a:avLst>
          </a:prstGeom>
          <a:solidFill>
            <a:schemeClr val="bg1"/>
          </a:solidFill>
          <a:ln w="28575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Bày tỏ cảm xúc về một cảnh đẹp của quê hương em.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Đưa ra một yêu cầu về việc bảo vệ, giữ gìn cảnh đẹp quê hương.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Xem thêm tại: https://loigiaihay.com/bai-20-luyen-tap-trang-94-95-sgk-tieng-viet-lop-3-tap-2-ket-noi-tri-thuc-voi-cuoc-song-a110194.html#ixzz7sM5bxkjr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274026-9854-490D-9EDE-34B896FE84A6}"/>
              </a:ext>
            </a:extLst>
          </p:cNvPr>
          <p:cNvGrpSpPr/>
          <p:nvPr/>
        </p:nvGrpSpPr>
        <p:grpSpPr>
          <a:xfrm>
            <a:off x="323850" y="309530"/>
            <a:ext cx="11391899" cy="1124610"/>
            <a:chOff x="284878" y="188708"/>
            <a:chExt cx="6863345" cy="1124610"/>
          </a:xfrm>
        </p:grpSpPr>
        <p:sp>
          <p:nvSpPr>
            <p:cNvPr id="18" name="Plaque 17">
              <a:extLst>
                <a:ext uri="{FF2B5EF4-FFF2-40B4-BE49-F238E27FC236}">
                  <a16:creationId xmlns:a16="http://schemas.microsoft.com/office/drawing/2014/main" id="{A22949A3-674E-4B18-9CD7-BD692BF43101}"/>
                </a:ext>
              </a:extLst>
            </p:cNvPr>
            <p:cNvSpPr/>
            <p:nvPr/>
          </p:nvSpPr>
          <p:spPr>
            <a:xfrm>
              <a:off x="310632" y="188708"/>
              <a:ext cx="6820376" cy="1014445"/>
            </a:xfrm>
            <a:prstGeom prst="plaque">
              <a:avLst/>
            </a:prstGeom>
            <a:solidFill>
              <a:schemeClr val="bg1"/>
            </a:solidFill>
            <a:ln w="28575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DA3E98-9A19-47AE-9E9D-47C674155F1C}"/>
                </a:ext>
              </a:extLst>
            </p:cNvPr>
            <p:cNvSpPr txBox="1"/>
            <p:nvPr/>
          </p:nvSpPr>
          <p:spPr>
            <a:xfrm>
              <a:off x="284878" y="236100"/>
              <a:ext cx="686334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- Đưa ra một yêu cầu về việc bảo vệ, giữ gìn cảnh đẹp quê hương.</a:t>
              </a: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8DE9726C-2ABD-4842-AC0F-B10A8341ED1F}"/>
              </a:ext>
            </a:extLst>
          </p:cNvPr>
          <p:cNvSpPr/>
          <p:nvPr/>
        </p:nvSpPr>
        <p:spPr>
          <a:xfrm>
            <a:off x="776335" y="2264440"/>
            <a:ext cx="10775853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vi-VN" sz="3200" dirty="0">
                <a:solidFill>
                  <a:prstClr val="black"/>
                </a:solidFill>
              </a:rPr>
              <a:t>+ Hãy bảo vệ lấy rừng xanh của đất nước!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vi-VN" sz="3200" dirty="0">
                <a:solidFill>
                  <a:prstClr val="black"/>
                </a:solidFill>
              </a:rPr>
              <a:t>+ Hãy giữ gìn, bảo về biển đảo quê hương. </a:t>
            </a:r>
          </a:p>
        </p:txBody>
      </p:sp>
    </p:spTree>
    <p:extLst>
      <p:ext uri="{BB962C8B-B14F-4D97-AF65-F5344CB8AC3E}">
        <p14:creationId xmlns:p14="http://schemas.microsoft.com/office/powerpoint/2010/main" val="31467170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AAD291-A931-49F1-FFE0-B72B08F527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453" b="307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F9566E-812E-849B-D601-63E3DD703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189429">
            <a:off x="10114193" y="3456275"/>
            <a:ext cx="2595860" cy="33940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40D4E8-A945-EFAC-0751-71DDA8225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837166">
            <a:off x="-276747" y="3471827"/>
            <a:ext cx="2274849" cy="33629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110FAA2-646F-2595-43AB-45F7C21EFD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5278" y="2769814"/>
            <a:ext cx="6858594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0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A684B23-5A9E-C7F5-8C43-2DF052CFA6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1" b="365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7AEBB8-1F95-89F1-97B2-7A745233C37D}"/>
              </a:ext>
            </a:extLst>
          </p:cNvPr>
          <p:cNvSpPr txBox="1"/>
          <p:nvPr/>
        </p:nvSpPr>
        <p:spPr>
          <a:xfrm>
            <a:off x="3609976" y="838200"/>
            <a:ext cx="5200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Sưu tầm tranh ảnh, bài văn, bài thơ,... về cảnh đẹp đất nước </a:t>
            </a:r>
            <a:endParaRPr lang="en-US" sz="36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36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7" name="Rectangle 1036">
            <a:extLst>
              <a:ext uri="{FF2B5EF4-FFF2-40B4-BE49-F238E27FC236}">
                <a16:creationId xmlns:a16="http://schemas.microsoft.com/office/drawing/2014/main" id="{B96FC576-AE30-4C09-A12C-0582F2A6A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30" name="Picture 6" descr="25 bức ảnh về Việt Nam đẹp khiến bạn phải thốt lên &quot;Đất nước mình đẹp quá!&quot;">
            <a:extLst>
              <a:ext uri="{FF2B5EF4-FFF2-40B4-BE49-F238E27FC236}">
                <a16:creationId xmlns:a16="http://schemas.microsoft.com/office/drawing/2014/main" id="{2D8EE8FF-2CE2-2999-B00D-6421E2E120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" r="2" b="3"/>
          <a:stretch/>
        </p:blipFill>
        <p:spPr bwMode="auto">
          <a:xfrm>
            <a:off x="1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hững hình ảnh đẹp nhất về thiên nhiên Việt Nam - Vntrip.vn">
            <a:extLst>
              <a:ext uri="{FF2B5EF4-FFF2-40B4-BE49-F238E27FC236}">
                <a16:creationId xmlns:a16="http://schemas.microsoft.com/office/drawing/2014/main" id="{F75E94B9-6D35-CE31-D108-D9F6AC5126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4" r="2" b="4551"/>
          <a:stretch/>
        </p:blipFill>
        <p:spPr bwMode="auto">
          <a:xfrm>
            <a:off x="6092952" y="10"/>
            <a:ext cx="609904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ảnh đẹp thiên nhiên tuyệt mỹ của Việt Nam">
            <a:extLst>
              <a:ext uri="{FF2B5EF4-FFF2-40B4-BE49-F238E27FC236}">
                <a16:creationId xmlns:a16="http://schemas.microsoft.com/office/drawing/2014/main" id="{6AE0BD28-260F-0D27-F101-EAC68EA002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" r="2" b="2"/>
          <a:stretch/>
        </p:blipFill>
        <p:spPr bwMode="auto">
          <a:xfrm>
            <a:off x="1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Ảnh đẹp Việt Nam - Những hình ảnh đất nước, con người Việt Nam tươi đẹp">
            <a:extLst>
              <a:ext uri="{FF2B5EF4-FFF2-40B4-BE49-F238E27FC236}">
                <a16:creationId xmlns:a16="http://schemas.microsoft.com/office/drawing/2014/main" id="{E2EE9527-A2EE-FFEB-9435-2751432AA0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8" r="2" b="426"/>
          <a:stretch/>
        </p:blipFill>
        <p:spPr bwMode="auto">
          <a:xfrm>
            <a:off x="6092952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406463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8E2682-C40C-124C-D0F7-A04F70019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05"/>
            <a:ext cx="12192000" cy="6858000"/>
          </a:xfrm>
          <a:prstGeom prst="rect">
            <a:avLst/>
          </a:prstGeom>
        </p:spPr>
      </p:pic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CEE81C02-8F4B-7A94-3DAB-BC4B73C8F73A}"/>
              </a:ext>
            </a:extLst>
          </p:cNvPr>
          <p:cNvSpPr/>
          <p:nvPr/>
        </p:nvSpPr>
        <p:spPr>
          <a:xfrm>
            <a:off x="585731" y="345688"/>
            <a:ext cx="11020538" cy="6129302"/>
          </a:xfrm>
          <a:custGeom>
            <a:avLst/>
            <a:gdLst>
              <a:gd name="connsiteX0" fmla="*/ 0 w 11020538"/>
              <a:gd name="connsiteY0" fmla="*/ 573703 h 6129302"/>
              <a:gd name="connsiteX1" fmla="*/ 573703 w 11020538"/>
              <a:gd name="connsiteY1" fmla="*/ 0 h 6129302"/>
              <a:gd name="connsiteX2" fmla="*/ 10446835 w 11020538"/>
              <a:gd name="connsiteY2" fmla="*/ 0 h 6129302"/>
              <a:gd name="connsiteX3" fmla="*/ 11020538 w 11020538"/>
              <a:gd name="connsiteY3" fmla="*/ 573703 h 6129302"/>
              <a:gd name="connsiteX4" fmla="*/ 11020538 w 11020538"/>
              <a:gd name="connsiteY4" fmla="*/ 5555599 h 6129302"/>
              <a:gd name="connsiteX5" fmla="*/ 10446835 w 11020538"/>
              <a:gd name="connsiteY5" fmla="*/ 6129302 h 6129302"/>
              <a:gd name="connsiteX6" fmla="*/ 573703 w 11020538"/>
              <a:gd name="connsiteY6" fmla="*/ 6129302 h 6129302"/>
              <a:gd name="connsiteX7" fmla="*/ 0 w 11020538"/>
              <a:gd name="connsiteY7" fmla="*/ 5555599 h 6129302"/>
              <a:gd name="connsiteX8" fmla="*/ 0 w 11020538"/>
              <a:gd name="connsiteY8" fmla="*/ 573703 h 6129302"/>
              <a:gd name="connsiteX0" fmla="*/ 0 w 11020538"/>
              <a:gd name="connsiteY0" fmla="*/ 573703 h 6129302"/>
              <a:gd name="connsiteX1" fmla="*/ 573703 w 11020538"/>
              <a:gd name="connsiteY1" fmla="*/ 0 h 6129302"/>
              <a:gd name="connsiteX2" fmla="*/ 10446835 w 11020538"/>
              <a:gd name="connsiteY2" fmla="*/ 0 h 6129302"/>
              <a:gd name="connsiteX3" fmla="*/ 11020538 w 11020538"/>
              <a:gd name="connsiteY3" fmla="*/ 573703 h 6129302"/>
              <a:gd name="connsiteX4" fmla="*/ 11020538 w 11020538"/>
              <a:gd name="connsiteY4" fmla="*/ 5555599 h 6129302"/>
              <a:gd name="connsiteX5" fmla="*/ 10446835 w 11020538"/>
              <a:gd name="connsiteY5" fmla="*/ 6129302 h 6129302"/>
              <a:gd name="connsiteX6" fmla="*/ 573703 w 11020538"/>
              <a:gd name="connsiteY6" fmla="*/ 6129302 h 6129302"/>
              <a:gd name="connsiteX7" fmla="*/ 0 w 11020538"/>
              <a:gd name="connsiteY7" fmla="*/ 5555599 h 6129302"/>
              <a:gd name="connsiteX8" fmla="*/ 0 w 11020538"/>
              <a:gd name="connsiteY8" fmla="*/ 573703 h 6129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20538" h="6129302" fill="none" extrusionOk="0">
                <a:moveTo>
                  <a:pt x="0" y="573703"/>
                </a:moveTo>
                <a:cubicBezTo>
                  <a:pt x="-80908" y="243770"/>
                  <a:pt x="298994" y="34462"/>
                  <a:pt x="573703" y="0"/>
                </a:cubicBezTo>
                <a:cubicBezTo>
                  <a:pt x="3944956" y="287121"/>
                  <a:pt x="7808716" y="495315"/>
                  <a:pt x="10446835" y="0"/>
                </a:cubicBezTo>
                <a:cubicBezTo>
                  <a:pt x="10805073" y="63757"/>
                  <a:pt x="11067501" y="314382"/>
                  <a:pt x="11020538" y="573703"/>
                </a:cubicBezTo>
                <a:cubicBezTo>
                  <a:pt x="10949311" y="1874309"/>
                  <a:pt x="11109136" y="5007946"/>
                  <a:pt x="11020538" y="5555599"/>
                </a:cubicBezTo>
                <a:cubicBezTo>
                  <a:pt x="10929126" y="5887457"/>
                  <a:pt x="10712514" y="6093997"/>
                  <a:pt x="10446835" y="6129302"/>
                </a:cubicBezTo>
                <a:cubicBezTo>
                  <a:pt x="8309772" y="6245482"/>
                  <a:pt x="3899407" y="6036301"/>
                  <a:pt x="573703" y="6129302"/>
                </a:cubicBezTo>
                <a:cubicBezTo>
                  <a:pt x="260279" y="6082989"/>
                  <a:pt x="-71091" y="5913957"/>
                  <a:pt x="0" y="5555599"/>
                </a:cubicBezTo>
                <a:cubicBezTo>
                  <a:pt x="42876" y="4730657"/>
                  <a:pt x="61077" y="1481838"/>
                  <a:pt x="0" y="573703"/>
                </a:cubicBezTo>
                <a:close/>
              </a:path>
              <a:path w="11020538" h="6129302" stroke="0" extrusionOk="0">
                <a:moveTo>
                  <a:pt x="0" y="573703"/>
                </a:moveTo>
                <a:cubicBezTo>
                  <a:pt x="-14972" y="312319"/>
                  <a:pt x="257872" y="-7426"/>
                  <a:pt x="573703" y="0"/>
                </a:cubicBezTo>
                <a:cubicBezTo>
                  <a:pt x="2620532" y="240320"/>
                  <a:pt x="6919930" y="-55181"/>
                  <a:pt x="10446835" y="0"/>
                </a:cubicBezTo>
                <a:cubicBezTo>
                  <a:pt x="10730206" y="60890"/>
                  <a:pt x="10974942" y="329624"/>
                  <a:pt x="11020538" y="573703"/>
                </a:cubicBezTo>
                <a:cubicBezTo>
                  <a:pt x="11062529" y="1843437"/>
                  <a:pt x="11157345" y="4824999"/>
                  <a:pt x="11020538" y="5555599"/>
                </a:cubicBezTo>
                <a:cubicBezTo>
                  <a:pt x="11092770" y="5910569"/>
                  <a:pt x="10774669" y="6114897"/>
                  <a:pt x="10446835" y="6129302"/>
                </a:cubicBezTo>
                <a:cubicBezTo>
                  <a:pt x="5968530" y="6304832"/>
                  <a:pt x="4693608" y="6031110"/>
                  <a:pt x="573703" y="6129302"/>
                </a:cubicBezTo>
                <a:cubicBezTo>
                  <a:pt x="274102" y="6128529"/>
                  <a:pt x="-18146" y="5848123"/>
                  <a:pt x="0" y="5555599"/>
                </a:cubicBezTo>
                <a:cubicBezTo>
                  <a:pt x="63656" y="4813238"/>
                  <a:pt x="-38777" y="1317326"/>
                  <a:pt x="0" y="573703"/>
                </a:cubicBezTo>
                <a:close/>
              </a:path>
              <a:path w="11020538" h="6129302" fill="none" stroke="0" extrusionOk="0">
                <a:moveTo>
                  <a:pt x="0" y="573703"/>
                </a:moveTo>
                <a:cubicBezTo>
                  <a:pt x="-31952" y="249008"/>
                  <a:pt x="235892" y="45581"/>
                  <a:pt x="573703" y="0"/>
                </a:cubicBezTo>
                <a:cubicBezTo>
                  <a:pt x="4346015" y="237472"/>
                  <a:pt x="7241922" y="60209"/>
                  <a:pt x="10446835" y="0"/>
                </a:cubicBezTo>
                <a:cubicBezTo>
                  <a:pt x="10788616" y="51188"/>
                  <a:pt x="11036202" y="320880"/>
                  <a:pt x="11020538" y="573703"/>
                </a:cubicBezTo>
                <a:cubicBezTo>
                  <a:pt x="10863652" y="1940136"/>
                  <a:pt x="11176592" y="5054266"/>
                  <a:pt x="11020538" y="5555599"/>
                </a:cubicBezTo>
                <a:cubicBezTo>
                  <a:pt x="11021549" y="5884647"/>
                  <a:pt x="10765617" y="6112256"/>
                  <a:pt x="10446835" y="6129302"/>
                </a:cubicBezTo>
                <a:cubicBezTo>
                  <a:pt x="8393711" y="6213182"/>
                  <a:pt x="3876542" y="6432097"/>
                  <a:pt x="573703" y="6129302"/>
                </a:cubicBezTo>
                <a:cubicBezTo>
                  <a:pt x="257518" y="6103711"/>
                  <a:pt x="-37490" y="5906410"/>
                  <a:pt x="0" y="5555599"/>
                </a:cubicBezTo>
                <a:cubicBezTo>
                  <a:pt x="204555" y="4770034"/>
                  <a:pt x="92378" y="1449714"/>
                  <a:pt x="0" y="573703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 w="317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020538"/>
                      <a:gd name="connsiteY0" fmla="*/ 573703 h 6129302"/>
                      <a:gd name="connsiteX1" fmla="*/ 573703 w 11020538"/>
                      <a:gd name="connsiteY1" fmla="*/ 0 h 6129302"/>
                      <a:gd name="connsiteX2" fmla="*/ 10446835 w 11020538"/>
                      <a:gd name="connsiteY2" fmla="*/ 0 h 6129302"/>
                      <a:gd name="connsiteX3" fmla="*/ 11020538 w 11020538"/>
                      <a:gd name="connsiteY3" fmla="*/ 573703 h 6129302"/>
                      <a:gd name="connsiteX4" fmla="*/ 11020538 w 11020538"/>
                      <a:gd name="connsiteY4" fmla="*/ 5555599 h 6129302"/>
                      <a:gd name="connsiteX5" fmla="*/ 10446835 w 11020538"/>
                      <a:gd name="connsiteY5" fmla="*/ 6129302 h 6129302"/>
                      <a:gd name="connsiteX6" fmla="*/ 573703 w 11020538"/>
                      <a:gd name="connsiteY6" fmla="*/ 6129302 h 6129302"/>
                      <a:gd name="connsiteX7" fmla="*/ 0 w 11020538"/>
                      <a:gd name="connsiteY7" fmla="*/ 5555599 h 6129302"/>
                      <a:gd name="connsiteX8" fmla="*/ 0 w 11020538"/>
                      <a:gd name="connsiteY8" fmla="*/ 573703 h 6129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020538" h="6129302" fill="none" extrusionOk="0">
                        <a:moveTo>
                          <a:pt x="0" y="573703"/>
                        </a:moveTo>
                        <a:cubicBezTo>
                          <a:pt x="-26062" y="252641"/>
                          <a:pt x="288464" y="25850"/>
                          <a:pt x="573703" y="0"/>
                        </a:cubicBezTo>
                        <a:cubicBezTo>
                          <a:pt x="3840047" y="130954"/>
                          <a:pt x="7765099" y="43574"/>
                          <a:pt x="10446835" y="0"/>
                        </a:cubicBezTo>
                        <a:cubicBezTo>
                          <a:pt x="10793694" y="46229"/>
                          <a:pt x="11042842" y="284177"/>
                          <a:pt x="11020538" y="573703"/>
                        </a:cubicBezTo>
                        <a:cubicBezTo>
                          <a:pt x="10870099" y="1943663"/>
                          <a:pt x="11106417" y="5020736"/>
                          <a:pt x="11020538" y="5555599"/>
                        </a:cubicBezTo>
                        <a:cubicBezTo>
                          <a:pt x="10977823" y="5879460"/>
                          <a:pt x="10758928" y="6126022"/>
                          <a:pt x="10446835" y="6129302"/>
                        </a:cubicBezTo>
                        <a:cubicBezTo>
                          <a:pt x="8859426" y="6284499"/>
                          <a:pt x="4025003" y="6292322"/>
                          <a:pt x="573703" y="6129302"/>
                        </a:cubicBezTo>
                        <a:cubicBezTo>
                          <a:pt x="258239" y="6110589"/>
                          <a:pt x="-22508" y="5885589"/>
                          <a:pt x="0" y="5555599"/>
                        </a:cubicBezTo>
                        <a:cubicBezTo>
                          <a:pt x="64656" y="4691713"/>
                          <a:pt x="-17807" y="1423221"/>
                          <a:pt x="0" y="573703"/>
                        </a:cubicBezTo>
                        <a:close/>
                      </a:path>
                      <a:path w="11020538" h="6129302" stroke="0" extrusionOk="0">
                        <a:moveTo>
                          <a:pt x="0" y="573703"/>
                        </a:moveTo>
                        <a:cubicBezTo>
                          <a:pt x="-12319" y="249258"/>
                          <a:pt x="225537" y="11754"/>
                          <a:pt x="573703" y="0"/>
                        </a:cubicBezTo>
                        <a:cubicBezTo>
                          <a:pt x="2688208" y="132882"/>
                          <a:pt x="7478234" y="-84951"/>
                          <a:pt x="10446835" y="0"/>
                        </a:cubicBezTo>
                        <a:cubicBezTo>
                          <a:pt x="10720668" y="42005"/>
                          <a:pt x="11010793" y="310718"/>
                          <a:pt x="11020538" y="573703"/>
                        </a:cubicBezTo>
                        <a:cubicBezTo>
                          <a:pt x="11040725" y="1968126"/>
                          <a:pt x="11173018" y="4825886"/>
                          <a:pt x="11020538" y="5555599"/>
                        </a:cubicBezTo>
                        <a:cubicBezTo>
                          <a:pt x="11052956" y="5876292"/>
                          <a:pt x="10783204" y="6089126"/>
                          <a:pt x="10446835" y="6129302"/>
                        </a:cubicBezTo>
                        <a:cubicBezTo>
                          <a:pt x="6012312" y="6216941"/>
                          <a:pt x="4712836" y="6056623"/>
                          <a:pt x="573703" y="6129302"/>
                        </a:cubicBezTo>
                        <a:cubicBezTo>
                          <a:pt x="256186" y="6122916"/>
                          <a:pt x="-15908" y="5894554"/>
                          <a:pt x="0" y="5555599"/>
                        </a:cubicBezTo>
                        <a:cubicBezTo>
                          <a:pt x="-38581" y="4748829"/>
                          <a:pt x="63341" y="1294917"/>
                          <a:pt x="0" y="573703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B34FBC5-7702-8166-9E11-C4F3AFF7FBB6}"/>
              </a:ext>
            </a:extLst>
          </p:cNvPr>
          <p:cNvSpPr/>
          <p:nvPr/>
        </p:nvSpPr>
        <p:spPr>
          <a:xfrm>
            <a:off x="960896" y="3055898"/>
            <a:ext cx="7306622" cy="7679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A759F30-FA85-3160-FA22-325AD4246779}"/>
              </a:ext>
            </a:extLst>
          </p:cNvPr>
          <p:cNvSpPr/>
          <p:nvPr/>
        </p:nvSpPr>
        <p:spPr>
          <a:xfrm>
            <a:off x="960896" y="1955956"/>
            <a:ext cx="7306622" cy="7679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504033B-3096-ED9C-47F5-429B04EA61A4}"/>
              </a:ext>
            </a:extLst>
          </p:cNvPr>
          <p:cNvSpPr/>
          <p:nvPr/>
        </p:nvSpPr>
        <p:spPr>
          <a:xfrm>
            <a:off x="960896" y="5019446"/>
            <a:ext cx="7306622" cy="7679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5CC8C64-EDCB-9B01-E331-A49E938192FC}"/>
              </a:ext>
            </a:extLst>
          </p:cNvPr>
          <p:cNvSpPr/>
          <p:nvPr/>
        </p:nvSpPr>
        <p:spPr>
          <a:xfrm>
            <a:off x="960896" y="4037672"/>
            <a:ext cx="7306622" cy="7679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Giáo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điền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CAAC617C-C90D-E9D7-A0E2-5782C07A7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89" y="2087875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E8D121F0-A408-2E30-F684-CD16363DA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89" y="3192229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FEBDC37-84BC-25D2-6776-4D46BF659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89" y="4182309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3A97F9E5-0A1B-9E11-F197-A214F070B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89" y="5157551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0D9E7A9-5BD7-89A5-AFA5-54D46A3D3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8968" y="1690108"/>
            <a:ext cx="2895851" cy="39627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F54A45A-6747-D33A-DD11-6B86C5238E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3046" y="496761"/>
            <a:ext cx="3938357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21509"/>
      </p:ext>
    </p:extLst>
  </p:cSld>
  <p:clrMapOvr>
    <a:masterClrMapping/>
  </p:clrMapOvr>
  <p:transition spd="slow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0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2" grpId="0" animBg="1"/>
          <p:bldP spid="13" grpId="0" animBg="1"/>
          <p:bldP spid="1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34" presetClass="emph" presetSubtype="0" fill="hold" grpId="1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.0 0.0 L 0.0 -0.07213" pathEditMode="relative" ptsTypes="">
                                          <p:cBhvr>
                                            <p:cTn id="11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Rot by="1500000">
                                          <p:cBhvr>
                                            <p:cTn id="12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3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14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5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950"/>
                                </p:stCondLst>
                                <p:childTnLst>
                                  <p:par>
                                    <p:cTn id="22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3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6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2" grpId="0" animBg="1"/>
          <p:bldP spid="13" grpId="0" animBg="1"/>
          <p:bldP spid="14" grpId="0" animBg="1"/>
          <p:bldP spid="24" grpId="0"/>
          <p:bldP spid="24" grpId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AAD291-A931-49F1-FFE0-B72B08F527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453" b="307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F9566E-812E-849B-D601-63E3DD7030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189429">
            <a:off x="10114193" y="3456275"/>
            <a:ext cx="2595860" cy="33940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40D4E8-A945-EFAC-0751-71DDA8225F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37166">
            <a:off x="-276747" y="3471827"/>
            <a:ext cx="2274849" cy="336297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DD7DD14-F254-A116-2AD5-F6D69179BA99}"/>
              </a:ext>
            </a:extLst>
          </p:cNvPr>
          <p:cNvGrpSpPr/>
          <p:nvPr/>
        </p:nvGrpSpPr>
        <p:grpSpPr>
          <a:xfrm>
            <a:off x="3090783" y="2296234"/>
            <a:ext cx="6012281" cy="2554546"/>
            <a:chOff x="3090783" y="2296234"/>
            <a:chExt cx="6012281" cy="255454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ECF52D6-E178-157D-A074-504D8709796A}"/>
                </a:ext>
              </a:extLst>
            </p:cNvPr>
            <p:cNvSpPr txBox="1"/>
            <p:nvPr/>
          </p:nvSpPr>
          <p:spPr>
            <a:xfrm>
              <a:off x="3092630" y="2296235"/>
              <a:ext cx="601043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 w="117475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outerShdw dist="38100" dir="2700000" algn="tl" rotWithShape="0">
                      <a:srgbClr val="3366FF"/>
                    </a:outerShdw>
                  </a:effectLst>
                  <a:uLnTx/>
                  <a:uFillTx/>
                  <a:latin typeface="UVN Banh Mi" pitchFamily="2" charset="0"/>
                  <a:ea typeface="+mn-ea"/>
                  <a:cs typeface="+mn-cs"/>
                </a:rPr>
                <a:t>TẠM BIỆT VÀ HẸN GẶP LẠI</a:t>
              </a:r>
              <a:endParaRPr kumimoji="0" lang="vi-VN" sz="8000" b="0" i="0" u="none" strike="noStrike" kern="1200" cap="none" spc="0" normalizeH="0" baseline="0" noProof="0" dirty="0">
                <a:ln w="11747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3366FF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4483826-02E6-B493-6C36-2D3C2B2EA989}"/>
                </a:ext>
              </a:extLst>
            </p:cNvPr>
            <p:cNvSpPr txBox="1"/>
            <p:nvPr/>
          </p:nvSpPr>
          <p:spPr>
            <a:xfrm>
              <a:off x="3090783" y="2296234"/>
              <a:ext cx="601043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1" i="0" u="none" strike="noStrike" kern="1200" cap="none" spc="0" normalizeH="0" baseline="0" noProof="0" dirty="0">
                  <a:ln w="19050">
                    <a:solidFill>
                      <a:srgbClr val="0070C0"/>
                    </a:solidFill>
                    <a:prstDash val="solid"/>
                  </a:ln>
                  <a:solidFill>
                    <a:srgbClr val="FFFFCC"/>
                  </a:solidFill>
                  <a:effectLst/>
                  <a:uLnTx/>
                  <a:uFillTx/>
                  <a:latin typeface="UVN Banh Mi" pitchFamily="2" charset="0"/>
                  <a:ea typeface="+mn-ea"/>
                  <a:cs typeface="+mn-cs"/>
                </a:rPr>
                <a:t>TẠM BIỆT VÀ HẸN GẶP LẠI</a:t>
              </a:r>
              <a:endParaRPr kumimoji="0" lang="vi-VN" sz="8000" b="0" i="0" u="none" strike="noStrike" kern="1200" cap="none" spc="0" normalizeH="0" baseline="0" noProof="0" dirty="0">
                <a:ln w="19050">
                  <a:solidFill>
                    <a:srgbClr val="0070C0"/>
                  </a:solidFill>
                  <a:prstDash val="solid"/>
                </a:ln>
                <a:solidFill>
                  <a:srgbClr val="FFB9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17713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F93245-D28D-03D4-EE1A-3BBA0390C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6266333-120F-5140-173F-ADCA09323A30}"/>
              </a:ext>
            </a:extLst>
          </p:cNvPr>
          <p:cNvSpPr/>
          <p:nvPr/>
        </p:nvSpPr>
        <p:spPr>
          <a:xfrm>
            <a:off x="676275" y="1740457"/>
            <a:ext cx="11373938" cy="1783793"/>
          </a:xfrm>
          <a:custGeom>
            <a:avLst/>
            <a:gdLst>
              <a:gd name="connsiteX0" fmla="*/ 0 w 11373938"/>
              <a:gd name="connsiteY0" fmla="*/ 355082 h 1783793"/>
              <a:gd name="connsiteX1" fmla="*/ 355082 w 11373938"/>
              <a:gd name="connsiteY1" fmla="*/ 0 h 1783793"/>
              <a:gd name="connsiteX2" fmla="*/ 11018856 w 11373938"/>
              <a:gd name="connsiteY2" fmla="*/ 0 h 1783793"/>
              <a:gd name="connsiteX3" fmla="*/ 11373938 w 11373938"/>
              <a:gd name="connsiteY3" fmla="*/ 355082 h 1783793"/>
              <a:gd name="connsiteX4" fmla="*/ 11373938 w 11373938"/>
              <a:gd name="connsiteY4" fmla="*/ 1428711 h 1783793"/>
              <a:gd name="connsiteX5" fmla="*/ 11018856 w 11373938"/>
              <a:gd name="connsiteY5" fmla="*/ 1783793 h 1783793"/>
              <a:gd name="connsiteX6" fmla="*/ 355082 w 11373938"/>
              <a:gd name="connsiteY6" fmla="*/ 1783793 h 1783793"/>
              <a:gd name="connsiteX7" fmla="*/ 0 w 11373938"/>
              <a:gd name="connsiteY7" fmla="*/ 1428711 h 1783793"/>
              <a:gd name="connsiteX8" fmla="*/ 0 w 11373938"/>
              <a:gd name="connsiteY8" fmla="*/ 355082 h 1783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73938" h="1783793" fill="none" extrusionOk="0">
                <a:moveTo>
                  <a:pt x="0" y="355082"/>
                </a:moveTo>
                <a:cubicBezTo>
                  <a:pt x="422" y="170393"/>
                  <a:pt x="165640" y="11184"/>
                  <a:pt x="355082" y="0"/>
                </a:cubicBezTo>
                <a:cubicBezTo>
                  <a:pt x="2108456" y="72427"/>
                  <a:pt x="9713356" y="61419"/>
                  <a:pt x="11018856" y="0"/>
                </a:cubicBezTo>
                <a:cubicBezTo>
                  <a:pt x="11214202" y="-5232"/>
                  <a:pt x="11351759" y="152267"/>
                  <a:pt x="11373938" y="355082"/>
                </a:cubicBezTo>
                <a:cubicBezTo>
                  <a:pt x="11398544" y="864153"/>
                  <a:pt x="11407163" y="1279555"/>
                  <a:pt x="11373938" y="1428711"/>
                </a:cubicBezTo>
                <a:cubicBezTo>
                  <a:pt x="11378028" y="1604057"/>
                  <a:pt x="11189473" y="1755220"/>
                  <a:pt x="11018856" y="1783793"/>
                </a:cubicBezTo>
                <a:cubicBezTo>
                  <a:pt x="6272417" y="1813620"/>
                  <a:pt x="2208945" y="1704487"/>
                  <a:pt x="355082" y="1783793"/>
                </a:cubicBezTo>
                <a:cubicBezTo>
                  <a:pt x="168292" y="1782740"/>
                  <a:pt x="-6270" y="1626057"/>
                  <a:pt x="0" y="1428711"/>
                </a:cubicBezTo>
                <a:cubicBezTo>
                  <a:pt x="59323" y="1304992"/>
                  <a:pt x="-57514" y="554185"/>
                  <a:pt x="0" y="355082"/>
                </a:cubicBezTo>
                <a:close/>
              </a:path>
              <a:path w="11373938" h="1783793" stroke="0" extrusionOk="0">
                <a:moveTo>
                  <a:pt x="0" y="355082"/>
                </a:moveTo>
                <a:cubicBezTo>
                  <a:pt x="20701" y="164619"/>
                  <a:pt x="172391" y="27950"/>
                  <a:pt x="355082" y="0"/>
                </a:cubicBezTo>
                <a:cubicBezTo>
                  <a:pt x="3029090" y="123000"/>
                  <a:pt x="7587274" y="-96860"/>
                  <a:pt x="11018856" y="0"/>
                </a:cubicBezTo>
                <a:cubicBezTo>
                  <a:pt x="11200273" y="-11195"/>
                  <a:pt x="11389830" y="126937"/>
                  <a:pt x="11373938" y="355082"/>
                </a:cubicBezTo>
                <a:cubicBezTo>
                  <a:pt x="11384968" y="511979"/>
                  <a:pt x="11336329" y="957335"/>
                  <a:pt x="11373938" y="1428711"/>
                </a:cubicBezTo>
                <a:cubicBezTo>
                  <a:pt x="11370906" y="1625915"/>
                  <a:pt x="11176703" y="1777532"/>
                  <a:pt x="11018856" y="1783793"/>
                </a:cubicBezTo>
                <a:cubicBezTo>
                  <a:pt x="6327070" y="1623086"/>
                  <a:pt x="4618620" y="1823460"/>
                  <a:pt x="355082" y="1783793"/>
                </a:cubicBezTo>
                <a:cubicBezTo>
                  <a:pt x="125047" y="1776940"/>
                  <a:pt x="-8491" y="1620971"/>
                  <a:pt x="0" y="1428711"/>
                </a:cubicBezTo>
                <a:cubicBezTo>
                  <a:pt x="-73572" y="1305283"/>
                  <a:pt x="7285" y="830931"/>
                  <a:pt x="0" y="355082"/>
                </a:cubicBezTo>
                <a:close/>
              </a:path>
            </a:pathLst>
          </a:custGeom>
          <a:solidFill>
            <a:schemeClr val="bg1">
              <a:alpha val="76000"/>
            </a:schemeClr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9906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3200" dirty="0"/>
              <a:t>Mở rộng vốn từ về đất nước Việt Nam; </a:t>
            </a:r>
          </a:p>
          <a:p>
            <a:r>
              <a:rPr lang="vi-VN" sz="3200" dirty="0"/>
              <a:t>Biết đặc điểm, dấu hiệu nhận diện và công dụng của câu khiến, câu cảm.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D9028B-6D25-4D92-FC2F-10DC83BCB4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112" y="1923664"/>
            <a:ext cx="467048" cy="4670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F98EFA-015B-6EEB-6361-53CC50A42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112" y="2608336"/>
            <a:ext cx="467048" cy="4670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D1D536-BD5C-B706-8D01-B630ED8D1C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1506" y="390525"/>
            <a:ext cx="6431837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52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A684B23-5A9E-C7F5-8C43-2DF052CFA6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1" b="365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7AC15E1-5ADF-4D9C-E3C4-74B2A2C1A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181" y="1753701"/>
            <a:ext cx="4237087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4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á Cờ">
            <a:hlinkClick r:id="" action="ppaction://media"/>
            <a:extLst>
              <a:ext uri="{FF2B5EF4-FFF2-40B4-BE49-F238E27FC236}">
                <a16:creationId xmlns:a16="http://schemas.microsoft.com/office/drawing/2014/main" id="{5041A970-2402-4A4D-1D1A-16FE564588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184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9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F93245-D28D-03D4-EE1A-3BBA0390C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FC33D394-9EA1-4024-917B-9ED8FD86ADD3}"/>
              </a:ext>
            </a:extLst>
          </p:cNvPr>
          <p:cNvGrpSpPr/>
          <p:nvPr/>
        </p:nvGrpSpPr>
        <p:grpSpPr>
          <a:xfrm>
            <a:off x="207736" y="270341"/>
            <a:ext cx="11869963" cy="687919"/>
            <a:chOff x="310632" y="188708"/>
            <a:chExt cx="6613907" cy="687919"/>
          </a:xfrm>
        </p:grpSpPr>
        <p:sp>
          <p:nvSpPr>
            <p:cNvPr id="26" name="Plaque 25">
              <a:extLst>
                <a:ext uri="{FF2B5EF4-FFF2-40B4-BE49-F238E27FC236}">
                  <a16:creationId xmlns:a16="http://schemas.microsoft.com/office/drawing/2014/main" id="{9AC3A685-E0E8-448D-8285-BFB888630C73}"/>
                </a:ext>
              </a:extLst>
            </p:cNvPr>
            <p:cNvSpPr/>
            <p:nvPr/>
          </p:nvSpPr>
          <p:spPr>
            <a:xfrm>
              <a:off x="310632" y="188708"/>
              <a:ext cx="6613907" cy="687919"/>
            </a:xfrm>
            <a:prstGeom prst="plaque">
              <a:avLst/>
            </a:prstGeom>
            <a:solidFill>
              <a:schemeClr val="bg1"/>
            </a:solidFill>
            <a:ln w="28575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F24AB1E-217C-4707-BF84-1D6A2472F777}"/>
                </a:ext>
              </a:extLst>
            </p:cNvPr>
            <p:cNvSpPr txBox="1"/>
            <p:nvPr/>
          </p:nvSpPr>
          <p:spPr>
            <a:xfrm>
              <a:off x="593280" y="205201"/>
              <a:ext cx="6219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1. </a:t>
              </a:r>
              <a:r>
                <a:rPr lang="vi-VN" sz="36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Tìm từ ngữ thích hợp cho mỗi chỗ trống</a:t>
              </a:r>
              <a:r>
                <a:rPr lang="en-US" sz="36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endParaRPr lang="en-US" sz="3600" dirty="0"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02CB0F6-C461-04F2-6FD3-2D66DF4047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1238250"/>
            <a:ext cx="6343650" cy="1143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4A4280-04C5-C1BA-899D-73D2CD6DA2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4575" y="2776537"/>
            <a:ext cx="8077200" cy="3381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07814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0FAB61-F3F7-4EAF-BD2C-042707BB9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1EC008C-088E-4B09-8136-BF1CA8C94D90}"/>
              </a:ext>
            </a:extLst>
          </p:cNvPr>
          <p:cNvGrpSpPr/>
          <p:nvPr/>
        </p:nvGrpSpPr>
        <p:grpSpPr>
          <a:xfrm>
            <a:off x="4626600" y="1607123"/>
            <a:ext cx="7113182" cy="2536252"/>
            <a:chOff x="62859" y="680624"/>
            <a:chExt cx="11113491" cy="253625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177DAE9-B9E4-4E4E-851C-37378EE40308}"/>
                </a:ext>
              </a:extLst>
            </p:cNvPr>
            <p:cNvSpPr/>
            <p:nvPr/>
          </p:nvSpPr>
          <p:spPr>
            <a:xfrm>
              <a:off x="62859" y="680624"/>
              <a:ext cx="11113491" cy="2536252"/>
            </a:xfrm>
            <a:prstGeom prst="roundRect">
              <a:avLst/>
            </a:prstGeom>
            <a:solidFill>
              <a:srgbClr val="E5FFEE"/>
            </a:solidFill>
            <a:ln w="28575"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28A2F5-36A2-478A-8248-C0DB5761BC23}"/>
                </a:ext>
              </a:extLst>
            </p:cNvPr>
            <p:cNvSpPr txBox="1"/>
            <p:nvPr/>
          </p:nvSpPr>
          <p:spPr>
            <a:xfrm>
              <a:off x="606032" y="907188"/>
              <a:ext cx="10386814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Trao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đổi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,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thảo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luận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để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tìm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từ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ngữ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thích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hợp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thay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cho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mỗi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chỗ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trống</a:t>
              </a:r>
              <a:endPara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3CC4D29-89DC-8826-CE1C-A392EC314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08" y="1835892"/>
            <a:ext cx="3981033" cy="339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065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F93245-D28D-03D4-EE1A-3BBA0390C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4A4280-04C5-C1BA-899D-73D2CD6DA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175" y="1233487"/>
            <a:ext cx="11137436" cy="4662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1623494-BFF9-FA49-775C-4B991145E9C5}"/>
              </a:ext>
            </a:extLst>
          </p:cNvPr>
          <p:cNvSpPr/>
          <p:nvPr/>
        </p:nvSpPr>
        <p:spPr>
          <a:xfrm>
            <a:off x="1819275" y="2514600"/>
            <a:ext cx="1504950" cy="533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4BB5153-2A8B-EB9D-5D6C-B61DB4CA7A80}"/>
              </a:ext>
            </a:extLst>
          </p:cNvPr>
          <p:cNvSpPr/>
          <p:nvPr/>
        </p:nvSpPr>
        <p:spPr>
          <a:xfrm>
            <a:off x="5200649" y="2524125"/>
            <a:ext cx="2619375" cy="533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Cờ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endParaRPr lang="en-US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BA7C29B-DCA1-E941-0DF5-F8BF64EC12DF}"/>
              </a:ext>
            </a:extLst>
          </p:cNvPr>
          <p:cNvSpPr/>
          <p:nvPr/>
        </p:nvSpPr>
        <p:spPr>
          <a:xfrm>
            <a:off x="8877299" y="2562225"/>
            <a:ext cx="2619375" cy="533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quân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ca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0992077-86E5-153D-6E91-97DB44C51452}"/>
              </a:ext>
            </a:extLst>
          </p:cNvPr>
          <p:cNvSpPr/>
          <p:nvPr/>
        </p:nvSpPr>
        <p:spPr>
          <a:xfrm>
            <a:off x="1390649" y="4714875"/>
            <a:ext cx="2619375" cy="533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endParaRPr lang="en-US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9BE8BF5-8C5F-37F6-1D16-915E428B646C}"/>
              </a:ext>
            </a:extLst>
          </p:cNvPr>
          <p:cNvSpPr/>
          <p:nvPr/>
        </p:nvSpPr>
        <p:spPr>
          <a:xfrm>
            <a:off x="4972050" y="5486400"/>
            <a:ext cx="3000375" cy="8763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Tuồng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lương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múa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rối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523AC08-7433-6629-B6C9-991A83DE7A36}"/>
              </a:ext>
            </a:extLst>
          </p:cNvPr>
          <p:cNvSpPr/>
          <p:nvPr/>
        </p:nvSpPr>
        <p:spPr>
          <a:xfrm>
            <a:off x="8572500" y="5305425"/>
            <a:ext cx="3000375" cy="8763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Trang</a:t>
            </a:r>
            <a:r>
              <a:rPr lang="vi-VN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Gươm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4858249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F93245-D28D-03D4-EE1A-3BBA0390C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088" y="0"/>
            <a:ext cx="12192000" cy="6858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E3274026-9854-490D-9EDE-34B896FE84A6}"/>
              </a:ext>
            </a:extLst>
          </p:cNvPr>
          <p:cNvGrpSpPr/>
          <p:nvPr/>
        </p:nvGrpSpPr>
        <p:grpSpPr>
          <a:xfrm>
            <a:off x="1205939" y="85703"/>
            <a:ext cx="9755945" cy="687919"/>
            <a:chOff x="310632" y="188708"/>
            <a:chExt cx="6613907" cy="687919"/>
          </a:xfrm>
        </p:grpSpPr>
        <p:sp>
          <p:nvSpPr>
            <p:cNvPr id="18" name="Plaque 17">
              <a:extLst>
                <a:ext uri="{FF2B5EF4-FFF2-40B4-BE49-F238E27FC236}">
                  <a16:creationId xmlns:a16="http://schemas.microsoft.com/office/drawing/2014/main" id="{A22949A3-674E-4B18-9CD7-BD692BF43101}"/>
                </a:ext>
              </a:extLst>
            </p:cNvPr>
            <p:cNvSpPr/>
            <p:nvPr/>
          </p:nvSpPr>
          <p:spPr>
            <a:xfrm>
              <a:off x="310632" y="188708"/>
              <a:ext cx="6613907" cy="687919"/>
            </a:xfrm>
            <a:prstGeom prst="plaque">
              <a:avLst/>
            </a:prstGeom>
            <a:solidFill>
              <a:schemeClr val="bg1"/>
            </a:solidFill>
            <a:ln w="28575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DA3E98-9A19-47AE-9E9D-47C674155F1C}"/>
                </a:ext>
              </a:extLst>
            </p:cNvPr>
            <p:cNvSpPr txBox="1"/>
            <p:nvPr/>
          </p:nvSpPr>
          <p:spPr>
            <a:xfrm>
              <a:off x="366642" y="198258"/>
              <a:ext cx="65018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2. </a:t>
              </a: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Các câu ở cột A thuộc kiểu câu nào ở cột B? 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20B4674-8EB9-7E6C-13E3-F479A6E300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612" y="1076325"/>
            <a:ext cx="9270871" cy="5524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CB34D15-982E-D42D-3F83-5F371CF79A03}"/>
              </a:ext>
            </a:extLst>
          </p:cNvPr>
          <p:cNvCxnSpPr>
            <a:cxnSpLocks/>
          </p:cNvCxnSpPr>
          <p:nvPr/>
        </p:nvCxnSpPr>
        <p:spPr>
          <a:xfrm>
            <a:off x="6296025" y="2247900"/>
            <a:ext cx="619125" cy="29241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00DB3A9-C20E-23E1-F62F-E76FC7B0BB8D}"/>
              </a:ext>
            </a:extLst>
          </p:cNvPr>
          <p:cNvCxnSpPr>
            <a:cxnSpLocks/>
          </p:cNvCxnSpPr>
          <p:nvPr/>
        </p:nvCxnSpPr>
        <p:spPr>
          <a:xfrm flipV="1">
            <a:off x="6362700" y="2762250"/>
            <a:ext cx="600075" cy="8001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9E5E9AC-D638-F370-F847-E8A2076A6EE1}"/>
              </a:ext>
            </a:extLst>
          </p:cNvPr>
          <p:cNvCxnSpPr>
            <a:cxnSpLocks/>
          </p:cNvCxnSpPr>
          <p:nvPr/>
        </p:nvCxnSpPr>
        <p:spPr>
          <a:xfrm>
            <a:off x="6400800" y="4714875"/>
            <a:ext cx="552450" cy="10953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4A22C52-15ED-5AA4-BFDD-26C6EB55FF38}"/>
              </a:ext>
            </a:extLst>
          </p:cNvPr>
          <p:cNvCxnSpPr>
            <a:cxnSpLocks/>
          </p:cNvCxnSpPr>
          <p:nvPr/>
        </p:nvCxnSpPr>
        <p:spPr>
          <a:xfrm flipV="1">
            <a:off x="6410325" y="3467100"/>
            <a:ext cx="552450" cy="22955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359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F93245-D28D-03D4-EE1A-3BBA0390C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088" y="0"/>
            <a:ext cx="12192000" cy="6858000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718FF3A-1258-4744-933E-86D886B6A3B2}"/>
              </a:ext>
            </a:extLst>
          </p:cNvPr>
          <p:cNvSpPr/>
          <p:nvPr/>
        </p:nvSpPr>
        <p:spPr>
          <a:xfrm>
            <a:off x="399123" y="1334014"/>
            <a:ext cx="11530279" cy="4791845"/>
          </a:xfrm>
          <a:prstGeom prst="roundRect">
            <a:avLst>
              <a:gd name="adj" fmla="val 5936"/>
            </a:avLst>
          </a:prstGeom>
          <a:solidFill>
            <a:schemeClr val="bg1"/>
          </a:solidFill>
          <a:ln w="28575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Bày tỏ cảm xúc về một cảnh đẹp của quê hương em.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Đưa ra một yêu cầu về việc bảo vệ, giữ gìn cảnh đẹp quê hương.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Xem thêm tại: https://loigiaihay.com/bai-20-luyen-tap-trang-94-95-sgk-tieng-viet-lop-3-tap-2-ket-noi-tri-thuc-voi-cuoc-song-a110194.html#ixzz7sM5bxkjr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274026-9854-490D-9EDE-34B896FE84A6}"/>
              </a:ext>
            </a:extLst>
          </p:cNvPr>
          <p:cNvGrpSpPr/>
          <p:nvPr/>
        </p:nvGrpSpPr>
        <p:grpSpPr>
          <a:xfrm>
            <a:off x="323850" y="309530"/>
            <a:ext cx="11391899" cy="1124610"/>
            <a:chOff x="284878" y="188708"/>
            <a:chExt cx="6863345" cy="1124610"/>
          </a:xfrm>
        </p:grpSpPr>
        <p:sp>
          <p:nvSpPr>
            <p:cNvPr id="18" name="Plaque 17">
              <a:extLst>
                <a:ext uri="{FF2B5EF4-FFF2-40B4-BE49-F238E27FC236}">
                  <a16:creationId xmlns:a16="http://schemas.microsoft.com/office/drawing/2014/main" id="{A22949A3-674E-4B18-9CD7-BD692BF43101}"/>
                </a:ext>
              </a:extLst>
            </p:cNvPr>
            <p:cNvSpPr/>
            <p:nvPr/>
          </p:nvSpPr>
          <p:spPr>
            <a:xfrm>
              <a:off x="310632" y="188708"/>
              <a:ext cx="6820376" cy="687919"/>
            </a:xfrm>
            <a:prstGeom prst="plaque">
              <a:avLst/>
            </a:prstGeom>
            <a:solidFill>
              <a:schemeClr val="bg1"/>
            </a:solidFill>
            <a:ln w="28575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DA3E98-9A19-47AE-9E9D-47C674155F1C}"/>
                </a:ext>
              </a:extLst>
            </p:cNvPr>
            <p:cNvSpPr txBox="1"/>
            <p:nvPr/>
          </p:nvSpPr>
          <p:spPr>
            <a:xfrm>
              <a:off x="284878" y="236100"/>
              <a:ext cx="686334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3.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Đặt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một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cảm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và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một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khiến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huống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sau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: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8DE9726C-2ABD-4842-AC0F-B10A8341ED1F}"/>
              </a:ext>
            </a:extLst>
          </p:cNvPr>
          <p:cNvSpPr/>
          <p:nvPr/>
        </p:nvSpPr>
        <p:spPr>
          <a:xfrm>
            <a:off x="776335" y="1797715"/>
            <a:ext cx="107758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</a:rPr>
              <a:t>- Bày tỏ cảm xúc về một cảnh đẹp của quê hương em.</a:t>
            </a:r>
          </a:p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</a:rPr>
              <a:t>- Đưa ra một yêu cầu về việc bảo vệ, giữ gìn cảnh đẹp quê hương.   </a:t>
            </a:r>
          </a:p>
        </p:txBody>
      </p:sp>
    </p:spTree>
    <p:extLst>
      <p:ext uri="{BB962C8B-B14F-4D97-AF65-F5344CB8AC3E}">
        <p14:creationId xmlns:p14="http://schemas.microsoft.com/office/powerpoint/2010/main" val="33919428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491</Words>
  <Application>Microsoft Office PowerPoint</Application>
  <PresentationFormat>Widescreen</PresentationFormat>
  <Paragraphs>55</Paragraphs>
  <Slides>18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Arial-Rounded</vt:lpstr>
      <vt:lpstr>Calibri</vt:lpstr>
      <vt:lpstr>Calibri Light</vt:lpstr>
      <vt:lpstr>Cambria</vt:lpstr>
      <vt:lpstr>Times New Roman</vt:lpstr>
      <vt:lpstr>UTM Duepuntozero</vt:lpstr>
      <vt:lpstr>UVN Banh Mi</vt:lpstr>
      <vt:lpstr>2_Office Theme</vt:lpstr>
      <vt:lpstr>3_Office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20</cp:revision>
  <dcterms:created xsi:type="dcterms:W3CDTF">2023-01-29T11:38:57Z</dcterms:created>
  <dcterms:modified xsi:type="dcterms:W3CDTF">2023-02-04T13:35:34Z</dcterms:modified>
</cp:coreProperties>
</file>