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44" r:id="rId7"/>
  </p:sldMasterIdLst>
  <p:notesMasterIdLst>
    <p:notesMasterId r:id="rId39"/>
  </p:notesMasterIdLst>
  <p:sldIdLst>
    <p:sldId id="257" r:id="rId8"/>
    <p:sldId id="337" r:id="rId9"/>
    <p:sldId id="258" r:id="rId10"/>
    <p:sldId id="338" r:id="rId11"/>
    <p:sldId id="339" r:id="rId12"/>
    <p:sldId id="261" r:id="rId13"/>
    <p:sldId id="259" r:id="rId14"/>
    <p:sldId id="2007577096" r:id="rId15"/>
    <p:sldId id="311" r:id="rId16"/>
    <p:sldId id="346" r:id="rId17"/>
    <p:sldId id="319" r:id="rId18"/>
    <p:sldId id="347" r:id="rId19"/>
    <p:sldId id="320" r:id="rId20"/>
    <p:sldId id="2007577095" r:id="rId21"/>
    <p:sldId id="322" r:id="rId22"/>
    <p:sldId id="340" r:id="rId23"/>
    <p:sldId id="323" r:id="rId24"/>
    <p:sldId id="2007577100" r:id="rId25"/>
    <p:sldId id="348" r:id="rId26"/>
    <p:sldId id="325" r:id="rId27"/>
    <p:sldId id="327" r:id="rId28"/>
    <p:sldId id="329" r:id="rId29"/>
    <p:sldId id="269" r:id="rId30"/>
    <p:sldId id="343" r:id="rId31"/>
    <p:sldId id="341" r:id="rId32"/>
    <p:sldId id="342" r:id="rId33"/>
    <p:sldId id="330" r:id="rId34"/>
    <p:sldId id="334" r:id="rId35"/>
    <p:sldId id="335" r:id="rId36"/>
    <p:sldId id="344" r:id="rId37"/>
    <p:sldId id="34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72586" autoAdjust="0"/>
  </p:normalViewPr>
  <p:slideViewPr>
    <p:cSldViewPr snapToGrid="0">
      <p:cViewPr varScale="1">
        <p:scale>
          <a:sx n="78" d="100"/>
          <a:sy n="78" d="100"/>
        </p:scale>
        <p:origin x="68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4FD8AE-5195-4499-9F79-EF24A609834A}" type="datetimeFigureOut">
              <a:rPr lang="en-US" smtClean="0"/>
              <a:t>9/13/21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E39734-D972-4345-AE8C-918B2F3D34F5}" type="slidenum">
              <a:rPr lang="en-US" smtClean="0"/>
              <a:t>‹#›</a:t>
            </a:fld>
            <a:endParaRPr lang="en-US"/>
          </a:p>
        </p:txBody>
      </p:sp>
    </p:spTree>
    <p:extLst>
      <p:ext uri="{BB962C8B-B14F-4D97-AF65-F5344CB8AC3E}">
        <p14:creationId xmlns:p14="http://schemas.microsoft.com/office/powerpoint/2010/main" val="3895743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4C689-0797-4A8F-B2C6-5687E1566F8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998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800">
                <a:solidFill>
                  <a:srgbClr val="000000"/>
                </a:solidFill>
                <a:effectLst/>
                <a:latin typeface="Times New Roman" panose="02020603050405020304" pitchFamily="18" charset="0"/>
                <a:ea typeface="Times New Roman" panose="02020603050405020304" pitchFamily="18" charset="0"/>
              </a:rPr>
              <a:t>- </a:t>
            </a:r>
            <a:r>
              <a:rPr lang="vi-VN" sz="1800">
                <a:solidFill>
                  <a:srgbClr val="000000"/>
                </a:solidFill>
                <a:effectLst/>
                <a:latin typeface="Times New Roman" panose="02020603050405020304" pitchFamily="18" charset="0"/>
                <a:ea typeface="Times New Roman" panose="02020603050405020304" pitchFamily="18" charset="0"/>
              </a:rPr>
              <a:t>Theo em, những nghề nghiệp trên có điểm gì giống nhau?</a:t>
            </a:r>
            <a:r>
              <a:rPr lang="vi-VN" sz="1800">
                <a:solidFill>
                  <a:schemeClr val="tx1"/>
                </a:solidFill>
                <a:effectLst/>
                <a:latin typeface="Times New Roman" panose="02020603050405020304" pitchFamily="18" charset="0"/>
                <a:ea typeface="Times New Roman" panose="02020603050405020304" pitchFamily="18" charset="0"/>
              </a:rPr>
              <a:t> </a:t>
            </a:r>
          </a:p>
          <a:p>
            <a:pPr algn="just"/>
            <a:r>
              <a:rPr lang="vi-VN" sz="1800">
                <a:solidFill>
                  <a:schemeClr val="tx1"/>
                </a:solidFill>
                <a:effectLst/>
                <a:latin typeface="Times New Roman" panose="02020603050405020304" pitchFamily="18" charset="0"/>
                <a:ea typeface="Times New Roman" panose="02020603050405020304" pitchFamily="18" charset="0"/>
              </a:rPr>
              <a:t>+</a:t>
            </a:r>
            <a:r>
              <a:rPr lang="vi-VN" sz="1800">
                <a:solidFill>
                  <a:srgbClr val="000000"/>
                </a:solidFill>
                <a:effectLst/>
                <a:latin typeface="Times New Roman" panose="02020603050405020304" pitchFamily="18" charset="0"/>
                <a:ea typeface="Times New Roman" panose="02020603050405020304" pitchFamily="18" charset="0"/>
              </a:rPr>
              <a:t>Những công việc hoặc nghề nghiệp trên đều mang lại thu nhập để đảm bảo cuộc sống cho bản thân và gia đình, mang lại lợi ích cho xã hội và đất nước..</a:t>
            </a:r>
            <a:endParaRPr lang="vi-VN" sz="1800">
              <a:effectLst/>
              <a:latin typeface="Times New Roman" panose="02020603050405020304" pitchFamily="18" charset="0"/>
              <a:ea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E39734-D972-4345-AE8C-918B2F3D34F5}" type="slidenum">
              <a:rPr lang="en-US" smtClean="0"/>
              <a:t>16</a:t>
            </a:fld>
            <a:endParaRPr lang="en-US"/>
          </a:p>
        </p:txBody>
      </p:sp>
    </p:spTree>
    <p:extLst>
      <p:ext uri="{BB962C8B-B14F-4D97-AF65-F5344CB8AC3E}">
        <p14:creationId xmlns:p14="http://schemas.microsoft.com/office/powerpoint/2010/main" val="690974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algn="just"/>
            <a:r>
              <a:rPr lang="vi-VN" sz="1800">
                <a:solidFill>
                  <a:srgbClr val="000000"/>
                </a:solidFill>
                <a:effectLst/>
                <a:latin typeface="Times New Roman" panose="02020603050405020304" pitchFamily="18" charset="0"/>
                <a:ea typeface="Times New Roman" panose="02020603050405020304" pitchFamily="18" charset="0"/>
              </a:rPr>
              <a:t>-GV có thể gợi ý bằng một ví dụ:</a:t>
            </a:r>
            <a:endParaRPr lang="vi-VN" sz="1800">
              <a:effectLst/>
              <a:latin typeface="Times New Roman" panose="02020603050405020304" pitchFamily="18" charset="0"/>
              <a:ea typeface="Times New Roman" panose="02020603050405020304" pitchFamily="18" charset="0"/>
            </a:endParaRPr>
          </a:p>
          <a:p>
            <a:pPr algn="just"/>
            <a:r>
              <a:rPr lang="vi-VN" sz="1800" i="1">
                <a:solidFill>
                  <a:srgbClr val="000000"/>
                </a:solidFill>
                <a:effectLst/>
                <a:latin typeface="Times New Roman" panose="02020603050405020304" pitchFamily="18" charset="0"/>
                <a:ea typeface="Times New Roman" panose="02020603050405020304" pitchFamily="18" charset="0"/>
              </a:rPr>
              <a:t>+Tên công việc hoặc nghề nghiệp</a:t>
            </a:r>
            <a:r>
              <a:rPr lang="vi-VN" sz="1800">
                <a:solidFill>
                  <a:srgbClr val="000000"/>
                </a:solidFill>
                <a:effectLst/>
                <a:latin typeface="Times New Roman" panose="02020603050405020304" pitchFamily="18" charset="0"/>
                <a:ea typeface="Times New Roman" panose="02020603050405020304" pitchFamily="18" charset="0"/>
              </a:rPr>
              <a:t>: Bộ đội hải quân. </a:t>
            </a:r>
            <a:endParaRPr lang="vi-VN" sz="1800">
              <a:effectLst/>
              <a:latin typeface="Times New Roman" panose="02020603050405020304" pitchFamily="18" charset="0"/>
              <a:ea typeface="Times New Roman" panose="02020603050405020304" pitchFamily="18" charset="0"/>
            </a:endParaRPr>
          </a:p>
          <a:p>
            <a:pPr algn="just"/>
            <a:r>
              <a:rPr lang="vi-VN" sz="1800" i="1">
                <a:solidFill>
                  <a:srgbClr val="000000"/>
                </a:solidFill>
                <a:effectLst/>
                <a:latin typeface="Times New Roman" panose="02020603050405020304" pitchFamily="18" charset="0"/>
                <a:ea typeface="Times New Roman" panose="02020603050405020304" pitchFamily="18" charset="0"/>
              </a:rPr>
              <a:t>+Nơi làm việc:</a:t>
            </a:r>
            <a:r>
              <a:rPr lang="vi-VN" sz="1800">
                <a:solidFill>
                  <a:srgbClr val="000000"/>
                </a:solidFill>
                <a:effectLst/>
                <a:latin typeface="Times New Roman" panose="02020603050405020304" pitchFamily="18" charset="0"/>
                <a:ea typeface="Times New Roman" panose="02020603050405020304" pitchFamily="18" charset="0"/>
              </a:rPr>
              <a:t> Ở vùng biển đảo. </a:t>
            </a:r>
            <a:endParaRPr lang="vi-VN" sz="1800">
              <a:effectLst/>
              <a:latin typeface="Times New Roman" panose="02020603050405020304" pitchFamily="18" charset="0"/>
              <a:ea typeface="Times New Roman" panose="02020603050405020304" pitchFamily="18" charset="0"/>
            </a:endParaRPr>
          </a:p>
          <a:p>
            <a:pPr algn="just"/>
            <a:r>
              <a:rPr lang="vi-VN" sz="1800" i="1">
                <a:solidFill>
                  <a:srgbClr val="000000"/>
                </a:solidFill>
                <a:effectLst/>
                <a:latin typeface="Times New Roman" panose="02020603050405020304" pitchFamily="18" charset="0"/>
                <a:ea typeface="Times New Roman" panose="02020603050405020304" pitchFamily="18" charset="0"/>
              </a:rPr>
              <a:t>+Công việc hoặc nghề nghiệp có mang lại thu nhập cho họ không:</a:t>
            </a:r>
            <a:r>
              <a:rPr lang="vi-VN" sz="1800">
                <a:solidFill>
                  <a:srgbClr val="000000"/>
                </a:solidFill>
                <a:effectLst/>
                <a:latin typeface="Times New Roman" panose="02020603050405020304" pitchFamily="18" charset="0"/>
                <a:ea typeface="Times New Roman" panose="02020603050405020304" pitchFamily="18" charset="0"/>
              </a:rPr>
              <a:t> Có mang lại thu nhập (được Nhà nước trả lương). </a:t>
            </a:r>
            <a:endParaRPr lang="vi-VN" sz="1800">
              <a:effectLst/>
              <a:latin typeface="Times New Roman" panose="02020603050405020304" pitchFamily="18" charset="0"/>
              <a:ea typeface="Times New Roman" panose="02020603050405020304" pitchFamily="18" charset="0"/>
            </a:endParaRPr>
          </a:p>
          <a:p>
            <a:pPr algn="just"/>
            <a:r>
              <a:rPr lang="vi-VN" sz="1800" i="1">
                <a:solidFill>
                  <a:srgbClr val="000000"/>
                </a:solidFill>
                <a:effectLst/>
                <a:latin typeface="Times New Roman" panose="02020603050405020304" pitchFamily="18" charset="0"/>
                <a:ea typeface="Times New Roman" panose="02020603050405020304" pitchFamily="18" charset="0"/>
              </a:rPr>
              <a:t>+Lợi ích của công việc hoặc nghề nghiệp đó</a:t>
            </a:r>
            <a:r>
              <a:rPr lang="vi-VN" sz="1800">
                <a:solidFill>
                  <a:srgbClr val="000000"/>
                </a:solidFill>
                <a:effectLst/>
                <a:latin typeface="Times New Roman" panose="02020603050405020304" pitchFamily="18" charset="0"/>
                <a:ea typeface="Times New Roman" panose="02020603050405020304" pitchFamily="18" charset="0"/>
              </a:rPr>
              <a:t>: Gìn giữ, bảo vệ chủ quyền biển đảo, bảo vệ Tổ quốc, mang lại lợi ích cho quốc gia; bảo đảm cuộc sống cho cá nhân và gia đình.</a:t>
            </a:r>
            <a:endParaRPr lang="en-US"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Times New Roman" panose="02020603050405020304" pitchFamily="18" charset="0"/>
                <a:ea typeface="Times New Roman" panose="02020603050405020304" pitchFamily="18" charset="0"/>
              </a:rPr>
              <a:t>*</a:t>
            </a:r>
            <a:r>
              <a:rPr lang="en-US" sz="1800" i="1">
                <a:effectLst/>
                <a:latin typeface="Times New Roman" panose="02020603050405020304" pitchFamily="18" charset="0"/>
                <a:ea typeface="Times New Roman" panose="02020603050405020304" pitchFamily="18" charset="0"/>
              </a:rPr>
              <a:t>GV chốt: Mỗi người đều có công việc hoặc nghề nghiệp </a:t>
            </a:r>
            <a:r>
              <a:rPr lang="vi-VN" sz="1800" i="1">
                <a:effectLst/>
                <a:latin typeface="Times New Roman" panose="02020603050405020304" pitchFamily="18" charset="0"/>
                <a:ea typeface="Times New Roman" panose="02020603050405020304" pitchFamily="18" charset="0"/>
              </a:rPr>
              <a:t>riêng.</a:t>
            </a:r>
            <a:r>
              <a:rPr lang="en-US" sz="1800" i="1">
                <a:effectLst/>
                <a:latin typeface="Times New Roman" panose="02020603050405020304" pitchFamily="18" charset="0"/>
                <a:ea typeface="Times New Roman" panose="02020603050405020304" pitchFamily="18" charset="0"/>
              </a:rPr>
              <a:t> Mọi công việc hoặc nghề nghiệp đều mang lại thu nhập để đảm bảo cuộc sống cho bản thân và gia đình, mang lại lợi ích cho xã hội và đất nước.</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680364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nSpc>
                <a:spcPct val="120000"/>
              </a:lnSpc>
              <a:spcAft>
                <a:spcPts val="800"/>
              </a:spcAft>
            </a:pPr>
            <a:r>
              <a:rPr lang="en-US" sz="1800" b="1">
                <a:effectLst/>
                <a:latin typeface="Times New Roman" panose="02020603050405020304" pitchFamily="18" charset="0"/>
                <a:ea typeface="Times New Roman" panose="02020603050405020304" pitchFamily="18" charset="0"/>
                <a:cs typeface="Times New Roman" panose="02020603050405020304" pitchFamily="18" charset="0"/>
              </a:rPr>
              <a:t>3.Thực hành, luyện tập:</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20000"/>
              </a:lnSpc>
              <a:spcAft>
                <a:spcPts val="800"/>
              </a:spcAft>
            </a:pPr>
            <a:r>
              <a:rPr lang="en-US" sz="1800" b="1" i="1">
                <a:effectLst/>
                <a:latin typeface="Times New Roman" panose="02020603050405020304" pitchFamily="18" charset="0"/>
                <a:ea typeface="Times New Roman" panose="02020603050405020304" pitchFamily="18" charset="0"/>
                <a:cs typeface="Times New Roman" panose="02020603050405020304" pitchFamily="18" charset="0"/>
              </a:rPr>
              <a:t>* HĐ1: C</a:t>
            </a:r>
            <a:r>
              <a:rPr lang="en-US" sz="1800" b="1" i="1">
                <a:effectLst/>
                <a:latin typeface="Times New Roman" panose="02020603050405020304" pitchFamily="18" charset="0"/>
                <a:ea typeface="Arial" panose="020B0604020202020204" pitchFamily="34" charset="0"/>
                <a:cs typeface="Times New Roman" panose="02020603050405020304" pitchFamily="18" charset="0"/>
              </a:rPr>
              <a:t>ông việc hoặc nghề nghiệp khác.</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p>
            <a:r>
              <a:rPr lang="en-US" sz="1800" b="1" i="1">
                <a:effectLst/>
                <a:latin typeface="Times New Roman" panose="02020603050405020304" pitchFamily="18" charset="0"/>
                <a:ea typeface="UVN Viet Sach"/>
                <a:cs typeface="Times New Roman" panose="02020603050405020304" pitchFamily="18" charset="0"/>
              </a:rPr>
              <a:t>Mục tiêu: </a:t>
            </a:r>
            <a:r>
              <a:rPr lang="en-US" sz="1800" i="1">
                <a:effectLst/>
                <a:latin typeface="Times New Roman" panose="02020603050405020304" pitchFamily="18" charset="0"/>
                <a:ea typeface="Arial" panose="020B0604020202020204" pitchFamily="34" charset="0"/>
              </a:rPr>
              <a:t>HS biết và kể thêm được một số công việc hoặc nghể nghiệp có thu nhập khác trong xã hội..</a:t>
            </a:r>
          </a:p>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70288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Ảo thuật gia, họa sĩ, cảnh sát, nhiếp ảnh gia, nhà báo, nhân viên văn phòng, thu ngân, nha sĩ, đầu bếp, nông dân....</a:t>
            </a:r>
          </a:p>
        </p:txBody>
      </p:sp>
      <p:sp>
        <p:nvSpPr>
          <p:cNvPr id="4" name="Slide Number Placeholder 3"/>
          <p:cNvSpPr>
            <a:spLocks noGrp="1"/>
          </p:cNvSpPr>
          <p:nvPr>
            <p:ph type="sldNum" sz="quarter" idx="5"/>
          </p:nvPr>
        </p:nvSpPr>
        <p:spPr/>
        <p:txBody>
          <a:bodyPr/>
          <a:lstStyle/>
          <a:p>
            <a:fld id="{0EE39734-D972-4345-AE8C-918B2F3D34F5}" type="slidenum">
              <a:rPr lang="en-US" smtClean="0"/>
              <a:t>20</a:t>
            </a:fld>
            <a:endParaRPr lang="en-US"/>
          </a:p>
        </p:txBody>
      </p:sp>
    </p:spTree>
    <p:extLst>
      <p:ext uri="{BB962C8B-B14F-4D97-AF65-F5344CB8AC3E}">
        <p14:creationId xmlns:p14="http://schemas.microsoft.com/office/powerpoint/2010/main" val="1659661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-GV đặt câu hỏi: </a:t>
            </a:r>
            <a:r>
              <a:rPr lang="vi-VN"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em biết những công việc, nghề nghiệp tình nguyện nào không nhận </a:t>
            </a:r>
            <a:r>
              <a:rPr lang="en-US"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r>
              <a:rPr lang="vi-VN"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ương?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4334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GV tổ chức cho HS quan sát hình và thực hiện các yêu cầu sau: </a:t>
            </a:r>
            <a:endParaRPr kumimoji="0" lang="vi-VN"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Kể tên các công việc trong hình (</a:t>
            </a:r>
            <a:r>
              <a:rPr lang="vi-VN"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 công việc trong hình lần lượt là: thanh niên tình nguyện, khám bệnh miễn phí, dạy học miễn phí.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sz="1800" b="0" i="0" u="none" strike="noStrike" kern="1200" cap="none" spc="0" normalizeH="0" baseline="0" noProof="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Những từ ngữ nào cho em biết đó là công việc tình nguyện không nhận lương? (</a:t>
            </a:r>
            <a:r>
              <a:rPr lang="en-US"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Đây là những công việc tình nguyện (được thể hiện qua các từ ngữ: tình nguyện, miễn phí, tình thương). </a:t>
            </a: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 công việc đó có ý nghĩa như thế nào đối với xã hội?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E39734-D972-4345-AE8C-918B2F3D34F5}" type="slidenum">
              <a:rPr lang="en-US" smtClean="0"/>
              <a:t>22</a:t>
            </a:fld>
            <a:endParaRPr lang="en-US"/>
          </a:p>
        </p:txBody>
      </p:sp>
    </p:spTree>
    <p:extLst>
      <p:ext uri="{BB962C8B-B14F-4D97-AF65-F5344CB8AC3E}">
        <p14:creationId xmlns:p14="http://schemas.microsoft.com/office/powerpoint/2010/main" val="1573310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505E7F-62A9-4701-BFC2-BAF91B9808F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5945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781986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GV tổ chức cho HS trả lời câu hỏi: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và người thân đã từng tham gia công việc tình nguyện nào?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Công việc đó mang lại lợi ích gì?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Có thể gợi ý cho HS một số công việc để HS liên hệ với việc bản thân, ông bà, bố mẹ, anh chị,... đã từng làm: góp quần áo cũ cho người khó khăn, ủng hộ vùng lũ lụt, làm từ thiện,...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E39734-D972-4345-AE8C-918B2F3D34F5}" type="slidenum">
              <a:rPr lang="en-US" smtClean="0"/>
              <a:t>25</a:t>
            </a:fld>
            <a:endParaRPr lang="en-US"/>
          </a:p>
        </p:txBody>
      </p:sp>
    </p:spTree>
    <p:extLst>
      <p:ext uri="{BB962C8B-B14F-4D97-AF65-F5344CB8AC3E}">
        <p14:creationId xmlns:p14="http://schemas.microsoft.com/office/powerpoint/2010/main" val="305649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1279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60417"/>
          <p:cNvSpPr>
            <a:spLocks noGrp="1" noRot="1" noChangeAspect="1" noTextEdit="1"/>
          </p:cNvSpPr>
          <p:nvPr>
            <p:ph type="sldImg"/>
          </p:nvPr>
        </p:nvSpPr>
        <p:spPr/>
      </p:sp>
      <p:sp>
        <p:nvSpPr>
          <p:cNvPr id="10243" name="文本占位符 60418"/>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a:effectLst/>
                <a:latin typeface="Times New Roman" panose="02020603050405020304" pitchFamily="18" charset="0"/>
                <a:ea typeface="Times New Roman" panose="02020603050405020304" pitchFamily="18" charset="0"/>
              </a:rPr>
              <a:t>GV dẫn dắt vào bài mới: Mỗi người lớn trong gia đình đều có một nghề nghiệp nhất định</a:t>
            </a:r>
            <a:r>
              <a:rPr lang="vi-VN" sz="1800">
                <a:effectLst/>
                <a:latin typeface="Times New Roman" panose="02020603050405020304" pitchFamily="18" charset="0"/>
                <a:ea typeface="Arial" panose="020B0604020202020204" pitchFamily="34" charset="0"/>
              </a:rPr>
              <a:t>. Có người là giáo viên, kế toán nhưng cũng có những người lại làm trưởng phòng, giám đốc, … Những nghề nghiệp đó có ý nghĩa đối với gia đình và cả xã hội, để biết nó có ý nghĩa như thế nào, cô và các con sẽ cùng tìm hiểu qua bài hôm nay Bài 2: Nghề nghiệp của người lớn trong gia đình. </a:t>
            </a:r>
            <a:endParaRPr lang="en-US" dirty="0"/>
          </a:p>
        </p:txBody>
      </p:sp>
      <p:sp>
        <p:nvSpPr>
          <p:cNvPr id="1024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14555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800"/>
              </a:spcAft>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GV cho HS trả lời các câu hỏi: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Lớn lên em thích làm nghề gì?</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Vì sao em muốn làm nghề đó?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sẽ làm gì để thực hiện ước mơ của mình?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E39734-D972-4345-AE8C-918B2F3D34F5}" type="slidenum">
              <a:rPr lang="en-US" smtClean="0"/>
              <a:t>28</a:t>
            </a:fld>
            <a:endParaRPr lang="en-US"/>
          </a:p>
        </p:txBody>
      </p:sp>
    </p:spTree>
    <p:extLst>
      <p:ext uri="{BB962C8B-B14F-4D97-AF65-F5344CB8AC3E}">
        <p14:creationId xmlns:p14="http://schemas.microsoft.com/office/powerpoint/2010/main" val="32227252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Tổng kết GV cho HS quan sát hình chốt và hỏi: Nội dung hình vẽ là gì? (Hình vẽ nhóm người làm các nghề nghiệp khác nhau, nhưng đều chung một mục đích là tạo ra của cải vật chất và những giá trị tốt đẹp cho cuộc sống. Vì vậy, nghề nghiệp nào cũng quý và đáng trân trọng. </a:t>
            </a:r>
            <a:endParaRPr lang="vi-VN" sz="1800">
              <a:effectLst/>
              <a:latin typeface="Calibri" panose="020F0502020204030204" pitchFamily="34" charset="0"/>
              <a:ea typeface="Calibri" panose="020F0502020204030204" pitchFamily="34" charset="0"/>
              <a:cs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E39734-D972-4345-AE8C-918B2F3D34F5}" type="slidenum">
              <a:rPr lang="en-US" smtClean="0"/>
              <a:t>30</a:t>
            </a:fld>
            <a:endParaRPr lang="en-US"/>
          </a:p>
        </p:txBody>
      </p:sp>
    </p:spTree>
    <p:extLst>
      <p:ext uri="{BB962C8B-B14F-4D97-AF65-F5344CB8AC3E}">
        <p14:creationId xmlns:p14="http://schemas.microsoft.com/office/powerpoint/2010/main" val="134303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nSpc>
                <a:spcPct val="120000"/>
              </a:lnSpc>
            </a:pPr>
            <a:r>
              <a:rPr lang="vi-VN" sz="1800" b="0" i="1" u="sng">
                <a:effectLst/>
                <a:latin typeface="Times New Roman" panose="02020603050405020304" pitchFamily="18" charset="0"/>
                <a:ea typeface="UVN Viet Sach"/>
                <a:cs typeface="Times New Roman" panose="02020603050405020304" pitchFamily="18" charset="0"/>
              </a:rPr>
              <a:t>Mục tiêu</a:t>
            </a:r>
            <a:r>
              <a:rPr lang="vi-VN" sz="1800" b="0" i="1">
                <a:effectLst/>
                <a:latin typeface="Times New Roman" panose="02020603050405020304" pitchFamily="18" charset="0"/>
                <a:ea typeface="UVN Viet Sach"/>
                <a:cs typeface="Times New Roman" panose="02020603050405020304" pitchFamily="18" charset="0"/>
              </a:rPr>
              <a:t>:</a:t>
            </a:r>
            <a:endParaRPr lang="vi-VN" sz="1800" b="0">
              <a:effectLst/>
              <a:latin typeface="Times New Roman" panose="02020603050405020304" pitchFamily="18" charset="0"/>
              <a:ea typeface="Times New Roman" panose="02020603050405020304" pitchFamily="18" charset="0"/>
            </a:endParaRPr>
          </a:p>
          <a:p>
            <a:pPr algn="just">
              <a:lnSpc>
                <a:spcPct val="120000"/>
              </a:lnSpc>
            </a:pPr>
            <a:r>
              <a:rPr lang="vi-VN" sz="1800" b="0" i="1">
                <a:effectLst/>
                <a:latin typeface="Times New Roman" panose="02020603050405020304" pitchFamily="18" charset="0"/>
                <a:ea typeface="UVN Viet Sach"/>
                <a:cs typeface="Times New Roman" panose="02020603050405020304" pitchFamily="18" charset="0"/>
              </a:rPr>
              <a:t>Kể được một số nghề nghiệp hoặc công việc của người thân và lợi ích của chúng</a:t>
            </a:r>
            <a:r>
              <a:rPr lang="vi-VN" sz="1800" b="0" i="1">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1800" b="0">
              <a:effectLst/>
              <a:latin typeface="Times New Roman" panose="02020603050405020304" pitchFamily="18" charset="0"/>
              <a:ea typeface="Times New Roman" panose="02020603050405020304" pitchFamily="18" charset="0"/>
            </a:endParaRPr>
          </a:p>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09882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D3AC9-3560-40E7-BA92-C9728860DD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85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4238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Aft>
                <a:spcPts val="800"/>
              </a:spcAft>
            </a:pPr>
            <a:r>
              <a:rPr lang="vi-VN" sz="1800">
                <a:effectLst/>
                <a:latin typeface="Times New Roman" panose="02020603050405020304" pitchFamily="18" charset="0"/>
                <a:ea typeface="Times New Roman" panose="02020603050405020304" pitchFamily="18" charset="0"/>
                <a:cs typeface="Times New Roman" panose="02020603050405020304" pitchFamily="18" charset="0"/>
              </a:rPr>
              <a:t>+ Bố, mẹ, … làm công việc hay nghề nghiệp gì? </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20000"/>
              </a:lnSpc>
              <a:spcAft>
                <a:spcPts val="800"/>
              </a:spcAft>
            </a:pPr>
            <a:r>
              <a:rPr lang="vi-VN" sz="1800">
                <a:effectLst/>
                <a:latin typeface="Times New Roman" panose="02020603050405020304" pitchFamily="18" charset="0"/>
                <a:ea typeface="Times New Roman" panose="02020603050405020304" pitchFamily="18" charset="0"/>
                <a:cs typeface="Times New Roman" panose="02020603050405020304" pitchFamily="18" charset="0"/>
              </a:rPr>
              <a:t>+ Công việc hoặc nghề nghiệp đó mang lại lợi ích gì?</a:t>
            </a:r>
          </a:p>
          <a:p>
            <a:pPr marL="0" marR="0" lvl="0" indent="0" algn="l" defTabSz="914400" rtl="0" eaLnBrk="1" fontAlgn="auto" latinLnBrk="0" hangingPunct="1">
              <a:lnSpc>
                <a:spcPct val="120000"/>
              </a:lnSpc>
              <a:spcBef>
                <a:spcPts val="0"/>
              </a:spcBef>
              <a:spcAft>
                <a:spcPts val="800"/>
              </a:spcAft>
              <a:buClrTx/>
              <a:buSzTx/>
              <a:buFontTx/>
              <a:buNone/>
              <a:tabLst/>
              <a:defRPr/>
            </a:pPr>
            <a:r>
              <a:rPr lang="vi-VN" sz="1800">
                <a:effectLst/>
                <a:latin typeface="Times New Roman" panose="02020603050405020304" pitchFamily="18" charset="0"/>
                <a:ea typeface="Times New Roman" panose="02020603050405020304" pitchFamily="18" charset="0"/>
                <a:cs typeface="Times New Roman" panose="02020603050405020304" pitchFamily="18" charset="0"/>
              </a:rPr>
              <a:t>- GV giải thích từ “lợi ích” cho HS hiểu: Đó là những sản phẩm, của cải vật chất, giá trị mà nghề nghiệp hoặc công việc tạo ra.</a:t>
            </a:r>
            <a:endParaRPr lang="vi-VN" sz="1800">
              <a:effectLst/>
              <a:latin typeface="Times New Roman" panose="02020603050405020304" pitchFamily="18" charset="0"/>
              <a:ea typeface="Arial" panose="020B0604020202020204" pitchFamily="34" charset="0"/>
              <a:cs typeface="Times New Roman" panose="02020603050405020304" pitchFamily="18" charset="0"/>
            </a:endParaRPr>
          </a:p>
          <a:p>
            <a:pPr>
              <a:lnSpc>
                <a:spcPct val="120000"/>
              </a:lnSpc>
            </a:pPr>
            <a:r>
              <a:rPr lang="vi-VN" sz="1800">
                <a:effectLst/>
                <a:latin typeface="Times New Roman" panose="02020603050405020304" pitchFamily="18" charset="0"/>
                <a:ea typeface="Times New Roman" panose="02020603050405020304" pitchFamily="18" charset="0"/>
                <a:cs typeface="Times New Roman" panose="02020603050405020304" pitchFamily="18" charset="0"/>
              </a:rPr>
              <a:t>VD:</a:t>
            </a:r>
          </a:p>
          <a:p>
            <a:pPr>
              <a:lnSpc>
                <a:spcPct val="120000"/>
              </a:lnSpc>
            </a:pPr>
            <a:r>
              <a:rPr lang="fr-FR" sz="1800">
                <a:effectLst/>
                <a:latin typeface="Times New Roman" panose="02020603050405020304" pitchFamily="18" charset="0"/>
                <a:ea typeface="Times New Roman" panose="02020603050405020304" pitchFamily="18" charset="0"/>
                <a:cs typeface="Times New Roman" panose="02020603050405020304" pitchFamily="18" charset="0"/>
              </a:rPr>
              <a:t>+ Bố tớ là đầu bếp. </a:t>
            </a:r>
            <a:r>
              <a:rPr lang="fr-F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 việc của bố là nấu những món ăn ngon để phục vụ mọi người</a:t>
            </a:r>
            <a:r>
              <a:rPr lang="fr-FR" sz="18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vi-VN" sz="1800">
              <a:effectLst/>
              <a:latin typeface="Times New Roman" panose="02020603050405020304" pitchFamily="18" charset="0"/>
              <a:ea typeface="Times New Roman" panose="02020603050405020304" pitchFamily="18" charset="0"/>
            </a:endParaRPr>
          </a:p>
          <a:p>
            <a:pPr>
              <a:lnSpc>
                <a:spcPct val="120000"/>
              </a:lnSpc>
            </a:pPr>
            <a:r>
              <a:rPr lang="fr-FR" sz="1800">
                <a:effectLst/>
                <a:latin typeface="Times New Roman" panose="02020603050405020304" pitchFamily="18" charset="0"/>
                <a:ea typeface="Times New Roman" panose="02020603050405020304" pitchFamily="18" charset="0"/>
                <a:cs typeface="Times New Roman" panose="02020603050405020304" pitchFamily="18" charset="0"/>
              </a:rPr>
              <a:t>+ Mẹ tớ là bác sĩ. Mẹ khám và chữa bệnh cho mọi người.</a:t>
            </a:r>
            <a:endParaRPr lang="vi-VN" sz="1800">
              <a:effectLst/>
              <a:latin typeface="Times New Roman" panose="02020603050405020304" pitchFamily="18" charset="0"/>
              <a:ea typeface="Times New Roman" panose="02020603050405020304" pitchFamily="18" charset="0"/>
            </a:endParaRPr>
          </a:p>
          <a:p>
            <a:pPr>
              <a:lnSpc>
                <a:spcPct val="120000"/>
              </a:lnSpc>
            </a:pPr>
            <a:r>
              <a:rPr lang="fr-FR" sz="1800">
                <a:effectLst/>
                <a:latin typeface="Times New Roman" panose="02020603050405020304" pitchFamily="18" charset="0"/>
                <a:ea typeface="Times New Roman" panose="02020603050405020304" pitchFamily="18" charset="0"/>
                <a:cs typeface="Times New Roman" panose="02020603050405020304" pitchFamily="18" charset="0"/>
              </a:rPr>
              <a:t>+ Ông tớ là giáo viên. Hằng ngày, ông đến trường để giảng dạy kiến thức cho các anh chị.</a:t>
            </a:r>
            <a:endParaRPr lang="vi-VN" sz="18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pPr>
            <a:endParaRPr lang="vi-VN" sz="1800">
              <a:effectLst/>
              <a:latin typeface="Times New Roman" panose="02020603050405020304" pitchFamily="18" charset="0"/>
              <a:ea typeface="Times New Roman" panose="02020603050405020304" pitchFamily="18" charset="0"/>
            </a:endParaRPr>
          </a:p>
          <a:p>
            <a:endParaRPr lang="vi-VN"/>
          </a:p>
        </p:txBody>
      </p:sp>
      <p:sp>
        <p:nvSpPr>
          <p:cNvPr id="4" name="Slide Number Placeholder 3"/>
          <p:cNvSpPr>
            <a:spLocks noGrp="1"/>
          </p:cNvSpPr>
          <p:nvPr>
            <p:ph type="sldNum" sz="quarter" idx="5"/>
          </p:nvPr>
        </p:nvSpPr>
        <p:spPr/>
        <p:txBody>
          <a:bodyPr/>
          <a:lstStyle/>
          <a:p>
            <a:fld id="{0EE39734-D972-4345-AE8C-918B2F3D34F5}" type="slidenum">
              <a:rPr lang="en-US" smtClean="0"/>
              <a:t>13</a:t>
            </a:fld>
            <a:endParaRPr lang="en-US"/>
          </a:p>
        </p:txBody>
      </p:sp>
    </p:spTree>
    <p:extLst>
      <p:ext uri="{BB962C8B-B14F-4D97-AF65-F5344CB8AC3E}">
        <p14:creationId xmlns:p14="http://schemas.microsoft.com/office/powerpoint/2010/main" val="3247488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vi-VN" sz="1800" b="1">
                <a:effectLst/>
                <a:latin typeface="Times New Roman" panose="02020603050405020304" pitchFamily="18" charset="0"/>
                <a:ea typeface="UVN Viet Sach"/>
                <a:cs typeface="Times New Roman" panose="02020603050405020304" pitchFamily="18" charset="0"/>
              </a:rPr>
              <a:t>- GV nhận xét, chốt.</a:t>
            </a:r>
            <a:endParaRPr lang="vi-VN" sz="1800">
              <a:effectLst/>
              <a:latin typeface="Times New Roman" panose="02020603050405020304" pitchFamily="18" charset="0"/>
              <a:ea typeface="Times New Roman" panose="02020603050405020304" pitchFamily="18" charset="0"/>
            </a:endParaRPr>
          </a:p>
          <a:p>
            <a:r>
              <a:rPr lang="en-US" sz="1800" i="1">
                <a:effectLst/>
                <a:latin typeface="Times New Roman" panose="02020603050405020304" pitchFamily="18" charset="0"/>
                <a:ea typeface="Arial" panose="020B0604020202020204" pitchFamily="34" charset="0"/>
              </a:rPr>
              <a:t>Ông bà (bố, mẹ, …) các con làm rất nhiều nghề khác nhau như: nghề kinh doanh, nghề giáo viên, nghề bộ đội, nghề bác sĩ, … nghề nào cũng đều cao quý và có ích cho xã hội. Vì vậy các con biết yêu quý, tôn trọng và vâng lời Ông bà (bố, mẹ,…)</a:t>
            </a:r>
            <a:endParaRPr lang="vi-VN"/>
          </a:p>
        </p:txBody>
      </p:sp>
      <p:sp>
        <p:nvSpPr>
          <p:cNvPr id="4" name="Slide Number Placeholder 3"/>
          <p:cNvSpPr>
            <a:spLocks noGrp="1"/>
          </p:cNvSpPr>
          <p:nvPr>
            <p:ph type="sldNum" sz="quarter" idx="5"/>
          </p:nvPr>
        </p:nvSpPr>
        <p:spPr/>
        <p:txBody>
          <a:bodyPr/>
          <a:lstStyle/>
          <a:p>
            <a:fld id="{0EE39734-D972-4345-AE8C-918B2F3D34F5}" type="slidenum">
              <a:rPr lang="en-US" smtClean="0"/>
              <a:t>14</a:t>
            </a:fld>
            <a:endParaRPr lang="en-US"/>
          </a:p>
        </p:txBody>
      </p:sp>
    </p:spTree>
    <p:extLst>
      <p:ext uri="{BB962C8B-B14F-4D97-AF65-F5344CB8AC3E}">
        <p14:creationId xmlns:p14="http://schemas.microsoft.com/office/powerpoint/2010/main" val="3608471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vi-VN" sz="1800" b="1" i="1">
                <a:effectLst/>
                <a:latin typeface="Times New Roman" panose="02020603050405020304" pitchFamily="18" charset="0"/>
                <a:ea typeface="Times New Roman" panose="02020603050405020304" pitchFamily="18" charset="0"/>
                <a:cs typeface="Times New Roman" panose="02020603050405020304" pitchFamily="18" charset="0"/>
              </a:rPr>
              <a:t>HĐ2: </a:t>
            </a:r>
            <a:r>
              <a:rPr lang="en-US" sz="1800" b="1" i="1">
                <a:effectLst/>
                <a:latin typeface="Times New Roman" panose="02020603050405020304" pitchFamily="18" charset="0"/>
                <a:ea typeface="Times New Roman" panose="02020603050405020304" pitchFamily="18" charset="0"/>
                <a:cs typeface="Times New Roman" panose="02020603050405020304" pitchFamily="18" charset="0"/>
              </a:rPr>
              <a:t>Tìm hiểu về một số nghề nghiệp</a:t>
            </a:r>
            <a:endParaRPr lang="vi-VN" sz="1800">
              <a:effectLst/>
              <a:latin typeface="Times New Roman" panose="02020603050405020304" pitchFamily="18" charset="0"/>
              <a:ea typeface="Times New Roman" panose="02020603050405020304" pitchFamily="18" charset="0"/>
            </a:endParaRPr>
          </a:p>
          <a:p>
            <a:pPr>
              <a:lnSpc>
                <a:spcPct val="120000"/>
              </a:lnSpc>
            </a:pPr>
            <a:r>
              <a:rPr lang="vi-VN" sz="1800" b="1" i="1">
                <a:effectLst/>
                <a:latin typeface="Times New Roman" panose="02020603050405020304" pitchFamily="18" charset="0"/>
                <a:ea typeface="UVN Viet Sach"/>
                <a:cs typeface="Times New Roman" panose="02020603050405020304" pitchFamily="18" charset="0"/>
              </a:rPr>
              <a:t>Mục tiêu: </a:t>
            </a:r>
            <a:r>
              <a:rPr lang="vi-VN" sz="1800" i="1">
                <a:effectLst/>
                <a:latin typeface="Times New Roman" panose="02020603050405020304" pitchFamily="18" charset="0"/>
                <a:ea typeface="Times New Roman" panose="02020603050405020304" pitchFamily="18" charset="0"/>
                <a:cs typeface="Times New Roman" panose="02020603050405020304" pitchFamily="18" charset="0"/>
              </a:rPr>
              <a:t>Biết thêm một số công việc hoặc nghề nghiệp khác và lợi ích đối với gia đình và xã hội.</a:t>
            </a:r>
          </a:p>
          <a:p>
            <a:pPr marL="285750" marR="0" lvl="0" indent="-285750" algn="l" defTabSz="914400" rtl="0" eaLnBrk="1" fontAlgn="auto" latinLnBrk="0" hangingPunct="1">
              <a:lnSpc>
                <a:spcPct val="120000"/>
              </a:lnSpc>
              <a:spcBef>
                <a:spcPts val="0"/>
              </a:spcBef>
              <a:spcAft>
                <a:spcPts val="0"/>
              </a:spcAft>
              <a:buClrTx/>
              <a:buSzTx/>
              <a:buFontTx/>
              <a:buChar char="-"/>
              <a:tabLst/>
              <a:defRPr/>
            </a:pPr>
            <a:r>
              <a:rPr lang="vi-VN" sz="1800">
                <a:solidFill>
                  <a:srgbClr val="000000"/>
                </a:solidFill>
                <a:effectLst/>
                <a:latin typeface="Times New Roman" panose="02020603050405020304" pitchFamily="18" charset="0"/>
                <a:ea typeface="Times New Roman" panose="02020603050405020304" pitchFamily="18" charset="0"/>
              </a:rPr>
              <a:t>Khi HS trả lời, GV mô tả vài nét chính về công việc hoặc nghề nghiệp đó </a:t>
            </a:r>
          </a:p>
          <a:p>
            <a:pPr marL="0" marR="0" lvl="0" indent="0" algn="l" defTabSz="914400" rtl="0" eaLnBrk="1" fontAlgn="auto" latinLnBrk="0" hangingPunct="1">
              <a:lnSpc>
                <a:spcPct val="120000"/>
              </a:lnSpc>
              <a:spcBef>
                <a:spcPts val="0"/>
              </a:spcBef>
              <a:spcAft>
                <a:spcPts val="0"/>
              </a:spcAft>
              <a:buClrTx/>
              <a:buSzTx/>
              <a:buFontTx/>
              <a:buNone/>
              <a:tabLst/>
              <a:defRPr/>
            </a:pPr>
            <a:r>
              <a:rPr lang="vi-VN" sz="1800" i="1">
                <a:solidFill>
                  <a:srgbClr val="000000"/>
                </a:solidFill>
                <a:effectLst/>
                <a:latin typeface="Times New Roman" panose="02020603050405020304" pitchFamily="18" charset="0"/>
                <a:ea typeface="Times New Roman" panose="02020603050405020304" pitchFamily="18" charset="0"/>
              </a:rPr>
              <a:t>Ví dụ: Ngư dân là người đánh bắt cá, tôm,... trên sông, biển,...</a:t>
            </a:r>
            <a:r>
              <a:rPr lang="vi-VN" sz="1800">
                <a:solidFill>
                  <a:srgbClr val="000000"/>
                </a:solidFill>
                <a:effectLst/>
                <a:latin typeface="Times New Roman" panose="02020603050405020304" pitchFamily="18" charset="0"/>
                <a:ea typeface="Times New Roman" panose="02020603050405020304" pitchFamily="18" charset="0"/>
              </a:rPr>
              <a:t> </a:t>
            </a:r>
          </a:p>
          <a:p>
            <a:pPr marL="0" marR="0" lvl="0" indent="0" algn="l" defTabSz="914400" rtl="0" eaLnBrk="1" fontAlgn="auto" latinLnBrk="0" hangingPunct="1">
              <a:lnSpc>
                <a:spcPct val="120000"/>
              </a:lnSpc>
              <a:spcBef>
                <a:spcPts val="0"/>
              </a:spcBef>
              <a:spcAft>
                <a:spcPts val="0"/>
              </a:spcAft>
              <a:buClrTx/>
              <a:buSzTx/>
              <a:buFontTx/>
              <a:buNone/>
              <a:tabLst/>
              <a:defRPr/>
            </a:pPr>
            <a:r>
              <a:rPr lang="vi-VN" sz="1800">
                <a:solidFill>
                  <a:srgbClr val="000000"/>
                </a:solidFill>
                <a:effectLst/>
                <a:latin typeface="Times New Roman" panose="02020603050405020304" pitchFamily="18" charset="0"/>
                <a:ea typeface="Times New Roman" panose="02020603050405020304" pitchFamily="18" charset="0"/>
              </a:rPr>
              <a:t>+ Bộ đội hải quân: Gìn giữ, bảo vệ chủ quyền biển đảo, bảo vệ Tổ quốc, mang lại lợi ích cho quốc gia; bảo đảm cuộc sống cho cá nhân và gia đình.</a:t>
            </a:r>
            <a:endParaRPr lang="en-US"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20000"/>
              </a:lnSpc>
              <a:spcBef>
                <a:spcPts val="0"/>
              </a:spcBef>
              <a:spcAft>
                <a:spcPts val="0"/>
              </a:spcAft>
              <a:buClrTx/>
              <a:buSzTx/>
              <a:buFontTx/>
              <a:buNone/>
              <a:tabLst/>
              <a:defRPr/>
            </a:pPr>
            <a:endParaRPr lang="vi-VN" sz="1800">
              <a:solidFill>
                <a:srgbClr val="000000"/>
              </a:solidFill>
              <a:effectLst/>
              <a:latin typeface="Times New Roman" panose="02020603050405020304" pitchFamily="18" charset="0"/>
              <a:ea typeface="Times New Roman" panose="02020603050405020304" pitchFamily="18" charset="0"/>
            </a:endParaRPr>
          </a:p>
          <a:p>
            <a:pPr marL="285750" marR="0" lvl="0" indent="-285750" algn="l" defTabSz="914400" rtl="0" eaLnBrk="1" fontAlgn="auto" latinLnBrk="0" hangingPunct="1">
              <a:lnSpc>
                <a:spcPct val="120000"/>
              </a:lnSpc>
              <a:spcBef>
                <a:spcPts val="0"/>
              </a:spcBef>
              <a:spcAft>
                <a:spcPts val="0"/>
              </a:spcAft>
              <a:buClrTx/>
              <a:buSzTx/>
              <a:buFontTx/>
              <a:buChar char="-"/>
              <a:tabLst/>
              <a:defRPr/>
            </a:pPr>
            <a:endParaRPr lang="vi-VN" sz="1800">
              <a:effectLst/>
              <a:latin typeface="Times New Roman" panose="02020603050405020304" pitchFamily="18" charset="0"/>
              <a:ea typeface="Times New Roman" panose="02020603050405020304" pitchFamily="18" charset="0"/>
            </a:endParaRPr>
          </a:p>
          <a:p>
            <a:pPr>
              <a:lnSpc>
                <a:spcPct val="120000"/>
              </a:lnSpc>
            </a:pPr>
            <a:endParaRPr lang="vi-VN" sz="18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D3AC9-3560-40E7-BA92-C9728860DD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340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35C661-2F9E-4D47-AA12-CA27E6F2246B}"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4121036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85030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956916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90154699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567031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4534113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27948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164959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820639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1277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6942491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2092419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97164793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685489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014927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7267270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5926307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5271591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8354731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8822258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658962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967019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35C661-2F9E-4D47-AA12-CA27E6F2246B}"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3025945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6100605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2952031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516056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97B5FA-0921-464F-AAE1-844C04324D75}" type="datetimeFigureOut">
              <a:rPr lang="zh-CN" altLang="en-US" smtClean="0"/>
              <a:t>2021/9/13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981793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13/09/2021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4741951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13/09/2021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32745548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A32C21-FD13-4697-ADCD-F9E33DDFF06F}" type="datetimeFigureOut">
              <a:rPr lang="vi-VN" smtClean="0"/>
              <a:t>13/09/2021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0887907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DBA32C21-FD13-4697-ADCD-F9E33DDFF06F}" type="datetimeFigureOut">
              <a:rPr lang="vi-VN" smtClean="0"/>
              <a:t>13/09/2021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9528054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DBA32C21-FD13-4697-ADCD-F9E33DDFF06F}" type="datetimeFigureOut">
              <a:rPr lang="vi-VN" smtClean="0"/>
              <a:t>13/09/2021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1032335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DBA32C21-FD13-4697-ADCD-F9E33DDFF06F}" type="datetimeFigureOut">
              <a:rPr lang="vi-VN" smtClean="0"/>
              <a:t>13/09/2021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694345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35C661-2F9E-4D47-AA12-CA27E6F2246B}"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5289107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A32C21-FD13-4697-ADCD-F9E33DDFF06F}" type="datetimeFigureOut">
              <a:rPr lang="vi-VN" smtClean="0"/>
              <a:t>13/09/2021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4548220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A32C21-FD13-4697-ADCD-F9E33DDFF06F}" type="datetimeFigureOut">
              <a:rPr lang="vi-VN" smtClean="0"/>
              <a:t>13/09/2021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7325882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A32C21-FD13-4697-ADCD-F9E33DDFF06F}" type="datetimeFigureOut">
              <a:rPr lang="vi-VN" smtClean="0"/>
              <a:t>13/09/2021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7294686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13/09/2021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124602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13/09/2021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6580101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48262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6861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356376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0312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4310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35C661-2F9E-4D47-AA12-CA27E6F2246B}" type="datetimeFigureOut">
              <a:rPr lang="en-US" smtClean="0"/>
              <a:t>9/13/21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4089636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7357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6371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3523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4427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3116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91132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04DADCA-9B9E-4963-A957-D2FD6D7D638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4648215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40701706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04DADCA-9B9E-4963-A957-D2FD6D7D638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31394837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4DADCA-9B9E-4963-A957-D2FD6D7D638D}"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1272753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35C661-2F9E-4D47-AA12-CA27E6F2246B}" type="datetimeFigureOut">
              <a:rPr lang="en-US" smtClean="0"/>
              <a:t>9/13/21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6102800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4DADCA-9B9E-4963-A957-D2FD6D7D638D}" type="datetimeFigureOut">
              <a:rPr lang="en-US" smtClean="0"/>
              <a:t>9/13/21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7599312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DADCA-9B9E-4963-A957-D2FD6D7D638D}" type="datetimeFigureOut">
              <a:rPr lang="en-US" smtClean="0"/>
              <a:t>9/13/21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22084436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DADCA-9B9E-4963-A957-D2FD6D7D638D}" type="datetimeFigureOut">
              <a:rPr lang="en-US" smtClean="0"/>
              <a:t>9/13/21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11408268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4DADCA-9B9E-4963-A957-D2FD6D7D638D}"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11441207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04DADCA-9B9E-4963-A957-D2FD6D7D638D}"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3686807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24512392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DADCA-9B9E-4963-A957-D2FD6D7D638D}" type="datetimeFigureOut">
              <a:rPr lang="en-US" smtClean="0"/>
              <a:t>9/13/21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355ED-D271-4885-A6A3-3712DE212336}" type="slidenum">
              <a:rPr lang="en-US" smtClean="0"/>
              <a:t>‹#›</a:t>
            </a:fld>
            <a:endParaRPr lang="en-US"/>
          </a:p>
        </p:txBody>
      </p:sp>
    </p:spTree>
    <p:extLst>
      <p:ext uri="{BB962C8B-B14F-4D97-AF65-F5344CB8AC3E}">
        <p14:creationId xmlns:p14="http://schemas.microsoft.com/office/powerpoint/2010/main" val="2746196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header" preserve="1" userDrawn="1">
  <p:cSld name="Section header">
    <p:bg>
      <p:bgPr>
        <a:solidFill>
          <a:schemeClr val="accent2"/>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sz="1867" kern="0" smtClean="0">
                <a:solidFill>
                  <a:srgbClr val="000000"/>
                </a:solidFill>
                <a:cs typeface="Arial"/>
                <a:sym typeface="Arial"/>
              </a:rPr>
              <a:pPr defTabSz="1219170">
                <a:buClr>
                  <a:srgbClr val="000000"/>
                </a:buClr>
              </a:pPr>
              <a:t>‹#›</a:t>
            </a:fld>
            <a:endParaRPr lang="en" sz="1867" kern="0">
              <a:solidFill>
                <a:srgbClr val="000000"/>
              </a:solidFill>
              <a:cs typeface="Arial"/>
              <a:sym typeface="Arial"/>
            </a:endParaRPr>
          </a:p>
        </p:txBody>
      </p:sp>
      <p:sp>
        <p:nvSpPr>
          <p:cNvPr id="26" name="Google Shape;26;p3"/>
          <p:cNvSpPr/>
          <p:nvPr/>
        </p:nvSpPr>
        <p:spPr>
          <a:xfrm>
            <a:off x="3551830" y="-52986"/>
            <a:ext cx="8660257" cy="6926579"/>
          </a:xfrm>
          <a:custGeom>
            <a:avLst/>
            <a:gdLst/>
            <a:ahLst/>
            <a:cxnLst/>
            <a:rect l="l" t="t" r="r" b="b"/>
            <a:pathLst>
              <a:path w="8602905" h="6857999" extrusionOk="0">
                <a:moveTo>
                  <a:pt x="2646944" y="4643659"/>
                </a:moveTo>
                <a:cubicBezTo>
                  <a:pt x="5293889" y="4844563"/>
                  <a:pt x="6269259" y="1837203"/>
                  <a:pt x="5619019" y="292883"/>
                </a:cubicBezTo>
                <a:cubicBezTo>
                  <a:pt x="5578961" y="197760"/>
                  <a:pt x="5545857" y="99853"/>
                  <a:pt x="5519504" y="0"/>
                </a:cubicBezTo>
                <a:lnTo>
                  <a:pt x="8602905" y="0"/>
                </a:lnTo>
                <a:lnTo>
                  <a:pt x="8602905" y="6857999"/>
                </a:lnTo>
                <a:lnTo>
                  <a:pt x="91969" y="6857999"/>
                </a:lnTo>
                <a:cubicBezTo>
                  <a:pt x="91969" y="6857999"/>
                  <a:pt x="0" y="4442756"/>
                  <a:pt x="2646944" y="4643659"/>
                </a:cubicBezTo>
                <a:close/>
              </a:path>
            </a:pathLst>
          </a:custGeom>
          <a:solidFill>
            <a:schemeClr val="bg1">
              <a:lumMod val="60000"/>
              <a:lumOff val="40000"/>
            </a:schemeClr>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3"/>
          <p:cNvSpPr/>
          <p:nvPr/>
        </p:nvSpPr>
        <p:spPr>
          <a:xfrm>
            <a:off x="-29737" y="0"/>
            <a:ext cx="4328489" cy="1696413"/>
          </a:xfrm>
          <a:custGeom>
            <a:avLst/>
            <a:gdLst>
              <a:gd name="connsiteX0" fmla="*/ 4299824 w 4299824"/>
              <a:gd name="connsiteY0" fmla="*/ 8383 h 2665592"/>
              <a:gd name="connsiteX1" fmla="*/ 1578789 w 4299824"/>
              <a:gd name="connsiteY1" fmla="*/ 586962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2665592"/>
              <a:gd name="connsiteX1" fmla="*/ 2798326 w 4299824"/>
              <a:gd name="connsiteY1" fmla="*/ 863596 h 2665592"/>
              <a:gd name="connsiteX2" fmla="*/ 790955 w 4299824"/>
              <a:gd name="connsiteY2" fmla="*/ 1740259 h 2665592"/>
              <a:gd name="connsiteX3" fmla="*/ 0 w 4299824"/>
              <a:gd name="connsiteY3" fmla="*/ 2655315 h 2665592"/>
              <a:gd name="connsiteX4" fmla="*/ 0 w 4299824"/>
              <a:gd name="connsiteY4" fmla="*/ 0 h 2665592"/>
              <a:gd name="connsiteX5" fmla="*/ 4299824 w 4299824"/>
              <a:gd name="connsiteY5" fmla="*/ 8383 h 2665592"/>
              <a:gd name="connsiteX0" fmla="*/ 4299824 w 4299824"/>
              <a:gd name="connsiteY0" fmla="*/ 8383 h 1873529"/>
              <a:gd name="connsiteX1" fmla="*/ 2798326 w 4299824"/>
              <a:gd name="connsiteY1" fmla="*/ 863596 h 1873529"/>
              <a:gd name="connsiteX2" fmla="*/ 790955 w 4299824"/>
              <a:gd name="connsiteY2" fmla="*/ 1740259 h 1873529"/>
              <a:gd name="connsiteX3" fmla="*/ 0 w 4299824"/>
              <a:gd name="connsiteY3" fmla="*/ 1397889 h 1873529"/>
              <a:gd name="connsiteX4" fmla="*/ 0 w 4299824"/>
              <a:gd name="connsiteY4" fmla="*/ 0 h 1873529"/>
              <a:gd name="connsiteX5" fmla="*/ 4299824 w 4299824"/>
              <a:gd name="connsiteY5" fmla="*/ 8383 h 1873529"/>
              <a:gd name="connsiteX0" fmla="*/ 4299824 w 4299824"/>
              <a:gd name="connsiteY0" fmla="*/ 8383 h 1425294"/>
              <a:gd name="connsiteX1" fmla="*/ 2798326 w 4299824"/>
              <a:gd name="connsiteY1" fmla="*/ 863596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5294"/>
              <a:gd name="connsiteX1" fmla="*/ 3126339 w 4299824"/>
              <a:gd name="connsiteY1" fmla="*/ 830065 h 1425294"/>
              <a:gd name="connsiteX2" fmla="*/ 1211485 w 4299824"/>
              <a:gd name="connsiteY2" fmla="*/ 927124 h 1425294"/>
              <a:gd name="connsiteX3" fmla="*/ 0 w 4299824"/>
              <a:gd name="connsiteY3" fmla="*/ 1397889 h 1425294"/>
              <a:gd name="connsiteX4" fmla="*/ 0 w 4299824"/>
              <a:gd name="connsiteY4" fmla="*/ 0 h 1425294"/>
              <a:gd name="connsiteX5" fmla="*/ 4299824 w 4299824"/>
              <a:gd name="connsiteY5" fmla="*/ 8383 h 1425294"/>
              <a:gd name="connsiteX0" fmla="*/ 4299824 w 4299824"/>
              <a:gd name="connsiteY0" fmla="*/ 8383 h 1426105"/>
              <a:gd name="connsiteX1" fmla="*/ 3126339 w 4299824"/>
              <a:gd name="connsiteY1" fmla="*/ 830065 h 1426105"/>
              <a:gd name="connsiteX2" fmla="*/ 1329233 w 4299824"/>
              <a:gd name="connsiteY2" fmla="*/ 935506 h 1426105"/>
              <a:gd name="connsiteX3" fmla="*/ 0 w 4299824"/>
              <a:gd name="connsiteY3" fmla="*/ 1397889 h 1426105"/>
              <a:gd name="connsiteX4" fmla="*/ 0 w 4299824"/>
              <a:gd name="connsiteY4" fmla="*/ 0 h 1426105"/>
              <a:gd name="connsiteX5" fmla="*/ 4299824 w 4299824"/>
              <a:gd name="connsiteY5" fmla="*/ 8383 h 14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9824" h="1426105" extrusionOk="0">
                <a:moveTo>
                  <a:pt x="4299824" y="8383"/>
                </a:moveTo>
                <a:cubicBezTo>
                  <a:pt x="4299824" y="8383"/>
                  <a:pt x="3621438" y="675544"/>
                  <a:pt x="3126339" y="830065"/>
                </a:cubicBezTo>
                <a:cubicBezTo>
                  <a:pt x="2631240" y="984586"/>
                  <a:pt x="1156873" y="526143"/>
                  <a:pt x="1329233" y="935506"/>
                </a:cubicBezTo>
                <a:cubicBezTo>
                  <a:pt x="1501604" y="1344870"/>
                  <a:pt x="652578" y="1494208"/>
                  <a:pt x="0" y="1397889"/>
                </a:cubicBezTo>
                <a:lnTo>
                  <a:pt x="0" y="0"/>
                </a:lnTo>
                <a:lnTo>
                  <a:pt x="4299824" y="8383"/>
                </a:lnTo>
                <a:close/>
              </a:path>
            </a:pathLst>
          </a:custGeom>
          <a:solidFill>
            <a:schemeClr val="lt1"/>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3"/>
          <p:cNvSpPr/>
          <p:nvPr/>
        </p:nvSpPr>
        <p:spPr>
          <a:xfrm>
            <a:off x="6945786" y="613143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0" name="Google Shape;30;p3"/>
          <p:cNvSpPr/>
          <p:nvPr/>
        </p:nvSpPr>
        <p:spPr>
          <a:xfrm>
            <a:off x="11329341" y="5130785"/>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4" name="Google Shape;34;p3"/>
          <p:cNvSpPr/>
          <p:nvPr/>
        </p:nvSpPr>
        <p:spPr>
          <a:xfrm>
            <a:off x="9437727" y="5960618"/>
            <a:ext cx="392493" cy="247063"/>
          </a:xfrm>
          <a:custGeom>
            <a:avLst/>
            <a:gdLst/>
            <a:ahLst/>
            <a:cxnLst/>
            <a:rect l="l" t="t" r="r" b="b"/>
            <a:pathLst>
              <a:path w="392493" h="246242" extrusionOk="0">
                <a:moveTo>
                  <a:pt x="0" y="169714"/>
                </a:moveTo>
                <a:cubicBezTo>
                  <a:pt x="0" y="132079"/>
                  <a:pt x="27294" y="100710"/>
                  <a:pt x="63129" y="94371"/>
                </a:cubicBezTo>
                <a:cubicBezTo>
                  <a:pt x="76094" y="39952"/>
                  <a:pt x="124936" y="0"/>
                  <a:pt x="182890" y="0"/>
                </a:cubicBezTo>
                <a:cubicBezTo>
                  <a:pt x="223086" y="0"/>
                  <a:pt x="259884" y="19198"/>
                  <a:pt x="282807" y="51159"/>
                </a:cubicBezTo>
                <a:cubicBezTo>
                  <a:pt x="286723" y="50672"/>
                  <a:pt x="290650" y="50440"/>
                  <a:pt x="294587" y="50440"/>
                </a:cubicBezTo>
                <a:cubicBezTo>
                  <a:pt x="348572" y="50440"/>
                  <a:pt x="392493" y="94360"/>
                  <a:pt x="392493" y="148335"/>
                </a:cubicBezTo>
                <a:cubicBezTo>
                  <a:pt x="392493" y="202321"/>
                  <a:pt x="348572" y="246242"/>
                  <a:pt x="294587" y="246242"/>
                </a:cubicBezTo>
                <a:lnTo>
                  <a:pt x="76528" y="246242"/>
                </a:lnTo>
                <a:cubicBezTo>
                  <a:pt x="34332" y="246242"/>
                  <a:pt x="0" y="211910"/>
                  <a:pt x="0" y="169714"/>
                </a:cubicBezTo>
                <a:close/>
                <a:moveTo>
                  <a:pt x="278860" y="101811"/>
                </a:moveTo>
                <a:lnTo>
                  <a:pt x="258847" y="108553"/>
                </a:lnTo>
                <a:lnTo>
                  <a:pt x="249322" y="89693"/>
                </a:lnTo>
                <a:cubicBezTo>
                  <a:pt x="236579" y="64431"/>
                  <a:pt x="211126" y="48746"/>
                  <a:pt x="182890" y="48746"/>
                </a:cubicBezTo>
                <a:cubicBezTo>
                  <a:pt x="143181" y="48746"/>
                  <a:pt x="110553" y="79777"/>
                  <a:pt x="108595" y="119401"/>
                </a:cubicBezTo>
                <a:lnTo>
                  <a:pt x="107283"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37" y="99176"/>
                  <a:pt x="284046"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35" name="Google Shape;35;p3"/>
          <p:cNvSpPr/>
          <p:nvPr/>
        </p:nvSpPr>
        <p:spPr>
          <a:xfrm>
            <a:off x="11010573" y="3125451"/>
            <a:ext cx="392483" cy="247063"/>
          </a:xfrm>
          <a:custGeom>
            <a:avLst/>
            <a:gdLst/>
            <a:ahLst/>
            <a:cxnLst/>
            <a:rect l="l" t="t" r="r" b="b"/>
            <a:pathLst>
              <a:path w="392482" h="246242" extrusionOk="0">
                <a:moveTo>
                  <a:pt x="0" y="169714"/>
                </a:moveTo>
                <a:cubicBezTo>
                  <a:pt x="0" y="132079"/>
                  <a:pt x="27294" y="100710"/>
                  <a:pt x="63129" y="94371"/>
                </a:cubicBezTo>
                <a:cubicBezTo>
                  <a:pt x="76094" y="39952"/>
                  <a:pt x="124936" y="0"/>
                  <a:pt x="182879" y="0"/>
                </a:cubicBezTo>
                <a:cubicBezTo>
                  <a:pt x="223086" y="0"/>
                  <a:pt x="259884" y="19198"/>
                  <a:pt x="282807" y="51159"/>
                </a:cubicBezTo>
                <a:cubicBezTo>
                  <a:pt x="286723" y="50672"/>
                  <a:pt x="290639" y="50440"/>
                  <a:pt x="294587" y="50440"/>
                </a:cubicBezTo>
                <a:cubicBezTo>
                  <a:pt x="348572" y="50440"/>
                  <a:pt x="392482" y="94360"/>
                  <a:pt x="392482" y="148335"/>
                </a:cubicBezTo>
                <a:cubicBezTo>
                  <a:pt x="392482" y="202321"/>
                  <a:pt x="348572" y="246242"/>
                  <a:pt x="294587" y="246242"/>
                </a:cubicBezTo>
                <a:lnTo>
                  <a:pt x="76528" y="246242"/>
                </a:lnTo>
                <a:cubicBezTo>
                  <a:pt x="34332" y="246242"/>
                  <a:pt x="0" y="211910"/>
                  <a:pt x="0" y="169714"/>
                </a:cubicBezTo>
                <a:close/>
                <a:moveTo>
                  <a:pt x="278860" y="101811"/>
                </a:moveTo>
                <a:lnTo>
                  <a:pt x="258836" y="108553"/>
                </a:lnTo>
                <a:lnTo>
                  <a:pt x="249322" y="89693"/>
                </a:lnTo>
                <a:cubicBezTo>
                  <a:pt x="236579" y="64431"/>
                  <a:pt x="211126" y="48746"/>
                  <a:pt x="182879" y="48746"/>
                </a:cubicBezTo>
                <a:cubicBezTo>
                  <a:pt x="143181" y="48746"/>
                  <a:pt x="110542" y="79777"/>
                  <a:pt x="108595" y="119401"/>
                </a:cubicBezTo>
                <a:lnTo>
                  <a:pt x="107272" y="146303"/>
                </a:lnTo>
                <a:lnTo>
                  <a:pt x="80623" y="142292"/>
                </a:lnTo>
                <a:cubicBezTo>
                  <a:pt x="79290" y="142091"/>
                  <a:pt x="77925" y="141943"/>
                  <a:pt x="76528" y="141943"/>
                </a:cubicBezTo>
                <a:cubicBezTo>
                  <a:pt x="61213" y="141943"/>
                  <a:pt x="48746" y="154400"/>
                  <a:pt x="48746" y="169714"/>
                </a:cubicBezTo>
                <a:cubicBezTo>
                  <a:pt x="48746" y="185038"/>
                  <a:pt x="61213" y="197506"/>
                  <a:pt x="76528" y="197506"/>
                </a:cubicBezTo>
                <a:lnTo>
                  <a:pt x="294587" y="197506"/>
                </a:lnTo>
                <a:cubicBezTo>
                  <a:pt x="321690" y="197506"/>
                  <a:pt x="343746" y="175450"/>
                  <a:pt x="343746" y="148335"/>
                </a:cubicBezTo>
                <a:cubicBezTo>
                  <a:pt x="343746" y="121232"/>
                  <a:pt x="321690" y="99176"/>
                  <a:pt x="294587" y="99176"/>
                </a:cubicBezTo>
                <a:cubicBezTo>
                  <a:pt x="289327" y="99176"/>
                  <a:pt x="284035" y="100054"/>
                  <a:pt x="278860" y="101811"/>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FFFFFF"/>
              </a:solidFill>
              <a:effectLst/>
              <a:uLnTx/>
              <a:uFillTx/>
              <a:latin typeface="Arial"/>
              <a:cs typeface="Arial"/>
              <a:sym typeface="Arial"/>
            </a:endParaRPr>
          </a:p>
        </p:txBody>
      </p:sp>
      <p:sp>
        <p:nvSpPr>
          <p:cNvPr id="40" name="Google Shape;40;p3"/>
          <p:cNvSpPr/>
          <p:nvPr/>
        </p:nvSpPr>
        <p:spPr>
          <a:xfrm>
            <a:off x="4846083" y="6159073"/>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no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5AF1274F-AEBE-41F7-9AC6-4F59CBCC9747}"/>
              </a:ext>
            </a:extLst>
          </p:cNvPr>
          <p:cNvSpPr txBox="1"/>
          <p:nvPr userDrawn="1"/>
        </p:nvSpPr>
        <p:spPr>
          <a:xfrm>
            <a:off x="9393799" y="115578"/>
            <a:ext cx="2738250" cy="830997"/>
          </a:xfrm>
          <a:prstGeom prst="rect">
            <a:avLst/>
          </a:prstGeom>
          <a:noFill/>
        </p:spPr>
        <p:txBody>
          <a:bodyPr wrap="non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48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CHỦ ĐỀ 1</a:t>
            </a:r>
          </a:p>
        </p:txBody>
      </p:sp>
      <p:sp>
        <p:nvSpPr>
          <p:cNvPr id="21" name="TextBox 20">
            <a:extLst>
              <a:ext uri="{FF2B5EF4-FFF2-40B4-BE49-F238E27FC236}">
                <a16:creationId xmlns:a16="http://schemas.microsoft.com/office/drawing/2014/main" id="{D49FDBB5-A5A6-4316-8393-3F5017974D4E}"/>
              </a:ext>
            </a:extLst>
          </p:cNvPr>
          <p:cNvSpPr txBox="1"/>
          <p:nvPr userDrawn="1"/>
        </p:nvSpPr>
        <p:spPr>
          <a:xfrm>
            <a:off x="8680017" y="848207"/>
            <a:ext cx="4225764" cy="3416320"/>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vi-VN" sz="7200" b="1" i="0" u="none" strike="noStrike" kern="0" cap="none" spc="0" normalizeH="0" baseline="0" noProof="0" dirty="0">
                <a:ln w="10160">
                  <a:solidFill>
                    <a:schemeClr val="bg1">
                      <a:lumMod val="50000"/>
                    </a:schemeClr>
                  </a:solidFill>
                  <a:prstDash val="solid"/>
                </a:ln>
                <a:solidFill>
                  <a:srgbClr val="FFFFFF"/>
                </a:solidFill>
                <a:effectLst>
                  <a:outerShdw blurRad="38100" dist="22860" dir="5400000" algn="tl" rotWithShape="0">
                    <a:srgbClr val="000000">
                      <a:alpha val="30000"/>
                    </a:srgbClr>
                  </a:outerShdw>
                </a:effectLst>
                <a:uLnTx/>
                <a:uFillTx/>
                <a:latin typeface="+mj-lt"/>
                <a:cs typeface="Arial"/>
                <a:sym typeface="Arial"/>
              </a:rPr>
              <a:t>QUÊ HƯƠNG EM</a:t>
            </a:r>
          </a:p>
        </p:txBody>
      </p:sp>
      <p:pic>
        <p:nvPicPr>
          <p:cNvPr id="2052" name="Picture 4">
            <a:extLst>
              <a:ext uri="{FF2B5EF4-FFF2-40B4-BE49-F238E27FC236}">
                <a16:creationId xmlns:a16="http://schemas.microsoft.com/office/drawing/2014/main" id="{32BE6A57-6C0B-4A18-A1E6-77ABFCD09133}"/>
              </a:ext>
            </a:extLst>
          </p:cNvPr>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20565" y="1478407"/>
            <a:ext cx="6096315" cy="5264016"/>
          </a:xfrm>
          <a:prstGeom prst="rect">
            <a:avLst/>
          </a:prstGeom>
          <a:noFill/>
          <a:extLst>
            <a:ext uri="{909E8E84-426E-40DD-AFC4-6F175D3DCCD1}">
              <a14:hiddenFill xmlns:a14="http://schemas.microsoft.com/office/drawing/2010/main">
                <a:solidFill>
                  <a:srgbClr val="FFFFFF"/>
                </a:solidFill>
              </a14:hiddenFill>
            </a:ext>
          </a:extLst>
        </p:spPr>
      </p:pic>
      <p:sp>
        <p:nvSpPr>
          <p:cNvPr id="19" name="Google Shape;28;p3">
            <a:extLst>
              <a:ext uri="{FF2B5EF4-FFF2-40B4-BE49-F238E27FC236}">
                <a16:creationId xmlns:a16="http://schemas.microsoft.com/office/drawing/2014/main" id="{CE1FEF7C-A608-465F-872F-2E82D0183C7F}"/>
              </a:ext>
            </a:extLst>
          </p:cNvPr>
          <p:cNvSpPr/>
          <p:nvPr userDrawn="1"/>
        </p:nvSpPr>
        <p:spPr>
          <a:xfrm>
            <a:off x="222521" y="1482254"/>
            <a:ext cx="269028" cy="269913"/>
          </a:xfrm>
          <a:custGeom>
            <a:avLst/>
            <a:gdLst/>
            <a:ahLst/>
            <a:cxnLst/>
            <a:rect l="l" t="t" r="r" b="b"/>
            <a:pathLst>
              <a:path w="269028" h="269017" extrusionOk="0">
                <a:moveTo>
                  <a:pt x="41190" y="93323"/>
                </a:moveTo>
                <a:lnTo>
                  <a:pt x="93323" y="93323"/>
                </a:lnTo>
                <a:lnTo>
                  <a:pt x="93323" y="41190"/>
                </a:lnTo>
                <a:cubicBezTo>
                  <a:pt x="93323" y="18436"/>
                  <a:pt x="111770" y="0"/>
                  <a:pt x="134514" y="0"/>
                </a:cubicBezTo>
                <a:cubicBezTo>
                  <a:pt x="157257" y="0"/>
                  <a:pt x="175704" y="18436"/>
                  <a:pt x="175704" y="41190"/>
                </a:cubicBezTo>
                <a:lnTo>
                  <a:pt x="175704" y="93323"/>
                </a:lnTo>
                <a:lnTo>
                  <a:pt x="227837" y="93323"/>
                </a:lnTo>
                <a:cubicBezTo>
                  <a:pt x="250581" y="93323"/>
                  <a:pt x="269028" y="111759"/>
                  <a:pt x="269028" y="134514"/>
                </a:cubicBezTo>
                <a:cubicBezTo>
                  <a:pt x="269028" y="157268"/>
                  <a:pt x="250581" y="175704"/>
                  <a:pt x="227837" y="175704"/>
                </a:cubicBezTo>
                <a:lnTo>
                  <a:pt x="175704" y="175704"/>
                </a:lnTo>
                <a:lnTo>
                  <a:pt x="175704" y="227816"/>
                </a:lnTo>
                <a:cubicBezTo>
                  <a:pt x="175704" y="250581"/>
                  <a:pt x="157257" y="269017"/>
                  <a:pt x="134514" y="269017"/>
                </a:cubicBezTo>
                <a:cubicBezTo>
                  <a:pt x="111770" y="269017"/>
                  <a:pt x="93323" y="250581"/>
                  <a:pt x="93323" y="227816"/>
                </a:cubicBezTo>
                <a:lnTo>
                  <a:pt x="93323" y="175704"/>
                </a:lnTo>
                <a:lnTo>
                  <a:pt x="41190" y="175704"/>
                </a:lnTo>
                <a:cubicBezTo>
                  <a:pt x="18446" y="175704"/>
                  <a:pt x="0" y="157268"/>
                  <a:pt x="0" y="134514"/>
                </a:cubicBezTo>
                <a:cubicBezTo>
                  <a:pt x="0" y="111759"/>
                  <a:pt x="18446" y="93323"/>
                  <a:pt x="41190"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31;p3">
            <a:extLst>
              <a:ext uri="{FF2B5EF4-FFF2-40B4-BE49-F238E27FC236}">
                <a16:creationId xmlns:a16="http://schemas.microsoft.com/office/drawing/2014/main" id="{8B9286E6-3564-422A-81A0-228AF960DCAF}"/>
              </a:ext>
            </a:extLst>
          </p:cNvPr>
          <p:cNvSpPr/>
          <p:nvPr userDrawn="1"/>
        </p:nvSpPr>
        <p:spPr>
          <a:xfrm>
            <a:off x="2886979"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70" y="175704"/>
                  <a:pt x="269028" y="157268"/>
                  <a:pt x="269028" y="134514"/>
                </a:cubicBezTo>
                <a:cubicBezTo>
                  <a:pt x="269028" y="111759"/>
                  <a:pt x="250570"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32;p3">
            <a:extLst>
              <a:ext uri="{FF2B5EF4-FFF2-40B4-BE49-F238E27FC236}">
                <a16:creationId xmlns:a16="http://schemas.microsoft.com/office/drawing/2014/main" id="{2E373646-138F-4174-B5DC-CB02BCF86D7C}"/>
              </a:ext>
            </a:extLst>
          </p:cNvPr>
          <p:cNvSpPr/>
          <p:nvPr userDrawn="1"/>
        </p:nvSpPr>
        <p:spPr>
          <a:xfrm>
            <a:off x="6945786" y="546337"/>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33;p3">
            <a:extLst>
              <a:ext uri="{FF2B5EF4-FFF2-40B4-BE49-F238E27FC236}">
                <a16:creationId xmlns:a16="http://schemas.microsoft.com/office/drawing/2014/main" id="{BAFBCB57-75BE-4E7E-AACA-A67F31E6AAAE}"/>
              </a:ext>
            </a:extLst>
          </p:cNvPr>
          <p:cNvSpPr/>
          <p:nvPr userDrawn="1"/>
        </p:nvSpPr>
        <p:spPr>
          <a:xfrm>
            <a:off x="476872" y="4295305"/>
            <a:ext cx="340877" cy="214569"/>
          </a:xfrm>
          <a:custGeom>
            <a:avLst/>
            <a:gdLst/>
            <a:ahLst/>
            <a:cxnLst/>
            <a:rect l="l" t="t" r="r" b="b"/>
            <a:pathLst>
              <a:path w="340878" h="213857" extrusionOk="0">
                <a:moveTo>
                  <a:pt x="0" y="147383"/>
                </a:moveTo>
                <a:cubicBezTo>
                  <a:pt x="0" y="114702"/>
                  <a:pt x="23706" y="87460"/>
                  <a:pt x="54821" y="81957"/>
                </a:cubicBezTo>
                <a:cubicBezTo>
                  <a:pt x="66082" y="34692"/>
                  <a:pt x="108510" y="0"/>
                  <a:pt x="158834" y="0"/>
                </a:cubicBezTo>
                <a:cubicBezTo>
                  <a:pt x="193749" y="0"/>
                  <a:pt x="225710" y="16668"/>
                  <a:pt x="245617" y="44428"/>
                </a:cubicBezTo>
                <a:cubicBezTo>
                  <a:pt x="249015" y="44005"/>
                  <a:pt x="252423" y="43793"/>
                  <a:pt x="255852" y="43793"/>
                </a:cubicBezTo>
                <a:cubicBezTo>
                  <a:pt x="302736" y="43793"/>
                  <a:pt x="340878" y="81946"/>
                  <a:pt x="340878" y="128820"/>
                </a:cubicBezTo>
                <a:cubicBezTo>
                  <a:pt x="340878" y="175704"/>
                  <a:pt x="302736" y="213857"/>
                  <a:pt x="255852" y="213857"/>
                </a:cubicBezTo>
                <a:lnTo>
                  <a:pt x="66463" y="213857"/>
                </a:lnTo>
                <a:cubicBezTo>
                  <a:pt x="29813" y="213857"/>
                  <a:pt x="0" y="184033"/>
                  <a:pt x="0" y="147383"/>
                </a:cubicBezTo>
                <a:close/>
                <a:moveTo>
                  <a:pt x="242188" y="88413"/>
                </a:moveTo>
                <a:lnTo>
                  <a:pt x="224800" y="94276"/>
                </a:lnTo>
                <a:lnTo>
                  <a:pt x="216534" y="77893"/>
                </a:lnTo>
                <a:cubicBezTo>
                  <a:pt x="205464" y="55954"/>
                  <a:pt x="183356" y="42333"/>
                  <a:pt x="158834" y="42333"/>
                </a:cubicBezTo>
                <a:cubicBezTo>
                  <a:pt x="124354" y="42333"/>
                  <a:pt x="96011" y="69278"/>
                  <a:pt x="94318" y="103684"/>
                </a:cubicBezTo>
                <a:lnTo>
                  <a:pt x="93165" y="127052"/>
                </a:lnTo>
                <a:lnTo>
                  <a:pt x="70019" y="123570"/>
                </a:lnTo>
                <a:cubicBezTo>
                  <a:pt x="68865" y="123401"/>
                  <a:pt x="67680" y="123264"/>
                  <a:pt x="66463" y="123264"/>
                </a:cubicBezTo>
                <a:cubicBezTo>
                  <a:pt x="53160" y="123264"/>
                  <a:pt x="42333" y="134080"/>
                  <a:pt x="42333" y="147383"/>
                </a:cubicBezTo>
                <a:cubicBezTo>
                  <a:pt x="42333" y="160697"/>
                  <a:pt x="53160" y="171524"/>
                  <a:pt x="66463" y="171524"/>
                </a:cubicBezTo>
                <a:lnTo>
                  <a:pt x="255852" y="171524"/>
                </a:lnTo>
                <a:cubicBezTo>
                  <a:pt x="279389" y="171524"/>
                  <a:pt x="298545" y="152368"/>
                  <a:pt x="298545" y="128820"/>
                </a:cubicBezTo>
                <a:cubicBezTo>
                  <a:pt x="298545" y="105282"/>
                  <a:pt x="279389" y="86127"/>
                  <a:pt x="255852" y="86127"/>
                </a:cubicBezTo>
                <a:cubicBezTo>
                  <a:pt x="251280" y="86127"/>
                  <a:pt x="246686" y="86889"/>
                  <a:pt x="242188" y="8841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36;p3">
            <a:extLst>
              <a:ext uri="{FF2B5EF4-FFF2-40B4-BE49-F238E27FC236}">
                <a16:creationId xmlns:a16="http://schemas.microsoft.com/office/drawing/2014/main" id="{2B950039-EE59-4687-A35C-612053A19A03}"/>
              </a:ext>
            </a:extLst>
          </p:cNvPr>
          <p:cNvSpPr/>
          <p:nvPr userDrawn="1"/>
        </p:nvSpPr>
        <p:spPr>
          <a:xfrm>
            <a:off x="3714427" y="103878"/>
            <a:ext cx="584325" cy="367828"/>
          </a:xfrm>
          <a:custGeom>
            <a:avLst/>
            <a:gdLst/>
            <a:ahLst/>
            <a:cxnLst/>
            <a:rect l="l" t="t" r="r" b="b"/>
            <a:pathLst>
              <a:path w="584326" h="366606" extrusionOk="0">
                <a:moveTo>
                  <a:pt x="0" y="220842"/>
                </a:moveTo>
                <a:cubicBezTo>
                  <a:pt x="0" y="140483"/>
                  <a:pt x="65404" y="75088"/>
                  <a:pt x="145764" y="75088"/>
                </a:cubicBezTo>
                <a:cubicBezTo>
                  <a:pt x="151627" y="75088"/>
                  <a:pt x="157469" y="75437"/>
                  <a:pt x="163300" y="76168"/>
                </a:cubicBezTo>
                <a:cubicBezTo>
                  <a:pt x="197410" y="28596"/>
                  <a:pt x="252190" y="0"/>
                  <a:pt x="312049" y="0"/>
                </a:cubicBezTo>
                <a:cubicBezTo>
                  <a:pt x="398335" y="0"/>
                  <a:pt x="471042" y="59478"/>
                  <a:pt x="490336" y="140493"/>
                </a:cubicBezTo>
                <a:cubicBezTo>
                  <a:pt x="543686" y="149955"/>
                  <a:pt x="584326" y="196659"/>
                  <a:pt x="584326" y="252666"/>
                </a:cubicBezTo>
                <a:cubicBezTo>
                  <a:pt x="584326" y="315489"/>
                  <a:pt x="533209" y="366606"/>
                  <a:pt x="470386" y="366606"/>
                </a:cubicBezTo>
                <a:lnTo>
                  <a:pt x="145764" y="366606"/>
                </a:lnTo>
                <a:cubicBezTo>
                  <a:pt x="65404" y="366606"/>
                  <a:pt x="0" y="301212"/>
                  <a:pt x="0" y="220842"/>
                </a:cubicBezTo>
                <a:close/>
                <a:moveTo>
                  <a:pt x="464311" y="211846"/>
                </a:moveTo>
                <a:lnTo>
                  <a:pt x="424624" y="217826"/>
                </a:lnTo>
                <a:lnTo>
                  <a:pt x="422645" y="177757"/>
                </a:lnTo>
                <a:cubicBezTo>
                  <a:pt x="419756" y="118776"/>
                  <a:pt x="371178" y="72569"/>
                  <a:pt x="312049" y="72569"/>
                </a:cubicBezTo>
                <a:cubicBezTo>
                  <a:pt x="270012" y="72569"/>
                  <a:pt x="232113" y="95916"/>
                  <a:pt x="213158" y="133519"/>
                </a:cubicBezTo>
                <a:lnTo>
                  <a:pt x="198987" y="161596"/>
                </a:lnTo>
                <a:lnTo>
                  <a:pt x="169185" y="151574"/>
                </a:lnTo>
                <a:cubicBezTo>
                  <a:pt x="161459" y="148970"/>
                  <a:pt x="153574" y="147658"/>
                  <a:pt x="145764" y="147658"/>
                </a:cubicBezTo>
                <a:cubicBezTo>
                  <a:pt x="105399" y="147658"/>
                  <a:pt x="72569" y="180488"/>
                  <a:pt x="72569" y="220842"/>
                </a:cubicBezTo>
                <a:cubicBezTo>
                  <a:pt x="72569" y="261207"/>
                  <a:pt x="105399" y="294036"/>
                  <a:pt x="145764" y="294036"/>
                </a:cubicBezTo>
                <a:lnTo>
                  <a:pt x="470386" y="294036"/>
                </a:lnTo>
                <a:cubicBezTo>
                  <a:pt x="493204" y="294036"/>
                  <a:pt x="511757" y="275484"/>
                  <a:pt x="511757" y="252666"/>
                </a:cubicBezTo>
                <a:cubicBezTo>
                  <a:pt x="511757" y="229859"/>
                  <a:pt x="493204" y="211317"/>
                  <a:pt x="470386" y="211317"/>
                </a:cubicBezTo>
                <a:cubicBezTo>
                  <a:pt x="468312" y="211317"/>
                  <a:pt x="466291" y="211539"/>
                  <a:pt x="464311" y="211846"/>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9;p3">
            <a:extLst>
              <a:ext uri="{FF2B5EF4-FFF2-40B4-BE49-F238E27FC236}">
                <a16:creationId xmlns:a16="http://schemas.microsoft.com/office/drawing/2014/main" id="{679E8608-4B1D-4040-98D9-863C35FBD356}"/>
              </a:ext>
            </a:extLst>
          </p:cNvPr>
          <p:cNvSpPr/>
          <p:nvPr userDrawn="1"/>
        </p:nvSpPr>
        <p:spPr>
          <a:xfrm>
            <a:off x="1035449" y="6024116"/>
            <a:ext cx="269028" cy="269913"/>
          </a:xfrm>
          <a:custGeom>
            <a:avLst/>
            <a:gdLst/>
            <a:ahLst/>
            <a:cxnLst/>
            <a:rect l="l" t="t" r="r" b="b"/>
            <a:pathLst>
              <a:path w="269028" h="269017" extrusionOk="0">
                <a:moveTo>
                  <a:pt x="227837" y="93323"/>
                </a:moveTo>
                <a:lnTo>
                  <a:pt x="175704" y="93323"/>
                </a:lnTo>
                <a:lnTo>
                  <a:pt x="175704" y="41190"/>
                </a:lnTo>
                <a:cubicBezTo>
                  <a:pt x="175704" y="18436"/>
                  <a:pt x="157257" y="0"/>
                  <a:pt x="134514" y="0"/>
                </a:cubicBezTo>
                <a:cubicBezTo>
                  <a:pt x="111770" y="0"/>
                  <a:pt x="93323" y="18436"/>
                  <a:pt x="93323" y="41190"/>
                </a:cubicBezTo>
                <a:lnTo>
                  <a:pt x="93323" y="93323"/>
                </a:lnTo>
                <a:lnTo>
                  <a:pt x="41190" y="93323"/>
                </a:lnTo>
                <a:cubicBezTo>
                  <a:pt x="18446" y="93323"/>
                  <a:pt x="0" y="111759"/>
                  <a:pt x="0" y="134514"/>
                </a:cubicBezTo>
                <a:cubicBezTo>
                  <a:pt x="0" y="157268"/>
                  <a:pt x="18446" y="175704"/>
                  <a:pt x="41190" y="175704"/>
                </a:cubicBezTo>
                <a:lnTo>
                  <a:pt x="93323" y="175704"/>
                </a:lnTo>
                <a:lnTo>
                  <a:pt x="93323" y="227827"/>
                </a:lnTo>
                <a:cubicBezTo>
                  <a:pt x="93323" y="250581"/>
                  <a:pt x="111770" y="269017"/>
                  <a:pt x="134514" y="269017"/>
                </a:cubicBezTo>
                <a:cubicBezTo>
                  <a:pt x="157257" y="269017"/>
                  <a:pt x="175704" y="250581"/>
                  <a:pt x="175704" y="227827"/>
                </a:cubicBezTo>
                <a:lnTo>
                  <a:pt x="175704" y="175704"/>
                </a:lnTo>
                <a:lnTo>
                  <a:pt x="227837" y="175704"/>
                </a:lnTo>
                <a:cubicBezTo>
                  <a:pt x="250581" y="175704"/>
                  <a:pt x="269028" y="157268"/>
                  <a:pt x="269028" y="134514"/>
                </a:cubicBezTo>
                <a:cubicBezTo>
                  <a:pt x="269028" y="111759"/>
                  <a:pt x="250581" y="93323"/>
                  <a:pt x="227837" y="93323"/>
                </a:cubicBezTo>
                <a:close/>
              </a:path>
            </a:pathLst>
          </a:custGeom>
          <a:solidFill>
            <a:schemeClr val="accent2"/>
          </a:solidFill>
          <a:ln>
            <a:solidFill>
              <a:schemeClr val="bg1">
                <a:lumMod val="75000"/>
              </a:schemeClr>
            </a:solidFill>
          </a:ln>
        </p:spPr>
        <p:txBody>
          <a:bodyPr spcFirstLastPara="1" wrap="square" lIns="91533" tIns="45767" rIns="91533" bIns="45767"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TextBox 40">
            <a:extLst>
              <a:ext uri="{FF2B5EF4-FFF2-40B4-BE49-F238E27FC236}">
                <a16:creationId xmlns:a16="http://schemas.microsoft.com/office/drawing/2014/main" id="{60A80D99-9069-4588-88B1-CEE0DE893D97}"/>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4396940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slide" preserve="1" userDrawn="1">
  <p:cSld name="Title slide">
    <p:bg>
      <p:bgPr>
        <a:solidFill>
          <a:schemeClr val="bg1">
            <a:lumMod val="60000"/>
            <a:lumOff val="40000"/>
          </a:schemeClr>
        </a:solidFill>
        <a:effectLst/>
      </p:bgPr>
    </p:bg>
    <p:spTree>
      <p:nvGrpSpPr>
        <p:cNvPr id="1" name="Shape 8"/>
        <p:cNvGrpSpPr/>
        <p:nvPr/>
      </p:nvGrpSpPr>
      <p:grpSpPr>
        <a:xfrm>
          <a:off x="0" y="0"/>
          <a:ext cx="0" cy="0"/>
          <a:chOff x="0" y="0"/>
          <a:chExt cx="0" cy="0"/>
        </a:xfrm>
      </p:grpSpPr>
      <p:sp>
        <p:nvSpPr>
          <p:cNvPr id="2" name="Rectangle 1">
            <a:extLst>
              <a:ext uri="{FF2B5EF4-FFF2-40B4-BE49-F238E27FC236}">
                <a16:creationId xmlns:a16="http://schemas.microsoft.com/office/drawing/2014/main" id="{6452A164-8E52-4B2A-822E-00B7542127E8}"/>
              </a:ext>
            </a:extLst>
          </p:cNvPr>
          <p:cNvSpPr/>
          <p:nvPr userDrawn="1"/>
        </p:nvSpPr>
        <p:spPr>
          <a:xfrm>
            <a:off x="257578" y="211820"/>
            <a:ext cx="11690680" cy="6413884"/>
          </a:xfrm>
          <a:prstGeom prst="rect">
            <a:avLst/>
          </a:prstGeom>
          <a:solidFill>
            <a:schemeClr val="accent2"/>
          </a:solidFill>
          <a:ln>
            <a:solidFill>
              <a:schemeClr val="accent2"/>
            </a:solidFill>
          </a:ln>
          <a:effectLst>
            <a:glow rad="1270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vi-VN" sz="1867" b="0" i="0" u="none" strike="noStrike" kern="0" cap="none" spc="0" normalizeH="0" baseline="0" noProof="0">
              <a:ln>
                <a:noFill/>
              </a:ln>
              <a:solidFill>
                <a:srgbClr val="F7D538"/>
              </a:solidFill>
              <a:effectLst/>
              <a:uLnTx/>
              <a:uFillTx/>
              <a:latin typeface="Arial"/>
              <a:ea typeface="+mn-ea"/>
              <a:cs typeface="+mn-cs"/>
              <a:sym typeface="Arial"/>
            </a:endParaRPr>
          </a:p>
        </p:txBody>
      </p:sp>
      <p:sp>
        <p:nvSpPr>
          <p:cNvPr id="25" name="TextBox 24">
            <a:extLst>
              <a:ext uri="{FF2B5EF4-FFF2-40B4-BE49-F238E27FC236}">
                <a16:creationId xmlns:a16="http://schemas.microsoft.com/office/drawing/2014/main" id="{289FEB59-9F1B-409C-837D-E20FF8DA4D5B}"/>
              </a:ext>
            </a:extLst>
          </p:cNvPr>
          <p:cNvSpPr txBox="1"/>
          <p:nvPr userDrawn="1"/>
        </p:nvSpPr>
        <p:spPr>
          <a:xfrm>
            <a:off x="9651537" y="6415315"/>
            <a:ext cx="1605064" cy="215444"/>
          </a:xfrm>
          <a:prstGeom prst="rect">
            <a:avLst/>
          </a:prstGeom>
          <a:noFill/>
        </p:spPr>
        <p:txBody>
          <a:bodyPr wrap="square" rtlCol="0">
            <a:spAutoFit/>
          </a:bodyPr>
          <a:lstStyle/>
          <a:p>
            <a:r>
              <a:rPr lang="en-US" sz="800" dirty="0">
                <a:solidFill>
                  <a:schemeClr val="bg2"/>
                </a:solidFill>
              </a:rPr>
              <a:t>FeistyForwarders_0968120672</a:t>
            </a:r>
          </a:p>
        </p:txBody>
      </p:sp>
    </p:spTree>
    <p:extLst>
      <p:ext uri="{BB962C8B-B14F-4D97-AF65-F5344CB8AC3E}">
        <p14:creationId xmlns:p14="http://schemas.microsoft.com/office/powerpoint/2010/main" val="16956466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1F7B06EF-739C-484D-9386-5BD244BF7DC3}"/>
              </a:ext>
            </a:extLst>
          </p:cNvPr>
          <p:cNvSpPr>
            <a:spLocks noGrp="1"/>
          </p:cNvSpPr>
          <p:nvPr>
            <p:ph type="dt" sz="half" idx="10"/>
          </p:nvPr>
        </p:nvSpPr>
        <p:spPr/>
        <p:txBody>
          <a:bodyPr/>
          <a:lstStyle/>
          <a:p>
            <a:fld id="{C6EF2163-3C4C-4B55-A699-9178E85E8A42}" type="datetimeFigureOut">
              <a:rPr lang="vi-VN" smtClean="0"/>
              <a:t>13/09/2021</a:t>
            </a:fld>
            <a:endParaRPr lang="vi-VN"/>
          </a:p>
        </p:txBody>
      </p:sp>
      <p:sp>
        <p:nvSpPr>
          <p:cNvPr id="3" name="Chỗ dành sẵn cho Chân trang 2">
            <a:extLst>
              <a:ext uri="{FF2B5EF4-FFF2-40B4-BE49-F238E27FC236}">
                <a16:creationId xmlns:a16="http://schemas.microsoft.com/office/drawing/2014/main" id="{5A93A1AE-83DD-41E7-A254-EEB70267545C}"/>
              </a:ext>
            </a:extLst>
          </p:cNvPr>
          <p:cNvSpPr>
            <a:spLocks noGrp="1"/>
          </p:cNvSpPr>
          <p:nvPr>
            <p:ph type="ftr" sz="quarter" idx="11"/>
          </p:nvPr>
        </p:nvSpPr>
        <p:spPr/>
        <p:txBody>
          <a:bodyPr/>
          <a:lstStyle/>
          <a:p>
            <a:endParaRPr lang="vi-VN"/>
          </a:p>
        </p:txBody>
      </p:sp>
      <p:sp>
        <p:nvSpPr>
          <p:cNvPr id="4" name="Chỗ dành sẵn cho Số hiệu Bản chiếu 3">
            <a:extLst>
              <a:ext uri="{FF2B5EF4-FFF2-40B4-BE49-F238E27FC236}">
                <a16:creationId xmlns:a16="http://schemas.microsoft.com/office/drawing/2014/main" id="{75AAFE15-561C-43CD-870B-AFB7CBF950E9}"/>
              </a:ext>
            </a:extLst>
          </p:cNvPr>
          <p:cNvSpPr>
            <a:spLocks noGrp="1"/>
          </p:cNvSpPr>
          <p:nvPr>
            <p:ph type="sldNum" sz="quarter" idx="12"/>
          </p:nvPr>
        </p:nvSpPr>
        <p:spPr/>
        <p:txBody>
          <a:bodyPr/>
          <a:lstStyle/>
          <a:p>
            <a:fld id="{D9F4C694-AE86-47D3-9ECA-69B67159F27C}" type="slidenum">
              <a:rPr lang="vi-VN" smtClean="0"/>
              <a:t>‹#›</a:t>
            </a:fld>
            <a:endParaRPr lang="vi-VN"/>
          </a:p>
        </p:txBody>
      </p:sp>
    </p:spTree>
    <p:extLst>
      <p:ext uri="{BB962C8B-B14F-4D97-AF65-F5344CB8AC3E}">
        <p14:creationId xmlns:p14="http://schemas.microsoft.com/office/powerpoint/2010/main" val="119127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5C661-2F9E-4D47-AA12-CA27E6F2246B}" type="datetimeFigureOut">
              <a:rPr lang="en-US" smtClean="0"/>
              <a:t>9/13/21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220730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404762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9/13/21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929219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5C661-2F9E-4D47-AA12-CA27E6F2246B}" type="datetimeFigureOut">
              <a:rPr lang="en-US" smtClean="0"/>
              <a:t>9/13/21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EAEA-29A9-4D5C-8B29-01AA654CAA98}" type="slidenum">
              <a:rPr lang="en-US" smtClean="0"/>
              <a:t>‹#›</a:t>
            </a:fld>
            <a:endParaRPr lang="en-US"/>
          </a:p>
        </p:txBody>
      </p:sp>
    </p:spTree>
    <p:extLst>
      <p:ext uri="{BB962C8B-B14F-4D97-AF65-F5344CB8AC3E}">
        <p14:creationId xmlns:p14="http://schemas.microsoft.com/office/powerpoint/2010/main" val="15642487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3431963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54D79-588C-414F-9935-D85D26666345}" type="datetimeFigureOut">
              <a:rPr lang="zh-CN" altLang="en-US" smtClean="0"/>
              <a:t>2021/9/13</a:t>
            </a:fld>
            <a:endParaRPr lang="zh-CN"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EC328-9116-4993-92C0-623125586BFE}" type="slidenum">
              <a:rPr lang="zh-CN" altLang="en-US" smtClean="0"/>
              <a:t>‹#›</a:t>
            </a:fld>
            <a:endParaRPr lang="zh-CN" altLang="en-US"/>
          </a:p>
        </p:txBody>
      </p:sp>
      <p:pic>
        <p:nvPicPr>
          <p:cNvPr id="7" name="图片 7" descr="444"/>
          <p:cNvPicPr>
            <a:picLocks noChangeAspect="1"/>
          </p:cNvPicPr>
          <p:nvPr userDrawn="1"/>
        </p:nvPicPr>
        <p:blipFill>
          <a:blip r:embed="rId13"/>
          <a:stretch>
            <a:fillRect/>
          </a:stretch>
        </p:blipFill>
        <p:spPr>
          <a:xfrm>
            <a:off x="-8256" y="3810"/>
            <a:ext cx="12208511" cy="6851015"/>
          </a:xfrm>
          <a:prstGeom prst="rect">
            <a:avLst/>
          </a:prstGeom>
        </p:spPr>
      </p:pic>
    </p:spTree>
    <p:extLst>
      <p:ext uri="{BB962C8B-B14F-4D97-AF65-F5344CB8AC3E}">
        <p14:creationId xmlns:p14="http://schemas.microsoft.com/office/powerpoint/2010/main" val="2909715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A32C21-FD13-4697-ADCD-F9E33DDFF06F}" type="datetimeFigureOut">
              <a:rPr lang="vi-VN" smtClean="0"/>
              <a:t>13/09/2021</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5D699-091F-4322-9983-565B97A178FD}" type="slidenum">
              <a:rPr lang="vi-VN" smtClean="0"/>
              <a:t>‹#›</a:t>
            </a:fld>
            <a:endParaRPr lang="vi-VN"/>
          </a:p>
        </p:txBody>
      </p:sp>
    </p:spTree>
    <p:extLst>
      <p:ext uri="{BB962C8B-B14F-4D97-AF65-F5344CB8AC3E}">
        <p14:creationId xmlns:p14="http://schemas.microsoft.com/office/powerpoint/2010/main" val="39518967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9/13/21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7958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DADCA-9B9E-4963-A957-D2FD6D7D638D}" type="datetimeFigureOut">
              <a:rPr lang="en-US" smtClean="0"/>
              <a:t>9/13/21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6355ED-D271-4885-A6A3-3712DE212336}" type="slidenum">
              <a:rPr lang="en-US" smtClean="0"/>
              <a:t>‹#›</a:t>
            </a:fld>
            <a:endParaRPr lang="en-US"/>
          </a:p>
        </p:txBody>
      </p:sp>
    </p:spTree>
    <p:extLst>
      <p:ext uri="{BB962C8B-B14F-4D97-AF65-F5344CB8AC3E}">
        <p14:creationId xmlns:p14="http://schemas.microsoft.com/office/powerpoint/2010/main" val="46545155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471421434"/>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8" Type="http://schemas.openxmlformats.org/officeDocument/2006/relationships/image" Target="../media/image14.gif"/><Relationship Id="rId13" Type="http://schemas.openxmlformats.org/officeDocument/2006/relationships/slide" Target="slide4.xml"/><Relationship Id="rId3" Type="http://schemas.openxmlformats.org/officeDocument/2006/relationships/slideLayout" Target="../slideLayouts/slideLayout35.xml"/><Relationship Id="rId7" Type="http://schemas.openxmlformats.org/officeDocument/2006/relationships/image" Target="../media/image13.gif"/><Relationship Id="rId12" Type="http://schemas.openxmlformats.org/officeDocument/2006/relationships/slide" Target="slide3.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2.png"/><Relationship Id="rId11" Type="http://schemas.openxmlformats.org/officeDocument/2006/relationships/slide" Target="slide6.xml"/><Relationship Id="rId5" Type="http://schemas.openxmlformats.org/officeDocument/2006/relationships/slide" Target="slide5.xml"/><Relationship Id="rId15" Type="http://schemas.microsoft.com/office/2007/relationships/hdphoto" Target="../media/hdphoto1.wdp"/><Relationship Id="rId10" Type="http://schemas.openxmlformats.org/officeDocument/2006/relationships/image" Target="../media/image16.gif"/><Relationship Id="rId4" Type="http://schemas.openxmlformats.org/officeDocument/2006/relationships/image" Target="../media/image11.PNG"/><Relationship Id="rId9" Type="http://schemas.openxmlformats.org/officeDocument/2006/relationships/image" Target="../media/image15.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audio" Target="../media/audio3.wav"/></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33.png"/><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1.xml"/><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slide" Target="slide2.xml"/><Relationship Id="rId5" Type="http://schemas.openxmlformats.org/officeDocument/2006/relationships/image" Target="../media/image18.jpg"/><Relationship Id="rId4" Type="http://schemas.openxmlformats.org/officeDocument/2006/relationships/audio" Target="../media/audio1.wav"/></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slide" Target="slide2.xml"/><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slide" Target="slide2.xml"/><Relationship Id="rId4" Type="http://schemas.openxmlformats.org/officeDocument/2006/relationships/image" Target="../media/image18.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5.png"/><Relationship Id="rId5" Type="http://schemas.openxmlformats.org/officeDocument/2006/relationships/slide" Target="slide2.xml"/><Relationship Id="rId4"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543825" y="4230988"/>
            <a:ext cx="3773430" cy="2705180"/>
          </a:xfrm>
          <a:prstGeom prst="rect">
            <a:avLst/>
          </a:prstGeom>
        </p:spPr>
      </p:pic>
      <p:pic>
        <p:nvPicPr>
          <p:cNvPr id="5" name="55">
            <a:extLst>
              <a:ext uri="{FF2B5EF4-FFF2-40B4-BE49-F238E27FC236}">
                <a16:creationId xmlns:a16="http://schemas.microsoft.com/office/drawing/2014/main"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3993" y="-250353"/>
            <a:ext cx="9803219" cy="3679353"/>
          </a:xfrm>
          <a:prstGeom prst="rect">
            <a:avLst/>
          </a:prstGeom>
        </p:spPr>
      </p:pic>
      <p:grpSp>
        <p:nvGrpSpPr>
          <p:cNvPr id="7" name="57">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8"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6" name="Rectangle 5">
            <a:extLst>
              <a:ext uri="{FF2B5EF4-FFF2-40B4-BE49-F238E27FC236}">
                <a16:creationId xmlns:a16="http://schemas.microsoft.com/office/drawing/2014/main" id="{3F90713A-6815-4BD0-86DE-AFB7213DCC70}"/>
              </a:ext>
            </a:extLst>
          </p:cNvPr>
          <p:cNvSpPr/>
          <p:nvPr/>
        </p:nvSpPr>
        <p:spPr>
          <a:xfrm>
            <a:off x="2564906" y="895347"/>
            <a:ext cx="7276351"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Tự</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nhiên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xã</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hội</a:t>
            </a:r>
            <a:endPar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endParaRPr>
          </a:p>
        </p:txBody>
      </p:sp>
    </p:spTree>
    <p:extLst>
      <p:ext uri="{BB962C8B-B14F-4D97-AF65-F5344CB8AC3E}">
        <p14:creationId xmlns:p14="http://schemas.microsoft.com/office/powerpoint/2010/main" val="427653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5000840" y="178053"/>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2133664" y="3314320"/>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9"/>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lang="en-US" altLang="zh-CN" sz="5400" dirty="0" err="1">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mở</a:t>
              </a:r>
              <a:r>
                <a:rPr lang="en-US" altLang="zh-CN" sz="5400" dirty="0">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lang="en-US" altLang="zh-CN" sz="5400" dirty="0" err="1">
                  <a:solidFill>
                    <a:prstClr val="white"/>
                  </a:solidFill>
                  <a:effectLst>
                    <a:outerShdw blurRad="38100" dist="38100" dir="2700000" algn="tl">
                      <a:srgbClr val="000000">
                        <a:alpha val="43137"/>
                      </a:srgbClr>
                    </a:outerShdw>
                  </a:effectLst>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đầu</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E6320-C42F-4119-8357-76512A53C8F9}"/>
              </a:ext>
            </a:extLst>
          </p:cNvPr>
          <p:cNvSpPr>
            <a:spLocks noGrp="1"/>
          </p:cNvSpPr>
          <p:nvPr>
            <p:ph type="title"/>
          </p:nvPr>
        </p:nvSpPr>
        <p:spPr>
          <a:xfrm>
            <a:off x="419100" y="395176"/>
            <a:ext cx="11353800" cy="1325563"/>
          </a:xfrm>
        </p:spPr>
        <p:txBody>
          <a:bodyPr/>
          <a:lstStyle/>
          <a:p>
            <a:pPr algn="ctr"/>
            <a:r>
              <a:rPr lang="en-US" dirty="0" err="1">
                <a:highlight>
                  <a:srgbClr val="FFFF00"/>
                </a:highlight>
                <a:latin typeface="+mn-lt"/>
                <a:ea typeface="Arial-Rounded" panose="020B0500000000000000" pitchFamily="34" charset="0"/>
                <a:cs typeface="Arial-Rounded" panose="020B0500000000000000" pitchFamily="34" charset="0"/>
              </a:rPr>
              <a:t>Kể</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tên</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công</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việc</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hoặc</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nghề</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nghiệp</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của</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người</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lớn</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mà</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em</a:t>
            </a:r>
            <a:r>
              <a:rPr lang="en-US" dirty="0">
                <a:highlight>
                  <a:srgbClr val="FFFF00"/>
                </a:highlight>
                <a:latin typeface="+mn-lt"/>
                <a:ea typeface="Arial-Rounded" panose="020B0500000000000000" pitchFamily="34" charset="0"/>
                <a:cs typeface="Arial-Rounded" panose="020B0500000000000000" pitchFamily="34" charset="0"/>
              </a:rPr>
              <a:t> </a:t>
            </a:r>
            <a:r>
              <a:rPr lang="en-US" dirty="0" err="1">
                <a:highlight>
                  <a:srgbClr val="FFFF00"/>
                </a:highlight>
                <a:latin typeface="+mn-lt"/>
                <a:ea typeface="Arial-Rounded" panose="020B0500000000000000" pitchFamily="34" charset="0"/>
                <a:cs typeface="Arial-Rounded" panose="020B0500000000000000" pitchFamily="34" charset="0"/>
              </a:rPr>
              <a:t>biết</a:t>
            </a:r>
            <a:endParaRPr lang="en-US" dirty="0">
              <a:highlight>
                <a:srgbClr val="FFFF00"/>
              </a:highlight>
              <a:latin typeface="+mn-lt"/>
              <a:ea typeface="Arial-Rounded" panose="020B0500000000000000" pitchFamily="34" charset="0"/>
              <a:cs typeface="Arial-Rounded" panose="020B0500000000000000" pitchFamily="34" charset="0"/>
            </a:endParaRPr>
          </a:p>
        </p:txBody>
      </p:sp>
      <p:sp>
        <p:nvSpPr>
          <p:cNvPr id="7" name="Rectangle: Rounded Corners 6">
            <a:extLst>
              <a:ext uri="{FF2B5EF4-FFF2-40B4-BE49-F238E27FC236}">
                <a16:creationId xmlns:a16="http://schemas.microsoft.com/office/drawing/2014/main" id="{D81FFC26-229B-4D75-861A-BAF743EAC6DD}"/>
              </a:ext>
            </a:extLst>
          </p:cNvPr>
          <p:cNvSpPr/>
          <p:nvPr/>
        </p:nvSpPr>
        <p:spPr>
          <a:xfrm>
            <a:off x="4447954" y="2035397"/>
            <a:ext cx="3296092" cy="462058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Giáo</a:t>
            </a:r>
            <a:r>
              <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viên</a:t>
            </a:r>
            <a:endPar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4000" baseline="0" dirty="0" err="1">
                <a:solidFill>
                  <a:prstClr val="white"/>
                </a:solidFill>
                <a:latin typeface="Calibri" panose="020F0502020204030204"/>
                <a:ea typeface="Arial-Rounded" panose="020B0500000000000000" pitchFamily="34" charset="0"/>
                <a:cs typeface="Arial-Rounded" panose="020B0500000000000000" pitchFamily="34" charset="0"/>
              </a:rPr>
              <a:t>Bác</a:t>
            </a:r>
            <a:r>
              <a:rPr lang="en-US" sz="4000" dirty="0">
                <a:solidFill>
                  <a:prstClr val="white"/>
                </a:solidFill>
                <a:latin typeface="Calibri" panose="020F0502020204030204"/>
                <a:ea typeface="Arial-Rounded" panose="020B0500000000000000" pitchFamily="34" charset="0"/>
                <a:cs typeface="Arial-Rounded" panose="020B0500000000000000" pitchFamily="34" charset="0"/>
              </a:rPr>
              <a:t> </a:t>
            </a:r>
            <a:r>
              <a:rPr lang="en-US" sz="4000" dirty="0" err="1">
                <a:solidFill>
                  <a:prstClr val="white"/>
                </a:solidFill>
                <a:latin typeface="Calibri" panose="020F0502020204030204"/>
                <a:ea typeface="Arial-Rounded" panose="020B0500000000000000" pitchFamily="34" charset="0"/>
                <a:cs typeface="Arial-Rounded" panose="020B0500000000000000" pitchFamily="34" charset="0"/>
              </a:rPr>
              <a:t>sĩ</a:t>
            </a:r>
            <a:endParaRPr lang="en-US" sz="4000" dirty="0">
              <a:solidFill>
                <a:prstClr val="white"/>
              </a:solidFill>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Công</a:t>
            </a:r>
            <a:r>
              <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nhân</a:t>
            </a:r>
            <a:endPar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4000" baseline="0" dirty="0" err="1">
                <a:solidFill>
                  <a:prstClr val="white"/>
                </a:solidFill>
                <a:latin typeface="Calibri" panose="020F0502020204030204"/>
                <a:ea typeface="Arial-Rounded" panose="020B0500000000000000" pitchFamily="34" charset="0"/>
                <a:cs typeface="Arial-Rounded" panose="020B0500000000000000" pitchFamily="34" charset="0"/>
              </a:rPr>
              <a:t>Nông</a:t>
            </a:r>
            <a:r>
              <a:rPr lang="en-US" sz="4000" dirty="0">
                <a:solidFill>
                  <a:prstClr val="white"/>
                </a:solidFill>
                <a:latin typeface="Calibri" panose="020F0502020204030204"/>
                <a:ea typeface="Arial-Rounded" panose="020B0500000000000000" pitchFamily="34" charset="0"/>
                <a:cs typeface="Arial-Rounded" panose="020B0500000000000000" pitchFamily="34" charset="0"/>
              </a:rPr>
              <a:t> </a:t>
            </a:r>
            <a:r>
              <a:rPr lang="en-US" sz="4000" dirty="0" err="1">
                <a:solidFill>
                  <a:prstClr val="white"/>
                </a:solidFill>
                <a:latin typeface="Calibri" panose="020F0502020204030204"/>
                <a:ea typeface="Arial-Rounded" panose="020B0500000000000000" pitchFamily="34" charset="0"/>
                <a:cs typeface="Arial-Rounded" panose="020B0500000000000000" pitchFamily="34" charset="0"/>
              </a:rPr>
              <a:t>dân</a:t>
            </a:r>
            <a:endParaRPr lang="en-US" sz="4000" dirty="0">
              <a:solidFill>
                <a:prstClr val="white"/>
              </a:solidFill>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Kĩ</a:t>
            </a:r>
            <a:r>
              <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sư</a:t>
            </a:r>
            <a:endParaRPr kumimoji="0" lang="en-US" sz="4000" b="0" i="0" u="none" strike="noStrike" kern="1200" cap="none" spc="0" normalizeH="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lang="en-US" sz="4000" baseline="0" dirty="0">
                <a:solidFill>
                  <a:prstClr val="white"/>
                </a:solidFill>
                <a:latin typeface="Calibri" panose="020F0502020204030204"/>
                <a:ea typeface="Arial-Rounded" panose="020B0500000000000000" pitchFamily="34" charset="0"/>
                <a:cs typeface="Arial-Rounded" panose="020B0500000000000000" pitchFamily="34" charset="0"/>
              </a:rPr>
              <a:t>Ca</a:t>
            </a:r>
            <a:r>
              <a:rPr lang="en-US" sz="4000" dirty="0">
                <a:solidFill>
                  <a:prstClr val="white"/>
                </a:solidFill>
                <a:latin typeface="Calibri" panose="020F0502020204030204"/>
                <a:ea typeface="Arial-Rounded" panose="020B0500000000000000" pitchFamily="34" charset="0"/>
                <a:cs typeface="Arial-Rounded" panose="020B0500000000000000" pitchFamily="34" charset="0"/>
              </a:rPr>
              <a:t> </a:t>
            </a:r>
            <a:r>
              <a:rPr lang="en-US" sz="4000" dirty="0" err="1">
                <a:solidFill>
                  <a:prstClr val="white"/>
                </a:solidFill>
                <a:latin typeface="Calibri" panose="020F0502020204030204"/>
                <a:ea typeface="Arial-Rounded" panose="020B0500000000000000" pitchFamily="34" charset="0"/>
                <a:cs typeface="Arial-Rounded" panose="020B0500000000000000" pitchFamily="34" charset="0"/>
              </a:rPr>
              <a:t>sỹ</a:t>
            </a:r>
            <a:endParaRPr lang="en-US" sz="4000" dirty="0">
              <a:solidFill>
                <a:prstClr val="white"/>
              </a:solidFill>
              <a:latin typeface="Calibri" panose="020F0502020204030204"/>
              <a:ea typeface="Arial-Rounded" panose="020B0500000000000000" pitchFamily="34" charset="0"/>
              <a:cs typeface="Arial-Rounded" panose="020B0500000000000000" pitchFamily="34" charset="0"/>
            </a:endParaRPr>
          </a:p>
          <a:p>
            <a:pPr marL="457200" marR="0" lvl="0" indent="-457200" algn="just" defTabSz="914400" rtl="0" eaLnBrk="1" fontAlgn="auto" latinLnBrk="0" hangingPunct="1">
              <a:lnSpc>
                <a:spcPct val="100000"/>
              </a:lnSpc>
              <a:spcBef>
                <a:spcPts val="0"/>
              </a:spcBef>
              <a:spcAft>
                <a:spcPts val="0"/>
              </a:spcAft>
              <a:buClrTx/>
              <a:buSzTx/>
              <a:buFontTx/>
              <a:buChar char="-"/>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96274123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2073699" y="2129484"/>
            <a:ext cx="8736458" cy="2055304"/>
            <a:chOff x="7019" y="5598"/>
            <a:chExt cx="6358" cy="1378"/>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19" y="5598"/>
              <a:ext cx="6260" cy="619"/>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khám</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phá</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301979657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4C7AA9-99B2-4DCE-BC24-190891513970}"/>
              </a:ext>
            </a:extLst>
          </p:cNvPr>
          <p:cNvSpPr/>
          <p:nvPr/>
        </p:nvSpPr>
        <p:spPr>
          <a:xfrm>
            <a:off x="203200" y="248356"/>
            <a:ext cx="11717867" cy="92568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1.Tìm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hiểu</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nghiệp</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của</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người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lớn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trong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đình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em</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3477BF2-46ED-41A5-B69B-D8FDE2D1BCFD}"/>
              </a:ext>
            </a:extLst>
          </p:cNvPr>
          <p:cNvPicPr>
            <a:picLocks noChangeAspect="1"/>
          </p:cNvPicPr>
          <p:nvPr/>
        </p:nvPicPr>
        <p:blipFill>
          <a:blip r:embed="rId3"/>
          <a:stretch>
            <a:fillRect/>
          </a:stretch>
        </p:blipFill>
        <p:spPr>
          <a:xfrm>
            <a:off x="2307487" y="1461201"/>
            <a:ext cx="7258050" cy="4467225"/>
          </a:xfrm>
          <a:prstGeom prst="rect">
            <a:avLst/>
          </a:prstGeom>
        </p:spPr>
      </p:pic>
      <p:sp>
        <p:nvSpPr>
          <p:cNvPr id="14" name="Thought Bubble: Cloud 13">
            <a:extLst>
              <a:ext uri="{FF2B5EF4-FFF2-40B4-BE49-F238E27FC236}">
                <a16:creationId xmlns:a16="http://schemas.microsoft.com/office/drawing/2014/main" id="{5D3DF798-37B0-4276-A5C5-0BB66043E190}"/>
              </a:ext>
            </a:extLst>
          </p:cNvPr>
          <p:cNvSpPr/>
          <p:nvPr/>
        </p:nvSpPr>
        <p:spPr>
          <a:xfrm>
            <a:off x="-191386" y="1461200"/>
            <a:ext cx="2583712" cy="2100707"/>
          </a:xfrm>
          <a:prstGeom prst="cloudCallout">
            <a:avLst>
              <a:gd name="adj1" fmla="val 79707"/>
              <a:gd name="adj2" fmla="val 680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Bố</a:t>
            </a:r>
            <a:r>
              <a:rPr lang="en-US" sz="3200" dirty="0"/>
              <a:t> </a:t>
            </a:r>
            <a:r>
              <a:rPr lang="en-US" sz="3200" dirty="0" err="1"/>
              <a:t>mẹ</a:t>
            </a:r>
            <a:r>
              <a:rPr lang="en-US" sz="3200" dirty="0"/>
              <a:t> </a:t>
            </a:r>
            <a:r>
              <a:rPr lang="en-US" sz="3200" dirty="0" err="1"/>
              <a:t>em</a:t>
            </a:r>
            <a:r>
              <a:rPr lang="en-US" sz="3200" dirty="0"/>
              <a:t> </a:t>
            </a:r>
            <a:r>
              <a:rPr lang="en-US" sz="3200" dirty="0" err="1"/>
              <a:t>làm</a:t>
            </a:r>
            <a:r>
              <a:rPr lang="en-US" sz="3200" dirty="0"/>
              <a:t> </a:t>
            </a:r>
            <a:r>
              <a:rPr lang="en-US" sz="3200" dirty="0" err="1"/>
              <a:t>nghề</a:t>
            </a:r>
            <a:r>
              <a:rPr lang="en-US" sz="3200" dirty="0"/>
              <a:t> </a:t>
            </a:r>
            <a:r>
              <a:rPr lang="en-US" sz="3200" dirty="0" err="1"/>
              <a:t>gì</a:t>
            </a:r>
            <a:r>
              <a:rPr lang="en-US" sz="3200" dirty="0"/>
              <a:t>?</a:t>
            </a:r>
          </a:p>
        </p:txBody>
      </p:sp>
      <p:sp>
        <p:nvSpPr>
          <p:cNvPr id="15" name="Thought Bubble: Cloud 14">
            <a:extLst>
              <a:ext uri="{FF2B5EF4-FFF2-40B4-BE49-F238E27FC236}">
                <a16:creationId xmlns:a16="http://schemas.microsoft.com/office/drawing/2014/main" id="{21376638-266D-4F4A-A9C0-3BD7FA8B4AC9}"/>
              </a:ext>
            </a:extLst>
          </p:cNvPr>
          <p:cNvSpPr/>
          <p:nvPr/>
        </p:nvSpPr>
        <p:spPr>
          <a:xfrm>
            <a:off x="9497358" y="1174044"/>
            <a:ext cx="3191445" cy="2981054"/>
          </a:xfrm>
          <a:prstGeom prst="cloudCallout">
            <a:avLst>
              <a:gd name="adj1" fmla="val -80508"/>
              <a:gd name="adj2" fmla="val 82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t>Nghề</a:t>
            </a:r>
            <a:r>
              <a:rPr lang="en-US" sz="3200" dirty="0"/>
              <a:t> </a:t>
            </a:r>
            <a:r>
              <a:rPr lang="en-US" sz="3200" dirty="0" err="1"/>
              <a:t>đó</a:t>
            </a:r>
            <a:r>
              <a:rPr lang="en-US" sz="3200" dirty="0"/>
              <a:t> </a:t>
            </a:r>
            <a:r>
              <a:rPr lang="en-US" sz="3200" err="1"/>
              <a:t>có</a:t>
            </a:r>
            <a:r>
              <a:rPr lang="en-US" sz="3200"/>
              <a:t> lợi ích </a:t>
            </a:r>
            <a:r>
              <a:rPr lang="en-US" sz="3200" dirty="0" err="1"/>
              <a:t>gì</a:t>
            </a:r>
            <a:r>
              <a:rPr lang="en-US" sz="3200" dirty="0"/>
              <a:t> </a:t>
            </a:r>
            <a:r>
              <a:rPr lang="en-US" sz="3200" dirty="0" err="1"/>
              <a:t>cho</a:t>
            </a:r>
            <a:r>
              <a:rPr lang="en-US" sz="3200" dirty="0"/>
              <a:t> </a:t>
            </a:r>
            <a:r>
              <a:rPr lang="en-US" sz="3200" dirty="0" err="1"/>
              <a:t>xã</a:t>
            </a:r>
            <a:r>
              <a:rPr lang="en-US" sz="3200" dirty="0"/>
              <a:t> </a:t>
            </a:r>
            <a:r>
              <a:rPr lang="en-US" sz="3200" dirty="0" err="1"/>
              <a:t>hội</a:t>
            </a:r>
            <a:r>
              <a:rPr lang="en-US" sz="3200" dirty="0"/>
              <a:t>?</a:t>
            </a:r>
          </a:p>
        </p:txBody>
      </p:sp>
    </p:spTree>
    <p:extLst>
      <p:ext uri="{BB962C8B-B14F-4D97-AF65-F5344CB8AC3E}">
        <p14:creationId xmlns:p14="http://schemas.microsoft.com/office/powerpoint/2010/main" val="285849462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3823A70-C5BC-4B30-975C-5C11C83D92FD}"/>
              </a:ext>
            </a:extLst>
          </p:cNvPr>
          <p:cNvSpPr txBox="1"/>
          <p:nvPr/>
        </p:nvSpPr>
        <p:spPr>
          <a:xfrm>
            <a:off x="2088435" y="466231"/>
            <a:ext cx="8347157"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a:ln>
                  <a:noFill/>
                </a:ln>
                <a:solidFill>
                  <a:srgbClr val="B2DEEE">
                    <a:lumMod val="50000"/>
                  </a:srgbClr>
                </a:solidFill>
                <a:effectLst/>
                <a:uLnTx/>
                <a:uFillTx/>
                <a:latin typeface="Arial"/>
                <a:ea typeface="+mn-ea"/>
                <a:cs typeface="+mn-cs"/>
              </a:rPr>
              <a:t>Thảo luận nhóm</a:t>
            </a:r>
            <a:endParaRPr kumimoji="0" lang="vi-VN" sz="8800" b="0" i="0" u="none" strike="noStrike" kern="1200" cap="none" spc="0" normalizeH="0" baseline="0" noProof="0">
              <a:ln>
                <a:noFill/>
              </a:ln>
              <a:solidFill>
                <a:srgbClr val="B2DEEE">
                  <a:lumMod val="50000"/>
                </a:srgbClr>
              </a:solidFill>
              <a:effectLst/>
              <a:uLnTx/>
              <a:uFillTx/>
              <a:latin typeface="Arial"/>
              <a:ea typeface="+mn-ea"/>
              <a:cs typeface="+mn-cs"/>
            </a:endParaRPr>
          </a:p>
        </p:txBody>
      </p:sp>
      <p:sp>
        <p:nvSpPr>
          <p:cNvPr id="12" name="TextBox 11">
            <a:extLst>
              <a:ext uri="{FF2B5EF4-FFF2-40B4-BE49-F238E27FC236}">
                <a16:creationId xmlns:a16="http://schemas.microsoft.com/office/drawing/2014/main" id="{FB3D80E7-2714-401F-A1D6-8ABB0792A024}"/>
              </a:ext>
            </a:extLst>
          </p:cNvPr>
          <p:cNvSpPr txBox="1"/>
          <p:nvPr/>
        </p:nvSpPr>
        <p:spPr>
          <a:xfrm>
            <a:off x="1674385" y="1976243"/>
            <a:ext cx="9901795" cy="4437818"/>
          </a:xfrm>
          <a:prstGeom prst="rect">
            <a:avLst/>
          </a:prstGeom>
          <a:noFill/>
        </p:spPr>
        <p:txBody>
          <a:bodyPr wrap="square" rtlCol="0">
            <a:spAutoFit/>
          </a:bodyPr>
          <a:lstStyle/>
          <a:p>
            <a:pPr>
              <a:lnSpc>
                <a:spcPct val="120000"/>
              </a:lnSpc>
              <a:spcAft>
                <a:spcPts val="80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Bố, mẹ, … làm công việc hay nghề nghiệp gì? </a:t>
            </a:r>
            <a:endParaRPr lang="vi-VN" sz="4400">
              <a:latin typeface="Times New Roman" panose="02020603050405020304" pitchFamily="18" charset="0"/>
              <a:ea typeface="Arial" panose="020B0604020202020204" pitchFamily="34" charset="0"/>
              <a:cs typeface="Times New Roman" panose="02020603050405020304" pitchFamily="18" charset="0"/>
            </a:endParaRPr>
          </a:p>
          <a:p>
            <a:pPr>
              <a:lnSpc>
                <a:spcPct val="120000"/>
              </a:lnSpc>
              <a:spcAft>
                <a:spcPts val="80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 Công việc hoặc nghề nghiệp đó mang lại lợi ích gì?</a:t>
            </a:r>
            <a:endParaRPr lang="vi-VN" sz="4400">
              <a:latin typeface="Times New Roman" panose="02020603050405020304" pitchFamily="18" charset="0"/>
              <a:ea typeface="Arial" panose="020B0604020202020204" pitchFamily="34" charset="0"/>
              <a:cs typeface="Times New Roman" panose="02020603050405020304" pitchFamily="18"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000000"/>
              </a:solidFill>
              <a:effectLst/>
              <a:uLnTx/>
              <a:uFillTx/>
              <a:latin typeface="Arial"/>
            </a:endParaRPr>
          </a:p>
        </p:txBody>
      </p:sp>
      <p:pic>
        <p:nvPicPr>
          <p:cNvPr id="13" name="Picture 2" descr="Happy cute boy study with smile Premium Vector">
            <a:extLst>
              <a:ext uri="{FF2B5EF4-FFF2-40B4-BE49-F238E27FC236}">
                <a16:creationId xmlns:a16="http://schemas.microsoft.com/office/drawing/2014/main" id="{1F4A00D4-EA6D-481A-97CD-A38314E8A0F2}"/>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781" y="4517869"/>
            <a:ext cx="2458992" cy="24589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01815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ACA98E-81CA-459D-8076-58E0AD53D085}"/>
              </a:ext>
            </a:extLst>
          </p:cNvPr>
          <p:cNvSpPr/>
          <p:nvPr/>
        </p:nvSpPr>
        <p:spPr>
          <a:xfrm>
            <a:off x="124178" y="169333"/>
            <a:ext cx="11114436" cy="102151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2</a:t>
            </a:r>
            <a:r>
              <a:rPr kumimoji="0" lang="en-US" sz="3200" b="0" i="0" u="none" strike="noStrike" kern="1200" cap="none" spc="0" normalizeH="0" baseline="0" noProof="0">
                <a:ln>
                  <a:noFill/>
                </a:ln>
                <a:solidFill>
                  <a:prstClr val="white"/>
                </a:solidFill>
                <a:effectLst/>
                <a:uLnTx/>
                <a:uFillTx/>
                <a:latin typeface="Calibri"/>
                <a:ea typeface="+mn-ea"/>
                <a:cs typeface="+mn-cs"/>
              </a:rPr>
              <a:t>. Chỉ</a:t>
            </a:r>
            <a:r>
              <a:rPr kumimoji="0" lang="en-US" sz="3200" b="0" i="0" u="none" strike="noStrike" kern="1200" cap="none" spc="0" normalizeH="0" noProof="0">
                <a:ln>
                  <a:noFill/>
                </a:ln>
                <a:solidFill>
                  <a:prstClr val="white"/>
                </a:solidFill>
                <a:effectLst/>
                <a:uLnTx/>
                <a:uFillTx/>
                <a:latin typeface="Calibri"/>
                <a:ea typeface="+mn-ea"/>
                <a:cs typeface="+mn-cs"/>
              </a:rPr>
              <a:t> và nói </a:t>
            </a:r>
            <a:r>
              <a:rPr kumimoji="0" lang="en-US" sz="3200" b="0" i="0" u="none" strike="noStrike" kern="1200" cap="none" spc="0" normalizeH="0" noProof="0" dirty="0" err="1">
                <a:ln>
                  <a:noFill/>
                </a:ln>
                <a:solidFill>
                  <a:prstClr val="white"/>
                </a:solidFill>
                <a:effectLst/>
                <a:uLnTx/>
                <a:uFillTx/>
                <a:latin typeface="Calibri"/>
                <a:ea typeface="+mn-ea"/>
                <a:cs typeface="+mn-cs"/>
              </a:rPr>
              <a:t>về</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công</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việc</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hoặc</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nghề</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nghiệp</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của</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những</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người</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trong</a:t>
            </a:r>
            <a:r>
              <a:rPr kumimoji="0" lang="en-US" sz="3200" b="0" i="0" u="none" strike="noStrike" kern="1200" cap="none" spc="0" normalizeH="0" noProof="0" dirty="0">
                <a:ln>
                  <a:noFill/>
                </a:ln>
                <a:solidFill>
                  <a:prstClr val="white"/>
                </a:solidFill>
                <a:effectLst/>
                <a:uLnTx/>
                <a:uFillTx/>
                <a:latin typeface="Calibri"/>
                <a:ea typeface="+mn-ea"/>
                <a:cs typeface="+mn-cs"/>
              </a:rPr>
              <a:t> </a:t>
            </a:r>
            <a:r>
              <a:rPr kumimoji="0" lang="en-US" sz="3200" b="0" i="0" u="none" strike="noStrike" kern="1200" cap="none" spc="0" normalizeH="0" noProof="0" dirty="0" err="1">
                <a:ln>
                  <a:noFill/>
                </a:ln>
                <a:solidFill>
                  <a:prstClr val="white"/>
                </a:solidFill>
                <a:effectLst/>
                <a:uLnTx/>
                <a:uFillTx/>
                <a:latin typeface="Calibri"/>
                <a:ea typeface="+mn-ea"/>
                <a:cs typeface="+mn-cs"/>
              </a:rPr>
              <a:t>hình</a:t>
            </a:r>
            <a:r>
              <a:rPr kumimoji="0" lang="en-US" sz="3200" b="0" i="0" u="none" strike="noStrike" kern="1200" cap="none" spc="0" normalizeH="0" noProof="0" dirty="0">
                <a:ln>
                  <a:noFill/>
                </a:ln>
                <a:solidFill>
                  <a:prstClr val="white"/>
                </a:solidFill>
                <a:effectLst/>
                <a:uLnTx/>
                <a:uFillTx/>
                <a:latin typeface="Calibri"/>
                <a:ea typeface="+mn-ea"/>
                <a:cs typeface="+mn-cs"/>
              </a:rPr>
              <a:t>?</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97E6AD90-8E27-42D0-8963-30C373BF5C66}"/>
              </a:ext>
            </a:extLst>
          </p:cNvPr>
          <p:cNvPicPr>
            <a:picLocks noChangeAspect="1"/>
          </p:cNvPicPr>
          <p:nvPr/>
        </p:nvPicPr>
        <p:blipFill>
          <a:blip r:embed="rId3"/>
          <a:stretch>
            <a:fillRect/>
          </a:stretch>
        </p:blipFill>
        <p:spPr>
          <a:xfrm>
            <a:off x="2600325" y="1448908"/>
            <a:ext cx="6991350" cy="3067050"/>
          </a:xfrm>
          <a:prstGeom prst="rect">
            <a:avLst/>
          </a:prstGeom>
        </p:spPr>
      </p:pic>
      <p:sp>
        <p:nvSpPr>
          <p:cNvPr id="10" name="Rectangle 9">
            <a:extLst>
              <a:ext uri="{FF2B5EF4-FFF2-40B4-BE49-F238E27FC236}">
                <a16:creationId xmlns:a16="http://schemas.microsoft.com/office/drawing/2014/main" id="{881D52B8-A7A4-425A-B4A2-B4EF7A769C86}"/>
              </a:ext>
            </a:extLst>
          </p:cNvPr>
          <p:cNvSpPr/>
          <p:nvPr/>
        </p:nvSpPr>
        <p:spPr>
          <a:xfrm>
            <a:off x="3327990" y="4646428"/>
            <a:ext cx="1637414"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Ngư</a:t>
            </a:r>
            <a:r>
              <a:rPr lang="en-US" sz="3200" dirty="0"/>
              <a:t> </a:t>
            </a:r>
            <a:r>
              <a:rPr lang="en-US" sz="3200" dirty="0" err="1"/>
              <a:t>dân</a:t>
            </a:r>
            <a:endParaRPr lang="en-US" sz="3200" dirty="0"/>
          </a:p>
        </p:txBody>
      </p:sp>
      <p:sp>
        <p:nvSpPr>
          <p:cNvPr id="12" name="Rectangle 11">
            <a:extLst>
              <a:ext uri="{FF2B5EF4-FFF2-40B4-BE49-F238E27FC236}">
                <a16:creationId xmlns:a16="http://schemas.microsoft.com/office/drawing/2014/main" id="{4F07D3AF-B9AA-4F92-885D-CA364F3EDD29}"/>
              </a:ext>
            </a:extLst>
          </p:cNvPr>
          <p:cNvSpPr/>
          <p:nvPr/>
        </p:nvSpPr>
        <p:spPr>
          <a:xfrm>
            <a:off x="6507126" y="4646428"/>
            <a:ext cx="3084549"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Bộ</a:t>
            </a:r>
            <a:r>
              <a:rPr lang="en-US" sz="3200" dirty="0"/>
              <a:t> </a:t>
            </a:r>
            <a:r>
              <a:rPr lang="en-US" sz="3200" dirty="0" err="1"/>
              <a:t>đội</a:t>
            </a:r>
            <a:r>
              <a:rPr lang="en-US" sz="3200" dirty="0"/>
              <a:t> </a:t>
            </a:r>
            <a:r>
              <a:rPr lang="en-US" sz="3200" dirty="0" err="1"/>
              <a:t>hải</a:t>
            </a:r>
            <a:r>
              <a:rPr lang="en-US" sz="3200" dirty="0"/>
              <a:t> </a:t>
            </a:r>
            <a:r>
              <a:rPr lang="en-US" sz="3200" dirty="0" err="1"/>
              <a:t>quân</a:t>
            </a:r>
            <a:endParaRPr lang="en-US" sz="3200" dirty="0"/>
          </a:p>
        </p:txBody>
      </p:sp>
    </p:spTree>
    <p:extLst>
      <p:ext uri="{BB962C8B-B14F-4D97-AF65-F5344CB8AC3E}">
        <p14:creationId xmlns:p14="http://schemas.microsoft.com/office/powerpoint/2010/main" val="36515609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021EB3-1276-4518-9E82-F594E3C6B4F4}"/>
              </a:ext>
            </a:extLst>
          </p:cNvPr>
          <p:cNvPicPr>
            <a:picLocks noChangeAspect="1"/>
          </p:cNvPicPr>
          <p:nvPr/>
        </p:nvPicPr>
        <p:blipFill>
          <a:blip r:embed="rId3"/>
          <a:stretch>
            <a:fillRect/>
          </a:stretch>
        </p:blipFill>
        <p:spPr>
          <a:xfrm>
            <a:off x="2808325" y="106214"/>
            <a:ext cx="6362700" cy="5667375"/>
          </a:xfrm>
          <a:prstGeom prst="rect">
            <a:avLst/>
          </a:prstGeom>
        </p:spPr>
      </p:pic>
      <p:sp>
        <p:nvSpPr>
          <p:cNvPr id="4" name="Rectangle 3">
            <a:extLst>
              <a:ext uri="{FF2B5EF4-FFF2-40B4-BE49-F238E27FC236}">
                <a16:creationId xmlns:a16="http://schemas.microsoft.com/office/drawing/2014/main" id="{96148D65-259B-4D65-AC0A-ED33EF223192}"/>
              </a:ext>
            </a:extLst>
          </p:cNvPr>
          <p:cNvSpPr/>
          <p:nvPr/>
        </p:nvSpPr>
        <p:spPr>
          <a:xfrm>
            <a:off x="3020975" y="2573079"/>
            <a:ext cx="2880095"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Công</a:t>
            </a:r>
            <a:r>
              <a:rPr lang="en-US" sz="3200" dirty="0"/>
              <a:t> </a:t>
            </a:r>
            <a:r>
              <a:rPr lang="en-US" sz="3200" dirty="0" err="1"/>
              <a:t>nhân</a:t>
            </a:r>
            <a:r>
              <a:rPr lang="en-US" sz="3200" dirty="0"/>
              <a:t> may</a:t>
            </a:r>
          </a:p>
        </p:txBody>
      </p:sp>
      <p:sp>
        <p:nvSpPr>
          <p:cNvPr id="5" name="Rectangle 4">
            <a:extLst>
              <a:ext uri="{FF2B5EF4-FFF2-40B4-BE49-F238E27FC236}">
                <a16:creationId xmlns:a16="http://schemas.microsoft.com/office/drawing/2014/main" id="{31F98266-410D-4C66-903B-04AD6D1F562B}"/>
              </a:ext>
            </a:extLst>
          </p:cNvPr>
          <p:cNvSpPr/>
          <p:nvPr/>
        </p:nvSpPr>
        <p:spPr>
          <a:xfrm>
            <a:off x="6422066" y="2573078"/>
            <a:ext cx="2562446"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Thợ</a:t>
            </a:r>
            <a:r>
              <a:rPr lang="en-US" sz="3200" dirty="0"/>
              <a:t> </a:t>
            </a:r>
            <a:r>
              <a:rPr lang="en-US" sz="3200" dirty="0" err="1"/>
              <a:t>đan</a:t>
            </a:r>
            <a:r>
              <a:rPr lang="en-US" sz="3200" dirty="0"/>
              <a:t> </a:t>
            </a:r>
            <a:r>
              <a:rPr lang="en-US" sz="3200" dirty="0" err="1"/>
              <a:t>nón</a:t>
            </a:r>
            <a:endParaRPr lang="en-US" sz="3200" dirty="0"/>
          </a:p>
        </p:txBody>
      </p:sp>
      <p:sp>
        <p:nvSpPr>
          <p:cNvPr id="6" name="Rectangle 5">
            <a:extLst>
              <a:ext uri="{FF2B5EF4-FFF2-40B4-BE49-F238E27FC236}">
                <a16:creationId xmlns:a16="http://schemas.microsoft.com/office/drawing/2014/main" id="{E7A8632B-7FE6-47D6-8E81-A825D992AFF4}"/>
              </a:ext>
            </a:extLst>
          </p:cNvPr>
          <p:cNvSpPr/>
          <p:nvPr/>
        </p:nvSpPr>
        <p:spPr>
          <a:xfrm>
            <a:off x="3020974" y="5603469"/>
            <a:ext cx="2880095" cy="563525"/>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Nông</a:t>
            </a:r>
            <a:r>
              <a:rPr lang="en-US" sz="3200" dirty="0"/>
              <a:t> </a:t>
            </a:r>
            <a:r>
              <a:rPr lang="en-US" sz="3200" dirty="0" err="1"/>
              <a:t>dân</a:t>
            </a:r>
            <a:endParaRPr lang="en-US" sz="3200" dirty="0"/>
          </a:p>
        </p:txBody>
      </p:sp>
      <p:sp>
        <p:nvSpPr>
          <p:cNvPr id="7" name="Rectangle 6">
            <a:extLst>
              <a:ext uri="{FF2B5EF4-FFF2-40B4-BE49-F238E27FC236}">
                <a16:creationId xmlns:a16="http://schemas.microsoft.com/office/drawing/2014/main" id="{4B7E56B6-3A8C-4A7B-BA10-4DE317D6F3F9}"/>
              </a:ext>
            </a:extLst>
          </p:cNvPr>
          <p:cNvSpPr/>
          <p:nvPr/>
        </p:nvSpPr>
        <p:spPr>
          <a:xfrm>
            <a:off x="6263241" y="5603467"/>
            <a:ext cx="2880095" cy="87176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200" dirty="0" err="1"/>
              <a:t>Người</a:t>
            </a:r>
            <a:r>
              <a:rPr lang="en-US" sz="3200" dirty="0"/>
              <a:t> </a:t>
            </a:r>
            <a:r>
              <a:rPr lang="en-US" sz="3200" dirty="0" err="1"/>
              <a:t>bán</a:t>
            </a:r>
            <a:r>
              <a:rPr lang="en-US" sz="3200" dirty="0"/>
              <a:t> </a:t>
            </a:r>
            <a:r>
              <a:rPr lang="en-US" sz="3200" dirty="0" err="1"/>
              <a:t>hoa</a:t>
            </a:r>
            <a:r>
              <a:rPr lang="en-US" sz="3200" dirty="0"/>
              <a:t> </a:t>
            </a:r>
            <a:r>
              <a:rPr lang="en-US" sz="3200" dirty="0" err="1"/>
              <a:t>quả</a:t>
            </a:r>
            <a:endParaRPr lang="en-US" sz="3200" dirty="0"/>
          </a:p>
        </p:txBody>
      </p:sp>
    </p:spTree>
    <p:extLst>
      <p:ext uri="{BB962C8B-B14F-4D97-AF65-F5344CB8AC3E}">
        <p14:creationId xmlns:p14="http://schemas.microsoft.com/office/powerpoint/2010/main" val="2205903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arn(inVertical)">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3"/>
          <a:stretch>
            <a:fillRect/>
          </a:stretch>
        </p:blipFill>
        <p:spPr>
          <a:xfrm>
            <a:off x="-101600" y="-450849"/>
            <a:ext cx="12187767" cy="6849533"/>
          </a:xfrm>
          <a:prstGeom prst="rect">
            <a:avLst/>
          </a:prstGeom>
          <a:noFill/>
          <a:ln w="9525">
            <a:noFill/>
          </a:ln>
        </p:spPr>
      </p:pic>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pic>
        <p:nvPicPr>
          <p:cNvPr id="4" name="Picture 3">
            <a:extLst>
              <a:ext uri="{FF2B5EF4-FFF2-40B4-BE49-F238E27FC236}">
                <a16:creationId xmlns:a16="http://schemas.microsoft.com/office/drawing/2014/main" id="{ADA18B61-FA09-437B-9CB6-3A8E6C22E2F1}"/>
              </a:ext>
            </a:extLst>
          </p:cNvPr>
          <p:cNvPicPr>
            <a:picLocks noChangeAspect="1"/>
          </p:cNvPicPr>
          <p:nvPr/>
        </p:nvPicPr>
        <p:blipFill>
          <a:blip r:embed="rId4"/>
          <a:stretch>
            <a:fillRect/>
          </a:stretch>
        </p:blipFill>
        <p:spPr>
          <a:xfrm>
            <a:off x="2209800" y="565756"/>
            <a:ext cx="7772400" cy="4773687"/>
          </a:xfrm>
          <a:prstGeom prst="rect">
            <a:avLst/>
          </a:prstGeom>
        </p:spPr>
      </p:pic>
      <p:cxnSp>
        <p:nvCxnSpPr>
          <p:cNvPr id="23" name="Straight Connector 22">
            <a:extLst>
              <a:ext uri="{FF2B5EF4-FFF2-40B4-BE49-F238E27FC236}">
                <a16:creationId xmlns:a16="http://schemas.microsoft.com/office/drawing/2014/main" id="{ED5FBA75-619A-AE43-8FCF-687393E12353}"/>
              </a:ext>
            </a:extLst>
          </p:cNvPr>
          <p:cNvCxnSpPr>
            <a:cxnSpLocks/>
          </p:cNvCxnSpPr>
          <p:nvPr/>
        </p:nvCxnSpPr>
        <p:spPr>
          <a:xfrm flipH="1">
            <a:off x="1361017" y="6398684"/>
            <a:ext cx="87790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B5792D70-9298-814D-837E-C628E918D51B}"/>
              </a:ext>
            </a:extLst>
          </p:cNvPr>
          <p:cNvSpPr txBox="1"/>
          <p:nvPr/>
        </p:nvSpPr>
        <p:spPr>
          <a:xfrm>
            <a:off x="3244774" y="5025123"/>
            <a:ext cx="5011511" cy="461665"/>
          </a:xfrm>
          <a:prstGeom prst="rect">
            <a:avLst/>
          </a:prstGeom>
          <a:noFill/>
        </p:spPr>
        <p:txBody>
          <a:bodyPr wrap="square" rtlCol="0">
            <a:spAutoFit/>
          </a:bodyPr>
          <a:lstStyle/>
          <a:p>
            <a:r>
              <a:rPr lang="en-VN" sz="2400" dirty="0">
                <a:solidFill>
                  <a:srgbClr val="FF0000"/>
                </a:solidFill>
              </a:rPr>
              <a:t>SÁCH GIÁO KHOA TRANG 11</a:t>
            </a:r>
          </a:p>
        </p:txBody>
      </p:sp>
    </p:spTree>
    <p:extLst>
      <p:ext uri="{BB962C8B-B14F-4D97-AF65-F5344CB8AC3E}">
        <p14:creationId xmlns:p14="http://schemas.microsoft.com/office/powerpoint/2010/main" val="25176904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84E32-D9A9-444D-9DD2-15B88BD59009}"/>
              </a:ext>
            </a:extLst>
          </p:cNvPr>
          <p:cNvSpPr>
            <a:spLocks noGrp="1"/>
          </p:cNvSpPr>
          <p:nvPr>
            <p:ph type="title"/>
          </p:nvPr>
        </p:nvSpPr>
        <p:spPr/>
        <p:txBody>
          <a:bodyPr/>
          <a:lstStyle/>
          <a:p>
            <a:endParaRPr lang="en-VN"/>
          </a:p>
        </p:txBody>
      </p:sp>
      <p:sp>
        <p:nvSpPr>
          <p:cNvPr id="10" name="Rectangle 9">
            <a:extLst>
              <a:ext uri="{FF2B5EF4-FFF2-40B4-BE49-F238E27FC236}">
                <a16:creationId xmlns:a16="http://schemas.microsoft.com/office/drawing/2014/main" id="{8CAE3C0D-6F19-F84C-8FAF-A3F85EA93325}"/>
              </a:ext>
            </a:extLst>
          </p:cNvPr>
          <p:cNvSpPr/>
          <p:nvPr/>
        </p:nvSpPr>
        <p:spPr>
          <a:xfrm>
            <a:off x="-1" y="0"/>
            <a:ext cx="12192000" cy="6858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1" name="Rectangle 10">
            <a:extLst>
              <a:ext uri="{FF2B5EF4-FFF2-40B4-BE49-F238E27FC236}">
                <a16:creationId xmlns:a16="http://schemas.microsoft.com/office/drawing/2014/main" id="{581AC3D3-B7F6-1342-B9BF-DF6668FE62B2}"/>
              </a:ext>
            </a:extLst>
          </p:cNvPr>
          <p:cNvSpPr/>
          <p:nvPr/>
        </p:nvSpPr>
        <p:spPr>
          <a:xfrm>
            <a:off x="3757217" y="60441"/>
            <a:ext cx="4253023" cy="967467"/>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a:solidFill>
                  <a:schemeClr val="tx1"/>
                </a:solidFill>
              </a:rPr>
              <a:t>PHIẾU HỌC TẬP</a:t>
            </a:r>
          </a:p>
        </p:txBody>
      </p:sp>
      <p:sp>
        <p:nvSpPr>
          <p:cNvPr id="12" name="TextBox 11">
            <a:extLst>
              <a:ext uri="{FF2B5EF4-FFF2-40B4-BE49-F238E27FC236}">
                <a16:creationId xmlns:a16="http://schemas.microsoft.com/office/drawing/2014/main" id="{8ABD2F3C-2922-9043-BF91-4E422CE784A0}"/>
              </a:ext>
            </a:extLst>
          </p:cNvPr>
          <p:cNvSpPr txBox="1"/>
          <p:nvPr/>
        </p:nvSpPr>
        <p:spPr>
          <a:xfrm>
            <a:off x="0" y="974330"/>
            <a:ext cx="6972299" cy="837409"/>
          </a:xfrm>
          <a:prstGeom prst="rect">
            <a:avLst/>
          </a:prstGeom>
          <a:solidFill>
            <a:schemeClr val="accent2">
              <a:lumMod val="20000"/>
              <a:lumOff val="80000"/>
            </a:schemeClr>
          </a:solidFill>
          <a:ln>
            <a:noFill/>
          </a:ln>
        </p:spPr>
        <p:txBody>
          <a:bodyPr wrap="square" rtlCol="0">
            <a:spAutoFit/>
          </a:bodyPr>
          <a:lstStyle/>
          <a:p>
            <a:pPr>
              <a:lnSpc>
                <a:spcPct val="150000"/>
              </a:lnSpc>
            </a:pPr>
            <a:r>
              <a:rPr lang="en-VN" sz="3600" dirty="0"/>
              <a:t>- Tên công việc hoặc nghề nghiệp:</a:t>
            </a:r>
            <a:endParaRPr lang="en-VN" sz="3600" b="1" dirty="0">
              <a:solidFill>
                <a:srgbClr val="FF0000"/>
              </a:solidFill>
            </a:endParaRPr>
          </a:p>
        </p:txBody>
      </p:sp>
      <p:sp>
        <p:nvSpPr>
          <p:cNvPr id="13" name="Content Placeholder 5">
            <a:extLst>
              <a:ext uri="{FF2B5EF4-FFF2-40B4-BE49-F238E27FC236}">
                <a16:creationId xmlns:a16="http://schemas.microsoft.com/office/drawing/2014/main" id="{B48DADA1-9972-FD46-8A82-0C8A5762A842}"/>
              </a:ext>
            </a:extLst>
          </p:cNvPr>
          <p:cNvSpPr txBox="1">
            <a:spLocks noGrp="1"/>
          </p:cNvSpPr>
          <p:nvPr>
            <p:ph idx="1"/>
          </p:nvPr>
        </p:nvSpPr>
        <p:spPr>
          <a:xfrm>
            <a:off x="-2" y="2004672"/>
            <a:ext cx="3461659" cy="837409"/>
          </a:xfrm>
          <a:prstGeom prst="rect">
            <a:avLst/>
          </a:prstGeom>
          <a:solidFill>
            <a:schemeClr val="accent2">
              <a:lumMod val="20000"/>
              <a:lumOff val="80000"/>
            </a:schemeClr>
          </a:solidFill>
          <a:ln>
            <a:noFill/>
          </a:ln>
        </p:spPr>
        <p:txBody>
          <a:bodyPr wrap="square" rtlCol="0">
            <a:spAutoFit/>
          </a:bodyPr>
          <a:lstStyle/>
          <a:p>
            <a:pPr marL="0" indent="0">
              <a:lnSpc>
                <a:spcPct val="150000"/>
              </a:lnSpc>
              <a:buNone/>
            </a:pPr>
            <a:r>
              <a:rPr lang="en-VN" sz="3600" dirty="0"/>
              <a:t>- Nơi làm việc: </a:t>
            </a:r>
            <a:endParaRPr lang="en-VN" sz="3600" b="1" dirty="0">
              <a:solidFill>
                <a:srgbClr val="FF0000"/>
              </a:solidFill>
            </a:endParaRPr>
          </a:p>
        </p:txBody>
      </p:sp>
      <p:sp>
        <p:nvSpPr>
          <p:cNvPr id="14" name="TextBox 13">
            <a:extLst>
              <a:ext uri="{FF2B5EF4-FFF2-40B4-BE49-F238E27FC236}">
                <a16:creationId xmlns:a16="http://schemas.microsoft.com/office/drawing/2014/main" id="{659EC822-EF31-A644-B6A5-50B90B643DC9}"/>
              </a:ext>
            </a:extLst>
          </p:cNvPr>
          <p:cNvSpPr txBox="1"/>
          <p:nvPr/>
        </p:nvSpPr>
        <p:spPr>
          <a:xfrm>
            <a:off x="0" y="2838874"/>
            <a:ext cx="12192000" cy="837409"/>
          </a:xfrm>
          <a:prstGeom prst="rect">
            <a:avLst/>
          </a:prstGeom>
          <a:solidFill>
            <a:schemeClr val="accent2">
              <a:lumMod val="20000"/>
              <a:lumOff val="80000"/>
            </a:schemeClr>
          </a:solidFill>
          <a:ln>
            <a:noFill/>
          </a:ln>
        </p:spPr>
        <p:txBody>
          <a:bodyPr wrap="square" rtlCol="0">
            <a:spAutoFit/>
          </a:bodyPr>
          <a:lstStyle/>
          <a:p>
            <a:pPr>
              <a:lnSpc>
                <a:spcPct val="150000"/>
              </a:lnSpc>
            </a:pPr>
            <a:r>
              <a:rPr lang="en-VN" sz="3600" dirty="0"/>
              <a:t>- Công việc hoặc nghề nghiệp có mang lại thu nhập không:</a:t>
            </a:r>
            <a:endParaRPr lang="en-VN" sz="3600" b="1" dirty="0">
              <a:solidFill>
                <a:srgbClr val="FF0000"/>
              </a:solidFill>
            </a:endParaRPr>
          </a:p>
        </p:txBody>
      </p:sp>
      <p:sp>
        <p:nvSpPr>
          <p:cNvPr id="15" name="TextBox 14">
            <a:extLst>
              <a:ext uri="{FF2B5EF4-FFF2-40B4-BE49-F238E27FC236}">
                <a16:creationId xmlns:a16="http://schemas.microsoft.com/office/drawing/2014/main" id="{52583413-2D6F-014F-A23C-550619CD5261}"/>
              </a:ext>
            </a:extLst>
          </p:cNvPr>
          <p:cNvSpPr txBox="1"/>
          <p:nvPr/>
        </p:nvSpPr>
        <p:spPr>
          <a:xfrm>
            <a:off x="0" y="4507279"/>
            <a:ext cx="12192000" cy="837409"/>
          </a:xfrm>
          <a:prstGeom prst="rect">
            <a:avLst/>
          </a:prstGeom>
          <a:solidFill>
            <a:schemeClr val="accent2">
              <a:lumMod val="20000"/>
              <a:lumOff val="80000"/>
            </a:schemeClr>
          </a:solidFill>
          <a:ln>
            <a:noFill/>
          </a:ln>
        </p:spPr>
        <p:txBody>
          <a:bodyPr wrap="square" rtlCol="0">
            <a:spAutoFit/>
          </a:bodyPr>
          <a:lstStyle/>
          <a:p>
            <a:pPr>
              <a:lnSpc>
                <a:spcPct val="150000"/>
              </a:lnSpc>
            </a:pPr>
            <a:r>
              <a:rPr lang="en-VN" sz="3600" dirty="0"/>
              <a:t>- Lợi ích cho công việc hoặc nghề nghiệp đó:</a:t>
            </a:r>
            <a:endParaRPr lang="en-VN" sz="3600" b="1" dirty="0">
              <a:solidFill>
                <a:srgbClr val="FF0000"/>
              </a:solidFill>
            </a:endParaRPr>
          </a:p>
        </p:txBody>
      </p:sp>
      <p:sp>
        <p:nvSpPr>
          <p:cNvPr id="16" name="TextBox 15">
            <a:extLst>
              <a:ext uri="{FF2B5EF4-FFF2-40B4-BE49-F238E27FC236}">
                <a16:creationId xmlns:a16="http://schemas.microsoft.com/office/drawing/2014/main" id="{277F75A4-63DA-8E4B-A817-4343F3571CFD}"/>
              </a:ext>
            </a:extLst>
          </p:cNvPr>
          <p:cNvSpPr txBox="1"/>
          <p:nvPr/>
        </p:nvSpPr>
        <p:spPr>
          <a:xfrm>
            <a:off x="6352886" y="986955"/>
            <a:ext cx="3891645" cy="837409"/>
          </a:xfrm>
          <a:prstGeom prst="rect">
            <a:avLst/>
          </a:prstGeom>
          <a:solidFill>
            <a:schemeClr val="accent2">
              <a:lumMod val="20000"/>
              <a:lumOff val="80000"/>
            </a:schemeClr>
          </a:solidFill>
          <a:ln>
            <a:noFill/>
          </a:ln>
        </p:spPr>
        <p:txBody>
          <a:bodyPr wrap="square" rtlCol="0">
            <a:spAutoFit/>
          </a:bodyPr>
          <a:lstStyle/>
          <a:p>
            <a:pPr>
              <a:lnSpc>
                <a:spcPct val="150000"/>
              </a:lnSpc>
            </a:pPr>
            <a:r>
              <a:rPr lang="en-VN" sz="3600" b="1" dirty="0">
                <a:solidFill>
                  <a:srgbClr val="FF0000"/>
                </a:solidFill>
              </a:rPr>
              <a:t>Bộ đội hải quân.</a:t>
            </a:r>
          </a:p>
        </p:txBody>
      </p:sp>
      <p:sp>
        <p:nvSpPr>
          <p:cNvPr id="17" name="Content Placeholder 5">
            <a:extLst>
              <a:ext uri="{FF2B5EF4-FFF2-40B4-BE49-F238E27FC236}">
                <a16:creationId xmlns:a16="http://schemas.microsoft.com/office/drawing/2014/main" id="{82BF3AD6-D3CE-5246-B34F-D40655DC19F6}"/>
              </a:ext>
            </a:extLst>
          </p:cNvPr>
          <p:cNvSpPr txBox="1">
            <a:spLocks/>
          </p:cNvSpPr>
          <p:nvPr/>
        </p:nvSpPr>
        <p:spPr>
          <a:xfrm>
            <a:off x="3008251" y="1999503"/>
            <a:ext cx="3604819" cy="837409"/>
          </a:xfrm>
          <a:prstGeom prst="rect">
            <a:avLst/>
          </a:prstGeom>
          <a:solidFill>
            <a:schemeClr val="accent2">
              <a:lumMod val="20000"/>
              <a:lumOff val="80000"/>
            </a:schemeClr>
          </a:solidFill>
          <a:ln>
            <a:noFill/>
          </a:ln>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VN" sz="3600" b="1" dirty="0">
                <a:solidFill>
                  <a:srgbClr val="FF0000"/>
                </a:solidFill>
              </a:rPr>
              <a:t>Ở vùng biển đảo.</a:t>
            </a:r>
          </a:p>
        </p:txBody>
      </p:sp>
      <p:sp>
        <p:nvSpPr>
          <p:cNvPr id="18" name="TextBox 17">
            <a:extLst>
              <a:ext uri="{FF2B5EF4-FFF2-40B4-BE49-F238E27FC236}">
                <a16:creationId xmlns:a16="http://schemas.microsoft.com/office/drawing/2014/main" id="{7DC122F2-D97C-4341-A706-BDC44C2AE862}"/>
              </a:ext>
            </a:extLst>
          </p:cNvPr>
          <p:cNvSpPr txBox="1"/>
          <p:nvPr/>
        </p:nvSpPr>
        <p:spPr>
          <a:xfrm>
            <a:off x="256886" y="3727232"/>
            <a:ext cx="11679300" cy="837409"/>
          </a:xfrm>
          <a:prstGeom prst="rect">
            <a:avLst/>
          </a:prstGeom>
          <a:solidFill>
            <a:schemeClr val="accent2">
              <a:lumMod val="20000"/>
              <a:lumOff val="80000"/>
            </a:schemeClr>
          </a:solidFill>
          <a:ln>
            <a:noFill/>
          </a:ln>
        </p:spPr>
        <p:txBody>
          <a:bodyPr wrap="square" rtlCol="0">
            <a:spAutoFit/>
          </a:bodyPr>
          <a:lstStyle/>
          <a:p>
            <a:pPr>
              <a:lnSpc>
                <a:spcPct val="150000"/>
              </a:lnSpc>
            </a:pPr>
            <a:r>
              <a:rPr lang="en-VN" sz="3600" dirty="0"/>
              <a:t> </a:t>
            </a:r>
            <a:r>
              <a:rPr lang="en-VN" sz="3600" b="1" dirty="0">
                <a:solidFill>
                  <a:srgbClr val="FF0000"/>
                </a:solidFill>
              </a:rPr>
              <a:t>Có mang lại thu nhập( được Nhà nước trả lương).</a:t>
            </a:r>
          </a:p>
        </p:txBody>
      </p:sp>
      <p:sp>
        <p:nvSpPr>
          <p:cNvPr id="19" name="TextBox 18">
            <a:extLst>
              <a:ext uri="{FF2B5EF4-FFF2-40B4-BE49-F238E27FC236}">
                <a16:creationId xmlns:a16="http://schemas.microsoft.com/office/drawing/2014/main" id="{7BDA114D-C2AD-7D4A-8BE7-E705330A105B}"/>
              </a:ext>
            </a:extLst>
          </p:cNvPr>
          <p:cNvSpPr txBox="1"/>
          <p:nvPr/>
        </p:nvSpPr>
        <p:spPr>
          <a:xfrm>
            <a:off x="-2" y="5395637"/>
            <a:ext cx="12192000" cy="1493294"/>
          </a:xfrm>
          <a:prstGeom prst="rect">
            <a:avLst/>
          </a:prstGeom>
          <a:solidFill>
            <a:schemeClr val="accent2">
              <a:lumMod val="20000"/>
              <a:lumOff val="80000"/>
            </a:schemeClr>
          </a:solidFill>
          <a:ln>
            <a:noFill/>
          </a:ln>
        </p:spPr>
        <p:txBody>
          <a:bodyPr wrap="square" rtlCol="0">
            <a:spAutoFit/>
          </a:bodyPr>
          <a:lstStyle/>
          <a:p>
            <a:pPr>
              <a:lnSpc>
                <a:spcPct val="150000"/>
              </a:lnSpc>
            </a:pPr>
            <a:r>
              <a:rPr lang="en-VN" sz="3200" b="1" dirty="0">
                <a:solidFill>
                  <a:srgbClr val="FF0000"/>
                </a:solidFill>
              </a:rPr>
              <a:t>Giữ gìn, bảo vệ chủ quyền biển đảo, bảo vệ Tổ quốc; mang lại lơi ích cho quốc gia; bảo đảm cho cuộc sống cá nhân và gia đình.</a:t>
            </a:r>
          </a:p>
        </p:txBody>
      </p:sp>
    </p:spTree>
    <p:extLst>
      <p:ext uri="{BB962C8B-B14F-4D97-AF65-F5344CB8AC3E}">
        <p14:creationId xmlns:p14="http://schemas.microsoft.com/office/powerpoint/2010/main" val="15971575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build="p" animBg="1"/>
      <p:bldP spid="14" grpId="0" animBg="1"/>
      <p:bldP spid="15" grpId="0" animBg="1"/>
      <p:bldP spid="16" grpId="0" animBg="1"/>
      <p:bldP spid="17" grpId="0" animBg="1"/>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lang="en-US"/>
          </a:p>
        </p:txBody>
      </p:sp>
      <p:sp>
        <p:nvSpPr>
          <p:cNvPr id="14" name="Content Placeholder 13"/>
          <p:cNvSpPr>
            <a:spLocks noGrp="1"/>
          </p:cNvSpPr>
          <p:nvPr>
            <p:ph sz="half" idx="1"/>
          </p:nvPr>
        </p:nvSpPr>
        <p:spPr/>
        <p:txBody>
          <a:bodyPr/>
          <a:lstStyle/>
          <a:p>
            <a:endParaRPr lang="en-US"/>
          </a:p>
        </p:txBody>
      </p:sp>
      <p:grpSp>
        <p:nvGrpSpPr>
          <p:cNvPr id="52" name="Group 4"/>
          <p:cNvGrpSpPr>
            <a:grpSpLocks noChangeAspect="1"/>
          </p:cNvGrpSpPr>
          <p:nvPr/>
        </p:nvGrpSpPr>
        <p:grpSpPr bwMode="auto">
          <a:xfrm flipV="1">
            <a:off x="4749800" y="-486198"/>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2044369" y="2382981"/>
            <a:ext cx="8673250" cy="1694358"/>
            <a:chOff x="7065" y="5840"/>
            <a:chExt cx="6312" cy="1136"/>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065" y="5840"/>
              <a:ext cx="6260" cy="619"/>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thực</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
        <p:nvSpPr>
          <p:cNvPr id="3" name="Content Placeholder 2">
            <a:extLst>
              <a:ext uri="{FF2B5EF4-FFF2-40B4-BE49-F238E27FC236}">
                <a16:creationId xmlns:a16="http://schemas.microsoft.com/office/drawing/2014/main" id="{8EF26D67-562D-4BEA-A68F-9919861F4C1C}"/>
              </a:ext>
            </a:extLst>
          </p:cNvPr>
          <p:cNvSpPr>
            <a:spLocks noGrp="1"/>
          </p:cNvSpPr>
          <p:nvPr>
            <p:ph sz="half" idx="2"/>
          </p:nvPr>
        </p:nvSpPr>
        <p:spPr/>
        <p:txBody>
          <a:bodyPr/>
          <a:lstStyle/>
          <a:p>
            <a:endParaRPr lang="vi-VN"/>
          </a:p>
        </p:txBody>
      </p:sp>
    </p:spTree>
    <p:extLst>
      <p:ext uri="{BB962C8B-B14F-4D97-AF65-F5344CB8AC3E}">
        <p14:creationId xmlns:p14="http://schemas.microsoft.com/office/powerpoint/2010/main" val="53921863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 name="Heart 7">
            <a:hlinkClick r:id="rId5" action="ppaction://hlinksldjump"/>
          </p:cNvPr>
          <p:cNvSpPr/>
          <p:nvPr/>
        </p:nvSpPr>
        <p:spPr>
          <a:xfrm>
            <a:off x="2521219" y="5612863"/>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a:t>
            </a:r>
          </a:p>
        </p:txBody>
      </p:sp>
      <p:grpSp>
        <p:nvGrpSpPr>
          <p:cNvPr id="22" name="vong quay"/>
          <p:cNvGrpSpPr/>
          <p:nvPr/>
        </p:nvGrpSpPr>
        <p:grpSpPr>
          <a:xfrm>
            <a:off x="5799858" y="462610"/>
            <a:ext cx="5042125" cy="5036855"/>
            <a:chOff x="5425622" y="292790"/>
            <a:chExt cx="5834378" cy="582828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0</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p>
          </p:txBody>
        </p:sp>
        <p:sp>
          <p:nvSpPr>
            <p:cNvPr id="17" name="TextBox 16"/>
            <p:cNvSpPr txBox="1"/>
            <p:nvPr/>
          </p:nvSpPr>
          <p:spPr>
            <a:xfrm rot="9501114">
              <a:off x="5739530" y="362262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a:solidFill>
                    <a:prstClr val="black"/>
                  </a:solidFill>
                  <a:latin typeface="Tahoma" panose="020B0604030504040204" pitchFamily="34" charset="0"/>
                  <a:ea typeface="Tahoma" panose="020B0604030504040204" pitchFamily="34" charset="0"/>
                  <a:cs typeface="Tahoma" panose="020B0604030504040204" pitchFamily="34" charset="0"/>
                </a:rPr>
                <a:t>2</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1</a:t>
              </a:r>
            </a:p>
          </p:txBody>
        </p:sp>
        <p:sp>
          <p:nvSpPr>
            <p:cNvPr id="20" name="TextBox 19"/>
            <p:cNvSpPr txBox="1"/>
            <p:nvPr/>
          </p:nvSpPr>
          <p:spPr>
            <a:xfrm rot="3829829">
              <a:off x="8019634" y="450023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1" dirty="0">
                  <a:solidFill>
                    <a:prstClr val="black"/>
                  </a:solidFill>
                  <a:latin typeface="Tahoma" panose="020B0604030504040204" pitchFamily="34" charset="0"/>
                  <a:ea typeface="Tahoma" panose="020B0604030504040204" pitchFamily="34" charset="0"/>
                  <a:cs typeface="Tahoma" panose="020B0604030504040204" pitchFamily="34" charset="0"/>
                </a:rPr>
                <a:t>0</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2</a:t>
              </a: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232466" y="981134"/>
            <a:ext cx="2902292" cy="1077218"/>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FF0066"/>
                </a:solidFill>
                <a:effectLst/>
                <a:uLnTx/>
                <a:uFillTx/>
                <a:latin typeface="Tahoma" panose="020B0604030504040204" pitchFamily="34"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6600">
                  <a:solidFill>
                    <a:srgbClr val="ED7D31"/>
                  </a:solidFill>
                  <a:prstDash val="solid"/>
                </a:ln>
                <a:solidFill>
                  <a:srgbClr val="FF0066"/>
                </a:solidFill>
                <a:effectLst/>
                <a:uLnTx/>
                <a:uFillTx/>
                <a:latin typeface="Tahoma" panose="020B0604030504040204" pitchFamily="34"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5"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04339" y="1983825"/>
            <a:ext cx="2085772" cy="2190745"/>
          </a:xfrm>
          <a:prstGeom prst="rect">
            <a:avLst/>
          </a:prstGeom>
        </p:spPr>
      </p:pic>
      <p:sp>
        <p:nvSpPr>
          <p:cNvPr id="66" name="Heart 65">
            <a:hlinkClick r:id="rId11" action="ppaction://hlinksldjump"/>
          </p:cNvPr>
          <p:cNvSpPr/>
          <p:nvPr/>
        </p:nvSpPr>
        <p:spPr>
          <a:xfrm>
            <a:off x="3905641" y="5621552"/>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4</a:t>
            </a:r>
          </a:p>
        </p:txBody>
      </p:sp>
      <p:sp>
        <p:nvSpPr>
          <p:cNvPr id="70" name="Heart 69">
            <a:hlinkClick r:id="rId12" action="ppaction://hlinksldjump"/>
          </p:cNvPr>
          <p:cNvSpPr/>
          <p:nvPr/>
        </p:nvSpPr>
        <p:spPr>
          <a:xfrm>
            <a:off x="2586293" y="4409655"/>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a:t>
            </a:r>
          </a:p>
        </p:txBody>
      </p:sp>
      <p:sp>
        <p:nvSpPr>
          <p:cNvPr id="71" name="Heart 70">
            <a:hlinkClick r:id="rId13" action="ppaction://hlinksldjump"/>
          </p:cNvPr>
          <p:cNvSpPr/>
          <p:nvPr/>
        </p:nvSpPr>
        <p:spPr>
          <a:xfrm>
            <a:off x="3905642" y="4409655"/>
            <a:ext cx="1112339" cy="1112339"/>
          </a:xfrm>
          <a:prstGeom prst="heart">
            <a:avLst/>
          </a:prstGeom>
          <a:solidFill>
            <a:srgbClr val="FFFF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73" name="Rectangle 72"/>
          <p:cNvSpPr/>
          <p:nvPr/>
        </p:nvSpPr>
        <p:spPr>
          <a:xfrm>
            <a:off x="635877" y="3999725"/>
            <a:ext cx="1950416" cy="584775"/>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Câu</a:t>
            </a:r>
            <a:r>
              <a:rPr kumimoji="0" lang="en-US" sz="3200" b="1" i="0" u="none" strike="noStrike" kern="1200" cap="none" spc="0" normalizeH="0" baseline="0" noProof="0" dirty="0">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3200" b="1" i="0" u="none" strike="noStrike" kern="1200" cap="none" spc="0" normalizeH="0" baseline="0" noProof="0" dirty="0" err="1">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Hỏi</a:t>
            </a:r>
            <a:endParaRPr kumimoji="0" lang="en-US" sz="3200" b="1" i="0" u="none" strike="noStrike" kern="1200" cap="none" spc="0" normalizeH="0" baseline="0" noProof="0" dirty="0">
              <a:ln w="6600">
                <a:solidFill>
                  <a:srgbClr val="ED7D31"/>
                </a:solidFill>
                <a:prstDash val="solid"/>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4" name="Picture 13">
            <a:extLst>
              <a:ext uri="{FF2B5EF4-FFF2-40B4-BE49-F238E27FC236}">
                <a16:creationId xmlns:a16="http://schemas.microsoft.com/office/drawing/2014/main" id="{7A17E9C7-2B03-4088-BFA1-C939AA1E7DBC}"/>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500" b="99667" l="19000" r="80556"/>
                    </a14:imgEffect>
                  </a14:imgLayer>
                </a14:imgProps>
              </a:ext>
              <a:ext uri="{28A0092B-C50C-407E-A947-70E740481C1C}">
                <a14:useLocalDpi xmlns:a14="http://schemas.microsoft.com/office/drawing/2010/main" val="0"/>
              </a:ext>
            </a:extLst>
          </a:blip>
          <a:stretch>
            <a:fillRect/>
          </a:stretch>
        </p:blipFill>
        <p:spPr>
          <a:xfrm>
            <a:off x="10257055" y="254108"/>
            <a:ext cx="2043922" cy="1198649"/>
          </a:xfrm>
          <a:prstGeom prst="rect">
            <a:avLst/>
          </a:prstGeom>
        </p:spPr>
      </p:pic>
    </p:spTree>
    <p:extLst>
      <p:ext uri="{BB962C8B-B14F-4D97-AF65-F5344CB8AC3E}">
        <p14:creationId xmlns:p14="http://schemas.microsoft.com/office/powerpoint/2010/main" val="4251677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par>
                                <p:cTn id="151"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152" dur="250" accel="50000" decel="50000" autoRev="1" fill="hold">
                                          <p:stCondLst>
                                            <p:cond delay="0"/>
                                          </p:stCondLst>
                                        </p:cTn>
                                        <p:tgtEl>
                                          <p:spTgt spid="73"/>
                                        </p:tgtEl>
                                        <p:attrNameLst>
                                          <p:attrName>ppt_x</p:attrName>
                                          <p:attrName>ppt_y</p:attrName>
                                        </p:attrNameLst>
                                      </p:cBhvr>
                                      <p:rCtr x="0" y="-1204"/>
                                    </p:animMotion>
                                    <p:animRot by="1500000">
                                      <p:cBhvr>
                                        <p:cTn id="153" dur="125" fill="hold">
                                          <p:stCondLst>
                                            <p:cond delay="0"/>
                                          </p:stCondLst>
                                        </p:cTn>
                                        <p:tgtEl>
                                          <p:spTgt spid="73"/>
                                        </p:tgtEl>
                                        <p:attrNameLst>
                                          <p:attrName>r</p:attrName>
                                        </p:attrNameLst>
                                      </p:cBhvr>
                                    </p:animRot>
                                    <p:animRot by="-1500000">
                                      <p:cBhvr>
                                        <p:cTn id="154" dur="125" fill="hold">
                                          <p:stCondLst>
                                            <p:cond delay="125"/>
                                          </p:stCondLst>
                                        </p:cTn>
                                        <p:tgtEl>
                                          <p:spTgt spid="73"/>
                                        </p:tgtEl>
                                        <p:attrNameLst>
                                          <p:attrName>r</p:attrName>
                                        </p:attrNameLst>
                                      </p:cBhvr>
                                    </p:animRot>
                                    <p:animRot by="-1500000">
                                      <p:cBhvr>
                                        <p:cTn id="155" dur="125" fill="hold">
                                          <p:stCondLst>
                                            <p:cond delay="250"/>
                                          </p:stCondLst>
                                        </p:cTn>
                                        <p:tgtEl>
                                          <p:spTgt spid="73"/>
                                        </p:tgtEl>
                                        <p:attrNameLst>
                                          <p:attrName>r</p:attrName>
                                        </p:attrNameLst>
                                      </p:cBhvr>
                                    </p:animRot>
                                    <p:animRot by="1500000">
                                      <p:cBhvr>
                                        <p:cTn id="156" dur="125" fill="hold">
                                          <p:stCondLst>
                                            <p:cond delay="375"/>
                                          </p:stCondLst>
                                        </p:cTn>
                                        <p:tgtEl>
                                          <p:spTgt spid="7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7" restart="whenNotActive" fill="hold" evtFilter="cancelBubble" nodeType="interactiveSeq">
                <p:stCondLst>
                  <p:cond evt="onClick" delay="0">
                    <p:tgtEl>
                      <p:spTgt spid="25"/>
                    </p:tgtEl>
                  </p:cond>
                </p:stCondLst>
                <p:endSync evt="end" delay="0">
                  <p:rtn val="all"/>
                </p:endSync>
                <p:childTnLst>
                  <p:par>
                    <p:cTn id="158" fill="hold">
                      <p:stCondLst>
                        <p:cond delay="0"/>
                      </p:stCondLst>
                      <p:childTnLst>
                        <p:par>
                          <p:cTn id="159" fill="hold">
                            <p:stCondLst>
                              <p:cond delay="0"/>
                            </p:stCondLst>
                            <p:childTnLst>
                              <p:par>
                                <p:cTn id="160" presetID="8" presetClass="emph" presetSubtype="0" repeatCount="indefinite" fill="hold" nodeType="clickEffect">
                                  <p:stCondLst>
                                    <p:cond delay="0"/>
                                  </p:stCondLst>
                                  <p:endCondLst>
                                    <p:cond evt="onNext" delay="0">
                                      <p:tgtEl>
                                        <p:sldTgt/>
                                      </p:tgtEl>
                                    </p:cond>
                                  </p:endCondLst>
                                  <p:childTnLst>
                                    <p:animRot by="21600000">
                                      <p:cBhvr>
                                        <p:cTn id="161" dur="500" fill="hold"/>
                                        <p:tgtEl>
                                          <p:spTgt spid="22"/>
                                        </p:tgtEl>
                                        <p:attrNameLst>
                                          <p:attrName>r</p:attrName>
                                        </p:attrNameLst>
                                      </p:cBhvr>
                                    </p:animRot>
                                  </p:childTnLst>
                                </p:cTn>
                              </p:par>
                              <p:par>
                                <p:cTn id="162" presetID="1" presetClass="mediacall" presetSubtype="0" fill="hold" nodeType="withEffect">
                                  <p:stCondLst>
                                    <p:cond delay="0"/>
                                  </p:stCondLst>
                                  <p:childTnLst>
                                    <p:cmd type="call" cmd="playFrom(0.0)">
                                      <p:cBhvr>
                                        <p:cTn id="163" dur="30406" fill="hold"/>
                                        <p:tgtEl>
                                          <p:spTgt spid="3"/>
                                        </p:tgtEl>
                                      </p:cBhvr>
                                    </p:cmd>
                                  </p:childTnLst>
                                </p:cTn>
                              </p:par>
                            </p:childTnLst>
                          </p:cTn>
                        </p:par>
                      </p:childTnLst>
                    </p:cTn>
                  </p:par>
                </p:childTnLst>
              </p:cTn>
              <p:nextCondLst>
                <p:cond evt="onClick" delay="0">
                  <p:tgtEl>
                    <p:spTgt spid="25"/>
                  </p:tgtEl>
                </p:cond>
              </p:nextCondLst>
            </p:seq>
            <p:audio>
              <p:cMediaNode vol="80000">
                <p:cTn id="164" fill="hold" display="0">
                  <p:stCondLst>
                    <p:cond delay="indefinite"/>
                  </p:stCondLst>
                  <p:endCondLst>
                    <p:cond evt="onStopAudio" delay="0">
                      <p:tgtEl>
                        <p:sldTgt/>
                      </p:tgtEl>
                    </p:cond>
                  </p:endCondLst>
                </p:cTn>
                <p:tgtEl>
                  <p:spTgt spid="3"/>
                </p:tgtEl>
              </p:cMediaNode>
            </p:audio>
            <p:seq concurrent="1" nextAc="seek">
              <p:cTn id="165" restart="whenNotActive" fill="hold" evtFilter="cancelBubble" nodeType="interactiveSeq">
                <p:stCondLst>
                  <p:cond evt="onClick" delay="0">
                    <p:tgtEl>
                      <p:spTgt spid="70"/>
                    </p:tgtEl>
                  </p:cond>
                </p:stCondLst>
                <p:endSync evt="end" delay="0">
                  <p:rtn val="all"/>
                </p:endSync>
                <p:childTnLst>
                  <p:par>
                    <p:cTn id="166" fill="hold">
                      <p:stCondLst>
                        <p:cond delay="0"/>
                      </p:stCondLst>
                      <p:childTnLst>
                        <p:par>
                          <p:cTn id="167" fill="hold">
                            <p:stCondLst>
                              <p:cond delay="0"/>
                            </p:stCondLst>
                            <p:childTnLst>
                              <p:par>
                                <p:cTn id="168" presetID="45" presetClass="exit" presetSubtype="0" fill="hold" grpId="0" nodeType="clickEffect">
                                  <p:stCondLst>
                                    <p:cond delay="0"/>
                                  </p:stCondLst>
                                  <p:childTnLst>
                                    <p:animEffect transition="out" filter="fade">
                                      <p:cBhvr>
                                        <p:cTn id="169" dur="2000"/>
                                        <p:tgtEl>
                                          <p:spTgt spid="70"/>
                                        </p:tgtEl>
                                      </p:cBhvr>
                                    </p:animEffect>
                                    <p:anim calcmode="lin" valueType="num">
                                      <p:cBhvr>
                                        <p:cTn id="170" dur="2000"/>
                                        <p:tgtEl>
                                          <p:spTgt spid="7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71" dur="2000"/>
                                        <p:tgtEl>
                                          <p:spTgt spid="70"/>
                                        </p:tgtEl>
                                        <p:attrNameLst>
                                          <p:attrName>ppt_h</p:attrName>
                                        </p:attrNameLst>
                                      </p:cBhvr>
                                      <p:tavLst>
                                        <p:tav tm="0">
                                          <p:val>
                                            <p:strVal val="ppt_h"/>
                                          </p:val>
                                        </p:tav>
                                        <p:tav tm="100000">
                                          <p:val>
                                            <p:strVal val="ppt_h"/>
                                          </p:val>
                                        </p:tav>
                                      </p:tavLst>
                                    </p:anim>
                                    <p:set>
                                      <p:cBhvr>
                                        <p:cTn id="172" dur="1" fill="hold">
                                          <p:stCondLst>
                                            <p:cond delay="1999"/>
                                          </p:stCondLst>
                                        </p:cTn>
                                        <p:tgtEl>
                                          <p:spTgt spid="70"/>
                                        </p:tgtEl>
                                        <p:attrNameLst>
                                          <p:attrName>style.visibility</p:attrName>
                                        </p:attrNameLst>
                                      </p:cBhvr>
                                      <p:to>
                                        <p:strVal val="hidden"/>
                                      </p:to>
                                    </p:set>
                                  </p:childTnLst>
                                </p:cTn>
                              </p:par>
                            </p:childTnLst>
                          </p:cTn>
                        </p:par>
                      </p:childTnLst>
                    </p:cTn>
                  </p:par>
                </p:childTnLst>
              </p:cTn>
              <p:nextCondLst>
                <p:cond evt="onClick" delay="0">
                  <p:tgtEl>
                    <p:spTgt spid="70"/>
                  </p:tgtEl>
                </p:cond>
              </p:nextCondLst>
            </p:seq>
            <p:seq concurrent="1" nextAc="seek">
              <p:cTn id="173" restart="whenNotActive" fill="hold" evtFilter="cancelBubble" nodeType="interactiveSeq">
                <p:stCondLst>
                  <p:cond evt="onClick" delay="0">
                    <p:tgtEl>
                      <p:spTgt spid="71"/>
                    </p:tgtEl>
                  </p:cond>
                </p:stCondLst>
                <p:endSync evt="end" delay="0">
                  <p:rtn val="all"/>
                </p:endSync>
                <p:childTnLst>
                  <p:par>
                    <p:cTn id="174" fill="hold">
                      <p:stCondLst>
                        <p:cond delay="0"/>
                      </p:stCondLst>
                      <p:childTnLst>
                        <p:par>
                          <p:cTn id="175" fill="hold">
                            <p:stCondLst>
                              <p:cond delay="0"/>
                            </p:stCondLst>
                            <p:childTnLst>
                              <p:par>
                                <p:cTn id="176" presetID="45" presetClass="exit" presetSubtype="0" fill="hold" grpId="0" nodeType="clickEffect">
                                  <p:stCondLst>
                                    <p:cond delay="0"/>
                                  </p:stCondLst>
                                  <p:childTnLst>
                                    <p:animEffect transition="out" filter="fade">
                                      <p:cBhvr>
                                        <p:cTn id="177" dur="2000"/>
                                        <p:tgtEl>
                                          <p:spTgt spid="71"/>
                                        </p:tgtEl>
                                      </p:cBhvr>
                                    </p:animEffect>
                                    <p:anim calcmode="lin" valueType="num">
                                      <p:cBhvr>
                                        <p:cTn id="178" dur="2000"/>
                                        <p:tgtEl>
                                          <p:spTgt spid="7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79" dur="2000"/>
                                        <p:tgtEl>
                                          <p:spTgt spid="71"/>
                                        </p:tgtEl>
                                        <p:attrNameLst>
                                          <p:attrName>ppt_h</p:attrName>
                                        </p:attrNameLst>
                                      </p:cBhvr>
                                      <p:tavLst>
                                        <p:tav tm="0">
                                          <p:val>
                                            <p:strVal val="ppt_h"/>
                                          </p:val>
                                        </p:tav>
                                        <p:tav tm="100000">
                                          <p:val>
                                            <p:strVal val="ppt_h"/>
                                          </p:val>
                                        </p:tav>
                                      </p:tavLst>
                                    </p:anim>
                                    <p:set>
                                      <p:cBhvr>
                                        <p:cTn id="180" dur="1" fill="hold">
                                          <p:stCondLst>
                                            <p:cond delay="1999"/>
                                          </p:stCondLst>
                                        </p:cTn>
                                        <p:tgtEl>
                                          <p:spTgt spid="7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181" restart="whenNotActive" fill="hold" evtFilter="cancelBubble" nodeType="interactiveSeq">
                <p:stCondLst>
                  <p:cond evt="onClick" delay="0">
                    <p:tgtEl>
                      <p:spTgt spid="8"/>
                    </p:tgtEl>
                  </p:cond>
                </p:stCondLst>
                <p:endSync evt="end" delay="0">
                  <p:rtn val="all"/>
                </p:endSync>
                <p:childTnLst>
                  <p:par>
                    <p:cTn id="182" fill="hold">
                      <p:stCondLst>
                        <p:cond delay="0"/>
                      </p:stCondLst>
                      <p:childTnLst>
                        <p:par>
                          <p:cTn id="183" fill="hold">
                            <p:stCondLst>
                              <p:cond delay="0"/>
                            </p:stCondLst>
                            <p:childTnLst>
                              <p:par>
                                <p:cTn id="184" presetID="45" presetClass="exit" presetSubtype="0" fill="hold" grpId="0" nodeType="clickEffect">
                                  <p:stCondLst>
                                    <p:cond delay="0"/>
                                  </p:stCondLst>
                                  <p:childTnLst>
                                    <p:animEffect transition="out" filter="fade">
                                      <p:cBhvr>
                                        <p:cTn id="185" dur="2000"/>
                                        <p:tgtEl>
                                          <p:spTgt spid="8"/>
                                        </p:tgtEl>
                                      </p:cBhvr>
                                    </p:animEffect>
                                    <p:anim calcmode="lin" valueType="num">
                                      <p:cBhvr>
                                        <p:cTn id="186" dur="2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7" dur="2000"/>
                                        <p:tgtEl>
                                          <p:spTgt spid="8"/>
                                        </p:tgtEl>
                                        <p:attrNameLst>
                                          <p:attrName>ppt_h</p:attrName>
                                        </p:attrNameLst>
                                      </p:cBhvr>
                                      <p:tavLst>
                                        <p:tav tm="0">
                                          <p:val>
                                            <p:strVal val="ppt_h"/>
                                          </p:val>
                                        </p:tav>
                                        <p:tav tm="100000">
                                          <p:val>
                                            <p:strVal val="ppt_h"/>
                                          </p:val>
                                        </p:tav>
                                      </p:tavLst>
                                    </p:anim>
                                    <p:set>
                                      <p:cBhvr>
                                        <p:cTn id="188" dur="1" fill="hold">
                                          <p:stCondLst>
                                            <p:cond delay="1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89" restart="whenNotActive" fill="hold" evtFilter="cancelBubble" nodeType="interactiveSeq">
                <p:stCondLst>
                  <p:cond evt="onClick" delay="0">
                    <p:tgtEl>
                      <p:spTgt spid="66"/>
                    </p:tgtEl>
                  </p:cond>
                </p:stCondLst>
                <p:endSync evt="end" delay="0">
                  <p:rtn val="all"/>
                </p:endSync>
                <p:childTnLst>
                  <p:par>
                    <p:cTn id="190" fill="hold">
                      <p:stCondLst>
                        <p:cond delay="0"/>
                      </p:stCondLst>
                      <p:childTnLst>
                        <p:par>
                          <p:cTn id="191" fill="hold">
                            <p:stCondLst>
                              <p:cond delay="0"/>
                            </p:stCondLst>
                            <p:childTnLst>
                              <p:par>
                                <p:cTn id="192" presetID="45" presetClass="exit" presetSubtype="0" fill="hold" grpId="0" nodeType="clickEffect">
                                  <p:stCondLst>
                                    <p:cond delay="0"/>
                                  </p:stCondLst>
                                  <p:childTnLst>
                                    <p:animEffect transition="out" filter="fade">
                                      <p:cBhvr>
                                        <p:cTn id="193" dur="2000"/>
                                        <p:tgtEl>
                                          <p:spTgt spid="66"/>
                                        </p:tgtEl>
                                      </p:cBhvr>
                                    </p:animEffect>
                                    <p:anim calcmode="lin" valueType="num">
                                      <p:cBhvr>
                                        <p:cTn id="194" dur="2000"/>
                                        <p:tgtEl>
                                          <p:spTgt spid="6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95" dur="2000"/>
                                        <p:tgtEl>
                                          <p:spTgt spid="66"/>
                                        </p:tgtEl>
                                        <p:attrNameLst>
                                          <p:attrName>ppt_h</p:attrName>
                                        </p:attrNameLst>
                                      </p:cBhvr>
                                      <p:tavLst>
                                        <p:tav tm="0">
                                          <p:val>
                                            <p:strVal val="ppt_h"/>
                                          </p:val>
                                        </p:tav>
                                        <p:tav tm="100000">
                                          <p:val>
                                            <p:strVal val="ppt_h"/>
                                          </p:val>
                                        </p:tav>
                                      </p:tavLst>
                                    </p:anim>
                                    <p:set>
                                      <p:cBhvr>
                                        <p:cTn id="196" dur="1" fill="hold">
                                          <p:stCondLst>
                                            <p:cond delay="19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6"/>
                  </p:tgtEl>
                </p:cond>
              </p:nextCondLst>
            </p:seq>
          </p:childTnLst>
        </p:cTn>
      </p:par>
    </p:tnLst>
    <p:bldLst>
      <p:bldP spid="8" grpId="0" animBg="1"/>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6" grpId="0" animBg="1"/>
      <p:bldP spid="70" grpId="0" animBg="1"/>
      <p:bldP spid="71" grpId="0" animBg="1"/>
      <p:bldP spid="7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4C7AA9-99B2-4DCE-BC24-190891513970}"/>
              </a:ext>
            </a:extLst>
          </p:cNvPr>
          <p:cNvSpPr/>
          <p:nvPr/>
        </p:nvSpPr>
        <p:spPr>
          <a:xfrm>
            <a:off x="203201" y="248356"/>
            <a:ext cx="9823302" cy="92568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rPr>
              <a:t>1. </a:t>
            </a:r>
            <a:r>
              <a:rPr kumimoji="0" lang="en-US" sz="3200" b="0" i="0" u="none" strike="noStrike" kern="1200" cap="none" spc="0" normalizeH="0" baseline="0" noProof="0" dirty="0" err="1">
                <a:ln>
                  <a:noFill/>
                </a:ln>
                <a:solidFill>
                  <a:prstClr val="white"/>
                </a:solidFill>
                <a:effectLst/>
                <a:uLnTx/>
                <a:uFillTx/>
                <a:latin typeface="Calibri" panose="020F0502020204030204"/>
              </a:rPr>
              <a:t>Kể</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tên</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các</a:t>
            </a:r>
            <a:r>
              <a:rPr kumimoji="0" lang="en-US" sz="3200" b="0" i="0" u="none" strike="noStrike" kern="1200" cap="none" spc="0" normalizeH="0" noProof="0" dirty="0">
                <a:ln>
                  <a:noFill/>
                </a:ln>
                <a:solidFill>
                  <a:prstClr val="white"/>
                </a:solidFill>
                <a:effectLst/>
                <a:uLnTx/>
                <a:uFillTx/>
                <a:latin typeface="Calibri" panose="020F0502020204030204"/>
              </a:rPr>
              <a:t> </a:t>
            </a:r>
            <a:r>
              <a:rPr kumimoji="0" lang="en-US" sz="3200" b="0" i="0" u="none" strike="noStrike" kern="1200" cap="none" spc="0" normalizeH="0" noProof="0" dirty="0" err="1">
                <a:ln>
                  <a:noFill/>
                </a:ln>
                <a:solidFill>
                  <a:prstClr val="white"/>
                </a:solidFill>
                <a:effectLst/>
                <a:uLnTx/>
                <a:uFillTx/>
                <a:latin typeface="Calibri" panose="020F0502020204030204"/>
              </a:rPr>
              <a:t>côn</a:t>
            </a:r>
            <a:r>
              <a:rPr lang="en-US" sz="3200" dirty="0">
                <a:solidFill>
                  <a:prstClr val="white"/>
                </a:solidFill>
                <a:latin typeface="Calibri" panose="020F0502020204030204"/>
              </a:rPr>
              <a:t>g </a:t>
            </a:r>
            <a:r>
              <a:rPr lang="en-US" sz="3200" dirty="0" err="1">
                <a:solidFill>
                  <a:prstClr val="white"/>
                </a:solidFill>
                <a:latin typeface="Calibri" panose="020F0502020204030204"/>
              </a:rPr>
              <a:t>việc</a:t>
            </a:r>
            <a:r>
              <a:rPr lang="en-US" sz="3200" dirty="0">
                <a:solidFill>
                  <a:prstClr val="white"/>
                </a:solidFill>
                <a:latin typeface="Calibri" panose="020F0502020204030204"/>
              </a:rPr>
              <a:t> </a:t>
            </a:r>
            <a:r>
              <a:rPr lang="en-US" sz="3200" dirty="0" err="1">
                <a:solidFill>
                  <a:prstClr val="white"/>
                </a:solidFill>
                <a:latin typeface="Calibri" panose="020F0502020204030204"/>
              </a:rPr>
              <a:t>có</a:t>
            </a:r>
            <a:r>
              <a:rPr lang="en-US" sz="3200" dirty="0">
                <a:solidFill>
                  <a:prstClr val="white"/>
                </a:solidFill>
                <a:latin typeface="Calibri" panose="020F0502020204030204"/>
              </a:rPr>
              <a:t> </a:t>
            </a:r>
            <a:r>
              <a:rPr lang="en-US" sz="3200" dirty="0" err="1">
                <a:solidFill>
                  <a:prstClr val="white"/>
                </a:solidFill>
                <a:latin typeface="Calibri" panose="020F0502020204030204"/>
              </a:rPr>
              <a:t>thu</a:t>
            </a:r>
            <a:r>
              <a:rPr lang="en-US" sz="3200" dirty="0">
                <a:solidFill>
                  <a:prstClr val="white"/>
                </a:solidFill>
                <a:latin typeface="Calibri" panose="020F0502020204030204"/>
              </a:rPr>
              <a:t> </a:t>
            </a:r>
            <a:r>
              <a:rPr lang="en-US" sz="3200" dirty="0" err="1">
                <a:solidFill>
                  <a:prstClr val="white"/>
                </a:solidFill>
                <a:latin typeface="Calibri" panose="020F0502020204030204"/>
              </a:rPr>
              <a:t>nhập</a:t>
            </a:r>
            <a:r>
              <a:rPr lang="en-US" sz="3200" dirty="0">
                <a:solidFill>
                  <a:prstClr val="white"/>
                </a:solidFill>
                <a:latin typeface="Calibri" panose="020F0502020204030204"/>
              </a:rPr>
              <a:t> </a:t>
            </a:r>
            <a:r>
              <a:rPr lang="en-US" sz="3200" dirty="0" err="1">
                <a:solidFill>
                  <a:prstClr val="white"/>
                </a:solidFill>
                <a:latin typeface="Calibri" panose="020F0502020204030204"/>
              </a:rPr>
              <a:t>khác</a:t>
            </a:r>
            <a:r>
              <a:rPr lang="en-US" sz="3200" dirty="0">
                <a:solidFill>
                  <a:prstClr val="white"/>
                </a:solidFill>
                <a:latin typeface="Calibri" panose="020F0502020204030204"/>
              </a:rPr>
              <a:t> </a:t>
            </a:r>
            <a:r>
              <a:rPr lang="en-US" sz="3200" dirty="0" err="1">
                <a:solidFill>
                  <a:prstClr val="white"/>
                </a:solidFill>
                <a:latin typeface="Calibri" panose="020F0502020204030204"/>
              </a:rPr>
              <a:t>mà</a:t>
            </a:r>
            <a:r>
              <a:rPr lang="en-US" sz="3200" dirty="0">
                <a:solidFill>
                  <a:prstClr val="white"/>
                </a:solidFill>
                <a:latin typeface="Calibri" panose="020F0502020204030204"/>
              </a:rPr>
              <a:t> </a:t>
            </a:r>
            <a:r>
              <a:rPr lang="en-US" sz="3200" dirty="0" err="1">
                <a:solidFill>
                  <a:prstClr val="white"/>
                </a:solidFill>
                <a:latin typeface="Calibri" panose="020F0502020204030204"/>
              </a:rPr>
              <a:t>em</a:t>
            </a:r>
            <a:r>
              <a:rPr lang="en-US" sz="3200" dirty="0">
                <a:solidFill>
                  <a:prstClr val="white"/>
                </a:solidFill>
                <a:latin typeface="Calibri" panose="020F0502020204030204"/>
              </a:rPr>
              <a:t> </a:t>
            </a:r>
            <a:r>
              <a:rPr lang="en-US" sz="3200" dirty="0" err="1">
                <a:solidFill>
                  <a:prstClr val="white"/>
                </a:solidFill>
                <a:latin typeface="Calibri" panose="020F0502020204030204"/>
              </a:rPr>
              <a:t>biết</a:t>
            </a:r>
            <a:endParaRPr kumimoji="0" lang="en-US" sz="3200" b="0" i="0" u="none" strike="noStrike" kern="1200" cap="none" spc="0" normalizeH="0" baseline="0" noProof="0" dirty="0">
              <a:ln>
                <a:noFill/>
              </a:ln>
              <a:solidFill>
                <a:prstClr val="white"/>
              </a:solidFill>
              <a:effectLst/>
              <a:uLnTx/>
              <a:uFillTx/>
              <a:latin typeface="Calibri" panose="020F0502020204030204"/>
            </a:endParaRPr>
          </a:p>
        </p:txBody>
      </p:sp>
      <p:pic>
        <p:nvPicPr>
          <p:cNvPr id="5" name="Picture 4">
            <a:extLst>
              <a:ext uri="{FF2B5EF4-FFF2-40B4-BE49-F238E27FC236}">
                <a16:creationId xmlns:a16="http://schemas.microsoft.com/office/drawing/2014/main" id="{99E73A4D-C0E1-4C53-9987-3DCDD59294B7}"/>
              </a:ext>
            </a:extLst>
          </p:cNvPr>
          <p:cNvPicPr>
            <a:picLocks noChangeAspect="1"/>
          </p:cNvPicPr>
          <p:nvPr/>
        </p:nvPicPr>
        <p:blipFill>
          <a:blip r:embed="rId3"/>
          <a:stretch>
            <a:fillRect/>
          </a:stretch>
        </p:blipFill>
        <p:spPr>
          <a:xfrm>
            <a:off x="2169041" y="1217760"/>
            <a:ext cx="7559749" cy="4422480"/>
          </a:xfrm>
          <a:prstGeom prst="rect">
            <a:avLst/>
          </a:prstGeom>
        </p:spPr>
      </p:pic>
    </p:spTree>
    <p:extLst>
      <p:ext uri="{BB962C8B-B14F-4D97-AF65-F5344CB8AC3E}">
        <p14:creationId xmlns:p14="http://schemas.microsoft.com/office/powerpoint/2010/main" val="1698685487"/>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929496" y="4427994"/>
            <a:ext cx="5252605"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Tiết</a:t>
            </a:r>
            <a:r>
              <a:rPr kumimoji="0" lang="en-US" sz="8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a:t>
            </a:r>
          </a:p>
        </p:txBody>
      </p:sp>
    </p:spTree>
    <p:extLst>
      <p:ext uri="{BB962C8B-B14F-4D97-AF65-F5344CB8AC3E}">
        <p14:creationId xmlns:p14="http://schemas.microsoft.com/office/powerpoint/2010/main" val="16548317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38F17A4-4162-4961-81D5-3410DC116EFF}"/>
              </a:ext>
            </a:extLst>
          </p:cNvPr>
          <p:cNvSpPr/>
          <p:nvPr/>
        </p:nvSpPr>
        <p:spPr>
          <a:xfrm>
            <a:off x="124178" y="169333"/>
            <a:ext cx="11650133" cy="8513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1.</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Thông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tin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nào</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trong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hình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dưới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đây</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cho</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em</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biết</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đó</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là</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nguyện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không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nhận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lương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8F28677-E2BE-4798-B9CA-A64A2221ECC3}"/>
              </a:ext>
            </a:extLst>
          </p:cNvPr>
          <p:cNvPicPr>
            <a:picLocks noChangeAspect="1"/>
          </p:cNvPicPr>
          <p:nvPr/>
        </p:nvPicPr>
        <p:blipFill>
          <a:blip r:embed="rId3"/>
          <a:stretch>
            <a:fillRect/>
          </a:stretch>
        </p:blipFill>
        <p:spPr>
          <a:xfrm>
            <a:off x="2211572" y="1388323"/>
            <a:ext cx="7620000" cy="4676775"/>
          </a:xfrm>
          <a:prstGeom prst="rect">
            <a:avLst/>
          </a:prstGeom>
        </p:spPr>
      </p:pic>
      <p:sp>
        <p:nvSpPr>
          <p:cNvPr id="2" name="Oval 1">
            <a:extLst>
              <a:ext uri="{FF2B5EF4-FFF2-40B4-BE49-F238E27FC236}">
                <a16:creationId xmlns:a16="http://schemas.microsoft.com/office/drawing/2014/main" id="{81AD270A-0CDC-4514-8070-CA87A761855A}"/>
              </a:ext>
            </a:extLst>
          </p:cNvPr>
          <p:cNvSpPr/>
          <p:nvPr/>
        </p:nvSpPr>
        <p:spPr>
          <a:xfrm>
            <a:off x="3264195" y="3317358"/>
            <a:ext cx="914400" cy="146729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C25A971-0D53-4528-9856-9492AC640171}"/>
              </a:ext>
            </a:extLst>
          </p:cNvPr>
          <p:cNvSpPr/>
          <p:nvPr/>
        </p:nvSpPr>
        <p:spPr>
          <a:xfrm>
            <a:off x="5837274" y="2147776"/>
            <a:ext cx="914400" cy="1467293"/>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01A50DD-D107-4880-9049-348D861D77D8}"/>
              </a:ext>
            </a:extLst>
          </p:cNvPr>
          <p:cNvSpPr/>
          <p:nvPr/>
        </p:nvSpPr>
        <p:spPr>
          <a:xfrm>
            <a:off x="7442790" y="2402958"/>
            <a:ext cx="2083982" cy="829340"/>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E0E3D48-F506-43FB-AEA6-66EF04D3582F}"/>
              </a:ext>
            </a:extLst>
          </p:cNvPr>
          <p:cNvSpPr/>
          <p:nvPr/>
        </p:nvSpPr>
        <p:spPr>
          <a:xfrm>
            <a:off x="1669312" y="5973158"/>
            <a:ext cx="8311116" cy="8513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Những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trên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mang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lợi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ích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gì</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cho</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xã</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hội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093417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8EC15B-2351-4D7E-8AEC-DE4C0639432E}"/>
              </a:ext>
            </a:extLst>
          </p:cNvPr>
          <p:cNvSpPr txBox="1"/>
          <p:nvPr/>
        </p:nvSpPr>
        <p:spPr>
          <a:xfrm>
            <a:off x="3284131" y="480341"/>
            <a:ext cx="536257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0" i="0" u="sng" strike="noStrike" kern="1200" cap="none" spc="0" normalizeH="0" baseline="0" noProof="0" dirty="0" err="1">
                <a:ln>
                  <a:noFill/>
                </a:ln>
                <a:effectLst/>
                <a:uLnTx/>
                <a:uFillTx/>
                <a:latin typeface="Calibri" panose="020F0502020204030204"/>
                <a:ea typeface="+mn-ea"/>
                <a:cs typeface="+mn-cs"/>
              </a:rPr>
              <a:t>Kết</a:t>
            </a:r>
            <a:r>
              <a:rPr kumimoji="0" lang="en-US" sz="5000" b="0" i="0" u="sng" strike="noStrike" kern="1200" cap="none" spc="0" normalizeH="0" baseline="0" noProof="0" dirty="0">
                <a:ln>
                  <a:noFill/>
                </a:ln>
                <a:effectLst/>
                <a:uLnTx/>
                <a:uFillTx/>
                <a:latin typeface="Calibri" panose="020F0502020204030204"/>
                <a:ea typeface="+mn-ea"/>
                <a:cs typeface="+mn-cs"/>
              </a:rPr>
              <a:t> </a:t>
            </a:r>
            <a:r>
              <a:rPr kumimoji="0" lang="en-US" sz="5000" b="0" i="0" u="sng" strike="noStrike" kern="1200" cap="none" spc="0" normalizeH="0" baseline="0" noProof="0" dirty="0" err="1">
                <a:ln>
                  <a:noFill/>
                </a:ln>
                <a:effectLst/>
                <a:uLnTx/>
                <a:uFillTx/>
                <a:latin typeface="Calibri" panose="020F0502020204030204"/>
                <a:ea typeface="+mn-ea"/>
                <a:cs typeface="+mn-cs"/>
              </a:rPr>
              <a:t>luận</a:t>
            </a:r>
            <a:endParaRPr kumimoji="0" lang="en-US" sz="5000" b="0" i="0" u="sng" strike="noStrike" kern="1200" cap="none" spc="0" normalizeH="0" baseline="0" noProof="0" dirty="0">
              <a:ln>
                <a:noFill/>
              </a:ln>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39A2585-1C89-4F4F-B097-51C171329DC5}"/>
              </a:ext>
            </a:extLst>
          </p:cNvPr>
          <p:cNvSpPr txBox="1"/>
          <p:nvPr/>
        </p:nvSpPr>
        <p:spPr>
          <a:xfrm>
            <a:off x="1934547" y="1784485"/>
            <a:ext cx="8091955" cy="3508653"/>
          </a:xfrm>
          <a:prstGeom prst="rect">
            <a:avLst/>
          </a:prstGeom>
          <a:noFill/>
        </p:spPr>
        <p:txBody>
          <a:bodyPr wrap="square" rtlCol="0">
            <a:spAutoFit/>
          </a:bodyPr>
          <a:lstStyle/>
          <a:p>
            <a:pPr lvl="0" algn="just">
              <a:defRPr/>
            </a:pPr>
            <a:r>
              <a:rPr lang="vi-VN" sz="3700" dirty="0">
                <a:solidFill>
                  <a:srgbClr val="FF0000"/>
                </a:solidFill>
                <a:latin typeface="Calibri" panose="020F0502020204030204" pitchFamily="34" charset="0"/>
                <a:cs typeface="Arial" panose="020B0604020202020204" pitchFamily="34" charset="0"/>
              </a:rPr>
              <a:t>Những người làm công việc </a:t>
            </a:r>
            <a:r>
              <a:rPr lang="en-US" sz="3700" dirty="0" err="1">
                <a:solidFill>
                  <a:srgbClr val="FF0000"/>
                </a:solidFill>
                <a:latin typeface="Calibri" panose="020F0502020204030204" pitchFamily="34" charset="0"/>
                <a:cs typeface="Arial" panose="020B0604020202020204" pitchFamily="34" charset="0"/>
              </a:rPr>
              <a:t>trên</a:t>
            </a:r>
            <a:r>
              <a:rPr lang="en-US" sz="3700" dirty="0">
                <a:solidFill>
                  <a:srgbClr val="FF0000"/>
                </a:solidFill>
                <a:latin typeface="Calibri" panose="020F0502020204030204" pitchFamily="34" charset="0"/>
                <a:cs typeface="Arial" panose="020B0604020202020204" pitchFamily="34" charset="0"/>
              </a:rPr>
              <a:t> </a:t>
            </a:r>
            <a:r>
              <a:rPr lang="vi-VN" sz="3700" dirty="0">
                <a:solidFill>
                  <a:srgbClr val="FF0000"/>
                </a:solidFill>
                <a:latin typeface="Calibri" panose="020F0502020204030204" pitchFamily="34" charset="0"/>
                <a:cs typeface="Arial" panose="020B0604020202020204" pitchFamily="34" charset="0"/>
              </a:rPr>
              <a:t>đều không nhận lương. Trong xã hội còn có rất nhiều công việc không nhận lương khác, không mang lại thu nhập cho</a:t>
            </a:r>
            <a:r>
              <a:rPr lang="en-US" sz="3700" dirty="0">
                <a:solidFill>
                  <a:srgbClr val="FF0000"/>
                </a:solidFill>
                <a:latin typeface="Calibri" panose="020F0502020204030204" pitchFamily="34" charset="0"/>
                <a:cs typeface="Arial" panose="020B0604020202020204" pitchFamily="34" charset="0"/>
              </a:rPr>
              <a:t> </a:t>
            </a:r>
            <a:r>
              <a:rPr lang="vi-VN" sz="3700" dirty="0">
                <a:solidFill>
                  <a:srgbClr val="FF0000"/>
                </a:solidFill>
                <a:latin typeface="Calibri" panose="020F0502020204030204" pitchFamily="34" charset="0"/>
                <a:cs typeface="Arial" panose="020B0604020202020204" pitchFamily="34" charset="0"/>
              </a:rPr>
              <a:t>bản thân nhưng mang lại lợi ích tốt đẹp cho cộng đồng và xã hội..</a:t>
            </a:r>
          </a:p>
        </p:txBody>
      </p:sp>
      <p:sp>
        <p:nvSpPr>
          <p:cNvPr id="4" name="Rectangle 3">
            <a:extLst>
              <a:ext uri="{FF2B5EF4-FFF2-40B4-BE49-F238E27FC236}">
                <a16:creationId xmlns:a16="http://schemas.microsoft.com/office/drawing/2014/main" id="{E857760A-750E-49FC-8A72-4CD3D03AA516}"/>
              </a:ext>
            </a:extLst>
          </p:cNvPr>
          <p:cNvSpPr/>
          <p:nvPr/>
        </p:nvSpPr>
        <p:spPr>
          <a:xfrm>
            <a:off x="10732168" y="0"/>
            <a:ext cx="1459832" cy="158816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vi-VN"/>
          </a:p>
        </p:txBody>
      </p:sp>
    </p:spTree>
    <p:extLst>
      <p:ext uri="{BB962C8B-B14F-4D97-AF65-F5344CB8AC3E}">
        <p14:creationId xmlns:p14="http://schemas.microsoft.com/office/powerpoint/2010/main" val="133429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803400" y="1273812"/>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2115822" y="2936332"/>
            <a:ext cx="8601797" cy="1141007"/>
            <a:chOff x="7117" y="6211"/>
            <a:chExt cx="6260" cy="765"/>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117" y="6211"/>
              <a:ext cx="6260" cy="619"/>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thực</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hành</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401294757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B49FE-6E68-492A-A9FD-4CA6A57531AD}"/>
              </a:ext>
            </a:extLst>
          </p:cNvPr>
          <p:cNvSpPr>
            <a:spLocks noGrp="1"/>
          </p:cNvSpPr>
          <p:nvPr>
            <p:ph type="title"/>
          </p:nvPr>
        </p:nvSpPr>
        <p:spPr/>
        <p:txBody>
          <a:bodyPr/>
          <a:lstStyle/>
          <a:p>
            <a:endParaRPr lang="en-US"/>
          </a:p>
        </p:txBody>
      </p:sp>
      <p:pic>
        <p:nvPicPr>
          <p:cNvPr id="6" name="Content Placeholder 5" descr="A picture containing child, person, floor, child&#10;&#10;Description automatically generated">
            <a:extLst>
              <a:ext uri="{FF2B5EF4-FFF2-40B4-BE49-F238E27FC236}">
                <a16:creationId xmlns:a16="http://schemas.microsoft.com/office/drawing/2014/main" id="{969A0C41-1277-4C5C-8A45-4DDD500661B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32837" y="1825625"/>
            <a:ext cx="5411972" cy="5032375"/>
          </a:xfrm>
        </p:spPr>
      </p:pic>
      <p:sp>
        <p:nvSpPr>
          <p:cNvPr id="4" name="Rectangle 3">
            <a:extLst>
              <a:ext uri="{FF2B5EF4-FFF2-40B4-BE49-F238E27FC236}">
                <a16:creationId xmlns:a16="http://schemas.microsoft.com/office/drawing/2014/main" id="{77170933-90BE-4201-B881-F5B60A855B2C}"/>
              </a:ext>
            </a:extLst>
          </p:cNvPr>
          <p:cNvSpPr/>
          <p:nvPr/>
        </p:nvSpPr>
        <p:spPr>
          <a:xfrm>
            <a:off x="68179" y="230193"/>
            <a:ext cx="12067822" cy="85139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2.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Em</a:t>
            </a: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panose="020F0502020204030204"/>
                <a:ea typeface="+mn-ea"/>
                <a:cs typeface="+mn-cs"/>
              </a:rPr>
              <a:t>và</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người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thân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trong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đã</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từng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tham</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tình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nguyện</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nào</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Công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việc</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đó</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mang</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lại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lợi</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ích</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2800" b="0" i="0" u="none" strike="noStrike" kern="1200" cap="none" spc="0" normalizeH="0" noProof="0" dirty="0" err="1">
                <a:ln>
                  <a:noFill/>
                </a:ln>
                <a:solidFill>
                  <a:prstClr val="white"/>
                </a:solidFill>
                <a:effectLst/>
                <a:uLnTx/>
                <a:uFillTx/>
                <a:latin typeface="Calibri" panose="020F0502020204030204"/>
                <a:ea typeface="+mn-ea"/>
                <a:cs typeface="+mn-cs"/>
              </a:rPr>
              <a:t>gì</a:t>
            </a:r>
            <a:r>
              <a:rPr kumimoji="0" lang="en-US" sz="28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hought Bubble: Cloud 6">
            <a:extLst>
              <a:ext uri="{FF2B5EF4-FFF2-40B4-BE49-F238E27FC236}">
                <a16:creationId xmlns:a16="http://schemas.microsoft.com/office/drawing/2014/main" id="{2CF3BF9B-A343-4A97-82C9-70AAA1AD34B4}"/>
              </a:ext>
            </a:extLst>
          </p:cNvPr>
          <p:cNvSpPr/>
          <p:nvPr/>
        </p:nvSpPr>
        <p:spPr>
          <a:xfrm>
            <a:off x="-379135" y="2147777"/>
            <a:ext cx="5411972" cy="230726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n-US" sz="2400" dirty="0" err="1"/>
              <a:t>Quyên</a:t>
            </a:r>
            <a:r>
              <a:rPr lang="en-US" sz="2400" dirty="0"/>
              <a:t> </a:t>
            </a:r>
            <a:r>
              <a:rPr lang="en-US" sz="2400" dirty="0" err="1"/>
              <a:t>góp</a:t>
            </a:r>
            <a:r>
              <a:rPr lang="en-US" sz="2400" dirty="0"/>
              <a:t> </a:t>
            </a:r>
            <a:r>
              <a:rPr lang="en-US" sz="2400" dirty="0" err="1"/>
              <a:t>quần</a:t>
            </a:r>
            <a:r>
              <a:rPr lang="en-US" sz="2400" dirty="0"/>
              <a:t> </a:t>
            </a:r>
            <a:r>
              <a:rPr lang="en-US" sz="2400" dirty="0" err="1"/>
              <a:t>áo</a:t>
            </a:r>
            <a:r>
              <a:rPr lang="en-US" sz="2400" dirty="0"/>
              <a:t> </a:t>
            </a:r>
            <a:r>
              <a:rPr lang="en-US" sz="2400" dirty="0" err="1"/>
              <a:t>cũ</a:t>
            </a:r>
            <a:r>
              <a:rPr lang="en-US" sz="2400" dirty="0"/>
              <a:t>.</a:t>
            </a:r>
          </a:p>
          <a:p>
            <a:pPr marL="285750" indent="-285750">
              <a:buFontTx/>
              <a:buChar char="-"/>
            </a:pPr>
            <a:r>
              <a:rPr lang="en-US" sz="2400" dirty="0" err="1"/>
              <a:t>Ủng</a:t>
            </a:r>
            <a:r>
              <a:rPr lang="en-US" sz="2400" dirty="0"/>
              <a:t> </a:t>
            </a:r>
            <a:r>
              <a:rPr lang="en-US" sz="2400" dirty="0" err="1"/>
              <a:t>hộ</a:t>
            </a:r>
            <a:r>
              <a:rPr lang="en-US" sz="2400" dirty="0"/>
              <a:t> </a:t>
            </a:r>
            <a:r>
              <a:rPr lang="en-US" sz="2400" dirty="0" err="1"/>
              <a:t>vùng</a:t>
            </a:r>
            <a:r>
              <a:rPr lang="en-US" sz="2400" dirty="0"/>
              <a:t> </a:t>
            </a:r>
            <a:r>
              <a:rPr lang="en-US" sz="2400" dirty="0" err="1"/>
              <a:t>lũ</a:t>
            </a:r>
            <a:r>
              <a:rPr lang="en-US" sz="2400" dirty="0"/>
              <a:t>.</a:t>
            </a:r>
          </a:p>
          <a:p>
            <a:pPr marL="285750" indent="-285750">
              <a:buFontTx/>
              <a:buChar char="-"/>
            </a:pPr>
            <a:r>
              <a:rPr lang="en-US" sz="2400" dirty="0" err="1"/>
              <a:t>Dọn</a:t>
            </a:r>
            <a:r>
              <a:rPr lang="en-US" sz="2400" dirty="0"/>
              <a:t> </a:t>
            </a:r>
            <a:r>
              <a:rPr lang="en-US" sz="2400" dirty="0" err="1"/>
              <a:t>dẹp</a:t>
            </a:r>
            <a:r>
              <a:rPr lang="en-US" sz="2400" dirty="0"/>
              <a:t> </a:t>
            </a:r>
            <a:r>
              <a:rPr lang="en-US" sz="2400" dirty="0" err="1"/>
              <a:t>đường</a:t>
            </a:r>
            <a:r>
              <a:rPr lang="en-US" sz="2400" dirty="0"/>
              <a:t> </a:t>
            </a:r>
            <a:r>
              <a:rPr lang="en-US" sz="2400" dirty="0" err="1"/>
              <a:t>phố</a:t>
            </a:r>
            <a:r>
              <a:rPr lang="en-US" sz="2400" dirty="0"/>
              <a:t>.</a:t>
            </a:r>
          </a:p>
        </p:txBody>
      </p:sp>
    </p:spTree>
    <p:extLst>
      <p:ext uri="{BB962C8B-B14F-4D97-AF65-F5344CB8AC3E}">
        <p14:creationId xmlns:p14="http://schemas.microsoft.com/office/powerpoint/2010/main" val="3074827204"/>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5"/>
          <a:stretch>
            <a:fillRect/>
          </a:stretch>
        </p:blipFill>
        <p:spPr>
          <a:xfrm>
            <a:off x="-101600" y="-450849"/>
            <a:ext cx="12187767" cy="6849533"/>
          </a:xfrm>
          <a:prstGeom prst="rect">
            <a:avLst/>
          </a:prstGeom>
          <a:noFill/>
          <a:ln w="9525">
            <a:noFill/>
          </a:ln>
        </p:spPr>
      </p:pic>
      <p:sp>
        <p:nvSpPr>
          <p:cNvPr id="53252" name="Rectangle 4"/>
          <p:cNvSpPr/>
          <p:nvPr/>
        </p:nvSpPr>
        <p:spPr>
          <a:xfrm>
            <a:off x="2268650" y="1193535"/>
            <a:ext cx="8066475" cy="3970318"/>
          </a:xfrm>
          <a:prstGeom prst="rect">
            <a:avLst/>
          </a:prstGeom>
          <a:noFill/>
          <a:ln w="9525">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sng" strike="noStrike" kern="1200" cap="none" spc="0" normalizeH="0" baseline="0" noProof="0" dirty="0" err="1">
                <a:ln>
                  <a:noFill/>
                </a:ln>
                <a:solidFill>
                  <a:srgbClr val="FF0000"/>
                </a:solidFill>
                <a:effectLst/>
                <a:uLnTx/>
                <a:uFillTx/>
                <a:latin typeface="Calibri"/>
              </a:rPr>
              <a:t>Kết</a:t>
            </a:r>
            <a:r>
              <a:rPr kumimoji="0" lang="en-US" sz="3600" b="0" i="0" u="sng" strike="noStrike" kern="1200" cap="none" spc="0" normalizeH="0" noProof="0" dirty="0">
                <a:ln>
                  <a:noFill/>
                </a:ln>
                <a:solidFill>
                  <a:srgbClr val="FF0000"/>
                </a:solidFill>
                <a:effectLst/>
                <a:uLnTx/>
                <a:uFillTx/>
                <a:latin typeface="Calibri"/>
              </a:rPr>
              <a:t> </a:t>
            </a:r>
            <a:r>
              <a:rPr kumimoji="0" lang="en-US" sz="3600" b="0" i="0" u="sng" strike="noStrike" kern="1200" cap="none" spc="0" normalizeH="0" noProof="0" dirty="0" err="1">
                <a:ln>
                  <a:noFill/>
                </a:ln>
                <a:solidFill>
                  <a:srgbClr val="FF0000"/>
                </a:solidFill>
                <a:effectLst/>
                <a:uLnTx/>
                <a:uFillTx/>
                <a:latin typeface="Calibri"/>
              </a:rPr>
              <a:t>luận</a:t>
            </a:r>
            <a:r>
              <a:rPr kumimoji="0" lang="en-US" sz="3600" b="0" i="0" u="sng" strike="noStrike" kern="1200" cap="none" spc="0" normalizeH="0" noProof="0" dirty="0">
                <a:ln>
                  <a:noFill/>
                </a:ln>
                <a:solidFill>
                  <a:srgbClr val="FF0000"/>
                </a:solidFill>
                <a:effectLst/>
                <a:uLnTx/>
                <a:uFillTx/>
                <a:latin typeface="Calibri"/>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aseline="0" dirty="0" err="1">
                <a:solidFill>
                  <a:prstClr val="black"/>
                </a:solidFill>
                <a:latin typeface="Calibri"/>
              </a:rPr>
              <a:t>Có</a:t>
            </a:r>
            <a:r>
              <a:rPr lang="en-US" sz="3600" dirty="0">
                <a:solidFill>
                  <a:prstClr val="black"/>
                </a:solidFill>
                <a:latin typeface="Calibri"/>
              </a:rPr>
              <a:t> </a:t>
            </a:r>
            <a:r>
              <a:rPr lang="en-US" sz="3600" dirty="0" err="1">
                <a:solidFill>
                  <a:prstClr val="black"/>
                </a:solidFill>
                <a:latin typeface="Calibri"/>
              </a:rPr>
              <a:t>nhiều</a:t>
            </a:r>
            <a:r>
              <a:rPr lang="en-US" sz="3600" dirty="0">
                <a:solidFill>
                  <a:prstClr val="black"/>
                </a:solidFill>
                <a:latin typeface="Calibri"/>
              </a:rPr>
              <a:t> </a:t>
            </a:r>
            <a:r>
              <a:rPr lang="en-US" sz="3600" dirty="0" err="1">
                <a:solidFill>
                  <a:prstClr val="black"/>
                </a:solidFill>
                <a:latin typeface="Calibri"/>
              </a:rPr>
              <a:t>việc</a:t>
            </a:r>
            <a:r>
              <a:rPr lang="en-US" sz="3600" dirty="0">
                <a:solidFill>
                  <a:prstClr val="black"/>
                </a:solidFill>
                <a:latin typeface="Calibri"/>
              </a:rPr>
              <a:t> </a:t>
            </a:r>
            <a:r>
              <a:rPr lang="en-US" sz="3600" dirty="0" err="1">
                <a:solidFill>
                  <a:prstClr val="black"/>
                </a:solidFill>
                <a:latin typeface="Calibri"/>
              </a:rPr>
              <a:t>tình</a:t>
            </a:r>
            <a:r>
              <a:rPr lang="en-US" sz="3600" dirty="0">
                <a:solidFill>
                  <a:prstClr val="black"/>
                </a:solidFill>
                <a:latin typeface="Calibri"/>
              </a:rPr>
              <a:t> </a:t>
            </a:r>
            <a:r>
              <a:rPr lang="en-US" sz="3600" dirty="0" err="1">
                <a:solidFill>
                  <a:prstClr val="black"/>
                </a:solidFill>
                <a:latin typeface="Calibri"/>
              </a:rPr>
              <a:t>nguyện</a:t>
            </a:r>
            <a:r>
              <a:rPr lang="en-US" sz="3600" dirty="0">
                <a:solidFill>
                  <a:prstClr val="black"/>
                </a:solidFill>
                <a:latin typeface="Calibri"/>
              </a:rPr>
              <a:t> </a:t>
            </a:r>
            <a:r>
              <a:rPr lang="en-US" sz="3600" dirty="0" err="1">
                <a:solidFill>
                  <a:prstClr val="black"/>
                </a:solidFill>
                <a:latin typeface="Calibri"/>
              </a:rPr>
              <a:t>mang</a:t>
            </a:r>
            <a:r>
              <a:rPr lang="en-US" sz="3600" dirty="0">
                <a:solidFill>
                  <a:prstClr val="black"/>
                </a:solidFill>
                <a:latin typeface="Calibri"/>
              </a:rPr>
              <a:t> </a:t>
            </a:r>
            <a:r>
              <a:rPr lang="en-US" sz="3600" dirty="0" err="1">
                <a:solidFill>
                  <a:prstClr val="black"/>
                </a:solidFill>
                <a:latin typeface="Calibri"/>
              </a:rPr>
              <a:t>lại</a:t>
            </a:r>
            <a:r>
              <a:rPr lang="en-US" sz="3600" dirty="0">
                <a:solidFill>
                  <a:prstClr val="black"/>
                </a:solidFill>
                <a:latin typeface="Calibri"/>
              </a:rPr>
              <a:t> </a:t>
            </a:r>
            <a:r>
              <a:rPr lang="en-US" sz="3600" dirty="0" err="1">
                <a:solidFill>
                  <a:prstClr val="black"/>
                </a:solidFill>
                <a:latin typeface="Calibri"/>
              </a:rPr>
              <a:t>lợi</a:t>
            </a:r>
            <a:r>
              <a:rPr lang="en-US" sz="3600" dirty="0">
                <a:solidFill>
                  <a:prstClr val="black"/>
                </a:solidFill>
                <a:latin typeface="Calibri"/>
              </a:rPr>
              <a:t> </a:t>
            </a:r>
            <a:r>
              <a:rPr lang="en-US" sz="3600" dirty="0" err="1">
                <a:solidFill>
                  <a:prstClr val="black"/>
                </a:solidFill>
                <a:latin typeface="Calibri"/>
              </a:rPr>
              <a:t>ích</a:t>
            </a:r>
            <a:r>
              <a:rPr lang="en-US" sz="3600" dirty="0">
                <a:solidFill>
                  <a:prstClr val="black"/>
                </a:solidFill>
                <a:latin typeface="Calibri"/>
              </a:rPr>
              <a:t> </a:t>
            </a:r>
            <a:r>
              <a:rPr lang="en-US" sz="3600" dirty="0" err="1">
                <a:solidFill>
                  <a:prstClr val="black"/>
                </a:solidFill>
                <a:latin typeface="Calibri"/>
              </a:rPr>
              <a:t>cho</a:t>
            </a:r>
            <a:r>
              <a:rPr lang="en-US" sz="3600" dirty="0">
                <a:solidFill>
                  <a:prstClr val="black"/>
                </a:solidFill>
                <a:latin typeface="Calibri"/>
              </a:rPr>
              <a:t> </a:t>
            </a:r>
            <a:r>
              <a:rPr lang="en-US" sz="3600" dirty="0" err="1">
                <a:solidFill>
                  <a:prstClr val="black"/>
                </a:solidFill>
                <a:latin typeface="Calibri"/>
              </a:rPr>
              <a:t>mọi</a:t>
            </a:r>
            <a:r>
              <a:rPr lang="en-US" sz="3600" dirty="0">
                <a:solidFill>
                  <a:prstClr val="black"/>
                </a:solidFill>
                <a:latin typeface="Calibri"/>
              </a:rPr>
              <a:t> </a:t>
            </a:r>
            <a:r>
              <a:rPr lang="en-US" sz="3600" dirty="0" err="1">
                <a:solidFill>
                  <a:prstClr val="black"/>
                </a:solidFill>
                <a:latin typeface="Calibri"/>
              </a:rPr>
              <a:t>người</a:t>
            </a:r>
            <a:r>
              <a:rPr lang="en-US" sz="3600" dirty="0">
                <a:solidFill>
                  <a:prstClr val="black"/>
                </a:solidFill>
                <a:latin typeface="Calibri"/>
              </a:rPr>
              <a:t> </a:t>
            </a:r>
            <a:r>
              <a:rPr lang="en-US" sz="3600" dirty="0" err="1">
                <a:solidFill>
                  <a:prstClr val="black"/>
                </a:solidFill>
                <a:latin typeface="Calibri"/>
              </a:rPr>
              <a:t>xung</a:t>
            </a:r>
            <a:r>
              <a:rPr lang="en-US" sz="3600" dirty="0">
                <a:solidFill>
                  <a:prstClr val="black"/>
                </a:solidFill>
                <a:latin typeface="Calibri"/>
              </a:rPr>
              <a:t> </a:t>
            </a:r>
            <a:r>
              <a:rPr lang="en-US" sz="3600" dirty="0" err="1">
                <a:solidFill>
                  <a:prstClr val="black"/>
                </a:solidFill>
                <a:latin typeface="Calibri"/>
              </a:rPr>
              <a:t>quanh</a:t>
            </a:r>
            <a:r>
              <a:rPr lang="en-US" sz="3600" dirty="0">
                <a:solidFill>
                  <a:prstClr val="black"/>
                </a:solidFill>
                <a:latin typeface="Calibri"/>
              </a:rPr>
              <a:t>, </a:t>
            </a:r>
            <a:r>
              <a:rPr lang="en-US" sz="3600" dirty="0" err="1">
                <a:solidFill>
                  <a:prstClr val="black"/>
                </a:solidFill>
                <a:latin typeface="Calibri"/>
              </a:rPr>
              <a:t>cho</a:t>
            </a:r>
            <a:r>
              <a:rPr lang="en-US" sz="3600" dirty="0">
                <a:solidFill>
                  <a:prstClr val="black"/>
                </a:solidFill>
                <a:latin typeface="Calibri"/>
              </a:rPr>
              <a:t> </a:t>
            </a:r>
            <a:r>
              <a:rPr lang="en-US" sz="3600" dirty="0" err="1">
                <a:solidFill>
                  <a:prstClr val="black"/>
                </a:solidFill>
                <a:latin typeface="Calibri"/>
              </a:rPr>
              <a:t>cộng</a:t>
            </a:r>
            <a:r>
              <a:rPr lang="en-US" sz="3600" dirty="0">
                <a:solidFill>
                  <a:prstClr val="black"/>
                </a:solidFill>
                <a:latin typeface="Calibri"/>
              </a:rPr>
              <a:t> </a:t>
            </a:r>
            <a:r>
              <a:rPr lang="en-US" sz="3600" dirty="0" err="1">
                <a:solidFill>
                  <a:prstClr val="black"/>
                </a:solidFill>
                <a:latin typeface="Calibri"/>
              </a:rPr>
              <a:t>đồng</a:t>
            </a:r>
            <a:r>
              <a:rPr lang="en-US" sz="3600" dirty="0">
                <a:solidFill>
                  <a:prstClr val="black"/>
                </a:solidFill>
                <a:latin typeface="Calibri"/>
              </a:rPr>
              <a:t> </a:t>
            </a:r>
            <a:r>
              <a:rPr lang="en-US" sz="3600" dirty="0" err="1">
                <a:solidFill>
                  <a:prstClr val="black"/>
                </a:solidFill>
                <a:latin typeface="Calibri"/>
              </a:rPr>
              <a:t>mà</a:t>
            </a:r>
            <a:r>
              <a:rPr lang="en-US" sz="3600" dirty="0">
                <a:solidFill>
                  <a:prstClr val="black"/>
                </a:solidFill>
                <a:latin typeface="Calibri"/>
              </a:rPr>
              <a:t> </a:t>
            </a:r>
            <a:r>
              <a:rPr lang="en-US" sz="3600" dirty="0" err="1">
                <a:solidFill>
                  <a:prstClr val="black"/>
                </a:solidFill>
                <a:latin typeface="Calibri"/>
              </a:rPr>
              <a:t>chúng</a:t>
            </a:r>
            <a:r>
              <a:rPr lang="en-US" sz="3600" dirty="0">
                <a:solidFill>
                  <a:prstClr val="black"/>
                </a:solidFill>
                <a:latin typeface="Calibri"/>
              </a:rPr>
              <a:t> ta </a:t>
            </a:r>
            <a:r>
              <a:rPr lang="en-US" sz="3600" dirty="0" err="1">
                <a:solidFill>
                  <a:prstClr val="black"/>
                </a:solidFill>
                <a:latin typeface="Calibri"/>
              </a:rPr>
              <a:t>có</a:t>
            </a:r>
            <a:r>
              <a:rPr lang="en-US" sz="3600" dirty="0">
                <a:solidFill>
                  <a:prstClr val="black"/>
                </a:solidFill>
                <a:latin typeface="Calibri"/>
              </a:rPr>
              <a:t> </a:t>
            </a:r>
            <a:r>
              <a:rPr lang="en-US" sz="3600" dirty="0" err="1">
                <a:solidFill>
                  <a:prstClr val="black"/>
                </a:solidFill>
                <a:latin typeface="Calibri"/>
              </a:rPr>
              <a:t>thể</a:t>
            </a:r>
            <a:r>
              <a:rPr lang="en-US" sz="3600" dirty="0">
                <a:solidFill>
                  <a:prstClr val="black"/>
                </a:solidFill>
                <a:latin typeface="Calibri"/>
              </a:rPr>
              <a:t> </a:t>
            </a:r>
            <a:r>
              <a:rPr lang="en-US" sz="3600" dirty="0" err="1">
                <a:solidFill>
                  <a:prstClr val="black"/>
                </a:solidFill>
                <a:latin typeface="Calibri"/>
              </a:rPr>
              <a:t>làm</a:t>
            </a:r>
            <a:r>
              <a:rPr lang="en-US" sz="3600" dirty="0">
                <a:solidFill>
                  <a:prstClr val="black"/>
                </a:solidFill>
                <a:latin typeface="Calibri"/>
              </a:rPr>
              <a:t> </a:t>
            </a:r>
            <a:r>
              <a:rPr lang="en-US" sz="3600" dirty="0" err="1">
                <a:solidFill>
                  <a:prstClr val="black"/>
                </a:solidFill>
                <a:latin typeface="Calibri"/>
              </a:rPr>
              <a:t>được</a:t>
            </a:r>
            <a:r>
              <a:rPr lang="en-US" sz="3600" dirty="0">
                <a:solidFill>
                  <a:prstClr val="black"/>
                </a:solidFill>
                <a:latin typeface="Calibri"/>
              </a:rPr>
              <a:t>. </a:t>
            </a:r>
            <a:r>
              <a:rPr lang="en-US" sz="3600" dirty="0" err="1">
                <a:solidFill>
                  <a:prstClr val="black"/>
                </a:solidFill>
                <a:latin typeface="Calibri"/>
              </a:rPr>
              <a:t>Tùy</a:t>
            </a:r>
            <a:r>
              <a:rPr lang="en-US" sz="3600" dirty="0">
                <a:solidFill>
                  <a:prstClr val="black"/>
                </a:solidFill>
                <a:latin typeface="Calibri"/>
              </a:rPr>
              <a:t> </a:t>
            </a:r>
            <a:r>
              <a:rPr lang="en-US" sz="3600" dirty="0" err="1">
                <a:solidFill>
                  <a:prstClr val="black"/>
                </a:solidFill>
                <a:latin typeface="Calibri"/>
              </a:rPr>
              <a:t>theo</a:t>
            </a:r>
            <a:r>
              <a:rPr lang="en-US" sz="3600" dirty="0">
                <a:solidFill>
                  <a:prstClr val="black"/>
                </a:solidFill>
                <a:latin typeface="Calibri"/>
              </a:rPr>
              <a:t> </a:t>
            </a:r>
            <a:r>
              <a:rPr lang="en-US" sz="3600" dirty="0" err="1">
                <a:solidFill>
                  <a:prstClr val="black"/>
                </a:solidFill>
                <a:latin typeface="Calibri"/>
              </a:rPr>
              <a:t>sức</a:t>
            </a:r>
            <a:r>
              <a:rPr lang="en-US" sz="3600" dirty="0">
                <a:solidFill>
                  <a:prstClr val="black"/>
                </a:solidFill>
                <a:latin typeface="Calibri"/>
              </a:rPr>
              <a:t> </a:t>
            </a:r>
            <a:r>
              <a:rPr lang="en-US" sz="3600" dirty="0" err="1">
                <a:solidFill>
                  <a:prstClr val="black"/>
                </a:solidFill>
                <a:latin typeface="Calibri"/>
              </a:rPr>
              <a:t>mình</a:t>
            </a:r>
            <a:r>
              <a:rPr lang="en-US" sz="3600" dirty="0">
                <a:solidFill>
                  <a:prstClr val="black"/>
                </a:solidFill>
                <a:latin typeface="Calibri"/>
              </a:rPr>
              <a:t>, </a:t>
            </a:r>
            <a:r>
              <a:rPr lang="en-US" sz="3600" dirty="0" err="1">
                <a:solidFill>
                  <a:prstClr val="black"/>
                </a:solidFill>
                <a:latin typeface="Calibri"/>
              </a:rPr>
              <a:t>các</a:t>
            </a:r>
            <a:r>
              <a:rPr lang="en-US" sz="3600" dirty="0">
                <a:solidFill>
                  <a:prstClr val="black"/>
                </a:solidFill>
                <a:latin typeface="Calibri"/>
              </a:rPr>
              <a:t> </a:t>
            </a:r>
            <a:r>
              <a:rPr lang="en-US" sz="3600" dirty="0" err="1">
                <a:solidFill>
                  <a:prstClr val="black"/>
                </a:solidFill>
                <a:latin typeface="Calibri"/>
              </a:rPr>
              <a:t>em</a:t>
            </a:r>
            <a:r>
              <a:rPr lang="en-US" sz="3600" dirty="0">
                <a:solidFill>
                  <a:prstClr val="black"/>
                </a:solidFill>
                <a:latin typeface="Calibri"/>
              </a:rPr>
              <a:t> </a:t>
            </a:r>
            <a:r>
              <a:rPr lang="en-US" sz="3600" dirty="0" err="1">
                <a:solidFill>
                  <a:prstClr val="black"/>
                </a:solidFill>
                <a:latin typeface="Calibri"/>
              </a:rPr>
              <a:t>hãy</a:t>
            </a:r>
            <a:r>
              <a:rPr lang="en-US" sz="3600" dirty="0">
                <a:solidFill>
                  <a:prstClr val="black"/>
                </a:solidFill>
                <a:latin typeface="Calibri"/>
              </a:rPr>
              <a:t> </a:t>
            </a:r>
            <a:r>
              <a:rPr lang="en-US" sz="3600" dirty="0" err="1">
                <a:solidFill>
                  <a:prstClr val="black"/>
                </a:solidFill>
                <a:latin typeface="Calibri"/>
              </a:rPr>
              <a:t>luôn</a:t>
            </a:r>
            <a:r>
              <a:rPr lang="en-US" sz="3600" dirty="0">
                <a:solidFill>
                  <a:prstClr val="black"/>
                </a:solidFill>
                <a:latin typeface="Calibri"/>
              </a:rPr>
              <a:t> </a:t>
            </a:r>
            <a:r>
              <a:rPr lang="en-US" sz="3600" dirty="0" err="1">
                <a:solidFill>
                  <a:prstClr val="black"/>
                </a:solidFill>
                <a:latin typeface="Calibri"/>
              </a:rPr>
              <a:t>có</a:t>
            </a:r>
            <a:r>
              <a:rPr lang="en-US" sz="3600" dirty="0">
                <a:solidFill>
                  <a:prstClr val="black"/>
                </a:solidFill>
                <a:latin typeface="Calibri"/>
              </a:rPr>
              <a:t> ý </a:t>
            </a:r>
            <a:r>
              <a:rPr lang="en-US" sz="3600" dirty="0" err="1">
                <a:solidFill>
                  <a:prstClr val="black"/>
                </a:solidFill>
                <a:latin typeface="Calibri"/>
              </a:rPr>
              <a:t>thức</a:t>
            </a:r>
            <a:r>
              <a:rPr lang="en-US" sz="3600" dirty="0">
                <a:solidFill>
                  <a:prstClr val="black"/>
                </a:solidFill>
                <a:latin typeface="Calibri"/>
              </a:rPr>
              <a:t> </a:t>
            </a:r>
            <a:r>
              <a:rPr lang="en-US" sz="3600" dirty="0" err="1">
                <a:solidFill>
                  <a:prstClr val="black"/>
                </a:solidFill>
                <a:latin typeface="Calibri"/>
              </a:rPr>
              <a:t>giúp</a:t>
            </a:r>
            <a:r>
              <a:rPr lang="en-US" sz="3600" dirty="0">
                <a:solidFill>
                  <a:prstClr val="black"/>
                </a:solidFill>
                <a:latin typeface="Calibri"/>
              </a:rPr>
              <a:t> </a:t>
            </a:r>
            <a:r>
              <a:rPr lang="en-US" sz="3600" dirty="0" err="1">
                <a:solidFill>
                  <a:prstClr val="black"/>
                </a:solidFill>
                <a:latin typeface="Calibri"/>
              </a:rPr>
              <a:t>đỡ</a:t>
            </a:r>
            <a:r>
              <a:rPr lang="en-US" sz="3600" dirty="0">
                <a:solidFill>
                  <a:prstClr val="black"/>
                </a:solidFill>
                <a:latin typeface="Calibri"/>
              </a:rPr>
              <a:t> </a:t>
            </a:r>
            <a:r>
              <a:rPr lang="en-US" sz="3600" dirty="0" err="1">
                <a:solidFill>
                  <a:prstClr val="black"/>
                </a:solidFill>
                <a:latin typeface="Calibri"/>
              </a:rPr>
              <a:t>người</a:t>
            </a:r>
            <a:r>
              <a:rPr lang="en-US" sz="3600" dirty="0">
                <a:solidFill>
                  <a:prstClr val="black"/>
                </a:solidFill>
                <a:latin typeface="Calibri"/>
              </a:rPr>
              <a:t> </a:t>
            </a:r>
            <a:r>
              <a:rPr lang="en-US" sz="3600" dirty="0" err="1">
                <a:solidFill>
                  <a:prstClr val="black"/>
                </a:solidFill>
                <a:latin typeface="Calibri"/>
              </a:rPr>
              <a:t>khác</a:t>
            </a:r>
            <a:r>
              <a:rPr lang="en-US" sz="3600" dirty="0">
                <a:solidFill>
                  <a:prstClr val="black"/>
                </a:solidFill>
                <a:latin typeface="Calibri"/>
              </a:rPr>
              <a:t> </a:t>
            </a:r>
            <a:r>
              <a:rPr lang="en-US" sz="3600" dirty="0" err="1">
                <a:solidFill>
                  <a:prstClr val="black"/>
                </a:solidFill>
                <a:latin typeface="Calibri"/>
              </a:rPr>
              <a:t>là</a:t>
            </a:r>
            <a:r>
              <a:rPr lang="en-US" sz="3600" dirty="0">
                <a:solidFill>
                  <a:prstClr val="black"/>
                </a:solidFill>
                <a:latin typeface="Calibri"/>
              </a:rPr>
              <a:t> </a:t>
            </a:r>
            <a:r>
              <a:rPr lang="en-US" sz="3600" dirty="0" err="1">
                <a:solidFill>
                  <a:prstClr val="black"/>
                </a:solidFill>
                <a:latin typeface="Calibri"/>
              </a:rPr>
              <a:t>một</a:t>
            </a:r>
            <a:r>
              <a:rPr lang="en-US" sz="3600" dirty="0">
                <a:solidFill>
                  <a:prstClr val="black"/>
                </a:solidFill>
                <a:latin typeface="Calibri"/>
              </a:rPr>
              <a:t> </a:t>
            </a:r>
            <a:r>
              <a:rPr lang="en-US" sz="3600" dirty="0" err="1">
                <a:solidFill>
                  <a:prstClr val="black"/>
                </a:solidFill>
                <a:latin typeface="Calibri"/>
              </a:rPr>
              <a:t>việc</a:t>
            </a:r>
            <a:r>
              <a:rPr lang="en-US" sz="3600" dirty="0">
                <a:solidFill>
                  <a:prstClr val="black"/>
                </a:solidFill>
                <a:latin typeface="Calibri"/>
              </a:rPr>
              <a:t> </a:t>
            </a:r>
            <a:r>
              <a:rPr lang="en-US" sz="3600" dirty="0" err="1">
                <a:solidFill>
                  <a:prstClr val="black"/>
                </a:solidFill>
                <a:latin typeface="Calibri"/>
              </a:rPr>
              <a:t>tốt</a:t>
            </a:r>
            <a:r>
              <a:rPr lang="en-US" sz="3600" dirty="0">
                <a:solidFill>
                  <a:prstClr val="black"/>
                </a:solidFill>
                <a:latin typeface="Calibri"/>
              </a:rPr>
              <a:t>, </a:t>
            </a:r>
            <a:r>
              <a:rPr lang="en-US" sz="3600" dirty="0" err="1">
                <a:solidFill>
                  <a:prstClr val="black"/>
                </a:solidFill>
                <a:latin typeface="Calibri"/>
              </a:rPr>
              <a:t>đáng</a:t>
            </a:r>
            <a:r>
              <a:rPr lang="en-US" sz="3600" dirty="0">
                <a:solidFill>
                  <a:prstClr val="black"/>
                </a:solidFill>
                <a:latin typeface="Calibri"/>
              </a:rPr>
              <a:t> </a:t>
            </a:r>
            <a:r>
              <a:rPr lang="en-US" sz="3600" dirty="0" err="1">
                <a:solidFill>
                  <a:prstClr val="black"/>
                </a:solidFill>
                <a:latin typeface="Calibri"/>
              </a:rPr>
              <a:t>được</a:t>
            </a:r>
            <a:r>
              <a:rPr lang="en-US" sz="3600" dirty="0">
                <a:solidFill>
                  <a:prstClr val="black"/>
                </a:solidFill>
                <a:latin typeface="Calibri"/>
              </a:rPr>
              <a:t> </a:t>
            </a:r>
            <a:r>
              <a:rPr lang="en-US" sz="3600" dirty="0" err="1">
                <a:solidFill>
                  <a:prstClr val="black"/>
                </a:solidFill>
                <a:latin typeface="Calibri"/>
              </a:rPr>
              <a:t>trân</a:t>
            </a:r>
            <a:r>
              <a:rPr lang="en-US" sz="3600" dirty="0">
                <a:solidFill>
                  <a:prstClr val="black"/>
                </a:solidFill>
                <a:latin typeface="Calibri"/>
              </a:rPr>
              <a:t> </a:t>
            </a:r>
            <a:r>
              <a:rPr lang="en-US" sz="3600" dirty="0" err="1">
                <a:solidFill>
                  <a:prstClr val="black"/>
                </a:solidFill>
                <a:latin typeface="Calibri"/>
              </a:rPr>
              <a:t>trọng</a:t>
            </a:r>
            <a:r>
              <a:rPr lang="en-US" sz="3600" dirty="0">
                <a:solidFill>
                  <a:prstClr val="black"/>
                </a:solidFill>
                <a:latin typeface="Calibri"/>
              </a:rPr>
              <a:t>. </a:t>
            </a:r>
            <a:endParaRPr kumimoji="0" lang="en-US" sz="3600" b="0" i="0" u="none" strike="noStrike" kern="1200" cap="none" spc="0" normalizeH="0" baseline="0" noProof="0" dirty="0">
              <a:ln>
                <a:noFill/>
              </a:ln>
              <a:solidFill>
                <a:prstClr val="black"/>
              </a:solidFill>
              <a:effectLst/>
              <a:uLnTx/>
              <a:uFillTx/>
              <a:latin typeface="Calibri"/>
            </a:endParaRPr>
          </a:p>
        </p:txBody>
      </p:sp>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Tree>
    <p:extLst>
      <p:ext uri="{BB962C8B-B14F-4D97-AF65-F5344CB8AC3E}">
        <p14:creationId xmlns:p14="http://schemas.microsoft.com/office/powerpoint/2010/main" val="27177309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253"/>
                                        </p:tgtEl>
                                        <p:attrNameLst>
                                          <p:attrName>style.visibility</p:attrName>
                                        </p:attrNameLst>
                                      </p:cBhvr>
                                      <p:to>
                                        <p:strVal val="visible"/>
                                      </p:to>
                                    </p:set>
                                    <p:animEffect transition="in" filter="blinds(horizontal)">
                                      <p:cBhvr>
                                        <p:cTn id="18" dur="500"/>
                                        <p:tgtEl>
                                          <p:spTgt spid="53253"/>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 name="Group 4"/>
          <p:cNvGrpSpPr>
            <a:grpSpLocks noChangeAspect="1"/>
          </p:cNvGrpSpPr>
          <p:nvPr/>
        </p:nvGrpSpPr>
        <p:grpSpPr bwMode="auto">
          <a:xfrm flipV="1">
            <a:off x="1803400" y="1273812"/>
            <a:ext cx="2540000" cy="2620645"/>
            <a:chOff x="1308" y="1009"/>
            <a:chExt cx="1001" cy="1033"/>
          </a:xfrm>
        </p:grpSpPr>
        <p:sp>
          <p:nvSpPr>
            <p:cNvPr id="53" name="Freeform 5"/>
            <p:cNvSpPr/>
            <p:nvPr/>
          </p:nvSpPr>
          <p:spPr bwMode="auto">
            <a:xfrm>
              <a:off x="1533" y="1009"/>
              <a:ext cx="571" cy="830"/>
            </a:xfrm>
            <a:custGeom>
              <a:avLst/>
              <a:gdLst>
                <a:gd name="T0" fmla="*/ 404 w 439"/>
                <a:gd name="T1" fmla="*/ 298 h 638"/>
                <a:gd name="T2" fmla="*/ 321 w 439"/>
                <a:gd name="T3" fmla="*/ 223 h 638"/>
                <a:gd name="T4" fmla="*/ 321 w 439"/>
                <a:gd name="T5" fmla="*/ 50 h 638"/>
                <a:gd name="T6" fmla="*/ 318 w 439"/>
                <a:gd name="T7" fmla="*/ 41 h 638"/>
                <a:gd name="T8" fmla="*/ 221 w 439"/>
                <a:gd name="T9" fmla="*/ 0 h 638"/>
                <a:gd name="T10" fmla="*/ 118 w 439"/>
                <a:gd name="T11" fmla="*/ 40 h 638"/>
                <a:gd name="T12" fmla="*/ 114 w 439"/>
                <a:gd name="T13" fmla="*/ 50 h 638"/>
                <a:gd name="T14" fmla="*/ 114 w 439"/>
                <a:gd name="T15" fmla="*/ 225 h 638"/>
                <a:gd name="T16" fmla="*/ 34 w 439"/>
                <a:gd name="T17" fmla="*/ 300 h 638"/>
                <a:gd name="T18" fmla="*/ 0 w 439"/>
                <a:gd name="T19" fmla="*/ 418 h 638"/>
                <a:gd name="T20" fmla="*/ 220 w 439"/>
                <a:gd name="T21" fmla="*/ 638 h 638"/>
                <a:gd name="T22" fmla="*/ 439 w 439"/>
                <a:gd name="T23" fmla="*/ 418 h 638"/>
                <a:gd name="T24" fmla="*/ 404 w 439"/>
                <a:gd name="T25" fmla="*/ 298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638">
                  <a:moveTo>
                    <a:pt x="404" y="298"/>
                  </a:moveTo>
                  <a:cubicBezTo>
                    <a:pt x="383" y="267"/>
                    <a:pt x="355" y="241"/>
                    <a:pt x="321" y="223"/>
                  </a:cubicBezTo>
                  <a:cubicBezTo>
                    <a:pt x="321" y="222"/>
                    <a:pt x="321" y="50"/>
                    <a:pt x="321" y="50"/>
                  </a:cubicBezTo>
                  <a:cubicBezTo>
                    <a:pt x="321" y="47"/>
                    <a:pt x="320" y="44"/>
                    <a:pt x="318" y="41"/>
                  </a:cubicBezTo>
                  <a:cubicBezTo>
                    <a:pt x="316" y="39"/>
                    <a:pt x="282" y="0"/>
                    <a:pt x="221" y="0"/>
                  </a:cubicBezTo>
                  <a:cubicBezTo>
                    <a:pt x="162" y="0"/>
                    <a:pt x="120" y="38"/>
                    <a:pt x="118" y="40"/>
                  </a:cubicBezTo>
                  <a:cubicBezTo>
                    <a:pt x="116" y="43"/>
                    <a:pt x="114" y="46"/>
                    <a:pt x="114" y="50"/>
                  </a:cubicBezTo>
                  <a:cubicBezTo>
                    <a:pt x="114" y="50"/>
                    <a:pt x="114" y="223"/>
                    <a:pt x="114" y="225"/>
                  </a:cubicBezTo>
                  <a:cubicBezTo>
                    <a:pt x="81" y="243"/>
                    <a:pt x="54" y="269"/>
                    <a:pt x="34" y="300"/>
                  </a:cubicBezTo>
                  <a:cubicBezTo>
                    <a:pt x="11" y="335"/>
                    <a:pt x="0" y="376"/>
                    <a:pt x="0" y="418"/>
                  </a:cubicBezTo>
                  <a:cubicBezTo>
                    <a:pt x="0" y="539"/>
                    <a:pt x="98" y="638"/>
                    <a:pt x="220" y="638"/>
                  </a:cubicBezTo>
                  <a:cubicBezTo>
                    <a:pt x="341" y="638"/>
                    <a:pt x="439" y="539"/>
                    <a:pt x="439" y="418"/>
                  </a:cubicBezTo>
                  <a:cubicBezTo>
                    <a:pt x="439" y="375"/>
                    <a:pt x="427" y="334"/>
                    <a:pt x="404" y="298"/>
                  </a:cubicBezTo>
                  <a:close/>
                </a:path>
              </a:pathLst>
            </a:custGeom>
            <a:no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4" name="Freeform 6"/>
            <p:cNvSpPr>
              <a:spLocks noEditPoints="1"/>
            </p:cNvSpPr>
            <p:nvPr/>
          </p:nvSpPr>
          <p:spPr bwMode="auto">
            <a:xfrm>
              <a:off x="1526" y="1009"/>
              <a:ext cx="573" cy="830"/>
            </a:xfrm>
            <a:custGeom>
              <a:avLst/>
              <a:gdLst>
                <a:gd name="T0" fmla="*/ 440 w 440"/>
                <a:gd name="T1" fmla="*/ 418 h 638"/>
                <a:gd name="T2" fmla="*/ 322 w 440"/>
                <a:gd name="T3" fmla="*/ 223 h 638"/>
                <a:gd name="T4" fmla="*/ 319 w 440"/>
                <a:gd name="T5" fmla="*/ 41 h 638"/>
                <a:gd name="T6" fmla="*/ 119 w 440"/>
                <a:gd name="T7" fmla="*/ 40 h 638"/>
                <a:gd name="T8" fmla="*/ 114 w 440"/>
                <a:gd name="T9" fmla="*/ 225 h 638"/>
                <a:gd name="T10" fmla="*/ 0 w 440"/>
                <a:gd name="T11" fmla="*/ 418 h 638"/>
                <a:gd name="T12" fmla="*/ 143 w 440"/>
                <a:gd name="T13" fmla="*/ 75 h 638"/>
                <a:gd name="T14" fmla="*/ 294 w 440"/>
                <a:gd name="T15" fmla="*/ 134 h 638"/>
                <a:gd name="T16" fmla="*/ 143 w 440"/>
                <a:gd name="T17" fmla="*/ 75 h 638"/>
                <a:gd name="T18" fmla="*/ 294 w 440"/>
                <a:gd name="T19" fmla="*/ 162 h 638"/>
                <a:gd name="T20" fmla="*/ 294 w 440"/>
                <a:gd name="T21" fmla="*/ 189 h 638"/>
                <a:gd name="T22" fmla="*/ 143 w 440"/>
                <a:gd name="T23" fmla="*/ 134 h 638"/>
                <a:gd name="T24" fmla="*/ 213 w 440"/>
                <a:gd name="T25" fmla="*/ 411 h 638"/>
                <a:gd name="T26" fmla="*/ 184 w 440"/>
                <a:gd name="T27" fmla="*/ 400 h 638"/>
                <a:gd name="T28" fmla="*/ 196 w 440"/>
                <a:gd name="T29" fmla="*/ 200 h 638"/>
                <a:gd name="T30" fmla="*/ 230 w 440"/>
                <a:gd name="T31" fmla="*/ 228 h 638"/>
                <a:gd name="T32" fmla="*/ 218 w 440"/>
                <a:gd name="T33" fmla="*/ 408 h 638"/>
                <a:gd name="T34" fmla="*/ 213 w 440"/>
                <a:gd name="T35" fmla="*/ 459 h 638"/>
                <a:gd name="T36" fmla="*/ 213 w 440"/>
                <a:gd name="T37" fmla="*/ 435 h 638"/>
                <a:gd name="T38" fmla="*/ 136 w 440"/>
                <a:gd name="T39" fmla="*/ 245 h 638"/>
                <a:gd name="T40" fmla="*/ 143 w 440"/>
                <a:gd name="T41" fmla="*/ 191 h 638"/>
                <a:gd name="T42" fmla="*/ 183 w 440"/>
                <a:gd name="T43" fmla="*/ 228 h 638"/>
                <a:gd name="T44" fmla="*/ 146 w 440"/>
                <a:gd name="T45" fmla="*/ 411 h 638"/>
                <a:gd name="T46" fmla="*/ 139 w 440"/>
                <a:gd name="T47" fmla="*/ 470 h 638"/>
                <a:gd name="T48" fmla="*/ 181 w 440"/>
                <a:gd name="T49" fmla="*/ 421 h 638"/>
                <a:gd name="T50" fmla="*/ 188 w 440"/>
                <a:gd name="T51" fmla="*/ 450 h 638"/>
                <a:gd name="T52" fmla="*/ 237 w 440"/>
                <a:gd name="T53" fmla="*/ 450 h 638"/>
                <a:gd name="T54" fmla="*/ 245 w 440"/>
                <a:gd name="T55" fmla="*/ 421 h 638"/>
                <a:gd name="T56" fmla="*/ 286 w 440"/>
                <a:gd name="T57" fmla="*/ 470 h 638"/>
                <a:gd name="T58" fmla="*/ 279 w 440"/>
                <a:gd name="T59" fmla="*/ 411 h 638"/>
                <a:gd name="T60" fmla="*/ 243 w 440"/>
                <a:gd name="T61" fmla="*/ 228 h 638"/>
                <a:gd name="T62" fmla="*/ 294 w 440"/>
                <a:gd name="T63" fmla="*/ 217 h 638"/>
                <a:gd name="T64" fmla="*/ 302 w 440"/>
                <a:gd name="T65" fmla="*/ 244 h 638"/>
                <a:gd name="T66" fmla="*/ 220 w 440"/>
                <a:gd name="T67" fmla="*/ 610 h 638"/>
                <a:gd name="T68" fmla="*/ 136 w 440"/>
                <a:gd name="T69" fmla="*/ 245 h 638"/>
                <a:gd name="T70" fmla="*/ 160 w 440"/>
                <a:gd name="T71" fmla="*/ 443 h 638"/>
                <a:gd name="T72" fmla="*/ 143 w 440"/>
                <a:gd name="T73" fmla="*/ 447 h 638"/>
                <a:gd name="T74" fmla="*/ 168 w 440"/>
                <a:gd name="T75" fmla="*/ 422 h 638"/>
                <a:gd name="T76" fmla="*/ 273 w 440"/>
                <a:gd name="T77" fmla="*/ 429 h 638"/>
                <a:gd name="T78" fmla="*/ 280 w 440"/>
                <a:gd name="T79" fmla="*/ 452 h 638"/>
                <a:gd name="T80" fmla="*/ 258 w 440"/>
                <a:gd name="T81" fmla="*/ 422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0" h="638">
                  <a:moveTo>
                    <a:pt x="220" y="638"/>
                  </a:moveTo>
                  <a:cubicBezTo>
                    <a:pt x="342" y="638"/>
                    <a:pt x="440" y="539"/>
                    <a:pt x="440" y="418"/>
                  </a:cubicBezTo>
                  <a:cubicBezTo>
                    <a:pt x="440" y="375"/>
                    <a:pt x="428" y="334"/>
                    <a:pt x="405" y="298"/>
                  </a:cubicBezTo>
                  <a:cubicBezTo>
                    <a:pt x="384" y="267"/>
                    <a:pt x="356" y="241"/>
                    <a:pt x="322" y="223"/>
                  </a:cubicBezTo>
                  <a:cubicBezTo>
                    <a:pt x="322" y="222"/>
                    <a:pt x="322" y="50"/>
                    <a:pt x="322" y="50"/>
                  </a:cubicBezTo>
                  <a:cubicBezTo>
                    <a:pt x="322" y="47"/>
                    <a:pt x="321" y="44"/>
                    <a:pt x="319" y="41"/>
                  </a:cubicBezTo>
                  <a:cubicBezTo>
                    <a:pt x="317" y="39"/>
                    <a:pt x="283" y="0"/>
                    <a:pt x="222" y="0"/>
                  </a:cubicBezTo>
                  <a:cubicBezTo>
                    <a:pt x="162" y="0"/>
                    <a:pt x="121" y="38"/>
                    <a:pt x="119" y="40"/>
                  </a:cubicBezTo>
                  <a:cubicBezTo>
                    <a:pt x="117" y="43"/>
                    <a:pt x="115" y="46"/>
                    <a:pt x="115" y="50"/>
                  </a:cubicBezTo>
                  <a:cubicBezTo>
                    <a:pt x="115" y="50"/>
                    <a:pt x="115" y="223"/>
                    <a:pt x="114" y="225"/>
                  </a:cubicBezTo>
                  <a:cubicBezTo>
                    <a:pt x="82" y="243"/>
                    <a:pt x="55" y="269"/>
                    <a:pt x="35" y="300"/>
                  </a:cubicBezTo>
                  <a:cubicBezTo>
                    <a:pt x="12" y="335"/>
                    <a:pt x="0" y="376"/>
                    <a:pt x="0" y="418"/>
                  </a:cubicBezTo>
                  <a:cubicBezTo>
                    <a:pt x="0" y="539"/>
                    <a:pt x="99" y="638"/>
                    <a:pt x="220" y="638"/>
                  </a:cubicBezTo>
                  <a:close/>
                  <a:moveTo>
                    <a:pt x="143" y="75"/>
                  </a:moveTo>
                  <a:cubicBezTo>
                    <a:pt x="294" y="102"/>
                    <a:pt x="294" y="102"/>
                    <a:pt x="294" y="102"/>
                  </a:cubicBezTo>
                  <a:cubicBezTo>
                    <a:pt x="294" y="134"/>
                    <a:pt x="294" y="134"/>
                    <a:pt x="294" y="134"/>
                  </a:cubicBezTo>
                  <a:cubicBezTo>
                    <a:pt x="143" y="106"/>
                    <a:pt x="143" y="106"/>
                    <a:pt x="143" y="106"/>
                  </a:cubicBezTo>
                  <a:lnTo>
                    <a:pt x="143" y="75"/>
                  </a:lnTo>
                  <a:close/>
                  <a:moveTo>
                    <a:pt x="143" y="134"/>
                  </a:moveTo>
                  <a:cubicBezTo>
                    <a:pt x="294" y="162"/>
                    <a:pt x="294" y="162"/>
                    <a:pt x="294" y="162"/>
                  </a:cubicBezTo>
                  <a:cubicBezTo>
                    <a:pt x="294" y="180"/>
                    <a:pt x="294" y="180"/>
                    <a:pt x="294" y="180"/>
                  </a:cubicBezTo>
                  <a:cubicBezTo>
                    <a:pt x="294" y="189"/>
                    <a:pt x="294" y="189"/>
                    <a:pt x="294" y="189"/>
                  </a:cubicBezTo>
                  <a:cubicBezTo>
                    <a:pt x="143" y="163"/>
                    <a:pt x="143" y="163"/>
                    <a:pt x="143" y="163"/>
                  </a:cubicBezTo>
                  <a:lnTo>
                    <a:pt x="143" y="134"/>
                  </a:lnTo>
                  <a:close/>
                  <a:moveTo>
                    <a:pt x="218" y="408"/>
                  </a:moveTo>
                  <a:cubicBezTo>
                    <a:pt x="216" y="409"/>
                    <a:pt x="214" y="410"/>
                    <a:pt x="213" y="411"/>
                  </a:cubicBezTo>
                  <a:cubicBezTo>
                    <a:pt x="211" y="410"/>
                    <a:pt x="209" y="409"/>
                    <a:pt x="207" y="408"/>
                  </a:cubicBezTo>
                  <a:cubicBezTo>
                    <a:pt x="201" y="404"/>
                    <a:pt x="193" y="402"/>
                    <a:pt x="184" y="400"/>
                  </a:cubicBezTo>
                  <a:cubicBezTo>
                    <a:pt x="191" y="354"/>
                    <a:pt x="194" y="273"/>
                    <a:pt x="195" y="228"/>
                  </a:cubicBezTo>
                  <a:cubicBezTo>
                    <a:pt x="195" y="215"/>
                    <a:pt x="196" y="205"/>
                    <a:pt x="196" y="200"/>
                  </a:cubicBezTo>
                  <a:cubicBezTo>
                    <a:pt x="230" y="206"/>
                    <a:pt x="230" y="206"/>
                    <a:pt x="230" y="206"/>
                  </a:cubicBezTo>
                  <a:cubicBezTo>
                    <a:pt x="230" y="211"/>
                    <a:pt x="230" y="219"/>
                    <a:pt x="230" y="228"/>
                  </a:cubicBezTo>
                  <a:cubicBezTo>
                    <a:pt x="231" y="273"/>
                    <a:pt x="234" y="354"/>
                    <a:pt x="241" y="400"/>
                  </a:cubicBezTo>
                  <a:cubicBezTo>
                    <a:pt x="233" y="402"/>
                    <a:pt x="225" y="404"/>
                    <a:pt x="218" y="408"/>
                  </a:cubicBezTo>
                  <a:close/>
                  <a:moveTo>
                    <a:pt x="225" y="448"/>
                  </a:moveTo>
                  <a:cubicBezTo>
                    <a:pt x="224" y="452"/>
                    <a:pt x="218" y="459"/>
                    <a:pt x="213" y="459"/>
                  </a:cubicBezTo>
                  <a:cubicBezTo>
                    <a:pt x="208" y="459"/>
                    <a:pt x="201" y="452"/>
                    <a:pt x="201" y="448"/>
                  </a:cubicBezTo>
                  <a:cubicBezTo>
                    <a:pt x="201" y="445"/>
                    <a:pt x="204" y="439"/>
                    <a:pt x="213" y="435"/>
                  </a:cubicBezTo>
                  <a:cubicBezTo>
                    <a:pt x="221" y="439"/>
                    <a:pt x="225" y="445"/>
                    <a:pt x="225" y="448"/>
                  </a:cubicBezTo>
                  <a:close/>
                  <a:moveTo>
                    <a:pt x="136" y="245"/>
                  </a:moveTo>
                  <a:cubicBezTo>
                    <a:pt x="144" y="242"/>
                    <a:pt x="144" y="242"/>
                    <a:pt x="144" y="242"/>
                  </a:cubicBezTo>
                  <a:cubicBezTo>
                    <a:pt x="143" y="191"/>
                    <a:pt x="143" y="191"/>
                    <a:pt x="143" y="191"/>
                  </a:cubicBezTo>
                  <a:cubicBezTo>
                    <a:pt x="183" y="198"/>
                    <a:pt x="183" y="198"/>
                    <a:pt x="183" y="198"/>
                  </a:cubicBezTo>
                  <a:cubicBezTo>
                    <a:pt x="183" y="205"/>
                    <a:pt x="183" y="215"/>
                    <a:pt x="183" y="228"/>
                  </a:cubicBezTo>
                  <a:cubicBezTo>
                    <a:pt x="181" y="278"/>
                    <a:pt x="178" y="360"/>
                    <a:pt x="172" y="400"/>
                  </a:cubicBezTo>
                  <a:cubicBezTo>
                    <a:pt x="162" y="401"/>
                    <a:pt x="153" y="404"/>
                    <a:pt x="146" y="411"/>
                  </a:cubicBezTo>
                  <a:cubicBezTo>
                    <a:pt x="138" y="418"/>
                    <a:pt x="133" y="429"/>
                    <a:pt x="131" y="441"/>
                  </a:cubicBezTo>
                  <a:cubicBezTo>
                    <a:pt x="129" y="453"/>
                    <a:pt x="132" y="464"/>
                    <a:pt x="139" y="470"/>
                  </a:cubicBezTo>
                  <a:cubicBezTo>
                    <a:pt x="146" y="477"/>
                    <a:pt x="158" y="477"/>
                    <a:pt x="170" y="457"/>
                  </a:cubicBezTo>
                  <a:cubicBezTo>
                    <a:pt x="174" y="449"/>
                    <a:pt x="178" y="436"/>
                    <a:pt x="181" y="421"/>
                  </a:cubicBezTo>
                  <a:cubicBezTo>
                    <a:pt x="186" y="421"/>
                    <a:pt x="192" y="423"/>
                    <a:pt x="197" y="425"/>
                  </a:cubicBezTo>
                  <a:cubicBezTo>
                    <a:pt x="189" y="434"/>
                    <a:pt x="188" y="444"/>
                    <a:pt x="188" y="450"/>
                  </a:cubicBezTo>
                  <a:cubicBezTo>
                    <a:pt x="189" y="464"/>
                    <a:pt x="200" y="480"/>
                    <a:pt x="213" y="480"/>
                  </a:cubicBezTo>
                  <a:cubicBezTo>
                    <a:pt x="225" y="480"/>
                    <a:pt x="236" y="464"/>
                    <a:pt x="237" y="450"/>
                  </a:cubicBezTo>
                  <a:cubicBezTo>
                    <a:pt x="237" y="444"/>
                    <a:pt x="236" y="434"/>
                    <a:pt x="229" y="425"/>
                  </a:cubicBezTo>
                  <a:cubicBezTo>
                    <a:pt x="234" y="423"/>
                    <a:pt x="239" y="421"/>
                    <a:pt x="245" y="421"/>
                  </a:cubicBezTo>
                  <a:cubicBezTo>
                    <a:pt x="248" y="436"/>
                    <a:pt x="251" y="449"/>
                    <a:pt x="256" y="457"/>
                  </a:cubicBezTo>
                  <a:cubicBezTo>
                    <a:pt x="267" y="477"/>
                    <a:pt x="279" y="477"/>
                    <a:pt x="286" y="470"/>
                  </a:cubicBezTo>
                  <a:cubicBezTo>
                    <a:pt x="293" y="464"/>
                    <a:pt x="296" y="453"/>
                    <a:pt x="294" y="441"/>
                  </a:cubicBezTo>
                  <a:cubicBezTo>
                    <a:pt x="292" y="429"/>
                    <a:pt x="287" y="418"/>
                    <a:pt x="279" y="411"/>
                  </a:cubicBezTo>
                  <a:cubicBezTo>
                    <a:pt x="272" y="404"/>
                    <a:pt x="263" y="401"/>
                    <a:pt x="254" y="400"/>
                  </a:cubicBezTo>
                  <a:cubicBezTo>
                    <a:pt x="247" y="360"/>
                    <a:pt x="244" y="278"/>
                    <a:pt x="243" y="228"/>
                  </a:cubicBezTo>
                  <a:cubicBezTo>
                    <a:pt x="243" y="220"/>
                    <a:pt x="242" y="214"/>
                    <a:pt x="242" y="208"/>
                  </a:cubicBezTo>
                  <a:cubicBezTo>
                    <a:pt x="294" y="217"/>
                    <a:pt x="294" y="217"/>
                    <a:pt x="294" y="217"/>
                  </a:cubicBezTo>
                  <a:cubicBezTo>
                    <a:pt x="294" y="240"/>
                    <a:pt x="294" y="240"/>
                    <a:pt x="294" y="240"/>
                  </a:cubicBezTo>
                  <a:cubicBezTo>
                    <a:pt x="302" y="244"/>
                    <a:pt x="302" y="244"/>
                    <a:pt x="302" y="244"/>
                  </a:cubicBezTo>
                  <a:cubicBezTo>
                    <a:pt x="369" y="275"/>
                    <a:pt x="413" y="344"/>
                    <a:pt x="413" y="418"/>
                  </a:cubicBezTo>
                  <a:cubicBezTo>
                    <a:pt x="413" y="524"/>
                    <a:pt x="326" y="610"/>
                    <a:pt x="220" y="610"/>
                  </a:cubicBezTo>
                  <a:cubicBezTo>
                    <a:pt x="114" y="610"/>
                    <a:pt x="28" y="524"/>
                    <a:pt x="28" y="418"/>
                  </a:cubicBezTo>
                  <a:cubicBezTo>
                    <a:pt x="28" y="344"/>
                    <a:pt x="70" y="278"/>
                    <a:pt x="136" y="245"/>
                  </a:cubicBezTo>
                  <a:close/>
                  <a:moveTo>
                    <a:pt x="168" y="422"/>
                  </a:moveTo>
                  <a:cubicBezTo>
                    <a:pt x="165" y="431"/>
                    <a:pt x="163" y="438"/>
                    <a:pt x="160" y="443"/>
                  </a:cubicBezTo>
                  <a:cubicBezTo>
                    <a:pt x="154" y="454"/>
                    <a:pt x="148" y="455"/>
                    <a:pt x="145" y="452"/>
                  </a:cubicBezTo>
                  <a:cubicBezTo>
                    <a:pt x="144" y="451"/>
                    <a:pt x="143" y="449"/>
                    <a:pt x="143" y="447"/>
                  </a:cubicBezTo>
                  <a:cubicBezTo>
                    <a:pt x="144" y="439"/>
                    <a:pt x="147" y="434"/>
                    <a:pt x="152" y="429"/>
                  </a:cubicBezTo>
                  <a:cubicBezTo>
                    <a:pt x="156" y="425"/>
                    <a:pt x="162" y="423"/>
                    <a:pt x="168" y="422"/>
                  </a:cubicBezTo>
                  <a:close/>
                  <a:moveTo>
                    <a:pt x="258" y="422"/>
                  </a:moveTo>
                  <a:cubicBezTo>
                    <a:pt x="264" y="423"/>
                    <a:pt x="269" y="425"/>
                    <a:pt x="273" y="429"/>
                  </a:cubicBezTo>
                  <a:cubicBezTo>
                    <a:pt x="278" y="434"/>
                    <a:pt x="281" y="439"/>
                    <a:pt x="282" y="447"/>
                  </a:cubicBezTo>
                  <a:cubicBezTo>
                    <a:pt x="283" y="449"/>
                    <a:pt x="282" y="451"/>
                    <a:pt x="280" y="452"/>
                  </a:cubicBezTo>
                  <a:cubicBezTo>
                    <a:pt x="277" y="455"/>
                    <a:pt x="271" y="454"/>
                    <a:pt x="265" y="443"/>
                  </a:cubicBezTo>
                  <a:cubicBezTo>
                    <a:pt x="262" y="438"/>
                    <a:pt x="260" y="431"/>
                    <a:pt x="258" y="422"/>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5" name="Freeform 7"/>
            <p:cNvSpPr/>
            <p:nvPr/>
          </p:nvSpPr>
          <p:spPr bwMode="auto">
            <a:xfrm>
              <a:off x="2145" y="1578"/>
              <a:ext cx="164" cy="42"/>
            </a:xfrm>
            <a:custGeom>
              <a:avLst/>
              <a:gdLst>
                <a:gd name="T0" fmla="*/ 0 w 126"/>
                <a:gd name="T1" fmla="*/ 16 h 33"/>
                <a:gd name="T2" fmla="*/ 17 w 126"/>
                <a:gd name="T3" fmla="*/ 33 h 33"/>
                <a:gd name="T4" fmla="*/ 109 w 126"/>
                <a:gd name="T5" fmla="*/ 33 h 33"/>
                <a:gd name="T6" fmla="*/ 126 w 126"/>
                <a:gd name="T7" fmla="*/ 16 h 33"/>
                <a:gd name="T8" fmla="*/ 109 w 126"/>
                <a:gd name="T9" fmla="*/ 0 h 33"/>
                <a:gd name="T10" fmla="*/ 17 w 126"/>
                <a:gd name="T11" fmla="*/ 0 h 33"/>
                <a:gd name="T12" fmla="*/ 0 w 126"/>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126" h="33">
                  <a:moveTo>
                    <a:pt x="0" y="16"/>
                  </a:moveTo>
                  <a:cubicBezTo>
                    <a:pt x="0" y="25"/>
                    <a:pt x="7" y="33"/>
                    <a:pt x="17" y="33"/>
                  </a:cubicBezTo>
                  <a:cubicBezTo>
                    <a:pt x="109" y="33"/>
                    <a:pt x="109" y="33"/>
                    <a:pt x="109" y="33"/>
                  </a:cubicBezTo>
                  <a:cubicBezTo>
                    <a:pt x="118" y="33"/>
                    <a:pt x="126" y="25"/>
                    <a:pt x="126" y="16"/>
                  </a:cubicBezTo>
                  <a:cubicBezTo>
                    <a:pt x="126" y="7"/>
                    <a:pt x="118" y="0"/>
                    <a:pt x="109" y="0"/>
                  </a:cubicBezTo>
                  <a:cubicBezTo>
                    <a:pt x="17" y="0"/>
                    <a:pt x="17" y="0"/>
                    <a:pt x="17" y="0"/>
                  </a:cubicBezTo>
                  <a:cubicBezTo>
                    <a:pt x="7" y="0"/>
                    <a:pt x="0" y="7"/>
                    <a:pt x="0" y="16"/>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6" name="Freeform 8"/>
            <p:cNvSpPr/>
            <p:nvPr/>
          </p:nvSpPr>
          <p:spPr bwMode="auto">
            <a:xfrm>
              <a:off x="1763" y="1882"/>
              <a:ext cx="44" cy="160"/>
            </a:xfrm>
            <a:custGeom>
              <a:avLst/>
              <a:gdLst>
                <a:gd name="T0" fmla="*/ 17 w 34"/>
                <a:gd name="T1" fmla="*/ 0 h 123"/>
                <a:gd name="T2" fmla="*/ 0 w 34"/>
                <a:gd name="T3" fmla="*/ 16 h 123"/>
                <a:gd name="T4" fmla="*/ 0 w 34"/>
                <a:gd name="T5" fmla="*/ 106 h 123"/>
                <a:gd name="T6" fmla="*/ 17 w 34"/>
                <a:gd name="T7" fmla="*/ 123 h 123"/>
                <a:gd name="T8" fmla="*/ 34 w 34"/>
                <a:gd name="T9" fmla="*/ 106 h 123"/>
                <a:gd name="T10" fmla="*/ 34 w 34"/>
                <a:gd name="T11" fmla="*/ 16 h 123"/>
                <a:gd name="T12" fmla="*/ 17 w 34"/>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34" h="123">
                  <a:moveTo>
                    <a:pt x="17" y="0"/>
                  </a:moveTo>
                  <a:cubicBezTo>
                    <a:pt x="7" y="0"/>
                    <a:pt x="0" y="7"/>
                    <a:pt x="0" y="16"/>
                  </a:cubicBezTo>
                  <a:cubicBezTo>
                    <a:pt x="0" y="106"/>
                    <a:pt x="0" y="106"/>
                    <a:pt x="0" y="106"/>
                  </a:cubicBezTo>
                  <a:cubicBezTo>
                    <a:pt x="0" y="115"/>
                    <a:pt x="7" y="123"/>
                    <a:pt x="17" y="123"/>
                  </a:cubicBezTo>
                  <a:cubicBezTo>
                    <a:pt x="26" y="123"/>
                    <a:pt x="34" y="115"/>
                    <a:pt x="34" y="106"/>
                  </a:cubicBezTo>
                  <a:cubicBezTo>
                    <a:pt x="34" y="16"/>
                    <a:pt x="34" y="16"/>
                    <a:pt x="34" y="16"/>
                  </a:cubicBezTo>
                  <a:cubicBezTo>
                    <a:pt x="34" y="7"/>
                    <a:pt x="26" y="0"/>
                    <a:pt x="17"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7" name="Freeform 9"/>
            <p:cNvSpPr/>
            <p:nvPr/>
          </p:nvSpPr>
          <p:spPr bwMode="auto">
            <a:xfrm>
              <a:off x="1308" y="1557"/>
              <a:ext cx="165" cy="44"/>
            </a:xfrm>
            <a:custGeom>
              <a:avLst/>
              <a:gdLst>
                <a:gd name="T0" fmla="*/ 17 w 127"/>
                <a:gd name="T1" fmla="*/ 34 h 34"/>
                <a:gd name="T2" fmla="*/ 110 w 127"/>
                <a:gd name="T3" fmla="*/ 34 h 34"/>
                <a:gd name="T4" fmla="*/ 127 w 127"/>
                <a:gd name="T5" fmla="*/ 17 h 34"/>
                <a:gd name="T6" fmla="*/ 110 w 127"/>
                <a:gd name="T7" fmla="*/ 0 h 34"/>
                <a:gd name="T8" fmla="*/ 17 w 127"/>
                <a:gd name="T9" fmla="*/ 0 h 34"/>
                <a:gd name="T10" fmla="*/ 0 w 127"/>
                <a:gd name="T11" fmla="*/ 17 h 34"/>
                <a:gd name="T12" fmla="*/ 17 w 127"/>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127" h="34">
                  <a:moveTo>
                    <a:pt x="17" y="34"/>
                  </a:moveTo>
                  <a:cubicBezTo>
                    <a:pt x="110" y="34"/>
                    <a:pt x="110" y="34"/>
                    <a:pt x="110" y="34"/>
                  </a:cubicBezTo>
                  <a:cubicBezTo>
                    <a:pt x="119" y="34"/>
                    <a:pt x="127" y="26"/>
                    <a:pt x="127" y="17"/>
                  </a:cubicBezTo>
                  <a:cubicBezTo>
                    <a:pt x="127" y="8"/>
                    <a:pt x="119" y="0"/>
                    <a:pt x="110" y="0"/>
                  </a:cubicBezTo>
                  <a:cubicBezTo>
                    <a:pt x="17" y="0"/>
                    <a:pt x="17" y="0"/>
                    <a:pt x="17" y="0"/>
                  </a:cubicBezTo>
                  <a:cubicBezTo>
                    <a:pt x="8" y="0"/>
                    <a:pt x="0" y="8"/>
                    <a:pt x="0" y="17"/>
                  </a:cubicBezTo>
                  <a:cubicBezTo>
                    <a:pt x="0" y="26"/>
                    <a:pt x="8" y="34"/>
                    <a:pt x="17" y="3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8" name="Freeform 10"/>
            <p:cNvSpPr/>
            <p:nvPr/>
          </p:nvSpPr>
          <p:spPr bwMode="auto">
            <a:xfrm>
              <a:off x="1403" y="1231"/>
              <a:ext cx="145" cy="117"/>
            </a:xfrm>
            <a:custGeom>
              <a:avLst/>
              <a:gdLst>
                <a:gd name="T0" fmla="*/ 9 w 112"/>
                <a:gd name="T1" fmla="*/ 30 h 90"/>
                <a:gd name="T2" fmla="*/ 83 w 112"/>
                <a:gd name="T3" fmla="*/ 84 h 90"/>
                <a:gd name="T4" fmla="*/ 107 w 112"/>
                <a:gd name="T5" fmla="*/ 81 h 90"/>
                <a:gd name="T6" fmla="*/ 103 w 112"/>
                <a:gd name="T7" fmla="*/ 58 h 90"/>
                <a:gd name="T8" fmla="*/ 30 w 112"/>
                <a:gd name="T9" fmla="*/ 3 h 90"/>
                <a:gd name="T10" fmla="*/ 20 w 112"/>
                <a:gd name="T11" fmla="*/ 0 h 90"/>
                <a:gd name="T12" fmla="*/ 6 w 112"/>
                <a:gd name="T13" fmla="*/ 7 h 90"/>
                <a:gd name="T14" fmla="*/ 9 w 112"/>
                <a:gd name="T15" fmla="*/ 30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9" y="30"/>
                  </a:moveTo>
                  <a:cubicBezTo>
                    <a:pt x="83" y="84"/>
                    <a:pt x="83" y="84"/>
                    <a:pt x="83" y="84"/>
                  </a:cubicBezTo>
                  <a:cubicBezTo>
                    <a:pt x="90" y="90"/>
                    <a:pt x="101" y="88"/>
                    <a:pt x="107" y="81"/>
                  </a:cubicBezTo>
                  <a:cubicBezTo>
                    <a:pt x="112" y="74"/>
                    <a:pt x="111" y="63"/>
                    <a:pt x="103" y="58"/>
                  </a:cubicBezTo>
                  <a:cubicBezTo>
                    <a:pt x="30" y="3"/>
                    <a:pt x="30" y="3"/>
                    <a:pt x="30" y="3"/>
                  </a:cubicBezTo>
                  <a:cubicBezTo>
                    <a:pt x="27" y="1"/>
                    <a:pt x="23" y="0"/>
                    <a:pt x="20" y="0"/>
                  </a:cubicBezTo>
                  <a:cubicBezTo>
                    <a:pt x="14" y="0"/>
                    <a:pt x="9" y="2"/>
                    <a:pt x="6" y="7"/>
                  </a:cubicBezTo>
                  <a:cubicBezTo>
                    <a:pt x="0" y="14"/>
                    <a:pt x="2" y="24"/>
                    <a:pt x="9" y="3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59" name="Freeform 11"/>
            <p:cNvSpPr/>
            <p:nvPr/>
          </p:nvSpPr>
          <p:spPr bwMode="auto">
            <a:xfrm>
              <a:off x="2073" y="1231"/>
              <a:ext cx="145" cy="117"/>
            </a:xfrm>
            <a:custGeom>
              <a:avLst/>
              <a:gdLst>
                <a:gd name="T0" fmla="*/ 29 w 112"/>
                <a:gd name="T1" fmla="*/ 84 h 90"/>
                <a:gd name="T2" fmla="*/ 103 w 112"/>
                <a:gd name="T3" fmla="*/ 30 h 90"/>
                <a:gd name="T4" fmla="*/ 106 w 112"/>
                <a:gd name="T5" fmla="*/ 7 h 90"/>
                <a:gd name="T6" fmla="*/ 92 w 112"/>
                <a:gd name="T7" fmla="*/ 0 h 90"/>
                <a:gd name="T8" fmla="*/ 82 w 112"/>
                <a:gd name="T9" fmla="*/ 3 h 90"/>
                <a:gd name="T10" fmla="*/ 9 w 112"/>
                <a:gd name="T11" fmla="*/ 58 h 90"/>
                <a:gd name="T12" fmla="*/ 5 w 112"/>
                <a:gd name="T13" fmla="*/ 81 h 90"/>
                <a:gd name="T14" fmla="*/ 29 w 112"/>
                <a:gd name="T15" fmla="*/ 8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0">
                  <a:moveTo>
                    <a:pt x="29" y="84"/>
                  </a:moveTo>
                  <a:cubicBezTo>
                    <a:pt x="103" y="30"/>
                    <a:pt x="103" y="30"/>
                    <a:pt x="103" y="30"/>
                  </a:cubicBezTo>
                  <a:cubicBezTo>
                    <a:pt x="110" y="24"/>
                    <a:pt x="112" y="14"/>
                    <a:pt x="106" y="7"/>
                  </a:cubicBezTo>
                  <a:cubicBezTo>
                    <a:pt x="103" y="2"/>
                    <a:pt x="98" y="0"/>
                    <a:pt x="92" y="0"/>
                  </a:cubicBezTo>
                  <a:cubicBezTo>
                    <a:pt x="89" y="0"/>
                    <a:pt x="85" y="1"/>
                    <a:pt x="82" y="3"/>
                  </a:cubicBezTo>
                  <a:cubicBezTo>
                    <a:pt x="9" y="58"/>
                    <a:pt x="9" y="58"/>
                    <a:pt x="9" y="58"/>
                  </a:cubicBezTo>
                  <a:cubicBezTo>
                    <a:pt x="1" y="63"/>
                    <a:pt x="0" y="74"/>
                    <a:pt x="5" y="81"/>
                  </a:cubicBezTo>
                  <a:cubicBezTo>
                    <a:pt x="11" y="88"/>
                    <a:pt x="22" y="90"/>
                    <a:pt x="29" y="84"/>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0" name="Freeform 12"/>
            <p:cNvSpPr/>
            <p:nvPr/>
          </p:nvSpPr>
          <p:spPr bwMode="auto">
            <a:xfrm>
              <a:off x="1431" y="1813"/>
              <a:ext cx="134" cy="128"/>
            </a:xfrm>
            <a:custGeom>
              <a:avLst/>
              <a:gdLst>
                <a:gd name="T0" fmla="*/ 84 w 103"/>
                <a:gd name="T1" fmla="*/ 0 h 98"/>
                <a:gd name="T2" fmla="*/ 72 w 103"/>
                <a:gd name="T3" fmla="*/ 4 h 98"/>
                <a:gd name="T4" fmla="*/ 7 w 103"/>
                <a:gd name="T5" fmla="*/ 68 h 98"/>
                <a:gd name="T6" fmla="*/ 7 w 103"/>
                <a:gd name="T7" fmla="*/ 91 h 98"/>
                <a:gd name="T8" fmla="*/ 31 w 103"/>
                <a:gd name="T9" fmla="*/ 91 h 98"/>
                <a:gd name="T10" fmla="*/ 96 w 103"/>
                <a:gd name="T11" fmla="*/ 28 h 98"/>
                <a:gd name="T12" fmla="*/ 96 w 103"/>
                <a:gd name="T13" fmla="*/ 4 h 98"/>
                <a:gd name="T14" fmla="*/ 84 w 103"/>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3" h="98">
                  <a:moveTo>
                    <a:pt x="84" y="0"/>
                  </a:moveTo>
                  <a:cubicBezTo>
                    <a:pt x="80" y="0"/>
                    <a:pt x="75" y="1"/>
                    <a:pt x="72" y="4"/>
                  </a:cubicBezTo>
                  <a:cubicBezTo>
                    <a:pt x="7" y="68"/>
                    <a:pt x="7" y="68"/>
                    <a:pt x="7" y="68"/>
                  </a:cubicBezTo>
                  <a:cubicBezTo>
                    <a:pt x="0" y="74"/>
                    <a:pt x="0" y="85"/>
                    <a:pt x="7" y="91"/>
                  </a:cubicBezTo>
                  <a:cubicBezTo>
                    <a:pt x="13" y="98"/>
                    <a:pt x="24" y="98"/>
                    <a:pt x="31" y="91"/>
                  </a:cubicBezTo>
                  <a:cubicBezTo>
                    <a:pt x="96" y="28"/>
                    <a:pt x="96" y="28"/>
                    <a:pt x="96" y="28"/>
                  </a:cubicBezTo>
                  <a:cubicBezTo>
                    <a:pt x="103" y="21"/>
                    <a:pt x="103" y="11"/>
                    <a:pt x="96" y="4"/>
                  </a:cubicBezTo>
                  <a:cubicBezTo>
                    <a:pt x="93" y="1"/>
                    <a:pt x="88" y="0"/>
                    <a:pt x="84" y="0"/>
                  </a:cubicBez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61" name="Freeform 13"/>
            <p:cNvSpPr/>
            <p:nvPr/>
          </p:nvSpPr>
          <p:spPr bwMode="auto">
            <a:xfrm>
              <a:off x="2043" y="1813"/>
              <a:ext cx="132" cy="128"/>
            </a:xfrm>
            <a:custGeom>
              <a:avLst/>
              <a:gdLst>
                <a:gd name="T0" fmla="*/ 31 w 102"/>
                <a:gd name="T1" fmla="*/ 4 h 98"/>
                <a:gd name="T2" fmla="*/ 19 w 102"/>
                <a:gd name="T3" fmla="*/ 0 h 98"/>
                <a:gd name="T4" fmla="*/ 7 w 102"/>
                <a:gd name="T5" fmla="*/ 4 h 98"/>
                <a:gd name="T6" fmla="*/ 7 w 102"/>
                <a:gd name="T7" fmla="*/ 28 h 98"/>
                <a:gd name="T8" fmla="*/ 72 w 102"/>
                <a:gd name="T9" fmla="*/ 91 h 98"/>
                <a:gd name="T10" fmla="*/ 96 w 102"/>
                <a:gd name="T11" fmla="*/ 91 h 98"/>
                <a:gd name="T12" fmla="*/ 96 w 102"/>
                <a:gd name="T13" fmla="*/ 68 h 98"/>
                <a:gd name="T14" fmla="*/ 31 w 102"/>
                <a:gd name="T15" fmla="*/ 4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98">
                  <a:moveTo>
                    <a:pt x="31" y="4"/>
                  </a:moveTo>
                  <a:cubicBezTo>
                    <a:pt x="27" y="1"/>
                    <a:pt x="23" y="0"/>
                    <a:pt x="19" y="0"/>
                  </a:cubicBezTo>
                  <a:cubicBezTo>
                    <a:pt x="14" y="0"/>
                    <a:pt x="10" y="1"/>
                    <a:pt x="7" y="4"/>
                  </a:cubicBezTo>
                  <a:cubicBezTo>
                    <a:pt x="0" y="11"/>
                    <a:pt x="0" y="21"/>
                    <a:pt x="7" y="28"/>
                  </a:cubicBezTo>
                  <a:cubicBezTo>
                    <a:pt x="72" y="91"/>
                    <a:pt x="72" y="91"/>
                    <a:pt x="72" y="91"/>
                  </a:cubicBezTo>
                  <a:cubicBezTo>
                    <a:pt x="78" y="98"/>
                    <a:pt x="89" y="98"/>
                    <a:pt x="96" y="91"/>
                  </a:cubicBezTo>
                  <a:cubicBezTo>
                    <a:pt x="102" y="85"/>
                    <a:pt x="102" y="74"/>
                    <a:pt x="96" y="68"/>
                  </a:cubicBezTo>
                  <a:lnTo>
                    <a:pt x="31" y="4"/>
                  </a:lnTo>
                  <a:close/>
                </a:path>
              </a:pathLst>
            </a:custGeom>
            <a:solidFill>
              <a:srgbClr val="FFFF00"/>
            </a:solidFill>
            <a:ln>
              <a:solidFill>
                <a:srgbClr val="FFFF00"/>
              </a:solidFill>
            </a:ln>
          </p:spPr>
          <p:txBody>
            <a:bodyPr vert="horz" wrap="square" lIns="121920" tIns="60960" rIns="121920" bIns="6096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00"/>
                </a:solidFill>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4" name="组合 3"/>
          <p:cNvGrpSpPr/>
          <p:nvPr/>
        </p:nvGrpSpPr>
        <p:grpSpPr>
          <a:xfrm>
            <a:off x="2115822" y="2936332"/>
            <a:ext cx="8601797" cy="1141007"/>
            <a:chOff x="7117" y="6211"/>
            <a:chExt cx="6260" cy="765"/>
          </a:xfrm>
        </p:grpSpPr>
        <p:sp>
          <p:nvSpPr>
            <p:cNvPr id="19" name="任意多边形 18"/>
            <p:cNvSpPr/>
            <p:nvPr/>
          </p:nvSpPr>
          <p:spPr>
            <a:xfrm>
              <a:off x="7117" y="6476"/>
              <a:ext cx="6260" cy="500"/>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 y="connsiteY0-2"/>
                </a:cxn>
                <a:cxn ang="0">
                  <a:pos x="connsiteX1-3" y="connsiteY1-4"/>
                </a:cxn>
                <a:cxn ang="0">
                  <a:pos x="connsiteX2-5" y="connsiteY2-6"/>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tx1">
                  <a:lumMod val="85000"/>
                  <a:lumOff val="15000"/>
                </a:schemeClr>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00"/>
                </a:solidFill>
                <a:effectLst>
                  <a:outerShdw blurRad="38100" dist="38100" dir="2700000" algn="tl">
                    <a:srgbClr val="000000">
                      <a:alpha val="43137"/>
                    </a:srgbClr>
                  </a:outerShdw>
                </a:effectLst>
                <a:uLnTx/>
                <a:uFillTx/>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0" name="文本框 19"/>
            <p:cNvSpPr txBox="1"/>
            <p:nvPr/>
          </p:nvSpPr>
          <p:spPr>
            <a:xfrm>
              <a:off x="7117" y="6211"/>
              <a:ext cx="6260" cy="619"/>
            </a:xfrm>
            <a:prstGeom prst="rect">
              <a:avLst/>
            </a:prstGeom>
            <a:solidFill>
              <a:srgbClr val="FFDB4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Hoạt</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động</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vận</a:t>
              </a:r>
              <a:r>
                <a:rPr kumimoji="0" lang="en-US" altLang="zh-CN"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 </a:t>
              </a:r>
              <a:r>
                <a:rPr kumimoji="0" lang="en-US" altLang="zh-CN" sz="54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rPr>
                <a:t>dụng</a:t>
              </a:r>
              <a:endParaRPr kumimoji="0" lang="zh-CN" altLang="en-US" sz="5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imes New Roman" panose="02020603050405020304" pitchFamily="18" charset="0"/>
                <a:ea typeface="字魂59号-创粗黑" panose="00000500000000000000" pitchFamily="2" charset="-122"/>
                <a:cs typeface="Times New Roman" panose="02020603050405020304" pitchFamily="18" charset="0"/>
                <a:sym typeface="字魂59号-创粗黑" panose="00000500000000000000" pitchFamily="2" charset="-122"/>
              </a:endParaRPr>
            </a:p>
          </p:txBody>
        </p:sp>
      </p:grpSp>
    </p:spTree>
    <p:extLst>
      <p:ext uri="{BB962C8B-B14F-4D97-AF65-F5344CB8AC3E}">
        <p14:creationId xmlns:p14="http://schemas.microsoft.com/office/powerpoint/2010/main" val="421564673"/>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3105-7DA7-48AF-ABA2-E8A39B5D4373}"/>
              </a:ext>
            </a:extLst>
          </p:cNvPr>
          <p:cNvSpPr>
            <a:spLocks noGrp="1"/>
          </p:cNvSpPr>
          <p:nvPr>
            <p:ph type="title"/>
          </p:nvPr>
        </p:nvSpPr>
        <p:spPr/>
        <p:txBody>
          <a:bodyPr/>
          <a:lstStyle/>
          <a:p>
            <a:endParaRPr lang="en-US" dirty="0"/>
          </a:p>
        </p:txBody>
      </p:sp>
      <p:sp>
        <p:nvSpPr>
          <p:cNvPr id="4" name="Rectangle 3">
            <a:extLst>
              <a:ext uri="{FF2B5EF4-FFF2-40B4-BE49-F238E27FC236}">
                <a16:creationId xmlns:a16="http://schemas.microsoft.com/office/drawing/2014/main" id="{23022322-4C96-49A2-A562-B693F6287C25}"/>
              </a:ext>
            </a:extLst>
          </p:cNvPr>
          <p:cNvSpPr/>
          <p:nvPr/>
        </p:nvSpPr>
        <p:spPr>
          <a:xfrm>
            <a:off x="599620" y="84221"/>
            <a:ext cx="10992759" cy="10482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Cùng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xem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bài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hát</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và</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nói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cho</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cô</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biết</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lớn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lên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em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thích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làm</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gì</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video bài 2">
            <a:hlinkClick r:id="" action="ppaction://media"/>
            <a:extLst>
              <a:ext uri="{FF2B5EF4-FFF2-40B4-BE49-F238E27FC236}">
                <a16:creationId xmlns:a16="http://schemas.microsoft.com/office/drawing/2014/main" id="{A5ADDAAA-7F4D-4BEC-8FC0-1F472F67E15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111010" y="1201604"/>
            <a:ext cx="9741195" cy="5572175"/>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400113385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C189BEC-9A5E-4119-8D1B-8D0565351BE7}"/>
              </a:ext>
            </a:extLst>
          </p:cNvPr>
          <p:cNvSpPr/>
          <p:nvPr/>
        </p:nvSpPr>
        <p:spPr>
          <a:xfrm>
            <a:off x="978195" y="0"/>
            <a:ext cx="8335926" cy="7224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2. </a:t>
            </a:r>
            <a:r>
              <a:rPr kumimoji="0" lang="en-US" sz="3200" b="0" i="0" u="none" strike="noStrike" kern="1200" cap="none" spc="0" normalizeH="0" baseline="0" noProof="0" dirty="0" err="1">
                <a:ln>
                  <a:noFill/>
                </a:ln>
                <a:solidFill>
                  <a:prstClr val="white"/>
                </a:solidFill>
                <a:effectLst/>
                <a:uLnTx/>
                <a:uFillTx/>
                <a:latin typeface="Calibri" panose="020F0502020204030204"/>
                <a:ea typeface="+mn-ea"/>
                <a:cs typeface="+mn-cs"/>
              </a:rPr>
              <a:t>Xây</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dựng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Tủ</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sách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ủng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hộ</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vùng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khó</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khăn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Content Placeholder 5">
            <a:extLst>
              <a:ext uri="{FF2B5EF4-FFF2-40B4-BE49-F238E27FC236}">
                <a16:creationId xmlns:a16="http://schemas.microsoft.com/office/drawing/2014/main" id="{DFF1E979-3431-4D0F-AA0E-05E0CF55A54D}"/>
              </a:ext>
            </a:extLst>
          </p:cNvPr>
          <p:cNvPicPr>
            <a:picLocks noGrp="1" noChangeAspect="1"/>
          </p:cNvPicPr>
          <p:nvPr>
            <p:ph idx="1"/>
          </p:nvPr>
        </p:nvPicPr>
        <p:blipFill>
          <a:blip r:embed="rId2"/>
          <a:stretch>
            <a:fillRect/>
          </a:stretch>
        </p:blipFill>
        <p:spPr>
          <a:xfrm>
            <a:off x="978195" y="838643"/>
            <a:ext cx="6610350" cy="4674771"/>
          </a:xfrm>
          <a:prstGeom prst="rect">
            <a:avLst/>
          </a:prstGeom>
          <a:ln>
            <a:noFill/>
          </a:ln>
          <a:effectLst>
            <a:softEdge rad="112500"/>
          </a:effectLst>
        </p:spPr>
      </p:pic>
      <p:sp>
        <p:nvSpPr>
          <p:cNvPr id="8" name="Scroll: Vertical 7">
            <a:extLst>
              <a:ext uri="{FF2B5EF4-FFF2-40B4-BE49-F238E27FC236}">
                <a16:creationId xmlns:a16="http://schemas.microsoft.com/office/drawing/2014/main" id="{89844BBE-4CAD-403C-8C89-993B8DEFBBC1}"/>
              </a:ext>
            </a:extLst>
          </p:cNvPr>
          <p:cNvSpPr/>
          <p:nvPr/>
        </p:nvSpPr>
        <p:spPr>
          <a:xfrm>
            <a:off x="7669654" y="838644"/>
            <a:ext cx="4522346" cy="4674771"/>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latin typeface="Times New Roman" panose="02020603050405020304" pitchFamily="18" charset="0"/>
                <a:cs typeface="Times New Roman" panose="02020603050405020304" pitchFamily="18" charset="0"/>
              </a:rPr>
              <a:t>Kế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hoạch</a:t>
            </a:r>
            <a:r>
              <a:rPr lang="en-US" sz="3200" dirty="0">
                <a:solidFill>
                  <a:schemeClr val="bg1"/>
                </a:solidFill>
                <a:latin typeface="Times New Roman" panose="02020603050405020304" pitchFamily="18" charset="0"/>
                <a:cs typeface="Times New Roman" panose="02020603050405020304" pitchFamily="18" charset="0"/>
              </a:rPr>
              <a:t> bao </a:t>
            </a:r>
            <a:r>
              <a:rPr lang="en-US" sz="3200" dirty="0" err="1">
                <a:solidFill>
                  <a:schemeClr val="bg1"/>
                </a:solidFill>
                <a:latin typeface="Times New Roman" panose="02020603050405020304" pitchFamily="18" charset="0"/>
                <a:cs typeface="Times New Roman" panose="02020603050405020304" pitchFamily="18" charset="0"/>
              </a:rPr>
              <a:t>gồm</a:t>
            </a:r>
            <a:r>
              <a:rPr lang="en-US" sz="3200" dirty="0">
                <a:solidFill>
                  <a:schemeClr val="bg1"/>
                </a:solidFill>
                <a:latin typeface="Times New Roman" panose="02020603050405020304" pitchFamily="18" charset="0"/>
                <a:cs typeface="Times New Roman" panose="02020603050405020304" pitchFamily="18" charset="0"/>
              </a:rPr>
              <a:t>:</a:t>
            </a:r>
          </a:p>
          <a:p>
            <a:pPr marL="0" marR="0">
              <a:lnSpc>
                <a:spcPct val="107000"/>
              </a:lnSpc>
              <a:spcBef>
                <a:spcPts val="0"/>
              </a:spcBef>
              <a:spcAft>
                <a:spcPts val="800"/>
              </a:spcAft>
            </a:pPr>
            <a:r>
              <a:rPr lang="en-US" sz="3200" dirty="0">
                <a:solidFill>
                  <a:schemeClr val="bg1"/>
                </a:solidFill>
                <a:latin typeface="+mj-lt"/>
                <a:ea typeface="Calibri" panose="020F0502020204030204" pitchFamily="34" charset="0"/>
                <a:cs typeface="Times New Roman" panose="02020603050405020304" pitchFamily="18" charset="0"/>
              </a:rPr>
              <a:t>C</a:t>
            </a:r>
            <a:r>
              <a:rPr lang="vi-VN" sz="3200" dirty="0">
                <a:solidFill>
                  <a:schemeClr val="bg1"/>
                </a:solidFill>
                <a:effectLst/>
                <a:latin typeface="+mj-lt"/>
                <a:ea typeface="Calibri" panose="020F0502020204030204" pitchFamily="34" charset="0"/>
                <a:cs typeface="Times New Roman" panose="02020603050405020304" pitchFamily="18" charset="0"/>
              </a:rPr>
              <a:t>ách thực hiện, lí do nhóm muốn thực hiện kế hoạch,... </a:t>
            </a:r>
            <a:endParaRPr lang="en-US" sz="3200" dirty="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203241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2886075" y="379631"/>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1</a:t>
            </a:r>
          </a:p>
        </p:txBody>
      </p:sp>
      <p:sp>
        <p:nvSpPr>
          <p:cNvPr id="3" name="Rectangle 2"/>
          <p:cNvSpPr/>
          <p:nvPr/>
        </p:nvSpPr>
        <p:spPr>
          <a:xfrm>
            <a:off x="901016" y="1371600"/>
            <a:ext cx="10757584"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107740" y="1786235"/>
            <a:ext cx="10300384" cy="1754326"/>
          </a:xfrm>
          <a:prstGeom prst="rect">
            <a:avLst/>
          </a:prstGeom>
          <a:noFill/>
        </p:spPr>
        <p:txBody>
          <a:bodyPr wrap="none" lIns="91440" tIns="45720" rIns="91440" bIns="45720">
            <a:spAutoFit/>
          </a:bodyPr>
          <a:lstStyle/>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Gia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có</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bố</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mẹ</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và</a:t>
            </a:r>
            <a:r>
              <a:rPr lang="en-US" sz="5400" dirty="0">
                <a:ln w="0"/>
                <a:solidFill>
                  <a:prstClr val="black"/>
                </a:solidFill>
                <a:effectLst>
                  <a:outerShdw blurRad="38100" dist="19050" dir="2700000" algn="tl" rotWithShape="0">
                    <a:prstClr val="black">
                      <a:alpha val="40000"/>
                    </a:prstClr>
                  </a:outerShdw>
                </a:effectLst>
                <a:highlight>
                  <a:srgbClr val="FFFF00"/>
                </a:highlight>
              </a:rPr>
              <a:t> con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là</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gia</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endParaRPr lang="en-US" sz="5400" dirty="0">
              <a:ln w="0"/>
              <a:solidFill>
                <a:prstClr val="black"/>
              </a:solidFill>
              <a:effectLst>
                <a:outerShdw blurRad="38100" dist="19050" dir="2700000" algn="tl" rotWithShape="0">
                  <a:prstClr val="black">
                    <a:alpha val="40000"/>
                  </a:prstClr>
                </a:outerShdw>
              </a:effectLst>
              <a:highlight>
                <a:srgbClr val="FFFF00"/>
              </a:highlight>
            </a:endParaRPr>
          </a:p>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latin typeface="Calibri" panose="020F0502020204030204"/>
              </a:rPr>
              <a:t>m</a:t>
            </a:r>
            <a:r>
              <a:rPr kumimoji="0" lang="en-US" sz="5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ấy</a:t>
            </a:r>
            <a:r>
              <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 </a:t>
            </a:r>
            <a:r>
              <a:rPr kumimoji="0" lang="en-US" sz="54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thế</a:t>
            </a:r>
            <a:r>
              <a:rPr kumimoji="0" lang="en-US" sz="5400" b="0" i="0" u="none" strike="noStrike" kern="1200" cap="none" spc="0" normalizeH="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 </a:t>
            </a:r>
            <a:r>
              <a:rPr kumimoji="0" lang="en-US" sz="5400" b="0" i="0" u="none" strike="noStrike" kern="1200" cap="none" spc="0" normalizeH="0" noProof="0" dirty="0" err="1">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hệ</a:t>
            </a:r>
            <a:r>
              <a:rPr kumimoji="0" lang="en-US" sz="5400" b="0" i="0" u="none" strike="noStrike" kern="1200" cap="none" spc="0" normalizeH="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rPr>
              <a:t>?</a:t>
            </a:r>
            <a:endParaRPr kumimoji="0" lang="en-US" sz="5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highlight>
                <a:srgbClr val="FFFF00"/>
              </a:highlight>
              <a:uLnTx/>
              <a:uFillTx/>
              <a:latin typeface="Calibri" panose="020F0502020204030204"/>
            </a:endParaRPr>
          </a:p>
        </p:txBody>
      </p:sp>
      <p:sp>
        <p:nvSpPr>
          <p:cNvPr id="5" name="Rectangle 4"/>
          <p:cNvSpPr/>
          <p:nvPr/>
        </p:nvSpPr>
        <p:spPr>
          <a:xfrm>
            <a:off x="3846056" y="4343400"/>
            <a:ext cx="482375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Đáp</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án</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2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thế</a:t>
            </a:r>
            <a:r>
              <a:rPr kumimoji="0" lang="en-US" sz="5400" b="0" i="0" u="none" strike="noStrike" kern="1200" cap="none" spc="0" normalizeH="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hệ</a:t>
            </a:r>
            <a:endPar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7" name="Pentagon 6">
            <a:hlinkClick r:id="rId6"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6"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43575" y="-871835"/>
            <a:ext cx="609600" cy="609600"/>
          </a:xfrm>
          <a:prstGeom prst="rect">
            <a:avLst/>
          </a:prstGeom>
        </p:spPr>
      </p:pic>
    </p:spTree>
    <p:extLst>
      <p:ext uri="{BB962C8B-B14F-4D97-AF65-F5344CB8AC3E}">
        <p14:creationId xmlns:p14="http://schemas.microsoft.com/office/powerpoint/2010/main" val="380096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subTnLst>
                                    <p:audio>
                                      <p:cMediaNode>
                                        <p:cTn display="0" masterRel="sameClick">
                                          <p:stCondLst>
                                            <p:cond evt="begin" delay="0">
                                              <p:tn val="17"/>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6"/>
                </p:tgtEl>
              </p:cMediaNode>
            </p:audio>
          </p:childTnLst>
        </p:cTn>
      </p:par>
    </p:tnLst>
    <p:bldLst>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F7875-D850-4E90-953B-A1A0BA82F3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F43FCA7-F3B3-4799-9095-411DAA5538A0}"/>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87705A2C-BB27-473D-8631-29BA2900E5B2}"/>
              </a:ext>
            </a:extLst>
          </p:cNvPr>
          <p:cNvPicPr>
            <a:picLocks noChangeAspect="1"/>
          </p:cNvPicPr>
          <p:nvPr/>
        </p:nvPicPr>
        <p:blipFill>
          <a:blip r:embed="rId3"/>
          <a:stretch>
            <a:fillRect/>
          </a:stretch>
        </p:blipFill>
        <p:spPr>
          <a:xfrm>
            <a:off x="2710414" y="857869"/>
            <a:ext cx="6337006" cy="4640925"/>
          </a:xfrm>
          <a:prstGeom prst="rect">
            <a:avLst/>
          </a:prstGeom>
        </p:spPr>
      </p:pic>
      <p:sp>
        <p:nvSpPr>
          <p:cNvPr id="6" name="Rectangle 5">
            <a:extLst>
              <a:ext uri="{FF2B5EF4-FFF2-40B4-BE49-F238E27FC236}">
                <a16:creationId xmlns:a16="http://schemas.microsoft.com/office/drawing/2014/main" id="{138B13CC-DD90-48BB-AE16-E279451AF61F}"/>
              </a:ext>
            </a:extLst>
          </p:cNvPr>
          <p:cNvSpPr/>
          <p:nvPr/>
        </p:nvSpPr>
        <p:spPr>
          <a:xfrm>
            <a:off x="2710414" y="67912"/>
            <a:ext cx="6337005" cy="7224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dirty="0">
                <a:solidFill>
                  <a:schemeClr val="bg1"/>
                </a:solidFill>
                <a:effectLst/>
                <a:latin typeface="Times New Roman" panose="02020603050405020304" pitchFamily="18" charset="0"/>
                <a:ea typeface="Calibri" panose="020F0502020204030204" pitchFamily="34" charset="0"/>
              </a:rPr>
              <a:t>Nội dung hình vẽ là gì?</a:t>
            </a:r>
            <a:endParaRPr kumimoji="0" lang="en-US" sz="3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61FCF091-9A0C-48D7-B003-EDF8B5F1976D}"/>
              </a:ext>
            </a:extLst>
          </p:cNvPr>
          <p:cNvSpPr/>
          <p:nvPr/>
        </p:nvSpPr>
        <p:spPr>
          <a:xfrm>
            <a:off x="733697" y="5633729"/>
            <a:ext cx="10931434" cy="121035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algn="just">
              <a:lnSpc>
                <a:spcPct val="107000"/>
              </a:lnSpc>
              <a:spcBef>
                <a:spcPts val="0"/>
              </a:spcBef>
              <a:spcAft>
                <a:spcPts val="800"/>
              </a:spcAft>
            </a:pPr>
            <a:r>
              <a:rPr lang="vi-VN"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Hình vẽ nhóm người làm các nghề nghiệp khác nhau, nhưng đều chung một mục đích là tạo ra của cải vật chất và những giá trị tốt đẹp cho cuộc sống. Vì vậy, nghề nghiệp nào cũng quý và đáng trân trọng. </a:t>
            </a:r>
            <a:endParaRPr lang="en-US" sz="2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219633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1E305A19-1FBC-445C-BDB9-0E2F35B4E18B}"/>
              </a:ext>
            </a:extLst>
          </p:cNvPr>
          <p:cNvPicPr>
            <a:picLocks noGrp="1" noChangeAspect="1"/>
          </p:cNvPicPr>
          <p:nvPr>
            <p:ph idx="1"/>
          </p:nvPr>
        </p:nvPicPr>
        <p:blipFill>
          <a:blip r:embed="rId2"/>
          <a:stretch>
            <a:fillRect/>
          </a:stretch>
        </p:blipFill>
        <p:spPr>
          <a:xfrm>
            <a:off x="643467" y="2024972"/>
            <a:ext cx="10905066" cy="2808054"/>
          </a:xfrm>
          <a:prstGeom prst="rect">
            <a:avLst/>
          </a:prstGeom>
        </p:spPr>
      </p:pic>
      <p:sp>
        <p:nvSpPr>
          <p:cNvPr id="7" name="TextBox 6">
            <a:extLst>
              <a:ext uri="{FF2B5EF4-FFF2-40B4-BE49-F238E27FC236}">
                <a16:creationId xmlns:a16="http://schemas.microsoft.com/office/drawing/2014/main" id="{56A2C0C4-2B5B-46F4-9EF9-E513026D9553}"/>
              </a:ext>
            </a:extLst>
          </p:cNvPr>
          <p:cNvSpPr txBox="1"/>
          <p:nvPr/>
        </p:nvSpPr>
        <p:spPr>
          <a:xfrm>
            <a:off x="2052734" y="6394876"/>
            <a:ext cx="11327363" cy="369332"/>
          </a:xfrm>
          <a:prstGeom prst="rect">
            <a:avLst/>
          </a:prstGeom>
          <a:noFill/>
        </p:spPr>
        <p:txBody>
          <a:bodyPr wrap="square">
            <a:spAutoFit/>
          </a:bodyPr>
          <a:lstStyle/>
          <a:p>
            <a:r>
              <a:rPr lang="vi-VN" b="1" dirty="0">
                <a:solidFill>
                  <a:schemeClr val="bg1"/>
                </a:solidFill>
              </a:rPr>
              <a:t>Bản quyền thuộc về: FB Hương Thảo https://www.facebook.com/huongthaoGADT/</a:t>
            </a:r>
          </a:p>
        </p:txBody>
      </p:sp>
    </p:spTree>
    <p:extLst>
      <p:ext uri="{BB962C8B-B14F-4D97-AF65-F5344CB8AC3E}">
        <p14:creationId xmlns:p14="http://schemas.microsoft.com/office/powerpoint/2010/main" val="170234331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3143250" y="419100"/>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2</a:t>
            </a:r>
          </a:p>
        </p:txBody>
      </p:sp>
      <p:sp>
        <p:nvSpPr>
          <p:cNvPr id="3" name="Rectangle 2"/>
          <p:cNvSpPr/>
          <p:nvPr/>
        </p:nvSpPr>
        <p:spPr>
          <a:xfrm>
            <a:off x="1314450" y="1371600"/>
            <a:ext cx="9886950"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511691" y="1786235"/>
            <a:ext cx="9492470" cy="1754326"/>
          </a:xfrm>
          <a:prstGeom prst="rect">
            <a:avLst/>
          </a:prstGeom>
          <a:noFill/>
        </p:spPr>
        <p:txBody>
          <a:bodyPr wrap="none" lIns="91440" tIns="45720" rIns="91440" bIns="45720">
            <a:spAutoFit/>
          </a:bodyPr>
          <a:lstStyle/>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Gia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có</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ông</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bà</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bố</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mẹ</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và</a:t>
            </a:r>
            <a:r>
              <a:rPr lang="en-US" sz="5400" dirty="0">
                <a:ln w="0"/>
                <a:solidFill>
                  <a:prstClr val="black"/>
                </a:solidFill>
                <a:effectLst>
                  <a:outerShdw blurRad="38100" dist="19050" dir="2700000" algn="tl" rotWithShape="0">
                    <a:prstClr val="black">
                      <a:alpha val="40000"/>
                    </a:prstClr>
                  </a:outerShdw>
                </a:effectLst>
                <a:highlight>
                  <a:srgbClr val="FFFF00"/>
                </a:highlight>
              </a:rPr>
              <a:t> con</a:t>
            </a:r>
          </a:p>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là</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gia</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đình</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mấy</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thế</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hệ</a:t>
            </a:r>
            <a:r>
              <a:rPr lang="en-US" sz="5400" dirty="0">
                <a:ln w="0"/>
                <a:solidFill>
                  <a:prstClr val="black"/>
                </a:solidFill>
                <a:effectLst>
                  <a:outerShdw blurRad="38100" dist="19050" dir="2700000" algn="tl" rotWithShape="0">
                    <a:prstClr val="black">
                      <a:alpha val="40000"/>
                    </a:prstClr>
                  </a:outerShdw>
                </a:effectLst>
                <a:highlight>
                  <a:srgbClr val="FFFF00"/>
                </a:highlight>
              </a:rPr>
              <a:t>?</a:t>
            </a:r>
          </a:p>
        </p:txBody>
      </p:sp>
      <p:sp>
        <p:nvSpPr>
          <p:cNvPr id="5" name="Rectangle 4"/>
          <p:cNvSpPr/>
          <p:nvPr/>
        </p:nvSpPr>
        <p:spPr>
          <a:xfrm>
            <a:off x="3846052" y="4343400"/>
            <a:ext cx="482375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Đáp</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án</a:t>
            </a:r>
            <a:r>
              <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3 </a:t>
            </a:r>
            <a:r>
              <a:rPr kumimoji="0" lang="en-US" sz="5400" b="0" i="0" u="none" strike="noStrike" kern="1200" cap="none" spc="0" normalizeH="0" baseline="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thế</a:t>
            </a:r>
            <a:r>
              <a:rPr kumimoji="0" lang="en-US" sz="5400" b="0" i="0" u="none" strike="noStrike" kern="1200" cap="none" spc="0" normalizeH="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 </a:t>
            </a:r>
            <a:r>
              <a:rPr kumimoji="0" lang="en-US" sz="5400" b="0" i="0" u="none" strike="noStrike" kern="1200" cap="none" spc="0" normalizeH="0" noProof="0" dirty="0" err="1">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rPr>
              <a:t>hệ</a:t>
            </a:r>
            <a:endParaRPr kumimoji="0" lang="en-US" sz="5400" b="0"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7" name="Pentagon 6">
            <a:hlinkClick r:id="rId5"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8"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43575" y="-871835"/>
            <a:ext cx="609600" cy="609600"/>
          </a:xfrm>
          <a:prstGeom prst="rect">
            <a:avLst/>
          </a:prstGeom>
        </p:spPr>
      </p:pic>
    </p:spTree>
    <p:extLst>
      <p:ext uri="{BB962C8B-B14F-4D97-AF65-F5344CB8AC3E}">
        <p14:creationId xmlns:p14="http://schemas.microsoft.com/office/powerpoint/2010/main" val="387754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8"/>
                </p:tgtEl>
              </p:cMediaNode>
            </p:audio>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3143250" y="419100"/>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3</a:t>
            </a:r>
          </a:p>
        </p:txBody>
      </p:sp>
      <p:sp>
        <p:nvSpPr>
          <p:cNvPr id="3" name="Rectangle 2"/>
          <p:cNvSpPr/>
          <p:nvPr/>
        </p:nvSpPr>
        <p:spPr>
          <a:xfrm>
            <a:off x="792551" y="1371600"/>
            <a:ext cx="10930749"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792551" y="1786235"/>
            <a:ext cx="10930749" cy="1754326"/>
          </a:xfrm>
          <a:prstGeom prst="rect">
            <a:avLst/>
          </a:prstGeom>
          <a:noFill/>
        </p:spPr>
        <p:txBody>
          <a:bodyPr wrap="none" lIns="91440" tIns="45720" rIns="91440" bIns="45720">
            <a:spAutoFit/>
          </a:bodyPr>
          <a:lstStyle/>
          <a:p>
            <a:pPr lvl="0" algn="ctr">
              <a:defRPr/>
            </a:pPr>
            <a:r>
              <a:rPr lang="vi-VN" sz="5400" dirty="0">
                <a:ln w="0"/>
                <a:solidFill>
                  <a:prstClr val="black"/>
                </a:solidFill>
                <a:effectLst>
                  <a:outerShdw blurRad="38100" dist="19050" dir="2700000" algn="tl" rotWithShape="0">
                    <a:prstClr val="black">
                      <a:alpha val="40000"/>
                    </a:prstClr>
                  </a:outerShdw>
                </a:effectLst>
                <a:highlight>
                  <a:srgbClr val="FFFF00"/>
                </a:highlight>
                <a:latin typeface="Calibri" panose="020F0502020204030204"/>
              </a:rPr>
              <a:t>Nghề gì chăm sóc bệnh nhân</a:t>
            </a:r>
          </a:p>
          <a:p>
            <a:pPr lvl="0" algn="ctr">
              <a:defRPr/>
            </a:pPr>
            <a:r>
              <a:rPr lang="vi-VN" sz="5400" dirty="0">
                <a:ln w="0"/>
                <a:solidFill>
                  <a:prstClr val="black"/>
                </a:solidFill>
                <a:effectLst>
                  <a:outerShdw blurRad="38100" dist="19050" dir="2700000" algn="tl" rotWithShape="0">
                    <a:prstClr val="black">
                      <a:alpha val="40000"/>
                    </a:prstClr>
                  </a:outerShdw>
                </a:effectLst>
                <a:highlight>
                  <a:srgbClr val="FFFF00"/>
                </a:highlight>
                <a:latin typeface="Calibri" panose="020F0502020204030204"/>
              </a:rPr>
              <a:t>Cho ta khỏe mạnh, vui chơi học hành?</a:t>
            </a:r>
            <a:endParaRPr lang="en-US" sz="5400" dirty="0">
              <a:ln w="0"/>
              <a:solidFill>
                <a:prstClr val="black"/>
              </a:solidFill>
              <a:effectLst>
                <a:outerShdw blurRad="38100" dist="19050" dir="2700000" algn="tl" rotWithShape="0">
                  <a:prstClr val="black">
                    <a:alpha val="40000"/>
                  </a:prstClr>
                </a:outerShdw>
              </a:effectLst>
              <a:highlight>
                <a:srgbClr val="FFFF00"/>
              </a:highlight>
            </a:endParaRPr>
          </a:p>
        </p:txBody>
      </p:sp>
      <p:sp>
        <p:nvSpPr>
          <p:cNvPr id="5" name="Rectangle 4"/>
          <p:cNvSpPr/>
          <p:nvPr/>
        </p:nvSpPr>
        <p:spPr>
          <a:xfrm>
            <a:off x="4137633" y="4343400"/>
            <a:ext cx="4240584" cy="923330"/>
          </a:xfrm>
          <a:prstGeom prst="rect">
            <a:avLst/>
          </a:prstGeom>
          <a:noFill/>
        </p:spPr>
        <p:txBody>
          <a:bodyPr wrap="none" lIns="91440" tIns="45720" rIns="91440" bIns="45720">
            <a:spAutoFit/>
          </a:bodyPr>
          <a:lstStyle/>
          <a:p>
            <a:pPr lvl="0" algn="ctr">
              <a:defRPr/>
            </a:pPr>
            <a:r>
              <a:rPr lang="en-US" sz="5400" dirty="0" err="1">
                <a:ln w="0"/>
                <a:solidFill>
                  <a:srgbClr val="FF0000"/>
                </a:solidFill>
                <a:effectLst>
                  <a:outerShdw blurRad="38100" dist="19050" dir="2700000" algn="tl" rotWithShape="0">
                    <a:prstClr val="black">
                      <a:alpha val="40000"/>
                    </a:prstClr>
                  </a:outerShdw>
                </a:effectLst>
              </a:rPr>
              <a:t>Đáp</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án</a:t>
            </a:r>
            <a:r>
              <a:rPr lang="en-US" sz="5400">
                <a:ln w="0"/>
                <a:solidFill>
                  <a:srgbClr val="FF0000"/>
                </a:solidFill>
                <a:effectLst>
                  <a:outerShdw blurRad="38100" dist="19050" dir="2700000" algn="tl" rotWithShape="0">
                    <a:prstClr val="black">
                      <a:alpha val="40000"/>
                    </a:prstClr>
                  </a:outerShdw>
                </a:effectLst>
              </a:rPr>
              <a:t>: </a:t>
            </a:r>
            <a:r>
              <a:rPr lang="en-US" sz="5400" dirty="0">
                <a:ln w="0"/>
                <a:solidFill>
                  <a:srgbClr val="FF0000"/>
                </a:solidFill>
                <a:effectLst>
                  <a:outerShdw blurRad="38100" dist="19050" dir="2700000" algn="tl" rotWithShape="0">
                    <a:prstClr val="black">
                      <a:alpha val="40000"/>
                    </a:prstClr>
                  </a:outerShdw>
                </a:effectLst>
              </a:rPr>
              <a:t>B</a:t>
            </a:r>
            <a:r>
              <a:rPr lang="en-US" sz="5400">
                <a:ln w="0"/>
                <a:solidFill>
                  <a:srgbClr val="FF0000"/>
                </a:solidFill>
                <a:effectLst>
                  <a:outerShdw blurRad="38100" dist="19050" dir="2700000" algn="tl" rotWithShape="0">
                    <a:prstClr val="black">
                      <a:alpha val="40000"/>
                    </a:prstClr>
                  </a:outerShdw>
                </a:effectLst>
              </a:rPr>
              <a:t>ác </a:t>
            </a:r>
            <a:r>
              <a:rPr lang="en-US" sz="5400" dirty="0" err="1">
                <a:ln w="0"/>
                <a:solidFill>
                  <a:srgbClr val="FF0000"/>
                </a:solidFill>
                <a:effectLst>
                  <a:outerShdw blurRad="38100" dist="19050" dir="2700000" algn="tl" rotWithShape="0">
                    <a:prstClr val="black">
                      <a:alpha val="40000"/>
                    </a:prstClr>
                  </a:outerShdw>
                </a:effectLst>
              </a:rPr>
              <a:t>sỹ</a:t>
            </a:r>
            <a:endParaRPr lang="en-US" sz="5400" dirty="0">
              <a:ln w="0"/>
              <a:solidFill>
                <a:srgbClr val="FF0000"/>
              </a:solidFill>
              <a:effectLst>
                <a:outerShdw blurRad="38100" dist="19050" dir="2700000" algn="tl" rotWithShape="0">
                  <a:prstClr val="black">
                    <a:alpha val="40000"/>
                  </a:prstClr>
                </a:outerShdw>
              </a:effectLst>
            </a:endParaRPr>
          </a:p>
        </p:txBody>
      </p:sp>
      <p:sp>
        <p:nvSpPr>
          <p:cNvPr id="7" name="Pentagon 6">
            <a:hlinkClick r:id="rId5"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8"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43575" y="-871835"/>
            <a:ext cx="609600" cy="609600"/>
          </a:xfrm>
          <a:prstGeom prst="rect">
            <a:avLst/>
          </a:prstGeom>
        </p:spPr>
      </p:pic>
    </p:spTree>
    <p:extLst>
      <p:ext uri="{BB962C8B-B14F-4D97-AF65-F5344CB8AC3E}">
        <p14:creationId xmlns:p14="http://schemas.microsoft.com/office/powerpoint/2010/main" val="410367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8"/>
                </p:tgtEl>
              </p:cMediaNode>
            </p:audio>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1000" b="-11000"/>
          </a:stretch>
        </a:blipFill>
        <a:effectLst/>
      </p:bgPr>
    </p:bg>
    <p:spTree>
      <p:nvGrpSpPr>
        <p:cNvPr id="1" name=""/>
        <p:cNvGrpSpPr/>
        <p:nvPr/>
      </p:nvGrpSpPr>
      <p:grpSpPr>
        <a:xfrm>
          <a:off x="0" y="0"/>
          <a:ext cx="0" cy="0"/>
          <a:chOff x="0" y="0"/>
          <a:chExt cx="0" cy="0"/>
        </a:xfrm>
      </p:grpSpPr>
      <p:sp>
        <p:nvSpPr>
          <p:cNvPr id="2" name="Rectangle 1"/>
          <p:cNvSpPr/>
          <p:nvPr/>
        </p:nvSpPr>
        <p:spPr>
          <a:xfrm>
            <a:off x="3143250" y="419100"/>
            <a:ext cx="6419850" cy="59055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Câu</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hỏi</a:t>
            </a: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4</a:t>
            </a:r>
          </a:p>
        </p:txBody>
      </p:sp>
      <p:sp>
        <p:nvSpPr>
          <p:cNvPr id="3" name="Rectangle 2"/>
          <p:cNvSpPr/>
          <p:nvPr/>
        </p:nvSpPr>
        <p:spPr>
          <a:xfrm>
            <a:off x="1314450" y="1371600"/>
            <a:ext cx="9886950" cy="4076700"/>
          </a:xfrm>
          <a:prstGeom prst="rect">
            <a:avLst/>
          </a:prstGeom>
          <a:solidFill>
            <a:srgbClr val="7030A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1581869" y="1786235"/>
            <a:ext cx="9352112" cy="1754326"/>
          </a:xfrm>
          <a:prstGeom prst="rect">
            <a:avLst/>
          </a:prstGeom>
          <a:noFill/>
        </p:spPr>
        <p:txBody>
          <a:bodyPr wrap="none" lIns="91440" tIns="45720" rIns="91440" bIns="45720">
            <a:spAutoFit/>
          </a:bodyPr>
          <a:lstStyle/>
          <a:p>
            <a:pPr lvl="0" algn="ctr">
              <a:defRPr/>
            </a:pPr>
            <a:r>
              <a:rPr lang="en-US" sz="5400" dirty="0" err="1">
                <a:ln w="0"/>
                <a:solidFill>
                  <a:prstClr val="black"/>
                </a:solidFill>
                <a:effectLst>
                  <a:outerShdw blurRad="38100" dist="19050" dir="2700000" algn="tl" rotWithShape="0">
                    <a:prstClr val="black">
                      <a:alpha val="40000"/>
                    </a:prstClr>
                  </a:outerShdw>
                </a:effectLst>
                <a:highlight>
                  <a:srgbClr val="FFFF00"/>
                </a:highlight>
              </a:rPr>
              <a:t>Nghề</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gì</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chân</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lấm</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tay</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bùn</a:t>
            </a:r>
            <a:endParaRPr lang="en-US" sz="5400" dirty="0">
              <a:ln w="0"/>
              <a:solidFill>
                <a:prstClr val="black"/>
              </a:solidFill>
              <a:effectLst>
                <a:outerShdw blurRad="38100" dist="19050" dir="2700000" algn="tl" rotWithShape="0">
                  <a:prstClr val="black">
                    <a:alpha val="40000"/>
                  </a:prstClr>
                </a:outerShdw>
              </a:effectLst>
              <a:highlight>
                <a:srgbClr val="FFFF00"/>
              </a:highlight>
            </a:endParaRPr>
          </a:p>
          <a:p>
            <a:pPr lvl="0" algn="ctr">
              <a:defRPr/>
            </a:pPr>
            <a:r>
              <a:rPr lang="en-US" sz="5400" dirty="0">
                <a:ln w="0"/>
                <a:solidFill>
                  <a:prstClr val="black"/>
                </a:solidFill>
                <a:effectLst>
                  <a:outerShdw blurRad="38100" dist="19050" dir="2700000" algn="tl" rotWithShape="0">
                    <a:prstClr val="black">
                      <a:alpha val="40000"/>
                    </a:prstClr>
                  </a:outerShdw>
                </a:effectLst>
                <a:highlight>
                  <a:srgbClr val="FFFF00"/>
                </a:highlight>
              </a:rPr>
              <a:t>Cho ta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hạt</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gạo</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ấm</a:t>
            </a:r>
            <a:r>
              <a:rPr lang="en-US" sz="5400" dirty="0">
                <a:ln w="0"/>
                <a:solidFill>
                  <a:prstClr val="black"/>
                </a:solidFill>
                <a:effectLst>
                  <a:outerShdw blurRad="38100" dist="19050" dir="2700000" algn="tl" rotWithShape="0">
                    <a:prstClr val="black">
                      <a:alpha val="40000"/>
                    </a:prstClr>
                  </a:outerShdw>
                </a:effectLst>
                <a:highlight>
                  <a:srgbClr val="FFFF00"/>
                </a:highlight>
              </a:rPr>
              <a:t> no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mỗi</a:t>
            </a:r>
            <a:r>
              <a:rPr lang="en-US" sz="5400" dirty="0">
                <a:ln w="0"/>
                <a:solidFill>
                  <a:prstClr val="black"/>
                </a:solidFill>
                <a:effectLst>
                  <a:outerShdw blurRad="38100" dist="19050" dir="2700000" algn="tl" rotWithShape="0">
                    <a:prstClr val="black">
                      <a:alpha val="40000"/>
                    </a:prstClr>
                  </a:outerShdw>
                </a:effectLst>
                <a:highlight>
                  <a:srgbClr val="FFFF00"/>
                </a:highlight>
              </a:rPr>
              <a:t> </a:t>
            </a:r>
            <a:r>
              <a:rPr lang="en-US" sz="5400" dirty="0" err="1">
                <a:ln w="0"/>
                <a:solidFill>
                  <a:prstClr val="black"/>
                </a:solidFill>
                <a:effectLst>
                  <a:outerShdw blurRad="38100" dist="19050" dir="2700000" algn="tl" rotWithShape="0">
                    <a:prstClr val="black">
                      <a:alpha val="40000"/>
                    </a:prstClr>
                  </a:outerShdw>
                </a:effectLst>
                <a:highlight>
                  <a:srgbClr val="FFFF00"/>
                </a:highlight>
              </a:rPr>
              <a:t>ngày</a:t>
            </a:r>
            <a:r>
              <a:rPr lang="en-US" sz="5400" dirty="0">
                <a:ln w="0"/>
                <a:solidFill>
                  <a:prstClr val="black"/>
                </a:solidFill>
                <a:effectLst>
                  <a:outerShdw blurRad="38100" dist="19050" dir="2700000" algn="tl" rotWithShape="0">
                    <a:prstClr val="black">
                      <a:alpha val="40000"/>
                    </a:prstClr>
                  </a:outerShdw>
                </a:effectLst>
                <a:highlight>
                  <a:srgbClr val="FFFF00"/>
                </a:highlight>
              </a:rPr>
              <a:t>?</a:t>
            </a:r>
          </a:p>
        </p:txBody>
      </p:sp>
      <p:sp>
        <p:nvSpPr>
          <p:cNvPr id="5" name="Rectangle 4"/>
          <p:cNvSpPr/>
          <p:nvPr/>
        </p:nvSpPr>
        <p:spPr>
          <a:xfrm>
            <a:off x="1969411" y="4343400"/>
            <a:ext cx="8577028" cy="923330"/>
          </a:xfrm>
          <a:prstGeom prst="rect">
            <a:avLst/>
          </a:prstGeom>
          <a:noFill/>
        </p:spPr>
        <p:txBody>
          <a:bodyPr wrap="none" lIns="91440" tIns="45720" rIns="91440" bIns="45720">
            <a:spAutoFit/>
          </a:bodyPr>
          <a:lstStyle/>
          <a:p>
            <a:pPr lvl="0" algn="ctr">
              <a:defRPr/>
            </a:pPr>
            <a:r>
              <a:rPr lang="en-US" sz="5400" dirty="0" err="1">
                <a:ln w="0"/>
                <a:solidFill>
                  <a:srgbClr val="FF0000"/>
                </a:solidFill>
                <a:effectLst>
                  <a:outerShdw blurRad="38100" dist="19050" dir="2700000" algn="tl" rotWithShape="0">
                    <a:prstClr val="black">
                      <a:alpha val="40000"/>
                    </a:prstClr>
                  </a:outerShdw>
                </a:effectLst>
              </a:rPr>
              <a:t>Đáp</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án</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Nghề</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nông</a:t>
            </a:r>
            <a:r>
              <a:rPr lang="en-US" sz="5400" dirty="0">
                <a:ln w="0"/>
                <a:solidFill>
                  <a:srgbClr val="FF0000"/>
                </a:solidFill>
                <a:effectLst>
                  <a:outerShdw blurRad="38100" dist="19050" dir="2700000" algn="tl" rotWithShape="0">
                    <a:prstClr val="black">
                      <a:alpha val="40000"/>
                    </a:prstClr>
                  </a:outerShdw>
                </a:effectLst>
              </a:rPr>
              <a:t>/</a:t>
            </a:r>
            <a:r>
              <a:rPr lang="en-US" sz="5400" dirty="0" err="1">
                <a:ln w="0"/>
                <a:solidFill>
                  <a:srgbClr val="FF0000"/>
                </a:solidFill>
                <a:effectLst>
                  <a:outerShdw blurRad="38100" dist="19050" dir="2700000" algn="tl" rotWithShape="0">
                    <a:prstClr val="black">
                      <a:alpha val="40000"/>
                    </a:prstClr>
                  </a:outerShdw>
                </a:effectLst>
              </a:rPr>
              <a:t>Nông</a:t>
            </a:r>
            <a:r>
              <a:rPr lang="en-US" sz="5400" dirty="0">
                <a:ln w="0"/>
                <a:solidFill>
                  <a:srgbClr val="FF0000"/>
                </a:solidFill>
                <a:effectLst>
                  <a:outerShdw blurRad="38100" dist="19050" dir="2700000" algn="tl" rotWithShape="0">
                    <a:prstClr val="black">
                      <a:alpha val="40000"/>
                    </a:prstClr>
                  </a:outerShdw>
                </a:effectLst>
              </a:rPr>
              <a:t> </a:t>
            </a:r>
            <a:r>
              <a:rPr lang="en-US" sz="5400" dirty="0" err="1">
                <a:ln w="0"/>
                <a:solidFill>
                  <a:srgbClr val="FF0000"/>
                </a:solidFill>
                <a:effectLst>
                  <a:outerShdw blurRad="38100" dist="19050" dir="2700000" algn="tl" rotWithShape="0">
                    <a:prstClr val="black">
                      <a:alpha val="40000"/>
                    </a:prstClr>
                  </a:outerShdw>
                </a:effectLst>
              </a:rPr>
              <a:t>dân</a:t>
            </a:r>
            <a:endParaRPr lang="en-US" sz="5400" dirty="0">
              <a:ln w="0"/>
              <a:solidFill>
                <a:srgbClr val="FF0000"/>
              </a:solidFill>
              <a:effectLst>
                <a:outerShdw blurRad="38100" dist="19050" dir="2700000" algn="tl" rotWithShape="0">
                  <a:prstClr val="black">
                    <a:alpha val="40000"/>
                  </a:prstClr>
                </a:outerShdw>
              </a:effectLst>
            </a:endParaRPr>
          </a:p>
        </p:txBody>
      </p:sp>
      <p:sp>
        <p:nvSpPr>
          <p:cNvPr id="7" name="Pentagon 6">
            <a:hlinkClick r:id="rId5" action="ppaction://hlinksldjump"/>
          </p:cNvPr>
          <p:cNvSpPr/>
          <p:nvPr/>
        </p:nvSpPr>
        <p:spPr>
          <a:xfrm>
            <a:off x="10256039" y="5862935"/>
            <a:ext cx="1790700" cy="819150"/>
          </a:xfrm>
          <a:prstGeom prst="homePlat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Quay </a:t>
            </a:r>
            <a:r>
              <a:rPr kumimoji="0" lang="en-US" sz="2800" b="1"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lại</a:t>
            </a:r>
            <a:endPar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pic>
        <p:nvPicPr>
          <p:cNvPr id="8" name="bensound-creativemind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43575" y="-871835"/>
            <a:ext cx="609600" cy="609600"/>
          </a:xfrm>
          <a:prstGeom prst="rect">
            <a:avLst/>
          </a:prstGeom>
        </p:spPr>
      </p:pic>
    </p:spTree>
    <p:extLst>
      <p:ext uri="{BB962C8B-B14F-4D97-AF65-F5344CB8AC3E}">
        <p14:creationId xmlns:p14="http://schemas.microsoft.com/office/powerpoint/2010/main" val="245334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52"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fltVal val="0"/>
                                          </p:val>
                                        </p:tav>
                                        <p:tav tm="100000">
                                          <p:val>
                                            <p:strVal val="#ppt_w"/>
                                          </p:val>
                                        </p:tav>
                                      </p:tavLst>
                                    </p:anim>
                                    <p:anim calcmode="lin" valueType="num">
                                      <p:cBhvr>
                                        <p:cTn id="12" dur="1000" fill="hold"/>
                                        <p:tgtEl>
                                          <p:spTgt spid="4"/>
                                        </p:tgtEl>
                                        <p:attrNameLst>
                                          <p:attrName>ppt_h</p:attrName>
                                        </p:attrNameLst>
                                      </p:cBhvr>
                                      <p:tavLst>
                                        <p:tav tm="0">
                                          <p:val>
                                            <p:fltVal val="0"/>
                                          </p:val>
                                        </p:tav>
                                        <p:tav tm="100000">
                                          <p:val>
                                            <p:strVal val="#ppt_h"/>
                                          </p:val>
                                        </p:tav>
                                      </p:tavLst>
                                    </p:anim>
                                    <p:anim calcmode="lin" valueType="num">
                                      <p:cBhvr>
                                        <p:cTn id="13" dur="1000" fill="hold"/>
                                        <p:tgtEl>
                                          <p:spTgt spid="4"/>
                                        </p:tgtEl>
                                        <p:attrNameLst>
                                          <p:attrName>style.rotation</p:attrName>
                                        </p:attrNameLst>
                                      </p:cBhvr>
                                      <p:tavLst>
                                        <p:tav tm="0">
                                          <p:val>
                                            <p:fltVal val="90"/>
                                          </p:val>
                                        </p:tav>
                                        <p:tav tm="100000">
                                          <p:val>
                                            <p:fltVal val="0"/>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80">
                                          <p:stCondLst>
                                            <p:cond delay="0"/>
                                          </p:stCondLst>
                                        </p:cTn>
                                        <p:tgtEl>
                                          <p:spTgt spid="5"/>
                                        </p:tgtEl>
                                      </p:cBhvr>
                                    </p:animEffect>
                                    <p:anim calcmode="lin" valueType="num">
                                      <p:cBhvr>
                                        <p:cTn id="2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gtEl>
                                      </p:cBhvr>
                                      <p:to x="100000" y="60000"/>
                                    </p:animScale>
                                    <p:animScale>
                                      <p:cBhvr>
                                        <p:cTn id="26" dur="166" decel="50000">
                                          <p:stCondLst>
                                            <p:cond delay="676"/>
                                          </p:stCondLst>
                                        </p:cTn>
                                        <p:tgtEl>
                                          <p:spTgt spid="5"/>
                                        </p:tgtEl>
                                      </p:cBhvr>
                                      <p:to x="100000" y="100000"/>
                                    </p:animScale>
                                    <p:animScale>
                                      <p:cBhvr>
                                        <p:cTn id="27" dur="26">
                                          <p:stCondLst>
                                            <p:cond delay="1312"/>
                                          </p:stCondLst>
                                        </p:cTn>
                                        <p:tgtEl>
                                          <p:spTgt spid="5"/>
                                        </p:tgtEl>
                                      </p:cBhvr>
                                      <p:to x="100000" y="80000"/>
                                    </p:animScale>
                                    <p:animScale>
                                      <p:cBhvr>
                                        <p:cTn id="28" dur="166" decel="50000">
                                          <p:stCondLst>
                                            <p:cond delay="1338"/>
                                          </p:stCondLst>
                                        </p:cTn>
                                        <p:tgtEl>
                                          <p:spTgt spid="5"/>
                                        </p:tgtEl>
                                      </p:cBhvr>
                                      <p:to x="100000" y="100000"/>
                                    </p:animScale>
                                    <p:animScale>
                                      <p:cBhvr>
                                        <p:cTn id="29" dur="26">
                                          <p:stCondLst>
                                            <p:cond delay="1642"/>
                                          </p:stCondLst>
                                        </p:cTn>
                                        <p:tgtEl>
                                          <p:spTgt spid="5"/>
                                        </p:tgtEl>
                                      </p:cBhvr>
                                      <p:to x="100000" y="90000"/>
                                    </p:animScale>
                                    <p:animScale>
                                      <p:cBhvr>
                                        <p:cTn id="30" dur="166" decel="50000">
                                          <p:stCondLst>
                                            <p:cond delay="1668"/>
                                          </p:stCondLst>
                                        </p:cTn>
                                        <p:tgtEl>
                                          <p:spTgt spid="5"/>
                                        </p:tgtEl>
                                      </p:cBhvr>
                                      <p:to x="100000" y="100000"/>
                                    </p:animScale>
                                    <p:animScale>
                                      <p:cBhvr>
                                        <p:cTn id="31" dur="26">
                                          <p:stCondLst>
                                            <p:cond delay="1808"/>
                                          </p:stCondLst>
                                        </p:cTn>
                                        <p:tgtEl>
                                          <p:spTgt spid="5"/>
                                        </p:tgtEl>
                                      </p:cBhvr>
                                      <p:to x="100000" y="95000"/>
                                    </p:animScale>
                                    <p:animScale>
                                      <p:cBhvr>
                                        <p:cTn id="32"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8"/>
                </p:tgtEl>
              </p:cMediaNode>
            </p:audio>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2" name="图片 39941" descr="1-47"/>
          <p:cNvPicPr>
            <a:picLocks noChangeAspect="1"/>
          </p:cNvPicPr>
          <p:nvPr/>
        </p:nvPicPr>
        <p:blipFill>
          <a:blip r:embed="rId4"/>
          <a:stretch>
            <a:fillRect/>
          </a:stretch>
        </p:blipFill>
        <p:spPr>
          <a:xfrm>
            <a:off x="-10583" y="376555"/>
            <a:ext cx="12202583" cy="6705600"/>
          </a:xfrm>
          <a:prstGeom prst="rect">
            <a:avLst/>
          </a:prstGeom>
          <a:noFill/>
          <a:ln w="9525">
            <a:noFill/>
          </a:ln>
        </p:spPr>
      </p:pic>
      <p:pic>
        <p:nvPicPr>
          <p:cNvPr id="39941" name="图片 39940" descr="1-48"/>
          <p:cNvPicPr>
            <a:picLocks noChangeAspect="1"/>
          </p:cNvPicPr>
          <p:nvPr/>
        </p:nvPicPr>
        <p:blipFill>
          <a:blip r:embed="rId5"/>
          <a:stretch>
            <a:fillRect/>
          </a:stretch>
        </p:blipFill>
        <p:spPr>
          <a:xfrm>
            <a:off x="-1020233" y="4210051"/>
            <a:ext cx="4948767" cy="2872316"/>
          </a:xfrm>
          <a:prstGeom prst="rect">
            <a:avLst/>
          </a:prstGeom>
          <a:noFill/>
          <a:ln w="9525">
            <a:noFill/>
          </a:ln>
        </p:spPr>
      </p:pic>
      <p:sp>
        <p:nvSpPr>
          <p:cNvPr id="2" name="TextBox 1">
            <a:extLst>
              <a:ext uri="{FF2B5EF4-FFF2-40B4-BE49-F238E27FC236}">
                <a16:creationId xmlns:a16="http://schemas.microsoft.com/office/drawing/2014/main" id="{6265F710-8871-4BF7-A44F-B97D1B1C868D}"/>
              </a:ext>
            </a:extLst>
          </p:cNvPr>
          <p:cNvSpPr txBox="1"/>
          <p:nvPr/>
        </p:nvSpPr>
        <p:spPr>
          <a:xfrm>
            <a:off x="4662180" y="83955"/>
            <a:ext cx="44026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Chủ</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đề</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1: Gia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đình</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3E96106E-2F58-49D3-957E-2F8FDF73FCEE}"/>
              </a:ext>
            </a:extLst>
          </p:cNvPr>
          <p:cNvSpPr/>
          <p:nvPr/>
        </p:nvSpPr>
        <p:spPr>
          <a:xfrm>
            <a:off x="2652911" y="1770786"/>
            <a:ext cx="7751112" cy="1754326"/>
          </a:xfrm>
          <a:prstGeom prst="rect">
            <a:avLst/>
          </a:prstGeom>
          <a:noFill/>
        </p:spPr>
        <p:txBody>
          <a:bodyPr wrap="square" lIns="91440" tIns="45720" rIns="91440" bIns="45720">
            <a:spAutoFit/>
          </a:bodyPr>
          <a:lstStyle/>
          <a:p>
            <a:pPr algn="ctr"/>
            <a:r>
              <a:rPr kumimoji="0" lang="en-US" sz="5400" b="1" i="0" u="none" strike="noStrike" kern="1200" normalizeH="0" baseline="0" noProof="0" dirty="0" err="1">
                <a:ln w="22225">
                  <a:solidFill>
                    <a:schemeClr val="accent2"/>
                  </a:solidFill>
                  <a:prstDash val="solid"/>
                </a:ln>
                <a:solidFill>
                  <a:srgbClr val="FF0000"/>
                </a:solidFill>
                <a:uLnTx/>
                <a:uFillTx/>
                <a:latin typeface="Calibri"/>
                <a:ea typeface="+mn-ea"/>
                <a:cs typeface="UTM Avo" panose="02040603050506020204" pitchFamily="18" charset="0"/>
              </a:rPr>
              <a:t>Bài</a:t>
            </a:r>
            <a:r>
              <a:rPr kumimoji="0" lang="en-US" sz="5400" b="1" i="0" u="none" strike="noStrike" kern="1200" normalizeH="0" baseline="0" noProof="0" dirty="0">
                <a:ln w="22225">
                  <a:solidFill>
                    <a:schemeClr val="accent2"/>
                  </a:solidFill>
                  <a:prstDash val="solid"/>
                </a:ln>
                <a:solidFill>
                  <a:srgbClr val="FF0000"/>
                </a:solidFill>
                <a:uLnTx/>
                <a:uFillTx/>
                <a:latin typeface="Calibri"/>
                <a:ea typeface="+mn-ea"/>
                <a:cs typeface="UTM Avo" panose="02040603050506020204" pitchFamily="18" charset="0"/>
              </a:rPr>
              <a:t> 2. </a:t>
            </a:r>
            <a:r>
              <a:rPr kumimoji="0" lang="en-US" sz="5400" b="1" i="0" u="none" strike="noStrike" kern="1200" normalizeH="0" baseline="0" noProof="0" dirty="0" err="1">
                <a:ln w="22225">
                  <a:solidFill>
                    <a:schemeClr val="accent2"/>
                  </a:solidFill>
                  <a:prstDash val="solid"/>
                </a:ln>
                <a:solidFill>
                  <a:srgbClr val="FF0000"/>
                </a:solidFill>
                <a:uLnTx/>
                <a:uFillTx/>
                <a:latin typeface="Calibri"/>
                <a:ea typeface="+mn-ea"/>
                <a:cs typeface="UTM Avo" panose="02040603050506020204" pitchFamily="18" charset="0"/>
              </a:rPr>
              <a:t>Nghề</a:t>
            </a:r>
            <a:r>
              <a:rPr kumimoji="0" lang="en-US" sz="5400" b="1" i="0" u="none" strike="noStrike" kern="1200" normalizeH="0" noProof="0" dirty="0">
                <a:ln w="22225">
                  <a:solidFill>
                    <a:schemeClr val="accent2"/>
                  </a:solidFill>
                  <a:prstDash val="solid"/>
                </a:ln>
                <a:solidFill>
                  <a:srgbClr val="FF0000"/>
                </a:solidFill>
                <a:uLnTx/>
                <a:uFillTx/>
                <a:latin typeface="Calibri"/>
                <a:ea typeface="+mn-ea"/>
                <a:cs typeface="UTM Avo" panose="02040603050506020204" pitchFamily="18" charset="0"/>
              </a:rPr>
              <a:t> </a:t>
            </a:r>
            <a:r>
              <a:rPr kumimoji="0" lang="en-US" sz="5400" b="1" i="0" u="none" strike="noStrike" kern="1200" normalizeH="0" noProof="0" dirty="0" err="1">
                <a:ln w="22225">
                  <a:solidFill>
                    <a:schemeClr val="accent2"/>
                  </a:solidFill>
                  <a:prstDash val="solid"/>
                </a:ln>
                <a:solidFill>
                  <a:srgbClr val="FF0000"/>
                </a:solidFill>
                <a:uLnTx/>
                <a:uFillTx/>
                <a:latin typeface="Calibri"/>
                <a:ea typeface="+mn-ea"/>
                <a:cs typeface="UTM Avo" panose="02040603050506020204" pitchFamily="18" charset="0"/>
              </a:rPr>
              <a:t>nghiệp</a:t>
            </a:r>
            <a:r>
              <a:rPr kumimoji="0" lang="en-US" sz="5400" b="1" i="0" u="none" strike="noStrike" kern="1200" normalizeH="0" noProof="0" dirty="0">
                <a:ln w="22225">
                  <a:solidFill>
                    <a:schemeClr val="accent2"/>
                  </a:solidFill>
                  <a:prstDash val="solid"/>
                </a:ln>
                <a:solidFill>
                  <a:srgbClr val="FF0000"/>
                </a:solidFill>
                <a:uLnTx/>
                <a:uFillTx/>
                <a:latin typeface="Calibri"/>
                <a:ea typeface="+mn-ea"/>
                <a:cs typeface="UTM Avo" panose="02040603050506020204" pitchFamily="18" charset="0"/>
              </a:rPr>
              <a:t> </a:t>
            </a:r>
            <a:r>
              <a:rPr kumimoji="0" lang="en-US" sz="5400" b="1" i="0" u="none" strike="noStrike" kern="1200" normalizeH="0" noProof="0" dirty="0" err="1">
                <a:ln w="22225">
                  <a:solidFill>
                    <a:schemeClr val="accent2"/>
                  </a:solidFill>
                  <a:prstDash val="solid"/>
                </a:ln>
                <a:solidFill>
                  <a:srgbClr val="FF0000"/>
                </a:solidFill>
                <a:uLnTx/>
                <a:uFillTx/>
                <a:latin typeface="Calibri"/>
                <a:ea typeface="+mn-ea"/>
                <a:cs typeface="UTM Avo" panose="02040603050506020204" pitchFamily="18" charset="0"/>
              </a:rPr>
              <a:t>của</a:t>
            </a:r>
            <a:r>
              <a:rPr kumimoji="0" lang="en-US" sz="5400" b="1" i="0" u="none" strike="noStrike" kern="1200" normalizeH="0" noProof="0" dirty="0">
                <a:ln w="22225">
                  <a:solidFill>
                    <a:schemeClr val="accent2"/>
                  </a:solidFill>
                  <a:prstDash val="solid"/>
                </a:ln>
                <a:solidFill>
                  <a:srgbClr val="FF0000"/>
                </a:solidFill>
                <a:uLnTx/>
                <a:uFillTx/>
                <a:latin typeface="Calibri"/>
                <a:ea typeface="+mn-ea"/>
                <a:cs typeface="UTM Avo" panose="02040603050506020204" pitchFamily="18" charset="0"/>
              </a:rPr>
              <a:t> </a:t>
            </a:r>
            <a:r>
              <a:rPr kumimoji="0" lang="en-US" sz="5400" b="1" i="0" u="none" strike="noStrike" kern="1200" normalizeH="0" noProof="0" dirty="0" err="1">
                <a:ln w="22225">
                  <a:solidFill>
                    <a:schemeClr val="accent2"/>
                  </a:solidFill>
                  <a:prstDash val="solid"/>
                </a:ln>
                <a:solidFill>
                  <a:srgbClr val="FF0000"/>
                </a:solidFill>
                <a:uLnTx/>
                <a:uFillTx/>
                <a:latin typeface="Calibri"/>
                <a:ea typeface="+mn-ea"/>
                <a:cs typeface="UTM Avo" panose="02040603050506020204" pitchFamily="18" charset="0"/>
              </a:rPr>
              <a:t>người</a:t>
            </a:r>
            <a:r>
              <a:rPr kumimoji="0" lang="en-US" sz="5400" b="1" i="0" u="none" strike="noStrike" kern="1200" normalizeH="0" noProof="0" dirty="0">
                <a:ln w="22225">
                  <a:solidFill>
                    <a:schemeClr val="accent2"/>
                  </a:solidFill>
                  <a:prstDash val="solid"/>
                </a:ln>
                <a:solidFill>
                  <a:srgbClr val="FF0000"/>
                </a:solidFill>
                <a:uLnTx/>
                <a:uFillTx/>
                <a:latin typeface="Calibri"/>
                <a:ea typeface="+mn-ea"/>
                <a:cs typeface="UTM Avo" panose="02040603050506020204" pitchFamily="18" charset="0"/>
              </a:rPr>
              <a:t> </a:t>
            </a:r>
            <a:r>
              <a:rPr kumimoji="0" lang="en-US" sz="5400" b="1" i="0" u="none" strike="noStrike" kern="1200" normalizeH="0" noProof="0" dirty="0" err="1">
                <a:ln w="22225">
                  <a:solidFill>
                    <a:schemeClr val="accent2"/>
                  </a:solidFill>
                  <a:prstDash val="solid"/>
                </a:ln>
                <a:solidFill>
                  <a:srgbClr val="FF0000"/>
                </a:solidFill>
                <a:uLnTx/>
                <a:uFillTx/>
                <a:latin typeface="Calibri"/>
                <a:ea typeface="+mn-ea"/>
                <a:cs typeface="UTM Avo" panose="02040603050506020204" pitchFamily="18" charset="0"/>
              </a:rPr>
              <a:t>lớn</a:t>
            </a:r>
            <a:r>
              <a:rPr kumimoji="0" lang="en-US" sz="5400" b="1" i="0" u="none" strike="noStrike" kern="1200" normalizeH="0" noProof="0" dirty="0">
                <a:ln w="22225">
                  <a:solidFill>
                    <a:schemeClr val="accent2"/>
                  </a:solidFill>
                  <a:prstDash val="solid"/>
                </a:ln>
                <a:solidFill>
                  <a:srgbClr val="FF0000"/>
                </a:solidFill>
                <a:uLnTx/>
                <a:uFillTx/>
                <a:latin typeface="Calibri"/>
                <a:ea typeface="+mn-ea"/>
                <a:cs typeface="UTM Avo" panose="02040603050506020204" pitchFamily="18" charset="0"/>
              </a:rPr>
              <a:t> </a:t>
            </a:r>
            <a:r>
              <a:rPr kumimoji="0" lang="en-US" sz="5400" b="1" i="0" u="none" strike="noStrike" kern="1200" normalizeH="0" baseline="0" noProof="0" dirty="0" err="1">
                <a:ln w="22225">
                  <a:solidFill>
                    <a:schemeClr val="accent2"/>
                  </a:solidFill>
                  <a:prstDash val="solid"/>
                </a:ln>
                <a:solidFill>
                  <a:srgbClr val="FF0000"/>
                </a:solidFill>
                <a:uLnTx/>
                <a:uFillTx/>
                <a:latin typeface="Calibri"/>
                <a:ea typeface="+mn-ea"/>
                <a:cs typeface="UTM Avo" panose="02040603050506020204" pitchFamily="18" charset="0"/>
              </a:rPr>
              <a:t>trong</a:t>
            </a:r>
            <a:r>
              <a:rPr kumimoji="0" lang="en-US" sz="5400" b="1" i="0" u="none" strike="noStrike" kern="1200" normalizeH="0" baseline="0" noProof="0" dirty="0">
                <a:ln w="22225">
                  <a:solidFill>
                    <a:schemeClr val="accent2"/>
                  </a:solidFill>
                  <a:prstDash val="solid"/>
                </a:ln>
                <a:solidFill>
                  <a:srgbClr val="FF0000"/>
                </a:solidFill>
                <a:uLnTx/>
                <a:uFillTx/>
                <a:latin typeface="Calibri"/>
                <a:ea typeface="+mn-ea"/>
                <a:cs typeface="UTM Avo" panose="02040603050506020204" pitchFamily="18" charset="0"/>
              </a:rPr>
              <a:t> </a:t>
            </a:r>
            <a:r>
              <a:rPr kumimoji="0" lang="en-US" sz="5400" b="1" i="0" u="none" strike="noStrike" kern="1200" normalizeH="0" baseline="0" noProof="0" dirty="0" err="1">
                <a:ln w="22225">
                  <a:solidFill>
                    <a:schemeClr val="accent2"/>
                  </a:solidFill>
                  <a:prstDash val="solid"/>
                </a:ln>
                <a:solidFill>
                  <a:srgbClr val="FF0000"/>
                </a:solidFill>
                <a:uLnTx/>
                <a:uFillTx/>
                <a:latin typeface="Calibri"/>
                <a:ea typeface="+mn-ea"/>
                <a:cs typeface="UTM Avo" panose="02040603050506020204" pitchFamily="18" charset="0"/>
              </a:rPr>
              <a:t>gia</a:t>
            </a:r>
            <a:r>
              <a:rPr kumimoji="0" lang="en-US" sz="5400" b="1" i="0" u="none" strike="noStrike" kern="1200" normalizeH="0" baseline="0" noProof="0" dirty="0">
                <a:ln w="22225">
                  <a:solidFill>
                    <a:schemeClr val="accent2"/>
                  </a:solidFill>
                  <a:prstDash val="solid"/>
                </a:ln>
                <a:solidFill>
                  <a:srgbClr val="FF0000"/>
                </a:solidFill>
                <a:uLnTx/>
                <a:uFillTx/>
                <a:latin typeface="Calibri"/>
                <a:ea typeface="+mn-ea"/>
                <a:cs typeface="UTM Avo" panose="02040603050506020204" pitchFamily="18" charset="0"/>
              </a:rPr>
              <a:t> </a:t>
            </a:r>
            <a:r>
              <a:rPr kumimoji="0" lang="en-US" sz="5400" b="1" i="0" u="none" strike="noStrike" kern="1200" normalizeH="0" baseline="0" noProof="0" dirty="0" err="1">
                <a:ln w="22225">
                  <a:solidFill>
                    <a:schemeClr val="accent2"/>
                  </a:solidFill>
                  <a:prstDash val="solid"/>
                </a:ln>
                <a:solidFill>
                  <a:srgbClr val="FF0000"/>
                </a:solidFill>
                <a:uLnTx/>
                <a:uFillTx/>
                <a:latin typeface="Calibri"/>
                <a:ea typeface="+mn-ea"/>
                <a:cs typeface="UTM Avo" panose="02040603050506020204" pitchFamily="18" charset="0"/>
              </a:rPr>
              <a:t>đình</a:t>
            </a:r>
            <a:endParaRPr lang="en-US" sz="5400" b="1" dirty="0">
              <a:ln w="22225">
                <a:solidFill>
                  <a:schemeClr val="accent2"/>
                </a:solidFill>
                <a:prstDash val="solid"/>
              </a:ln>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9942"/>
                                        </p:tgtEl>
                                        <p:attrNameLst>
                                          <p:attrName>style.visibility</p:attrName>
                                        </p:attrNameLst>
                                      </p:cBhvr>
                                      <p:to>
                                        <p:strVal val="visible"/>
                                      </p:to>
                                    </p:set>
                                    <p:animEffect transition="in" filter="barn(outVertical)">
                                      <p:cBhvr>
                                        <p:cTn id="7" dur="500"/>
                                        <p:tgtEl>
                                          <p:spTgt spid="39942"/>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39941"/>
                                        </p:tgtEl>
                                        <p:attrNameLst>
                                          <p:attrName>style.visibility</p:attrName>
                                        </p:attrNameLst>
                                      </p:cBhvr>
                                      <p:to>
                                        <p:strVal val="visible"/>
                                      </p:to>
                                    </p:set>
                                    <p:animEffect transition="in" filter="fade">
                                      <p:cBhvr>
                                        <p:cTn id="11" dur="1000"/>
                                        <p:tgtEl>
                                          <p:spTgt spid="39941"/>
                                        </p:tgtEl>
                                      </p:cBhvr>
                                    </p:animEffect>
                                    <p:anim calcmode="lin" valueType="num">
                                      <p:cBhvr>
                                        <p:cTn id="12" dur="1000" fill="hold"/>
                                        <p:tgtEl>
                                          <p:spTgt spid="39941"/>
                                        </p:tgtEl>
                                        <p:attrNameLst>
                                          <p:attrName>ppt_x</p:attrName>
                                        </p:attrNameLst>
                                      </p:cBhvr>
                                      <p:tavLst>
                                        <p:tav tm="0">
                                          <p:val>
                                            <p:strVal val="#ppt_x"/>
                                          </p:val>
                                        </p:tav>
                                        <p:tav tm="100000">
                                          <p:val>
                                            <p:strVal val="#ppt_x"/>
                                          </p:val>
                                        </p:tav>
                                      </p:tavLst>
                                    </p:anim>
                                    <p:anim calcmode="lin" valueType="num">
                                      <p:cBhvr>
                                        <p:cTn id="13" dur="1000" fill="hold"/>
                                        <p:tgtEl>
                                          <p:spTgt spid="399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A27B7AB-3ABA-C54B-B481-E923FCE1E9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2607901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916" y="-221890"/>
            <a:ext cx="10413485" cy="7289440"/>
          </a:xfrm>
          <a:prstGeom prst="rect">
            <a:avLst/>
          </a:prstGeom>
        </p:spPr>
      </p:pic>
      <p:sp>
        <p:nvSpPr>
          <p:cNvPr id="18" name="TextBox 17"/>
          <p:cNvSpPr txBox="1"/>
          <p:nvPr/>
        </p:nvSpPr>
        <p:spPr>
          <a:xfrm>
            <a:off x="3929496" y="4427994"/>
            <a:ext cx="5252605"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Tiết</a:t>
            </a:r>
            <a:r>
              <a:rPr kumimoji="0" lang="en-US" sz="8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a:t>
            </a:r>
          </a:p>
        </p:txBody>
      </p:sp>
    </p:spTree>
    <p:extLst>
      <p:ext uri="{BB962C8B-B14F-4D97-AF65-F5344CB8AC3E}">
        <p14:creationId xmlns:p14="http://schemas.microsoft.com/office/powerpoint/2010/main" val="35522370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ute Sticker by Slidesgo">
  <a:themeElements>
    <a:clrScheme name="Simple Light">
      <a:dk1>
        <a:srgbClr val="EA4F46"/>
      </a:dk1>
      <a:lt1>
        <a:srgbClr val="F7D538"/>
      </a:lt1>
      <a:dk2>
        <a:srgbClr val="472C18"/>
      </a:dk2>
      <a:lt2>
        <a:srgbClr val="B2DEEE"/>
      </a:lt2>
      <a:accent1>
        <a:srgbClr val="A2CF9D"/>
      </a:accent1>
      <a:accent2>
        <a:srgbClr val="FFFFFF"/>
      </a:accent2>
      <a:accent3>
        <a:srgbClr val="EF786D"/>
      </a:accent3>
      <a:accent4>
        <a:srgbClr val="7A4934"/>
      </a:accent4>
      <a:accent5>
        <a:srgbClr val="D43733"/>
      </a:accent5>
      <a:accent6>
        <a:srgbClr val="D3AC09"/>
      </a:accent6>
      <a:hlink>
        <a:srgbClr val="F7D538"/>
      </a:hlink>
      <a:folHlink>
        <a:srgbClr val="0097A7"/>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TotalTime>
  <Words>1778</Words>
  <Application>Microsoft Macintosh PowerPoint</Application>
  <PresentationFormat>Widescreen</PresentationFormat>
  <Paragraphs>163</Paragraphs>
  <Slides>31</Slides>
  <Notes>22</Notes>
  <HiddenSlides>0</HiddenSlides>
  <MMClips>6</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31</vt:i4>
      </vt:variant>
    </vt:vector>
  </HeadingPairs>
  <TitlesOfParts>
    <vt:vector size="49" baseType="lpstr">
      <vt:lpstr>等线</vt:lpstr>
      <vt:lpstr>.VnAvant</vt:lpstr>
      <vt:lpstr>Arial</vt:lpstr>
      <vt:lpstr>Arial-Rounded</vt:lpstr>
      <vt:lpstr>Calibri</vt:lpstr>
      <vt:lpstr>Calibri Light</vt:lpstr>
      <vt:lpstr>Montserrat Medium</vt:lpstr>
      <vt:lpstr>Tahoma</vt:lpstr>
      <vt:lpstr>Times New Roman</vt:lpstr>
      <vt:lpstr>UTM Cookies</vt:lpstr>
      <vt:lpstr>字魂59号-创粗黑</vt:lpstr>
      <vt:lpstr>1_Office Theme</vt:lpstr>
      <vt:lpstr>2_Office Theme</vt:lpstr>
      <vt:lpstr>Office 主题</vt:lpstr>
      <vt:lpstr>Office Theme</vt:lpstr>
      <vt:lpstr>3_Office Theme</vt:lpstr>
      <vt:lpstr>4_Office Theme</vt:lpstr>
      <vt:lpstr>Cute Sticker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Kể tên công việc hoặc nghề nghiệp của người lớn mà em biết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Ngọc Bích Đỗ</cp:lastModifiedBy>
  <cp:revision>27</cp:revision>
  <dcterms:created xsi:type="dcterms:W3CDTF">2021-05-28T10:06:52Z</dcterms:created>
  <dcterms:modified xsi:type="dcterms:W3CDTF">2021-09-13T15:41:30Z</dcterms:modified>
</cp:coreProperties>
</file>