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7"/>
  </p:notesMasterIdLst>
  <p:sldIdLst>
    <p:sldId id="280" r:id="rId3"/>
    <p:sldId id="258" r:id="rId4"/>
    <p:sldId id="259" r:id="rId5"/>
    <p:sldId id="260" r:id="rId6"/>
    <p:sldId id="261" r:id="rId7"/>
    <p:sldId id="342" r:id="rId8"/>
    <p:sldId id="315" r:id="rId9"/>
    <p:sldId id="338" r:id="rId10"/>
    <p:sldId id="331" r:id="rId11"/>
    <p:sldId id="335" r:id="rId12"/>
    <p:sldId id="334" r:id="rId13"/>
    <p:sldId id="343" r:id="rId14"/>
    <p:sldId id="344" r:id="rId15"/>
    <p:sldId id="34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3" autoAdjust="0"/>
    <p:restoredTop sz="94322" autoAdjust="0"/>
  </p:normalViewPr>
  <p:slideViewPr>
    <p:cSldViewPr snapToGrid="0">
      <p:cViewPr varScale="1">
        <p:scale>
          <a:sx n="111" d="100"/>
          <a:sy n="111" d="100"/>
        </p:scale>
        <p:origin x="608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9/12/21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535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9/12/21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9/12/21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5.wdp"/><Relationship Id="rId1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12" Type="http://schemas.openxmlformats.org/officeDocument/2006/relationships/image" Target="../media/image9.png"/><Relationship Id="rId17" Type="http://schemas.microsoft.com/office/2007/relationships/hdphoto" Target="../media/hdphoto7.wdp"/><Relationship Id="rId2" Type="http://schemas.openxmlformats.org/officeDocument/2006/relationships/image" Target="../media/image3.jpeg"/><Relationship Id="rId16" Type="http://schemas.openxmlformats.org/officeDocument/2006/relationships/image" Target="../media/image11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8.png"/><Relationship Id="rId19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microsoft.com/office/2007/relationships/hdphoto" Target="../media/hdphoto3.wdp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3.png"/><Relationship Id="rId3" Type="http://schemas.microsoft.com/office/2007/relationships/hdphoto" Target="../media/hdphoto8.wdp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12.png"/><Relationship Id="rId5" Type="http://schemas.openxmlformats.org/officeDocument/2006/relationships/image" Target="../media/image17.GIF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microsoft.com/office/2007/relationships/hdphoto" Target="../media/hdphoto9.wdp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microsoft.com/office/2007/relationships/hdphoto" Target="../media/hdphoto10.wdp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5" Type="http://schemas.openxmlformats.org/officeDocument/2006/relationships/image" Target="../media/image26.png"/><Relationship Id="rId10" Type="http://schemas.openxmlformats.org/officeDocument/2006/relationships/image" Target="../media/image12.png"/><Relationship Id="rId4" Type="http://schemas.openxmlformats.org/officeDocument/2006/relationships/image" Target="../media/image17.GIF"/><Relationship Id="rId9" Type="http://schemas.microsoft.com/office/2007/relationships/hdphoto" Target="../media/hdphoto9.wdp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microsoft.com/office/2007/relationships/hdphoto" Target="../media/hdphoto11.wdp"/><Relationship Id="rId12" Type="http://schemas.openxmlformats.org/officeDocument/2006/relationships/image" Target="../media/image13.png"/><Relationship Id="rId2" Type="http://schemas.openxmlformats.org/officeDocument/2006/relationships/image" Target="../media/image27.jpeg"/><Relationship Id="rId16" Type="http://schemas.microsoft.com/office/2007/relationships/hdphoto" Target="../media/hdphoto12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5" Type="http://schemas.openxmlformats.org/officeDocument/2006/relationships/image" Target="../media/image29.png"/><Relationship Id="rId10" Type="http://schemas.openxmlformats.org/officeDocument/2006/relationships/image" Target="../media/image12.png"/><Relationship Id="rId4" Type="http://schemas.openxmlformats.org/officeDocument/2006/relationships/image" Target="../media/image17.GIF"/><Relationship Id="rId9" Type="http://schemas.microsoft.com/office/2007/relationships/hdphoto" Target="../media/hdphoto9.wdp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1106598" y="1490008"/>
            <a:ext cx="1277584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Chào</a:t>
            </a:r>
            <a:r>
              <a:rPr kumimoji="0" lang="en-US" altLang="zh-CN" sz="6000" b="1" i="0" u="none" strike="noStrike" kern="1200" cap="none" spc="0" normalizeH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mừng</a:t>
            </a:r>
            <a:r>
              <a:rPr kumimoji="0" lang="en-US" altLang="zh-CN" sz="6000" b="1" i="0" u="none" strike="noStrike" kern="1200" cap="none" spc="0" normalizeH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các</a:t>
            </a:r>
            <a:r>
              <a:rPr kumimoji="0" lang="en-US" altLang="zh-CN" sz="6000" b="1" i="0" u="none" strike="noStrike" kern="1200" cap="none" spc="0" normalizeH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con </a:t>
            </a:r>
            <a:r>
              <a:rPr kumimoji="0" lang="en-US" altLang="zh-CN" sz="6000" b="1" i="0" u="none" strike="noStrike" kern="1200" cap="none" spc="0" normalizeH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học</a:t>
            </a:r>
            <a:r>
              <a:rPr kumimoji="0" lang="en-US" altLang="zh-CN" sz="6000" b="1" i="0" u="none" strike="noStrike" kern="1200" cap="none" spc="0" normalizeH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sinh</a:t>
            </a:r>
            <a:endParaRPr kumimoji="0" lang="en-US" altLang="zh-CN" sz="6000" b="1" i="0" u="none" strike="noStrike" kern="1200" cap="none" spc="0" normalizeH="0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</a:endParaRPr>
          </a:p>
          <a:p>
            <a:pPr marL="457200" marR="0" lvl="1" indent="0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60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字魂17号-萌趣果冻体"/>
                <a:cs typeface="+mj-lt"/>
              </a:rPr>
              <a:t>tham</a:t>
            </a:r>
            <a:r>
              <a:rPr lang="en-US" altLang="zh-CN" sz="6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字魂17号-萌趣果冻体"/>
                <a:cs typeface="+mj-lt"/>
              </a:rPr>
              <a:t> </a:t>
            </a:r>
            <a:r>
              <a:rPr lang="en-US" altLang="zh-CN" sz="60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字魂17号-萌趣果冻体"/>
                <a:cs typeface="+mj-lt"/>
              </a:rPr>
              <a:t>gia</a:t>
            </a:r>
            <a:r>
              <a:rPr lang="en-US" altLang="zh-CN" sz="6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字魂17号-萌趣果冻体"/>
                <a:cs typeface="+mj-lt"/>
              </a:rPr>
              <a:t> </a:t>
            </a:r>
            <a:r>
              <a:rPr lang="en-US" altLang="zh-CN" sz="60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字魂17号-萌趣果冻体"/>
                <a:cs typeface="+mj-lt"/>
              </a:rPr>
              <a:t>học</a:t>
            </a:r>
            <a:r>
              <a:rPr lang="en-US" altLang="zh-CN" sz="6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字魂17号-萌趣果冻体"/>
                <a:cs typeface="+mj-lt"/>
              </a:rPr>
              <a:t> </a:t>
            </a:r>
            <a:r>
              <a:rPr lang="en-US" altLang="zh-CN" sz="60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字魂17号-萌趣果冻体"/>
                <a:cs typeface="+mj-lt"/>
              </a:rPr>
              <a:t>tập</a:t>
            </a:r>
            <a:r>
              <a:rPr lang="en-US" altLang="zh-CN" sz="6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字魂17号-萌趣果冻体"/>
                <a:cs typeface="+mj-lt"/>
              </a:rPr>
              <a:t> </a:t>
            </a:r>
            <a:r>
              <a:rPr lang="en-US" altLang="zh-CN" sz="54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字魂17号-萌趣果冻体"/>
                <a:cs typeface="+mj-lt"/>
              </a:rPr>
              <a:t>môn</a:t>
            </a:r>
            <a:r>
              <a:rPr lang="en-US" altLang="zh-CN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字魂17号-萌趣果冻体"/>
                <a:cs typeface="+mj-lt"/>
              </a:rPr>
              <a:t> </a:t>
            </a:r>
            <a:r>
              <a:rPr lang="en-US" altLang="zh-CN" sz="54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字魂17号-萌趣果冻体"/>
                <a:cs typeface="+mj-lt"/>
              </a:rPr>
              <a:t>Toán</a:t>
            </a:r>
            <a:endParaRPr kumimoji="0" lang="en-US" altLang="zh-CN" sz="5400" b="1" i="0" u="none" strike="noStrike" kern="1200" cap="none" spc="0" normalizeH="0" baseline="0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111186" y="220985"/>
            <a:ext cx="9318813" cy="72009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/>
                </a:solidFill>
                <a:latin typeface="Calibri"/>
              </a:rPr>
              <a:t>2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</a:rPr>
              <a:t>. </a:t>
            </a:r>
            <a:r>
              <a:rPr lang="en-US" sz="4000" dirty="0" err="1">
                <a:solidFill>
                  <a:schemeClr val="bg1"/>
                </a:solidFill>
                <a:latin typeface="Calibri"/>
              </a:rPr>
              <a:t>Đặt</a:t>
            </a:r>
            <a:r>
              <a:rPr lang="en-US" sz="4000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/>
              </a:rPr>
              <a:t>tính</a:t>
            </a:r>
            <a:r>
              <a:rPr lang="en-US" sz="4000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/>
              </a:rPr>
              <a:t>rồi</a:t>
            </a:r>
            <a:r>
              <a:rPr lang="en-US" sz="4000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/>
              </a:rPr>
              <a:t>tính</a:t>
            </a:r>
            <a:r>
              <a:rPr lang="en-US" sz="4000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/>
              </a:rPr>
              <a:t>tổng</a:t>
            </a:r>
            <a:r>
              <a:rPr lang="en-US" sz="4000" dirty="0">
                <a:solidFill>
                  <a:schemeClr val="bg1"/>
                </a:solidFill>
                <a:latin typeface="Calibri"/>
              </a:rPr>
              <a:t>, </a:t>
            </a:r>
            <a:r>
              <a:rPr lang="en-US" sz="4000" dirty="0" err="1">
                <a:solidFill>
                  <a:schemeClr val="bg1"/>
                </a:solidFill>
                <a:latin typeface="Calibri"/>
              </a:rPr>
              <a:t>biết</a:t>
            </a:r>
            <a:r>
              <a:rPr lang="en-US" sz="4000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/>
              </a:rPr>
              <a:t>số</a:t>
            </a:r>
            <a:r>
              <a:rPr lang="en-US" sz="4000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/>
              </a:rPr>
              <a:t>hạng</a:t>
            </a:r>
            <a:r>
              <a:rPr lang="en-US" sz="4000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libri"/>
              </a:rPr>
              <a:t>là</a:t>
            </a:r>
            <a:r>
              <a:rPr lang="en-US" sz="4000" dirty="0">
                <a:solidFill>
                  <a:schemeClr val="bg1"/>
                </a:solidFill>
                <a:latin typeface="Calibri"/>
              </a:rPr>
              <a:t>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AF43ADE9-16E2-4DBA-8F34-FDD397278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010435" cy="116205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93032" y="1601449"/>
            <a:ext cx="2546002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 a. 42 </a:t>
            </a:r>
            <a:r>
              <a:rPr lang="en-US" sz="4000" dirty="0" err="1"/>
              <a:t>và</a:t>
            </a:r>
            <a:r>
              <a:rPr lang="en-US" sz="4000" dirty="0"/>
              <a:t> 35              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57255" y="1601449"/>
            <a:ext cx="2546002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 b. 60 </a:t>
            </a:r>
            <a:r>
              <a:rPr lang="en-US" sz="4000" dirty="0" err="1"/>
              <a:t>và</a:t>
            </a:r>
            <a:r>
              <a:rPr lang="en-US" sz="4000" dirty="0"/>
              <a:t> 17               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248372" y="1601449"/>
            <a:ext cx="2546002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 c. 81 </a:t>
            </a:r>
            <a:r>
              <a:rPr lang="en-US" sz="4000" dirty="0" err="1"/>
              <a:t>và</a:t>
            </a:r>
            <a:r>
              <a:rPr lang="en-US" sz="4000" dirty="0"/>
              <a:t> 16              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152936" y="1601449"/>
            <a:ext cx="2546002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 d. 24 </a:t>
            </a:r>
            <a:r>
              <a:rPr lang="en-US" sz="4000" dirty="0" err="1"/>
              <a:t>và</a:t>
            </a:r>
            <a:r>
              <a:rPr lang="en-US" sz="4000" dirty="0"/>
              <a:t> 52             </a:t>
            </a:r>
          </a:p>
        </p:txBody>
      </p:sp>
      <p:sp>
        <p:nvSpPr>
          <p:cNvPr id="2" name="Rectangle 1"/>
          <p:cNvSpPr/>
          <p:nvPr/>
        </p:nvSpPr>
        <p:spPr>
          <a:xfrm>
            <a:off x="1331237" y="2864224"/>
            <a:ext cx="950273" cy="672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42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335724" y="3509683"/>
            <a:ext cx="950273" cy="672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49" name="Rectangle 48"/>
          <p:cNvSpPr/>
          <p:nvPr/>
        </p:nvSpPr>
        <p:spPr>
          <a:xfrm>
            <a:off x="929002" y="3133166"/>
            <a:ext cx="614099" cy="672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+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236051" y="4128248"/>
            <a:ext cx="104545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1655682" y="4195483"/>
            <a:ext cx="475136" cy="672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413605" y="4195483"/>
            <a:ext cx="475136" cy="6723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54" name="Rectangle 53"/>
          <p:cNvSpPr/>
          <p:nvPr/>
        </p:nvSpPr>
        <p:spPr>
          <a:xfrm>
            <a:off x="4252023" y="2864224"/>
            <a:ext cx="950273" cy="672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60</a:t>
            </a:r>
          </a:p>
        </p:txBody>
      </p:sp>
      <p:sp>
        <p:nvSpPr>
          <p:cNvPr id="55" name="Rectangle 54"/>
          <p:cNvSpPr/>
          <p:nvPr/>
        </p:nvSpPr>
        <p:spPr>
          <a:xfrm>
            <a:off x="4256510" y="3509683"/>
            <a:ext cx="950273" cy="672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849788" y="3133166"/>
            <a:ext cx="614099" cy="672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+</a:t>
            </a:r>
          </a:p>
        </p:txBody>
      </p:sp>
      <p:cxnSp>
        <p:nvCxnSpPr>
          <p:cNvPr id="57" name="Straight Connector 56"/>
          <p:cNvCxnSpPr/>
          <p:nvPr/>
        </p:nvCxnSpPr>
        <p:spPr>
          <a:xfrm>
            <a:off x="4156837" y="4128248"/>
            <a:ext cx="104545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4186473" y="4195483"/>
            <a:ext cx="1044433" cy="6723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77</a:t>
            </a:r>
          </a:p>
        </p:txBody>
      </p:sp>
      <p:sp>
        <p:nvSpPr>
          <p:cNvPr id="60" name="Rectangle 59"/>
          <p:cNvSpPr/>
          <p:nvPr/>
        </p:nvSpPr>
        <p:spPr>
          <a:xfrm>
            <a:off x="7196901" y="2864225"/>
            <a:ext cx="950273" cy="672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81</a:t>
            </a:r>
          </a:p>
        </p:txBody>
      </p:sp>
      <p:sp>
        <p:nvSpPr>
          <p:cNvPr id="61" name="Rectangle 60"/>
          <p:cNvSpPr/>
          <p:nvPr/>
        </p:nvSpPr>
        <p:spPr>
          <a:xfrm>
            <a:off x="7201388" y="3509684"/>
            <a:ext cx="950273" cy="672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62" name="Rectangle 61"/>
          <p:cNvSpPr/>
          <p:nvPr/>
        </p:nvSpPr>
        <p:spPr>
          <a:xfrm>
            <a:off x="6794666" y="3133167"/>
            <a:ext cx="614099" cy="672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+</a:t>
            </a:r>
          </a:p>
        </p:txBody>
      </p:sp>
      <p:cxnSp>
        <p:nvCxnSpPr>
          <p:cNvPr id="63" name="Straight Connector 62"/>
          <p:cNvCxnSpPr/>
          <p:nvPr/>
        </p:nvCxnSpPr>
        <p:spPr>
          <a:xfrm>
            <a:off x="7101715" y="4128249"/>
            <a:ext cx="104545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9954063" y="2850778"/>
            <a:ext cx="950273" cy="672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67" name="Rectangle 66"/>
          <p:cNvSpPr/>
          <p:nvPr/>
        </p:nvSpPr>
        <p:spPr>
          <a:xfrm>
            <a:off x="9958550" y="3496237"/>
            <a:ext cx="950273" cy="672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52</a:t>
            </a:r>
          </a:p>
        </p:txBody>
      </p:sp>
      <p:sp>
        <p:nvSpPr>
          <p:cNvPr id="68" name="Rectangle 67"/>
          <p:cNvSpPr/>
          <p:nvPr/>
        </p:nvSpPr>
        <p:spPr>
          <a:xfrm>
            <a:off x="9551828" y="3119720"/>
            <a:ext cx="614099" cy="672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+</a:t>
            </a:r>
          </a:p>
        </p:txBody>
      </p:sp>
      <p:cxnSp>
        <p:nvCxnSpPr>
          <p:cNvPr id="69" name="Straight Connector 68"/>
          <p:cNvCxnSpPr/>
          <p:nvPr/>
        </p:nvCxnSpPr>
        <p:spPr>
          <a:xfrm>
            <a:off x="9858877" y="4114802"/>
            <a:ext cx="104545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2756452" y="821635"/>
            <a:ext cx="15779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206783" y="835059"/>
            <a:ext cx="181686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7161016" y="4195483"/>
            <a:ext cx="1044433" cy="6723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97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906982" y="4195483"/>
            <a:ext cx="1044433" cy="6723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76</a:t>
            </a:r>
          </a:p>
        </p:txBody>
      </p:sp>
    </p:spTree>
    <p:extLst>
      <p:ext uri="{BB962C8B-B14F-4D97-AF65-F5344CB8AC3E}">
        <p14:creationId xmlns:p14="http://schemas.microsoft.com/office/powerpoint/2010/main" val="191670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3" grpId="0" animBg="1"/>
      <p:bldP spid="27" grpId="0" animBg="1"/>
      <p:bldP spid="43" grpId="0" animBg="1"/>
      <p:bldP spid="44" grpId="0" animBg="1"/>
      <p:bldP spid="2" grpId="0" animBg="1"/>
      <p:bldP spid="45" grpId="0" animBg="1"/>
      <p:bldP spid="49" grpId="0" animBg="1"/>
      <p:bldP spid="50" grpId="0" animBg="1"/>
      <p:bldP spid="53" grpId="0"/>
      <p:bldP spid="54" grpId="0" animBg="1"/>
      <p:bldP spid="55" grpId="0" animBg="1"/>
      <p:bldP spid="56" grpId="0" animBg="1"/>
      <p:bldP spid="59" grpId="0"/>
      <p:bldP spid="60" grpId="0" animBg="1"/>
      <p:bldP spid="61" grpId="0" animBg="1"/>
      <p:bldP spid="62" grpId="0" animBg="1"/>
      <p:bldP spid="66" grpId="0" animBg="1"/>
      <p:bldP spid="67" grpId="0" animBg="1"/>
      <p:bldP spid="68" grpId="0" animBg="1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3"/>
          <p:cNvSpPr/>
          <p:nvPr/>
        </p:nvSpPr>
        <p:spPr>
          <a:xfrm>
            <a:off x="134470" y="190427"/>
            <a:ext cx="12035118" cy="9779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3. Từ các số hạng và tổng, em hãy lập các phép cộng thích hợp.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914" y="1311096"/>
            <a:ext cx="276225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1303381"/>
            <a:ext cx="2752725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099" y="1321894"/>
            <a:ext cx="2781300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410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0AFF1D-A323-4C4A-B6A3-E0AF7A008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04A5B6-4217-CC47-8D7C-AA389CAC1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841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5EDB0-B727-BD4B-B001-97A485BA3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B1F1B9F-DFAB-5C44-AEA8-F67E1DB6DE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97" y="0"/>
            <a:ext cx="12223097" cy="68580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1D2DEC-9A3A-3348-8533-5678ADC18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284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550E4-FF62-5D43-A857-4C2A28239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F94E39-7C58-6548-9677-C0D0D69E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3C12875-28E0-6F46-915B-FA3EFF8323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65024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722179"/>
            <a:ext cx="1243539" cy="268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Bach tuyet\43ebd44d263606f876d42fd2f199ea61 (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8837">
                        <a14:foregroundMark x1="40116" y1="26626" x2="70349" y2="59553"/>
                        <a14:foregroundMark x1="64535" y1="35366" x2="77035" y2="44715"/>
                        <a14:foregroundMark x1="45640" y1="16463" x2="28198" y2="36585"/>
                        <a14:foregroundMark x1="44186" y1="40244" x2="60174" y2="57724"/>
                        <a14:foregroundMark x1="67151" y1="58943" x2="86628" y2="57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519">
            <a:off x="10592437" y="4662277"/>
            <a:ext cx="1880249" cy="26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2480" x2="72849" y2="41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8075" y="4667665"/>
            <a:ext cx="1913197" cy="25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50431" y1="17647" x2="56466" y2="31120"/>
                        <a14:foregroundMark x1="79526" y1="14611" x2="53879" y2="29412"/>
                        <a14:foregroundMark x1="77586" y1="15180" x2="59914" y2="22960"/>
                        <a14:foregroundMark x1="53017" y1="6641" x2="44397" y2="25427"/>
                        <a14:foregroundMark x1="57328" y1="8918" x2="88793" y2="17837"/>
                        <a14:foregroundMark x1="54526" y1="6072" x2="66810" y2="9488"/>
                        <a14:foregroundMark x1="76509" y1="31499" x2="69397" y2="43643"/>
                        <a14:foregroundMark x1="95690" y1="16698" x2="76940" y2="10247"/>
                        <a14:foregroundMark x1="77586" y1="33776" x2="74353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3735">
            <a:off x="9011" y="4789835"/>
            <a:ext cx="2123621" cy="24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4267" y1="18935" x2="28800" y2="43984"/>
                        <a14:foregroundMark x1="27200" y1="21696" x2="14667" y2="33728"/>
                        <a14:foregroundMark x1="36533" y1="32150" x2="35467" y2="44576"/>
                        <a14:foregroundMark x1="32533" y1="42801" x2="63733" y2="3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978">
            <a:off x="7736843" y="4957294"/>
            <a:ext cx="1831975" cy="24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Bach tuyet\43ebd44d263606f876d42fd2f199ea61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7640" y1="33252" x2="54382" y2="60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24" y="5232399"/>
            <a:ext cx="2212453" cy="203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ADMIN\Desktop\Bach tuyet\43ebd44d263606f876d42fd2f199ea61 (5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50482" y1="26157" x2="67203" y2="63581"/>
                        <a14:foregroundMark x1="38907" y1="22133" x2="24116" y2="4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8799">
            <a:off x="1408602" y="4577567"/>
            <a:ext cx="1656967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ADMIN\Desktop\Bach tuyet\43ebd44d263606f876d42fd2f199ea61 (8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53350" y1="9206" x2="64268" y2="52888"/>
                        <a14:foregroundMark x1="50372" y1="21841" x2="42432" y2="44585"/>
                        <a14:foregroundMark x1="38462" y1="36643" x2="57320" y2="45668"/>
                        <a14:foregroundMark x1="75682" y1="36282" x2="60298" y2="47834"/>
                        <a14:foregroundMark x1="71712" y1="29422" x2="76179" y2="37365"/>
                        <a14:foregroundMark x1="44417" y1="31949" x2="32506" y2="47112"/>
                        <a14:foregroundMark x1="35484" y1="33755" x2="44417" y2="42780"/>
                        <a14:foregroundMark x1="48387" y1="85740" x2="36476" y2="93321"/>
                        <a14:foregroundMark x1="46402" y1="14982" x2="37965" y2="30505"/>
                        <a14:foregroundMark x1="61787" y1="20397" x2="71216" y2="32310"/>
                        <a14:foregroundMark x1="50656" y1="20076" x2="55381" y2="26769"/>
                        <a14:foregroundMark x1="57743" y1="14532" x2="70341" y2="25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63395"/>
            <a:ext cx="2111365" cy="29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-2947963"/>
            <a:ext cx="9770739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199" y="-2825162"/>
            <a:ext cx="6078553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83" y="-1955800"/>
            <a:ext cx="9187917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644461" y="888996"/>
            <a:ext cx="7515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NÀNG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BẠCH TUYẾT VÀ 7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LÙN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5" name="Picture 11" descr="C:\Users\ADMIN\Desktop\Tai nguyen thiet ke tro choi\Angry birds epic birds\1505573783630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170" y="5901542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7779459" y="399735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5085415" y="4860489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ch tuyet\Doc2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2646">
            <a:off x="10020325" y="4028629"/>
            <a:ext cx="1543159" cy="22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7" y="-2738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-6802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665" y="-929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580" y="-536546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59" y="3430814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27189" y="2262305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A.52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204735" y="2277985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B.57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016858" y="2264537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C.54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837414" y="2248439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D. 56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2861" y="482600"/>
            <a:ext cx="7413939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>
                <a:solidFill>
                  <a:prstClr val="white"/>
                </a:solidFill>
                <a:latin typeface="Calibri" panose="020F0502020204030204"/>
              </a:rPr>
              <a:t>Số liền sau của 55 là?</a:t>
            </a:r>
          </a:p>
        </p:txBody>
      </p:sp>
      <p:sp>
        <p:nvSpPr>
          <p:cNvPr id="6" name="Explosion 1 5"/>
          <p:cNvSpPr/>
          <p:nvPr/>
        </p:nvSpPr>
        <p:spPr>
          <a:xfrm>
            <a:off x="5080000" y="435670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pic>
        <p:nvPicPr>
          <p:cNvPr id="1035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119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bldLvl="0" animBg="1"/>
      <p:bldP spid="25" grpId="0" bldLvl="0" animBg="1"/>
      <p:bldP spid="26" grpId="0" bldLvl="0" animBg="1"/>
      <p:bldP spid="27" grpId="0" bldLvl="0" animBg="1"/>
      <p:bldP spid="27" grpId="1" bldLvl="0" animBg="1"/>
      <p:bldP spid="5" grpId="0"/>
      <p:bldP spid="6" grpId="0" bldLvl="0" animBg="1"/>
      <p:bldP spid="6" grpId="1" bldLvl="0" animBg="1"/>
      <p:bldP spid="6" grpId="2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3835675" y="406336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368615" y="4415267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8504048" y="4385149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3071" x2="71505" y2="40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591" flipH="1">
            <a:off x="5873242" y="3818719"/>
            <a:ext cx="1789713" cy="241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375" y="-1222614"/>
            <a:ext cx="7213600" cy="83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624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657029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3474388" y="860862"/>
            <a:ext cx="58928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 err="1">
                <a:solidFill>
                  <a:prstClr val="white"/>
                </a:solidFill>
                <a:latin typeface="Calibri" panose="020F0502020204030204"/>
              </a:rPr>
              <a:t>Số liền trước của 70 là?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067" y="55017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Explosion 1 47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98003" y="2241017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A.67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371004" y="224250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 err="1">
                <a:solidFill>
                  <a:srgbClr val="0000FF"/>
                </a:solidFill>
                <a:latin typeface="Calibri" panose="020F0502020204030204"/>
              </a:rPr>
              <a:t>B.69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6096000" y="224101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C.68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8798134" y="2269395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D.71</a:t>
            </a:r>
          </a:p>
        </p:txBody>
      </p:sp>
      <p:pic>
        <p:nvPicPr>
          <p:cNvPr id="53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5063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3776870" y="2438400"/>
            <a:ext cx="719205" cy="62285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6" grpId="0"/>
      <p:bldP spid="48" grpId="0" bldLvl="0" animBg="1"/>
      <p:bldP spid="48" grpId="1" bldLvl="0" animBg="1"/>
      <p:bldP spid="48" grpId="2" bldLvl="0" animBg="1"/>
      <p:bldP spid="49" grpId="0" bldLvl="0" animBg="1"/>
      <p:bldP spid="50" grpId="0" bldLvl="0" animBg="1"/>
      <p:bldP spid="51" grpId="0" bldLvl="0" animBg="1"/>
      <p:bldP spid="52" grpId="0" bldLvl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9728476" y="3974979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340875" y="4702316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4768623" y="4677444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2133" y1="31361" x2="44000" y2="50296"/>
                        <a14:foregroundMark x1="64267" y1="40039" x2="40800" y2="47535"/>
                        <a14:foregroundMark x1="44533" y1="14398" x2="40800" y2="25444"/>
                        <a14:foregroundMark x1="26400" y1="22288" x2="16800" y2="33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047">
            <a:off x="2218663" y="3854845"/>
            <a:ext cx="2076448" cy="280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5" y="-35115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475" y="-802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-657027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-454422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76" y="-1808483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338264" y="835903"/>
            <a:ext cx="589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6000" dirty="0">
                <a:solidFill>
                  <a:prstClr val="white"/>
                </a:solidFill>
                <a:latin typeface="Calibri" panose="020F0502020204030204"/>
              </a:rPr>
              <a:t>60 + 6 =</a:t>
            </a:r>
          </a:p>
        </p:txBody>
      </p:sp>
      <p:pic>
        <p:nvPicPr>
          <p:cNvPr id="32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375" y="3810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Explosion 1 32"/>
          <p:cNvSpPr/>
          <p:nvPr/>
        </p:nvSpPr>
        <p:spPr>
          <a:xfrm>
            <a:off x="3905087" y="4566017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788880" y="2281511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 err="1">
                <a:solidFill>
                  <a:srgbClr val="0000FF"/>
                </a:solidFill>
                <a:latin typeface="Calibri" panose="020F0502020204030204"/>
              </a:rPr>
              <a:t>A.66</a:t>
            </a:r>
            <a:endParaRPr lang="en-US" sz="4800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3530622" y="2294958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 err="1">
                <a:solidFill>
                  <a:srgbClr val="0000FF"/>
                </a:solidFill>
                <a:latin typeface="Calibri" panose="020F0502020204030204"/>
              </a:rPr>
              <a:t>B.65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6348294" y="230081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 err="1">
                <a:solidFill>
                  <a:srgbClr val="0000FF"/>
                </a:solidFill>
                <a:latin typeface="Calibri" panose="020F0502020204030204"/>
              </a:rPr>
              <a:t>C.67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9074821" y="2311605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 err="1">
                <a:solidFill>
                  <a:srgbClr val="0000FF"/>
                </a:solidFill>
                <a:latin typeface="Calibri" panose="020F0502020204030204"/>
              </a:rPr>
              <a:t>D.69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pic>
        <p:nvPicPr>
          <p:cNvPr id="48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234" y="3031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Bach tuyet\43ebd44d263606f876d42fd2f199ea61 (6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730" l="0" r="96894">
                        <a14:foregroundMark x1="46584" y1="15676" x2="56646" y2="19730"/>
                        <a14:foregroundMark x1="66708" y1="13784" x2="66335" y2="24054"/>
                        <a14:foregroundMark x1="68944" y1="14595" x2="68199" y2="23784"/>
                        <a14:foregroundMark x1="19006" y1="52973" x2="19379" y2="70811"/>
                        <a14:foregroundMark x1="7453" y1="65135" x2="38758" y2="64865"/>
                        <a14:foregroundMark x1="17516" y1="51622" x2="29814" y2="58378"/>
                        <a14:foregroundMark x1="7826" y1="63514" x2="19752" y2="62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7773" y="3239816"/>
            <a:ext cx="3072777" cy="44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1" grpId="0"/>
      <p:bldP spid="33" grpId="0" bldLvl="0" animBg="1"/>
      <p:bldP spid="33" grpId="1" bldLvl="0" animBg="1"/>
      <p:bldP spid="33" grpId="2" bldLvl="0" animBg="1"/>
      <p:bldP spid="44" grpId="0" bldLvl="0" animBg="1"/>
      <p:bldP spid="44" grpId="1" bldLvl="0" animBg="1"/>
      <p:bldP spid="45" grpId="0" bldLvl="0" animBg="1"/>
      <p:bldP spid="46" grpId="0" bldLvl="0" animBg="1"/>
      <p:bldP spid="4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8506FD-252D-7143-A125-9435D7C21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0" y="107950"/>
            <a:ext cx="11798300" cy="664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33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8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230" t="25490" r="55319" b="43355"/>
          <a:stretch/>
        </p:blipFill>
        <p:spPr>
          <a:xfrm>
            <a:off x="1918586" y="1358906"/>
            <a:ext cx="3391212" cy="156063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127" y="1455129"/>
            <a:ext cx="1925214" cy="14771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3403" y="0"/>
            <a:ext cx="2156750" cy="1184856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8653063" y="469686"/>
            <a:ext cx="3540034" cy="1528353"/>
          </a:xfrm>
          <a:prstGeom prst="wedgeEllipseCallout">
            <a:avLst>
              <a:gd name="adj1" fmla="val -56159"/>
              <a:gd name="adj2" fmla="val 50183"/>
            </a:avLst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CoCC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72473" y="644763"/>
            <a:ext cx="3004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3600" dirty="0" err="1"/>
              <a:t>tất</a:t>
            </a:r>
            <a:r>
              <a:rPr lang="en-US" sz="3600" dirty="0"/>
              <a:t> </a:t>
            </a:r>
            <a:r>
              <a:rPr lang="en-US" sz="3600" dirty="0" err="1"/>
              <a:t>cả</a:t>
            </a:r>
            <a:r>
              <a:rPr lang="en-US" sz="3600" dirty="0"/>
              <a:t> </a:t>
            </a:r>
            <a:r>
              <a:rPr lang="en-US" sz="3600" dirty="0" err="1"/>
              <a:t>bao</a:t>
            </a:r>
            <a:r>
              <a:rPr lang="en-US" sz="3600" dirty="0"/>
              <a:t> </a:t>
            </a:r>
            <a:r>
              <a:rPr lang="en-US" sz="3600" dirty="0" err="1"/>
              <a:t>nhiêu</a:t>
            </a:r>
            <a:r>
              <a:rPr lang="en-US" sz="3600" dirty="0"/>
              <a:t> con </a:t>
            </a:r>
            <a:r>
              <a:rPr lang="en-US" sz="3600" dirty="0" err="1"/>
              <a:t>cá</a:t>
            </a:r>
            <a:r>
              <a:rPr lang="en-US" sz="3600" dirty="0"/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15283" y="3260190"/>
            <a:ext cx="6829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6           +           3      =      9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62499" y="4565743"/>
            <a:ext cx="1894115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err="1"/>
              <a:t>Số</a:t>
            </a:r>
            <a:r>
              <a:rPr lang="en-US" sz="4000" dirty="0"/>
              <a:t> </a:t>
            </a:r>
            <a:r>
              <a:rPr lang="en-US" sz="4000" dirty="0" err="1"/>
              <a:t>hạng</a:t>
            </a:r>
            <a:endParaRPr lang="en-US" sz="4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3658" y="4467043"/>
            <a:ext cx="2249619" cy="1072989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V="1">
            <a:off x="3370367" y="3862595"/>
            <a:ext cx="0" cy="683143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7026845" y="3868560"/>
            <a:ext cx="1" cy="705825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1" idx="0"/>
          </p:cNvCxnSpPr>
          <p:nvPr/>
        </p:nvCxnSpPr>
        <p:spPr>
          <a:xfrm flipH="1" flipV="1">
            <a:off x="9304916" y="3880861"/>
            <a:ext cx="1" cy="694405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609501" y="5548036"/>
            <a:ext cx="5861486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      6 + 3 </a:t>
            </a:r>
            <a:r>
              <a:rPr lang="en-US" sz="4000" dirty="0" err="1"/>
              <a:t>cũng</a:t>
            </a:r>
            <a:r>
              <a:rPr lang="en-US" sz="4000" dirty="0"/>
              <a:t> </a:t>
            </a:r>
            <a:r>
              <a:rPr lang="en-US" sz="4000" dirty="0" err="1"/>
              <a:t>gọi</a:t>
            </a:r>
            <a:r>
              <a:rPr lang="en-US" sz="4000" dirty="0"/>
              <a:t> </a:t>
            </a:r>
            <a:r>
              <a:rPr lang="en-US" sz="4000" dirty="0" err="1"/>
              <a:t>là</a:t>
            </a:r>
            <a:r>
              <a:rPr lang="en-US" sz="4000" dirty="0"/>
              <a:t> </a:t>
            </a:r>
            <a:r>
              <a:rPr lang="en-US" sz="4000" dirty="0" err="1"/>
              <a:t>tổng</a:t>
            </a:r>
            <a:r>
              <a:rPr lang="en-US" sz="4000" dirty="0"/>
              <a:t>.</a:t>
            </a:r>
          </a:p>
        </p:txBody>
      </p:sp>
      <p:sp>
        <p:nvSpPr>
          <p:cNvPr id="20" name="Oval 19"/>
          <p:cNvSpPr/>
          <p:nvPr/>
        </p:nvSpPr>
        <p:spPr>
          <a:xfrm>
            <a:off x="2769870" y="3222560"/>
            <a:ext cx="4733590" cy="895521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8357859" y="4575266"/>
            <a:ext cx="1894115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   </a:t>
            </a:r>
            <a:r>
              <a:rPr lang="en-US" sz="4000" dirty="0" err="1"/>
              <a:t>Tổng</a:t>
            </a:r>
            <a:endParaRPr lang="en-US" sz="4000" dirty="0"/>
          </a:p>
        </p:txBody>
      </p:sp>
      <p:sp>
        <p:nvSpPr>
          <p:cNvPr id="9" name="Rounded Rectangle 8"/>
          <p:cNvSpPr/>
          <p:nvPr/>
        </p:nvSpPr>
        <p:spPr>
          <a:xfrm>
            <a:off x="1746285" y="735888"/>
            <a:ext cx="6658127" cy="2524302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018499" y="4077740"/>
            <a:ext cx="50258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</a:rPr>
              <a:t>Có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tất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cả</a:t>
            </a:r>
            <a:r>
              <a:rPr lang="en-US" sz="4400" dirty="0">
                <a:solidFill>
                  <a:srgbClr val="FF0000"/>
                </a:solidFill>
              </a:rPr>
              <a:t> 9 con </a:t>
            </a:r>
            <a:r>
              <a:rPr lang="en-US" sz="4400" dirty="0" err="1">
                <a:solidFill>
                  <a:srgbClr val="FF0000"/>
                </a:solidFill>
              </a:rPr>
              <a:t>cá</a:t>
            </a:r>
            <a:r>
              <a:rPr lang="en-US" sz="44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305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  <p:bldP spid="17" grpId="0" animBg="1"/>
      <p:bldP spid="20" grpId="0" animBg="1"/>
      <p:bldP spid="21" grpId="0" animBg="1"/>
      <p:bldP spid="9" grpId="0" animBg="1"/>
      <p:bldP spid="18" grpId="0"/>
      <p:bldP spid="1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0116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99134" y="1350014"/>
            <a:ext cx="1612053" cy="7200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AF43ADE9-16E2-4DBA-8F34-FDD397278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010435" cy="116205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4450971" y="1392916"/>
            <a:ext cx="1411941" cy="973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55787" y="1392916"/>
            <a:ext cx="2195183" cy="973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Số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hạng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255788" y="2356032"/>
            <a:ext cx="2195183" cy="973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Số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hạng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259104" y="3340459"/>
            <a:ext cx="2195183" cy="973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Tổng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450970" y="2366689"/>
            <a:ext cx="1411941" cy="973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 3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450970" y="3340459"/>
            <a:ext cx="1411941" cy="973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862913" y="1392916"/>
            <a:ext cx="1411941" cy="973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862912" y="2366689"/>
            <a:ext cx="1411941" cy="973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 5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862912" y="3340459"/>
            <a:ext cx="1411941" cy="973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274854" y="1392916"/>
            <a:ext cx="1411941" cy="973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274853" y="2366689"/>
            <a:ext cx="1411941" cy="973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 30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274853" y="3340459"/>
            <a:ext cx="1411941" cy="973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686796" y="1392916"/>
            <a:ext cx="1411941" cy="973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62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686795" y="2366689"/>
            <a:ext cx="1411941" cy="973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37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686795" y="3340459"/>
            <a:ext cx="1411941" cy="973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4476728" y="3359487"/>
            <a:ext cx="1358153" cy="9547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889806" y="3349973"/>
            <a:ext cx="1358153" cy="9547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301747" y="3329802"/>
            <a:ext cx="1358153" cy="9547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712552" y="3342487"/>
            <a:ext cx="1358153" cy="9547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99</a:t>
            </a:r>
          </a:p>
        </p:txBody>
      </p:sp>
    </p:spTree>
    <p:extLst>
      <p:ext uri="{BB962C8B-B14F-4D97-AF65-F5344CB8AC3E}">
        <p14:creationId xmlns:p14="http://schemas.microsoft.com/office/powerpoint/2010/main" val="167580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5" grpId="0" animBg="1"/>
      <p:bldP spid="46" grpId="0" animBg="1"/>
      <p:bldP spid="47" grpId="0" animBg="1"/>
      <p:bldP spid="48" grpId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</TotalTime>
  <Words>219</Words>
  <Application>Microsoft Macintosh PowerPoint</Application>
  <PresentationFormat>Widescreen</PresentationFormat>
  <Paragraphs>75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ITC Avant Garde Std Bk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user</dc:creator>
  <cp:lastModifiedBy>Ngọc Bích Đỗ</cp:lastModifiedBy>
  <cp:revision>113</cp:revision>
  <dcterms:created xsi:type="dcterms:W3CDTF">2021-05-04T10:26:00Z</dcterms:created>
  <dcterms:modified xsi:type="dcterms:W3CDTF">2021-09-12T15:52:40Z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