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7" r:id="rId2"/>
    <p:sldMasterId id="2147483660" r:id="rId3"/>
  </p:sldMasterIdLst>
  <p:notesMasterIdLst>
    <p:notesMasterId r:id="rId27"/>
  </p:notesMasterIdLst>
  <p:sldIdLst>
    <p:sldId id="379" r:id="rId4"/>
    <p:sldId id="361" r:id="rId5"/>
    <p:sldId id="366" r:id="rId6"/>
    <p:sldId id="381" r:id="rId7"/>
    <p:sldId id="360" r:id="rId8"/>
    <p:sldId id="362" r:id="rId9"/>
    <p:sldId id="382" r:id="rId10"/>
    <p:sldId id="367" r:id="rId11"/>
    <p:sldId id="368" r:id="rId12"/>
    <p:sldId id="369" r:id="rId13"/>
    <p:sldId id="370" r:id="rId14"/>
    <p:sldId id="383" r:id="rId15"/>
    <p:sldId id="372" r:id="rId16"/>
    <p:sldId id="384" r:id="rId17"/>
    <p:sldId id="371" r:id="rId18"/>
    <p:sldId id="373" r:id="rId19"/>
    <p:sldId id="374" r:id="rId20"/>
    <p:sldId id="375" r:id="rId21"/>
    <p:sldId id="385" r:id="rId22"/>
    <p:sldId id="386" r:id="rId23"/>
    <p:sldId id="376" r:id="rId24"/>
    <p:sldId id="377" r:id="rId25"/>
    <p:sldId id="387" r:id="rId26"/>
  </p:sldIdLst>
  <p:sldSz cx="12192000" cy="6858000"/>
  <p:notesSz cx="6858000" cy="9144000"/>
  <p:embeddedFontLst>
    <p:embeddedFont>
      <p:font typeface="DengXian" panose="02010600030101010101" pitchFamily="2" charset="-122"/>
      <p:regular r:id="rId28"/>
    </p:embeddedFont>
    <p:embeddedFont>
      <p:font typeface="Arial Black" panose="020B0A04020102020204" pitchFamily="34" charset="0"/>
      <p:bold r:id="rId29"/>
    </p:embeddedFon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SVN-Dancing Script" panose="02040603050506020204" pitchFamily="18" charset="0"/>
      <p:regular r:id="rId36"/>
    </p:embeddedFont>
    <p:embeddedFont>
      <p:font typeface="SVN-Helvetica Neue Heavy" panose="02040603050506020204" pitchFamily="18" charset="0"/>
      <p:bold r:id="rId37"/>
    </p:embeddedFont>
    <p:embeddedFont>
      <p:font typeface="SVN-Newton" panose="02040603050506020204" pitchFamily="18"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F1FF"/>
    <a:srgbClr val="FFBC01"/>
    <a:srgbClr val="CAF14D"/>
    <a:srgbClr val="BCED22"/>
    <a:srgbClr val="FFE12F"/>
    <a:srgbClr val="995644"/>
    <a:srgbClr val="FFF7AF"/>
    <a:srgbClr val="F94730"/>
    <a:srgbClr val="E4F8A6"/>
    <a:srgbClr val="C08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p:scale>
          <a:sx n="30" d="100"/>
          <a:sy n="30" d="100"/>
        </p:scale>
        <p:origin x="2298" y="8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CD829E-88FB-4DC3-8459-125A3323C779}"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3D981E-68D5-4A8A-84D8-FDA22E2193E3}" type="slidenum">
              <a:rPr lang="en-US" smtClean="0"/>
              <a:t>‹#›</a:t>
            </a:fld>
            <a:endParaRPr lang="en-US"/>
          </a:p>
        </p:txBody>
      </p:sp>
    </p:spTree>
    <p:extLst>
      <p:ext uri="{BB962C8B-B14F-4D97-AF65-F5344CB8AC3E}">
        <p14:creationId xmlns:p14="http://schemas.microsoft.com/office/powerpoint/2010/main" val="1812765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654308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637769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945010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858274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926946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352526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106693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450680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924758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187588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976879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633263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918143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149060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429866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449707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482240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660382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BA9E4-2E08-CD27-665F-BF9AF96951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FBF3EA-EDB3-82AD-7575-ABF1793379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120CBD-5541-F361-1DEE-3A8D65815780}"/>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5" name="Footer Placeholder 4">
            <a:extLst>
              <a:ext uri="{FF2B5EF4-FFF2-40B4-BE49-F238E27FC236}">
                <a16:creationId xmlns:a16="http://schemas.microsoft.com/office/drawing/2014/main" id="{63193E39-5B32-878B-43D6-67DB15E4B2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40ADBF-F5D9-6ECC-B692-3D88B18C6A1E}"/>
              </a:ext>
            </a:extLst>
          </p:cNvPr>
          <p:cNvSpPr>
            <a:spLocks noGrp="1"/>
          </p:cNvSpPr>
          <p:nvPr>
            <p:ph type="sldNum" sz="quarter" idx="12"/>
          </p:nvPr>
        </p:nvSpPr>
        <p:spPr/>
        <p:txBody>
          <a:bodyPr/>
          <a:lstStyle/>
          <a:p>
            <a:fld id="{AB1DB258-53B2-410D-8353-2E9105B142E7}" type="slidenum">
              <a:rPr lang="en-US" smtClean="0"/>
              <a:t>‹#›</a:t>
            </a:fld>
            <a:endParaRPr lang="en-US"/>
          </a:p>
        </p:txBody>
      </p:sp>
      <p:pic>
        <p:nvPicPr>
          <p:cNvPr id="7" name="Picture 6">
            <a:extLst>
              <a:ext uri="{FF2B5EF4-FFF2-40B4-BE49-F238E27FC236}">
                <a16:creationId xmlns:a16="http://schemas.microsoft.com/office/drawing/2014/main" id="{31861B3B-F0E2-9AD1-1915-87FF93D626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493" b="9606"/>
          <a:stretch/>
        </p:blipFill>
        <p:spPr>
          <a:xfrm>
            <a:off x="-68826" y="0"/>
            <a:ext cx="12260826" cy="6858000"/>
          </a:xfrm>
          <a:prstGeom prst="rect">
            <a:avLst/>
          </a:prstGeom>
        </p:spPr>
      </p:pic>
    </p:spTree>
    <p:extLst>
      <p:ext uri="{BB962C8B-B14F-4D97-AF65-F5344CB8AC3E}">
        <p14:creationId xmlns:p14="http://schemas.microsoft.com/office/powerpoint/2010/main" val="2884237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9584D-E321-D3BF-5B5F-921933EF65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77BE9E-6A1E-F5A4-0CA1-3DDC5E8A27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84F4C0-691B-A020-4F16-335595C24204}"/>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5" name="Footer Placeholder 4">
            <a:extLst>
              <a:ext uri="{FF2B5EF4-FFF2-40B4-BE49-F238E27FC236}">
                <a16:creationId xmlns:a16="http://schemas.microsoft.com/office/drawing/2014/main" id="{E8634291-FFB5-0F66-7A7F-8042C0C087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50AA20-BE50-BDAC-CE36-19EAAE873E13}"/>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1075277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8E3E61-5A32-63C5-BC6F-C8E4CCD77E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19094F-9FDD-529C-0CBB-F8310F6188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F72D3-967E-96FA-8D24-9592B65ECF0A}"/>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5" name="Footer Placeholder 4">
            <a:extLst>
              <a:ext uri="{FF2B5EF4-FFF2-40B4-BE49-F238E27FC236}">
                <a16:creationId xmlns:a16="http://schemas.microsoft.com/office/drawing/2014/main" id="{A48D15FF-6ABD-A357-21D5-5EF840119A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F9F660-C841-EA6B-2209-09538A7FCA7F}"/>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2026297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BA3BF-B27C-EB73-4EF8-B6814EFD96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44A449D-1D6B-D027-1080-A95A8B62E7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390A26-0034-FEED-1F35-5A52685DB876}"/>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5" name="Footer Placeholder 4">
            <a:extLst>
              <a:ext uri="{FF2B5EF4-FFF2-40B4-BE49-F238E27FC236}">
                <a16:creationId xmlns:a16="http://schemas.microsoft.com/office/drawing/2014/main" id="{F9661F5E-0E7E-7A46-E021-2F3C268224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B78E88-659D-38FA-DD27-5876724F14FD}"/>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913143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F6DE-A917-BCC3-0BB6-6736B04832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0319CF-256C-5834-C830-257005E7D9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1B02DB-DC5E-6F9D-C6EC-0917AA381010}"/>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5" name="Footer Placeholder 4">
            <a:extLst>
              <a:ext uri="{FF2B5EF4-FFF2-40B4-BE49-F238E27FC236}">
                <a16:creationId xmlns:a16="http://schemas.microsoft.com/office/drawing/2014/main" id="{06C8A92B-10AD-C3DB-F02E-D29DBD428D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737360-DCFD-9BCC-B552-762515C7DC4E}"/>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1768126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A8FC7-FD64-8F6B-165C-B9CA23F9CE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7733D68-279A-0A80-BC34-EB39646D84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2D7584-BDAC-4AFA-B88B-6F40CA653391}"/>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5" name="Footer Placeholder 4">
            <a:extLst>
              <a:ext uri="{FF2B5EF4-FFF2-40B4-BE49-F238E27FC236}">
                <a16:creationId xmlns:a16="http://schemas.microsoft.com/office/drawing/2014/main" id="{44BC0B52-31B4-698C-C816-1D214170D4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F89E27-C360-DDF5-FC2B-6B75377E4723}"/>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2119560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93A36-924E-5DFC-0618-EF737D9B58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90BA93-706E-818B-CF45-09D9C1F442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617BFB-288B-0C3B-050A-5045410434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236CE67-6066-2AF9-6E31-939D905B8207}"/>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6" name="Footer Placeholder 5">
            <a:extLst>
              <a:ext uri="{FF2B5EF4-FFF2-40B4-BE49-F238E27FC236}">
                <a16:creationId xmlns:a16="http://schemas.microsoft.com/office/drawing/2014/main" id="{097245DC-06FF-971B-2931-C32D63C1A7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3571FC-C495-DA26-DC91-B8F461A247FC}"/>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3892694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86387-ADDF-B8E9-ABBE-CB2884051E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2F646A-864D-8301-AF2A-22EC369BC3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D48070-BAAD-D226-45B5-5C05FB7E71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7AB206-0AFD-279A-2786-273F621A2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E2FE22-451E-2B56-621F-ADF42275A0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B66582-5A9A-CD7F-81A7-F78166403D4F}"/>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8" name="Footer Placeholder 7">
            <a:extLst>
              <a:ext uri="{FF2B5EF4-FFF2-40B4-BE49-F238E27FC236}">
                <a16:creationId xmlns:a16="http://schemas.microsoft.com/office/drawing/2014/main" id="{C3989596-242C-E9FB-8B9E-EE6414F723F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24B51D5-CE64-2CEE-0DD2-A5F1C64354BC}"/>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883921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2A86A-C17A-F15F-1CCD-F13BCCAB7B0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5688CE-3408-7AE7-5AE0-BE825ECD1B03}"/>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4" name="Footer Placeholder 3">
            <a:extLst>
              <a:ext uri="{FF2B5EF4-FFF2-40B4-BE49-F238E27FC236}">
                <a16:creationId xmlns:a16="http://schemas.microsoft.com/office/drawing/2014/main" id="{0E7CA4F1-09F5-8DF7-6007-851559804D6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4C1731-D3DA-498A-8E7E-28BD423AC6A9}"/>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3490861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C678E0-3A66-8CC3-DE24-DF0E61F3B950}"/>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3" name="Footer Placeholder 2">
            <a:extLst>
              <a:ext uri="{FF2B5EF4-FFF2-40B4-BE49-F238E27FC236}">
                <a16:creationId xmlns:a16="http://schemas.microsoft.com/office/drawing/2014/main" id="{C5B85EF4-6BC9-C720-E5B5-EB78AB3070D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CD5C716-691C-5A26-FCC1-D13F638EE51C}"/>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36098090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736B6-B61F-4F1B-1092-177DA46D2B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2A645D8-F977-AE7D-1B67-D50CE779A9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5CA29E-585C-C000-997D-A6DE63DCAB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7EC2E9-D56B-9403-4645-B2E908ECE260}"/>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6" name="Footer Placeholder 5">
            <a:extLst>
              <a:ext uri="{FF2B5EF4-FFF2-40B4-BE49-F238E27FC236}">
                <a16:creationId xmlns:a16="http://schemas.microsoft.com/office/drawing/2014/main" id="{5C50DF83-29D7-0A96-596A-0866584716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958908-C5FC-17B6-B0A3-B4DED5C8AE52}"/>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3927744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52079-B779-E80E-3F01-F51847D476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81137C-2D89-0F0A-15FD-1A4E9761EC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C467D8-2832-8127-B183-7921C5E5953F}"/>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5" name="Footer Placeholder 4">
            <a:extLst>
              <a:ext uri="{FF2B5EF4-FFF2-40B4-BE49-F238E27FC236}">
                <a16:creationId xmlns:a16="http://schemas.microsoft.com/office/drawing/2014/main" id="{84D86C0A-1B3F-68AE-46F1-356DCFB445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7A4755-AD39-6F07-BF77-897ADC617102}"/>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1489157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A01FB-183B-4A78-7C04-7E04309BFF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C3AA2FF-979E-3080-CEDA-43796FC5A9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99044AB-FB4A-979E-27DA-4597869A0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0443FC-29DF-0377-98C7-57742B56B0CC}"/>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6" name="Footer Placeholder 5">
            <a:extLst>
              <a:ext uri="{FF2B5EF4-FFF2-40B4-BE49-F238E27FC236}">
                <a16:creationId xmlns:a16="http://schemas.microsoft.com/office/drawing/2014/main" id="{B0713FAB-C00A-C0F5-52FB-1244847631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D381C7-1E57-8501-1F28-C357E850D1B8}"/>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3212105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5A939-DE57-157B-31CB-61BE71EE564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E0F148-1AB4-C4B8-DF9C-E6F5083960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6BB81F-D0A3-B035-FB71-EDFD90637E9C}"/>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5" name="Footer Placeholder 4">
            <a:extLst>
              <a:ext uri="{FF2B5EF4-FFF2-40B4-BE49-F238E27FC236}">
                <a16:creationId xmlns:a16="http://schemas.microsoft.com/office/drawing/2014/main" id="{6E8BFB93-A1B8-CEB0-2139-17C724D261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A302AF-6A4C-8024-6BD1-22E464705DCB}"/>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3682425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A7C7F-39B2-0899-9963-6F3D4F988B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E0E65F-A1F8-1FB0-6A2C-47699DC848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DC8D67-7547-C946-A603-D7240CDF22CE}"/>
              </a:ext>
            </a:extLst>
          </p:cNvPr>
          <p:cNvSpPr>
            <a:spLocks noGrp="1"/>
          </p:cNvSpPr>
          <p:nvPr>
            <p:ph type="dt" sz="half" idx="10"/>
          </p:nvPr>
        </p:nvSpPr>
        <p:spPr/>
        <p:txBody>
          <a:bodyPr/>
          <a:lstStyle/>
          <a:p>
            <a:fld id="{CF94E3FC-AB22-422C-B536-5960F7A57703}" type="datetimeFigureOut">
              <a:rPr lang="en-GB" smtClean="0"/>
              <a:t>20/07/2023</a:t>
            </a:fld>
            <a:endParaRPr lang="en-GB"/>
          </a:p>
        </p:txBody>
      </p:sp>
      <p:sp>
        <p:nvSpPr>
          <p:cNvPr id="5" name="Footer Placeholder 4">
            <a:extLst>
              <a:ext uri="{FF2B5EF4-FFF2-40B4-BE49-F238E27FC236}">
                <a16:creationId xmlns:a16="http://schemas.microsoft.com/office/drawing/2014/main" id="{86A940F4-136E-933E-618B-DCF04163F9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4D1B05-2659-2271-5088-FF42D4DC329C}"/>
              </a:ext>
            </a:extLst>
          </p:cNvPr>
          <p:cNvSpPr>
            <a:spLocks noGrp="1"/>
          </p:cNvSpPr>
          <p:nvPr>
            <p:ph type="sldNum" sz="quarter" idx="12"/>
          </p:nvPr>
        </p:nvSpPr>
        <p:spPr/>
        <p:txBody>
          <a:bodyPr/>
          <a:lstStyle/>
          <a:p>
            <a:fld id="{0669B139-AF56-4BC9-ACBE-EDB84F169278}" type="slidenum">
              <a:rPr lang="en-GB" smtClean="0"/>
              <a:t>‹#›</a:t>
            </a:fld>
            <a:endParaRPr lang="en-GB"/>
          </a:p>
        </p:txBody>
      </p:sp>
    </p:spTree>
    <p:extLst>
      <p:ext uri="{BB962C8B-B14F-4D97-AF65-F5344CB8AC3E}">
        <p14:creationId xmlns:p14="http://schemas.microsoft.com/office/powerpoint/2010/main" val="41297244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F3707E2-7C59-21B0-1D1D-2D1D6EF41233}"/>
              </a:ext>
            </a:extLst>
          </p:cNvPr>
          <p:cNvSpPr/>
          <p:nvPr userDrawn="1"/>
        </p:nvSpPr>
        <p:spPr>
          <a:xfrm>
            <a:off x="268224" y="329184"/>
            <a:ext cx="11576304" cy="6230112"/>
          </a:xfrm>
          <a:prstGeom prst="roundRect">
            <a:avLst/>
          </a:prstGeom>
          <a:solidFill>
            <a:schemeClr val="bg1">
              <a:alpha val="88000"/>
            </a:schemeClr>
          </a:solidFill>
          <a:ln>
            <a:solidFill>
              <a:srgbClr val="FFBC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23788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669156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5347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5239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BA9E4-2E08-CD27-665F-BF9AF96951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FBF3EA-EDB3-82AD-7575-ABF1793379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120CBD-5541-F361-1DEE-3A8D65815780}"/>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5" name="Footer Placeholder 4">
            <a:extLst>
              <a:ext uri="{FF2B5EF4-FFF2-40B4-BE49-F238E27FC236}">
                <a16:creationId xmlns:a16="http://schemas.microsoft.com/office/drawing/2014/main" id="{63193E39-5B32-878B-43D6-67DB15E4B2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40ADBF-F5D9-6ECC-B692-3D88B18C6A1E}"/>
              </a:ext>
            </a:extLst>
          </p:cNvPr>
          <p:cNvSpPr>
            <a:spLocks noGrp="1"/>
          </p:cNvSpPr>
          <p:nvPr>
            <p:ph type="sldNum" sz="quarter" idx="12"/>
          </p:nvPr>
        </p:nvSpPr>
        <p:spPr/>
        <p:txBody>
          <a:bodyPr/>
          <a:lstStyle/>
          <a:p>
            <a:fld id="{AB1DB258-53B2-410D-8353-2E9105B142E7}" type="slidenum">
              <a:rPr lang="en-US" smtClean="0"/>
              <a:t>‹#›</a:t>
            </a:fld>
            <a:endParaRPr lang="en-US"/>
          </a:p>
        </p:txBody>
      </p:sp>
      <p:pic>
        <p:nvPicPr>
          <p:cNvPr id="7" name="Picture 6">
            <a:extLst>
              <a:ext uri="{FF2B5EF4-FFF2-40B4-BE49-F238E27FC236}">
                <a16:creationId xmlns:a16="http://schemas.microsoft.com/office/drawing/2014/main" id="{31861B3B-F0E2-9AD1-1915-87FF93D626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493" b="9606"/>
          <a:stretch/>
        </p:blipFill>
        <p:spPr>
          <a:xfrm>
            <a:off x="-68826" y="0"/>
            <a:ext cx="12260826" cy="6858000"/>
          </a:xfrm>
          <a:prstGeom prst="rect">
            <a:avLst/>
          </a:prstGeom>
        </p:spPr>
      </p:pic>
      <p:sp>
        <p:nvSpPr>
          <p:cNvPr id="8" name="TextBox 7">
            <a:extLst>
              <a:ext uri="{FF2B5EF4-FFF2-40B4-BE49-F238E27FC236}">
                <a16:creationId xmlns:a16="http://schemas.microsoft.com/office/drawing/2014/main" id="{1C7167DF-53C0-86B9-DDC4-B5CCE65A7A7D}"/>
              </a:ext>
            </a:extLst>
          </p:cNvPr>
          <p:cNvSpPr txBox="1"/>
          <p:nvPr userDrawn="1"/>
        </p:nvSpPr>
        <p:spPr>
          <a:xfrm>
            <a:off x="-32657" y="-15214"/>
            <a:ext cx="107225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B0F0"/>
                </a:solidFill>
                <a:effectLst/>
                <a:uLnTx/>
                <a:uFillTx/>
                <a:latin typeface="Arial" panose="020B0604020202020204" pitchFamily="34" charset="0"/>
                <a:ea typeface="+mn-ea"/>
                <a:cs typeface="Arial" panose="020B0604020202020204" pitchFamily="34" charset="0"/>
              </a:rPr>
              <a:t>Măng</a:t>
            </a:r>
            <a:r>
              <a:rPr kumimoji="0" lang="en-US" sz="12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 non</a:t>
            </a:r>
          </a:p>
        </p:txBody>
      </p:sp>
    </p:spTree>
    <p:extLst>
      <p:ext uri="{BB962C8B-B14F-4D97-AF65-F5344CB8AC3E}">
        <p14:creationId xmlns:p14="http://schemas.microsoft.com/office/powerpoint/2010/main" val="889429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17B2D-D807-49D3-DE03-BFEAA9F335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58C66D-350F-2A94-E57A-7399724BA3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2BC614-E318-9AD7-AC61-23BFD3584B39}"/>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5" name="Footer Placeholder 4">
            <a:extLst>
              <a:ext uri="{FF2B5EF4-FFF2-40B4-BE49-F238E27FC236}">
                <a16:creationId xmlns:a16="http://schemas.microsoft.com/office/drawing/2014/main" id="{61E84E0C-44E3-B81B-439A-FE0830603E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B13713-C44D-28CD-EFC8-303F1E1F457C}"/>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157553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A986B-D08A-470B-BA4F-3A50E1AA46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382DC1-65BA-F1AF-C2C5-B3B9541C76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7D0BEA-EEAB-95B4-DA75-754B421E55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6B4951-B6FA-F047-85C7-EFD04F38C75B}"/>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6" name="Footer Placeholder 5">
            <a:extLst>
              <a:ext uri="{FF2B5EF4-FFF2-40B4-BE49-F238E27FC236}">
                <a16:creationId xmlns:a16="http://schemas.microsoft.com/office/drawing/2014/main" id="{7C6170D7-E3CF-4FA2-AF14-FE74CC1FE1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7897C5-124C-1B4D-13D2-E100DDF7877A}"/>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2458384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3488F-FF69-AE7D-DCF6-52CCD748231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8AC565-A65B-0B19-6407-EA6F7A5746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31BFA2-F86D-DAA7-D83E-4F9B6EC411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4A2064-98BB-A1FE-AD0F-E758FB051C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D41694-B05C-838A-9721-56E0220F92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A2BEE6-1946-7875-33F6-CAD2C77BBC37}"/>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8" name="Footer Placeholder 7">
            <a:extLst>
              <a:ext uri="{FF2B5EF4-FFF2-40B4-BE49-F238E27FC236}">
                <a16:creationId xmlns:a16="http://schemas.microsoft.com/office/drawing/2014/main" id="{40A046C4-3016-A9CF-2B72-BCCB77824B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D6DF83-2E94-6909-C46E-E393E3065258}"/>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2421799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92239-BBA9-14E8-6720-F03883C9A2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C87D1A-63BF-C7DB-BE72-132D76074A57}"/>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4" name="Footer Placeholder 3">
            <a:extLst>
              <a:ext uri="{FF2B5EF4-FFF2-40B4-BE49-F238E27FC236}">
                <a16:creationId xmlns:a16="http://schemas.microsoft.com/office/drawing/2014/main" id="{04A4A171-788B-A06B-AEB9-AEEC812A35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919E4A-F1F0-406C-AE4E-84F58F0244A6}"/>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3278223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4D02E1-E1BF-DCC6-8850-F30AA2FC8BA7}"/>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3" name="Footer Placeholder 2">
            <a:extLst>
              <a:ext uri="{FF2B5EF4-FFF2-40B4-BE49-F238E27FC236}">
                <a16:creationId xmlns:a16="http://schemas.microsoft.com/office/drawing/2014/main" id="{3FB2E4CF-EED3-5434-1008-47AB91B9BD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D8D13B-CBD0-6FDA-727F-7B8F2DFD2AC8}"/>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4243728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B0178-6392-0D15-E6EC-4CF9249E3F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ACBD8C-E1AF-CF20-3ACF-790E99373E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C298A8-57F3-D42E-19FA-634723EA09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E9A538-5161-A8DD-6780-793F57EE6281}"/>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6" name="Footer Placeholder 5">
            <a:extLst>
              <a:ext uri="{FF2B5EF4-FFF2-40B4-BE49-F238E27FC236}">
                <a16:creationId xmlns:a16="http://schemas.microsoft.com/office/drawing/2014/main" id="{AC6120A2-A4A9-2192-66D2-39B98CBEC0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F38B4-9FBB-61D2-AB6A-93EC82242EC2}"/>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1155323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CAD3A-C478-362B-8F20-9ECB3E13AE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12126F-3CEC-3B4F-E706-8BF2FCE1AF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0F994F-F667-66C6-E505-EC103622E6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2032A3-74DA-3142-981F-3988BA729BB5}"/>
              </a:ext>
            </a:extLst>
          </p:cNvPr>
          <p:cNvSpPr>
            <a:spLocks noGrp="1"/>
          </p:cNvSpPr>
          <p:nvPr>
            <p:ph type="dt" sz="half" idx="10"/>
          </p:nvPr>
        </p:nvSpPr>
        <p:spPr/>
        <p:txBody>
          <a:bodyPr/>
          <a:lstStyle/>
          <a:p>
            <a:fld id="{625E9F93-E612-4BE3-919D-686ABB2D960C}" type="datetimeFigureOut">
              <a:rPr lang="en-US" smtClean="0"/>
              <a:t>7/20/2023</a:t>
            </a:fld>
            <a:endParaRPr lang="en-US"/>
          </a:p>
        </p:txBody>
      </p:sp>
      <p:sp>
        <p:nvSpPr>
          <p:cNvPr id="6" name="Footer Placeholder 5">
            <a:extLst>
              <a:ext uri="{FF2B5EF4-FFF2-40B4-BE49-F238E27FC236}">
                <a16:creationId xmlns:a16="http://schemas.microsoft.com/office/drawing/2014/main" id="{BC7AA394-3375-7CC6-F6EA-57646C9CB6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48C347-1541-D3A4-4191-720CF344D322}"/>
              </a:ext>
            </a:extLst>
          </p:cNvPr>
          <p:cNvSpPr>
            <a:spLocks noGrp="1"/>
          </p:cNvSpPr>
          <p:nvPr>
            <p:ph type="sldNum" sz="quarter" idx="12"/>
          </p:nvPr>
        </p:nvSpPr>
        <p:spPr/>
        <p:txBody>
          <a:bodyPr/>
          <a:lstStyle/>
          <a:p>
            <a:fld id="{AB1DB258-53B2-410D-8353-2E9105B142E7}" type="slidenum">
              <a:rPr lang="en-US" smtClean="0"/>
              <a:t>‹#›</a:t>
            </a:fld>
            <a:endParaRPr lang="en-US"/>
          </a:p>
        </p:txBody>
      </p:sp>
    </p:spTree>
    <p:extLst>
      <p:ext uri="{BB962C8B-B14F-4D97-AF65-F5344CB8AC3E}">
        <p14:creationId xmlns:p14="http://schemas.microsoft.com/office/powerpoint/2010/main" val="703628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25.xml"/><Relationship Id="rId7" Type="http://schemas.openxmlformats.org/officeDocument/2006/relationships/image" Target="../media/image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838381-B3C4-AB99-F042-84AFE81334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8AADFD-F011-B6FE-4C1A-A57BD0122F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CDB184-EB86-FA0A-055C-6F132F5418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E9F93-E612-4BE3-919D-686ABB2D960C}" type="datetimeFigureOut">
              <a:rPr lang="en-US" smtClean="0"/>
              <a:t>7/20/2023</a:t>
            </a:fld>
            <a:endParaRPr lang="en-US"/>
          </a:p>
        </p:txBody>
      </p:sp>
      <p:sp>
        <p:nvSpPr>
          <p:cNvPr id="5" name="Footer Placeholder 4">
            <a:extLst>
              <a:ext uri="{FF2B5EF4-FFF2-40B4-BE49-F238E27FC236}">
                <a16:creationId xmlns:a16="http://schemas.microsoft.com/office/drawing/2014/main" id="{DCE85736-70E4-CDA2-2EF5-C9E617E570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6F0DD4-50D3-7704-CB6E-401B5A5888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DB258-53B2-410D-8353-2E9105B142E7}" type="slidenum">
              <a:rPr lang="en-US" smtClean="0"/>
              <a:t>‹#›</a:t>
            </a:fld>
            <a:endParaRPr lang="en-US"/>
          </a:p>
        </p:txBody>
      </p:sp>
      <p:sp>
        <p:nvSpPr>
          <p:cNvPr id="7" name="TextBox 6">
            <a:extLst>
              <a:ext uri="{FF2B5EF4-FFF2-40B4-BE49-F238E27FC236}">
                <a16:creationId xmlns:a16="http://schemas.microsoft.com/office/drawing/2014/main" id="{E5E6F805-01EC-4B43-C7B4-009FC8EEBEAC}"/>
              </a:ext>
            </a:extLst>
          </p:cNvPr>
          <p:cNvSpPr txBox="1"/>
          <p:nvPr userDrawn="1"/>
        </p:nvSpPr>
        <p:spPr>
          <a:xfrm>
            <a:off x="-32657" y="-15214"/>
            <a:ext cx="107225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B0F0"/>
                </a:solidFill>
                <a:effectLst/>
                <a:uLnTx/>
                <a:uFillTx/>
                <a:latin typeface="Arial" panose="020B0604020202020204" pitchFamily="34" charset="0"/>
                <a:ea typeface="+mn-ea"/>
                <a:cs typeface="Arial" panose="020B0604020202020204" pitchFamily="34" charset="0"/>
              </a:rPr>
              <a:t>Măng</a:t>
            </a:r>
            <a:r>
              <a:rPr kumimoji="0" lang="en-US" sz="12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 non</a:t>
            </a:r>
          </a:p>
        </p:txBody>
      </p:sp>
      <p:pic>
        <p:nvPicPr>
          <p:cNvPr id="11" name="Picture 10">
            <a:extLst>
              <a:ext uri="{FF2B5EF4-FFF2-40B4-BE49-F238E27FC236}">
                <a16:creationId xmlns:a16="http://schemas.microsoft.com/office/drawing/2014/main" id="{79BCA8C6-F9A6-765C-B420-4592BFFA707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523172" y="-10077887"/>
            <a:ext cx="1152128" cy="1959214"/>
          </a:xfrm>
          <a:prstGeom prst="rect">
            <a:avLst/>
          </a:prstGeom>
        </p:spPr>
      </p:pic>
      <p:pic>
        <p:nvPicPr>
          <p:cNvPr id="12" name="Picture 11">
            <a:extLst>
              <a:ext uri="{FF2B5EF4-FFF2-40B4-BE49-F238E27FC236}">
                <a16:creationId xmlns:a16="http://schemas.microsoft.com/office/drawing/2014/main" id="{75C53D80-4F4A-85BD-6D3C-41A13ECF6AE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496390" y="-9098280"/>
            <a:ext cx="1152128" cy="1959214"/>
          </a:xfrm>
          <a:prstGeom prst="rect">
            <a:avLst/>
          </a:prstGeom>
        </p:spPr>
      </p:pic>
      <p:pic>
        <p:nvPicPr>
          <p:cNvPr id="13" name="Picture 12">
            <a:extLst>
              <a:ext uri="{FF2B5EF4-FFF2-40B4-BE49-F238E27FC236}">
                <a16:creationId xmlns:a16="http://schemas.microsoft.com/office/drawing/2014/main" id="{3C17015A-8DE7-8513-FD47-623F2037EFE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523172" y="18278002"/>
            <a:ext cx="1152128" cy="1959214"/>
          </a:xfrm>
          <a:prstGeom prst="rect">
            <a:avLst/>
          </a:prstGeom>
        </p:spPr>
      </p:pic>
      <p:pic>
        <p:nvPicPr>
          <p:cNvPr id="14" name="Picture 13">
            <a:extLst>
              <a:ext uri="{FF2B5EF4-FFF2-40B4-BE49-F238E27FC236}">
                <a16:creationId xmlns:a16="http://schemas.microsoft.com/office/drawing/2014/main" id="{7F18E165-4F28-07BA-79C4-F688DE1EC6A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988508" y="19257609"/>
            <a:ext cx="1152128" cy="1959214"/>
          </a:xfrm>
          <a:prstGeom prst="rect">
            <a:avLst/>
          </a:prstGeom>
        </p:spPr>
      </p:pic>
    </p:spTree>
    <p:extLst>
      <p:ext uri="{BB962C8B-B14F-4D97-AF65-F5344CB8AC3E}">
        <p14:creationId xmlns:p14="http://schemas.microsoft.com/office/powerpoint/2010/main" val="2708761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E3A31F-B4C9-1941-652B-0690F44161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859A542-8E52-22FD-F798-CB5CDF2208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EFA7F-81AA-B497-3F9A-5CA2955FF0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4E3FC-AB22-422C-B536-5960F7A57703}" type="datetimeFigureOut">
              <a:rPr lang="en-GB" smtClean="0"/>
              <a:t>20/07/2023</a:t>
            </a:fld>
            <a:endParaRPr lang="en-GB"/>
          </a:p>
        </p:txBody>
      </p:sp>
      <p:sp>
        <p:nvSpPr>
          <p:cNvPr id="5" name="Footer Placeholder 4">
            <a:extLst>
              <a:ext uri="{FF2B5EF4-FFF2-40B4-BE49-F238E27FC236}">
                <a16:creationId xmlns:a16="http://schemas.microsoft.com/office/drawing/2014/main" id="{1F7E7C5F-7142-2441-BCA6-70BEE4998C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6476458-0B32-4C4C-7671-C95E5EA486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9B139-AF56-4BC9-ACBE-EDB84F169278}" type="slidenum">
              <a:rPr lang="en-GB" smtClean="0"/>
              <a:t>‹#›</a:t>
            </a:fld>
            <a:endParaRPr lang="en-GB"/>
          </a:p>
        </p:txBody>
      </p:sp>
    </p:spTree>
    <p:extLst>
      <p:ext uri="{BB962C8B-B14F-4D97-AF65-F5344CB8AC3E}">
        <p14:creationId xmlns:p14="http://schemas.microsoft.com/office/powerpoint/2010/main" val="172591027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F880C3-5A87-DBA8-A082-9A0AD89968B2}"/>
              </a:ext>
            </a:extLst>
          </p:cNvPr>
          <p:cNvSpPr txBox="1"/>
          <p:nvPr userDrawn="1"/>
        </p:nvSpPr>
        <p:spPr>
          <a:xfrm>
            <a:off x="-32657" y="-15214"/>
            <a:ext cx="107225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9FF1FF"/>
                </a:solidFill>
                <a:effectLst/>
                <a:uLnTx/>
                <a:uFillTx/>
                <a:latin typeface="Arial" panose="020B0604020202020204" pitchFamily="34" charset="0"/>
                <a:ea typeface="+mn-ea"/>
                <a:cs typeface="Arial" panose="020B0604020202020204" pitchFamily="34" charset="0"/>
              </a:rPr>
              <a:t>Măng</a:t>
            </a:r>
            <a:r>
              <a:rPr kumimoji="0" lang="en-US" sz="1200" b="1" i="0" u="none" strike="noStrike" kern="1200" cap="none" spc="0" normalizeH="0" baseline="0" noProof="0" dirty="0">
                <a:ln>
                  <a:noFill/>
                </a:ln>
                <a:solidFill>
                  <a:srgbClr val="9FF1FF"/>
                </a:solidFill>
                <a:effectLst/>
                <a:uLnTx/>
                <a:uFillTx/>
                <a:latin typeface="Arial" panose="020B0604020202020204" pitchFamily="34" charset="0"/>
                <a:ea typeface="+mn-ea"/>
                <a:cs typeface="Arial" panose="020B0604020202020204" pitchFamily="34" charset="0"/>
              </a:rPr>
              <a:t> non</a:t>
            </a:r>
          </a:p>
        </p:txBody>
      </p:sp>
      <p:pic>
        <p:nvPicPr>
          <p:cNvPr id="3" name="Picture 2">
            <a:extLst>
              <a:ext uri="{FF2B5EF4-FFF2-40B4-BE49-F238E27FC236}">
                <a16:creationId xmlns:a16="http://schemas.microsoft.com/office/drawing/2014/main" id="{46678DC5-4A68-6EF0-2712-4E31C1417E9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946030" y="7760269"/>
            <a:ext cx="1152128" cy="1959214"/>
          </a:xfrm>
          <a:prstGeom prst="rect">
            <a:avLst/>
          </a:prstGeom>
        </p:spPr>
      </p:pic>
      <p:sp>
        <p:nvSpPr>
          <p:cNvPr id="4" name="TextBox 3">
            <a:extLst>
              <a:ext uri="{FF2B5EF4-FFF2-40B4-BE49-F238E27FC236}">
                <a16:creationId xmlns:a16="http://schemas.microsoft.com/office/drawing/2014/main" id="{79D6A9D9-3B0D-0C19-ECE5-D19EBD950622}"/>
              </a:ext>
            </a:extLst>
          </p:cNvPr>
          <p:cNvSpPr txBox="1"/>
          <p:nvPr userDrawn="1"/>
        </p:nvSpPr>
        <p:spPr>
          <a:xfrm>
            <a:off x="2865660" y="8795518"/>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8"/>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5" name="Title 1">
            <a:extLst>
              <a:ext uri="{FF2B5EF4-FFF2-40B4-BE49-F238E27FC236}">
                <a16:creationId xmlns:a16="http://schemas.microsoft.com/office/drawing/2014/main" id="{0026AF6D-F620-2453-DBA4-7D658BACE37D}"/>
              </a:ext>
            </a:extLst>
          </p:cNvPr>
          <p:cNvSpPr txBox="1">
            <a:spLocks/>
          </p:cNvSpPr>
          <p:nvPr userDrawn="1"/>
        </p:nvSpPr>
        <p:spPr>
          <a:xfrm>
            <a:off x="1429952" y="9395796"/>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6" name="Picture 5">
            <a:extLst>
              <a:ext uri="{FF2B5EF4-FFF2-40B4-BE49-F238E27FC236}">
                <a16:creationId xmlns:a16="http://schemas.microsoft.com/office/drawing/2014/main" id="{D898AF0E-9BB2-69E2-2656-CDE7C4D0E87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2523172" y="-9992827"/>
            <a:ext cx="1152128" cy="1959214"/>
          </a:xfrm>
          <a:prstGeom prst="rect">
            <a:avLst/>
          </a:prstGeom>
        </p:spPr>
      </p:pic>
      <p:pic>
        <p:nvPicPr>
          <p:cNvPr id="7" name="Picture 6">
            <a:extLst>
              <a:ext uri="{FF2B5EF4-FFF2-40B4-BE49-F238E27FC236}">
                <a16:creationId xmlns:a16="http://schemas.microsoft.com/office/drawing/2014/main" id="{F041F9E9-9762-FDD6-4328-FEDF6900F11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1496390" y="-9013220"/>
            <a:ext cx="1152128" cy="1959214"/>
          </a:xfrm>
          <a:prstGeom prst="rect">
            <a:avLst/>
          </a:prstGeom>
        </p:spPr>
      </p:pic>
      <p:pic>
        <p:nvPicPr>
          <p:cNvPr id="8" name="Picture 7">
            <a:extLst>
              <a:ext uri="{FF2B5EF4-FFF2-40B4-BE49-F238E27FC236}">
                <a16:creationId xmlns:a16="http://schemas.microsoft.com/office/drawing/2014/main" id="{4CEEC840-2248-2091-93E0-FE92B9F6FDC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2523172" y="18363062"/>
            <a:ext cx="1152128" cy="1959214"/>
          </a:xfrm>
          <a:prstGeom prst="rect">
            <a:avLst/>
          </a:prstGeom>
        </p:spPr>
      </p:pic>
      <p:pic>
        <p:nvPicPr>
          <p:cNvPr id="9" name="Picture 8">
            <a:extLst>
              <a:ext uri="{FF2B5EF4-FFF2-40B4-BE49-F238E27FC236}">
                <a16:creationId xmlns:a16="http://schemas.microsoft.com/office/drawing/2014/main" id="{A9CADE27-54FE-94F2-94F9-B5C759F445C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1988508" y="19342669"/>
            <a:ext cx="1152128" cy="1959214"/>
          </a:xfrm>
          <a:prstGeom prst="rect">
            <a:avLst/>
          </a:prstGeom>
        </p:spPr>
      </p:pic>
    </p:spTree>
    <p:extLst>
      <p:ext uri="{BB962C8B-B14F-4D97-AF65-F5344CB8AC3E}">
        <p14:creationId xmlns:p14="http://schemas.microsoft.com/office/powerpoint/2010/main" val="752850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1223A7A-CA68-0593-813E-24A42152A2E4}"/>
              </a:ext>
            </a:extLst>
          </p:cNvPr>
          <p:cNvGrpSpPr/>
          <p:nvPr/>
        </p:nvGrpSpPr>
        <p:grpSpPr>
          <a:xfrm>
            <a:off x="987552" y="1200195"/>
            <a:ext cx="10387584" cy="1664004"/>
            <a:chOff x="1349991" y="1571601"/>
            <a:chExt cx="8455906" cy="40623854"/>
          </a:xfrm>
        </p:grpSpPr>
        <p:sp>
          <p:nvSpPr>
            <p:cNvPr id="7" name="TextBox 6">
              <a:extLst>
                <a:ext uri="{FF2B5EF4-FFF2-40B4-BE49-F238E27FC236}">
                  <a16:creationId xmlns:a16="http://schemas.microsoft.com/office/drawing/2014/main" id="{913FFB4A-CD29-A6A8-E7F6-FF1BB6A718C9}"/>
                </a:ext>
              </a:extLst>
            </p:cNvPr>
            <p:cNvSpPr txBox="1"/>
            <p:nvPr/>
          </p:nvSpPr>
          <p:spPr>
            <a:xfrm>
              <a:off x="1349991" y="1971833"/>
              <a:ext cx="8329531" cy="39823390"/>
            </a:xfrm>
            <a:prstGeom prst="rect">
              <a:avLst/>
            </a:prstGeom>
            <a:noFill/>
          </p:spPr>
          <p:txBody>
            <a:bodyPr wrap="square" rtlCol="0">
              <a:spAutoFit/>
            </a:bodyPr>
            <a:lstStyle/>
            <a:p>
              <a:pPr algn="ctr"/>
              <a:r>
                <a:rPr lang="en-US" sz="10000" b="1" dirty="0" err="1">
                  <a:ln w="203200">
                    <a:solidFill>
                      <a:srgbClr val="FFE12F"/>
                    </a:solidFill>
                  </a:ln>
                  <a:solidFill>
                    <a:srgbClr val="61ADFB"/>
                  </a:solidFill>
                  <a:latin typeface="SVN-Dancing Script" panose="02040603050506020204" pitchFamily="18" charset="0"/>
                </a:rPr>
                <a:t>Những</a:t>
              </a:r>
              <a:r>
                <a:rPr lang="en-US" sz="10000" b="1" dirty="0">
                  <a:ln w="203200">
                    <a:solidFill>
                      <a:srgbClr val="FFE12F"/>
                    </a:solidFill>
                  </a:ln>
                  <a:solidFill>
                    <a:srgbClr val="61ADFB"/>
                  </a:solidFill>
                  <a:latin typeface="SVN-Dancing Script" panose="02040603050506020204" pitchFamily="18" charset="0"/>
                </a:rPr>
                <a:t> </a:t>
              </a:r>
              <a:r>
                <a:rPr lang="en-US" sz="10000" b="1" dirty="0" err="1">
                  <a:ln w="203200">
                    <a:solidFill>
                      <a:srgbClr val="FFE12F"/>
                    </a:solidFill>
                  </a:ln>
                  <a:solidFill>
                    <a:srgbClr val="61ADFB"/>
                  </a:solidFill>
                  <a:latin typeface="SVN-Dancing Script" panose="02040603050506020204" pitchFamily="18" charset="0"/>
                </a:rPr>
                <a:t>hạt</a:t>
              </a:r>
              <a:r>
                <a:rPr lang="en-US" sz="10000" b="1" dirty="0">
                  <a:ln w="203200">
                    <a:solidFill>
                      <a:srgbClr val="FFE12F"/>
                    </a:solidFill>
                  </a:ln>
                  <a:solidFill>
                    <a:srgbClr val="61ADFB"/>
                  </a:solidFill>
                  <a:latin typeface="SVN-Dancing Script" panose="02040603050506020204" pitchFamily="18" charset="0"/>
                </a:rPr>
                <a:t> </a:t>
              </a:r>
              <a:r>
                <a:rPr lang="en-US" sz="10000" b="1" dirty="0" err="1">
                  <a:ln w="203200">
                    <a:solidFill>
                      <a:srgbClr val="FFE12F"/>
                    </a:solidFill>
                  </a:ln>
                  <a:solidFill>
                    <a:srgbClr val="61ADFB"/>
                  </a:solidFill>
                  <a:latin typeface="SVN-Dancing Script" panose="02040603050506020204" pitchFamily="18" charset="0"/>
                </a:rPr>
                <a:t>thóc</a:t>
              </a:r>
              <a:r>
                <a:rPr lang="en-US" sz="10000" b="1" dirty="0">
                  <a:ln w="203200">
                    <a:solidFill>
                      <a:srgbClr val="FFE12F"/>
                    </a:solidFill>
                  </a:ln>
                  <a:solidFill>
                    <a:srgbClr val="61ADFB"/>
                  </a:solidFill>
                  <a:latin typeface="SVN-Dancing Script" panose="02040603050506020204" pitchFamily="18" charset="0"/>
                </a:rPr>
                <a:t> </a:t>
              </a:r>
              <a:r>
                <a:rPr lang="en-US" sz="10000" b="1" dirty="0" err="1">
                  <a:ln w="203200">
                    <a:solidFill>
                      <a:srgbClr val="FFE12F"/>
                    </a:solidFill>
                  </a:ln>
                  <a:solidFill>
                    <a:srgbClr val="61ADFB"/>
                  </a:solidFill>
                  <a:latin typeface="SVN-Dancing Script" panose="02040603050506020204" pitchFamily="18" charset="0"/>
                </a:rPr>
                <a:t>giống</a:t>
              </a:r>
              <a:endParaRPr lang="vi-VN" sz="10000" b="1" dirty="0">
                <a:ln w="203200">
                  <a:solidFill>
                    <a:srgbClr val="FFE12F"/>
                  </a:solidFill>
                </a:ln>
                <a:solidFill>
                  <a:srgbClr val="61ADFB"/>
                </a:solidFill>
              </a:endParaRPr>
            </a:p>
          </p:txBody>
        </p:sp>
        <p:sp>
          <p:nvSpPr>
            <p:cNvPr id="8" name="TextBox 7">
              <a:extLst>
                <a:ext uri="{FF2B5EF4-FFF2-40B4-BE49-F238E27FC236}">
                  <a16:creationId xmlns:a16="http://schemas.microsoft.com/office/drawing/2014/main" id="{F2649545-BD4A-4878-4016-0AD55E74C74C}"/>
                </a:ext>
              </a:extLst>
            </p:cNvPr>
            <p:cNvSpPr txBox="1"/>
            <p:nvPr/>
          </p:nvSpPr>
          <p:spPr>
            <a:xfrm>
              <a:off x="1385440" y="2372065"/>
              <a:ext cx="8329532" cy="39823390"/>
            </a:xfrm>
            <a:prstGeom prst="rect">
              <a:avLst/>
            </a:prstGeom>
            <a:noFill/>
          </p:spPr>
          <p:txBody>
            <a:bodyPr wrap="square" rtlCol="0">
              <a:spAutoFit/>
            </a:bodyPr>
            <a:lstStyle/>
            <a:p>
              <a:pPr algn="ct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Những</a:t>
              </a:r>
              <a:r>
                <a:rPr lang="en-US" sz="10000" b="1" dirty="0">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hạt</a:t>
              </a:r>
              <a:r>
                <a:rPr lang="en-US" sz="10000" b="1" dirty="0">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thóc</a:t>
              </a:r>
              <a:r>
                <a:rPr lang="en-US" sz="10000" b="1" dirty="0">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giống</a:t>
              </a:r>
              <a:endParaRPr lang="vi-VN" sz="10000" b="1" dirty="0">
                <a:ln w="203200">
                  <a:noFill/>
                </a:ln>
                <a:solidFill>
                  <a:srgbClr val="00CFF2"/>
                </a:solidFill>
                <a:effectLst>
                  <a:outerShdw blurRad="50800" dist="38100" algn="l" rotWithShape="0">
                    <a:prstClr val="black">
                      <a:alpha val="40000"/>
                    </a:prstClr>
                  </a:outerShdw>
                </a:effectLst>
              </a:endParaRPr>
            </a:p>
          </p:txBody>
        </p:sp>
        <p:sp>
          <p:nvSpPr>
            <p:cNvPr id="9" name="TextBox 8">
              <a:extLst>
                <a:ext uri="{FF2B5EF4-FFF2-40B4-BE49-F238E27FC236}">
                  <a16:creationId xmlns:a16="http://schemas.microsoft.com/office/drawing/2014/main" id="{24E48F36-A70E-152F-E096-ADB520A4E3DF}"/>
                </a:ext>
              </a:extLst>
            </p:cNvPr>
            <p:cNvSpPr txBox="1"/>
            <p:nvPr/>
          </p:nvSpPr>
          <p:spPr>
            <a:xfrm>
              <a:off x="1476366" y="1571601"/>
              <a:ext cx="8329531" cy="39823388"/>
            </a:xfrm>
            <a:prstGeom prst="rect">
              <a:avLst/>
            </a:prstGeom>
            <a:noFill/>
          </p:spPr>
          <p:txBody>
            <a:bodyPr wrap="square" rtlCol="0">
              <a:spAutoFit/>
            </a:bodyPr>
            <a:lstStyle/>
            <a:p>
              <a:pPr algn="ct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Những</a:t>
              </a:r>
              <a:r>
                <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hạt</a:t>
              </a:r>
              <a:r>
                <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thóc</a:t>
              </a:r>
              <a:r>
                <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giống</a:t>
              </a:r>
              <a:endPar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endParaRPr>
            </a:p>
          </p:txBody>
        </p:sp>
      </p:grpSp>
      <p:grpSp>
        <p:nvGrpSpPr>
          <p:cNvPr id="10" name="Group 9">
            <a:extLst>
              <a:ext uri="{FF2B5EF4-FFF2-40B4-BE49-F238E27FC236}">
                <a16:creationId xmlns:a16="http://schemas.microsoft.com/office/drawing/2014/main" id="{4FE0EEA3-782B-442D-4764-6325A3A82EE2}"/>
              </a:ext>
            </a:extLst>
          </p:cNvPr>
          <p:cNvGrpSpPr/>
          <p:nvPr/>
        </p:nvGrpSpPr>
        <p:grpSpPr>
          <a:xfrm>
            <a:off x="3093420" y="444829"/>
            <a:ext cx="5892048" cy="970345"/>
            <a:chOff x="1349990" y="1824088"/>
            <a:chExt cx="7163052" cy="3049402"/>
          </a:xfrm>
        </p:grpSpPr>
        <p:sp>
          <p:nvSpPr>
            <p:cNvPr id="11" name="TextBox 10">
              <a:extLst>
                <a:ext uri="{FF2B5EF4-FFF2-40B4-BE49-F238E27FC236}">
                  <a16:creationId xmlns:a16="http://schemas.microsoft.com/office/drawing/2014/main" id="{997E2A77-90F7-ACD6-68F8-5C36DD296667}"/>
                </a:ext>
              </a:extLst>
            </p:cNvPr>
            <p:cNvSpPr txBox="1"/>
            <p:nvPr/>
          </p:nvSpPr>
          <p:spPr>
            <a:xfrm>
              <a:off x="1349990" y="1971837"/>
              <a:ext cx="7163052" cy="2901653"/>
            </a:xfrm>
            <a:prstGeom prst="rect">
              <a:avLst/>
            </a:prstGeom>
            <a:noFill/>
          </p:spPr>
          <p:txBody>
            <a:bodyPr wrap="square" rtlCol="0">
              <a:spAutoFit/>
            </a:bodyPr>
            <a:lstStyle/>
            <a:p>
              <a:pPr algn="ctr"/>
              <a:r>
                <a:rPr lang="en-US" sz="5400" dirty="0">
                  <a:ln w="203200">
                    <a:solidFill>
                      <a:srgbClr val="FFE12F"/>
                    </a:solidFill>
                  </a:ln>
                  <a:solidFill>
                    <a:srgbClr val="FFE12F"/>
                  </a:solidFill>
                  <a:latin typeface="SVN-Helvetica Neue Heavy" panose="02040603050506020204" pitchFamily="18" charset="0"/>
                </a:rPr>
                <a:t>TẬP ĐỌC 4</a:t>
              </a:r>
              <a:endParaRPr lang="vi-VN" sz="5400" dirty="0">
                <a:ln w="203200">
                  <a:solidFill>
                    <a:srgbClr val="FFE12F"/>
                  </a:solidFill>
                </a:ln>
                <a:solidFill>
                  <a:srgbClr val="FFE12F"/>
                </a:solidFill>
              </a:endParaRPr>
            </a:p>
          </p:txBody>
        </p:sp>
        <p:sp>
          <p:nvSpPr>
            <p:cNvPr id="12" name="TextBox 11">
              <a:extLst>
                <a:ext uri="{FF2B5EF4-FFF2-40B4-BE49-F238E27FC236}">
                  <a16:creationId xmlns:a16="http://schemas.microsoft.com/office/drawing/2014/main" id="{67BC60C2-D360-FB04-7C91-4F3787941236}"/>
                </a:ext>
              </a:extLst>
            </p:cNvPr>
            <p:cNvSpPr txBox="1"/>
            <p:nvPr/>
          </p:nvSpPr>
          <p:spPr>
            <a:xfrm>
              <a:off x="1730688" y="1955599"/>
              <a:ext cx="6401654" cy="2901652"/>
            </a:xfrm>
            <a:prstGeom prst="rect">
              <a:avLst/>
            </a:prstGeom>
            <a:noFill/>
          </p:spPr>
          <p:txBody>
            <a:bodyPr wrap="square" rtlCol="0">
              <a:spAutoFit/>
            </a:bodyPr>
            <a:lstStyle/>
            <a:p>
              <a:pPr algn="ctr"/>
              <a:r>
                <a:rPr lang="en-US" sz="5400" dirty="0">
                  <a:ln w="203200">
                    <a:noFill/>
                  </a:ln>
                  <a:solidFill>
                    <a:srgbClr val="00CFF2"/>
                  </a:solidFill>
                  <a:effectLst>
                    <a:outerShdw blurRad="50800" dist="38100" algn="l" rotWithShape="0">
                      <a:prstClr val="black">
                        <a:alpha val="40000"/>
                      </a:prstClr>
                    </a:outerShdw>
                  </a:effectLst>
                  <a:latin typeface="SVN-Helvetica Neue Heavy" panose="02040603050506020204" pitchFamily="18" charset="0"/>
                </a:rPr>
                <a:t>TẬP ĐỌC 4</a:t>
              </a:r>
              <a:endParaRPr lang="vi-VN" sz="5400" dirty="0">
                <a:ln w="203200">
                  <a:noFill/>
                </a:ln>
                <a:solidFill>
                  <a:srgbClr val="00CFF2"/>
                </a:solidFill>
                <a:effectLst>
                  <a:outerShdw blurRad="50800" dist="38100" algn="l" rotWithShape="0">
                    <a:prstClr val="black">
                      <a:alpha val="40000"/>
                    </a:prstClr>
                  </a:outerShdw>
                </a:effectLst>
              </a:endParaRPr>
            </a:p>
          </p:txBody>
        </p:sp>
        <p:sp>
          <p:nvSpPr>
            <p:cNvPr id="13" name="TextBox 12">
              <a:extLst>
                <a:ext uri="{FF2B5EF4-FFF2-40B4-BE49-F238E27FC236}">
                  <a16:creationId xmlns:a16="http://schemas.microsoft.com/office/drawing/2014/main" id="{8AC7C001-1DB4-E94B-0FFA-E544A22C454E}"/>
                </a:ext>
              </a:extLst>
            </p:cNvPr>
            <p:cNvSpPr txBox="1"/>
            <p:nvPr/>
          </p:nvSpPr>
          <p:spPr>
            <a:xfrm>
              <a:off x="1783317" y="1824088"/>
              <a:ext cx="6516181" cy="2901654"/>
            </a:xfrm>
            <a:prstGeom prst="rect">
              <a:avLst/>
            </a:prstGeom>
            <a:noFill/>
          </p:spPr>
          <p:txBody>
            <a:bodyPr wrap="square" rtlCol="0">
              <a:spAutoFit/>
            </a:bodyPr>
            <a:lstStyle/>
            <a:p>
              <a:pPr algn="ctr"/>
              <a:r>
                <a:rPr lang="en-US" sz="5400" dirty="0">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TẬP ĐỌC 4</a:t>
              </a:r>
            </a:p>
          </p:txBody>
        </p:sp>
      </p:grpSp>
      <p:grpSp>
        <p:nvGrpSpPr>
          <p:cNvPr id="14" name="Group 13">
            <a:extLst>
              <a:ext uri="{FF2B5EF4-FFF2-40B4-BE49-F238E27FC236}">
                <a16:creationId xmlns:a16="http://schemas.microsoft.com/office/drawing/2014/main" id="{6029368F-4945-46AA-B0F4-16F9B92740BE}"/>
              </a:ext>
            </a:extLst>
          </p:cNvPr>
          <p:cNvGrpSpPr/>
          <p:nvPr/>
        </p:nvGrpSpPr>
        <p:grpSpPr>
          <a:xfrm>
            <a:off x="6476700" y="2896987"/>
            <a:ext cx="5715300" cy="532013"/>
            <a:chOff x="1349990" y="1944204"/>
            <a:chExt cx="7163052" cy="1671901"/>
          </a:xfrm>
        </p:grpSpPr>
        <p:sp>
          <p:nvSpPr>
            <p:cNvPr id="15" name="TextBox 14">
              <a:extLst>
                <a:ext uri="{FF2B5EF4-FFF2-40B4-BE49-F238E27FC236}">
                  <a16:creationId xmlns:a16="http://schemas.microsoft.com/office/drawing/2014/main" id="{E35E9375-6272-74AD-6E20-D438D27EA14C}"/>
                </a:ext>
              </a:extLst>
            </p:cNvPr>
            <p:cNvSpPr txBox="1"/>
            <p:nvPr/>
          </p:nvSpPr>
          <p:spPr>
            <a:xfrm>
              <a:off x="1349990" y="1971837"/>
              <a:ext cx="7163052" cy="1644268"/>
            </a:xfrm>
            <a:prstGeom prst="rect">
              <a:avLst/>
            </a:prstGeom>
            <a:noFill/>
          </p:spPr>
          <p:txBody>
            <a:bodyPr wrap="square" rtlCol="0">
              <a:spAutoFit/>
            </a:bodyPr>
            <a:lstStyle/>
            <a:p>
              <a:pPr algn="ctr"/>
              <a:r>
                <a:rPr lang="en-US" sz="2800" dirty="0" err="1">
                  <a:ln w="114300">
                    <a:solidFill>
                      <a:srgbClr val="FFE12F"/>
                    </a:solidFill>
                  </a:ln>
                  <a:solidFill>
                    <a:srgbClr val="FFE12F"/>
                  </a:solidFill>
                  <a:latin typeface="SVN-Helvetica Neue Heavy" panose="02040603050506020204" pitchFamily="18" charset="0"/>
                </a:rPr>
                <a:t>Truyện</a:t>
              </a:r>
              <a:r>
                <a:rPr lang="en-US" sz="2800" dirty="0">
                  <a:ln w="114300">
                    <a:solidFill>
                      <a:srgbClr val="FFE12F"/>
                    </a:solidFill>
                  </a:ln>
                  <a:solidFill>
                    <a:srgbClr val="FFE12F"/>
                  </a:solidFill>
                  <a:latin typeface="SVN-Helvetica Neue Heavy" panose="02040603050506020204" pitchFamily="18" charset="0"/>
                </a:rPr>
                <a:t> </a:t>
              </a:r>
              <a:r>
                <a:rPr lang="en-US" sz="2800" dirty="0" err="1">
                  <a:ln w="114300">
                    <a:solidFill>
                      <a:srgbClr val="FFE12F"/>
                    </a:solidFill>
                  </a:ln>
                  <a:solidFill>
                    <a:srgbClr val="FFE12F"/>
                  </a:solidFill>
                  <a:latin typeface="SVN-Helvetica Neue Heavy" panose="02040603050506020204" pitchFamily="18" charset="0"/>
                </a:rPr>
                <a:t>Dân</a:t>
              </a:r>
              <a:r>
                <a:rPr lang="en-US" sz="2800" dirty="0">
                  <a:ln w="114300">
                    <a:solidFill>
                      <a:srgbClr val="FFE12F"/>
                    </a:solidFill>
                  </a:ln>
                  <a:solidFill>
                    <a:srgbClr val="FFE12F"/>
                  </a:solidFill>
                  <a:latin typeface="SVN-Helvetica Neue Heavy" panose="02040603050506020204" pitchFamily="18" charset="0"/>
                </a:rPr>
                <a:t> </a:t>
              </a:r>
              <a:r>
                <a:rPr lang="en-US" sz="2800" dirty="0" err="1">
                  <a:ln w="114300">
                    <a:solidFill>
                      <a:srgbClr val="FFE12F"/>
                    </a:solidFill>
                  </a:ln>
                  <a:solidFill>
                    <a:srgbClr val="FFE12F"/>
                  </a:solidFill>
                  <a:latin typeface="SVN-Helvetica Neue Heavy" panose="02040603050506020204" pitchFamily="18" charset="0"/>
                </a:rPr>
                <a:t>gian</a:t>
              </a:r>
              <a:r>
                <a:rPr lang="en-US" sz="2800" dirty="0">
                  <a:ln w="114300">
                    <a:solidFill>
                      <a:srgbClr val="FFE12F"/>
                    </a:solidFill>
                  </a:ln>
                  <a:solidFill>
                    <a:srgbClr val="FFE12F"/>
                  </a:solidFill>
                  <a:latin typeface="SVN-Helvetica Neue Heavy" panose="02040603050506020204" pitchFamily="18" charset="0"/>
                </a:rPr>
                <a:t> Khmer</a:t>
              </a:r>
              <a:endParaRPr lang="vi-VN" sz="2800" dirty="0">
                <a:ln w="114300">
                  <a:solidFill>
                    <a:srgbClr val="FFE12F"/>
                  </a:solidFill>
                </a:ln>
                <a:solidFill>
                  <a:srgbClr val="FFE12F"/>
                </a:solidFill>
              </a:endParaRPr>
            </a:p>
          </p:txBody>
        </p:sp>
        <p:sp>
          <p:nvSpPr>
            <p:cNvPr id="17" name="TextBox 16">
              <a:extLst>
                <a:ext uri="{FF2B5EF4-FFF2-40B4-BE49-F238E27FC236}">
                  <a16:creationId xmlns:a16="http://schemas.microsoft.com/office/drawing/2014/main" id="{77E197F3-6950-D78B-78B0-515CCE52EC11}"/>
                </a:ext>
              </a:extLst>
            </p:cNvPr>
            <p:cNvSpPr txBox="1"/>
            <p:nvPr/>
          </p:nvSpPr>
          <p:spPr>
            <a:xfrm>
              <a:off x="1673425" y="1944204"/>
              <a:ext cx="6516182" cy="1644268"/>
            </a:xfrm>
            <a:prstGeom prst="rect">
              <a:avLst/>
            </a:prstGeom>
            <a:noFill/>
          </p:spPr>
          <p:txBody>
            <a:bodyPr wrap="square" rtlCol="0">
              <a:spAutoFit/>
            </a:bodyPr>
            <a:lstStyle/>
            <a:p>
              <a:pPr algn="ctr"/>
              <a:r>
                <a:rPr lang="en-US" sz="2800" dirty="0" err="1">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Truyện</a:t>
              </a:r>
              <a:r>
                <a:rPr lang="en-US" sz="2800" dirty="0">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 </a:t>
              </a:r>
              <a:r>
                <a:rPr lang="en-US" sz="2800" dirty="0" err="1">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Dân</a:t>
              </a:r>
              <a:r>
                <a:rPr lang="en-US" sz="2800" dirty="0">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 </a:t>
              </a:r>
              <a:r>
                <a:rPr lang="en-US" sz="2800" dirty="0" err="1">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gian</a:t>
              </a:r>
              <a:r>
                <a:rPr lang="en-US" sz="2800" dirty="0">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 Khmer</a:t>
              </a:r>
            </a:p>
          </p:txBody>
        </p:sp>
      </p:grpSp>
    </p:spTree>
    <p:extLst>
      <p:ext uri="{BB962C8B-B14F-4D97-AF65-F5344CB8AC3E}">
        <p14:creationId xmlns:p14="http://schemas.microsoft.com/office/powerpoint/2010/main" val="233129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2E0E5057-3729-0F08-2C3F-6DEE57FF77A4}"/>
              </a:ext>
            </a:extLst>
          </p:cNvPr>
          <p:cNvSpPr/>
          <p:nvPr/>
        </p:nvSpPr>
        <p:spPr>
          <a:xfrm>
            <a:off x="3944095" y="884253"/>
            <a:ext cx="1703079"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82EDB658-016D-BDBB-9D7F-46C6DE36459B}"/>
              </a:ext>
            </a:extLst>
          </p:cNvPr>
          <p:cNvCxnSpPr>
            <a:cxnSpLocks/>
          </p:cNvCxnSpPr>
          <p:nvPr/>
        </p:nvCxnSpPr>
        <p:spPr>
          <a:xfrm>
            <a:off x="4112638" y="1406768"/>
            <a:ext cx="14441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A32D106F-CAFD-7BFA-11A8-2CE77BCC25D0}"/>
              </a:ext>
            </a:extLst>
          </p:cNvPr>
          <p:cNvGrpSpPr/>
          <p:nvPr/>
        </p:nvGrpSpPr>
        <p:grpSpPr>
          <a:xfrm>
            <a:off x="9244482" y="5267093"/>
            <a:ext cx="2349639" cy="1094991"/>
            <a:chOff x="9093757" y="5267289"/>
            <a:chExt cx="2349639" cy="1094991"/>
          </a:xfrm>
        </p:grpSpPr>
        <p:cxnSp>
          <p:nvCxnSpPr>
            <p:cNvPr id="23" name="Straight Connector 22">
              <a:extLst>
                <a:ext uri="{FF2B5EF4-FFF2-40B4-BE49-F238E27FC236}">
                  <a16:creationId xmlns:a16="http://schemas.microsoft.com/office/drawing/2014/main" id="{B163F931-C781-691F-39F7-7F00607275F6}"/>
                </a:ext>
              </a:extLst>
            </p:cNvPr>
            <p:cNvCxnSpPr>
              <a:cxnSpLocks/>
            </p:cNvCxnSpPr>
            <p:nvPr/>
          </p:nvCxnSpPr>
          <p:spPr>
            <a:xfrm>
              <a:off x="9093758" y="5498122"/>
              <a:ext cx="492369"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F99B2F2E-93F5-76EB-C312-E9AA930BA23B}"/>
                </a:ext>
              </a:extLst>
            </p:cNvPr>
            <p:cNvSpPr/>
            <p:nvPr/>
          </p:nvSpPr>
          <p:spPr>
            <a:xfrm>
              <a:off x="9093757" y="5839765"/>
              <a:ext cx="492369"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CE21479-67CF-9076-5CC8-76996D6C1D40}"/>
                </a:ext>
              </a:extLst>
            </p:cNvPr>
            <p:cNvSpPr txBox="1"/>
            <p:nvPr/>
          </p:nvSpPr>
          <p:spPr>
            <a:xfrm>
              <a:off x="9586127" y="5267289"/>
              <a:ext cx="1476676" cy="461665"/>
            </a:xfrm>
            <a:prstGeom prst="rect">
              <a:avLst/>
            </a:prstGeom>
            <a:noFill/>
          </p:spPr>
          <p:txBody>
            <a:bodyPr wrap="square">
              <a:spAutoFit/>
            </a:bodyPr>
            <a:lstStyle/>
            <a:p>
              <a:pPr algn="just"/>
              <a:r>
                <a:rPr lang="en-US" sz="2400" dirty="0" err="1"/>
                <a:t>Từ</a:t>
              </a:r>
              <a:r>
                <a:rPr lang="en-US" sz="2400" dirty="0"/>
                <a:t> </a:t>
              </a:r>
              <a:r>
                <a:rPr lang="en-US" sz="2400" dirty="0" err="1"/>
                <a:t>khó</a:t>
              </a:r>
              <a:endParaRPr lang="en-US" sz="2400" dirty="0"/>
            </a:p>
          </p:txBody>
        </p:sp>
        <p:sp>
          <p:nvSpPr>
            <p:cNvPr id="26" name="TextBox 25">
              <a:extLst>
                <a:ext uri="{FF2B5EF4-FFF2-40B4-BE49-F238E27FC236}">
                  <a16:creationId xmlns:a16="http://schemas.microsoft.com/office/drawing/2014/main" id="{03C8A4C4-EF47-9018-B9D9-1250474DE0DA}"/>
                </a:ext>
              </a:extLst>
            </p:cNvPr>
            <p:cNvSpPr txBox="1"/>
            <p:nvPr/>
          </p:nvSpPr>
          <p:spPr>
            <a:xfrm>
              <a:off x="9586126" y="5870189"/>
              <a:ext cx="1857270" cy="461665"/>
            </a:xfrm>
            <a:prstGeom prst="rect">
              <a:avLst/>
            </a:prstGeom>
            <a:noFill/>
          </p:spPr>
          <p:txBody>
            <a:bodyPr wrap="square">
              <a:spAutoFit/>
            </a:bodyPr>
            <a:lstStyle/>
            <a:p>
              <a:pPr algn="just"/>
              <a:r>
                <a:rPr lang="en-US" sz="2400" dirty="0" err="1"/>
                <a:t>Giải</a:t>
              </a:r>
              <a:r>
                <a:rPr lang="en-US" sz="2400" dirty="0"/>
                <a:t> </a:t>
              </a:r>
              <a:r>
                <a:rPr lang="en-US" sz="2400" dirty="0" err="1"/>
                <a:t>nghĩa</a:t>
              </a:r>
              <a:endParaRPr lang="en-US" sz="2400" dirty="0"/>
            </a:p>
          </p:txBody>
        </p:sp>
      </p:grpSp>
      <p:sp>
        <p:nvSpPr>
          <p:cNvPr id="13" name="TextBox 12">
            <a:extLst>
              <a:ext uri="{FF2B5EF4-FFF2-40B4-BE49-F238E27FC236}">
                <a16:creationId xmlns:a16="http://schemas.microsoft.com/office/drawing/2014/main" id="{89D4558B-8CBE-1670-A856-FD081D9AE256}"/>
              </a:ext>
            </a:extLst>
          </p:cNvPr>
          <p:cNvSpPr txBox="1"/>
          <p:nvPr/>
        </p:nvSpPr>
        <p:spPr>
          <a:xfrm>
            <a:off x="801875" y="5205537"/>
            <a:ext cx="2759056" cy="584775"/>
          </a:xfrm>
          <a:prstGeom prst="rect">
            <a:avLst/>
          </a:prstGeom>
          <a:noFill/>
        </p:spPr>
        <p:txBody>
          <a:bodyPr wrap="square" rtlCol="0">
            <a:spAutoFit/>
          </a:bodyPr>
          <a:lstStyle/>
          <a:p>
            <a:r>
              <a:rPr lang="x-none" sz="3200" b="1" dirty="0">
                <a:cs typeface="Times New Roman" panose="02020603050405020304" pitchFamily="18" charset="0"/>
              </a:rPr>
              <a:t>Sững sờ</a:t>
            </a:r>
            <a:r>
              <a:rPr lang="en-US" sz="3200" b="1" dirty="0">
                <a:cs typeface="Times New Roman" panose="02020603050405020304" pitchFamily="18" charset="0"/>
              </a:rPr>
              <a:t> </a:t>
            </a:r>
            <a:r>
              <a:rPr lang="x-none" sz="3200" b="1" dirty="0">
                <a:cs typeface="Times New Roman" panose="02020603050405020304" pitchFamily="18" charset="0"/>
              </a:rPr>
              <a:t>:</a:t>
            </a:r>
          </a:p>
        </p:txBody>
      </p:sp>
      <p:sp>
        <p:nvSpPr>
          <p:cNvPr id="14" name="TextBox 13">
            <a:extLst>
              <a:ext uri="{FF2B5EF4-FFF2-40B4-BE49-F238E27FC236}">
                <a16:creationId xmlns:a16="http://schemas.microsoft.com/office/drawing/2014/main" id="{95598964-FE64-6EBF-B7D0-BB07AC4C979B}"/>
              </a:ext>
            </a:extLst>
          </p:cNvPr>
          <p:cNvSpPr txBox="1"/>
          <p:nvPr/>
        </p:nvSpPr>
        <p:spPr>
          <a:xfrm>
            <a:off x="2597940" y="5190149"/>
            <a:ext cx="5701285" cy="1077218"/>
          </a:xfrm>
          <a:prstGeom prst="rect">
            <a:avLst/>
          </a:prstGeom>
          <a:noFill/>
        </p:spPr>
        <p:txBody>
          <a:bodyPr wrap="square" rtlCol="0">
            <a:spAutoFit/>
          </a:bodyPr>
          <a:lstStyle/>
          <a:p>
            <a:pPr algn="ctr"/>
            <a:r>
              <a:rPr lang="en-US" sz="3200" dirty="0">
                <a:cs typeface="Times New Roman" panose="02020603050405020304" pitchFamily="18" charset="0"/>
              </a:rPr>
              <a:t>l</a:t>
            </a:r>
            <a:r>
              <a:rPr lang="x-none" sz="3200" dirty="0">
                <a:cs typeface="Times New Roman" panose="02020603050405020304" pitchFamily="18" charset="0"/>
              </a:rPr>
              <a:t>ặng người đi vì kinh ngạc hoặc quá xúc động.</a:t>
            </a:r>
          </a:p>
        </p:txBody>
      </p:sp>
      <p:sp>
        <p:nvSpPr>
          <p:cNvPr id="15" name="TextBox 14">
            <a:extLst>
              <a:ext uri="{FF2B5EF4-FFF2-40B4-BE49-F238E27FC236}">
                <a16:creationId xmlns:a16="http://schemas.microsoft.com/office/drawing/2014/main" id="{81E87AF6-6079-EFF0-49A6-F9CC7A715781}"/>
              </a:ext>
            </a:extLst>
          </p:cNvPr>
          <p:cNvSpPr txBox="1"/>
          <p:nvPr/>
        </p:nvSpPr>
        <p:spPr>
          <a:xfrm>
            <a:off x="641497" y="861030"/>
            <a:ext cx="10909005" cy="3539430"/>
          </a:xfrm>
          <a:prstGeom prst="rect">
            <a:avLst/>
          </a:prstGeom>
          <a:noFill/>
        </p:spPr>
        <p:txBody>
          <a:bodyPr wrap="square">
            <a:spAutoFit/>
          </a:bodyPr>
          <a:lstStyle/>
          <a:p>
            <a:pPr algn="just"/>
            <a:r>
              <a:rPr lang="en-US" sz="3200" dirty="0"/>
              <a:t>    </a:t>
            </a:r>
            <a:r>
              <a:rPr lang="vi-VN" sz="3200" dirty="0"/>
              <a:t>Mọi người đều sững sờ vì lời thú tội của Chôm. Nhưng nhà vua đã đỡ chú bé đứng dậy. Ngài hỏi còn ai để chết thóc giống không. Không ai trả lời.</a:t>
            </a:r>
          </a:p>
          <a:p>
            <a:pPr algn="just"/>
            <a:r>
              <a:rPr lang="vi-VN" sz="3200" dirty="0"/>
              <a:t>Lúc </a:t>
            </a:r>
            <a:r>
              <a:rPr lang="en-US" sz="3200" dirty="0" err="1"/>
              <a:t>ấy</a:t>
            </a:r>
            <a:r>
              <a:rPr lang="en-US" sz="3200" dirty="0"/>
              <a:t>,</a:t>
            </a:r>
            <a:r>
              <a:rPr lang="vi-VN" sz="3200" dirty="0"/>
              <a:t> nhà vua mới ôn tồn nói:</a:t>
            </a:r>
          </a:p>
          <a:p>
            <a:pPr algn="just"/>
            <a:r>
              <a:rPr lang="vi-VN" sz="3200" dirty="0"/>
              <a:t>   – Trước khi phát thóc giống, ta đã cho luộc kĩ rồi. Lẽ nào thóc ấy còn mọc được? Những xe thóc đầy ắp kia đâu phải thu được từ thóc giống của ta!</a:t>
            </a:r>
          </a:p>
        </p:txBody>
      </p:sp>
    </p:spTree>
    <p:extLst>
      <p:ext uri="{BB962C8B-B14F-4D97-AF65-F5344CB8AC3E}">
        <p14:creationId xmlns:p14="http://schemas.microsoft.com/office/powerpoint/2010/main" val="7252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childTnLst>
                          </p:cTn>
                        </p:par>
                        <p:par>
                          <p:cTn id="25" fill="hold">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linds(horizont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C933561-7DD0-F774-0475-556550E4D53A}"/>
              </a:ext>
            </a:extLst>
          </p:cNvPr>
          <p:cNvCxnSpPr>
            <a:cxnSpLocks/>
          </p:cNvCxnSpPr>
          <p:nvPr/>
        </p:nvCxnSpPr>
        <p:spPr>
          <a:xfrm>
            <a:off x="2526674" y="1521488"/>
            <a:ext cx="150271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4FFE1DBB-5AB2-C9BA-E42B-C1DC2E31133B}"/>
              </a:ext>
            </a:extLst>
          </p:cNvPr>
          <p:cNvSpPr/>
          <p:nvPr/>
        </p:nvSpPr>
        <p:spPr>
          <a:xfrm>
            <a:off x="2433491" y="946045"/>
            <a:ext cx="1756672"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1D3EFB13-C12D-2AE9-A1CA-7A12E16FC78E}"/>
              </a:ext>
            </a:extLst>
          </p:cNvPr>
          <p:cNvSpPr/>
          <p:nvPr/>
        </p:nvSpPr>
        <p:spPr>
          <a:xfrm>
            <a:off x="10425280" y="2454502"/>
            <a:ext cx="879264"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F259221D-E9C5-3DA1-F3FC-576951524973}"/>
              </a:ext>
            </a:extLst>
          </p:cNvPr>
          <p:cNvSpPr/>
          <p:nvPr/>
        </p:nvSpPr>
        <p:spPr>
          <a:xfrm>
            <a:off x="877407" y="2906485"/>
            <a:ext cx="1082022"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4BDE1551-8E42-09FD-6AF6-7307CEFF640A}"/>
              </a:ext>
            </a:extLst>
          </p:cNvPr>
          <p:cNvGrpSpPr/>
          <p:nvPr/>
        </p:nvGrpSpPr>
        <p:grpSpPr>
          <a:xfrm>
            <a:off x="9244482" y="5267093"/>
            <a:ext cx="2349639" cy="1094991"/>
            <a:chOff x="9093757" y="5267289"/>
            <a:chExt cx="2349639" cy="1094991"/>
          </a:xfrm>
        </p:grpSpPr>
        <p:cxnSp>
          <p:nvCxnSpPr>
            <p:cNvPr id="22" name="Straight Connector 21">
              <a:extLst>
                <a:ext uri="{FF2B5EF4-FFF2-40B4-BE49-F238E27FC236}">
                  <a16:creationId xmlns:a16="http://schemas.microsoft.com/office/drawing/2014/main" id="{9B2DB708-2CB0-3759-53CB-F26624227957}"/>
                </a:ext>
              </a:extLst>
            </p:cNvPr>
            <p:cNvCxnSpPr>
              <a:cxnSpLocks/>
            </p:cNvCxnSpPr>
            <p:nvPr/>
          </p:nvCxnSpPr>
          <p:spPr>
            <a:xfrm>
              <a:off x="9093758" y="5498122"/>
              <a:ext cx="492369"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A4937576-DDC0-151A-7378-845151050145}"/>
                </a:ext>
              </a:extLst>
            </p:cNvPr>
            <p:cNvSpPr/>
            <p:nvPr/>
          </p:nvSpPr>
          <p:spPr>
            <a:xfrm>
              <a:off x="9093757" y="5839765"/>
              <a:ext cx="492369"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56FBC2A0-24F5-9BE3-219D-1D9552FAD519}"/>
                </a:ext>
              </a:extLst>
            </p:cNvPr>
            <p:cNvSpPr txBox="1"/>
            <p:nvPr/>
          </p:nvSpPr>
          <p:spPr>
            <a:xfrm>
              <a:off x="9586127" y="5267289"/>
              <a:ext cx="1476676" cy="461665"/>
            </a:xfrm>
            <a:prstGeom prst="rect">
              <a:avLst/>
            </a:prstGeom>
            <a:noFill/>
          </p:spPr>
          <p:txBody>
            <a:bodyPr wrap="square">
              <a:spAutoFit/>
            </a:bodyPr>
            <a:lstStyle/>
            <a:p>
              <a:pPr algn="just"/>
              <a:r>
                <a:rPr lang="en-US" sz="2400" dirty="0" err="1"/>
                <a:t>Từ</a:t>
              </a:r>
              <a:r>
                <a:rPr lang="en-US" sz="2400" dirty="0"/>
                <a:t> </a:t>
              </a:r>
              <a:r>
                <a:rPr lang="en-US" sz="2400" dirty="0" err="1"/>
                <a:t>khó</a:t>
              </a:r>
              <a:endParaRPr lang="en-US" sz="2400" dirty="0"/>
            </a:p>
          </p:txBody>
        </p:sp>
        <p:sp>
          <p:nvSpPr>
            <p:cNvPr id="25" name="TextBox 24">
              <a:extLst>
                <a:ext uri="{FF2B5EF4-FFF2-40B4-BE49-F238E27FC236}">
                  <a16:creationId xmlns:a16="http://schemas.microsoft.com/office/drawing/2014/main" id="{974EECD5-8EE9-3E90-E0D7-06D01F37DECC}"/>
                </a:ext>
              </a:extLst>
            </p:cNvPr>
            <p:cNvSpPr txBox="1"/>
            <p:nvPr/>
          </p:nvSpPr>
          <p:spPr>
            <a:xfrm>
              <a:off x="9586126" y="5870189"/>
              <a:ext cx="1857270" cy="461665"/>
            </a:xfrm>
            <a:prstGeom prst="rect">
              <a:avLst/>
            </a:prstGeom>
            <a:noFill/>
          </p:spPr>
          <p:txBody>
            <a:bodyPr wrap="square">
              <a:spAutoFit/>
            </a:bodyPr>
            <a:lstStyle/>
            <a:p>
              <a:pPr algn="just"/>
              <a:r>
                <a:rPr lang="en-US" sz="2400" dirty="0" err="1"/>
                <a:t>Giải</a:t>
              </a:r>
              <a:r>
                <a:rPr lang="en-US" sz="2400" dirty="0"/>
                <a:t> </a:t>
              </a:r>
              <a:r>
                <a:rPr lang="en-US" sz="2400" dirty="0" err="1"/>
                <a:t>nghĩa</a:t>
              </a:r>
              <a:endParaRPr lang="en-US" sz="2400" dirty="0"/>
            </a:p>
          </p:txBody>
        </p:sp>
      </p:grpSp>
      <p:sp>
        <p:nvSpPr>
          <p:cNvPr id="12" name="TextBox 11">
            <a:extLst>
              <a:ext uri="{FF2B5EF4-FFF2-40B4-BE49-F238E27FC236}">
                <a16:creationId xmlns:a16="http://schemas.microsoft.com/office/drawing/2014/main" id="{A9382935-9DC4-860B-724A-D76769C1DD1F}"/>
              </a:ext>
            </a:extLst>
          </p:cNvPr>
          <p:cNvSpPr txBox="1"/>
          <p:nvPr/>
        </p:nvSpPr>
        <p:spPr>
          <a:xfrm>
            <a:off x="925541" y="4976907"/>
            <a:ext cx="3264622" cy="584775"/>
          </a:xfrm>
          <a:prstGeom prst="rect">
            <a:avLst/>
          </a:prstGeom>
          <a:noFill/>
        </p:spPr>
        <p:txBody>
          <a:bodyPr wrap="square" rtlCol="0">
            <a:spAutoFit/>
          </a:bodyPr>
          <a:lstStyle/>
          <a:p>
            <a:r>
              <a:rPr lang="x-none" sz="3200" b="1" dirty="0">
                <a:cs typeface="Times New Roman" panose="02020603050405020304" pitchFamily="18" charset="0"/>
              </a:rPr>
              <a:t>Dõng dạc:</a:t>
            </a:r>
          </a:p>
        </p:txBody>
      </p:sp>
      <p:sp>
        <p:nvSpPr>
          <p:cNvPr id="13" name="TextBox 12">
            <a:extLst>
              <a:ext uri="{FF2B5EF4-FFF2-40B4-BE49-F238E27FC236}">
                <a16:creationId xmlns:a16="http://schemas.microsoft.com/office/drawing/2014/main" id="{C0F4C308-EEAE-C0EC-A94C-EBCCA64DE376}"/>
              </a:ext>
            </a:extLst>
          </p:cNvPr>
          <p:cNvSpPr txBox="1"/>
          <p:nvPr/>
        </p:nvSpPr>
        <p:spPr>
          <a:xfrm>
            <a:off x="3081277" y="4976907"/>
            <a:ext cx="5319252" cy="584775"/>
          </a:xfrm>
          <a:prstGeom prst="rect">
            <a:avLst/>
          </a:prstGeom>
          <a:noFill/>
        </p:spPr>
        <p:txBody>
          <a:bodyPr wrap="square" rtlCol="0">
            <a:spAutoFit/>
          </a:bodyPr>
          <a:lstStyle/>
          <a:p>
            <a:r>
              <a:rPr lang="x-none" sz="3200" dirty="0">
                <a:cs typeface="Times New Roman" panose="02020603050405020304" pitchFamily="18" charset="0"/>
              </a:rPr>
              <a:t>(nói) to, rõ ràng, dứt khoát.</a:t>
            </a:r>
          </a:p>
        </p:txBody>
      </p:sp>
      <p:sp>
        <p:nvSpPr>
          <p:cNvPr id="16" name="TextBox 15">
            <a:extLst>
              <a:ext uri="{FF2B5EF4-FFF2-40B4-BE49-F238E27FC236}">
                <a16:creationId xmlns:a16="http://schemas.microsoft.com/office/drawing/2014/main" id="{67243FBC-E84F-37A8-E50E-BD0F1412095C}"/>
              </a:ext>
            </a:extLst>
          </p:cNvPr>
          <p:cNvSpPr txBox="1"/>
          <p:nvPr/>
        </p:nvSpPr>
        <p:spPr>
          <a:xfrm>
            <a:off x="921495" y="5592106"/>
            <a:ext cx="3023991" cy="584775"/>
          </a:xfrm>
          <a:prstGeom prst="rect">
            <a:avLst/>
          </a:prstGeom>
          <a:noFill/>
        </p:spPr>
        <p:txBody>
          <a:bodyPr wrap="square" rtlCol="0">
            <a:spAutoFit/>
          </a:bodyPr>
          <a:lstStyle/>
          <a:p>
            <a:r>
              <a:rPr lang="x-none" sz="3200" b="1" dirty="0">
                <a:cs typeface="Times New Roman" panose="02020603050405020304" pitchFamily="18" charset="0"/>
              </a:rPr>
              <a:t>Hiền minh:</a:t>
            </a:r>
          </a:p>
        </p:txBody>
      </p:sp>
      <p:sp>
        <p:nvSpPr>
          <p:cNvPr id="20" name="TextBox 19">
            <a:extLst>
              <a:ext uri="{FF2B5EF4-FFF2-40B4-BE49-F238E27FC236}">
                <a16:creationId xmlns:a16="http://schemas.microsoft.com/office/drawing/2014/main" id="{58543ADB-64B8-0974-6949-1BC33AB12EE8}"/>
              </a:ext>
            </a:extLst>
          </p:cNvPr>
          <p:cNvSpPr txBox="1"/>
          <p:nvPr/>
        </p:nvSpPr>
        <p:spPr>
          <a:xfrm>
            <a:off x="3081277" y="5592106"/>
            <a:ext cx="4656710" cy="584775"/>
          </a:xfrm>
          <a:prstGeom prst="rect">
            <a:avLst/>
          </a:prstGeom>
          <a:noFill/>
        </p:spPr>
        <p:txBody>
          <a:bodyPr wrap="square" rtlCol="0">
            <a:spAutoFit/>
          </a:bodyPr>
          <a:lstStyle/>
          <a:p>
            <a:r>
              <a:rPr lang="en-US" sz="3200" dirty="0" err="1">
                <a:cs typeface="Times New Roman" panose="02020603050405020304" pitchFamily="18" charset="0"/>
              </a:rPr>
              <a:t>có</a:t>
            </a:r>
            <a:r>
              <a:rPr lang="en-US" sz="3200" dirty="0">
                <a:cs typeface="Times New Roman" panose="02020603050405020304" pitchFamily="18" charset="0"/>
              </a:rPr>
              <a:t> </a:t>
            </a:r>
            <a:r>
              <a:rPr lang="en-US" sz="3200" dirty="0" err="1">
                <a:cs typeface="Times New Roman" panose="02020603050405020304" pitchFamily="18" charset="0"/>
              </a:rPr>
              <a:t>đức</a:t>
            </a:r>
            <a:r>
              <a:rPr lang="en-US" sz="3200" dirty="0">
                <a:cs typeface="Times New Roman" panose="02020603050405020304" pitchFamily="18" charset="0"/>
              </a:rPr>
              <a:t> </a:t>
            </a:r>
            <a:r>
              <a:rPr lang="en-US" sz="3200" dirty="0" err="1">
                <a:cs typeface="Times New Roman" panose="02020603050405020304" pitchFamily="18" charset="0"/>
              </a:rPr>
              <a:t>độ</a:t>
            </a:r>
            <a:r>
              <a:rPr lang="en-US" sz="3200" dirty="0">
                <a:cs typeface="Times New Roman" panose="02020603050405020304" pitchFamily="18" charset="0"/>
              </a:rPr>
              <a:t> </a:t>
            </a:r>
            <a:r>
              <a:rPr lang="en-US" sz="3200" dirty="0" err="1">
                <a:cs typeface="Times New Roman" panose="02020603050405020304" pitchFamily="18" charset="0"/>
              </a:rPr>
              <a:t>và</a:t>
            </a:r>
            <a:r>
              <a:rPr lang="en-US" sz="3200" dirty="0">
                <a:cs typeface="Times New Roman" panose="02020603050405020304" pitchFamily="18" charset="0"/>
              </a:rPr>
              <a:t> </a:t>
            </a:r>
            <a:r>
              <a:rPr lang="en-US" sz="3200" dirty="0" err="1">
                <a:cs typeface="Times New Roman" panose="02020603050405020304" pitchFamily="18" charset="0"/>
              </a:rPr>
              <a:t>sáng</a:t>
            </a:r>
            <a:r>
              <a:rPr lang="en-US" sz="3200" dirty="0">
                <a:cs typeface="Times New Roman" panose="02020603050405020304" pitchFamily="18" charset="0"/>
              </a:rPr>
              <a:t> </a:t>
            </a:r>
            <a:r>
              <a:rPr lang="en-US" sz="3200" dirty="0" err="1">
                <a:cs typeface="Times New Roman" panose="02020603050405020304" pitchFamily="18" charset="0"/>
              </a:rPr>
              <a:t>suốt</a:t>
            </a:r>
            <a:r>
              <a:rPr lang="x-none" sz="3200" dirty="0">
                <a:cs typeface="Times New Roman" panose="02020603050405020304" pitchFamily="18" charset="0"/>
              </a:rPr>
              <a:t>.</a:t>
            </a:r>
          </a:p>
        </p:txBody>
      </p:sp>
      <p:sp>
        <p:nvSpPr>
          <p:cNvPr id="14" name="TextBox 13">
            <a:extLst>
              <a:ext uri="{FF2B5EF4-FFF2-40B4-BE49-F238E27FC236}">
                <a16:creationId xmlns:a16="http://schemas.microsoft.com/office/drawing/2014/main" id="{746B669C-DF88-DD15-5B30-BD7AA9BC55C4}"/>
              </a:ext>
            </a:extLst>
          </p:cNvPr>
          <p:cNvSpPr txBox="1"/>
          <p:nvPr/>
        </p:nvSpPr>
        <p:spPr>
          <a:xfrm>
            <a:off x="877407" y="946045"/>
            <a:ext cx="10437185" cy="3539430"/>
          </a:xfrm>
          <a:prstGeom prst="rect">
            <a:avLst/>
          </a:prstGeom>
          <a:noFill/>
        </p:spPr>
        <p:txBody>
          <a:bodyPr wrap="square">
            <a:spAutoFit/>
          </a:bodyPr>
          <a:lstStyle/>
          <a:p>
            <a:pPr algn="just"/>
            <a:r>
              <a:rPr lang="vi-VN" sz="3200" dirty="0"/>
              <a:t>Rồi vua dõng dạc nói tiếp:</a:t>
            </a:r>
          </a:p>
          <a:p>
            <a:pPr algn="just"/>
            <a:r>
              <a:rPr lang="vi-VN" sz="3200" dirty="0"/>
              <a:t>   – Trung thực là đức tính q</a:t>
            </a:r>
            <a:r>
              <a:rPr lang="en-US" sz="3200" dirty="0" err="1"/>
              <a:t>uý</a:t>
            </a:r>
            <a:r>
              <a:rPr lang="vi-VN" sz="3200" dirty="0"/>
              <a:t> nhất của con người. Ta sẽ truyền ngôi cho chú bé trung thực và dũng cảm này.</a:t>
            </a:r>
          </a:p>
          <a:p>
            <a:pPr algn="just"/>
            <a:r>
              <a:rPr lang="vi-VN" sz="3200" dirty="0"/>
              <a:t>    Chôm được truyền ngôi và trở thành ông vua hiền minh</a:t>
            </a:r>
            <a:r>
              <a:rPr lang="en-US" sz="3200" dirty="0"/>
              <a:t>.</a:t>
            </a:r>
          </a:p>
          <a:p>
            <a:pPr algn="r"/>
            <a:r>
              <a:rPr lang="en-US" sz="3200" b="1" i="1" dirty="0">
                <a:solidFill>
                  <a:srgbClr val="0000FF"/>
                </a:solidFill>
                <a:cs typeface="Times New Roman" pitchFamily="18" charset="0"/>
              </a:rPr>
              <a:t>                                                                                     </a:t>
            </a:r>
            <a:r>
              <a:rPr lang="en-US" sz="2400" b="1" i="1" dirty="0">
                <a:solidFill>
                  <a:srgbClr val="0000FF"/>
                </a:solidFill>
                <a:cs typeface="Times New Roman" pitchFamily="18" charset="0"/>
              </a:rPr>
              <a:t>TRUYỆN DÂN GIAN KHMER</a:t>
            </a:r>
            <a:endParaRPr lang="en-US" sz="3200" b="1" dirty="0">
              <a:solidFill>
                <a:srgbClr val="FF0000"/>
              </a:solidFill>
              <a:cs typeface="Times New Roman" pitchFamily="18" charset="0"/>
            </a:endParaRPr>
          </a:p>
        </p:txBody>
      </p:sp>
    </p:spTree>
    <p:extLst>
      <p:ext uri="{BB962C8B-B14F-4D97-AF65-F5344CB8AC3E}">
        <p14:creationId xmlns:p14="http://schemas.microsoft.com/office/powerpoint/2010/main" val="404541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par>
                          <p:cTn id="33" fill="hold">
                            <p:stCondLst>
                              <p:cond delay="500"/>
                            </p:stCondLst>
                            <p:childTnLst>
                              <p:par>
                                <p:cTn id="34" presetID="3" presetClass="entr" presetSubtype="10" fill="hold"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blinds(horizontal)">
                                      <p:cBhvr>
                                        <p:cTn id="36" dur="500"/>
                                        <p:tgtEl>
                                          <p:spTgt spid="13">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Effect transition="in" filter="blinds(horizontal)">
                                      <p:cBhvr>
                                        <p:cTn id="41" dur="500"/>
                                        <p:tgtEl>
                                          <p:spTgt spid="16">
                                            <p:txEl>
                                              <p:pRg st="0" end="0"/>
                                            </p:txEl>
                                          </p:spTgt>
                                        </p:tgtEl>
                                      </p:cBhvr>
                                    </p:animEffect>
                                  </p:childTnLst>
                                </p:cTn>
                              </p:par>
                            </p:childTnLst>
                          </p:cTn>
                        </p:par>
                        <p:par>
                          <p:cTn id="42" fill="hold">
                            <p:stCondLst>
                              <p:cond delay="500"/>
                            </p:stCondLst>
                            <p:childTnLst>
                              <p:par>
                                <p:cTn id="43" presetID="3" presetClass="entr" presetSubtype="1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linds(horizontal)">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12" grpId="0"/>
      <p:bldP spid="20"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A62059-EB0D-3A8F-28AB-B6A9BE577029}"/>
              </a:ext>
            </a:extLst>
          </p:cNvPr>
          <p:cNvSpPr txBox="1"/>
          <p:nvPr/>
        </p:nvSpPr>
        <p:spPr>
          <a:xfrm>
            <a:off x="3323457" y="195183"/>
            <a:ext cx="5247371" cy="1200329"/>
          </a:xfrm>
          <a:prstGeom prst="rect">
            <a:avLst/>
          </a:prstGeom>
          <a:noFill/>
        </p:spPr>
        <p:txBody>
          <a:bodyPr wrap="square" rtlCol="0">
            <a:spAutoFit/>
          </a:bodyPr>
          <a:lstStyle/>
          <a:p>
            <a:pPr algn="ctr"/>
            <a:r>
              <a:rPr lang="en-US" sz="7200" b="1" dirty="0" err="1">
                <a:ln w="203200">
                  <a:noFill/>
                </a:ln>
                <a:solidFill>
                  <a:srgbClr val="FFBC01"/>
                </a:solidFill>
                <a:effectLst>
                  <a:outerShdw blurRad="50800" dist="38100" algn="l" rotWithShape="0">
                    <a:prstClr val="black">
                      <a:alpha val="40000"/>
                    </a:prstClr>
                  </a:outerShdw>
                </a:effectLst>
                <a:latin typeface="SVN-Dancing Script" panose="02040603050506020204" pitchFamily="18" charset="0"/>
              </a:rPr>
              <a:t>Giải</a:t>
            </a:r>
            <a:r>
              <a:rPr lang="en-US" sz="7200" b="1" dirty="0">
                <a:ln w="203200">
                  <a:noFill/>
                </a:ln>
                <a:solidFill>
                  <a:srgbClr val="FFBC01"/>
                </a:solidFill>
                <a:effectLst>
                  <a:outerShdw blurRad="50800" dist="38100" algn="l" rotWithShape="0">
                    <a:prstClr val="black">
                      <a:alpha val="40000"/>
                    </a:prstClr>
                  </a:outerShdw>
                </a:effectLst>
                <a:latin typeface="SVN-Dancing Script" panose="02040603050506020204" pitchFamily="18" charset="0"/>
              </a:rPr>
              <a:t> </a:t>
            </a:r>
            <a:r>
              <a:rPr lang="en-US" sz="7200" b="1" dirty="0" err="1">
                <a:ln w="203200">
                  <a:noFill/>
                </a:ln>
                <a:solidFill>
                  <a:srgbClr val="FFBC01"/>
                </a:solidFill>
                <a:effectLst>
                  <a:outerShdw blurRad="50800" dist="38100" algn="l" rotWithShape="0">
                    <a:prstClr val="black">
                      <a:alpha val="40000"/>
                    </a:prstClr>
                  </a:outerShdw>
                </a:effectLst>
                <a:latin typeface="SVN-Dancing Script" panose="02040603050506020204" pitchFamily="18" charset="0"/>
              </a:rPr>
              <a:t>nghĩa</a:t>
            </a:r>
            <a:r>
              <a:rPr lang="en-US" sz="7200" b="1" dirty="0">
                <a:ln w="203200">
                  <a:noFill/>
                </a:ln>
                <a:solidFill>
                  <a:srgbClr val="FFBC01"/>
                </a:solidFill>
                <a:effectLst>
                  <a:outerShdw blurRad="50800" dist="38100" algn="l" rotWithShape="0">
                    <a:prstClr val="black">
                      <a:alpha val="40000"/>
                    </a:prstClr>
                  </a:outerShdw>
                </a:effectLst>
                <a:latin typeface="SVN-Dancing Script" panose="02040603050506020204" pitchFamily="18" charset="0"/>
              </a:rPr>
              <a:t> </a:t>
            </a:r>
            <a:r>
              <a:rPr lang="en-US" sz="7200" b="1" dirty="0" err="1">
                <a:ln w="203200">
                  <a:noFill/>
                </a:ln>
                <a:solidFill>
                  <a:srgbClr val="FFBC01"/>
                </a:solidFill>
                <a:effectLst>
                  <a:outerShdw blurRad="50800" dist="38100" algn="l" rotWithShape="0">
                    <a:prstClr val="black">
                      <a:alpha val="40000"/>
                    </a:prstClr>
                  </a:outerShdw>
                </a:effectLst>
                <a:latin typeface="SVN-Dancing Script" panose="02040603050506020204" pitchFamily="18" charset="0"/>
              </a:rPr>
              <a:t>từ</a:t>
            </a:r>
            <a:endParaRPr lang="en-US" sz="7200" b="1" dirty="0">
              <a:ln w="203200">
                <a:noFill/>
              </a:ln>
              <a:solidFill>
                <a:srgbClr val="FFBC01"/>
              </a:solidFill>
              <a:effectLst>
                <a:outerShdw blurRad="50800" dist="38100" algn="l" rotWithShape="0">
                  <a:prstClr val="black">
                    <a:alpha val="40000"/>
                  </a:prstClr>
                </a:outerShdw>
              </a:effectLst>
              <a:latin typeface="SVN-Dancing Script" panose="02040603050506020204" pitchFamily="18" charset="0"/>
            </a:endParaRPr>
          </a:p>
        </p:txBody>
      </p:sp>
      <p:sp>
        <p:nvSpPr>
          <p:cNvPr id="3" name="TextBox 2">
            <a:extLst>
              <a:ext uri="{FF2B5EF4-FFF2-40B4-BE49-F238E27FC236}">
                <a16:creationId xmlns:a16="http://schemas.microsoft.com/office/drawing/2014/main" id="{93D148F6-21A2-6140-6527-30490CA7C05C}"/>
              </a:ext>
            </a:extLst>
          </p:cNvPr>
          <p:cNvSpPr txBox="1"/>
          <p:nvPr/>
        </p:nvSpPr>
        <p:spPr>
          <a:xfrm>
            <a:off x="1308123" y="1423001"/>
            <a:ext cx="2450308" cy="707886"/>
          </a:xfrm>
          <a:prstGeom prst="rect">
            <a:avLst/>
          </a:prstGeom>
          <a:noFill/>
        </p:spPr>
        <p:txBody>
          <a:bodyPr wrap="square" rtlCol="0">
            <a:spAutoFit/>
          </a:bodyPr>
          <a:lstStyle/>
          <a:p>
            <a:r>
              <a:rPr lang="x-none" sz="4000" b="1" dirty="0">
                <a:cs typeface="Times New Roman" panose="02020603050405020304" pitchFamily="18" charset="0"/>
              </a:rPr>
              <a:t>Bệ hạ</a:t>
            </a:r>
            <a:r>
              <a:rPr lang="en-US" sz="4000" b="1" dirty="0">
                <a:cs typeface="Times New Roman" panose="02020603050405020304" pitchFamily="18" charset="0"/>
              </a:rPr>
              <a:t> </a:t>
            </a:r>
            <a:r>
              <a:rPr lang="x-none" sz="4000" b="1" dirty="0">
                <a:cs typeface="Times New Roman" panose="02020603050405020304" pitchFamily="18" charset="0"/>
              </a:rPr>
              <a:t>:</a:t>
            </a:r>
          </a:p>
        </p:txBody>
      </p:sp>
      <p:sp>
        <p:nvSpPr>
          <p:cNvPr id="4" name="TextBox 3">
            <a:extLst>
              <a:ext uri="{FF2B5EF4-FFF2-40B4-BE49-F238E27FC236}">
                <a16:creationId xmlns:a16="http://schemas.microsoft.com/office/drawing/2014/main" id="{024E2902-F953-3ADE-8A82-1BE97527A99D}"/>
              </a:ext>
            </a:extLst>
          </p:cNvPr>
          <p:cNvSpPr txBox="1"/>
          <p:nvPr/>
        </p:nvSpPr>
        <p:spPr>
          <a:xfrm>
            <a:off x="3917760" y="1423001"/>
            <a:ext cx="6184286" cy="707886"/>
          </a:xfrm>
          <a:prstGeom prst="rect">
            <a:avLst/>
          </a:prstGeom>
          <a:noFill/>
        </p:spPr>
        <p:txBody>
          <a:bodyPr wrap="square" rtlCol="0">
            <a:spAutoFit/>
          </a:bodyPr>
          <a:lstStyle/>
          <a:p>
            <a:r>
              <a:rPr lang="x-none" sz="4000" dirty="0">
                <a:cs typeface="Times New Roman" panose="02020603050405020304" pitchFamily="18" charset="0"/>
              </a:rPr>
              <a:t>từ gọi vua với ý tôn kính.</a:t>
            </a:r>
          </a:p>
        </p:txBody>
      </p:sp>
      <p:sp>
        <p:nvSpPr>
          <p:cNvPr id="5" name="TextBox 4">
            <a:extLst>
              <a:ext uri="{FF2B5EF4-FFF2-40B4-BE49-F238E27FC236}">
                <a16:creationId xmlns:a16="http://schemas.microsoft.com/office/drawing/2014/main" id="{CE49AC2F-ECB8-22DF-B94E-32385595B50C}"/>
              </a:ext>
            </a:extLst>
          </p:cNvPr>
          <p:cNvSpPr txBox="1"/>
          <p:nvPr/>
        </p:nvSpPr>
        <p:spPr>
          <a:xfrm>
            <a:off x="1308123" y="2212048"/>
            <a:ext cx="2759056" cy="707886"/>
          </a:xfrm>
          <a:prstGeom prst="rect">
            <a:avLst/>
          </a:prstGeom>
          <a:noFill/>
        </p:spPr>
        <p:txBody>
          <a:bodyPr wrap="square" rtlCol="0">
            <a:spAutoFit/>
          </a:bodyPr>
          <a:lstStyle/>
          <a:p>
            <a:r>
              <a:rPr lang="x-none" sz="4000" b="1" dirty="0">
                <a:cs typeface="Times New Roman" panose="02020603050405020304" pitchFamily="18" charset="0"/>
              </a:rPr>
              <a:t>Sững sờ</a:t>
            </a:r>
            <a:r>
              <a:rPr lang="en-US" sz="4000" b="1" dirty="0">
                <a:cs typeface="Times New Roman" panose="02020603050405020304" pitchFamily="18" charset="0"/>
              </a:rPr>
              <a:t> </a:t>
            </a:r>
            <a:r>
              <a:rPr lang="x-none" sz="4000" b="1" dirty="0">
                <a:cs typeface="Times New Roman" panose="02020603050405020304" pitchFamily="18" charset="0"/>
              </a:rPr>
              <a:t>:</a:t>
            </a:r>
          </a:p>
        </p:txBody>
      </p:sp>
      <p:sp>
        <p:nvSpPr>
          <p:cNvPr id="6" name="TextBox 5">
            <a:extLst>
              <a:ext uri="{FF2B5EF4-FFF2-40B4-BE49-F238E27FC236}">
                <a16:creationId xmlns:a16="http://schemas.microsoft.com/office/drawing/2014/main" id="{34F2E463-00B9-AC5C-E79A-36B76D81D7BB}"/>
              </a:ext>
            </a:extLst>
          </p:cNvPr>
          <p:cNvSpPr txBox="1"/>
          <p:nvPr/>
        </p:nvSpPr>
        <p:spPr>
          <a:xfrm>
            <a:off x="3911793" y="2267025"/>
            <a:ext cx="8007305" cy="1323439"/>
          </a:xfrm>
          <a:prstGeom prst="rect">
            <a:avLst/>
          </a:prstGeom>
          <a:noFill/>
        </p:spPr>
        <p:txBody>
          <a:bodyPr wrap="square" rtlCol="0">
            <a:spAutoFit/>
          </a:bodyPr>
          <a:lstStyle/>
          <a:p>
            <a:r>
              <a:rPr lang="en-US" sz="4000" dirty="0">
                <a:cs typeface="Times New Roman" panose="02020603050405020304" pitchFamily="18" charset="0"/>
              </a:rPr>
              <a:t>l</a:t>
            </a:r>
            <a:r>
              <a:rPr lang="x-none" sz="4000" dirty="0">
                <a:cs typeface="Times New Roman" panose="02020603050405020304" pitchFamily="18" charset="0"/>
              </a:rPr>
              <a:t>ặng người đi vì kinh ngạc hoặc quá xúc động.</a:t>
            </a:r>
          </a:p>
        </p:txBody>
      </p:sp>
      <p:sp>
        <p:nvSpPr>
          <p:cNvPr id="7" name="TextBox 6">
            <a:extLst>
              <a:ext uri="{FF2B5EF4-FFF2-40B4-BE49-F238E27FC236}">
                <a16:creationId xmlns:a16="http://schemas.microsoft.com/office/drawing/2014/main" id="{91C0C1E0-17FA-F19C-88C9-5F5D611184C7}"/>
              </a:ext>
            </a:extLst>
          </p:cNvPr>
          <p:cNvSpPr txBox="1"/>
          <p:nvPr/>
        </p:nvSpPr>
        <p:spPr>
          <a:xfrm>
            <a:off x="1308123" y="3590464"/>
            <a:ext cx="3264622" cy="707886"/>
          </a:xfrm>
          <a:prstGeom prst="rect">
            <a:avLst/>
          </a:prstGeom>
          <a:noFill/>
        </p:spPr>
        <p:txBody>
          <a:bodyPr wrap="square" rtlCol="0">
            <a:spAutoFit/>
          </a:bodyPr>
          <a:lstStyle/>
          <a:p>
            <a:r>
              <a:rPr lang="x-none" sz="4000" b="1" dirty="0">
                <a:cs typeface="Times New Roman" panose="02020603050405020304" pitchFamily="18" charset="0"/>
              </a:rPr>
              <a:t>Dõng dạc:</a:t>
            </a:r>
          </a:p>
        </p:txBody>
      </p:sp>
      <p:sp>
        <p:nvSpPr>
          <p:cNvPr id="8" name="TextBox 7">
            <a:extLst>
              <a:ext uri="{FF2B5EF4-FFF2-40B4-BE49-F238E27FC236}">
                <a16:creationId xmlns:a16="http://schemas.microsoft.com/office/drawing/2014/main" id="{67B8F39D-7BA9-9371-F144-7A864F3864A3}"/>
              </a:ext>
            </a:extLst>
          </p:cNvPr>
          <p:cNvSpPr txBox="1"/>
          <p:nvPr/>
        </p:nvSpPr>
        <p:spPr>
          <a:xfrm>
            <a:off x="3911793" y="3632628"/>
            <a:ext cx="7408206" cy="707886"/>
          </a:xfrm>
          <a:prstGeom prst="rect">
            <a:avLst/>
          </a:prstGeom>
          <a:noFill/>
        </p:spPr>
        <p:txBody>
          <a:bodyPr wrap="square" rtlCol="0">
            <a:spAutoFit/>
          </a:bodyPr>
          <a:lstStyle/>
          <a:p>
            <a:r>
              <a:rPr lang="x-none" sz="4000" dirty="0">
                <a:cs typeface="Times New Roman" panose="02020603050405020304" pitchFamily="18" charset="0"/>
              </a:rPr>
              <a:t>(nói) to, rõ ràng, dứt khoát.</a:t>
            </a:r>
          </a:p>
        </p:txBody>
      </p:sp>
      <p:sp>
        <p:nvSpPr>
          <p:cNvPr id="9" name="TextBox 8">
            <a:extLst>
              <a:ext uri="{FF2B5EF4-FFF2-40B4-BE49-F238E27FC236}">
                <a16:creationId xmlns:a16="http://schemas.microsoft.com/office/drawing/2014/main" id="{66A7FDCC-2FDD-18FA-A935-ADD3B092CFAC}"/>
              </a:ext>
            </a:extLst>
          </p:cNvPr>
          <p:cNvSpPr txBox="1"/>
          <p:nvPr/>
        </p:nvSpPr>
        <p:spPr>
          <a:xfrm>
            <a:off x="1224367" y="4614937"/>
            <a:ext cx="3023991" cy="707886"/>
          </a:xfrm>
          <a:prstGeom prst="rect">
            <a:avLst/>
          </a:prstGeom>
          <a:noFill/>
        </p:spPr>
        <p:txBody>
          <a:bodyPr wrap="square" rtlCol="0">
            <a:spAutoFit/>
          </a:bodyPr>
          <a:lstStyle/>
          <a:p>
            <a:r>
              <a:rPr lang="x-none" sz="4000" b="1" dirty="0">
                <a:cs typeface="Times New Roman" panose="02020603050405020304" pitchFamily="18" charset="0"/>
              </a:rPr>
              <a:t>Hiền minh:</a:t>
            </a:r>
          </a:p>
        </p:txBody>
      </p:sp>
      <p:sp>
        <p:nvSpPr>
          <p:cNvPr id="10" name="TextBox 9">
            <a:extLst>
              <a:ext uri="{FF2B5EF4-FFF2-40B4-BE49-F238E27FC236}">
                <a16:creationId xmlns:a16="http://schemas.microsoft.com/office/drawing/2014/main" id="{26C76538-4535-52E4-F5F1-E1D55F7D971E}"/>
              </a:ext>
            </a:extLst>
          </p:cNvPr>
          <p:cNvSpPr txBox="1"/>
          <p:nvPr/>
        </p:nvSpPr>
        <p:spPr>
          <a:xfrm>
            <a:off x="3911793" y="4614937"/>
            <a:ext cx="6184286" cy="707886"/>
          </a:xfrm>
          <a:prstGeom prst="rect">
            <a:avLst/>
          </a:prstGeom>
          <a:noFill/>
        </p:spPr>
        <p:txBody>
          <a:bodyPr wrap="square" rtlCol="0">
            <a:spAutoFit/>
          </a:bodyPr>
          <a:lstStyle/>
          <a:p>
            <a:r>
              <a:rPr lang="en-US" sz="4000" dirty="0" err="1">
                <a:cs typeface="Times New Roman" panose="02020603050405020304" pitchFamily="18" charset="0"/>
              </a:rPr>
              <a:t>có</a:t>
            </a:r>
            <a:r>
              <a:rPr lang="en-US" sz="4000" dirty="0">
                <a:cs typeface="Times New Roman" panose="02020603050405020304" pitchFamily="18" charset="0"/>
              </a:rPr>
              <a:t> </a:t>
            </a:r>
            <a:r>
              <a:rPr lang="en-US" sz="4000" dirty="0" err="1">
                <a:cs typeface="Times New Roman" panose="02020603050405020304" pitchFamily="18" charset="0"/>
              </a:rPr>
              <a:t>đức</a:t>
            </a:r>
            <a:r>
              <a:rPr lang="en-US" sz="4000" dirty="0">
                <a:cs typeface="Times New Roman" panose="02020603050405020304" pitchFamily="18" charset="0"/>
              </a:rPr>
              <a:t> </a:t>
            </a:r>
            <a:r>
              <a:rPr lang="en-US" sz="4000" dirty="0" err="1">
                <a:cs typeface="Times New Roman" panose="02020603050405020304" pitchFamily="18" charset="0"/>
              </a:rPr>
              <a:t>độ</a:t>
            </a:r>
            <a:r>
              <a:rPr lang="en-US" sz="4000" dirty="0">
                <a:cs typeface="Times New Roman" panose="02020603050405020304" pitchFamily="18" charset="0"/>
              </a:rPr>
              <a:t> </a:t>
            </a:r>
            <a:r>
              <a:rPr lang="en-US" sz="4000" dirty="0" err="1">
                <a:cs typeface="Times New Roman" panose="02020603050405020304" pitchFamily="18" charset="0"/>
              </a:rPr>
              <a:t>và</a:t>
            </a:r>
            <a:r>
              <a:rPr lang="en-US" sz="4000" dirty="0">
                <a:cs typeface="Times New Roman" panose="02020603050405020304" pitchFamily="18" charset="0"/>
              </a:rPr>
              <a:t> </a:t>
            </a:r>
            <a:r>
              <a:rPr lang="en-US" sz="4000" dirty="0" err="1">
                <a:cs typeface="Times New Roman" panose="02020603050405020304" pitchFamily="18" charset="0"/>
              </a:rPr>
              <a:t>sáng</a:t>
            </a:r>
            <a:r>
              <a:rPr lang="en-US" sz="4000" dirty="0">
                <a:cs typeface="Times New Roman" panose="02020603050405020304" pitchFamily="18" charset="0"/>
              </a:rPr>
              <a:t> </a:t>
            </a:r>
            <a:r>
              <a:rPr lang="en-US" sz="4000" dirty="0" err="1">
                <a:cs typeface="Times New Roman" panose="02020603050405020304" pitchFamily="18" charset="0"/>
              </a:rPr>
              <a:t>suốt</a:t>
            </a:r>
            <a:r>
              <a:rPr lang="x-none" sz="4000" dirty="0">
                <a:cs typeface="Times New Roman" panose="02020603050405020304" pitchFamily="18" charset="0"/>
              </a:rPr>
              <a:t>.</a:t>
            </a:r>
          </a:p>
        </p:txBody>
      </p:sp>
      <p:grpSp>
        <p:nvGrpSpPr>
          <p:cNvPr id="13" name="Group 12">
            <a:extLst>
              <a:ext uri="{FF2B5EF4-FFF2-40B4-BE49-F238E27FC236}">
                <a16:creationId xmlns:a16="http://schemas.microsoft.com/office/drawing/2014/main" id="{1900AAE9-D16B-F599-94D6-F3DCB25ADF31}"/>
              </a:ext>
            </a:extLst>
          </p:cNvPr>
          <p:cNvGrpSpPr/>
          <p:nvPr/>
        </p:nvGrpSpPr>
        <p:grpSpPr>
          <a:xfrm>
            <a:off x="0" y="5176883"/>
            <a:ext cx="12192000" cy="1699192"/>
            <a:chOff x="0" y="5176883"/>
            <a:chExt cx="12192000" cy="1699192"/>
          </a:xfrm>
        </p:grpSpPr>
        <p:pic>
          <p:nvPicPr>
            <p:cNvPr id="11" name="Picture 10">
              <a:extLst>
                <a:ext uri="{FF2B5EF4-FFF2-40B4-BE49-F238E27FC236}">
                  <a16:creationId xmlns:a16="http://schemas.microsoft.com/office/drawing/2014/main" id="{CC3F09D7-85AA-25F8-73E5-3224121C10F5}"/>
                </a:ext>
              </a:extLst>
            </p:cNvPr>
            <p:cNvPicPr>
              <a:picLocks noChangeAspect="1"/>
            </p:cNvPicPr>
            <p:nvPr/>
          </p:nvPicPr>
          <p:blipFill rotWithShape="1">
            <a:blip r:embed="rId2">
              <a:extLst>
                <a:ext uri="{28A0092B-C50C-407E-A947-70E740481C1C}">
                  <a14:useLocalDpi xmlns:a14="http://schemas.microsoft.com/office/drawing/2010/main" val="0"/>
                </a:ext>
              </a:extLst>
            </a:blip>
            <a:srcRect b="27740"/>
            <a:stretch/>
          </p:blipFill>
          <p:spPr>
            <a:xfrm>
              <a:off x="5252484" y="5176883"/>
              <a:ext cx="6939516" cy="1681117"/>
            </a:xfrm>
            <a:prstGeom prst="rect">
              <a:avLst/>
            </a:prstGeom>
          </p:spPr>
        </p:pic>
        <p:pic>
          <p:nvPicPr>
            <p:cNvPr id="12" name="Picture 11">
              <a:extLst>
                <a:ext uri="{FF2B5EF4-FFF2-40B4-BE49-F238E27FC236}">
                  <a16:creationId xmlns:a16="http://schemas.microsoft.com/office/drawing/2014/main" id="{92FC0CEB-BDC7-66A5-8728-9B1206095F2A}"/>
                </a:ext>
              </a:extLst>
            </p:cNvPr>
            <p:cNvPicPr>
              <a:picLocks noChangeAspect="1"/>
            </p:cNvPicPr>
            <p:nvPr/>
          </p:nvPicPr>
          <p:blipFill rotWithShape="1">
            <a:blip r:embed="rId2">
              <a:extLst>
                <a:ext uri="{28A0092B-C50C-407E-A947-70E740481C1C}">
                  <a14:useLocalDpi xmlns:a14="http://schemas.microsoft.com/office/drawing/2010/main" val="0"/>
                </a:ext>
              </a:extLst>
            </a:blip>
            <a:srcRect l="22301" b="27740"/>
            <a:stretch/>
          </p:blipFill>
          <p:spPr>
            <a:xfrm>
              <a:off x="0" y="5194958"/>
              <a:ext cx="5391960" cy="1681117"/>
            </a:xfrm>
            <a:prstGeom prst="rect">
              <a:avLst/>
            </a:prstGeom>
          </p:spPr>
        </p:pic>
      </p:grpSp>
    </p:spTree>
    <p:extLst>
      <p:ext uri="{BB962C8B-B14F-4D97-AF65-F5344CB8AC3E}">
        <p14:creationId xmlns:p14="http://schemas.microsoft.com/office/powerpoint/2010/main" val="236901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blinds(horizontal)">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blinds(horizontal)">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linds(horizont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B6B133A-F35A-6D29-01C5-4EAF0340F10A}"/>
              </a:ext>
            </a:extLst>
          </p:cNvPr>
          <p:cNvGrpSpPr/>
          <p:nvPr/>
        </p:nvGrpSpPr>
        <p:grpSpPr>
          <a:xfrm>
            <a:off x="5135525" y="886219"/>
            <a:ext cx="5720316" cy="1743740"/>
            <a:chOff x="3402419" y="1031359"/>
            <a:chExt cx="5720316" cy="1743740"/>
          </a:xfrm>
        </p:grpSpPr>
        <p:sp>
          <p:nvSpPr>
            <p:cNvPr id="12" name="Speech Bubble: Rectangle with Corners Rounded 11">
              <a:extLst>
                <a:ext uri="{FF2B5EF4-FFF2-40B4-BE49-F238E27FC236}">
                  <a16:creationId xmlns:a16="http://schemas.microsoft.com/office/drawing/2014/main" id="{95613602-DDCF-BDA1-77E8-9BBDCCA985CD}"/>
                </a:ext>
              </a:extLst>
            </p:cNvPr>
            <p:cNvSpPr/>
            <p:nvPr/>
          </p:nvSpPr>
          <p:spPr>
            <a:xfrm>
              <a:off x="3402419" y="1031359"/>
              <a:ext cx="5720316" cy="1743740"/>
            </a:xfrm>
            <a:prstGeom prst="wedgeRoundRectCallout">
              <a:avLst>
                <a:gd name="adj1" fmla="val 55375"/>
                <a:gd name="adj2" fmla="val 47981"/>
                <a:gd name="adj3" fmla="val 16667"/>
              </a:avLst>
            </a:prstGeom>
            <a:solidFill>
              <a:srgbClr val="FFF7AF"/>
            </a:solidFill>
            <a:ln w="19050">
              <a:solidFill>
                <a:srgbClr val="EC6C5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9573128-7AC4-7A02-2A46-D20DD740AFF7}"/>
                </a:ext>
              </a:extLst>
            </p:cNvPr>
            <p:cNvSpPr txBox="1"/>
            <p:nvPr/>
          </p:nvSpPr>
          <p:spPr>
            <a:xfrm>
              <a:off x="3402419" y="1303064"/>
              <a:ext cx="5597820" cy="1200329"/>
            </a:xfrm>
            <a:prstGeom prst="rect">
              <a:avLst/>
            </a:prstGeom>
            <a:noFill/>
          </p:spPr>
          <p:txBody>
            <a:bodyPr wrap="square">
              <a:spAutoFit/>
            </a:bodyPr>
            <a:lstStyle/>
            <a:p>
              <a:pPr algn="ctr"/>
              <a:r>
                <a:rPr lang="en-US" sz="3600" b="1" dirty="0" err="1">
                  <a:cs typeface="Times New Roman" pitchFamily="18" charset="0"/>
                </a:rPr>
                <a:t>Bài</a:t>
              </a:r>
              <a:r>
                <a:rPr lang="en-US" sz="3600" b="1" dirty="0">
                  <a:cs typeface="Times New Roman" pitchFamily="18" charset="0"/>
                </a:rPr>
                <a:t> </a:t>
              </a:r>
              <a:r>
                <a:rPr lang="en-US" sz="3600" b="1" dirty="0" err="1">
                  <a:cs typeface="Times New Roman" pitchFamily="18" charset="0"/>
                </a:rPr>
                <a:t>tập</a:t>
              </a:r>
              <a:r>
                <a:rPr lang="en-US" sz="3600" b="1" dirty="0">
                  <a:cs typeface="Times New Roman" pitchFamily="18" charset="0"/>
                </a:rPr>
                <a:t> </a:t>
              </a:r>
              <a:r>
                <a:rPr lang="en-US" sz="3600" b="1" dirty="0" err="1">
                  <a:cs typeface="Times New Roman" pitchFamily="18" charset="0"/>
                </a:rPr>
                <a:t>đọc</a:t>
              </a:r>
              <a:r>
                <a:rPr lang="en-US" sz="3600" b="1" dirty="0">
                  <a:cs typeface="Times New Roman" pitchFamily="18" charset="0"/>
                </a:rPr>
                <a:t> </a:t>
              </a:r>
              <a:r>
                <a:rPr lang="en-US" sz="3600" b="1" dirty="0" err="1">
                  <a:cs typeface="Times New Roman" pitchFamily="18" charset="0"/>
                </a:rPr>
                <a:t>nên</a:t>
              </a:r>
              <a:r>
                <a:rPr lang="en-US" sz="3600" b="1" dirty="0">
                  <a:cs typeface="Times New Roman" pitchFamily="18" charset="0"/>
                </a:rPr>
                <a:t> </a:t>
              </a:r>
              <a:r>
                <a:rPr lang="en-US" sz="3600" b="1" dirty="0" err="1">
                  <a:cs typeface="Times New Roman" pitchFamily="18" charset="0"/>
                </a:rPr>
                <a:t>đọc</a:t>
              </a:r>
              <a:r>
                <a:rPr lang="en-US" sz="3600" b="1" dirty="0">
                  <a:cs typeface="Times New Roman" pitchFamily="18" charset="0"/>
                </a:rPr>
                <a:t> </a:t>
              </a:r>
              <a:r>
                <a:rPr lang="en-US" sz="3600" b="1" dirty="0" err="1">
                  <a:cs typeface="Times New Roman" pitchFamily="18" charset="0"/>
                </a:rPr>
                <a:t>với</a:t>
              </a:r>
              <a:r>
                <a:rPr lang="en-US" sz="3600" b="1" dirty="0">
                  <a:cs typeface="Times New Roman" pitchFamily="18" charset="0"/>
                </a:rPr>
                <a:t> </a:t>
              </a:r>
              <a:r>
                <a:rPr lang="en-US" sz="3600" b="1" dirty="0" err="1">
                  <a:cs typeface="Times New Roman" pitchFamily="18" charset="0"/>
                </a:rPr>
                <a:t>giọng</a:t>
              </a:r>
              <a:r>
                <a:rPr lang="en-US" sz="3600" b="1" dirty="0">
                  <a:cs typeface="Times New Roman" pitchFamily="18" charset="0"/>
                </a:rPr>
                <a:t> </a:t>
              </a:r>
              <a:r>
                <a:rPr lang="en-US" sz="3600" b="1" dirty="0" err="1">
                  <a:cs typeface="Times New Roman" pitchFamily="18" charset="0"/>
                </a:rPr>
                <a:t>như</a:t>
              </a:r>
              <a:r>
                <a:rPr lang="en-US" sz="3600" b="1" dirty="0">
                  <a:cs typeface="Times New Roman" pitchFamily="18" charset="0"/>
                </a:rPr>
                <a:t> </a:t>
              </a:r>
              <a:r>
                <a:rPr lang="en-US" sz="3600" b="1" dirty="0" err="1">
                  <a:cs typeface="Times New Roman" pitchFamily="18" charset="0"/>
                </a:rPr>
                <a:t>thế</a:t>
              </a:r>
              <a:r>
                <a:rPr lang="en-US" sz="3600" b="1" dirty="0">
                  <a:cs typeface="Times New Roman" pitchFamily="18" charset="0"/>
                </a:rPr>
                <a:t> </a:t>
              </a:r>
              <a:r>
                <a:rPr lang="en-US" sz="3600" b="1" dirty="0" err="1">
                  <a:cs typeface="Times New Roman" pitchFamily="18" charset="0"/>
                </a:rPr>
                <a:t>nào</a:t>
              </a:r>
              <a:r>
                <a:rPr lang="en-US" sz="3600" b="1" dirty="0">
                  <a:cs typeface="Times New Roman" pitchFamily="18" charset="0"/>
                </a:rPr>
                <a:t>?</a:t>
              </a:r>
            </a:p>
          </p:txBody>
        </p:sp>
      </p:grpSp>
      <p:sp>
        <p:nvSpPr>
          <p:cNvPr id="16" name="TextBox 15">
            <a:extLst>
              <a:ext uri="{FF2B5EF4-FFF2-40B4-BE49-F238E27FC236}">
                <a16:creationId xmlns:a16="http://schemas.microsoft.com/office/drawing/2014/main" id="{34D49B16-5A6F-1645-616F-31E2AD8062F9}"/>
              </a:ext>
            </a:extLst>
          </p:cNvPr>
          <p:cNvSpPr txBox="1"/>
          <p:nvPr/>
        </p:nvSpPr>
        <p:spPr>
          <a:xfrm>
            <a:off x="559892" y="3130166"/>
            <a:ext cx="9424080" cy="1754326"/>
          </a:xfrm>
          <a:prstGeom prst="rect">
            <a:avLst/>
          </a:prstGeom>
          <a:noFill/>
        </p:spPr>
        <p:txBody>
          <a:bodyPr wrap="square" rtlCol="0">
            <a:spAutoFit/>
          </a:bodyPr>
          <a:lstStyle/>
          <a:p>
            <a:r>
              <a:rPr lang="vi-VN" sz="3600" b="1" dirty="0">
                <a:cs typeface="Times New Roman" panose="02020603050405020304" pitchFamily="18" charset="0"/>
              </a:rPr>
              <a:t>- Toàn bài</a:t>
            </a:r>
            <a:r>
              <a:rPr lang="vi-VN" sz="3600" dirty="0">
                <a:cs typeface="Times New Roman" panose="02020603050405020304" pitchFamily="18" charset="0"/>
              </a:rPr>
              <a:t>: giọng chậm rãi.</a:t>
            </a:r>
          </a:p>
          <a:p>
            <a:r>
              <a:rPr lang="vi-VN" sz="3600" b="1" dirty="0">
                <a:cs typeface="Times New Roman" panose="02020603050405020304" pitchFamily="18" charset="0"/>
              </a:rPr>
              <a:t>- Lời của Chôm tâu vua: </a:t>
            </a:r>
            <a:r>
              <a:rPr lang="vi-VN" sz="3600" dirty="0">
                <a:cs typeface="Times New Roman" panose="02020603050405020304" pitchFamily="18" charset="0"/>
              </a:rPr>
              <a:t>ngây thơ, lo lắng.</a:t>
            </a:r>
          </a:p>
          <a:p>
            <a:r>
              <a:rPr lang="vi-VN" sz="3600" b="1" dirty="0">
                <a:cs typeface="Times New Roman" panose="02020603050405020304" pitchFamily="18" charset="0"/>
              </a:rPr>
              <a:t>- Lời vua: </a:t>
            </a:r>
            <a:r>
              <a:rPr lang="vi-VN" sz="3600" dirty="0">
                <a:cs typeface="Times New Roman" panose="02020603050405020304" pitchFamily="18" charset="0"/>
              </a:rPr>
              <a:t>ôn tồn, dõng dạc.</a:t>
            </a:r>
            <a:endParaRPr lang="x-none" sz="3600" dirty="0">
              <a:cs typeface="Times New Roman" panose="02020603050405020304" pitchFamily="18" charset="0"/>
            </a:endParaRPr>
          </a:p>
        </p:txBody>
      </p:sp>
      <p:grpSp>
        <p:nvGrpSpPr>
          <p:cNvPr id="17" name="Group 16">
            <a:extLst>
              <a:ext uri="{FF2B5EF4-FFF2-40B4-BE49-F238E27FC236}">
                <a16:creationId xmlns:a16="http://schemas.microsoft.com/office/drawing/2014/main" id="{69852B8F-4618-84B1-53FE-15FE305C03A0}"/>
              </a:ext>
            </a:extLst>
          </p:cNvPr>
          <p:cNvGrpSpPr/>
          <p:nvPr/>
        </p:nvGrpSpPr>
        <p:grpSpPr>
          <a:xfrm>
            <a:off x="0" y="5176883"/>
            <a:ext cx="12192000" cy="1699192"/>
            <a:chOff x="0" y="5176883"/>
            <a:chExt cx="12192000" cy="1699192"/>
          </a:xfrm>
        </p:grpSpPr>
        <p:pic>
          <p:nvPicPr>
            <p:cNvPr id="18" name="Picture 17">
              <a:extLst>
                <a:ext uri="{FF2B5EF4-FFF2-40B4-BE49-F238E27FC236}">
                  <a16:creationId xmlns:a16="http://schemas.microsoft.com/office/drawing/2014/main" id="{AEA2E898-1795-6E10-D141-035CE5D581B5}"/>
                </a:ext>
              </a:extLst>
            </p:cNvPr>
            <p:cNvPicPr>
              <a:picLocks noChangeAspect="1"/>
            </p:cNvPicPr>
            <p:nvPr/>
          </p:nvPicPr>
          <p:blipFill rotWithShape="1">
            <a:blip r:embed="rId3">
              <a:extLst>
                <a:ext uri="{28A0092B-C50C-407E-A947-70E740481C1C}">
                  <a14:useLocalDpi xmlns:a14="http://schemas.microsoft.com/office/drawing/2010/main" val="0"/>
                </a:ext>
              </a:extLst>
            </a:blip>
            <a:srcRect b="27740"/>
            <a:stretch/>
          </p:blipFill>
          <p:spPr>
            <a:xfrm>
              <a:off x="5252484" y="5176883"/>
              <a:ext cx="6939516" cy="1681117"/>
            </a:xfrm>
            <a:prstGeom prst="rect">
              <a:avLst/>
            </a:prstGeom>
          </p:spPr>
        </p:pic>
        <p:pic>
          <p:nvPicPr>
            <p:cNvPr id="19" name="Picture 18">
              <a:extLst>
                <a:ext uri="{FF2B5EF4-FFF2-40B4-BE49-F238E27FC236}">
                  <a16:creationId xmlns:a16="http://schemas.microsoft.com/office/drawing/2014/main" id="{DA74F2E4-2987-59A8-98C7-A81A49A958C5}"/>
                </a:ext>
              </a:extLst>
            </p:cNvPr>
            <p:cNvPicPr>
              <a:picLocks noChangeAspect="1"/>
            </p:cNvPicPr>
            <p:nvPr/>
          </p:nvPicPr>
          <p:blipFill rotWithShape="1">
            <a:blip r:embed="rId3">
              <a:extLst>
                <a:ext uri="{28A0092B-C50C-407E-A947-70E740481C1C}">
                  <a14:useLocalDpi xmlns:a14="http://schemas.microsoft.com/office/drawing/2010/main" val="0"/>
                </a:ext>
              </a:extLst>
            </a:blip>
            <a:srcRect l="22301" b="27740"/>
            <a:stretch/>
          </p:blipFill>
          <p:spPr>
            <a:xfrm>
              <a:off x="0" y="5194958"/>
              <a:ext cx="5391960" cy="1681117"/>
            </a:xfrm>
            <a:prstGeom prst="rect">
              <a:avLst/>
            </a:prstGeom>
          </p:spPr>
        </p:pic>
      </p:grpSp>
      <p:pic>
        <p:nvPicPr>
          <p:cNvPr id="13" name="图片 12">
            <a:extLst>
              <a:ext uri="{FF2B5EF4-FFF2-40B4-BE49-F238E27FC236}">
                <a16:creationId xmlns:a16="http://schemas.microsoft.com/office/drawing/2014/main" id="{2040E2BB-0F54-A64B-981D-674CDB19BDC0}"/>
              </a:ext>
            </a:extLst>
          </p:cNvPr>
          <p:cNvPicPr>
            <a:picLocks noChangeAspect="1"/>
          </p:cNvPicPr>
          <p:nvPr/>
        </p:nvPicPr>
        <p:blipFill>
          <a:blip r:embed="rId4"/>
          <a:stretch>
            <a:fillRect/>
          </a:stretch>
        </p:blipFill>
        <p:spPr>
          <a:xfrm>
            <a:off x="8448822" y="2466756"/>
            <a:ext cx="4391244" cy="4391244"/>
          </a:xfrm>
          <a:prstGeom prst="rect">
            <a:avLst/>
          </a:prstGeom>
        </p:spPr>
      </p:pic>
    </p:spTree>
    <p:extLst>
      <p:ext uri="{BB962C8B-B14F-4D97-AF65-F5344CB8AC3E}">
        <p14:creationId xmlns:p14="http://schemas.microsoft.com/office/powerpoint/2010/main" val="154133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linds(horizontal)">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2E5CCEA-191F-9F1D-68E9-C6B1CBF95CCB}"/>
              </a:ext>
            </a:extLst>
          </p:cNvPr>
          <p:cNvGrpSpPr/>
          <p:nvPr/>
        </p:nvGrpSpPr>
        <p:grpSpPr>
          <a:xfrm>
            <a:off x="1455858" y="2361800"/>
            <a:ext cx="9633896" cy="1641614"/>
            <a:chOff x="353992" y="4118349"/>
            <a:chExt cx="10645267" cy="40077240"/>
          </a:xfrm>
        </p:grpSpPr>
        <p:sp>
          <p:nvSpPr>
            <p:cNvPr id="5" name="TextBox 4">
              <a:extLst>
                <a:ext uri="{FF2B5EF4-FFF2-40B4-BE49-F238E27FC236}">
                  <a16:creationId xmlns:a16="http://schemas.microsoft.com/office/drawing/2014/main" id="{927AE45C-9653-9DC7-0D8C-D7CF5599DFFF}"/>
                </a:ext>
              </a:extLst>
            </p:cNvPr>
            <p:cNvSpPr txBox="1"/>
            <p:nvPr/>
          </p:nvSpPr>
          <p:spPr>
            <a:xfrm>
              <a:off x="353992" y="4372199"/>
              <a:ext cx="10479260" cy="398233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solidFill>
                      <a:srgbClr val="FFE12F"/>
                    </a:solidFill>
                  </a:ln>
                  <a:solidFill>
                    <a:srgbClr val="61ADFB"/>
                  </a:solidFill>
                  <a:effectLst/>
                  <a:uLnTx/>
                  <a:uFillTx/>
                  <a:latin typeface="SVN-Dancing Script" panose="02040603050506020204" pitchFamily="18" charset="0"/>
                  <a:cs typeface="+mn-cs"/>
                </a:rPr>
                <a:t>TÌM HIỂU BÀI</a:t>
              </a:r>
            </a:p>
          </p:txBody>
        </p:sp>
        <p:sp>
          <p:nvSpPr>
            <p:cNvPr id="6" name="TextBox 5">
              <a:extLst>
                <a:ext uri="{FF2B5EF4-FFF2-40B4-BE49-F238E27FC236}">
                  <a16:creationId xmlns:a16="http://schemas.microsoft.com/office/drawing/2014/main" id="{062DDC3C-5583-E885-5B81-697F7F32BBA7}"/>
                </a:ext>
              </a:extLst>
            </p:cNvPr>
            <p:cNvSpPr txBox="1"/>
            <p:nvPr/>
          </p:nvSpPr>
          <p:spPr>
            <a:xfrm>
              <a:off x="353992" y="4118349"/>
              <a:ext cx="10479259" cy="398233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rPr>
                <a:t>TÌM HIỂU BÀI</a:t>
              </a:r>
            </a:p>
          </p:txBody>
        </p:sp>
        <p:sp>
          <p:nvSpPr>
            <p:cNvPr id="7" name="TextBox 6">
              <a:extLst>
                <a:ext uri="{FF2B5EF4-FFF2-40B4-BE49-F238E27FC236}">
                  <a16:creationId xmlns:a16="http://schemas.microsoft.com/office/drawing/2014/main" id="{BA1B1E7B-CF64-6817-AEC3-63575B24680B}"/>
                </a:ext>
              </a:extLst>
            </p:cNvPr>
            <p:cNvSpPr txBox="1"/>
            <p:nvPr/>
          </p:nvSpPr>
          <p:spPr>
            <a:xfrm>
              <a:off x="430880" y="4372199"/>
              <a:ext cx="10568379" cy="398233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rPr>
                <a:t>TÌM HIỂU BÀI</a:t>
              </a:r>
            </a:p>
          </p:txBody>
        </p:sp>
      </p:grpSp>
    </p:spTree>
    <p:extLst>
      <p:ext uri="{BB962C8B-B14F-4D97-AF65-F5344CB8AC3E}">
        <p14:creationId xmlns:p14="http://schemas.microsoft.com/office/powerpoint/2010/main" val="142803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31EE15F-E041-9BAF-BB2B-3F0897C45E95}"/>
              </a:ext>
            </a:extLst>
          </p:cNvPr>
          <p:cNvGrpSpPr/>
          <p:nvPr/>
        </p:nvGrpSpPr>
        <p:grpSpPr>
          <a:xfrm>
            <a:off x="2263301" y="462951"/>
            <a:ext cx="8785359" cy="1471122"/>
            <a:chOff x="2234948" y="492448"/>
            <a:chExt cx="8785359" cy="1471122"/>
          </a:xfrm>
        </p:grpSpPr>
        <p:sp>
          <p:nvSpPr>
            <p:cNvPr id="17" name="Speech Bubble: Rectangle with Corners Rounded 16">
              <a:extLst>
                <a:ext uri="{FF2B5EF4-FFF2-40B4-BE49-F238E27FC236}">
                  <a16:creationId xmlns:a16="http://schemas.microsoft.com/office/drawing/2014/main" id="{DECE4AE0-5F9A-6474-DC37-9A61FF836334}"/>
                </a:ext>
              </a:extLst>
            </p:cNvPr>
            <p:cNvSpPr/>
            <p:nvPr/>
          </p:nvSpPr>
          <p:spPr>
            <a:xfrm>
              <a:off x="2234948" y="492448"/>
              <a:ext cx="8785359" cy="1471122"/>
            </a:xfrm>
            <a:prstGeom prst="wedgeRoundRectCallout">
              <a:avLst>
                <a:gd name="adj1" fmla="val -55312"/>
                <a:gd name="adj2" fmla="val 34005"/>
                <a:gd name="adj3" fmla="val 16667"/>
              </a:avLst>
            </a:prstGeom>
            <a:solidFill>
              <a:srgbClr val="FFF7AF"/>
            </a:solidFill>
            <a:ln w="19050">
              <a:solidFill>
                <a:srgbClr val="EC6C5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Box 6">
              <a:extLst>
                <a:ext uri="{FF2B5EF4-FFF2-40B4-BE49-F238E27FC236}">
                  <a16:creationId xmlns:a16="http://schemas.microsoft.com/office/drawing/2014/main" id="{1CE0AD16-6A37-29E8-1B52-218254A03373}"/>
                </a:ext>
              </a:extLst>
            </p:cNvPr>
            <p:cNvSpPr txBox="1">
              <a:spLocks noChangeArrowheads="1"/>
            </p:cNvSpPr>
            <p:nvPr/>
          </p:nvSpPr>
          <p:spPr bwMode="auto">
            <a:xfrm>
              <a:off x="2339589" y="566289"/>
              <a:ext cx="8576075" cy="1323439"/>
            </a:xfrm>
            <a:prstGeom prst="rect">
              <a:avLst/>
            </a:prstGeom>
            <a:noFill/>
            <a:ln w="9525">
              <a:noFill/>
              <a:miter lim="800000"/>
              <a:headEnd/>
              <a:tailEnd/>
            </a:ln>
          </p:spPr>
          <p:txBody>
            <a:bodyPr wrap="square">
              <a:spAutoFit/>
            </a:bodyPr>
            <a:lstStyle/>
            <a:p>
              <a:pPr algn="ctr">
                <a:spcBef>
                  <a:spcPct val="50000"/>
                </a:spcBef>
              </a:pPr>
              <a:r>
                <a:rPr lang="en-US" sz="4000" b="1" u="sng" dirty="0" err="1">
                  <a:cs typeface="Times New Roman" panose="02020603050405020304" pitchFamily="18" charset="0"/>
                </a:rPr>
                <a:t>Câu</a:t>
              </a:r>
              <a:r>
                <a:rPr lang="en-US" sz="4000" b="1" u="sng" dirty="0">
                  <a:cs typeface="Times New Roman" panose="02020603050405020304" pitchFamily="18" charset="0"/>
                </a:rPr>
                <a:t> 1</a:t>
              </a:r>
              <a:r>
                <a:rPr lang="en-US" sz="4000" b="1" dirty="0">
                  <a:cs typeface="Times New Roman" panose="02020603050405020304" pitchFamily="18" charset="0"/>
                </a:rPr>
                <a:t>: </a:t>
              </a:r>
              <a:r>
                <a:rPr lang="en-US" sz="4000" b="1" dirty="0" err="1">
                  <a:cs typeface="Times New Roman" panose="02020603050405020304" pitchFamily="18" charset="0"/>
                </a:rPr>
                <a:t>Nhà</a:t>
              </a:r>
              <a:r>
                <a:rPr lang="en-US" sz="4000" b="1" dirty="0">
                  <a:cs typeface="Times New Roman" panose="02020603050405020304" pitchFamily="18" charset="0"/>
                </a:rPr>
                <a:t> vua chọn </a:t>
              </a:r>
              <a:r>
                <a:rPr lang="en-US" sz="4000" b="1" dirty="0" err="1">
                  <a:cs typeface="Times New Roman" panose="02020603050405020304" pitchFamily="18" charset="0"/>
                </a:rPr>
                <a:t>người</a:t>
              </a:r>
              <a:r>
                <a:rPr lang="en-US" sz="4000" b="1" dirty="0">
                  <a:cs typeface="Times New Roman" panose="02020603050405020304" pitchFamily="18" charset="0"/>
                </a:rPr>
                <a:t> </a:t>
              </a:r>
              <a:r>
                <a:rPr lang="en-US" sz="4000" b="1" dirty="0" err="1">
                  <a:cs typeface="Times New Roman" panose="02020603050405020304" pitchFamily="18" charset="0"/>
                </a:rPr>
                <a:t>như</a:t>
              </a:r>
              <a:r>
                <a:rPr lang="en-US" sz="4000" b="1" dirty="0">
                  <a:cs typeface="Times New Roman" panose="02020603050405020304" pitchFamily="18" charset="0"/>
                </a:rPr>
                <a:t> thế nào để truyền ngôi?</a:t>
              </a:r>
            </a:p>
          </p:txBody>
        </p:sp>
      </p:grpSp>
      <p:sp>
        <p:nvSpPr>
          <p:cNvPr id="16" name="Rectangle 15">
            <a:extLst>
              <a:ext uri="{FF2B5EF4-FFF2-40B4-BE49-F238E27FC236}">
                <a16:creationId xmlns:a16="http://schemas.microsoft.com/office/drawing/2014/main" id="{7D8F63C9-1B07-FB7A-5716-5FB1A618D727}"/>
              </a:ext>
            </a:extLst>
          </p:cNvPr>
          <p:cNvSpPr>
            <a:spLocks noChangeArrowheads="1"/>
          </p:cNvSpPr>
          <p:nvPr/>
        </p:nvSpPr>
        <p:spPr bwMode="auto">
          <a:xfrm>
            <a:off x="1016895" y="5229046"/>
            <a:ext cx="7641836" cy="707886"/>
          </a:xfrm>
          <a:prstGeom prst="rect">
            <a:avLst/>
          </a:prstGeom>
          <a:no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i="1" u="none" strike="noStrike" kern="0" cap="none" spc="0" normalizeH="0" baseline="0" noProof="0" dirty="0">
                <a:ln>
                  <a:noFill/>
                </a:ln>
                <a:effectLst/>
                <a:uLnTx/>
                <a:uFillTx/>
              </a:rPr>
              <a:t>Trung thực: ngay thẳng, thật thà.</a:t>
            </a:r>
          </a:p>
        </p:txBody>
      </p:sp>
      <p:pic>
        <p:nvPicPr>
          <p:cNvPr id="18" name="Picture 17">
            <a:extLst>
              <a:ext uri="{FF2B5EF4-FFF2-40B4-BE49-F238E27FC236}">
                <a16:creationId xmlns:a16="http://schemas.microsoft.com/office/drawing/2014/main" id="{6CA268A5-C8E3-C5BD-CBAE-1952C0AEB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561" y="566289"/>
            <a:ext cx="1561744" cy="2266540"/>
          </a:xfrm>
          <a:prstGeom prst="rect">
            <a:avLst/>
          </a:prstGeom>
        </p:spPr>
      </p:pic>
      <p:sp>
        <p:nvSpPr>
          <p:cNvPr id="20" name="Rectangle: Rounded Corners 19">
            <a:extLst>
              <a:ext uri="{FF2B5EF4-FFF2-40B4-BE49-F238E27FC236}">
                <a16:creationId xmlns:a16="http://schemas.microsoft.com/office/drawing/2014/main" id="{F5CEC549-6306-303A-933F-90424BC65ADC}"/>
              </a:ext>
            </a:extLst>
          </p:cNvPr>
          <p:cNvSpPr/>
          <p:nvPr/>
        </p:nvSpPr>
        <p:spPr>
          <a:xfrm>
            <a:off x="3019646" y="3532321"/>
            <a:ext cx="3636335" cy="838065"/>
          </a:xfrm>
          <a:prstGeom prst="roundRect">
            <a:avLst/>
          </a:prstGeom>
          <a:solidFill>
            <a:srgbClr val="E4F8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Down 25">
            <a:extLst>
              <a:ext uri="{FF2B5EF4-FFF2-40B4-BE49-F238E27FC236}">
                <a16:creationId xmlns:a16="http://schemas.microsoft.com/office/drawing/2014/main" id="{5F67231B-8B71-7E4B-DE35-BFA3524E879F}"/>
              </a:ext>
            </a:extLst>
          </p:cNvPr>
          <p:cNvSpPr/>
          <p:nvPr/>
        </p:nvSpPr>
        <p:spPr>
          <a:xfrm>
            <a:off x="4619845" y="4449933"/>
            <a:ext cx="435935" cy="707886"/>
          </a:xfrm>
          <a:prstGeom prst="downArrow">
            <a:avLst/>
          </a:prstGeom>
          <a:solidFill>
            <a:srgbClr val="F94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6">
            <a:extLst>
              <a:ext uri="{FF2B5EF4-FFF2-40B4-BE49-F238E27FC236}">
                <a16:creationId xmlns:a16="http://schemas.microsoft.com/office/drawing/2014/main" id="{2CE25E23-A69D-9653-C809-4817C6503D33}"/>
              </a:ext>
            </a:extLst>
          </p:cNvPr>
          <p:cNvSpPr txBox="1">
            <a:spLocks noChangeArrowheads="1"/>
          </p:cNvSpPr>
          <p:nvPr/>
        </p:nvSpPr>
        <p:spPr bwMode="auto">
          <a:xfrm>
            <a:off x="369389" y="2208882"/>
            <a:ext cx="11822611" cy="2169825"/>
          </a:xfrm>
          <a:prstGeom prst="rect">
            <a:avLst/>
          </a:prstGeom>
          <a:noFill/>
          <a:ln w="9525">
            <a:noFill/>
            <a:miter lim="800000"/>
            <a:headEnd/>
            <a:tailEnd/>
          </a:ln>
        </p:spPr>
        <p:txBody>
          <a:bodyPr wrap="square">
            <a:spAutoFit/>
          </a:bodyPr>
          <a:lstStyle/>
          <a:p>
            <a:pPr algn="ctr">
              <a:spcBef>
                <a:spcPct val="50000"/>
              </a:spcBef>
            </a:pPr>
            <a:r>
              <a:rPr lang="en-US" sz="5400" b="1" dirty="0">
                <a:solidFill>
                  <a:srgbClr val="995644"/>
                </a:solidFill>
                <a:cs typeface="Times New Roman" panose="02020603050405020304" pitchFamily="18" charset="0"/>
              </a:rPr>
              <a:t>Nhà vua muốn </a:t>
            </a:r>
            <a:r>
              <a:rPr lang="en-US" sz="5400" b="1" dirty="0" err="1">
                <a:solidFill>
                  <a:srgbClr val="995644"/>
                </a:solidFill>
                <a:cs typeface="Times New Roman" panose="02020603050405020304" pitchFamily="18" charset="0"/>
              </a:rPr>
              <a:t>chọn</a:t>
            </a:r>
            <a:r>
              <a:rPr lang="en-US" sz="5400" b="1" dirty="0">
                <a:solidFill>
                  <a:srgbClr val="995644"/>
                </a:solidFill>
                <a:cs typeface="Times New Roman" panose="02020603050405020304" pitchFamily="18" charset="0"/>
              </a:rPr>
              <a:t> </a:t>
            </a:r>
          </a:p>
          <a:p>
            <a:pPr algn="ctr">
              <a:spcBef>
                <a:spcPct val="50000"/>
              </a:spcBef>
            </a:pPr>
            <a:r>
              <a:rPr lang="en-US" sz="5400" b="1" dirty="0" err="1">
                <a:solidFill>
                  <a:srgbClr val="995644"/>
                </a:solidFill>
                <a:cs typeface="Times New Roman" panose="02020603050405020304" pitchFamily="18" charset="0"/>
              </a:rPr>
              <a:t>người</a:t>
            </a:r>
            <a:r>
              <a:rPr lang="en-US" sz="5400" b="1" dirty="0">
                <a:solidFill>
                  <a:srgbClr val="995644"/>
                </a:solidFill>
                <a:cs typeface="Times New Roman" panose="02020603050405020304" pitchFamily="18" charset="0"/>
              </a:rPr>
              <a:t> trung thực để truyền ngôi.</a:t>
            </a:r>
          </a:p>
        </p:txBody>
      </p:sp>
    </p:spTree>
    <p:extLst>
      <p:ext uri="{BB962C8B-B14F-4D97-AF65-F5344CB8AC3E}">
        <p14:creationId xmlns:p14="http://schemas.microsoft.com/office/powerpoint/2010/main" val="310480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up)">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animBg="1"/>
      <p:bldP spid="26"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E9650792-DB0A-CD0C-7014-DC6E63934E9B}"/>
              </a:ext>
            </a:extLst>
          </p:cNvPr>
          <p:cNvGrpSpPr/>
          <p:nvPr/>
        </p:nvGrpSpPr>
        <p:grpSpPr>
          <a:xfrm>
            <a:off x="2234948" y="492448"/>
            <a:ext cx="8785359" cy="1471122"/>
            <a:chOff x="2234948" y="492448"/>
            <a:chExt cx="8785359" cy="1471122"/>
          </a:xfrm>
        </p:grpSpPr>
        <p:sp>
          <p:nvSpPr>
            <p:cNvPr id="32" name="Speech Bubble: Rectangle with Corners Rounded 31">
              <a:extLst>
                <a:ext uri="{FF2B5EF4-FFF2-40B4-BE49-F238E27FC236}">
                  <a16:creationId xmlns:a16="http://schemas.microsoft.com/office/drawing/2014/main" id="{705EF865-FE9E-6213-6894-FB61D271A935}"/>
                </a:ext>
              </a:extLst>
            </p:cNvPr>
            <p:cNvSpPr/>
            <p:nvPr/>
          </p:nvSpPr>
          <p:spPr>
            <a:xfrm>
              <a:off x="2234948" y="492448"/>
              <a:ext cx="8785359" cy="1471122"/>
            </a:xfrm>
            <a:prstGeom prst="wedgeRoundRectCallout">
              <a:avLst>
                <a:gd name="adj1" fmla="val -55312"/>
                <a:gd name="adj2" fmla="val 34005"/>
                <a:gd name="adj3" fmla="val 16667"/>
              </a:avLst>
            </a:prstGeom>
            <a:solidFill>
              <a:srgbClr val="FFF7AF"/>
            </a:solidFill>
            <a:ln w="19050">
              <a:solidFill>
                <a:srgbClr val="EC6C5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Box 6">
              <a:extLst>
                <a:ext uri="{FF2B5EF4-FFF2-40B4-BE49-F238E27FC236}">
                  <a16:creationId xmlns:a16="http://schemas.microsoft.com/office/drawing/2014/main" id="{672CDB5F-582D-44E6-F4F9-1F5E0468C1D6}"/>
                </a:ext>
              </a:extLst>
            </p:cNvPr>
            <p:cNvSpPr txBox="1">
              <a:spLocks noChangeArrowheads="1"/>
            </p:cNvSpPr>
            <p:nvPr/>
          </p:nvSpPr>
          <p:spPr bwMode="auto">
            <a:xfrm>
              <a:off x="2339589" y="566289"/>
              <a:ext cx="8576075" cy="1323439"/>
            </a:xfrm>
            <a:prstGeom prst="rect">
              <a:avLst/>
            </a:prstGeom>
            <a:noFill/>
            <a:ln w="9525">
              <a:noFill/>
              <a:miter lim="800000"/>
              <a:headEnd/>
              <a:tailEnd/>
            </a:ln>
          </p:spPr>
          <p:txBody>
            <a:bodyPr wrap="square">
              <a:spAutoFit/>
            </a:bodyPr>
            <a:lstStyle/>
            <a:p>
              <a:pPr algn="ctr">
                <a:spcBef>
                  <a:spcPct val="50000"/>
                </a:spcBef>
              </a:pPr>
              <a:r>
                <a:rPr lang="en-US" sz="4000" b="1" u="sng" dirty="0" err="1">
                  <a:cs typeface="Times New Roman" panose="02020603050405020304" pitchFamily="18" charset="0"/>
                </a:rPr>
                <a:t>Câu</a:t>
              </a:r>
              <a:r>
                <a:rPr lang="en-US" sz="4000" b="1" u="sng" dirty="0">
                  <a:cs typeface="Times New Roman" panose="02020603050405020304" pitchFamily="18" charset="0"/>
                </a:rPr>
                <a:t> 2</a:t>
              </a:r>
              <a:r>
                <a:rPr lang="en-US" sz="4000" b="1" dirty="0">
                  <a:cs typeface="Times New Roman" panose="02020603050405020304" pitchFamily="18" charset="0"/>
                </a:rPr>
                <a:t>: </a:t>
              </a:r>
              <a:r>
                <a:rPr lang="en-US" sz="4000" b="1" dirty="0" err="1">
                  <a:cs typeface="Times New Roman" panose="02020603050405020304" pitchFamily="18" charset="0"/>
                </a:rPr>
                <a:t>Nhà</a:t>
              </a:r>
              <a:r>
                <a:rPr lang="en-US" sz="4000" b="1" dirty="0">
                  <a:cs typeface="Times New Roman" panose="02020603050405020304" pitchFamily="18" charset="0"/>
                </a:rPr>
                <a:t> </a:t>
              </a:r>
              <a:r>
                <a:rPr lang="en-US" sz="4000" b="1" dirty="0" err="1">
                  <a:cs typeface="Times New Roman" panose="02020603050405020304" pitchFamily="18" charset="0"/>
                </a:rPr>
                <a:t>vua</a:t>
              </a:r>
              <a:r>
                <a:rPr lang="en-US" sz="4000" b="1" dirty="0">
                  <a:cs typeface="Times New Roman" panose="02020603050405020304" pitchFamily="18" charset="0"/>
                </a:rPr>
                <a:t> </a:t>
              </a:r>
              <a:r>
                <a:rPr lang="en-US" sz="4000" b="1" dirty="0" err="1">
                  <a:cs typeface="Times New Roman" panose="02020603050405020304" pitchFamily="18" charset="0"/>
                </a:rPr>
                <a:t>làm</a:t>
              </a:r>
              <a:r>
                <a:rPr lang="en-US" sz="4000" b="1" dirty="0">
                  <a:cs typeface="Times New Roman" panose="02020603050405020304" pitchFamily="18" charset="0"/>
                </a:rPr>
                <a:t> </a:t>
              </a:r>
              <a:r>
                <a:rPr lang="en-US" sz="4000" b="1" dirty="0" err="1">
                  <a:cs typeface="Times New Roman" panose="02020603050405020304" pitchFamily="18" charset="0"/>
                </a:rPr>
                <a:t>cách</a:t>
              </a:r>
              <a:r>
                <a:rPr lang="en-US" sz="4000" b="1" dirty="0">
                  <a:cs typeface="Times New Roman" panose="02020603050405020304" pitchFamily="18" charset="0"/>
                </a:rPr>
                <a:t> </a:t>
              </a:r>
              <a:r>
                <a:rPr lang="en-US" sz="4000" b="1" dirty="0" err="1">
                  <a:cs typeface="Times New Roman" panose="02020603050405020304" pitchFamily="18" charset="0"/>
                </a:rPr>
                <a:t>nào</a:t>
              </a:r>
              <a:r>
                <a:rPr lang="en-US" sz="4000" b="1" dirty="0">
                  <a:cs typeface="Times New Roman" panose="02020603050405020304" pitchFamily="18" charset="0"/>
                </a:rPr>
                <a:t> </a:t>
              </a:r>
              <a:r>
                <a:rPr lang="en-US" sz="4000" b="1" dirty="0" err="1">
                  <a:cs typeface="Times New Roman" panose="02020603050405020304" pitchFamily="18" charset="0"/>
                </a:rPr>
                <a:t>để</a:t>
              </a:r>
              <a:r>
                <a:rPr lang="en-US" sz="4000" b="1" dirty="0">
                  <a:cs typeface="Times New Roman" panose="02020603050405020304" pitchFamily="18" charset="0"/>
                </a:rPr>
                <a:t> </a:t>
              </a:r>
              <a:r>
                <a:rPr lang="en-US" sz="4000" b="1" dirty="0" err="1">
                  <a:cs typeface="Times New Roman" panose="02020603050405020304" pitchFamily="18" charset="0"/>
                </a:rPr>
                <a:t>tìm</a:t>
              </a:r>
              <a:r>
                <a:rPr lang="en-US" sz="4000" b="1" dirty="0">
                  <a:cs typeface="Times New Roman" panose="02020603050405020304" pitchFamily="18" charset="0"/>
                </a:rPr>
                <a:t> </a:t>
              </a:r>
              <a:r>
                <a:rPr lang="en-US" sz="4000" b="1" dirty="0" err="1">
                  <a:cs typeface="Times New Roman" panose="02020603050405020304" pitchFamily="18" charset="0"/>
                </a:rPr>
                <a:t>được</a:t>
              </a:r>
              <a:r>
                <a:rPr lang="en-US" sz="4000" b="1" dirty="0">
                  <a:cs typeface="Times New Roman" panose="02020603050405020304" pitchFamily="18" charset="0"/>
                </a:rPr>
                <a:t> </a:t>
              </a:r>
              <a:r>
                <a:rPr lang="en-US" sz="4000" b="1" dirty="0" err="1">
                  <a:cs typeface="Times New Roman" panose="02020603050405020304" pitchFamily="18" charset="0"/>
                </a:rPr>
                <a:t>người</a:t>
              </a:r>
              <a:r>
                <a:rPr lang="en-US" sz="4000" b="1" dirty="0">
                  <a:cs typeface="Times New Roman" panose="02020603050405020304" pitchFamily="18" charset="0"/>
                </a:rPr>
                <a:t> </a:t>
              </a:r>
              <a:r>
                <a:rPr lang="en-US" sz="4000" b="1" dirty="0" err="1">
                  <a:cs typeface="Times New Roman" panose="02020603050405020304" pitchFamily="18" charset="0"/>
                </a:rPr>
                <a:t>như</a:t>
              </a:r>
              <a:r>
                <a:rPr lang="en-US" sz="4000" b="1" dirty="0">
                  <a:cs typeface="Times New Roman" panose="02020603050405020304" pitchFamily="18" charset="0"/>
                </a:rPr>
                <a:t> </a:t>
              </a:r>
              <a:r>
                <a:rPr lang="en-US" sz="4000" b="1" dirty="0" err="1">
                  <a:cs typeface="Times New Roman" panose="02020603050405020304" pitchFamily="18" charset="0"/>
                </a:rPr>
                <a:t>thế</a:t>
              </a:r>
              <a:r>
                <a:rPr lang="en-US" sz="4000" b="1" dirty="0">
                  <a:cs typeface="Times New Roman" panose="02020603050405020304" pitchFamily="18" charset="0"/>
                </a:rPr>
                <a:t>?</a:t>
              </a:r>
            </a:p>
          </p:txBody>
        </p:sp>
      </p:grpSp>
      <p:pic>
        <p:nvPicPr>
          <p:cNvPr id="34" name="Picture 33">
            <a:extLst>
              <a:ext uri="{FF2B5EF4-FFF2-40B4-BE49-F238E27FC236}">
                <a16:creationId xmlns:a16="http://schemas.microsoft.com/office/drawing/2014/main" id="{1EE26C9A-609F-AA3D-1DA0-3037179AE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561" y="566289"/>
            <a:ext cx="1561744" cy="2266540"/>
          </a:xfrm>
          <a:prstGeom prst="rect">
            <a:avLst/>
          </a:prstGeom>
        </p:spPr>
      </p:pic>
      <p:sp>
        <p:nvSpPr>
          <p:cNvPr id="35" name="Text Box 6">
            <a:extLst>
              <a:ext uri="{FF2B5EF4-FFF2-40B4-BE49-F238E27FC236}">
                <a16:creationId xmlns:a16="http://schemas.microsoft.com/office/drawing/2014/main" id="{1100D3FB-24DD-C70F-1F6A-9D93454D4FC7}"/>
              </a:ext>
            </a:extLst>
          </p:cNvPr>
          <p:cNvSpPr txBox="1">
            <a:spLocks noChangeArrowheads="1"/>
          </p:cNvSpPr>
          <p:nvPr/>
        </p:nvSpPr>
        <p:spPr bwMode="auto">
          <a:xfrm>
            <a:off x="1430166" y="2355062"/>
            <a:ext cx="9702123" cy="3170099"/>
          </a:xfrm>
          <a:prstGeom prst="rect">
            <a:avLst/>
          </a:prstGeom>
          <a:noFill/>
          <a:ln w="9525">
            <a:noFill/>
            <a:miter lim="800000"/>
            <a:headEnd/>
            <a:tailEnd/>
          </a:ln>
        </p:spPr>
        <p:txBody>
          <a:bodyPr wrap="square">
            <a:spAutoFit/>
          </a:bodyPr>
          <a:lstStyle/>
          <a:p>
            <a:pPr algn="just">
              <a:spcBef>
                <a:spcPct val="50000"/>
              </a:spcBef>
            </a:pPr>
            <a:r>
              <a:rPr lang="en-US" sz="4000" b="1" dirty="0">
                <a:solidFill>
                  <a:srgbClr val="995644"/>
                </a:solidFill>
                <a:cs typeface="Times New Roman" pitchFamily="18" charset="0"/>
              </a:rPr>
              <a:t>    </a:t>
            </a:r>
            <a:r>
              <a:rPr lang="en-US" sz="4000" b="1" dirty="0" err="1">
                <a:solidFill>
                  <a:srgbClr val="995644"/>
                </a:solidFill>
                <a:cs typeface="Times New Roman" pitchFamily="18" charset="0"/>
              </a:rPr>
              <a:t>Vua</a:t>
            </a:r>
            <a:r>
              <a:rPr lang="en-US" sz="4000" b="1" dirty="0">
                <a:solidFill>
                  <a:srgbClr val="995644"/>
                </a:solidFill>
                <a:cs typeface="Times New Roman" pitchFamily="18" charset="0"/>
              </a:rPr>
              <a:t> ra lệnh phát cho mỗi người dân một thúng thóc về gieo trồng và giao hẹn: ai thu được nhiều thóc nhất  sẽ được truyền </a:t>
            </a:r>
            <a:r>
              <a:rPr lang="en-US" sz="4000" b="1" dirty="0" err="1">
                <a:solidFill>
                  <a:srgbClr val="995644"/>
                </a:solidFill>
                <a:cs typeface="Times New Roman" pitchFamily="18" charset="0"/>
              </a:rPr>
              <a:t>ngôi</a:t>
            </a:r>
            <a:r>
              <a:rPr lang="en-US" sz="4000" b="1" dirty="0">
                <a:solidFill>
                  <a:srgbClr val="995644"/>
                </a:solidFill>
                <a:cs typeface="Times New Roman" pitchFamily="18" charset="0"/>
              </a:rPr>
              <a:t>, ai không có thóc nộp sẽ bị trừng phạt.</a:t>
            </a:r>
          </a:p>
        </p:txBody>
      </p:sp>
    </p:spTree>
    <p:extLst>
      <p:ext uri="{BB962C8B-B14F-4D97-AF65-F5344CB8AC3E}">
        <p14:creationId xmlns:p14="http://schemas.microsoft.com/office/powerpoint/2010/main" val="401941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AEF64C1-E92C-262C-CA43-7924B64DFEBA}"/>
              </a:ext>
            </a:extLst>
          </p:cNvPr>
          <p:cNvGrpSpPr/>
          <p:nvPr/>
        </p:nvGrpSpPr>
        <p:grpSpPr>
          <a:xfrm>
            <a:off x="2234948" y="492448"/>
            <a:ext cx="8785359" cy="1471122"/>
            <a:chOff x="2234948" y="492448"/>
            <a:chExt cx="8785359" cy="1471122"/>
          </a:xfrm>
        </p:grpSpPr>
        <p:sp>
          <p:nvSpPr>
            <p:cNvPr id="11" name="Speech Bubble: Rectangle with Corners Rounded 10">
              <a:extLst>
                <a:ext uri="{FF2B5EF4-FFF2-40B4-BE49-F238E27FC236}">
                  <a16:creationId xmlns:a16="http://schemas.microsoft.com/office/drawing/2014/main" id="{8DE8467B-D3B1-119E-14F6-16D38CC98076}"/>
                </a:ext>
              </a:extLst>
            </p:cNvPr>
            <p:cNvSpPr/>
            <p:nvPr/>
          </p:nvSpPr>
          <p:spPr>
            <a:xfrm>
              <a:off x="2234948" y="492448"/>
              <a:ext cx="8785359" cy="1471122"/>
            </a:xfrm>
            <a:prstGeom prst="wedgeRoundRectCallout">
              <a:avLst>
                <a:gd name="adj1" fmla="val -55312"/>
                <a:gd name="adj2" fmla="val 34005"/>
                <a:gd name="adj3" fmla="val 16667"/>
              </a:avLst>
            </a:prstGeom>
            <a:solidFill>
              <a:srgbClr val="FFF7AF"/>
            </a:solidFill>
            <a:ln w="19050">
              <a:solidFill>
                <a:srgbClr val="EC6C5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6">
              <a:extLst>
                <a:ext uri="{FF2B5EF4-FFF2-40B4-BE49-F238E27FC236}">
                  <a16:creationId xmlns:a16="http://schemas.microsoft.com/office/drawing/2014/main" id="{108DC463-1C9E-40D6-FA83-9E36CB8FFF3C}"/>
                </a:ext>
              </a:extLst>
            </p:cNvPr>
            <p:cNvSpPr txBox="1">
              <a:spLocks noChangeArrowheads="1"/>
            </p:cNvSpPr>
            <p:nvPr/>
          </p:nvSpPr>
          <p:spPr bwMode="auto">
            <a:xfrm>
              <a:off x="2339589" y="566289"/>
              <a:ext cx="8576075" cy="1323439"/>
            </a:xfrm>
            <a:prstGeom prst="rect">
              <a:avLst/>
            </a:prstGeom>
            <a:noFill/>
            <a:ln w="9525">
              <a:noFill/>
              <a:miter lim="800000"/>
              <a:headEnd/>
              <a:tailEnd/>
            </a:ln>
          </p:spPr>
          <p:txBody>
            <a:bodyPr wrap="square">
              <a:spAutoFit/>
            </a:bodyPr>
            <a:lstStyle/>
            <a:p>
              <a:pPr algn="ctr">
                <a:spcBef>
                  <a:spcPct val="50000"/>
                </a:spcBef>
              </a:pPr>
              <a:r>
                <a:rPr lang="en-US" sz="4000" b="1" u="sng" dirty="0" err="1">
                  <a:cs typeface="Times New Roman" panose="02020603050405020304" pitchFamily="18" charset="0"/>
                </a:rPr>
                <a:t>Câu</a:t>
              </a:r>
              <a:r>
                <a:rPr lang="en-US" sz="4000" b="1" u="sng" dirty="0">
                  <a:cs typeface="Times New Roman" panose="02020603050405020304" pitchFamily="18" charset="0"/>
                </a:rPr>
                <a:t> 3</a:t>
              </a:r>
              <a:r>
                <a:rPr lang="en-US" sz="4000" b="1" dirty="0">
                  <a:cs typeface="Times New Roman" panose="02020603050405020304" pitchFamily="18" charset="0"/>
                </a:rPr>
                <a:t>: </a:t>
              </a:r>
              <a:r>
                <a:rPr lang="en-US" sz="4000" b="1" dirty="0" err="1">
                  <a:cs typeface="Times New Roman" panose="02020603050405020304" pitchFamily="18" charset="0"/>
                </a:rPr>
                <a:t>Hành</a:t>
              </a:r>
              <a:r>
                <a:rPr lang="en-US" sz="4000" b="1" dirty="0">
                  <a:cs typeface="Times New Roman" panose="02020603050405020304" pitchFamily="18" charset="0"/>
                </a:rPr>
                <a:t> </a:t>
              </a:r>
              <a:r>
                <a:rPr lang="en-US" sz="4000" b="1" dirty="0" err="1">
                  <a:cs typeface="Times New Roman" panose="02020603050405020304" pitchFamily="18" charset="0"/>
                </a:rPr>
                <a:t>động</a:t>
              </a:r>
              <a:r>
                <a:rPr lang="en-US" sz="4000" b="1" dirty="0">
                  <a:cs typeface="Times New Roman" panose="02020603050405020304" pitchFamily="18" charset="0"/>
                </a:rPr>
                <a:t> </a:t>
              </a:r>
              <a:r>
                <a:rPr lang="en-US" sz="4000" b="1" dirty="0" err="1">
                  <a:cs typeface="Times New Roman" panose="02020603050405020304" pitchFamily="18" charset="0"/>
                </a:rPr>
                <a:t>của</a:t>
              </a:r>
              <a:r>
                <a:rPr lang="en-US" sz="4000" b="1" dirty="0">
                  <a:cs typeface="Times New Roman" panose="02020603050405020304" pitchFamily="18" charset="0"/>
                </a:rPr>
                <a:t> </a:t>
              </a:r>
              <a:r>
                <a:rPr lang="en-US" sz="4000" b="1" dirty="0" err="1">
                  <a:cs typeface="Times New Roman" panose="02020603050405020304" pitchFamily="18" charset="0"/>
                </a:rPr>
                <a:t>chú</a:t>
              </a:r>
              <a:r>
                <a:rPr lang="en-US" sz="4000" b="1" dirty="0">
                  <a:cs typeface="Times New Roman" panose="02020603050405020304" pitchFamily="18" charset="0"/>
                </a:rPr>
                <a:t> </a:t>
              </a:r>
              <a:r>
                <a:rPr lang="en-US" sz="4000" b="1" dirty="0" err="1">
                  <a:cs typeface="Times New Roman" panose="02020603050405020304" pitchFamily="18" charset="0"/>
                </a:rPr>
                <a:t>bé</a:t>
              </a:r>
              <a:r>
                <a:rPr lang="en-US" sz="4000" b="1" dirty="0">
                  <a:cs typeface="Times New Roman" panose="02020603050405020304" pitchFamily="18" charset="0"/>
                </a:rPr>
                <a:t> </a:t>
              </a:r>
              <a:r>
                <a:rPr lang="en-US" sz="4000" b="1" dirty="0" err="1">
                  <a:cs typeface="Times New Roman" panose="02020603050405020304" pitchFamily="18" charset="0"/>
                </a:rPr>
                <a:t>Chôm</a:t>
              </a:r>
              <a:r>
                <a:rPr lang="en-US" sz="4000" b="1" dirty="0">
                  <a:cs typeface="Times New Roman" panose="02020603050405020304" pitchFamily="18" charset="0"/>
                </a:rPr>
                <a:t> </a:t>
              </a:r>
              <a:r>
                <a:rPr lang="en-US" sz="4000" b="1" dirty="0" err="1">
                  <a:cs typeface="Times New Roman" panose="02020603050405020304" pitchFamily="18" charset="0"/>
                </a:rPr>
                <a:t>có</a:t>
              </a:r>
              <a:r>
                <a:rPr lang="en-US" sz="4000" b="1" dirty="0">
                  <a:cs typeface="Times New Roman" panose="02020603050405020304" pitchFamily="18" charset="0"/>
                </a:rPr>
                <a:t> </a:t>
              </a:r>
              <a:r>
                <a:rPr lang="en-US" sz="4000" b="1" dirty="0" err="1">
                  <a:cs typeface="Times New Roman" panose="02020603050405020304" pitchFamily="18" charset="0"/>
                </a:rPr>
                <a:t>gì</a:t>
              </a:r>
              <a:r>
                <a:rPr lang="en-US" sz="4000" b="1" dirty="0">
                  <a:cs typeface="Times New Roman" panose="02020603050405020304" pitchFamily="18" charset="0"/>
                </a:rPr>
                <a:t> </a:t>
              </a:r>
              <a:r>
                <a:rPr lang="en-US" sz="4000" b="1" dirty="0" err="1">
                  <a:cs typeface="Times New Roman" panose="02020603050405020304" pitchFamily="18" charset="0"/>
                </a:rPr>
                <a:t>khác</a:t>
              </a:r>
              <a:r>
                <a:rPr lang="en-US" sz="4000" b="1" dirty="0">
                  <a:cs typeface="Times New Roman" panose="02020603050405020304" pitchFamily="18" charset="0"/>
                </a:rPr>
                <a:t> </a:t>
              </a:r>
              <a:r>
                <a:rPr lang="en-US" sz="4000" b="1" dirty="0" err="1">
                  <a:cs typeface="Times New Roman" panose="02020603050405020304" pitchFamily="18" charset="0"/>
                </a:rPr>
                <a:t>mọi</a:t>
              </a:r>
              <a:r>
                <a:rPr lang="en-US" sz="4000" b="1" dirty="0">
                  <a:cs typeface="Times New Roman" panose="02020603050405020304" pitchFamily="18" charset="0"/>
                </a:rPr>
                <a:t> </a:t>
              </a:r>
              <a:r>
                <a:rPr lang="en-US" sz="4000" b="1" dirty="0" err="1">
                  <a:cs typeface="Times New Roman" panose="02020603050405020304" pitchFamily="18" charset="0"/>
                </a:rPr>
                <a:t>người</a:t>
              </a:r>
              <a:r>
                <a:rPr lang="en-US" sz="4000" b="1" dirty="0">
                  <a:cs typeface="Times New Roman" panose="02020603050405020304" pitchFamily="18" charset="0"/>
                </a:rPr>
                <a:t>?</a:t>
              </a:r>
            </a:p>
          </p:txBody>
        </p:sp>
      </p:grpSp>
      <p:pic>
        <p:nvPicPr>
          <p:cNvPr id="13" name="Picture 12">
            <a:extLst>
              <a:ext uri="{FF2B5EF4-FFF2-40B4-BE49-F238E27FC236}">
                <a16:creationId xmlns:a16="http://schemas.microsoft.com/office/drawing/2014/main" id="{B2614418-B873-094E-88A9-B1564A242B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561" y="566289"/>
            <a:ext cx="1561744" cy="2266540"/>
          </a:xfrm>
          <a:prstGeom prst="rect">
            <a:avLst/>
          </a:prstGeom>
        </p:spPr>
      </p:pic>
      <p:sp>
        <p:nvSpPr>
          <p:cNvPr id="16" name="TextBox 15">
            <a:extLst>
              <a:ext uri="{FF2B5EF4-FFF2-40B4-BE49-F238E27FC236}">
                <a16:creationId xmlns:a16="http://schemas.microsoft.com/office/drawing/2014/main" id="{C53AC421-3D5E-9996-15B5-6CA9F7E62B01}"/>
              </a:ext>
            </a:extLst>
          </p:cNvPr>
          <p:cNvSpPr txBox="1"/>
          <p:nvPr/>
        </p:nvSpPr>
        <p:spPr>
          <a:xfrm>
            <a:off x="6955544" y="4731855"/>
            <a:ext cx="4639774" cy="1323439"/>
          </a:xfrm>
          <a:prstGeom prst="rect">
            <a:avLst/>
          </a:prstGeom>
          <a:noFill/>
        </p:spPr>
        <p:txBody>
          <a:bodyPr wrap="square">
            <a:spAutoFit/>
          </a:bodyPr>
          <a:lstStyle/>
          <a:p>
            <a:pPr marL="0" marR="0" algn="ctr">
              <a:spcBef>
                <a:spcPts val="0"/>
              </a:spcBef>
              <a:spcAft>
                <a:spcPts val="0"/>
              </a:spcAft>
            </a:pPr>
            <a:r>
              <a:rPr lang="nl-NL" sz="4000" b="1" dirty="0">
                <a:solidFill>
                  <a:srgbClr val="995644"/>
                </a:solidFill>
                <a:effectLst/>
                <a:ea typeface="Times New Roman" panose="02020603050405020304" pitchFamily="18" charset="0"/>
                <a:cs typeface="Times New Roman" panose="02020603050405020304" pitchFamily="18" charset="0"/>
              </a:rPr>
              <a:t>lo lắng đến trước vua nhận tội.</a:t>
            </a:r>
            <a:endParaRPr lang="en-US" sz="3600" b="1" dirty="0">
              <a:solidFill>
                <a:srgbClr val="995644"/>
              </a:solidFill>
              <a:effectLst/>
              <a:ea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18EEB1FB-AEBB-BE7E-6EDD-6ABCF35E7BEA}"/>
              </a:ext>
            </a:extLst>
          </p:cNvPr>
          <p:cNvSpPr txBox="1"/>
          <p:nvPr/>
        </p:nvSpPr>
        <p:spPr>
          <a:xfrm>
            <a:off x="568561" y="3026718"/>
            <a:ext cx="3047114" cy="707886"/>
          </a:xfrm>
          <a:prstGeom prst="rect">
            <a:avLst/>
          </a:prstGeom>
          <a:noFill/>
        </p:spPr>
        <p:txBody>
          <a:bodyPr wrap="square">
            <a:spAutoFit/>
          </a:bodyPr>
          <a:lstStyle/>
          <a:p>
            <a:r>
              <a:rPr kumimoji="0" lang="nl-NL" sz="4000" b="1" i="0" u="none" strike="noStrike" kern="1200" cap="none" spc="0" normalizeH="0" baseline="0" noProof="0" dirty="0">
                <a:ln>
                  <a:noFill/>
                </a:ln>
                <a:solidFill>
                  <a:srgbClr val="C00000"/>
                </a:solidFill>
                <a:effectLst/>
                <a:uLnTx/>
                <a:uFillTx/>
                <a:latin typeface="Arial"/>
                <a:ea typeface="Times New Roman" panose="02020603050405020304" pitchFamily="18" charset="0"/>
                <a:cs typeface="Times New Roman" panose="02020603050405020304" pitchFamily="18" charset="0"/>
              </a:rPr>
              <a:t>MỌI NGƯỜI</a:t>
            </a:r>
            <a:endParaRPr lang="en-US" dirty="0">
              <a:solidFill>
                <a:srgbClr val="C00000"/>
              </a:solidFill>
            </a:endParaRPr>
          </a:p>
        </p:txBody>
      </p:sp>
      <p:sp>
        <p:nvSpPr>
          <p:cNvPr id="19" name="TextBox 18">
            <a:extLst>
              <a:ext uri="{FF2B5EF4-FFF2-40B4-BE49-F238E27FC236}">
                <a16:creationId xmlns:a16="http://schemas.microsoft.com/office/drawing/2014/main" id="{2988FE5C-A5B9-40AD-6651-9A9D6997E86E}"/>
              </a:ext>
            </a:extLst>
          </p:cNvPr>
          <p:cNvSpPr txBox="1"/>
          <p:nvPr/>
        </p:nvSpPr>
        <p:spPr>
          <a:xfrm>
            <a:off x="412850" y="4886658"/>
            <a:ext cx="3047114" cy="707886"/>
          </a:xfrm>
          <a:prstGeom prst="rect">
            <a:avLst/>
          </a:prstGeom>
          <a:noFill/>
        </p:spPr>
        <p:txBody>
          <a:bodyPr wrap="square">
            <a:spAutoFit/>
          </a:bodyPr>
          <a:lstStyle/>
          <a:p>
            <a:pPr algn="ctr"/>
            <a:r>
              <a:rPr kumimoji="0" lang="nl-NL" sz="4000" b="1" i="0" u="none" strike="noStrike" kern="1200" cap="none" spc="0" normalizeH="0" baseline="0" noProof="0" dirty="0">
                <a:ln>
                  <a:noFill/>
                </a:ln>
                <a:solidFill>
                  <a:srgbClr val="C00000"/>
                </a:solidFill>
                <a:effectLst/>
                <a:uLnTx/>
                <a:uFillTx/>
                <a:latin typeface="Arial"/>
                <a:ea typeface="Times New Roman" panose="02020603050405020304" pitchFamily="18" charset="0"/>
                <a:cs typeface="Times New Roman" panose="02020603050405020304" pitchFamily="18" charset="0"/>
              </a:rPr>
              <a:t>CHÔM</a:t>
            </a:r>
            <a:endParaRPr lang="en-US" dirty="0">
              <a:solidFill>
                <a:srgbClr val="C00000"/>
              </a:solidFill>
            </a:endParaRPr>
          </a:p>
        </p:txBody>
      </p:sp>
      <p:sp>
        <p:nvSpPr>
          <p:cNvPr id="20" name="Arrow: Right 19">
            <a:extLst>
              <a:ext uri="{FF2B5EF4-FFF2-40B4-BE49-F238E27FC236}">
                <a16:creationId xmlns:a16="http://schemas.microsoft.com/office/drawing/2014/main" id="{CAE326F4-6792-E9F8-A41F-CE443D4D8B0A}"/>
              </a:ext>
            </a:extLst>
          </p:cNvPr>
          <p:cNvSpPr/>
          <p:nvPr/>
        </p:nvSpPr>
        <p:spPr>
          <a:xfrm>
            <a:off x="3615675" y="3224888"/>
            <a:ext cx="655837" cy="334477"/>
          </a:xfrm>
          <a:prstGeom prst="rightArrow">
            <a:avLst/>
          </a:prstGeom>
          <a:solidFill>
            <a:srgbClr val="BCED22"/>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34DB000-6921-7B19-6CF5-2F765CE0873B}"/>
              </a:ext>
            </a:extLst>
          </p:cNvPr>
          <p:cNvSpPr txBox="1"/>
          <p:nvPr/>
        </p:nvSpPr>
        <p:spPr>
          <a:xfrm>
            <a:off x="4207080" y="3026718"/>
            <a:ext cx="2094170" cy="707886"/>
          </a:xfrm>
          <a:prstGeom prst="rect">
            <a:avLst/>
          </a:prstGeom>
          <a:noFill/>
        </p:spPr>
        <p:txBody>
          <a:bodyPr wrap="square">
            <a:spAutoFit/>
          </a:bodyPr>
          <a:lstStyle/>
          <a:p>
            <a:pPr algn="ctr"/>
            <a:r>
              <a:rPr lang="nl-NL" sz="4000" b="1" dirty="0">
                <a:solidFill>
                  <a:srgbClr val="995644"/>
                </a:solidFill>
                <a:latin typeface="Arial"/>
                <a:cs typeface="Times New Roman" panose="02020603050405020304" pitchFamily="18" charset="0"/>
              </a:rPr>
              <a:t>có thóc</a:t>
            </a:r>
            <a:endParaRPr lang="en-US" dirty="0"/>
          </a:p>
        </p:txBody>
      </p:sp>
      <p:sp>
        <p:nvSpPr>
          <p:cNvPr id="23" name="Arrow: Right 22">
            <a:extLst>
              <a:ext uri="{FF2B5EF4-FFF2-40B4-BE49-F238E27FC236}">
                <a16:creationId xmlns:a16="http://schemas.microsoft.com/office/drawing/2014/main" id="{361A3BD0-6562-5A0F-FFA0-268303DFE306}"/>
              </a:ext>
            </a:extLst>
          </p:cNvPr>
          <p:cNvSpPr/>
          <p:nvPr/>
        </p:nvSpPr>
        <p:spPr>
          <a:xfrm>
            <a:off x="6241475" y="3213422"/>
            <a:ext cx="655837" cy="334477"/>
          </a:xfrm>
          <a:prstGeom prst="rightArrow">
            <a:avLst/>
          </a:prstGeom>
          <a:solidFill>
            <a:srgbClr val="BCED22"/>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2DC31BD0-E251-009F-B550-7E1749242067}"/>
              </a:ext>
            </a:extLst>
          </p:cNvPr>
          <p:cNvSpPr txBox="1"/>
          <p:nvPr/>
        </p:nvSpPr>
        <p:spPr>
          <a:xfrm>
            <a:off x="6892655" y="2445695"/>
            <a:ext cx="4439981" cy="1938992"/>
          </a:xfrm>
          <a:prstGeom prst="rect">
            <a:avLst/>
          </a:prstGeom>
          <a:noFill/>
        </p:spPr>
        <p:txBody>
          <a:bodyPr wrap="square">
            <a:spAutoFit/>
          </a:bodyPr>
          <a:lstStyle/>
          <a:p>
            <a:pPr algn="ctr"/>
            <a:r>
              <a:rPr kumimoji="0" lang="nl-NL" sz="4000" b="1" i="0" u="none" strike="noStrike" kern="1200" cap="none" spc="0" normalizeH="0" baseline="0" noProof="0" dirty="0">
                <a:ln>
                  <a:noFill/>
                </a:ln>
                <a:solidFill>
                  <a:srgbClr val="995644"/>
                </a:solidFill>
                <a:effectLst/>
                <a:uLnTx/>
                <a:uFillTx/>
                <a:latin typeface="Arial"/>
                <a:ea typeface="Times New Roman" panose="02020603050405020304" pitchFamily="18" charset="0"/>
                <a:cs typeface="Times New Roman" panose="02020603050405020304" pitchFamily="18" charset="0"/>
              </a:rPr>
              <a:t>nô nức chở thóc về kinh thành nộp cho vua. </a:t>
            </a:r>
            <a:endParaRPr lang="en-US" dirty="0"/>
          </a:p>
        </p:txBody>
      </p:sp>
      <p:sp>
        <p:nvSpPr>
          <p:cNvPr id="26" name="Arrow: Right 25">
            <a:extLst>
              <a:ext uri="{FF2B5EF4-FFF2-40B4-BE49-F238E27FC236}">
                <a16:creationId xmlns:a16="http://schemas.microsoft.com/office/drawing/2014/main" id="{C123C5E5-1349-0B36-F859-9DBA979C10F1}"/>
              </a:ext>
            </a:extLst>
          </p:cNvPr>
          <p:cNvSpPr/>
          <p:nvPr/>
        </p:nvSpPr>
        <p:spPr>
          <a:xfrm>
            <a:off x="3539683" y="5059098"/>
            <a:ext cx="655837" cy="334477"/>
          </a:xfrm>
          <a:prstGeom prst="rightArrow">
            <a:avLst/>
          </a:prstGeom>
          <a:solidFill>
            <a:srgbClr val="BCED22"/>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DF2E98F-9E3C-3FD9-391B-D426C65DAEB4}"/>
              </a:ext>
            </a:extLst>
          </p:cNvPr>
          <p:cNvSpPr txBox="1"/>
          <p:nvPr/>
        </p:nvSpPr>
        <p:spPr>
          <a:xfrm>
            <a:off x="4271512" y="4781453"/>
            <a:ext cx="2094170" cy="1323439"/>
          </a:xfrm>
          <a:prstGeom prst="rect">
            <a:avLst/>
          </a:prstGeom>
          <a:noFill/>
        </p:spPr>
        <p:txBody>
          <a:bodyPr wrap="square">
            <a:spAutoFit/>
          </a:bodyPr>
          <a:lstStyle/>
          <a:p>
            <a:pPr algn="ctr"/>
            <a:r>
              <a:rPr lang="nl-NL" sz="4000" b="1" dirty="0">
                <a:solidFill>
                  <a:srgbClr val="995644"/>
                </a:solidFill>
                <a:latin typeface="Arial"/>
                <a:cs typeface="Times New Roman" panose="02020603050405020304" pitchFamily="18" charset="0"/>
              </a:rPr>
              <a:t>không</a:t>
            </a:r>
          </a:p>
          <a:p>
            <a:pPr algn="ctr"/>
            <a:r>
              <a:rPr lang="nl-NL" sz="4000" b="1" dirty="0">
                <a:solidFill>
                  <a:srgbClr val="995644"/>
                </a:solidFill>
                <a:latin typeface="Arial"/>
                <a:cs typeface="Times New Roman" panose="02020603050405020304" pitchFamily="18" charset="0"/>
              </a:rPr>
              <a:t>có thóc</a:t>
            </a:r>
            <a:endParaRPr lang="en-US" dirty="0"/>
          </a:p>
        </p:txBody>
      </p:sp>
      <p:sp>
        <p:nvSpPr>
          <p:cNvPr id="28" name="Arrow: Right 27">
            <a:extLst>
              <a:ext uri="{FF2B5EF4-FFF2-40B4-BE49-F238E27FC236}">
                <a16:creationId xmlns:a16="http://schemas.microsoft.com/office/drawing/2014/main" id="{BA0BA16E-1B8C-D130-92E3-4A1159858063}"/>
              </a:ext>
            </a:extLst>
          </p:cNvPr>
          <p:cNvSpPr/>
          <p:nvPr/>
        </p:nvSpPr>
        <p:spPr>
          <a:xfrm>
            <a:off x="6299707" y="5073362"/>
            <a:ext cx="655837" cy="334477"/>
          </a:xfrm>
          <a:prstGeom prst="rightArrow">
            <a:avLst/>
          </a:prstGeom>
          <a:solidFill>
            <a:srgbClr val="BCED22"/>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33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left)">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ipe(left)">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left)">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animBg="1"/>
      <p:bldP spid="21" grpId="0"/>
      <p:bldP spid="23" grpId="0" animBg="1"/>
      <p:bldP spid="25" grpId="0"/>
      <p:bldP spid="26" grpId="0" animBg="1"/>
      <p:bldP spid="27" grpId="0"/>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9FDC5141-1B30-78C8-11C3-BFEF4A2B0CEC}"/>
              </a:ext>
            </a:extLst>
          </p:cNvPr>
          <p:cNvGrpSpPr/>
          <p:nvPr/>
        </p:nvGrpSpPr>
        <p:grpSpPr>
          <a:xfrm>
            <a:off x="2234948" y="492448"/>
            <a:ext cx="8785359" cy="1471122"/>
            <a:chOff x="2234948" y="492448"/>
            <a:chExt cx="8785359" cy="1471122"/>
          </a:xfrm>
        </p:grpSpPr>
        <p:sp>
          <p:nvSpPr>
            <p:cNvPr id="18" name="Speech Bubble: Rectangle with Corners Rounded 17">
              <a:extLst>
                <a:ext uri="{FF2B5EF4-FFF2-40B4-BE49-F238E27FC236}">
                  <a16:creationId xmlns:a16="http://schemas.microsoft.com/office/drawing/2014/main" id="{43135031-EFE7-A6B6-7897-CEBD03D4F892}"/>
                </a:ext>
              </a:extLst>
            </p:cNvPr>
            <p:cNvSpPr/>
            <p:nvPr/>
          </p:nvSpPr>
          <p:spPr>
            <a:xfrm>
              <a:off x="2234948" y="492448"/>
              <a:ext cx="8785359" cy="1471122"/>
            </a:xfrm>
            <a:prstGeom prst="wedgeRoundRectCallout">
              <a:avLst>
                <a:gd name="adj1" fmla="val -55312"/>
                <a:gd name="adj2" fmla="val 34005"/>
                <a:gd name="adj3" fmla="val 16667"/>
              </a:avLst>
            </a:prstGeom>
            <a:solidFill>
              <a:srgbClr val="FFF7AF"/>
            </a:solidFill>
            <a:ln w="19050">
              <a:solidFill>
                <a:srgbClr val="EC6C5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6">
              <a:extLst>
                <a:ext uri="{FF2B5EF4-FFF2-40B4-BE49-F238E27FC236}">
                  <a16:creationId xmlns:a16="http://schemas.microsoft.com/office/drawing/2014/main" id="{7CA03105-BF04-FB3C-D006-687EF201B4D4}"/>
                </a:ext>
              </a:extLst>
            </p:cNvPr>
            <p:cNvSpPr txBox="1">
              <a:spLocks noChangeArrowheads="1"/>
            </p:cNvSpPr>
            <p:nvPr/>
          </p:nvSpPr>
          <p:spPr bwMode="auto">
            <a:xfrm>
              <a:off x="2339589" y="566289"/>
              <a:ext cx="8576075" cy="1323439"/>
            </a:xfrm>
            <a:prstGeom prst="rect">
              <a:avLst/>
            </a:prstGeom>
            <a:noFill/>
            <a:ln w="9525">
              <a:noFill/>
              <a:miter lim="800000"/>
              <a:headEnd/>
              <a:tailEnd/>
            </a:ln>
          </p:spPr>
          <p:txBody>
            <a:bodyPr wrap="square">
              <a:spAutoFit/>
            </a:bodyPr>
            <a:lstStyle/>
            <a:p>
              <a:pPr algn="ctr">
                <a:spcBef>
                  <a:spcPct val="50000"/>
                </a:spcBef>
              </a:pPr>
              <a:r>
                <a:rPr lang="en-US" sz="4000" b="1" u="sng" dirty="0" err="1">
                  <a:cs typeface="Times New Roman" panose="02020603050405020304" pitchFamily="18" charset="0"/>
                </a:rPr>
                <a:t>Câu</a:t>
              </a:r>
              <a:r>
                <a:rPr lang="en-US" sz="4000" b="1" u="sng" dirty="0">
                  <a:cs typeface="Times New Roman" panose="02020603050405020304" pitchFamily="18" charset="0"/>
                </a:rPr>
                <a:t> 4</a:t>
              </a:r>
              <a:r>
                <a:rPr lang="en-US" sz="4000" b="1" dirty="0">
                  <a:cs typeface="Times New Roman" panose="02020603050405020304" pitchFamily="18" charset="0"/>
                </a:rPr>
                <a:t>: Theo </a:t>
              </a:r>
              <a:r>
                <a:rPr lang="en-US" sz="4000" b="1" dirty="0" err="1">
                  <a:cs typeface="Times New Roman" panose="02020603050405020304" pitchFamily="18" charset="0"/>
                </a:rPr>
                <a:t>em</a:t>
              </a:r>
              <a:r>
                <a:rPr lang="en-US" sz="4000" b="1" dirty="0">
                  <a:cs typeface="Times New Roman" panose="02020603050405020304" pitchFamily="18" charset="0"/>
                </a:rPr>
                <a:t>, </a:t>
              </a:r>
              <a:r>
                <a:rPr lang="en-US" sz="4000" b="1" dirty="0" err="1">
                  <a:cs typeface="Times New Roman" panose="02020603050405020304" pitchFamily="18" charset="0"/>
                </a:rPr>
                <a:t>vì</a:t>
              </a:r>
              <a:r>
                <a:rPr lang="en-US" sz="4000" b="1" dirty="0">
                  <a:cs typeface="Times New Roman" panose="02020603050405020304" pitchFamily="18" charset="0"/>
                </a:rPr>
                <a:t> </a:t>
              </a:r>
              <a:r>
                <a:rPr lang="en-US" sz="4000" b="1" dirty="0" err="1">
                  <a:cs typeface="Times New Roman" panose="02020603050405020304" pitchFamily="18" charset="0"/>
                </a:rPr>
                <a:t>sao</a:t>
              </a:r>
              <a:r>
                <a:rPr lang="en-US" sz="4000" b="1" dirty="0">
                  <a:cs typeface="Times New Roman" panose="02020603050405020304" pitchFamily="18" charset="0"/>
                </a:rPr>
                <a:t> </a:t>
              </a:r>
              <a:r>
                <a:rPr lang="en-US" sz="4000" b="1" dirty="0" err="1">
                  <a:cs typeface="Times New Roman" panose="02020603050405020304" pitchFamily="18" charset="0"/>
                </a:rPr>
                <a:t>người</a:t>
              </a:r>
              <a:r>
                <a:rPr lang="en-US" sz="4000" b="1" dirty="0">
                  <a:cs typeface="Times New Roman" panose="02020603050405020304" pitchFamily="18" charset="0"/>
                </a:rPr>
                <a:t> </a:t>
              </a:r>
              <a:r>
                <a:rPr lang="en-US" sz="4000" b="1" dirty="0" err="1">
                  <a:cs typeface="Times New Roman" panose="02020603050405020304" pitchFamily="18" charset="0"/>
                </a:rPr>
                <a:t>trung</a:t>
              </a:r>
              <a:r>
                <a:rPr lang="en-US" sz="4000" b="1" dirty="0">
                  <a:cs typeface="Times New Roman" panose="02020603050405020304" pitchFamily="18" charset="0"/>
                </a:rPr>
                <a:t> </a:t>
              </a:r>
              <a:r>
                <a:rPr lang="en-US" sz="4000" b="1" dirty="0" err="1">
                  <a:cs typeface="Times New Roman" panose="02020603050405020304" pitchFamily="18" charset="0"/>
                </a:rPr>
                <a:t>thực</a:t>
              </a:r>
              <a:r>
                <a:rPr lang="en-US" sz="4000" b="1" dirty="0">
                  <a:cs typeface="Times New Roman" panose="02020603050405020304" pitchFamily="18" charset="0"/>
                </a:rPr>
                <a:t> </a:t>
              </a:r>
              <a:r>
                <a:rPr lang="en-US" sz="4000" b="1" dirty="0" err="1">
                  <a:cs typeface="Times New Roman" panose="02020603050405020304" pitchFamily="18" charset="0"/>
                </a:rPr>
                <a:t>là</a:t>
              </a:r>
              <a:r>
                <a:rPr lang="en-US" sz="4000" b="1" dirty="0">
                  <a:cs typeface="Times New Roman" panose="02020603050405020304" pitchFamily="18" charset="0"/>
                </a:rPr>
                <a:t> </a:t>
              </a:r>
              <a:r>
                <a:rPr lang="en-US" sz="4000" b="1" dirty="0" err="1">
                  <a:cs typeface="Times New Roman" panose="02020603050405020304" pitchFamily="18" charset="0"/>
                </a:rPr>
                <a:t>người</a:t>
              </a:r>
              <a:r>
                <a:rPr lang="en-US" sz="4000" b="1" dirty="0">
                  <a:cs typeface="Times New Roman" panose="02020603050405020304" pitchFamily="18" charset="0"/>
                </a:rPr>
                <a:t> </a:t>
              </a:r>
              <a:r>
                <a:rPr lang="en-US" sz="4000" b="1" dirty="0" err="1">
                  <a:cs typeface="Times New Roman" panose="02020603050405020304" pitchFamily="18" charset="0"/>
                </a:rPr>
                <a:t>đáng</a:t>
              </a:r>
              <a:r>
                <a:rPr lang="en-US" sz="4000" b="1" dirty="0">
                  <a:cs typeface="Times New Roman" panose="02020603050405020304" pitchFamily="18" charset="0"/>
                </a:rPr>
                <a:t> </a:t>
              </a:r>
              <a:r>
                <a:rPr lang="en-US" sz="4000" b="1" dirty="0" err="1">
                  <a:cs typeface="Times New Roman" panose="02020603050405020304" pitchFamily="18" charset="0"/>
                </a:rPr>
                <a:t>quý</a:t>
              </a:r>
              <a:r>
                <a:rPr lang="en-US" sz="4000" b="1" dirty="0">
                  <a:cs typeface="Times New Roman" panose="02020603050405020304" pitchFamily="18" charset="0"/>
                </a:rPr>
                <a:t>?</a:t>
              </a:r>
            </a:p>
          </p:txBody>
        </p:sp>
      </p:grpSp>
      <p:pic>
        <p:nvPicPr>
          <p:cNvPr id="20" name="Picture 19">
            <a:extLst>
              <a:ext uri="{FF2B5EF4-FFF2-40B4-BE49-F238E27FC236}">
                <a16:creationId xmlns:a16="http://schemas.microsoft.com/office/drawing/2014/main" id="{34B491C4-A869-623D-2AF2-CED2573FE1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561" y="566289"/>
            <a:ext cx="1561744" cy="2266540"/>
          </a:xfrm>
          <a:prstGeom prst="rect">
            <a:avLst/>
          </a:prstGeom>
        </p:spPr>
      </p:pic>
      <p:sp>
        <p:nvSpPr>
          <p:cNvPr id="21" name="TextBox 20">
            <a:extLst>
              <a:ext uri="{FF2B5EF4-FFF2-40B4-BE49-F238E27FC236}">
                <a16:creationId xmlns:a16="http://schemas.microsoft.com/office/drawing/2014/main" id="{EC9F3B9F-D479-61AC-D8B0-034AF1040004}"/>
              </a:ext>
            </a:extLst>
          </p:cNvPr>
          <p:cNvSpPr txBox="1"/>
          <p:nvPr/>
        </p:nvSpPr>
        <p:spPr>
          <a:xfrm>
            <a:off x="1509212" y="2275773"/>
            <a:ext cx="9388549" cy="1938992"/>
          </a:xfrm>
          <a:prstGeom prst="rect">
            <a:avLst/>
          </a:prstGeom>
          <a:noFill/>
        </p:spPr>
        <p:txBody>
          <a:bodyPr wrap="square">
            <a:spAutoFit/>
          </a:bodyPr>
          <a:lstStyle/>
          <a:p>
            <a:pPr algn="just"/>
            <a:r>
              <a:rPr lang="nl-NL" sz="4000" b="1" dirty="0">
                <a:solidFill>
                  <a:srgbClr val="995644"/>
                </a:solidFill>
                <a:effectLst/>
                <a:ea typeface="Times New Roman" panose="02020603050405020304" pitchFamily="18" charset="0"/>
                <a:cs typeface="Times New Roman" panose="02020603050405020304" pitchFamily="18" charset="0"/>
              </a:rPr>
              <a:t>    Vì người trung thực bao giờ cũng nói thật, không vì lợi ích của riêng mình mà nói dối làm hại  việc chung</a:t>
            </a:r>
            <a:endParaRPr lang="en-US" sz="4800" b="1" dirty="0">
              <a:solidFill>
                <a:srgbClr val="995644"/>
              </a:solidFill>
              <a:cs typeface="Times New Roman" panose="02020603050405020304" pitchFamily="18" charset="0"/>
            </a:endParaRPr>
          </a:p>
        </p:txBody>
      </p:sp>
      <p:sp>
        <p:nvSpPr>
          <p:cNvPr id="22" name="TextBox 21">
            <a:extLst>
              <a:ext uri="{FF2B5EF4-FFF2-40B4-BE49-F238E27FC236}">
                <a16:creationId xmlns:a16="http://schemas.microsoft.com/office/drawing/2014/main" id="{1FB3CA91-8BDB-BF2D-C96B-80DEB24919D1}"/>
              </a:ext>
            </a:extLst>
          </p:cNvPr>
          <p:cNvSpPr txBox="1"/>
          <p:nvPr/>
        </p:nvSpPr>
        <p:spPr>
          <a:xfrm>
            <a:off x="3049774" y="4526969"/>
            <a:ext cx="4863882" cy="584775"/>
          </a:xfrm>
          <a:prstGeom prst="rect">
            <a:avLst/>
          </a:prstGeom>
          <a:noFill/>
        </p:spPr>
        <p:txBody>
          <a:bodyPr wrap="square">
            <a:spAutoFit/>
          </a:bodyPr>
          <a:lstStyle/>
          <a:p>
            <a:pPr marL="0" marR="0" algn="ctr">
              <a:spcBef>
                <a:spcPts val="0"/>
              </a:spcBef>
              <a:spcAft>
                <a:spcPts val="0"/>
              </a:spcAft>
            </a:pPr>
            <a:r>
              <a:rPr lang="nl-NL" sz="3200" b="1" i="1" dirty="0">
                <a:solidFill>
                  <a:schemeClr val="accent6">
                    <a:lumMod val="75000"/>
                  </a:schemeClr>
                </a:solidFill>
                <a:effectLst/>
                <a:ea typeface="Times New Roman" panose="02020603050405020304" pitchFamily="18" charset="0"/>
                <a:cs typeface="Times New Roman" panose="02020603050405020304" pitchFamily="18" charset="0"/>
              </a:rPr>
              <a:t>Không sợ bị trừng phạt</a:t>
            </a:r>
            <a:endParaRPr lang="en-US" sz="2800" b="1" i="1" dirty="0">
              <a:solidFill>
                <a:schemeClr val="accent6">
                  <a:lumMod val="75000"/>
                </a:schemeClr>
              </a:solidFill>
              <a:effectLst/>
              <a:ea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8AF4786C-FF6F-CCD6-3D7B-26DD10D62E80}"/>
              </a:ext>
            </a:extLst>
          </p:cNvPr>
          <p:cNvSpPr txBox="1"/>
          <p:nvPr/>
        </p:nvSpPr>
        <p:spPr>
          <a:xfrm>
            <a:off x="412850" y="4886658"/>
            <a:ext cx="1822098" cy="707886"/>
          </a:xfrm>
          <a:prstGeom prst="rect">
            <a:avLst/>
          </a:prstGeom>
          <a:noFill/>
        </p:spPr>
        <p:txBody>
          <a:bodyPr wrap="square">
            <a:spAutoFit/>
          </a:bodyPr>
          <a:lstStyle/>
          <a:p>
            <a:pPr algn="ctr"/>
            <a:r>
              <a:rPr kumimoji="0" lang="nl-NL" sz="4000" b="1" i="0" u="none" strike="noStrike" kern="1200" cap="none" spc="0" normalizeH="0" baseline="0" noProof="0" dirty="0">
                <a:ln>
                  <a:noFill/>
                </a:ln>
                <a:solidFill>
                  <a:srgbClr val="C00000"/>
                </a:solidFill>
                <a:effectLst/>
                <a:uLnTx/>
                <a:uFillTx/>
                <a:latin typeface="Arial"/>
                <a:ea typeface="Times New Roman" panose="02020603050405020304" pitchFamily="18" charset="0"/>
                <a:cs typeface="Times New Roman" panose="02020603050405020304" pitchFamily="18" charset="0"/>
              </a:rPr>
              <a:t>CHÔM</a:t>
            </a:r>
            <a:endParaRPr lang="en-US" dirty="0">
              <a:solidFill>
                <a:srgbClr val="C00000"/>
              </a:solidFill>
            </a:endParaRPr>
          </a:p>
        </p:txBody>
      </p:sp>
      <p:sp>
        <p:nvSpPr>
          <p:cNvPr id="24" name="Arrow: Right 23">
            <a:extLst>
              <a:ext uri="{FF2B5EF4-FFF2-40B4-BE49-F238E27FC236}">
                <a16:creationId xmlns:a16="http://schemas.microsoft.com/office/drawing/2014/main" id="{58CCEF5C-82F1-6227-517D-63BF00FCE32C}"/>
              </a:ext>
            </a:extLst>
          </p:cNvPr>
          <p:cNvSpPr/>
          <p:nvPr/>
        </p:nvSpPr>
        <p:spPr>
          <a:xfrm rot="20332327">
            <a:off x="2234948" y="4777267"/>
            <a:ext cx="735331" cy="334477"/>
          </a:xfrm>
          <a:prstGeom prst="rightArrow">
            <a:avLst/>
          </a:prstGeom>
          <a:solidFill>
            <a:srgbClr val="BCED22"/>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CAAC2487-06F5-3123-598A-9538F2576F7D}"/>
              </a:ext>
            </a:extLst>
          </p:cNvPr>
          <p:cNvSpPr txBox="1"/>
          <p:nvPr/>
        </p:nvSpPr>
        <p:spPr>
          <a:xfrm>
            <a:off x="8803591" y="4611808"/>
            <a:ext cx="2094170" cy="1323439"/>
          </a:xfrm>
          <a:prstGeom prst="rect">
            <a:avLst/>
          </a:prstGeom>
          <a:noFill/>
        </p:spPr>
        <p:txBody>
          <a:bodyPr wrap="square">
            <a:spAutoFit/>
          </a:bodyPr>
          <a:lstStyle/>
          <a:p>
            <a:pPr algn="ctr"/>
            <a:r>
              <a:rPr lang="nl-NL" sz="4000" b="1" i="1" dirty="0">
                <a:solidFill>
                  <a:srgbClr val="C00000"/>
                </a:solidFill>
                <a:latin typeface="Arial"/>
                <a:cs typeface="Times New Roman" panose="02020603050405020304" pitchFamily="18" charset="0"/>
              </a:rPr>
              <a:t>TRUNG THỰC</a:t>
            </a:r>
            <a:endParaRPr lang="en-US" i="1" dirty="0">
              <a:solidFill>
                <a:srgbClr val="C00000"/>
              </a:solidFill>
            </a:endParaRPr>
          </a:p>
        </p:txBody>
      </p:sp>
      <p:sp>
        <p:nvSpPr>
          <p:cNvPr id="26" name="Arrow: Right 25">
            <a:extLst>
              <a:ext uri="{FF2B5EF4-FFF2-40B4-BE49-F238E27FC236}">
                <a16:creationId xmlns:a16="http://schemas.microsoft.com/office/drawing/2014/main" id="{3F28B950-D33C-C5B2-B412-65B424DF152C}"/>
              </a:ext>
            </a:extLst>
          </p:cNvPr>
          <p:cNvSpPr/>
          <p:nvPr/>
        </p:nvSpPr>
        <p:spPr>
          <a:xfrm>
            <a:off x="8075871" y="5045337"/>
            <a:ext cx="655837" cy="390528"/>
          </a:xfrm>
          <a:prstGeom prst="rightArrow">
            <a:avLst/>
          </a:prstGeom>
          <a:solidFill>
            <a:srgbClr val="BCED22"/>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00C0E8E-425B-4256-5ED5-5F1D127060C9}"/>
              </a:ext>
            </a:extLst>
          </p:cNvPr>
          <p:cNvSpPr txBox="1"/>
          <p:nvPr/>
        </p:nvSpPr>
        <p:spPr>
          <a:xfrm>
            <a:off x="2811034" y="5344553"/>
            <a:ext cx="5341362" cy="1077218"/>
          </a:xfrm>
          <a:prstGeom prst="rect">
            <a:avLst/>
          </a:prstGeom>
          <a:noFill/>
        </p:spPr>
        <p:txBody>
          <a:bodyPr wrap="square">
            <a:spAutoFit/>
          </a:bodyPr>
          <a:lstStyle/>
          <a:p>
            <a:pPr marL="0" marR="0" algn="ctr">
              <a:spcBef>
                <a:spcPts val="0"/>
              </a:spcBef>
              <a:spcAft>
                <a:spcPts val="0"/>
              </a:spcAft>
            </a:pPr>
            <a:r>
              <a:rPr lang="nl-NL" sz="3200" b="1" i="1" dirty="0">
                <a:solidFill>
                  <a:schemeClr val="accent6">
                    <a:lumMod val="75000"/>
                  </a:schemeClr>
                </a:solidFill>
                <a:ea typeface="Times New Roman" panose="02020603050405020304" pitchFamily="18" charset="0"/>
                <a:cs typeface="Times New Roman" panose="02020603050405020304" pitchFamily="18" charset="0"/>
              </a:rPr>
              <a:t>Không vì lợi ích của mình (được truyền ngôi)</a:t>
            </a:r>
            <a:endParaRPr lang="en-US" sz="2800" b="1" i="1" dirty="0">
              <a:solidFill>
                <a:schemeClr val="accent6">
                  <a:lumMod val="75000"/>
                </a:schemeClr>
              </a:solidFill>
              <a:effectLst/>
              <a:ea typeface="Times New Roman" panose="02020603050405020304" pitchFamily="18" charset="0"/>
              <a:cs typeface="Times New Roman" panose="02020603050405020304" pitchFamily="18" charset="0"/>
            </a:endParaRPr>
          </a:p>
        </p:txBody>
      </p:sp>
      <p:sp>
        <p:nvSpPr>
          <p:cNvPr id="28" name="Arrow: Right 27">
            <a:extLst>
              <a:ext uri="{FF2B5EF4-FFF2-40B4-BE49-F238E27FC236}">
                <a16:creationId xmlns:a16="http://schemas.microsoft.com/office/drawing/2014/main" id="{26ACED1A-68A1-3EE7-1201-97A9DFA9EA29}"/>
              </a:ext>
            </a:extLst>
          </p:cNvPr>
          <p:cNvSpPr/>
          <p:nvPr/>
        </p:nvSpPr>
        <p:spPr>
          <a:xfrm rot="1688373">
            <a:off x="2195255" y="5265375"/>
            <a:ext cx="735331" cy="334477"/>
          </a:xfrm>
          <a:prstGeom prst="rightArrow">
            <a:avLst/>
          </a:prstGeom>
          <a:solidFill>
            <a:srgbClr val="BCED22"/>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152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21"/>
                                        </p:tgtEl>
                                        <p:attrNameLst>
                                          <p:attrName>ppt_y</p:attrName>
                                        </p:attrNameLst>
                                      </p:cBhvr>
                                      <p:tavLst>
                                        <p:tav tm="0">
                                          <p:val>
                                            <p:strVal val="#ppt_y"/>
                                          </p:val>
                                        </p:tav>
                                        <p:tav tm="100000">
                                          <p:val>
                                            <p:strVal val="#ppt_y"/>
                                          </p:val>
                                        </p:tav>
                                      </p:tavLst>
                                    </p:anim>
                                    <p:anim calcmode="lin" valueType="num">
                                      <p:cBhvr>
                                        <p:cTn id="21"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ipe(left)">
                                      <p:cBhvr>
                                        <p:cTn id="41" dur="500"/>
                                        <p:tgtEl>
                                          <p:spTgt spid="2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left)">
                                      <p:cBhvr>
                                        <p:cTn id="46" dur="500"/>
                                        <p:tgtEl>
                                          <p:spTgt spid="27"/>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left)">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animBg="1"/>
      <p:bldP spid="25" grpId="0"/>
      <p:bldP spid="26" grpId="0" animBg="1"/>
      <p:bldP spid="27" grpId="0"/>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31DE9A1-399B-0F89-4D35-A5567432E70A}"/>
              </a:ext>
            </a:extLst>
          </p:cNvPr>
          <p:cNvGrpSpPr/>
          <p:nvPr/>
        </p:nvGrpSpPr>
        <p:grpSpPr>
          <a:xfrm>
            <a:off x="3062577" y="435934"/>
            <a:ext cx="6066846" cy="1303312"/>
            <a:chOff x="353992" y="4372199"/>
            <a:chExt cx="10708156" cy="32309533"/>
          </a:xfrm>
        </p:grpSpPr>
        <p:sp>
          <p:nvSpPr>
            <p:cNvPr id="5" name="TextBox 4">
              <a:extLst>
                <a:ext uri="{FF2B5EF4-FFF2-40B4-BE49-F238E27FC236}">
                  <a16:creationId xmlns:a16="http://schemas.microsoft.com/office/drawing/2014/main" id="{4D381CA0-5C07-3741-0929-C2CC21E473FF}"/>
                </a:ext>
              </a:extLst>
            </p:cNvPr>
            <p:cNvSpPr txBox="1"/>
            <p:nvPr/>
          </p:nvSpPr>
          <p:spPr>
            <a:xfrm>
              <a:off x="353992" y="4372199"/>
              <a:ext cx="10479260" cy="3230953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203200">
                    <a:solidFill>
                      <a:srgbClr val="FFE12F"/>
                    </a:solidFill>
                  </a:ln>
                  <a:solidFill>
                    <a:srgbClr val="61ADFB"/>
                  </a:solidFill>
                  <a:effectLst/>
                  <a:uLnTx/>
                  <a:uFillTx/>
                  <a:latin typeface="SVN-Dancing Script" panose="02040603050506020204" pitchFamily="18" charset="0"/>
                  <a:cs typeface="+mn-cs"/>
                </a:rPr>
                <a:t>NỘI DUNG</a:t>
              </a:r>
            </a:p>
          </p:txBody>
        </p:sp>
        <p:sp>
          <p:nvSpPr>
            <p:cNvPr id="6" name="TextBox 5">
              <a:extLst>
                <a:ext uri="{FF2B5EF4-FFF2-40B4-BE49-F238E27FC236}">
                  <a16:creationId xmlns:a16="http://schemas.microsoft.com/office/drawing/2014/main" id="{FDC1C765-0E96-CF08-CB75-A762223B3FAB}"/>
                </a:ext>
              </a:extLst>
            </p:cNvPr>
            <p:cNvSpPr txBox="1"/>
            <p:nvPr/>
          </p:nvSpPr>
          <p:spPr>
            <a:xfrm>
              <a:off x="353994" y="4372199"/>
              <a:ext cx="10479260" cy="3230953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rPr>
                <a:t>NỘI DUNG</a:t>
              </a:r>
            </a:p>
          </p:txBody>
        </p:sp>
        <p:sp>
          <p:nvSpPr>
            <p:cNvPr id="7" name="TextBox 6">
              <a:extLst>
                <a:ext uri="{FF2B5EF4-FFF2-40B4-BE49-F238E27FC236}">
                  <a16:creationId xmlns:a16="http://schemas.microsoft.com/office/drawing/2014/main" id="{663CD928-552C-AC97-9060-CDEFCB5DB046}"/>
                </a:ext>
              </a:extLst>
            </p:cNvPr>
            <p:cNvSpPr txBox="1"/>
            <p:nvPr/>
          </p:nvSpPr>
          <p:spPr>
            <a:xfrm>
              <a:off x="493769" y="4372199"/>
              <a:ext cx="10568379" cy="3230953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rPr>
                <a:t>NỘI DUNG</a:t>
              </a:r>
            </a:p>
          </p:txBody>
        </p:sp>
      </p:grpSp>
      <p:grpSp>
        <p:nvGrpSpPr>
          <p:cNvPr id="2" name="Group 1">
            <a:extLst>
              <a:ext uri="{FF2B5EF4-FFF2-40B4-BE49-F238E27FC236}">
                <a16:creationId xmlns:a16="http://schemas.microsoft.com/office/drawing/2014/main" id="{86CBD331-AB31-02A6-6E56-BB1CC83C9C23}"/>
              </a:ext>
            </a:extLst>
          </p:cNvPr>
          <p:cNvGrpSpPr/>
          <p:nvPr/>
        </p:nvGrpSpPr>
        <p:grpSpPr>
          <a:xfrm>
            <a:off x="818708" y="1920000"/>
            <a:ext cx="10161790" cy="3502606"/>
            <a:chOff x="818708" y="1920000"/>
            <a:chExt cx="10161790" cy="3502606"/>
          </a:xfrm>
        </p:grpSpPr>
        <p:sp>
          <p:nvSpPr>
            <p:cNvPr id="8" name="Rectangle: Diagonal Corners Rounded 7">
              <a:extLst>
                <a:ext uri="{FF2B5EF4-FFF2-40B4-BE49-F238E27FC236}">
                  <a16:creationId xmlns:a16="http://schemas.microsoft.com/office/drawing/2014/main" id="{A728BEB8-66F1-0630-FAAB-BA9CFA2FCC09}"/>
                </a:ext>
              </a:extLst>
            </p:cNvPr>
            <p:cNvSpPr/>
            <p:nvPr/>
          </p:nvSpPr>
          <p:spPr>
            <a:xfrm>
              <a:off x="818708" y="1920000"/>
              <a:ext cx="10161790" cy="3502606"/>
            </a:xfrm>
            <a:prstGeom prst="round2DiagRect">
              <a:avLst>
                <a:gd name="adj1" fmla="val 21207"/>
                <a:gd name="adj2" fmla="val 14830"/>
              </a:avLst>
            </a:prstGeom>
            <a:solidFill>
              <a:srgbClr val="9FF1FF">
                <a:alpha val="78000"/>
              </a:srgbClr>
            </a:solidFill>
            <a:ln w="38100">
              <a:solidFill>
                <a:srgbClr val="FFBC0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0073A35-8492-2C8A-799B-1CD4F011A4E4}"/>
                </a:ext>
              </a:extLst>
            </p:cNvPr>
            <p:cNvSpPr txBox="1"/>
            <p:nvPr/>
          </p:nvSpPr>
          <p:spPr>
            <a:xfrm>
              <a:off x="1456660" y="2153961"/>
              <a:ext cx="8601740" cy="2800767"/>
            </a:xfrm>
            <a:prstGeom prst="rect">
              <a:avLst/>
            </a:prstGeom>
            <a:noFill/>
          </p:spPr>
          <p:txBody>
            <a:bodyPr wrap="square">
              <a:spAutoFit/>
            </a:bodyPr>
            <a:lstStyle/>
            <a:p>
              <a:pPr marL="0" marR="0" algn="ctr">
                <a:spcBef>
                  <a:spcPts val="0"/>
                </a:spcBef>
                <a:spcAft>
                  <a:spcPts val="0"/>
                </a:spcAft>
              </a:pPr>
              <a:r>
                <a:rPr lang="nl-NL" sz="4400" b="1" dirty="0">
                  <a:effectLst/>
                  <a:latin typeface="Arial" panose="020B0604020202020204" pitchFamily="34" charset="0"/>
                  <a:ea typeface="Times New Roman" panose="02020603050405020304" pitchFamily="18" charset="0"/>
                  <a:cs typeface="Arial" panose="020B0604020202020204" pitchFamily="34" charset="0"/>
                </a:rPr>
                <a:t>  Câu chuyện ca ngợi cậu bé Chôm trung thực, dũng cảm nói lên sự thật và cậu được hưởng hạnh phúc.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30755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图片 6">
            <a:extLst>
              <a:ext uri="{FF2B5EF4-FFF2-40B4-BE49-F238E27FC236}">
                <a16:creationId xmlns:a16="http://schemas.microsoft.com/office/drawing/2014/main" id="{49B23E3D-BE78-8303-71FA-3D0DC6381162}"/>
              </a:ext>
            </a:extLst>
          </p:cNvPr>
          <p:cNvPicPr>
            <a:picLocks noChangeAspect="1"/>
          </p:cNvPicPr>
          <p:nvPr/>
        </p:nvPicPr>
        <p:blipFill rotWithShape="1">
          <a:blip r:embed="rId4">
            <a:extLst>
              <a:ext uri="{28A0092B-C50C-407E-A947-70E740481C1C}">
                <a14:useLocalDpi xmlns:a14="http://schemas.microsoft.com/office/drawing/2010/main" val="0"/>
              </a:ext>
            </a:extLst>
          </a:blip>
          <a:srcRect l="17847" t="37094" r="12177" b="23629"/>
          <a:stretch/>
        </p:blipFill>
        <p:spPr>
          <a:xfrm>
            <a:off x="0" y="0"/>
            <a:ext cx="12218283" cy="6858000"/>
          </a:xfrm>
          <a:prstGeom prst="rect">
            <a:avLst/>
          </a:prstGeom>
        </p:spPr>
      </p:pic>
      <p:grpSp>
        <p:nvGrpSpPr>
          <p:cNvPr id="4" name="Group 3">
            <a:extLst>
              <a:ext uri="{FF2B5EF4-FFF2-40B4-BE49-F238E27FC236}">
                <a16:creationId xmlns:a16="http://schemas.microsoft.com/office/drawing/2014/main" id="{62F3E870-B3EB-E902-0D72-BCC59A6C853C}"/>
              </a:ext>
            </a:extLst>
          </p:cNvPr>
          <p:cNvGrpSpPr/>
          <p:nvPr/>
        </p:nvGrpSpPr>
        <p:grpSpPr>
          <a:xfrm>
            <a:off x="2229462" y="918564"/>
            <a:ext cx="7733076" cy="830997"/>
            <a:chOff x="1349990" y="1971837"/>
            <a:chExt cx="9401218" cy="2611488"/>
          </a:xfrm>
        </p:grpSpPr>
        <p:sp>
          <p:nvSpPr>
            <p:cNvPr id="5" name="TextBox 4">
              <a:extLst>
                <a:ext uri="{FF2B5EF4-FFF2-40B4-BE49-F238E27FC236}">
                  <a16:creationId xmlns:a16="http://schemas.microsoft.com/office/drawing/2014/main" id="{489961EE-397F-4B72-ADF1-61001045F410}"/>
                </a:ext>
              </a:extLst>
            </p:cNvPr>
            <p:cNvSpPr txBox="1"/>
            <p:nvPr/>
          </p:nvSpPr>
          <p:spPr>
            <a:xfrm>
              <a:off x="1349990" y="1971837"/>
              <a:ext cx="9401218" cy="2611488"/>
            </a:xfrm>
            <a:prstGeom prst="rect">
              <a:avLst/>
            </a:prstGeom>
            <a:noFill/>
          </p:spPr>
          <p:txBody>
            <a:bodyPr wrap="square" rtlCol="0">
              <a:spAutoFit/>
            </a:bodyPr>
            <a:lstStyle/>
            <a:p>
              <a:pPr algn="ctr"/>
              <a:r>
                <a:rPr lang="en-US" sz="4800" dirty="0">
                  <a:ln w="203200">
                    <a:solidFill>
                      <a:srgbClr val="FFE12F"/>
                    </a:solidFill>
                  </a:ln>
                  <a:solidFill>
                    <a:srgbClr val="FFE12F"/>
                  </a:solidFill>
                  <a:latin typeface="SVN-Helvetica Neue Heavy" panose="02040603050506020204" pitchFamily="18" charset="0"/>
                </a:rPr>
                <a:t>YÊU CẦU CẦN ĐẠT</a:t>
              </a:r>
              <a:endParaRPr lang="vi-VN" sz="4800" dirty="0">
                <a:ln w="203200">
                  <a:solidFill>
                    <a:srgbClr val="FFE12F"/>
                  </a:solidFill>
                </a:ln>
                <a:solidFill>
                  <a:srgbClr val="FFE12F"/>
                </a:solidFill>
              </a:endParaRPr>
            </a:p>
          </p:txBody>
        </p:sp>
        <p:sp>
          <p:nvSpPr>
            <p:cNvPr id="6" name="TextBox 5">
              <a:extLst>
                <a:ext uri="{FF2B5EF4-FFF2-40B4-BE49-F238E27FC236}">
                  <a16:creationId xmlns:a16="http://schemas.microsoft.com/office/drawing/2014/main" id="{55A2EFF3-F860-F3F5-C27D-90B8F1EF3740}"/>
                </a:ext>
              </a:extLst>
            </p:cNvPr>
            <p:cNvSpPr txBox="1"/>
            <p:nvPr/>
          </p:nvSpPr>
          <p:spPr>
            <a:xfrm>
              <a:off x="1349990" y="1971837"/>
              <a:ext cx="9287316" cy="2611488"/>
            </a:xfrm>
            <a:prstGeom prst="rect">
              <a:avLst/>
            </a:prstGeom>
            <a:noFill/>
          </p:spPr>
          <p:txBody>
            <a:bodyPr wrap="square" rtlCol="0">
              <a:spAutoFit/>
            </a:bodyPr>
            <a:lstStyle/>
            <a:p>
              <a:pPr algn="ctr"/>
              <a:r>
                <a:rPr lang="en-US" sz="4800" dirty="0">
                  <a:ln w="203200">
                    <a:noFill/>
                  </a:ln>
                  <a:solidFill>
                    <a:srgbClr val="A2DD1F"/>
                  </a:solidFill>
                  <a:effectLst>
                    <a:outerShdw blurRad="50800" dist="38100" algn="l" rotWithShape="0">
                      <a:prstClr val="black">
                        <a:alpha val="40000"/>
                      </a:prstClr>
                    </a:outerShdw>
                  </a:effectLst>
                  <a:latin typeface="SVN-Helvetica Neue Heavy" panose="02040603050506020204" pitchFamily="18" charset="0"/>
                </a:rPr>
                <a:t>YÊU CẦU CẦN ĐẠT</a:t>
              </a:r>
              <a:endParaRPr lang="vi-VN" sz="4800" dirty="0">
                <a:ln w="203200">
                  <a:noFill/>
                </a:ln>
                <a:solidFill>
                  <a:srgbClr val="A2DD1F"/>
                </a:solidFill>
                <a:effectLst>
                  <a:outerShdw blurRad="50800" dist="38100" algn="l" rotWithShape="0">
                    <a:prstClr val="black">
                      <a:alpha val="40000"/>
                    </a:prstClr>
                  </a:outerShdw>
                </a:effectLst>
              </a:endParaRPr>
            </a:p>
          </p:txBody>
        </p:sp>
        <p:sp>
          <p:nvSpPr>
            <p:cNvPr id="7" name="TextBox 6">
              <a:extLst>
                <a:ext uri="{FF2B5EF4-FFF2-40B4-BE49-F238E27FC236}">
                  <a16:creationId xmlns:a16="http://schemas.microsoft.com/office/drawing/2014/main" id="{FA8639E7-AC56-B859-EF87-94372BA642D3}"/>
                </a:ext>
              </a:extLst>
            </p:cNvPr>
            <p:cNvSpPr txBox="1"/>
            <p:nvPr/>
          </p:nvSpPr>
          <p:spPr>
            <a:xfrm>
              <a:off x="1527230" y="1971837"/>
              <a:ext cx="9167027" cy="2611488"/>
            </a:xfrm>
            <a:prstGeom prst="rect">
              <a:avLst/>
            </a:prstGeom>
            <a:noFill/>
          </p:spPr>
          <p:txBody>
            <a:bodyPr wrap="square" rtlCol="0">
              <a:spAutoFit/>
            </a:bodyPr>
            <a:lstStyle/>
            <a:p>
              <a:pPr algn="ctr"/>
              <a:r>
                <a:rPr lang="en-US" sz="4800" dirty="0">
                  <a:ln w="203200">
                    <a:noFill/>
                  </a:ln>
                  <a:solidFill>
                    <a:schemeClr val="bg1"/>
                  </a:solidFill>
                  <a:effectLst>
                    <a:outerShdw blurRad="50800" dist="38100" algn="l" rotWithShape="0">
                      <a:prstClr val="black">
                        <a:alpha val="40000"/>
                      </a:prstClr>
                    </a:outerShdw>
                  </a:effectLst>
                  <a:latin typeface="SVN-Helvetica Neue Heavy" panose="02040603050506020204" pitchFamily="18" charset="0"/>
                </a:rPr>
                <a:t>YÊU CẦU CẦN ĐẠT</a:t>
              </a:r>
            </a:p>
          </p:txBody>
        </p:sp>
      </p:grpSp>
      <p:sp>
        <p:nvSpPr>
          <p:cNvPr id="9" name="TextBox 8">
            <a:extLst>
              <a:ext uri="{FF2B5EF4-FFF2-40B4-BE49-F238E27FC236}">
                <a16:creationId xmlns:a16="http://schemas.microsoft.com/office/drawing/2014/main" id="{D8AB98E1-B43C-3AF3-8D7E-D75E4DAC6FA2}"/>
              </a:ext>
            </a:extLst>
          </p:cNvPr>
          <p:cNvSpPr txBox="1"/>
          <p:nvPr/>
        </p:nvSpPr>
        <p:spPr>
          <a:xfrm>
            <a:off x="1335439" y="1641406"/>
            <a:ext cx="9547404" cy="4678204"/>
          </a:xfrm>
          <a:prstGeom prst="rect">
            <a:avLst/>
          </a:prstGeom>
          <a:noFill/>
        </p:spPr>
        <p:txBody>
          <a:bodyPr wrap="square" rtlCol="0">
            <a:spAutoFit/>
          </a:bodyPr>
          <a:lstStyle/>
          <a:p>
            <a:pPr algn="just"/>
            <a:r>
              <a:rPr lang="nl-NL" sz="2600" b="1" dirty="0">
                <a:solidFill>
                  <a:srgbClr val="484034"/>
                </a:solidFill>
                <a:effectLst/>
                <a:ea typeface="Times New Roman" panose="02020603050405020304" pitchFamily="18" charset="0"/>
              </a:rPr>
              <a:t>1. Kiến thức</a:t>
            </a:r>
            <a:endParaRPr lang="vi-VN" sz="2600" dirty="0">
              <a:solidFill>
                <a:srgbClr val="484034"/>
              </a:solidFill>
              <a:effectLst/>
              <a:ea typeface="Times New Roman" panose="02020603050405020304" pitchFamily="18" charset="0"/>
            </a:endParaRPr>
          </a:p>
          <a:p>
            <a:pPr algn="just"/>
            <a:r>
              <a:rPr lang="nl-NL" sz="2600" dirty="0">
                <a:solidFill>
                  <a:srgbClr val="484034"/>
                </a:solidFill>
                <a:effectLst/>
                <a:ea typeface="Times New Roman" panose="02020603050405020304" pitchFamily="18" charset="0"/>
              </a:rPr>
              <a:t>- Hiểu nội dung, ý nghĩa của </a:t>
            </a:r>
            <a:r>
              <a:rPr lang="en-US" sz="2600" dirty="0" err="1">
                <a:solidFill>
                  <a:srgbClr val="484034"/>
                </a:solidFill>
                <a:effectLst/>
                <a:ea typeface="Times New Roman" panose="02020603050405020304" pitchFamily="18" charset="0"/>
              </a:rPr>
              <a:t>bài</a:t>
            </a:r>
            <a:r>
              <a:rPr lang="en-US" sz="2600" dirty="0">
                <a:solidFill>
                  <a:srgbClr val="484034"/>
                </a:solidFill>
                <a:effectLst/>
                <a:ea typeface="Times New Roman" panose="02020603050405020304" pitchFamily="18" charset="0"/>
              </a:rPr>
              <a:t> </a:t>
            </a:r>
            <a:r>
              <a:rPr lang="en-US" sz="2600" dirty="0" err="1">
                <a:solidFill>
                  <a:srgbClr val="484034"/>
                </a:solidFill>
                <a:effectLst/>
                <a:ea typeface="Times New Roman" panose="02020603050405020304" pitchFamily="18" charset="0"/>
              </a:rPr>
              <a:t>tập</a:t>
            </a:r>
            <a:r>
              <a:rPr lang="en-US" sz="2600" dirty="0">
                <a:solidFill>
                  <a:srgbClr val="484034"/>
                </a:solidFill>
                <a:effectLst/>
                <a:ea typeface="Times New Roman" panose="02020603050405020304" pitchFamily="18" charset="0"/>
              </a:rPr>
              <a:t> </a:t>
            </a:r>
            <a:r>
              <a:rPr lang="en-US" sz="2600" dirty="0" err="1">
                <a:solidFill>
                  <a:srgbClr val="484034"/>
                </a:solidFill>
                <a:effectLst/>
                <a:ea typeface="Times New Roman" panose="02020603050405020304" pitchFamily="18" charset="0"/>
              </a:rPr>
              <a:t>đọc</a:t>
            </a:r>
            <a:r>
              <a:rPr lang="en-US" sz="2600" dirty="0">
                <a:solidFill>
                  <a:srgbClr val="484034"/>
                </a:solidFill>
                <a:effectLst/>
                <a:ea typeface="Times New Roman" panose="02020603050405020304" pitchFamily="18" charset="0"/>
              </a:rPr>
              <a:t>.</a:t>
            </a:r>
            <a:endParaRPr lang="vi-VN" sz="2600" dirty="0">
              <a:solidFill>
                <a:srgbClr val="484034"/>
              </a:solidFill>
              <a:effectLst/>
              <a:ea typeface="Times New Roman" panose="02020603050405020304" pitchFamily="18" charset="0"/>
            </a:endParaRPr>
          </a:p>
          <a:p>
            <a:pPr algn="just"/>
            <a:r>
              <a:rPr lang="nl-NL" sz="2600" b="1" dirty="0">
                <a:solidFill>
                  <a:srgbClr val="484034"/>
                </a:solidFill>
                <a:effectLst/>
                <a:ea typeface="Times New Roman" panose="02020603050405020304" pitchFamily="18" charset="0"/>
              </a:rPr>
              <a:t>2. Kĩ năng</a:t>
            </a:r>
            <a:endParaRPr lang="vi-VN" sz="2600" dirty="0">
              <a:solidFill>
                <a:srgbClr val="484034"/>
              </a:solidFill>
              <a:effectLst/>
              <a:ea typeface="Times New Roman" panose="02020603050405020304" pitchFamily="18" charset="0"/>
            </a:endParaRPr>
          </a:p>
          <a:p>
            <a:pPr algn="just"/>
            <a:r>
              <a:rPr lang="nl-NL" sz="2600" b="1" dirty="0">
                <a:solidFill>
                  <a:srgbClr val="484034"/>
                </a:solidFill>
                <a:effectLst/>
                <a:ea typeface="Times New Roman" panose="02020603050405020304" pitchFamily="18" charset="0"/>
              </a:rPr>
              <a:t>- </a:t>
            </a:r>
            <a:r>
              <a:rPr lang="nl-NL" sz="2800" dirty="0">
                <a:ea typeface="Times New Roman" panose="02020603050405020304" pitchFamily="18" charset="0"/>
              </a:rPr>
              <a:t>Đọc rành mạch, trôi chảy biết đọc phân biệt lời các nhân vật, bước đầu đọc diễn cảm được một đoạn trong bài.</a:t>
            </a:r>
            <a:endParaRPr lang="nl-NL" sz="2600" b="1" dirty="0">
              <a:solidFill>
                <a:srgbClr val="484034"/>
              </a:solidFill>
              <a:effectLst/>
              <a:ea typeface="Times New Roman" panose="02020603050405020304" pitchFamily="18" charset="0"/>
            </a:endParaRPr>
          </a:p>
          <a:p>
            <a:pPr algn="just"/>
            <a:r>
              <a:rPr lang="nl-NL" sz="2600" b="1" dirty="0">
                <a:solidFill>
                  <a:srgbClr val="484034"/>
                </a:solidFill>
                <a:effectLst/>
                <a:ea typeface="Times New Roman" panose="02020603050405020304" pitchFamily="18" charset="0"/>
              </a:rPr>
              <a:t>3. Phẩm chất</a:t>
            </a:r>
            <a:endParaRPr lang="vi-VN" sz="2600" dirty="0">
              <a:solidFill>
                <a:srgbClr val="484034"/>
              </a:solidFill>
              <a:effectLst/>
              <a:ea typeface="Times New Roman" panose="02020603050405020304" pitchFamily="18" charset="0"/>
            </a:endParaRPr>
          </a:p>
          <a:p>
            <a:pPr algn="just"/>
            <a:r>
              <a:rPr lang="nl-NL" sz="2600" dirty="0">
                <a:solidFill>
                  <a:srgbClr val="484034"/>
                </a:solidFill>
                <a:effectLst/>
                <a:ea typeface="Times New Roman" panose="02020603050405020304" pitchFamily="18" charset="0"/>
              </a:rPr>
              <a:t>- </a:t>
            </a:r>
            <a:r>
              <a:rPr lang="nl-NL" sz="2800" dirty="0">
                <a:ea typeface="Times New Roman" panose="02020603050405020304" pitchFamily="18" charset="0"/>
              </a:rPr>
              <a:t>Giáo dục HS đức tính trung thực, dũng cảm  trong học tập và cuộc sống</a:t>
            </a:r>
            <a:endParaRPr lang="vi-VN" sz="2600" dirty="0">
              <a:solidFill>
                <a:srgbClr val="484034"/>
              </a:solidFill>
              <a:effectLst/>
              <a:ea typeface="Times New Roman" panose="02020603050405020304" pitchFamily="18" charset="0"/>
            </a:endParaRPr>
          </a:p>
          <a:p>
            <a:r>
              <a:rPr lang="nl-NL" sz="2600" b="1" dirty="0">
                <a:solidFill>
                  <a:srgbClr val="484034"/>
                </a:solidFill>
                <a:effectLst/>
                <a:ea typeface="Times New Roman" panose="02020603050405020304" pitchFamily="18" charset="0"/>
              </a:rPr>
              <a:t>4. Góp phần phát triển các năng lực</a:t>
            </a:r>
            <a:endParaRPr lang="vi-VN" sz="2600" dirty="0">
              <a:solidFill>
                <a:srgbClr val="484034"/>
              </a:solidFill>
              <a:effectLst/>
              <a:ea typeface="Times New Roman" panose="02020603050405020304" pitchFamily="18" charset="0"/>
            </a:endParaRPr>
          </a:p>
          <a:p>
            <a:pPr algn="just"/>
            <a:r>
              <a:rPr lang="nl-NL" sz="2600" dirty="0">
                <a:solidFill>
                  <a:srgbClr val="484034"/>
                </a:solidFill>
                <a:effectLst/>
                <a:ea typeface="Times New Roman" panose="02020603050405020304" pitchFamily="18" charset="0"/>
              </a:rPr>
              <a:t>- </a:t>
            </a:r>
            <a:r>
              <a:rPr lang="nl-NL" sz="2800" dirty="0">
                <a:solidFill>
                  <a:srgbClr val="000000"/>
                </a:solidFill>
                <a:ea typeface="Times New Roman" panose="02020603050405020304" pitchFamily="18" charset="0"/>
              </a:rPr>
              <a:t>Năng lực tự học, NL giao tiếp và hợp tác, NL giải quyết vấn đề và sáng tạo, NL ngôn ngữ, NL thẩm mĩ.</a:t>
            </a:r>
            <a:endParaRPr lang="vi-VN" sz="2600" dirty="0">
              <a:solidFill>
                <a:srgbClr val="484034"/>
              </a:solidFill>
              <a:effectLst/>
              <a:ea typeface="Times New Roman" panose="02020603050405020304" pitchFamily="18" charset="0"/>
            </a:endParaRPr>
          </a:p>
        </p:txBody>
      </p:sp>
    </p:spTree>
    <p:extLst>
      <p:ext uri="{BB962C8B-B14F-4D97-AF65-F5344CB8AC3E}">
        <p14:creationId xmlns:p14="http://schemas.microsoft.com/office/powerpoint/2010/main" val="227544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9"/>
                                        </p:tgtEl>
                                        <p:attrNameLst>
                                          <p:attrName>ppt_y</p:attrName>
                                        </p:attrNameLst>
                                      </p:cBhvr>
                                      <p:tavLst>
                                        <p:tav tm="0">
                                          <p:val>
                                            <p:strVal val="#ppt_y"/>
                                          </p:val>
                                        </p:tav>
                                        <p:tav tm="100000">
                                          <p:val>
                                            <p:strVal val="#ppt_y"/>
                                          </p:val>
                                        </p:tav>
                                      </p:tavLst>
                                    </p:anim>
                                    <p:anim calcmode="lin" valueType="num">
                                      <p:cBhvr>
                                        <p:cTn id="15"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2E5CCEA-191F-9F1D-68E9-C6B1CBF95CCB}"/>
              </a:ext>
            </a:extLst>
          </p:cNvPr>
          <p:cNvGrpSpPr/>
          <p:nvPr/>
        </p:nvGrpSpPr>
        <p:grpSpPr>
          <a:xfrm>
            <a:off x="1729477" y="2117838"/>
            <a:ext cx="8733045" cy="3180259"/>
            <a:chOff x="335618" y="4254626"/>
            <a:chExt cx="10623832" cy="36802387"/>
          </a:xfrm>
        </p:grpSpPr>
        <p:sp>
          <p:nvSpPr>
            <p:cNvPr id="5" name="TextBox 4">
              <a:extLst>
                <a:ext uri="{FF2B5EF4-FFF2-40B4-BE49-F238E27FC236}">
                  <a16:creationId xmlns:a16="http://schemas.microsoft.com/office/drawing/2014/main" id="{927AE45C-9653-9DC7-0D8C-D7CF5599DFFF}"/>
                </a:ext>
              </a:extLst>
            </p:cNvPr>
            <p:cNvSpPr txBox="1"/>
            <p:nvPr/>
          </p:nvSpPr>
          <p:spPr>
            <a:xfrm>
              <a:off x="353992" y="4372199"/>
              <a:ext cx="10479260" cy="366848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solidFill>
                      <a:srgbClr val="FFE12F"/>
                    </a:solidFill>
                  </a:ln>
                  <a:solidFill>
                    <a:srgbClr val="61ADFB"/>
                  </a:solidFill>
                  <a:effectLst/>
                  <a:uLnTx/>
                  <a:uFillTx/>
                  <a:latin typeface="SVN-Dancing Script" panose="02040603050506020204" pitchFamily="18" charset="0"/>
                  <a:cs typeface="+mn-cs"/>
                </a:rPr>
                <a:t>LUYỆN ĐỌC DIỄN CẢM</a:t>
              </a:r>
            </a:p>
          </p:txBody>
        </p:sp>
        <p:sp>
          <p:nvSpPr>
            <p:cNvPr id="6" name="TextBox 5">
              <a:extLst>
                <a:ext uri="{FF2B5EF4-FFF2-40B4-BE49-F238E27FC236}">
                  <a16:creationId xmlns:a16="http://schemas.microsoft.com/office/drawing/2014/main" id="{062DDC3C-5583-E885-5B81-697F7F32BBA7}"/>
                </a:ext>
              </a:extLst>
            </p:cNvPr>
            <p:cNvSpPr txBox="1"/>
            <p:nvPr/>
          </p:nvSpPr>
          <p:spPr>
            <a:xfrm>
              <a:off x="335618" y="4372199"/>
              <a:ext cx="10479259" cy="366848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rPr>
                <a:t>LUYỆN ĐỌC DIỄN CẢM</a:t>
              </a:r>
            </a:p>
          </p:txBody>
        </p:sp>
        <p:sp>
          <p:nvSpPr>
            <p:cNvPr id="7" name="TextBox 6">
              <a:extLst>
                <a:ext uri="{FF2B5EF4-FFF2-40B4-BE49-F238E27FC236}">
                  <a16:creationId xmlns:a16="http://schemas.microsoft.com/office/drawing/2014/main" id="{BA1B1E7B-CF64-6817-AEC3-63575B24680B}"/>
                </a:ext>
              </a:extLst>
            </p:cNvPr>
            <p:cNvSpPr txBox="1"/>
            <p:nvPr/>
          </p:nvSpPr>
          <p:spPr>
            <a:xfrm>
              <a:off x="391071" y="4254626"/>
              <a:ext cx="10568379" cy="366848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rPr>
                <a:t>LUYỆN ĐỌC DIỄN CẢM</a:t>
              </a:r>
            </a:p>
          </p:txBody>
        </p:sp>
      </p:grpSp>
    </p:spTree>
    <p:extLst>
      <p:ext uri="{BB962C8B-B14F-4D97-AF65-F5344CB8AC3E}">
        <p14:creationId xmlns:p14="http://schemas.microsoft.com/office/powerpoint/2010/main" val="3259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6399B198-03ED-0BC2-E87C-A21C6F0D69A1}"/>
              </a:ext>
            </a:extLst>
          </p:cNvPr>
          <p:cNvSpPr txBox="1"/>
          <p:nvPr/>
        </p:nvSpPr>
        <p:spPr>
          <a:xfrm>
            <a:off x="3715327" y="491847"/>
            <a:ext cx="4991793" cy="830997"/>
          </a:xfrm>
          <a:prstGeom prst="rect">
            <a:avLst/>
          </a:prstGeom>
          <a:noFill/>
        </p:spPr>
        <p:txBody>
          <a:bodyPr wrap="square" rtlCol="0">
            <a:spAutoFit/>
          </a:bodyPr>
          <a:lstStyle/>
          <a:p>
            <a:pPr algn="ctr"/>
            <a:r>
              <a:rPr lang="en-US" sz="4800" b="1" dirty="0" err="1">
                <a:ln w="203200">
                  <a:noFill/>
                </a:ln>
                <a:latin typeface="SVN-Dancing Script" panose="02040603050506020204" pitchFamily="18" charset="0"/>
              </a:rPr>
              <a:t>Những</a:t>
            </a:r>
            <a:r>
              <a:rPr lang="en-US" sz="4800" b="1" dirty="0">
                <a:ln w="203200">
                  <a:noFill/>
                </a:ln>
                <a:latin typeface="SVN-Dancing Script" panose="02040603050506020204" pitchFamily="18" charset="0"/>
              </a:rPr>
              <a:t> </a:t>
            </a:r>
            <a:r>
              <a:rPr lang="en-US" sz="4800" b="1" dirty="0" err="1">
                <a:ln w="203200">
                  <a:noFill/>
                </a:ln>
                <a:latin typeface="SVN-Dancing Script" panose="02040603050506020204" pitchFamily="18" charset="0"/>
              </a:rPr>
              <a:t>hạt</a:t>
            </a:r>
            <a:r>
              <a:rPr lang="en-US" sz="4800" b="1" dirty="0">
                <a:ln w="203200">
                  <a:noFill/>
                </a:ln>
                <a:latin typeface="SVN-Dancing Script" panose="02040603050506020204" pitchFamily="18" charset="0"/>
              </a:rPr>
              <a:t> </a:t>
            </a:r>
            <a:r>
              <a:rPr lang="en-US" sz="4800" b="1" dirty="0" err="1">
                <a:ln w="203200">
                  <a:noFill/>
                </a:ln>
                <a:latin typeface="SVN-Dancing Script" panose="02040603050506020204" pitchFamily="18" charset="0"/>
              </a:rPr>
              <a:t>thóc</a:t>
            </a:r>
            <a:r>
              <a:rPr lang="en-US" sz="4800" b="1" dirty="0">
                <a:ln w="203200">
                  <a:noFill/>
                </a:ln>
                <a:latin typeface="SVN-Dancing Script" panose="02040603050506020204" pitchFamily="18" charset="0"/>
              </a:rPr>
              <a:t> </a:t>
            </a:r>
            <a:r>
              <a:rPr lang="en-US" sz="4800" b="1" dirty="0" err="1">
                <a:ln w="203200">
                  <a:noFill/>
                </a:ln>
                <a:latin typeface="SVN-Dancing Script" panose="02040603050506020204" pitchFamily="18" charset="0"/>
              </a:rPr>
              <a:t>giống</a:t>
            </a:r>
            <a:endParaRPr lang="en-US" sz="4800" b="1" dirty="0">
              <a:ln w="203200">
                <a:noFill/>
              </a:ln>
              <a:latin typeface="SVN-Dancing Script" panose="02040603050506020204" pitchFamily="18" charset="0"/>
            </a:endParaRPr>
          </a:p>
        </p:txBody>
      </p:sp>
      <p:sp>
        <p:nvSpPr>
          <p:cNvPr id="26" name="Rectangle 3">
            <a:extLst>
              <a:ext uri="{FF2B5EF4-FFF2-40B4-BE49-F238E27FC236}">
                <a16:creationId xmlns:a16="http://schemas.microsoft.com/office/drawing/2014/main" id="{6E048F63-871C-B0B7-BFF9-EC339DC05BD2}"/>
              </a:ext>
            </a:extLst>
          </p:cNvPr>
          <p:cNvSpPr txBox="1">
            <a:spLocks noChangeArrowheads="1"/>
          </p:cNvSpPr>
          <p:nvPr/>
        </p:nvSpPr>
        <p:spPr>
          <a:xfrm>
            <a:off x="1088660" y="1427206"/>
            <a:ext cx="10013092" cy="36426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None/>
              <a:defRPr/>
            </a:pPr>
            <a:r>
              <a:rPr lang="en-US" dirty="0" err="1">
                <a:cs typeface="Times New Roman" panose="02020603050405020304" pitchFamily="18" charset="0"/>
              </a:rPr>
              <a:t>Chôm</a:t>
            </a:r>
            <a:r>
              <a:rPr lang="en-US" dirty="0">
                <a:cs typeface="Times New Roman" panose="02020603050405020304" pitchFamily="18" charset="0"/>
              </a:rPr>
              <a:t> lo </a:t>
            </a:r>
            <a:r>
              <a:rPr lang="en-US" dirty="0" err="1">
                <a:cs typeface="Times New Roman" panose="02020603050405020304" pitchFamily="18" charset="0"/>
              </a:rPr>
              <a:t>lắng</a:t>
            </a:r>
            <a:r>
              <a:rPr lang="en-US" dirty="0">
                <a:cs typeface="Times New Roman" panose="02020603050405020304" pitchFamily="18" charset="0"/>
              </a:rPr>
              <a:t> </a:t>
            </a:r>
            <a:r>
              <a:rPr lang="en-US" dirty="0" err="1">
                <a:cs typeface="Times New Roman" panose="02020603050405020304" pitchFamily="18" charset="0"/>
              </a:rPr>
              <a:t>đến</a:t>
            </a:r>
            <a:r>
              <a:rPr lang="en-US" dirty="0">
                <a:cs typeface="Times New Roman" panose="02020603050405020304" pitchFamily="18" charset="0"/>
              </a:rPr>
              <a:t> </a:t>
            </a:r>
            <a:r>
              <a:rPr lang="en-US" dirty="0" err="1">
                <a:cs typeface="Times New Roman" panose="02020603050405020304" pitchFamily="18" charset="0"/>
              </a:rPr>
              <a:t>trước</a:t>
            </a:r>
            <a:r>
              <a:rPr lang="en-US" dirty="0">
                <a:cs typeface="Times New Roman" panose="02020603050405020304" pitchFamily="18" charset="0"/>
              </a:rPr>
              <a:t> </a:t>
            </a:r>
            <a:r>
              <a:rPr lang="en-US" dirty="0" err="1">
                <a:cs typeface="Times New Roman" panose="02020603050405020304" pitchFamily="18" charset="0"/>
              </a:rPr>
              <a:t>nhà</a:t>
            </a:r>
            <a:r>
              <a:rPr lang="en-US" dirty="0">
                <a:cs typeface="Times New Roman" panose="02020603050405020304" pitchFamily="18" charset="0"/>
              </a:rPr>
              <a:t> </a:t>
            </a:r>
            <a:r>
              <a:rPr lang="en-US" dirty="0" err="1">
                <a:cs typeface="Times New Roman" panose="02020603050405020304" pitchFamily="18" charset="0"/>
              </a:rPr>
              <a:t>vua</a:t>
            </a:r>
            <a:r>
              <a:rPr lang="en-US" dirty="0">
                <a:cs typeface="Times New Roman" panose="02020603050405020304" pitchFamily="18" charset="0"/>
              </a:rPr>
              <a:t>, </a:t>
            </a:r>
            <a:r>
              <a:rPr lang="en-US" dirty="0" err="1">
                <a:cs typeface="Times New Roman" panose="02020603050405020304" pitchFamily="18" charset="0"/>
              </a:rPr>
              <a:t>quỳ</a:t>
            </a:r>
            <a:r>
              <a:rPr lang="en-US" dirty="0">
                <a:cs typeface="Times New Roman" panose="02020603050405020304" pitchFamily="18" charset="0"/>
              </a:rPr>
              <a:t> </a:t>
            </a:r>
            <a:r>
              <a:rPr lang="en-US" dirty="0" err="1">
                <a:cs typeface="Times New Roman" panose="02020603050405020304" pitchFamily="18" charset="0"/>
              </a:rPr>
              <a:t>tâu</a:t>
            </a:r>
            <a:r>
              <a:rPr lang="en-US" dirty="0">
                <a:cs typeface="Times New Roman" panose="02020603050405020304" pitchFamily="18" charset="0"/>
              </a:rPr>
              <a:t>:</a:t>
            </a:r>
          </a:p>
          <a:p>
            <a:pPr algn="just">
              <a:buFontTx/>
              <a:buChar char="-"/>
              <a:defRPr/>
            </a:pPr>
            <a:r>
              <a:rPr lang="en-US" dirty="0" err="1">
                <a:cs typeface="Times New Roman" panose="02020603050405020304" pitchFamily="18" charset="0"/>
              </a:rPr>
              <a:t>Tâu</a:t>
            </a:r>
            <a:r>
              <a:rPr lang="en-US" dirty="0">
                <a:cs typeface="Times New Roman" panose="02020603050405020304" pitchFamily="18" charset="0"/>
              </a:rPr>
              <a:t> </a:t>
            </a:r>
            <a:r>
              <a:rPr lang="en-US" dirty="0" err="1">
                <a:cs typeface="Times New Roman" panose="02020603050405020304" pitchFamily="18" charset="0"/>
              </a:rPr>
              <a:t>Bệ</a:t>
            </a:r>
            <a:r>
              <a:rPr lang="en-US" dirty="0">
                <a:cs typeface="Times New Roman" panose="02020603050405020304" pitchFamily="18" charset="0"/>
              </a:rPr>
              <a:t> </a:t>
            </a:r>
            <a:r>
              <a:rPr lang="en-US" dirty="0" err="1">
                <a:cs typeface="Times New Roman" panose="02020603050405020304" pitchFamily="18" charset="0"/>
              </a:rPr>
              <a:t>hạ</a:t>
            </a:r>
            <a:r>
              <a:rPr lang="en-US" dirty="0">
                <a:cs typeface="Times New Roman" panose="02020603050405020304" pitchFamily="18" charset="0"/>
              </a:rPr>
              <a:t>! Con </a:t>
            </a:r>
            <a:r>
              <a:rPr lang="en-US" dirty="0" err="1">
                <a:cs typeface="Times New Roman" panose="02020603050405020304" pitchFamily="18" charset="0"/>
              </a:rPr>
              <a:t>không</a:t>
            </a:r>
            <a:r>
              <a:rPr lang="en-US" dirty="0">
                <a:cs typeface="Times New Roman" panose="02020603050405020304" pitchFamily="18" charset="0"/>
              </a:rPr>
              <a:t> </a:t>
            </a:r>
            <a:r>
              <a:rPr lang="en-US" dirty="0" err="1">
                <a:cs typeface="Times New Roman" panose="02020603050405020304" pitchFamily="18" charset="0"/>
              </a:rPr>
              <a:t>làm</a:t>
            </a:r>
            <a:r>
              <a:rPr lang="en-US" dirty="0">
                <a:cs typeface="Times New Roman" panose="02020603050405020304" pitchFamily="18" charset="0"/>
              </a:rPr>
              <a:t> </a:t>
            </a:r>
            <a:r>
              <a:rPr lang="en-US" dirty="0" err="1">
                <a:cs typeface="Times New Roman" panose="02020603050405020304" pitchFamily="18" charset="0"/>
              </a:rPr>
              <a:t>sao</a:t>
            </a:r>
            <a:r>
              <a:rPr lang="en-US" dirty="0">
                <a:cs typeface="Times New Roman" panose="02020603050405020304" pitchFamily="18" charset="0"/>
              </a:rPr>
              <a:t> </a:t>
            </a:r>
            <a:r>
              <a:rPr lang="en-US" dirty="0" err="1">
                <a:cs typeface="Times New Roman" panose="02020603050405020304" pitchFamily="18" charset="0"/>
              </a:rPr>
              <a:t>cho</a:t>
            </a:r>
            <a:r>
              <a:rPr lang="en-US" dirty="0">
                <a:cs typeface="Times New Roman" panose="02020603050405020304" pitchFamily="18" charset="0"/>
              </a:rPr>
              <a:t> </a:t>
            </a:r>
            <a:r>
              <a:rPr lang="en-US" dirty="0" err="1">
                <a:cs typeface="Times New Roman" panose="02020603050405020304" pitchFamily="18" charset="0"/>
              </a:rPr>
              <a:t>thóc</a:t>
            </a:r>
            <a:r>
              <a:rPr lang="en-US" dirty="0">
                <a:cs typeface="Times New Roman" panose="02020603050405020304" pitchFamily="18" charset="0"/>
              </a:rPr>
              <a:t> </a:t>
            </a:r>
            <a:r>
              <a:rPr lang="en-US" dirty="0" err="1">
                <a:cs typeface="Times New Roman" panose="02020603050405020304" pitchFamily="18" charset="0"/>
              </a:rPr>
              <a:t>nảy</a:t>
            </a:r>
            <a:r>
              <a:rPr lang="en-US" dirty="0">
                <a:cs typeface="Times New Roman" panose="02020603050405020304" pitchFamily="18" charset="0"/>
              </a:rPr>
              <a:t> </a:t>
            </a:r>
            <a:r>
              <a:rPr lang="en-US" dirty="0" err="1">
                <a:cs typeface="Times New Roman" panose="02020603050405020304" pitchFamily="18" charset="0"/>
              </a:rPr>
              <a:t>mầm</a:t>
            </a:r>
            <a:r>
              <a:rPr lang="en-US" dirty="0">
                <a:cs typeface="Times New Roman" panose="02020603050405020304" pitchFamily="18" charset="0"/>
              </a:rPr>
              <a:t> </a:t>
            </a:r>
            <a:r>
              <a:rPr lang="en-US" dirty="0" err="1">
                <a:cs typeface="Times New Roman" panose="02020603050405020304" pitchFamily="18" charset="0"/>
              </a:rPr>
              <a:t>được</a:t>
            </a:r>
            <a:r>
              <a:rPr lang="en-US" dirty="0">
                <a:cs typeface="Times New Roman" panose="02020603050405020304" pitchFamily="18" charset="0"/>
              </a:rPr>
              <a:t>.</a:t>
            </a:r>
          </a:p>
          <a:p>
            <a:pPr marL="0" indent="0" algn="just">
              <a:buFont typeface="Arial" charset="0"/>
              <a:buNone/>
              <a:defRPr/>
            </a:pPr>
            <a:r>
              <a:rPr lang="en-US" dirty="0">
                <a:cs typeface="Times New Roman" panose="02020603050405020304" pitchFamily="18" charset="0"/>
              </a:rPr>
              <a:t>    </a:t>
            </a:r>
            <a:r>
              <a:rPr lang="en-US" dirty="0" err="1">
                <a:cs typeface="Times New Roman" panose="02020603050405020304" pitchFamily="18" charset="0"/>
              </a:rPr>
              <a:t>Mọi</a:t>
            </a:r>
            <a:r>
              <a:rPr lang="en-US" dirty="0">
                <a:cs typeface="Times New Roman" panose="02020603050405020304" pitchFamily="18" charset="0"/>
              </a:rPr>
              <a:t> </a:t>
            </a:r>
            <a:r>
              <a:rPr lang="en-US" dirty="0" err="1">
                <a:cs typeface="Times New Roman" panose="02020603050405020304" pitchFamily="18" charset="0"/>
              </a:rPr>
              <a:t>người</a:t>
            </a:r>
            <a:r>
              <a:rPr lang="en-US" dirty="0">
                <a:cs typeface="Times New Roman" panose="02020603050405020304" pitchFamily="18" charset="0"/>
              </a:rPr>
              <a:t> </a:t>
            </a:r>
            <a:r>
              <a:rPr lang="en-US" dirty="0" err="1">
                <a:cs typeface="Times New Roman" panose="02020603050405020304" pitchFamily="18" charset="0"/>
              </a:rPr>
              <a:t>đều</a:t>
            </a:r>
            <a:r>
              <a:rPr lang="en-US" dirty="0">
                <a:cs typeface="Times New Roman" panose="02020603050405020304" pitchFamily="18" charset="0"/>
              </a:rPr>
              <a:t> </a:t>
            </a:r>
            <a:r>
              <a:rPr lang="en-US" dirty="0" err="1">
                <a:cs typeface="Times New Roman" panose="02020603050405020304" pitchFamily="18" charset="0"/>
              </a:rPr>
              <a:t>sững</a:t>
            </a:r>
            <a:r>
              <a:rPr lang="en-US" dirty="0">
                <a:cs typeface="Times New Roman" panose="02020603050405020304" pitchFamily="18" charset="0"/>
              </a:rPr>
              <a:t> </a:t>
            </a:r>
            <a:r>
              <a:rPr lang="en-US" dirty="0" err="1">
                <a:cs typeface="Times New Roman" panose="02020603050405020304" pitchFamily="18" charset="0"/>
              </a:rPr>
              <a:t>sờ</a:t>
            </a:r>
            <a:r>
              <a:rPr lang="en-US" dirty="0">
                <a:cs typeface="Times New Roman" panose="02020603050405020304" pitchFamily="18" charset="0"/>
              </a:rPr>
              <a:t> </a:t>
            </a:r>
            <a:r>
              <a:rPr lang="en-US" dirty="0" err="1">
                <a:cs typeface="Times New Roman" panose="02020603050405020304" pitchFamily="18" charset="0"/>
              </a:rPr>
              <a:t>vì</a:t>
            </a:r>
            <a:r>
              <a:rPr lang="en-US" dirty="0">
                <a:cs typeface="Times New Roman" panose="02020603050405020304" pitchFamily="18" charset="0"/>
              </a:rPr>
              <a:t> </a:t>
            </a:r>
            <a:r>
              <a:rPr lang="en-US" dirty="0" err="1">
                <a:cs typeface="Times New Roman" panose="02020603050405020304" pitchFamily="18" charset="0"/>
              </a:rPr>
              <a:t>lời</a:t>
            </a:r>
            <a:r>
              <a:rPr lang="en-US" dirty="0">
                <a:cs typeface="Times New Roman" panose="02020603050405020304" pitchFamily="18" charset="0"/>
              </a:rPr>
              <a:t> </a:t>
            </a:r>
            <a:r>
              <a:rPr lang="en-US" dirty="0" err="1">
                <a:cs typeface="Times New Roman" panose="02020603050405020304" pitchFamily="18" charset="0"/>
              </a:rPr>
              <a:t>thú</a:t>
            </a:r>
            <a:r>
              <a:rPr lang="en-US" dirty="0">
                <a:cs typeface="Times New Roman" panose="02020603050405020304" pitchFamily="18" charset="0"/>
              </a:rPr>
              <a:t> </a:t>
            </a:r>
            <a:r>
              <a:rPr lang="en-US" dirty="0" err="1">
                <a:cs typeface="Times New Roman" panose="02020603050405020304" pitchFamily="18" charset="0"/>
              </a:rPr>
              <a:t>tội</a:t>
            </a:r>
            <a:r>
              <a:rPr lang="en-US" dirty="0">
                <a:cs typeface="Times New Roman" panose="02020603050405020304" pitchFamily="18" charset="0"/>
              </a:rPr>
              <a:t> </a:t>
            </a:r>
            <a:r>
              <a:rPr lang="en-US" dirty="0" err="1">
                <a:cs typeface="Times New Roman" panose="02020603050405020304" pitchFamily="18" charset="0"/>
              </a:rPr>
              <a:t>của</a:t>
            </a:r>
            <a:r>
              <a:rPr lang="en-US" dirty="0">
                <a:cs typeface="Times New Roman" panose="02020603050405020304" pitchFamily="18" charset="0"/>
              </a:rPr>
              <a:t> </a:t>
            </a:r>
            <a:r>
              <a:rPr lang="en-US" dirty="0" err="1">
                <a:cs typeface="Times New Roman" panose="02020603050405020304" pitchFamily="18" charset="0"/>
              </a:rPr>
              <a:t>Chôm</a:t>
            </a:r>
            <a:r>
              <a:rPr lang="en-US" dirty="0">
                <a:cs typeface="Times New Roman" panose="02020603050405020304" pitchFamily="18" charset="0"/>
              </a:rPr>
              <a:t>. </a:t>
            </a:r>
            <a:r>
              <a:rPr lang="en-US" dirty="0" err="1">
                <a:cs typeface="Times New Roman" panose="02020603050405020304" pitchFamily="18" charset="0"/>
              </a:rPr>
              <a:t>Nhưng</a:t>
            </a:r>
            <a:r>
              <a:rPr lang="en-US" dirty="0">
                <a:cs typeface="Times New Roman" panose="02020603050405020304" pitchFamily="18" charset="0"/>
              </a:rPr>
              <a:t> </a:t>
            </a:r>
            <a:r>
              <a:rPr lang="en-US" dirty="0" err="1">
                <a:cs typeface="Times New Roman" panose="02020603050405020304" pitchFamily="18" charset="0"/>
              </a:rPr>
              <a:t>nhà</a:t>
            </a:r>
            <a:r>
              <a:rPr lang="en-US" dirty="0">
                <a:cs typeface="Times New Roman" panose="02020603050405020304" pitchFamily="18" charset="0"/>
              </a:rPr>
              <a:t> </a:t>
            </a:r>
            <a:r>
              <a:rPr lang="en-US" dirty="0" err="1">
                <a:cs typeface="Times New Roman" panose="02020603050405020304" pitchFamily="18" charset="0"/>
              </a:rPr>
              <a:t>vua</a:t>
            </a:r>
            <a:r>
              <a:rPr lang="en-US" dirty="0">
                <a:cs typeface="Times New Roman" panose="02020603050405020304" pitchFamily="18" charset="0"/>
              </a:rPr>
              <a:t> </a:t>
            </a:r>
            <a:r>
              <a:rPr lang="en-US" dirty="0" err="1">
                <a:cs typeface="Times New Roman" panose="02020603050405020304" pitchFamily="18" charset="0"/>
              </a:rPr>
              <a:t>đã</a:t>
            </a:r>
            <a:r>
              <a:rPr lang="en-US" dirty="0">
                <a:cs typeface="Times New Roman" panose="02020603050405020304" pitchFamily="18" charset="0"/>
              </a:rPr>
              <a:t> </a:t>
            </a:r>
            <a:r>
              <a:rPr lang="en-US" dirty="0" err="1">
                <a:cs typeface="Times New Roman" panose="02020603050405020304" pitchFamily="18" charset="0"/>
              </a:rPr>
              <a:t>đỡ</a:t>
            </a:r>
            <a:r>
              <a:rPr lang="en-US" dirty="0">
                <a:cs typeface="Times New Roman" panose="02020603050405020304" pitchFamily="18" charset="0"/>
              </a:rPr>
              <a:t> </a:t>
            </a:r>
            <a:r>
              <a:rPr lang="en-US" dirty="0" err="1">
                <a:cs typeface="Times New Roman" panose="02020603050405020304" pitchFamily="18" charset="0"/>
              </a:rPr>
              <a:t>chú</a:t>
            </a:r>
            <a:r>
              <a:rPr lang="en-US" dirty="0">
                <a:cs typeface="Times New Roman" panose="02020603050405020304" pitchFamily="18" charset="0"/>
              </a:rPr>
              <a:t> </a:t>
            </a:r>
            <a:r>
              <a:rPr lang="en-US" dirty="0" err="1">
                <a:cs typeface="Times New Roman" panose="02020603050405020304" pitchFamily="18" charset="0"/>
              </a:rPr>
              <a:t>bé</a:t>
            </a:r>
            <a:r>
              <a:rPr lang="en-US" dirty="0">
                <a:cs typeface="Times New Roman" panose="02020603050405020304" pitchFamily="18" charset="0"/>
              </a:rPr>
              <a:t> </a:t>
            </a:r>
            <a:r>
              <a:rPr lang="en-US" dirty="0" err="1">
                <a:cs typeface="Times New Roman" panose="02020603050405020304" pitchFamily="18" charset="0"/>
              </a:rPr>
              <a:t>đứng</a:t>
            </a:r>
            <a:r>
              <a:rPr lang="en-US" dirty="0">
                <a:cs typeface="Times New Roman" panose="02020603050405020304" pitchFamily="18" charset="0"/>
              </a:rPr>
              <a:t> </a:t>
            </a:r>
            <a:r>
              <a:rPr lang="en-US" dirty="0" err="1">
                <a:cs typeface="Times New Roman" panose="02020603050405020304" pitchFamily="18" charset="0"/>
              </a:rPr>
              <a:t>dậy</a:t>
            </a:r>
            <a:r>
              <a:rPr lang="en-US" dirty="0">
                <a:cs typeface="Times New Roman" panose="02020603050405020304" pitchFamily="18" charset="0"/>
              </a:rPr>
              <a:t>. </a:t>
            </a:r>
            <a:r>
              <a:rPr lang="en-US" dirty="0" err="1">
                <a:cs typeface="Times New Roman" panose="02020603050405020304" pitchFamily="18" charset="0"/>
              </a:rPr>
              <a:t>Ngài</a:t>
            </a:r>
            <a:r>
              <a:rPr lang="en-US" dirty="0">
                <a:cs typeface="Times New Roman" panose="02020603050405020304" pitchFamily="18" charset="0"/>
              </a:rPr>
              <a:t> </a:t>
            </a:r>
            <a:r>
              <a:rPr lang="en-US" dirty="0" err="1">
                <a:cs typeface="Times New Roman" panose="02020603050405020304" pitchFamily="18" charset="0"/>
              </a:rPr>
              <a:t>hỏi</a:t>
            </a:r>
            <a:r>
              <a:rPr lang="en-US" dirty="0">
                <a:cs typeface="Times New Roman" panose="02020603050405020304" pitchFamily="18" charset="0"/>
              </a:rPr>
              <a:t> </a:t>
            </a:r>
            <a:r>
              <a:rPr lang="en-US" dirty="0" err="1">
                <a:cs typeface="Times New Roman" panose="02020603050405020304" pitchFamily="18" charset="0"/>
              </a:rPr>
              <a:t>còn</a:t>
            </a:r>
            <a:r>
              <a:rPr lang="en-US" dirty="0">
                <a:cs typeface="Times New Roman" panose="02020603050405020304" pitchFamily="18" charset="0"/>
              </a:rPr>
              <a:t> ai </a:t>
            </a:r>
            <a:r>
              <a:rPr lang="en-US" dirty="0" err="1">
                <a:cs typeface="Times New Roman" panose="02020603050405020304" pitchFamily="18" charset="0"/>
              </a:rPr>
              <a:t>để</a:t>
            </a:r>
            <a:r>
              <a:rPr lang="en-US" dirty="0">
                <a:cs typeface="Times New Roman" panose="02020603050405020304" pitchFamily="18" charset="0"/>
              </a:rPr>
              <a:t> </a:t>
            </a:r>
            <a:r>
              <a:rPr lang="en-US" dirty="0" err="1">
                <a:cs typeface="Times New Roman" panose="02020603050405020304" pitchFamily="18" charset="0"/>
              </a:rPr>
              <a:t>chết</a:t>
            </a:r>
            <a:r>
              <a:rPr lang="en-US" dirty="0">
                <a:cs typeface="Times New Roman" panose="02020603050405020304" pitchFamily="18" charset="0"/>
              </a:rPr>
              <a:t> </a:t>
            </a:r>
            <a:r>
              <a:rPr lang="en-US" dirty="0" err="1">
                <a:cs typeface="Times New Roman" panose="02020603050405020304" pitchFamily="18" charset="0"/>
              </a:rPr>
              <a:t>thóc</a:t>
            </a:r>
            <a:r>
              <a:rPr lang="en-US" dirty="0">
                <a:cs typeface="Times New Roman" panose="02020603050405020304" pitchFamily="18" charset="0"/>
              </a:rPr>
              <a:t> </a:t>
            </a:r>
            <a:r>
              <a:rPr lang="en-US" dirty="0" err="1">
                <a:cs typeface="Times New Roman" panose="02020603050405020304" pitchFamily="18" charset="0"/>
              </a:rPr>
              <a:t>giống</a:t>
            </a:r>
            <a:r>
              <a:rPr lang="en-US" dirty="0">
                <a:cs typeface="Times New Roman" panose="02020603050405020304" pitchFamily="18" charset="0"/>
              </a:rPr>
              <a:t> </a:t>
            </a:r>
            <a:r>
              <a:rPr lang="en-US" dirty="0" err="1">
                <a:cs typeface="Times New Roman" panose="02020603050405020304" pitchFamily="18" charset="0"/>
              </a:rPr>
              <a:t>không</a:t>
            </a:r>
            <a:r>
              <a:rPr lang="en-US" dirty="0">
                <a:cs typeface="Times New Roman" panose="02020603050405020304" pitchFamily="18" charset="0"/>
              </a:rPr>
              <a:t>. </a:t>
            </a:r>
            <a:r>
              <a:rPr lang="en-US" dirty="0" err="1">
                <a:cs typeface="Times New Roman" panose="02020603050405020304" pitchFamily="18" charset="0"/>
              </a:rPr>
              <a:t>Không</a:t>
            </a:r>
            <a:r>
              <a:rPr lang="en-US" dirty="0">
                <a:cs typeface="Times New Roman" panose="02020603050405020304" pitchFamily="18" charset="0"/>
              </a:rPr>
              <a:t> ai </a:t>
            </a:r>
            <a:r>
              <a:rPr lang="en-US" dirty="0" err="1">
                <a:cs typeface="Times New Roman" panose="02020603050405020304" pitchFamily="18" charset="0"/>
              </a:rPr>
              <a:t>trả</a:t>
            </a:r>
            <a:r>
              <a:rPr lang="en-US" dirty="0">
                <a:cs typeface="Times New Roman" panose="02020603050405020304" pitchFamily="18" charset="0"/>
              </a:rPr>
              <a:t> </a:t>
            </a:r>
            <a:r>
              <a:rPr lang="en-US" dirty="0" err="1">
                <a:cs typeface="Times New Roman" panose="02020603050405020304" pitchFamily="18" charset="0"/>
              </a:rPr>
              <a:t>lời</a:t>
            </a:r>
            <a:r>
              <a:rPr lang="en-US" dirty="0">
                <a:cs typeface="Times New Roman" panose="02020603050405020304" pitchFamily="18" charset="0"/>
              </a:rPr>
              <a:t>. </a:t>
            </a:r>
            <a:r>
              <a:rPr lang="en-US" dirty="0" err="1">
                <a:cs typeface="Times New Roman" panose="02020603050405020304" pitchFamily="18" charset="0"/>
              </a:rPr>
              <a:t>Lúc</a:t>
            </a:r>
            <a:r>
              <a:rPr lang="en-US" dirty="0">
                <a:cs typeface="Times New Roman" panose="02020603050405020304" pitchFamily="18" charset="0"/>
              </a:rPr>
              <a:t> </a:t>
            </a:r>
            <a:r>
              <a:rPr lang="en-US" dirty="0" err="1">
                <a:cs typeface="Times New Roman" panose="02020603050405020304" pitchFamily="18" charset="0"/>
              </a:rPr>
              <a:t>ấy</a:t>
            </a:r>
            <a:r>
              <a:rPr lang="en-US" dirty="0">
                <a:cs typeface="Times New Roman" panose="02020603050405020304" pitchFamily="18" charset="0"/>
              </a:rPr>
              <a:t>, </a:t>
            </a:r>
            <a:r>
              <a:rPr lang="en-US" dirty="0" err="1">
                <a:cs typeface="Times New Roman" panose="02020603050405020304" pitchFamily="18" charset="0"/>
              </a:rPr>
              <a:t>nhà</a:t>
            </a:r>
            <a:r>
              <a:rPr lang="en-US" dirty="0">
                <a:cs typeface="Times New Roman" panose="02020603050405020304" pitchFamily="18" charset="0"/>
              </a:rPr>
              <a:t> </a:t>
            </a:r>
            <a:r>
              <a:rPr lang="en-US" dirty="0" err="1">
                <a:cs typeface="Times New Roman" panose="02020603050405020304" pitchFamily="18" charset="0"/>
              </a:rPr>
              <a:t>vua</a:t>
            </a:r>
            <a:r>
              <a:rPr lang="en-US" dirty="0">
                <a:cs typeface="Times New Roman" panose="02020603050405020304" pitchFamily="18" charset="0"/>
              </a:rPr>
              <a:t> </a:t>
            </a:r>
            <a:r>
              <a:rPr lang="en-US" dirty="0" err="1">
                <a:cs typeface="Times New Roman" panose="02020603050405020304" pitchFamily="18" charset="0"/>
              </a:rPr>
              <a:t>mới</a:t>
            </a:r>
            <a:r>
              <a:rPr lang="en-US" dirty="0">
                <a:cs typeface="Times New Roman" panose="02020603050405020304" pitchFamily="18" charset="0"/>
              </a:rPr>
              <a:t> </a:t>
            </a:r>
            <a:r>
              <a:rPr lang="en-US" dirty="0" err="1">
                <a:cs typeface="Times New Roman" panose="02020603050405020304" pitchFamily="18" charset="0"/>
              </a:rPr>
              <a:t>ôn</a:t>
            </a:r>
            <a:r>
              <a:rPr lang="en-US" dirty="0">
                <a:cs typeface="Times New Roman" panose="02020603050405020304" pitchFamily="18" charset="0"/>
              </a:rPr>
              <a:t> </a:t>
            </a:r>
            <a:r>
              <a:rPr lang="en-US" dirty="0" err="1">
                <a:cs typeface="Times New Roman" panose="02020603050405020304" pitchFamily="18" charset="0"/>
              </a:rPr>
              <a:t>tồn</a:t>
            </a:r>
            <a:r>
              <a:rPr lang="en-US" dirty="0">
                <a:cs typeface="Times New Roman" panose="02020603050405020304" pitchFamily="18" charset="0"/>
              </a:rPr>
              <a:t> </a:t>
            </a:r>
            <a:r>
              <a:rPr lang="en-US" dirty="0" err="1">
                <a:cs typeface="Times New Roman" panose="02020603050405020304" pitchFamily="18" charset="0"/>
              </a:rPr>
              <a:t>nói</a:t>
            </a:r>
            <a:r>
              <a:rPr lang="en-US" dirty="0">
                <a:cs typeface="Times New Roman" panose="02020603050405020304" pitchFamily="18" charset="0"/>
              </a:rPr>
              <a:t>:</a:t>
            </a:r>
          </a:p>
          <a:p>
            <a:pPr algn="just">
              <a:buFontTx/>
              <a:buChar char="-"/>
              <a:defRPr/>
            </a:pPr>
            <a:r>
              <a:rPr lang="en-US" dirty="0" err="1">
                <a:cs typeface="Times New Roman" panose="02020603050405020304" pitchFamily="18" charset="0"/>
              </a:rPr>
              <a:t>Trước</a:t>
            </a:r>
            <a:r>
              <a:rPr lang="en-US" dirty="0">
                <a:cs typeface="Times New Roman" panose="02020603050405020304" pitchFamily="18" charset="0"/>
              </a:rPr>
              <a:t> </a:t>
            </a:r>
            <a:r>
              <a:rPr lang="en-US" dirty="0" err="1">
                <a:cs typeface="Times New Roman" panose="02020603050405020304" pitchFamily="18" charset="0"/>
              </a:rPr>
              <a:t>khi</a:t>
            </a:r>
            <a:r>
              <a:rPr lang="en-US" dirty="0">
                <a:cs typeface="Times New Roman" panose="02020603050405020304" pitchFamily="18" charset="0"/>
              </a:rPr>
              <a:t> </a:t>
            </a:r>
            <a:r>
              <a:rPr lang="en-US" dirty="0" err="1">
                <a:cs typeface="Times New Roman" panose="02020603050405020304" pitchFamily="18" charset="0"/>
              </a:rPr>
              <a:t>phát</a:t>
            </a:r>
            <a:r>
              <a:rPr lang="en-US" dirty="0">
                <a:cs typeface="Times New Roman" panose="02020603050405020304" pitchFamily="18" charset="0"/>
              </a:rPr>
              <a:t> </a:t>
            </a:r>
            <a:r>
              <a:rPr lang="en-US" dirty="0" err="1">
                <a:cs typeface="Times New Roman" panose="02020603050405020304" pitchFamily="18" charset="0"/>
              </a:rPr>
              <a:t>thóc</a:t>
            </a:r>
            <a:r>
              <a:rPr lang="en-US" dirty="0">
                <a:cs typeface="Times New Roman" panose="02020603050405020304" pitchFamily="18" charset="0"/>
              </a:rPr>
              <a:t> </a:t>
            </a:r>
            <a:r>
              <a:rPr lang="en-US" dirty="0" err="1">
                <a:cs typeface="Times New Roman" panose="02020603050405020304" pitchFamily="18" charset="0"/>
              </a:rPr>
              <a:t>giống</a:t>
            </a:r>
            <a:r>
              <a:rPr lang="en-US" dirty="0">
                <a:cs typeface="Times New Roman" panose="02020603050405020304" pitchFamily="18" charset="0"/>
              </a:rPr>
              <a:t>, ta </a:t>
            </a:r>
            <a:r>
              <a:rPr lang="en-US" dirty="0" err="1">
                <a:cs typeface="Times New Roman" panose="02020603050405020304" pitchFamily="18" charset="0"/>
              </a:rPr>
              <a:t>đã</a:t>
            </a:r>
            <a:r>
              <a:rPr lang="en-US" dirty="0">
                <a:cs typeface="Times New Roman" panose="02020603050405020304" pitchFamily="18" charset="0"/>
              </a:rPr>
              <a:t> </a:t>
            </a:r>
            <a:r>
              <a:rPr lang="en-US" dirty="0" err="1">
                <a:cs typeface="Times New Roman" panose="02020603050405020304" pitchFamily="18" charset="0"/>
              </a:rPr>
              <a:t>cho</a:t>
            </a:r>
            <a:r>
              <a:rPr lang="en-US" dirty="0">
                <a:cs typeface="Times New Roman" panose="02020603050405020304" pitchFamily="18" charset="0"/>
              </a:rPr>
              <a:t> </a:t>
            </a:r>
            <a:r>
              <a:rPr lang="en-US" dirty="0" err="1">
                <a:cs typeface="Times New Roman" panose="02020603050405020304" pitchFamily="18" charset="0"/>
              </a:rPr>
              <a:t>luộc</a:t>
            </a:r>
            <a:r>
              <a:rPr lang="en-US" dirty="0">
                <a:cs typeface="Times New Roman" panose="02020603050405020304" pitchFamily="18" charset="0"/>
              </a:rPr>
              <a:t> </a:t>
            </a:r>
            <a:r>
              <a:rPr lang="en-US" dirty="0" err="1">
                <a:cs typeface="Times New Roman" panose="02020603050405020304" pitchFamily="18" charset="0"/>
              </a:rPr>
              <a:t>kĩ</a:t>
            </a:r>
            <a:r>
              <a:rPr lang="en-US" dirty="0">
                <a:cs typeface="Times New Roman" panose="02020603050405020304" pitchFamily="18" charset="0"/>
              </a:rPr>
              <a:t> </a:t>
            </a:r>
            <a:r>
              <a:rPr lang="en-US" dirty="0" err="1">
                <a:cs typeface="Times New Roman" panose="02020603050405020304" pitchFamily="18" charset="0"/>
              </a:rPr>
              <a:t>rồi</a:t>
            </a:r>
            <a:r>
              <a:rPr lang="en-US" dirty="0">
                <a:cs typeface="Times New Roman" panose="02020603050405020304" pitchFamily="18" charset="0"/>
              </a:rPr>
              <a:t>. </a:t>
            </a:r>
            <a:r>
              <a:rPr lang="en-US" dirty="0" err="1">
                <a:cs typeface="Times New Roman" panose="02020603050405020304" pitchFamily="18" charset="0"/>
              </a:rPr>
              <a:t>Lẽ</a:t>
            </a:r>
            <a:r>
              <a:rPr lang="en-US" dirty="0">
                <a:cs typeface="Times New Roman" panose="02020603050405020304" pitchFamily="18" charset="0"/>
              </a:rPr>
              <a:t> </a:t>
            </a:r>
            <a:r>
              <a:rPr lang="en-US" dirty="0" err="1">
                <a:cs typeface="Times New Roman" panose="02020603050405020304" pitchFamily="18" charset="0"/>
              </a:rPr>
              <a:t>nào</a:t>
            </a:r>
            <a:r>
              <a:rPr lang="en-US" dirty="0">
                <a:cs typeface="Times New Roman" panose="02020603050405020304" pitchFamily="18" charset="0"/>
              </a:rPr>
              <a:t> </a:t>
            </a:r>
            <a:r>
              <a:rPr lang="en-US" dirty="0" err="1">
                <a:cs typeface="Times New Roman" panose="02020603050405020304" pitchFamily="18" charset="0"/>
              </a:rPr>
              <a:t>thóc</a:t>
            </a:r>
            <a:r>
              <a:rPr lang="en-US" dirty="0">
                <a:cs typeface="Times New Roman" panose="02020603050405020304" pitchFamily="18" charset="0"/>
              </a:rPr>
              <a:t> </a:t>
            </a:r>
            <a:r>
              <a:rPr lang="en-US" dirty="0" err="1">
                <a:cs typeface="Times New Roman" panose="02020603050405020304" pitchFamily="18" charset="0"/>
              </a:rPr>
              <a:t>ấy</a:t>
            </a:r>
            <a:r>
              <a:rPr lang="en-US" dirty="0">
                <a:cs typeface="Times New Roman" panose="02020603050405020304" pitchFamily="18" charset="0"/>
              </a:rPr>
              <a:t> </a:t>
            </a:r>
            <a:r>
              <a:rPr lang="en-US" dirty="0" err="1">
                <a:cs typeface="Times New Roman" panose="02020603050405020304" pitchFamily="18" charset="0"/>
              </a:rPr>
              <a:t>còn</a:t>
            </a:r>
            <a:r>
              <a:rPr lang="en-US" dirty="0">
                <a:cs typeface="Times New Roman" panose="02020603050405020304" pitchFamily="18" charset="0"/>
              </a:rPr>
              <a:t> </a:t>
            </a:r>
            <a:r>
              <a:rPr lang="en-US" dirty="0" err="1">
                <a:cs typeface="Times New Roman" panose="02020603050405020304" pitchFamily="18" charset="0"/>
              </a:rPr>
              <a:t>mọc</a:t>
            </a:r>
            <a:r>
              <a:rPr lang="en-US" dirty="0">
                <a:cs typeface="Times New Roman" panose="02020603050405020304" pitchFamily="18" charset="0"/>
              </a:rPr>
              <a:t> </a:t>
            </a:r>
            <a:r>
              <a:rPr lang="en-US" dirty="0" err="1">
                <a:cs typeface="Times New Roman" panose="02020603050405020304" pitchFamily="18" charset="0"/>
              </a:rPr>
              <a:t>được</a:t>
            </a:r>
            <a:r>
              <a:rPr lang="en-US" dirty="0">
                <a:cs typeface="Times New Roman" panose="02020603050405020304" pitchFamily="18" charset="0"/>
              </a:rPr>
              <a:t> ? </a:t>
            </a:r>
            <a:r>
              <a:rPr lang="en-US" dirty="0" err="1">
                <a:cs typeface="Times New Roman" panose="02020603050405020304" pitchFamily="18" charset="0"/>
              </a:rPr>
              <a:t>Những</a:t>
            </a:r>
            <a:r>
              <a:rPr lang="en-US" dirty="0">
                <a:cs typeface="Times New Roman" panose="02020603050405020304" pitchFamily="18" charset="0"/>
              </a:rPr>
              <a:t> </a:t>
            </a:r>
            <a:r>
              <a:rPr lang="en-US" dirty="0" err="1">
                <a:cs typeface="Times New Roman" panose="02020603050405020304" pitchFamily="18" charset="0"/>
              </a:rPr>
              <a:t>xe</a:t>
            </a:r>
            <a:r>
              <a:rPr lang="en-US" dirty="0">
                <a:cs typeface="Times New Roman" panose="02020603050405020304" pitchFamily="18" charset="0"/>
              </a:rPr>
              <a:t> </a:t>
            </a:r>
            <a:r>
              <a:rPr lang="en-US" dirty="0" err="1">
                <a:cs typeface="Times New Roman" panose="02020603050405020304" pitchFamily="18" charset="0"/>
              </a:rPr>
              <a:t>thóc</a:t>
            </a:r>
            <a:r>
              <a:rPr lang="en-US" dirty="0">
                <a:cs typeface="Times New Roman" panose="02020603050405020304" pitchFamily="18" charset="0"/>
              </a:rPr>
              <a:t> </a:t>
            </a:r>
            <a:r>
              <a:rPr lang="en-US" dirty="0" err="1">
                <a:cs typeface="Times New Roman" panose="02020603050405020304" pitchFamily="18" charset="0"/>
              </a:rPr>
              <a:t>đầy</a:t>
            </a:r>
            <a:r>
              <a:rPr lang="en-US" dirty="0">
                <a:cs typeface="Times New Roman" panose="02020603050405020304" pitchFamily="18" charset="0"/>
              </a:rPr>
              <a:t> </a:t>
            </a:r>
            <a:r>
              <a:rPr lang="en-US" dirty="0" err="1">
                <a:cs typeface="Times New Roman" panose="02020603050405020304" pitchFamily="18" charset="0"/>
              </a:rPr>
              <a:t>ắp</a:t>
            </a:r>
            <a:r>
              <a:rPr lang="en-US" dirty="0">
                <a:cs typeface="Times New Roman" panose="02020603050405020304" pitchFamily="18" charset="0"/>
              </a:rPr>
              <a:t> kia </a:t>
            </a:r>
            <a:r>
              <a:rPr lang="en-US" dirty="0" err="1">
                <a:cs typeface="Times New Roman" panose="02020603050405020304" pitchFamily="18" charset="0"/>
              </a:rPr>
              <a:t>đâu</a:t>
            </a:r>
            <a:r>
              <a:rPr lang="en-US" dirty="0">
                <a:cs typeface="Times New Roman" panose="02020603050405020304" pitchFamily="18" charset="0"/>
              </a:rPr>
              <a:t> </a:t>
            </a:r>
            <a:r>
              <a:rPr lang="en-US" dirty="0" err="1">
                <a:cs typeface="Times New Roman" panose="02020603050405020304" pitchFamily="18" charset="0"/>
              </a:rPr>
              <a:t>phải</a:t>
            </a:r>
            <a:r>
              <a:rPr lang="en-US" dirty="0">
                <a:cs typeface="Times New Roman" panose="02020603050405020304" pitchFamily="18" charset="0"/>
              </a:rPr>
              <a:t> </a:t>
            </a:r>
            <a:r>
              <a:rPr lang="en-US" dirty="0" err="1">
                <a:cs typeface="Times New Roman" panose="02020603050405020304" pitchFamily="18" charset="0"/>
              </a:rPr>
              <a:t>thu</a:t>
            </a:r>
            <a:r>
              <a:rPr lang="en-US" dirty="0">
                <a:cs typeface="Times New Roman" panose="02020603050405020304" pitchFamily="18" charset="0"/>
              </a:rPr>
              <a:t> </a:t>
            </a:r>
            <a:r>
              <a:rPr lang="en-US" dirty="0" err="1">
                <a:cs typeface="Times New Roman" panose="02020603050405020304" pitchFamily="18" charset="0"/>
              </a:rPr>
              <a:t>được</a:t>
            </a:r>
            <a:r>
              <a:rPr lang="en-US" dirty="0">
                <a:cs typeface="Times New Roman" panose="02020603050405020304" pitchFamily="18" charset="0"/>
              </a:rPr>
              <a:t> </a:t>
            </a:r>
            <a:r>
              <a:rPr lang="en-US" dirty="0" err="1">
                <a:cs typeface="Times New Roman" panose="02020603050405020304" pitchFamily="18" charset="0"/>
              </a:rPr>
              <a:t>từ</a:t>
            </a:r>
            <a:r>
              <a:rPr lang="en-US" dirty="0">
                <a:cs typeface="Times New Roman" panose="02020603050405020304" pitchFamily="18" charset="0"/>
              </a:rPr>
              <a:t> </a:t>
            </a:r>
            <a:r>
              <a:rPr lang="en-US" dirty="0" err="1">
                <a:cs typeface="Times New Roman" panose="02020603050405020304" pitchFamily="18" charset="0"/>
              </a:rPr>
              <a:t>thóc</a:t>
            </a:r>
            <a:r>
              <a:rPr lang="en-US" dirty="0">
                <a:cs typeface="Times New Roman" panose="02020603050405020304" pitchFamily="18" charset="0"/>
              </a:rPr>
              <a:t> </a:t>
            </a:r>
            <a:r>
              <a:rPr lang="en-US" dirty="0" err="1">
                <a:cs typeface="Times New Roman" panose="02020603050405020304" pitchFamily="18" charset="0"/>
              </a:rPr>
              <a:t>giống</a:t>
            </a:r>
            <a:r>
              <a:rPr lang="en-US" dirty="0">
                <a:cs typeface="Times New Roman" panose="02020603050405020304" pitchFamily="18" charset="0"/>
              </a:rPr>
              <a:t> </a:t>
            </a:r>
            <a:r>
              <a:rPr lang="en-US" dirty="0" err="1">
                <a:cs typeface="Times New Roman" panose="02020603050405020304" pitchFamily="18" charset="0"/>
              </a:rPr>
              <a:t>của</a:t>
            </a:r>
            <a:r>
              <a:rPr lang="en-US" dirty="0">
                <a:cs typeface="Times New Roman" panose="02020603050405020304" pitchFamily="18" charset="0"/>
              </a:rPr>
              <a:t> ta!</a:t>
            </a:r>
          </a:p>
        </p:txBody>
      </p:sp>
      <p:cxnSp>
        <p:nvCxnSpPr>
          <p:cNvPr id="27" name="Straight Connector 26">
            <a:extLst>
              <a:ext uri="{FF2B5EF4-FFF2-40B4-BE49-F238E27FC236}">
                <a16:creationId xmlns:a16="http://schemas.microsoft.com/office/drawing/2014/main" id="{BD7782B1-815D-5B17-C673-7C044B4FDF9C}"/>
              </a:ext>
            </a:extLst>
          </p:cNvPr>
          <p:cNvCxnSpPr>
            <a:cxnSpLocks/>
          </p:cNvCxnSpPr>
          <p:nvPr/>
        </p:nvCxnSpPr>
        <p:spPr>
          <a:xfrm>
            <a:off x="2219569" y="1845276"/>
            <a:ext cx="1079689"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0D0393CF-02E7-B11B-7FA5-671133B2DB21}"/>
              </a:ext>
            </a:extLst>
          </p:cNvPr>
          <p:cNvCxnSpPr>
            <a:cxnSpLocks/>
          </p:cNvCxnSpPr>
          <p:nvPr/>
        </p:nvCxnSpPr>
        <p:spPr>
          <a:xfrm>
            <a:off x="6520247" y="1845276"/>
            <a:ext cx="1083277"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BB2EF81F-E229-CE3A-2722-ECE3C5E1B35D}"/>
              </a:ext>
            </a:extLst>
          </p:cNvPr>
          <p:cNvCxnSpPr>
            <a:cxnSpLocks/>
          </p:cNvCxnSpPr>
          <p:nvPr/>
        </p:nvCxnSpPr>
        <p:spPr>
          <a:xfrm>
            <a:off x="3938847" y="2388973"/>
            <a:ext cx="107863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51422301-DA98-D0EE-05AC-DDBF308A2A34}"/>
              </a:ext>
            </a:extLst>
          </p:cNvPr>
          <p:cNvCxnSpPr>
            <a:cxnSpLocks/>
          </p:cNvCxnSpPr>
          <p:nvPr/>
        </p:nvCxnSpPr>
        <p:spPr>
          <a:xfrm>
            <a:off x="7845801" y="2357708"/>
            <a:ext cx="1563922"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89FAA55B-8A46-F405-AB12-E9C78DC23061}"/>
              </a:ext>
            </a:extLst>
          </p:cNvPr>
          <p:cNvCxnSpPr>
            <a:cxnSpLocks/>
          </p:cNvCxnSpPr>
          <p:nvPr/>
        </p:nvCxnSpPr>
        <p:spPr>
          <a:xfrm>
            <a:off x="4003589" y="2878279"/>
            <a:ext cx="1349949"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67074F7F-69B7-B812-DD28-2BCC8BD76EDE}"/>
              </a:ext>
            </a:extLst>
          </p:cNvPr>
          <p:cNvCxnSpPr>
            <a:cxnSpLocks/>
          </p:cNvCxnSpPr>
          <p:nvPr/>
        </p:nvCxnSpPr>
        <p:spPr>
          <a:xfrm>
            <a:off x="9240952" y="3645666"/>
            <a:ext cx="1028463"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607B063E-CFCA-80B8-CD40-71181E920EC2}"/>
              </a:ext>
            </a:extLst>
          </p:cNvPr>
          <p:cNvCxnSpPr>
            <a:cxnSpLocks/>
          </p:cNvCxnSpPr>
          <p:nvPr/>
        </p:nvCxnSpPr>
        <p:spPr>
          <a:xfrm>
            <a:off x="7323490" y="4125151"/>
            <a:ext cx="1044622"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id="{1CB7547B-FFC7-C63A-C1AD-382649C7FAC3}"/>
              </a:ext>
            </a:extLst>
          </p:cNvPr>
          <p:cNvCxnSpPr>
            <a:cxnSpLocks/>
          </p:cNvCxnSpPr>
          <p:nvPr/>
        </p:nvCxnSpPr>
        <p:spPr>
          <a:xfrm>
            <a:off x="2597563" y="4541142"/>
            <a:ext cx="626076"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3B931C56-4474-90F4-B32A-65A5B9551324}"/>
              </a:ext>
            </a:extLst>
          </p:cNvPr>
          <p:cNvCxnSpPr>
            <a:cxnSpLocks/>
          </p:cNvCxnSpPr>
          <p:nvPr/>
        </p:nvCxnSpPr>
        <p:spPr>
          <a:xfrm flipV="1">
            <a:off x="8890423" y="4125151"/>
            <a:ext cx="144162" cy="388208"/>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511EFBB5-2599-030D-18CB-B7CB513F8674}"/>
              </a:ext>
            </a:extLst>
          </p:cNvPr>
          <p:cNvCxnSpPr>
            <a:cxnSpLocks/>
          </p:cNvCxnSpPr>
          <p:nvPr/>
        </p:nvCxnSpPr>
        <p:spPr>
          <a:xfrm>
            <a:off x="6617042" y="1845276"/>
            <a:ext cx="1083277"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47" name="TextBox 46">
            <a:extLst>
              <a:ext uri="{FF2B5EF4-FFF2-40B4-BE49-F238E27FC236}">
                <a16:creationId xmlns:a16="http://schemas.microsoft.com/office/drawing/2014/main" id="{566CEAF0-28BB-995B-C04A-653A9D6CDACB}"/>
              </a:ext>
            </a:extLst>
          </p:cNvPr>
          <p:cNvSpPr txBox="1"/>
          <p:nvPr/>
        </p:nvSpPr>
        <p:spPr>
          <a:xfrm>
            <a:off x="7787744" y="5009644"/>
            <a:ext cx="3231339" cy="400110"/>
          </a:xfrm>
          <a:prstGeom prst="rect">
            <a:avLst/>
          </a:prstGeom>
          <a:noFill/>
        </p:spPr>
        <p:txBody>
          <a:bodyPr wrap="square">
            <a:spAutoFit/>
          </a:bodyPr>
          <a:lstStyle/>
          <a:p>
            <a:r>
              <a:rPr lang="en-US" sz="2000" b="1" i="1" dirty="0" err="1">
                <a:cs typeface="Times New Roman" pitchFamily="18" charset="0"/>
              </a:rPr>
              <a:t>Truyện</a:t>
            </a:r>
            <a:r>
              <a:rPr lang="en-US" sz="2000" b="1" i="1" dirty="0">
                <a:cs typeface="Times New Roman" pitchFamily="18" charset="0"/>
              </a:rPr>
              <a:t> </a:t>
            </a:r>
            <a:r>
              <a:rPr lang="en-US" sz="2000" b="1" i="1" dirty="0" err="1">
                <a:cs typeface="Times New Roman" pitchFamily="18" charset="0"/>
              </a:rPr>
              <a:t>Dân</a:t>
            </a:r>
            <a:r>
              <a:rPr lang="en-US" sz="2000" b="1" i="1" dirty="0">
                <a:cs typeface="Times New Roman" pitchFamily="18" charset="0"/>
              </a:rPr>
              <a:t> </a:t>
            </a:r>
            <a:r>
              <a:rPr lang="en-US" sz="2000" b="1" i="1" dirty="0" err="1">
                <a:cs typeface="Times New Roman" pitchFamily="18" charset="0"/>
              </a:rPr>
              <a:t>gian</a:t>
            </a:r>
            <a:r>
              <a:rPr lang="en-US" sz="2000" b="1" i="1" dirty="0">
                <a:cs typeface="Times New Roman" pitchFamily="18" charset="0"/>
              </a:rPr>
              <a:t> Khmer</a:t>
            </a:r>
            <a:endParaRPr lang="en-US" sz="2000" dirty="0"/>
          </a:p>
        </p:txBody>
      </p:sp>
    </p:spTree>
    <p:extLst>
      <p:ext uri="{BB962C8B-B14F-4D97-AF65-F5344CB8AC3E}">
        <p14:creationId xmlns:p14="http://schemas.microsoft.com/office/powerpoint/2010/main" val="371281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linds(horizontal)">
                                      <p:cBhvr>
                                        <p:cTn id="11" dur="500"/>
                                        <p:tgtEl>
                                          <p:spTgt spid="28"/>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linds(horizontal)">
                                      <p:cBhvr>
                                        <p:cTn id="15" dur="500"/>
                                        <p:tgtEl>
                                          <p:spTgt spid="29"/>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linds(horizontal)">
                                      <p:cBhvr>
                                        <p:cTn id="19" dur="500"/>
                                        <p:tgtEl>
                                          <p:spTgt spid="30"/>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linds(horizontal)">
                                      <p:cBhvr>
                                        <p:cTn id="23" dur="500"/>
                                        <p:tgtEl>
                                          <p:spTgt spid="31"/>
                                        </p:tgtEl>
                                      </p:cBhvr>
                                    </p:animEffect>
                                  </p:childTnLst>
                                </p:cTn>
                              </p:par>
                            </p:childTnLst>
                          </p:cTn>
                        </p:par>
                        <p:par>
                          <p:cTn id="24" fill="hold">
                            <p:stCondLst>
                              <p:cond delay="2500"/>
                            </p:stCondLst>
                            <p:childTnLst>
                              <p:par>
                                <p:cTn id="25" presetID="3" presetClass="entr" presetSubtype="10"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linds(horizontal)">
                                      <p:cBhvr>
                                        <p:cTn id="27" dur="500"/>
                                        <p:tgtEl>
                                          <p:spTgt spid="32"/>
                                        </p:tgtEl>
                                      </p:cBhvr>
                                    </p:animEffect>
                                  </p:childTnLst>
                                </p:cTn>
                              </p:par>
                            </p:childTnLst>
                          </p:cTn>
                        </p:par>
                        <p:par>
                          <p:cTn id="28" fill="hold">
                            <p:stCondLst>
                              <p:cond delay="3000"/>
                            </p:stCondLst>
                            <p:childTnLst>
                              <p:par>
                                <p:cTn id="29" presetID="3" presetClass="entr" presetSubtype="10" fill="hold"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linds(horizontal)">
                                      <p:cBhvr>
                                        <p:cTn id="31" dur="500"/>
                                        <p:tgtEl>
                                          <p:spTgt spid="33"/>
                                        </p:tgtEl>
                                      </p:cBhvr>
                                    </p:animEffect>
                                  </p:childTnLst>
                                </p:cTn>
                              </p:par>
                            </p:childTnLst>
                          </p:cTn>
                        </p:par>
                        <p:par>
                          <p:cTn id="32" fill="hold">
                            <p:stCondLst>
                              <p:cond delay="3500"/>
                            </p:stCondLst>
                            <p:childTnLst>
                              <p:par>
                                <p:cTn id="33" presetID="3" presetClass="entr" presetSubtype="10" fill="hold"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blinds(horizontal)">
                                      <p:cBhvr>
                                        <p:cTn id="35" dur="500"/>
                                        <p:tgtEl>
                                          <p:spTgt spid="34"/>
                                        </p:tgtEl>
                                      </p:cBhvr>
                                    </p:animEffect>
                                  </p:childTnLst>
                                </p:cTn>
                              </p:par>
                            </p:childTnLst>
                          </p:cTn>
                        </p:par>
                        <p:par>
                          <p:cTn id="36" fill="hold">
                            <p:stCondLst>
                              <p:cond delay="4000"/>
                            </p:stCondLst>
                            <p:childTnLst>
                              <p:par>
                                <p:cTn id="37" presetID="3" presetClass="entr" presetSubtype="10" fill="hold"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linds(horizontal)">
                                      <p:cBhvr>
                                        <p:cTn id="39" dur="500"/>
                                        <p:tgtEl>
                                          <p:spTgt spid="35"/>
                                        </p:tgtEl>
                                      </p:cBhvr>
                                    </p:animEffect>
                                  </p:childTnLst>
                                </p:cTn>
                              </p:par>
                            </p:childTnLst>
                          </p:cTn>
                        </p:par>
                        <p:par>
                          <p:cTn id="40" fill="hold">
                            <p:stCondLst>
                              <p:cond delay="4500"/>
                            </p:stCondLst>
                            <p:childTnLst>
                              <p:par>
                                <p:cTn id="41" presetID="3" presetClass="entr" presetSubtype="10" fill="hold" nodeType="after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blinds(horizontal)">
                                      <p:cBhvr>
                                        <p:cTn id="4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4C087B-BC99-C1F9-FCFF-958157DC76E3}"/>
              </a:ext>
            </a:extLst>
          </p:cNvPr>
          <p:cNvGrpSpPr/>
          <p:nvPr/>
        </p:nvGrpSpPr>
        <p:grpSpPr>
          <a:xfrm>
            <a:off x="3289706" y="504059"/>
            <a:ext cx="5430576" cy="1631216"/>
            <a:chOff x="353992" y="4372199"/>
            <a:chExt cx="10755812" cy="18876652"/>
          </a:xfrm>
        </p:grpSpPr>
        <p:sp>
          <p:nvSpPr>
            <p:cNvPr id="9" name="TextBox 8">
              <a:extLst>
                <a:ext uri="{FF2B5EF4-FFF2-40B4-BE49-F238E27FC236}">
                  <a16:creationId xmlns:a16="http://schemas.microsoft.com/office/drawing/2014/main" id="{8801D7F6-5C22-800B-C751-F5CF9BEDC63B}"/>
                </a:ext>
              </a:extLst>
            </p:cNvPr>
            <p:cNvSpPr txBox="1"/>
            <p:nvPr/>
          </p:nvSpPr>
          <p:spPr>
            <a:xfrm>
              <a:off x="353992" y="4372199"/>
              <a:ext cx="10479260" cy="18876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err="1">
                  <a:ln w="203200">
                    <a:solidFill>
                      <a:srgbClr val="FFE12F"/>
                    </a:solidFill>
                  </a:ln>
                  <a:solidFill>
                    <a:srgbClr val="61ADFB"/>
                  </a:solidFill>
                  <a:effectLst/>
                  <a:uLnTx/>
                  <a:uFillTx/>
                  <a:latin typeface="SVN-Dancing Script" panose="02040603050506020204" pitchFamily="18" charset="0"/>
                  <a:cs typeface="+mn-cs"/>
                </a:rPr>
                <a:t>Dặn</a:t>
              </a:r>
              <a:r>
                <a:rPr kumimoji="0" lang="en-US" sz="10000" b="1" i="0" u="none" strike="noStrike" kern="1200" cap="none" spc="0" normalizeH="0" baseline="0" noProof="0" dirty="0">
                  <a:ln w="203200">
                    <a:solidFill>
                      <a:srgbClr val="FFE12F"/>
                    </a:solidFill>
                  </a:ln>
                  <a:solidFill>
                    <a:srgbClr val="61ADFB"/>
                  </a:solidFill>
                  <a:effectLst/>
                  <a:uLnTx/>
                  <a:uFillTx/>
                  <a:latin typeface="SVN-Dancing Script" panose="02040603050506020204" pitchFamily="18" charset="0"/>
                  <a:cs typeface="+mn-cs"/>
                </a:rPr>
                <a:t> </a:t>
              </a:r>
              <a:r>
                <a:rPr kumimoji="0" lang="en-US" sz="10000" b="1" i="0" u="none" strike="noStrike" kern="1200" cap="none" spc="0" normalizeH="0" baseline="0" noProof="0" dirty="0" err="1">
                  <a:ln w="203200">
                    <a:solidFill>
                      <a:srgbClr val="FFE12F"/>
                    </a:solidFill>
                  </a:ln>
                  <a:solidFill>
                    <a:srgbClr val="61ADFB"/>
                  </a:solidFill>
                  <a:effectLst/>
                  <a:uLnTx/>
                  <a:uFillTx/>
                  <a:latin typeface="SVN-Dancing Script" panose="02040603050506020204" pitchFamily="18" charset="0"/>
                  <a:cs typeface="+mn-cs"/>
                </a:rPr>
                <a:t>dò</a:t>
              </a:r>
              <a:endParaRPr kumimoji="0" lang="en-US" sz="10000" b="1" i="0" u="none" strike="noStrike" kern="1200" cap="none" spc="0" normalizeH="0" baseline="0" noProof="0" dirty="0">
                <a:ln w="203200">
                  <a:solidFill>
                    <a:srgbClr val="FFE12F"/>
                  </a:solidFill>
                </a:ln>
                <a:solidFill>
                  <a:srgbClr val="61ADFB"/>
                </a:solidFill>
                <a:effectLst/>
                <a:uLnTx/>
                <a:uFillTx/>
                <a:latin typeface="SVN-Dancing Script" panose="02040603050506020204" pitchFamily="18" charset="0"/>
                <a:cs typeface="+mn-cs"/>
              </a:endParaRPr>
            </a:p>
          </p:txBody>
        </p:sp>
        <p:sp>
          <p:nvSpPr>
            <p:cNvPr id="10" name="TextBox 9">
              <a:extLst>
                <a:ext uri="{FF2B5EF4-FFF2-40B4-BE49-F238E27FC236}">
                  <a16:creationId xmlns:a16="http://schemas.microsoft.com/office/drawing/2014/main" id="{AFE1E2C9-03F0-B0F7-A126-210660874955}"/>
                </a:ext>
              </a:extLst>
            </p:cNvPr>
            <p:cNvSpPr txBox="1"/>
            <p:nvPr/>
          </p:nvSpPr>
          <p:spPr>
            <a:xfrm>
              <a:off x="375151" y="4372199"/>
              <a:ext cx="10479258" cy="18876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err="1">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rPr>
                <a:t>Dặn</a:t>
              </a:r>
              <a:r>
                <a:rPr kumimoji="0" lang="en-US" sz="10000" b="1" i="0" u="none" strike="noStrike" kern="1200" cap="none" spc="0" normalizeH="0" baseline="0" noProof="0" dirty="0">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rPr>
                <a:t> </a:t>
              </a:r>
              <a:r>
                <a:rPr kumimoji="0" lang="en-US" sz="10000" b="1" i="0" u="none" strike="noStrike" kern="1200" cap="none" spc="0" normalizeH="0" baseline="0" noProof="0" dirty="0" err="1">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rPr>
                <a:t>dò</a:t>
              </a:r>
              <a:endParaRPr kumimoji="0" lang="en-US" sz="10000" b="1" i="0" u="none" strike="noStrike" kern="1200" cap="none" spc="0" normalizeH="0" baseline="0" noProof="0" dirty="0">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endParaRPr>
            </a:p>
          </p:txBody>
        </p:sp>
        <p:sp>
          <p:nvSpPr>
            <p:cNvPr id="11" name="TextBox 10">
              <a:extLst>
                <a:ext uri="{FF2B5EF4-FFF2-40B4-BE49-F238E27FC236}">
                  <a16:creationId xmlns:a16="http://schemas.microsoft.com/office/drawing/2014/main" id="{95ECA2A5-E552-AE89-152A-78CCA3425C62}"/>
                </a:ext>
              </a:extLst>
            </p:cNvPr>
            <p:cNvSpPr txBox="1"/>
            <p:nvPr/>
          </p:nvSpPr>
          <p:spPr>
            <a:xfrm>
              <a:off x="541426" y="4372199"/>
              <a:ext cx="10568378" cy="18876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err="1">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rPr>
                <a:t>Dặn</a:t>
              </a:r>
              <a:r>
                <a:rPr kumimoji="0" lang="en-US" sz="10000" b="1" i="0" u="none" strike="noStrike" kern="1200" cap="none" spc="0" normalizeH="0" baseline="0" noProof="0" dirty="0">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rPr>
                <a:t> </a:t>
              </a:r>
              <a:r>
                <a:rPr kumimoji="0" lang="en-US" sz="10000" b="1" i="0" u="none" strike="noStrike" kern="1200" cap="none" spc="0" normalizeH="0" baseline="0" noProof="0" dirty="0" err="1">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rPr>
                <a:t>dò</a:t>
              </a:r>
              <a:endParaRPr kumimoji="0" lang="en-US" sz="10000" b="1" i="0" u="none" strike="noStrike" kern="1200" cap="none" spc="0" normalizeH="0" baseline="0" noProof="0" dirty="0">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endParaRPr>
            </a:p>
          </p:txBody>
        </p:sp>
      </p:grpSp>
      <p:sp>
        <p:nvSpPr>
          <p:cNvPr id="12" name="Rectangle: Diagonal Corners Rounded 11">
            <a:extLst>
              <a:ext uri="{FF2B5EF4-FFF2-40B4-BE49-F238E27FC236}">
                <a16:creationId xmlns:a16="http://schemas.microsoft.com/office/drawing/2014/main" id="{0E11439A-844D-EF5B-9A41-1C7B1F96974B}"/>
              </a:ext>
            </a:extLst>
          </p:cNvPr>
          <p:cNvSpPr/>
          <p:nvPr/>
        </p:nvSpPr>
        <p:spPr>
          <a:xfrm>
            <a:off x="1725732" y="2121331"/>
            <a:ext cx="3879202" cy="2601394"/>
          </a:xfrm>
          <a:prstGeom prst="round2DiagRect">
            <a:avLst>
              <a:gd name="adj1" fmla="val 21207"/>
              <a:gd name="adj2" fmla="val 14830"/>
            </a:avLst>
          </a:prstGeom>
          <a:solidFill>
            <a:srgbClr val="9FF1FF">
              <a:alpha val="78000"/>
            </a:srgbClr>
          </a:solidFill>
          <a:ln w="38100">
            <a:solidFill>
              <a:srgbClr val="FFE12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Diagonal Corners Rounded 12">
            <a:extLst>
              <a:ext uri="{FF2B5EF4-FFF2-40B4-BE49-F238E27FC236}">
                <a16:creationId xmlns:a16="http://schemas.microsoft.com/office/drawing/2014/main" id="{B777EA5F-3A88-A1C8-6981-C37D23E7C4B7}"/>
              </a:ext>
            </a:extLst>
          </p:cNvPr>
          <p:cNvSpPr/>
          <p:nvPr/>
        </p:nvSpPr>
        <p:spPr>
          <a:xfrm>
            <a:off x="6279144" y="2121331"/>
            <a:ext cx="3753292" cy="2601394"/>
          </a:xfrm>
          <a:prstGeom prst="round2DiagRect">
            <a:avLst>
              <a:gd name="adj1" fmla="val 21207"/>
              <a:gd name="adj2" fmla="val 14830"/>
            </a:avLst>
          </a:prstGeom>
          <a:solidFill>
            <a:srgbClr val="9FF1FF">
              <a:alpha val="78000"/>
            </a:srgbClr>
          </a:solidFill>
          <a:ln w="38100">
            <a:solidFill>
              <a:srgbClr val="FFE12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6">
            <a:extLst>
              <a:ext uri="{FF2B5EF4-FFF2-40B4-BE49-F238E27FC236}">
                <a16:creationId xmlns:a16="http://schemas.microsoft.com/office/drawing/2014/main" id="{004564BF-3AD4-48E7-C330-BE9FA3A24E94}"/>
              </a:ext>
            </a:extLst>
          </p:cNvPr>
          <p:cNvSpPr txBox="1">
            <a:spLocks noChangeArrowheads="1"/>
          </p:cNvSpPr>
          <p:nvPr/>
        </p:nvSpPr>
        <p:spPr bwMode="auto">
          <a:xfrm>
            <a:off x="1725732" y="2705725"/>
            <a:ext cx="4005112" cy="1446550"/>
          </a:xfrm>
          <a:prstGeom prst="rect">
            <a:avLst/>
          </a:prstGeom>
          <a:noFill/>
          <a:ln w="9525">
            <a:noFill/>
            <a:miter lim="800000"/>
            <a:headEnd/>
            <a:tailEnd/>
          </a:ln>
        </p:spPr>
        <p:txBody>
          <a:bodyPr wrap="square">
            <a:spAutoFit/>
          </a:bodyPr>
          <a:lstStyle/>
          <a:p>
            <a:pPr algn="ctr">
              <a:spcBef>
                <a:spcPct val="50000"/>
              </a:spcBef>
            </a:pPr>
            <a:r>
              <a:rPr lang="en-US" sz="4400" b="1" dirty="0" err="1">
                <a:solidFill>
                  <a:srgbClr val="995644"/>
                </a:solidFill>
                <a:cs typeface="Times New Roman" panose="02020603050405020304" pitchFamily="18" charset="0"/>
              </a:rPr>
              <a:t>Luyện</a:t>
            </a:r>
            <a:r>
              <a:rPr lang="en-US" sz="4400" b="1" dirty="0">
                <a:solidFill>
                  <a:srgbClr val="995644"/>
                </a:solidFill>
                <a:cs typeface="Times New Roman" panose="02020603050405020304" pitchFamily="18" charset="0"/>
              </a:rPr>
              <a:t> </a:t>
            </a:r>
            <a:r>
              <a:rPr lang="en-US" sz="4400" b="1" dirty="0" err="1">
                <a:solidFill>
                  <a:srgbClr val="995644"/>
                </a:solidFill>
                <a:cs typeface="Times New Roman" panose="02020603050405020304" pitchFamily="18" charset="0"/>
              </a:rPr>
              <a:t>đọc</a:t>
            </a:r>
            <a:r>
              <a:rPr lang="en-US" sz="4400" b="1" dirty="0">
                <a:solidFill>
                  <a:srgbClr val="995644"/>
                </a:solidFill>
                <a:cs typeface="Times New Roman" panose="02020603050405020304" pitchFamily="18" charset="0"/>
              </a:rPr>
              <a:t> </a:t>
            </a:r>
            <a:r>
              <a:rPr lang="en-US" sz="4400" b="1" dirty="0" err="1">
                <a:solidFill>
                  <a:srgbClr val="995644"/>
                </a:solidFill>
                <a:cs typeface="Times New Roman" panose="02020603050405020304" pitchFamily="18" charset="0"/>
              </a:rPr>
              <a:t>lại</a:t>
            </a:r>
            <a:r>
              <a:rPr lang="en-US" sz="4400" b="1" dirty="0">
                <a:solidFill>
                  <a:srgbClr val="995644"/>
                </a:solidFill>
                <a:cs typeface="Times New Roman" panose="02020603050405020304" pitchFamily="18" charset="0"/>
              </a:rPr>
              <a:t> ở </a:t>
            </a:r>
            <a:r>
              <a:rPr lang="en-US" sz="4400" b="1" dirty="0" err="1">
                <a:solidFill>
                  <a:srgbClr val="995644"/>
                </a:solidFill>
                <a:cs typeface="Times New Roman" panose="02020603050405020304" pitchFamily="18" charset="0"/>
              </a:rPr>
              <a:t>nhà</a:t>
            </a:r>
            <a:endParaRPr lang="en-US" sz="4400" b="1" dirty="0">
              <a:solidFill>
                <a:srgbClr val="995644"/>
              </a:solidFill>
              <a:cs typeface="Times New Roman" panose="02020603050405020304" pitchFamily="18" charset="0"/>
            </a:endParaRPr>
          </a:p>
        </p:txBody>
      </p:sp>
      <p:sp>
        <p:nvSpPr>
          <p:cNvPr id="15" name="Text Box 6">
            <a:extLst>
              <a:ext uri="{FF2B5EF4-FFF2-40B4-BE49-F238E27FC236}">
                <a16:creationId xmlns:a16="http://schemas.microsoft.com/office/drawing/2014/main" id="{ED37FE24-1D13-8F35-1A0F-D1F1F261882B}"/>
              </a:ext>
            </a:extLst>
          </p:cNvPr>
          <p:cNvSpPr txBox="1">
            <a:spLocks noChangeArrowheads="1"/>
          </p:cNvSpPr>
          <p:nvPr/>
        </p:nvSpPr>
        <p:spPr bwMode="auto">
          <a:xfrm>
            <a:off x="6695576" y="2820293"/>
            <a:ext cx="2920428" cy="1446550"/>
          </a:xfrm>
          <a:prstGeom prst="rect">
            <a:avLst/>
          </a:prstGeom>
          <a:noFill/>
          <a:ln w="9525">
            <a:noFill/>
            <a:miter lim="800000"/>
            <a:headEnd/>
            <a:tailEnd/>
          </a:ln>
        </p:spPr>
        <p:txBody>
          <a:bodyPr wrap="square">
            <a:spAutoFit/>
          </a:bodyPr>
          <a:lstStyle/>
          <a:p>
            <a:pPr algn="ctr">
              <a:spcBef>
                <a:spcPct val="50000"/>
              </a:spcBef>
            </a:pPr>
            <a:r>
              <a:rPr lang="en-US" sz="4400" b="1" dirty="0" err="1">
                <a:solidFill>
                  <a:srgbClr val="995644"/>
                </a:solidFill>
                <a:cs typeface="Times New Roman" panose="02020603050405020304" pitchFamily="18" charset="0"/>
              </a:rPr>
              <a:t>Chuẩn</a:t>
            </a:r>
            <a:r>
              <a:rPr lang="en-US" sz="4400" b="1" dirty="0">
                <a:solidFill>
                  <a:srgbClr val="995644"/>
                </a:solidFill>
                <a:cs typeface="Times New Roman" panose="02020603050405020304" pitchFamily="18" charset="0"/>
              </a:rPr>
              <a:t> </a:t>
            </a:r>
            <a:r>
              <a:rPr lang="en-US" sz="4400" b="1" dirty="0" err="1">
                <a:solidFill>
                  <a:srgbClr val="995644"/>
                </a:solidFill>
                <a:cs typeface="Times New Roman" panose="02020603050405020304" pitchFamily="18" charset="0"/>
              </a:rPr>
              <a:t>bị</a:t>
            </a:r>
            <a:r>
              <a:rPr lang="en-US" sz="4400" b="1" dirty="0">
                <a:solidFill>
                  <a:srgbClr val="995644"/>
                </a:solidFill>
                <a:cs typeface="Times New Roman" panose="02020603050405020304" pitchFamily="18" charset="0"/>
              </a:rPr>
              <a:t>      </a:t>
            </a:r>
            <a:r>
              <a:rPr lang="en-US" sz="4400" b="1" dirty="0" err="1">
                <a:solidFill>
                  <a:srgbClr val="995644"/>
                </a:solidFill>
                <a:cs typeface="Times New Roman" panose="02020603050405020304" pitchFamily="18" charset="0"/>
              </a:rPr>
              <a:t>bài</a:t>
            </a:r>
            <a:r>
              <a:rPr lang="en-US" sz="4400" b="1" dirty="0">
                <a:solidFill>
                  <a:srgbClr val="995644"/>
                </a:solidFill>
                <a:cs typeface="Times New Roman" panose="02020603050405020304" pitchFamily="18" charset="0"/>
              </a:rPr>
              <a:t> </a:t>
            </a:r>
            <a:r>
              <a:rPr lang="en-US" sz="4400" b="1" dirty="0" err="1">
                <a:solidFill>
                  <a:srgbClr val="995644"/>
                </a:solidFill>
                <a:cs typeface="Times New Roman" panose="02020603050405020304" pitchFamily="18" charset="0"/>
              </a:rPr>
              <a:t>mới</a:t>
            </a:r>
            <a:endParaRPr lang="en-US" sz="4400" b="1" dirty="0">
              <a:solidFill>
                <a:srgbClr val="995644"/>
              </a:solidFill>
              <a:cs typeface="Times New Roman" panose="02020603050405020304" pitchFamily="18" charset="0"/>
            </a:endParaRPr>
          </a:p>
        </p:txBody>
      </p:sp>
    </p:spTree>
    <p:extLst>
      <p:ext uri="{BB962C8B-B14F-4D97-AF65-F5344CB8AC3E}">
        <p14:creationId xmlns:p14="http://schemas.microsoft.com/office/powerpoint/2010/main" val="428314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1223A7A-CA68-0593-813E-24A42152A2E4}"/>
              </a:ext>
            </a:extLst>
          </p:cNvPr>
          <p:cNvGrpSpPr/>
          <p:nvPr/>
        </p:nvGrpSpPr>
        <p:grpSpPr>
          <a:xfrm>
            <a:off x="939264" y="1777688"/>
            <a:ext cx="10313471" cy="1651312"/>
            <a:chOff x="1337418" y="1481223"/>
            <a:chExt cx="8395575" cy="40314000"/>
          </a:xfrm>
        </p:grpSpPr>
        <p:sp>
          <p:nvSpPr>
            <p:cNvPr id="7" name="TextBox 6">
              <a:extLst>
                <a:ext uri="{FF2B5EF4-FFF2-40B4-BE49-F238E27FC236}">
                  <a16:creationId xmlns:a16="http://schemas.microsoft.com/office/drawing/2014/main" id="{913FFB4A-CD29-A6A8-E7F6-FF1BB6A718C9}"/>
                </a:ext>
              </a:extLst>
            </p:cNvPr>
            <p:cNvSpPr txBox="1"/>
            <p:nvPr/>
          </p:nvSpPr>
          <p:spPr>
            <a:xfrm>
              <a:off x="1349991" y="1971833"/>
              <a:ext cx="8329531" cy="39823390"/>
            </a:xfrm>
            <a:prstGeom prst="rect">
              <a:avLst/>
            </a:prstGeom>
            <a:noFill/>
          </p:spPr>
          <p:txBody>
            <a:bodyPr wrap="square" rtlCol="0">
              <a:spAutoFit/>
            </a:bodyPr>
            <a:lstStyle/>
            <a:p>
              <a:pPr algn="ctr"/>
              <a:r>
                <a:rPr lang="en-US" sz="10000" b="1" dirty="0" err="1">
                  <a:ln w="203200">
                    <a:solidFill>
                      <a:srgbClr val="FFE12F"/>
                    </a:solidFill>
                  </a:ln>
                  <a:solidFill>
                    <a:srgbClr val="61ADFB"/>
                  </a:solidFill>
                  <a:latin typeface="SVN-Dancing Script" panose="02040603050506020204" pitchFamily="18" charset="0"/>
                </a:rPr>
                <a:t>Chúc</a:t>
              </a:r>
              <a:r>
                <a:rPr lang="en-US" sz="10000" b="1" dirty="0">
                  <a:ln w="203200">
                    <a:solidFill>
                      <a:srgbClr val="FFE12F"/>
                    </a:solidFill>
                  </a:ln>
                  <a:solidFill>
                    <a:srgbClr val="61ADFB"/>
                  </a:solidFill>
                  <a:latin typeface="SVN-Dancing Script" panose="02040603050506020204" pitchFamily="18" charset="0"/>
                </a:rPr>
                <a:t> </a:t>
              </a:r>
              <a:r>
                <a:rPr lang="en-US" sz="10000" b="1" dirty="0" err="1">
                  <a:ln w="203200">
                    <a:solidFill>
                      <a:srgbClr val="FFE12F"/>
                    </a:solidFill>
                  </a:ln>
                  <a:solidFill>
                    <a:srgbClr val="61ADFB"/>
                  </a:solidFill>
                  <a:latin typeface="SVN-Dancing Script" panose="02040603050506020204" pitchFamily="18" charset="0"/>
                </a:rPr>
                <a:t>các</a:t>
              </a:r>
              <a:r>
                <a:rPr lang="en-US" sz="10000" b="1" dirty="0">
                  <a:ln w="203200">
                    <a:solidFill>
                      <a:srgbClr val="FFE12F"/>
                    </a:solidFill>
                  </a:ln>
                  <a:solidFill>
                    <a:srgbClr val="61ADFB"/>
                  </a:solidFill>
                  <a:latin typeface="SVN-Dancing Script" panose="02040603050506020204" pitchFamily="18" charset="0"/>
                </a:rPr>
                <a:t> con </a:t>
              </a:r>
              <a:r>
                <a:rPr lang="en-US" sz="10000" b="1" dirty="0" err="1">
                  <a:ln w="203200">
                    <a:solidFill>
                      <a:srgbClr val="FFE12F"/>
                    </a:solidFill>
                  </a:ln>
                  <a:solidFill>
                    <a:srgbClr val="61ADFB"/>
                  </a:solidFill>
                  <a:latin typeface="SVN-Dancing Script" panose="02040603050506020204" pitchFamily="18" charset="0"/>
                </a:rPr>
                <a:t>học</a:t>
              </a:r>
              <a:r>
                <a:rPr lang="en-US" sz="10000" b="1" dirty="0">
                  <a:ln w="203200">
                    <a:solidFill>
                      <a:srgbClr val="FFE12F"/>
                    </a:solidFill>
                  </a:ln>
                  <a:solidFill>
                    <a:srgbClr val="61ADFB"/>
                  </a:solidFill>
                  <a:latin typeface="SVN-Dancing Script" panose="02040603050506020204" pitchFamily="18" charset="0"/>
                </a:rPr>
                <a:t> </a:t>
              </a:r>
              <a:r>
                <a:rPr lang="en-US" sz="10000" b="1" dirty="0" err="1">
                  <a:ln w="203200">
                    <a:solidFill>
                      <a:srgbClr val="FFE12F"/>
                    </a:solidFill>
                  </a:ln>
                  <a:solidFill>
                    <a:srgbClr val="61ADFB"/>
                  </a:solidFill>
                  <a:latin typeface="SVN-Dancing Script" panose="02040603050506020204" pitchFamily="18" charset="0"/>
                </a:rPr>
                <a:t>tốt</a:t>
              </a:r>
              <a:r>
                <a:rPr lang="en-US" sz="10000" b="1" dirty="0">
                  <a:ln w="203200">
                    <a:solidFill>
                      <a:srgbClr val="FFE12F"/>
                    </a:solidFill>
                  </a:ln>
                  <a:solidFill>
                    <a:srgbClr val="61ADFB"/>
                  </a:solidFill>
                  <a:latin typeface="SVN-Dancing Script" panose="02040603050506020204" pitchFamily="18" charset="0"/>
                </a:rPr>
                <a:t>!</a:t>
              </a:r>
              <a:endParaRPr lang="vi-VN" sz="10000" b="1" dirty="0">
                <a:ln w="203200">
                  <a:solidFill>
                    <a:srgbClr val="FFE12F"/>
                  </a:solidFill>
                </a:ln>
                <a:solidFill>
                  <a:srgbClr val="61ADFB"/>
                </a:solidFill>
              </a:endParaRPr>
            </a:p>
          </p:txBody>
        </p:sp>
        <p:sp>
          <p:nvSpPr>
            <p:cNvPr id="8" name="TextBox 7">
              <a:extLst>
                <a:ext uri="{FF2B5EF4-FFF2-40B4-BE49-F238E27FC236}">
                  <a16:creationId xmlns:a16="http://schemas.microsoft.com/office/drawing/2014/main" id="{F2649545-BD4A-4878-4016-0AD55E74C74C}"/>
                </a:ext>
              </a:extLst>
            </p:cNvPr>
            <p:cNvSpPr txBox="1"/>
            <p:nvPr/>
          </p:nvSpPr>
          <p:spPr>
            <a:xfrm>
              <a:off x="1337418" y="1971833"/>
              <a:ext cx="8329532" cy="39823390"/>
            </a:xfrm>
            <a:prstGeom prst="rect">
              <a:avLst/>
            </a:prstGeom>
            <a:noFill/>
          </p:spPr>
          <p:txBody>
            <a:bodyPr wrap="square" rtlCol="0">
              <a:spAutoFit/>
            </a:bodyPr>
            <a:lstStyle/>
            <a:p>
              <a:pPr algn="ct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Chúc</a:t>
              </a:r>
              <a:r>
                <a:rPr lang="en-US" sz="10000" b="1" dirty="0">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các</a:t>
              </a:r>
              <a:r>
                <a:rPr lang="en-US" sz="10000" b="1" dirty="0">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 con </a:t>
              </a: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học</a:t>
              </a:r>
              <a:r>
                <a:rPr lang="en-US" sz="10000" b="1" dirty="0">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tốt</a:t>
              </a:r>
              <a:r>
                <a:rPr lang="en-US" sz="10000" b="1" dirty="0">
                  <a:ln w="203200">
                    <a:noFill/>
                  </a:ln>
                  <a:solidFill>
                    <a:srgbClr val="00CFF2"/>
                  </a:solidFill>
                  <a:effectLst>
                    <a:outerShdw blurRad="50800" dist="38100" algn="l" rotWithShape="0">
                      <a:prstClr val="black">
                        <a:alpha val="40000"/>
                      </a:prstClr>
                    </a:outerShdw>
                  </a:effectLst>
                  <a:latin typeface="SVN-Dancing Script" panose="02040603050506020204" pitchFamily="18" charset="0"/>
                </a:rPr>
                <a:t>!</a:t>
              </a:r>
              <a:endParaRPr lang="vi-VN" sz="10000" b="1" dirty="0">
                <a:ln w="203200">
                  <a:noFill/>
                </a:ln>
                <a:solidFill>
                  <a:srgbClr val="00CFF2"/>
                </a:solidFill>
                <a:effectLst>
                  <a:outerShdw blurRad="50800" dist="38100" algn="l" rotWithShape="0">
                    <a:prstClr val="black">
                      <a:alpha val="40000"/>
                    </a:prstClr>
                  </a:outerShdw>
                </a:effectLst>
              </a:endParaRPr>
            </a:p>
          </p:txBody>
        </p:sp>
        <p:sp>
          <p:nvSpPr>
            <p:cNvPr id="9" name="TextBox 8">
              <a:extLst>
                <a:ext uri="{FF2B5EF4-FFF2-40B4-BE49-F238E27FC236}">
                  <a16:creationId xmlns:a16="http://schemas.microsoft.com/office/drawing/2014/main" id="{24E48F36-A70E-152F-E096-ADB520A4E3DF}"/>
                </a:ext>
              </a:extLst>
            </p:cNvPr>
            <p:cNvSpPr txBox="1"/>
            <p:nvPr/>
          </p:nvSpPr>
          <p:spPr>
            <a:xfrm>
              <a:off x="1403462" y="1481223"/>
              <a:ext cx="8329531" cy="39823390"/>
            </a:xfrm>
            <a:prstGeom prst="rect">
              <a:avLst/>
            </a:prstGeom>
            <a:noFill/>
          </p:spPr>
          <p:txBody>
            <a:bodyPr wrap="square" rtlCol="0">
              <a:spAutoFit/>
            </a:bodyPr>
            <a:lstStyle/>
            <a:p>
              <a:pPr algn="ct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Chúc</a:t>
              </a:r>
              <a:r>
                <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các</a:t>
              </a:r>
              <a:r>
                <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 con </a:t>
              </a: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học</a:t>
              </a:r>
              <a:r>
                <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 </a:t>
              </a:r>
              <a:r>
                <a:rPr lang="en-US" sz="10000" b="1" dirty="0" err="1">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tốt</a:t>
              </a:r>
              <a:r>
                <a:rPr lang="en-US" sz="10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a:t>
              </a:r>
            </a:p>
          </p:txBody>
        </p:sp>
      </p:grpSp>
    </p:spTree>
    <p:extLst>
      <p:ext uri="{BB962C8B-B14F-4D97-AF65-F5344CB8AC3E}">
        <p14:creationId xmlns:p14="http://schemas.microsoft.com/office/powerpoint/2010/main" val="199369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2E5CCEA-191F-9F1D-68E9-C6B1CBF95CCB}"/>
              </a:ext>
            </a:extLst>
          </p:cNvPr>
          <p:cNvGrpSpPr/>
          <p:nvPr/>
        </p:nvGrpSpPr>
        <p:grpSpPr>
          <a:xfrm>
            <a:off x="1623989" y="2282720"/>
            <a:ext cx="8944021" cy="1951184"/>
            <a:chOff x="1315458" y="1674186"/>
            <a:chExt cx="8444646" cy="47634870"/>
          </a:xfrm>
        </p:grpSpPr>
        <p:sp>
          <p:nvSpPr>
            <p:cNvPr id="5" name="TextBox 4">
              <a:extLst>
                <a:ext uri="{FF2B5EF4-FFF2-40B4-BE49-F238E27FC236}">
                  <a16:creationId xmlns:a16="http://schemas.microsoft.com/office/drawing/2014/main" id="{927AE45C-9653-9DC7-0D8C-D7CF5599DFFF}"/>
                </a:ext>
              </a:extLst>
            </p:cNvPr>
            <p:cNvSpPr txBox="1"/>
            <p:nvPr/>
          </p:nvSpPr>
          <p:spPr>
            <a:xfrm>
              <a:off x="1349991" y="1971833"/>
              <a:ext cx="8329531" cy="47337223"/>
            </a:xfrm>
            <a:prstGeom prst="rect">
              <a:avLst/>
            </a:prstGeom>
            <a:noFill/>
          </p:spPr>
          <p:txBody>
            <a:bodyPr wrap="square" rtlCol="0">
              <a:spAutoFit/>
            </a:bodyPr>
            <a:lstStyle/>
            <a:p>
              <a:pPr algn="ctr"/>
              <a:r>
                <a:rPr lang="en-US" sz="12000" b="1" dirty="0">
                  <a:ln w="203200">
                    <a:solidFill>
                      <a:srgbClr val="FFE12F"/>
                    </a:solidFill>
                  </a:ln>
                  <a:solidFill>
                    <a:srgbClr val="61ADFB"/>
                  </a:solidFill>
                  <a:latin typeface="SVN-Dancing Script" panose="02040603050506020204" pitchFamily="18" charset="0"/>
                </a:rPr>
                <a:t>LUYỆN ĐỌC</a:t>
              </a:r>
            </a:p>
          </p:txBody>
        </p:sp>
        <p:sp>
          <p:nvSpPr>
            <p:cNvPr id="6" name="TextBox 5">
              <a:extLst>
                <a:ext uri="{FF2B5EF4-FFF2-40B4-BE49-F238E27FC236}">
                  <a16:creationId xmlns:a16="http://schemas.microsoft.com/office/drawing/2014/main" id="{062DDC3C-5583-E885-5B81-697F7F32BBA7}"/>
                </a:ext>
              </a:extLst>
            </p:cNvPr>
            <p:cNvSpPr txBox="1"/>
            <p:nvPr/>
          </p:nvSpPr>
          <p:spPr>
            <a:xfrm>
              <a:off x="1315458" y="1674186"/>
              <a:ext cx="8329532" cy="47337223"/>
            </a:xfrm>
            <a:prstGeom prst="rect">
              <a:avLst/>
            </a:prstGeom>
            <a:noFill/>
          </p:spPr>
          <p:txBody>
            <a:bodyPr wrap="square" rtlCol="0">
              <a:spAutoFit/>
            </a:bodyPr>
            <a:lstStyle/>
            <a:p>
              <a:pPr algn="ctr"/>
              <a:r>
                <a:rPr lang="en-US" sz="12000" b="1" dirty="0">
                  <a:ln w="203200">
                    <a:noFill/>
                  </a:ln>
                  <a:solidFill>
                    <a:srgbClr val="35A5A2"/>
                  </a:solidFill>
                  <a:effectLst>
                    <a:outerShdw blurRad="50800" dist="38100" algn="l" rotWithShape="0">
                      <a:prstClr val="black">
                        <a:alpha val="40000"/>
                      </a:prstClr>
                    </a:outerShdw>
                  </a:effectLst>
                  <a:latin typeface="SVN-Dancing Script" panose="02040603050506020204" pitchFamily="18" charset="0"/>
                </a:rPr>
                <a:t>LUYỆN ĐỌC</a:t>
              </a:r>
            </a:p>
          </p:txBody>
        </p:sp>
        <p:sp>
          <p:nvSpPr>
            <p:cNvPr id="7" name="TextBox 6">
              <a:extLst>
                <a:ext uri="{FF2B5EF4-FFF2-40B4-BE49-F238E27FC236}">
                  <a16:creationId xmlns:a16="http://schemas.microsoft.com/office/drawing/2014/main" id="{BA1B1E7B-CF64-6817-AEC3-63575B24680B}"/>
                </a:ext>
              </a:extLst>
            </p:cNvPr>
            <p:cNvSpPr txBox="1"/>
            <p:nvPr/>
          </p:nvSpPr>
          <p:spPr>
            <a:xfrm>
              <a:off x="1430573" y="1674186"/>
              <a:ext cx="8329531" cy="47337223"/>
            </a:xfrm>
            <a:prstGeom prst="rect">
              <a:avLst/>
            </a:prstGeom>
            <a:noFill/>
          </p:spPr>
          <p:txBody>
            <a:bodyPr wrap="square" rtlCol="0">
              <a:spAutoFit/>
            </a:bodyPr>
            <a:lstStyle/>
            <a:p>
              <a:pPr algn="ctr"/>
              <a:r>
                <a:rPr lang="en-US" sz="12000" b="1" dirty="0">
                  <a:ln w="203200">
                    <a:noFill/>
                  </a:ln>
                  <a:solidFill>
                    <a:schemeClr val="bg1"/>
                  </a:solidFill>
                  <a:effectLst>
                    <a:outerShdw blurRad="50800" dist="38100" algn="l" rotWithShape="0">
                      <a:prstClr val="black">
                        <a:alpha val="40000"/>
                      </a:prstClr>
                    </a:outerShdw>
                  </a:effectLst>
                  <a:latin typeface="SVN-Dancing Script" panose="02040603050506020204" pitchFamily="18" charset="0"/>
                </a:rPr>
                <a:t>LUYỆN ĐỌC</a:t>
              </a:r>
            </a:p>
          </p:txBody>
        </p:sp>
      </p:grpSp>
    </p:spTree>
    <p:extLst>
      <p:ext uri="{BB962C8B-B14F-4D97-AF65-F5344CB8AC3E}">
        <p14:creationId xmlns:p14="http://schemas.microsoft.com/office/powerpoint/2010/main" val="255094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48A8CA3-E61E-5374-80B2-EB084DE9B2BD}"/>
              </a:ext>
            </a:extLst>
          </p:cNvPr>
          <p:cNvGrpSpPr/>
          <p:nvPr/>
        </p:nvGrpSpPr>
        <p:grpSpPr>
          <a:xfrm>
            <a:off x="540488" y="103317"/>
            <a:ext cx="11111024" cy="6878806"/>
            <a:chOff x="540488" y="103317"/>
            <a:chExt cx="11111024" cy="6878806"/>
          </a:xfrm>
        </p:grpSpPr>
        <p:sp>
          <p:nvSpPr>
            <p:cNvPr id="2" name="Rectangle 1">
              <a:extLst>
                <a:ext uri="{FF2B5EF4-FFF2-40B4-BE49-F238E27FC236}">
                  <a16:creationId xmlns:a16="http://schemas.microsoft.com/office/drawing/2014/main" id="{DA64A4BB-311A-07C7-CB9B-3CB9636CFCE6}"/>
                </a:ext>
              </a:extLst>
            </p:cNvPr>
            <p:cNvSpPr/>
            <p:nvPr/>
          </p:nvSpPr>
          <p:spPr>
            <a:xfrm>
              <a:off x="540488" y="103317"/>
              <a:ext cx="11111024" cy="6878806"/>
            </a:xfrm>
            <a:prstGeom prst="rect">
              <a:avLst/>
            </a:prstGeom>
          </p:spPr>
          <p:txBody>
            <a:bodyPr wrap="square">
              <a:spAutoFit/>
            </a:bodyPr>
            <a:lstStyle/>
            <a:p>
              <a:pPr algn="just"/>
              <a:endParaRPr lang="en-US" sz="2100" dirty="0"/>
            </a:p>
            <a:p>
              <a:pPr algn="just"/>
              <a:r>
                <a:rPr lang="en-US" sz="2100" dirty="0"/>
                <a:t>  </a:t>
              </a:r>
            </a:p>
            <a:p>
              <a:pPr algn="just"/>
              <a:r>
                <a:rPr lang="en-US" sz="2100" dirty="0"/>
                <a:t>     </a:t>
              </a:r>
              <a:r>
                <a:rPr lang="vi-VN" sz="2100" dirty="0"/>
                <a:t>Ngày xưa có một ông vua cao tuổi muốn tìm người nối ngôi. Vua ra lệnh phát cho mỗi người dân một thúng thóc về gieo trồng và giao hẹn: </a:t>
              </a:r>
              <a:r>
                <a:rPr lang="en-US" sz="2100" dirty="0"/>
                <a:t>a</a:t>
              </a:r>
              <a:r>
                <a:rPr lang="vi-VN" sz="2100" dirty="0"/>
                <a:t>i thu được nhiều thóc nhất sẽ được truyền ngôi, ai không có thóc nộp sẽ bị trừng phạt.</a:t>
              </a:r>
            </a:p>
            <a:p>
              <a:pPr algn="just"/>
              <a:r>
                <a:rPr lang="vi-VN" sz="2100" dirty="0"/>
                <a:t>   </a:t>
              </a:r>
              <a:r>
                <a:rPr lang="en-US" sz="2100" dirty="0"/>
                <a:t>  </a:t>
              </a:r>
              <a:r>
                <a:rPr lang="vi-VN" sz="2100" dirty="0"/>
                <a:t>Có chú bé mồ côi tên là Chôm nhận thóc về, dốc công chăm sóc mà thóc vẫn chẳng nảy mầm.</a:t>
              </a:r>
            </a:p>
            <a:p>
              <a:pPr algn="just"/>
              <a:r>
                <a:rPr lang="vi-VN" sz="2100" dirty="0"/>
                <a:t>   </a:t>
              </a:r>
              <a:r>
                <a:rPr lang="en-US" sz="2100" dirty="0"/>
                <a:t>  </a:t>
              </a:r>
              <a:r>
                <a:rPr lang="vi-VN" sz="2100" dirty="0"/>
                <a:t>Đến vụ thu hoạch, mọi người nô nức chở thóc về kinh thành nộp cho nhà vua. Chôm lo lắng đến trước vua</a:t>
              </a:r>
              <a:r>
                <a:rPr lang="en-US" sz="2100" dirty="0"/>
                <a:t>,</a:t>
              </a:r>
              <a:r>
                <a:rPr lang="vi-VN" sz="2100" dirty="0"/>
                <a:t> q</a:t>
              </a:r>
              <a:r>
                <a:rPr lang="en-US" sz="2100" dirty="0"/>
                <a:t>uỳ</a:t>
              </a:r>
              <a:r>
                <a:rPr lang="vi-VN" sz="2100" dirty="0"/>
                <a:t> tâu:</a:t>
              </a:r>
            </a:p>
            <a:p>
              <a:pPr algn="just"/>
              <a:r>
                <a:rPr lang="vi-VN" sz="2100" dirty="0"/>
                <a:t>     – Tâu </a:t>
              </a:r>
              <a:r>
                <a:rPr lang="en-US" sz="2100" dirty="0"/>
                <a:t>B</a:t>
              </a:r>
              <a:r>
                <a:rPr lang="vi-VN" sz="2100" dirty="0"/>
                <a:t>ệ hạ! Con không làm sao cho thóc  nảy mầm được.</a:t>
              </a:r>
            </a:p>
            <a:p>
              <a:pPr algn="just"/>
              <a:r>
                <a:rPr lang="vi-VN" sz="2100" dirty="0"/>
                <a:t>   </a:t>
              </a:r>
              <a:r>
                <a:rPr lang="en-US" sz="2100" dirty="0"/>
                <a:t>  </a:t>
              </a:r>
              <a:r>
                <a:rPr lang="vi-VN" sz="2100" dirty="0"/>
                <a:t>Mọi người đều sững sờ vì lời thú tội của Chôm. Nhưng nhà vua đã đỡ chú bé đứng dậy. Ngài hỏi còn ai để chết thóc giống không. Không ai trả lời.</a:t>
              </a:r>
            </a:p>
            <a:p>
              <a:pPr algn="just"/>
              <a:r>
                <a:rPr lang="vi-VN" sz="2100" dirty="0"/>
                <a:t>Lúc </a:t>
              </a:r>
              <a:r>
                <a:rPr lang="en-US" sz="2100" dirty="0"/>
                <a:t>ấy,</a:t>
              </a:r>
              <a:r>
                <a:rPr lang="vi-VN" sz="2100" dirty="0"/>
                <a:t> nhà vua mới ôn tồn nói:</a:t>
              </a:r>
            </a:p>
            <a:p>
              <a:pPr algn="just"/>
              <a:r>
                <a:rPr lang="vi-VN" sz="2100" dirty="0"/>
                <a:t>   – Trước khi phát thóc giống, ta đã cho luộc kĩ rồi. Lẽ nào thóc ấy còn mọc được? Những xe thóc đầy ắp kia đâu phải thu được từ thóc giống của ta!</a:t>
              </a:r>
            </a:p>
            <a:p>
              <a:pPr algn="just"/>
              <a:r>
                <a:rPr lang="vi-VN" sz="2100" dirty="0"/>
                <a:t>Rồi vua dõng dạc nói tiếp:</a:t>
              </a:r>
            </a:p>
            <a:p>
              <a:pPr algn="just"/>
              <a:r>
                <a:rPr lang="vi-VN" sz="2100" dirty="0"/>
                <a:t>   – Trung thực là đức tính q</a:t>
              </a:r>
              <a:r>
                <a:rPr lang="en-US" sz="2100" dirty="0"/>
                <a:t>uý</a:t>
              </a:r>
              <a:r>
                <a:rPr lang="vi-VN" sz="2100" dirty="0"/>
                <a:t> nhất của con người. Ta sẽ truyền ngôi cho chú bé trung thực và dũng cảm này.</a:t>
              </a:r>
            </a:p>
            <a:p>
              <a:pPr algn="just"/>
              <a:r>
                <a:rPr lang="vi-VN" sz="2100" dirty="0"/>
                <a:t>    Chôm được truyền ngôi và trở thành ông vua hiền minh</a:t>
              </a:r>
              <a:r>
                <a:rPr lang="en-US" sz="2100" dirty="0"/>
                <a:t>.</a:t>
              </a:r>
            </a:p>
            <a:p>
              <a:r>
                <a:rPr lang="en-US" sz="2100" b="1" i="1" dirty="0">
                  <a:solidFill>
                    <a:srgbClr val="0000FF"/>
                  </a:solidFill>
                  <a:cs typeface="Times New Roman" pitchFamily="18" charset="0"/>
                </a:rPr>
                <a:t>                                                                                                      </a:t>
              </a:r>
              <a:r>
                <a:rPr lang="en-US" sz="2000" b="1" i="1" dirty="0" err="1">
                  <a:cs typeface="Times New Roman" pitchFamily="18" charset="0"/>
                </a:rPr>
                <a:t>Truyện</a:t>
              </a:r>
              <a:r>
                <a:rPr lang="en-US" sz="2000" b="1" i="1" dirty="0">
                  <a:cs typeface="Times New Roman" pitchFamily="18" charset="0"/>
                </a:rPr>
                <a:t> Dân gian Khmer</a:t>
              </a:r>
              <a:endParaRPr lang="en-US" sz="2100" b="1" dirty="0">
                <a:cs typeface="Times New Roman" pitchFamily="18" charset="0"/>
              </a:endParaRPr>
            </a:p>
            <a:p>
              <a:pPr algn="just"/>
              <a:endParaRPr lang="vi-VN" sz="2100" dirty="0"/>
            </a:p>
          </p:txBody>
        </p:sp>
        <p:sp>
          <p:nvSpPr>
            <p:cNvPr id="3" name="TextBox 2">
              <a:extLst>
                <a:ext uri="{FF2B5EF4-FFF2-40B4-BE49-F238E27FC236}">
                  <a16:creationId xmlns:a16="http://schemas.microsoft.com/office/drawing/2014/main" id="{A71B06B0-22FA-968D-1352-A9706C5A8BBB}"/>
                </a:ext>
              </a:extLst>
            </p:cNvPr>
            <p:cNvSpPr txBox="1"/>
            <p:nvPr/>
          </p:nvSpPr>
          <p:spPr>
            <a:xfrm>
              <a:off x="3777114" y="103317"/>
              <a:ext cx="4598785" cy="707886"/>
            </a:xfrm>
            <a:prstGeom prst="rect">
              <a:avLst/>
            </a:prstGeom>
            <a:noFill/>
          </p:spPr>
          <p:txBody>
            <a:bodyPr wrap="square" rtlCol="0">
              <a:spAutoFit/>
            </a:bodyPr>
            <a:lstStyle/>
            <a:p>
              <a:pPr algn="ct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Những</a:t>
              </a:r>
              <a:r>
                <a:rPr lang="en-US" sz="4000" b="1" dirty="0">
                  <a:ln w="203200">
                    <a:noFill/>
                  </a:ln>
                  <a:effectLst>
                    <a:outerShdw blurRad="38100" dist="38100" dir="2700000" algn="tl">
                      <a:srgbClr val="000000">
                        <a:alpha val="43137"/>
                      </a:srgbClr>
                    </a:outerShdw>
                  </a:effectLst>
                  <a:latin typeface="SVN-Dancing Script" panose="02040603050506020204" pitchFamily="18" charset="0"/>
                </a:rPr>
                <a:t> </a:t>
              </a: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hạt</a:t>
              </a:r>
              <a:r>
                <a:rPr lang="en-US" sz="4000" b="1" dirty="0">
                  <a:ln w="203200">
                    <a:noFill/>
                  </a:ln>
                  <a:effectLst>
                    <a:outerShdw blurRad="38100" dist="38100" dir="2700000" algn="tl">
                      <a:srgbClr val="000000">
                        <a:alpha val="43137"/>
                      </a:srgbClr>
                    </a:outerShdw>
                  </a:effectLst>
                  <a:latin typeface="SVN-Dancing Script" panose="02040603050506020204" pitchFamily="18" charset="0"/>
                </a:rPr>
                <a:t> </a:t>
              </a: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thóc</a:t>
              </a:r>
              <a:r>
                <a:rPr lang="en-US" sz="4000" b="1" dirty="0">
                  <a:ln w="203200">
                    <a:noFill/>
                  </a:ln>
                  <a:effectLst>
                    <a:outerShdw blurRad="38100" dist="38100" dir="2700000" algn="tl">
                      <a:srgbClr val="000000">
                        <a:alpha val="43137"/>
                      </a:srgbClr>
                    </a:outerShdw>
                  </a:effectLst>
                  <a:latin typeface="SVN-Dancing Script" panose="02040603050506020204" pitchFamily="18" charset="0"/>
                </a:rPr>
                <a:t> </a:t>
              </a: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giống</a:t>
              </a:r>
              <a:endParaRPr lang="en-US" sz="4000" b="1" dirty="0">
                <a:ln w="203200">
                  <a:noFill/>
                </a:ln>
                <a:effectLst>
                  <a:outerShdw blurRad="38100" dist="38100" dir="2700000" algn="tl">
                    <a:srgbClr val="000000">
                      <a:alpha val="43137"/>
                    </a:srgbClr>
                  </a:outerShdw>
                </a:effectLst>
                <a:latin typeface="SVN-Dancing Script" panose="02040603050506020204" pitchFamily="18" charset="0"/>
              </a:endParaRPr>
            </a:p>
          </p:txBody>
        </p:sp>
      </p:grpSp>
    </p:spTree>
    <p:extLst>
      <p:ext uri="{BB962C8B-B14F-4D97-AF65-F5344CB8AC3E}">
        <p14:creationId xmlns:p14="http://schemas.microsoft.com/office/powerpoint/2010/main" val="355701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DFFD740-2548-470D-B079-70E8BA4BBF29}"/>
              </a:ext>
            </a:extLst>
          </p:cNvPr>
          <p:cNvSpPr/>
          <p:nvPr/>
        </p:nvSpPr>
        <p:spPr>
          <a:xfrm>
            <a:off x="307848" y="313944"/>
            <a:ext cx="11576304" cy="6230112"/>
          </a:xfrm>
          <a:prstGeom prst="roundRect">
            <a:avLst/>
          </a:prstGeom>
          <a:solidFill>
            <a:schemeClr val="bg1">
              <a:alpha val="88000"/>
            </a:schemeClr>
          </a:solidFill>
          <a:ln>
            <a:solidFill>
              <a:srgbClr val="FFBC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26">
            <a:extLst>
              <a:ext uri="{FF2B5EF4-FFF2-40B4-BE49-F238E27FC236}">
                <a16:creationId xmlns:a16="http://schemas.microsoft.com/office/drawing/2014/main" id="{6488CBEF-4883-A6B5-7753-4D847F0772AB}"/>
              </a:ext>
            </a:extLst>
          </p:cNvPr>
          <p:cNvSpPr>
            <a:spLocks noChangeArrowheads="1"/>
          </p:cNvSpPr>
          <p:nvPr/>
        </p:nvSpPr>
        <p:spPr bwMode="auto">
          <a:xfrm>
            <a:off x="1479201" y="1403113"/>
            <a:ext cx="9855776" cy="2981949"/>
          </a:xfrm>
          <a:prstGeom prst="rect">
            <a:avLst/>
          </a:prstGeom>
          <a:noFill/>
          <a:ln w="9525">
            <a:noFill/>
            <a:miter lim="800000"/>
            <a:headEnd/>
            <a:tailEnd/>
          </a:ln>
        </p:spPr>
        <p:txBody>
          <a:bodyPr/>
          <a:lstStyle/>
          <a:p>
            <a:pPr algn="just">
              <a:lnSpc>
                <a:spcPct val="150000"/>
              </a:lnSpc>
              <a:spcBef>
                <a:spcPct val="20000"/>
              </a:spcBef>
              <a:buFontTx/>
              <a:buChar char="-"/>
            </a:pPr>
            <a:r>
              <a:rPr lang="en-US" sz="3600" b="1" dirty="0">
                <a:cs typeface="Times New Roman" pitchFamily="18" charset="0"/>
              </a:rPr>
              <a:t> </a:t>
            </a:r>
            <a:r>
              <a:rPr lang="en-US" sz="3600" b="1" dirty="0" err="1">
                <a:cs typeface="Times New Roman" pitchFamily="18" charset="0"/>
              </a:rPr>
              <a:t>Đoạn</a:t>
            </a:r>
            <a:r>
              <a:rPr lang="en-US" sz="3600" b="1" dirty="0">
                <a:cs typeface="Times New Roman" pitchFamily="18" charset="0"/>
              </a:rPr>
              <a:t> 1: </a:t>
            </a:r>
            <a:r>
              <a:rPr lang="en-US" sz="3600" b="1" i="1" dirty="0" err="1">
                <a:cs typeface="Times New Roman" pitchFamily="18" charset="0"/>
              </a:rPr>
              <a:t>Từ</a:t>
            </a:r>
            <a:r>
              <a:rPr lang="en-US" sz="3600" b="1" i="1" dirty="0">
                <a:cs typeface="Times New Roman" pitchFamily="18" charset="0"/>
              </a:rPr>
              <a:t> </a:t>
            </a:r>
            <a:r>
              <a:rPr lang="vi-VN" sz="3600" b="1" i="1" dirty="0">
                <a:cs typeface="Times New Roman" pitchFamily="18" charset="0"/>
              </a:rPr>
              <a:t>đầu</a:t>
            </a:r>
            <a:r>
              <a:rPr lang="en-US" sz="3600" b="1" i="1" dirty="0">
                <a:cs typeface="Times New Roman" pitchFamily="18" charset="0"/>
              </a:rPr>
              <a:t> …  </a:t>
            </a:r>
            <a:r>
              <a:rPr lang="en-US" sz="3600" b="1" i="1" dirty="0" err="1">
                <a:cs typeface="Times New Roman" pitchFamily="18" charset="0"/>
              </a:rPr>
              <a:t>bị</a:t>
            </a:r>
            <a:r>
              <a:rPr lang="en-US" sz="3600" b="1" i="1" dirty="0">
                <a:cs typeface="Times New Roman" pitchFamily="18" charset="0"/>
              </a:rPr>
              <a:t> trừng </a:t>
            </a:r>
            <a:r>
              <a:rPr lang="en-US" sz="3600" b="1" i="1" dirty="0" err="1">
                <a:cs typeface="Times New Roman" pitchFamily="18" charset="0"/>
              </a:rPr>
              <a:t>phạt</a:t>
            </a:r>
            <a:r>
              <a:rPr lang="en-US" sz="3600" b="1" i="1" dirty="0">
                <a:cs typeface="Times New Roman" pitchFamily="18" charset="0"/>
              </a:rPr>
              <a:t>.</a:t>
            </a:r>
          </a:p>
          <a:p>
            <a:pPr algn="just">
              <a:lnSpc>
                <a:spcPct val="150000"/>
              </a:lnSpc>
              <a:spcBef>
                <a:spcPct val="20000"/>
              </a:spcBef>
              <a:buFontTx/>
              <a:buChar char="-"/>
            </a:pPr>
            <a:r>
              <a:rPr lang="en-US" sz="3600" b="1" dirty="0">
                <a:cs typeface="Times New Roman" pitchFamily="18" charset="0"/>
              </a:rPr>
              <a:t> </a:t>
            </a:r>
            <a:r>
              <a:rPr lang="en-US" sz="3600" b="1" dirty="0" err="1">
                <a:cs typeface="Times New Roman" pitchFamily="18" charset="0"/>
              </a:rPr>
              <a:t>Đoạn</a:t>
            </a:r>
            <a:r>
              <a:rPr lang="en-US" sz="3600" b="1" dirty="0">
                <a:cs typeface="Times New Roman" pitchFamily="18" charset="0"/>
              </a:rPr>
              <a:t> 2: </a:t>
            </a:r>
            <a:r>
              <a:rPr lang="en-US" sz="3600" b="1" i="1" dirty="0" err="1">
                <a:cs typeface="Times New Roman" pitchFamily="18" charset="0"/>
              </a:rPr>
              <a:t>Có</a:t>
            </a:r>
            <a:r>
              <a:rPr lang="en-US" sz="3600" b="1" i="1" dirty="0">
                <a:cs typeface="Times New Roman" pitchFamily="18" charset="0"/>
              </a:rPr>
              <a:t> chú bé ... nảy mầm </a:t>
            </a:r>
            <a:r>
              <a:rPr lang="en-US" sz="3600" b="1" i="1" dirty="0" err="1">
                <a:cs typeface="Times New Roman" pitchFamily="18" charset="0"/>
              </a:rPr>
              <a:t>được</a:t>
            </a:r>
            <a:r>
              <a:rPr lang="en-US" sz="3600" b="1" i="1" dirty="0">
                <a:cs typeface="Times New Roman" pitchFamily="18" charset="0"/>
              </a:rPr>
              <a:t>.</a:t>
            </a:r>
          </a:p>
          <a:p>
            <a:pPr algn="just">
              <a:lnSpc>
                <a:spcPct val="150000"/>
              </a:lnSpc>
              <a:spcBef>
                <a:spcPct val="20000"/>
              </a:spcBef>
              <a:buFontTx/>
              <a:buChar char="-"/>
            </a:pPr>
            <a:r>
              <a:rPr lang="en-US" sz="3600" b="1" dirty="0">
                <a:cs typeface="Times New Roman" pitchFamily="18" charset="0"/>
              </a:rPr>
              <a:t> </a:t>
            </a:r>
            <a:r>
              <a:rPr lang="en-US" sz="3600" b="1" dirty="0" err="1">
                <a:cs typeface="Times New Roman" pitchFamily="18" charset="0"/>
              </a:rPr>
              <a:t>Đoạn</a:t>
            </a:r>
            <a:r>
              <a:rPr lang="en-US" sz="3600" b="1" dirty="0">
                <a:cs typeface="Times New Roman" pitchFamily="18" charset="0"/>
              </a:rPr>
              <a:t> 3: </a:t>
            </a:r>
            <a:r>
              <a:rPr lang="en-US" sz="3600" b="1" i="1" dirty="0" err="1">
                <a:cs typeface="Times New Roman" pitchFamily="18" charset="0"/>
              </a:rPr>
              <a:t>Mọi</a:t>
            </a:r>
            <a:r>
              <a:rPr lang="en-US" sz="3600" b="1" i="1" dirty="0">
                <a:cs typeface="Times New Roman" pitchFamily="18" charset="0"/>
              </a:rPr>
              <a:t> người  đến … </a:t>
            </a:r>
            <a:r>
              <a:rPr lang="en-US" sz="3600" b="1" i="1" dirty="0" err="1">
                <a:cs typeface="Times New Roman" pitchFamily="18" charset="0"/>
              </a:rPr>
              <a:t>của</a:t>
            </a:r>
            <a:r>
              <a:rPr lang="en-US" sz="3600" b="1" i="1" dirty="0">
                <a:cs typeface="Times New Roman" pitchFamily="18" charset="0"/>
              </a:rPr>
              <a:t> ta.</a:t>
            </a:r>
          </a:p>
          <a:p>
            <a:pPr algn="just">
              <a:lnSpc>
                <a:spcPct val="150000"/>
              </a:lnSpc>
              <a:spcBef>
                <a:spcPct val="20000"/>
              </a:spcBef>
              <a:buFontTx/>
              <a:buChar char="-"/>
            </a:pPr>
            <a:r>
              <a:rPr lang="en-US" sz="3600" b="1" dirty="0">
                <a:cs typeface="Times New Roman" pitchFamily="18" charset="0"/>
              </a:rPr>
              <a:t> </a:t>
            </a:r>
            <a:r>
              <a:rPr lang="en-US" sz="3600" b="1" dirty="0" err="1">
                <a:cs typeface="Times New Roman" pitchFamily="18" charset="0"/>
              </a:rPr>
              <a:t>Đoạn</a:t>
            </a:r>
            <a:r>
              <a:rPr lang="en-US" sz="3600" b="1" dirty="0">
                <a:cs typeface="Times New Roman" pitchFamily="18" charset="0"/>
              </a:rPr>
              <a:t> 4:   </a:t>
            </a:r>
            <a:r>
              <a:rPr lang="en-US" sz="3600" b="1" i="1" dirty="0" err="1">
                <a:cs typeface="Times New Roman" pitchFamily="18" charset="0"/>
              </a:rPr>
              <a:t>Phần</a:t>
            </a:r>
            <a:r>
              <a:rPr lang="en-US" sz="3600" b="1" i="1" dirty="0">
                <a:cs typeface="Times New Roman" pitchFamily="18" charset="0"/>
              </a:rPr>
              <a:t> </a:t>
            </a:r>
            <a:r>
              <a:rPr lang="en-US" sz="3600" b="1" i="1" dirty="0" err="1">
                <a:cs typeface="Times New Roman" pitchFamily="18" charset="0"/>
              </a:rPr>
              <a:t>còn</a:t>
            </a:r>
            <a:r>
              <a:rPr lang="en-US" sz="3600" b="1" i="1" dirty="0">
                <a:cs typeface="Times New Roman" pitchFamily="18" charset="0"/>
              </a:rPr>
              <a:t> </a:t>
            </a:r>
            <a:r>
              <a:rPr lang="en-US" sz="3600" b="1" i="1" dirty="0" err="1">
                <a:cs typeface="Times New Roman" pitchFamily="18" charset="0"/>
              </a:rPr>
              <a:t>lại</a:t>
            </a:r>
            <a:r>
              <a:rPr lang="en-US" sz="3600" b="1" i="1" dirty="0">
                <a:cs typeface="Times New Roman" pitchFamily="18" charset="0"/>
              </a:rPr>
              <a:t>.</a:t>
            </a:r>
          </a:p>
        </p:txBody>
      </p:sp>
      <p:sp>
        <p:nvSpPr>
          <p:cNvPr id="10" name="Text Box 7">
            <a:extLst>
              <a:ext uri="{FF2B5EF4-FFF2-40B4-BE49-F238E27FC236}">
                <a16:creationId xmlns:a16="http://schemas.microsoft.com/office/drawing/2014/main" id="{AF651EBA-97F9-101D-CA93-371D4A4CCD5C}"/>
              </a:ext>
            </a:extLst>
          </p:cNvPr>
          <p:cNvSpPr txBox="1">
            <a:spLocks noChangeArrowheads="1"/>
          </p:cNvSpPr>
          <p:nvPr/>
        </p:nvSpPr>
        <p:spPr bwMode="auto">
          <a:xfrm>
            <a:off x="3080786" y="695088"/>
            <a:ext cx="7658100" cy="708025"/>
          </a:xfrm>
          <a:prstGeom prst="rect">
            <a:avLst/>
          </a:prstGeom>
          <a:noFill/>
          <a:ln w="9525">
            <a:noFill/>
            <a:miter lim="800000"/>
            <a:headEnd/>
            <a:tailEnd/>
          </a:ln>
        </p:spPr>
        <p:txBody>
          <a:bodyPr>
            <a:spAutoFit/>
          </a:bodyPr>
          <a:lstStyle/>
          <a:p>
            <a:pPr>
              <a:spcBef>
                <a:spcPct val="50000"/>
              </a:spcBef>
            </a:pPr>
            <a:r>
              <a:rPr lang="en-US" sz="4000" b="1" dirty="0">
                <a:solidFill>
                  <a:srgbClr val="C08E00"/>
                </a:solidFill>
              </a:rPr>
              <a:t>Bài chia thành 4 </a:t>
            </a:r>
            <a:r>
              <a:rPr lang="en-US" sz="4000" b="1" dirty="0" err="1">
                <a:solidFill>
                  <a:srgbClr val="C08E00"/>
                </a:solidFill>
              </a:rPr>
              <a:t>đoạn</a:t>
            </a:r>
            <a:r>
              <a:rPr lang="en-US" sz="4000" b="1" dirty="0">
                <a:solidFill>
                  <a:srgbClr val="C08E00"/>
                </a:solidFill>
              </a:rPr>
              <a:t>:</a:t>
            </a:r>
          </a:p>
        </p:txBody>
      </p:sp>
      <p:sp>
        <p:nvSpPr>
          <p:cNvPr id="11" name="Text Box 7">
            <a:extLst>
              <a:ext uri="{FF2B5EF4-FFF2-40B4-BE49-F238E27FC236}">
                <a16:creationId xmlns:a16="http://schemas.microsoft.com/office/drawing/2014/main" id="{B9480E8F-E671-5018-39E7-CB6E1E99DFD1}"/>
              </a:ext>
            </a:extLst>
          </p:cNvPr>
          <p:cNvSpPr txBox="1">
            <a:spLocks noChangeArrowheads="1"/>
          </p:cNvSpPr>
          <p:nvPr/>
        </p:nvSpPr>
        <p:spPr bwMode="auto">
          <a:xfrm>
            <a:off x="2075293" y="695227"/>
            <a:ext cx="8663593" cy="707886"/>
          </a:xfrm>
          <a:prstGeom prst="rect">
            <a:avLst/>
          </a:prstGeom>
          <a:noFill/>
          <a:ln w="9525">
            <a:noFill/>
            <a:miter lim="800000"/>
            <a:headEnd/>
            <a:tailEnd/>
          </a:ln>
        </p:spPr>
        <p:txBody>
          <a:bodyPr wrap="square">
            <a:spAutoFit/>
          </a:bodyPr>
          <a:lstStyle/>
          <a:p>
            <a:pPr>
              <a:spcBef>
                <a:spcPct val="50000"/>
              </a:spcBef>
            </a:pPr>
            <a:r>
              <a:rPr lang="en-US" sz="4000" b="1" dirty="0" err="1">
                <a:solidFill>
                  <a:srgbClr val="C08E00"/>
                </a:solidFill>
              </a:rPr>
              <a:t>Bài</a:t>
            </a:r>
            <a:r>
              <a:rPr lang="en-US" sz="4000" b="1" dirty="0">
                <a:solidFill>
                  <a:srgbClr val="C08E00"/>
                </a:solidFill>
              </a:rPr>
              <a:t> </a:t>
            </a:r>
            <a:r>
              <a:rPr lang="en-US" sz="4000" b="1" dirty="0" err="1">
                <a:solidFill>
                  <a:srgbClr val="C08E00"/>
                </a:solidFill>
              </a:rPr>
              <a:t>tập</a:t>
            </a:r>
            <a:r>
              <a:rPr lang="en-US" sz="4000" b="1" dirty="0">
                <a:solidFill>
                  <a:srgbClr val="C08E00"/>
                </a:solidFill>
              </a:rPr>
              <a:t> </a:t>
            </a:r>
            <a:r>
              <a:rPr lang="en-US" sz="4000" b="1" dirty="0" err="1">
                <a:solidFill>
                  <a:srgbClr val="C08E00"/>
                </a:solidFill>
              </a:rPr>
              <a:t>đọc</a:t>
            </a:r>
            <a:r>
              <a:rPr lang="en-US" sz="4000" b="1" dirty="0">
                <a:solidFill>
                  <a:srgbClr val="C08E00"/>
                </a:solidFill>
              </a:rPr>
              <a:t> chia </a:t>
            </a:r>
            <a:r>
              <a:rPr lang="en-US" sz="4000" b="1" dirty="0" err="1">
                <a:solidFill>
                  <a:srgbClr val="C08E00"/>
                </a:solidFill>
              </a:rPr>
              <a:t>thành</a:t>
            </a:r>
            <a:r>
              <a:rPr lang="en-US" sz="4000" b="1" dirty="0">
                <a:solidFill>
                  <a:srgbClr val="C08E00"/>
                </a:solidFill>
              </a:rPr>
              <a:t> </a:t>
            </a:r>
            <a:r>
              <a:rPr lang="en-US" sz="4000" b="1" dirty="0" err="1">
                <a:solidFill>
                  <a:srgbClr val="C08E00"/>
                </a:solidFill>
              </a:rPr>
              <a:t>mấy</a:t>
            </a:r>
            <a:r>
              <a:rPr lang="en-US" sz="4000" b="1" dirty="0">
                <a:solidFill>
                  <a:srgbClr val="C08E00"/>
                </a:solidFill>
              </a:rPr>
              <a:t> </a:t>
            </a:r>
            <a:r>
              <a:rPr lang="en-US" sz="4000" b="1" dirty="0" err="1">
                <a:solidFill>
                  <a:srgbClr val="C08E00"/>
                </a:solidFill>
              </a:rPr>
              <a:t>đoạn</a:t>
            </a:r>
            <a:r>
              <a:rPr lang="en-US" sz="4000" b="1" dirty="0">
                <a:solidFill>
                  <a:srgbClr val="C08E00"/>
                </a:solidFill>
              </a:rPr>
              <a:t>?</a:t>
            </a:r>
          </a:p>
        </p:txBody>
      </p:sp>
      <p:grpSp>
        <p:nvGrpSpPr>
          <p:cNvPr id="12" name="Group 11">
            <a:extLst>
              <a:ext uri="{FF2B5EF4-FFF2-40B4-BE49-F238E27FC236}">
                <a16:creationId xmlns:a16="http://schemas.microsoft.com/office/drawing/2014/main" id="{183E5DBB-0956-7862-FE8B-8186BAF37E01}"/>
              </a:ext>
            </a:extLst>
          </p:cNvPr>
          <p:cNvGrpSpPr/>
          <p:nvPr/>
        </p:nvGrpSpPr>
        <p:grpSpPr>
          <a:xfrm>
            <a:off x="0" y="5176883"/>
            <a:ext cx="12192000" cy="1699192"/>
            <a:chOff x="0" y="5176883"/>
            <a:chExt cx="12192000" cy="1699192"/>
          </a:xfrm>
        </p:grpSpPr>
        <p:pic>
          <p:nvPicPr>
            <p:cNvPr id="13" name="Picture 12">
              <a:extLst>
                <a:ext uri="{FF2B5EF4-FFF2-40B4-BE49-F238E27FC236}">
                  <a16:creationId xmlns:a16="http://schemas.microsoft.com/office/drawing/2014/main" id="{392D6C95-CFA3-753E-2831-B21FCB1D69AE}"/>
                </a:ext>
              </a:extLst>
            </p:cNvPr>
            <p:cNvPicPr>
              <a:picLocks noChangeAspect="1"/>
            </p:cNvPicPr>
            <p:nvPr/>
          </p:nvPicPr>
          <p:blipFill rotWithShape="1">
            <a:blip r:embed="rId4">
              <a:extLst>
                <a:ext uri="{28A0092B-C50C-407E-A947-70E740481C1C}">
                  <a14:useLocalDpi xmlns:a14="http://schemas.microsoft.com/office/drawing/2010/main" val="0"/>
                </a:ext>
              </a:extLst>
            </a:blip>
            <a:srcRect b="27740"/>
            <a:stretch/>
          </p:blipFill>
          <p:spPr>
            <a:xfrm>
              <a:off x="5252484" y="5176883"/>
              <a:ext cx="6939516" cy="1681117"/>
            </a:xfrm>
            <a:prstGeom prst="rect">
              <a:avLst/>
            </a:prstGeom>
          </p:spPr>
        </p:pic>
        <p:pic>
          <p:nvPicPr>
            <p:cNvPr id="14" name="Picture 13">
              <a:extLst>
                <a:ext uri="{FF2B5EF4-FFF2-40B4-BE49-F238E27FC236}">
                  <a16:creationId xmlns:a16="http://schemas.microsoft.com/office/drawing/2014/main" id="{65EFD2B9-9727-9BDA-3EE3-89D2926E3287}"/>
                </a:ext>
              </a:extLst>
            </p:cNvPr>
            <p:cNvPicPr>
              <a:picLocks noChangeAspect="1"/>
            </p:cNvPicPr>
            <p:nvPr/>
          </p:nvPicPr>
          <p:blipFill rotWithShape="1">
            <a:blip r:embed="rId4">
              <a:extLst>
                <a:ext uri="{28A0092B-C50C-407E-A947-70E740481C1C}">
                  <a14:useLocalDpi xmlns:a14="http://schemas.microsoft.com/office/drawing/2010/main" val="0"/>
                </a:ext>
              </a:extLst>
            </a:blip>
            <a:srcRect l="22301" b="27740"/>
            <a:stretch/>
          </p:blipFill>
          <p:spPr>
            <a:xfrm>
              <a:off x="0" y="5194958"/>
              <a:ext cx="5391960" cy="1681117"/>
            </a:xfrm>
            <a:prstGeom prst="rect">
              <a:avLst/>
            </a:prstGeom>
          </p:spPr>
        </p:pic>
      </p:grpSp>
    </p:spTree>
    <p:extLst>
      <p:ext uri="{BB962C8B-B14F-4D97-AF65-F5344CB8AC3E}">
        <p14:creationId xmlns:p14="http://schemas.microsoft.com/office/powerpoint/2010/main" val="109293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1000"/>
                                        <p:tgtEl>
                                          <p:spTgt spid="11"/>
                                        </p:tgtEl>
                                      </p:cBhvr>
                                    </p:animEffect>
                                    <p:set>
                                      <p:cBhvr>
                                        <p:cTn id="12" dur="1" fill="hold">
                                          <p:stCondLst>
                                            <p:cond delay="9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E558D406-245A-40C4-3D9E-D667C3FBFB67}"/>
              </a:ext>
            </a:extLst>
          </p:cNvPr>
          <p:cNvGrpSpPr/>
          <p:nvPr/>
        </p:nvGrpSpPr>
        <p:grpSpPr>
          <a:xfrm>
            <a:off x="540488" y="0"/>
            <a:ext cx="11111024" cy="6878806"/>
            <a:chOff x="540488" y="103317"/>
            <a:chExt cx="11111024" cy="6878806"/>
          </a:xfrm>
        </p:grpSpPr>
        <p:sp>
          <p:nvSpPr>
            <p:cNvPr id="35" name="Rectangle 34">
              <a:extLst>
                <a:ext uri="{FF2B5EF4-FFF2-40B4-BE49-F238E27FC236}">
                  <a16:creationId xmlns:a16="http://schemas.microsoft.com/office/drawing/2014/main" id="{BE0381A9-AF97-50F7-B83A-CF9B1BA34F37}"/>
                </a:ext>
              </a:extLst>
            </p:cNvPr>
            <p:cNvSpPr/>
            <p:nvPr/>
          </p:nvSpPr>
          <p:spPr>
            <a:xfrm>
              <a:off x="540488" y="103317"/>
              <a:ext cx="11111024" cy="6878806"/>
            </a:xfrm>
            <a:prstGeom prst="rect">
              <a:avLst/>
            </a:prstGeom>
          </p:spPr>
          <p:txBody>
            <a:bodyPr wrap="square">
              <a:spAutoFit/>
            </a:bodyPr>
            <a:lstStyle/>
            <a:p>
              <a:pPr algn="just"/>
              <a:endParaRPr lang="en-US" sz="2100" dirty="0"/>
            </a:p>
            <a:p>
              <a:pPr algn="just"/>
              <a:r>
                <a:rPr lang="en-US" sz="2100" dirty="0"/>
                <a:t>  </a:t>
              </a:r>
            </a:p>
            <a:p>
              <a:pPr algn="just"/>
              <a:r>
                <a:rPr lang="en-US" sz="2100" dirty="0">
                  <a:solidFill>
                    <a:srgbClr val="00B050"/>
                  </a:solidFill>
                </a:rPr>
                <a:t>     </a:t>
              </a:r>
              <a:r>
                <a:rPr lang="vi-VN" sz="2100" dirty="0">
                  <a:solidFill>
                    <a:srgbClr val="00B050"/>
                  </a:solidFill>
                </a:rPr>
                <a:t>Ngày xưa có một ông vua cao tuổi muốn tìm người nối ngôi. Vua ra lệnh phát cho mỗi người dân một thúng thóc về gieo trồng và giao hẹn: </a:t>
              </a:r>
              <a:r>
                <a:rPr lang="en-US" sz="2100" dirty="0">
                  <a:solidFill>
                    <a:srgbClr val="00B050"/>
                  </a:solidFill>
                </a:rPr>
                <a:t>a</a:t>
              </a:r>
              <a:r>
                <a:rPr lang="vi-VN" sz="2100" dirty="0">
                  <a:solidFill>
                    <a:srgbClr val="00B050"/>
                  </a:solidFill>
                </a:rPr>
                <a:t>i thu được nhiều thóc nhất sẽ được truyền ngôi, ai không có thóc nộp sẽ bị trừng phạt.</a:t>
              </a:r>
            </a:p>
            <a:p>
              <a:pPr algn="just"/>
              <a:r>
                <a:rPr lang="vi-VN" sz="2100" dirty="0">
                  <a:solidFill>
                    <a:srgbClr val="7030A0"/>
                  </a:solidFill>
                </a:rPr>
                <a:t>   </a:t>
              </a:r>
              <a:r>
                <a:rPr lang="en-US" sz="2100" dirty="0">
                  <a:solidFill>
                    <a:srgbClr val="7030A0"/>
                  </a:solidFill>
                </a:rPr>
                <a:t>  </a:t>
              </a:r>
              <a:r>
                <a:rPr lang="vi-VN" sz="2100" dirty="0">
                  <a:solidFill>
                    <a:srgbClr val="7030A0"/>
                  </a:solidFill>
                </a:rPr>
                <a:t>Có chú bé mồ côi tên là Chôm nhận thóc về, dốc công chăm sóc mà thóc vẫn chẳng nảy mầm.</a:t>
              </a:r>
            </a:p>
            <a:p>
              <a:pPr algn="just"/>
              <a:r>
                <a:rPr lang="vi-VN" sz="2100" dirty="0">
                  <a:solidFill>
                    <a:srgbClr val="7030A0"/>
                  </a:solidFill>
                </a:rPr>
                <a:t>   </a:t>
              </a:r>
              <a:r>
                <a:rPr lang="en-US" sz="2100" dirty="0">
                  <a:solidFill>
                    <a:srgbClr val="7030A0"/>
                  </a:solidFill>
                </a:rPr>
                <a:t>  </a:t>
              </a:r>
              <a:r>
                <a:rPr lang="vi-VN" sz="2100" dirty="0">
                  <a:solidFill>
                    <a:srgbClr val="7030A0"/>
                  </a:solidFill>
                </a:rPr>
                <a:t>Đến vụ thu hoạch, mọi người nô nức chở thóc về kinh thành nộp cho nhà vua. Chôm lo lắng đến trước vua</a:t>
              </a:r>
              <a:r>
                <a:rPr lang="en-US" sz="2100" dirty="0">
                  <a:solidFill>
                    <a:srgbClr val="7030A0"/>
                  </a:solidFill>
                </a:rPr>
                <a:t>,</a:t>
              </a:r>
              <a:r>
                <a:rPr lang="vi-VN" sz="2100" dirty="0">
                  <a:solidFill>
                    <a:srgbClr val="7030A0"/>
                  </a:solidFill>
                </a:rPr>
                <a:t> q</a:t>
              </a:r>
              <a:r>
                <a:rPr lang="en-US" sz="2100" dirty="0">
                  <a:solidFill>
                    <a:srgbClr val="7030A0"/>
                  </a:solidFill>
                </a:rPr>
                <a:t>uỳ</a:t>
              </a:r>
              <a:r>
                <a:rPr lang="vi-VN" sz="2100" dirty="0">
                  <a:solidFill>
                    <a:srgbClr val="7030A0"/>
                  </a:solidFill>
                </a:rPr>
                <a:t> tâu:</a:t>
              </a:r>
            </a:p>
            <a:p>
              <a:pPr algn="just"/>
              <a:r>
                <a:rPr lang="vi-VN" sz="2100" dirty="0">
                  <a:solidFill>
                    <a:srgbClr val="7030A0"/>
                  </a:solidFill>
                </a:rPr>
                <a:t>     – Tâu </a:t>
              </a:r>
              <a:r>
                <a:rPr lang="en-US" sz="2100" dirty="0">
                  <a:solidFill>
                    <a:srgbClr val="7030A0"/>
                  </a:solidFill>
                </a:rPr>
                <a:t>B</a:t>
              </a:r>
              <a:r>
                <a:rPr lang="vi-VN" sz="2100" dirty="0">
                  <a:solidFill>
                    <a:srgbClr val="7030A0"/>
                  </a:solidFill>
                </a:rPr>
                <a:t>ệ hạ! Con không làm sao cho thóc  nảy mầm được</a:t>
              </a:r>
              <a:r>
                <a:rPr lang="vi-VN" sz="2100" dirty="0"/>
                <a:t>.</a:t>
              </a:r>
            </a:p>
            <a:p>
              <a:pPr algn="just"/>
              <a:r>
                <a:rPr lang="vi-VN" sz="2100" dirty="0"/>
                <a:t>   </a:t>
              </a:r>
              <a:r>
                <a:rPr lang="en-US" sz="2100" dirty="0"/>
                <a:t>  </a:t>
              </a:r>
              <a:r>
                <a:rPr lang="vi-VN" sz="2100" dirty="0">
                  <a:solidFill>
                    <a:schemeClr val="accent2">
                      <a:lumMod val="75000"/>
                    </a:schemeClr>
                  </a:solidFill>
                </a:rPr>
                <a:t>Mọi người đều sững sờ vì lời thú tội của Chôm. Nhưng nhà vua đã đỡ chú bé đứng dậy. Ngài hỏi còn ai để chết thóc giống không. Không ai trả lời.</a:t>
              </a:r>
            </a:p>
            <a:p>
              <a:pPr algn="just"/>
              <a:r>
                <a:rPr lang="vi-VN" sz="2100" dirty="0">
                  <a:solidFill>
                    <a:schemeClr val="accent2">
                      <a:lumMod val="75000"/>
                    </a:schemeClr>
                  </a:solidFill>
                </a:rPr>
                <a:t>Lúc </a:t>
              </a:r>
              <a:r>
                <a:rPr lang="en-US" sz="2100" dirty="0">
                  <a:solidFill>
                    <a:schemeClr val="accent2">
                      <a:lumMod val="75000"/>
                    </a:schemeClr>
                  </a:solidFill>
                </a:rPr>
                <a:t>ấy,</a:t>
              </a:r>
              <a:r>
                <a:rPr lang="vi-VN" sz="2100" dirty="0">
                  <a:solidFill>
                    <a:schemeClr val="accent2">
                      <a:lumMod val="75000"/>
                    </a:schemeClr>
                  </a:solidFill>
                </a:rPr>
                <a:t> nhà vua mới ôn tồn nói:</a:t>
              </a:r>
            </a:p>
            <a:p>
              <a:pPr algn="just"/>
              <a:r>
                <a:rPr lang="vi-VN" sz="2100" dirty="0">
                  <a:solidFill>
                    <a:schemeClr val="accent2">
                      <a:lumMod val="75000"/>
                    </a:schemeClr>
                  </a:solidFill>
                </a:rPr>
                <a:t>   – Trước khi phát thóc giống, ta đã cho luộc kĩ rồi. Lẽ nào thóc ấy còn mọc được? Những xe thóc đầy ắp kia đâu phải thu được từ thóc giống của ta!</a:t>
              </a:r>
            </a:p>
            <a:p>
              <a:pPr algn="just"/>
              <a:r>
                <a:rPr lang="vi-VN" sz="2100" dirty="0">
                  <a:solidFill>
                    <a:srgbClr val="00B0F0"/>
                  </a:solidFill>
                </a:rPr>
                <a:t>Rồi vua dõng dạc nói tiếp:</a:t>
              </a:r>
            </a:p>
            <a:p>
              <a:pPr algn="just"/>
              <a:r>
                <a:rPr lang="vi-VN" sz="2100" dirty="0">
                  <a:solidFill>
                    <a:srgbClr val="00B0F0"/>
                  </a:solidFill>
                </a:rPr>
                <a:t>   – Trung thực là đức tính q</a:t>
              </a:r>
              <a:r>
                <a:rPr lang="en-US" sz="2100" dirty="0">
                  <a:solidFill>
                    <a:srgbClr val="00B0F0"/>
                  </a:solidFill>
                </a:rPr>
                <a:t>uý</a:t>
              </a:r>
              <a:r>
                <a:rPr lang="vi-VN" sz="2100" dirty="0">
                  <a:solidFill>
                    <a:srgbClr val="00B0F0"/>
                  </a:solidFill>
                </a:rPr>
                <a:t> nhất của con người. Ta sẽ truyền ngôi cho chú bé trung thực và dũng cảm này.</a:t>
              </a:r>
            </a:p>
            <a:p>
              <a:pPr algn="just"/>
              <a:r>
                <a:rPr lang="vi-VN" sz="2100" dirty="0">
                  <a:solidFill>
                    <a:srgbClr val="00B0F0"/>
                  </a:solidFill>
                </a:rPr>
                <a:t>    Chôm được truyền ngôi và trở thành ông vua hiền minh</a:t>
              </a:r>
              <a:r>
                <a:rPr lang="en-US" sz="2100" dirty="0"/>
                <a:t>.</a:t>
              </a:r>
            </a:p>
            <a:p>
              <a:r>
                <a:rPr lang="en-US" sz="2100" b="1" i="1" dirty="0">
                  <a:solidFill>
                    <a:srgbClr val="0000FF"/>
                  </a:solidFill>
                  <a:cs typeface="Times New Roman" pitchFamily="18" charset="0"/>
                </a:rPr>
                <a:t>                                                                                                      </a:t>
              </a:r>
              <a:r>
                <a:rPr lang="en-US" sz="2000" b="1" i="1" dirty="0" err="1">
                  <a:cs typeface="Times New Roman" pitchFamily="18" charset="0"/>
                </a:rPr>
                <a:t>Truyện</a:t>
              </a:r>
              <a:r>
                <a:rPr lang="en-US" sz="2000" b="1" i="1" dirty="0">
                  <a:cs typeface="Times New Roman" pitchFamily="18" charset="0"/>
                </a:rPr>
                <a:t> Dân gian Khmer</a:t>
              </a:r>
              <a:endParaRPr lang="en-US" sz="2100" b="1" dirty="0">
                <a:cs typeface="Times New Roman" pitchFamily="18" charset="0"/>
              </a:endParaRPr>
            </a:p>
            <a:p>
              <a:pPr algn="just"/>
              <a:endParaRPr lang="vi-VN" sz="2100" dirty="0"/>
            </a:p>
          </p:txBody>
        </p:sp>
        <p:sp>
          <p:nvSpPr>
            <p:cNvPr id="36" name="TextBox 35">
              <a:extLst>
                <a:ext uri="{FF2B5EF4-FFF2-40B4-BE49-F238E27FC236}">
                  <a16:creationId xmlns:a16="http://schemas.microsoft.com/office/drawing/2014/main" id="{3D7C7B32-2E78-CC77-61DC-5C0DA4D097D1}"/>
                </a:ext>
              </a:extLst>
            </p:cNvPr>
            <p:cNvSpPr txBox="1"/>
            <p:nvPr/>
          </p:nvSpPr>
          <p:spPr>
            <a:xfrm>
              <a:off x="3777114" y="103317"/>
              <a:ext cx="4598785" cy="707886"/>
            </a:xfrm>
            <a:prstGeom prst="rect">
              <a:avLst/>
            </a:prstGeom>
            <a:noFill/>
          </p:spPr>
          <p:txBody>
            <a:bodyPr wrap="square" rtlCol="0">
              <a:spAutoFit/>
            </a:bodyPr>
            <a:lstStyle/>
            <a:p>
              <a:pPr algn="ct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Những</a:t>
              </a:r>
              <a:r>
                <a:rPr lang="en-US" sz="4000" b="1" dirty="0">
                  <a:ln w="203200">
                    <a:noFill/>
                  </a:ln>
                  <a:effectLst>
                    <a:outerShdw blurRad="38100" dist="38100" dir="2700000" algn="tl">
                      <a:srgbClr val="000000">
                        <a:alpha val="43137"/>
                      </a:srgbClr>
                    </a:outerShdw>
                  </a:effectLst>
                  <a:latin typeface="SVN-Dancing Script" panose="02040603050506020204" pitchFamily="18" charset="0"/>
                </a:rPr>
                <a:t> </a:t>
              </a: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hạt</a:t>
              </a:r>
              <a:r>
                <a:rPr lang="en-US" sz="4000" b="1" dirty="0">
                  <a:ln w="203200">
                    <a:noFill/>
                  </a:ln>
                  <a:effectLst>
                    <a:outerShdw blurRad="38100" dist="38100" dir="2700000" algn="tl">
                      <a:srgbClr val="000000">
                        <a:alpha val="43137"/>
                      </a:srgbClr>
                    </a:outerShdw>
                  </a:effectLst>
                  <a:latin typeface="SVN-Dancing Script" panose="02040603050506020204" pitchFamily="18" charset="0"/>
                </a:rPr>
                <a:t> </a:t>
              </a: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thóc</a:t>
              </a:r>
              <a:r>
                <a:rPr lang="en-US" sz="4000" b="1" dirty="0">
                  <a:ln w="203200">
                    <a:noFill/>
                  </a:ln>
                  <a:effectLst>
                    <a:outerShdw blurRad="38100" dist="38100" dir="2700000" algn="tl">
                      <a:srgbClr val="000000">
                        <a:alpha val="43137"/>
                      </a:srgbClr>
                    </a:outerShdw>
                  </a:effectLst>
                  <a:latin typeface="SVN-Dancing Script" panose="02040603050506020204" pitchFamily="18" charset="0"/>
                </a:rPr>
                <a:t> </a:t>
              </a:r>
              <a:r>
                <a:rPr lang="en-US" sz="4000" b="1" dirty="0" err="1">
                  <a:ln w="203200">
                    <a:noFill/>
                  </a:ln>
                  <a:effectLst>
                    <a:outerShdw blurRad="38100" dist="38100" dir="2700000" algn="tl">
                      <a:srgbClr val="000000">
                        <a:alpha val="43137"/>
                      </a:srgbClr>
                    </a:outerShdw>
                  </a:effectLst>
                  <a:latin typeface="SVN-Dancing Script" panose="02040603050506020204" pitchFamily="18" charset="0"/>
                </a:rPr>
                <a:t>giống</a:t>
              </a:r>
              <a:endParaRPr lang="en-US" sz="4000" b="1" dirty="0">
                <a:ln w="203200">
                  <a:noFill/>
                </a:ln>
                <a:effectLst>
                  <a:outerShdw blurRad="38100" dist="38100" dir="2700000" algn="tl">
                    <a:srgbClr val="000000">
                      <a:alpha val="43137"/>
                    </a:srgbClr>
                  </a:outerShdw>
                </a:effectLst>
                <a:latin typeface="SVN-Dancing Script" panose="02040603050506020204" pitchFamily="18" charset="0"/>
              </a:endParaRPr>
            </a:p>
          </p:txBody>
        </p:sp>
      </p:grpSp>
    </p:spTree>
    <p:extLst>
      <p:ext uri="{BB962C8B-B14F-4D97-AF65-F5344CB8AC3E}">
        <p14:creationId xmlns:p14="http://schemas.microsoft.com/office/powerpoint/2010/main" val="254750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2E5CCEA-191F-9F1D-68E9-C6B1CBF95CCB}"/>
              </a:ext>
            </a:extLst>
          </p:cNvPr>
          <p:cNvGrpSpPr/>
          <p:nvPr/>
        </p:nvGrpSpPr>
        <p:grpSpPr>
          <a:xfrm>
            <a:off x="566189" y="2521053"/>
            <a:ext cx="11252484" cy="1651579"/>
            <a:chOff x="298152" y="4372199"/>
            <a:chExt cx="10624219" cy="40320518"/>
          </a:xfrm>
        </p:grpSpPr>
        <p:sp>
          <p:nvSpPr>
            <p:cNvPr id="5" name="TextBox 4">
              <a:extLst>
                <a:ext uri="{FF2B5EF4-FFF2-40B4-BE49-F238E27FC236}">
                  <a16:creationId xmlns:a16="http://schemas.microsoft.com/office/drawing/2014/main" id="{927AE45C-9653-9DC7-0D8C-D7CF5599DFFF}"/>
                </a:ext>
              </a:extLst>
            </p:cNvPr>
            <p:cNvSpPr txBox="1"/>
            <p:nvPr/>
          </p:nvSpPr>
          <p:spPr>
            <a:xfrm>
              <a:off x="353992" y="4372199"/>
              <a:ext cx="10479260" cy="398233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solidFill>
                      <a:srgbClr val="FFE12F"/>
                    </a:solidFill>
                  </a:ln>
                  <a:solidFill>
                    <a:srgbClr val="61ADFB"/>
                  </a:solidFill>
                  <a:effectLst/>
                  <a:uLnTx/>
                  <a:uFillTx/>
                  <a:latin typeface="SVN-Dancing Script" panose="02040603050506020204" pitchFamily="18" charset="0"/>
                  <a:cs typeface="+mn-cs"/>
                </a:rPr>
                <a:t>LUYỆN ĐỌC ĐOẠN</a:t>
              </a:r>
            </a:p>
          </p:txBody>
        </p:sp>
        <p:sp>
          <p:nvSpPr>
            <p:cNvPr id="6" name="TextBox 5">
              <a:extLst>
                <a:ext uri="{FF2B5EF4-FFF2-40B4-BE49-F238E27FC236}">
                  <a16:creationId xmlns:a16="http://schemas.microsoft.com/office/drawing/2014/main" id="{062DDC3C-5583-E885-5B81-697F7F32BBA7}"/>
                </a:ext>
              </a:extLst>
            </p:cNvPr>
            <p:cNvSpPr txBox="1"/>
            <p:nvPr/>
          </p:nvSpPr>
          <p:spPr>
            <a:xfrm>
              <a:off x="298152" y="4869327"/>
              <a:ext cx="10479260" cy="398233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noFill/>
                  </a:ln>
                  <a:solidFill>
                    <a:srgbClr val="35A5A2"/>
                  </a:solidFill>
                  <a:effectLst>
                    <a:outerShdw blurRad="50800" dist="38100" algn="l" rotWithShape="0">
                      <a:prstClr val="black">
                        <a:alpha val="40000"/>
                      </a:prstClr>
                    </a:outerShdw>
                  </a:effectLst>
                  <a:uLnTx/>
                  <a:uFillTx/>
                  <a:latin typeface="SVN-Dancing Script" panose="02040603050506020204" pitchFamily="18" charset="0"/>
                  <a:cs typeface="+mn-cs"/>
                </a:rPr>
                <a:t>LUYỆN ĐỌC ĐOẠN</a:t>
              </a:r>
            </a:p>
          </p:txBody>
        </p:sp>
        <p:sp>
          <p:nvSpPr>
            <p:cNvPr id="7" name="TextBox 6">
              <a:extLst>
                <a:ext uri="{FF2B5EF4-FFF2-40B4-BE49-F238E27FC236}">
                  <a16:creationId xmlns:a16="http://schemas.microsoft.com/office/drawing/2014/main" id="{BA1B1E7B-CF64-6817-AEC3-63575B24680B}"/>
                </a:ext>
              </a:extLst>
            </p:cNvPr>
            <p:cNvSpPr txBox="1"/>
            <p:nvPr/>
          </p:nvSpPr>
          <p:spPr>
            <a:xfrm>
              <a:off x="353992" y="4372199"/>
              <a:ext cx="10568379" cy="398233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203200">
                    <a:noFill/>
                  </a:ln>
                  <a:solidFill>
                    <a:prstClr val="white"/>
                  </a:solidFill>
                  <a:effectLst>
                    <a:outerShdw blurRad="50800" dist="38100" algn="l" rotWithShape="0">
                      <a:prstClr val="black">
                        <a:alpha val="40000"/>
                      </a:prstClr>
                    </a:outerShdw>
                  </a:effectLst>
                  <a:uLnTx/>
                  <a:uFillTx/>
                  <a:latin typeface="SVN-Dancing Script" panose="02040603050506020204" pitchFamily="18" charset="0"/>
                  <a:cs typeface="+mn-cs"/>
                </a:rPr>
                <a:t>LUYỆN ĐỌC ĐOẠN</a:t>
              </a:r>
            </a:p>
          </p:txBody>
        </p:sp>
      </p:grpSp>
    </p:spTree>
    <p:extLst>
      <p:ext uri="{BB962C8B-B14F-4D97-AF65-F5344CB8AC3E}">
        <p14:creationId xmlns:p14="http://schemas.microsoft.com/office/powerpoint/2010/main" val="263995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60840C1-DCC4-2066-2561-7ED577967F7E}"/>
              </a:ext>
            </a:extLst>
          </p:cNvPr>
          <p:cNvPicPr>
            <a:picLocks noChangeAspect="1"/>
          </p:cNvPicPr>
          <p:nvPr/>
        </p:nvPicPr>
        <p:blipFill rotWithShape="1">
          <a:blip r:embed="rId3"/>
          <a:srcRect l="3579" t="17843" r="5208" b="24413"/>
          <a:stretch/>
        </p:blipFill>
        <p:spPr>
          <a:xfrm>
            <a:off x="2384321" y="414418"/>
            <a:ext cx="7610169" cy="1158347"/>
          </a:xfrm>
          <a:prstGeom prst="rect">
            <a:avLst/>
          </a:prstGeom>
        </p:spPr>
      </p:pic>
      <p:sp>
        <p:nvSpPr>
          <p:cNvPr id="18" name="Rectangle: Rounded Corners 17">
            <a:extLst>
              <a:ext uri="{FF2B5EF4-FFF2-40B4-BE49-F238E27FC236}">
                <a16:creationId xmlns:a16="http://schemas.microsoft.com/office/drawing/2014/main" id="{916FF343-2239-3C1D-62B0-7822DC13AE67}"/>
              </a:ext>
            </a:extLst>
          </p:cNvPr>
          <p:cNvSpPr/>
          <p:nvPr/>
        </p:nvSpPr>
        <p:spPr>
          <a:xfrm>
            <a:off x="10294654" y="2090407"/>
            <a:ext cx="1155010"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8CB2862F-41B3-3E25-0EAB-EA30F6744973}"/>
              </a:ext>
            </a:extLst>
          </p:cNvPr>
          <p:cNvCxnSpPr/>
          <p:nvPr/>
        </p:nvCxnSpPr>
        <p:spPr>
          <a:xfrm>
            <a:off x="2384321" y="3074794"/>
            <a:ext cx="192642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6B4D6581-B619-0A39-8AAD-8F2B0F220EF7}"/>
              </a:ext>
            </a:extLst>
          </p:cNvPr>
          <p:cNvGrpSpPr/>
          <p:nvPr/>
        </p:nvGrpSpPr>
        <p:grpSpPr>
          <a:xfrm>
            <a:off x="9244482" y="5267093"/>
            <a:ext cx="2349639" cy="1094991"/>
            <a:chOff x="9093757" y="5267289"/>
            <a:chExt cx="2349639" cy="1094991"/>
          </a:xfrm>
        </p:grpSpPr>
        <p:cxnSp>
          <p:nvCxnSpPr>
            <p:cNvPr id="21" name="Straight Connector 20">
              <a:extLst>
                <a:ext uri="{FF2B5EF4-FFF2-40B4-BE49-F238E27FC236}">
                  <a16:creationId xmlns:a16="http://schemas.microsoft.com/office/drawing/2014/main" id="{7013EFB5-091A-ADA8-A29D-1F9A3A9B4267}"/>
                </a:ext>
              </a:extLst>
            </p:cNvPr>
            <p:cNvCxnSpPr>
              <a:cxnSpLocks/>
            </p:cNvCxnSpPr>
            <p:nvPr/>
          </p:nvCxnSpPr>
          <p:spPr>
            <a:xfrm>
              <a:off x="9093758" y="5498122"/>
              <a:ext cx="492369"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B0238D14-8AEC-854B-9FB3-28B5F778845D}"/>
                </a:ext>
              </a:extLst>
            </p:cNvPr>
            <p:cNvSpPr/>
            <p:nvPr/>
          </p:nvSpPr>
          <p:spPr>
            <a:xfrm>
              <a:off x="9093757" y="5839765"/>
              <a:ext cx="492369"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627526E-6E0B-4820-E8AF-92254FEE7C50}"/>
                </a:ext>
              </a:extLst>
            </p:cNvPr>
            <p:cNvSpPr txBox="1"/>
            <p:nvPr/>
          </p:nvSpPr>
          <p:spPr>
            <a:xfrm>
              <a:off x="9586127" y="5267289"/>
              <a:ext cx="1476676" cy="461665"/>
            </a:xfrm>
            <a:prstGeom prst="rect">
              <a:avLst/>
            </a:prstGeom>
            <a:noFill/>
          </p:spPr>
          <p:txBody>
            <a:bodyPr wrap="square">
              <a:spAutoFit/>
            </a:bodyPr>
            <a:lstStyle/>
            <a:p>
              <a:pPr algn="just"/>
              <a:r>
                <a:rPr lang="en-US" sz="2400" dirty="0" err="1"/>
                <a:t>Từ</a:t>
              </a:r>
              <a:r>
                <a:rPr lang="en-US" sz="2400" dirty="0"/>
                <a:t> </a:t>
              </a:r>
              <a:r>
                <a:rPr lang="en-US" sz="2400" dirty="0" err="1"/>
                <a:t>khó</a:t>
              </a:r>
              <a:endParaRPr lang="en-US" sz="2400" dirty="0"/>
            </a:p>
          </p:txBody>
        </p:sp>
        <p:sp>
          <p:nvSpPr>
            <p:cNvPr id="26" name="TextBox 25">
              <a:extLst>
                <a:ext uri="{FF2B5EF4-FFF2-40B4-BE49-F238E27FC236}">
                  <a16:creationId xmlns:a16="http://schemas.microsoft.com/office/drawing/2014/main" id="{2C621E1D-4831-6932-7ACC-CA23629E916E}"/>
                </a:ext>
              </a:extLst>
            </p:cNvPr>
            <p:cNvSpPr txBox="1"/>
            <p:nvPr/>
          </p:nvSpPr>
          <p:spPr>
            <a:xfrm>
              <a:off x="9586126" y="5870189"/>
              <a:ext cx="1857270" cy="461665"/>
            </a:xfrm>
            <a:prstGeom prst="rect">
              <a:avLst/>
            </a:prstGeom>
            <a:noFill/>
          </p:spPr>
          <p:txBody>
            <a:bodyPr wrap="square">
              <a:spAutoFit/>
            </a:bodyPr>
            <a:lstStyle/>
            <a:p>
              <a:pPr algn="just"/>
              <a:r>
                <a:rPr lang="en-US" sz="2400" dirty="0" err="1"/>
                <a:t>Giải</a:t>
              </a:r>
              <a:r>
                <a:rPr lang="en-US" sz="2400" dirty="0"/>
                <a:t> </a:t>
              </a:r>
              <a:r>
                <a:rPr lang="en-US" sz="2400" dirty="0" err="1"/>
                <a:t>nghĩa</a:t>
              </a:r>
              <a:endParaRPr lang="en-US" sz="2400" dirty="0"/>
            </a:p>
          </p:txBody>
        </p:sp>
      </p:grpSp>
      <p:pic>
        <p:nvPicPr>
          <p:cNvPr id="28" name="Picture 27">
            <a:extLst>
              <a:ext uri="{FF2B5EF4-FFF2-40B4-BE49-F238E27FC236}">
                <a16:creationId xmlns:a16="http://schemas.microsoft.com/office/drawing/2014/main" id="{3C4671BF-A62E-DAFF-3D55-27F4B20D8972}"/>
              </a:ext>
            </a:extLst>
          </p:cNvPr>
          <p:cNvPicPr>
            <a:picLocks noChangeAspect="1"/>
          </p:cNvPicPr>
          <p:nvPr/>
        </p:nvPicPr>
        <p:blipFill rotWithShape="1">
          <a:blip r:embed="rId4"/>
          <a:srcRect l="3321" t="1" r="1" b="13469"/>
          <a:stretch/>
        </p:blipFill>
        <p:spPr>
          <a:xfrm>
            <a:off x="3544553" y="4556976"/>
            <a:ext cx="2803491" cy="1881897"/>
          </a:xfrm>
          <a:prstGeom prst="rect">
            <a:avLst/>
          </a:prstGeom>
        </p:spPr>
      </p:pic>
      <p:sp>
        <p:nvSpPr>
          <p:cNvPr id="13" name="TextBox 12">
            <a:extLst>
              <a:ext uri="{FF2B5EF4-FFF2-40B4-BE49-F238E27FC236}">
                <a16:creationId xmlns:a16="http://schemas.microsoft.com/office/drawing/2014/main" id="{ACA4CE0F-8C09-E208-70AB-B53DC52C88ED}"/>
              </a:ext>
            </a:extLst>
          </p:cNvPr>
          <p:cNvSpPr txBox="1"/>
          <p:nvPr/>
        </p:nvSpPr>
        <p:spPr>
          <a:xfrm>
            <a:off x="1840522" y="5436370"/>
            <a:ext cx="1611086" cy="584775"/>
          </a:xfrm>
          <a:prstGeom prst="rect">
            <a:avLst/>
          </a:prstGeom>
          <a:noFill/>
        </p:spPr>
        <p:txBody>
          <a:bodyPr wrap="square">
            <a:spAutoFit/>
          </a:bodyPr>
          <a:lstStyle/>
          <a:p>
            <a:r>
              <a:rPr kumimoji="0" lang="en-US" sz="3200" b="1" i="0" u="none" strike="noStrike" kern="1200" cap="none" spc="0" normalizeH="0" baseline="0" noProof="0" dirty="0">
                <a:ln>
                  <a:noFill/>
                </a:ln>
                <a:solidFill>
                  <a:prstClr val="black"/>
                </a:solidFill>
                <a:effectLst/>
                <a:uLnTx/>
                <a:uFillTx/>
                <a:latin typeface="Arial"/>
                <a:cs typeface="+mn-cs"/>
              </a:rPr>
              <a:t>T</a:t>
            </a:r>
            <a:r>
              <a:rPr kumimoji="0" lang="vi-VN" sz="3200" b="1" i="0" u="none" strike="noStrike" kern="1200" cap="none" spc="0" normalizeH="0" baseline="0" noProof="0" dirty="0">
                <a:ln>
                  <a:noFill/>
                </a:ln>
                <a:solidFill>
                  <a:prstClr val="black"/>
                </a:solidFill>
                <a:effectLst/>
                <a:uLnTx/>
                <a:uFillTx/>
                <a:latin typeface="Arial"/>
                <a:cs typeface="+mn-cs"/>
              </a:rPr>
              <a:t>húng</a:t>
            </a:r>
            <a:r>
              <a:rPr kumimoji="0" lang="en-US" sz="3200" b="1" i="0" u="none" strike="noStrike" kern="1200" cap="none" spc="0" normalizeH="0" baseline="0" noProof="0" dirty="0">
                <a:ln>
                  <a:noFill/>
                </a:ln>
                <a:solidFill>
                  <a:prstClr val="black"/>
                </a:solidFill>
                <a:effectLst/>
                <a:uLnTx/>
                <a:uFillTx/>
                <a:latin typeface="Arial"/>
                <a:cs typeface="+mn-cs"/>
              </a:rPr>
              <a:t>:</a:t>
            </a:r>
            <a:r>
              <a:rPr kumimoji="0" lang="vi-VN" sz="3200" b="1" i="0" u="none" strike="noStrike" kern="1200" cap="none" spc="0" normalizeH="0" baseline="0" noProof="0" dirty="0">
                <a:ln>
                  <a:noFill/>
                </a:ln>
                <a:solidFill>
                  <a:prstClr val="black"/>
                </a:solidFill>
                <a:effectLst/>
                <a:uLnTx/>
                <a:uFillTx/>
                <a:latin typeface="Arial"/>
                <a:cs typeface="+mn-cs"/>
              </a:rPr>
              <a:t> </a:t>
            </a:r>
            <a:endParaRPr lang="en-US" b="1" dirty="0"/>
          </a:p>
        </p:txBody>
      </p:sp>
      <p:sp>
        <p:nvSpPr>
          <p:cNvPr id="16" name="TextBox 15">
            <a:extLst>
              <a:ext uri="{FF2B5EF4-FFF2-40B4-BE49-F238E27FC236}">
                <a16:creationId xmlns:a16="http://schemas.microsoft.com/office/drawing/2014/main" id="{42F85A37-95DD-AE39-418E-32889BED1DD8}"/>
              </a:ext>
            </a:extLst>
          </p:cNvPr>
          <p:cNvSpPr txBox="1"/>
          <p:nvPr/>
        </p:nvSpPr>
        <p:spPr>
          <a:xfrm>
            <a:off x="742336" y="1572765"/>
            <a:ext cx="10707329" cy="2554545"/>
          </a:xfrm>
          <a:prstGeom prst="rect">
            <a:avLst/>
          </a:prstGeom>
          <a:noFill/>
        </p:spPr>
        <p:txBody>
          <a:bodyPr wrap="square">
            <a:spAutoFit/>
          </a:bodyPr>
          <a:lstStyle/>
          <a:p>
            <a:pPr algn="just"/>
            <a:r>
              <a:rPr lang="en-US" sz="3200" dirty="0"/>
              <a:t>       </a:t>
            </a:r>
            <a:r>
              <a:rPr lang="vi-VN" sz="3200" dirty="0"/>
              <a:t>Ngày xưa có một ông vua cao tuổi muốn tìm người nối ngôi. Vua ra lệnh phát cho mỗi người dân một thúng thóc về gieo trồng và giao hẹn: </a:t>
            </a:r>
            <a:r>
              <a:rPr lang="en-US" sz="3200" dirty="0"/>
              <a:t>a</a:t>
            </a:r>
            <a:r>
              <a:rPr lang="vi-VN" sz="3200" dirty="0"/>
              <a:t>i thu được nhiều thóc nhất sẽ được truyền ngôi, ai không có thóc nộp sẽ bị trừng phạt.</a:t>
            </a:r>
          </a:p>
        </p:txBody>
      </p:sp>
    </p:spTree>
    <p:extLst>
      <p:ext uri="{BB962C8B-B14F-4D97-AF65-F5344CB8AC3E}">
        <p14:creationId xmlns:p14="http://schemas.microsoft.com/office/powerpoint/2010/main" val="311734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barn(inVertical)">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3"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3DD47BD0-FAAF-2929-9DF4-6F7201C29C77}"/>
              </a:ext>
            </a:extLst>
          </p:cNvPr>
          <p:cNvSpPr/>
          <p:nvPr/>
        </p:nvSpPr>
        <p:spPr>
          <a:xfrm>
            <a:off x="2605272" y="3497826"/>
            <a:ext cx="1247014"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DD42AF38-BC6A-A1C0-63AB-C8F4020BA9A3}"/>
              </a:ext>
            </a:extLst>
          </p:cNvPr>
          <p:cNvCxnSpPr>
            <a:cxnSpLocks/>
          </p:cNvCxnSpPr>
          <p:nvPr/>
        </p:nvCxnSpPr>
        <p:spPr>
          <a:xfrm>
            <a:off x="6825693" y="2491990"/>
            <a:ext cx="125318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C2EEC364-D170-0BF5-A9E0-C7E1057C7E56}"/>
              </a:ext>
            </a:extLst>
          </p:cNvPr>
          <p:cNvGrpSpPr/>
          <p:nvPr/>
        </p:nvGrpSpPr>
        <p:grpSpPr>
          <a:xfrm>
            <a:off x="9244482" y="5267093"/>
            <a:ext cx="2349639" cy="1094991"/>
            <a:chOff x="9093757" y="5267289"/>
            <a:chExt cx="2349639" cy="1094991"/>
          </a:xfrm>
        </p:grpSpPr>
        <p:cxnSp>
          <p:nvCxnSpPr>
            <p:cNvPr id="33" name="Straight Connector 32">
              <a:extLst>
                <a:ext uri="{FF2B5EF4-FFF2-40B4-BE49-F238E27FC236}">
                  <a16:creationId xmlns:a16="http://schemas.microsoft.com/office/drawing/2014/main" id="{BA271079-9749-88AE-805B-77F93EEF2283}"/>
                </a:ext>
              </a:extLst>
            </p:cNvPr>
            <p:cNvCxnSpPr>
              <a:cxnSpLocks/>
            </p:cNvCxnSpPr>
            <p:nvPr/>
          </p:nvCxnSpPr>
          <p:spPr>
            <a:xfrm>
              <a:off x="9093758" y="5498122"/>
              <a:ext cx="492369"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60B485C0-B9BD-7521-8D2F-D0A94CA6A01E}"/>
                </a:ext>
              </a:extLst>
            </p:cNvPr>
            <p:cNvSpPr/>
            <p:nvPr/>
          </p:nvSpPr>
          <p:spPr>
            <a:xfrm>
              <a:off x="9093757" y="5839765"/>
              <a:ext cx="492369" cy="522515"/>
            </a:xfrm>
            <a:prstGeom prst="roundRect">
              <a:avLst/>
            </a:prstGeom>
            <a:solidFill>
              <a:srgbClr val="CAF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EA30EAA-4225-D218-476A-9B5D9099B5C2}"/>
                </a:ext>
              </a:extLst>
            </p:cNvPr>
            <p:cNvSpPr txBox="1"/>
            <p:nvPr/>
          </p:nvSpPr>
          <p:spPr>
            <a:xfrm>
              <a:off x="9586127" y="5267289"/>
              <a:ext cx="1476676" cy="461665"/>
            </a:xfrm>
            <a:prstGeom prst="rect">
              <a:avLst/>
            </a:prstGeom>
            <a:noFill/>
          </p:spPr>
          <p:txBody>
            <a:bodyPr wrap="square">
              <a:spAutoFit/>
            </a:bodyPr>
            <a:lstStyle/>
            <a:p>
              <a:pPr algn="just"/>
              <a:r>
                <a:rPr lang="en-US" sz="2400" dirty="0" err="1"/>
                <a:t>Từ</a:t>
              </a:r>
              <a:r>
                <a:rPr lang="en-US" sz="2400" dirty="0"/>
                <a:t> </a:t>
              </a:r>
              <a:r>
                <a:rPr lang="en-US" sz="2400" dirty="0" err="1"/>
                <a:t>khó</a:t>
              </a:r>
              <a:endParaRPr lang="en-US" sz="2400" dirty="0"/>
            </a:p>
          </p:txBody>
        </p:sp>
        <p:sp>
          <p:nvSpPr>
            <p:cNvPr id="36" name="TextBox 35">
              <a:extLst>
                <a:ext uri="{FF2B5EF4-FFF2-40B4-BE49-F238E27FC236}">
                  <a16:creationId xmlns:a16="http://schemas.microsoft.com/office/drawing/2014/main" id="{091E91D0-4F09-9080-382C-85DFCCFD43B2}"/>
                </a:ext>
              </a:extLst>
            </p:cNvPr>
            <p:cNvSpPr txBox="1"/>
            <p:nvPr/>
          </p:nvSpPr>
          <p:spPr>
            <a:xfrm>
              <a:off x="9586126" y="5870189"/>
              <a:ext cx="1857270" cy="461665"/>
            </a:xfrm>
            <a:prstGeom prst="rect">
              <a:avLst/>
            </a:prstGeom>
            <a:noFill/>
          </p:spPr>
          <p:txBody>
            <a:bodyPr wrap="square">
              <a:spAutoFit/>
            </a:bodyPr>
            <a:lstStyle/>
            <a:p>
              <a:pPr algn="just"/>
              <a:r>
                <a:rPr lang="en-US" sz="2400" dirty="0" err="1"/>
                <a:t>Giải</a:t>
              </a:r>
              <a:r>
                <a:rPr lang="en-US" sz="2400" dirty="0"/>
                <a:t> </a:t>
              </a:r>
              <a:r>
                <a:rPr lang="en-US" sz="2400" dirty="0" err="1"/>
                <a:t>nghĩa</a:t>
              </a:r>
              <a:endParaRPr lang="en-US" sz="2400" dirty="0"/>
            </a:p>
          </p:txBody>
        </p:sp>
      </p:grpSp>
      <p:sp>
        <p:nvSpPr>
          <p:cNvPr id="10" name="TextBox 9">
            <a:extLst>
              <a:ext uri="{FF2B5EF4-FFF2-40B4-BE49-F238E27FC236}">
                <a16:creationId xmlns:a16="http://schemas.microsoft.com/office/drawing/2014/main" id="{E7E0F2DE-B79C-38BA-8DEF-C76C61F17AEE}"/>
              </a:ext>
            </a:extLst>
          </p:cNvPr>
          <p:cNvSpPr txBox="1"/>
          <p:nvPr/>
        </p:nvSpPr>
        <p:spPr>
          <a:xfrm>
            <a:off x="757517" y="5267093"/>
            <a:ext cx="2450308" cy="707886"/>
          </a:xfrm>
          <a:prstGeom prst="rect">
            <a:avLst/>
          </a:prstGeom>
          <a:noFill/>
        </p:spPr>
        <p:txBody>
          <a:bodyPr wrap="square" rtlCol="0">
            <a:spAutoFit/>
          </a:bodyPr>
          <a:lstStyle/>
          <a:p>
            <a:r>
              <a:rPr lang="x-none" sz="4000" b="1" dirty="0">
                <a:cs typeface="Times New Roman" panose="02020603050405020304" pitchFamily="18" charset="0"/>
              </a:rPr>
              <a:t>Bệ hạ</a:t>
            </a:r>
            <a:r>
              <a:rPr lang="en-US" sz="4000" b="1" dirty="0">
                <a:cs typeface="Times New Roman" panose="02020603050405020304" pitchFamily="18" charset="0"/>
              </a:rPr>
              <a:t> </a:t>
            </a:r>
            <a:r>
              <a:rPr lang="x-none" sz="4000" b="1" dirty="0">
                <a:cs typeface="Times New Roman" panose="02020603050405020304" pitchFamily="18" charset="0"/>
              </a:rPr>
              <a:t>:</a:t>
            </a:r>
          </a:p>
        </p:txBody>
      </p:sp>
      <p:sp>
        <p:nvSpPr>
          <p:cNvPr id="11" name="TextBox 10">
            <a:extLst>
              <a:ext uri="{FF2B5EF4-FFF2-40B4-BE49-F238E27FC236}">
                <a16:creationId xmlns:a16="http://schemas.microsoft.com/office/drawing/2014/main" id="{C5E3999E-7AB9-15CF-DFD2-2DF1C617AC6D}"/>
              </a:ext>
            </a:extLst>
          </p:cNvPr>
          <p:cNvSpPr txBox="1"/>
          <p:nvPr/>
        </p:nvSpPr>
        <p:spPr>
          <a:xfrm>
            <a:off x="2605272" y="5283760"/>
            <a:ext cx="6184286" cy="707886"/>
          </a:xfrm>
          <a:prstGeom prst="rect">
            <a:avLst/>
          </a:prstGeom>
          <a:noFill/>
        </p:spPr>
        <p:txBody>
          <a:bodyPr wrap="square" rtlCol="0">
            <a:spAutoFit/>
          </a:bodyPr>
          <a:lstStyle/>
          <a:p>
            <a:r>
              <a:rPr lang="x-none" sz="4000" dirty="0">
                <a:cs typeface="Times New Roman" panose="02020603050405020304" pitchFamily="18" charset="0"/>
              </a:rPr>
              <a:t>từ gọi vua với ý tôn kính.</a:t>
            </a:r>
          </a:p>
        </p:txBody>
      </p:sp>
      <p:sp>
        <p:nvSpPr>
          <p:cNvPr id="28" name="TextBox 27">
            <a:extLst>
              <a:ext uri="{FF2B5EF4-FFF2-40B4-BE49-F238E27FC236}">
                <a16:creationId xmlns:a16="http://schemas.microsoft.com/office/drawing/2014/main" id="{E668AEEA-12DA-962F-F4C8-4AF9A283B1EB}"/>
              </a:ext>
            </a:extLst>
          </p:cNvPr>
          <p:cNvSpPr txBox="1"/>
          <p:nvPr/>
        </p:nvSpPr>
        <p:spPr>
          <a:xfrm>
            <a:off x="738962" y="1009842"/>
            <a:ext cx="10714075" cy="3539430"/>
          </a:xfrm>
          <a:prstGeom prst="rect">
            <a:avLst/>
          </a:prstGeom>
          <a:noFill/>
        </p:spPr>
        <p:txBody>
          <a:bodyPr wrap="square">
            <a:spAutoFit/>
          </a:bodyPr>
          <a:lstStyle/>
          <a:p>
            <a:pPr algn="just"/>
            <a:r>
              <a:rPr lang="en-US" sz="3200" dirty="0"/>
              <a:t>     </a:t>
            </a:r>
            <a:r>
              <a:rPr lang="vi-VN" sz="3200" dirty="0"/>
              <a:t>Có</a:t>
            </a:r>
            <a:r>
              <a:rPr lang="en-US" sz="3200" dirty="0"/>
              <a:t> </a:t>
            </a:r>
            <a:r>
              <a:rPr lang="vi-VN" sz="3200" dirty="0"/>
              <a:t>chú bé mồ côi tên là Chôm nhận thóc về, dốc công chăm sóc mà thóc vẫn chẳng nảy mầm.</a:t>
            </a:r>
          </a:p>
          <a:p>
            <a:pPr algn="just"/>
            <a:r>
              <a:rPr lang="vi-VN" sz="3200" dirty="0"/>
              <a:t>   Đến vụ thu hoạch, mọi người nô nức chở thóc về kinh thành nộp cho nhà vua. Chôm lo lắng đến trước vua</a:t>
            </a:r>
            <a:r>
              <a:rPr lang="en-US" sz="3200" dirty="0"/>
              <a:t>,</a:t>
            </a:r>
            <a:r>
              <a:rPr lang="vi-VN" sz="3200" dirty="0"/>
              <a:t> </a:t>
            </a:r>
            <a:endParaRPr lang="en-US" sz="3200" dirty="0"/>
          </a:p>
          <a:p>
            <a:pPr algn="just"/>
            <a:r>
              <a:rPr lang="vi-VN" sz="3200" dirty="0"/>
              <a:t>q</a:t>
            </a:r>
            <a:r>
              <a:rPr lang="en-US" sz="3200" dirty="0" err="1"/>
              <a:t>uỳ</a:t>
            </a:r>
            <a:r>
              <a:rPr lang="vi-VN" sz="3200" dirty="0"/>
              <a:t> tâu:</a:t>
            </a:r>
          </a:p>
          <a:p>
            <a:pPr algn="just"/>
            <a:r>
              <a:rPr lang="vi-VN" sz="3200" dirty="0"/>
              <a:t>     – Tâu </a:t>
            </a:r>
            <a:r>
              <a:rPr lang="en-US" sz="3200" dirty="0"/>
              <a:t>B</a:t>
            </a:r>
            <a:r>
              <a:rPr lang="vi-VN" sz="3200" dirty="0"/>
              <a:t>ệ hạ! Con không làm sao cho thóc nảy mầm được.</a:t>
            </a:r>
          </a:p>
        </p:txBody>
      </p:sp>
    </p:spTree>
    <p:extLst>
      <p:ext uri="{BB962C8B-B14F-4D97-AF65-F5344CB8AC3E}">
        <p14:creationId xmlns:p14="http://schemas.microsoft.com/office/powerpoint/2010/main" val="403799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par>
                          <p:cTn id="23" fill="hold">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0" grpId="0"/>
      <p:bldP spid="11" grpId="0"/>
      <p:bldP spid="2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1605</Words>
  <Application>Microsoft Office PowerPoint</Application>
  <PresentationFormat>Widescreen</PresentationFormat>
  <Paragraphs>163</Paragraphs>
  <Slides>23</Slides>
  <Notes>18</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23</vt:i4>
      </vt:variant>
    </vt:vector>
  </HeadingPairs>
  <TitlesOfParts>
    <vt:vector size="37" baseType="lpstr">
      <vt:lpstr>Calibri</vt:lpstr>
      <vt:lpstr>SVN-Dancing Script</vt:lpstr>
      <vt:lpstr>Wingdings</vt:lpstr>
      <vt:lpstr>Arial</vt:lpstr>
      <vt:lpstr>SVN-Helvetica Neue Heavy</vt:lpstr>
      <vt:lpstr>DengXian</vt:lpstr>
      <vt:lpstr>Arial Black</vt:lpstr>
      <vt:lpstr>Calibri Light</vt:lpstr>
      <vt:lpstr>SVN-Newton</vt:lpstr>
      <vt:lpstr>#9Slide07 HoneyCream</vt:lpstr>
      <vt:lpstr>Times New Roman</vt:lpstr>
      <vt:lpstr>Office Theme</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Lan Anh Dương</cp:lastModifiedBy>
  <cp:revision>24</cp:revision>
  <dcterms:created xsi:type="dcterms:W3CDTF">2022-06-01T01:02:07Z</dcterms:created>
  <dcterms:modified xsi:type="dcterms:W3CDTF">2023-07-20T06:56:21Z</dcterms:modified>
</cp:coreProperties>
</file>