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2"/>
  </p:notesMasterIdLst>
  <p:sldIdLst>
    <p:sldId id="332" r:id="rId3"/>
    <p:sldId id="333" r:id="rId4"/>
    <p:sldId id="334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345" r:id="rId13"/>
    <p:sldId id="338" r:id="rId14"/>
    <p:sldId id="339" r:id="rId15"/>
    <p:sldId id="340" r:id="rId16"/>
    <p:sldId id="341" r:id="rId17"/>
    <p:sldId id="342" r:id="rId18"/>
    <p:sldId id="343" r:id="rId19"/>
    <p:sldId id="337" r:id="rId20"/>
    <p:sldId id="335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ambria Math" panose="02040503050406030204" pitchFamily="18" charset="0"/>
      <p:regular r:id="rId29"/>
    </p:embeddedFont>
    <p:embeddedFont>
      <p:font typeface="Open Sans" panose="020B0606030504020204" pitchFamily="34" charset="0"/>
      <p:regular r:id="rId30"/>
      <p:bold r:id="rId31"/>
      <p:italic r:id="rId32"/>
    </p:embeddedFont>
    <p:embeddedFont>
      <p:font typeface="SVN-Newton" panose="02040603050506020204" pitchFamily="18" charset="0"/>
      <p:regular r:id="rId33"/>
    </p:embeddedFont>
    <p:embeddedFont>
      <p:font typeface="UTM Avo" panose="02040603050506020204" pitchFamily="18" charset="0"/>
      <p:regular r:id="rId34"/>
      <p:bold r:id="rId35"/>
      <p:italic r:id="rId36"/>
      <p:boldItalic r:id="rId37"/>
    </p:embeddedFont>
    <p:embeddedFont>
      <p:font typeface="UTM Futura Extra" panose="02040603050506020204" pitchFamily="18" charset="0"/>
      <p:bold r:id="rId38"/>
    </p:embeddedFont>
    <p:embeddedFont>
      <p:font typeface="UTM Habano" panose="02040603050506020204" pitchFamily="18" charset="0"/>
      <p:regular r:id="rId39"/>
    </p:embeddedFont>
    <p:embeddedFont>
      <p:font typeface="UTM Wedding K&amp;T" panose="02040603050506020204" pitchFamily="18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A29B"/>
    <a:srgbClr val="B57D52"/>
    <a:srgbClr val="E86E48"/>
    <a:srgbClr val="EED752"/>
    <a:srgbClr val="8CB796"/>
    <a:srgbClr val="8DE2D4"/>
    <a:srgbClr val="E09481"/>
    <a:srgbClr val="6FDDCF"/>
    <a:srgbClr val="335746"/>
    <a:srgbClr val="E67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D0A04-C518-4DE7-A662-1A29D3029BB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6E006-CE22-47DA-9D5C-FFCD25CAD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49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C9BD4-F80A-B874-9315-235658155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FA8C67-DDD8-F695-8EFE-54933F8A3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61CC2-730E-4803-6C90-96605D13D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355A4-5B09-34AD-739F-08EDB7CA7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6A07F-1451-1CCD-9CC0-9F5AC67D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91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03271-31AC-63D4-3AA1-4932D6BBE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78DA85-F3EE-7C44-8A71-ABCB585B8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6D580-4327-CAB3-4F85-FB29C22B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32378-0B0A-8D4A-4DE7-6DAA97E0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DB086-1F31-9A65-338A-6DBB13BDD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88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F628C3-E33C-B120-FB79-7148300586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128691-22C5-E2E7-44E2-AE5C87CE6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69B4F-B1FD-5617-2529-804355E7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1ED1C-D981-013F-7427-24B42EE8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92C4C-0E78-533C-381B-4A36396CC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B3B9D4D8-0975-6EE1-1145-72C9317A5B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6"/>
          <a:stretch/>
        </p:blipFill>
        <p:spPr>
          <a:xfrm>
            <a:off x="0" y="0"/>
            <a:ext cx="12192000" cy="6883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0650BB-58C3-A3FA-54C2-3ACEF2A8A188}"/>
              </a:ext>
            </a:extLst>
          </p:cNvPr>
          <p:cNvSpPr txBox="1"/>
          <p:nvPr userDrawn="1"/>
        </p:nvSpPr>
        <p:spPr>
          <a:xfrm>
            <a:off x="-22384" y="-48141"/>
            <a:ext cx="1452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ED75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ED75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63367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71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6"/>
          <a:stretch/>
        </p:blipFill>
        <p:spPr>
          <a:xfrm>
            <a:off x="0" y="-25400"/>
            <a:ext cx="12192000" cy="68834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6ABBF14-C7CA-4460-9F63-012683225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9" y="1912628"/>
            <a:ext cx="3721865" cy="494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9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90A94-5724-CEAF-5F31-15E70CFCB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632476-2063-978E-5E0B-A43C948EC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5AAD3-17E7-606B-14C7-1DC2FE28C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7FABC-799C-3E72-3101-CF2C96D5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CB0961A6-B0F5-AEFB-5FA6-30BA4F229D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6"/>
          <a:stretch/>
        </p:blipFill>
        <p:spPr>
          <a:xfrm>
            <a:off x="0" y="0"/>
            <a:ext cx="12192000" cy="68834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BFB9586-E91F-D909-5AC1-7C3ED30ABF6A}"/>
              </a:ext>
            </a:extLst>
          </p:cNvPr>
          <p:cNvSpPr/>
          <p:nvPr userDrawn="1"/>
        </p:nvSpPr>
        <p:spPr>
          <a:xfrm>
            <a:off x="189722" y="236112"/>
            <a:ext cx="11812555" cy="6411175"/>
          </a:xfrm>
          <a:prstGeom prst="roundRect">
            <a:avLst/>
          </a:prstGeom>
          <a:solidFill>
            <a:schemeClr val="bg1">
              <a:alpha val="81000"/>
            </a:schemeClr>
          </a:solidFill>
          <a:ln w="57150">
            <a:solidFill>
              <a:srgbClr val="8AC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A74E8-0CCB-42EC-4E14-769E28A5CE06}"/>
              </a:ext>
            </a:extLst>
          </p:cNvPr>
          <p:cNvSpPr txBox="1"/>
          <p:nvPr userDrawn="1"/>
        </p:nvSpPr>
        <p:spPr>
          <a:xfrm>
            <a:off x="-22384" y="-48141"/>
            <a:ext cx="1452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ED75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ED75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027251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AE4DD-206D-4EFA-0E61-FDF9D17E2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6D4EF2-BBFC-CD69-CD9E-C7FE2A67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053358-64C4-FB2F-F269-D9547412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04351-0D1B-3080-220C-D6213A2A4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51480D19-BBE7-CC59-12E4-EF07C466CD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6"/>
          <a:stretch/>
        </p:blipFill>
        <p:spPr>
          <a:xfrm>
            <a:off x="0" y="-25400"/>
            <a:ext cx="12192000" cy="6883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91E561-85C0-941F-6AE7-3852887904E9}"/>
              </a:ext>
            </a:extLst>
          </p:cNvPr>
          <p:cNvSpPr txBox="1"/>
          <p:nvPr userDrawn="1"/>
        </p:nvSpPr>
        <p:spPr>
          <a:xfrm>
            <a:off x="-22384" y="-48141"/>
            <a:ext cx="1452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ED75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ED75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989968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5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8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3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7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24B84-92AA-A304-1567-E21A2FB4F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DA505-4F1B-3193-F32F-99D429AA0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FFD2F-0F3E-DD2D-3091-EFDE2A409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07081-476F-D6C9-1E69-1F49BCB33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0C468-D357-B5E4-7E18-6315FFF95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0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80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F8A02-7734-ABE0-6962-3FA8B62F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F43C1-A976-6A0B-F5A9-74D19ED21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C9174-D18C-CAC1-8438-755548EC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FD479-4E79-4957-04E2-C04AE2650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8F126-010E-62DD-BB0B-AEC6C322F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62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EA052-326E-0C9F-86F6-21D284E85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F00CB-5232-1006-BF7E-D20C4ECCD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B2F28-195A-AC31-D070-AECFDEC7C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00125-3F19-C9CB-9285-3B72DA225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058CC-0931-30B9-B456-DA2001B3C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C0415-E4B0-5130-1081-157A4DE2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1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FF253-A909-49E8-EEE3-29F153308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DF141-0255-6AFD-CC83-4862AEDFD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CA8F48-252A-2E9C-ACCB-CB6E19255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E45C47-74F2-2324-E636-BAA4137D9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E69D18-7F9A-A18E-4F2D-BE7215A5C5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733651-53A2-652F-1C0D-441C36426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0DAE64-87A2-5800-5097-8C5E2118B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D441A8-1E3D-E843-1252-C19626EC3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2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D23A-DA50-2202-3545-DBFC9CE38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DB0959-4627-D8FF-F8B6-D75953D3E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30C74B-5524-B826-62FF-7EE7FC593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425F14-C10D-7190-6F38-7E1E7FE78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33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609212-C217-816B-0732-0FFF85F9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E22300-883E-28BA-EB2E-D30C04FCB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3C5DD-6AED-7D53-C26B-1E106F83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1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13B44-CF1D-7489-C7F0-607F701F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A3BE5-2AF5-A4E9-AE5F-3924530E4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489D5-141D-ACA8-CC53-5134955D0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7B055-5A4E-4154-10CA-B6AFA918B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083A48-1C95-EC42-090D-AE936242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37A47-5389-5766-7D74-9FD9E0F47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0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7EE20-34FA-9598-A8DF-276AD7E63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026E73-C941-8966-79E6-259449DFD0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0CA39-EF7F-2630-C2F8-0885DD8B9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B6947-5F27-2468-E20C-4530F3A9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7380E-ABF0-9375-3472-FE2788590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65D13-50A1-909D-F8E2-9751A468D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9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18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11" Type="http://schemas.openxmlformats.org/officeDocument/2006/relationships/hyperlink" Target="https://www.facebook.com/groups/629898828017053" TargetMode="Externa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9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4126D8-E125-2102-1A18-296AF6EDE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C40B5-93F6-FCF1-F62C-3E086EADA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2D629-5C1A-BEAF-DE75-CB3536B7C6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21763-2A59-49A8-B528-3A1F73D869C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4C1B8-8798-1963-BB01-4679F7DC41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B96E1-28A6-DE3A-DCE6-DF29FDB3A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92880-EF03-401A-A979-BC85144D094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973632-050B-EB73-C0F8-8D9D18CD02EF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EA4FE6C5-25C5-8657-7D16-55F5D69423AD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8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CB9823-703D-ECE4-36B1-85653A1FF352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7954DD-E47A-8292-5B0B-7FA90E40686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0FD81A-D423-84AC-17DA-255B45596F18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C00E4-F1E5-B7FE-4EBA-4D0AB11E672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491460-7045-518C-E537-4411BC8F7F5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3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725A84-4E0B-4116-9DC9-EE85314AE53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93D837-D914-4605-B91F-DEFDF1CF97E9}"/>
              </a:ext>
            </a:extLst>
          </p:cNvPr>
          <p:cNvSpPr txBox="1"/>
          <p:nvPr userDrawn="1"/>
        </p:nvSpPr>
        <p:spPr>
          <a:xfrm>
            <a:off x="10923192" y="0"/>
            <a:ext cx="1546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349B9B"/>
                </a:solidFill>
                <a:latin typeface="UTM Avo" panose="02040603050506020204" pitchFamily="18" charset="0"/>
              </a:rPr>
              <a:t>Măng</a:t>
            </a:r>
            <a:r>
              <a:rPr lang="en-US" dirty="0">
                <a:solidFill>
                  <a:srgbClr val="349B9B"/>
                </a:solidFill>
                <a:latin typeface="UTM Avo" panose="02040603050506020204" pitchFamily="18" charset="0"/>
              </a:rPr>
              <a:t> non</a:t>
            </a:r>
            <a:endParaRPr lang="vi-VN" dirty="0">
              <a:solidFill>
                <a:srgbClr val="349B9B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C966E7-B143-49D8-91D3-3611A9A3C21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DEE22BF-AC3F-4CAB-81CD-167B9FEAE45B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1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B90548-F924-4A12-919A-05811FA70B38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876FDA0-9E46-4B34-A840-0970CE7B93C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EC3DD9-A3B3-433E-A372-A8D6CA57ED1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31C132-C521-4B2F-89C6-9550B905003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085B99-9167-4F99-8440-A0C1868B931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9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9.png"/><Relationship Id="rId3" Type="http://schemas.microsoft.com/office/2007/relationships/media" Target="../media/media3.mp4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9.emf"/><Relationship Id="rId10" Type="http://schemas.openxmlformats.org/officeDocument/2006/relationships/image" Target="../media/image15.png"/><Relationship Id="rId4" Type="http://schemas.openxmlformats.org/officeDocument/2006/relationships/video" Target="../media/media3.mp4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9.png"/><Relationship Id="rId3" Type="http://schemas.microsoft.com/office/2007/relationships/media" Target="../media/media3.mp4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9.emf"/><Relationship Id="rId10" Type="http://schemas.openxmlformats.org/officeDocument/2006/relationships/image" Target="../media/image15.png"/><Relationship Id="rId4" Type="http://schemas.openxmlformats.org/officeDocument/2006/relationships/video" Target="../media/media3.mp4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9.png"/><Relationship Id="rId3" Type="http://schemas.openxmlformats.org/officeDocument/2006/relationships/video" Target="NULL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1.png"/><Relationship Id="rId10" Type="http://schemas.openxmlformats.org/officeDocument/2006/relationships/image" Target="../media/image15.png"/><Relationship Id="rId4" Type="http://schemas.microsoft.com/office/2007/relationships/media" Target="../media/media4.mp4"/><Relationship Id="rId9" Type="http://schemas.openxmlformats.org/officeDocument/2006/relationships/image" Target="../media/image14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9.png"/><Relationship Id="rId3" Type="http://schemas.microsoft.com/office/2007/relationships/media" Target="../media/media5.mp4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3.png"/><Relationship Id="rId10" Type="http://schemas.openxmlformats.org/officeDocument/2006/relationships/image" Target="../media/image15.png"/><Relationship Id="rId4" Type="http://schemas.openxmlformats.org/officeDocument/2006/relationships/video" Target="../media/media5.mp4"/><Relationship Id="rId9" Type="http://schemas.openxmlformats.org/officeDocument/2006/relationships/image" Target="../media/image14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9.png"/><Relationship Id="rId3" Type="http://schemas.microsoft.com/office/2007/relationships/media" Target="../media/media5.mp4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3.png"/><Relationship Id="rId10" Type="http://schemas.openxmlformats.org/officeDocument/2006/relationships/image" Target="../media/image15.png"/><Relationship Id="rId4" Type="http://schemas.openxmlformats.org/officeDocument/2006/relationships/video" Target="../media/media5.mp4"/><Relationship Id="rId9" Type="http://schemas.openxmlformats.org/officeDocument/2006/relationships/image" Target="../media/image14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DFC393C-09CF-21D6-7378-A32C4A53390D}"/>
              </a:ext>
            </a:extLst>
          </p:cNvPr>
          <p:cNvGrpSpPr/>
          <p:nvPr/>
        </p:nvGrpSpPr>
        <p:grpSpPr>
          <a:xfrm>
            <a:off x="1113124" y="2699910"/>
            <a:ext cx="9414510" cy="1862048"/>
            <a:chOff x="2302561" y="1036586"/>
            <a:chExt cx="9414510" cy="1862048"/>
          </a:xfrm>
        </p:grpSpPr>
        <p:sp>
          <p:nvSpPr>
            <p:cNvPr id="5" name="文本框 43">
              <a:extLst>
                <a:ext uri="{FF2B5EF4-FFF2-40B4-BE49-F238E27FC236}">
                  <a16:creationId xmlns:a16="http://schemas.microsoft.com/office/drawing/2014/main" id="{12A0A789-82D2-A6D2-3524-681A49723F79}"/>
                </a:ext>
              </a:extLst>
            </p:cNvPr>
            <p:cNvSpPr txBox="1"/>
            <p:nvPr/>
          </p:nvSpPr>
          <p:spPr>
            <a:xfrm>
              <a:off x="2302561" y="1036586"/>
              <a:ext cx="9414510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1500" b="1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60000" endA="900" endPos="60000" dist="29997" dir="5400000" sy="-100000" algn="bl" rotWithShape="0"/>
                  </a:effectLst>
                  <a:latin typeface="UTM Futura Extra" panose="02040603050506020204" pitchFamily="18" charset="0"/>
                  <a:ea typeface="字魂144号-朗圆体" panose="00000500000000000000" charset="-122"/>
                </a:rPr>
                <a:t>LUYỆN TẬP</a:t>
              </a:r>
              <a:endParaRPr lang="zh-CN" altLang="en-US" sz="11500" b="1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60000" dist="29997" dir="5400000" sy="-100000" algn="bl" rotWithShape="0"/>
                </a:effectLst>
                <a:latin typeface="UTM Futura Extra" panose="02040603050506020204" pitchFamily="18" charset="0"/>
                <a:ea typeface="字魂144号-朗圆体" panose="00000500000000000000" charset="-122"/>
              </a:endParaRPr>
            </a:p>
          </p:txBody>
        </p:sp>
        <p:sp>
          <p:nvSpPr>
            <p:cNvPr id="8" name="文本框 44">
              <a:extLst>
                <a:ext uri="{FF2B5EF4-FFF2-40B4-BE49-F238E27FC236}">
                  <a16:creationId xmlns:a16="http://schemas.microsoft.com/office/drawing/2014/main" id="{70243F96-9290-0121-B98A-D826067705ED}"/>
                </a:ext>
              </a:extLst>
            </p:cNvPr>
            <p:cNvSpPr txBox="1"/>
            <p:nvPr/>
          </p:nvSpPr>
          <p:spPr>
            <a:xfrm>
              <a:off x="2402436" y="1036586"/>
              <a:ext cx="921475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1500" b="1" dirty="0">
                  <a:solidFill>
                    <a:srgbClr val="FDB549"/>
                  </a:solidFill>
                  <a:latin typeface="UTM Futura Extra" panose="02040603050506020204" pitchFamily="18" charset="0"/>
                  <a:ea typeface="字魂144号-朗圆体" panose="00000500000000000000" charset="-122"/>
                </a:rPr>
                <a:t>LUYỆN </a:t>
              </a:r>
              <a:r>
                <a:rPr lang="en-US" altLang="zh-CN" sz="11500" b="1" dirty="0">
                  <a:solidFill>
                    <a:srgbClr val="99C0A0"/>
                  </a:solidFill>
                  <a:latin typeface="UTM Futura Extra" panose="02040603050506020204" pitchFamily="18" charset="0"/>
                  <a:ea typeface="字魂144号-朗圆体" panose="00000500000000000000" charset="-122"/>
                </a:rPr>
                <a:t>TẬP</a:t>
              </a:r>
              <a:endParaRPr lang="zh-CN" altLang="en-US" sz="11500" b="1" dirty="0">
                <a:solidFill>
                  <a:srgbClr val="99C0A0"/>
                </a:solidFill>
                <a:latin typeface="UTM Futura Extra" panose="02040603050506020204" pitchFamily="18" charset="0"/>
                <a:ea typeface="字魂144号-朗圆体" panose="00000500000000000000" charset="-122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F8C673B-852F-125B-0524-BF32746F744A}"/>
              </a:ext>
            </a:extLst>
          </p:cNvPr>
          <p:cNvGrpSpPr/>
          <p:nvPr/>
        </p:nvGrpSpPr>
        <p:grpSpPr>
          <a:xfrm>
            <a:off x="4586267" y="1577941"/>
            <a:ext cx="3741511" cy="1480768"/>
            <a:chOff x="1442900" y="787073"/>
            <a:chExt cx="3741511" cy="184563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FA6DC2-882F-3CB2-4A16-756D7315282B}"/>
                </a:ext>
              </a:extLst>
            </p:cNvPr>
            <p:cNvSpPr txBox="1"/>
            <p:nvPr/>
          </p:nvSpPr>
          <p:spPr>
            <a:xfrm>
              <a:off x="1442900" y="787073"/>
              <a:ext cx="36915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5400000" algn="t" rotWithShape="0">
                      <a:srgbClr val="B055AD">
                        <a:alpha val="40000"/>
                      </a:srgbClr>
                    </a:outerShdw>
                  </a:effectLst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Toán</a:t>
              </a:r>
              <a:r>
                <a:rPr kumimoji="0" lang="en-US" sz="88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5400000" algn="t" rotWithShape="0">
                      <a:srgbClr val="B055AD">
                        <a:alpha val="40000"/>
                      </a:srgbClr>
                    </a:outerShdw>
                  </a:effectLst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 4</a:t>
              </a:r>
              <a:endParaRPr kumimoji="0" lang="vi-VN" sz="8800" b="1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srgbClr val="B055AD">
                      <a:alpha val="40000"/>
                    </a:srgbClr>
                  </a:outerShdw>
                </a:effectLst>
                <a:uLnTx/>
                <a:uFillTx/>
                <a:latin typeface="UVF Before the Rain" panose="02000000000000000000" pitchFamily="2" charset="0"/>
                <a:ea typeface="微软雅黑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3A77E7-2871-0744-12CB-948D8EB6FDB9}"/>
                </a:ext>
              </a:extLst>
            </p:cNvPr>
            <p:cNvSpPr txBox="1"/>
            <p:nvPr/>
          </p:nvSpPr>
          <p:spPr>
            <a:xfrm>
              <a:off x="1492838" y="829723"/>
              <a:ext cx="3691573" cy="180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06844"/>
                  </a:solidFill>
                  <a:effectLst/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Toán</a:t>
              </a: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E06844"/>
                  </a:solidFill>
                  <a:effectLst/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 4</a:t>
              </a:r>
              <a:endParaRPr kumimoji="0" 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E06844"/>
                </a:solidFill>
                <a:effectLst/>
                <a:uLnTx/>
                <a:uFillTx/>
                <a:latin typeface="UVF Before the Rain" panose="02000000000000000000" pitchFamily="2" charset="0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634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4390642" y="815554"/>
            <a:ext cx="6153928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5 tấn</a:t>
            </a:r>
            <a:r>
              <a:rPr kumimoji="0" lang="vi-VN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500 kg = .....</a:t>
            </a:r>
            <a:r>
              <a:rPr lang="vi-VN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endParaRPr kumimoji="0" lang="en-US" sz="138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5050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srgbClr val="222222"/>
                  </a:solidFill>
                  <a:latin typeface="Open Sans" panose="020B0606030504020204" pitchFamily="34" charset="0"/>
                </a:rPr>
                <a:t>5500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5005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D36AECE-9F8F-FB46-61EC-8F5AE577DAA4}"/>
              </a:ext>
            </a:extLst>
          </p:cNvPr>
          <p:cNvGrpSpPr/>
          <p:nvPr/>
        </p:nvGrpSpPr>
        <p:grpSpPr>
          <a:xfrm>
            <a:off x="3482699" y="1613118"/>
            <a:ext cx="5444991" cy="3631763"/>
            <a:chOff x="2302561" y="1036586"/>
            <a:chExt cx="9414510" cy="3631763"/>
          </a:xfrm>
        </p:grpSpPr>
        <p:sp>
          <p:nvSpPr>
            <p:cNvPr id="4" name="文本框 43">
              <a:extLst>
                <a:ext uri="{FF2B5EF4-FFF2-40B4-BE49-F238E27FC236}">
                  <a16:creationId xmlns:a16="http://schemas.microsoft.com/office/drawing/2014/main" id="{6850740F-74EB-B23F-AF73-93FA14E34287}"/>
                </a:ext>
              </a:extLst>
            </p:cNvPr>
            <p:cNvSpPr txBox="1"/>
            <p:nvPr/>
          </p:nvSpPr>
          <p:spPr>
            <a:xfrm>
              <a:off x="2302561" y="1036586"/>
              <a:ext cx="9414510" cy="36317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1500" b="1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60000" endA="900" endPos="60000" dist="29997" dir="5400000" sy="-100000" algn="bl" rotWithShape="0"/>
                  </a:effectLst>
                  <a:latin typeface="UTM Futura Extra" panose="02040603050506020204" pitchFamily="18" charset="0"/>
                  <a:ea typeface="字魂144号-朗圆体" panose="00000500000000000000" charset="-122"/>
                </a:rPr>
                <a:t>LUYỆN TẬP</a:t>
              </a:r>
              <a:endParaRPr lang="zh-CN" altLang="en-US" sz="11500" b="1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60000" dist="29997" dir="5400000" sy="-100000" algn="bl" rotWithShape="0"/>
                </a:effectLst>
                <a:latin typeface="UTM Futura Extra" panose="02040603050506020204" pitchFamily="18" charset="0"/>
                <a:ea typeface="字魂144号-朗圆体" panose="00000500000000000000" charset="-122"/>
              </a:endParaRPr>
            </a:p>
          </p:txBody>
        </p:sp>
        <p:sp>
          <p:nvSpPr>
            <p:cNvPr id="5" name="文本框 44">
              <a:extLst>
                <a:ext uri="{FF2B5EF4-FFF2-40B4-BE49-F238E27FC236}">
                  <a16:creationId xmlns:a16="http://schemas.microsoft.com/office/drawing/2014/main" id="{FEE50E84-8DF1-4098-0DAC-D89FE966646D}"/>
                </a:ext>
              </a:extLst>
            </p:cNvPr>
            <p:cNvSpPr txBox="1"/>
            <p:nvPr/>
          </p:nvSpPr>
          <p:spPr>
            <a:xfrm>
              <a:off x="2402435" y="1036586"/>
              <a:ext cx="9214759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1500" b="1" dirty="0">
                  <a:solidFill>
                    <a:srgbClr val="E67750"/>
                  </a:solidFill>
                  <a:latin typeface="UTM Futura Extra" panose="02040603050506020204" pitchFamily="18" charset="0"/>
                  <a:ea typeface="字魂144号-朗圆体" panose="00000500000000000000" charset="-122"/>
                </a:rPr>
                <a:t>LUYỆN </a:t>
              </a:r>
              <a:r>
                <a:rPr lang="en-US" altLang="zh-CN" sz="11500" b="1" dirty="0">
                  <a:solidFill>
                    <a:srgbClr val="50896E"/>
                  </a:solidFill>
                  <a:latin typeface="UTM Futura Extra" panose="02040603050506020204" pitchFamily="18" charset="0"/>
                  <a:ea typeface="字魂144号-朗圆体" panose="00000500000000000000" charset="-122"/>
                </a:rPr>
                <a:t>TẬP</a:t>
              </a:r>
              <a:endParaRPr lang="zh-CN" altLang="en-US" sz="11500" b="1" dirty="0">
                <a:solidFill>
                  <a:srgbClr val="50896E"/>
                </a:solidFill>
                <a:latin typeface="UTM Futura Extra" panose="02040603050506020204" pitchFamily="18" charset="0"/>
                <a:ea typeface="字魂144号-朗圆体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8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2F154E-B460-FCBA-38A7-3EE0A015D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970" y="1340150"/>
            <a:ext cx="10704059" cy="443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en-US" altLang="en-US" sz="3200" b="1" dirty="0" err="1">
                <a:cs typeface="Arial" panose="020B0604020202020204" pitchFamily="34" charset="0"/>
              </a:rPr>
              <a:t>Kể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tên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những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tháng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có</a:t>
            </a:r>
            <a:r>
              <a:rPr lang="en-US" altLang="en-US" sz="3200" b="1" dirty="0">
                <a:cs typeface="Arial" panose="020B0604020202020204" pitchFamily="34" charset="0"/>
              </a:rPr>
              <a:t>: 30 </a:t>
            </a:r>
            <a:r>
              <a:rPr lang="en-US" altLang="en-US" sz="3200" b="1" dirty="0" err="1">
                <a:cs typeface="Arial" panose="020B0604020202020204" pitchFamily="34" charset="0"/>
              </a:rPr>
              <a:t>ngày</a:t>
            </a:r>
            <a:r>
              <a:rPr lang="en-US" altLang="en-US" sz="3200" b="1" dirty="0">
                <a:cs typeface="Arial" panose="020B0604020202020204" pitchFamily="34" charset="0"/>
              </a:rPr>
              <a:t>, 31 </a:t>
            </a:r>
            <a:r>
              <a:rPr lang="en-US" altLang="en-US" sz="3200" b="1" dirty="0" err="1">
                <a:cs typeface="Arial" panose="020B0604020202020204" pitchFamily="34" charset="0"/>
              </a:rPr>
              <a:t>ngày</a:t>
            </a:r>
            <a:r>
              <a:rPr lang="en-US" altLang="en-US" sz="3200" b="1" dirty="0">
                <a:cs typeface="Arial" panose="020B0604020202020204" pitchFamily="34" charset="0"/>
              </a:rPr>
              <a:t>, 28 </a:t>
            </a:r>
            <a:r>
              <a:rPr lang="en-US" altLang="en-US" sz="3200" b="1" dirty="0" err="1">
                <a:cs typeface="Arial" panose="020B0604020202020204" pitchFamily="34" charset="0"/>
              </a:rPr>
              <a:t>ngày</a:t>
            </a:r>
            <a:endParaRPr lang="en-US" altLang="en-US" sz="3200" b="1" dirty="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3200" b="1" dirty="0">
                <a:cs typeface="Arial" panose="020B0604020202020204" pitchFamily="34" charset="0"/>
              </a:rPr>
              <a:t>(</a:t>
            </a:r>
            <a:r>
              <a:rPr lang="en-US" altLang="en-US" sz="3200" b="1" dirty="0" err="1">
                <a:cs typeface="Arial" panose="020B0604020202020204" pitchFamily="34" charset="0"/>
              </a:rPr>
              <a:t>hoặc</a:t>
            </a:r>
            <a:r>
              <a:rPr lang="en-US" altLang="en-US" sz="3200" b="1" dirty="0">
                <a:cs typeface="Arial" panose="020B0604020202020204" pitchFamily="34" charset="0"/>
              </a:rPr>
              <a:t> 29 </a:t>
            </a:r>
            <a:r>
              <a:rPr lang="en-US" altLang="en-US" sz="3200" b="1" dirty="0" err="1">
                <a:cs typeface="Arial" panose="020B0604020202020204" pitchFamily="34" charset="0"/>
              </a:rPr>
              <a:t>ngày</a:t>
            </a:r>
            <a:r>
              <a:rPr lang="en-US" altLang="en-US" sz="3200" b="1" dirty="0"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b="1" dirty="0">
                <a:cs typeface="Arial" panose="020B0604020202020204" pitchFamily="34" charset="0"/>
              </a:rPr>
              <a:t>b) </a:t>
            </a:r>
            <a:r>
              <a:rPr lang="en-US" altLang="en-US" sz="3200" b="1" i="1" dirty="0">
                <a:cs typeface="Arial" panose="020B0604020202020204" pitchFamily="34" charset="0"/>
              </a:rPr>
              <a:t>Cho </a:t>
            </a:r>
            <a:r>
              <a:rPr lang="en-US" altLang="en-US" sz="3200" b="1" i="1" dirty="0" err="1">
                <a:cs typeface="Arial" panose="020B0604020202020204" pitchFamily="34" charset="0"/>
              </a:rPr>
              <a:t>biết</a:t>
            </a:r>
            <a:r>
              <a:rPr lang="en-US" altLang="en-US" sz="3200" b="1" dirty="0">
                <a:cs typeface="Arial" panose="020B0604020202020204" pitchFamily="34" charset="0"/>
              </a:rPr>
              <a:t>: </a:t>
            </a:r>
            <a:r>
              <a:rPr lang="en-US" altLang="en-US" sz="3200" b="1" dirty="0" err="1">
                <a:cs typeface="Arial" panose="020B0604020202020204" pitchFamily="34" charset="0"/>
              </a:rPr>
              <a:t>Năm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nhuận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là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năm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mà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tháng</a:t>
            </a:r>
            <a:r>
              <a:rPr lang="en-US" altLang="en-US" sz="3200" b="1" dirty="0">
                <a:cs typeface="Arial" panose="020B0604020202020204" pitchFamily="34" charset="0"/>
              </a:rPr>
              <a:t> 2 </a:t>
            </a:r>
            <a:r>
              <a:rPr lang="en-US" altLang="en-US" sz="3200" b="1" dirty="0" err="1">
                <a:cs typeface="Arial" panose="020B0604020202020204" pitchFamily="34" charset="0"/>
              </a:rPr>
              <a:t>có</a:t>
            </a:r>
            <a:r>
              <a:rPr lang="en-US" altLang="en-US" sz="3200" b="1" dirty="0">
                <a:cs typeface="Arial" panose="020B0604020202020204" pitchFamily="34" charset="0"/>
              </a:rPr>
              <a:t> 29 </a:t>
            </a:r>
            <a:r>
              <a:rPr lang="en-US" altLang="en-US" sz="3200" b="1" dirty="0" err="1">
                <a:cs typeface="Arial" panose="020B0604020202020204" pitchFamily="34" charset="0"/>
              </a:rPr>
              <a:t>ngày</a:t>
            </a:r>
            <a:r>
              <a:rPr lang="en-US" altLang="en-US" sz="3200" b="1" dirty="0"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b="1" dirty="0" err="1">
                <a:cs typeface="Arial" panose="020B0604020202020204" pitchFamily="34" charset="0"/>
              </a:rPr>
              <a:t>Các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năm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không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nhuận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thì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tháng</a:t>
            </a:r>
            <a:r>
              <a:rPr lang="en-US" altLang="en-US" sz="3200" b="1" dirty="0">
                <a:cs typeface="Arial" panose="020B0604020202020204" pitchFamily="34" charset="0"/>
              </a:rPr>
              <a:t> 2 </a:t>
            </a:r>
            <a:r>
              <a:rPr lang="en-US" altLang="en-US" sz="3200" b="1" dirty="0" err="1">
                <a:cs typeface="Arial" panose="020B0604020202020204" pitchFamily="34" charset="0"/>
              </a:rPr>
              <a:t>có</a:t>
            </a:r>
            <a:r>
              <a:rPr lang="en-US" altLang="en-US" sz="3200" b="1" dirty="0">
                <a:cs typeface="Arial" panose="020B0604020202020204" pitchFamily="34" charset="0"/>
              </a:rPr>
              <a:t> 28 </a:t>
            </a:r>
            <a:r>
              <a:rPr lang="en-US" altLang="en-US" sz="3200" b="1" dirty="0" err="1">
                <a:cs typeface="Arial" panose="020B0604020202020204" pitchFamily="34" charset="0"/>
              </a:rPr>
              <a:t>ngày</a:t>
            </a:r>
            <a:r>
              <a:rPr lang="en-US" altLang="en-US" sz="3200" b="1" dirty="0"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b="1" i="1" dirty="0" err="1">
                <a:cs typeface="Arial" panose="020B0604020202020204" pitchFamily="34" charset="0"/>
              </a:rPr>
              <a:t>Hỏi</a:t>
            </a:r>
            <a:r>
              <a:rPr lang="en-US" altLang="en-US" sz="3200" b="1" i="1" dirty="0">
                <a:cs typeface="Arial" panose="020B0604020202020204" pitchFamily="34" charset="0"/>
              </a:rPr>
              <a:t>: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nhuận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có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bao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nhiêu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ngày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      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không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nhuận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có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bao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nhiêu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335746"/>
                </a:solidFill>
                <a:cs typeface="Arial" panose="020B0604020202020204" pitchFamily="34" charset="0"/>
              </a:rPr>
              <a:t>ngày</a:t>
            </a:r>
            <a:r>
              <a:rPr lang="en-US" altLang="en-US" sz="3200" b="1" i="1" dirty="0">
                <a:solidFill>
                  <a:srgbClr val="335746"/>
                </a:solidFill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BE27DE-7951-068C-F73A-EE24EF56B959}"/>
              </a:ext>
            </a:extLst>
          </p:cNvPr>
          <p:cNvGrpSpPr/>
          <p:nvPr/>
        </p:nvGrpSpPr>
        <p:grpSpPr>
          <a:xfrm>
            <a:off x="4736100" y="288561"/>
            <a:ext cx="2568995" cy="1592432"/>
            <a:chOff x="2995790" y="147878"/>
            <a:chExt cx="2568995" cy="1592432"/>
          </a:xfrm>
        </p:grpSpPr>
        <p:pic>
          <p:nvPicPr>
            <p:cNvPr id="6" name="图片 1">
              <a:extLst>
                <a:ext uri="{FF2B5EF4-FFF2-40B4-BE49-F238E27FC236}">
                  <a16:creationId xmlns:a16="http://schemas.microsoft.com/office/drawing/2014/main" id="{48D2A70F-3DD1-F414-B85F-B26C8E4D0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3628" b="23628"/>
            <a:stretch/>
          </p:blipFill>
          <p:spPr>
            <a:xfrm>
              <a:off x="2995790" y="147878"/>
              <a:ext cx="2568995" cy="1592432"/>
            </a:xfrm>
            <a:prstGeom prst="rect">
              <a:avLst/>
            </a:prstGeom>
          </p:spPr>
        </p:pic>
        <p:sp>
          <p:nvSpPr>
            <p:cNvPr id="7" name="文本框 16">
              <a:extLst>
                <a:ext uri="{FF2B5EF4-FFF2-40B4-BE49-F238E27FC236}">
                  <a16:creationId xmlns:a16="http://schemas.microsoft.com/office/drawing/2014/main" id="{CB73F2F5-BDBD-4BB9-6489-F5066ED317B7}"/>
                </a:ext>
              </a:extLst>
            </p:cNvPr>
            <p:cNvSpPr txBox="1"/>
            <p:nvPr/>
          </p:nvSpPr>
          <p:spPr>
            <a:xfrm>
              <a:off x="3613689" y="444494"/>
              <a:ext cx="1097221" cy="7549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4800" b="1" dirty="0" err="1">
                  <a:solidFill>
                    <a:srgbClr val="EF2F38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Bài</a:t>
              </a:r>
              <a:r>
                <a:rPr kumimoji="1" lang="en-US" altLang="zh-CN" sz="4800" b="1" dirty="0">
                  <a:solidFill>
                    <a:srgbClr val="000000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 </a:t>
              </a:r>
              <a:r>
                <a:rPr kumimoji="1" lang="en-US" altLang="zh-CN" sz="4800" b="1" dirty="0">
                  <a:solidFill>
                    <a:srgbClr val="3FA29B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1</a:t>
              </a:r>
              <a:r>
                <a:rPr kumimoji="1" lang="en-US" altLang="zh-CN" sz="4800" b="1" dirty="0">
                  <a:solidFill>
                    <a:srgbClr val="EEAA19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:</a:t>
              </a:r>
              <a:endParaRPr kumimoji="1" lang="zh-CN" altLang="en-US" sz="4800" b="1" dirty="0">
                <a:solidFill>
                  <a:srgbClr val="EEAA19"/>
                </a:solidFill>
                <a:latin typeface="UTM Habano" panose="02040603050506020204" pitchFamily="18" charset="0"/>
                <a:ea typeface="字魂106号-萌趣露珠体" panose="00000500000000000000" pitchFamily="2" charset="-122"/>
                <a:cs typeface="FZKaTong-M19S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图片 18">
            <a:extLst>
              <a:ext uri="{FF2B5EF4-FFF2-40B4-BE49-F238E27FC236}">
                <a16:creationId xmlns:a16="http://schemas.microsoft.com/office/drawing/2014/main" id="{1AAA3201-BE23-AC43-D22B-B7BA8ECDD3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92"/>
          <a:stretch/>
        </p:blipFill>
        <p:spPr>
          <a:xfrm>
            <a:off x="10251665" y="4263548"/>
            <a:ext cx="1592720" cy="229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5">
            <a:extLst>
              <a:ext uri="{FF2B5EF4-FFF2-40B4-BE49-F238E27FC236}">
                <a16:creationId xmlns:a16="http://schemas.microsoft.com/office/drawing/2014/main" id="{413D6112-569C-822A-A6BB-A3D8DE59E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077" y="1488305"/>
            <a:ext cx="6857085" cy="220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1218565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31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marL="0" marR="0" lvl="0" indent="0" defTabSz="1218565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defTabSz="1218565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9EBE8F78-AB6C-557A-AC16-129BC5ADD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077" y="3700254"/>
            <a:ext cx="1050703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8565">
              <a:lnSpc>
                <a:spcPct val="150000"/>
              </a:lnSpc>
            </a:pPr>
            <a:r>
              <a:rPr lang="en-US" altLang="en-US" sz="2800" b="1" i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Cho </a:t>
            </a:r>
            <a:r>
              <a:rPr lang="en-US" altLang="en-US" sz="2800" b="1" i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biết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: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nhuận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là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mà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tháng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2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highlight>
                  <a:srgbClr val="90D3D1"/>
                </a:highlight>
                <a:cs typeface="Arial" panose="020B0604020202020204" pitchFamily="34" charset="0"/>
              </a:rPr>
              <a:t>29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highlight>
                  <a:srgbClr val="90D3D1"/>
                </a:highlight>
                <a:cs typeface="Arial" panose="020B0604020202020204" pitchFamily="34" charset="0"/>
              </a:rPr>
              <a:t>ngày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.</a:t>
            </a:r>
          </a:p>
          <a:p>
            <a:pPr defTabSz="1218565">
              <a:lnSpc>
                <a:spcPct val="150000"/>
              </a:lnSpc>
            </a:pP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không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nhuận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thì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tháng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2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highlight>
                  <a:srgbClr val="90D3D1"/>
                </a:highlight>
                <a:cs typeface="Arial" panose="020B0604020202020204" pitchFamily="34" charset="0"/>
              </a:rPr>
              <a:t>28 </a:t>
            </a:r>
            <a:r>
              <a:rPr lang="en-US" altLang="en-US" sz="2800" b="1" dirty="0" err="1">
                <a:solidFill>
                  <a:srgbClr val="63A537">
                    <a:lumMod val="50000"/>
                  </a:srgbClr>
                </a:solidFill>
                <a:highlight>
                  <a:srgbClr val="90D3D1"/>
                </a:highlight>
                <a:cs typeface="Arial" panose="020B0604020202020204" pitchFamily="34" charset="0"/>
              </a:rPr>
              <a:t>ngày</a:t>
            </a:r>
            <a:r>
              <a:rPr lang="en-US" altLang="en-US" sz="2800" b="1" dirty="0">
                <a:solidFill>
                  <a:srgbClr val="63A537">
                    <a:lumMod val="50000"/>
                  </a:srgbClr>
                </a:solidFill>
                <a:cs typeface="Arial" panose="020B0604020202020204" pitchFamily="34" charset="0"/>
              </a:rPr>
              <a:t>.</a:t>
            </a:r>
          </a:p>
          <a:p>
            <a:pPr defTabSz="1218565">
              <a:lnSpc>
                <a:spcPct val="150000"/>
              </a:lnSpc>
            </a:pP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nhuận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    …    </a:t>
            </a: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ngày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defTabSz="1218565">
              <a:lnSpc>
                <a:spcPct val="150000"/>
              </a:lnSpc>
            </a:pP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không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nhuận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   …   </a:t>
            </a:r>
            <a:r>
              <a:rPr lang="en-US" altLang="en-US" sz="2800" dirty="0" err="1">
                <a:solidFill>
                  <a:prstClr val="black"/>
                </a:solidFill>
                <a:cs typeface="Arial" panose="020B0604020202020204" pitchFamily="34" charset="0"/>
              </a:rPr>
              <a:t>ngày</a:t>
            </a:r>
            <a:r>
              <a:rPr lang="en-US" alt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6F22CC-CA92-8AC4-EAF7-D1047C061854}"/>
              </a:ext>
            </a:extLst>
          </p:cNvPr>
          <p:cNvSpPr txBox="1"/>
          <p:nvPr/>
        </p:nvSpPr>
        <p:spPr>
          <a:xfrm>
            <a:off x="5493971" y="1629699"/>
            <a:ext cx="36672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565"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1, 3, 5, 7, 8, 10, 12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435D23-AEA2-FACE-35DB-F320B2266D6F}"/>
              </a:ext>
            </a:extLst>
          </p:cNvPr>
          <p:cNvSpPr txBox="1"/>
          <p:nvPr/>
        </p:nvSpPr>
        <p:spPr>
          <a:xfrm>
            <a:off x="8144663" y="3057641"/>
            <a:ext cx="381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218565"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D69CA6-49AF-7E70-6963-EDC8A3987AE1}"/>
              </a:ext>
            </a:extLst>
          </p:cNvPr>
          <p:cNvSpPr txBox="1"/>
          <p:nvPr/>
        </p:nvSpPr>
        <p:spPr>
          <a:xfrm>
            <a:off x="4662982" y="5084158"/>
            <a:ext cx="9223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218565"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562166-1885-EF4A-AEAA-D2158D832066}"/>
              </a:ext>
            </a:extLst>
          </p:cNvPr>
          <p:cNvSpPr txBox="1"/>
          <p:nvPr/>
        </p:nvSpPr>
        <p:spPr>
          <a:xfrm>
            <a:off x="5615463" y="5756154"/>
            <a:ext cx="9223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218565"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B7658D-D318-5780-4B67-4895C90E2BA1}"/>
              </a:ext>
            </a:extLst>
          </p:cNvPr>
          <p:cNvSpPr txBox="1"/>
          <p:nvPr/>
        </p:nvSpPr>
        <p:spPr>
          <a:xfrm>
            <a:off x="5585319" y="2343670"/>
            <a:ext cx="3294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565"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4, 6, 9, 11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697BF63-2D27-5FCD-DB23-7657565CD4F5}"/>
              </a:ext>
            </a:extLst>
          </p:cNvPr>
          <p:cNvGrpSpPr/>
          <p:nvPr/>
        </p:nvGrpSpPr>
        <p:grpSpPr>
          <a:xfrm>
            <a:off x="4572191" y="155900"/>
            <a:ext cx="2568995" cy="1592432"/>
            <a:chOff x="2995790" y="147878"/>
            <a:chExt cx="2568995" cy="1592432"/>
          </a:xfrm>
        </p:grpSpPr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346517D2-5B08-EBCB-732D-C3DFB2D16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3628" b="23628"/>
            <a:stretch/>
          </p:blipFill>
          <p:spPr>
            <a:xfrm>
              <a:off x="2995790" y="147878"/>
              <a:ext cx="2568995" cy="1592432"/>
            </a:xfrm>
            <a:prstGeom prst="rect">
              <a:avLst/>
            </a:prstGeom>
          </p:spPr>
        </p:pic>
        <p:sp>
          <p:nvSpPr>
            <p:cNvPr id="16" name="文本框 16">
              <a:extLst>
                <a:ext uri="{FF2B5EF4-FFF2-40B4-BE49-F238E27FC236}">
                  <a16:creationId xmlns:a16="http://schemas.microsoft.com/office/drawing/2014/main" id="{D3AD89DA-1F78-F587-E440-63A0F1513A9A}"/>
                </a:ext>
              </a:extLst>
            </p:cNvPr>
            <p:cNvSpPr txBox="1"/>
            <p:nvPr/>
          </p:nvSpPr>
          <p:spPr>
            <a:xfrm>
              <a:off x="3308961" y="456520"/>
              <a:ext cx="173797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4800" b="1" dirty="0" err="1">
                  <a:solidFill>
                    <a:srgbClr val="EF2F38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Bài</a:t>
              </a:r>
              <a:r>
                <a:rPr kumimoji="1" lang="en-US" altLang="zh-CN" sz="4800" b="1" dirty="0">
                  <a:solidFill>
                    <a:srgbClr val="000000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 </a:t>
              </a:r>
              <a:r>
                <a:rPr kumimoji="1" lang="en-US" altLang="zh-CN" sz="4800" b="1" dirty="0">
                  <a:solidFill>
                    <a:srgbClr val="3FA29B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1 </a:t>
              </a:r>
              <a:r>
                <a:rPr kumimoji="1" lang="en-US" altLang="zh-CN" sz="4800" b="1" dirty="0">
                  <a:solidFill>
                    <a:srgbClr val="EEAA19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:</a:t>
              </a:r>
              <a:endParaRPr kumimoji="1" lang="zh-CN" altLang="en-US" sz="4800" b="1" dirty="0">
                <a:solidFill>
                  <a:srgbClr val="EEAA19"/>
                </a:solidFill>
                <a:latin typeface="UTM Habano" panose="02040603050506020204" pitchFamily="18" charset="0"/>
                <a:ea typeface="字魂106号-萌趣露珠体" panose="00000500000000000000" pitchFamily="2" charset="-122"/>
                <a:cs typeface="FZKaTong-M19S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7" name="图片 18">
            <a:extLst>
              <a:ext uri="{FF2B5EF4-FFF2-40B4-BE49-F238E27FC236}">
                <a16:creationId xmlns:a16="http://schemas.microsoft.com/office/drawing/2014/main" id="{A102DC55-3999-6640-BFF9-7B8A756B34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92"/>
          <a:stretch/>
        </p:blipFill>
        <p:spPr>
          <a:xfrm>
            <a:off x="387818" y="4178697"/>
            <a:ext cx="1592720" cy="229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0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>
            <a:extLst>
              <a:ext uri="{FF2B5EF4-FFF2-40B4-BE49-F238E27FC236}">
                <a16:creationId xmlns:a16="http://schemas.microsoft.com/office/drawing/2014/main" id="{18D975E6-B872-7C76-306E-863143FFF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118" y="1495727"/>
            <a:ext cx="38512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……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alt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= ……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alt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…..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endParaRPr lang="en-US" alt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9B8369E-1BAA-47B2-66F0-9387EB27A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455" y="1781925"/>
            <a:ext cx="928464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72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CB41DD9-53EE-ACDE-302D-417006FBF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124" y="2533550"/>
            <a:ext cx="1061814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240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9E0A395-59CF-77D5-4F36-FFFD7A862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1959" y="3182548"/>
            <a:ext cx="1102944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480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8EF9DFA4-6B96-B365-62F7-446FE8688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32" y="4319774"/>
            <a:ext cx="6271019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……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b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…..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b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…… </a:t>
            </a:r>
            <a:r>
              <a:rPr lang="en-US" altLang="en-US" sz="3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endParaRPr lang="en-US" alt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EE1B0502-1B1A-F5D2-A782-F3F87CA24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8322" y="1477589"/>
            <a:ext cx="669925" cy="36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3DC2903C-8A27-B5FF-1D5E-04EBD7A9A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772" y="2477690"/>
            <a:ext cx="985935" cy="338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15</a:t>
            </a: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id="{331B9A88-AB81-B55C-CC64-17931B85D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839" y="3446765"/>
            <a:ext cx="6858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30</a:t>
            </a: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343E5F38-97D2-73D4-CF60-D5CCD8CDC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811" y="4471469"/>
            <a:ext cx="9017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190</a:t>
            </a: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EBE0A8F0-3CA8-D925-2274-AD6CA495F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1460" y="5192899"/>
            <a:ext cx="914401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125</a:t>
            </a: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B82AF2F2-C4FB-A97F-4B7B-ECF096DDB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7341" y="5898919"/>
            <a:ext cx="1116181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C00000"/>
                </a:solidFill>
                <a:cs typeface="Arial" panose="020B0604020202020204" pitchFamily="34" charset="0"/>
              </a:rPr>
              <a:t>260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EBCF31-EC0E-2D22-0985-2745C732D7A6}"/>
              </a:ext>
            </a:extLst>
          </p:cNvPr>
          <p:cNvGrpSpPr/>
          <p:nvPr/>
        </p:nvGrpSpPr>
        <p:grpSpPr>
          <a:xfrm>
            <a:off x="6642579" y="1287209"/>
            <a:ext cx="5043722" cy="2926067"/>
            <a:chOff x="6642579" y="1287209"/>
            <a:chExt cx="5043722" cy="2926067"/>
          </a:xfrm>
        </p:grpSpPr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4E3A1966-A976-C8C6-A81C-23CD16E25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112" y="1340082"/>
              <a:ext cx="4535189" cy="130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eaLnBrk="1" hangingPunct="1">
                <a:defRPr/>
              </a:pPr>
              <a:endParaRPr lang="en-US" alt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lnSpc>
                  <a:spcPct val="200000"/>
                </a:lnSpc>
                <a:defRPr/>
              </a:pPr>
              <a:r>
                <a:rPr lang="en-US" altLang="en-US" sz="3200" b="1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altLang="en-US" sz="32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….. </a:t>
              </a:r>
              <a:r>
                <a:rPr lang="en-US" altLang="en-US" sz="3200" b="1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lnSpc>
                  <a:spcPct val="200000"/>
                </a:lnSpc>
                <a:defRPr/>
              </a:pPr>
              <a:r>
                <a:rPr lang="en-US" altLang="en-US" sz="3200" b="1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altLang="en-US" sz="32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= ….. </a:t>
              </a:r>
              <a:r>
                <a:rPr lang="en-US" altLang="en-US" sz="3200" b="1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phút</a:t>
              </a:r>
              <a:br>
                <a:rPr lang="en-US" altLang="en-US" sz="32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en-US" sz="3200" b="1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phút</a:t>
              </a:r>
              <a:r>
                <a:rPr lang="en-US" altLang="en-US" sz="32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….. </a:t>
              </a:r>
              <a:r>
                <a:rPr lang="en-US" altLang="en-US" sz="3200" b="1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giây</a:t>
              </a:r>
              <a:endParaRPr lang="en-US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EF763F5-C8D5-F39B-2CF4-DCAC4C3C6049}"/>
                    </a:ext>
                  </a:extLst>
                </p:cNvPr>
                <p:cNvSpPr txBox="1"/>
                <p:nvPr/>
              </p:nvSpPr>
              <p:spPr>
                <a:xfrm>
                  <a:off x="6642579" y="2292843"/>
                  <a:ext cx="685800" cy="90178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EF763F5-C8D5-F39B-2CF4-DCAC4C3C60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2579" y="2292843"/>
                  <a:ext cx="685800" cy="90178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FB7B4CB-1AC6-22CB-AD80-D6952F5366A0}"/>
                    </a:ext>
                  </a:extLst>
                </p:cNvPr>
                <p:cNvSpPr txBox="1"/>
                <p:nvPr/>
              </p:nvSpPr>
              <p:spPr>
                <a:xfrm>
                  <a:off x="6655658" y="1287209"/>
                  <a:ext cx="685800" cy="90178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FB7B4CB-1AC6-22CB-AD80-D6952F536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5658" y="1287209"/>
                  <a:ext cx="685800" cy="90178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71372C7-5CD7-A0A5-57C1-39917E2E370E}"/>
                    </a:ext>
                  </a:extLst>
                </p:cNvPr>
                <p:cNvSpPr txBox="1"/>
                <p:nvPr/>
              </p:nvSpPr>
              <p:spPr>
                <a:xfrm>
                  <a:off x="6653143" y="3311491"/>
                  <a:ext cx="685800" cy="90178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altLang="en-US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5B9BD5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71372C7-5CD7-A0A5-57C1-39917E2E37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3143" y="3311491"/>
                  <a:ext cx="685800" cy="90178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9A85FC-38C7-4CFD-C180-81AB1C8B0665}"/>
              </a:ext>
            </a:extLst>
          </p:cNvPr>
          <p:cNvGrpSpPr/>
          <p:nvPr/>
        </p:nvGrpSpPr>
        <p:grpSpPr>
          <a:xfrm>
            <a:off x="4583895" y="136938"/>
            <a:ext cx="2568995" cy="1592432"/>
            <a:chOff x="2995790" y="147878"/>
            <a:chExt cx="2568995" cy="1592432"/>
          </a:xfrm>
        </p:grpSpPr>
        <p:pic>
          <p:nvPicPr>
            <p:cNvPr id="23" name="图片 1">
              <a:extLst>
                <a:ext uri="{FF2B5EF4-FFF2-40B4-BE49-F238E27FC236}">
                  <a16:creationId xmlns:a16="http://schemas.microsoft.com/office/drawing/2014/main" id="{30720543-417F-70BA-FA2E-93D4029EC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23628" b="23628"/>
            <a:stretch/>
          </p:blipFill>
          <p:spPr>
            <a:xfrm>
              <a:off x="2995790" y="147878"/>
              <a:ext cx="2568995" cy="1592432"/>
            </a:xfrm>
            <a:prstGeom prst="rect">
              <a:avLst/>
            </a:prstGeom>
          </p:spPr>
        </p:pic>
        <p:sp>
          <p:nvSpPr>
            <p:cNvPr id="24" name="文本框 16">
              <a:extLst>
                <a:ext uri="{FF2B5EF4-FFF2-40B4-BE49-F238E27FC236}">
                  <a16:creationId xmlns:a16="http://schemas.microsoft.com/office/drawing/2014/main" id="{CA26A85E-1E5D-B2B7-F9E9-5F311AD0A33A}"/>
                </a:ext>
              </a:extLst>
            </p:cNvPr>
            <p:cNvSpPr txBox="1"/>
            <p:nvPr/>
          </p:nvSpPr>
          <p:spPr>
            <a:xfrm>
              <a:off x="3252856" y="456520"/>
              <a:ext cx="18501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4800" b="1" dirty="0" err="1">
                  <a:solidFill>
                    <a:srgbClr val="EF2F38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Bài</a:t>
              </a:r>
              <a:r>
                <a:rPr kumimoji="1" lang="en-US" altLang="zh-CN" sz="4800" b="1" dirty="0">
                  <a:solidFill>
                    <a:srgbClr val="000000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 </a:t>
              </a:r>
              <a:r>
                <a:rPr kumimoji="1" lang="en-US" altLang="zh-CN" sz="4800" b="1" dirty="0">
                  <a:solidFill>
                    <a:srgbClr val="3FA29B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2 </a:t>
              </a:r>
              <a:r>
                <a:rPr kumimoji="1" lang="en-US" altLang="zh-CN" sz="4800" b="1" dirty="0">
                  <a:solidFill>
                    <a:srgbClr val="EEAA19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:</a:t>
              </a:r>
              <a:endParaRPr kumimoji="1" lang="zh-CN" altLang="en-US" sz="4800" b="1" dirty="0">
                <a:solidFill>
                  <a:srgbClr val="EEAA19"/>
                </a:solidFill>
                <a:latin typeface="UTM Habano" panose="02040603050506020204" pitchFamily="18" charset="0"/>
                <a:ea typeface="字魂106号-萌趣露珠体" panose="00000500000000000000" pitchFamily="2" charset="-122"/>
                <a:cs typeface="FZKaTong-M19S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5" name="图片 17">
            <a:extLst>
              <a:ext uri="{FF2B5EF4-FFF2-40B4-BE49-F238E27FC236}">
                <a16:creationId xmlns:a16="http://schemas.microsoft.com/office/drawing/2014/main" id="{A32A83E7-4DBF-7C7C-4A17-2F266D0F58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215" y="4000877"/>
            <a:ext cx="1491548" cy="266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10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AC4BA9C6-AF0E-A1C7-4525-004373289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585" y="1374852"/>
            <a:ext cx="9451301" cy="497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218565">
              <a:lnSpc>
                <a:spcPct val="150000"/>
              </a:lnSpc>
            </a:pP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  </a:t>
            </a:r>
            <a:r>
              <a:rPr lang="en-US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a)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Quang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Trung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đại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phá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quân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Thanh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vào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 1789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.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đó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thuộc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thế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kỉ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nào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?</a:t>
            </a:r>
          </a:p>
          <a:p>
            <a:pPr algn="just" defTabSz="1218565">
              <a:lnSpc>
                <a:spcPct val="150000"/>
              </a:lnSpc>
            </a:pP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  </a:t>
            </a:r>
            <a:r>
              <a:rPr lang="en-US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b)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Lễ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cs typeface="Arial" panose="020B0604020202020204" pitchFamily="34" charset="0"/>
              </a:rPr>
              <a:t>kỉ</a:t>
            </a:r>
            <a:r>
              <a:rPr lang="en-US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cs typeface="Arial" panose="020B0604020202020204" pitchFamily="34" charset="0"/>
              </a:rPr>
              <a:t>niệm</a:t>
            </a:r>
            <a:r>
              <a:rPr lang="en-US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 600 </a:t>
            </a:r>
            <a:r>
              <a:rPr lang="en-US" altLang="en-US" sz="3600" b="1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ngày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sinh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của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Nguyễn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Trãi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được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tổ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chức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cs typeface="Arial" panose="020B0604020202020204" pitchFamily="34" charset="0"/>
              </a:rPr>
              <a:t>vào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 1980</a:t>
            </a:r>
            <a:r>
              <a:rPr lang="en-US" altLang="en-US" sz="3600" dirty="0">
                <a:solidFill>
                  <a:prstClr val="black"/>
                </a:solidFill>
                <a:cs typeface="Arial" panose="020B0604020202020204" pitchFamily="34" charset="0"/>
              </a:rPr>
              <a:t>.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Như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vậy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Nguyễn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Trãi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sinh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nào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?</a:t>
            </a:r>
          </a:p>
          <a:p>
            <a:pPr algn="just" defTabSz="1218565">
              <a:lnSpc>
                <a:spcPct val="150000"/>
              </a:lnSpc>
            </a:pP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Năm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đó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thuộc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thế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kỉ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3FA29B"/>
                </a:solidFill>
                <a:cs typeface="Arial" panose="020B0604020202020204" pitchFamily="34" charset="0"/>
              </a:rPr>
              <a:t>nào</a:t>
            </a:r>
            <a:r>
              <a:rPr lang="en-US" altLang="en-US" sz="3600" b="1" dirty="0">
                <a:solidFill>
                  <a:srgbClr val="3FA29B"/>
                </a:solidFill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D10CBB-6A6A-AC2C-95B4-98881075FBA0}"/>
              </a:ext>
            </a:extLst>
          </p:cNvPr>
          <p:cNvGrpSpPr/>
          <p:nvPr/>
        </p:nvGrpSpPr>
        <p:grpSpPr>
          <a:xfrm>
            <a:off x="4518679" y="235213"/>
            <a:ext cx="2568995" cy="1592432"/>
            <a:chOff x="2995790" y="147878"/>
            <a:chExt cx="2568995" cy="1592432"/>
          </a:xfrm>
        </p:grpSpPr>
        <p:pic>
          <p:nvPicPr>
            <p:cNvPr id="6" name="图片 1">
              <a:extLst>
                <a:ext uri="{FF2B5EF4-FFF2-40B4-BE49-F238E27FC236}">
                  <a16:creationId xmlns:a16="http://schemas.microsoft.com/office/drawing/2014/main" id="{B447DBB2-0A16-4CD5-A1C3-3CD78A1DE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3628" b="23628"/>
            <a:stretch/>
          </p:blipFill>
          <p:spPr>
            <a:xfrm>
              <a:off x="2995790" y="147878"/>
              <a:ext cx="2568995" cy="1592432"/>
            </a:xfrm>
            <a:prstGeom prst="rect">
              <a:avLst/>
            </a:prstGeom>
          </p:spPr>
        </p:pic>
        <p:sp>
          <p:nvSpPr>
            <p:cNvPr id="7" name="文本框 16">
              <a:extLst>
                <a:ext uri="{FF2B5EF4-FFF2-40B4-BE49-F238E27FC236}">
                  <a16:creationId xmlns:a16="http://schemas.microsoft.com/office/drawing/2014/main" id="{9718A707-5967-3F9E-CDD7-2489C9A3BB63}"/>
                </a:ext>
              </a:extLst>
            </p:cNvPr>
            <p:cNvSpPr txBox="1"/>
            <p:nvPr/>
          </p:nvSpPr>
          <p:spPr>
            <a:xfrm>
              <a:off x="3252856" y="456520"/>
              <a:ext cx="18501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4800" b="1" dirty="0" err="1">
                  <a:solidFill>
                    <a:srgbClr val="EF2F38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Bài</a:t>
              </a:r>
              <a:r>
                <a:rPr kumimoji="1" lang="en-US" altLang="zh-CN" sz="4800" b="1" dirty="0">
                  <a:solidFill>
                    <a:srgbClr val="000000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 </a:t>
              </a:r>
              <a:r>
                <a:rPr kumimoji="1" lang="en-US" altLang="zh-CN" sz="4800" b="1" dirty="0">
                  <a:solidFill>
                    <a:srgbClr val="3FA29B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3 </a:t>
              </a:r>
              <a:r>
                <a:rPr kumimoji="1" lang="en-US" altLang="zh-CN" sz="4800" b="1" dirty="0">
                  <a:solidFill>
                    <a:srgbClr val="EEAA19"/>
                  </a:solidFill>
                  <a:latin typeface="UTM Habano" panose="02040603050506020204" pitchFamily="18" charset="0"/>
                  <a:ea typeface="字魂106号-萌趣露珠体" panose="00000500000000000000" pitchFamily="2" charset="-122"/>
                  <a:cs typeface="FZKaTong-M19S" charset="-122"/>
                  <a:sym typeface="Arial" panose="020B0604020202020204" pitchFamily="34" charset="0"/>
                </a:rPr>
                <a:t>:</a:t>
              </a:r>
              <a:endParaRPr kumimoji="1" lang="zh-CN" altLang="en-US" sz="4800" b="1" dirty="0">
                <a:solidFill>
                  <a:srgbClr val="EEAA19"/>
                </a:solidFill>
                <a:latin typeface="UTM Habano" panose="02040603050506020204" pitchFamily="18" charset="0"/>
                <a:ea typeface="字魂106号-萌趣露珠体" panose="00000500000000000000" pitchFamily="2" charset="-122"/>
                <a:cs typeface="FZKaTong-M19S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C742685-76E7-B59C-20BE-CB1C88B25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1886" y="4158642"/>
            <a:ext cx="1508347" cy="242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3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71724F-6249-2109-DC95-6632839F7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460" y="5520180"/>
            <a:ext cx="86370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 err="1">
                <a:cs typeface="Arial" panose="020B0604020202020204" pitchFamily="34" charset="0"/>
              </a:rPr>
              <a:t>Quang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Trung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đại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phá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quân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Thanh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vào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cs typeface="Arial" panose="020B0604020202020204" pitchFamily="34" charset="0"/>
              </a:rPr>
              <a:t> 1789. </a:t>
            </a:r>
            <a:r>
              <a:rPr lang="en-US" altLang="en-US" sz="2800" b="1" dirty="0" err="1"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đó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thuộc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thế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kỉ</a:t>
            </a:r>
            <a:r>
              <a:rPr lang="en-US" altLang="en-US" sz="2800" b="1" dirty="0">
                <a:cs typeface="Arial" panose="020B0604020202020204" pitchFamily="34" charset="0"/>
              </a:rPr>
              <a:t> …..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59969F9-5974-2532-4AC2-4F2C1F4F7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2586" y="6065301"/>
            <a:ext cx="961008" cy="23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XVIII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7FA0F7-1F51-CB39-4BCB-AE1CD18CA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17" b="12137"/>
          <a:stretch/>
        </p:blipFill>
        <p:spPr>
          <a:xfrm>
            <a:off x="2553386" y="562332"/>
            <a:ext cx="7319689" cy="4817794"/>
          </a:xfrm>
          <a:prstGeom prst="round2DiagRect">
            <a:avLst>
              <a:gd name="adj1" fmla="val 8637"/>
              <a:gd name="adj2" fmla="val 0"/>
            </a:avLst>
          </a:prstGeom>
          <a:ln w="127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141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0C3E40-E384-B463-3EE0-448F080E5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234" y="707879"/>
            <a:ext cx="4358627" cy="481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218565">
              <a:lnSpc>
                <a:spcPct val="150000"/>
              </a:lnSpc>
            </a:pPr>
            <a:endParaRPr lang="en-US" altLang="en-US" sz="12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just" defTabSz="1218565">
              <a:lnSpc>
                <a:spcPct val="150000"/>
              </a:lnSpc>
            </a:pP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b)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Lễ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kỉ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niệm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600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ngày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sinh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Nguyễn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Trãi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được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tổ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chức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vào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1980. </a:t>
            </a:r>
          </a:p>
          <a:p>
            <a:pPr algn="just" defTabSz="1218565">
              <a:lnSpc>
                <a:spcPct val="150000"/>
              </a:lnSpc>
            </a:pP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Như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vậy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Nguyễn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Trãi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sinh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….. </a:t>
            </a:r>
          </a:p>
          <a:p>
            <a:pPr algn="just" defTabSz="1218565">
              <a:lnSpc>
                <a:spcPct val="150000"/>
              </a:lnSpc>
            </a:pP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Năm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đó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thuộc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thế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kỉ</a:t>
            </a:r>
            <a:r>
              <a:rPr lang="en-US" altLang="en-US" sz="2800" b="1" dirty="0">
                <a:solidFill>
                  <a:prstClr val="black"/>
                </a:solidFill>
                <a:cs typeface="Arial" panose="020B0604020202020204" pitchFamily="34" charset="0"/>
              </a:rPr>
              <a:t> …..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24E5DEED-AD60-59AA-5688-950C46450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6056" y="4379478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8565"/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1380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2809D71C-F279-DDAC-B1F7-866F2FC3D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5897" y="5032233"/>
            <a:ext cx="955964" cy="33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8565"/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XIV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608746-4BED-E7B3-6C33-5AC1D683C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97"/>
          <a:stretch/>
        </p:blipFill>
        <p:spPr>
          <a:xfrm>
            <a:off x="1125416" y="472899"/>
            <a:ext cx="4759568" cy="5912201"/>
          </a:xfrm>
          <a:prstGeom prst="round2DiagRect">
            <a:avLst>
              <a:gd name="adj1" fmla="val 9269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110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6">
            <a:extLst>
              <a:ext uri="{FF2B5EF4-FFF2-40B4-BE49-F238E27FC236}">
                <a16:creationId xmlns:a16="http://schemas.microsoft.com/office/drawing/2014/main" id="{8812A1CF-0770-6174-FE75-7ABB25CB1823}"/>
              </a:ext>
            </a:extLst>
          </p:cNvPr>
          <p:cNvSpPr txBox="1"/>
          <p:nvPr/>
        </p:nvSpPr>
        <p:spPr>
          <a:xfrm>
            <a:off x="4331936" y="1495168"/>
            <a:ext cx="315984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vi-VN" altLang="zh-CN" sz="6600" b="1" spc="600" dirty="0">
                <a:solidFill>
                  <a:srgbClr val="E86E48"/>
                </a:solidFill>
                <a:latin typeface="UTM Habano" panose="02040603050506020204" pitchFamily="18" charset="0"/>
                <a:ea typeface="字魂106号-萌趣露珠体" panose="00000500000000000000" pitchFamily="2" charset="-122"/>
                <a:cs typeface="FZKaTong-M19S" charset="-122"/>
                <a:sym typeface="Arial" panose="020B0604020202020204" pitchFamily="34" charset="0"/>
              </a:rPr>
              <a:t>Dặn dò:</a:t>
            </a:r>
            <a:endParaRPr kumimoji="1" lang="zh-CN" altLang="en-US" sz="6600" b="1" spc="600" dirty="0">
              <a:solidFill>
                <a:srgbClr val="E86E48"/>
              </a:solidFill>
              <a:latin typeface="UTM Habano" panose="02040603050506020204" pitchFamily="18" charset="0"/>
              <a:ea typeface="字魂106号-萌趣露珠体" panose="00000500000000000000" pitchFamily="2" charset="-122"/>
              <a:cs typeface="FZKaTong-M19S" charset="-122"/>
              <a:sym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DE20AF-90EE-D2B5-B8A3-CCF6E8537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0587" y="2603164"/>
            <a:ext cx="9913906" cy="165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 algn="just" defTabSz="1218565">
              <a:lnSpc>
                <a:spcPct val="150000"/>
              </a:lnSpc>
              <a:buFontTx/>
              <a:buChar char="-"/>
            </a:pPr>
            <a:r>
              <a:rPr lang="vi-VN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 Xem lại bài cũ</a:t>
            </a:r>
          </a:p>
          <a:p>
            <a:pPr marL="171450" indent="-171450" algn="just" defTabSz="1218565">
              <a:lnSpc>
                <a:spcPct val="150000"/>
              </a:lnSpc>
              <a:buFontTx/>
              <a:buChar char="-"/>
            </a:pPr>
            <a:r>
              <a:rPr lang="vi-VN" altLang="en-US" sz="3600" b="1" dirty="0">
                <a:solidFill>
                  <a:prstClr val="black"/>
                </a:solidFill>
                <a:cs typeface="Arial" panose="020B0604020202020204" pitchFamily="34" charset="0"/>
              </a:rPr>
              <a:t> Chuẩn bị bài mới: Tìm số trung bình cộng</a:t>
            </a:r>
            <a:endParaRPr lang="en-US" altLang="en-US" sz="36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78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4426FB-5EC8-1222-5DE2-E08C4E341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920" y="1668294"/>
            <a:ext cx="9419136" cy="43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0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9306F8A-377B-ABD8-8313-F7B7CDD0FCE7}"/>
              </a:ext>
            </a:extLst>
          </p:cNvPr>
          <p:cNvGrpSpPr/>
          <p:nvPr/>
        </p:nvGrpSpPr>
        <p:grpSpPr>
          <a:xfrm>
            <a:off x="2032322" y="655148"/>
            <a:ext cx="7826192" cy="1018838"/>
            <a:chOff x="2302561" y="1033411"/>
            <a:chExt cx="9414510" cy="1018838"/>
          </a:xfrm>
        </p:grpSpPr>
        <p:sp>
          <p:nvSpPr>
            <p:cNvPr id="4" name="文本框 43">
              <a:extLst>
                <a:ext uri="{FF2B5EF4-FFF2-40B4-BE49-F238E27FC236}">
                  <a16:creationId xmlns:a16="http://schemas.microsoft.com/office/drawing/2014/main" id="{3D64BA37-51A1-E4AF-8DE9-E462D69A66AD}"/>
                </a:ext>
              </a:extLst>
            </p:cNvPr>
            <p:cNvSpPr txBox="1"/>
            <p:nvPr/>
          </p:nvSpPr>
          <p:spPr>
            <a:xfrm>
              <a:off x="2302561" y="1036586"/>
              <a:ext cx="941451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Yêu</a:t>
              </a:r>
              <a:r>
                <a:rPr kumimoji="0" lang="en-US" altLang="zh-CN" sz="6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câu</a:t>
              </a:r>
              <a:r>
                <a:rPr kumimoji="0" lang="en-US" altLang="zh-CN" sz="6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cần</a:t>
              </a:r>
              <a:r>
                <a:rPr kumimoji="0" lang="en-US" altLang="zh-CN" sz="6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đạt</a:t>
              </a:r>
              <a:endParaRPr kumimoji="0" lang="zh-CN" altLang="en-US" sz="6000" b="1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5" name="文本框 44">
              <a:extLst>
                <a:ext uri="{FF2B5EF4-FFF2-40B4-BE49-F238E27FC236}">
                  <a16:creationId xmlns:a16="http://schemas.microsoft.com/office/drawing/2014/main" id="{DF85B361-A622-631D-42F6-A3728B030339}"/>
                </a:ext>
              </a:extLst>
            </p:cNvPr>
            <p:cNvSpPr txBox="1"/>
            <p:nvPr/>
          </p:nvSpPr>
          <p:spPr>
            <a:xfrm>
              <a:off x="2396085" y="1033411"/>
              <a:ext cx="9214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9C0A0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Yêu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06844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cầu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cần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DCCD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đạt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66DCCD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CDE114-7FE9-DAFD-84D0-ED8526E2FBCF}"/>
              </a:ext>
            </a:extLst>
          </p:cNvPr>
          <p:cNvGrpSpPr/>
          <p:nvPr/>
        </p:nvGrpSpPr>
        <p:grpSpPr>
          <a:xfrm>
            <a:off x="592511" y="1607056"/>
            <a:ext cx="10705815" cy="4959965"/>
            <a:chOff x="366369" y="1608644"/>
            <a:chExt cx="10705815" cy="495996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95EAC42-6F04-0B7A-1883-FCA90749C78E}"/>
                </a:ext>
              </a:extLst>
            </p:cNvPr>
            <p:cNvSpPr/>
            <p:nvPr/>
          </p:nvSpPr>
          <p:spPr>
            <a:xfrm>
              <a:off x="366369" y="1608644"/>
              <a:ext cx="10705815" cy="4702233"/>
            </a:xfrm>
            <a:prstGeom prst="roundRect">
              <a:avLst/>
            </a:prstGeom>
            <a:solidFill>
              <a:schemeClr val="bg1">
                <a:alpha val="76000"/>
              </a:schemeClr>
            </a:solidFill>
            <a:ln w="57150">
              <a:solidFill>
                <a:srgbClr val="8AC9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4288CD-3F91-8E46-68CC-48A396BEE3AD}"/>
                </a:ext>
              </a:extLst>
            </p:cNvPr>
            <p:cNvSpPr txBox="1"/>
            <p:nvPr/>
          </p:nvSpPr>
          <p:spPr>
            <a:xfrm>
              <a:off x="824211" y="1613406"/>
              <a:ext cx="9401337" cy="4955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2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1. Kiến thức</a:t>
              </a:r>
            </a:p>
            <a:p>
              <a:pPr algn="just"/>
              <a:r>
                <a:rPr lang="vi-VN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Biết số ngày của từng tháng trong năm, của năm nhuận và năm không nhuận </a:t>
              </a:r>
            </a:p>
            <a:p>
              <a:pPr algn="just"/>
              <a:r>
                <a:rPr lang="vi-VN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Củng cố </a:t>
              </a:r>
              <a:r>
                <a:rPr lang="en-US" sz="24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mối</a:t>
              </a:r>
              <a:r>
                <a:rPr lang="en-US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quan</a:t>
              </a:r>
              <a:r>
                <a:rPr lang="en-US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hệ</a:t>
              </a:r>
              <a:r>
                <a:rPr lang="vi-VN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giữa các đơn vị đo thời gian</a:t>
              </a:r>
            </a:p>
            <a:p>
              <a:pPr algn="just"/>
              <a:r>
                <a:rPr lang="vi-VN" sz="2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 Kĩ năng</a:t>
              </a:r>
            </a:p>
            <a:p>
              <a:pPr algn="just"/>
              <a:r>
                <a:rPr lang="vi-VN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Chuyển đổi được đơn vị đo ngày, giờ, phút, giây.</a:t>
              </a:r>
            </a:p>
            <a:p>
              <a:pPr algn="just"/>
              <a:r>
                <a:rPr lang="vi-VN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Xác định được một năm cho trước thuộc thế kỉ nào.</a:t>
              </a:r>
            </a:p>
            <a:p>
              <a:pPr algn="just"/>
              <a:r>
                <a:rPr lang="vi-VN" sz="2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 Phẩm chất</a:t>
              </a:r>
            </a:p>
            <a:p>
              <a:pPr algn="just"/>
              <a:r>
                <a:rPr lang="vi-VN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HS có Phẩm chất học tập tích cực, cẩn thận, tỉ mỉ, chính xác.</a:t>
              </a:r>
            </a:p>
            <a:p>
              <a:pPr algn="just"/>
              <a:r>
                <a:rPr lang="vi-VN" sz="2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4. Góp phần phát triển năng lực: </a:t>
              </a:r>
            </a:p>
            <a:p>
              <a:pPr algn="just"/>
              <a:r>
                <a:rPr lang="vi-VN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Năng lực tự học, NL giải quyết vấn đề và sáng tạo, NL tư duy - lập luận logic.</a:t>
              </a:r>
            </a:p>
            <a:p>
              <a:pPr algn="just"/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843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83294DD-A740-E428-5E29-2BC94D5B88AD}"/>
              </a:ext>
            </a:extLst>
          </p:cNvPr>
          <p:cNvGrpSpPr/>
          <p:nvPr/>
        </p:nvGrpSpPr>
        <p:grpSpPr>
          <a:xfrm>
            <a:off x="3915318" y="1517791"/>
            <a:ext cx="5444991" cy="3631763"/>
            <a:chOff x="2302561" y="1036586"/>
            <a:chExt cx="9414510" cy="3631763"/>
          </a:xfrm>
        </p:grpSpPr>
        <p:sp>
          <p:nvSpPr>
            <p:cNvPr id="4" name="文本框 43">
              <a:extLst>
                <a:ext uri="{FF2B5EF4-FFF2-40B4-BE49-F238E27FC236}">
                  <a16:creationId xmlns:a16="http://schemas.microsoft.com/office/drawing/2014/main" id="{39F8A50B-D938-EDD1-0E7A-AF4AB69F7944}"/>
                </a:ext>
              </a:extLst>
            </p:cNvPr>
            <p:cNvSpPr txBox="1"/>
            <p:nvPr/>
          </p:nvSpPr>
          <p:spPr>
            <a:xfrm>
              <a:off x="2302561" y="1036586"/>
              <a:ext cx="9414510" cy="36317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1500" b="1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60000" endA="900" endPos="60000" dist="29997" dir="5400000" sy="-100000" algn="bl" rotWithShape="0"/>
                  </a:effectLst>
                  <a:latin typeface="UTM Futura Extra" panose="02040603050506020204" pitchFamily="18" charset="0"/>
                  <a:ea typeface="字魂144号-朗圆体" panose="00000500000000000000" charset="-122"/>
                </a:rPr>
                <a:t>KHỞI ĐỘNG</a:t>
              </a:r>
              <a:endParaRPr lang="zh-CN" altLang="en-US" sz="11500" b="1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60000" dist="29997" dir="5400000" sy="-100000" algn="bl" rotWithShape="0"/>
                </a:effectLst>
                <a:latin typeface="UTM Futura Extra" panose="02040603050506020204" pitchFamily="18" charset="0"/>
                <a:ea typeface="字魂144号-朗圆体" panose="00000500000000000000" charset="-122"/>
              </a:endParaRPr>
            </a:p>
          </p:txBody>
        </p:sp>
        <p:sp>
          <p:nvSpPr>
            <p:cNvPr id="6" name="文本框 44">
              <a:extLst>
                <a:ext uri="{FF2B5EF4-FFF2-40B4-BE49-F238E27FC236}">
                  <a16:creationId xmlns:a16="http://schemas.microsoft.com/office/drawing/2014/main" id="{FF001B93-EC21-6545-F759-ACDBB6C4931E}"/>
                </a:ext>
              </a:extLst>
            </p:cNvPr>
            <p:cNvSpPr txBox="1"/>
            <p:nvPr/>
          </p:nvSpPr>
          <p:spPr>
            <a:xfrm>
              <a:off x="2402436" y="1036586"/>
              <a:ext cx="9214759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1500" b="1" dirty="0">
                  <a:solidFill>
                    <a:srgbClr val="FDB549"/>
                  </a:solidFill>
                  <a:latin typeface="UTM Futura Extra" panose="02040603050506020204" pitchFamily="18" charset="0"/>
                  <a:ea typeface="字魂144号-朗圆体" panose="00000500000000000000" charset="-122"/>
                </a:rPr>
                <a:t>KHỞI </a:t>
              </a:r>
              <a:r>
                <a:rPr lang="en-US" altLang="zh-CN" sz="11500" b="1" dirty="0">
                  <a:solidFill>
                    <a:srgbClr val="50896E"/>
                  </a:solidFill>
                  <a:latin typeface="UTM Futura Extra" panose="02040603050506020204" pitchFamily="18" charset="0"/>
                  <a:ea typeface="字魂144号-朗圆体" panose="00000500000000000000" charset="-122"/>
                </a:rPr>
                <a:t>ĐỘNG</a:t>
              </a:r>
              <a:endParaRPr lang="zh-CN" altLang="en-US" sz="11500" b="1" dirty="0">
                <a:solidFill>
                  <a:srgbClr val="50896E"/>
                </a:solidFill>
                <a:latin typeface="UTM Futura Extra" panose="02040603050506020204" pitchFamily="18" charset="0"/>
                <a:ea typeface="字魂144号-朗圆体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810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1556251" y="2133600"/>
            <a:ext cx="9055556" cy="27642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Trò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5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trắc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nghiệm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ra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KÉO - BÚA - BAO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chứa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đúng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mà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tìm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trước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camera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324550" y="927038"/>
            <a:ext cx="850542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 thế</a:t>
            </a:r>
            <a:r>
              <a:rPr kumimoji="0" lang="vi-VN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kỉ = .... </a:t>
            </a:r>
            <a:r>
              <a:rPr lang="vi-VN" sz="4800" b="1" dirty="0">
                <a:solidFill>
                  <a:srgbClr val="F686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14D76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50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14D76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500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14D76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5000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931288" y="557293"/>
            <a:ext cx="754560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 Hồ mất năm 1969. </a:t>
            </a:r>
          </a:p>
          <a:p>
            <a:pPr lvl="0" algn="ctr"/>
            <a:r>
              <a:rPr lang="vi-VN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Bác Hồ mất vào thế kỉ...?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XX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XXI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XIX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5253106" y="1007102"/>
            <a:ext cx="4233531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2kg</a:t>
            </a:r>
            <a:r>
              <a:rPr kumimoji="0" lang="vi-VN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80g =.....</a:t>
            </a:r>
            <a:r>
              <a:rPr lang="vi-VN" sz="4800" b="1" dirty="0">
                <a:solidFill>
                  <a:srgbClr val="F686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280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2800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2080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15513" y="990600"/>
              <a:ext cx="1468736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880707" y="969443"/>
            <a:ext cx="7173786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phút</a:t>
            </a:r>
            <a:r>
              <a:rPr kumimoji="0" lang="vi-VN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80 giây = .... </a:t>
            </a:r>
            <a:r>
              <a:rPr kumimoji="0" lang="vi-VN" sz="44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giây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180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#9Slide02 Tieu de dai"/>
                </a:rPr>
                <a:t>160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140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611</Words>
  <Application>Microsoft Office PowerPoint</Application>
  <PresentationFormat>Widescreen</PresentationFormat>
  <Paragraphs>108</Paragraphs>
  <Slides>19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iCiel Cadena</vt:lpstr>
      <vt:lpstr>Cambria Math</vt:lpstr>
      <vt:lpstr>Calibri</vt:lpstr>
      <vt:lpstr>UTM Futura Extra</vt:lpstr>
      <vt:lpstr>UTM Habano</vt:lpstr>
      <vt:lpstr>Calibri Light</vt:lpstr>
      <vt:lpstr>Arial</vt:lpstr>
      <vt:lpstr>UVF Before the Rain</vt:lpstr>
      <vt:lpstr>#9Slide02 Noi dung dai</vt:lpstr>
      <vt:lpstr>Times New Roman</vt:lpstr>
      <vt:lpstr>Open Sans</vt:lpstr>
      <vt:lpstr>#9Slide07 HoneyCream</vt:lpstr>
      <vt:lpstr>SVN-Newton</vt:lpstr>
      <vt:lpstr>UTM Wedding K&amp;T</vt:lpstr>
      <vt:lpstr>#9Slide02 Tieu de dai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MangnonTeam</cp:keywords>
  <cp:lastModifiedBy>Lan Anh Dương</cp:lastModifiedBy>
  <cp:revision>18</cp:revision>
  <dcterms:created xsi:type="dcterms:W3CDTF">2022-05-22T10:40:23Z</dcterms:created>
  <dcterms:modified xsi:type="dcterms:W3CDTF">2023-07-20T06:57:08Z</dcterms:modified>
</cp:coreProperties>
</file>