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  <p:sldMasterId id="2147483686" r:id="rId4"/>
    <p:sldMasterId id="2147483712" r:id="rId5"/>
  </p:sldMasterIdLst>
  <p:notesMasterIdLst>
    <p:notesMasterId r:id="rId25"/>
  </p:notesMasterIdLst>
  <p:sldIdLst>
    <p:sldId id="256" r:id="rId6"/>
    <p:sldId id="258" r:id="rId7"/>
    <p:sldId id="260" r:id="rId8"/>
    <p:sldId id="259" r:id="rId9"/>
    <p:sldId id="261" r:id="rId10"/>
    <p:sldId id="262" r:id="rId11"/>
    <p:sldId id="263" r:id="rId12"/>
    <p:sldId id="272" r:id="rId13"/>
    <p:sldId id="273" r:id="rId14"/>
    <p:sldId id="275" r:id="rId15"/>
    <p:sldId id="276" r:id="rId16"/>
    <p:sldId id="277" r:id="rId17"/>
    <p:sldId id="279" r:id="rId18"/>
    <p:sldId id="280" r:id="rId19"/>
    <p:sldId id="281" r:id="rId20"/>
    <p:sldId id="282" r:id="rId21"/>
    <p:sldId id="283" r:id="rId22"/>
    <p:sldId id="284" r:id="rId23"/>
    <p:sldId id="285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等线 Light" panose="02010600030101010101" pitchFamily="2" charset="-122"/>
      <p:regular r:id="rId28"/>
    </p:embeddedFont>
    <p:embeddedFont>
      <p:font typeface=".VnAvant" panose="020B7200000000000000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ambria Math" panose="02040503050406030204" pitchFamily="18" charset="0"/>
      <p:regular r:id="rId43"/>
    </p:embeddedFont>
    <p:embeddedFont>
      <p:font typeface="SVN-Cookies" panose="02040603050506020204" pitchFamily="18" charset="0"/>
      <p:regular r:id="rId44"/>
    </p:embeddedFont>
    <p:embeddedFont>
      <p:font typeface="Tahoma" panose="020B0604030504040204" pitchFamily="34" charset="0"/>
      <p:regular r:id="rId45"/>
      <p:bold r:id="rId46"/>
    </p:embeddedFont>
    <p:embeddedFont>
      <p:font typeface="UTM Azuki" panose="02040603050506020204" pitchFamily="18" charset="0"/>
      <p:regular r:id="rId47"/>
    </p:embeddedFont>
    <p:embeddedFont>
      <p:font typeface="UTM Cookies" panose="02040603050506020204" pitchFamily="18" charset="0"/>
      <p:regular r:id="rId48"/>
    </p:embeddedFont>
    <p:embeddedFont>
      <p:font typeface="UTM Loko" panose="02040603050506020204" pitchFamily="18" charset="0"/>
      <p:regular r:id="rId49"/>
    </p:embeddedFont>
    <p:embeddedFont>
      <p:font typeface="UTM Tam Le" panose="02040603050506020204" pitchFamily="18" charset="0"/>
      <p:regular r:id="rId50"/>
    </p:embeddedFont>
    <p:embeddedFont>
      <p:font typeface="UTM Thanh Nhac TL" panose="02040603050506020204" pitchFamily="18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4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3.xml"/><Relationship Id="rId51" Type="http://schemas.openxmlformats.org/officeDocument/2006/relationships/font" Target="fonts/font2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5.xml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D6F66-67DC-4910-ADED-25056E1048AB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57D91-DD9E-4B7F-838D-70FEB1810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2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, 2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, </a:t>
            </a:r>
            <a:r>
              <a:rPr lang="en-US" baseline="0" dirty="0" err="1"/>
              <a:t>củi</a:t>
            </a:r>
            <a:r>
              <a:rPr lang="en-US" baseline="0" dirty="0"/>
              <a:t>, chips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gói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dòng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Vui</a:t>
            </a:r>
            <a:r>
              <a:rPr lang="en-US" baseline="0" dirty="0"/>
              <a:t> </a:t>
            </a:r>
            <a:r>
              <a:rPr lang="en-US" baseline="0" dirty="0" err="1"/>
              <a:t>đốt</a:t>
            </a:r>
            <a:r>
              <a:rPr lang="en-US" baseline="0" dirty="0"/>
              <a:t> </a:t>
            </a:r>
            <a:r>
              <a:rPr lang="en-US" baseline="0" dirty="0" err="1"/>
              <a:t>lửa</a:t>
            </a:r>
            <a:r>
              <a:rPr lang="en-US" baseline="0" dirty="0"/>
              <a:t> </a:t>
            </a:r>
            <a:r>
              <a:rPr lang="en-US" baseline="0" dirty="0" err="1"/>
              <a:t>trại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cuối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5E1D37-C707-4E44-8ADC-68E0451D5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874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5E1D37-C707-4E44-8ADC-68E0451D5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21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5E1D37-C707-4E44-8ADC-68E0451D5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82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5E1D37-C707-4E44-8ADC-68E0451D5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11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5E1D37-C707-4E44-8ADC-68E0451D5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972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2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3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54F92-953B-4083-B0C2-33C2C97CE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2297E-FE11-4B15-906E-567D40359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36EBF1-9347-4B68-A4C9-C6D5E22C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692569-28EA-46A1-8D34-2CD2617D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E2FF9-BF09-41C0-B6F0-A90C24AC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79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F2E9EB-C63A-4DCC-AB5F-5A765D1D7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06DB5F-1719-4DE6-BCBB-9ECFF0C7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54595E-A2BF-4354-AE55-25E266E3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E182A-D9BD-45B8-B274-27D74809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A58A53-FE56-4488-B1F8-4B082355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83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CC05CA-F60D-43E8-9D75-4F3E7BC0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6B9B39-7811-4B45-BB97-FF83865A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DD28D-A131-4D13-ABDB-F5C7A375F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75CDED-072D-4843-80F1-4F9F600F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79E360-18D0-4CE8-A4CA-FB18938A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19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69B10-F42A-4E82-9C41-CFD491E6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9D7A5D-0188-477A-80B9-14A883F2F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2A1CF6-B91B-4B06-98A7-A38AABF44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532A4E-7954-4AEC-9E0B-02DA3C438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DEBB75-5660-43FB-ABD8-32AC925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5180DC-3D6B-49C3-A17F-552C8019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1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4C7C9-11A8-499B-8764-6CC5574E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108F8E-476B-45FF-9F64-81BA6873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A449E0-20D4-40C4-B27D-2D84933F8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209D281-92C5-47C8-BCF3-C42A611A2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E11EE0-5D3C-4FA3-B188-287379D5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753C63C-A499-4547-9E71-9227B310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8FCD438-FF5A-4095-9057-1721060E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8B1635-26D2-4BCB-9983-DCFD491A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18494D-C60D-4888-B4B3-FE3564E2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1AF661-862E-4199-81FD-E511A345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AB2D70-47B6-4FA0-A56D-B83A4744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8B43BC7-48E6-4F29-9F84-B0C52CE0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FAFB80-81A7-43E5-AA99-65D68236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74CD626-ABD7-4D0E-961D-A436BCE22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234176-AB63-451F-96E9-2FD891D9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85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942A70-A71C-4604-87A0-A6C74628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1F3CF8-E412-4737-B718-ACA1F2780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62EFD9-2E4B-4E38-94B5-905CC8565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89300-F580-4E84-8F48-AF369B2E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60F239-A120-40A5-9E28-991D187E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EF8E89-6F04-41BF-B265-79B370406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88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2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CEC18-C267-4544-805D-E133581F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BD295A-A6B3-47D5-93C1-0253727B7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E14F36-CBD6-4762-A35A-8FA99AB55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E466-B921-4254-B0B7-63AFFBC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52C973-6CC8-464B-8D56-8DEB051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A5189D-0AC5-473C-866C-AA9D5D0E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64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1E4F3-5CE0-4051-B6D8-15E293FA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3B3852-2D12-4B8F-BB5B-2403016A2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6E3F32-C07B-43DD-829F-60A79C2D3E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C2DA7A-3D11-4144-93BD-590E8E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899735-DBB2-4B0F-9656-BD2CEDED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09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656F2B-FCCD-43DF-9438-D8D066FE4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FA58D1-1FC0-4551-90C9-CC730677D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289CAA-6BEF-40BA-9F61-BB9777DC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1F71A4-09D6-46AE-8A53-D0DC6CAC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1E4624-3616-48B7-BFA3-03549D6A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33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42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54F92-953B-4083-B0C2-33C2C97CE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2297E-FE11-4B15-906E-567D40359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36EBF1-9347-4B68-A4C9-C6D5E22C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692569-28EA-46A1-8D34-2CD2617D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E2FF9-BF09-41C0-B6F0-A90C24AC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80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F2E9EB-C63A-4DCC-AB5F-5A765D1D7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06DB5F-1719-4DE6-BCBB-9ECFF0C7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54595E-A2BF-4354-AE55-25E266E3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E182A-D9BD-45B8-B274-27D74809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A58A53-FE56-4488-B1F8-4B082355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3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CC05CA-F60D-43E8-9D75-4F3E7BC0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6B9B39-7811-4B45-BB97-FF83865A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DD28D-A131-4D13-ABDB-F5C7A375F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75CDED-072D-4843-80F1-4F9F600F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79E360-18D0-4CE8-A4CA-FB18938A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6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69B10-F42A-4E82-9C41-CFD491E6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9D7A5D-0188-477A-80B9-14A883F2F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2A1CF6-B91B-4B06-98A7-A38AABF44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532A4E-7954-4AEC-9E0B-02DA3C438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DEBB75-5660-43FB-ABD8-32AC925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5180DC-3D6B-49C3-A17F-552C8019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96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4C7C9-11A8-499B-8764-6CC5574E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108F8E-476B-45FF-9F64-81BA6873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A449E0-20D4-40C4-B27D-2D84933F8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209D281-92C5-47C8-BCF3-C42A611A2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E11EE0-5D3C-4FA3-B188-287379D5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753C63C-A499-4547-9E71-9227B310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8FCD438-FF5A-4095-9057-1721060E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8B1635-26D2-4BCB-9983-DCFD491A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2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18494D-C60D-4888-B4B3-FE3564E2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1AF661-862E-4199-81FD-E511A345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AB2D70-47B6-4FA0-A56D-B83A4744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8B43BC7-48E6-4F29-9F84-B0C52CE0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6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3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FAFB80-81A7-43E5-AA99-65D68236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74CD626-ABD7-4D0E-961D-A436BCE22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234176-AB63-451F-96E9-2FD891D9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17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942A70-A71C-4604-87A0-A6C74628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1F3CF8-E412-4737-B718-ACA1F2780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62EFD9-2E4B-4E38-94B5-905CC8565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89300-F580-4E84-8F48-AF369B2E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60F239-A120-40A5-9E28-991D187E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EF8E89-6F04-41BF-B265-79B370406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26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CEC18-C267-4544-805D-E133581F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BD295A-A6B3-47D5-93C1-0253727B7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E14F36-CBD6-4762-A35A-8FA99AB55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E466-B921-4254-B0B7-63AFFBC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52C973-6CC8-464B-8D56-8DEB051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A5189D-0AC5-473C-866C-AA9D5D0E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4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1E4F3-5CE0-4051-B6D8-15E293FA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3B3852-2D12-4B8F-BB5B-2403016A2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6E3F32-C07B-43DD-829F-60A79C2D3E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C2DA7A-3D11-4144-93BD-590E8E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899735-DBB2-4B0F-9656-BD2CEDED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656F2B-FCCD-43DF-9438-D8D066FE4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FA58D1-1FC0-4551-90C9-CC730677D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289CAA-6BEF-40BA-9F61-BB9777DC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1F71A4-09D6-46AE-8A53-D0DC6CAC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1E4624-3616-48B7-BFA3-03549D6A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827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54F92-953B-4083-B0C2-33C2C97CE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2297E-FE11-4B15-906E-567D40359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36EBF1-9347-4B68-A4C9-C6D5E22C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692569-28EA-46A1-8D34-2CD2617D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E2FF9-BF09-41C0-B6F0-A90C24AC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8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F2E9EB-C63A-4DCC-AB5F-5A765D1D7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06DB5F-1719-4DE6-BCBB-9ECFF0C7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54595E-A2BF-4354-AE55-25E266E3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E182A-D9BD-45B8-B274-27D74809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A58A53-FE56-4488-B1F8-4B082355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06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CC05CA-F60D-43E8-9D75-4F3E7BC0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6B9B39-7811-4B45-BB97-FF83865A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DD28D-A131-4D13-ABDB-F5C7A375F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75CDED-072D-4843-80F1-4F9F600F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79E360-18D0-4CE8-A4CA-FB18938A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25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69B10-F42A-4E82-9C41-CFD491E6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9D7A5D-0188-477A-80B9-14A883F2F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2A1CF6-B91B-4B06-98A7-A38AABF44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532A4E-7954-4AEC-9E0B-02DA3C438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DEBB75-5660-43FB-ABD8-32AC925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5180DC-3D6B-49C3-A17F-552C8019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6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7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4C7C9-11A8-499B-8764-6CC5574E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108F8E-476B-45FF-9F64-81BA6873D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A449E0-20D4-40C4-B27D-2D84933F8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209D281-92C5-47C8-BCF3-C42A611A2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E11EE0-5D3C-4FA3-B188-287379D53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753C63C-A499-4547-9E71-9227B310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8FCD438-FF5A-4095-9057-1721060E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8B1635-26D2-4BCB-9983-DCFD491A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36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18494D-C60D-4888-B4B3-FE3564E2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1AF661-862E-4199-81FD-E511A345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AB2D70-47B6-4FA0-A56D-B83A4744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8B43BC7-48E6-4F29-9F84-B0C52CE0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68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FAFB80-81A7-43E5-AA99-65D68236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74CD626-ABD7-4D0E-961D-A436BCE22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234176-AB63-451F-96E9-2FD891D9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38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942A70-A71C-4604-87A0-A6C74628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1F3CF8-E412-4737-B718-ACA1F2780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62EFD9-2E4B-4E38-94B5-905CC8565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89300-F580-4E84-8F48-AF369B2E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60F239-A120-40A5-9E28-991D187E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EF8E89-6F04-41BF-B265-79B370406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82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CEC18-C267-4544-805D-E133581F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BD295A-A6B3-47D5-93C1-0253727B7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E14F36-CBD6-4762-A35A-8FA99AB55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E466-B921-4254-B0B7-63AFFBC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52C973-6CC8-464B-8D56-8DEB051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A5189D-0AC5-473C-866C-AA9D5D0E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98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1E4F3-5CE0-4051-B6D8-15E293FA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3B3852-2D12-4B8F-BB5B-2403016A2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6E3F32-C07B-43DD-829F-60A79C2D3E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C2DA7A-3D11-4144-93BD-590E8EE9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899735-DBB2-4B0F-9656-BD2CEDED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3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656F2B-FCCD-43DF-9438-D8D066FE4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FA58D1-1FC0-4551-90C9-CC730677D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289CAA-6BEF-40BA-9F61-BB9777DC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9E5FA-D399-4A06-82D2-0305B4B9541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1F71A4-09D6-46AE-8A53-D0DC6CAC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1E4624-3616-48B7-BFA3-03549D6A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115003-105A-4660-9E65-6F50C54AB1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7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9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354AE-D6E8-304C-83E2-485F5BFB6D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82ADC7-7563-C04C-9623-5E6C23DDB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5C08F-B6D7-7542-9C2F-DFDA4E29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D29B6-5714-2943-9F6E-CE89C076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F19CF-5A43-7343-B3B5-6D7B2A4D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30A48-1FBE-9F4F-9D1F-FDB4F11DD255}"/>
              </a:ext>
            </a:extLst>
          </p:cNvPr>
          <p:cNvSpPr txBox="1"/>
          <p:nvPr userDrawn="1"/>
        </p:nvSpPr>
        <p:spPr>
          <a:xfrm>
            <a:off x="11353800" y="136525"/>
            <a:ext cx="123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UTM Tam Le" panose="02040603050506020204" pitchFamily="18"/>
                <a:ea typeface="+mn-ea"/>
                <a:cs typeface="+mn-cs"/>
              </a:rPr>
              <a:t>H.Linh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UTM Tam Le" panose="02040603050506020204" pitchFamily="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08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35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7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9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85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66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B5F1-CD45-3B42-8705-28F407723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062D1-714E-0247-9B9C-7C27BE1C7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2D4FA-1664-A648-86FB-6DF14C30A2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B9878-DB90-124A-8B3F-5A13E6C3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127B6-FB4B-8849-945B-FCC126D30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2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3AB6-DBFC-6346-97D4-A3F222B1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D72B-7FDA-D541-AE0B-FFBE2F653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A7FBF-3ADC-8041-A27E-EDF35C93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FC5EB-2088-1343-8E32-C9556A50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02FD4-F7E7-9544-A8A4-9DAA616F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82724-E6DD-AD47-9DDA-5967BD65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70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E65A-4732-1045-AFBA-09B3DF0D4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6E284-5526-AE4A-9807-7411C8375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DC984-014B-6848-953C-C389F66A6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FFCC0-87D4-7548-9CAB-A8A3C0304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71A863-4104-9A49-97BD-B1F101497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65A9A4-D4CA-764F-8F23-F74DFFE2B9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A22B9-2105-2E4B-B5CB-7B9C7BD8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A60FC3-BD3D-F34F-BD1B-4D932E4A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48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6B124-E1E5-6646-8F1F-2B835663B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8DE7A0-9FFF-C246-BC55-EDC79FC5EC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8ED24-3A5A-F24D-8919-647FABCD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65CE0-57CD-F043-9079-6DA4B6299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DC875-14A8-1C4E-8D87-626B6C28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5E94C2-BE18-044D-9E3E-1459F5783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268A2-0A45-684B-BD89-DFB4A2867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28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FD82-2CA6-DF46-8223-A1534E2ED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EE6E0-71FB-D54F-B9D9-A64B876BA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F010E-6630-0E43-BAF1-6943706CA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55DD2-BF65-7644-BD7A-78A5E542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1191B-0FDD-1141-93C3-31D209B2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2F4D4-0287-9E41-BAB1-07367F00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05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3DB1B-FCAB-9A4C-905C-89E59659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99130-5392-B841-98C7-B0DB71E390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EDF8C-A3EC-ED41-B201-9316AD9FC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BF9EC-3477-1148-84BB-378EF3F335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9CA4B-2573-3648-8C7F-04190851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ACA9D-012D-A741-825D-4463D82E0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80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C561F-7E84-F945-82E0-AA2270900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FBA91-5B7B-A14C-9206-C69AA6901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BD71A-A891-C345-A4C8-6FD982D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E5731-8054-C649-A948-CB65788C8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A551A-BFDC-5A40-BE99-7888E701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06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25B3D3-064F-B54D-8548-8EA83BE4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BCDA38-168D-0149-80B6-EDFDC86BC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5515E-DCF7-3447-972E-02867FDF97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08DF3-9598-FB4E-AC13-1D463D0883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9F0EC-CBBF-9B4A-8C9D-61737CFA8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55FBD-815C-8C44-A1AE-FEAE5290C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826A8-DD3D-F845-AD3C-5270E32FA6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97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0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9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33AE97-E795-4805-BEF5-1182BD975EA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637A6F-0C4B-4EEC-8DCC-A70A9331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7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43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60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27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41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26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4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0.jpg"/><Relationship Id="rId7" Type="http://schemas.openxmlformats.org/officeDocument/2006/relationships/image" Target="../media/image22.gif"/><Relationship Id="rId12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slide" Target="slide12.xml"/><Relationship Id="rId9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12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40.png"/><Relationship Id="rId11" Type="http://schemas.openxmlformats.org/officeDocument/2006/relationships/image" Target="../media/image26.gif"/><Relationship Id="rId5" Type="http://schemas.openxmlformats.org/officeDocument/2006/relationships/image" Target="../media/image25.jpg"/><Relationship Id="rId10" Type="http://schemas.openxmlformats.org/officeDocument/2006/relationships/image" Target="../media/image22.gif"/><Relationship Id="rId4" Type="http://schemas.openxmlformats.org/officeDocument/2006/relationships/audio" Target="../media/audio2.wav"/><Relationship Id="rId9" Type="http://schemas.openxmlformats.org/officeDocument/2006/relationships/image" Target="../media/image27.png"/><Relationship Id="rId1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6.gif"/><Relationship Id="rId5" Type="http://schemas.openxmlformats.org/officeDocument/2006/relationships/image" Target="../media/image25.jpg"/><Relationship Id="rId10" Type="http://schemas.openxmlformats.org/officeDocument/2006/relationships/image" Target="../media/image23.gif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6.gif"/><Relationship Id="rId11" Type="http://schemas.microsoft.com/office/2007/relationships/hdphoto" Target="../media/hdphoto1.wdp"/><Relationship Id="rId5" Type="http://schemas.openxmlformats.org/officeDocument/2006/relationships/image" Target="../media/image25.jpg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6.gif"/><Relationship Id="rId11" Type="http://schemas.microsoft.com/office/2007/relationships/hdphoto" Target="../media/hdphoto2.wdp"/><Relationship Id="rId5" Type="http://schemas.openxmlformats.org/officeDocument/2006/relationships/image" Target="../media/image25.jpg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gif"/><Relationship Id="rId7" Type="http://schemas.microsoft.com/office/2007/relationships/hdphoto" Target="../media/hdphoto4.wdp"/><Relationship Id="rId12" Type="http://schemas.microsoft.com/office/2007/relationships/hdphoto" Target="../media/hdphoto1.wdp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1.png"/><Relationship Id="rId11" Type="http://schemas.openxmlformats.org/officeDocument/2006/relationships/image" Target="../media/image21.png"/><Relationship Id="rId5" Type="http://schemas.openxmlformats.org/officeDocument/2006/relationships/image" Target="../media/image30.gif"/><Relationship Id="rId10" Type="http://schemas.openxmlformats.org/officeDocument/2006/relationships/slide" Target="slide12.xml"/><Relationship Id="rId4" Type="http://schemas.openxmlformats.org/officeDocument/2006/relationships/image" Target="../media/image29.gif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audio" Target="../media/audio1.wav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audio" Target="../media/audio1.wav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5.png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5.png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2.png"/><Relationship Id="rId21" Type="http://schemas.openxmlformats.org/officeDocument/2006/relationships/image" Target="../media/image170.pn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7.png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6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380573">
            <a:off x="6932985" y="1670731"/>
            <a:ext cx="4468970" cy="927762"/>
            <a:chOff x="4828717" y="2121378"/>
            <a:chExt cx="4468970" cy="927762"/>
          </a:xfrm>
        </p:grpSpPr>
        <p:sp>
          <p:nvSpPr>
            <p:cNvPr id="5" name="TextBox 4"/>
            <p:cNvSpPr txBox="1"/>
            <p:nvPr/>
          </p:nvSpPr>
          <p:spPr>
            <a:xfrm>
              <a:off x="4828717" y="2125810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solidFill>
                      <a:srgbClr val="FFC000">
                        <a:alpha val="51000"/>
                      </a:srgbClr>
                    </a:solidFill>
                  </a:ln>
                  <a:solidFill>
                    <a:schemeClr val="bg1"/>
                  </a:solidFill>
                  <a:latin typeface="UTM Thanh Nhac TL" panose="02040603050506020204" pitchFamily="18" charset="0"/>
                </a:rPr>
                <a:t>TOÁN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68562" y="2121378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noFill/>
                  </a:ln>
                  <a:solidFill>
                    <a:srgbClr val="C00000"/>
                  </a:solidFill>
                  <a:latin typeface="UTM Thanh Nhac TL" panose="02040603050506020204" pitchFamily="18" charset="0"/>
                </a:rPr>
                <a:t>TOÁN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 rot="21089588">
            <a:off x="1953474" y="1428645"/>
            <a:ext cx="6792250" cy="1862048"/>
            <a:chOff x="2733676" y="3098405"/>
            <a:chExt cx="6792250" cy="1862048"/>
          </a:xfrm>
        </p:grpSpPr>
        <p:sp>
          <p:nvSpPr>
            <p:cNvPr id="8" name="TextBox 7"/>
            <p:cNvSpPr txBox="1"/>
            <p:nvPr/>
          </p:nvSpPr>
          <p:spPr>
            <a:xfrm>
              <a:off x="2733676" y="3098405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Diện</a:t>
              </a:r>
              <a:r>
                <a:rPr lang="en-US" sz="115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 </a:t>
              </a:r>
              <a:r>
                <a:rPr lang="en-US" sz="115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tích</a:t>
              </a:r>
              <a:endParaRPr lang="en-US" sz="11500" dirty="0">
                <a:ln w="206375" cmpd="sng">
                  <a:solidFill>
                    <a:schemeClr val="accent1">
                      <a:lumMod val="40000"/>
                      <a:lumOff val="60000"/>
                      <a:alpha val="70000"/>
                    </a:schemeClr>
                  </a:solidFill>
                </a:ln>
                <a:solidFill>
                  <a:schemeClr val="bg1"/>
                </a:solidFill>
                <a:latin typeface="UVF Funkydori" panose="02000503000000020003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33676" y="3098405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 err="1">
                  <a:ln w="76200" cmpd="sng">
                    <a:noFill/>
                  </a:ln>
                  <a:solidFill>
                    <a:schemeClr val="bg2">
                      <a:lumMod val="25000"/>
                    </a:schemeClr>
                  </a:solidFill>
                  <a:latin typeface="UVF Funkydori" panose="02000503000000020003" pitchFamily="2" charset="0"/>
                </a:rPr>
                <a:t>Diện</a:t>
              </a:r>
              <a:r>
                <a:rPr lang="en-US" sz="11500" dirty="0">
                  <a:ln w="76200" cmpd="sng">
                    <a:noFill/>
                  </a:ln>
                  <a:solidFill>
                    <a:schemeClr val="bg2">
                      <a:lumMod val="25000"/>
                    </a:schemeClr>
                  </a:solidFill>
                  <a:latin typeface="UVF Funkydori" panose="02000503000000020003" pitchFamily="2" charset="0"/>
                </a:rPr>
                <a:t> </a:t>
              </a:r>
              <a:r>
                <a:rPr lang="en-US" sz="11500" dirty="0" err="1">
                  <a:ln w="76200" cmpd="sng">
                    <a:noFill/>
                  </a:ln>
                  <a:solidFill>
                    <a:schemeClr val="bg2">
                      <a:lumMod val="25000"/>
                    </a:schemeClr>
                  </a:solidFill>
                  <a:latin typeface="UVF Funkydori" panose="02000503000000020003" pitchFamily="2" charset="0"/>
                </a:rPr>
                <a:t>tích</a:t>
              </a:r>
              <a:endParaRPr lang="en-US" sz="11500" dirty="0">
                <a:ln w="76200" cmpd="sng">
                  <a:noFill/>
                </a:ln>
                <a:solidFill>
                  <a:schemeClr val="bg2">
                    <a:lumMod val="25000"/>
                  </a:schemeClr>
                </a:solidFill>
                <a:latin typeface="UVF Funkydori" panose="02000503000000020003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21048498">
            <a:off x="1970546" y="3079659"/>
            <a:ext cx="9654260" cy="4339651"/>
            <a:chOff x="2733674" y="1859604"/>
            <a:chExt cx="8416361" cy="4339651"/>
          </a:xfrm>
        </p:grpSpPr>
        <p:sp>
          <p:nvSpPr>
            <p:cNvPr id="12" name="TextBox 11"/>
            <p:cNvSpPr txBox="1"/>
            <p:nvPr/>
          </p:nvSpPr>
          <p:spPr>
            <a:xfrm>
              <a:off x="2733675" y="1859604"/>
              <a:ext cx="8289600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HÌNH THOI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33674" y="1859605"/>
              <a:ext cx="8416361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ln w="76200" cmpd="sng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UTM Loko" panose="02040603050506020204" pitchFamily="18" charset="0"/>
                </a:rPr>
                <a:t>HÌNH THOI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9002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976774" y="906627"/>
            <a:ext cx="10238451" cy="504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519313" y="383104"/>
            <a:ext cx="1757130" cy="1757130"/>
          </a:xfrm>
          <a:prstGeom prst="rect">
            <a:avLst/>
          </a:prstGeom>
        </p:spPr>
      </p:pic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1880616" y="5762405"/>
            <a:ext cx="7620000" cy="366713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9999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B2B2B2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54" name="Text Box 28"/>
          <p:cNvSpPr txBox="1">
            <a:spLocks noChangeArrowheads="1"/>
          </p:cNvSpPr>
          <p:nvPr/>
        </p:nvSpPr>
        <p:spPr bwMode="auto">
          <a:xfrm>
            <a:off x="1595411" y="5172618"/>
            <a:ext cx="93468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2B2B2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; m, n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chéo</a:t>
            </a:r>
            <a:r>
              <a:rPr lang="en-US" sz="28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57" name="Group 29"/>
          <p:cNvGrpSpPr>
            <a:grpSpLocks/>
          </p:cNvGrpSpPr>
          <p:nvPr/>
        </p:nvGrpSpPr>
        <p:grpSpPr bwMode="auto">
          <a:xfrm>
            <a:off x="1579804" y="1683482"/>
            <a:ext cx="3683000" cy="2057400"/>
            <a:chOff x="324" y="2976"/>
            <a:chExt cx="2320" cy="1296"/>
          </a:xfrm>
        </p:grpSpPr>
        <p:sp>
          <p:nvSpPr>
            <p:cNvPr id="58" name="AutoShape 30"/>
            <p:cNvSpPr>
              <a:spLocks noChangeArrowheads="1"/>
            </p:cNvSpPr>
            <p:nvPr/>
          </p:nvSpPr>
          <p:spPr bwMode="auto">
            <a:xfrm>
              <a:off x="898" y="2985"/>
              <a:ext cx="1728" cy="432"/>
            </a:xfrm>
            <a:prstGeom prst="triangle">
              <a:avLst>
                <a:gd name="adj" fmla="val 50000"/>
              </a:avLst>
            </a:prstGeom>
            <a:solidFill>
              <a:srgbClr val="66FF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71" name="AutoShape 31"/>
            <p:cNvSpPr>
              <a:spLocks noChangeArrowheads="1"/>
            </p:cNvSpPr>
            <p:nvPr/>
          </p:nvSpPr>
          <p:spPr bwMode="auto">
            <a:xfrm rot="10800000">
              <a:off x="898" y="3417"/>
              <a:ext cx="1728" cy="432"/>
            </a:xfrm>
            <a:prstGeom prst="triangle">
              <a:avLst>
                <a:gd name="adj" fmla="val 50000"/>
              </a:avLst>
            </a:prstGeom>
            <a:solidFill>
              <a:srgbClr val="66FF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72" name="Line 32"/>
            <p:cNvSpPr>
              <a:spLocks noChangeShapeType="1"/>
            </p:cNvSpPr>
            <p:nvPr/>
          </p:nvSpPr>
          <p:spPr bwMode="auto">
            <a:xfrm>
              <a:off x="1762" y="2976"/>
              <a:ext cx="0" cy="8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33"/>
            <p:cNvSpPr>
              <a:spLocks noChangeShapeType="1"/>
            </p:cNvSpPr>
            <p:nvPr/>
          </p:nvSpPr>
          <p:spPr bwMode="auto">
            <a:xfrm>
              <a:off x="514" y="2976"/>
              <a:ext cx="0" cy="8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34"/>
            <p:cNvSpPr>
              <a:spLocks noChangeShapeType="1"/>
            </p:cNvSpPr>
            <p:nvPr/>
          </p:nvSpPr>
          <p:spPr bwMode="auto">
            <a:xfrm>
              <a:off x="528" y="2985"/>
              <a:ext cx="1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35"/>
            <p:cNvSpPr>
              <a:spLocks noChangeShapeType="1"/>
            </p:cNvSpPr>
            <p:nvPr/>
          </p:nvSpPr>
          <p:spPr bwMode="auto">
            <a:xfrm>
              <a:off x="523" y="3849"/>
              <a:ext cx="1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36"/>
            <p:cNvSpPr>
              <a:spLocks noChangeShapeType="1"/>
            </p:cNvSpPr>
            <p:nvPr/>
          </p:nvSpPr>
          <p:spPr bwMode="auto">
            <a:xfrm>
              <a:off x="877" y="4089"/>
              <a:ext cx="175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37"/>
            <p:cNvSpPr>
              <a:spLocks noChangeShapeType="1"/>
            </p:cNvSpPr>
            <p:nvPr/>
          </p:nvSpPr>
          <p:spPr bwMode="auto">
            <a:xfrm>
              <a:off x="877" y="3417"/>
              <a:ext cx="0" cy="6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38"/>
            <p:cNvSpPr>
              <a:spLocks noChangeShapeType="1"/>
            </p:cNvSpPr>
            <p:nvPr/>
          </p:nvSpPr>
          <p:spPr bwMode="auto">
            <a:xfrm>
              <a:off x="2644" y="3417"/>
              <a:ext cx="0" cy="6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324" y="3369"/>
              <a:ext cx="94" cy="12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66FF33"/>
                  </a:solidFill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80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1657" y="4168"/>
              <a:ext cx="180" cy="1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66FF33"/>
                  </a:solidFill>
                  <a:cs typeface="Arial" panose="020B0604020202020204" pitchFamily="34" charset="0"/>
                </a:rPr>
                <a:t>m</a:t>
              </a:r>
            </a:p>
          </p:txBody>
        </p:sp>
      </p:grpSp>
      <p:sp>
        <p:nvSpPr>
          <p:cNvPr id="81" name="Text Box 41"/>
          <p:cNvSpPr txBox="1">
            <a:spLocks noChangeArrowheads="1"/>
          </p:cNvSpPr>
          <p:nvPr/>
        </p:nvSpPr>
        <p:spPr bwMode="auto">
          <a:xfrm>
            <a:off x="1994916" y="4174270"/>
            <a:ext cx="990600" cy="64135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n w="285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S =</a:t>
            </a:r>
          </a:p>
        </p:txBody>
      </p:sp>
      <p:sp>
        <p:nvSpPr>
          <p:cNvPr id="82" name="Line 42"/>
          <p:cNvSpPr>
            <a:spLocks noChangeShapeType="1"/>
          </p:cNvSpPr>
          <p:nvPr/>
        </p:nvSpPr>
        <p:spPr bwMode="auto">
          <a:xfrm>
            <a:off x="2833116" y="4542570"/>
            <a:ext cx="1583436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n w="285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3" name="Text Box 43"/>
          <p:cNvSpPr txBox="1">
            <a:spLocks noChangeArrowheads="1"/>
          </p:cNvSpPr>
          <p:nvPr/>
        </p:nvSpPr>
        <p:spPr bwMode="auto">
          <a:xfrm>
            <a:off x="2864221" y="3918999"/>
            <a:ext cx="1752600" cy="64135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3600" dirty="0">
                <a:ln w="285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m x n</a:t>
            </a:r>
            <a:endParaRPr lang="en-US" altLang="en-US" sz="3600" dirty="0">
              <a:ln w="285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4" name="Text Box 44"/>
          <p:cNvSpPr txBox="1">
            <a:spLocks noChangeArrowheads="1"/>
          </p:cNvSpPr>
          <p:nvPr/>
        </p:nvSpPr>
        <p:spPr bwMode="auto">
          <a:xfrm>
            <a:off x="3396234" y="4547555"/>
            <a:ext cx="609600" cy="519113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n w="285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5" name="AutoShape 45"/>
          <p:cNvSpPr>
            <a:spLocks noChangeArrowheads="1"/>
          </p:cNvSpPr>
          <p:nvPr/>
        </p:nvSpPr>
        <p:spPr bwMode="auto">
          <a:xfrm flipH="1">
            <a:off x="5747399" y="2206800"/>
            <a:ext cx="5918634" cy="1892157"/>
          </a:xfrm>
          <a:prstGeom prst="roundRect">
            <a:avLst>
              <a:gd name="adj" fmla="val 7851"/>
            </a:avLst>
          </a:prstGeom>
          <a:solidFill>
            <a:schemeClr val="accent2">
              <a:lumMod val="60000"/>
              <a:lumOff val="40000"/>
            </a:schemeClr>
          </a:solidFill>
          <a:ln w="57150" algn="ctr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>
            <a:outerShdw dist="45791" dir="2021404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defRPr/>
            </a:pP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chéo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</a:p>
          <a:p>
            <a:pPr algn="ctr">
              <a:defRPr/>
            </a:pPr>
            <a:r>
              <a:rPr lang="en-US" sz="3200" b="1" i="1" dirty="0" err="1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200" b="1" i="1" dirty="0">
                <a:ln w="0"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đơn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3200" b="1" dirty="0">
                <a:ln w="0"/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0115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81" grpId="0"/>
      <p:bldP spid="83" grpId="0"/>
      <p:bldP spid="84" grpId="0"/>
      <p:bldP spid="85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380573">
            <a:off x="4143678" y="1787320"/>
            <a:ext cx="4429125" cy="923331"/>
            <a:chOff x="4876496" y="2713076"/>
            <a:chExt cx="4429125" cy="923331"/>
          </a:xfrm>
        </p:grpSpPr>
        <p:sp>
          <p:nvSpPr>
            <p:cNvPr id="5" name="TextBox 4"/>
            <p:cNvSpPr txBox="1"/>
            <p:nvPr/>
          </p:nvSpPr>
          <p:spPr>
            <a:xfrm>
              <a:off x="4876496" y="2713076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solidFill>
                      <a:srgbClr val="FFC000">
                        <a:alpha val="51000"/>
                      </a:srgbClr>
                    </a:solidFill>
                  </a:ln>
                  <a:solidFill>
                    <a:schemeClr val="bg1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76496" y="2713077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noFill/>
                  </a:ln>
                  <a:solidFill>
                    <a:srgbClr val="C00000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 rot="21089588">
            <a:off x="2175820" y="1318065"/>
            <a:ext cx="1803996" cy="1880817"/>
            <a:chOff x="2733676" y="3079636"/>
            <a:chExt cx="6802834" cy="1880817"/>
          </a:xfrm>
        </p:grpSpPr>
        <p:sp>
          <p:nvSpPr>
            <p:cNvPr id="8" name="TextBox 7"/>
            <p:cNvSpPr txBox="1"/>
            <p:nvPr/>
          </p:nvSpPr>
          <p:spPr>
            <a:xfrm>
              <a:off x="2733676" y="3098405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03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4258" y="3079636"/>
              <a:ext cx="679225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76200" cmpd="sng">
                    <a:noFill/>
                  </a:ln>
                  <a:solidFill>
                    <a:schemeClr val="accent6">
                      <a:lumMod val="50000"/>
                    </a:schemeClr>
                  </a:solidFill>
                  <a:latin typeface="UVF Funkydori" panose="02000503000000020003" pitchFamily="2" charset="0"/>
                </a:rPr>
                <a:t>03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rot="21048498">
            <a:off x="1805898" y="2348648"/>
            <a:ext cx="9654260" cy="2278167"/>
            <a:chOff x="2731141" y="2859257"/>
            <a:chExt cx="8416361" cy="2278167"/>
          </a:xfrm>
        </p:grpSpPr>
        <p:sp>
          <p:nvSpPr>
            <p:cNvPr id="12" name="TextBox 11"/>
            <p:cNvSpPr txBox="1"/>
            <p:nvPr/>
          </p:nvSpPr>
          <p:spPr>
            <a:xfrm>
              <a:off x="2733675" y="2921433"/>
              <a:ext cx="82896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Luyện</a:t>
              </a:r>
              <a:r>
                <a:rPr lang="en-US" sz="138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tập</a:t>
              </a:r>
              <a:endParaRPr lang="en-US" sz="13800" dirty="0">
                <a:ln w="206375" cmpd="sng">
                  <a:solidFill>
                    <a:schemeClr val="accent1">
                      <a:lumMod val="40000"/>
                      <a:lumOff val="60000"/>
                      <a:alpha val="70000"/>
                    </a:schemeClr>
                  </a:solidFill>
                </a:ln>
                <a:solidFill>
                  <a:schemeClr val="bg1"/>
                </a:solidFill>
                <a:latin typeface="UTM Loko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31141" y="2859257"/>
              <a:ext cx="8416361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76200" cmpd="sng">
                    <a:noFill/>
                  </a:ln>
                  <a:solidFill>
                    <a:schemeClr val="accent6">
                      <a:lumMod val="75000"/>
                    </a:schemeClr>
                  </a:solidFill>
                  <a:latin typeface="UTM Loko" panose="02040603050506020204" pitchFamily="18" charset="0"/>
                </a:rPr>
                <a:t>Luyện</a:t>
              </a:r>
              <a:r>
                <a:rPr lang="en-US" sz="13800" dirty="0">
                  <a:ln w="76200" cmpd="sng">
                    <a:noFill/>
                  </a:ln>
                  <a:solidFill>
                    <a:schemeClr val="accent6">
                      <a:lumMod val="75000"/>
                    </a:schemeClr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76200" cmpd="sng">
                    <a:noFill/>
                  </a:ln>
                  <a:solidFill>
                    <a:schemeClr val="accent6">
                      <a:lumMod val="75000"/>
                    </a:schemeClr>
                  </a:solidFill>
                  <a:latin typeface="UTM Loko" panose="02040603050506020204" pitchFamily="18" charset="0"/>
                </a:rPr>
                <a:t>tập</a:t>
              </a:r>
              <a:endParaRPr lang="en-US" sz="13800" dirty="0">
                <a:ln w="76200" cmpd="sng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Lok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061952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525966" y="434899"/>
            <a:ext cx="11140069" cy="59882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30618" y="6189357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519313" y="383104"/>
            <a:ext cx="1757130" cy="1757130"/>
          </a:xfrm>
          <a:prstGeom prst="rect">
            <a:avLst/>
          </a:prstGeom>
        </p:spPr>
      </p:pic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1880616" y="5762405"/>
            <a:ext cx="7620000" cy="366713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9999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B2B2B2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grpSp>
        <p:nvGrpSpPr>
          <p:cNvPr id="90" name="Group 74"/>
          <p:cNvGrpSpPr>
            <a:grpSpLocks/>
          </p:cNvGrpSpPr>
          <p:nvPr/>
        </p:nvGrpSpPr>
        <p:grpSpPr bwMode="auto">
          <a:xfrm>
            <a:off x="1753677" y="2215046"/>
            <a:ext cx="2199670" cy="2855674"/>
            <a:chOff x="4259" y="1781"/>
            <a:chExt cx="1663" cy="2104"/>
          </a:xfrm>
        </p:grpSpPr>
        <p:grpSp>
          <p:nvGrpSpPr>
            <p:cNvPr id="91" name="Group 71"/>
            <p:cNvGrpSpPr>
              <a:grpSpLocks/>
            </p:cNvGrpSpPr>
            <p:nvPr/>
          </p:nvGrpSpPr>
          <p:grpSpPr bwMode="auto">
            <a:xfrm>
              <a:off x="4259" y="1781"/>
              <a:ext cx="1663" cy="2104"/>
              <a:chOff x="3908" y="1781"/>
              <a:chExt cx="1663" cy="2104"/>
            </a:xfrm>
          </p:grpSpPr>
          <p:sp>
            <p:nvSpPr>
              <p:cNvPr id="94" name="AutoShape 63"/>
              <p:cNvSpPr>
                <a:spLocks noChangeArrowheads="1"/>
              </p:cNvSpPr>
              <p:nvPr/>
            </p:nvSpPr>
            <p:spPr bwMode="auto">
              <a:xfrm>
                <a:off x="4164" y="2081"/>
                <a:ext cx="1044" cy="1567"/>
              </a:xfrm>
              <a:prstGeom prst="diamond">
                <a:avLst/>
              </a:prstGeom>
              <a:noFill/>
              <a:ln w="28575" cap="sq" algn="ctr">
                <a:solidFill>
                  <a:schemeClr val="accent4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5" name="Text Box 64"/>
              <p:cNvSpPr txBox="1">
                <a:spLocks noChangeArrowheads="1"/>
              </p:cNvSpPr>
              <p:nvPr/>
            </p:nvSpPr>
            <p:spPr bwMode="auto">
              <a:xfrm>
                <a:off x="3908" y="2701"/>
                <a:ext cx="266" cy="272"/>
              </a:xfrm>
              <a:prstGeom prst="rect">
                <a:avLst/>
              </a:prstGeom>
              <a:noFill/>
              <a:ln w="19050" cap="sq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9pPr>
              </a:lstStyle>
              <a:p>
                <a:pPr eaLnBrk="1" hangingPunct="1"/>
                <a:r>
                  <a:rPr lang="en-US" altLang="en-US" sz="1800" b="1" dirty="0">
                    <a:solidFill>
                      <a:srgbClr val="002060"/>
                    </a:solidFill>
                  </a:rPr>
                  <a:t>A</a:t>
                </a:r>
              </a:p>
            </p:txBody>
          </p:sp>
          <p:sp>
            <p:nvSpPr>
              <p:cNvPr id="96" name="Text Box 65"/>
              <p:cNvSpPr txBox="1">
                <a:spLocks noChangeArrowheads="1"/>
              </p:cNvSpPr>
              <p:nvPr/>
            </p:nvSpPr>
            <p:spPr bwMode="auto">
              <a:xfrm>
                <a:off x="4564" y="3613"/>
                <a:ext cx="335" cy="272"/>
              </a:xfrm>
              <a:prstGeom prst="rect">
                <a:avLst/>
              </a:prstGeom>
              <a:noFill/>
              <a:ln w="19050" cap="sq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9pPr>
              </a:lstStyle>
              <a:p>
                <a:pPr eaLnBrk="1" hangingPunct="1"/>
                <a:r>
                  <a:rPr lang="en-US" altLang="en-US" sz="1800" b="1" dirty="0">
                    <a:solidFill>
                      <a:srgbClr val="002060"/>
                    </a:solidFill>
                  </a:rPr>
                  <a:t>D</a:t>
                </a:r>
              </a:p>
            </p:txBody>
          </p:sp>
          <p:sp>
            <p:nvSpPr>
              <p:cNvPr id="97" name="Text Box 66"/>
              <p:cNvSpPr txBox="1">
                <a:spLocks noChangeArrowheads="1"/>
              </p:cNvSpPr>
              <p:nvPr/>
            </p:nvSpPr>
            <p:spPr bwMode="auto">
              <a:xfrm>
                <a:off x="4534" y="1781"/>
                <a:ext cx="280" cy="272"/>
              </a:xfrm>
              <a:prstGeom prst="rect">
                <a:avLst/>
              </a:prstGeom>
              <a:noFill/>
              <a:ln w="19050" cap="sq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9pPr>
              </a:lstStyle>
              <a:p>
                <a:pPr eaLnBrk="1" hangingPunct="1"/>
                <a:r>
                  <a:rPr lang="en-US" altLang="en-US" sz="1800" b="1" dirty="0">
                    <a:solidFill>
                      <a:srgbClr val="002060"/>
                    </a:solidFill>
                  </a:rPr>
                  <a:t>B</a:t>
                </a:r>
              </a:p>
            </p:txBody>
          </p:sp>
          <p:sp>
            <p:nvSpPr>
              <p:cNvPr id="98" name="Text Box 67"/>
              <p:cNvSpPr txBox="1">
                <a:spLocks noChangeArrowheads="1"/>
              </p:cNvSpPr>
              <p:nvPr/>
            </p:nvSpPr>
            <p:spPr bwMode="auto">
              <a:xfrm>
                <a:off x="5223" y="2701"/>
                <a:ext cx="348" cy="272"/>
              </a:xfrm>
              <a:prstGeom prst="rect">
                <a:avLst/>
              </a:prstGeom>
              <a:noFill/>
              <a:ln w="19050" cap="sq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.VnAvant" pitchFamily="34" charset="0"/>
                  </a:defRPr>
                </a:lvl9pPr>
              </a:lstStyle>
              <a:p>
                <a:pPr eaLnBrk="1" hangingPunct="1"/>
                <a:r>
                  <a:rPr lang="en-US" altLang="en-US" sz="1800" b="1" dirty="0">
                    <a:solidFill>
                      <a:srgbClr val="002060"/>
                    </a:solidFill>
                  </a:rPr>
                  <a:t>C</a:t>
                </a:r>
              </a:p>
            </p:txBody>
          </p:sp>
          <p:sp>
            <p:nvSpPr>
              <p:cNvPr id="99" name="Line 68"/>
              <p:cNvSpPr>
                <a:spLocks noChangeShapeType="1"/>
              </p:cNvSpPr>
              <p:nvPr/>
            </p:nvSpPr>
            <p:spPr bwMode="auto">
              <a:xfrm flipH="1">
                <a:off x="4682" y="2116"/>
                <a:ext cx="0" cy="1513"/>
              </a:xfrm>
              <a:prstGeom prst="line">
                <a:avLst/>
              </a:prstGeom>
              <a:noFill/>
              <a:ln w="28575" cap="sq">
                <a:solidFill>
                  <a:schemeClr val="accent4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Line 70"/>
              <p:cNvSpPr>
                <a:spLocks noChangeShapeType="1"/>
              </p:cNvSpPr>
              <p:nvPr/>
            </p:nvSpPr>
            <p:spPr bwMode="auto">
              <a:xfrm>
                <a:off x="4176" y="2856"/>
                <a:ext cx="1032" cy="0"/>
              </a:xfrm>
              <a:prstGeom prst="line">
                <a:avLst/>
              </a:prstGeom>
              <a:noFill/>
              <a:ln w="28575" cap="sq">
                <a:solidFill>
                  <a:schemeClr val="accent4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" name="Line 72"/>
            <p:cNvSpPr>
              <a:spLocks noChangeShapeType="1"/>
            </p:cNvSpPr>
            <p:nvPr/>
          </p:nvSpPr>
          <p:spPr bwMode="auto">
            <a:xfrm>
              <a:off x="5034" y="2754"/>
              <a:ext cx="108" cy="0"/>
            </a:xfrm>
            <a:prstGeom prst="line">
              <a:avLst/>
            </a:prstGeom>
            <a:noFill/>
            <a:ln w="19050" cap="sq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73"/>
            <p:cNvSpPr>
              <a:spLocks noChangeShapeType="1"/>
            </p:cNvSpPr>
            <p:nvPr/>
          </p:nvSpPr>
          <p:spPr bwMode="auto">
            <a:xfrm>
              <a:off x="5142" y="2754"/>
              <a:ext cx="0" cy="96"/>
            </a:xfrm>
            <a:prstGeom prst="line">
              <a:avLst/>
            </a:prstGeom>
            <a:noFill/>
            <a:ln w="19050" cap="sq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" name="Group 39"/>
          <p:cNvGrpSpPr>
            <a:grpSpLocks/>
          </p:cNvGrpSpPr>
          <p:nvPr/>
        </p:nvGrpSpPr>
        <p:grpSpPr bwMode="auto">
          <a:xfrm>
            <a:off x="7098283" y="2358197"/>
            <a:ext cx="3656572" cy="2354923"/>
            <a:chOff x="2694" y="2134"/>
            <a:chExt cx="3183" cy="1758"/>
          </a:xfrm>
        </p:grpSpPr>
        <p:sp>
          <p:nvSpPr>
            <p:cNvPr id="102" name="AutoShape 28"/>
            <p:cNvSpPr>
              <a:spLocks noChangeArrowheads="1"/>
            </p:cNvSpPr>
            <p:nvPr/>
          </p:nvSpPr>
          <p:spPr bwMode="auto">
            <a:xfrm>
              <a:off x="2973" y="2425"/>
              <a:ext cx="2545" cy="1192"/>
            </a:xfrm>
            <a:prstGeom prst="diamond">
              <a:avLst/>
            </a:prstGeom>
            <a:noFill/>
            <a:ln w="28575" cap="sq" algn="ctr">
              <a:solidFill>
                <a:srgbClr val="00B05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" name="Line 30"/>
            <p:cNvSpPr>
              <a:spLocks noChangeShapeType="1"/>
            </p:cNvSpPr>
            <p:nvPr/>
          </p:nvSpPr>
          <p:spPr bwMode="auto">
            <a:xfrm>
              <a:off x="4254" y="2424"/>
              <a:ext cx="0" cy="1188"/>
            </a:xfrm>
            <a:prstGeom prst="line">
              <a:avLst/>
            </a:prstGeom>
            <a:noFill/>
            <a:ln w="28575" cap="sq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31"/>
            <p:cNvSpPr>
              <a:spLocks noChangeShapeType="1"/>
            </p:cNvSpPr>
            <p:nvPr/>
          </p:nvSpPr>
          <p:spPr bwMode="auto">
            <a:xfrm flipV="1">
              <a:off x="2982" y="3018"/>
              <a:ext cx="2532" cy="6"/>
            </a:xfrm>
            <a:prstGeom prst="line">
              <a:avLst/>
            </a:prstGeom>
            <a:noFill/>
            <a:ln w="28575" cap="sq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Text Box 32"/>
            <p:cNvSpPr txBox="1">
              <a:spLocks noChangeArrowheads="1"/>
            </p:cNvSpPr>
            <p:nvPr/>
          </p:nvSpPr>
          <p:spPr bwMode="auto">
            <a:xfrm>
              <a:off x="2694" y="2854"/>
              <a:ext cx="372" cy="309"/>
            </a:xfrm>
            <a:prstGeom prst="rect">
              <a:avLst/>
            </a:prstGeom>
            <a:noFill/>
            <a:ln w="9525" cap="sq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</a:t>
              </a:r>
            </a:p>
          </p:txBody>
        </p:sp>
        <p:sp>
          <p:nvSpPr>
            <p:cNvPr id="106" name="Text Box 33"/>
            <p:cNvSpPr txBox="1">
              <a:spLocks noChangeArrowheads="1"/>
            </p:cNvSpPr>
            <p:nvPr/>
          </p:nvSpPr>
          <p:spPr bwMode="auto">
            <a:xfrm>
              <a:off x="4118" y="2134"/>
              <a:ext cx="426" cy="309"/>
            </a:xfrm>
            <a:prstGeom prst="rect">
              <a:avLst/>
            </a:prstGeom>
            <a:noFill/>
            <a:ln w="9525" cap="sq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9pPr>
            </a:lstStyle>
            <a:p>
              <a:pPr eaLnBrk="1" hangingPunct="1"/>
              <a:r>
                <a:rPr lang="en-US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</a:t>
              </a:r>
            </a:p>
          </p:txBody>
        </p:sp>
        <p:sp>
          <p:nvSpPr>
            <p:cNvPr id="107" name="Text Box 34"/>
            <p:cNvSpPr txBox="1">
              <a:spLocks noChangeArrowheads="1"/>
            </p:cNvSpPr>
            <p:nvPr/>
          </p:nvSpPr>
          <p:spPr bwMode="auto">
            <a:xfrm>
              <a:off x="4090" y="3583"/>
              <a:ext cx="462" cy="309"/>
            </a:xfrm>
            <a:prstGeom prst="rect">
              <a:avLst/>
            </a:prstGeom>
            <a:noFill/>
            <a:ln w="9525" cap="sq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</a:t>
              </a:r>
            </a:p>
          </p:txBody>
        </p:sp>
        <p:sp>
          <p:nvSpPr>
            <p:cNvPr id="108" name="Text Box 35"/>
            <p:cNvSpPr txBox="1">
              <a:spLocks noChangeArrowheads="1"/>
            </p:cNvSpPr>
            <p:nvPr/>
          </p:nvSpPr>
          <p:spPr bwMode="auto">
            <a:xfrm>
              <a:off x="5529" y="2862"/>
              <a:ext cx="348" cy="309"/>
            </a:xfrm>
            <a:prstGeom prst="rect">
              <a:avLst/>
            </a:prstGeom>
            <a:noFill/>
            <a:ln w="9525" cap="sq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Avant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Avant" pitchFamily="34" charset="0"/>
                </a:defRPr>
              </a:lvl9pPr>
            </a:lstStyle>
            <a:p>
              <a:pPr eaLnBrk="1" hangingPunct="1"/>
              <a:r>
                <a:rPr lang="en-US" altLang="en-US" sz="20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</a:t>
              </a:r>
            </a:p>
          </p:txBody>
        </p:sp>
        <p:sp>
          <p:nvSpPr>
            <p:cNvPr id="109" name="Line 36"/>
            <p:cNvSpPr>
              <a:spLocks noChangeShapeType="1"/>
            </p:cNvSpPr>
            <p:nvPr/>
          </p:nvSpPr>
          <p:spPr bwMode="auto">
            <a:xfrm>
              <a:off x="4266" y="2892"/>
              <a:ext cx="120" cy="0"/>
            </a:xfrm>
            <a:prstGeom prst="line">
              <a:avLst/>
            </a:prstGeom>
            <a:noFill/>
            <a:ln w="19050" cap="sq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38"/>
            <p:cNvSpPr>
              <a:spLocks noChangeShapeType="1"/>
            </p:cNvSpPr>
            <p:nvPr/>
          </p:nvSpPr>
          <p:spPr bwMode="auto">
            <a:xfrm>
              <a:off x="4392" y="2892"/>
              <a:ext cx="0" cy="126"/>
            </a:xfrm>
            <a:prstGeom prst="line">
              <a:avLst/>
            </a:prstGeom>
            <a:noFill/>
            <a:ln w="19050" cap="sq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0" name="Text Box 38"/>
          <p:cNvSpPr txBox="1">
            <a:spLocks noChangeArrowheads="1"/>
          </p:cNvSpPr>
          <p:nvPr/>
        </p:nvSpPr>
        <p:spPr bwMode="auto">
          <a:xfrm>
            <a:off x="903469" y="676255"/>
            <a:ext cx="96939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</a:rPr>
              <a:t>Bài</a:t>
            </a:r>
            <a: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</a:rPr>
              <a:t> 1.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1055" y="1431645"/>
            <a:ext cx="3485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a/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ABCD,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AC = 3cm;  BD = 4cm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6592291" y="1437404"/>
            <a:ext cx="3859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b/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MNPQ, </a:t>
            </a:r>
            <a:r>
              <a:rPr lang="en-US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MP = 7cm;  NQ = 4cm</a:t>
            </a:r>
          </a:p>
        </p:txBody>
      </p:sp>
      <p:sp>
        <p:nvSpPr>
          <p:cNvPr id="133" name="Rectangle 67"/>
          <p:cNvSpPr>
            <a:spLocks noChangeArrowheads="1"/>
          </p:cNvSpPr>
          <p:nvPr/>
        </p:nvSpPr>
        <p:spPr bwMode="auto">
          <a:xfrm>
            <a:off x="1301055" y="5047431"/>
            <a:ext cx="38100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40000"/>
                <a:lumOff val="60000"/>
              </a:schemeClr>
            </a:solidFill>
            <a:prstDash val="lgDash"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eaLnBrk="1" hangingPunct="1"/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( 3 x 4 ) : 2 = 6 ( cm</a:t>
            </a:r>
            <a:r>
              <a:rPr lang="en-US" altLang="en-US" sz="2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)</a:t>
            </a:r>
          </a:p>
          <a:p>
            <a:pPr eaLnBrk="1" hangingPunct="1"/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6 cm</a:t>
            </a:r>
            <a:r>
              <a:rPr lang="en-US" altLang="en-US" sz="2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4" name="Rectangle 68"/>
          <p:cNvSpPr>
            <a:spLocks noChangeArrowheads="1"/>
          </p:cNvSpPr>
          <p:nvPr/>
        </p:nvSpPr>
        <p:spPr bwMode="auto">
          <a:xfrm>
            <a:off x="6835403" y="5047430"/>
            <a:ext cx="456247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40000"/>
                <a:lumOff val="60000"/>
              </a:schemeClr>
            </a:solidFill>
            <a:prstDash val="lgDash"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eaLnBrk="1" hangingPunct="1"/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( 7 x 4 ) : 2 =  14 ( cm</a:t>
            </a:r>
            <a:r>
              <a:rPr lang="en-US" altLang="en-US" sz="2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)</a:t>
            </a:r>
          </a:p>
          <a:p>
            <a:pPr eaLnBrk="1" hangingPunct="1"/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14 cm</a:t>
            </a:r>
            <a:r>
              <a:rPr lang="en-US" altLang="en-US" sz="2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496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2" grpId="0"/>
      <p:bldP spid="132" grpId="0"/>
      <p:bldP spid="133" grpId="0" animBg="1"/>
      <p:bldP spid="1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479524" y="384257"/>
            <a:ext cx="11140069" cy="59882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30618" y="6189357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519313" y="383104"/>
            <a:ext cx="1757130" cy="1757130"/>
          </a:xfrm>
          <a:prstGeom prst="rect">
            <a:avLst/>
          </a:prstGeom>
        </p:spPr>
      </p:pic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1880616" y="5762405"/>
            <a:ext cx="7620000" cy="366713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9999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B2B2B2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30" name="Text Box 38"/>
          <p:cNvSpPr txBox="1">
            <a:spLocks noChangeArrowheads="1"/>
          </p:cNvSpPr>
          <p:nvPr/>
        </p:nvSpPr>
        <p:spPr bwMode="auto">
          <a:xfrm>
            <a:off x="903469" y="676255"/>
            <a:ext cx="96939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</a:rPr>
              <a:t>Bài</a:t>
            </a:r>
            <a: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zuki" panose="02040603050506020204" pitchFamily="18" charset="0"/>
              </a:rPr>
              <a:t> 2.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980605" y="1396807"/>
            <a:ext cx="8442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FontTx/>
              <a:buAutoNum type="alphaLcParenR"/>
            </a:pPr>
            <a:r>
              <a:rPr lang="vi-VN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chéo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dm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1497111" y="2009932"/>
            <a:ext cx="8816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  <a:r>
              <a:rPr lang="vi-VN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chéo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4m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15 dm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3" name="Rectangle 67"/>
          <p:cNvSpPr>
            <a:spLocks noChangeArrowheads="1"/>
          </p:cNvSpPr>
          <p:nvPr/>
        </p:nvSpPr>
        <p:spPr bwMode="auto">
          <a:xfrm>
            <a:off x="2386405" y="1929105"/>
            <a:ext cx="5605272" cy="1384995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( 5 x 20 ) : 2 =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 (dm</a:t>
            </a:r>
            <a:r>
              <a:rPr lang="en-US" altLang="en-US" sz="2800" b="1" baseline="30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)</a:t>
            </a:r>
          </a:p>
          <a:p>
            <a:pPr algn="ctr" eaLnBrk="1" hangingPunct="1"/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en-US" altLang="en-US" sz="2800" b="1" baseline="30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4" name="Rectangle 68"/>
          <p:cNvSpPr>
            <a:spLocks noChangeArrowheads="1"/>
          </p:cNvSpPr>
          <p:nvPr/>
        </p:nvSpPr>
        <p:spPr bwMode="auto">
          <a:xfrm>
            <a:off x="2490643" y="4495904"/>
            <a:ext cx="5053157" cy="1815882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 4m = 40 dm</a:t>
            </a:r>
          </a:p>
          <a:p>
            <a:pPr algn="ctr" eaLnBrk="1" hangingPunct="1"/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 eaLnBrk="1" hangingPunct="1"/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(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x 15 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: 2 = 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300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en-US" altLang="en-US" sz="2800" b="1" baseline="30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)</a:t>
            </a:r>
          </a:p>
          <a:p>
            <a:pPr algn="ctr" eaLnBrk="1" hangingPunct="1"/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300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en-US" altLang="en-US" sz="2800" b="1" baseline="30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82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5.55112E-17 L -0.00507 0.2814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2" grpId="0"/>
      <p:bldP spid="132" grpId="0"/>
      <p:bldP spid="132" grpId="1"/>
      <p:bldP spid="133" grpId="0"/>
      <p:bldP spid="1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củi gỗ, bào gỗ, tấm gỗ - Free.Vector6.com">
            <a:hlinkClick r:id="rId4" action="ppaction://hlinksldjump"/>
            <a:extLst>
              <a:ext uri="{FF2B5EF4-FFF2-40B4-BE49-F238E27FC236}">
                <a16:creationId xmlns:a16="http://schemas.microsoft.com/office/drawing/2014/main" id="{3847C684-767F-FA4B-A574-2CBFE8D68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7749374" y="4691341"/>
            <a:ext cx="2271059" cy="136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28C5713-DBD3-494E-B1FA-165A9D6C79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60365" flipH="1">
            <a:off x="855875" y="3445296"/>
            <a:ext cx="3321837" cy="3321837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01BCF2E9-8D82-6D4C-97F4-D1630089E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0991" y="3009899"/>
            <a:ext cx="3362884" cy="3362884"/>
          </a:xfrm>
          <a:prstGeom prst="rect">
            <a:avLst/>
          </a:prstGeom>
        </p:spPr>
      </p:pic>
      <p:pic>
        <p:nvPicPr>
          <p:cNvPr id="1030" name="a" descr="Potato chips bag Royalty Free Vector Image - VectorStock">
            <a:hlinkClick r:id="" action="ppaction://noaction"/>
            <a:extLst>
              <a:ext uri="{FF2B5EF4-FFF2-40B4-BE49-F238E27FC236}">
                <a16:creationId xmlns:a16="http://schemas.microsoft.com/office/drawing/2014/main" id="{A7C1FCB1-C1F9-564F-A743-F57D7708D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10215932" y="4691341"/>
            <a:ext cx="1657004" cy="181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rId12" action="ppaction://hlinksldjump"/>
          </p:cNvPr>
          <p:cNvSpPr/>
          <p:nvPr/>
        </p:nvSpPr>
        <p:spPr>
          <a:xfrm>
            <a:off x="1586396" y="741640"/>
            <a:ext cx="9458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0">
                  <a:solidFill>
                    <a:prstClr val="black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VUI ĐỐT LỬA TRẠI</a:t>
            </a:r>
          </a:p>
        </p:txBody>
      </p:sp>
    </p:spTree>
    <p:extLst>
      <p:ext uri="{BB962C8B-B14F-4D97-AF65-F5344CB8AC3E}">
        <p14:creationId xmlns:p14="http://schemas.microsoft.com/office/powerpoint/2010/main" val="16587651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𝑆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="" xmlns:ask="http://schemas.microsoft.com/office/drawing/2018/sketchyshapes" xmlns:a14="http://schemas.microsoft.com/office/drawing/2010/main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𝑆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  <m:r>
                          <a:rPr kumimoji="0" lang="vi-VN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×4</m:t>
                        </m:r>
                      </m:oMath>
                    </m:oMathPara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="" xmlns:ask="http://schemas.microsoft.com/office/drawing/2018/sketchyshapes" xmlns:a14="http://schemas.microsoft.com/office/drawing/2010/main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S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×</m:t>
                          </m:r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8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=""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6096000" y="4238504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S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× </m:t>
                          </m:r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num>
                        <m:den>
                          <m:r>
                            <a:rPr kumimoji="0" lang="vi-VN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9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=""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A6E05E-5DC5-2546-8D7E-C18EBC8E95AC}"/>
              </a:ext>
            </a:extLst>
          </p:cNvPr>
          <p:cNvSpPr/>
          <p:nvPr/>
        </p:nvSpPr>
        <p:spPr>
          <a:xfrm>
            <a:off x="3895166" y="482214"/>
            <a:ext cx="4787154" cy="1272989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thức tính diện tích hình thoi là: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8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9492AA-DB9D-5444-834B-FA59EE98B0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560365" flipH="1">
            <a:off x="8095366" y="2889814"/>
            <a:ext cx="3321837" cy="33218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4360" y="2081701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12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6140" y="2059245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9523" y="4342693"/>
            <a:ext cx="1942654" cy="19426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77840" y="312267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296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619AC34-D954-AC48-8C84-6FCDE999FC19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50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8F538C7-B9E5-D845-8F1F-3853916C637B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noProof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 cm</a:t>
              </a:r>
              <a:r>
                <a:rPr lang="vi-VN" sz="4000" baseline="30000" noProof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6242122" y="4405851"/>
            <a:ext cx="3729317" cy="1818387"/>
            <a:chOff x="1201271" y="2183512"/>
            <a:chExt cx="3729317" cy="1818387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A68F0E8-D29F-F042-81A8-644AB33D1078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65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1507417" y="4382523"/>
            <a:ext cx="3729317" cy="1818387"/>
            <a:chOff x="1201271" y="2183512"/>
            <a:chExt cx="3729317" cy="181838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6B067A8-427D-0E4F-8F0C-99D6F77111DC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60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A6E05E-5DC5-2546-8D7E-C18EBC8E95AC}"/>
              </a:ext>
            </a:extLst>
          </p:cNvPr>
          <p:cNvSpPr/>
          <p:nvPr/>
        </p:nvSpPr>
        <p:spPr>
          <a:xfrm>
            <a:off x="1694331" y="482214"/>
            <a:ext cx="9205317" cy="127298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d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iện tích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hình thoi có độ dài hai đường chéo lần lượt là: 15cm; 8cm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6080" y="2575535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7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990" y="2342684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3511" y="4646877"/>
            <a:ext cx="1942654" cy="19426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BCAF08-828F-3F41-B7CB-D52BC74CD5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4928" y="4362665"/>
            <a:ext cx="2253425" cy="22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647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619AC34-D954-AC48-8C84-6FCDE999FC19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300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8F538C7-B9E5-D845-8F1F-3853916C637B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 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A68F0E8-D29F-F042-81A8-644AB33D1078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15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6096000" y="4238504"/>
            <a:ext cx="3729317" cy="1818387"/>
            <a:chOff x="1201271" y="2183512"/>
            <a:chExt cx="3729317" cy="181838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6B067A8-427D-0E4F-8F0C-99D6F77111DC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150</a:t>
              </a:r>
              <a:r>
                <a:rPr kumimoji="0" lang="vi-VN" sz="40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dm</a:t>
              </a:r>
              <a:r>
                <a:rPr kumimoji="0" lang="vi-VN" sz="40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A6E05E-5DC5-2546-8D7E-C18EBC8E95AC}"/>
              </a:ext>
            </a:extLst>
          </p:cNvPr>
          <p:cNvSpPr/>
          <p:nvPr/>
        </p:nvSpPr>
        <p:spPr>
          <a:xfrm>
            <a:off x="2103120" y="482214"/>
            <a:ext cx="8193023" cy="127298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tích hình thoi có độ dài hai đường chéo là 3m và 10dm là: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9504" y="2359727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7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1044" y="1890869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321" y="4703335"/>
            <a:ext cx="1942654" cy="1942654"/>
          </a:xfrm>
          <a:prstGeom prst="rect">
            <a:avLst/>
          </a:prstGeom>
        </p:spPr>
      </p:pic>
      <p:pic>
        <p:nvPicPr>
          <p:cNvPr id="23" name="Picture 2" descr="Vector củi gỗ, bào gỗ, tấm gỗ - Free.Vector6.com">
            <a:extLst>
              <a:ext uri="{FF2B5EF4-FFF2-40B4-BE49-F238E27FC236}">
                <a16:creationId xmlns:a16="http://schemas.microsoft.com/office/drawing/2014/main" id="{E17431D0-7D6A-8642-A0BF-489AAF764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8898963" y="4606413"/>
            <a:ext cx="2271059" cy="136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6494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6166494" y="4173989"/>
            <a:ext cx="3729317" cy="1818387"/>
            <a:chOff x="1201271" y="2183512"/>
            <a:chExt cx="3729317" cy="181838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619AC34-D954-AC48-8C84-6FCDE999FC19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 dài hai đường chéo là 8cm và 3cm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82866" y="2476285"/>
            <a:ext cx="3710522" cy="1773550"/>
            <a:chOff x="1188137" y="2476285"/>
            <a:chExt cx="3710522" cy="177355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8F538C7-B9E5-D845-8F1F-3853916C637B}"/>
                </a:ext>
              </a:extLst>
            </p:cNvPr>
            <p:cNvSpPr/>
            <p:nvPr/>
          </p:nvSpPr>
          <p:spPr>
            <a:xfrm>
              <a:off x="1841695" y="2476285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 dài hai đường chéo là 4cm và 5cm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188137" y="3084423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A68F0E8-D29F-F042-81A8-644AB33D1078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 dài hai đường chéo là 7cm và 4cm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1694331" y="2476286"/>
            <a:ext cx="3729317" cy="1818387"/>
            <a:chOff x="1201271" y="2183512"/>
            <a:chExt cx="3729317" cy="181838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6B067A8-427D-0E4F-8F0C-99D6F77111DC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 dài hai đường chéo là 4cm và 4cm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996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1A6E05E-5DC5-2546-8D7E-C18EBC8E95AC}"/>
              </a:ext>
            </a:extLst>
          </p:cNvPr>
          <p:cNvSpPr/>
          <p:nvPr/>
        </p:nvSpPr>
        <p:spPr>
          <a:xfrm>
            <a:off x="3039037" y="482214"/>
            <a:ext cx="6541381" cy="127298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thoi nào có diện tích nhỏ hơn 10cm</a:t>
            </a:r>
            <a:r>
              <a:rPr lang="vi-VN" sz="4000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6764" y="4582576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7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6764" y="2830521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792" y="4615298"/>
            <a:ext cx="1942654" cy="1942654"/>
          </a:xfrm>
          <a:prstGeom prst="rect">
            <a:avLst/>
          </a:prstGeom>
        </p:spPr>
      </p:pic>
      <p:pic>
        <p:nvPicPr>
          <p:cNvPr id="24" name="Picture 6" descr="Potato chips bag Royalty Free Vector Image - VectorStock">
            <a:extLst>
              <a:ext uri="{FF2B5EF4-FFF2-40B4-BE49-F238E27FC236}">
                <a16:creationId xmlns:a16="http://schemas.microsoft.com/office/drawing/2014/main" id="{AFB1597E-E9E1-F14A-995E-E68085D29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4425862" y="2450814"/>
            <a:ext cx="1657004" cy="181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5480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D46CA-BA88-AE4B-A976-0152F4D45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873" y="3169226"/>
            <a:ext cx="3034145" cy="3034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286C44-07C6-6A42-96F6-82992500F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727" y="3086099"/>
            <a:ext cx="2228273" cy="4010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AF5DCA-3653-8440-A12C-C17C55F67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0077" y="3823854"/>
            <a:ext cx="3621808" cy="3621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BD1CE1-EC9C-F846-B22F-18DD46965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2235" y1="60610" x2="21450" y2="75640"/>
                        <a14:foregroundMark x1="21450" y1="75640" x2="27945" y2="80305"/>
                        <a14:foregroundMark x1="27945" y1="80305" x2="47633" y2="77269"/>
                        <a14:foregroundMark x1="61802" y1="39997" x2="65340" y2="40604"/>
                        <a14:foregroundMark x1="51502" y1="34844" x2="50543" y2="34844"/>
                        <a14:foregroundMark x1="60198" y1="39390" x2="66944" y2="42426"/>
                        <a14:foregroundMark x1="66944" y1="42426" x2="60120" y2="38176"/>
                        <a14:foregroundMark x1="60120" y1="38176" x2="59553" y2="38176"/>
                        <a14:foregroundMark x1="53106" y1="33940" x2="54395" y2="40782"/>
                        <a14:foregroundMark x1="54395" y1="40782" x2="59223" y2="35096"/>
                        <a14:foregroundMark x1="59223" y1="35096" x2="51187" y2="33333"/>
                        <a14:foregroundMark x1="84652" y1="59692" x2="89212" y2="66060"/>
                        <a14:foregroundMark x1="89212" y1="66060" x2="86838" y2="73878"/>
                        <a14:foregroundMark x1="86838" y1="73878" x2="80846" y2="77995"/>
                        <a14:foregroundMark x1="80846" y1="77995" x2="86256" y2="63631"/>
                        <a14:foregroundMark x1="86256" y1="63631" x2="86256" y2="636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1140" y="4114800"/>
            <a:ext cx="3228937" cy="3429000"/>
          </a:xfrm>
          <a:prstGeom prst="rect">
            <a:avLst/>
          </a:prstGeom>
        </p:spPr>
      </p:pic>
      <p:pic>
        <p:nvPicPr>
          <p:cNvPr id="12" name="a" descr="Potato chips bag Royalty Free Vector Image - VectorStock">
            <a:hlinkClick r:id="" action="ppaction://noaction"/>
            <a:extLst>
              <a:ext uri="{FF2B5EF4-FFF2-40B4-BE49-F238E27FC236}">
                <a16:creationId xmlns:a16="http://schemas.microsoft.com/office/drawing/2014/main" id="{0D201731-F8CC-9545-81B3-A56AD2A8A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6715948" y="5091544"/>
            <a:ext cx="682090" cy="74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Vector củi gỗ, bào gỗ, tấm gỗ - Free.Vector6.com">
            <a:hlinkClick r:id="rId10" action="ppaction://hlinksldjump"/>
            <a:extLst>
              <a:ext uri="{FF2B5EF4-FFF2-40B4-BE49-F238E27FC236}">
                <a16:creationId xmlns:a16="http://schemas.microsoft.com/office/drawing/2014/main" id="{CCC87619-6744-3A43-A9B5-05CA3B35C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1249471" y="5836817"/>
            <a:ext cx="1242122" cy="74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7227" y="440941"/>
            <a:ext cx="81528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đêm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lửa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trại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221829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D2085E94-DE8E-47AE-AB79-E7439BF29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3399" y="3429000"/>
            <a:ext cx="1419225" cy="139065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976775" y="906629"/>
            <a:ext cx="10238451" cy="504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5" y="5605483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7D7D6D8-53B3-FB44-AA10-6C081A47B0D2}"/>
              </a:ext>
            </a:extLst>
          </p:cNvPr>
          <p:cNvSpPr txBox="1"/>
          <p:nvPr/>
        </p:nvSpPr>
        <p:spPr>
          <a:xfrm>
            <a:off x="1056698" y="1012604"/>
            <a:ext cx="653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Yêu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cầu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cần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54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đạt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rgbClr val="96D9C9"/>
              </a:solidFill>
              <a:latin typeface="UTM Cookies" panose="02040603050506020204" pitchFamily="1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FB2C85-D23E-9843-9E65-7F0584874200}"/>
              </a:ext>
            </a:extLst>
          </p:cNvPr>
          <p:cNvSpPr txBox="1"/>
          <p:nvPr/>
        </p:nvSpPr>
        <p:spPr>
          <a:xfrm>
            <a:off x="1537348" y="1943053"/>
            <a:ext cx="103540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Biết cách tính diện tích hình thoi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Lập được công thức tính diện tích hình thoi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Làm được các bài tập liên quan đến diện tích hình thoi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Chăm chỉ, tích cực trong giờ học.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NL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NL tự học, làm việc nhóm, NL tính toán, NL giải quyết vấn đề và sáng tạo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Bài tập cần làm: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Bài 1, bài 2.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840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380573">
            <a:off x="4143678" y="1787320"/>
            <a:ext cx="4429125" cy="923331"/>
            <a:chOff x="4876496" y="2713076"/>
            <a:chExt cx="4429125" cy="923331"/>
          </a:xfrm>
        </p:grpSpPr>
        <p:sp>
          <p:nvSpPr>
            <p:cNvPr id="5" name="TextBox 4"/>
            <p:cNvSpPr txBox="1"/>
            <p:nvPr/>
          </p:nvSpPr>
          <p:spPr>
            <a:xfrm>
              <a:off x="4876496" y="2713076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solidFill>
                      <a:srgbClr val="FFC000">
                        <a:alpha val="51000"/>
                      </a:srgbClr>
                    </a:solidFill>
                  </a:ln>
                  <a:solidFill>
                    <a:schemeClr val="bg1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76496" y="2713077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noFill/>
                  </a:ln>
                  <a:solidFill>
                    <a:srgbClr val="C00000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 rot="21089588">
            <a:off x="2165605" y="1583315"/>
            <a:ext cx="1810873" cy="1888947"/>
            <a:chOff x="2697161" y="3071506"/>
            <a:chExt cx="6828765" cy="1888947"/>
          </a:xfrm>
        </p:grpSpPr>
        <p:sp>
          <p:nvSpPr>
            <p:cNvPr id="8" name="TextBox 7"/>
            <p:cNvSpPr txBox="1"/>
            <p:nvPr/>
          </p:nvSpPr>
          <p:spPr>
            <a:xfrm>
              <a:off x="2733676" y="3098405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01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97161" y="3071506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76200" cmpd="sng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UVF Funkydori" panose="02000503000000020003" pitchFamily="2" charset="0"/>
                </a:rPr>
                <a:t>01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rot="21048498">
            <a:off x="1866043" y="2653634"/>
            <a:ext cx="9654260" cy="2215992"/>
            <a:chOff x="2733674" y="2921433"/>
            <a:chExt cx="8416361" cy="2215992"/>
          </a:xfrm>
        </p:grpSpPr>
        <p:sp>
          <p:nvSpPr>
            <p:cNvPr id="12" name="TextBox 11"/>
            <p:cNvSpPr txBox="1"/>
            <p:nvPr/>
          </p:nvSpPr>
          <p:spPr>
            <a:xfrm>
              <a:off x="2733675" y="2921433"/>
              <a:ext cx="82896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Khởi</a:t>
              </a:r>
              <a:r>
                <a:rPr lang="en-US" sz="138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động</a:t>
              </a:r>
              <a:endParaRPr lang="en-US" sz="13800" dirty="0">
                <a:ln w="206375" cmpd="sng">
                  <a:solidFill>
                    <a:schemeClr val="accent1">
                      <a:lumMod val="40000"/>
                      <a:lumOff val="60000"/>
                      <a:alpha val="70000"/>
                    </a:schemeClr>
                  </a:solidFill>
                </a:ln>
                <a:solidFill>
                  <a:schemeClr val="bg1"/>
                </a:solidFill>
                <a:latin typeface="UTM Loko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33674" y="2921434"/>
              <a:ext cx="8416361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Khởi</a:t>
              </a:r>
              <a:r>
                <a:rPr lang="en-US" sz="13800" dirty="0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động</a:t>
              </a:r>
              <a:endParaRPr lang="en-US" sz="13800" dirty="0">
                <a:ln w="76200" cmpd="sng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Lok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8294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C4746227-A9C7-4B9A-B4B2-80232AE5E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F027437-42A2-4B2F-A71C-974713222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73399" y="3429000"/>
            <a:ext cx="1419225" cy="1390650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32047683-B7B7-45A1-9166-65248E7B2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A056705-DA05-4961-B281-8B0A82F6F453}"/>
              </a:ext>
            </a:extLst>
          </p:cNvPr>
          <p:cNvSpPr/>
          <p:nvPr/>
        </p:nvSpPr>
        <p:spPr>
          <a:xfrm>
            <a:off x="463176" y="442015"/>
            <a:ext cx="11140069" cy="59882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形 8">
            <a:extLst>
              <a:ext uri="{FF2B5EF4-FFF2-40B4-BE49-F238E27FC236}">
                <a16:creationId xmlns:a16="http://schemas.microsoft.com/office/drawing/2014/main" id="{65C1B118-2B44-4972-9CDB-92E0247D4D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6EE12627-047F-441A-A83D-9A2C08155D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84415" y="5605483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C1A3C70E-3259-4696-B6F5-9CC02DC4C2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89B81FA2-5D2C-4886-82A8-520B377B15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539DF368-8033-415A-8617-6C001F7B631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4A7799C-3F8B-420C-A503-D511DAE53B9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1" y="2296858"/>
            <a:ext cx="3517447" cy="4924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D3335B28-1AA4-4223-98CB-F9B6F8743EC4}"/>
              </a:ext>
            </a:extLst>
          </p:cNvPr>
          <p:cNvSpPr/>
          <p:nvPr/>
        </p:nvSpPr>
        <p:spPr>
          <a:xfrm>
            <a:off x="1205460" y="4749268"/>
            <a:ext cx="748688" cy="451258"/>
          </a:xfrm>
          <a:prstGeom prst="roundRect">
            <a:avLst>
              <a:gd name="adj" fmla="val 45859"/>
            </a:avLst>
          </a:prstGeom>
          <a:solidFill>
            <a:srgbClr val="F6618B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8FF1B8A9-3B34-461A-8B31-7CA6A13F2439}"/>
              </a:ext>
            </a:extLst>
          </p:cNvPr>
          <p:cNvSpPr/>
          <p:nvPr/>
        </p:nvSpPr>
        <p:spPr>
          <a:xfrm>
            <a:off x="1205460" y="2598344"/>
            <a:ext cx="748688" cy="437281"/>
          </a:xfrm>
          <a:prstGeom prst="roundRect">
            <a:avLst>
              <a:gd name="adj" fmla="val 45859"/>
            </a:avLst>
          </a:prstGeom>
          <a:solidFill>
            <a:srgbClr val="FFC245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6B162CB5-7697-4202-AA76-FF0F30D07F40}"/>
              </a:ext>
            </a:extLst>
          </p:cNvPr>
          <p:cNvSpPr/>
          <p:nvPr/>
        </p:nvSpPr>
        <p:spPr>
          <a:xfrm>
            <a:off x="1205460" y="3496125"/>
            <a:ext cx="748688" cy="456293"/>
          </a:xfrm>
          <a:prstGeom prst="roundRect">
            <a:avLst>
              <a:gd name="adj" fmla="val 45859"/>
            </a:avLst>
          </a:prstGeom>
          <a:solidFill>
            <a:srgbClr val="5B94FF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64E5E958-CADA-43A5-8D04-47BFC4BAA1A5}"/>
              </a:ext>
            </a:extLst>
          </p:cNvPr>
          <p:cNvSpPr/>
          <p:nvPr/>
        </p:nvSpPr>
        <p:spPr>
          <a:xfrm>
            <a:off x="1240271" y="1773757"/>
            <a:ext cx="714035" cy="469379"/>
          </a:xfrm>
          <a:prstGeom prst="roundRect">
            <a:avLst>
              <a:gd name="adj" fmla="val 45859"/>
            </a:avLst>
          </a:prstGeom>
          <a:solidFill>
            <a:srgbClr val="FF8745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B5DD222-6B75-4DA8-A9E7-C4B4A6C2A123}"/>
              </a:ext>
            </a:extLst>
          </p:cNvPr>
          <p:cNvSpPr txBox="1"/>
          <p:nvPr/>
        </p:nvSpPr>
        <p:spPr>
          <a:xfrm>
            <a:off x="1397017" y="1703219"/>
            <a:ext cx="10136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A.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cặp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cạnh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đối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diện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song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song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và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bằng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nhau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.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62B1720-7EC3-400B-A829-7CBFE168457F}"/>
              </a:ext>
            </a:extLst>
          </p:cNvPr>
          <p:cNvSpPr txBox="1"/>
          <p:nvPr/>
        </p:nvSpPr>
        <p:spPr>
          <a:xfrm>
            <a:off x="1334640" y="3447848"/>
            <a:ext cx="741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C.  Có hai cặp cạnh đối diện song song              </a:t>
            </a:r>
          </a:p>
          <a:p>
            <a:pPr lvl="0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và 4 cạnh bằng nhau.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D385BAE-4FCF-4889-8010-92D1A9D88129}"/>
              </a:ext>
            </a:extLst>
          </p:cNvPr>
          <p:cNvSpPr txBox="1"/>
          <p:nvPr/>
        </p:nvSpPr>
        <p:spPr>
          <a:xfrm>
            <a:off x="1334640" y="2526993"/>
            <a:ext cx="5341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B. 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4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góc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vuông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B794060-64C7-4784-B06B-9F881B148A0D}"/>
              </a:ext>
            </a:extLst>
          </p:cNvPr>
          <p:cNvSpPr txBox="1"/>
          <p:nvPr/>
        </p:nvSpPr>
        <p:spPr>
          <a:xfrm>
            <a:off x="1397017" y="772218"/>
            <a:ext cx="5802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 dirty="0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1. </a:t>
            </a:r>
            <a:r>
              <a:rPr lang="en-US" altLang="zh-CN" sz="3600" noProof="0" dirty="0" err="1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thoi</a:t>
            </a:r>
            <a:r>
              <a:rPr lang="en-US" altLang="zh-CN" sz="3600" noProof="0" dirty="0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600" noProof="0" dirty="0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>
                <a:solidFill>
                  <a:schemeClr val="accent2">
                    <a:lumMod val="75000"/>
                  </a:schemeClr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…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SVN-Cookies" panose="02040603050506020204" pitchFamily="18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6D79E84-B125-4E42-8407-FBD2DF9491A7}"/>
              </a:ext>
            </a:extLst>
          </p:cNvPr>
          <p:cNvSpPr txBox="1"/>
          <p:nvPr/>
        </p:nvSpPr>
        <p:spPr>
          <a:xfrm>
            <a:off x="1334640" y="4669170"/>
            <a:ext cx="7903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D. 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4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góc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vuông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và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4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cạnh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bằng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nhau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.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67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mph" presetSubtype="0" repeatCount="3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3" grpId="0" animBg="1"/>
      <p:bldP spid="24" grpId="0" animBg="1"/>
      <p:bldP spid="24" grpId="1" animBg="1"/>
      <p:bldP spid="25" grpId="0" animBg="1"/>
      <p:bldP spid="4" grpId="0"/>
      <p:bldP spid="15" grpId="0"/>
      <p:bldP spid="15" grpId="1"/>
      <p:bldP spid="16" grpId="0"/>
      <p:bldP spid="18" grpId="0"/>
      <p:bldP spid="18" grpId="1"/>
      <p:bldP spid="21" grpId="0"/>
      <p:bldP spid="2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C4746227-A9C7-4B9A-B4B2-80232AE5E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F027437-42A2-4B2F-A71C-974713222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73399" y="3429000"/>
            <a:ext cx="1419225" cy="1390650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32047683-B7B7-45A1-9166-65248E7B2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A056705-DA05-4961-B281-8B0A82F6F453}"/>
              </a:ext>
            </a:extLst>
          </p:cNvPr>
          <p:cNvSpPr/>
          <p:nvPr/>
        </p:nvSpPr>
        <p:spPr>
          <a:xfrm>
            <a:off x="463176" y="442015"/>
            <a:ext cx="11140069" cy="59882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形 8">
            <a:extLst>
              <a:ext uri="{FF2B5EF4-FFF2-40B4-BE49-F238E27FC236}">
                <a16:creationId xmlns:a16="http://schemas.microsoft.com/office/drawing/2014/main" id="{65C1B118-2B44-4972-9CDB-92E0247D4D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6EE12627-047F-441A-A83D-9A2C08155D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84415" y="5605483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C1A3C70E-3259-4696-B6F5-9CC02DC4C2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89B81FA2-5D2C-4886-82A8-520B377B15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539DF368-8033-415A-8617-6C001F7B631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4A7799C-3F8B-420C-A503-D511DAE53B9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1" y="2296858"/>
            <a:ext cx="3517447" cy="4924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D3335B28-1AA4-4223-98CB-F9B6F8743EC4}"/>
              </a:ext>
            </a:extLst>
          </p:cNvPr>
          <p:cNvSpPr/>
          <p:nvPr/>
        </p:nvSpPr>
        <p:spPr>
          <a:xfrm>
            <a:off x="1205460" y="3528998"/>
            <a:ext cx="748688" cy="451258"/>
          </a:xfrm>
          <a:prstGeom prst="roundRect">
            <a:avLst>
              <a:gd name="adj" fmla="val 45859"/>
            </a:avLst>
          </a:prstGeom>
          <a:solidFill>
            <a:srgbClr val="F6618B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8FF1B8A9-3B34-461A-8B31-7CA6A13F2439}"/>
              </a:ext>
            </a:extLst>
          </p:cNvPr>
          <p:cNvSpPr/>
          <p:nvPr/>
        </p:nvSpPr>
        <p:spPr>
          <a:xfrm>
            <a:off x="1205460" y="2598344"/>
            <a:ext cx="748688" cy="437281"/>
          </a:xfrm>
          <a:prstGeom prst="roundRect">
            <a:avLst>
              <a:gd name="adj" fmla="val 45859"/>
            </a:avLst>
          </a:prstGeom>
          <a:solidFill>
            <a:srgbClr val="FFC245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6B162CB5-7697-4202-AA76-FF0F30D07F40}"/>
              </a:ext>
            </a:extLst>
          </p:cNvPr>
          <p:cNvSpPr/>
          <p:nvPr/>
        </p:nvSpPr>
        <p:spPr>
          <a:xfrm>
            <a:off x="1188979" y="4409177"/>
            <a:ext cx="748688" cy="456293"/>
          </a:xfrm>
          <a:prstGeom prst="roundRect">
            <a:avLst>
              <a:gd name="adj" fmla="val 45859"/>
            </a:avLst>
          </a:prstGeom>
          <a:solidFill>
            <a:srgbClr val="5B94FF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64E5E958-CADA-43A5-8D04-47BFC4BAA1A5}"/>
              </a:ext>
            </a:extLst>
          </p:cNvPr>
          <p:cNvSpPr/>
          <p:nvPr/>
        </p:nvSpPr>
        <p:spPr>
          <a:xfrm>
            <a:off x="1240271" y="1773757"/>
            <a:ext cx="714035" cy="469379"/>
          </a:xfrm>
          <a:prstGeom prst="roundRect">
            <a:avLst>
              <a:gd name="adj" fmla="val 45859"/>
            </a:avLst>
          </a:prstGeom>
          <a:solidFill>
            <a:srgbClr val="FF8745"/>
          </a:solidFill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B5DD222-6B75-4DA8-A9E7-C4B4A6C2A123}"/>
              </a:ext>
            </a:extLst>
          </p:cNvPr>
          <p:cNvSpPr txBox="1"/>
          <p:nvPr/>
        </p:nvSpPr>
        <p:spPr>
          <a:xfrm>
            <a:off x="1397017" y="1703219"/>
            <a:ext cx="10136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A. 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Vuông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góc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62B1720-7EC3-400B-A829-7CBFE168457F}"/>
              </a:ext>
            </a:extLst>
          </p:cNvPr>
          <p:cNvSpPr txBox="1"/>
          <p:nvPr/>
        </p:nvSpPr>
        <p:spPr>
          <a:xfrm>
            <a:off x="1334640" y="4328088"/>
            <a:ext cx="741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AutoNum type="alphaUcPeriod" startAt="4"/>
            </a:pPr>
            <a:r>
              <a:rPr lang="nl-NL" altLang="zh-CN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  Vuông góc với nhau và cắt nhau tại </a:t>
            </a:r>
          </a:p>
          <a:p>
            <a:pPr lvl="0"/>
            <a:r>
              <a:rPr lang="nl-NL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nl-NL" altLang="zh-CN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trung điểm mỗi đường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D385BAE-4FCF-4889-8010-92D1A9D88129}"/>
              </a:ext>
            </a:extLst>
          </p:cNvPr>
          <p:cNvSpPr txBox="1"/>
          <p:nvPr/>
        </p:nvSpPr>
        <p:spPr>
          <a:xfrm>
            <a:off x="1334640" y="2526993"/>
            <a:ext cx="5341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B.  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Bằng</a:t>
            </a:r>
            <a:r>
              <a:rPr kumimoji="0" lang="en-US" altLang="zh-CN" sz="32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nhau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B794060-64C7-4784-B06B-9F881B148A0D}"/>
              </a:ext>
            </a:extLst>
          </p:cNvPr>
          <p:cNvSpPr txBox="1"/>
          <p:nvPr/>
        </p:nvSpPr>
        <p:spPr>
          <a:xfrm>
            <a:off x="778824" y="835318"/>
            <a:ext cx="10794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3600" noProof="0" dirty="0">
                <a:solidFill>
                  <a:srgbClr val="7030A0"/>
                </a:solidFill>
                <a:latin typeface="SVN-Cookies" panose="02040603050506020204" pitchFamily="18" charset="0"/>
                <a:ea typeface="字魂70号-灵悦黑体" panose="00000500000000000000" pitchFamily="2" charset="-122"/>
                <a:cs typeface="Arial" panose="020B0604020202020204" pitchFamily="34" charset="0"/>
              </a:rPr>
              <a:t>2. </a:t>
            </a:r>
            <a:r>
              <a:rPr lang="nl-NL" sz="3600" dirty="0">
                <a:solidFill>
                  <a:srgbClr val="7030A0"/>
                </a:solidFill>
                <a:latin typeface="SVN-Cookies" panose="02040603050506020204" pitchFamily="18" charset="0"/>
              </a:rPr>
              <a:t>Hai đường chéo của hình thoi có đặc điểm gì?</a:t>
            </a:r>
            <a:endParaRPr kumimoji="0" lang="zh-CN" altLang="en-US" sz="36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Cookies" panose="02040603050506020204" pitchFamily="18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6D79E84-B125-4E42-8407-FBD2DF9491A7}"/>
              </a:ext>
            </a:extLst>
          </p:cNvPr>
          <p:cNvSpPr txBox="1"/>
          <p:nvPr/>
        </p:nvSpPr>
        <p:spPr>
          <a:xfrm>
            <a:off x="1337124" y="3475967"/>
            <a:ext cx="7903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.   Song </a:t>
            </a: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song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5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mph" presetSubtype="0" repeatCount="3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3" grpId="0" animBg="1"/>
      <p:bldP spid="24" grpId="0" animBg="1"/>
      <p:bldP spid="24" grpId="1" animBg="1"/>
      <p:bldP spid="25" grpId="0" animBg="1"/>
      <p:bldP spid="4" grpId="0"/>
      <p:bldP spid="15" grpId="0"/>
      <p:bldP spid="15" grpId="1"/>
      <p:bldP spid="16" grpId="0"/>
      <p:bldP spid="18" grpId="0"/>
      <p:bldP spid="18" grpId="1"/>
      <p:bldP spid="21" grpId="0"/>
      <p:bldP spid="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380573">
            <a:off x="4143678" y="1787320"/>
            <a:ext cx="4429125" cy="923331"/>
            <a:chOff x="4876496" y="2713076"/>
            <a:chExt cx="4429125" cy="923331"/>
          </a:xfrm>
        </p:grpSpPr>
        <p:sp>
          <p:nvSpPr>
            <p:cNvPr id="5" name="TextBox 4"/>
            <p:cNvSpPr txBox="1"/>
            <p:nvPr/>
          </p:nvSpPr>
          <p:spPr>
            <a:xfrm>
              <a:off x="4876496" y="2713076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solidFill>
                      <a:srgbClr val="FFC000">
                        <a:alpha val="51000"/>
                      </a:srgbClr>
                    </a:solidFill>
                  </a:ln>
                  <a:solidFill>
                    <a:schemeClr val="bg1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76496" y="2713077"/>
              <a:ext cx="44291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228600" cmpd="sng">
                    <a:noFill/>
                  </a:ln>
                  <a:solidFill>
                    <a:srgbClr val="C00000"/>
                  </a:solidFill>
                  <a:latin typeface="UTM Thanh Nhac TL" panose="02040603050506020204" pitchFamily="18" charset="0"/>
                </a:rPr>
                <a:t>math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 rot="21089588">
            <a:off x="2173292" y="1571102"/>
            <a:ext cx="1802278" cy="1900588"/>
            <a:chOff x="2729573" y="3059865"/>
            <a:chExt cx="6796353" cy="1900588"/>
          </a:xfrm>
        </p:grpSpPr>
        <p:sp>
          <p:nvSpPr>
            <p:cNvPr id="8" name="TextBox 7"/>
            <p:cNvSpPr txBox="1"/>
            <p:nvPr/>
          </p:nvSpPr>
          <p:spPr>
            <a:xfrm>
              <a:off x="2733676" y="3098405"/>
              <a:ext cx="679225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VF Funkydori" panose="02000503000000020003" pitchFamily="2" charset="0"/>
                </a:rPr>
                <a:t>02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29573" y="3059865"/>
              <a:ext cx="6792251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76200" cmpd="sng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UVF Funkydori" panose="02000503000000020003" pitchFamily="2" charset="0"/>
                </a:rPr>
                <a:t>02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rot="21048498">
            <a:off x="1861404" y="2595914"/>
            <a:ext cx="9663540" cy="2273338"/>
            <a:chOff x="2733675" y="2864086"/>
            <a:chExt cx="8424451" cy="2273338"/>
          </a:xfrm>
        </p:grpSpPr>
        <p:sp>
          <p:nvSpPr>
            <p:cNvPr id="12" name="TextBox 11"/>
            <p:cNvSpPr txBox="1"/>
            <p:nvPr/>
          </p:nvSpPr>
          <p:spPr>
            <a:xfrm>
              <a:off x="2733675" y="2921433"/>
              <a:ext cx="82896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Khám</a:t>
              </a:r>
              <a:r>
                <a:rPr lang="en-US" sz="13800" dirty="0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206375" cmpd="sng">
                    <a:solidFill>
                      <a:schemeClr val="accent1">
                        <a:lumMod val="40000"/>
                        <a:lumOff val="60000"/>
                        <a:alpha val="70000"/>
                      </a:schemeClr>
                    </a:solidFill>
                  </a:ln>
                  <a:solidFill>
                    <a:schemeClr val="bg1"/>
                  </a:solidFill>
                  <a:latin typeface="UTM Loko" panose="02040603050506020204" pitchFamily="18" charset="0"/>
                </a:rPr>
                <a:t>phá</a:t>
              </a:r>
              <a:endParaRPr lang="en-US" sz="13800" dirty="0">
                <a:ln w="206375" cmpd="sng">
                  <a:solidFill>
                    <a:schemeClr val="accent1">
                      <a:lumMod val="40000"/>
                      <a:lumOff val="60000"/>
                      <a:alpha val="70000"/>
                    </a:schemeClr>
                  </a:solidFill>
                </a:ln>
                <a:solidFill>
                  <a:schemeClr val="bg1"/>
                </a:solidFill>
                <a:latin typeface="UTM Loko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41765" y="2864086"/>
              <a:ext cx="8416361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Khám</a:t>
              </a:r>
              <a:r>
                <a:rPr lang="en-US" sz="13800" dirty="0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 </a:t>
              </a:r>
              <a:r>
                <a:rPr lang="en-US" sz="13800" dirty="0" err="1">
                  <a:ln w="76200" cmpd="sng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UTM Loko" panose="02040603050506020204" pitchFamily="18" charset="0"/>
                </a:rPr>
                <a:t>phá</a:t>
              </a:r>
              <a:endParaRPr lang="en-US" sz="13800" dirty="0">
                <a:ln w="76200" cmpd="sng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Lok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90516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D2085E94-DE8E-47AE-AB79-E7439BF29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3399" y="3429000"/>
            <a:ext cx="1419225" cy="139065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976775" y="906629"/>
            <a:ext cx="10238451" cy="504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5" y="5605483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380470" y="1109024"/>
            <a:ext cx="9110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alt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en-US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AC= m, BD = n</a:t>
            </a:r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>
            <a:off x="5962650" y="2292350"/>
            <a:ext cx="4032250" cy="2952750"/>
          </a:xfrm>
          <a:prstGeom prst="diamond">
            <a:avLst/>
          </a:prstGeom>
          <a:solidFill>
            <a:srgbClr val="FFC0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endParaRPr lang="vi-VN" altLang="en-US" sz="180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7848600" y="5181600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D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530851" y="3587750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A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10104438" y="3587750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C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7818438" y="1905000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B</a:t>
            </a:r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7985125" y="2303463"/>
            <a:ext cx="1588" cy="29511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5962650" y="3773489"/>
            <a:ext cx="4032250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7564438" y="3733800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O</a:t>
            </a:r>
          </a:p>
        </p:txBody>
      </p:sp>
      <p:sp>
        <p:nvSpPr>
          <p:cNvPr id="34" name="Line 20"/>
          <p:cNvSpPr>
            <a:spLocks noChangeShapeType="1"/>
          </p:cNvSpPr>
          <p:nvPr/>
        </p:nvSpPr>
        <p:spPr bwMode="auto">
          <a:xfrm>
            <a:off x="5962650" y="3792539"/>
            <a:ext cx="1588" cy="2160587"/>
          </a:xfrm>
          <a:prstGeom prst="line">
            <a:avLst/>
          </a:prstGeom>
          <a:noFill/>
          <a:ln w="19050">
            <a:solidFill>
              <a:srgbClr val="99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Line 21"/>
          <p:cNvSpPr>
            <a:spLocks noChangeShapeType="1"/>
          </p:cNvSpPr>
          <p:nvPr/>
        </p:nvSpPr>
        <p:spPr bwMode="auto">
          <a:xfrm>
            <a:off x="10006013" y="3792539"/>
            <a:ext cx="61912" cy="2181225"/>
          </a:xfrm>
          <a:prstGeom prst="line">
            <a:avLst/>
          </a:prstGeom>
          <a:noFill/>
          <a:ln w="19050">
            <a:solidFill>
              <a:srgbClr val="99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Line 22"/>
          <p:cNvSpPr>
            <a:spLocks noChangeShapeType="1"/>
          </p:cNvSpPr>
          <p:nvPr/>
        </p:nvSpPr>
        <p:spPr bwMode="auto">
          <a:xfrm>
            <a:off x="5962651" y="3765550"/>
            <a:ext cx="4105275" cy="1588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7980363" y="594360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ysClr val="windowText" lastClr="000000"/>
                </a:solidFill>
                <a:latin typeface="Times New Roman" pitchFamily="18" charset="0"/>
                <a:cs typeface="Arial" charset="0"/>
              </a:rPr>
              <a:t>m</a:t>
            </a:r>
          </a:p>
        </p:txBody>
      </p:sp>
      <p:sp>
        <p:nvSpPr>
          <p:cNvPr id="40" name="Line 24"/>
          <p:cNvSpPr>
            <a:spLocks noChangeShapeType="1"/>
          </p:cNvSpPr>
          <p:nvPr/>
        </p:nvSpPr>
        <p:spPr bwMode="auto">
          <a:xfrm flipH="1">
            <a:off x="5027613" y="5243514"/>
            <a:ext cx="2951162" cy="1587"/>
          </a:xfrm>
          <a:prstGeom prst="line">
            <a:avLst/>
          </a:prstGeom>
          <a:noFill/>
          <a:ln w="19050">
            <a:solidFill>
              <a:srgbClr val="99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25"/>
          <p:cNvSpPr>
            <a:spLocks noChangeShapeType="1"/>
          </p:cNvSpPr>
          <p:nvPr/>
        </p:nvSpPr>
        <p:spPr bwMode="auto">
          <a:xfrm flipH="1">
            <a:off x="5019676" y="2330450"/>
            <a:ext cx="2951163" cy="1588"/>
          </a:xfrm>
          <a:prstGeom prst="line">
            <a:avLst/>
          </a:prstGeom>
          <a:noFill/>
          <a:ln w="19050">
            <a:solidFill>
              <a:srgbClr val="99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Line 26"/>
          <p:cNvSpPr>
            <a:spLocks noChangeShapeType="1"/>
          </p:cNvSpPr>
          <p:nvPr/>
        </p:nvSpPr>
        <p:spPr bwMode="auto">
          <a:xfrm>
            <a:off x="7986714" y="2286000"/>
            <a:ext cx="1587" cy="295275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4640264" y="3460750"/>
            <a:ext cx="35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ysClr val="windowText" lastClr="000000"/>
                </a:solidFill>
                <a:latin typeface="Times New Roman" pitchFamily="18" charset="0"/>
                <a:cs typeface="Arial" charset="0"/>
              </a:rPr>
              <a:t>n</a:t>
            </a:r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1463829" y="2628734"/>
            <a:ext cx="2725625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S</a:t>
            </a:r>
            <a:r>
              <a:rPr lang="en-US" altLang="en-US" sz="4000" b="1" baseline="-25000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ABCD  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= ?</a:t>
            </a:r>
          </a:p>
        </p:txBody>
      </p:sp>
      <p:sp>
        <p:nvSpPr>
          <p:cNvPr id="45" name="Freeform 30"/>
          <p:cNvSpPr>
            <a:spLocks/>
          </p:cNvSpPr>
          <p:nvPr/>
        </p:nvSpPr>
        <p:spPr bwMode="auto">
          <a:xfrm>
            <a:off x="7970838" y="3597276"/>
            <a:ext cx="182562" cy="182563"/>
          </a:xfrm>
          <a:custGeom>
            <a:avLst/>
            <a:gdLst>
              <a:gd name="T0" fmla="*/ 0 w 672"/>
              <a:gd name="T1" fmla="*/ 0 h 672"/>
              <a:gd name="T2" fmla="*/ 2147483646 w 672"/>
              <a:gd name="T3" fmla="*/ 0 h 672"/>
              <a:gd name="T4" fmla="*/ 2147483646 w 672"/>
              <a:gd name="T5" fmla="*/ 2147483646 h 672"/>
              <a:gd name="T6" fmla="*/ 0 60000 65536"/>
              <a:gd name="T7" fmla="*/ 0 60000 65536"/>
              <a:gd name="T8" fmla="*/ 0 60000 65536"/>
              <a:gd name="T9" fmla="*/ 0 w 672"/>
              <a:gd name="T10" fmla="*/ 0 h 672"/>
              <a:gd name="T11" fmla="*/ 672 w 672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672">
                <a:moveTo>
                  <a:pt x="0" y="0"/>
                </a:moveTo>
                <a:lnTo>
                  <a:pt x="672" y="0"/>
                </a:lnTo>
                <a:lnTo>
                  <a:pt x="672" y="672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4075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C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2.36994E-6 L -0.00157 0.3137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5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-0.24128 0.004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/>
      <p:bldP spid="21" grpId="0" animBg="1"/>
      <p:bldP spid="26" grpId="0"/>
      <p:bldP spid="28" grpId="0"/>
      <p:bldP spid="30" grpId="0"/>
      <p:bldP spid="31" grpId="0" animBg="1"/>
      <p:bldP spid="32" grpId="0" animBg="1"/>
      <p:bldP spid="33" grpId="0"/>
      <p:bldP spid="34" grpId="0" animBg="1"/>
      <p:bldP spid="36" grpId="0" animBg="1"/>
      <p:bldP spid="37" grpId="0" animBg="1"/>
      <p:bldP spid="37" grpId="1" animBg="1"/>
      <p:bldP spid="39" grpId="0"/>
      <p:bldP spid="40" grpId="0" animBg="1"/>
      <p:bldP spid="41" grpId="0" animBg="1"/>
      <p:bldP spid="42" grpId="0" animBg="1"/>
      <p:bldP spid="42" grpId="1" animBg="1"/>
      <p:bldP spid="43" grpId="0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D2085E94-DE8E-47AE-AB79-E7439BF29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73399" y="3429000"/>
            <a:ext cx="1419225" cy="139065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976774" y="906627"/>
            <a:ext cx="10238451" cy="504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0" name="图形 19">
            <a:extLst>
              <a:ext uri="{FF2B5EF4-FFF2-40B4-BE49-F238E27FC236}">
                <a16:creationId xmlns:a16="http://schemas.microsoft.com/office/drawing/2014/main" id="{BF8ACE04-8BEE-4D96-BB7A-3D5659EA91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84415" y="5605483"/>
            <a:ext cx="2053683" cy="214150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1551341" y="2295557"/>
            <a:ext cx="2993833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Cắt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hình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tam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giác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AOD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hình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tam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giác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COD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rồi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ghép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với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hình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tam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giác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ABC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để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được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hình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chữ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nhật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MNCA </a:t>
            </a:r>
          </a:p>
        </p:txBody>
      </p:sp>
      <p:sp>
        <p:nvSpPr>
          <p:cNvPr id="35" name="AutoShape 22"/>
          <p:cNvSpPr>
            <a:spLocks noChangeArrowheads="1"/>
          </p:cNvSpPr>
          <p:nvPr/>
        </p:nvSpPr>
        <p:spPr bwMode="auto">
          <a:xfrm rot="16200000">
            <a:off x="6784705" y="1914558"/>
            <a:ext cx="838200" cy="1600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38" name="AutoShape 23"/>
          <p:cNvSpPr>
            <a:spLocks noChangeArrowheads="1"/>
          </p:cNvSpPr>
          <p:nvPr/>
        </p:nvSpPr>
        <p:spPr bwMode="auto">
          <a:xfrm rot="5400000">
            <a:off x="8384905" y="2752758"/>
            <a:ext cx="838200" cy="1600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46" name="AutoShape 24"/>
          <p:cNvSpPr>
            <a:spLocks noChangeArrowheads="1"/>
          </p:cNvSpPr>
          <p:nvPr/>
        </p:nvSpPr>
        <p:spPr bwMode="auto">
          <a:xfrm>
            <a:off x="8003905" y="2295558"/>
            <a:ext cx="1600200" cy="838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47" name="AutoShape 25"/>
          <p:cNvSpPr>
            <a:spLocks noChangeArrowheads="1"/>
          </p:cNvSpPr>
          <p:nvPr/>
        </p:nvSpPr>
        <p:spPr bwMode="auto">
          <a:xfrm rot="10800000">
            <a:off x="6403705" y="3133758"/>
            <a:ext cx="1600200" cy="838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48" name="Text Box 26"/>
          <p:cNvSpPr txBox="1">
            <a:spLocks noChangeArrowheads="1"/>
          </p:cNvSpPr>
          <p:nvPr/>
        </p:nvSpPr>
        <p:spPr bwMode="auto">
          <a:xfrm>
            <a:off x="7851505" y="3937033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49" name="Text Box 27"/>
          <p:cNvSpPr txBox="1">
            <a:spLocks noChangeArrowheads="1"/>
          </p:cNvSpPr>
          <p:nvPr/>
        </p:nvSpPr>
        <p:spPr bwMode="auto">
          <a:xfrm>
            <a:off x="7816580" y="192090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9527905" y="290515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6098905" y="290515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7699105" y="2981358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53" name="Line 32"/>
          <p:cNvSpPr>
            <a:spLocks noChangeShapeType="1"/>
          </p:cNvSpPr>
          <p:nvPr/>
        </p:nvSpPr>
        <p:spPr bwMode="auto">
          <a:xfrm>
            <a:off x="6403705" y="3133758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" name="Rectangle 33"/>
          <p:cNvSpPr>
            <a:spLocks noChangeArrowheads="1"/>
          </p:cNvSpPr>
          <p:nvPr/>
        </p:nvSpPr>
        <p:spPr bwMode="auto">
          <a:xfrm rot="10800000">
            <a:off x="9318355" y="2859121"/>
            <a:ext cx="5905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Arial" charset="0"/>
                <a:sym typeface="Wingdings 2" pitchFamily="18" charset="2"/>
              </a:rPr>
              <a:t></a:t>
            </a:r>
            <a:endParaRPr lang="en-US" altLang="en-US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</p:txBody>
      </p:sp>
      <p:sp>
        <p:nvSpPr>
          <p:cNvPr id="55" name="AutoShape 34"/>
          <p:cNvSpPr>
            <a:spLocks noChangeArrowheads="1"/>
          </p:cNvSpPr>
          <p:nvPr/>
        </p:nvSpPr>
        <p:spPr bwMode="auto">
          <a:xfrm rot="5400000">
            <a:off x="8384905" y="4429158"/>
            <a:ext cx="838200" cy="1600200"/>
          </a:xfrm>
          <a:prstGeom prst="rtTriangle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56" name="AutoShape 35"/>
          <p:cNvSpPr>
            <a:spLocks noChangeArrowheads="1"/>
          </p:cNvSpPr>
          <p:nvPr/>
        </p:nvSpPr>
        <p:spPr bwMode="auto">
          <a:xfrm rot="10800000">
            <a:off x="6403705" y="4810158"/>
            <a:ext cx="1600200" cy="838200"/>
          </a:xfrm>
          <a:prstGeom prst="rtTriangle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57" name="Rectangle 36"/>
          <p:cNvSpPr>
            <a:spLocks noChangeArrowheads="1"/>
          </p:cNvSpPr>
          <p:nvPr/>
        </p:nvSpPr>
        <p:spPr bwMode="auto">
          <a:xfrm rot="16200000">
            <a:off x="7544324" y="5520564"/>
            <a:ext cx="590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Arial" charset="0"/>
                <a:sym typeface="Wingdings 2" pitchFamily="18" charset="2"/>
              </a:rPr>
              <a:t></a:t>
            </a:r>
            <a:endParaRPr lang="en-US" altLang="en-US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</p:txBody>
      </p:sp>
      <p:sp>
        <p:nvSpPr>
          <p:cNvPr id="58" name="Line 37"/>
          <p:cNvSpPr>
            <a:spLocks noChangeShapeType="1"/>
          </p:cNvSpPr>
          <p:nvPr/>
        </p:nvSpPr>
        <p:spPr bwMode="auto">
          <a:xfrm flipV="1">
            <a:off x="8003905" y="4810158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Text Box 38"/>
          <p:cNvSpPr txBox="1">
            <a:spLocks noChangeArrowheads="1"/>
          </p:cNvSpPr>
          <p:nvPr/>
        </p:nvSpPr>
        <p:spPr bwMode="auto">
          <a:xfrm>
            <a:off x="6022705" y="192408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M</a:t>
            </a:r>
          </a:p>
        </p:txBody>
      </p:sp>
      <p:sp>
        <p:nvSpPr>
          <p:cNvPr id="60" name="Text Box 39"/>
          <p:cNvSpPr txBox="1">
            <a:spLocks noChangeArrowheads="1"/>
          </p:cNvSpPr>
          <p:nvPr/>
        </p:nvSpPr>
        <p:spPr bwMode="auto">
          <a:xfrm>
            <a:off x="9451705" y="199075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N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6403703" y="3792977"/>
            <a:ext cx="3255374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31"/>
          <p:cNvSpPr txBox="1">
            <a:spLocks noChangeArrowheads="1"/>
          </p:cNvSpPr>
          <p:nvPr/>
        </p:nvSpPr>
        <p:spPr bwMode="auto">
          <a:xfrm>
            <a:off x="7807737" y="3681798"/>
            <a:ext cx="38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</a:rPr>
              <a:t>m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 flipH="1">
            <a:off x="7998237" y="2314829"/>
            <a:ext cx="6850" cy="83401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31"/>
              <p:cNvSpPr txBox="1">
                <a:spLocks noChangeArrowheads="1"/>
              </p:cNvSpPr>
              <p:nvPr/>
            </p:nvSpPr>
            <p:spPr bwMode="auto">
              <a:xfrm>
                <a:off x="8005087" y="2458586"/>
                <a:ext cx="381000" cy="617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000" b="0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en-US" sz="2000" b="0" i="1" dirty="0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en-US" sz="2000" dirty="0">
                  <a:solidFill>
                    <a:schemeClr val="accent4">
                      <a:lumMod val="50000"/>
                    </a:schemeClr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4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05087" y="2458586"/>
                <a:ext cx="381000" cy="61741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02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162 L -0.35039 -0.00209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91" y="-2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8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4.58333E-6 0.2444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2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4.58333E-6 0.2444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2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00972 L 1.25E-6 -0.175 " pathEditMode="relative" rAng="0" ptsTypes="AA">
                                      <p:cBhvr>
                                        <p:cTn id="76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923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-0.01111 L 0.13281 -0.366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-17755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417 L -0.13099 -0.366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2" y="-1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4" grpId="0"/>
      <p:bldP spid="38" grpId="0" animBg="1"/>
      <p:bldP spid="38" grpId="1" animBg="1"/>
      <p:bldP spid="47" grpId="0" animBg="1"/>
      <p:bldP spid="47" grpId="1" animBg="1"/>
      <p:bldP spid="48" grpId="0"/>
      <p:bldP spid="52" grpId="0"/>
      <p:bldP spid="53" grpId="0" animBg="1"/>
      <p:bldP spid="53" grpId="1" animBg="1"/>
      <p:bldP spid="54" grpId="0"/>
      <p:bldP spid="54" grpId="1"/>
      <p:bldP spid="54" grpId="2"/>
      <p:bldP spid="55" grpId="0" animBg="1"/>
      <p:bldP spid="55" grpId="1" animBg="1"/>
      <p:bldP spid="56" grpId="0" animBg="1"/>
      <p:bldP spid="56" grpId="1" animBg="1"/>
      <p:bldP spid="57" grpId="0"/>
      <p:bldP spid="57" grpId="1"/>
      <p:bldP spid="57" grpId="2"/>
      <p:bldP spid="58" grpId="0" animBg="1"/>
      <p:bldP spid="58" grpId="1" animBg="1"/>
      <p:bldP spid="59" grpId="0"/>
      <p:bldP spid="60" grpId="0"/>
      <p:bldP spid="62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7">
            <a:extLst>
              <a:ext uri="{FF2B5EF4-FFF2-40B4-BE49-F238E27FC236}">
                <a16:creationId xmlns:a16="http://schemas.microsoft.com/office/drawing/2014/main" id="{278856D1-16C4-4004-890E-7BFE57229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1622" y="5598364"/>
            <a:ext cx="2519270" cy="251927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D2085E94-DE8E-47AE-AB79-E7439BF29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936" y="2550083"/>
            <a:ext cx="1419225" cy="139065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EB64F6B9-7F63-44CA-A635-48110DEC1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904062" y="796266"/>
            <a:ext cx="3636112" cy="11246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7C174A5B-4A7F-4D6F-ACA0-FFC0507ABDEE}"/>
              </a:ext>
            </a:extLst>
          </p:cNvPr>
          <p:cNvSpPr/>
          <p:nvPr/>
        </p:nvSpPr>
        <p:spPr>
          <a:xfrm>
            <a:off x="525966" y="434898"/>
            <a:ext cx="11140069" cy="5988205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9" name="图形 18">
            <a:extLst>
              <a:ext uri="{FF2B5EF4-FFF2-40B4-BE49-F238E27FC236}">
                <a16:creationId xmlns:a16="http://schemas.microsoft.com/office/drawing/2014/main" id="{3D9C48DF-0929-4F11-8646-94C01F872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6658" y="181764"/>
            <a:ext cx="2906054" cy="7472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5A88579-E9EC-42D0-A040-B96B38C60217}"/>
              </a:ext>
            </a:extLst>
          </p:cNvPr>
          <p:cNvSpPr/>
          <p:nvPr/>
        </p:nvSpPr>
        <p:spPr>
          <a:xfrm>
            <a:off x="976774" y="906627"/>
            <a:ext cx="10238451" cy="504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124455BD-A8F7-4DF8-8EF1-8C8A32BA79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4819" y="5798680"/>
            <a:ext cx="2829971" cy="1112910"/>
          </a:xfrm>
          <a:prstGeom prst="rect">
            <a:avLst/>
          </a:prstGeom>
        </p:spPr>
      </p:pic>
      <p:pic>
        <p:nvPicPr>
          <p:cNvPr id="23" name="图形 22">
            <a:extLst>
              <a:ext uri="{FF2B5EF4-FFF2-40B4-BE49-F238E27FC236}">
                <a16:creationId xmlns:a16="http://schemas.microsoft.com/office/drawing/2014/main" id="{03F0BB65-CDE5-4329-91F0-99FC6272E0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6304" y="1933574"/>
            <a:ext cx="1333500" cy="1495425"/>
          </a:xfrm>
          <a:prstGeom prst="rect">
            <a:avLst/>
          </a:prstGeom>
        </p:spPr>
      </p:pic>
      <p:pic>
        <p:nvPicPr>
          <p:cNvPr id="24" name="图形 23">
            <a:extLst>
              <a:ext uri="{FF2B5EF4-FFF2-40B4-BE49-F238E27FC236}">
                <a16:creationId xmlns:a16="http://schemas.microsoft.com/office/drawing/2014/main" id="{7738D4F7-5FD4-4F0F-BD38-0B199311A20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942235" y="1802721"/>
            <a:ext cx="1757130" cy="1757130"/>
          </a:xfrm>
          <a:prstGeom prst="rect">
            <a:avLst/>
          </a:prstGeom>
        </p:spPr>
      </p:pic>
      <p:sp>
        <p:nvSpPr>
          <p:cNvPr id="35" name="AutoShape 22"/>
          <p:cNvSpPr>
            <a:spLocks noChangeArrowheads="1"/>
          </p:cNvSpPr>
          <p:nvPr/>
        </p:nvSpPr>
        <p:spPr bwMode="auto">
          <a:xfrm rot="16200000">
            <a:off x="4979242" y="1035641"/>
            <a:ext cx="838200" cy="1600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46" name="AutoShape 24"/>
          <p:cNvSpPr>
            <a:spLocks noChangeArrowheads="1"/>
          </p:cNvSpPr>
          <p:nvPr/>
        </p:nvSpPr>
        <p:spPr bwMode="auto">
          <a:xfrm>
            <a:off x="6198442" y="1416641"/>
            <a:ext cx="1600200" cy="838200"/>
          </a:xfrm>
          <a:prstGeom prst="rtTriangle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49" name="Text Box 27"/>
          <p:cNvSpPr txBox="1">
            <a:spLocks noChangeArrowheads="1"/>
          </p:cNvSpPr>
          <p:nvPr/>
        </p:nvSpPr>
        <p:spPr bwMode="auto">
          <a:xfrm>
            <a:off x="6011117" y="104199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7785855" y="2042939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4230029" y="2056053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5948506" y="2102441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C00000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53" name="Line 32"/>
          <p:cNvSpPr>
            <a:spLocks noChangeShapeType="1"/>
          </p:cNvSpPr>
          <p:nvPr/>
        </p:nvSpPr>
        <p:spPr bwMode="auto">
          <a:xfrm>
            <a:off x="4598242" y="2254841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AutoShape 34"/>
          <p:cNvSpPr>
            <a:spLocks noChangeArrowheads="1"/>
          </p:cNvSpPr>
          <p:nvPr/>
        </p:nvSpPr>
        <p:spPr bwMode="auto">
          <a:xfrm rot="5400000">
            <a:off x="4986833" y="1035640"/>
            <a:ext cx="838200" cy="1600200"/>
          </a:xfrm>
          <a:prstGeom prst="rtTriangle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56" name="AutoShape 35"/>
          <p:cNvSpPr>
            <a:spLocks noChangeArrowheads="1"/>
          </p:cNvSpPr>
          <p:nvPr/>
        </p:nvSpPr>
        <p:spPr bwMode="auto">
          <a:xfrm rot="10800000">
            <a:off x="6234551" y="1416291"/>
            <a:ext cx="1600200" cy="838200"/>
          </a:xfrm>
          <a:prstGeom prst="rtTriangle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1800">
              <a:latin typeface="Tahoma" pitchFamily="34" charset="0"/>
            </a:endParaRPr>
          </a:p>
        </p:txBody>
      </p:sp>
      <p:sp>
        <p:nvSpPr>
          <p:cNvPr id="59" name="Text Box 38"/>
          <p:cNvSpPr txBox="1">
            <a:spLocks noChangeArrowheads="1"/>
          </p:cNvSpPr>
          <p:nvPr/>
        </p:nvSpPr>
        <p:spPr bwMode="auto">
          <a:xfrm>
            <a:off x="4217242" y="1045166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M</a:t>
            </a:r>
          </a:p>
        </p:txBody>
      </p:sp>
      <p:sp>
        <p:nvSpPr>
          <p:cNvPr id="60" name="Text Box 39"/>
          <p:cNvSpPr txBox="1">
            <a:spLocks noChangeArrowheads="1"/>
          </p:cNvSpPr>
          <p:nvPr/>
        </p:nvSpPr>
        <p:spPr bwMode="auto">
          <a:xfrm>
            <a:off x="7646242" y="1111841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Times New Roman" pitchFamily="18" charset="0"/>
              </a:rPr>
              <a:t>N</a:t>
            </a:r>
          </a:p>
        </p:txBody>
      </p:sp>
      <p:sp>
        <p:nvSpPr>
          <p:cNvPr id="31" name="WordArt 66"/>
          <p:cNvSpPr>
            <a:spLocks noChangeArrowheads="1" noChangeShapeType="1" noTextEdit="1"/>
          </p:cNvSpPr>
          <p:nvPr/>
        </p:nvSpPr>
        <p:spPr bwMode="auto">
          <a:xfrm>
            <a:off x="1373464" y="2960895"/>
            <a:ext cx="8915400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/>
          <a:lstStyle/>
          <a:p>
            <a:pPr algn="ctr"/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thoi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ABCD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kern="1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MNCA.</a:t>
            </a:r>
          </a:p>
        </p:txBody>
      </p:sp>
      <p:sp>
        <p:nvSpPr>
          <p:cNvPr id="32" name="WordArt 70"/>
          <p:cNvSpPr>
            <a:spLocks noChangeArrowheads="1" noChangeShapeType="1" noTextEdit="1"/>
          </p:cNvSpPr>
          <p:nvPr/>
        </p:nvSpPr>
        <p:spPr bwMode="auto">
          <a:xfrm>
            <a:off x="978298" y="3697205"/>
            <a:ext cx="5486400" cy="381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/>
          <a:lstStyle/>
          <a:p>
            <a:pPr algn="ctr"/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MNCA </a:t>
            </a:r>
            <a:r>
              <a:rPr lang="en-US" sz="2800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grpSp>
        <p:nvGrpSpPr>
          <p:cNvPr id="33" name="Group 71"/>
          <p:cNvGrpSpPr>
            <a:grpSpLocks/>
          </p:cNvGrpSpPr>
          <p:nvPr/>
        </p:nvGrpSpPr>
        <p:grpSpPr bwMode="auto">
          <a:xfrm>
            <a:off x="6731844" y="3519213"/>
            <a:ext cx="1087438" cy="526597"/>
            <a:chOff x="3024" y="3389"/>
            <a:chExt cx="685" cy="387"/>
          </a:xfrm>
        </p:grpSpPr>
        <p:grpSp>
          <p:nvGrpSpPr>
            <p:cNvPr id="34" name="Group 72"/>
            <p:cNvGrpSpPr>
              <a:grpSpLocks/>
            </p:cNvGrpSpPr>
            <p:nvPr/>
          </p:nvGrpSpPr>
          <p:grpSpPr bwMode="auto">
            <a:xfrm>
              <a:off x="3469" y="3389"/>
              <a:ext cx="240" cy="387"/>
              <a:chOff x="1850" y="3059"/>
              <a:chExt cx="93" cy="318"/>
            </a:xfrm>
          </p:grpSpPr>
          <p:sp>
            <p:nvSpPr>
              <p:cNvPr id="37" name="WordArt 73"/>
              <p:cNvSpPr>
                <a:spLocks noChangeArrowheads="1" noChangeShapeType="1" noTextEdit="1"/>
              </p:cNvSpPr>
              <p:nvPr/>
            </p:nvSpPr>
            <p:spPr bwMode="auto">
              <a:xfrm rot="21541600">
                <a:off x="1872" y="3059"/>
                <a:ext cx="50" cy="86"/>
              </a:xfrm>
              <a:prstGeom prst="rect">
                <a:avLst/>
              </a:prstGeom>
            </p:spPr>
            <p:txBody>
              <a:bodyPr wrap="none" fromWordArt="1"/>
              <a:lstStyle/>
              <a:p>
                <a:pPr algn="ctr"/>
                <a:r>
                  <a:rPr lang="en-US" sz="2800" kern="10" dirty="0">
                    <a:ln w="9525">
                      <a:solidFill>
                        <a:srgbClr val="FF33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39" name="WordArt 74"/>
              <p:cNvSpPr>
                <a:spLocks noChangeArrowheads="1" noChangeShapeType="1" noTextEdit="1"/>
              </p:cNvSpPr>
              <p:nvPr/>
            </p:nvSpPr>
            <p:spPr bwMode="auto">
              <a:xfrm rot="21541600">
                <a:off x="1875" y="3291"/>
                <a:ext cx="50" cy="86"/>
              </a:xfrm>
              <a:prstGeom prst="rect">
                <a:avLst/>
              </a:prstGeom>
            </p:spPr>
            <p:txBody>
              <a:bodyPr wrap="none" fromWordArt="1"/>
              <a:lstStyle/>
              <a:p>
                <a:pPr algn="ctr"/>
                <a:r>
                  <a:rPr lang="en-US" sz="2800" kern="10" dirty="0">
                    <a:ln w="9525">
                      <a:solidFill>
                        <a:srgbClr val="FF33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0" name="Line 75"/>
              <p:cNvSpPr>
                <a:spLocks noChangeShapeType="1"/>
              </p:cNvSpPr>
              <p:nvPr/>
            </p:nvSpPr>
            <p:spPr bwMode="auto">
              <a:xfrm>
                <a:off x="1850" y="3338"/>
                <a:ext cx="93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" name="WordArt 76"/>
            <p:cNvSpPr>
              <a:spLocks noChangeArrowheads="1" noChangeShapeType="1" noTextEdit="1"/>
            </p:cNvSpPr>
            <p:nvPr/>
          </p:nvSpPr>
          <p:spPr bwMode="auto">
            <a:xfrm>
              <a:off x="3024" y="3504"/>
              <a:ext cx="384" cy="153"/>
            </a:xfrm>
            <a:prstGeom prst="rect">
              <a:avLst/>
            </a:prstGeom>
          </p:spPr>
          <p:txBody>
            <a:bodyPr wrap="none" fromWordArt="1"/>
            <a:lstStyle/>
            <a:p>
              <a:pPr algn="ctr"/>
              <a:r>
                <a:rPr lang="en-US" sz="2800" kern="10" dirty="0">
                  <a:ln w="9525">
                    <a:solidFill>
                      <a:srgbClr val="FF33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 panose="020B0604020202020204" pitchFamily="34" charset="0"/>
                </a:rPr>
                <a:t>m x</a:t>
              </a:r>
            </a:p>
          </p:txBody>
        </p:sp>
      </p:grpSp>
      <p:sp>
        <p:nvSpPr>
          <p:cNvPr id="41" name="WordArt 84"/>
          <p:cNvSpPr>
            <a:spLocks noChangeArrowheads="1" noChangeShapeType="1" noTextEdit="1"/>
          </p:cNvSpPr>
          <p:nvPr/>
        </p:nvSpPr>
        <p:spPr bwMode="auto">
          <a:xfrm>
            <a:off x="7947780" y="3889172"/>
            <a:ext cx="285750" cy="16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=</a:t>
            </a:r>
          </a:p>
        </p:txBody>
      </p:sp>
      <p:grpSp>
        <p:nvGrpSpPr>
          <p:cNvPr id="42" name="Group 85"/>
          <p:cNvGrpSpPr>
            <a:grpSpLocks/>
          </p:cNvGrpSpPr>
          <p:nvPr/>
        </p:nvGrpSpPr>
        <p:grpSpPr bwMode="auto">
          <a:xfrm>
            <a:off x="8302176" y="3522870"/>
            <a:ext cx="1100303" cy="536575"/>
            <a:chOff x="4777" y="3251"/>
            <a:chExt cx="537" cy="338"/>
          </a:xfrm>
        </p:grpSpPr>
        <p:sp>
          <p:nvSpPr>
            <p:cNvPr id="43" name="WordArt 86"/>
            <p:cNvSpPr>
              <a:spLocks noChangeArrowheads="1" noChangeShapeType="1" noTextEdit="1"/>
            </p:cNvSpPr>
            <p:nvPr/>
          </p:nvSpPr>
          <p:spPr bwMode="auto">
            <a:xfrm rot="21541600">
              <a:off x="4777" y="3251"/>
              <a:ext cx="458" cy="137"/>
            </a:xfrm>
            <a:prstGeom prst="rect">
              <a:avLst/>
            </a:prstGeom>
          </p:spPr>
          <p:txBody>
            <a:bodyPr wrap="none" fromWordArt="1"/>
            <a:lstStyle/>
            <a:p>
              <a:pPr algn="ctr"/>
              <a:r>
                <a:rPr lang="en-US" sz="2800" kern="10" dirty="0">
                  <a:ln w="9525">
                    <a:solidFill>
                      <a:srgbClr val="FF33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 panose="020B0604020202020204" pitchFamily="34" charset="0"/>
                </a:rPr>
                <a:t>m x n</a:t>
              </a:r>
            </a:p>
          </p:txBody>
        </p:sp>
        <p:sp>
          <p:nvSpPr>
            <p:cNvPr id="45" name="WordArt 87"/>
            <p:cNvSpPr>
              <a:spLocks noChangeArrowheads="1" noChangeShapeType="1" noTextEdit="1"/>
            </p:cNvSpPr>
            <p:nvPr/>
          </p:nvSpPr>
          <p:spPr bwMode="auto">
            <a:xfrm rot="21541600">
              <a:off x="4964" y="3491"/>
              <a:ext cx="119" cy="98"/>
            </a:xfrm>
            <a:prstGeom prst="rect">
              <a:avLst/>
            </a:prstGeom>
          </p:spPr>
          <p:txBody>
            <a:bodyPr wrap="none" fromWordArt="1"/>
            <a:lstStyle/>
            <a:p>
              <a:pPr algn="ctr"/>
              <a:r>
                <a:rPr lang="en-US" sz="2800" kern="10" dirty="0">
                  <a:ln w="9525">
                    <a:solidFill>
                      <a:srgbClr val="FF33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1" name="Line 88"/>
            <p:cNvSpPr>
              <a:spLocks noChangeShapeType="1"/>
            </p:cNvSpPr>
            <p:nvPr/>
          </p:nvSpPr>
          <p:spPr bwMode="auto">
            <a:xfrm>
              <a:off x="4798" y="3549"/>
              <a:ext cx="516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131"/>
          <p:cNvGrpSpPr>
            <a:grpSpLocks/>
          </p:cNvGrpSpPr>
          <p:nvPr/>
        </p:nvGrpSpPr>
        <p:grpSpPr bwMode="auto">
          <a:xfrm>
            <a:off x="6714456" y="4971240"/>
            <a:ext cx="1057275" cy="678718"/>
            <a:chOff x="5070" y="3505"/>
            <a:chExt cx="516" cy="261"/>
          </a:xfrm>
        </p:grpSpPr>
        <p:sp>
          <p:nvSpPr>
            <p:cNvPr id="63" name="WordArt 132"/>
            <p:cNvSpPr>
              <a:spLocks noChangeArrowheads="1" noChangeShapeType="1" noTextEdit="1"/>
            </p:cNvSpPr>
            <p:nvPr/>
          </p:nvSpPr>
          <p:spPr bwMode="auto">
            <a:xfrm rot="21541600">
              <a:off x="5080" y="3505"/>
              <a:ext cx="458" cy="137"/>
            </a:xfrm>
            <a:prstGeom prst="rect">
              <a:avLst/>
            </a:prstGeom>
          </p:spPr>
          <p:txBody>
            <a:bodyPr wrap="none" fromWordArt="1"/>
            <a:lstStyle/>
            <a:p>
              <a:pPr algn="ctr"/>
              <a:r>
                <a:rPr lang="en-US" sz="3200" kern="10" dirty="0"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  <a:solidFill>
                    <a:srgbClr val="FFC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m x n</a:t>
              </a:r>
            </a:p>
          </p:txBody>
        </p:sp>
        <p:sp>
          <p:nvSpPr>
            <p:cNvPr id="64" name="WordArt 133"/>
            <p:cNvSpPr>
              <a:spLocks noChangeArrowheads="1" noChangeShapeType="1" noTextEdit="1"/>
            </p:cNvSpPr>
            <p:nvPr/>
          </p:nvSpPr>
          <p:spPr bwMode="auto">
            <a:xfrm rot="21541600">
              <a:off x="5258" y="3668"/>
              <a:ext cx="119" cy="98"/>
            </a:xfrm>
            <a:prstGeom prst="rect">
              <a:avLst/>
            </a:prstGeom>
          </p:spPr>
          <p:txBody>
            <a:bodyPr wrap="none" fromWordArt="1"/>
            <a:lstStyle/>
            <a:p>
              <a:pPr algn="ctr"/>
              <a:r>
                <a:rPr lang="en-US" sz="3200" kern="10" dirty="0"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  <a:solidFill>
                    <a:srgbClr val="FFC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5" name="Line 134"/>
            <p:cNvSpPr>
              <a:spLocks noChangeShapeType="1"/>
            </p:cNvSpPr>
            <p:nvPr/>
          </p:nvSpPr>
          <p:spPr bwMode="auto">
            <a:xfrm>
              <a:off x="5070" y="3711"/>
              <a:ext cx="516" cy="0"/>
            </a:xfrm>
            <a:prstGeom prst="line">
              <a:avLst/>
            </a:prstGeom>
            <a:ln w="38100">
              <a:solidFill>
                <a:srgbClr val="FFC000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00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66" name="WordArt 137"/>
          <p:cNvSpPr>
            <a:spLocks noChangeArrowheads="1" noChangeShapeType="1" noTextEdit="1"/>
          </p:cNvSpPr>
          <p:nvPr/>
        </p:nvSpPr>
        <p:spPr bwMode="auto">
          <a:xfrm>
            <a:off x="3253064" y="4402142"/>
            <a:ext cx="53498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/>
          <a:lstStyle/>
          <a:p>
            <a:pPr algn="ctr"/>
            <a:r>
              <a:rPr lang="vi-VN" sz="2800" i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n là 2 đường chéo của hình thoi.</a:t>
            </a:r>
            <a:endParaRPr lang="en-US" sz="2800" i="1" kern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WordArt 138"/>
          <p:cNvSpPr>
            <a:spLocks noChangeArrowheads="1" noChangeShapeType="1" noTextEdit="1"/>
          </p:cNvSpPr>
          <p:nvPr/>
        </p:nvSpPr>
        <p:spPr bwMode="auto">
          <a:xfrm>
            <a:off x="1129816" y="5165558"/>
            <a:ext cx="5348288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/>
          <a:lstStyle/>
          <a:p>
            <a:pPr algn="ctr"/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800" b="1" kern="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579377" y="2567484"/>
            <a:ext cx="3255374" cy="0"/>
          </a:xfrm>
          <a:prstGeom prst="straightConnector1">
            <a:avLst/>
          </a:prstGeom>
          <a:ln w="38100">
            <a:solidFill>
              <a:srgbClr val="0070C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31"/>
          <p:cNvSpPr txBox="1">
            <a:spLocks noChangeArrowheads="1"/>
          </p:cNvSpPr>
          <p:nvPr/>
        </p:nvSpPr>
        <p:spPr bwMode="auto">
          <a:xfrm>
            <a:off x="5983411" y="2456305"/>
            <a:ext cx="38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m</a:t>
            </a:r>
          </a:p>
        </p:txBody>
      </p:sp>
      <p:cxnSp>
        <p:nvCxnSpPr>
          <p:cNvPr id="69" name="Straight Arrow Connector 68"/>
          <p:cNvCxnSpPr/>
          <p:nvPr/>
        </p:nvCxnSpPr>
        <p:spPr>
          <a:xfrm flipH="1">
            <a:off x="6280754" y="1427523"/>
            <a:ext cx="6850" cy="834010"/>
          </a:xfrm>
          <a:prstGeom prst="straightConnector1">
            <a:avLst/>
          </a:prstGeom>
          <a:ln w="38100">
            <a:solidFill>
              <a:srgbClr val="0070C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 Box 31"/>
              <p:cNvSpPr txBox="1">
                <a:spLocks noChangeArrowheads="1"/>
              </p:cNvSpPr>
              <p:nvPr/>
            </p:nvSpPr>
            <p:spPr bwMode="auto">
              <a:xfrm>
                <a:off x="6287604" y="1571280"/>
                <a:ext cx="381000" cy="617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0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7604" y="1571280"/>
                <a:ext cx="381000" cy="61741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8419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1" grpId="0"/>
      <p:bldP spid="66" grpId="0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字魂70号-灵悦黑体" panose="00000500000000000000" pitchFamily="2" charset="-122"/>
            <a:ea typeface="字魂70号-灵悦黑体" panose="00000500000000000000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字魂70号-灵悦黑体" panose="00000500000000000000" pitchFamily="2" charset="-122"/>
            <a:ea typeface="字魂70号-灵悦黑体" panose="00000500000000000000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字魂70号-灵悦黑体" panose="00000500000000000000" pitchFamily="2" charset="-122"/>
            <a:ea typeface="字魂70号-灵悦黑体" panose="00000500000000000000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829</Words>
  <Application>Microsoft Office PowerPoint</Application>
  <PresentationFormat>Widescreen</PresentationFormat>
  <Paragraphs>173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41" baseType="lpstr">
      <vt:lpstr>UTM Tam Le</vt:lpstr>
      <vt:lpstr>Cambria</vt:lpstr>
      <vt:lpstr>等线 Light</vt:lpstr>
      <vt:lpstr>UVF Funkydori</vt:lpstr>
      <vt:lpstr>Cambria Math</vt:lpstr>
      <vt:lpstr>Times New Roman</vt:lpstr>
      <vt:lpstr>等线</vt:lpstr>
      <vt:lpstr>Calibri</vt:lpstr>
      <vt:lpstr>UTM Loko</vt:lpstr>
      <vt:lpstr>UTM Cookies</vt:lpstr>
      <vt:lpstr>SVN-Cookies</vt:lpstr>
      <vt:lpstr>UTM Thanh Nhac TL</vt:lpstr>
      <vt:lpstr>Arial</vt:lpstr>
      <vt:lpstr>.VnAvant</vt:lpstr>
      <vt:lpstr>Tahoma</vt:lpstr>
      <vt:lpstr>UTM Azuki</vt:lpstr>
      <vt:lpstr>Calibri Light</vt:lpstr>
      <vt:lpstr>Office Theme</vt:lpstr>
      <vt:lpstr>Office 主题​​</vt:lpstr>
      <vt:lpstr>1_Office 主题​​</vt:lpstr>
      <vt:lpstr>2_Office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Dương Thị Lan Anh</cp:lastModifiedBy>
  <cp:revision>26</cp:revision>
  <dcterms:created xsi:type="dcterms:W3CDTF">2022-03-01T05:40:18Z</dcterms:created>
  <dcterms:modified xsi:type="dcterms:W3CDTF">2023-03-22T07:26:57Z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2023-03-22T07:25:25Z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fb35c63d-9d9f-4d50-a674-3108348a461f</vt:lpwstr>
  </property>
  <property fmtid="{D5CDD505-2E9C-101B-9397-08002B2CF9AE}" pid="8" name="MSIP_Label_defa4170-0d19-0005-0004-bc88714345d2_ContentBits">
    <vt:lpwstr>0</vt:lpwstr>
  </property>
</Properties>
</file>