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5"/>
  </p:notesMasterIdLst>
  <p:sldIdLst>
    <p:sldId id="290" r:id="rId3"/>
    <p:sldId id="292" r:id="rId4"/>
    <p:sldId id="259" r:id="rId5"/>
    <p:sldId id="296" r:id="rId6"/>
    <p:sldId id="260" r:id="rId7"/>
    <p:sldId id="263" r:id="rId8"/>
    <p:sldId id="306" r:id="rId9"/>
    <p:sldId id="307" r:id="rId10"/>
    <p:sldId id="264" r:id="rId11"/>
    <p:sldId id="308" r:id="rId12"/>
    <p:sldId id="277" r:id="rId13"/>
    <p:sldId id="309" r:id="rId14"/>
    <p:sldId id="310" r:id="rId15"/>
    <p:sldId id="270" r:id="rId16"/>
    <p:sldId id="271" r:id="rId17"/>
    <p:sldId id="276" r:id="rId18"/>
    <p:sldId id="272" r:id="rId19"/>
    <p:sldId id="274" r:id="rId20"/>
    <p:sldId id="311" r:id="rId21"/>
    <p:sldId id="278" r:id="rId22"/>
    <p:sldId id="314" r:id="rId23"/>
    <p:sldId id="312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Newton" panose="02040603050506020204" pitchFamily="18" charset="0"/>
      <p:regular r:id="rId32"/>
    </p:embeddedFont>
    <p:embeddedFont>
      <p:font typeface="UTM Sharnay" panose="02040603050506020204" pitchFamily="18" charset="0"/>
      <p: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5450"/>
    <a:srgbClr val="EA9116"/>
    <a:srgbClr val="BE4626"/>
    <a:srgbClr val="6C9255"/>
    <a:srgbClr val="ACE6C9"/>
    <a:srgbClr val="2E9C64"/>
    <a:srgbClr val="CFE6B8"/>
    <a:srgbClr val="A5CF79"/>
    <a:srgbClr val="075350"/>
    <a:srgbClr val="6D4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1349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28895-BFCB-4948-A4CA-6CEA7C292FC3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0F1A6-90E2-4E3F-A448-6780E5F6E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4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983F8-6146-9B25-3A1D-9EA02382F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0DCCE8-B896-D6B3-0928-53AA5986A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54CD6-72C0-DBFE-5775-8D3BC2524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0F3DA-028A-BA22-FC1E-578AF72B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FBEA3-9156-27F1-5157-9CDAEB33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6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632BD-F04A-DC8D-AEA0-534287A05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1CDD4-7611-C006-E598-9C015103E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D60D5-690B-4C2F-4D88-82BE1A52C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5C5E9-9210-8031-394B-B332AADB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0D9C9-442E-95E3-BF19-B5A6D488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5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C96322-F635-63EE-4949-261A50412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3E2724-A387-CA90-149C-B39D18F53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EFA15-0431-848F-6332-B6D6E4744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CCBD6-0A65-6707-EE8C-32E999A1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B3577-BC27-EBFC-5BA2-349705423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7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78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6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6676B20B-E155-4912-A4A0-7E6F6CDE0C2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9" name="图片 8" descr="图片包含 游戏机, 飞机, 绿色, 体育&#10;&#10;描述已自动生成">
              <a:extLst>
                <a:ext uri="{FF2B5EF4-FFF2-40B4-BE49-F238E27FC236}">
                  <a16:creationId xmlns:a16="http://schemas.microsoft.com/office/drawing/2014/main" id="{4200E32B-C98D-445D-8DDB-64C3DEBCD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 descr="图片包含 游戏机, 食物, 桌子, 围栏&#10;&#10;描述已自动生成">
              <a:extLst>
                <a:ext uri="{FF2B5EF4-FFF2-40B4-BE49-F238E27FC236}">
                  <a16:creationId xmlns:a16="http://schemas.microsoft.com/office/drawing/2014/main" id="{F03BC052-EFE8-43CD-B322-AF4567546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187BC0F8-59AE-41F2-8D20-3E6A6623C529}"/>
                </a:ext>
              </a:extLst>
            </p:cNvPr>
            <p:cNvSpPr/>
            <p:nvPr/>
          </p:nvSpPr>
          <p:spPr>
            <a:xfrm>
              <a:off x="435429" y="370114"/>
              <a:ext cx="11321142" cy="6117772"/>
            </a:xfrm>
            <a:custGeom>
              <a:avLst/>
              <a:gdLst>
                <a:gd name="connsiteX0" fmla="*/ 0 w 11321142"/>
                <a:gd name="connsiteY0" fmla="*/ 0 h 6117772"/>
                <a:gd name="connsiteX1" fmla="*/ 0 w 11321142"/>
                <a:gd name="connsiteY1" fmla="*/ 0 h 6117772"/>
                <a:gd name="connsiteX2" fmla="*/ 11321142 w 11321142"/>
                <a:gd name="connsiteY2" fmla="*/ 0 h 6117772"/>
                <a:gd name="connsiteX3" fmla="*/ 11321142 w 11321142"/>
                <a:gd name="connsiteY3" fmla="*/ 0 h 6117772"/>
                <a:gd name="connsiteX4" fmla="*/ 11321142 w 11321142"/>
                <a:gd name="connsiteY4" fmla="*/ 6117772 h 6117772"/>
                <a:gd name="connsiteX5" fmla="*/ 11321142 w 11321142"/>
                <a:gd name="connsiteY5" fmla="*/ 6117772 h 6117772"/>
                <a:gd name="connsiteX6" fmla="*/ 0 w 11321142"/>
                <a:gd name="connsiteY6" fmla="*/ 6117772 h 6117772"/>
                <a:gd name="connsiteX7" fmla="*/ 0 w 11321142"/>
                <a:gd name="connsiteY7" fmla="*/ 6117772 h 6117772"/>
                <a:gd name="connsiteX8" fmla="*/ 0 w 11321142"/>
                <a:gd name="connsiteY8" fmla="*/ 0 h 611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21142" h="6117772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2216514" y="-126796"/>
                    <a:pt x="5915482" y="-73671"/>
                    <a:pt x="11321142" y="0"/>
                  </a:cubicBezTo>
                  <a:lnTo>
                    <a:pt x="11321142" y="0"/>
                  </a:lnTo>
                  <a:cubicBezTo>
                    <a:pt x="11447114" y="636508"/>
                    <a:pt x="11184798" y="3634682"/>
                    <a:pt x="11321142" y="6117772"/>
                  </a:cubicBezTo>
                  <a:lnTo>
                    <a:pt x="11321142" y="6117772"/>
                  </a:lnTo>
                  <a:cubicBezTo>
                    <a:pt x="7831853" y="6092813"/>
                    <a:pt x="3852703" y="6190885"/>
                    <a:pt x="0" y="6117772"/>
                  </a:cubicBezTo>
                  <a:lnTo>
                    <a:pt x="0" y="6117772"/>
                  </a:lnTo>
                  <a:cubicBezTo>
                    <a:pt x="4539" y="3374267"/>
                    <a:pt x="65979" y="929325"/>
                    <a:pt x="0" y="0"/>
                  </a:cubicBezTo>
                  <a:close/>
                </a:path>
                <a:path w="11321142" h="6117772" stroke="0" extrusionOk="0">
                  <a:moveTo>
                    <a:pt x="0" y="0"/>
                  </a:moveTo>
                  <a:lnTo>
                    <a:pt x="0" y="0"/>
                  </a:lnTo>
                  <a:cubicBezTo>
                    <a:pt x="2045449" y="-159798"/>
                    <a:pt x="8682316" y="169519"/>
                    <a:pt x="11321142" y="0"/>
                  </a:cubicBezTo>
                  <a:lnTo>
                    <a:pt x="11321142" y="0"/>
                  </a:lnTo>
                  <a:cubicBezTo>
                    <a:pt x="11372939" y="2164741"/>
                    <a:pt x="11316300" y="4511909"/>
                    <a:pt x="11321142" y="6117772"/>
                  </a:cubicBezTo>
                  <a:lnTo>
                    <a:pt x="11321142" y="6117772"/>
                  </a:lnTo>
                  <a:cubicBezTo>
                    <a:pt x="6335346" y="6146268"/>
                    <a:pt x="4573023" y="6222196"/>
                    <a:pt x="0" y="6117772"/>
                  </a:cubicBezTo>
                  <a:lnTo>
                    <a:pt x="0" y="6117772"/>
                  </a:lnTo>
                  <a:cubicBezTo>
                    <a:pt x="-163603" y="3075327"/>
                    <a:pt x="76112" y="126072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703110851">
                    <a:prstGeom prst="roundRect">
                      <a:avLst>
                        <a:gd name="adj" fmla="val 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 descr="图片包含 游戏机, 花, 房间&#10;&#10;描述已自动生成">
              <a:extLst>
                <a:ext uri="{FF2B5EF4-FFF2-40B4-BE49-F238E27FC236}">
                  <a16:creationId xmlns:a16="http://schemas.microsoft.com/office/drawing/2014/main" id="{8198885A-13F3-4790-94BA-7352ED42B6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09" b="20770"/>
            <a:stretch/>
          </p:blipFill>
          <p:spPr>
            <a:xfrm>
              <a:off x="0" y="3547383"/>
              <a:ext cx="12192000" cy="3310617"/>
            </a:xfrm>
            <a:custGeom>
              <a:avLst/>
              <a:gdLst>
                <a:gd name="connsiteX0" fmla="*/ 0 w 12192000"/>
                <a:gd name="connsiteY0" fmla="*/ 0 h 3853542"/>
                <a:gd name="connsiteX1" fmla="*/ 12192000 w 12192000"/>
                <a:gd name="connsiteY1" fmla="*/ 0 h 3853542"/>
                <a:gd name="connsiteX2" fmla="*/ 12192000 w 12192000"/>
                <a:gd name="connsiteY2" fmla="*/ 3853542 h 3853542"/>
                <a:gd name="connsiteX3" fmla="*/ 0 w 12192000"/>
                <a:gd name="connsiteY3" fmla="*/ 3853542 h 385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853542">
                  <a:moveTo>
                    <a:pt x="0" y="0"/>
                  </a:moveTo>
                  <a:lnTo>
                    <a:pt x="12192000" y="0"/>
                  </a:lnTo>
                  <a:lnTo>
                    <a:pt x="12192000" y="3853542"/>
                  </a:lnTo>
                  <a:lnTo>
                    <a:pt x="0" y="3853542"/>
                  </a:lnTo>
                  <a:close/>
                </a:path>
              </a:pathLst>
            </a:custGeom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B799CCF-2BCD-A63B-42AB-B92DF2E9460F}"/>
              </a:ext>
            </a:extLst>
          </p:cNvPr>
          <p:cNvSpPr txBox="1"/>
          <p:nvPr userDrawn="1"/>
        </p:nvSpPr>
        <p:spPr>
          <a:xfrm>
            <a:off x="0" y="-53979"/>
            <a:ext cx="121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Măng</a:t>
            </a:r>
            <a:r>
              <a:rPr lang="en-US" sz="14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non</a:t>
            </a:r>
            <a:endParaRPr lang="en-US" sz="1400" b="1" dirty="0">
              <a:solidFill>
                <a:srgbClr val="0654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99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63C18-511B-C39B-E1EA-908D2B2F1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D4ED-FD73-0E5F-520C-DC9A80B6F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A813A-7E94-4889-CB3D-58A5717B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36D35-1B52-E981-6709-C2D1BEABD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574E3-A6E9-1945-435C-2912E42E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3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2FFF8-7342-5A79-89EF-805853C4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6F896-756A-7D7D-E13F-BA329F0DD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56D97-B7E1-E33A-1610-8ECE34742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02B7F-1EBB-793A-3820-76C25B9EE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3FC1B-7275-5CB6-2685-5E44201E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4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59EB-94AB-7EF1-42DE-12EE6063E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C4BFF-5672-39A9-A01F-66656B034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46C87-C5B8-443F-E77B-6D6B8B7B5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F0BB2-AC3C-38EB-B237-FE4980284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2BC9C-CC36-43C2-1CD8-D5DA2FA6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DB5981-37B2-5AAC-A524-5CCE1B74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8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7A6C-5654-5646-0BE9-6EB9F1E4B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A0766-05BC-762A-E252-A55B18153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DA6CD-5D46-C632-84D4-14F426910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2B0E1-2485-2C43-D27C-D0DA2A3A1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B3B14-9F81-8028-08E9-158D9B785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86F2C-02A8-BAA0-C8B2-11A88F08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53308-99DA-93FE-A2D5-057CF4A7A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C92968-FAAD-AA08-F2AE-CE9B1F117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5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0802-BEE5-F249-25A5-312BB879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E6DAE2-7750-0ED9-1574-549C9E55F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1ED780-73EC-2668-A95D-4F0A71DB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026BEA-33C1-A13F-4C08-2704B7C8E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0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42C16-D506-C7CE-1D7D-08F5F2ED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B724A-BA10-7FE4-13B4-07768908A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C0F27-D42C-CC5A-790D-60D370AC1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3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2E965-FFD7-8313-7AF8-D9AE2D7D0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B0E30-DB3F-6FF9-C69D-0328B6AD6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3C409-BFF7-9EF0-C45D-BDBB36E48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1C37A-3D07-A4B4-7FC4-AB81F1108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2B934-BB83-146C-F82A-0B40EC22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9A83F-2C79-082C-2BF6-8B9CB4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41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D26B-B2DA-73A3-9982-6BD9C4F6D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0638E2-EF63-F26C-847B-954FB0DC3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A8D0D-774E-F2BD-BCCA-C3B81AC2B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05127-50B3-272F-71DC-ACC1F4F41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6400C-48A2-730C-11B1-0811FA3D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7D92F-DE56-3018-0BA5-673EF9496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0B7C20-0804-2651-E076-5C970CD8A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27066-B05A-3BBF-6E48-965E16B65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F71D2-4BAA-E9DD-47B6-F29A4E648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0F19-930D-437D-8D26-5EFABD260224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C6AC4-6D2B-4C4A-E0B1-2CA26135D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E176A-6FF6-2ECE-37E8-167D6F3E0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9EEB0-58C2-444A-9362-BF2CAB93C5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3C7C72-C561-EC04-52F6-B5346D58BA63}"/>
              </a:ext>
            </a:extLst>
          </p:cNvPr>
          <p:cNvSpPr txBox="1"/>
          <p:nvPr userDrawn="1"/>
        </p:nvSpPr>
        <p:spPr>
          <a:xfrm>
            <a:off x="0" y="-53979"/>
            <a:ext cx="121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Măng</a:t>
            </a:r>
            <a:r>
              <a:rPr lang="en-US" sz="14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non</a:t>
            </a:r>
            <a:endParaRPr lang="en-US" sz="1400" b="1" dirty="0">
              <a:solidFill>
                <a:srgbClr val="0654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11D0AD-B5D5-2488-EA08-97BEDD7C882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81C1CF00-5076-F84C-D9D9-905F9A6433FD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327B00D-5FD3-6C2F-F1BF-68489B02277B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C3D2E1-B391-B9CF-80DD-48C3C33A883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ADC9A0-64E9-253D-AAF3-7DD46305EF7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5FD477-8922-B3E3-583C-27109F6FC07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B09431-3D5B-3462-49D5-A6570C9D5FF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A8BC1B-339B-0BDE-4A64-BAED653A76DC}"/>
              </a:ext>
            </a:extLst>
          </p:cNvPr>
          <p:cNvSpPr txBox="1"/>
          <p:nvPr userDrawn="1"/>
        </p:nvSpPr>
        <p:spPr>
          <a:xfrm>
            <a:off x="0" y="-53979"/>
            <a:ext cx="121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Măng</a:t>
            </a:r>
            <a:r>
              <a:rPr lang="en-US" sz="14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non</a:t>
            </a:r>
            <a:endParaRPr lang="en-US" sz="1400" b="1" dirty="0">
              <a:solidFill>
                <a:srgbClr val="06545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B59F87-16D4-3929-9CB1-4FBBF6D633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E7F86B-5FF5-2981-64AB-17D32768C780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49F854-C53E-BE70-0253-05487916506B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9A23D1-D4C8-606B-4C33-4F0CB4F0BE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8F7A17-5EAB-49D8-F4E0-5EED829F9F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E34AE-F98C-1509-0AAD-9F4EB34809F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1078D5-C669-C66B-C431-B529ED9816E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9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Medium" panose="020B0600000000000000" pitchFamily="34" charset="-122"/>
          <a:ea typeface="思源黑体 Medium" panose="020B06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4313"/>
            <a:ext cx="12192000" cy="6858000"/>
          </a:xfrm>
          <a:prstGeom prst="rect">
            <a:avLst/>
          </a:prstGeom>
        </p:spPr>
      </p:pic>
      <p:pic>
        <p:nvPicPr>
          <p:cNvPr id="50" name="图片 49" descr="图片包含 室内, 规模, 摇摆, 木&#10;&#10;描述已自动生成">
            <a:extLst>
              <a:ext uri="{FF2B5EF4-FFF2-40B4-BE49-F238E27FC236}">
                <a16:creationId xmlns:a16="http://schemas.microsoft.com/office/drawing/2014/main" id="{AA9DF29C-AE14-4D72-8C7E-CE1882E61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6"/>
          <a:stretch>
            <a:fillRect/>
          </a:stretch>
        </p:blipFill>
        <p:spPr>
          <a:xfrm>
            <a:off x="1849603" y="-281354"/>
            <a:ext cx="8513597" cy="6458375"/>
          </a:xfrm>
          <a:custGeom>
            <a:avLst/>
            <a:gdLst>
              <a:gd name="connsiteX0" fmla="*/ 0 w 8040914"/>
              <a:gd name="connsiteY0" fmla="*/ 0 h 5832397"/>
              <a:gd name="connsiteX1" fmla="*/ 8040914 w 8040914"/>
              <a:gd name="connsiteY1" fmla="*/ 0 h 5832397"/>
              <a:gd name="connsiteX2" fmla="*/ 8040914 w 8040914"/>
              <a:gd name="connsiteY2" fmla="*/ 5832397 h 5832397"/>
              <a:gd name="connsiteX3" fmla="*/ 0 w 8040914"/>
              <a:gd name="connsiteY3" fmla="*/ 5832397 h 583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0914" h="5832397">
                <a:moveTo>
                  <a:pt x="0" y="0"/>
                </a:moveTo>
                <a:lnTo>
                  <a:pt x="8040914" y="0"/>
                </a:lnTo>
                <a:lnTo>
                  <a:pt x="8040914" y="5832397"/>
                </a:lnTo>
                <a:lnTo>
                  <a:pt x="0" y="5832397"/>
                </a:lnTo>
                <a:close/>
              </a:path>
            </a:pathLst>
          </a:custGeom>
        </p:spPr>
      </p:pic>
      <p:pic>
        <p:nvPicPr>
          <p:cNvPr id="32" name="图片 31" descr="图片包含 游戏机, 花, 房间&#10;&#10;描述已自动生成">
            <a:extLst>
              <a:ext uri="{FF2B5EF4-FFF2-40B4-BE49-F238E27FC236}">
                <a16:creationId xmlns:a16="http://schemas.microsoft.com/office/drawing/2014/main" id="{CFA79CF9-5560-4DE9-A2D8-778632054A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-39942" y="2040373"/>
            <a:ext cx="12192000" cy="4855028"/>
          </a:xfrm>
          <a:prstGeom prst="rect">
            <a:avLst/>
          </a:prstGeom>
          <a:ln>
            <a:noFill/>
          </a:ln>
        </p:spPr>
      </p:pic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DCE5825-4D2B-9282-DDB7-7B0985ADA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908" y="1482183"/>
            <a:ext cx="4094879" cy="4305386"/>
          </a:xfrm>
          <a:prstGeom prst="rect">
            <a:avLst/>
          </a:prstGeom>
        </p:spPr>
      </p:pic>
      <p:pic>
        <p:nvPicPr>
          <p:cNvPr id="38" name="图片 37" descr="图标&#10;&#10;中度可信度描述已自动生成">
            <a:extLst>
              <a:ext uri="{FF2B5EF4-FFF2-40B4-BE49-F238E27FC236}">
                <a16:creationId xmlns:a16="http://schemas.microsoft.com/office/drawing/2014/main" id="{F918E77F-BDD7-4782-AEC0-978D79C47F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35" y="224243"/>
            <a:ext cx="3673924" cy="3673924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DD52D9FE-729A-42F7-BEE9-0D7182C831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9"/>
          <a:stretch>
            <a:fillRect/>
          </a:stretch>
        </p:blipFill>
        <p:spPr>
          <a:xfrm>
            <a:off x="7532513" y="2979886"/>
            <a:ext cx="4885355" cy="3803313"/>
          </a:xfrm>
          <a:custGeom>
            <a:avLst/>
            <a:gdLst>
              <a:gd name="connsiteX0" fmla="*/ 0 w 4204128"/>
              <a:gd name="connsiteY0" fmla="*/ 0 h 3272969"/>
              <a:gd name="connsiteX1" fmla="*/ 4204128 w 4204128"/>
              <a:gd name="connsiteY1" fmla="*/ 0 h 3272969"/>
              <a:gd name="connsiteX2" fmla="*/ 4204128 w 4204128"/>
              <a:gd name="connsiteY2" fmla="*/ 3272969 h 3272969"/>
              <a:gd name="connsiteX3" fmla="*/ 0 w 4204128"/>
              <a:gd name="connsiteY3" fmla="*/ 3272969 h 327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28" h="3272969">
                <a:moveTo>
                  <a:pt x="0" y="0"/>
                </a:moveTo>
                <a:lnTo>
                  <a:pt x="4204128" y="0"/>
                </a:lnTo>
                <a:lnTo>
                  <a:pt x="4204128" y="3272969"/>
                </a:lnTo>
                <a:lnTo>
                  <a:pt x="0" y="3272969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3195E83-401F-CC86-AE57-BDB701AF4693}"/>
              </a:ext>
            </a:extLst>
          </p:cNvPr>
          <p:cNvGrpSpPr/>
          <p:nvPr/>
        </p:nvGrpSpPr>
        <p:grpSpPr>
          <a:xfrm>
            <a:off x="2793720" y="1282141"/>
            <a:ext cx="6064245" cy="1112260"/>
            <a:chOff x="2768295" y="730147"/>
            <a:chExt cx="6064245" cy="111226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A9FB35B-4249-7050-B228-CDDC85CFEA72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</a:rPr>
                <a:t>GÀ TRỐNG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3054A8-D176-F425-2C24-A9806EBEF458}"/>
                </a:ext>
              </a:extLst>
            </p:cNvPr>
            <p:cNvSpPr txBox="1"/>
            <p:nvPr/>
          </p:nvSpPr>
          <p:spPr>
            <a:xfrm>
              <a:off x="2777927" y="734411"/>
              <a:ext cx="605461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GÀ TRỐNG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5A3DCC-5BDB-4202-E339-0BD33BFE8BA8}"/>
              </a:ext>
            </a:extLst>
          </p:cNvPr>
          <p:cNvGrpSpPr/>
          <p:nvPr/>
        </p:nvGrpSpPr>
        <p:grpSpPr>
          <a:xfrm>
            <a:off x="5036487" y="2243817"/>
            <a:ext cx="4850765" cy="1145397"/>
            <a:chOff x="4621068" y="1779557"/>
            <a:chExt cx="4850765" cy="114539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3541A1-18BF-3674-B19B-EE7F3ED412CC}"/>
                </a:ext>
              </a:extLst>
            </p:cNvPr>
            <p:cNvSpPr txBox="1"/>
            <p:nvPr/>
          </p:nvSpPr>
          <p:spPr>
            <a:xfrm>
              <a:off x="4621068" y="1779557"/>
              <a:ext cx="48341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</a:rPr>
                <a:t>VÀ CÁO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37F90A-3561-6B08-2EC7-7467A4E6665E}"/>
                </a:ext>
              </a:extLst>
            </p:cNvPr>
            <p:cNvSpPr txBox="1"/>
            <p:nvPr/>
          </p:nvSpPr>
          <p:spPr>
            <a:xfrm>
              <a:off x="4637653" y="1816958"/>
              <a:ext cx="483418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VÀ CÁO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41490EB-D7BB-38D6-54CC-2949BB51563F}"/>
              </a:ext>
            </a:extLst>
          </p:cNvPr>
          <p:cNvSpPr txBox="1"/>
          <p:nvPr/>
        </p:nvSpPr>
        <p:spPr>
          <a:xfrm>
            <a:off x="4984078" y="3320444"/>
            <a:ext cx="2398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UTM Sharnay" panose="02040603050506020204" pitchFamily="18" charset="0"/>
              </a:rPr>
              <a:t>(La </a:t>
            </a:r>
            <a:r>
              <a:rPr lang="en-US" sz="2400" dirty="0" err="1">
                <a:solidFill>
                  <a:schemeClr val="bg1"/>
                </a:solidFill>
                <a:latin typeface="UTM Sharnay" panose="02040603050506020204" pitchFamily="18" charset="0"/>
              </a:rPr>
              <a:t>Phông</a:t>
            </a:r>
            <a:r>
              <a:rPr lang="en-US" sz="2400" dirty="0">
                <a:solidFill>
                  <a:schemeClr val="bg1"/>
                </a:solidFill>
                <a:latin typeface="UTM Sharnay" panose="02040603050506020204" pitchFamily="18" charset="0"/>
              </a:rPr>
              <a:t>-ten)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45FE3C-3A18-0CFA-7208-9682F02BC9DD}"/>
              </a:ext>
            </a:extLst>
          </p:cNvPr>
          <p:cNvGrpSpPr/>
          <p:nvPr/>
        </p:nvGrpSpPr>
        <p:grpSpPr>
          <a:xfrm>
            <a:off x="8649248" y="3940774"/>
            <a:ext cx="2846065" cy="841786"/>
            <a:chOff x="2768295" y="730147"/>
            <a:chExt cx="6054613" cy="84178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68102B-06DC-C1D0-7D4D-AC53DD5F3334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</a:rPr>
                <a:t>Tập</a:t>
              </a:r>
              <a:r>
                <a:rPr lang="en-US" sz="4800" b="1" dirty="0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</a:rPr>
                <a:t> </a:t>
              </a:r>
              <a:r>
                <a:rPr lang="en-US" sz="4800" b="1" dirty="0" err="1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</a:rPr>
                <a:t>đọc</a:t>
              </a:r>
              <a:endParaRPr lang="en-US" sz="4800" b="1" dirty="0">
                <a:ln w="165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UTM Sharnay" panose="020406030505060202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7A1F33-FE89-A8B1-11D6-E1068961AE74}"/>
                </a:ext>
              </a:extLst>
            </p:cNvPr>
            <p:cNvSpPr txBox="1"/>
            <p:nvPr/>
          </p:nvSpPr>
          <p:spPr>
            <a:xfrm>
              <a:off x="2768295" y="740936"/>
              <a:ext cx="60546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gradFill flip="none" rotWithShape="1">
                    <a:gsLst>
                      <a:gs pos="36000">
                        <a:srgbClr val="5A8435"/>
                      </a:gs>
                      <a:gs pos="59000">
                        <a:srgbClr val="BE4626"/>
                      </a:gs>
                    </a:gsLst>
                    <a:lin ang="13500000" scaled="1"/>
                    <a:tileRect/>
                  </a:gra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Tập</a:t>
              </a:r>
              <a:r>
                <a:rPr lang="en-US" sz="4800" b="1" dirty="0">
                  <a:gradFill flip="none" rotWithShape="1">
                    <a:gsLst>
                      <a:gs pos="36000">
                        <a:srgbClr val="5A8435"/>
                      </a:gs>
                      <a:gs pos="59000">
                        <a:srgbClr val="BE4626"/>
                      </a:gs>
                    </a:gsLst>
                    <a:lin ang="13500000" scaled="1"/>
                    <a:tileRect/>
                  </a:gra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 </a:t>
              </a:r>
              <a:r>
                <a:rPr lang="en-US" sz="4800" b="1" dirty="0" err="1">
                  <a:gradFill flip="none" rotWithShape="1">
                    <a:gsLst>
                      <a:gs pos="36000">
                        <a:srgbClr val="5A8435"/>
                      </a:gs>
                      <a:gs pos="59000">
                        <a:srgbClr val="BE4626"/>
                      </a:gs>
                    </a:gsLst>
                    <a:lin ang="13500000" scaled="1"/>
                    <a:tileRect/>
                  </a:gra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đọc</a:t>
              </a:r>
              <a:endParaRPr lang="en-US" sz="48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84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顶角 12">
            <a:extLst>
              <a:ext uri="{FF2B5EF4-FFF2-40B4-BE49-F238E27FC236}">
                <a16:creationId xmlns:a16="http://schemas.microsoft.com/office/drawing/2014/main" id="{252547FF-BA5A-A26F-2CE9-D50134DA840C}"/>
              </a:ext>
            </a:extLst>
          </p:cNvPr>
          <p:cNvSpPr/>
          <p:nvPr/>
        </p:nvSpPr>
        <p:spPr>
          <a:xfrm rot="5400000">
            <a:off x="4011383" y="-941617"/>
            <a:ext cx="4278092" cy="9144003"/>
          </a:xfrm>
          <a:prstGeom prst="round2SameRect">
            <a:avLst>
              <a:gd name="adj1" fmla="val 18193"/>
              <a:gd name="adj2" fmla="val 18040"/>
            </a:avLst>
          </a:prstGeom>
          <a:solidFill>
            <a:srgbClr val="D7F8E7"/>
          </a:solidFill>
          <a:ln w="762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EE95C5-924C-3D71-9379-15F6F52CEE2A}"/>
              </a:ext>
            </a:extLst>
          </p:cNvPr>
          <p:cNvGrpSpPr/>
          <p:nvPr/>
        </p:nvGrpSpPr>
        <p:grpSpPr>
          <a:xfrm>
            <a:off x="2492828" y="1787909"/>
            <a:ext cx="8763000" cy="4278094"/>
            <a:chOff x="2569029" y="1689938"/>
            <a:chExt cx="8763000" cy="4278094"/>
          </a:xfrm>
        </p:grpSpPr>
        <p:sp>
          <p:nvSpPr>
            <p:cNvPr id="4" name="Text Box 9" descr="White marble">
              <a:extLst>
                <a:ext uri="{FF2B5EF4-FFF2-40B4-BE49-F238E27FC236}">
                  <a16:creationId xmlns:a16="http://schemas.microsoft.com/office/drawing/2014/main" id="{1F1C160A-D6AC-4F52-F321-B6BA7AF7B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9029" y="4803501"/>
              <a:ext cx="303480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5" name="Text Box 10" descr="White marble">
              <a:extLst>
                <a:ext uri="{FF2B5EF4-FFF2-40B4-BE49-F238E27FC236}">
                  <a16:creationId xmlns:a16="http://schemas.microsoft.com/office/drawing/2014/main" id="{5A4BE699-4B46-E614-138C-B09322F608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9029" y="1689938"/>
              <a:ext cx="8763000" cy="4278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	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Nhác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trông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vắt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vẻo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trên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cành</a:t>
              </a:r>
              <a:endPara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Anh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chàng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Gà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Trống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tinh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nhanh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lõi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đời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,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	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Cáo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kia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đon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đả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ngỏ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lời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: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“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Kìa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anh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bạn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quý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xin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mời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xuống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cs typeface="Times New Roman" panose="02020603050405020304" pitchFamily="18" charset="0"/>
                </a:rPr>
                <a:t>đây</a:t>
              </a:r>
              <a:endPara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065343-00EB-B08D-0F43-A53EC256377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63595" y="1718513"/>
              <a:ext cx="232354" cy="629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228E86B-A5CC-B1AC-C4F7-B8C3D3E8FB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691706" y="2693523"/>
              <a:ext cx="209429" cy="6701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AA01515-0575-17F5-F3B5-6BBD874695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14034" y="3671903"/>
              <a:ext cx="233934" cy="599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DBFB8D2-8606-DEC4-8A99-79228760FD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459279" y="4622800"/>
              <a:ext cx="211804" cy="6273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ED4C1F-1A5A-CB7B-7305-1E4A824152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061336" y="4622800"/>
              <a:ext cx="211804" cy="6273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77C8BB3-49BE-2E86-6F61-F7A59BA8C3C0}"/>
                </a:ext>
              </a:extLst>
            </p:cNvPr>
            <p:cNvCxnSpPr/>
            <p:nvPr/>
          </p:nvCxnSpPr>
          <p:spPr>
            <a:xfrm>
              <a:off x="5726372" y="2212705"/>
              <a:ext cx="1221043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1F2F18-D2E2-4524-79BC-B66F51368FDA}"/>
                </a:ext>
              </a:extLst>
            </p:cNvPr>
            <p:cNvCxnSpPr/>
            <p:nvPr/>
          </p:nvCxnSpPr>
          <p:spPr>
            <a:xfrm>
              <a:off x="9194000" y="3222172"/>
              <a:ext cx="1138052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ADC61D0-FB5F-736A-22B8-DEE13B376B8D}"/>
                </a:ext>
              </a:extLst>
            </p:cNvPr>
            <p:cNvCxnSpPr>
              <a:cxnSpLocks/>
            </p:cNvCxnSpPr>
            <p:nvPr/>
          </p:nvCxnSpPr>
          <p:spPr>
            <a:xfrm>
              <a:off x="4781943" y="4159433"/>
              <a:ext cx="1346716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6CA6420-97E1-390C-4319-CD48669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660197" y="5184839"/>
              <a:ext cx="2401139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DB7B125-8107-25CD-F7A9-59BD6DDF51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813910" y="3566160"/>
              <a:ext cx="209429" cy="6701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E25005-C394-0C83-AF06-D9CF6A5AA4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705294" y="3566160"/>
              <a:ext cx="209429" cy="6701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scene3d>
              <a:camera prst="legacyObliqueRight"/>
              <a:lightRig rig="legacyHarsh3" dir="t"/>
            </a:scene3d>
            <a:sp3d extrusionH="100000" prstMaterial="legacyMatte">
              <a:bevelT w="13500" h="13500" prst="angle"/>
              <a:bevelB w="13500" h="13500" prst="angle"/>
              <a:extrusionClr>
                <a:srgbClr val="663300"/>
              </a:extrusionClr>
              <a:contourClr>
                <a:srgbClr val="000000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19F7320-6C7A-732B-B6B8-73FEF2587216}"/>
              </a:ext>
            </a:extLst>
          </p:cNvPr>
          <p:cNvSpPr txBox="1"/>
          <p:nvPr/>
        </p:nvSpPr>
        <p:spPr>
          <a:xfrm>
            <a:off x="3504544" y="443274"/>
            <a:ext cx="5172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n w="381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Luyện</a:t>
            </a:r>
            <a:r>
              <a:rPr lang="en-US" sz="5400" b="1" dirty="0">
                <a:ln w="381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400" b="1" dirty="0" err="1">
                <a:ln w="381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đọc</a:t>
            </a:r>
            <a:r>
              <a:rPr lang="en-US" sz="5400" b="1" dirty="0">
                <a:ln w="381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5400" b="1" dirty="0" err="1">
                <a:ln w="381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câu</a:t>
            </a:r>
            <a:endParaRPr lang="en-US" sz="5400" b="1" dirty="0">
              <a:ln w="38100">
                <a:solidFill>
                  <a:srgbClr val="6D4A35"/>
                </a:solidFill>
              </a:ln>
              <a:solidFill>
                <a:schemeClr val="bg1"/>
              </a:solidFill>
              <a:effectLst>
                <a:glow rad="647700">
                  <a:schemeClr val="bg1">
                    <a:alpha val="40000"/>
                  </a:schemeClr>
                </a:glow>
              </a:effectLst>
              <a:latin typeface="UTM Sharna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1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5E19C49-A373-C330-3D16-9AA01AA4D2F4}"/>
              </a:ext>
            </a:extLst>
          </p:cNvPr>
          <p:cNvGrpSpPr/>
          <p:nvPr/>
        </p:nvGrpSpPr>
        <p:grpSpPr>
          <a:xfrm>
            <a:off x="8768862" y="102447"/>
            <a:ext cx="3166096" cy="2931886"/>
            <a:chOff x="8779748" y="886218"/>
            <a:chExt cx="3166096" cy="2931886"/>
          </a:xfrm>
        </p:grpSpPr>
        <p:pic>
          <p:nvPicPr>
            <p:cNvPr id="20" name="图片 19" descr="形状, 圆圈&#10;&#10;描述已自动生成">
              <a:extLst>
                <a:ext uri="{FF2B5EF4-FFF2-40B4-BE49-F238E27FC236}">
                  <a16:creationId xmlns:a16="http://schemas.microsoft.com/office/drawing/2014/main" id="{AD89164C-DE23-4467-B421-F81E95F76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9748" y="886218"/>
              <a:ext cx="3166096" cy="2931886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085803" y="1676660"/>
              <a:ext cx="2656983" cy="809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dirty="0" err="1">
                  <a:solidFill>
                    <a:srgbClr val="105E58"/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sym typeface="Arial" panose="020B0604020202020204" pitchFamily="34" charset="0"/>
                </a:rPr>
                <a:t>Giải</a:t>
              </a:r>
              <a:r>
                <a:rPr lang="en-US" altLang="zh-CN" sz="4000" b="1" dirty="0">
                  <a:solidFill>
                    <a:srgbClr val="105E58"/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105E58"/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sym typeface="Arial" panose="020B0604020202020204" pitchFamily="34" charset="0"/>
                </a:rPr>
                <a:t>nghĩa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05E58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矩形 1">
              <a:extLst>
                <a:ext uri="{FF2B5EF4-FFF2-40B4-BE49-F238E27FC236}">
                  <a16:creationId xmlns:a16="http://schemas.microsoft.com/office/drawing/2014/main" id="{3CAA8F23-8B16-B4F4-9FB0-1371F91F481B}"/>
                </a:ext>
              </a:extLst>
            </p:cNvPr>
            <p:cNvSpPr/>
            <p:nvPr/>
          </p:nvSpPr>
          <p:spPr>
            <a:xfrm>
              <a:off x="9129344" y="2185633"/>
              <a:ext cx="2656983" cy="809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dirty="0" err="1">
                  <a:solidFill>
                    <a:srgbClr val="105E58"/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sym typeface="Arial" panose="020B0604020202020204" pitchFamily="34" charset="0"/>
                </a:rPr>
                <a:t>từ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05E58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" name="Text Box 9" descr="White marble">
            <a:extLst>
              <a:ext uri="{FF2B5EF4-FFF2-40B4-BE49-F238E27FC236}">
                <a16:creationId xmlns:a16="http://schemas.microsoft.com/office/drawing/2014/main" id="{052E3AEB-732C-7704-4E99-314726A53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764" y="1099216"/>
            <a:ext cx="1875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Đon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đả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:</a:t>
            </a:r>
            <a:r>
              <a:rPr lang="en-US" altLang="en-US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24" name="Text Box 9" descr="White marble">
            <a:extLst>
              <a:ext uri="{FF2B5EF4-FFF2-40B4-BE49-F238E27FC236}">
                <a16:creationId xmlns:a16="http://schemas.microsoft.com/office/drawing/2014/main" id="{09491A45-13A9-F52D-A915-78ECECF33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1" y="2449558"/>
            <a:ext cx="25923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Dụ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dụ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dỗ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):</a:t>
            </a:r>
            <a:endParaRPr lang="en-US" altLang="en-US" dirty="0">
              <a:solidFill>
                <a:srgbClr val="BE4626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5" name="Text Box 9" descr="White marble">
            <a:extLst>
              <a:ext uri="{FF2B5EF4-FFF2-40B4-BE49-F238E27FC236}">
                <a16:creationId xmlns:a16="http://schemas.microsoft.com/office/drawing/2014/main" id="{6C3BF3F5-C95E-8405-2D82-DDF9E437C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969" y="3823668"/>
            <a:ext cx="1954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Loan tin:</a:t>
            </a:r>
            <a:endParaRPr lang="en-US" altLang="en-US" dirty="0">
              <a:solidFill>
                <a:srgbClr val="BE4626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Text Box 9" descr="White marble">
            <a:extLst>
              <a:ext uri="{FF2B5EF4-FFF2-40B4-BE49-F238E27FC236}">
                <a16:creationId xmlns:a16="http://schemas.microsoft.com/office/drawing/2014/main" id="{36E8C4B7-E6DC-596C-C615-92FBEBF97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114" y="4757250"/>
            <a:ext cx="2368856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Hồn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lạc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phách</a:t>
            </a:r>
            <a:r>
              <a:rPr lang="en-US" altLang="en-US" b="1" dirty="0">
                <a:solidFill>
                  <a:srgbClr val="BE4626"/>
                </a:solidFill>
                <a:latin typeface="+mn-lt"/>
                <a:cs typeface="Times New Roman" panose="02020603050405020304" pitchFamily="18" charset="0"/>
              </a:rPr>
              <a:t> bay:</a:t>
            </a:r>
            <a:endParaRPr lang="en-US" altLang="en-US" dirty="0">
              <a:solidFill>
                <a:srgbClr val="BE4626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7" name="Text Box 9" descr="White marble">
            <a:extLst>
              <a:ext uri="{FF2B5EF4-FFF2-40B4-BE49-F238E27FC236}">
                <a16:creationId xmlns:a16="http://schemas.microsoft.com/office/drawing/2014/main" id="{9B789772-7D41-29EC-467F-7EF8D031A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79" y="815990"/>
            <a:ext cx="61365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cử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thái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nhanh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nhảu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vui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vẻ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khi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gặp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gỡ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chemeClr val="accent3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8" name="Text Box 9" descr="White marble">
            <a:extLst>
              <a:ext uri="{FF2B5EF4-FFF2-40B4-BE49-F238E27FC236}">
                <a16:creationId xmlns:a16="http://schemas.microsoft.com/office/drawing/2014/main" id="{271C21F7-5E20-C498-52AD-A8B8CA1B3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118" y="2016590"/>
            <a:ext cx="619833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nghĩa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mánh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khóe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nói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khéo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tròng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mình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ext Box 9" descr="White marble">
            <a:extLst>
              <a:ext uri="{FF2B5EF4-FFF2-40B4-BE49-F238E27FC236}">
                <a16:creationId xmlns:a16="http://schemas.microsoft.com/office/drawing/2014/main" id="{79FE4C17-9BAA-2783-F2DF-7A07C7E2B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137" y="3609068"/>
            <a:ext cx="74198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thông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báo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nội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dung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đó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nhanh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chóng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truyền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tin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rộng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chemeClr val="accent3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0" name="Text Box 9" descr="White marble">
            <a:extLst>
              <a:ext uri="{FF2B5EF4-FFF2-40B4-BE49-F238E27FC236}">
                <a16:creationId xmlns:a16="http://schemas.microsoft.com/office/drawing/2014/main" id="{1D60485A-9518-9ABB-21A0-89D26B170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996" y="4784632"/>
            <a:ext cx="874234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vô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sợ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hãi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hốt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hoảng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mất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hết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tinh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thần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chemeClr val="accent3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90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8" grpId="0"/>
      <p:bldP spid="29" grpId="0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DEE89FE5-8233-E1CE-6FCC-EF121E235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429" y="1298180"/>
            <a:ext cx="5268685" cy="432426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dụ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thiệt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hơn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rằng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 “Xin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được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ghi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trong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lòng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Hòa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bình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chung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còn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có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hơn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Kìa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thấy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cặp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chó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săn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Từ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chạy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chắc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loan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hồn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phách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bay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Quắp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đuôi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co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cẳng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chạy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ngay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tức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thì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ta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khoái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chí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cười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phì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Rõ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phường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gian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dối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làm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gì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được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”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96EFB3F1-FB4C-ACA2-1CBE-6C7EF69A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716" y="1326309"/>
            <a:ext cx="5767754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Nhác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trông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vắt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vẻo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trên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cành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chàng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tinh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nhanh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lõi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kia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đon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đả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ngỏ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Kìa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quý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xin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xuống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đây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Để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rõ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Muôn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loài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mạnh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yếu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từ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thân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Lòng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sung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sướng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muôn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phần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hữu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gần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đều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Xin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xuống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đây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tỏ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tình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thân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0900C7-B9B3-EFD2-401F-140454C5798A}"/>
              </a:ext>
            </a:extLst>
          </p:cNvPr>
          <p:cNvSpPr txBox="1"/>
          <p:nvPr/>
        </p:nvSpPr>
        <p:spPr>
          <a:xfrm>
            <a:off x="7602835" y="5463597"/>
            <a:ext cx="3352800" cy="707886"/>
          </a:xfrm>
          <a:custGeom>
            <a:avLst/>
            <a:gdLst>
              <a:gd name="connsiteX0" fmla="*/ 0 w 3352800"/>
              <a:gd name="connsiteY0" fmla="*/ 0 h 707886"/>
              <a:gd name="connsiteX1" fmla="*/ 558800 w 3352800"/>
              <a:gd name="connsiteY1" fmla="*/ 0 h 707886"/>
              <a:gd name="connsiteX2" fmla="*/ 1117600 w 3352800"/>
              <a:gd name="connsiteY2" fmla="*/ 0 h 707886"/>
              <a:gd name="connsiteX3" fmla="*/ 1642872 w 3352800"/>
              <a:gd name="connsiteY3" fmla="*/ 0 h 707886"/>
              <a:gd name="connsiteX4" fmla="*/ 2235200 w 3352800"/>
              <a:gd name="connsiteY4" fmla="*/ 0 h 707886"/>
              <a:gd name="connsiteX5" fmla="*/ 2861056 w 3352800"/>
              <a:gd name="connsiteY5" fmla="*/ 0 h 707886"/>
              <a:gd name="connsiteX6" fmla="*/ 3352800 w 3352800"/>
              <a:gd name="connsiteY6" fmla="*/ 0 h 707886"/>
              <a:gd name="connsiteX7" fmla="*/ 3352800 w 3352800"/>
              <a:gd name="connsiteY7" fmla="*/ 353943 h 707886"/>
              <a:gd name="connsiteX8" fmla="*/ 3352800 w 3352800"/>
              <a:gd name="connsiteY8" fmla="*/ 707886 h 707886"/>
              <a:gd name="connsiteX9" fmla="*/ 2827528 w 3352800"/>
              <a:gd name="connsiteY9" fmla="*/ 707886 h 707886"/>
              <a:gd name="connsiteX10" fmla="*/ 2235200 w 3352800"/>
              <a:gd name="connsiteY10" fmla="*/ 707886 h 707886"/>
              <a:gd name="connsiteX11" fmla="*/ 1709928 w 3352800"/>
              <a:gd name="connsiteY11" fmla="*/ 707886 h 707886"/>
              <a:gd name="connsiteX12" fmla="*/ 1184656 w 3352800"/>
              <a:gd name="connsiteY12" fmla="*/ 707886 h 707886"/>
              <a:gd name="connsiteX13" fmla="*/ 558800 w 3352800"/>
              <a:gd name="connsiteY13" fmla="*/ 707886 h 707886"/>
              <a:gd name="connsiteX14" fmla="*/ 0 w 3352800"/>
              <a:gd name="connsiteY14" fmla="*/ 707886 h 707886"/>
              <a:gd name="connsiteX15" fmla="*/ 0 w 3352800"/>
              <a:gd name="connsiteY15" fmla="*/ 375180 h 707886"/>
              <a:gd name="connsiteX16" fmla="*/ 0 w 3352800"/>
              <a:gd name="connsiteY1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0" h="707886" fill="none" extrusionOk="0">
                <a:moveTo>
                  <a:pt x="0" y="0"/>
                </a:moveTo>
                <a:cubicBezTo>
                  <a:pt x="155680" y="-64551"/>
                  <a:pt x="339521" y="9594"/>
                  <a:pt x="558800" y="0"/>
                </a:cubicBezTo>
                <a:cubicBezTo>
                  <a:pt x="778079" y="-9594"/>
                  <a:pt x="896669" y="64731"/>
                  <a:pt x="1117600" y="0"/>
                </a:cubicBezTo>
                <a:cubicBezTo>
                  <a:pt x="1338531" y="-64731"/>
                  <a:pt x="1386215" y="1345"/>
                  <a:pt x="1642872" y="0"/>
                </a:cubicBezTo>
                <a:cubicBezTo>
                  <a:pt x="1899529" y="-1345"/>
                  <a:pt x="2019886" y="48361"/>
                  <a:pt x="2235200" y="0"/>
                </a:cubicBezTo>
                <a:cubicBezTo>
                  <a:pt x="2450514" y="-48361"/>
                  <a:pt x="2605216" y="32666"/>
                  <a:pt x="2861056" y="0"/>
                </a:cubicBezTo>
                <a:cubicBezTo>
                  <a:pt x="3116896" y="-32666"/>
                  <a:pt x="3189372" y="35305"/>
                  <a:pt x="3352800" y="0"/>
                </a:cubicBezTo>
                <a:cubicBezTo>
                  <a:pt x="3394945" y="98262"/>
                  <a:pt x="3315162" y="273177"/>
                  <a:pt x="3352800" y="353943"/>
                </a:cubicBezTo>
                <a:cubicBezTo>
                  <a:pt x="3390438" y="434709"/>
                  <a:pt x="3337224" y="596226"/>
                  <a:pt x="3352800" y="707886"/>
                </a:cubicBezTo>
                <a:cubicBezTo>
                  <a:pt x="3243663" y="719140"/>
                  <a:pt x="2964454" y="691481"/>
                  <a:pt x="2827528" y="707886"/>
                </a:cubicBezTo>
                <a:cubicBezTo>
                  <a:pt x="2690602" y="724291"/>
                  <a:pt x="2376730" y="640455"/>
                  <a:pt x="2235200" y="707886"/>
                </a:cubicBezTo>
                <a:cubicBezTo>
                  <a:pt x="2093670" y="775317"/>
                  <a:pt x="1972186" y="671557"/>
                  <a:pt x="1709928" y="707886"/>
                </a:cubicBezTo>
                <a:cubicBezTo>
                  <a:pt x="1447670" y="744215"/>
                  <a:pt x="1322178" y="692879"/>
                  <a:pt x="1184656" y="707886"/>
                </a:cubicBezTo>
                <a:cubicBezTo>
                  <a:pt x="1047134" y="722893"/>
                  <a:pt x="723569" y="645444"/>
                  <a:pt x="558800" y="707886"/>
                </a:cubicBezTo>
                <a:cubicBezTo>
                  <a:pt x="394031" y="770328"/>
                  <a:pt x="261110" y="690474"/>
                  <a:pt x="0" y="707886"/>
                </a:cubicBezTo>
                <a:cubicBezTo>
                  <a:pt x="-30115" y="639880"/>
                  <a:pt x="30338" y="449837"/>
                  <a:pt x="0" y="375180"/>
                </a:cubicBezTo>
                <a:cubicBezTo>
                  <a:pt x="-30338" y="300523"/>
                  <a:pt x="2362" y="87734"/>
                  <a:pt x="0" y="0"/>
                </a:cubicBezTo>
                <a:close/>
              </a:path>
              <a:path w="3352800" h="707886" stroke="0" extrusionOk="0">
                <a:moveTo>
                  <a:pt x="0" y="0"/>
                </a:moveTo>
                <a:cubicBezTo>
                  <a:pt x="141251" y="-3747"/>
                  <a:pt x="357442" y="2458"/>
                  <a:pt x="558800" y="0"/>
                </a:cubicBezTo>
                <a:cubicBezTo>
                  <a:pt x="760158" y="-2458"/>
                  <a:pt x="934331" y="68769"/>
                  <a:pt x="1151128" y="0"/>
                </a:cubicBezTo>
                <a:cubicBezTo>
                  <a:pt x="1367925" y="-68769"/>
                  <a:pt x="1466325" y="63841"/>
                  <a:pt x="1743456" y="0"/>
                </a:cubicBezTo>
                <a:cubicBezTo>
                  <a:pt x="2020587" y="-63841"/>
                  <a:pt x="2198886" y="45660"/>
                  <a:pt x="2335784" y="0"/>
                </a:cubicBezTo>
                <a:cubicBezTo>
                  <a:pt x="2472682" y="-45660"/>
                  <a:pt x="2607132" y="4013"/>
                  <a:pt x="2794000" y="0"/>
                </a:cubicBezTo>
                <a:cubicBezTo>
                  <a:pt x="2980868" y="-4013"/>
                  <a:pt x="3143298" y="58293"/>
                  <a:pt x="3352800" y="0"/>
                </a:cubicBezTo>
                <a:cubicBezTo>
                  <a:pt x="3381505" y="130056"/>
                  <a:pt x="3334831" y="199008"/>
                  <a:pt x="3352800" y="339785"/>
                </a:cubicBezTo>
                <a:cubicBezTo>
                  <a:pt x="3370769" y="480563"/>
                  <a:pt x="3336505" y="557985"/>
                  <a:pt x="3352800" y="707886"/>
                </a:cubicBezTo>
                <a:cubicBezTo>
                  <a:pt x="3191582" y="780250"/>
                  <a:pt x="2891353" y="678948"/>
                  <a:pt x="2726944" y="707886"/>
                </a:cubicBezTo>
                <a:cubicBezTo>
                  <a:pt x="2562535" y="736824"/>
                  <a:pt x="2303728" y="677417"/>
                  <a:pt x="2134616" y="707886"/>
                </a:cubicBezTo>
                <a:cubicBezTo>
                  <a:pt x="1965504" y="738355"/>
                  <a:pt x="1756845" y="701551"/>
                  <a:pt x="1575816" y="707886"/>
                </a:cubicBezTo>
                <a:cubicBezTo>
                  <a:pt x="1394787" y="714221"/>
                  <a:pt x="1215167" y="650658"/>
                  <a:pt x="1050544" y="707886"/>
                </a:cubicBezTo>
                <a:cubicBezTo>
                  <a:pt x="885921" y="765114"/>
                  <a:pt x="635837" y="651271"/>
                  <a:pt x="525272" y="707886"/>
                </a:cubicBezTo>
                <a:cubicBezTo>
                  <a:pt x="414707" y="764501"/>
                  <a:pt x="166079" y="664026"/>
                  <a:pt x="0" y="707886"/>
                </a:cubicBezTo>
                <a:cubicBezTo>
                  <a:pt x="-10601" y="535047"/>
                  <a:pt x="41067" y="490386"/>
                  <a:pt x="0" y="346864"/>
                </a:cubicBezTo>
                <a:cubicBezTo>
                  <a:pt x="-41067" y="203342"/>
                  <a:pt x="30102" y="91222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29439898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LA PHÔNG – 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(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Nguyễn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 Minh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lược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dịch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65450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16DC-A176-02B5-6282-865F72B0A6D4}"/>
              </a:ext>
            </a:extLst>
          </p:cNvPr>
          <p:cNvSpPr txBox="1"/>
          <p:nvPr/>
        </p:nvSpPr>
        <p:spPr>
          <a:xfrm>
            <a:off x="3872802" y="435464"/>
            <a:ext cx="5767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Gà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Trống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Cáo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36000">
                    <a:srgbClr val="5A8435"/>
                  </a:gs>
                  <a:gs pos="59000">
                    <a:srgbClr val="BE4626"/>
                  </a:gs>
                </a:gsLst>
                <a:lin ang="13500000" scaled="1"/>
                <a:tileRect/>
              </a:gradFill>
              <a:effectLst>
                <a:glow rad="647700">
                  <a:prstClr val="white">
                    <a:alpha val="40000"/>
                  </a:prstClr>
                </a:glow>
              </a:effectLst>
              <a:uLnTx/>
              <a:uFillTx/>
              <a:latin typeface="UTM Sharnay" panose="02040603050506020204" pitchFamily="18" charset="0"/>
              <a:ea typeface="思源黑体 CN Medium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42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图片 37" descr="图标&#10;&#10;中度可信度描述已自动生成">
            <a:extLst>
              <a:ext uri="{FF2B5EF4-FFF2-40B4-BE49-F238E27FC236}">
                <a16:creationId xmlns:a16="http://schemas.microsoft.com/office/drawing/2014/main" id="{F918E77F-BDD7-4782-AEC0-978D79C47F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90" y="468083"/>
            <a:ext cx="2481950" cy="248195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B1D1BE-5E06-89AC-F2CD-A2A74B7B8024}"/>
              </a:ext>
            </a:extLst>
          </p:cNvPr>
          <p:cNvSpPr/>
          <p:nvPr/>
        </p:nvSpPr>
        <p:spPr>
          <a:xfrm>
            <a:off x="2830229" y="762000"/>
            <a:ext cx="6351153" cy="342203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2E9C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93CF47-FA69-4CA4-1E3B-B9C7A4523E7B}"/>
              </a:ext>
            </a:extLst>
          </p:cNvPr>
          <p:cNvGrpSpPr/>
          <p:nvPr/>
        </p:nvGrpSpPr>
        <p:grpSpPr>
          <a:xfrm>
            <a:off x="2919268" y="1046757"/>
            <a:ext cx="6081758" cy="3046988"/>
            <a:chOff x="2768295" y="730147"/>
            <a:chExt cx="6081758" cy="304698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1FB394-9BBD-9D1A-A67F-B3D43A30489A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TÌM HIỂU BÀI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3C5F3F-7B88-3BD4-644D-0C044D72E9DD}"/>
                </a:ext>
              </a:extLst>
            </p:cNvPr>
            <p:cNvSpPr txBox="1"/>
            <p:nvPr/>
          </p:nvSpPr>
          <p:spPr>
            <a:xfrm>
              <a:off x="2795440" y="730147"/>
              <a:ext cx="6054613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prstClr val="white">
                        <a:alpha val="40000"/>
                      </a:prstClr>
                    </a:glo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TÌM HIỂU BÀI</a:t>
              </a:r>
            </a:p>
          </p:txBody>
        </p:sp>
      </p:grp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EECA3A6-CA23-E5BC-FEC2-EC38890310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2438" y="1276307"/>
            <a:ext cx="3843661" cy="4305386"/>
          </a:xfrm>
          <a:prstGeom prst="rect">
            <a:avLst/>
          </a:prstGeom>
        </p:spPr>
      </p:pic>
      <p:pic>
        <p:nvPicPr>
          <p:cNvPr id="32" name="图片 31" descr="图片包含 游戏机, 花, 房间&#10;&#10;描述已自动生成">
            <a:extLst>
              <a:ext uri="{FF2B5EF4-FFF2-40B4-BE49-F238E27FC236}">
                <a16:creationId xmlns:a16="http://schemas.microsoft.com/office/drawing/2014/main" id="{CFA79CF9-5560-4DE9-A2D8-778632054A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-149426" y="2002972"/>
            <a:ext cx="12192000" cy="48550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12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CAD716-919E-B7D4-F658-0389F453617C}"/>
              </a:ext>
            </a:extLst>
          </p:cNvPr>
          <p:cNvGrpSpPr/>
          <p:nvPr/>
        </p:nvGrpSpPr>
        <p:grpSpPr>
          <a:xfrm>
            <a:off x="158208" y="0"/>
            <a:ext cx="2938706" cy="2938706"/>
            <a:chOff x="169094" y="-66452"/>
            <a:chExt cx="2938706" cy="2938706"/>
          </a:xfrm>
        </p:grpSpPr>
        <p:pic>
          <p:nvPicPr>
            <p:cNvPr id="11" name="图片 10" descr="卡通人物&#10;&#10;中度可信度描述已自动生成">
              <a:extLst>
                <a:ext uri="{FF2B5EF4-FFF2-40B4-BE49-F238E27FC236}">
                  <a16:creationId xmlns:a16="http://schemas.microsoft.com/office/drawing/2014/main" id="{62124148-64F0-4B91-9B9F-D46CD2FC8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094" y="-66452"/>
              <a:ext cx="2938706" cy="2938706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C45C61-872A-CBD0-89C0-2D9BC1F5927B}"/>
                </a:ext>
              </a:extLst>
            </p:cNvPr>
            <p:cNvSpPr txBox="1"/>
            <p:nvPr/>
          </p:nvSpPr>
          <p:spPr>
            <a:xfrm>
              <a:off x="750458" y="1555301"/>
              <a:ext cx="18838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Câu</a:t>
              </a:r>
              <a:r>
                <a:rPr lang="en-US" sz="4000" b="1" dirty="0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 1: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63AA0A7-961F-F1E0-A5B3-241A22BF38E4}"/>
              </a:ext>
            </a:extLst>
          </p:cNvPr>
          <p:cNvSpPr txBox="1"/>
          <p:nvPr/>
        </p:nvSpPr>
        <p:spPr>
          <a:xfrm>
            <a:off x="2525485" y="603647"/>
            <a:ext cx="8490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Cáo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đã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làm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gì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để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dụ</a:t>
            </a:r>
            <a:r>
              <a:rPr kumimoji="0" lang="en-US" sz="6000" i="0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Gà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Trống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xuống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đất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2CCD29-8F7E-0DF8-7C46-8D8700A2309D}"/>
              </a:ext>
            </a:extLst>
          </p:cNvPr>
          <p:cNvGrpSpPr/>
          <p:nvPr/>
        </p:nvGrpSpPr>
        <p:grpSpPr>
          <a:xfrm>
            <a:off x="1458685" y="2742405"/>
            <a:ext cx="9688286" cy="3145913"/>
            <a:chOff x="1328057" y="2755638"/>
            <a:chExt cx="9688286" cy="314591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E42AACD-1343-3603-7AA9-6E2106134C91}"/>
                </a:ext>
              </a:extLst>
            </p:cNvPr>
            <p:cNvSpPr/>
            <p:nvPr/>
          </p:nvSpPr>
          <p:spPr>
            <a:xfrm>
              <a:off x="1328057" y="2755638"/>
              <a:ext cx="9688286" cy="3145913"/>
            </a:xfrm>
            <a:prstGeom prst="roundRect">
              <a:avLst/>
            </a:prstGeom>
            <a:solidFill>
              <a:srgbClr val="ACE6C9"/>
            </a:solidFill>
            <a:ln w="57150">
              <a:solidFill>
                <a:srgbClr val="2E9C6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97DFDE-32BE-87FE-035E-DD235FBC9BFA}"/>
                </a:ext>
              </a:extLst>
            </p:cNvPr>
            <p:cNvSpPr txBox="1"/>
            <p:nvPr/>
          </p:nvSpPr>
          <p:spPr>
            <a:xfrm>
              <a:off x="1681514" y="2987502"/>
              <a:ext cx="9056914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4000" b="1" dirty="0">
                  <a:effectLst/>
                  <a:ea typeface="Times New Roman" panose="02020603050405020304" pitchFamily="18" charset="0"/>
                </a:rPr>
                <a:t>Cáo đon đả mời Gà Trống xuống đất để thông báo một tin mới: Từ rày muôn loài đã kết thân, Gà hãy xuống để Cáo hôn Gà để bày tỏ tình thân.</a:t>
              </a:r>
              <a:endParaRPr lang="en-US" sz="36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467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文本&#10;&#10;描述已自动生成">
            <a:extLst>
              <a:ext uri="{FF2B5EF4-FFF2-40B4-BE49-F238E27FC236}">
                <a16:creationId xmlns:a16="http://schemas.microsoft.com/office/drawing/2014/main" id="{9A1A1DD8-0C5C-4991-ABFD-A68339A3C3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6" b="15546"/>
          <a:stretch/>
        </p:blipFill>
        <p:spPr>
          <a:xfrm>
            <a:off x="5392508" y="587829"/>
            <a:ext cx="6307341" cy="506185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5D877B9-E74B-4F05-1F5D-FD95CBCF0DC4}"/>
              </a:ext>
            </a:extLst>
          </p:cNvPr>
          <p:cNvGrpSpPr/>
          <p:nvPr/>
        </p:nvGrpSpPr>
        <p:grpSpPr>
          <a:xfrm>
            <a:off x="1871599" y="212274"/>
            <a:ext cx="1897532" cy="1839686"/>
            <a:chOff x="696686" y="718457"/>
            <a:chExt cx="2153906" cy="2153906"/>
          </a:xfrm>
        </p:grpSpPr>
        <p:pic>
          <p:nvPicPr>
            <p:cNvPr id="14" name="图片 40" descr="黑暗中有圆形&#10;&#10;低可信度描述已自动生成">
              <a:extLst>
                <a:ext uri="{FF2B5EF4-FFF2-40B4-BE49-F238E27FC236}">
                  <a16:creationId xmlns:a16="http://schemas.microsoft.com/office/drawing/2014/main" id="{89077A4F-278B-3D7A-A99C-CAF4D795F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86" y="718457"/>
              <a:ext cx="2153906" cy="215390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9F61DB-1A87-87FB-D06A-E070ABF2D81B}"/>
                </a:ext>
              </a:extLst>
            </p:cNvPr>
            <p:cNvSpPr txBox="1"/>
            <p:nvPr/>
          </p:nvSpPr>
          <p:spPr>
            <a:xfrm>
              <a:off x="1163711" y="867276"/>
              <a:ext cx="1219856" cy="1549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2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DBB2ED1-8DED-B457-1176-B3D9E18F62CD}"/>
              </a:ext>
            </a:extLst>
          </p:cNvPr>
          <p:cNvSpPr txBox="1"/>
          <p:nvPr/>
        </p:nvSpPr>
        <p:spPr>
          <a:xfrm>
            <a:off x="53586" y="1662822"/>
            <a:ext cx="56206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Vì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sao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không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nghe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lời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36000">
                      <a:srgbClr val="FFC000"/>
                    </a:gs>
                    <a:gs pos="70000">
                      <a:srgbClr val="6C9255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Cáo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gradFill>
                <a:gsLst>
                  <a:gs pos="36000">
                    <a:srgbClr val="FFC000"/>
                  </a:gs>
                  <a:gs pos="70000">
                    <a:srgbClr val="6C9255"/>
                  </a:gs>
                </a:gsLst>
                <a:lin ang="5400000" scaled="1"/>
              </a:gradFill>
              <a:effectLst>
                <a:glow rad="647700">
                  <a:prstClr val="white">
                    <a:alpha val="40000"/>
                  </a:prstClr>
                </a:glow>
              </a:effectLst>
              <a:uLnTx/>
              <a:uFillTx/>
              <a:latin typeface="UTM Sharnay" panose="02040603050506020204" pitchFamily="18" charset="0"/>
              <a:ea typeface="思源黑体 CN Medium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56EDB5-F63B-4F4E-65B8-313BCDA345FD}"/>
              </a:ext>
            </a:extLst>
          </p:cNvPr>
          <p:cNvSpPr txBox="1"/>
          <p:nvPr/>
        </p:nvSpPr>
        <p:spPr>
          <a:xfrm>
            <a:off x="5878286" y="1225931"/>
            <a:ext cx="51348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4800" b="1" dirty="0">
                <a:effectLst/>
                <a:ea typeface="Times New Roman" panose="02020603050405020304" pitchFamily="18" charset="0"/>
              </a:rPr>
              <a:t>Gà biết những lời ngon ngọt ấy là ý định xấu xa của Cáo: </a:t>
            </a:r>
            <a:r>
              <a:rPr lang="nl-NL" sz="4800" b="1" dirty="0">
                <a:solidFill>
                  <a:srgbClr val="BE4626"/>
                </a:solidFill>
                <a:effectLst/>
                <a:ea typeface="Times New Roman" panose="02020603050405020304" pitchFamily="18" charset="0"/>
              </a:rPr>
              <a:t>muốn ăn thịt gà.</a:t>
            </a:r>
            <a:endParaRPr lang="en-US" sz="6000" b="1" dirty="0">
              <a:solidFill>
                <a:srgbClr val="BE4626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22A81A0-4BD9-9A30-F8D7-18C1E065F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499" y="4120685"/>
            <a:ext cx="1828799" cy="237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7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FB9910-5C67-21E1-EFE1-F348941D3664}"/>
              </a:ext>
            </a:extLst>
          </p:cNvPr>
          <p:cNvGrpSpPr/>
          <p:nvPr/>
        </p:nvGrpSpPr>
        <p:grpSpPr>
          <a:xfrm>
            <a:off x="4572000" y="-1087210"/>
            <a:ext cx="3048000" cy="3048000"/>
            <a:chOff x="4572000" y="-1087210"/>
            <a:chExt cx="3048000" cy="3048000"/>
          </a:xfrm>
        </p:grpSpPr>
        <p:pic>
          <p:nvPicPr>
            <p:cNvPr id="11" name="图片 10" descr="图片包含 室内, 规模, 摇摆, 木&#10;&#10;描述已自动生成">
              <a:extLst>
                <a:ext uri="{FF2B5EF4-FFF2-40B4-BE49-F238E27FC236}">
                  <a16:creationId xmlns:a16="http://schemas.microsoft.com/office/drawing/2014/main" id="{F2CCC99E-A826-48EB-804B-3612168C6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-1087210"/>
              <a:ext cx="3048000" cy="3048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3CF5E3-B95F-C4FF-6AF8-A26493705052}"/>
                </a:ext>
              </a:extLst>
            </p:cNvPr>
            <p:cNvSpPr txBox="1"/>
            <p:nvPr/>
          </p:nvSpPr>
          <p:spPr>
            <a:xfrm>
              <a:off x="4816600" y="141295"/>
              <a:ext cx="25587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/>
                  <a:latin typeface="UTM Sharnay" panose="02040603050506020204" pitchFamily="18" charset="0"/>
                </a:rPr>
                <a:t>Câu</a:t>
              </a:r>
              <a:r>
                <a:rPr lang="en-US" sz="5400" b="1" dirty="0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/>
                  <a:latin typeface="UTM Sharnay" panose="02040603050506020204" pitchFamily="18" charset="0"/>
                </a:rPr>
                <a:t> 3: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6F3014-FDAA-227D-35E1-6434E8FF7D7F}"/>
              </a:ext>
            </a:extLst>
          </p:cNvPr>
          <p:cNvGrpSpPr/>
          <p:nvPr/>
        </p:nvGrpSpPr>
        <p:grpSpPr>
          <a:xfrm>
            <a:off x="963978" y="1127764"/>
            <a:ext cx="4977000" cy="3048000"/>
            <a:chOff x="659277" y="1365442"/>
            <a:chExt cx="4876800" cy="3622768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BC939FE3-FAF8-17C4-80AC-746DF4351718}"/>
                </a:ext>
              </a:extLst>
            </p:cNvPr>
            <p:cNvSpPr/>
            <p:nvPr/>
          </p:nvSpPr>
          <p:spPr>
            <a:xfrm>
              <a:off x="659277" y="1365442"/>
              <a:ext cx="4876800" cy="3622768"/>
            </a:xfrm>
            <a:prstGeom prst="wedgeEllipseCallout">
              <a:avLst>
                <a:gd name="adj1" fmla="val -31672"/>
                <a:gd name="adj2" fmla="val 57864"/>
              </a:avLst>
            </a:prstGeom>
            <a:solidFill>
              <a:schemeClr val="bg1"/>
            </a:solidFill>
            <a:ln w="38100">
              <a:solidFill>
                <a:srgbClr val="BE462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2C34F9-A037-451F-EA31-42EDF09C847D}"/>
                </a:ext>
              </a:extLst>
            </p:cNvPr>
            <p:cNvSpPr txBox="1"/>
            <p:nvPr/>
          </p:nvSpPr>
          <p:spPr>
            <a:xfrm>
              <a:off x="962692" y="1658695"/>
              <a:ext cx="4269969" cy="30362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Gà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tung tin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có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cặp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chó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săn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đang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chạy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đến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để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làm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BE4626"/>
                  </a:solidFill>
                  <a:cs typeface="Times New Roman" pitchFamily="18" charset="0"/>
                </a:rPr>
                <a:t>gì</a:t>
              </a:r>
              <a:r>
                <a:rPr lang="en-US" sz="4000" b="1" dirty="0">
                  <a:solidFill>
                    <a:srgbClr val="BE4626"/>
                  </a:solidFill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26D645-5FFB-7520-D23D-96AE2C9BF096}"/>
              </a:ext>
            </a:extLst>
          </p:cNvPr>
          <p:cNvGrpSpPr/>
          <p:nvPr/>
        </p:nvGrpSpPr>
        <p:grpSpPr>
          <a:xfrm>
            <a:off x="6089900" y="1616338"/>
            <a:ext cx="5525156" cy="3848290"/>
            <a:chOff x="6089900" y="1616338"/>
            <a:chExt cx="5525156" cy="384829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1FFFB41-7AE3-8EA8-6005-C13AE6BF4F2C}"/>
                </a:ext>
              </a:extLst>
            </p:cNvPr>
            <p:cNvSpPr/>
            <p:nvPr/>
          </p:nvSpPr>
          <p:spPr>
            <a:xfrm>
              <a:off x="6095999" y="1616338"/>
              <a:ext cx="5519057" cy="3848290"/>
            </a:xfrm>
            <a:prstGeom prst="roundRect">
              <a:avLst/>
            </a:prstGeom>
            <a:solidFill>
              <a:srgbClr val="ACE6C9"/>
            </a:solidFill>
            <a:ln w="57150">
              <a:solidFill>
                <a:srgbClr val="2E9C6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FB5C1AB4-FDFD-23B9-857F-3A41E508F82C}"/>
                </a:ext>
              </a:extLst>
            </p:cNvPr>
            <p:cNvSpPr txBox="1">
              <a:spLocks/>
            </p:cNvSpPr>
            <p:nvPr/>
          </p:nvSpPr>
          <p:spPr>
            <a:xfrm>
              <a:off x="6089900" y="1960790"/>
              <a:ext cx="5519057" cy="3503838"/>
            </a:xfrm>
          </p:spPr>
          <p:txBody>
            <a:bodyPr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>
                <a:lnSpc>
                  <a:spcPct val="100000"/>
                </a:lnSpc>
                <a:buNone/>
              </a:pP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Vì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Gà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biết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Cáo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rất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sợ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chó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săn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.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Gà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khiến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Cáo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khiếp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sợ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lộ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rõ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âm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mưu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của</a:t>
              </a:r>
              <a:r>
                <a:rPr lang="en-US" sz="5200" b="1" dirty="0"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200" b="1" dirty="0" err="1">
                  <a:latin typeface="+mn-lt"/>
                  <a:cs typeface="Times New Roman" panose="02020603050405020304" pitchFamily="18" charset="0"/>
                </a:rPr>
                <a:t>mình</a:t>
              </a:r>
              <a:r>
                <a:rPr lang="en-US" sz="7000" b="1" dirty="0">
                  <a:latin typeface="+mn-lt"/>
                  <a:cs typeface="Times New Roman" pitchFamily="18" charset="0"/>
                </a:rPr>
                <a:t>.</a:t>
              </a:r>
              <a:endParaRPr lang="en-US" sz="5200" b="1" dirty="0">
                <a:latin typeface="+mn-lt"/>
                <a:cs typeface="Times New Roman" panose="02020603050405020304" pitchFamily="18" charset="0"/>
              </a:endParaRPr>
            </a:p>
            <a:p>
              <a:pPr indent="0" algn="just">
                <a:buNone/>
              </a:pPr>
              <a:endPara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466E98BB-C465-75EB-A754-7482B8DF7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7790" y="3929036"/>
            <a:ext cx="2277438" cy="244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5FB35E3-BBDB-3886-8FB8-28AEEF737CF6}"/>
              </a:ext>
            </a:extLst>
          </p:cNvPr>
          <p:cNvGrpSpPr/>
          <p:nvPr/>
        </p:nvGrpSpPr>
        <p:grpSpPr>
          <a:xfrm>
            <a:off x="1937656" y="1494299"/>
            <a:ext cx="8316688" cy="5363701"/>
            <a:chOff x="1589315" y="1173528"/>
            <a:chExt cx="8316688" cy="6612101"/>
          </a:xfrm>
        </p:grpSpPr>
        <p:pic>
          <p:nvPicPr>
            <p:cNvPr id="16" name="图片 12" descr="形状, 圆圈&#10;&#10;描述已自动生成">
              <a:extLst>
                <a:ext uri="{FF2B5EF4-FFF2-40B4-BE49-F238E27FC236}">
                  <a16:creationId xmlns:a16="http://schemas.microsoft.com/office/drawing/2014/main" id="{AD177E39-01F3-2CB8-6681-13316BE39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9315" y="1173528"/>
              <a:ext cx="8316688" cy="6612101"/>
            </a:xfrm>
            <a:prstGeom prst="rect">
              <a:avLst/>
            </a:prstGeom>
          </p:spPr>
        </p:pic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53A390C0-4887-F741-01DC-08E768B4483C}"/>
                </a:ext>
              </a:extLst>
            </p:cNvPr>
            <p:cNvSpPr txBox="1">
              <a:spLocks/>
            </p:cNvSpPr>
            <p:nvPr/>
          </p:nvSpPr>
          <p:spPr>
            <a:xfrm>
              <a:off x="2452005" y="3036607"/>
              <a:ext cx="6202139" cy="2617547"/>
            </a:xfr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US" sz="4800" b="1" dirty="0">
                  <a:cs typeface="Times New Roman" pitchFamily="18" charset="0"/>
                </a:rPr>
                <a:t>	   </a:t>
              </a:r>
              <a:r>
                <a:rPr lang="en-US" sz="4800" b="1" dirty="0" err="1">
                  <a:cs typeface="Times New Roman" pitchFamily="18" charset="0"/>
                </a:rPr>
                <a:t>Khuyên</a:t>
              </a:r>
              <a:r>
                <a:rPr lang="en-US" sz="4800" b="1" dirty="0">
                  <a:cs typeface="Times New Roman" pitchFamily="18" charset="0"/>
                </a:rPr>
                <a:t> </a:t>
              </a:r>
              <a:r>
                <a:rPr lang="en-US" sz="4800" b="1" dirty="0" err="1">
                  <a:cs typeface="Times New Roman" pitchFamily="18" charset="0"/>
                </a:rPr>
                <a:t>người</a:t>
              </a:r>
              <a:r>
                <a:rPr lang="en-US" sz="4800" b="1" dirty="0">
                  <a:cs typeface="Times New Roman" pitchFamily="18" charset="0"/>
                </a:rPr>
                <a:t> ta </a:t>
              </a:r>
              <a:r>
                <a:rPr lang="en-US" sz="4800" b="1" dirty="0" err="1">
                  <a:cs typeface="Times New Roman" pitchFamily="18" charset="0"/>
                </a:rPr>
                <a:t>đừng</a:t>
              </a:r>
              <a:r>
                <a:rPr lang="en-US" sz="4800" b="1" dirty="0">
                  <a:cs typeface="Times New Roman" pitchFamily="18" charset="0"/>
                </a:rPr>
                <a:t> </a:t>
              </a:r>
              <a:r>
                <a:rPr lang="en-US" sz="4800" b="1" dirty="0" err="1">
                  <a:cs typeface="Times New Roman" pitchFamily="18" charset="0"/>
                </a:rPr>
                <a:t>vội</a:t>
              </a:r>
              <a:r>
                <a:rPr lang="en-US" sz="4800" b="1" dirty="0">
                  <a:cs typeface="Times New Roman" pitchFamily="18" charset="0"/>
                </a:rPr>
                <a:t> tin </a:t>
              </a:r>
              <a:r>
                <a:rPr lang="en-US" sz="4800" b="1" dirty="0" err="1">
                  <a:cs typeface="Times New Roman" pitchFamily="18" charset="0"/>
                </a:rPr>
                <a:t>những</a:t>
              </a:r>
              <a:r>
                <a:rPr lang="en-US" sz="4800" b="1" dirty="0">
                  <a:cs typeface="Times New Roman" pitchFamily="18" charset="0"/>
                </a:rPr>
                <a:t> </a:t>
              </a:r>
              <a:r>
                <a:rPr lang="en-US" sz="4800" b="1" dirty="0" err="1">
                  <a:cs typeface="Times New Roman" pitchFamily="18" charset="0"/>
                </a:rPr>
                <a:t>lời</a:t>
              </a:r>
              <a:r>
                <a:rPr lang="en-US" sz="4800" b="1" dirty="0">
                  <a:cs typeface="Times New Roman" pitchFamily="18" charset="0"/>
                </a:rPr>
                <a:t> </a:t>
              </a:r>
              <a:r>
                <a:rPr lang="en-US" sz="4800" b="1" dirty="0" err="1">
                  <a:cs typeface="Times New Roman" pitchFamily="18" charset="0"/>
                </a:rPr>
                <a:t>ngọt</a:t>
              </a:r>
              <a:r>
                <a:rPr lang="en-US" sz="4800" b="1" dirty="0">
                  <a:cs typeface="Times New Roman" pitchFamily="18" charset="0"/>
                </a:rPr>
                <a:t> </a:t>
              </a:r>
              <a:r>
                <a:rPr lang="en-US" sz="4800" b="1" dirty="0" err="1">
                  <a:cs typeface="Times New Roman" pitchFamily="18" charset="0"/>
                </a:rPr>
                <a:t>ngào</a:t>
              </a:r>
              <a:r>
                <a:rPr lang="en-US" sz="4800" b="1" dirty="0">
                  <a:cs typeface="Times New Roman" pitchFamily="18" charset="0"/>
                </a:rPr>
                <a:t>.  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4D91EC6D-D49C-A944-109E-B85953F61A64}"/>
              </a:ext>
            </a:extLst>
          </p:cNvPr>
          <p:cNvSpPr txBox="1">
            <a:spLocks/>
          </p:cNvSpPr>
          <p:nvPr/>
        </p:nvSpPr>
        <p:spPr>
          <a:xfrm>
            <a:off x="906636" y="539980"/>
            <a:ext cx="10171897" cy="1748976"/>
          </a:xfr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900" b="1" u="sng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Câu</a:t>
            </a:r>
            <a:r>
              <a:rPr lang="en-US" sz="4900" b="1" u="sng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4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: Theo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em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tác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giả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viết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bài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thơ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này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nhằm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mục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đích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900" b="1" dirty="0" err="1">
                <a:solidFill>
                  <a:srgbClr val="BE4626"/>
                </a:solidFill>
                <a:latin typeface="+mn-lt"/>
                <a:cs typeface="Times New Roman" pitchFamily="18" charset="0"/>
              </a:rPr>
              <a:t>gì</a:t>
            </a:r>
            <a:r>
              <a:rPr lang="en-US" sz="4900" b="1" dirty="0">
                <a:solidFill>
                  <a:srgbClr val="BE4626"/>
                </a:solidFill>
                <a:latin typeface="+mn-lt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80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形状&#10;&#10;描述已自动生成">
            <a:extLst>
              <a:ext uri="{FF2B5EF4-FFF2-40B4-BE49-F238E27FC236}">
                <a16:creationId xmlns:a16="http://schemas.microsoft.com/office/drawing/2014/main" id="{987ECAA7-1007-4073-8A9F-EDE56D22EA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2" b="18242"/>
          <a:stretch/>
        </p:blipFill>
        <p:spPr>
          <a:xfrm>
            <a:off x="1674307" y="1417571"/>
            <a:ext cx="9261233" cy="54183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9B9EAC2-D044-4588-9A8C-8B601583B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95862" y="1726099"/>
            <a:ext cx="5267862" cy="5267862"/>
          </a:xfrm>
          <a:prstGeom prst="rect">
            <a:avLst/>
          </a:prstGeom>
        </p:spPr>
      </p:pic>
      <p:sp>
        <p:nvSpPr>
          <p:cNvPr id="12" name="矩形: 圆顶角 12">
            <a:extLst>
              <a:ext uri="{FF2B5EF4-FFF2-40B4-BE49-F238E27FC236}">
                <a16:creationId xmlns:a16="http://schemas.microsoft.com/office/drawing/2014/main" id="{296E4B66-C955-97C3-EFC1-D0A0C0AFD837}"/>
              </a:ext>
            </a:extLst>
          </p:cNvPr>
          <p:cNvSpPr/>
          <p:nvPr/>
        </p:nvSpPr>
        <p:spPr>
          <a:xfrm rot="5400000">
            <a:off x="4617121" y="581816"/>
            <a:ext cx="3375602" cy="6731561"/>
          </a:xfrm>
          <a:prstGeom prst="round2SameRect">
            <a:avLst>
              <a:gd name="adj1" fmla="val 44276"/>
              <a:gd name="adj2" fmla="val 4603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just"/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Khuyên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người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hãy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cảnh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giác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thông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minh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Gà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Trống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chớ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tin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lời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lẽ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ngọt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ngào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kẻ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xấu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65450"/>
                </a:solidFill>
                <a:cs typeface="Times New Roman" pitchFamily="18" charset="0"/>
              </a:rPr>
              <a:t>Cáo</a:t>
            </a:r>
            <a:r>
              <a:rPr lang="en-US" sz="4000" b="1" dirty="0">
                <a:solidFill>
                  <a:srgbClr val="065450"/>
                </a:solidFill>
                <a:cs typeface="Times New Roman" pitchFamily="18" charset="0"/>
              </a:rPr>
              <a:t>.</a:t>
            </a:r>
            <a:endParaRPr lang="zh-CN" altLang="en-US" sz="4000" dirty="0">
              <a:solidFill>
                <a:srgbClr val="06545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E9452E-EE4C-FFA0-5879-E8BD315A8386}"/>
              </a:ext>
            </a:extLst>
          </p:cNvPr>
          <p:cNvGrpSpPr/>
          <p:nvPr/>
        </p:nvGrpSpPr>
        <p:grpSpPr>
          <a:xfrm>
            <a:off x="4537781" y="-939812"/>
            <a:ext cx="3268323" cy="3268323"/>
            <a:chOff x="4537781" y="-939812"/>
            <a:chExt cx="3268323" cy="3268323"/>
          </a:xfrm>
        </p:grpSpPr>
        <p:pic>
          <p:nvPicPr>
            <p:cNvPr id="10" name="图片 9" descr="图片包含 室内, 规模, 摇摆, 木&#10;&#10;描述已自动生成">
              <a:extLst>
                <a:ext uri="{FF2B5EF4-FFF2-40B4-BE49-F238E27FC236}">
                  <a16:creationId xmlns:a16="http://schemas.microsoft.com/office/drawing/2014/main" id="{A80221B0-1600-4258-8910-C9895E9D6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781" y="-939812"/>
              <a:ext cx="3268323" cy="326832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B52370-DCC5-D999-280C-29DB41D7104F}"/>
                </a:ext>
              </a:extLst>
            </p:cNvPr>
            <p:cNvSpPr txBox="1"/>
            <p:nvPr/>
          </p:nvSpPr>
          <p:spPr>
            <a:xfrm>
              <a:off x="4627950" y="490085"/>
              <a:ext cx="308798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/>
                  <a:latin typeface="UTM Sharnay" panose="02040603050506020204" pitchFamily="18" charset="0"/>
                </a:rPr>
                <a:t>Nội</a:t>
              </a:r>
              <a:r>
                <a:rPr lang="en-US" sz="4400" b="1" dirty="0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/>
                  <a:latin typeface="UTM Sharnay" panose="02040603050506020204" pitchFamily="18" charset="0"/>
                </a:rPr>
                <a:t> dung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506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图片 37" descr="图标&#10;&#10;中度可信度描述已自动生成">
            <a:extLst>
              <a:ext uri="{FF2B5EF4-FFF2-40B4-BE49-F238E27FC236}">
                <a16:creationId xmlns:a16="http://schemas.microsoft.com/office/drawing/2014/main" id="{F918E77F-BDD7-4782-AEC0-978D79C47F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90" y="468083"/>
            <a:ext cx="2481950" cy="248195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B1D1BE-5E06-89AC-F2CD-A2A74B7B8024}"/>
              </a:ext>
            </a:extLst>
          </p:cNvPr>
          <p:cNvSpPr/>
          <p:nvPr/>
        </p:nvSpPr>
        <p:spPr>
          <a:xfrm>
            <a:off x="2830229" y="762000"/>
            <a:ext cx="6351153" cy="342203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2E9C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93CF47-FA69-4CA4-1E3B-B9C7A4523E7B}"/>
              </a:ext>
            </a:extLst>
          </p:cNvPr>
          <p:cNvGrpSpPr/>
          <p:nvPr/>
        </p:nvGrpSpPr>
        <p:grpSpPr>
          <a:xfrm>
            <a:off x="2030272" y="1046757"/>
            <a:ext cx="7951066" cy="3092131"/>
            <a:chOff x="1879299" y="730147"/>
            <a:chExt cx="7951066" cy="30921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1FB394-9BBD-9D1A-A67F-B3D43A30489A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ĐỌC DIỄN CẢN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3C5F3F-7B88-3BD4-644D-0C044D72E9DD}"/>
                </a:ext>
              </a:extLst>
            </p:cNvPr>
            <p:cNvSpPr txBox="1"/>
            <p:nvPr/>
          </p:nvSpPr>
          <p:spPr>
            <a:xfrm>
              <a:off x="1879299" y="775290"/>
              <a:ext cx="7951066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b="1" dirty="0"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prstClr val="white">
                        <a:alpha val="40000"/>
                      </a:prstClr>
                    </a:glow>
                  </a:effectLst>
                  <a:latin typeface="UTM Sharnay" panose="02040603050506020204" pitchFamily="18" charset="0"/>
                  <a:ea typeface="思源黑体 CN Medium"/>
                </a:rPr>
                <a:t>ĐỌC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b="1" dirty="0"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prstClr val="white">
                        <a:alpha val="40000"/>
                      </a:prstClr>
                    </a:glow>
                  </a:effectLst>
                  <a:latin typeface="UTM Sharnay" panose="02040603050506020204" pitchFamily="18" charset="0"/>
                  <a:ea typeface="思源黑体 CN Medium"/>
                </a:rPr>
                <a:t>DIỄN CẢM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6000">
                      <a:srgbClr val="DB5836"/>
                    </a:gs>
                    <a:gs pos="79000">
                      <a:srgbClr val="FEDE3C"/>
                    </a:gs>
                  </a:gsLst>
                  <a:lin ang="5400000" scaled="1"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endParaRPr>
            </a:p>
          </p:txBody>
        </p:sp>
      </p:grp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EECA3A6-CA23-E5BC-FEC2-EC38890310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0228" y="1679454"/>
            <a:ext cx="3843661" cy="4305386"/>
          </a:xfrm>
          <a:prstGeom prst="rect">
            <a:avLst/>
          </a:prstGeom>
        </p:spPr>
      </p:pic>
      <p:pic>
        <p:nvPicPr>
          <p:cNvPr id="32" name="图片 31" descr="图片包含 游戏机, 花, 房间&#10;&#10;描述已自动生成">
            <a:extLst>
              <a:ext uri="{FF2B5EF4-FFF2-40B4-BE49-F238E27FC236}">
                <a16:creationId xmlns:a16="http://schemas.microsoft.com/office/drawing/2014/main" id="{CFA79CF9-5560-4DE9-A2D8-778632054A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21632" y="2030388"/>
            <a:ext cx="12192000" cy="48550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92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2A58A1DB-F59D-46D7-B80F-2F6FBF735CB1}"/>
              </a:ext>
            </a:extLst>
          </p:cNvPr>
          <p:cNvSpPr/>
          <p:nvPr/>
        </p:nvSpPr>
        <p:spPr>
          <a:xfrm>
            <a:off x="798286" y="598715"/>
            <a:ext cx="10595428" cy="5660571"/>
          </a:xfrm>
          <a:custGeom>
            <a:avLst/>
            <a:gdLst>
              <a:gd name="connsiteX0" fmla="*/ 0 w 10595428"/>
              <a:gd name="connsiteY0" fmla="*/ 0 h 5660571"/>
              <a:gd name="connsiteX1" fmla="*/ 0 w 10595428"/>
              <a:gd name="connsiteY1" fmla="*/ 0 h 5660571"/>
              <a:gd name="connsiteX2" fmla="*/ 10595428 w 10595428"/>
              <a:gd name="connsiteY2" fmla="*/ 0 h 5660571"/>
              <a:gd name="connsiteX3" fmla="*/ 10595428 w 10595428"/>
              <a:gd name="connsiteY3" fmla="*/ 0 h 5660571"/>
              <a:gd name="connsiteX4" fmla="*/ 10595428 w 10595428"/>
              <a:gd name="connsiteY4" fmla="*/ 5660571 h 5660571"/>
              <a:gd name="connsiteX5" fmla="*/ 10595428 w 10595428"/>
              <a:gd name="connsiteY5" fmla="*/ 5660571 h 5660571"/>
              <a:gd name="connsiteX6" fmla="*/ 0 w 10595428"/>
              <a:gd name="connsiteY6" fmla="*/ 5660571 h 5660571"/>
              <a:gd name="connsiteX7" fmla="*/ 0 w 10595428"/>
              <a:gd name="connsiteY7" fmla="*/ 5660571 h 5660571"/>
              <a:gd name="connsiteX8" fmla="*/ 0 w 10595428"/>
              <a:gd name="connsiteY8" fmla="*/ 0 h 566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95428" h="5660571" fill="none" extrusionOk="0">
                <a:moveTo>
                  <a:pt x="0" y="0"/>
                </a:moveTo>
                <a:lnTo>
                  <a:pt x="0" y="0"/>
                </a:lnTo>
                <a:cubicBezTo>
                  <a:pt x="1447113" y="-126796"/>
                  <a:pt x="5320279" y="-73671"/>
                  <a:pt x="10595428" y="0"/>
                </a:cubicBezTo>
                <a:lnTo>
                  <a:pt x="10595428" y="0"/>
                </a:lnTo>
                <a:cubicBezTo>
                  <a:pt x="10721400" y="756664"/>
                  <a:pt x="10459084" y="4825746"/>
                  <a:pt x="10595428" y="5660571"/>
                </a:cubicBezTo>
                <a:lnTo>
                  <a:pt x="10595428" y="5660571"/>
                </a:lnTo>
                <a:cubicBezTo>
                  <a:pt x="6772460" y="5635612"/>
                  <a:pt x="5231682" y="5733684"/>
                  <a:pt x="0" y="5660571"/>
                </a:cubicBezTo>
                <a:lnTo>
                  <a:pt x="0" y="5660571"/>
                </a:lnTo>
                <a:cubicBezTo>
                  <a:pt x="4539" y="4381932"/>
                  <a:pt x="65979" y="1092339"/>
                  <a:pt x="0" y="0"/>
                </a:cubicBezTo>
                <a:close/>
              </a:path>
              <a:path w="10595428" h="5660571" stroke="0" extrusionOk="0">
                <a:moveTo>
                  <a:pt x="0" y="0"/>
                </a:moveTo>
                <a:lnTo>
                  <a:pt x="0" y="0"/>
                </a:lnTo>
                <a:cubicBezTo>
                  <a:pt x="4585448" y="-159798"/>
                  <a:pt x="9132107" y="169519"/>
                  <a:pt x="10595428" y="0"/>
                </a:cubicBezTo>
                <a:lnTo>
                  <a:pt x="10595428" y="0"/>
                </a:lnTo>
                <a:cubicBezTo>
                  <a:pt x="10647225" y="2424399"/>
                  <a:pt x="10590586" y="4422725"/>
                  <a:pt x="10595428" y="5660571"/>
                </a:cubicBezTo>
                <a:lnTo>
                  <a:pt x="10595428" y="5660571"/>
                </a:lnTo>
                <a:cubicBezTo>
                  <a:pt x="5624251" y="5689067"/>
                  <a:pt x="1133234" y="5764995"/>
                  <a:pt x="0" y="5660571"/>
                </a:cubicBezTo>
                <a:lnTo>
                  <a:pt x="0" y="5660571"/>
                </a:lnTo>
                <a:cubicBezTo>
                  <a:pt x="-163603" y="5014745"/>
                  <a:pt x="76112" y="80526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03110851">
                  <a:prstGeom prst="roundRect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pic>
        <p:nvPicPr>
          <p:cNvPr id="14" name="图片 13" descr="图片包含 游戏机, 花, 房间&#10;&#10;描述已自动生成">
            <a:extLst>
              <a:ext uri="{FF2B5EF4-FFF2-40B4-BE49-F238E27FC236}">
                <a16:creationId xmlns:a16="http://schemas.microsoft.com/office/drawing/2014/main" id="{DF2804D5-E873-4B0A-A3E4-B5CD9B8B7E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0" y="2103456"/>
            <a:ext cx="12192000" cy="4855028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F1BF43-7B39-E3CE-29FF-7922B2856B52}"/>
              </a:ext>
            </a:extLst>
          </p:cNvPr>
          <p:cNvSpPr txBox="1"/>
          <p:nvPr/>
        </p:nvSpPr>
        <p:spPr>
          <a:xfrm>
            <a:off x="3557116" y="585988"/>
            <a:ext cx="5767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Yêu</a:t>
            </a:r>
            <a:r>
              <a:rPr lang="en-US" sz="48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8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cầu</a:t>
            </a:r>
            <a:r>
              <a:rPr lang="en-US" sz="48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8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cần</a:t>
            </a:r>
            <a:r>
              <a:rPr lang="en-US" sz="48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8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đạt</a:t>
            </a:r>
            <a:endParaRPr lang="en-US" sz="4800" b="1" dirty="0">
              <a:gradFill flip="none" rotWithShape="1">
                <a:gsLst>
                  <a:gs pos="36000">
                    <a:srgbClr val="5A8435"/>
                  </a:gs>
                  <a:gs pos="59000">
                    <a:srgbClr val="BE4626"/>
                  </a:gs>
                </a:gsLst>
                <a:lin ang="13500000" scaled="1"/>
                <a:tileRect/>
              </a:gradFill>
              <a:effectLst>
                <a:glow rad="647700">
                  <a:schemeClr val="bg1">
                    <a:alpha val="40000"/>
                  </a:schemeClr>
                </a:glow>
              </a:effectLst>
              <a:latin typeface="UTM Sharnay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7D080F-A690-3A41-1EF1-BEF2CF490FF8}"/>
              </a:ext>
            </a:extLst>
          </p:cNvPr>
          <p:cNvSpPr txBox="1"/>
          <p:nvPr/>
        </p:nvSpPr>
        <p:spPr>
          <a:xfrm>
            <a:off x="1439426" y="1378365"/>
            <a:ext cx="9643906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1. Kiến thức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- Hiểu nghĩa môt số từ ngữ trong bài: đon đả, dụ, loa tin, hồn lạc phách bay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l-NL" sz="2200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Hiểu ND: Khuyên con người hãy cảnh giác, thông minh như Gà Trống, chế tin những lời lẽ ngọt ngào của kẻ xấu như Cáo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2. Kĩ năng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- Đọc rành mạch, trôi chảy: bước đầu biết đọc một đoạn thơ lục bát với giọng vui tươi, dí dỏm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3. Phẩm chất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- GD HS tinh thần cảnh giác với kẻ xấu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4. Góp phần phát triển các năng lực</a:t>
            </a:r>
            <a:endParaRPr lang="en-US" sz="2200" dirty="0">
              <a:solidFill>
                <a:srgbClr val="065450"/>
              </a:solidFill>
              <a:effectLst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200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- NL giao tiếp và hợp tác, NL giải quyết vấn đề và sáng tạo, NL ngôn ngữ, NL thẩm mĩ.</a:t>
            </a:r>
            <a:endParaRPr lang="en-US" sz="2200" dirty="0">
              <a:solidFill>
                <a:srgbClr val="06545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4CE1DE-6DB9-3FBF-8242-529429108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80" y="148319"/>
            <a:ext cx="1303825" cy="16119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B5C454F-46C4-899B-C492-26FF1C6791B6}"/>
              </a:ext>
            </a:extLst>
          </p:cNvPr>
          <p:cNvSpPr txBox="1"/>
          <p:nvPr/>
        </p:nvSpPr>
        <p:spPr>
          <a:xfrm>
            <a:off x="0" y="-53979"/>
            <a:ext cx="121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Măng</a:t>
            </a:r>
            <a:r>
              <a:rPr lang="en-US" sz="14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non</a:t>
            </a:r>
            <a:endParaRPr lang="en-US" sz="1400" b="1" dirty="0">
              <a:solidFill>
                <a:srgbClr val="0654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08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953EDB04-08C5-A900-C183-F9114DD5C33E}"/>
              </a:ext>
            </a:extLst>
          </p:cNvPr>
          <p:cNvSpPr/>
          <p:nvPr/>
        </p:nvSpPr>
        <p:spPr>
          <a:xfrm>
            <a:off x="2166257" y="5582434"/>
            <a:ext cx="7086600" cy="709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10" descr="White marble">
            <a:extLst>
              <a:ext uri="{FF2B5EF4-FFF2-40B4-BE49-F238E27FC236}">
                <a16:creationId xmlns:a16="http://schemas.microsoft.com/office/drawing/2014/main" id="{C498A13B-0E9C-0B3F-8CFB-3FA1BF2C1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3605" y="1069703"/>
            <a:ext cx="7315200" cy="555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 	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Nhác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trông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vắt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vẻo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cành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Anh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chàng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Gà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Trống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tinh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nhanh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lõi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đời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	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Cáo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kia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đon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đả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ngỏ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lời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600"/>
              </a:spcBef>
              <a:buNone/>
            </a:pP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“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Kìa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anh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bạn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quý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xin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mời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đây</a:t>
            </a:r>
            <a:endParaRPr lang="en-US" altLang="en-US" sz="2800" b="1" dirty="0">
              <a:highlight>
                <a:srgbClr val="EA9116"/>
              </a:highlight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None/>
            </a:pPr>
            <a:r>
              <a:rPr lang="en-US" sz="2800" b="1" dirty="0">
                <a:latin typeface="+mn-lt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này</a:t>
            </a:r>
            <a:endParaRPr lang="en-US" sz="2800" b="1" dirty="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None/>
            </a:pP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rày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thân</a:t>
            </a:r>
            <a:endParaRPr lang="en-US" sz="2800" b="1" dirty="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None/>
            </a:pPr>
            <a:r>
              <a:rPr lang="en-US" sz="2800" b="1" dirty="0">
                <a:latin typeface="+mn-lt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tôi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sung </a:t>
            </a:r>
            <a:r>
              <a:rPr 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sướng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muôn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Báo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highlight>
                  <a:srgbClr val="EA9116"/>
                </a:highlight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gần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đều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hay</a:t>
            </a:r>
          </a:p>
          <a:p>
            <a:pPr>
              <a:spcBef>
                <a:spcPts val="600"/>
              </a:spcBef>
              <a:buNone/>
            </a:pPr>
            <a:r>
              <a:rPr lang="en-US" sz="2800" b="1" dirty="0">
                <a:latin typeface="+mn-lt"/>
                <a:cs typeface="Times New Roman" panose="02020603050405020304" pitchFamily="18" charset="0"/>
              </a:rPr>
              <a:t>	Xin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đừng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e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ngại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,  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xuống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en-US" sz="2800" b="1" dirty="0">
                <a:latin typeface="+mn-lt"/>
                <a:cs typeface="Times New Roman" panose="02020603050405020304" pitchFamily="18" charset="0"/>
              </a:rPr>
              <a:t>Cho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tôi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hôn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tỏ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+mn-lt"/>
                <a:cs typeface="Times New Roman" panose="02020603050405020304" pitchFamily="18" charset="0"/>
              </a:rPr>
              <a:t>thân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b="1" dirty="0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C26D53D-D122-4A9A-9BD3-BD4A76EBF406}"/>
              </a:ext>
            </a:extLst>
          </p:cNvPr>
          <p:cNvCxnSpPr>
            <a:cxnSpLocks/>
          </p:cNvCxnSpPr>
          <p:nvPr/>
        </p:nvCxnSpPr>
        <p:spPr bwMode="auto">
          <a:xfrm flipH="1">
            <a:off x="5573485" y="1180437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2469A9-8645-50A2-7BBB-6146D604D8C0}"/>
              </a:ext>
            </a:extLst>
          </p:cNvPr>
          <p:cNvCxnSpPr>
            <a:cxnSpLocks/>
          </p:cNvCxnSpPr>
          <p:nvPr/>
        </p:nvCxnSpPr>
        <p:spPr bwMode="auto">
          <a:xfrm flipH="1">
            <a:off x="6343506" y="1713837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DC8D39-E7F3-BE5C-9A9F-A9C6D6AB1842}"/>
              </a:ext>
            </a:extLst>
          </p:cNvPr>
          <p:cNvCxnSpPr>
            <a:cxnSpLocks/>
          </p:cNvCxnSpPr>
          <p:nvPr/>
        </p:nvCxnSpPr>
        <p:spPr bwMode="auto">
          <a:xfrm flipH="1">
            <a:off x="7888162" y="2107284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85F209-1516-1A85-F2CB-34B170FB43CE}"/>
              </a:ext>
            </a:extLst>
          </p:cNvPr>
          <p:cNvCxnSpPr>
            <a:cxnSpLocks/>
          </p:cNvCxnSpPr>
          <p:nvPr/>
        </p:nvCxnSpPr>
        <p:spPr bwMode="auto">
          <a:xfrm flipH="1">
            <a:off x="5006865" y="2157912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26FD7F-4232-0972-B1A7-08F7E84B25F4}"/>
              </a:ext>
            </a:extLst>
          </p:cNvPr>
          <p:cNvCxnSpPr>
            <a:cxnSpLocks/>
          </p:cNvCxnSpPr>
          <p:nvPr/>
        </p:nvCxnSpPr>
        <p:spPr bwMode="auto">
          <a:xfrm flipH="1">
            <a:off x="7768841" y="2107284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09F794-0DAD-2220-85A1-76CAD34E859C}"/>
              </a:ext>
            </a:extLst>
          </p:cNvPr>
          <p:cNvCxnSpPr>
            <a:cxnSpLocks/>
          </p:cNvCxnSpPr>
          <p:nvPr/>
        </p:nvCxnSpPr>
        <p:spPr bwMode="auto">
          <a:xfrm flipH="1">
            <a:off x="6191106" y="3580686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A4942E-CC99-D54C-11FC-1D2BE795BB6D}"/>
              </a:ext>
            </a:extLst>
          </p:cNvPr>
          <p:cNvCxnSpPr>
            <a:cxnSpLocks/>
          </p:cNvCxnSpPr>
          <p:nvPr/>
        </p:nvCxnSpPr>
        <p:spPr bwMode="auto">
          <a:xfrm flipH="1">
            <a:off x="7344992" y="4120699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9FB5C2C-C1F9-E2C9-9057-FAB334742FD8}"/>
              </a:ext>
            </a:extLst>
          </p:cNvPr>
          <p:cNvCxnSpPr>
            <a:cxnSpLocks/>
          </p:cNvCxnSpPr>
          <p:nvPr/>
        </p:nvCxnSpPr>
        <p:spPr bwMode="auto">
          <a:xfrm flipH="1">
            <a:off x="6593690" y="5114349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A6B560-2FDF-514A-D5D9-09C17EBF0DFA}"/>
              </a:ext>
            </a:extLst>
          </p:cNvPr>
          <p:cNvCxnSpPr>
            <a:cxnSpLocks/>
          </p:cNvCxnSpPr>
          <p:nvPr/>
        </p:nvCxnSpPr>
        <p:spPr bwMode="auto">
          <a:xfrm flipH="1">
            <a:off x="5554745" y="5626944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82E35D-C4AA-0E0E-F49E-F8CCB0FA2120}"/>
              </a:ext>
            </a:extLst>
          </p:cNvPr>
          <p:cNvCxnSpPr>
            <a:cxnSpLocks/>
          </p:cNvCxnSpPr>
          <p:nvPr/>
        </p:nvCxnSpPr>
        <p:spPr bwMode="auto">
          <a:xfrm flipH="1">
            <a:off x="8374999" y="5582434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D7A192E-C320-F544-8B50-AD6E9A31F6DA}"/>
              </a:ext>
            </a:extLst>
          </p:cNvPr>
          <p:cNvCxnSpPr>
            <a:cxnSpLocks/>
          </p:cNvCxnSpPr>
          <p:nvPr/>
        </p:nvCxnSpPr>
        <p:spPr bwMode="auto">
          <a:xfrm flipH="1">
            <a:off x="3600169" y="2617193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34FB7B8-B26D-4126-1D23-B5C0B7B724E1}"/>
              </a:ext>
            </a:extLst>
          </p:cNvPr>
          <p:cNvCxnSpPr>
            <a:cxnSpLocks/>
          </p:cNvCxnSpPr>
          <p:nvPr/>
        </p:nvCxnSpPr>
        <p:spPr bwMode="auto">
          <a:xfrm flipH="1">
            <a:off x="5857836" y="2571648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B9E2EF8-E04C-DF56-5214-2892292B1598}"/>
              </a:ext>
            </a:extLst>
          </p:cNvPr>
          <p:cNvCxnSpPr>
            <a:cxnSpLocks/>
          </p:cNvCxnSpPr>
          <p:nvPr/>
        </p:nvCxnSpPr>
        <p:spPr bwMode="auto">
          <a:xfrm flipH="1">
            <a:off x="6981301" y="4654099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EE5B563-6C8D-689E-2094-F1220AFDAF64}"/>
              </a:ext>
            </a:extLst>
          </p:cNvPr>
          <p:cNvCxnSpPr>
            <a:cxnSpLocks/>
          </p:cNvCxnSpPr>
          <p:nvPr/>
        </p:nvCxnSpPr>
        <p:spPr bwMode="auto">
          <a:xfrm flipH="1">
            <a:off x="8451199" y="5582434"/>
            <a:ext cx="152400" cy="533400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31F61E5-36C1-8DFA-E2C8-1075A9F34A28}"/>
              </a:ext>
            </a:extLst>
          </p:cNvPr>
          <p:cNvSpPr txBox="1"/>
          <p:nvPr/>
        </p:nvSpPr>
        <p:spPr>
          <a:xfrm>
            <a:off x="3752569" y="362208"/>
            <a:ext cx="5767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Gà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Trống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và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Cáo</a:t>
            </a:r>
            <a:endParaRPr lang="en-US" sz="4400" b="1" dirty="0">
              <a:gradFill flip="none" rotWithShape="1">
                <a:gsLst>
                  <a:gs pos="36000">
                    <a:srgbClr val="5A8435"/>
                  </a:gs>
                  <a:gs pos="59000">
                    <a:srgbClr val="BE4626"/>
                  </a:gs>
                </a:gsLst>
                <a:lin ang="13500000" scaled="1"/>
                <a:tileRect/>
              </a:gradFill>
              <a:effectLst>
                <a:glow rad="647700">
                  <a:schemeClr val="bg1">
                    <a:alpha val="40000"/>
                  </a:schemeClr>
                </a:glow>
              </a:effectLst>
              <a:latin typeface="UTM Sharna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1E39160-0F90-CBF1-4E12-8593EDB7EAF4}"/>
              </a:ext>
            </a:extLst>
          </p:cNvPr>
          <p:cNvGrpSpPr/>
          <p:nvPr/>
        </p:nvGrpSpPr>
        <p:grpSpPr>
          <a:xfrm>
            <a:off x="4164208" y="-1065439"/>
            <a:ext cx="3667124" cy="3667124"/>
            <a:chOff x="4164208" y="-1065439"/>
            <a:chExt cx="3667124" cy="3667124"/>
          </a:xfrm>
        </p:grpSpPr>
        <p:pic>
          <p:nvPicPr>
            <p:cNvPr id="7" name="图片 6" descr="图片包含 室内, 规模, 摇摆, 木&#10;&#10;描述已自动生成">
              <a:extLst>
                <a:ext uri="{FF2B5EF4-FFF2-40B4-BE49-F238E27FC236}">
                  <a16:creationId xmlns:a16="http://schemas.microsoft.com/office/drawing/2014/main" id="{5C23542C-247D-4D8D-9D8F-53C3FAC1E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208" y="-1065439"/>
              <a:ext cx="3667124" cy="36671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EE0C58-14EA-5D19-8EDC-6773A603C4EB}"/>
                </a:ext>
              </a:extLst>
            </p:cNvPr>
            <p:cNvSpPr txBox="1"/>
            <p:nvPr/>
          </p:nvSpPr>
          <p:spPr>
            <a:xfrm>
              <a:off x="4453778" y="598942"/>
              <a:ext cx="30879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ln w="381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/>
                  <a:latin typeface="UTM Sharnay" panose="02040603050506020204" pitchFamily="18" charset="0"/>
                </a:rPr>
                <a:t>DẶN DÒ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E1CE761-8193-2871-3080-877F67089636}"/>
              </a:ext>
            </a:extLst>
          </p:cNvPr>
          <p:cNvGrpSpPr/>
          <p:nvPr/>
        </p:nvGrpSpPr>
        <p:grpSpPr>
          <a:xfrm>
            <a:off x="1105978" y="1903792"/>
            <a:ext cx="4364764" cy="3562932"/>
            <a:chOff x="1188150" y="2077963"/>
            <a:chExt cx="4364764" cy="3562932"/>
          </a:xfrm>
        </p:grpSpPr>
        <p:pic>
          <p:nvPicPr>
            <p:cNvPr id="11" name="图片 8" descr="图标&#10;&#10;描述已自动生成">
              <a:extLst>
                <a:ext uri="{FF2B5EF4-FFF2-40B4-BE49-F238E27FC236}">
                  <a16:creationId xmlns:a16="http://schemas.microsoft.com/office/drawing/2014/main" id="{12B83843-BEA8-D062-5D19-BDA658A68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8150" y="2077963"/>
              <a:ext cx="4364764" cy="3562932"/>
            </a:xfrm>
            <a:prstGeom prst="rect">
              <a:avLst/>
            </a:prstGeom>
          </p:spPr>
        </p:pic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6A4FD487-995A-2B18-8C5F-98B2864B3BD3}"/>
                </a:ext>
              </a:extLst>
            </p:cNvPr>
            <p:cNvSpPr txBox="1">
              <a:spLocks/>
            </p:cNvSpPr>
            <p:nvPr/>
          </p:nvSpPr>
          <p:spPr>
            <a:xfrm>
              <a:off x="1188150" y="2907705"/>
              <a:ext cx="3813957" cy="1903447"/>
            </a:xfrm>
          </p:spPr>
          <p:txBody>
            <a:bodyPr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10000"/>
                </a:lnSpc>
              </a:pP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Luyện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đọc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diễn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cảm</a:t>
              </a:r>
              <a:endParaRPr lang="en-US" sz="4800" b="1" dirty="0">
                <a:solidFill>
                  <a:srgbClr val="065450"/>
                </a:solidFill>
                <a:latin typeface="+mn-lt"/>
                <a:cs typeface="Times New Roman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C612853-2668-89B4-7AB1-E5A2A596E70C}"/>
              </a:ext>
            </a:extLst>
          </p:cNvPr>
          <p:cNvGrpSpPr/>
          <p:nvPr/>
        </p:nvGrpSpPr>
        <p:grpSpPr>
          <a:xfrm>
            <a:off x="6257486" y="1903792"/>
            <a:ext cx="4542972" cy="3562932"/>
            <a:chOff x="6096000" y="2077963"/>
            <a:chExt cx="4542972" cy="3562932"/>
          </a:xfrm>
        </p:grpSpPr>
        <p:pic>
          <p:nvPicPr>
            <p:cNvPr id="9" name="图片 8" descr="图标&#10;&#10;描述已自动生成">
              <a:extLst>
                <a:ext uri="{FF2B5EF4-FFF2-40B4-BE49-F238E27FC236}">
                  <a16:creationId xmlns:a16="http://schemas.microsoft.com/office/drawing/2014/main" id="{0BDEE6AA-66CE-4608-8BBF-B3F41A9AF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2077963"/>
              <a:ext cx="4542972" cy="3562932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94E88C99-03D5-E628-A5D5-E380939F93AD}"/>
                </a:ext>
              </a:extLst>
            </p:cNvPr>
            <p:cNvSpPr txBox="1">
              <a:spLocks/>
            </p:cNvSpPr>
            <p:nvPr/>
          </p:nvSpPr>
          <p:spPr>
            <a:xfrm>
              <a:off x="6274208" y="2762227"/>
              <a:ext cx="3813957" cy="1903447"/>
            </a:xfrm>
          </p:spPr>
          <p:txBody>
            <a:bodyPr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10000"/>
                </a:lnSpc>
              </a:pP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Học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thuộc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lòng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bài</a:t>
              </a:r>
              <a:r>
                <a:rPr lang="en-US" sz="4800" b="1" dirty="0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065450"/>
                  </a:solidFill>
                  <a:latin typeface="+mn-lt"/>
                  <a:cs typeface="Times New Roman" pitchFamily="18" charset="0"/>
                </a:rPr>
                <a:t>thơ</a:t>
              </a:r>
              <a:endParaRPr lang="en-US" sz="4800" b="1" dirty="0">
                <a:solidFill>
                  <a:srgbClr val="065450"/>
                </a:solidFill>
                <a:latin typeface="+mn-lt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810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818"/>
            <a:ext cx="12192000" cy="6858000"/>
          </a:xfrm>
          <a:prstGeom prst="rect">
            <a:avLst/>
          </a:prstGeom>
        </p:spPr>
      </p:pic>
      <p:pic>
        <p:nvPicPr>
          <p:cNvPr id="32" name="图片 31" descr="图片包含 游戏机, 花, 房间&#10;&#10;描述已自动生成">
            <a:extLst>
              <a:ext uri="{FF2B5EF4-FFF2-40B4-BE49-F238E27FC236}">
                <a16:creationId xmlns:a16="http://schemas.microsoft.com/office/drawing/2014/main" id="{CFA79CF9-5560-4DE9-A2D8-778632054A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-39942" y="2040373"/>
            <a:ext cx="12192000" cy="4855028"/>
          </a:xfrm>
          <a:prstGeom prst="rect">
            <a:avLst/>
          </a:prstGeom>
          <a:ln>
            <a:noFill/>
          </a:ln>
        </p:spPr>
      </p:pic>
      <p:pic>
        <p:nvPicPr>
          <p:cNvPr id="38" name="图片 37" descr="图标&#10;&#10;中度可信度描述已自动生成">
            <a:extLst>
              <a:ext uri="{FF2B5EF4-FFF2-40B4-BE49-F238E27FC236}">
                <a16:creationId xmlns:a16="http://schemas.microsoft.com/office/drawing/2014/main" id="{F918E77F-BDD7-4782-AEC0-978D79C47F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045" y="206352"/>
            <a:ext cx="3673924" cy="3673924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DD52D9FE-729A-42F7-BEE9-0D7182C831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9"/>
          <a:stretch>
            <a:fillRect/>
          </a:stretch>
        </p:blipFill>
        <p:spPr>
          <a:xfrm>
            <a:off x="7532513" y="2979886"/>
            <a:ext cx="4885355" cy="3803313"/>
          </a:xfrm>
          <a:custGeom>
            <a:avLst/>
            <a:gdLst>
              <a:gd name="connsiteX0" fmla="*/ 0 w 4204128"/>
              <a:gd name="connsiteY0" fmla="*/ 0 h 3272969"/>
              <a:gd name="connsiteX1" fmla="*/ 4204128 w 4204128"/>
              <a:gd name="connsiteY1" fmla="*/ 0 h 3272969"/>
              <a:gd name="connsiteX2" fmla="*/ 4204128 w 4204128"/>
              <a:gd name="connsiteY2" fmla="*/ 3272969 h 3272969"/>
              <a:gd name="connsiteX3" fmla="*/ 0 w 4204128"/>
              <a:gd name="connsiteY3" fmla="*/ 3272969 h 327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28" h="3272969">
                <a:moveTo>
                  <a:pt x="0" y="0"/>
                </a:moveTo>
                <a:lnTo>
                  <a:pt x="4204128" y="0"/>
                </a:lnTo>
                <a:lnTo>
                  <a:pt x="4204128" y="3272969"/>
                </a:lnTo>
                <a:lnTo>
                  <a:pt x="0" y="3272969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3195E83-401F-CC86-AE57-BDB701AF4693}"/>
              </a:ext>
            </a:extLst>
          </p:cNvPr>
          <p:cNvGrpSpPr/>
          <p:nvPr/>
        </p:nvGrpSpPr>
        <p:grpSpPr>
          <a:xfrm>
            <a:off x="1043432" y="1569509"/>
            <a:ext cx="8581953" cy="4173685"/>
            <a:chOff x="2768295" y="730147"/>
            <a:chExt cx="6104329" cy="417368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A9FB35B-4249-7050-B228-CDDC85CFEA72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CHÚC CÁC CON HỌC TỐT!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3054A8-D176-F425-2C24-A9806EBEF458}"/>
                </a:ext>
              </a:extLst>
            </p:cNvPr>
            <p:cNvSpPr txBox="1"/>
            <p:nvPr/>
          </p:nvSpPr>
          <p:spPr>
            <a:xfrm>
              <a:off x="2818011" y="748848"/>
              <a:ext cx="6054613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6000">
                        <a:srgbClr val="DB5836"/>
                      </a:gs>
                      <a:gs pos="79000">
                        <a:srgbClr val="FEDE3C"/>
                      </a:gs>
                    </a:gsLst>
                    <a:lin ang="5400000" scaled="1"/>
                  </a:gradFill>
                  <a:effectLst>
                    <a:glow rad="647700">
                      <a:prstClr val="white">
                        <a:alpha val="40000"/>
                      </a:prstClr>
                    </a:glo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CHÚC CÁC CON HỌC TỐT!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45FE3C-3A18-0CFA-7208-9682F02BC9DD}"/>
              </a:ext>
            </a:extLst>
          </p:cNvPr>
          <p:cNvGrpSpPr/>
          <p:nvPr/>
        </p:nvGrpSpPr>
        <p:grpSpPr>
          <a:xfrm>
            <a:off x="8450298" y="3984357"/>
            <a:ext cx="3148396" cy="1569660"/>
            <a:chOff x="2768295" y="730147"/>
            <a:chExt cx="6083009" cy="15696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68102B-06DC-C1D0-7D4D-AC53DD5F3334}"/>
                </a:ext>
              </a:extLst>
            </p:cNvPr>
            <p:cNvSpPr txBox="1"/>
            <p:nvPr/>
          </p:nvSpPr>
          <p:spPr>
            <a:xfrm>
              <a:off x="2768295" y="730147"/>
              <a:ext cx="60546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  <a:latin typeface="UTM Sharnay" panose="02040603050506020204" pitchFamily="18" charset="0"/>
                  <a:ea typeface="思源黑体 CN Medium"/>
                </a:rPr>
                <a:t>Goodbye</a:t>
              </a:r>
              <a:endParaRPr kumimoji="0" lang="en-US" sz="4800" b="1" i="0" u="none" strike="noStrike" kern="1200" cap="none" spc="0" normalizeH="0" baseline="0" noProof="0" dirty="0">
                <a:ln w="1651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7A1F33-FE89-A8B1-11D6-E1068961AE74}"/>
                </a:ext>
              </a:extLst>
            </p:cNvPr>
            <p:cNvSpPr txBox="1"/>
            <p:nvPr/>
          </p:nvSpPr>
          <p:spPr>
            <a:xfrm>
              <a:off x="2796692" y="753432"/>
              <a:ext cx="60546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36000">
                        <a:srgbClr val="5A8435"/>
                      </a:gs>
                      <a:gs pos="59000">
                        <a:srgbClr val="BE4626"/>
                      </a:gs>
                    </a:gsLst>
                    <a:lin ang="13500000" scaled="1"/>
                    <a:tileRect/>
                  </a:gradFill>
                  <a:effectLst>
                    <a:glow rad="647700">
                      <a:prstClr val="white">
                        <a:alpha val="40000"/>
                      </a:prstClr>
                    </a:glow>
                  </a:effectLst>
                  <a:uLnTx/>
                  <a:uFillTx/>
                  <a:latin typeface="UTM Sharnay" panose="02040603050506020204" pitchFamily="18" charset="0"/>
                  <a:ea typeface="思源黑体 CN Medium"/>
                  <a:cs typeface="+mn-cs"/>
                </a:rPr>
                <a:t>Goodbye</a:t>
              </a:r>
            </a:p>
          </p:txBody>
        </p:sp>
      </p:grp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DCE5825-4D2B-9282-DDB7-7B0985ADAF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810" y="-28818"/>
            <a:ext cx="4094879" cy="430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EC708-A365-F8F3-2295-5416FE80F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8829" y="682206"/>
            <a:ext cx="2998391" cy="363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 descr="White marble">
            <a:extLst>
              <a:ext uri="{FF2B5EF4-FFF2-40B4-BE49-F238E27FC236}">
                <a16:creationId xmlns:a16="http://schemas.microsoft.com/office/drawing/2014/main" id="{A6B802FA-1564-0389-D2E5-F710F624A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491" y="4409818"/>
            <a:ext cx="3712086" cy="830997"/>
          </a:xfrm>
          <a:custGeom>
            <a:avLst/>
            <a:gdLst>
              <a:gd name="connsiteX0" fmla="*/ 0 w 3712086"/>
              <a:gd name="connsiteY0" fmla="*/ 0 h 830997"/>
              <a:gd name="connsiteX1" fmla="*/ 530298 w 3712086"/>
              <a:gd name="connsiteY1" fmla="*/ 0 h 830997"/>
              <a:gd name="connsiteX2" fmla="*/ 986354 w 3712086"/>
              <a:gd name="connsiteY2" fmla="*/ 0 h 830997"/>
              <a:gd name="connsiteX3" fmla="*/ 1405290 w 3712086"/>
              <a:gd name="connsiteY3" fmla="*/ 0 h 830997"/>
              <a:gd name="connsiteX4" fmla="*/ 1935588 w 3712086"/>
              <a:gd name="connsiteY4" fmla="*/ 0 h 830997"/>
              <a:gd name="connsiteX5" fmla="*/ 2391644 w 3712086"/>
              <a:gd name="connsiteY5" fmla="*/ 0 h 830997"/>
              <a:gd name="connsiteX6" fmla="*/ 2959063 w 3712086"/>
              <a:gd name="connsiteY6" fmla="*/ 0 h 830997"/>
              <a:gd name="connsiteX7" fmla="*/ 3712086 w 3712086"/>
              <a:gd name="connsiteY7" fmla="*/ 0 h 830997"/>
              <a:gd name="connsiteX8" fmla="*/ 3712086 w 3712086"/>
              <a:gd name="connsiteY8" fmla="*/ 423808 h 830997"/>
              <a:gd name="connsiteX9" fmla="*/ 3712086 w 3712086"/>
              <a:gd name="connsiteY9" fmla="*/ 830997 h 830997"/>
              <a:gd name="connsiteX10" fmla="*/ 3144667 w 3712086"/>
              <a:gd name="connsiteY10" fmla="*/ 830997 h 830997"/>
              <a:gd name="connsiteX11" fmla="*/ 2614369 w 3712086"/>
              <a:gd name="connsiteY11" fmla="*/ 830997 h 830997"/>
              <a:gd name="connsiteX12" fmla="*/ 2009829 w 3712086"/>
              <a:gd name="connsiteY12" fmla="*/ 830997 h 830997"/>
              <a:gd name="connsiteX13" fmla="*/ 1479531 w 3712086"/>
              <a:gd name="connsiteY13" fmla="*/ 830997 h 830997"/>
              <a:gd name="connsiteX14" fmla="*/ 912113 w 3712086"/>
              <a:gd name="connsiteY14" fmla="*/ 830997 h 830997"/>
              <a:gd name="connsiteX15" fmla="*/ 456056 w 3712086"/>
              <a:gd name="connsiteY15" fmla="*/ 830997 h 830997"/>
              <a:gd name="connsiteX16" fmla="*/ 0 w 3712086"/>
              <a:gd name="connsiteY16" fmla="*/ 830997 h 830997"/>
              <a:gd name="connsiteX17" fmla="*/ 0 w 3712086"/>
              <a:gd name="connsiteY17" fmla="*/ 432118 h 830997"/>
              <a:gd name="connsiteX18" fmla="*/ 0 w 3712086"/>
              <a:gd name="connsiteY18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12086" h="830997" fill="none" extrusionOk="0">
                <a:moveTo>
                  <a:pt x="0" y="0"/>
                </a:moveTo>
                <a:cubicBezTo>
                  <a:pt x="114004" y="-59296"/>
                  <a:pt x="416245" y="41297"/>
                  <a:pt x="530298" y="0"/>
                </a:cubicBezTo>
                <a:cubicBezTo>
                  <a:pt x="644351" y="-41297"/>
                  <a:pt x="876141" y="30272"/>
                  <a:pt x="986354" y="0"/>
                </a:cubicBezTo>
                <a:cubicBezTo>
                  <a:pt x="1096567" y="-30272"/>
                  <a:pt x="1206162" y="13981"/>
                  <a:pt x="1405290" y="0"/>
                </a:cubicBezTo>
                <a:cubicBezTo>
                  <a:pt x="1604418" y="-13981"/>
                  <a:pt x="1673651" y="44456"/>
                  <a:pt x="1935588" y="0"/>
                </a:cubicBezTo>
                <a:cubicBezTo>
                  <a:pt x="2197525" y="-44456"/>
                  <a:pt x="2256800" y="30897"/>
                  <a:pt x="2391644" y="0"/>
                </a:cubicBezTo>
                <a:cubicBezTo>
                  <a:pt x="2526488" y="-30897"/>
                  <a:pt x="2728219" y="49907"/>
                  <a:pt x="2959063" y="0"/>
                </a:cubicBezTo>
                <a:cubicBezTo>
                  <a:pt x="3189907" y="-49907"/>
                  <a:pt x="3525307" y="46141"/>
                  <a:pt x="3712086" y="0"/>
                </a:cubicBezTo>
                <a:cubicBezTo>
                  <a:pt x="3727927" y="141996"/>
                  <a:pt x="3706575" y="254476"/>
                  <a:pt x="3712086" y="423808"/>
                </a:cubicBezTo>
                <a:cubicBezTo>
                  <a:pt x="3717597" y="593140"/>
                  <a:pt x="3668802" y="722969"/>
                  <a:pt x="3712086" y="830997"/>
                </a:cubicBezTo>
                <a:cubicBezTo>
                  <a:pt x="3585723" y="849251"/>
                  <a:pt x="3272159" y="816805"/>
                  <a:pt x="3144667" y="830997"/>
                </a:cubicBezTo>
                <a:cubicBezTo>
                  <a:pt x="3017175" y="845189"/>
                  <a:pt x="2870401" y="779131"/>
                  <a:pt x="2614369" y="830997"/>
                </a:cubicBezTo>
                <a:cubicBezTo>
                  <a:pt x="2358337" y="882863"/>
                  <a:pt x="2249700" y="767248"/>
                  <a:pt x="2009829" y="830997"/>
                </a:cubicBezTo>
                <a:cubicBezTo>
                  <a:pt x="1769958" y="894746"/>
                  <a:pt x="1617607" y="795946"/>
                  <a:pt x="1479531" y="830997"/>
                </a:cubicBezTo>
                <a:cubicBezTo>
                  <a:pt x="1341455" y="866048"/>
                  <a:pt x="1149675" y="814059"/>
                  <a:pt x="912113" y="830997"/>
                </a:cubicBezTo>
                <a:cubicBezTo>
                  <a:pt x="674551" y="847935"/>
                  <a:pt x="647411" y="830228"/>
                  <a:pt x="456056" y="830997"/>
                </a:cubicBezTo>
                <a:cubicBezTo>
                  <a:pt x="264701" y="831766"/>
                  <a:pt x="154769" y="789736"/>
                  <a:pt x="0" y="830997"/>
                </a:cubicBezTo>
                <a:cubicBezTo>
                  <a:pt x="-47616" y="649071"/>
                  <a:pt x="47793" y="575492"/>
                  <a:pt x="0" y="432118"/>
                </a:cubicBezTo>
                <a:cubicBezTo>
                  <a:pt x="-47793" y="288744"/>
                  <a:pt x="42179" y="159159"/>
                  <a:pt x="0" y="0"/>
                </a:cubicBezTo>
                <a:close/>
              </a:path>
              <a:path w="3712086" h="830997" stroke="0" extrusionOk="0">
                <a:moveTo>
                  <a:pt x="0" y="0"/>
                </a:moveTo>
                <a:cubicBezTo>
                  <a:pt x="215875" y="-33846"/>
                  <a:pt x="332665" y="67821"/>
                  <a:pt x="604540" y="0"/>
                </a:cubicBezTo>
                <a:cubicBezTo>
                  <a:pt x="876415" y="-67821"/>
                  <a:pt x="917073" y="27270"/>
                  <a:pt x="1060596" y="0"/>
                </a:cubicBezTo>
                <a:cubicBezTo>
                  <a:pt x="1204119" y="-27270"/>
                  <a:pt x="1406653" y="1008"/>
                  <a:pt x="1516652" y="0"/>
                </a:cubicBezTo>
                <a:cubicBezTo>
                  <a:pt x="1626651" y="-1008"/>
                  <a:pt x="1814459" y="48358"/>
                  <a:pt x="2046950" y="0"/>
                </a:cubicBezTo>
                <a:cubicBezTo>
                  <a:pt x="2279441" y="-48358"/>
                  <a:pt x="2390494" y="10258"/>
                  <a:pt x="2540127" y="0"/>
                </a:cubicBezTo>
                <a:cubicBezTo>
                  <a:pt x="2689760" y="-10258"/>
                  <a:pt x="2921876" y="46085"/>
                  <a:pt x="3144667" y="0"/>
                </a:cubicBezTo>
                <a:cubicBezTo>
                  <a:pt x="3367458" y="-46085"/>
                  <a:pt x="3532467" y="24089"/>
                  <a:pt x="3712086" y="0"/>
                </a:cubicBezTo>
                <a:cubicBezTo>
                  <a:pt x="3738182" y="185167"/>
                  <a:pt x="3682374" y="310412"/>
                  <a:pt x="3712086" y="423808"/>
                </a:cubicBezTo>
                <a:cubicBezTo>
                  <a:pt x="3741798" y="537204"/>
                  <a:pt x="3709179" y="687576"/>
                  <a:pt x="3712086" y="830997"/>
                </a:cubicBezTo>
                <a:cubicBezTo>
                  <a:pt x="3479776" y="851054"/>
                  <a:pt x="3305902" y="806206"/>
                  <a:pt x="3107546" y="830997"/>
                </a:cubicBezTo>
                <a:cubicBezTo>
                  <a:pt x="2909190" y="855788"/>
                  <a:pt x="2764515" y="786522"/>
                  <a:pt x="2503007" y="830997"/>
                </a:cubicBezTo>
                <a:cubicBezTo>
                  <a:pt x="2241499" y="875472"/>
                  <a:pt x="2145736" y="798160"/>
                  <a:pt x="1935588" y="830997"/>
                </a:cubicBezTo>
                <a:cubicBezTo>
                  <a:pt x="1725440" y="863834"/>
                  <a:pt x="1679091" y="825698"/>
                  <a:pt x="1516652" y="830997"/>
                </a:cubicBezTo>
                <a:cubicBezTo>
                  <a:pt x="1354213" y="836296"/>
                  <a:pt x="1214054" y="765630"/>
                  <a:pt x="949233" y="830997"/>
                </a:cubicBezTo>
                <a:cubicBezTo>
                  <a:pt x="684412" y="896364"/>
                  <a:pt x="199785" y="813612"/>
                  <a:pt x="0" y="830997"/>
                </a:cubicBezTo>
                <a:cubicBezTo>
                  <a:pt x="-14796" y="648540"/>
                  <a:pt x="14730" y="579429"/>
                  <a:pt x="0" y="432118"/>
                </a:cubicBezTo>
                <a:cubicBezTo>
                  <a:pt x="-14730" y="284807"/>
                  <a:pt x="45465" y="19404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47984B"/>
            </a:solidFill>
            <a:extLst>
              <a:ext uri="{C807C97D-BFC1-408E-A445-0C87EB9F89A2}">
                <ask:lineSketchStyleProps xmlns:ask="http://schemas.microsoft.com/office/drawing/2018/sketchyshapes" sd="34517496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65450"/>
                </a:solidFill>
                <a:latin typeface="Arial" panose="020B0604020202020204" pitchFamily="34" charset="0"/>
              </a:rPr>
              <a:t>JEAN DE LA FONTAINE (1621 – 1695)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5A3BCA-13AF-37D2-469A-F7117D4A4549}"/>
              </a:ext>
            </a:extLst>
          </p:cNvPr>
          <p:cNvGrpSpPr/>
          <p:nvPr/>
        </p:nvGrpSpPr>
        <p:grpSpPr>
          <a:xfrm>
            <a:off x="4425424" y="-798070"/>
            <a:ext cx="3048000" cy="3048000"/>
            <a:chOff x="4572000" y="-1087210"/>
            <a:chExt cx="3048000" cy="3048000"/>
          </a:xfrm>
        </p:grpSpPr>
        <p:pic>
          <p:nvPicPr>
            <p:cNvPr id="8" name="图片 7" descr="图片包含 室内, 规模, 摇摆, 木&#10;&#10;描述已自动生成">
              <a:extLst>
                <a:ext uri="{FF2B5EF4-FFF2-40B4-BE49-F238E27FC236}">
                  <a16:creationId xmlns:a16="http://schemas.microsoft.com/office/drawing/2014/main" id="{55EF4335-2FBE-4618-9616-0A5B89167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-1087210"/>
              <a:ext cx="3048000" cy="3048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C16F08B-6829-B1CB-6C24-E0B2606136A9}"/>
                </a:ext>
              </a:extLst>
            </p:cNvPr>
            <p:cNvSpPr txBox="1"/>
            <p:nvPr/>
          </p:nvSpPr>
          <p:spPr>
            <a:xfrm>
              <a:off x="4772129" y="190507"/>
              <a:ext cx="26477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Tác</a:t>
              </a:r>
              <a:r>
                <a:rPr lang="en-US" sz="4800" b="1" dirty="0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 </a:t>
              </a:r>
              <a:r>
                <a:rPr lang="en-US" sz="4800" b="1" dirty="0" err="1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giả</a:t>
              </a:r>
              <a:endParaRPr lang="en-US" sz="4800" b="1" dirty="0">
                <a:ln w="254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0132FFC-40C3-1DBA-2B74-6DFC75926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103" y="1350551"/>
            <a:ext cx="2533726" cy="3546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F80E01-403D-8995-12EC-947F94F88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8761" y="2636488"/>
            <a:ext cx="2385551" cy="3546660"/>
          </a:xfrm>
          <a:prstGeom prst="rect">
            <a:avLst/>
          </a:prstGeom>
        </p:spPr>
      </p:pic>
      <p:pic>
        <p:nvPicPr>
          <p:cNvPr id="11" name="Picture 10" descr="A picture containing text, sky&#10;&#10;Description automatically generated">
            <a:extLst>
              <a:ext uri="{FF2B5EF4-FFF2-40B4-BE49-F238E27FC236}">
                <a16:creationId xmlns:a16="http://schemas.microsoft.com/office/drawing/2014/main" id="{81D2C4B7-8C89-50A4-44E7-C31AA22659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23"/>
          <a:stretch/>
        </p:blipFill>
        <p:spPr>
          <a:xfrm>
            <a:off x="9380478" y="500410"/>
            <a:ext cx="2321665" cy="349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片包含 游戏机, 飞机, 绿色, 体育&#10;&#10;描述已自动生成">
            <a:extLst>
              <a:ext uri="{FF2B5EF4-FFF2-40B4-BE49-F238E27FC236}">
                <a16:creationId xmlns:a16="http://schemas.microsoft.com/office/drawing/2014/main" id="{B43B0683-3D14-43BF-B3C6-4BFCF16C3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图片 37" descr="图标&#10;&#10;中度可信度描述已自动生成">
            <a:extLst>
              <a:ext uri="{FF2B5EF4-FFF2-40B4-BE49-F238E27FC236}">
                <a16:creationId xmlns:a16="http://schemas.microsoft.com/office/drawing/2014/main" id="{F918E77F-BDD7-4782-AEC0-978D79C47F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90" y="468083"/>
            <a:ext cx="2481950" cy="2481950"/>
          </a:xfrm>
          <a:prstGeom prst="rect">
            <a:avLst/>
          </a:prstGeom>
        </p:spPr>
      </p:pic>
      <p:pic>
        <p:nvPicPr>
          <p:cNvPr id="30" name="图片 29" descr="图片包含 游戏机, 食物, 桌子, 围栏&#10;&#10;描述已自动生成">
            <a:extLst>
              <a:ext uri="{FF2B5EF4-FFF2-40B4-BE49-F238E27FC236}">
                <a16:creationId xmlns:a16="http://schemas.microsoft.com/office/drawing/2014/main" id="{76090454-45C2-491E-800E-CA5329E25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BE7E1EB-85FA-09A4-D0AF-90C71B92D781}"/>
              </a:ext>
            </a:extLst>
          </p:cNvPr>
          <p:cNvGrpSpPr/>
          <p:nvPr/>
        </p:nvGrpSpPr>
        <p:grpSpPr>
          <a:xfrm>
            <a:off x="2830229" y="762000"/>
            <a:ext cx="6351153" cy="3422031"/>
            <a:chOff x="2830229" y="762000"/>
            <a:chExt cx="6351153" cy="342203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57B1D1BE-5E06-89AC-F2CD-A2A74B7B8024}"/>
                </a:ext>
              </a:extLst>
            </p:cNvPr>
            <p:cNvSpPr/>
            <p:nvPr/>
          </p:nvSpPr>
          <p:spPr>
            <a:xfrm>
              <a:off x="2830229" y="762000"/>
              <a:ext cx="6351153" cy="342203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2E9C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893CF47-FA69-4CA4-1E3B-B9C7A4523E7B}"/>
                </a:ext>
              </a:extLst>
            </p:cNvPr>
            <p:cNvGrpSpPr/>
            <p:nvPr/>
          </p:nvGrpSpPr>
          <p:grpSpPr>
            <a:xfrm>
              <a:off x="2891325" y="907305"/>
              <a:ext cx="6054613" cy="3068550"/>
              <a:chOff x="2768295" y="708585"/>
              <a:chExt cx="6054613" cy="306855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01FB394-9BBD-9D1A-A67F-B3D43A30489A}"/>
                  </a:ext>
                </a:extLst>
              </p:cNvPr>
              <p:cNvSpPr txBox="1"/>
              <p:nvPr/>
            </p:nvSpPr>
            <p:spPr>
              <a:xfrm>
                <a:off x="2768295" y="730147"/>
                <a:ext cx="6054613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>
                    <a:ln w="1651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  <a:latin typeface="UTM Sharnay" panose="02040603050506020204" pitchFamily="18" charset="0"/>
                  </a:rPr>
                  <a:t>LUYỆN ĐỌC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3C5F3F-7B88-3BD4-644D-0C044D72E9DD}"/>
                  </a:ext>
                </a:extLst>
              </p:cNvPr>
              <p:cNvSpPr txBox="1"/>
              <p:nvPr/>
            </p:nvSpPr>
            <p:spPr>
              <a:xfrm>
                <a:off x="2768295" y="708585"/>
                <a:ext cx="6054613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b="1" dirty="0">
                    <a:gradFill>
                      <a:gsLst>
                        <a:gs pos="36000">
                          <a:srgbClr val="DB5836"/>
                        </a:gs>
                        <a:gs pos="79000">
                          <a:srgbClr val="FEDE3C"/>
                        </a:gs>
                      </a:gsLst>
                      <a:lin ang="5400000" scaled="1"/>
                    </a:gradFill>
                    <a:effectLst>
                      <a:glow rad="647700">
                        <a:schemeClr val="bg1">
                          <a:alpha val="40000"/>
                        </a:schemeClr>
                      </a:glow>
                    </a:effectLst>
                    <a:latin typeface="UTM Sharnay" panose="02040603050506020204" pitchFamily="18" charset="0"/>
                  </a:rPr>
                  <a:t>LUYỆN ĐỌC</a:t>
                </a:r>
              </a:p>
            </p:txBody>
          </p:sp>
        </p:grpSp>
      </p:grp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EECA3A6-CA23-E5BC-FEC2-EC38890310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2438" y="1276307"/>
            <a:ext cx="3843661" cy="4305386"/>
          </a:xfrm>
          <a:prstGeom prst="rect">
            <a:avLst/>
          </a:prstGeom>
        </p:spPr>
      </p:pic>
      <p:pic>
        <p:nvPicPr>
          <p:cNvPr id="32" name="图片 31" descr="图片包含 游戏机, 花, 房间&#10;&#10;描述已自动生成">
            <a:extLst>
              <a:ext uri="{FF2B5EF4-FFF2-40B4-BE49-F238E27FC236}">
                <a16:creationId xmlns:a16="http://schemas.microsoft.com/office/drawing/2014/main" id="{CFA79CF9-5560-4DE9-A2D8-778632054A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09"/>
          <a:stretch/>
        </p:blipFill>
        <p:spPr>
          <a:xfrm>
            <a:off x="54290" y="2002972"/>
            <a:ext cx="12192000" cy="4855028"/>
          </a:xfrm>
          <a:prstGeom prst="rect">
            <a:avLst/>
          </a:prstGeom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C75E50F-A25A-2E18-16B9-85391340CFD5}"/>
              </a:ext>
            </a:extLst>
          </p:cNvPr>
          <p:cNvSpPr txBox="1"/>
          <p:nvPr/>
        </p:nvSpPr>
        <p:spPr>
          <a:xfrm>
            <a:off x="0" y="-43093"/>
            <a:ext cx="121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 err="1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Măng</a:t>
            </a:r>
            <a:r>
              <a:rPr lang="en-US" sz="1400" b="1" dirty="0">
                <a:solidFill>
                  <a:srgbClr val="065450"/>
                </a:solidFill>
                <a:effectLst/>
                <a:ea typeface="Times New Roman" panose="02020603050405020304" pitchFamily="18" charset="0"/>
              </a:rPr>
              <a:t> non</a:t>
            </a:r>
            <a:endParaRPr lang="en-US" sz="1400" b="1" dirty="0">
              <a:solidFill>
                <a:srgbClr val="0654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3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DEE89FE5-8233-E1CE-6FCC-EF121E235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429" y="1298180"/>
            <a:ext cx="5268685" cy="432426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Nghe</a:t>
            </a:r>
            <a:r>
              <a:rPr lang="en-US" sz="2200" b="1" dirty="0"/>
              <a:t> </a:t>
            </a:r>
            <a:r>
              <a:rPr lang="en-US" sz="2200" b="1" dirty="0" err="1"/>
              <a:t>lời</a:t>
            </a:r>
            <a:r>
              <a:rPr lang="en-US" sz="2200" b="1" dirty="0"/>
              <a:t> </a:t>
            </a:r>
            <a:r>
              <a:rPr lang="en-US" sz="2200" b="1" dirty="0" err="1"/>
              <a:t>Cáo</a:t>
            </a:r>
            <a:r>
              <a:rPr lang="en-US" sz="2200" b="1" dirty="0"/>
              <a:t> </a:t>
            </a:r>
            <a:r>
              <a:rPr lang="en-US" sz="2200" b="1" dirty="0" err="1"/>
              <a:t>dụ</a:t>
            </a:r>
            <a:r>
              <a:rPr lang="en-US" sz="2200" b="1" dirty="0"/>
              <a:t> </a:t>
            </a:r>
            <a:r>
              <a:rPr lang="en-US" sz="2200" b="1" dirty="0" err="1"/>
              <a:t>thiệt</a:t>
            </a:r>
            <a:r>
              <a:rPr lang="en-US" sz="2200" b="1" dirty="0"/>
              <a:t> </a:t>
            </a:r>
            <a:r>
              <a:rPr lang="en-US" sz="2200" b="1" dirty="0" err="1"/>
              <a:t>hơn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 err="1"/>
              <a:t>Gà</a:t>
            </a:r>
            <a:r>
              <a:rPr lang="en-US" sz="2200" b="1" dirty="0"/>
              <a:t> </a:t>
            </a:r>
            <a:r>
              <a:rPr lang="en-US" sz="2200" b="1" dirty="0" err="1"/>
              <a:t>rằng</a:t>
            </a:r>
            <a:r>
              <a:rPr lang="en-US" sz="2200" b="1" dirty="0"/>
              <a:t>: “Xin </a:t>
            </a:r>
            <a:r>
              <a:rPr lang="en-US" sz="2200" b="1" dirty="0" err="1"/>
              <a:t>được</a:t>
            </a:r>
            <a:r>
              <a:rPr lang="en-US" sz="2200" b="1" dirty="0"/>
              <a:t> </a:t>
            </a:r>
            <a:r>
              <a:rPr lang="en-US" sz="2200" b="1" dirty="0" err="1"/>
              <a:t>ghi</a:t>
            </a:r>
            <a:r>
              <a:rPr lang="en-US" sz="2200" b="1" dirty="0"/>
              <a:t> </a:t>
            </a:r>
            <a:r>
              <a:rPr lang="en-US" sz="2200" b="1" dirty="0" err="1"/>
              <a:t>ơn</a:t>
            </a:r>
            <a:r>
              <a:rPr lang="en-US" sz="2200" b="1" dirty="0"/>
              <a:t> </a:t>
            </a:r>
            <a:r>
              <a:rPr lang="en-US" sz="2200" b="1" dirty="0" err="1"/>
              <a:t>trong</a:t>
            </a:r>
            <a:r>
              <a:rPr lang="en-US" sz="2200" b="1" dirty="0"/>
              <a:t> </a:t>
            </a:r>
            <a:r>
              <a:rPr lang="en-US" sz="2200" b="1" dirty="0" err="1"/>
              <a:t>lòng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Hòa</a:t>
            </a:r>
            <a:r>
              <a:rPr lang="en-US" sz="2200" b="1" dirty="0"/>
              <a:t> </a:t>
            </a:r>
            <a:r>
              <a:rPr lang="en-US" sz="2200" b="1" dirty="0" err="1"/>
              <a:t>bình</a:t>
            </a:r>
            <a:r>
              <a:rPr lang="en-US" sz="2200" b="1" dirty="0"/>
              <a:t> </a:t>
            </a:r>
            <a:r>
              <a:rPr lang="en-US" sz="2200" b="1" dirty="0" err="1"/>
              <a:t>gà</a:t>
            </a:r>
            <a:r>
              <a:rPr lang="en-US" sz="2200" b="1" dirty="0"/>
              <a:t> </a:t>
            </a:r>
            <a:r>
              <a:rPr lang="en-US" sz="2200" b="1" dirty="0" err="1"/>
              <a:t>cáo</a:t>
            </a:r>
            <a:r>
              <a:rPr lang="en-US" sz="2200" b="1" dirty="0"/>
              <a:t> </a:t>
            </a:r>
            <a:r>
              <a:rPr lang="en-US" sz="2200" b="1" dirty="0" err="1"/>
              <a:t>sống</a:t>
            </a:r>
            <a:r>
              <a:rPr lang="en-US" sz="2200" b="1" dirty="0"/>
              <a:t> </a:t>
            </a:r>
            <a:r>
              <a:rPr lang="en-US" sz="2200" b="1" dirty="0" err="1"/>
              <a:t>chung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 err="1"/>
              <a:t>Mừng</a:t>
            </a:r>
            <a:r>
              <a:rPr lang="en-US" sz="2200" b="1" dirty="0"/>
              <a:t> </a:t>
            </a:r>
            <a:r>
              <a:rPr lang="en-US" sz="2200" b="1" dirty="0" err="1"/>
              <a:t>này</a:t>
            </a:r>
            <a:r>
              <a:rPr lang="en-US" sz="2200" b="1" dirty="0"/>
              <a:t> </a:t>
            </a:r>
            <a:r>
              <a:rPr lang="en-US" sz="2200" b="1" dirty="0" err="1"/>
              <a:t>còn</a:t>
            </a:r>
            <a:r>
              <a:rPr lang="en-US" sz="2200" b="1" dirty="0"/>
              <a:t> </a:t>
            </a:r>
            <a:r>
              <a:rPr lang="en-US" sz="2200" b="1" dirty="0" err="1"/>
              <a:t>có</a:t>
            </a:r>
            <a:r>
              <a:rPr lang="en-US" sz="2200" b="1" dirty="0"/>
              <a:t> tin </a:t>
            </a:r>
            <a:r>
              <a:rPr lang="en-US" sz="2200" b="1" dirty="0" err="1"/>
              <a:t>mừng</a:t>
            </a:r>
            <a:r>
              <a:rPr lang="en-US" sz="2200" b="1" dirty="0"/>
              <a:t> </a:t>
            </a:r>
            <a:r>
              <a:rPr lang="en-US" sz="2200" b="1" dirty="0" err="1"/>
              <a:t>nào</a:t>
            </a:r>
            <a:r>
              <a:rPr lang="en-US" sz="2200" b="1" dirty="0"/>
              <a:t> </a:t>
            </a:r>
            <a:r>
              <a:rPr lang="en-US" sz="2200" b="1" dirty="0" err="1"/>
              <a:t>hơn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Kìa</a:t>
            </a:r>
            <a:r>
              <a:rPr lang="en-US" sz="2200" b="1" dirty="0"/>
              <a:t>, </a:t>
            </a:r>
            <a:r>
              <a:rPr lang="en-US" sz="2200" b="1" dirty="0" err="1"/>
              <a:t>tôi</a:t>
            </a:r>
            <a:r>
              <a:rPr lang="en-US" sz="2200" b="1" dirty="0"/>
              <a:t> </a:t>
            </a:r>
            <a:r>
              <a:rPr lang="en-US" sz="2200" b="1" dirty="0" err="1"/>
              <a:t>thấy</a:t>
            </a:r>
            <a:r>
              <a:rPr lang="en-US" sz="2200" b="1" dirty="0"/>
              <a:t> </a:t>
            </a:r>
            <a:r>
              <a:rPr lang="en-US" sz="2200" b="1" dirty="0" err="1"/>
              <a:t>cặp</a:t>
            </a:r>
            <a:r>
              <a:rPr lang="en-US" sz="2200" b="1" dirty="0"/>
              <a:t> </a:t>
            </a:r>
            <a:r>
              <a:rPr lang="en-US" sz="2200" b="1" dirty="0" err="1"/>
              <a:t>chó</a:t>
            </a:r>
            <a:r>
              <a:rPr lang="en-US" sz="2200" b="1" dirty="0"/>
              <a:t> </a:t>
            </a:r>
            <a:r>
              <a:rPr lang="en-US" sz="2200" b="1" dirty="0" err="1"/>
              <a:t>săn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 err="1"/>
              <a:t>Từ</a:t>
            </a:r>
            <a:r>
              <a:rPr lang="en-US" sz="2200" b="1" dirty="0"/>
              <a:t> </a:t>
            </a:r>
            <a:r>
              <a:rPr lang="en-US" sz="2200" b="1" dirty="0" err="1"/>
              <a:t>xa</a:t>
            </a:r>
            <a:r>
              <a:rPr lang="en-US" sz="2200" b="1" dirty="0"/>
              <a:t> </a:t>
            </a:r>
            <a:r>
              <a:rPr lang="en-US" sz="2200" b="1" dirty="0" err="1"/>
              <a:t>chạy</a:t>
            </a:r>
            <a:r>
              <a:rPr lang="en-US" sz="2200" b="1" dirty="0"/>
              <a:t> </a:t>
            </a:r>
            <a:r>
              <a:rPr lang="en-US" sz="2200" b="1" dirty="0" err="1"/>
              <a:t>lại</a:t>
            </a:r>
            <a:r>
              <a:rPr lang="en-US" sz="2200" b="1" dirty="0"/>
              <a:t>, </a:t>
            </a:r>
            <a:r>
              <a:rPr lang="en-US" sz="2200" b="1" dirty="0" err="1"/>
              <a:t>chắc</a:t>
            </a:r>
            <a:r>
              <a:rPr lang="en-US" sz="2200" b="1" dirty="0"/>
              <a:t> loan tin </a:t>
            </a:r>
            <a:r>
              <a:rPr lang="en-US" sz="2200" b="1" dirty="0" err="1"/>
              <a:t>này</a:t>
            </a:r>
            <a:r>
              <a:rPr lang="en-US" sz="2200" b="1" dirty="0"/>
              <a:t>”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Cáo</a:t>
            </a:r>
            <a:r>
              <a:rPr lang="en-US" sz="2200" b="1" dirty="0"/>
              <a:t> </a:t>
            </a:r>
            <a:r>
              <a:rPr lang="en-US" sz="2200" b="1" dirty="0" err="1"/>
              <a:t>nghe</a:t>
            </a:r>
            <a:r>
              <a:rPr lang="en-US" sz="2200" b="1" dirty="0"/>
              <a:t>, </a:t>
            </a:r>
            <a:r>
              <a:rPr lang="en-US" sz="2200" b="1" dirty="0" err="1"/>
              <a:t>hồn</a:t>
            </a:r>
            <a:r>
              <a:rPr lang="en-US" sz="2200" b="1" dirty="0"/>
              <a:t> </a:t>
            </a:r>
            <a:r>
              <a:rPr lang="en-US" sz="2200" b="1" dirty="0" err="1"/>
              <a:t>lạc</a:t>
            </a:r>
            <a:r>
              <a:rPr lang="en-US" sz="2200" b="1" dirty="0"/>
              <a:t> </a:t>
            </a:r>
            <a:r>
              <a:rPr lang="en-US" sz="2200" b="1" dirty="0" err="1"/>
              <a:t>phách</a:t>
            </a:r>
            <a:r>
              <a:rPr lang="en-US" sz="2200" b="1" dirty="0"/>
              <a:t> bay </a:t>
            </a:r>
          </a:p>
          <a:p>
            <a:pPr>
              <a:spcBef>
                <a:spcPts val="600"/>
              </a:spcBef>
            </a:pPr>
            <a:r>
              <a:rPr lang="en-US" sz="2200" b="1" dirty="0" err="1"/>
              <a:t>Quắp</a:t>
            </a:r>
            <a:r>
              <a:rPr lang="en-US" sz="2200" b="1" dirty="0"/>
              <a:t> </a:t>
            </a:r>
            <a:r>
              <a:rPr lang="en-US" sz="2200" b="1" dirty="0" err="1"/>
              <a:t>đuôi</a:t>
            </a:r>
            <a:r>
              <a:rPr lang="en-US" sz="2200" b="1" dirty="0"/>
              <a:t>, co </a:t>
            </a:r>
            <a:r>
              <a:rPr lang="en-US" sz="2200" b="1" dirty="0" err="1"/>
              <a:t>cẳng</a:t>
            </a:r>
            <a:r>
              <a:rPr lang="en-US" sz="2200" b="1" dirty="0"/>
              <a:t> </a:t>
            </a:r>
            <a:r>
              <a:rPr lang="en-US" sz="2200" b="1" dirty="0" err="1"/>
              <a:t>chạy</a:t>
            </a:r>
            <a:r>
              <a:rPr lang="en-US" sz="2200" b="1" dirty="0"/>
              <a:t> </a:t>
            </a:r>
            <a:r>
              <a:rPr lang="en-US" sz="2200" b="1" dirty="0" err="1"/>
              <a:t>ngay</a:t>
            </a:r>
            <a:r>
              <a:rPr lang="en-US" sz="2200" b="1" dirty="0"/>
              <a:t> </a:t>
            </a:r>
            <a:r>
              <a:rPr lang="en-US" sz="2200" b="1" dirty="0" err="1"/>
              <a:t>tức</a:t>
            </a:r>
            <a:r>
              <a:rPr lang="en-US" sz="2200" b="1" dirty="0"/>
              <a:t> </a:t>
            </a:r>
            <a:r>
              <a:rPr lang="en-US" sz="2200" b="1" dirty="0" err="1"/>
              <a:t>thì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Gà</a:t>
            </a:r>
            <a:r>
              <a:rPr lang="en-US" sz="2200" b="1" dirty="0"/>
              <a:t> ta </a:t>
            </a:r>
            <a:r>
              <a:rPr lang="en-US" sz="2200" b="1" dirty="0" err="1"/>
              <a:t>khoái</a:t>
            </a:r>
            <a:r>
              <a:rPr lang="en-US" sz="2200" b="1" dirty="0"/>
              <a:t> </a:t>
            </a:r>
            <a:r>
              <a:rPr lang="en-US" sz="2200" b="1" dirty="0" err="1"/>
              <a:t>chí</a:t>
            </a:r>
            <a:r>
              <a:rPr lang="en-US" sz="2200" b="1" dirty="0"/>
              <a:t> </a:t>
            </a:r>
            <a:r>
              <a:rPr lang="en-US" sz="2200" b="1" dirty="0" err="1"/>
              <a:t>cười</a:t>
            </a:r>
            <a:r>
              <a:rPr lang="en-US" sz="2200" b="1" dirty="0"/>
              <a:t> </a:t>
            </a:r>
            <a:r>
              <a:rPr lang="en-US" sz="2200" b="1" dirty="0" err="1"/>
              <a:t>phì</a:t>
            </a:r>
            <a:r>
              <a:rPr lang="en-US" sz="2200" b="1" dirty="0"/>
              <a:t>: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“</a:t>
            </a:r>
            <a:r>
              <a:rPr lang="en-US" sz="2200" b="1" dirty="0" err="1"/>
              <a:t>Rõ</a:t>
            </a:r>
            <a:r>
              <a:rPr lang="en-US" sz="2200" b="1" dirty="0"/>
              <a:t> </a:t>
            </a:r>
            <a:r>
              <a:rPr lang="en-US" sz="2200" b="1" dirty="0" err="1"/>
              <a:t>phường</a:t>
            </a:r>
            <a:r>
              <a:rPr lang="en-US" sz="2200" b="1" dirty="0"/>
              <a:t> </a:t>
            </a:r>
            <a:r>
              <a:rPr lang="en-US" sz="2200" b="1" dirty="0" err="1"/>
              <a:t>gian</a:t>
            </a:r>
            <a:r>
              <a:rPr lang="en-US" sz="2200" b="1" dirty="0"/>
              <a:t> </a:t>
            </a:r>
            <a:r>
              <a:rPr lang="en-US" sz="2200" b="1" dirty="0" err="1"/>
              <a:t>dối</a:t>
            </a:r>
            <a:r>
              <a:rPr lang="en-US" sz="2200" b="1" dirty="0"/>
              <a:t>, </a:t>
            </a:r>
            <a:r>
              <a:rPr lang="en-US" sz="2200" b="1" dirty="0" err="1"/>
              <a:t>làm</a:t>
            </a:r>
            <a:r>
              <a:rPr lang="en-US" sz="2200" b="1" dirty="0"/>
              <a:t> </a:t>
            </a:r>
            <a:r>
              <a:rPr lang="en-US" sz="2200" b="1" dirty="0" err="1"/>
              <a:t>gì</a:t>
            </a:r>
            <a:r>
              <a:rPr lang="en-US" sz="2200" b="1" dirty="0"/>
              <a:t> </a:t>
            </a:r>
            <a:r>
              <a:rPr lang="en-US" sz="2200" b="1" dirty="0" err="1"/>
              <a:t>được</a:t>
            </a:r>
            <a:r>
              <a:rPr lang="en-US" sz="2200" b="1" dirty="0"/>
              <a:t> </a:t>
            </a:r>
            <a:r>
              <a:rPr lang="en-US" sz="2200" b="1" dirty="0" err="1"/>
              <a:t>ai</a:t>
            </a:r>
            <a:r>
              <a:rPr lang="en-US" sz="2200" b="1" dirty="0"/>
              <a:t>”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96EFB3F1-FB4C-ACA2-1CBE-6C7EF69A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716" y="1326309"/>
            <a:ext cx="5767754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Nhác</a:t>
            </a:r>
            <a:r>
              <a:rPr lang="en-US" sz="2200" b="1" dirty="0"/>
              <a:t> </a:t>
            </a:r>
            <a:r>
              <a:rPr lang="en-US" sz="2200" b="1" dirty="0" err="1"/>
              <a:t>trông</a:t>
            </a:r>
            <a:r>
              <a:rPr lang="en-US" sz="2200" b="1" dirty="0"/>
              <a:t> </a:t>
            </a:r>
            <a:r>
              <a:rPr lang="en-US" sz="2200" b="1" dirty="0" err="1"/>
              <a:t>vắt</a:t>
            </a:r>
            <a:r>
              <a:rPr lang="en-US" sz="2200" b="1" dirty="0"/>
              <a:t> </a:t>
            </a:r>
            <a:r>
              <a:rPr lang="en-US" sz="2200" b="1" dirty="0" err="1"/>
              <a:t>vẻo</a:t>
            </a:r>
            <a:r>
              <a:rPr lang="en-US" sz="2200" b="1" dirty="0"/>
              <a:t> </a:t>
            </a:r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cành</a:t>
            </a:r>
            <a:r>
              <a:rPr lang="en-US" sz="2200" b="1" dirty="0"/>
              <a:t> </a:t>
            </a:r>
          </a:p>
          <a:p>
            <a:pPr>
              <a:spcBef>
                <a:spcPts val="600"/>
              </a:spcBef>
            </a:pPr>
            <a:r>
              <a:rPr lang="en-US" sz="2200" b="1" dirty="0" err="1"/>
              <a:t>Anh</a:t>
            </a:r>
            <a:r>
              <a:rPr lang="en-US" sz="2200" b="1" dirty="0"/>
              <a:t> </a:t>
            </a:r>
            <a:r>
              <a:rPr lang="en-US" sz="2200" b="1" dirty="0" err="1"/>
              <a:t>chàng</a:t>
            </a:r>
            <a:r>
              <a:rPr lang="en-US" sz="2200" b="1" dirty="0"/>
              <a:t> </a:t>
            </a:r>
            <a:r>
              <a:rPr lang="en-US" sz="2200" b="1" dirty="0" err="1"/>
              <a:t>Gà</a:t>
            </a:r>
            <a:r>
              <a:rPr lang="en-US" sz="2200" b="1" dirty="0"/>
              <a:t> </a:t>
            </a:r>
            <a:r>
              <a:rPr lang="en-US" sz="2200" b="1" dirty="0" err="1"/>
              <a:t>Trống</a:t>
            </a:r>
            <a:r>
              <a:rPr lang="en-US" sz="2200" b="1" dirty="0"/>
              <a:t> </a:t>
            </a:r>
            <a:r>
              <a:rPr lang="en-US" sz="2200" b="1" dirty="0" err="1"/>
              <a:t>tinh</a:t>
            </a:r>
            <a:r>
              <a:rPr lang="en-US" sz="2200" b="1" dirty="0"/>
              <a:t> </a:t>
            </a:r>
            <a:r>
              <a:rPr lang="en-US" sz="2200" b="1" dirty="0" err="1"/>
              <a:t>nhanh</a:t>
            </a:r>
            <a:r>
              <a:rPr lang="en-US" sz="2200" b="1" dirty="0"/>
              <a:t> </a:t>
            </a:r>
            <a:r>
              <a:rPr lang="en-US" sz="2200" b="1" dirty="0" err="1"/>
              <a:t>lõi</a:t>
            </a:r>
            <a:r>
              <a:rPr lang="en-US" sz="2200" b="1" dirty="0"/>
              <a:t> </a:t>
            </a:r>
            <a:r>
              <a:rPr lang="en-US" sz="2200" b="1" dirty="0" err="1"/>
              <a:t>đời</a:t>
            </a:r>
            <a:r>
              <a:rPr lang="en-US" sz="2200" b="1" dirty="0"/>
              <a:t>,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Cáo</a:t>
            </a:r>
            <a:r>
              <a:rPr lang="en-US" sz="2200" b="1" dirty="0"/>
              <a:t> </a:t>
            </a:r>
            <a:r>
              <a:rPr lang="en-US" sz="2200" b="1" dirty="0" err="1"/>
              <a:t>kia</a:t>
            </a:r>
            <a:r>
              <a:rPr lang="en-US" sz="2200" b="1" dirty="0"/>
              <a:t> </a:t>
            </a:r>
            <a:r>
              <a:rPr lang="en-US" sz="2200" b="1" dirty="0" err="1"/>
              <a:t>đon</a:t>
            </a:r>
            <a:r>
              <a:rPr lang="en-US" sz="2200" b="1" dirty="0"/>
              <a:t> </a:t>
            </a:r>
            <a:r>
              <a:rPr lang="en-US" sz="2200" b="1" dirty="0" err="1"/>
              <a:t>đả</a:t>
            </a:r>
            <a:r>
              <a:rPr lang="en-US" sz="2200" b="1" dirty="0"/>
              <a:t> </a:t>
            </a:r>
            <a:r>
              <a:rPr lang="en-US" sz="2200" b="1" dirty="0" err="1"/>
              <a:t>ngỏ</a:t>
            </a:r>
            <a:r>
              <a:rPr lang="en-US" sz="2200" b="1" dirty="0"/>
              <a:t> </a:t>
            </a:r>
            <a:r>
              <a:rPr lang="en-US" sz="2200" b="1" dirty="0" err="1"/>
              <a:t>lời</a:t>
            </a:r>
            <a:r>
              <a:rPr lang="en-US" sz="2200" b="1" dirty="0"/>
              <a:t>: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“</a:t>
            </a:r>
            <a:r>
              <a:rPr lang="en-US" sz="2200" b="1" dirty="0" err="1"/>
              <a:t>Kìa</a:t>
            </a:r>
            <a:r>
              <a:rPr lang="en-US" sz="2200" b="1" dirty="0"/>
              <a:t> </a:t>
            </a:r>
            <a:r>
              <a:rPr lang="en-US" sz="2200" b="1" dirty="0" err="1"/>
              <a:t>anh</a:t>
            </a:r>
            <a:r>
              <a:rPr lang="en-US" sz="2200" b="1" dirty="0"/>
              <a:t> </a:t>
            </a:r>
            <a:r>
              <a:rPr lang="en-US" sz="2200" b="1" dirty="0" err="1"/>
              <a:t>bạn</a:t>
            </a:r>
            <a:r>
              <a:rPr lang="en-US" sz="2200" b="1" dirty="0"/>
              <a:t> </a:t>
            </a:r>
            <a:r>
              <a:rPr lang="en-US" sz="2200" b="1" dirty="0" err="1"/>
              <a:t>quý</a:t>
            </a:r>
            <a:r>
              <a:rPr lang="en-US" sz="2200" b="1" dirty="0"/>
              <a:t>, </a:t>
            </a:r>
            <a:r>
              <a:rPr lang="en-US" sz="2200" b="1" dirty="0" err="1"/>
              <a:t>xin</a:t>
            </a:r>
            <a:r>
              <a:rPr lang="en-US" sz="2200" b="1" dirty="0"/>
              <a:t> </a:t>
            </a:r>
            <a:r>
              <a:rPr lang="en-US" sz="2200" b="1" dirty="0" err="1"/>
              <a:t>mời</a:t>
            </a:r>
            <a:r>
              <a:rPr lang="en-US" sz="2200" b="1" dirty="0"/>
              <a:t> </a:t>
            </a:r>
            <a:r>
              <a:rPr lang="en-US" sz="2200" b="1" dirty="0" err="1"/>
              <a:t>xuống</a:t>
            </a:r>
            <a:r>
              <a:rPr lang="en-US" sz="2200" b="1" dirty="0"/>
              <a:t> </a:t>
            </a:r>
            <a:r>
              <a:rPr lang="en-US" sz="2200" b="1" dirty="0" err="1"/>
              <a:t>đây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Để</a:t>
            </a:r>
            <a:r>
              <a:rPr lang="en-US" sz="2200" b="1" dirty="0"/>
              <a:t> </a:t>
            </a:r>
            <a:r>
              <a:rPr lang="en-US" sz="2200" b="1" dirty="0" err="1"/>
              <a:t>nghe</a:t>
            </a:r>
            <a:r>
              <a:rPr lang="en-US" sz="2200" b="1" dirty="0"/>
              <a:t> </a:t>
            </a:r>
            <a:r>
              <a:rPr lang="en-US" sz="2200" b="1" dirty="0" err="1"/>
              <a:t>cho</a:t>
            </a:r>
            <a:r>
              <a:rPr lang="en-US" sz="2200" b="1" dirty="0"/>
              <a:t> </a:t>
            </a:r>
            <a:r>
              <a:rPr lang="en-US" sz="2200" b="1" dirty="0" err="1"/>
              <a:t>rõ</a:t>
            </a:r>
            <a:r>
              <a:rPr lang="en-US" sz="2200" b="1" dirty="0"/>
              <a:t> tin </a:t>
            </a:r>
            <a:r>
              <a:rPr lang="en-US" sz="2200" b="1" dirty="0" err="1"/>
              <a:t>này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 err="1"/>
              <a:t>Muôn</a:t>
            </a:r>
            <a:r>
              <a:rPr lang="en-US" sz="2200" b="1" dirty="0"/>
              <a:t> </a:t>
            </a:r>
            <a:r>
              <a:rPr lang="en-US" sz="2200" b="1" dirty="0" err="1"/>
              <a:t>loài</a:t>
            </a:r>
            <a:r>
              <a:rPr lang="en-US" sz="2200" b="1" dirty="0"/>
              <a:t> </a:t>
            </a:r>
            <a:r>
              <a:rPr lang="en-US" sz="2200" b="1" dirty="0" err="1"/>
              <a:t>mạnh</a:t>
            </a:r>
            <a:r>
              <a:rPr lang="en-US" sz="2200" b="1" dirty="0"/>
              <a:t> </a:t>
            </a:r>
            <a:r>
              <a:rPr lang="en-US" sz="2200" b="1" dirty="0" err="1"/>
              <a:t>yếu</a:t>
            </a:r>
            <a:r>
              <a:rPr lang="en-US" sz="2200" b="1" dirty="0"/>
              <a:t> </a:t>
            </a:r>
            <a:r>
              <a:rPr lang="en-US" sz="2200" b="1" dirty="0" err="1"/>
              <a:t>từ</a:t>
            </a:r>
            <a:r>
              <a:rPr lang="en-US" sz="2200" b="1" dirty="0"/>
              <a:t> </a:t>
            </a:r>
            <a:r>
              <a:rPr lang="en-US" sz="2200" b="1" dirty="0" err="1"/>
              <a:t>rày</a:t>
            </a:r>
            <a:r>
              <a:rPr lang="en-US" sz="2200" b="1" dirty="0"/>
              <a:t> </a:t>
            </a:r>
            <a:r>
              <a:rPr lang="en-US" sz="2200" b="1" dirty="0" err="1"/>
              <a:t>kết</a:t>
            </a:r>
            <a:r>
              <a:rPr lang="en-US" sz="2200" b="1" dirty="0"/>
              <a:t> </a:t>
            </a:r>
            <a:r>
              <a:rPr lang="en-US" sz="2200" b="1" dirty="0" err="1"/>
              <a:t>thân</a:t>
            </a:r>
            <a:endParaRPr lang="en-US" sz="2200" b="1" dirty="0"/>
          </a:p>
          <a:p>
            <a:pPr>
              <a:spcBef>
                <a:spcPts val="600"/>
              </a:spcBef>
            </a:pPr>
            <a:r>
              <a:rPr lang="en-US" sz="2200" b="1" dirty="0"/>
              <a:t>	</a:t>
            </a:r>
            <a:r>
              <a:rPr lang="en-US" sz="2200" b="1" dirty="0" err="1"/>
              <a:t>Lòng</a:t>
            </a:r>
            <a:r>
              <a:rPr lang="en-US" sz="2200" b="1" dirty="0"/>
              <a:t> </a:t>
            </a:r>
            <a:r>
              <a:rPr lang="en-US" sz="2200" b="1" dirty="0" err="1"/>
              <a:t>tôi</a:t>
            </a:r>
            <a:r>
              <a:rPr lang="en-US" sz="2200" b="1" dirty="0"/>
              <a:t> sung </a:t>
            </a:r>
            <a:r>
              <a:rPr lang="en-US" sz="2200" b="1" dirty="0" err="1"/>
              <a:t>sướng</a:t>
            </a:r>
            <a:r>
              <a:rPr lang="en-US" sz="2200" b="1" dirty="0"/>
              <a:t> </a:t>
            </a:r>
            <a:r>
              <a:rPr lang="en-US" sz="2200" b="1" dirty="0" err="1"/>
              <a:t>muôn</a:t>
            </a:r>
            <a:r>
              <a:rPr lang="en-US" sz="2200" b="1" dirty="0"/>
              <a:t> </a:t>
            </a:r>
            <a:r>
              <a:rPr lang="en-US" sz="2200" b="1" dirty="0" err="1"/>
              <a:t>phần</a:t>
            </a:r>
            <a:r>
              <a:rPr lang="en-US" sz="2200" b="1" dirty="0"/>
              <a:t> </a:t>
            </a:r>
          </a:p>
          <a:p>
            <a:pPr>
              <a:spcBef>
                <a:spcPts val="600"/>
              </a:spcBef>
            </a:pPr>
            <a:r>
              <a:rPr lang="en-US" sz="2200" b="1" dirty="0" err="1"/>
              <a:t>Báo</a:t>
            </a:r>
            <a:r>
              <a:rPr lang="en-US" sz="2200" b="1" dirty="0"/>
              <a:t> </a:t>
            </a:r>
            <a:r>
              <a:rPr lang="en-US" sz="2200" b="1" dirty="0" err="1"/>
              <a:t>cho</a:t>
            </a:r>
            <a:r>
              <a:rPr lang="en-US" sz="2200" b="1" dirty="0"/>
              <a:t> </a:t>
            </a:r>
            <a:r>
              <a:rPr lang="en-US" sz="2200" b="1" dirty="0" err="1"/>
              <a:t>bạn</a:t>
            </a:r>
            <a:r>
              <a:rPr lang="en-US" sz="2200" b="1" dirty="0"/>
              <a:t> </a:t>
            </a:r>
            <a:r>
              <a:rPr lang="en-US" sz="2200" b="1" dirty="0" err="1"/>
              <a:t>hữu</a:t>
            </a:r>
            <a:r>
              <a:rPr lang="en-US" sz="2200" b="1" dirty="0"/>
              <a:t> </a:t>
            </a:r>
            <a:r>
              <a:rPr lang="en-US" sz="2200" b="1" dirty="0" err="1"/>
              <a:t>xa</a:t>
            </a:r>
            <a:r>
              <a:rPr lang="en-US" sz="2200" b="1" dirty="0"/>
              <a:t> </a:t>
            </a:r>
            <a:r>
              <a:rPr lang="en-US" sz="2200" b="1" dirty="0" err="1"/>
              <a:t>gần</a:t>
            </a:r>
            <a:r>
              <a:rPr lang="en-US" sz="2200" b="1" dirty="0"/>
              <a:t> </a:t>
            </a:r>
            <a:r>
              <a:rPr lang="en-US" sz="2200" b="1" dirty="0" err="1"/>
              <a:t>đều</a:t>
            </a:r>
            <a:r>
              <a:rPr lang="en-US" sz="2200" b="1" dirty="0"/>
              <a:t> hay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	Xin </a:t>
            </a:r>
            <a:r>
              <a:rPr lang="en-US" sz="2200" b="1" dirty="0" err="1"/>
              <a:t>đừng</a:t>
            </a:r>
            <a:r>
              <a:rPr lang="en-US" sz="2200" b="1" dirty="0"/>
              <a:t> e </a:t>
            </a:r>
            <a:r>
              <a:rPr lang="en-US" sz="2200" b="1" dirty="0" err="1"/>
              <a:t>ngại</a:t>
            </a:r>
            <a:r>
              <a:rPr lang="en-US" sz="2200" b="1" dirty="0"/>
              <a:t>, </a:t>
            </a:r>
            <a:r>
              <a:rPr lang="en-US" sz="2200" b="1" dirty="0" err="1"/>
              <a:t>xuống</a:t>
            </a:r>
            <a:r>
              <a:rPr lang="en-US" sz="2200" b="1" dirty="0"/>
              <a:t> </a:t>
            </a:r>
            <a:r>
              <a:rPr lang="en-US" sz="2200" b="1" dirty="0" err="1"/>
              <a:t>đây</a:t>
            </a:r>
            <a:r>
              <a:rPr lang="en-US" sz="2200" b="1" dirty="0"/>
              <a:t> </a:t>
            </a:r>
          </a:p>
          <a:p>
            <a:pPr>
              <a:spcBef>
                <a:spcPts val="600"/>
              </a:spcBef>
            </a:pPr>
            <a:r>
              <a:rPr lang="en-US" sz="2200" b="1" dirty="0"/>
              <a:t>Cho </a:t>
            </a:r>
            <a:r>
              <a:rPr lang="en-US" sz="2200" b="1" dirty="0" err="1"/>
              <a:t>tôi</a:t>
            </a:r>
            <a:r>
              <a:rPr lang="en-US" sz="2200" b="1" dirty="0"/>
              <a:t> </a:t>
            </a:r>
            <a:r>
              <a:rPr lang="en-US" sz="2200" b="1" dirty="0" err="1"/>
              <a:t>hôn</a:t>
            </a:r>
            <a:r>
              <a:rPr lang="en-US" sz="2200" b="1" dirty="0"/>
              <a:t> </a:t>
            </a:r>
            <a:r>
              <a:rPr lang="en-US" sz="2200" b="1" dirty="0" err="1"/>
              <a:t>bạn</a:t>
            </a:r>
            <a:r>
              <a:rPr lang="en-US" sz="2200" b="1" dirty="0"/>
              <a:t>, </a:t>
            </a:r>
            <a:r>
              <a:rPr lang="en-US" sz="2200" b="1" dirty="0" err="1"/>
              <a:t>tỏ</a:t>
            </a:r>
            <a:r>
              <a:rPr lang="en-US" sz="2200" b="1" dirty="0"/>
              <a:t> </a:t>
            </a:r>
            <a:r>
              <a:rPr lang="en-US" sz="2200" b="1" dirty="0" err="1"/>
              <a:t>bày</a:t>
            </a:r>
            <a:r>
              <a:rPr lang="en-US" sz="2200" b="1" dirty="0"/>
              <a:t> </a:t>
            </a:r>
            <a:r>
              <a:rPr lang="en-US" sz="2200" b="1" dirty="0" err="1"/>
              <a:t>tình</a:t>
            </a:r>
            <a:r>
              <a:rPr lang="en-US" sz="2200" b="1" dirty="0"/>
              <a:t> </a:t>
            </a:r>
            <a:r>
              <a:rPr lang="en-US" sz="2200" b="1" dirty="0" err="1"/>
              <a:t>thân</a:t>
            </a:r>
            <a:endParaRPr lang="en-US" sz="2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0900C7-B9B3-EFD2-401F-140454C5798A}"/>
              </a:ext>
            </a:extLst>
          </p:cNvPr>
          <p:cNvSpPr txBox="1"/>
          <p:nvPr/>
        </p:nvSpPr>
        <p:spPr>
          <a:xfrm>
            <a:off x="7602835" y="5463597"/>
            <a:ext cx="3352800" cy="707886"/>
          </a:xfrm>
          <a:custGeom>
            <a:avLst/>
            <a:gdLst>
              <a:gd name="connsiteX0" fmla="*/ 0 w 3352800"/>
              <a:gd name="connsiteY0" fmla="*/ 0 h 707886"/>
              <a:gd name="connsiteX1" fmla="*/ 558800 w 3352800"/>
              <a:gd name="connsiteY1" fmla="*/ 0 h 707886"/>
              <a:gd name="connsiteX2" fmla="*/ 1117600 w 3352800"/>
              <a:gd name="connsiteY2" fmla="*/ 0 h 707886"/>
              <a:gd name="connsiteX3" fmla="*/ 1642872 w 3352800"/>
              <a:gd name="connsiteY3" fmla="*/ 0 h 707886"/>
              <a:gd name="connsiteX4" fmla="*/ 2235200 w 3352800"/>
              <a:gd name="connsiteY4" fmla="*/ 0 h 707886"/>
              <a:gd name="connsiteX5" fmla="*/ 2861056 w 3352800"/>
              <a:gd name="connsiteY5" fmla="*/ 0 h 707886"/>
              <a:gd name="connsiteX6" fmla="*/ 3352800 w 3352800"/>
              <a:gd name="connsiteY6" fmla="*/ 0 h 707886"/>
              <a:gd name="connsiteX7" fmla="*/ 3352800 w 3352800"/>
              <a:gd name="connsiteY7" fmla="*/ 353943 h 707886"/>
              <a:gd name="connsiteX8" fmla="*/ 3352800 w 3352800"/>
              <a:gd name="connsiteY8" fmla="*/ 707886 h 707886"/>
              <a:gd name="connsiteX9" fmla="*/ 2827528 w 3352800"/>
              <a:gd name="connsiteY9" fmla="*/ 707886 h 707886"/>
              <a:gd name="connsiteX10" fmla="*/ 2235200 w 3352800"/>
              <a:gd name="connsiteY10" fmla="*/ 707886 h 707886"/>
              <a:gd name="connsiteX11" fmla="*/ 1709928 w 3352800"/>
              <a:gd name="connsiteY11" fmla="*/ 707886 h 707886"/>
              <a:gd name="connsiteX12" fmla="*/ 1184656 w 3352800"/>
              <a:gd name="connsiteY12" fmla="*/ 707886 h 707886"/>
              <a:gd name="connsiteX13" fmla="*/ 558800 w 3352800"/>
              <a:gd name="connsiteY13" fmla="*/ 707886 h 707886"/>
              <a:gd name="connsiteX14" fmla="*/ 0 w 3352800"/>
              <a:gd name="connsiteY14" fmla="*/ 707886 h 707886"/>
              <a:gd name="connsiteX15" fmla="*/ 0 w 3352800"/>
              <a:gd name="connsiteY15" fmla="*/ 375180 h 707886"/>
              <a:gd name="connsiteX16" fmla="*/ 0 w 3352800"/>
              <a:gd name="connsiteY1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0" h="707886" fill="none" extrusionOk="0">
                <a:moveTo>
                  <a:pt x="0" y="0"/>
                </a:moveTo>
                <a:cubicBezTo>
                  <a:pt x="155680" y="-64551"/>
                  <a:pt x="339521" y="9594"/>
                  <a:pt x="558800" y="0"/>
                </a:cubicBezTo>
                <a:cubicBezTo>
                  <a:pt x="778079" y="-9594"/>
                  <a:pt x="896669" y="64731"/>
                  <a:pt x="1117600" y="0"/>
                </a:cubicBezTo>
                <a:cubicBezTo>
                  <a:pt x="1338531" y="-64731"/>
                  <a:pt x="1386215" y="1345"/>
                  <a:pt x="1642872" y="0"/>
                </a:cubicBezTo>
                <a:cubicBezTo>
                  <a:pt x="1899529" y="-1345"/>
                  <a:pt x="2019886" y="48361"/>
                  <a:pt x="2235200" y="0"/>
                </a:cubicBezTo>
                <a:cubicBezTo>
                  <a:pt x="2450514" y="-48361"/>
                  <a:pt x="2605216" y="32666"/>
                  <a:pt x="2861056" y="0"/>
                </a:cubicBezTo>
                <a:cubicBezTo>
                  <a:pt x="3116896" y="-32666"/>
                  <a:pt x="3189372" y="35305"/>
                  <a:pt x="3352800" y="0"/>
                </a:cubicBezTo>
                <a:cubicBezTo>
                  <a:pt x="3394945" y="98262"/>
                  <a:pt x="3315162" y="273177"/>
                  <a:pt x="3352800" y="353943"/>
                </a:cubicBezTo>
                <a:cubicBezTo>
                  <a:pt x="3390438" y="434709"/>
                  <a:pt x="3337224" y="596226"/>
                  <a:pt x="3352800" y="707886"/>
                </a:cubicBezTo>
                <a:cubicBezTo>
                  <a:pt x="3243663" y="719140"/>
                  <a:pt x="2964454" y="691481"/>
                  <a:pt x="2827528" y="707886"/>
                </a:cubicBezTo>
                <a:cubicBezTo>
                  <a:pt x="2690602" y="724291"/>
                  <a:pt x="2376730" y="640455"/>
                  <a:pt x="2235200" y="707886"/>
                </a:cubicBezTo>
                <a:cubicBezTo>
                  <a:pt x="2093670" y="775317"/>
                  <a:pt x="1972186" y="671557"/>
                  <a:pt x="1709928" y="707886"/>
                </a:cubicBezTo>
                <a:cubicBezTo>
                  <a:pt x="1447670" y="744215"/>
                  <a:pt x="1322178" y="692879"/>
                  <a:pt x="1184656" y="707886"/>
                </a:cubicBezTo>
                <a:cubicBezTo>
                  <a:pt x="1047134" y="722893"/>
                  <a:pt x="723569" y="645444"/>
                  <a:pt x="558800" y="707886"/>
                </a:cubicBezTo>
                <a:cubicBezTo>
                  <a:pt x="394031" y="770328"/>
                  <a:pt x="261110" y="690474"/>
                  <a:pt x="0" y="707886"/>
                </a:cubicBezTo>
                <a:cubicBezTo>
                  <a:pt x="-30115" y="639880"/>
                  <a:pt x="30338" y="449837"/>
                  <a:pt x="0" y="375180"/>
                </a:cubicBezTo>
                <a:cubicBezTo>
                  <a:pt x="-30338" y="300523"/>
                  <a:pt x="2362" y="87734"/>
                  <a:pt x="0" y="0"/>
                </a:cubicBezTo>
                <a:close/>
              </a:path>
              <a:path w="3352800" h="707886" stroke="0" extrusionOk="0">
                <a:moveTo>
                  <a:pt x="0" y="0"/>
                </a:moveTo>
                <a:cubicBezTo>
                  <a:pt x="141251" y="-3747"/>
                  <a:pt x="357442" y="2458"/>
                  <a:pt x="558800" y="0"/>
                </a:cubicBezTo>
                <a:cubicBezTo>
                  <a:pt x="760158" y="-2458"/>
                  <a:pt x="934331" y="68769"/>
                  <a:pt x="1151128" y="0"/>
                </a:cubicBezTo>
                <a:cubicBezTo>
                  <a:pt x="1367925" y="-68769"/>
                  <a:pt x="1466325" y="63841"/>
                  <a:pt x="1743456" y="0"/>
                </a:cubicBezTo>
                <a:cubicBezTo>
                  <a:pt x="2020587" y="-63841"/>
                  <a:pt x="2198886" y="45660"/>
                  <a:pt x="2335784" y="0"/>
                </a:cubicBezTo>
                <a:cubicBezTo>
                  <a:pt x="2472682" y="-45660"/>
                  <a:pt x="2607132" y="4013"/>
                  <a:pt x="2794000" y="0"/>
                </a:cubicBezTo>
                <a:cubicBezTo>
                  <a:pt x="2980868" y="-4013"/>
                  <a:pt x="3143298" y="58293"/>
                  <a:pt x="3352800" y="0"/>
                </a:cubicBezTo>
                <a:cubicBezTo>
                  <a:pt x="3381505" y="130056"/>
                  <a:pt x="3334831" y="199008"/>
                  <a:pt x="3352800" y="339785"/>
                </a:cubicBezTo>
                <a:cubicBezTo>
                  <a:pt x="3370769" y="480563"/>
                  <a:pt x="3336505" y="557985"/>
                  <a:pt x="3352800" y="707886"/>
                </a:cubicBezTo>
                <a:cubicBezTo>
                  <a:pt x="3191582" y="780250"/>
                  <a:pt x="2891353" y="678948"/>
                  <a:pt x="2726944" y="707886"/>
                </a:cubicBezTo>
                <a:cubicBezTo>
                  <a:pt x="2562535" y="736824"/>
                  <a:pt x="2303728" y="677417"/>
                  <a:pt x="2134616" y="707886"/>
                </a:cubicBezTo>
                <a:cubicBezTo>
                  <a:pt x="1965504" y="738355"/>
                  <a:pt x="1756845" y="701551"/>
                  <a:pt x="1575816" y="707886"/>
                </a:cubicBezTo>
                <a:cubicBezTo>
                  <a:pt x="1394787" y="714221"/>
                  <a:pt x="1215167" y="650658"/>
                  <a:pt x="1050544" y="707886"/>
                </a:cubicBezTo>
                <a:cubicBezTo>
                  <a:pt x="885921" y="765114"/>
                  <a:pt x="635837" y="651271"/>
                  <a:pt x="525272" y="707886"/>
                </a:cubicBezTo>
                <a:cubicBezTo>
                  <a:pt x="414707" y="764501"/>
                  <a:pt x="166079" y="664026"/>
                  <a:pt x="0" y="707886"/>
                </a:cubicBezTo>
                <a:cubicBezTo>
                  <a:pt x="-10601" y="535047"/>
                  <a:pt x="41067" y="490386"/>
                  <a:pt x="0" y="346864"/>
                </a:cubicBezTo>
                <a:cubicBezTo>
                  <a:pt x="-41067" y="203342"/>
                  <a:pt x="30102" y="91222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29439898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65450"/>
                </a:solidFill>
                <a:cs typeface="Times New Roman" panose="02020603050405020304" pitchFamily="18" charset="0"/>
              </a:rPr>
              <a:t>LA PHÔNG – TEN</a:t>
            </a:r>
          </a:p>
          <a:p>
            <a:pPr algn="ctr"/>
            <a:r>
              <a:rPr lang="en-US" sz="2000" b="1" dirty="0">
                <a:solidFill>
                  <a:srgbClr val="065450"/>
                </a:solidFill>
                <a:cs typeface="Times New Roman" panose="02020603050405020304" pitchFamily="18" charset="0"/>
              </a:rPr>
              <a:t>( </a:t>
            </a:r>
            <a:r>
              <a:rPr lang="en-US" sz="2000" b="1" dirty="0" err="1">
                <a:solidFill>
                  <a:srgbClr val="065450"/>
                </a:solidFill>
                <a:cs typeface="Times New Roman" panose="02020603050405020304" pitchFamily="18" charset="0"/>
              </a:rPr>
              <a:t>Nguyễn</a:t>
            </a:r>
            <a:r>
              <a:rPr lang="en-US" sz="2000" b="1" dirty="0">
                <a:solidFill>
                  <a:srgbClr val="065450"/>
                </a:solidFill>
                <a:cs typeface="Times New Roman" panose="02020603050405020304" pitchFamily="18" charset="0"/>
              </a:rPr>
              <a:t> Minh </a:t>
            </a:r>
            <a:r>
              <a:rPr lang="en-US" sz="2000" b="1" dirty="0" err="1">
                <a:solidFill>
                  <a:srgbClr val="065450"/>
                </a:solidFill>
                <a:cs typeface="Times New Roman" panose="02020603050405020304" pitchFamily="18" charset="0"/>
              </a:rPr>
              <a:t>lược</a:t>
            </a:r>
            <a:r>
              <a:rPr lang="en-US" sz="2000" b="1" dirty="0">
                <a:solidFill>
                  <a:srgbClr val="065450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65450"/>
                </a:solidFill>
                <a:cs typeface="Times New Roman" panose="02020603050405020304" pitchFamily="18" charset="0"/>
              </a:rPr>
              <a:t>dịch</a:t>
            </a:r>
            <a:r>
              <a:rPr lang="en-US" sz="2000" b="1" dirty="0">
                <a:solidFill>
                  <a:srgbClr val="06545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16DC-A176-02B5-6282-865F72B0A6D4}"/>
              </a:ext>
            </a:extLst>
          </p:cNvPr>
          <p:cNvSpPr txBox="1"/>
          <p:nvPr/>
        </p:nvSpPr>
        <p:spPr>
          <a:xfrm>
            <a:off x="3872802" y="435464"/>
            <a:ext cx="5767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Gà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Trống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và</a:t>
            </a:r>
            <a:r>
              <a:rPr lang="en-US" sz="4400" b="1" dirty="0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 </a:t>
            </a:r>
            <a:r>
              <a:rPr lang="en-US" sz="4400" b="1" dirty="0" err="1"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rPr>
              <a:t>Cáo</a:t>
            </a:r>
            <a:endParaRPr lang="en-US" sz="4400" b="1" dirty="0">
              <a:gradFill flip="none" rotWithShape="1">
                <a:gsLst>
                  <a:gs pos="36000">
                    <a:srgbClr val="5A8435"/>
                  </a:gs>
                  <a:gs pos="59000">
                    <a:srgbClr val="BE4626"/>
                  </a:gs>
                </a:gsLst>
                <a:lin ang="13500000" scaled="1"/>
                <a:tileRect/>
              </a:gradFill>
              <a:effectLst>
                <a:glow rad="647700">
                  <a:schemeClr val="bg1">
                    <a:alpha val="40000"/>
                  </a:schemeClr>
                </a:glow>
              </a:effectLst>
              <a:latin typeface="UTM Sharna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87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9469DE5-CBEE-1C60-AF8B-894F803D10A6}"/>
              </a:ext>
            </a:extLst>
          </p:cNvPr>
          <p:cNvGrpSpPr/>
          <p:nvPr/>
        </p:nvGrpSpPr>
        <p:grpSpPr>
          <a:xfrm>
            <a:off x="1681414" y="657145"/>
            <a:ext cx="9062786" cy="4973733"/>
            <a:chOff x="1681414" y="657145"/>
            <a:chExt cx="9062786" cy="4973733"/>
          </a:xfrm>
        </p:grpSpPr>
        <p:pic>
          <p:nvPicPr>
            <p:cNvPr id="4" name="图片 10" descr="图片包含 监控, 灯光, 黑暗, 屏幕&#10;&#10;描述已自动生成">
              <a:extLst>
                <a:ext uri="{FF2B5EF4-FFF2-40B4-BE49-F238E27FC236}">
                  <a16:creationId xmlns:a16="http://schemas.microsoft.com/office/drawing/2014/main" id="{891B451A-74F9-1C3A-846C-1B87CE2F3B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60" b="22560"/>
            <a:stretch/>
          </p:blipFill>
          <p:spPr>
            <a:xfrm>
              <a:off x="1681414" y="657145"/>
              <a:ext cx="9062786" cy="4973733"/>
            </a:xfrm>
            <a:prstGeom prst="rect">
              <a:avLst/>
            </a:prstGeom>
          </p:spPr>
        </p:pic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F9BFE4DD-9591-EFC4-2DFB-9A18149CC184}"/>
                </a:ext>
              </a:extLst>
            </p:cNvPr>
            <p:cNvSpPr txBox="1">
              <a:spLocks/>
            </p:cNvSpPr>
            <p:nvPr/>
          </p:nvSpPr>
          <p:spPr>
            <a:xfrm>
              <a:off x="3024671" y="2223756"/>
              <a:ext cx="6376271" cy="2101767"/>
            </a:xfr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Bài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thơ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được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 chia </a:t>
              </a:r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làm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mấy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 </a:t>
              </a:r>
              <a:r>
                <a:rPr lang="en-US" sz="5400" b="1" dirty="0" err="1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đoạn</a:t>
              </a:r>
              <a:r>
                <a:rPr lang="en-US" sz="5400" b="1" dirty="0">
                  <a:solidFill>
                    <a:srgbClr val="065450"/>
                  </a:solidFill>
                  <a:latin typeface="+mn-lt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1163FD5-5B87-BF08-C81A-86C9CEA06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600" y="3310526"/>
            <a:ext cx="3109399" cy="333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4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>
            <a:extLst>
              <a:ext uri="{FF2B5EF4-FFF2-40B4-BE49-F238E27FC236}">
                <a16:creationId xmlns:a16="http://schemas.microsoft.com/office/drawing/2014/main" id="{B637D12F-702D-E2FA-9066-06F7017B1074}"/>
              </a:ext>
            </a:extLst>
          </p:cNvPr>
          <p:cNvSpPr txBox="1"/>
          <p:nvPr/>
        </p:nvSpPr>
        <p:spPr>
          <a:xfrm>
            <a:off x="1560613" y="1661173"/>
            <a:ext cx="8603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3200" b="1" dirty="0" err="1">
                <a:solidFill>
                  <a:srgbClr val="BE4626"/>
                </a:solidFill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BE4626"/>
                </a:solidFill>
                <a:cs typeface="Times New Roman" pitchFamily="18" charset="0"/>
              </a:rPr>
              <a:t> 1: </a:t>
            </a:r>
            <a:r>
              <a:rPr lang="en-US" altLang="en-US" sz="3200" b="1" dirty="0" err="1">
                <a:solidFill>
                  <a:srgbClr val="000066"/>
                </a:solidFill>
              </a:rPr>
              <a:t>Nhác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trông</a:t>
            </a:r>
            <a:r>
              <a:rPr lang="en-US" altLang="en-US" sz="3200" b="1" dirty="0">
                <a:solidFill>
                  <a:srgbClr val="000066"/>
                </a:solidFill>
              </a:rPr>
              <a:t> … </a:t>
            </a:r>
            <a:r>
              <a:rPr lang="en-US" altLang="en-US" sz="3200" b="1" dirty="0" err="1">
                <a:solidFill>
                  <a:srgbClr val="000066"/>
                </a:solidFill>
              </a:rPr>
              <a:t>đến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tỏ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bày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tình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thân</a:t>
            </a:r>
            <a:r>
              <a:rPr lang="en-US" altLang="en-US" sz="3200" b="1" dirty="0">
                <a:solidFill>
                  <a:srgbClr val="000066"/>
                </a:solidFill>
              </a:rPr>
              <a:t>.</a:t>
            </a:r>
            <a:endParaRPr kumimoji="1" lang="zh-CN" altLang="en-US" sz="3200" b="1" dirty="0">
              <a:solidFill>
                <a:srgbClr val="139F4E"/>
              </a:solidFill>
              <a:ea typeface="小单纯体" panose="02010601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1">
            <a:extLst>
              <a:ext uri="{FF2B5EF4-FFF2-40B4-BE49-F238E27FC236}">
                <a16:creationId xmlns:a16="http://schemas.microsoft.com/office/drawing/2014/main" id="{6C12792B-CB1F-3D9C-5374-74770AE651ED}"/>
              </a:ext>
            </a:extLst>
          </p:cNvPr>
          <p:cNvSpPr txBox="1"/>
          <p:nvPr/>
        </p:nvSpPr>
        <p:spPr>
          <a:xfrm>
            <a:off x="1560613" y="2897690"/>
            <a:ext cx="8183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3200" b="1" dirty="0" err="1">
                <a:solidFill>
                  <a:srgbClr val="BE4626"/>
                </a:solidFill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BE4626"/>
                </a:solidFill>
                <a:cs typeface="Times New Roman" pitchFamily="18" charset="0"/>
              </a:rPr>
              <a:t> 2: </a:t>
            </a:r>
            <a:r>
              <a:rPr lang="en-US" altLang="en-US" sz="3200" b="1" dirty="0">
                <a:solidFill>
                  <a:srgbClr val="000066"/>
                </a:solidFill>
              </a:rPr>
              <a:t>Nghe </a:t>
            </a:r>
            <a:r>
              <a:rPr lang="en-US" altLang="en-US" sz="3200" b="1" dirty="0" err="1">
                <a:solidFill>
                  <a:srgbClr val="000066"/>
                </a:solidFill>
              </a:rPr>
              <a:t>lời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Cáo</a:t>
            </a:r>
            <a:r>
              <a:rPr lang="en-US" altLang="en-US" sz="3200" b="1" dirty="0">
                <a:solidFill>
                  <a:srgbClr val="000066"/>
                </a:solidFill>
              </a:rPr>
              <a:t> … </a:t>
            </a:r>
            <a:r>
              <a:rPr lang="en-US" altLang="en-US" sz="3200" b="1" dirty="0" err="1">
                <a:solidFill>
                  <a:srgbClr val="000066"/>
                </a:solidFill>
              </a:rPr>
              <a:t>đến</a:t>
            </a:r>
            <a:r>
              <a:rPr lang="en-US" altLang="en-US" sz="3200" b="1" dirty="0">
                <a:solidFill>
                  <a:srgbClr val="000066"/>
                </a:solidFill>
              </a:rPr>
              <a:t> loan tin </a:t>
            </a:r>
            <a:r>
              <a:rPr lang="en-US" altLang="en-US" sz="3200" b="1" dirty="0" err="1">
                <a:solidFill>
                  <a:srgbClr val="000066"/>
                </a:solidFill>
              </a:rPr>
              <a:t>này</a:t>
            </a:r>
            <a:r>
              <a:rPr lang="en-US" altLang="en-US" sz="3200" b="1" dirty="0">
                <a:solidFill>
                  <a:srgbClr val="000066"/>
                </a:solidFill>
              </a:rPr>
              <a:t>.</a:t>
            </a:r>
            <a:endParaRPr kumimoji="1" lang="zh-CN" altLang="en-US" sz="3200" b="1" dirty="0">
              <a:solidFill>
                <a:srgbClr val="139F4E"/>
              </a:solidFill>
              <a:ea typeface="小单纯体" panose="02010601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0">
            <a:extLst>
              <a:ext uri="{FF2B5EF4-FFF2-40B4-BE49-F238E27FC236}">
                <a16:creationId xmlns:a16="http://schemas.microsoft.com/office/drawing/2014/main" id="{47788632-80FA-407B-12EB-8C60C81B2B0A}"/>
              </a:ext>
            </a:extLst>
          </p:cNvPr>
          <p:cNvSpPr txBox="1"/>
          <p:nvPr/>
        </p:nvSpPr>
        <p:spPr>
          <a:xfrm>
            <a:off x="1560613" y="4311877"/>
            <a:ext cx="8079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3200" b="1" dirty="0" err="1">
                <a:solidFill>
                  <a:srgbClr val="BE4626"/>
                </a:solidFill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BE4626"/>
                </a:solidFill>
                <a:cs typeface="Times New Roman" pitchFamily="18" charset="0"/>
              </a:rPr>
              <a:t> 3: </a:t>
            </a:r>
            <a:r>
              <a:rPr lang="en-US" altLang="en-US" sz="3200" b="1" dirty="0" err="1">
                <a:solidFill>
                  <a:srgbClr val="000066"/>
                </a:solidFill>
              </a:rPr>
              <a:t>Cáo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nghe</a:t>
            </a:r>
            <a:r>
              <a:rPr lang="en-US" altLang="en-US" sz="3200" b="1" dirty="0">
                <a:solidFill>
                  <a:srgbClr val="000066"/>
                </a:solidFill>
              </a:rPr>
              <a:t> … </a:t>
            </a:r>
            <a:r>
              <a:rPr lang="en-US" altLang="en-US" sz="3200" b="1" dirty="0" err="1">
                <a:solidFill>
                  <a:srgbClr val="000066"/>
                </a:solidFill>
              </a:rPr>
              <a:t>đến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làm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gì</a:t>
            </a:r>
            <a:r>
              <a:rPr lang="en-US" altLang="en-US" sz="3200" b="1" dirty="0">
                <a:solidFill>
                  <a:srgbClr val="000066"/>
                </a:solidFill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</a:rPr>
              <a:t>được</a:t>
            </a:r>
            <a:r>
              <a:rPr lang="en-US" altLang="en-US" sz="3200" b="1" dirty="0">
                <a:solidFill>
                  <a:srgbClr val="000066"/>
                </a:solidFill>
              </a:rPr>
              <a:t> ai.</a:t>
            </a:r>
            <a:endParaRPr kumimoji="1" lang="zh-CN" altLang="en-US" sz="3200" b="1" dirty="0">
              <a:solidFill>
                <a:srgbClr val="139F4E"/>
              </a:solidFill>
              <a:ea typeface="小单纯体" panose="02010601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66808B-2451-C8C1-E46B-E015CD3F6A01}"/>
              </a:ext>
            </a:extLst>
          </p:cNvPr>
          <p:cNvSpPr txBox="1">
            <a:spLocks/>
          </p:cNvSpPr>
          <p:nvPr/>
        </p:nvSpPr>
        <p:spPr>
          <a:xfrm>
            <a:off x="3262043" y="804718"/>
            <a:ext cx="6376271" cy="775761"/>
          </a:xfr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Bài</a:t>
            </a:r>
            <a:r>
              <a:rPr lang="en-US" sz="4800" b="1" dirty="0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thơ</a:t>
            </a:r>
            <a:r>
              <a:rPr lang="en-US" sz="4800" b="1" dirty="0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 chia </a:t>
            </a:r>
            <a:r>
              <a:rPr lang="en-US" sz="4800" b="1" dirty="0" err="1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làm</a:t>
            </a:r>
            <a:r>
              <a:rPr lang="en-US" sz="4800" b="1" dirty="0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 3 </a:t>
            </a:r>
            <a:r>
              <a:rPr lang="en-US" sz="4800" b="1" dirty="0" err="1">
                <a:solidFill>
                  <a:srgbClr val="065450"/>
                </a:solidFill>
                <a:latin typeface="+mn-lt"/>
                <a:cs typeface="Times New Roman" panose="02020603050405020304" pitchFamily="18" charset="0"/>
              </a:rPr>
              <a:t>đoạn</a:t>
            </a:r>
            <a:endParaRPr lang="en-US" sz="4800" b="1" dirty="0">
              <a:solidFill>
                <a:srgbClr val="06545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A90AD-423E-08DB-A143-CC91C7C18D77}"/>
              </a:ext>
            </a:extLst>
          </p:cNvPr>
          <p:cNvSpPr txBox="1"/>
          <p:nvPr/>
        </p:nvSpPr>
        <p:spPr>
          <a:xfrm>
            <a:off x="4411787" y="2237226"/>
            <a:ext cx="2827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2800" b="1" dirty="0">
                <a:solidFill>
                  <a:srgbClr val="00B050"/>
                </a:solidFill>
                <a:cs typeface="Times New Roman" pitchFamily="18" charset="0"/>
              </a:rPr>
              <a:t>(10 </a:t>
            </a:r>
            <a:r>
              <a:rPr lang="en-US" sz="2800" b="1" dirty="0" err="1">
                <a:solidFill>
                  <a:srgbClr val="00B050"/>
                </a:solidFill>
                <a:cs typeface="Times New Roman" pitchFamily="18" charset="0"/>
              </a:rPr>
              <a:t>dòng</a:t>
            </a:r>
            <a:r>
              <a:rPr lang="en-US" sz="28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cs typeface="Times New Roman" pitchFamily="18" charset="0"/>
              </a:rPr>
              <a:t>đầu</a:t>
            </a:r>
            <a:r>
              <a:rPr lang="en-US" sz="2800" b="1" dirty="0">
                <a:solidFill>
                  <a:srgbClr val="00B05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2A8384-1767-94AC-81A6-B8041684C825}"/>
              </a:ext>
            </a:extLst>
          </p:cNvPr>
          <p:cNvSpPr txBox="1"/>
          <p:nvPr/>
        </p:nvSpPr>
        <p:spPr>
          <a:xfrm>
            <a:off x="3950330" y="3450117"/>
            <a:ext cx="34042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sz="2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(6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dòng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theo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D8A238-7490-A8D0-1450-870287EA28EC}"/>
              </a:ext>
            </a:extLst>
          </p:cNvPr>
          <p:cNvSpPr txBox="1"/>
          <p:nvPr/>
        </p:nvSpPr>
        <p:spPr>
          <a:xfrm>
            <a:off x="4411787" y="4879207"/>
            <a:ext cx="24571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 sz="2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(4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dòng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cuối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134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DEE89FE5-8233-E1CE-6FCC-EF121E235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429" y="1298180"/>
            <a:ext cx="5268685" cy="432426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dụ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thiệt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hơn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7535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rằng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 “Xin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được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ghi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trong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lòng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7535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Hòa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bình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chung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7535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còn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có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hơn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7535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Kìa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thấy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cặp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chó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săn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7535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Từ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chạy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chắc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loan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75350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hồn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phách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bay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Quắp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đuôi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co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cẳng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chạy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ngay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tức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thì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EA9116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ta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khoái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chí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cười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phì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Rõ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phường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gian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dối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làm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gì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được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A911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”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96EFB3F1-FB4C-ACA2-1CBE-6C7EF69A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716" y="1326309"/>
            <a:ext cx="5767754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Nhác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trông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vắt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vẻo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trên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cành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chàng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Trống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tinh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nhanh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lõi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kia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đon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đả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ngỏ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Kìa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quý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xin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mời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xuống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đây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4626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Để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nghe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rõ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tin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này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4626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Muôn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loài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mạnh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yếu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từ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rày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kết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thân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4626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Lòng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sung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sướng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muôn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phần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Báo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hữu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gần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đều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	Xin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đừng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ngại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xuống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đây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Cho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tôi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hôn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tỏ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bày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tình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BE4626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rPr>
              <a:t>thân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4626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0900C7-B9B3-EFD2-401F-140454C5798A}"/>
              </a:ext>
            </a:extLst>
          </p:cNvPr>
          <p:cNvSpPr txBox="1"/>
          <p:nvPr/>
        </p:nvSpPr>
        <p:spPr>
          <a:xfrm>
            <a:off x="7602835" y="5463597"/>
            <a:ext cx="3352800" cy="707886"/>
          </a:xfrm>
          <a:custGeom>
            <a:avLst/>
            <a:gdLst>
              <a:gd name="connsiteX0" fmla="*/ 0 w 3352800"/>
              <a:gd name="connsiteY0" fmla="*/ 0 h 707886"/>
              <a:gd name="connsiteX1" fmla="*/ 558800 w 3352800"/>
              <a:gd name="connsiteY1" fmla="*/ 0 h 707886"/>
              <a:gd name="connsiteX2" fmla="*/ 1117600 w 3352800"/>
              <a:gd name="connsiteY2" fmla="*/ 0 h 707886"/>
              <a:gd name="connsiteX3" fmla="*/ 1642872 w 3352800"/>
              <a:gd name="connsiteY3" fmla="*/ 0 h 707886"/>
              <a:gd name="connsiteX4" fmla="*/ 2235200 w 3352800"/>
              <a:gd name="connsiteY4" fmla="*/ 0 h 707886"/>
              <a:gd name="connsiteX5" fmla="*/ 2861056 w 3352800"/>
              <a:gd name="connsiteY5" fmla="*/ 0 h 707886"/>
              <a:gd name="connsiteX6" fmla="*/ 3352800 w 3352800"/>
              <a:gd name="connsiteY6" fmla="*/ 0 h 707886"/>
              <a:gd name="connsiteX7" fmla="*/ 3352800 w 3352800"/>
              <a:gd name="connsiteY7" fmla="*/ 353943 h 707886"/>
              <a:gd name="connsiteX8" fmla="*/ 3352800 w 3352800"/>
              <a:gd name="connsiteY8" fmla="*/ 707886 h 707886"/>
              <a:gd name="connsiteX9" fmla="*/ 2827528 w 3352800"/>
              <a:gd name="connsiteY9" fmla="*/ 707886 h 707886"/>
              <a:gd name="connsiteX10" fmla="*/ 2235200 w 3352800"/>
              <a:gd name="connsiteY10" fmla="*/ 707886 h 707886"/>
              <a:gd name="connsiteX11" fmla="*/ 1709928 w 3352800"/>
              <a:gd name="connsiteY11" fmla="*/ 707886 h 707886"/>
              <a:gd name="connsiteX12" fmla="*/ 1184656 w 3352800"/>
              <a:gd name="connsiteY12" fmla="*/ 707886 h 707886"/>
              <a:gd name="connsiteX13" fmla="*/ 558800 w 3352800"/>
              <a:gd name="connsiteY13" fmla="*/ 707886 h 707886"/>
              <a:gd name="connsiteX14" fmla="*/ 0 w 3352800"/>
              <a:gd name="connsiteY14" fmla="*/ 707886 h 707886"/>
              <a:gd name="connsiteX15" fmla="*/ 0 w 3352800"/>
              <a:gd name="connsiteY15" fmla="*/ 375180 h 707886"/>
              <a:gd name="connsiteX16" fmla="*/ 0 w 3352800"/>
              <a:gd name="connsiteY1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0" h="707886" fill="none" extrusionOk="0">
                <a:moveTo>
                  <a:pt x="0" y="0"/>
                </a:moveTo>
                <a:cubicBezTo>
                  <a:pt x="155680" y="-64551"/>
                  <a:pt x="339521" y="9594"/>
                  <a:pt x="558800" y="0"/>
                </a:cubicBezTo>
                <a:cubicBezTo>
                  <a:pt x="778079" y="-9594"/>
                  <a:pt x="896669" y="64731"/>
                  <a:pt x="1117600" y="0"/>
                </a:cubicBezTo>
                <a:cubicBezTo>
                  <a:pt x="1338531" y="-64731"/>
                  <a:pt x="1386215" y="1345"/>
                  <a:pt x="1642872" y="0"/>
                </a:cubicBezTo>
                <a:cubicBezTo>
                  <a:pt x="1899529" y="-1345"/>
                  <a:pt x="2019886" y="48361"/>
                  <a:pt x="2235200" y="0"/>
                </a:cubicBezTo>
                <a:cubicBezTo>
                  <a:pt x="2450514" y="-48361"/>
                  <a:pt x="2605216" y="32666"/>
                  <a:pt x="2861056" y="0"/>
                </a:cubicBezTo>
                <a:cubicBezTo>
                  <a:pt x="3116896" y="-32666"/>
                  <a:pt x="3189372" y="35305"/>
                  <a:pt x="3352800" y="0"/>
                </a:cubicBezTo>
                <a:cubicBezTo>
                  <a:pt x="3394945" y="98262"/>
                  <a:pt x="3315162" y="273177"/>
                  <a:pt x="3352800" y="353943"/>
                </a:cubicBezTo>
                <a:cubicBezTo>
                  <a:pt x="3390438" y="434709"/>
                  <a:pt x="3337224" y="596226"/>
                  <a:pt x="3352800" y="707886"/>
                </a:cubicBezTo>
                <a:cubicBezTo>
                  <a:pt x="3243663" y="719140"/>
                  <a:pt x="2964454" y="691481"/>
                  <a:pt x="2827528" y="707886"/>
                </a:cubicBezTo>
                <a:cubicBezTo>
                  <a:pt x="2690602" y="724291"/>
                  <a:pt x="2376730" y="640455"/>
                  <a:pt x="2235200" y="707886"/>
                </a:cubicBezTo>
                <a:cubicBezTo>
                  <a:pt x="2093670" y="775317"/>
                  <a:pt x="1972186" y="671557"/>
                  <a:pt x="1709928" y="707886"/>
                </a:cubicBezTo>
                <a:cubicBezTo>
                  <a:pt x="1447670" y="744215"/>
                  <a:pt x="1322178" y="692879"/>
                  <a:pt x="1184656" y="707886"/>
                </a:cubicBezTo>
                <a:cubicBezTo>
                  <a:pt x="1047134" y="722893"/>
                  <a:pt x="723569" y="645444"/>
                  <a:pt x="558800" y="707886"/>
                </a:cubicBezTo>
                <a:cubicBezTo>
                  <a:pt x="394031" y="770328"/>
                  <a:pt x="261110" y="690474"/>
                  <a:pt x="0" y="707886"/>
                </a:cubicBezTo>
                <a:cubicBezTo>
                  <a:pt x="-30115" y="639880"/>
                  <a:pt x="30338" y="449837"/>
                  <a:pt x="0" y="375180"/>
                </a:cubicBezTo>
                <a:cubicBezTo>
                  <a:pt x="-30338" y="300523"/>
                  <a:pt x="2362" y="87734"/>
                  <a:pt x="0" y="0"/>
                </a:cubicBezTo>
                <a:close/>
              </a:path>
              <a:path w="3352800" h="707886" stroke="0" extrusionOk="0">
                <a:moveTo>
                  <a:pt x="0" y="0"/>
                </a:moveTo>
                <a:cubicBezTo>
                  <a:pt x="141251" y="-3747"/>
                  <a:pt x="357442" y="2458"/>
                  <a:pt x="558800" y="0"/>
                </a:cubicBezTo>
                <a:cubicBezTo>
                  <a:pt x="760158" y="-2458"/>
                  <a:pt x="934331" y="68769"/>
                  <a:pt x="1151128" y="0"/>
                </a:cubicBezTo>
                <a:cubicBezTo>
                  <a:pt x="1367925" y="-68769"/>
                  <a:pt x="1466325" y="63841"/>
                  <a:pt x="1743456" y="0"/>
                </a:cubicBezTo>
                <a:cubicBezTo>
                  <a:pt x="2020587" y="-63841"/>
                  <a:pt x="2198886" y="45660"/>
                  <a:pt x="2335784" y="0"/>
                </a:cubicBezTo>
                <a:cubicBezTo>
                  <a:pt x="2472682" y="-45660"/>
                  <a:pt x="2607132" y="4013"/>
                  <a:pt x="2794000" y="0"/>
                </a:cubicBezTo>
                <a:cubicBezTo>
                  <a:pt x="2980868" y="-4013"/>
                  <a:pt x="3143298" y="58293"/>
                  <a:pt x="3352800" y="0"/>
                </a:cubicBezTo>
                <a:cubicBezTo>
                  <a:pt x="3381505" y="130056"/>
                  <a:pt x="3334831" y="199008"/>
                  <a:pt x="3352800" y="339785"/>
                </a:cubicBezTo>
                <a:cubicBezTo>
                  <a:pt x="3370769" y="480563"/>
                  <a:pt x="3336505" y="557985"/>
                  <a:pt x="3352800" y="707886"/>
                </a:cubicBezTo>
                <a:cubicBezTo>
                  <a:pt x="3191582" y="780250"/>
                  <a:pt x="2891353" y="678948"/>
                  <a:pt x="2726944" y="707886"/>
                </a:cubicBezTo>
                <a:cubicBezTo>
                  <a:pt x="2562535" y="736824"/>
                  <a:pt x="2303728" y="677417"/>
                  <a:pt x="2134616" y="707886"/>
                </a:cubicBezTo>
                <a:cubicBezTo>
                  <a:pt x="1965504" y="738355"/>
                  <a:pt x="1756845" y="701551"/>
                  <a:pt x="1575816" y="707886"/>
                </a:cubicBezTo>
                <a:cubicBezTo>
                  <a:pt x="1394787" y="714221"/>
                  <a:pt x="1215167" y="650658"/>
                  <a:pt x="1050544" y="707886"/>
                </a:cubicBezTo>
                <a:cubicBezTo>
                  <a:pt x="885921" y="765114"/>
                  <a:pt x="635837" y="651271"/>
                  <a:pt x="525272" y="707886"/>
                </a:cubicBezTo>
                <a:cubicBezTo>
                  <a:pt x="414707" y="764501"/>
                  <a:pt x="166079" y="664026"/>
                  <a:pt x="0" y="707886"/>
                </a:cubicBezTo>
                <a:cubicBezTo>
                  <a:pt x="-10601" y="535047"/>
                  <a:pt x="41067" y="490386"/>
                  <a:pt x="0" y="346864"/>
                </a:cubicBezTo>
                <a:cubicBezTo>
                  <a:pt x="-41067" y="203342"/>
                  <a:pt x="30102" y="91222"/>
                  <a:pt x="0" y="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29439898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LA PHÔNG – 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(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Nguyễn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 Minh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lược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dịch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思源黑体 CN Medium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16DC-A176-02B5-6282-865F72B0A6D4}"/>
              </a:ext>
            </a:extLst>
          </p:cNvPr>
          <p:cNvSpPr txBox="1"/>
          <p:nvPr/>
        </p:nvSpPr>
        <p:spPr>
          <a:xfrm>
            <a:off x="3872802" y="435464"/>
            <a:ext cx="5767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Gà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Trống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36000">
                      <a:srgbClr val="5A8435"/>
                    </a:gs>
                    <a:gs pos="59000">
                      <a:srgbClr val="BE4626"/>
                    </a:gs>
                  </a:gsLst>
                  <a:lin ang="13500000" scaled="1"/>
                  <a:tileRect/>
                </a:gradFill>
                <a:effectLst>
                  <a:glow rad="647700">
                    <a:prstClr val="white">
                      <a:alpha val="40000"/>
                    </a:prstClr>
                  </a:glow>
                </a:effectLst>
                <a:uLnTx/>
                <a:uFillTx/>
                <a:latin typeface="UTM Sharnay" panose="02040603050506020204" pitchFamily="18" charset="0"/>
                <a:ea typeface="思源黑体 CN Medium"/>
                <a:cs typeface="+mn-cs"/>
              </a:rPr>
              <a:t>Cáo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36000">
                    <a:srgbClr val="5A8435"/>
                  </a:gs>
                  <a:gs pos="59000">
                    <a:srgbClr val="BE4626"/>
                  </a:gs>
                </a:gsLst>
                <a:lin ang="13500000" scaled="1"/>
                <a:tileRect/>
              </a:gradFill>
              <a:effectLst>
                <a:glow rad="647700">
                  <a:prstClr val="white">
                    <a:alpha val="40000"/>
                  </a:prstClr>
                </a:glow>
              </a:effectLst>
              <a:uLnTx/>
              <a:uFillTx/>
              <a:latin typeface="UTM Sharnay" panose="02040603050506020204" pitchFamily="18" charset="0"/>
              <a:ea typeface="思源黑体 CN Medium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00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B6D8EC2-08A4-B716-A1AC-3101097FFF04}"/>
              </a:ext>
            </a:extLst>
          </p:cNvPr>
          <p:cNvGrpSpPr/>
          <p:nvPr/>
        </p:nvGrpSpPr>
        <p:grpSpPr>
          <a:xfrm>
            <a:off x="3755571" y="-1239611"/>
            <a:ext cx="4093029" cy="4093029"/>
            <a:chOff x="3755571" y="-1239611"/>
            <a:chExt cx="4093029" cy="4093029"/>
          </a:xfrm>
        </p:grpSpPr>
        <p:pic>
          <p:nvPicPr>
            <p:cNvPr id="8" name="图片 7" descr="图片包含 室内, 规模, 摇摆, 木&#10;&#10;描述已自动生成">
              <a:extLst>
                <a:ext uri="{FF2B5EF4-FFF2-40B4-BE49-F238E27FC236}">
                  <a16:creationId xmlns:a16="http://schemas.microsoft.com/office/drawing/2014/main" id="{90795CD2-67E5-4C02-B361-DD31929C0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5571" y="-1239611"/>
              <a:ext cx="4093029" cy="409302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03DAB7-01B4-9686-19EA-FD68C927C227}"/>
                </a:ext>
              </a:extLst>
            </p:cNvPr>
            <p:cNvSpPr txBox="1"/>
            <p:nvPr/>
          </p:nvSpPr>
          <p:spPr>
            <a:xfrm>
              <a:off x="3977472" y="563545"/>
              <a:ext cx="38058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Luyện</a:t>
              </a:r>
              <a:r>
                <a:rPr lang="en-US" sz="5400" b="1" dirty="0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 </a:t>
              </a:r>
              <a:r>
                <a:rPr lang="en-US" sz="5400" b="1" dirty="0" err="1">
                  <a:ln w="25400">
                    <a:solidFill>
                      <a:srgbClr val="6D4A35"/>
                    </a:solidFill>
                  </a:ln>
                  <a:solidFill>
                    <a:schemeClr val="bg1"/>
                  </a:solidFill>
                  <a:effectLst>
                    <a:glow rad="647700">
                      <a:schemeClr val="bg1">
                        <a:alpha val="40000"/>
                      </a:schemeClr>
                    </a:glow>
                  </a:effectLst>
                  <a:latin typeface="UTM Sharnay" panose="02040603050506020204" pitchFamily="18" charset="0"/>
                </a:rPr>
                <a:t>đọc</a:t>
              </a:r>
              <a:endParaRPr lang="en-US" sz="5400" b="1" dirty="0">
                <a:ln w="25400">
                  <a:solidFill>
                    <a:srgbClr val="6D4A35"/>
                  </a:solidFill>
                </a:ln>
                <a:solidFill>
                  <a:schemeClr val="bg1"/>
                </a:solidFill>
                <a:effectLst>
                  <a:glow rad="647700">
                    <a:schemeClr val="bg1">
                      <a:alpha val="40000"/>
                    </a:schemeClr>
                  </a:glow>
                </a:effectLst>
                <a:latin typeface="UTM Sharnay" panose="0204060305050602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509EFD2-D79C-5CCC-DCA3-AAF59E366C1E}"/>
              </a:ext>
            </a:extLst>
          </p:cNvPr>
          <p:cNvSpPr txBox="1"/>
          <p:nvPr/>
        </p:nvSpPr>
        <p:spPr>
          <a:xfrm>
            <a:off x="2539178" y="2363609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vắt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vẻo</a:t>
            </a:r>
            <a:endParaRPr lang="en-US" sz="4800" b="1" dirty="0">
              <a:solidFill>
                <a:srgbClr val="269F48"/>
              </a:solidFill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C124C-BDC8-7573-58F6-672EDC6535A1}"/>
              </a:ext>
            </a:extLst>
          </p:cNvPr>
          <p:cNvSpPr txBox="1"/>
          <p:nvPr/>
        </p:nvSpPr>
        <p:spPr>
          <a:xfrm>
            <a:off x="2574471" y="3358929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lõi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đời</a:t>
            </a:r>
            <a:endParaRPr lang="en-US" sz="4800" b="1" dirty="0">
              <a:solidFill>
                <a:srgbClr val="269F48"/>
              </a:solidFill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EB196C-AB28-C584-5E16-FEA32FED1238}"/>
              </a:ext>
            </a:extLst>
          </p:cNvPr>
          <p:cNvSpPr txBox="1"/>
          <p:nvPr/>
        </p:nvSpPr>
        <p:spPr>
          <a:xfrm>
            <a:off x="5802085" y="2390038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đon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đả</a:t>
            </a:r>
            <a:endParaRPr lang="en-US" sz="4800" b="1" dirty="0">
              <a:solidFill>
                <a:srgbClr val="269F48"/>
              </a:solidFill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CF4F59-2CB4-3703-C1A1-010E7365042B}"/>
              </a:ext>
            </a:extLst>
          </p:cNvPr>
          <p:cNvSpPr txBox="1"/>
          <p:nvPr/>
        </p:nvSpPr>
        <p:spPr>
          <a:xfrm>
            <a:off x="5802085" y="3290031"/>
            <a:ext cx="552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hồn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lạc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269F48"/>
                </a:solidFill>
                <a:cs typeface="Times New Roman" pitchFamily="18" charset="0"/>
              </a:rPr>
              <a:t>phách</a:t>
            </a:r>
            <a:r>
              <a:rPr lang="en-US" sz="4800" b="1" dirty="0">
                <a:solidFill>
                  <a:srgbClr val="269F48"/>
                </a:solidFill>
                <a:cs typeface="Times New Roman" pitchFamily="18" charset="0"/>
              </a:rPr>
              <a:t> bay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1A83D2-9014-DFAE-8B68-D22E106BE971}"/>
              </a:ext>
            </a:extLst>
          </p:cNvPr>
          <p:cNvCxnSpPr>
            <a:cxnSpLocks/>
          </p:cNvCxnSpPr>
          <p:nvPr/>
        </p:nvCxnSpPr>
        <p:spPr>
          <a:xfrm>
            <a:off x="2931065" y="3082065"/>
            <a:ext cx="5906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CBD219-65CD-188D-FE86-4B2B12E2EC33}"/>
              </a:ext>
            </a:extLst>
          </p:cNvPr>
          <p:cNvCxnSpPr>
            <a:cxnSpLocks/>
          </p:cNvCxnSpPr>
          <p:nvPr/>
        </p:nvCxnSpPr>
        <p:spPr>
          <a:xfrm>
            <a:off x="7211785" y="4103382"/>
            <a:ext cx="8517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535E10-4E7E-D9B7-134B-0CDE0135719B}"/>
              </a:ext>
            </a:extLst>
          </p:cNvPr>
          <p:cNvCxnSpPr>
            <a:cxnSpLocks/>
          </p:cNvCxnSpPr>
          <p:nvPr/>
        </p:nvCxnSpPr>
        <p:spPr>
          <a:xfrm>
            <a:off x="7244443" y="3128426"/>
            <a:ext cx="6993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1358A9-4278-E0C1-14EA-13C01020FBAC}"/>
              </a:ext>
            </a:extLst>
          </p:cNvPr>
          <p:cNvCxnSpPr>
            <a:cxnSpLocks/>
          </p:cNvCxnSpPr>
          <p:nvPr/>
        </p:nvCxnSpPr>
        <p:spPr>
          <a:xfrm>
            <a:off x="2784107" y="4100834"/>
            <a:ext cx="5851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0A99BE-DCD0-76C0-4BA7-9CBF377C02C0}"/>
              </a:ext>
            </a:extLst>
          </p:cNvPr>
          <p:cNvCxnSpPr>
            <a:cxnSpLocks/>
          </p:cNvCxnSpPr>
          <p:nvPr/>
        </p:nvCxnSpPr>
        <p:spPr>
          <a:xfrm>
            <a:off x="8285346" y="4025400"/>
            <a:ext cx="1781132" cy="131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06B4F5-E8E0-0D42-4B4D-588EA8A4365B}"/>
              </a:ext>
            </a:extLst>
          </p:cNvPr>
          <p:cNvCxnSpPr/>
          <p:nvPr/>
        </p:nvCxnSpPr>
        <p:spPr>
          <a:xfrm>
            <a:off x="3948878" y="3103837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CE3DE57-E3A0-9CDD-2185-534510CC2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953" y="3358929"/>
            <a:ext cx="2544822" cy="313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4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1206</Words>
  <Application>Microsoft Office PowerPoint</Application>
  <PresentationFormat>Widescreen</PresentationFormat>
  <Paragraphs>159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Times New Roman</vt:lpstr>
      <vt:lpstr>SVN-Newton</vt:lpstr>
      <vt:lpstr>Calibri Light</vt:lpstr>
      <vt:lpstr>Arial</vt:lpstr>
      <vt:lpstr>#9Slide07 HoneyCream</vt:lpstr>
      <vt:lpstr>思源黑体</vt:lpstr>
      <vt:lpstr>Calibri</vt:lpstr>
      <vt:lpstr>思源黑体 Medium</vt:lpstr>
      <vt:lpstr>UTM Sharnay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</cp:keywords>
  <cp:lastModifiedBy>Windows User</cp:lastModifiedBy>
  <cp:revision>24</cp:revision>
  <dcterms:created xsi:type="dcterms:W3CDTF">2022-06-01T01:01:43Z</dcterms:created>
  <dcterms:modified xsi:type="dcterms:W3CDTF">2022-06-19T07:30:12Z</dcterms:modified>
</cp:coreProperties>
</file>