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724" r:id="rId4"/>
  </p:sldMasterIdLst>
  <p:notesMasterIdLst>
    <p:notesMasterId r:id="rId31"/>
  </p:notesMasterIdLst>
  <p:sldIdLst>
    <p:sldId id="257" r:id="rId5"/>
    <p:sldId id="258" r:id="rId6"/>
    <p:sldId id="260" r:id="rId7"/>
    <p:sldId id="261" r:id="rId8"/>
    <p:sldId id="262" r:id="rId9"/>
    <p:sldId id="263" r:id="rId10"/>
    <p:sldId id="265" r:id="rId11"/>
    <p:sldId id="298" r:id="rId12"/>
    <p:sldId id="559" r:id="rId13"/>
    <p:sldId id="266" r:id="rId14"/>
    <p:sldId id="267" r:id="rId15"/>
    <p:sldId id="269" r:id="rId16"/>
    <p:sldId id="560" r:id="rId17"/>
    <p:sldId id="270" r:id="rId18"/>
    <p:sldId id="553" r:id="rId19"/>
    <p:sldId id="554" r:id="rId20"/>
    <p:sldId id="555" r:id="rId21"/>
    <p:sldId id="557" r:id="rId22"/>
    <p:sldId id="268" r:id="rId23"/>
    <p:sldId id="292" r:id="rId24"/>
    <p:sldId id="293" r:id="rId25"/>
    <p:sldId id="295" r:id="rId26"/>
    <p:sldId id="558" r:id="rId27"/>
    <p:sldId id="296" r:id="rId28"/>
    <p:sldId id="297" r:id="rId29"/>
    <p:sldId id="26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4" autoAdjust="0"/>
    <p:restoredTop sz="94699"/>
  </p:normalViewPr>
  <p:slideViewPr>
    <p:cSldViewPr snapToGrid="0">
      <p:cViewPr varScale="1">
        <p:scale>
          <a:sx n="90" d="100"/>
          <a:sy n="90" d="100"/>
        </p:scale>
        <p:origin x="208" y="4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958A7-E0F6-4524-B21B-C7C0C5DA782B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44195-EE9F-4C49-B7FE-A5D42C8C9D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219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4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0375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5789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88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874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2459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15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748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0375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0375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748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2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6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640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07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159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343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5559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4211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8815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0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80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5150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584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491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897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592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885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13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560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4652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7297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498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5638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908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722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94326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429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289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520"/>
            </a:lvl1pPr>
            <a:lvl2pPr>
              <a:defRPr sz="216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520"/>
            </a:lvl1pPr>
            <a:lvl2pPr>
              <a:defRPr sz="216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5725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043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7815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6685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376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2970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6594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0240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69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8" cy="63976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160"/>
            </a:lvl1pPr>
            <a:lvl2pPr>
              <a:defRPr sz="1800"/>
            </a:lvl2pPr>
            <a:lvl3pPr>
              <a:defRPr sz="162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160"/>
            </a:lvl1pPr>
            <a:lvl2pPr>
              <a:defRPr sz="1800"/>
            </a:lvl2pPr>
            <a:lvl3pPr>
              <a:defRPr sz="162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2"/>
            <a:ext cx="4011084" cy="11620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26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26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C5C46-425D-4430-A476-AE35FFC526C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C6A5E-20A7-4B6B-8099-2979AA3368A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22960" rtl="0" eaLnBrk="1" latinLnBrk="0" hangingPunct="1"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8610" indent="-30861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669290" indent="-257810" algn="l" defTabSz="822960" rtl="0" eaLnBrk="1" latinLnBrk="0" hangingPunct="1">
        <a:spcBef>
          <a:spcPct val="24000"/>
        </a:spcBef>
        <a:buFont typeface="Arial" panose="020B0604020202020204" pitchFamily="34" charset="0"/>
        <a:buChar char="–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653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36" r:id="rId12"/>
    <p:sldLayoutId id="214748373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72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FD72A-6193-4F21-9903-E6C93A3ACCB5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58C08-FE6F-4F1A-9733-2F1F4253AC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3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7" Type="http://schemas.openxmlformats.org/officeDocument/2006/relationships/image" Target="../media/image3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5.wdp"/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12" Type="http://schemas.openxmlformats.org/officeDocument/2006/relationships/image" Target="../media/image14.png"/><Relationship Id="rId17" Type="http://schemas.openxmlformats.org/officeDocument/2006/relationships/slide" Target="slide6.xml"/><Relationship Id="rId2" Type="http://schemas.openxmlformats.org/officeDocument/2006/relationships/image" Target="../media/image8.png"/><Relationship Id="rId16" Type="http://schemas.openxmlformats.org/officeDocument/2006/relationships/slide" Target="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openxmlformats.org/officeDocument/2006/relationships/slide" Target="slide4.xml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microsoft.com/office/2007/relationships/hdphoto" Target="../media/hdphoto3.wdp"/><Relationship Id="rId1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microsoft.com/office/2007/relationships/hdphoto" Target="../media/hdphoto6.wdp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microsoft.com/office/2007/relationships/hdphoto" Target="../media/hdphoto7.wdp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microsoft.com/office/2007/relationships/hdphoto" Target="../media/hdphoto7.wdp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microsoft.com/office/2007/relationships/hdphoto" Target="../media/hdphoto7.wdp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1560"/>
            <a:ext cx="12191999" cy="5806440"/>
          </a:xfrm>
        </p:spPr>
      </p:pic>
      <p:sp>
        <p:nvSpPr>
          <p:cNvPr id="5" name="Title 1"/>
          <p:cNvSpPr txBox="1"/>
          <p:nvPr/>
        </p:nvSpPr>
        <p:spPr>
          <a:xfrm>
            <a:off x="0" y="-24974"/>
            <a:ext cx="12192000" cy="11658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82296" tIns="41148" rIns="82296" bIns="41148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6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CUỘC THI BƠI LỘI</a:t>
            </a:r>
          </a:p>
        </p:txBody>
      </p:sp>
      <p:pic>
        <p:nvPicPr>
          <p:cNvPr id="6" name="360 Độ Thể Thao - nhacchuong.m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1584960" y="557956"/>
            <a:ext cx="731520" cy="731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9715" y="84408"/>
            <a:ext cx="10586476" cy="1252024"/>
          </a:xfrm>
          <a:prstGeom prst="rect">
            <a:avLst/>
          </a:prstGeom>
        </p:spPr>
      </p:pic>
      <p:pic>
        <p:nvPicPr>
          <p:cNvPr id="1026" name="Picture 2" descr="C:\Users\MeHang123\Desktop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91175" y="1983545"/>
            <a:ext cx="3045731" cy="2926079"/>
          </a:xfrm>
          <a:prstGeom prst="rect">
            <a:avLst/>
          </a:prstGeom>
          <a:noFill/>
        </p:spPr>
      </p:pic>
      <p:pic>
        <p:nvPicPr>
          <p:cNvPr id="1027" name="Picture 3" descr="C:\Users\MeHang123\Desktop\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5345" y="2119093"/>
            <a:ext cx="2292225" cy="2790532"/>
          </a:xfrm>
          <a:prstGeom prst="rect">
            <a:avLst/>
          </a:prstGeom>
          <a:noFill/>
        </p:spPr>
      </p:pic>
      <p:pic>
        <p:nvPicPr>
          <p:cNvPr id="1028" name="Picture 4" descr="C:\Users\MeHang123\Desktop\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35452" y="2125175"/>
            <a:ext cx="2340067" cy="2756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47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050B5-E375-4F50-AF28-1C22FC8A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825" y="85358"/>
            <a:ext cx="109728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4000" dirty="0" err="1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4000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4000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sz="4000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ra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95754" y="1181686"/>
            <a:ext cx="443132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Khi trang sách mở ra</a:t>
            </a:r>
          </a:p>
          <a:p>
            <a:r>
              <a:rPr lang="en-US" sz="3000" dirty="0"/>
              <a:t>Khoảng trời xa xích lại</a:t>
            </a:r>
          </a:p>
          <a:p>
            <a:r>
              <a:rPr lang="en-US" sz="3000" dirty="0"/>
              <a:t>Bắt đầu là cỏ dại</a:t>
            </a:r>
          </a:p>
          <a:p>
            <a:r>
              <a:rPr lang="en-US" sz="3000" dirty="0"/>
              <a:t>Thứ đến là cánh chim</a:t>
            </a:r>
          </a:p>
          <a:p>
            <a:r>
              <a:rPr lang="en-US" sz="3000" dirty="0"/>
              <a:t>Sau nữa là trẻ con</a:t>
            </a:r>
          </a:p>
          <a:p>
            <a:r>
              <a:rPr lang="en-US" sz="3000" dirty="0"/>
              <a:t>Cuối cùng là người lớn.</a:t>
            </a:r>
          </a:p>
          <a:p>
            <a:endParaRPr lang="en-US" sz="2800" dirty="0"/>
          </a:p>
        </p:txBody>
      </p:sp>
      <p:sp>
        <p:nvSpPr>
          <p:cNvPr id="33" name="TextBox 32"/>
          <p:cNvSpPr txBox="1"/>
          <p:nvPr/>
        </p:nvSpPr>
        <p:spPr>
          <a:xfrm>
            <a:off x="1153552" y="4192171"/>
            <a:ext cx="469860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Trong trang sách có biển</a:t>
            </a:r>
          </a:p>
          <a:p>
            <a:r>
              <a:rPr lang="en-US" sz="3000" dirty="0"/>
              <a:t>Em thấy những cánh buồm</a:t>
            </a:r>
          </a:p>
          <a:p>
            <a:r>
              <a:rPr lang="en-US" sz="3000" dirty="0"/>
              <a:t>Trong trang sách có rừng</a:t>
            </a:r>
          </a:p>
          <a:p>
            <a:r>
              <a:rPr lang="en-US" sz="3000" dirty="0"/>
              <a:t>Với bao nhiêu là gió.</a:t>
            </a:r>
          </a:p>
          <a:p>
            <a:endParaRPr lang="en-US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6541477" y="1181680"/>
            <a:ext cx="4754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Trang sách còn có lửa</a:t>
            </a:r>
          </a:p>
          <a:p>
            <a:r>
              <a:rPr lang="en-US" sz="3000" dirty="0"/>
              <a:t>Mà giấy chẳng cháy đâu</a:t>
            </a:r>
          </a:p>
          <a:p>
            <a:r>
              <a:rPr lang="en-US" sz="3000" dirty="0"/>
              <a:t>Trang sách có ao sâu</a:t>
            </a:r>
          </a:p>
          <a:p>
            <a:r>
              <a:rPr lang="en-US" sz="3000" dirty="0"/>
              <a:t>Mà giấy không hề ướt.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99272" y="3348092"/>
            <a:ext cx="481115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Trang sách không nói được</a:t>
            </a:r>
          </a:p>
          <a:p>
            <a:r>
              <a:rPr lang="en-US" sz="3000" dirty="0"/>
              <a:t>Sao em nghe điều gì</a:t>
            </a:r>
          </a:p>
          <a:p>
            <a:r>
              <a:rPr lang="en-US" sz="3000" dirty="0"/>
              <a:t>Dạt dào như sóng vỗ</a:t>
            </a:r>
          </a:p>
          <a:p>
            <a:r>
              <a:rPr lang="en-US" sz="3000" dirty="0"/>
              <a:t>Một chân trời đang đi.</a:t>
            </a:r>
          </a:p>
          <a:p>
            <a:r>
              <a:rPr lang="en-US" sz="2800" dirty="0"/>
              <a:t>                   (Nguyễn Nhật ánh)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28135" y="28136"/>
            <a:ext cx="4000167" cy="60491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2060"/>
                </a:solidFill>
              </a:rPr>
              <a:t>Đọc nối </a:t>
            </a:r>
            <a:r>
              <a:rPr lang="en-US" sz="2600" b="1" dirty="0" err="1">
                <a:solidFill>
                  <a:srgbClr val="002060"/>
                </a:solidFill>
              </a:rPr>
              <a:t>tiếp</a:t>
            </a:r>
            <a:r>
              <a:rPr lang="en-US" sz="2600" b="1" dirty="0">
                <a:solidFill>
                  <a:srgbClr val="002060"/>
                </a:solidFill>
              </a:rPr>
              <a:t> </a:t>
            </a:r>
            <a:r>
              <a:rPr lang="en-US" sz="2600" b="1" dirty="0" err="1">
                <a:solidFill>
                  <a:srgbClr val="002060"/>
                </a:solidFill>
              </a:rPr>
              <a:t>từng</a:t>
            </a:r>
            <a:r>
              <a:rPr lang="en-US" sz="2600" b="1" dirty="0">
                <a:solidFill>
                  <a:srgbClr val="002060"/>
                </a:solidFill>
              </a:rPr>
              <a:t> </a:t>
            </a:r>
            <a:r>
              <a:rPr lang="en-US" sz="2600" b="1" dirty="0" err="1">
                <a:solidFill>
                  <a:srgbClr val="002060"/>
                </a:solidFill>
              </a:rPr>
              <a:t>dòng</a:t>
            </a:r>
            <a:r>
              <a:rPr lang="en-US" sz="2600" b="1" dirty="0">
                <a:solidFill>
                  <a:srgbClr val="002060"/>
                </a:solidFill>
              </a:rPr>
              <a:t> thơ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34C2773-D58E-ED42-9CCE-F89EEB8D5671}"/>
              </a:ext>
            </a:extLst>
          </p:cNvPr>
          <p:cNvCxnSpPr/>
          <p:nvPr/>
        </p:nvCxnSpPr>
        <p:spPr>
          <a:xfrm flipH="1">
            <a:off x="4448993" y="1310194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C4931E8-46A9-874D-BE5E-F6199AE7202F}"/>
              </a:ext>
            </a:extLst>
          </p:cNvPr>
          <p:cNvCxnSpPr/>
          <p:nvPr/>
        </p:nvCxnSpPr>
        <p:spPr>
          <a:xfrm flipH="1">
            <a:off x="5079516" y="5240216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0DAD73F-2958-2B46-8878-549BF02CA12C}"/>
              </a:ext>
            </a:extLst>
          </p:cNvPr>
          <p:cNvCxnSpPr/>
          <p:nvPr/>
        </p:nvCxnSpPr>
        <p:spPr>
          <a:xfrm flipH="1">
            <a:off x="4867634" y="3556770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CC30CA3-E002-8D4D-B718-4C14D9791CE5}"/>
              </a:ext>
            </a:extLst>
          </p:cNvPr>
          <p:cNvCxnSpPr/>
          <p:nvPr/>
        </p:nvCxnSpPr>
        <p:spPr>
          <a:xfrm flipH="1">
            <a:off x="4108191" y="3120672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51F1B20-BDF5-8B44-8C0B-7FFAB46D715B}"/>
              </a:ext>
            </a:extLst>
          </p:cNvPr>
          <p:cNvCxnSpPr/>
          <p:nvPr/>
        </p:nvCxnSpPr>
        <p:spPr>
          <a:xfrm flipH="1">
            <a:off x="4601392" y="2703813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2B6A1A8-25CC-BE4B-8119-BC0C63B757A3}"/>
              </a:ext>
            </a:extLst>
          </p:cNvPr>
          <p:cNvCxnSpPr/>
          <p:nvPr/>
        </p:nvCxnSpPr>
        <p:spPr>
          <a:xfrm flipH="1">
            <a:off x="3831154" y="2174534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E8CD001-2556-8849-A837-6BF4E4FE3406}"/>
              </a:ext>
            </a:extLst>
          </p:cNvPr>
          <p:cNvCxnSpPr/>
          <p:nvPr/>
        </p:nvCxnSpPr>
        <p:spPr>
          <a:xfrm flipH="1">
            <a:off x="9976582" y="1228358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FE9DE09-9AA4-9848-99EB-56075B5C04BA}"/>
              </a:ext>
            </a:extLst>
          </p:cNvPr>
          <p:cNvCxnSpPr/>
          <p:nvPr/>
        </p:nvCxnSpPr>
        <p:spPr>
          <a:xfrm flipH="1">
            <a:off x="4445435" y="5661846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4693C5-5C95-AA49-BA06-9AB2F896D7BD}"/>
              </a:ext>
            </a:extLst>
          </p:cNvPr>
          <p:cNvCxnSpPr/>
          <p:nvPr/>
        </p:nvCxnSpPr>
        <p:spPr>
          <a:xfrm flipH="1">
            <a:off x="5388107" y="4805485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8529242-1C5C-5040-A093-4E3A980EB95F}"/>
              </a:ext>
            </a:extLst>
          </p:cNvPr>
          <p:cNvCxnSpPr/>
          <p:nvPr/>
        </p:nvCxnSpPr>
        <p:spPr>
          <a:xfrm flipH="1">
            <a:off x="4997655" y="4242089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C449135-2B94-AD49-8938-40601EC67ED9}"/>
              </a:ext>
            </a:extLst>
          </p:cNvPr>
          <p:cNvCxnSpPr/>
          <p:nvPr/>
        </p:nvCxnSpPr>
        <p:spPr>
          <a:xfrm flipH="1">
            <a:off x="9696263" y="3873749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31172B4-CFEC-744D-B988-C8908D430123}"/>
              </a:ext>
            </a:extLst>
          </p:cNvPr>
          <p:cNvCxnSpPr/>
          <p:nvPr/>
        </p:nvCxnSpPr>
        <p:spPr>
          <a:xfrm flipH="1">
            <a:off x="10730152" y="3429000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83ABF48-D312-4B46-BFEC-A5CED2FC0C62}"/>
              </a:ext>
            </a:extLst>
          </p:cNvPr>
          <p:cNvCxnSpPr/>
          <p:nvPr/>
        </p:nvCxnSpPr>
        <p:spPr>
          <a:xfrm flipH="1">
            <a:off x="10105272" y="2608334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F614695-95C1-2C43-821A-7977AB275BE6}"/>
              </a:ext>
            </a:extLst>
          </p:cNvPr>
          <p:cNvCxnSpPr/>
          <p:nvPr/>
        </p:nvCxnSpPr>
        <p:spPr>
          <a:xfrm flipH="1">
            <a:off x="9794081" y="2165148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BC27F02-9F3F-DB4B-AF61-786BCF3BE927}"/>
              </a:ext>
            </a:extLst>
          </p:cNvPr>
          <p:cNvCxnSpPr/>
          <p:nvPr/>
        </p:nvCxnSpPr>
        <p:spPr>
          <a:xfrm flipH="1">
            <a:off x="10338349" y="1729050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29CE3C7-83FF-DB45-9197-89B75834DFE7}"/>
              </a:ext>
            </a:extLst>
          </p:cNvPr>
          <p:cNvCxnSpPr/>
          <p:nvPr/>
        </p:nvCxnSpPr>
        <p:spPr>
          <a:xfrm flipH="1">
            <a:off x="10060481" y="4802334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1B5DF4C-624F-C340-AB8F-CBCAD9D29D1F}"/>
              </a:ext>
            </a:extLst>
          </p:cNvPr>
          <p:cNvCxnSpPr/>
          <p:nvPr/>
        </p:nvCxnSpPr>
        <p:spPr>
          <a:xfrm flipH="1">
            <a:off x="9805510" y="4282506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19DBBD4-12E0-2449-8ECC-327B91943D6C}"/>
              </a:ext>
            </a:extLst>
          </p:cNvPr>
          <p:cNvCxnSpPr/>
          <p:nvPr/>
        </p:nvCxnSpPr>
        <p:spPr>
          <a:xfrm flipH="1">
            <a:off x="4673952" y="1724129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51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050B5-E375-4F50-AF28-1C22FC8A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653" y="61859"/>
            <a:ext cx="109728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4000" dirty="0" err="1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4000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4000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sz="4000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ra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95754" y="1181686"/>
            <a:ext cx="443132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Khi trang sách mở ra</a:t>
            </a:r>
          </a:p>
          <a:p>
            <a:r>
              <a:rPr lang="en-US" sz="3000" dirty="0"/>
              <a:t>Khoảng trời xa xích lại</a:t>
            </a:r>
          </a:p>
          <a:p>
            <a:r>
              <a:rPr lang="en-US" sz="3000" dirty="0"/>
              <a:t>Bắt đầu là cỏ dại</a:t>
            </a:r>
          </a:p>
          <a:p>
            <a:r>
              <a:rPr lang="en-US" sz="3000" dirty="0"/>
              <a:t>Thứ đến là cánh chim</a:t>
            </a:r>
          </a:p>
          <a:p>
            <a:r>
              <a:rPr lang="en-US" sz="3000" dirty="0"/>
              <a:t>Sau nữa là trẻ con</a:t>
            </a:r>
          </a:p>
          <a:p>
            <a:r>
              <a:rPr lang="en-US" sz="3000" dirty="0"/>
              <a:t>Cuối cùng là người lớn.</a:t>
            </a:r>
          </a:p>
          <a:p>
            <a:endParaRPr lang="en-US" sz="2800" dirty="0"/>
          </a:p>
        </p:txBody>
      </p:sp>
      <p:sp>
        <p:nvSpPr>
          <p:cNvPr id="33" name="TextBox 32"/>
          <p:cNvSpPr txBox="1"/>
          <p:nvPr/>
        </p:nvSpPr>
        <p:spPr>
          <a:xfrm>
            <a:off x="1153552" y="4192171"/>
            <a:ext cx="469860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Trong trang sách có biển</a:t>
            </a:r>
          </a:p>
          <a:p>
            <a:r>
              <a:rPr lang="en-US" sz="3000" dirty="0"/>
              <a:t>Em thấy những cánh buồm</a:t>
            </a:r>
          </a:p>
          <a:p>
            <a:r>
              <a:rPr lang="en-US" sz="3000" dirty="0"/>
              <a:t>Trong trang sách có rừng</a:t>
            </a:r>
          </a:p>
          <a:p>
            <a:r>
              <a:rPr lang="en-US" sz="3000" dirty="0"/>
              <a:t>Với bao nhiêu là gió.</a:t>
            </a:r>
          </a:p>
          <a:p>
            <a:endParaRPr lang="en-US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6541477" y="1181680"/>
            <a:ext cx="4754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Trang sách còn có lửa</a:t>
            </a:r>
          </a:p>
          <a:p>
            <a:r>
              <a:rPr lang="en-US" sz="3000" dirty="0"/>
              <a:t>Mà giấy chẳng cháy đâu</a:t>
            </a:r>
          </a:p>
          <a:p>
            <a:r>
              <a:rPr lang="en-US" sz="3000" dirty="0"/>
              <a:t>Trang sách có ao sâu</a:t>
            </a:r>
          </a:p>
          <a:p>
            <a:r>
              <a:rPr lang="en-US" sz="3000" dirty="0"/>
              <a:t>Mà giấy không hề ướt.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99272" y="3348092"/>
            <a:ext cx="481115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Trang sách không nói được</a:t>
            </a:r>
          </a:p>
          <a:p>
            <a:r>
              <a:rPr lang="en-US" sz="3000" dirty="0"/>
              <a:t>Sao em nghe điều gì</a:t>
            </a:r>
          </a:p>
          <a:p>
            <a:r>
              <a:rPr lang="en-US" sz="3000" dirty="0"/>
              <a:t>Dạt dào như sóng vỗ</a:t>
            </a:r>
          </a:p>
          <a:p>
            <a:r>
              <a:rPr lang="en-US" sz="3000" dirty="0"/>
              <a:t>Một chân trời đang đi.</a:t>
            </a:r>
          </a:p>
          <a:p>
            <a:r>
              <a:rPr lang="en-US" sz="2800" dirty="0"/>
              <a:t>                   (Nguyễn Nhật ánh)</a:t>
            </a:r>
          </a:p>
        </p:txBody>
      </p:sp>
      <p:sp>
        <p:nvSpPr>
          <p:cNvPr id="36" name="Oval 35"/>
          <p:cNvSpPr/>
          <p:nvPr/>
        </p:nvSpPr>
        <p:spPr>
          <a:xfrm>
            <a:off x="689317" y="1195754"/>
            <a:ext cx="520504" cy="450166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72904" y="4203897"/>
            <a:ext cx="520504" cy="450166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5945945" y="1219200"/>
            <a:ext cx="520504" cy="450166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957668" y="3425484"/>
            <a:ext cx="520504" cy="450166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745589" y="1153551"/>
            <a:ext cx="450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43246" y="4161692"/>
            <a:ext cx="450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016285" y="1162928"/>
            <a:ext cx="450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999872" y="3383280"/>
            <a:ext cx="450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28136" y="28136"/>
            <a:ext cx="3123028" cy="60491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2060"/>
                </a:solidFill>
              </a:rPr>
              <a:t>Đọc nối tiếp khổ thơ</a:t>
            </a:r>
          </a:p>
        </p:txBody>
      </p:sp>
    </p:spTree>
    <p:extLst>
      <p:ext uri="{BB962C8B-B14F-4D97-AF65-F5344CB8AC3E}">
        <p14:creationId xmlns:p14="http://schemas.microsoft.com/office/powerpoint/2010/main" val="285803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4">
            <a:extLst>
              <a:ext uri="{FF2B5EF4-FFF2-40B4-BE49-F238E27FC236}">
                <a16:creationId xmlns:a16="http://schemas.microsoft.com/office/drawing/2014/main" id="{1E4B093C-B5E7-4130-952D-530192579B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" b="1619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5D9050B5-E375-4F50-AF28-1C22FC8A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653" y="399483"/>
            <a:ext cx="109728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4000" dirty="0" err="1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4000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4000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sz="4000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ra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13871" y="1645919"/>
            <a:ext cx="599283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Khi trang sách mở ra</a:t>
            </a:r>
          </a:p>
          <a:p>
            <a:r>
              <a:rPr lang="en-US" sz="3600" dirty="0"/>
              <a:t>Khoảng trời xa xích lại</a:t>
            </a:r>
          </a:p>
          <a:p>
            <a:r>
              <a:rPr lang="en-US" sz="3600" dirty="0"/>
              <a:t>Bắt đầu là cỏ dại</a:t>
            </a:r>
          </a:p>
          <a:p>
            <a:r>
              <a:rPr lang="en-US" sz="3600" dirty="0"/>
              <a:t>Thứ đến là cánh chim</a:t>
            </a:r>
          </a:p>
          <a:p>
            <a:r>
              <a:rPr lang="en-US" sz="3600" dirty="0"/>
              <a:t>Sau nữa là trẻ con</a:t>
            </a:r>
          </a:p>
          <a:p>
            <a:r>
              <a:rPr lang="en-US" sz="3600" dirty="0"/>
              <a:t>Cuối cùng là người lớn.</a:t>
            </a:r>
          </a:p>
          <a:p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8904849" y="2658794"/>
            <a:ext cx="1561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6484924" y="2189255"/>
            <a:ext cx="1465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xích lại</a:t>
            </a:r>
          </a:p>
        </p:txBody>
      </p:sp>
      <p:sp>
        <p:nvSpPr>
          <p:cNvPr id="32" name="Oval 31"/>
          <p:cNvSpPr/>
          <p:nvPr/>
        </p:nvSpPr>
        <p:spPr>
          <a:xfrm>
            <a:off x="3179298" y="1688124"/>
            <a:ext cx="520504" cy="450166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258227" y="1626548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7992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38FEE7A9-35B5-44EC-A651-33F1C6A2E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q</a:t>
            </a:r>
            <a:endParaRPr lang="en-AU" altLang="en-US"/>
          </a:p>
        </p:txBody>
      </p:sp>
      <p:pic>
        <p:nvPicPr>
          <p:cNvPr id="4099" name="Content Placeholder 4">
            <a:extLst>
              <a:ext uri="{FF2B5EF4-FFF2-40B4-BE49-F238E27FC236}">
                <a16:creationId xmlns:a16="http://schemas.microsoft.com/office/drawing/2014/main" id="{1E4B093C-B5E7-4130-952D-530192579B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" b="16194"/>
          <a:stretch>
            <a:fillRect/>
          </a:stretch>
        </p:blipFill>
        <p:spPr>
          <a:xfrm>
            <a:off x="9773" y="-152400"/>
            <a:ext cx="12182230" cy="7315200"/>
          </a:xfrm>
        </p:spPr>
      </p:pic>
      <p:sp>
        <p:nvSpPr>
          <p:cNvPr id="4101" name="TextBox 7">
            <a:extLst>
              <a:ext uri="{FF2B5EF4-FFF2-40B4-BE49-F238E27FC236}">
                <a16:creationId xmlns:a16="http://schemas.microsoft.com/office/drawing/2014/main" id="{54EA61B4-4304-47D8-AD43-5256FCFC3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9543" y="2705109"/>
            <a:ext cx="184731" cy="348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844083"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altLang="en-US" sz="1662">
              <a:solidFill>
                <a:prstClr val="black"/>
              </a:solidFill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5D9050B5-E375-4F50-AF28-1C22FC8AB8AF}"/>
              </a:ext>
            </a:extLst>
          </p:cNvPr>
          <p:cNvSpPr txBox="1">
            <a:spLocks/>
          </p:cNvSpPr>
          <p:nvPr/>
        </p:nvSpPr>
        <p:spPr>
          <a:xfrm>
            <a:off x="557796" y="323116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8229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Khi trang sách mở ra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58349" y="1550567"/>
            <a:ext cx="601650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Trong trang sách có biển</a:t>
            </a:r>
          </a:p>
          <a:p>
            <a:r>
              <a:rPr lang="en-US" sz="3600" dirty="0"/>
              <a:t>Em thấy những cánh buồm</a:t>
            </a:r>
          </a:p>
          <a:p>
            <a:r>
              <a:rPr lang="en-US" sz="3600" dirty="0"/>
              <a:t>Trong trang sách có rừng</a:t>
            </a:r>
          </a:p>
          <a:p>
            <a:r>
              <a:rPr lang="en-US" sz="3600" dirty="0"/>
              <a:t>Với bao nhiêu là gió.</a:t>
            </a:r>
          </a:p>
          <a:p>
            <a:endParaRPr lang="en-US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6526957" y="3286251"/>
            <a:ext cx="4754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Trang sách còn có lửa</a:t>
            </a:r>
          </a:p>
          <a:p>
            <a:r>
              <a:rPr lang="en-US" sz="3600" dirty="0"/>
              <a:t>Mà giấy chẳng cháy đâu</a:t>
            </a:r>
          </a:p>
          <a:p>
            <a:r>
              <a:rPr lang="en-US" sz="3600" dirty="0"/>
              <a:t>Trang sách có ao sâu</a:t>
            </a:r>
          </a:p>
          <a:p>
            <a:r>
              <a:rPr lang="en-US" sz="3600" dirty="0"/>
              <a:t>Mà giấy không hề ướt.</a:t>
            </a:r>
          </a:p>
        </p:txBody>
      </p:sp>
      <p:sp>
        <p:nvSpPr>
          <p:cNvPr id="22" name="Oval 21"/>
          <p:cNvSpPr/>
          <p:nvPr/>
        </p:nvSpPr>
        <p:spPr>
          <a:xfrm>
            <a:off x="992219" y="1446183"/>
            <a:ext cx="520504" cy="450166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028674" y="3362068"/>
            <a:ext cx="520504" cy="450166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068358" y="1401020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090300" y="3316907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359641" y="2097705"/>
            <a:ext cx="22823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cánh buồm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2670629" y="2090056"/>
            <a:ext cx="1901371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721429" y="3200398"/>
            <a:ext cx="1901371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669315" y="3868056"/>
            <a:ext cx="1901371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6683829" y="4956628"/>
            <a:ext cx="1901371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731657" y="2090057"/>
            <a:ext cx="39188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724400" y="3200400"/>
            <a:ext cx="39188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9441543" y="3839028"/>
            <a:ext cx="39188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8701314" y="4942114"/>
            <a:ext cx="39188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617453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4">
            <a:extLst>
              <a:ext uri="{FF2B5EF4-FFF2-40B4-BE49-F238E27FC236}">
                <a16:creationId xmlns:a16="http://schemas.microsoft.com/office/drawing/2014/main" id="{1E4B093C-B5E7-4130-952D-530192579B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" b="1619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5D9050B5-E375-4F50-AF28-1C22FC8A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653" y="399483"/>
            <a:ext cx="109728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4000" dirty="0" err="1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4000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4000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sz="4000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ra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04849" y="2658794"/>
            <a:ext cx="1561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 flipH="1">
            <a:off x="4698610" y="3657599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6468794" y="3669323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8119403" y="3659945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8049065" y="3659945"/>
            <a:ext cx="126609" cy="436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3179298" y="1969484"/>
            <a:ext cx="520504" cy="450166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255846" y="1941966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98275" y="1955390"/>
            <a:ext cx="53175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Trang sách không nói được</a:t>
            </a:r>
          </a:p>
          <a:p>
            <a:r>
              <a:rPr lang="en-US" sz="3600" dirty="0"/>
              <a:t>Sao em nghe điều gì</a:t>
            </a:r>
          </a:p>
          <a:p>
            <a:r>
              <a:rPr lang="en-US" sz="3600" dirty="0"/>
              <a:t>Dạt dào như sóng vỗ</a:t>
            </a:r>
          </a:p>
          <a:p>
            <a:r>
              <a:rPr lang="en-US" sz="3600" dirty="0"/>
              <a:t>Một chân trời đang đi.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92687" y="3047385"/>
            <a:ext cx="1621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sóng vỗ</a:t>
            </a:r>
          </a:p>
        </p:txBody>
      </p:sp>
    </p:spTree>
    <p:extLst>
      <p:ext uri="{BB962C8B-B14F-4D97-AF65-F5344CB8AC3E}">
        <p14:creationId xmlns:p14="http://schemas.microsoft.com/office/powerpoint/2010/main" val="387992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1030"/>
            <a:ext cx="12192000" cy="681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47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2883526" y="2659332"/>
            <a:ext cx="629705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Trả lời câu hỏi</a:t>
            </a:r>
          </a:p>
        </p:txBody>
      </p:sp>
    </p:spTree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A0BDD7-A036-4249-A74F-A87A85BF9D3C}"/>
              </a:ext>
            </a:extLst>
          </p:cNvPr>
          <p:cNvSpPr txBox="1"/>
          <p:nvPr/>
        </p:nvSpPr>
        <p:spPr>
          <a:xfrm>
            <a:off x="612089" y="4021245"/>
            <a:ext cx="111871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1. Sắp xếp các sự vật sau theo thứ tự được nhắc đến trong khổ thơ đầu.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0B1F2F-4370-5D46-80CB-4B90FFFC9D45}"/>
              </a:ext>
            </a:extLst>
          </p:cNvPr>
          <p:cNvSpPr txBox="1"/>
          <p:nvPr/>
        </p:nvSpPr>
        <p:spPr>
          <a:xfrm>
            <a:off x="371475" y="5532153"/>
            <a:ext cx="2731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a. </a:t>
            </a:r>
            <a:r>
              <a:rPr lang="en-US" sz="3600" dirty="0"/>
              <a:t>c</a:t>
            </a:r>
            <a:r>
              <a:rPr lang="en-VN" sz="3600" dirty="0"/>
              <a:t>ánh chim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D3ED0B-33D7-4F4D-B92A-405DEF16E49B}"/>
              </a:ext>
            </a:extLst>
          </p:cNvPr>
          <p:cNvSpPr txBox="1"/>
          <p:nvPr/>
        </p:nvSpPr>
        <p:spPr>
          <a:xfrm>
            <a:off x="3514724" y="5514507"/>
            <a:ext cx="1852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b. </a:t>
            </a:r>
            <a:r>
              <a:rPr lang="en-US" sz="3600" dirty="0"/>
              <a:t>c</a:t>
            </a:r>
            <a:r>
              <a:rPr lang="en-VN" sz="3600" dirty="0"/>
              <a:t>ỏ dại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C580A3-30C5-8F4C-975D-6BB5C36F3FCD}"/>
              </a:ext>
            </a:extLst>
          </p:cNvPr>
          <p:cNvSpPr txBox="1"/>
          <p:nvPr/>
        </p:nvSpPr>
        <p:spPr>
          <a:xfrm>
            <a:off x="5800725" y="5514038"/>
            <a:ext cx="2471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c. </a:t>
            </a:r>
            <a:r>
              <a:rPr lang="en-US" sz="3600" dirty="0" err="1"/>
              <a:t>người</a:t>
            </a:r>
            <a:r>
              <a:rPr lang="en-US" sz="3600" dirty="0"/>
              <a:t> </a:t>
            </a:r>
            <a:r>
              <a:rPr lang="en-US" sz="3600" dirty="0" err="1"/>
              <a:t>lớn</a:t>
            </a:r>
            <a:endParaRPr lang="en-VN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B5939F-2AA6-2D49-95A7-759C52EB9B0B}"/>
              </a:ext>
            </a:extLst>
          </p:cNvPr>
          <p:cNvSpPr txBox="1"/>
          <p:nvPr/>
        </p:nvSpPr>
        <p:spPr>
          <a:xfrm>
            <a:off x="8682035" y="5528795"/>
            <a:ext cx="2159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d. </a:t>
            </a:r>
            <a:r>
              <a:rPr lang="en-US" sz="3600" dirty="0" err="1"/>
              <a:t>trẻ</a:t>
            </a:r>
            <a:r>
              <a:rPr lang="en-US" sz="3600" dirty="0"/>
              <a:t> con</a:t>
            </a:r>
            <a:endParaRPr lang="en-VN" sz="3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296A39-61A3-5D46-B7AE-596D69C33354}"/>
              </a:ext>
            </a:extLst>
          </p:cNvPr>
          <p:cNvSpPr txBox="1"/>
          <p:nvPr/>
        </p:nvSpPr>
        <p:spPr>
          <a:xfrm>
            <a:off x="3326807" y="370081"/>
            <a:ext cx="59928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Khi trang sách mở ra</a:t>
            </a:r>
          </a:p>
          <a:p>
            <a:r>
              <a:rPr lang="en-US" sz="3600" dirty="0"/>
              <a:t>Khoảng trời xa xích lại</a:t>
            </a:r>
          </a:p>
          <a:p>
            <a:r>
              <a:rPr lang="en-US" sz="3600" dirty="0"/>
              <a:t>Bắt đầu là cỏ dại</a:t>
            </a:r>
          </a:p>
          <a:p>
            <a:r>
              <a:rPr lang="en-US" sz="3600" dirty="0"/>
              <a:t>Thứ đến là cánh chim</a:t>
            </a:r>
          </a:p>
          <a:p>
            <a:r>
              <a:rPr lang="en-US" sz="3600" dirty="0"/>
              <a:t>Sau nữa là trẻ con</a:t>
            </a:r>
          </a:p>
          <a:p>
            <a:r>
              <a:rPr lang="en-US" sz="3600" dirty="0"/>
              <a:t>Cuối cùng là người </a:t>
            </a:r>
            <a:r>
              <a:rPr lang="en-US" sz="3600" dirty="0" err="1"/>
              <a:t>lớn</a:t>
            </a:r>
            <a:r>
              <a:rPr lang="en-US" sz="3600" dirty="0"/>
              <a:t>.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2A8310E-619A-B741-BE70-A8C19F33C1C2}"/>
              </a:ext>
            </a:extLst>
          </p:cNvPr>
          <p:cNvSpPr/>
          <p:nvPr/>
        </p:nvSpPr>
        <p:spPr>
          <a:xfrm>
            <a:off x="4239722" y="6124258"/>
            <a:ext cx="520504" cy="450166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958341-11D6-474E-9E97-81F3AC691433}"/>
              </a:ext>
            </a:extLst>
          </p:cNvPr>
          <p:cNvSpPr/>
          <p:nvPr/>
        </p:nvSpPr>
        <p:spPr>
          <a:xfrm>
            <a:off x="2882727" y="6178484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B8EA081-6A79-D14D-A3F3-C64E1F23B5AF}"/>
              </a:ext>
            </a:extLst>
          </p:cNvPr>
          <p:cNvSpPr/>
          <p:nvPr/>
        </p:nvSpPr>
        <p:spPr>
          <a:xfrm>
            <a:off x="4311384" y="6131593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4A8B1C6-FBC8-D447-9698-962677862802}"/>
              </a:ext>
            </a:extLst>
          </p:cNvPr>
          <p:cNvSpPr/>
          <p:nvPr/>
        </p:nvSpPr>
        <p:spPr>
          <a:xfrm>
            <a:off x="9627395" y="6124258"/>
            <a:ext cx="520504" cy="450166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B05F8FA-6BE9-5544-9A36-2864292C3175}"/>
              </a:ext>
            </a:extLst>
          </p:cNvPr>
          <p:cNvSpPr/>
          <p:nvPr/>
        </p:nvSpPr>
        <p:spPr>
          <a:xfrm>
            <a:off x="6895284" y="6131593"/>
            <a:ext cx="520504" cy="450166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9E53457-2F0A-2346-81D1-8668391D2E65}"/>
              </a:ext>
            </a:extLst>
          </p:cNvPr>
          <p:cNvSpPr/>
          <p:nvPr/>
        </p:nvSpPr>
        <p:spPr>
          <a:xfrm>
            <a:off x="1423445" y="6130595"/>
            <a:ext cx="520504" cy="450166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9BB922-1E8D-3149-85D4-3A6860AED422}"/>
              </a:ext>
            </a:extLst>
          </p:cNvPr>
          <p:cNvCxnSpPr>
            <a:cxnSpLocks/>
          </p:cNvCxnSpPr>
          <p:nvPr/>
        </p:nvCxnSpPr>
        <p:spPr>
          <a:xfrm>
            <a:off x="3465964" y="2031674"/>
            <a:ext cx="29999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703BE1C-0E70-E344-A2C8-8BBC114A8B23}"/>
              </a:ext>
            </a:extLst>
          </p:cNvPr>
          <p:cNvCxnSpPr>
            <a:cxnSpLocks/>
          </p:cNvCxnSpPr>
          <p:nvPr/>
        </p:nvCxnSpPr>
        <p:spPr>
          <a:xfrm>
            <a:off x="3465964" y="2541262"/>
            <a:ext cx="396990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97B5795-2943-EB45-9FE8-9B6F8907603F}"/>
              </a:ext>
            </a:extLst>
          </p:cNvPr>
          <p:cNvCxnSpPr>
            <a:cxnSpLocks/>
          </p:cNvCxnSpPr>
          <p:nvPr/>
        </p:nvCxnSpPr>
        <p:spPr>
          <a:xfrm>
            <a:off x="3465964" y="3112761"/>
            <a:ext cx="326018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612B14E-447B-0D4E-8D96-94C5ABB93A19}"/>
              </a:ext>
            </a:extLst>
          </p:cNvPr>
          <p:cNvCxnSpPr>
            <a:cxnSpLocks/>
          </p:cNvCxnSpPr>
          <p:nvPr/>
        </p:nvCxnSpPr>
        <p:spPr>
          <a:xfrm>
            <a:off x="3465963" y="3641399"/>
            <a:ext cx="42301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8E9B3C28-95B4-1D47-8DE8-F15A1230CFC9}"/>
              </a:ext>
            </a:extLst>
          </p:cNvPr>
          <p:cNvSpPr/>
          <p:nvPr/>
        </p:nvSpPr>
        <p:spPr>
          <a:xfrm>
            <a:off x="1518878" y="6103725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8CABCC-E211-0F42-8292-851C9459871A}"/>
              </a:ext>
            </a:extLst>
          </p:cNvPr>
          <p:cNvSpPr/>
          <p:nvPr/>
        </p:nvSpPr>
        <p:spPr>
          <a:xfrm>
            <a:off x="9708828" y="6103725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142F3B9-1F31-A046-91F7-F6B46D68AE68}"/>
              </a:ext>
            </a:extLst>
          </p:cNvPr>
          <p:cNvSpPr/>
          <p:nvPr/>
        </p:nvSpPr>
        <p:spPr>
          <a:xfrm>
            <a:off x="6971832" y="6087731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D6236C8-B02E-6E45-AD84-FB463303A036}"/>
              </a:ext>
            </a:extLst>
          </p:cNvPr>
          <p:cNvSpPr/>
          <p:nvPr/>
        </p:nvSpPr>
        <p:spPr>
          <a:xfrm>
            <a:off x="5422249" y="2013310"/>
            <a:ext cx="20980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cánh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chim</a:t>
            </a:r>
            <a:endParaRPr lang="en-VN" sz="3600" dirty="0">
              <a:solidFill>
                <a:srgbClr val="FF0000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AD1509-85A6-944F-A282-44231F2CEC66}"/>
              </a:ext>
            </a:extLst>
          </p:cNvPr>
          <p:cNvSpPr/>
          <p:nvPr/>
        </p:nvSpPr>
        <p:spPr>
          <a:xfrm>
            <a:off x="5356127" y="2561047"/>
            <a:ext cx="15036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trẻ</a:t>
            </a:r>
            <a:r>
              <a:rPr lang="en-US" sz="3600" dirty="0">
                <a:solidFill>
                  <a:srgbClr val="FF0000"/>
                </a:solidFill>
              </a:rPr>
              <a:t> con</a:t>
            </a:r>
            <a:endParaRPr lang="en-VN" sz="3600" dirty="0">
              <a:solidFill>
                <a:srgbClr val="FF0000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C5E00EF-7872-A249-A92D-9E804BAF7CB0}"/>
              </a:ext>
            </a:extLst>
          </p:cNvPr>
          <p:cNvSpPr/>
          <p:nvPr/>
        </p:nvSpPr>
        <p:spPr>
          <a:xfrm>
            <a:off x="5291992" y="1468632"/>
            <a:ext cx="12933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cỏ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dại</a:t>
            </a:r>
            <a:endParaRPr lang="en-VN" sz="3600" dirty="0">
              <a:solidFill>
                <a:srgbClr val="FF0000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CDEC4BC-ACD1-A245-8D90-65E156FCF8F1}"/>
              </a:ext>
            </a:extLst>
          </p:cNvPr>
          <p:cNvSpPr/>
          <p:nvPr/>
        </p:nvSpPr>
        <p:spPr>
          <a:xfrm>
            <a:off x="5683181" y="3115937"/>
            <a:ext cx="20168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người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lớn</a:t>
            </a:r>
            <a:endParaRPr lang="en-VN" sz="3600" dirty="0">
              <a:solidFill>
                <a:srgbClr val="FF0000"/>
              </a:solidFill>
            </a:endParaRPr>
          </a:p>
        </p:txBody>
      </p:sp>
      <p:sp>
        <p:nvSpPr>
          <p:cNvPr id="38" name="Pentagon 37">
            <a:extLst>
              <a:ext uri="{FF2B5EF4-FFF2-40B4-BE49-F238E27FC236}">
                <a16:creationId xmlns:a16="http://schemas.microsoft.com/office/drawing/2014/main" id="{F1AB4B77-D6E0-FF43-81AE-8D53A0A8ABF7}"/>
              </a:ext>
            </a:extLst>
          </p:cNvPr>
          <p:cNvSpPr/>
          <p:nvPr/>
        </p:nvSpPr>
        <p:spPr>
          <a:xfrm rot="10800000">
            <a:off x="7446912" y="1456672"/>
            <a:ext cx="3968172" cy="854401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 dirty="0">
              <a:solidFill>
                <a:srgbClr val="231F20"/>
              </a:solidFill>
              <a:ea typeface="Arial-Rounded" panose="020B0500000000000000" charset="0"/>
              <a:cs typeface="Arial-Rounded" panose="020B0500000000000000" charset="0"/>
              <a:sym typeface="+mn-lt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870589A-18A6-444E-BF6A-95779DD15A7E}"/>
              </a:ext>
            </a:extLst>
          </p:cNvPr>
          <p:cNvSpPr/>
          <p:nvPr/>
        </p:nvSpPr>
        <p:spPr>
          <a:xfrm>
            <a:off x="7610496" y="1541227"/>
            <a:ext cx="32896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err="1"/>
              <a:t>Cỏ</a:t>
            </a:r>
            <a:r>
              <a:rPr lang="en-US" sz="3600" i="1" dirty="0"/>
              <a:t> </a:t>
            </a:r>
            <a:r>
              <a:rPr lang="en-US" sz="3600" i="1" dirty="0" err="1"/>
              <a:t>mọc</a:t>
            </a:r>
            <a:r>
              <a:rPr lang="en-US" sz="3600" i="1" dirty="0"/>
              <a:t> </a:t>
            </a:r>
            <a:r>
              <a:rPr lang="en-US" sz="3600" i="1" dirty="0" err="1"/>
              <a:t>tự</a:t>
            </a:r>
            <a:r>
              <a:rPr lang="en-US" sz="3600" i="1" dirty="0"/>
              <a:t> </a:t>
            </a:r>
            <a:r>
              <a:rPr lang="en-US" sz="3600" i="1" dirty="0" err="1"/>
              <a:t>nhiên</a:t>
            </a:r>
            <a:endParaRPr lang="en-VN" sz="3600" i="1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B4BCBBB-4677-6F4F-870E-904D3AA012EC}"/>
              </a:ext>
            </a:extLst>
          </p:cNvPr>
          <p:cNvSpPr/>
          <p:nvPr/>
        </p:nvSpPr>
        <p:spPr>
          <a:xfrm>
            <a:off x="5346868" y="1528419"/>
            <a:ext cx="1233093" cy="584775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B85562B7-CB99-D34D-AD74-AA4865CD12F3}"/>
              </a:ext>
            </a:extLst>
          </p:cNvPr>
          <p:cNvSpPr/>
          <p:nvPr/>
        </p:nvSpPr>
        <p:spPr>
          <a:xfrm>
            <a:off x="3196551" y="2066047"/>
            <a:ext cx="1742273" cy="584775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2" name="Pentagon 41">
            <a:extLst>
              <a:ext uri="{FF2B5EF4-FFF2-40B4-BE49-F238E27FC236}">
                <a16:creationId xmlns:a16="http://schemas.microsoft.com/office/drawing/2014/main" id="{C5C24E91-BFC7-A44B-BF9D-5EBCEA09BEF0}"/>
              </a:ext>
            </a:extLst>
          </p:cNvPr>
          <p:cNvSpPr/>
          <p:nvPr/>
        </p:nvSpPr>
        <p:spPr>
          <a:xfrm>
            <a:off x="1006065" y="1910824"/>
            <a:ext cx="2244070" cy="748817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 dirty="0">
              <a:solidFill>
                <a:srgbClr val="231F20"/>
              </a:solidFill>
              <a:ea typeface="Arial-Rounded" panose="020B0500000000000000" charset="0"/>
              <a:cs typeface="Arial-Rounded" panose="020B0500000000000000" charset="0"/>
              <a:sym typeface="+mn-lt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6A3B717-425B-D649-B5DC-743F79F54687}"/>
              </a:ext>
            </a:extLst>
          </p:cNvPr>
          <p:cNvSpPr/>
          <p:nvPr/>
        </p:nvSpPr>
        <p:spPr>
          <a:xfrm>
            <a:off x="1122899" y="1962066"/>
            <a:ext cx="14638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err="1"/>
              <a:t>sau</a:t>
            </a:r>
            <a:r>
              <a:rPr lang="en-US" sz="3600" i="1" dirty="0"/>
              <a:t> </a:t>
            </a:r>
            <a:r>
              <a:rPr lang="en-US" sz="3600" i="1" dirty="0" err="1"/>
              <a:t>đó</a:t>
            </a:r>
            <a:endParaRPr lang="en-VN" sz="3600" i="1" dirty="0"/>
          </a:p>
        </p:txBody>
      </p:sp>
    </p:spTree>
    <p:extLst>
      <p:ext uri="{BB962C8B-B14F-4D97-AF65-F5344CB8AC3E}">
        <p14:creationId xmlns:p14="http://schemas.microsoft.com/office/powerpoint/2010/main" val="348430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1" grpId="0"/>
      <p:bldP spid="13" grpId="0"/>
      <p:bldP spid="16" grpId="0" animBg="1"/>
      <p:bldP spid="18" grpId="0"/>
      <p:bldP spid="22" grpId="0" animBg="1"/>
      <p:bldP spid="23" grpId="0" animBg="1"/>
      <p:bldP spid="24" grpId="0" animBg="1"/>
      <p:bldP spid="19" grpId="0"/>
      <p:bldP spid="20" grpId="0"/>
      <p:bldP spid="21" grpId="0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8" grpId="0" animBg="1"/>
      <p:bldP spid="38" grpId="1" animBg="1"/>
      <p:bldP spid="39" grpId="0"/>
      <p:bldP spid="39" grpId="1"/>
      <p:bldP spid="40" grpId="0" animBg="1"/>
      <p:bldP spid="40" grpId="1" animBg="1"/>
      <p:bldP spid="41" grpId="0" animBg="1"/>
      <p:bldP spid="42" grpId="0" animBg="1"/>
      <p:bldP spid="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4"/>
          <a:stretch>
            <a:fillRect/>
          </a:stretch>
        </p:blipFill>
        <p:spPr bwMode="auto">
          <a:xfrm>
            <a:off x="0" y="1"/>
            <a:ext cx="12192000" cy="61377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04" r="-7931"/>
          <a:stretch>
            <a:fillRect/>
          </a:stretch>
        </p:blipFill>
        <p:spPr bwMode="auto">
          <a:xfrm>
            <a:off x="0" y="3530712"/>
            <a:ext cx="13228320" cy="3009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506" b="100000" l="3875" r="71250">
                        <a14:foregroundMark x1="11500" y1="87040" x2="16000" y2="85289"/>
                        <a14:foregroundMark x1="13500" y1="73730" x2="17875" y2="73380"/>
                        <a14:backgroundMark x1="4500" y1="62697" x2="31875" y2="53940"/>
                        <a14:backgroundMark x1="51125" y1="46585" x2="64875" y2="41506"/>
                        <a14:backgroundMark x1="14000" y1="95972" x2="68375" y2="77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40" t="44372" r="39696" b="7180"/>
          <a:stretch>
            <a:fillRect/>
          </a:stretch>
        </p:blipFill>
        <p:spPr bwMode="auto">
          <a:xfrm>
            <a:off x="-121920" y="3909696"/>
            <a:ext cx="1988821" cy="1368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043" l="778" r="100000">
                        <a14:foregroundMark x1="36333" y1="58152" x2="47778" y2="56522"/>
                        <a14:backgroundMark x1="27111" y1="63152" x2="31889" y2="62500"/>
                        <a14:backgroundMark x1="35556" y1="61522" x2="43333" y2="63152"/>
                        <a14:backgroundMark x1="47444" y1="62826" x2="51778" y2="64457"/>
                        <a14:backgroundMark x1="46111" y1="61848" x2="46111" y2="644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762000" y="4671960"/>
            <a:ext cx="2919160" cy="2984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564" b="100000" l="500" r="59125">
                        <a14:foregroundMark x1="24500" y1="85263" x2="23625" y2="95338"/>
                        <a14:foregroundMark x1="10500" y1="71729" x2="8500" y2="77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9226" b="-10166"/>
          <a:stretch>
            <a:fillRect/>
          </a:stretch>
        </p:blipFill>
        <p:spPr bwMode="auto">
          <a:xfrm>
            <a:off x="2529840" y="342901"/>
            <a:ext cx="1650643" cy="2487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70677" l="57875" r="100000">
                        <a14:foregroundMark x1="78750" y1="49173" x2="79000" y2="60752"/>
                        <a14:foregroundMark x1="74750" y1="48271" x2="74000" y2="52782"/>
                        <a14:foregroundMark x1="73125" y1="48421" x2="73375" y2="51429"/>
                        <a14:foregroundMark x1="81750" y1="57444" x2="85625" y2="60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61" b="28509"/>
          <a:stretch>
            <a:fillRect/>
          </a:stretch>
        </p:blipFill>
        <p:spPr bwMode="auto">
          <a:xfrm>
            <a:off x="4381500" y="804173"/>
            <a:ext cx="1229717" cy="170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54375">
                        <a14:foregroundMark x1="23750" y1="53919" x2="23250" y2="65796"/>
                        <a14:foregroundMark x1="18875" y1="54869" x2="19500" y2="65321"/>
                        <a14:foregroundMark x1="20000" y1="52257" x2="17500" y2="57482"/>
                        <a14:foregroundMark x1="19500" y1="79335" x2="23250" y2="85511"/>
                        <a14:foregroundMark x1="30375" y1="55344" x2="39875" y2="78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47556" b="-8653"/>
          <a:stretch>
            <a:fillRect/>
          </a:stretch>
        </p:blipFill>
        <p:spPr bwMode="auto">
          <a:xfrm>
            <a:off x="6114703" y="743708"/>
            <a:ext cx="1732666" cy="204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lowchart: Connector 3">
            <a:hlinkClick r:id="rId14" action="ppaction://hlinksldjump"/>
          </p:cNvPr>
          <p:cNvSpPr/>
          <p:nvPr/>
        </p:nvSpPr>
        <p:spPr>
          <a:xfrm>
            <a:off x="2779918" y="2830151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9" name="Flowchart: Connector 18">
            <a:hlinkClick r:id="rId15" action="ppaction://hlinksldjump"/>
          </p:cNvPr>
          <p:cNvSpPr/>
          <p:nvPr/>
        </p:nvSpPr>
        <p:spPr>
          <a:xfrm>
            <a:off x="3646674" y="2837488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20" name="Flowchart: Connector 19">
            <a:hlinkClick r:id="rId16" action="ppaction://hlinksldjump"/>
          </p:cNvPr>
          <p:cNvSpPr/>
          <p:nvPr/>
        </p:nvSpPr>
        <p:spPr>
          <a:xfrm>
            <a:off x="4497595" y="2863700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21" name="Flowchart: Connector 20">
            <a:hlinkClick r:id="rId17" action="ppaction://hlinksldjump"/>
          </p:cNvPr>
          <p:cNvSpPr/>
          <p:nvPr/>
        </p:nvSpPr>
        <p:spPr>
          <a:xfrm>
            <a:off x="5302607" y="2863700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5" name="Rectangle 4"/>
          <p:cNvSpPr/>
          <p:nvPr/>
        </p:nvSpPr>
        <p:spPr>
          <a:xfrm rot="5400000">
            <a:off x="11300912" y="4624306"/>
            <a:ext cx="1072105" cy="440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b="1" dirty="0">
                <a:ea typeface="Arial-Rounded" panose="020B0500000000000000" pitchFamily="34" charset="0"/>
                <a:cs typeface="Arial-Rounded" panose="020B0500000000000000" pitchFamily="34" charset="0"/>
              </a:rPr>
              <a:t>ĐỘI A</a:t>
            </a:r>
          </a:p>
        </p:txBody>
      </p:sp>
      <p:sp>
        <p:nvSpPr>
          <p:cNvPr id="24" name="Rectangle 23"/>
          <p:cNvSpPr/>
          <p:nvPr/>
        </p:nvSpPr>
        <p:spPr>
          <a:xfrm rot="5400000">
            <a:off x="11358820" y="5864006"/>
            <a:ext cx="953927" cy="440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b="1" dirty="0">
                <a:ea typeface="Arial-Rounded" panose="020B0500000000000000" pitchFamily="34" charset="0"/>
                <a:cs typeface="Arial-Rounded" panose="020B0500000000000000" pitchFamily="34" charset="0"/>
              </a:rPr>
              <a:t>ĐỘI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3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4.44444E-6 L 0.5 -4.44444E-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-4.44444E-6 L 0.75 -4.44444E-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25 1.11111E-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1.11111E-6 L 0.5 1.11111E-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1.11111E-6 L 0.75 1.11111E-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6C0FAD-E468-4442-820B-C78D1F5AD8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0732"/>
          <a:stretch/>
        </p:blipFill>
        <p:spPr>
          <a:xfrm>
            <a:off x="6201287" y="461190"/>
            <a:ext cx="5483981" cy="43761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496D28-5C35-BF4B-9964-B1B501F8A22D}"/>
              </a:ext>
            </a:extLst>
          </p:cNvPr>
          <p:cNvSpPr txBox="1"/>
          <p:nvPr/>
        </p:nvSpPr>
        <p:spPr>
          <a:xfrm>
            <a:off x="601099" y="407567"/>
            <a:ext cx="601650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Trong trang sách có biển</a:t>
            </a:r>
          </a:p>
          <a:p>
            <a:r>
              <a:rPr lang="en-US" sz="3600" dirty="0"/>
              <a:t>Em thấy những cánh buồm</a:t>
            </a:r>
          </a:p>
          <a:p>
            <a:r>
              <a:rPr lang="en-US" sz="3600" dirty="0"/>
              <a:t>Trong trang sách có rừng</a:t>
            </a:r>
          </a:p>
          <a:p>
            <a:r>
              <a:rPr lang="en-US" sz="3600" dirty="0"/>
              <a:t>Với bao nhiêu là gió.</a:t>
            </a:r>
          </a:p>
          <a:p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688935-23DB-9F40-A97F-EFB6AB1357BC}"/>
              </a:ext>
            </a:extLst>
          </p:cNvPr>
          <p:cNvSpPr txBox="1"/>
          <p:nvPr/>
        </p:nvSpPr>
        <p:spPr>
          <a:xfrm>
            <a:off x="639199" y="2939691"/>
            <a:ext cx="4754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Trang sách còn có lửa</a:t>
            </a:r>
          </a:p>
          <a:p>
            <a:r>
              <a:rPr lang="en-US" sz="3600" dirty="0"/>
              <a:t>Mà giấy chẳng cháy đâu</a:t>
            </a:r>
          </a:p>
          <a:p>
            <a:r>
              <a:rPr lang="en-US" sz="3600" dirty="0"/>
              <a:t>Trang sách có ao sâu</a:t>
            </a:r>
          </a:p>
          <a:p>
            <a:r>
              <a:rPr lang="en-US" sz="3600" dirty="0"/>
              <a:t>Mà giấy không hề ướt.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7285B30-A06F-834E-A9A6-A6AA7288D303}"/>
              </a:ext>
            </a:extLst>
          </p:cNvPr>
          <p:cNvCxnSpPr>
            <a:cxnSpLocks/>
          </p:cNvCxnSpPr>
          <p:nvPr/>
        </p:nvCxnSpPr>
        <p:spPr>
          <a:xfrm>
            <a:off x="4329113" y="953406"/>
            <a:ext cx="7858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290C1E2-9513-E047-942E-B0DC4B0D04BB}"/>
              </a:ext>
            </a:extLst>
          </p:cNvPr>
          <p:cNvSpPr txBox="1"/>
          <p:nvPr/>
        </p:nvSpPr>
        <p:spPr>
          <a:xfrm>
            <a:off x="414337" y="5488284"/>
            <a:ext cx="115738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2. Ở khổ thơ thứ hai và thứ ba, bạn nhỏ thấy những gì trong trang sách?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005E536-BCE0-A242-BF2C-0F7C1157C614}"/>
              </a:ext>
            </a:extLst>
          </p:cNvPr>
          <p:cNvCxnSpPr>
            <a:cxnSpLocks/>
          </p:cNvCxnSpPr>
          <p:nvPr/>
        </p:nvCxnSpPr>
        <p:spPr>
          <a:xfrm>
            <a:off x="3609351" y="1505856"/>
            <a:ext cx="20603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2026AB1-D30B-F843-A3B3-E5962AAC99E5}"/>
              </a:ext>
            </a:extLst>
          </p:cNvPr>
          <p:cNvCxnSpPr>
            <a:cxnSpLocks/>
          </p:cNvCxnSpPr>
          <p:nvPr/>
        </p:nvCxnSpPr>
        <p:spPr>
          <a:xfrm>
            <a:off x="4443416" y="2057523"/>
            <a:ext cx="7858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0EDC3F-8944-8545-91D6-6C8B57FC798A}"/>
              </a:ext>
            </a:extLst>
          </p:cNvPr>
          <p:cNvCxnSpPr>
            <a:cxnSpLocks/>
          </p:cNvCxnSpPr>
          <p:nvPr/>
        </p:nvCxnSpPr>
        <p:spPr>
          <a:xfrm>
            <a:off x="3652215" y="2620280"/>
            <a:ext cx="71976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93919C1-C0C7-6D42-A31A-EB58792E6FF7}"/>
              </a:ext>
            </a:extLst>
          </p:cNvPr>
          <p:cNvCxnSpPr>
            <a:cxnSpLocks/>
          </p:cNvCxnSpPr>
          <p:nvPr/>
        </p:nvCxnSpPr>
        <p:spPr>
          <a:xfrm>
            <a:off x="1471613" y="4050989"/>
            <a:ext cx="61436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1D4DB91-3A93-0D41-AC78-932E4D55574A}"/>
              </a:ext>
            </a:extLst>
          </p:cNvPr>
          <p:cNvCxnSpPr>
            <a:cxnSpLocks/>
          </p:cNvCxnSpPr>
          <p:nvPr/>
        </p:nvCxnSpPr>
        <p:spPr>
          <a:xfrm>
            <a:off x="3290259" y="4553863"/>
            <a:ext cx="51911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046C3A5-5F02-BC47-BB18-323427615B85}"/>
              </a:ext>
            </a:extLst>
          </p:cNvPr>
          <p:cNvCxnSpPr>
            <a:cxnSpLocks/>
          </p:cNvCxnSpPr>
          <p:nvPr/>
        </p:nvCxnSpPr>
        <p:spPr>
          <a:xfrm>
            <a:off x="4064796" y="3439428"/>
            <a:ext cx="61436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98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132F5B30-A56E-4728-9227-E75D06A88F8B}"/>
              </a:ext>
            </a:extLst>
          </p:cNvPr>
          <p:cNvSpPr/>
          <p:nvPr/>
        </p:nvSpPr>
        <p:spPr>
          <a:xfrm>
            <a:off x="737601" y="5990569"/>
            <a:ext cx="544010" cy="5847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46E093-1D57-4D6D-9218-61A2A02D2D4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4588" y="157376"/>
            <a:ext cx="6500812" cy="27347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345073-FEA0-49BF-9167-1D3DC60EC059}"/>
              </a:ext>
            </a:extLst>
          </p:cNvPr>
          <p:cNvSpPr txBox="1"/>
          <p:nvPr/>
        </p:nvSpPr>
        <p:spPr>
          <a:xfrm>
            <a:off x="1662941" y="3491102"/>
            <a:ext cx="7928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3.</a:t>
            </a:r>
            <a:r>
              <a:rPr lang="en-US" sz="36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Theo </a:t>
            </a:r>
            <a:r>
              <a:rPr lang="en-US" sz="3600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3600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600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lang="en-US" sz="3600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sz="3600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600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2F0A17-A889-48B0-A173-8B778C285D5F}"/>
              </a:ext>
            </a:extLst>
          </p:cNvPr>
          <p:cNvSpPr txBox="1"/>
          <p:nvPr/>
        </p:nvSpPr>
        <p:spPr>
          <a:xfrm>
            <a:off x="842964" y="4075877"/>
            <a:ext cx="10396582" cy="24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600" dirty="0">
                <a:ea typeface="Arial-Rounded" panose="020B0500000000000000" pitchFamily="34" charset="0"/>
                <a:cs typeface="Arial-Rounded" panose="020B0500000000000000" pitchFamily="34" charset="0"/>
              </a:rPr>
              <a:t>Trong trang sách có tiếng sóng vỗ.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600" dirty="0">
                <a:ea typeface="Arial-Rounded" panose="020B0500000000000000" pitchFamily="34" charset="0"/>
                <a:cs typeface="Arial-Rounded" panose="020B0500000000000000" pitchFamily="34" charset="0"/>
              </a:rPr>
              <a:t>Trong trang sách có mây trời đang bay.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600" dirty="0">
                <a:ea typeface="Arial-Rounded" panose="020B0500000000000000" pitchFamily="34" charset="0"/>
                <a:cs typeface="Arial-Rounded" panose="020B0500000000000000" pitchFamily="34" charset="0"/>
              </a:rPr>
              <a:t>Trong trang sách có nhiều điều thú vị về cuộc sống.</a:t>
            </a:r>
          </a:p>
        </p:txBody>
      </p:sp>
    </p:spTree>
    <p:extLst>
      <p:ext uri="{BB962C8B-B14F-4D97-AF65-F5344CB8AC3E}">
        <p14:creationId xmlns:p14="http://schemas.microsoft.com/office/powerpoint/2010/main" val="133821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570149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F2DD74A-687C-4B04-BE56-A2D14DBC334C}"/>
              </a:ext>
            </a:extLst>
          </p:cNvPr>
          <p:cNvSpPr/>
          <p:nvPr/>
        </p:nvSpPr>
        <p:spPr>
          <a:xfrm>
            <a:off x="1697406" y="5919232"/>
            <a:ext cx="10008516" cy="79341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4. Tìm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các tiếng có vần giống nhau ở cuối các dòng thơ.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5050304" y="2180493"/>
            <a:ext cx="745586" cy="3798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60168" y="2529841"/>
            <a:ext cx="745586" cy="3798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9209651" y="2555631"/>
            <a:ext cx="745586" cy="379828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9629338" y="2159391"/>
            <a:ext cx="745586" cy="379828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2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4">
            <a:extLst>
              <a:ext uri="{FF2B5EF4-FFF2-40B4-BE49-F238E27FC236}">
                <a16:creationId xmlns:a16="http://schemas.microsoft.com/office/drawing/2014/main" id="{1E4B093C-B5E7-4130-952D-530192579B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" b="1619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5D9050B5-E375-4F50-AF28-1C22FC8A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059" y="582362"/>
            <a:ext cx="10972800" cy="114300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Nội dung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04849" y="2715065"/>
            <a:ext cx="1561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Horizontal Scroll 12"/>
          <p:cNvSpPr/>
          <p:nvPr/>
        </p:nvSpPr>
        <p:spPr>
          <a:xfrm>
            <a:off x="2180501" y="1856936"/>
            <a:ext cx="7779433" cy="2166424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>
                <a:solidFill>
                  <a:schemeClr val="tx1"/>
                </a:solidFill>
              </a:rPr>
              <a:t>  Trong trang sách có nhiều </a:t>
            </a:r>
          </a:p>
          <a:p>
            <a:r>
              <a:rPr lang="en-US" sz="4800" dirty="0">
                <a:solidFill>
                  <a:schemeClr val="tx1"/>
                </a:solidFill>
              </a:rPr>
              <a:t>điều thú vị về cuộc sống.</a:t>
            </a:r>
          </a:p>
        </p:txBody>
      </p:sp>
    </p:spTree>
    <p:extLst>
      <p:ext uri="{BB962C8B-B14F-4D97-AF65-F5344CB8AC3E}">
        <p14:creationId xmlns:p14="http://schemas.microsoft.com/office/powerpoint/2010/main" val="3879926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6813AD-8ACE-45CD-A194-2CE75D849631}"/>
              </a:ext>
            </a:extLst>
          </p:cNvPr>
          <p:cNvSpPr/>
          <p:nvPr/>
        </p:nvSpPr>
        <p:spPr>
          <a:xfrm>
            <a:off x="562708" y="242916"/>
            <a:ext cx="11422966" cy="79341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1.Tìm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các chữ chỉ sự vật trong khổ thơ thứ hai hoặc thứ ba.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76995" y="1353619"/>
            <a:ext cx="601650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Trong trang sách có biển</a:t>
            </a:r>
          </a:p>
          <a:p>
            <a:r>
              <a:rPr lang="en-US" sz="3600" dirty="0"/>
              <a:t>Em thấy những cánh buồm</a:t>
            </a:r>
          </a:p>
          <a:p>
            <a:r>
              <a:rPr lang="en-US" sz="3600" dirty="0"/>
              <a:t>Trong trang sách có rừng</a:t>
            </a:r>
          </a:p>
          <a:p>
            <a:r>
              <a:rPr lang="en-US" sz="3600" dirty="0"/>
              <a:t>Với bao nhiêu là gió.</a:t>
            </a:r>
          </a:p>
          <a:p>
            <a:endParaRPr lang="en-US" sz="2800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2363372" y="1913206"/>
            <a:ext cx="189913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189828" y="2459501"/>
            <a:ext cx="2014024" cy="23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445433" y="3036277"/>
            <a:ext cx="189913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920155" y="4330504"/>
            <a:ext cx="189913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4965896" y="1899138"/>
            <a:ext cx="773722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5005754" y="3022209"/>
            <a:ext cx="773722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330506" y="3584918"/>
            <a:ext cx="635389" cy="234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753224" y="3764548"/>
            <a:ext cx="4754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Trang sách còn có lửa</a:t>
            </a:r>
          </a:p>
          <a:p>
            <a:r>
              <a:rPr lang="en-US" sz="3600" dirty="0"/>
              <a:t>Mà giấy chẳng cháy đâu</a:t>
            </a:r>
          </a:p>
          <a:p>
            <a:r>
              <a:rPr lang="en-US" sz="3600" dirty="0"/>
              <a:t>Trang sách có ao sâu</a:t>
            </a:r>
          </a:p>
          <a:p>
            <a:r>
              <a:rPr lang="en-US" sz="3600" dirty="0"/>
              <a:t>Mà giấy không hề ướt.</a:t>
            </a:r>
          </a:p>
        </p:txBody>
      </p:sp>
      <p:cxnSp>
        <p:nvCxnSpPr>
          <p:cNvPr id="39" name="Straight Connector 38"/>
          <p:cNvCxnSpPr/>
          <p:nvPr/>
        </p:nvCxnSpPr>
        <p:spPr>
          <a:xfrm flipV="1">
            <a:off x="9125244" y="4314092"/>
            <a:ext cx="773722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6550855" y="4862732"/>
            <a:ext cx="773722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6508652" y="5974080"/>
            <a:ext cx="773722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8351520" y="5383238"/>
            <a:ext cx="595532" cy="46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>
            <a:off x="668657" y="1446183"/>
            <a:ext cx="520504" cy="450166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5226595" y="3851759"/>
            <a:ext cx="520504" cy="450166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945157" y="324433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54178" y="1387396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312111" y="3807040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3861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/>
      <p:bldP spid="37" grpId="0"/>
      <p:bldP spid="44" grpId="0" animBg="1"/>
      <p:bldP spid="4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29360-F460-4D14-9CEA-BF6A5A99C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2. Đặt một câu về một cuốn truyện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A44D4-3BA2-4659-AC43-C404776B6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M:</a:t>
            </a:r>
            <a:r>
              <a:rPr lang="en-US" sz="4000" dirty="0">
                <a:ea typeface="Arial-Rounded" panose="020B0500000000000000" pitchFamily="34" charset="0"/>
                <a:cs typeface="Arial-Rounded" panose="020B0500000000000000" pitchFamily="34" charset="0"/>
              </a:rPr>
              <a:t> Truyện </a:t>
            </a:r>
            <a:r>
              <a:rPr lang="en-US" sz="4000" i="1" dirty="0">
                <a:ea typeface="Arial-Rounded" panose="020B0500000000000000" pitchFamily="34" charset="0"/>
                <a:cs typeface="Arial-Rounded" panose="020B0500000000000000" pitchFamily="34" charset="0"/>
              </a:rPr>
              <a:t>Tích Chu </a:t>
            </a:r>
            <a:r>
              <a:rPr lang="en-US" sz="4000" dirty="0">
                <a:ea typeface="Arial-Rounded" panose="020B0500000000000000" pitchFamily="34" charset="0"/>
                <a:cs typeface="Arial-Rounded" panose="020B0500000000000000" pitchFamily="34" charset="0"/>
              </a:rPr>
              <a:t>nói về tình cảm bà cháu.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6A0750-EE2A-46EA-86E2-CFBBA5A40EA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75547" y="2755231"/>
            <a:ext cx="6027821" cy="355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89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70972" y="3066708"/>
            <a:ext cx="42500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 tạm biệt các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601"/>
            <a:ext cx="9144000" cy="2306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81200" y="376904"/>
            <a:ext cx="8412479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320" b="1" dirty="0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Bài trước em đã học bài gì?</a:t>
            </a:r>
            <a:endParaRPr lang="en-US" sz="1680" b="1" dirty="0">
              <a:solidFill>
                <a:prstClr val="white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220980" y="3924886"/>
            <a:ext cx="5875020" cy="2186612"/>
          </a:xfrm>
          <a:prstGeom prst="cloudCallout">
            <a:avLst>
              <a:gd name="adj1" fmla="val 87219"/>
              <a:gd name="adj2" fmla="val -133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Cuốn sách của em</a:t>
            </a:r>
          </a:p>
        </p:txBody>
      </p:sp>
      <p:sp>
        <p:nvSpPr>
          <p:cNvPr id="22" name="Right Arrow 21">
            <a:hlinkClick r:id="rId6" action="ppaction://hlinksldjump"/>
          </p:cNvPr>
          <p:cNvSpPr/>
          <p:nvPr/>
        </p:nvSpPr>
        <p:spPr>
          <a:xfrm>
            <a:off x="8926487" y="5620772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265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1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419666"/>
            <a:ext cx="9509760" cy="2260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0" y="663989"/>
            <a:ext cx="8961119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Tên sách là hàng chữ lớn ở khoảng giữa....</a:t>
            </a:r>
            <a:endParaRPr lang="en-US" sz="1920" b="1" dirty="0">
              <a:solidFill>
                <a:prstClr val="white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241303" y="3524575"/>
            <a:ext cx="5612130" cy="2644993"/>
          </a:xfrm>
          <a:prstGeom prst="cloudCallout">
            <a:avLst>
              <a:gd name="adj1" fmla="val 66042"/>
              <a:gd name="adj2" fmla="val -6639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Bìa sách</a:t>
            </a:r>
          </a:p>
        </p:txBody>
      </p:sp>
      <p:sp>
        <p:nvSpPr>
          <p:cNvPr id="22" name="Right Arrow 21">
            <a:hlinkClick r:id="rId6" action="ppaction://hlinksldjump"/>
          </p:cNvPr>
          <p:cNvSpPr/>
          <p:nvPr/>
        </p:nvSpPr>
        <p:spPr>
          <a:xfrm>
            <a:off x="11252984" y="6044608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265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1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560" y="411481"/>
            <a:ext cx="9784080" cy="2123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98320" y="753160"/>
            <a:ext cx="9326879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320" b="1" dirty="0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Người viết sách được gọi là:</a:t>
            </a:r>
            <a:endParaRPr lang="en-US" sz="1680" b="1" dirty="0">
              <a:solidFill>
                <a:prstClr val="white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0" y="3703321"/>
            <a:ext cx="5141102" cy="2671812"/>
          </a:xfrm>
          <a:prstGeom prst="cloudCallout">
            <a:avLst>
              <a:gd name="adj1" fmla="val 95494"/>
              <a:gd name="adj2" fmla="val -133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Tác giả</a:t>
            </a:r>
          </a:p>
        </p:txBody>
      </p:sp>
      <p:sp>
        <p:nvSpPr>
          <p:cNvPr id="22" name="Right Arrow 21">
            <a:hlinkClick r:id="rId6" action="ppaction://hlinksldjump"/>
          </p:cNvPr>
          <p:cNvSpPr/>
          <p:nvPr/>
        </p:nvSpPr>
        <p:spPr>
          <a:xfrm>
            <a:off x="11252984" y="6008922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265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1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"/>
            <a:ext cx="10241280" cy="248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41120" y="359046"/>
            <a:ext cx="950976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Ngay sau trang bìa là gì......</a:t>
            </a:r>
            <a:endParaRPr lang="en-US" sz="1920" b="1" dirty="0">
              <a:solidFill>
                <a:prstClr val="white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-121920" y="3819931"/>
            <a:ext cx="4160520" cy="2482346"/>
          </a:xfrm>
          <a:prstGeom prst="cloudCallout">
            <a:avLst>
              <a:gd name="adj1" fmla="val 95494"/>
              <a:gd name="adj2" fmla="val -133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Mục lục</a:t>
            </a:r>
          </a:p>
        </p:txBody>
      </p:sp>
      <p:sp>
        <p:nvSpPr>
          <p:cNvPr id="22" name="Right Arrow 21">
            <a:hlinkClick r:id="rId6" action="ppaction://hlinksldjump"/>
          </p:cNvPr>
          <p:cNvSpPr/>
          <p:nvPr/>
        </p:nvSpPr>
        <p:spPr>
          <a:xfrm>
            <a:off x="11252984" y="6030914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265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1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17"/>
          <p:cNvSpPr/>
          <p:nvPr/>
        </p:nvSpPr>
        <p:spPr>
          <a:xfrm>
            <a:off x="-51839" y="-17570"/>
            <a:ext cx="12243839" cy="233227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  <a:gd name="connsiteX0-449" fmla="*/ 76 w 21676"/>
              <a:gd name="connsiteY0-450" fmla="*/ 0 h 23225"/>
              <a:gd name="connsiteX1-451" fmla="*/ 21676 w 21676"/>
              <a:gd name="connsiteY1-452" fmla="*/ 0 h 23225"/>
              <a:gd name="connsiteX2-453" fmla="*/ 21625 w 21676"/>
              <a:gd name="connsiteY2-454" fmla="*/ 18938 h 23225"/>
              <a:gd name="connsiteX3-455" fmla="*/ 17591 w 21676"/>
              <a:gd name="connsiteY3-456" fmla="*/ 19806 h 23225"/>
              <a:gd name="connsiteX4-457" fmla="*/ 8469 w 21676"/>
              <a:gd name="connsiteY4-458" fmla="*/ 23038 h 23225"/>
              <a:gd name="connsiteX5-459" fmla="*/ 1 w 21676"/>
              <a:gd name="connsiteY5-460" fmla="*/ 20416 h 23225"/>
              <a:gd name="connsiteX6-461" fmla="*/ 76 w 21676"/>
              <a:gd name="connsiteY6-462" fmla="*/ 0 h 23225"/>
              <a:gd name="connsiteX0-463" fmla="*/ 76 w 21676"/>
              <a:gd name="connsiteY0-464" fmla="*/ 0 h 23225"/>
              <a:gd name="connsiteX1-465" fmla="*/ 21676 w 21676"/>
              <a:gd name="connsiteY1-466" fmla="*/ 0 h 23225"/>
              <a:gd name="connsiteX2-467" fmla="*/ 21625 w 21676"/>
              <a:gd name="connsiteY2-468" fmla="*/ 18938 h 23225"/>
              <a:gd name="connsiteX3-469" fmla="*/ 17591 w 21676"/>
              <a:gd name="connsiteY3-470" fmla="*/ 19806 h 23225"/>
              <a:gd name="connsiteX4-471" fmla="*/ 8290 w 21676"/>
              <a:gd name="connsiteY4-472" fmla="*/ 23038 h 23225"/>
              <a:gd name="connsiteX5-473" fmla="*/ 1 w 21676"/>
              <a:gd name="connsiteY5-474" fmla="*/ 20416 h 23225"/>
              <a:gd name="connsiteX6-475" fmla="*/ 76 w 21676"/>
              <a:gd name="connsiteY6-476" fmla="*/ 0 h 23225"/>
              <a:gd name="connsiteX0-477" fmla="*/ 76 w 21676"/>
              <a:gd name="connsiteY0-478" fmla="*/ 0 h 23054"/>
              <a:gd name="connsiteX1-479" fmla="*/ 21676 w 21676"/>
              <a:gd name="connsiteY1-480" fmla="*/ 0 h 23054"/>
              <a:gd name="connsiteX2-481" fmla="*/ 21625 w 21676"/>
              <a:gd name="connsiteY2-482" fmla="*/ 18938 h 23054"/>
              <a:gd name="connsiteX3-483" fmla="*/ 17591 w 21676"/>
              <a:gd name="connsiteY3-484" fmla="*/ 19806 h 23054"/>
              <a:gd name="connsiteX4-485" fmla="*/ 8290 w 21676"/>
              <a:gd name="connsiteY4-486" fmla="*/ 23038 h 23054"/>
              <a:gd name="connsiteX5-487" fmla="*/ 1 w 21676"/>
              <a:gd name="connsiteY5-488" fmla="*/ 20416 h 23054"/>
              <a:gd name="connsiteX6-489" fmla="*/ 76 w 21676"/>
              <a:gd name="connsiteY6-490" fmla="*/ 0 h 23054"/>
              <a:gd name="connsiteX0-491" fmla="*/ 76 w 21676"/>
              <a:gd name="connsiteY0-492" fmla="*/ 0 h 23038"/>
              <a:gd name="connsiteX1-493" fmla="*/ 21676 w 21676"/>
              <a:gd name="connsiteY1-494" fmla="*/ 0 h 23038"/>
              <a:gd name="connsiteX2-495" fmla="*/ 21625 w 21676"/>
              <a:gd name="connsiteY2-496" fmla="*/ 18938 h 23038"/>
              <a:gd name="connsiteX3-497" fmla="*/ 17591 w 21676"/>
              <a:gd name="connsiteY3-498" fmla="*/ 19806 h 23038"/>
              <a:gd name="connsiteX4-499" fmla="*/ 8290 w 21676"/>
              <a:gd name="connsiteY4-500" fmla="*/ 23038 h 23038"/>
              <a:gd name="connsiteX5-501" fmla="*/ 1 w 21676"/>
              <a:gd name="connsiteY5-502" fmla="*/ 20416 h 23038"/>
              <a:gd name="connsiteX6-503" fmla="*/ 76 w 21676"/>
              <a:gd name="connsiteY6-504" fmla="*/ 0 h 23038"/>
              <a:gd name="connsiteX0-505" fmla="*/ 76 w 21676"/>
              <a:gd name="connsiteY0-506" fmla="*/ 0 h 23038"/>
              <a:gd name="connsiteX1-507" fmla="*/ 21676 w 21676"/>
              <a:gd name="connsiteY1-508" fmla="*/ 0 h 23038"/>
              <a:gd name="connsiteX2-509" fmla="*/ 21625 w 21676"/>
              <a:gd name="connsiteY2-510" fmla="*/ 18938 h 23038"/>
              <a:gd name="connsiteX3-511" fmla="*/ 18037 w 21676"/>
              <a:gd name="connsiteY3-512" fmla="*/ 19806 h 23038"/>
              <a:gd name="connsiteX4-513" fmla="*/ 8290 w 21676"/>
              <a:gd name="connsiteY4-514" fmla="*/ 23038 h 23038"/>
              <a:gd name="connsiteX5-515" fmla="*/ 1 w 21676"/>
              <a:gd name="connsiteY5-516" fmla="*/ 20416 h 23038"/>
              <a:gd name="connsiteX6-517" fmla="*/ 76 w 21676"/>
              <a:gd name="connsiteY6-518" fmla="*/ 0 h 23038"/>
              <a:gd name="connsiteX0-519" fmla="*/ 76 w 21676"/>
              <a:gd name="connsiteY0-520" fmla="*/ 0 h 23038"/>
              <a:gd name="connsiteX1-521" fmla="*/ 21676 w 21676"/>
              <a:gd name="connsiteY1-522" fmla="*/ 0 h 23038"/>
              <a:gd name="connsiteX2-523" fmla="*/ 21625 w 21676"/>
              <a:gd name="connsiteY2-524" fmla="*/ 19390 h 23038"/>
              <a:gd name="connsiteX3-525" fmla="*/ 18037 w 21676"/>
              <a:gd name="connsiteY3-526" fmla="*/ 19806 h 23038"/>
              <a:gd name="connsiteX4-527" fmla="*/ 8290 w 21676"/>
              <a:gd name="connsiteY4-528" fmla="*/ 23038 h 23038"/>
              <a:gd name="connsiteX5-529" fmla="*/ 1 w 21676"/>
              <a:gd name="connsiteY5-530" fmla="*/ 20416 h 23038"/>
              <a:gd name="connsiteX6-531" fmla="*/ 76 w 21676"/>
              <a:gd name="connsiteY6-532" fmla="*/ 0 h 23038"/>
              <a:gd name="connsiteX0-533" fmla="*/ 76 w 21676"/>
              <a:gd name="connsiteY0-534" fmla="*/ 0 h 23038"/>
              <a:gd name="connsiteX1-535" fmla="*/ 21676 w 21676"/>
              <a:gd name="connsiteY1-536" fmla="*/ 0 h 23038"/>
              <a:gd name="connsiteX2-537" fmla="*/ 21625 w 21676"/>
              <a:gd name="connsiteY2-538" fmla="*/ 19390 h 23038"/>
              <a:gd name="connsiteX3-539" fmla="*/ 18037 w 21676"/>
              <a:gd name="connsiteY3-540" fmla="*/ 19806 h 23038"/>
              <a:gd name="connsiteX4-541" fmla="*/ 8290 w 21676"/>
              <a:gd name="connsiteY4-542" fmla="*/ 23038 h 23038"/>
              <a:gd name="connsiteX5-543" fmla="*/ 1 w 21676"/>
              <a:gd name="connsiteY5-544" fmla="*/ 20416 h 23038"/>
              <a:gd name="connsiteX6-545" fmla="*/ 76 w 21676"/>
              <a:gd name="connsiteY6-546" fmla="*/ 0 h 23038"/>
              <a:gd name="connsiteX0-547" fmla="*/ 76 w 21676"/>
              <a:gd name="connsiteY0-548" fmla="*/ 0 h 23075"/>
              <a:gd name="connsiteX1-549" fmla="*/ 21676 w 21676"/>
              <a:gd name="connsiteY1-550" fmla="*/ 0 h 23075"/>
              <a:gd name="connsiteX2-551" fmla="*/ 21625 w 21676"/>
              <a:gd name="connsiteY2-552" fmla="*/ 19390 h 23075"/>
              <a:gd name="connsiteX3-553" fmla="*/ 18037 w 21676"/>
              <a:gd name="connsiteY3-554" fmla="*/ 19806 h 23075"/>
              <a:gd name="connsiteX4-555" fmla="*/ 8290 w 21676"/>
              <a:gd name="connsiteY4-556" fmla="*/ 23038 h 23075"/>
              <a:gd name="connsiteX5-557" fmla="*/ 1 w 21676"/>
              <a:gd name="connsiteY5-558" fmla="*/ 20416 h 23075"/>
              <a:gd name="connsiteX6-559" fmla="*/ 76 w 21676"/>
              <a:gd name="connsiteY6-560" fmla="*/ 0 h 230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F0B4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83" tIns="54842" rIns="109683" bIns="54842" rtlCol="0" anchor="ctr"/>
          <a:lstStyle/>
          <a:p>
            <a:pPr algn="ctr"/>
            <a:endParaRPr lang="en-US" sz="1685"/>
          </a:p>
        </p:txBody>
      </p:sp>
      <p:grpSp>
        <p:nvGrpSpPr>
          <p:cNvPr id="12" name="Group 11"/>
          <p:cNvGrpSpPr/>
          <p:nvPr/>
        </p:nvGrpSpPr>
        <p:grpSpPr>
          <a:xfrm>
            <a:off x="3078480" y="3024728"/>
            <a:ext cx="7680960" cy="1170172"/>
            <a:chOff x="9566064" y="964372"/>
            <a:chExt cx="5446164" cy="698253"/>
          </a:xfrm>
          <a:solidFill>
            <a:schemeClr val="tx2"/>
          </a:solidFill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3" tIns="54856" rIns="109713" bIns="54856" spcCol="0" rtlCol="0" anchor="ctr"/>
            <a:lstStyle/>
            <a:p>
              <a:pPr algn="ctr"/>
              <a:endParaRPr lang="en-US" sz="1685"/>
            </a:p>
          </p:txBody>
        </p:sp>
        <p:sp>
          <p:nvSpPr>
            <p:cNvPr id="14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3" tIns="54856" rIns="109713" bIns="54856" spcCol="0" rtlCol="0" anchor="ctr"/>
            <a:lstStyle/>
            <a:p>
              <a:pPr algn="ctr"/>
              <a:endParaRPr lang="en-US" sz="1685"/>
            </a:p>
          </p:txBody>
        </p:sp>
      </p:grpSp>
      <p:sp>
        <p:nvSpPr>
          <p:cNvPr id="15" name="Rectangle 10"/>
          <p:cNvSpPr/>
          <p:nvPr/>
        </p:nvSpPr>
        <p:spPr>
          <a:xfrm>
            <a:off x="3109346" y="3110810"/>
            <a:ext cx="7099068" cy="911316"/>
          </a:xfrm>
          <a:custGeom>
            <a:avLst/>
            <a:gdLst>
              <a:gd name="connsiteX0" fmla="*/ 0 w 5334000"/>
              <a:gd name="connsiteY0" fmla="*/ 0 h 724766"/>
              <a:gd name="connsiteX1" fmla="*/ 5334000 w 5334000"/>
              <a:gd name="connsiteY1" fmla="*/ 0 h 724766"/>
              <a:gd name="connsiteX2" fmla="*/ 5334000 w 5334000"/>
              <a:gd name="connsiteY2" fmla="*/ 724766 h 724766"/>
              <a:gd name="connsiteX3" fmla="*/ 0 w 5334000"/>
              <a:gd name="connsiteY3" fmla="*/ 724766 h 724766"/>
              <a:gd name="connsiteX4" fmla="*/ 0 w 5334000"/>
              <a:gd name="connsiteY4" fmla="*/ 0 h 724766"/>
              <a:gd name="connsiteX0-1" fmla="*/ 0 w 5334002"/>
              <a:gd name="connsiteY0-2" fmla="*/ 0 h 724766"/>
              <a:gd name="connsiteX1-3" fmla="*/ 5334000 w 5334002"/>
              <a:gd name="connsiteY1-4" fmla="*/ 0 h 724766"/>
              <a:gd name="connsiteX2-5" fmla="*/ 4869873 w 5334002"/>
              <a:gd name="connsiteY2-6" fmla="*/ 506124 h 724766"/>
              <a:gd name="connsiteX3-7" fmla="*/ 5334000 w 5334002"/>
              <a:gd name="connsiteY3-8" fmla="*/ 724766 h 724766"/>
              <a:gd name="connsiteX4-9" fmla="*/ 0 w 5334002"/>
              <a:gd name="connsiteY4-10" fmla="*/ 724766 h 724766"/>
              <a:gd name="connsiteX5" fmla="*/ 0 w 5334002"/>
              <a:gd name="connsiteY5" fmla="*/ 0 h 724766"/>
              <a:gd name="connsiteX0-11" fmla="*/ 0 w 5334002"/>
              <a:gd name="connsiteY0-12" fmla="*/ 0 h 724766"/>
              <a:gd name="connsiteX1-13" fmla="*/ 5334000 w 5334002"/>
              <a:gd name="connsiteY1-14" fmla="*/ 0 h 724766"/>
              <a:gd name="connsiteX2-15" fmla="*/ 4849092 w 5334002"/>
              <a:gd name="connsiteY2-16" fmla="*/ 454170 h 724766"/>
              <a:gd name="connsiteX3-17" fmla="*/ 5334000 w 5334002"/>
              <a:gd name="connsiteY3-18" fmla="*/ 724766 h 724766"/>
              <a:gd name="connsiteX4-19" fmla="*/ 0 w 5334002"/>
              <a:gd name="connsiteY4-20" fmla="*/ 724766 h 724766"/>
              <a:gd name="connsiteX5-21" fmla="*/ 0 w 5334002"/>
              <a:gd name="connsiteY5-22" fmla="*/ 0 h 72476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5334002" h="724766">
                <a:moveTo>
                  <a:pt x="0" y="0"/>
                </a:moveTo>
                <a:lnTo>
                  <a:pt x="5334000" y="0"/>
                </a:lnTo>
                <a:cubicBezTo>
                  <a:pt x="5335154" y="102899"/>
                  <a:pt x="4847938" y="351271"/>
                  <a:pt x="4849092" y="454170"/>
                </a:cubicBezTo>
                <a:lnTo>
                  <a:pt x="5334000" y="724766"/>
                </a:lnTo>
                <a:lnTo>
                  <a:pt x="0" y="7247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13" tIns="54856" rIns="109713" bIns="54856" spcCol="0" rtlCol="0" anchor="ctr"/>
          <a:lstStyle/>
          <a:p>
            <a:pPr algn="ctr"/>
            <a:endParaRPr lang="en-US" sz="1685"/>
          </a:p>
        </p:txBody>
      </p:sp>
      <p:sp>
        <p:nvSpPr>
          <p:cNvPr id="16" name="Rectangle 16"/>
          <p:cNvSpPr/>
          <p:nvPr/>
        </p:nvSpPr>
        <p:spPr>
          <a:xfrm rot="269291">
            <a:off x="2128567" y="3207533"/>
            <a:ext cx="1427364" cy="1046653"/>
          </a:xfrm>
          <a:custGeom>
            <a:avLst/>
            <a:gdLst>
              <a:gd name="connsiteX0" fmla="*/ 0 w 1322292"/>
              <a:gd name="connsiteY0" fmla="*/ 0 h 1023843"/>
              <a:gd name="connsiteX1" fmla="*/ 1322292 w 1322292"/>
              <a:gd name="connsiteY1" fmla="*/ 0 h 1023843"/>
              <a:gd name="connsiteX2" fmla="*/ 1322292 w 1322292"/>
              <a:gd name="connsiteY2" fmla="*/ 1023843 h 1023843"/>
              <a:gd name="connsiteX3" fmla="*/ 0 w 1322292"/>
              <a:gd name="connsiteY3" fmla="*/ 1023843 h 1023843"/>
              <a:gd name="connsiteX4" fmla="*/ 0 w 1322292"/>
              <a:gd name="connsiteY4" fmla="*/ 0 h 1023843"/>
              <a:gd name="connsiteX0-1" fmla="*/ 38 w 1322330"/>
              <a:gd name="connsiteY0-2" fmla="*/ 0 h 1023843"/>
              <a:gd name="connsiteX1-3" fmla="*/ 1322330 w 1322330"/>
              <a:gd name="connsiteY1-4" fmla="*/ 0 h 1023843"/>
              <a:gd name="connsiteX2-5" fmla="*/ 1322330 w 1322330"/>
              <a:gd name="connsiteY2-6" fmla="*/ 1023843 h 1023843"/>
              <a:gd name="connsiteX3-7" fmla="*/ 38 w 1322330"/>
              <a:gd name="connsiteY3-8" fmla="*/ 1023843 h 1023843"/>
              <a:gd name="connsiteX4-9" fmla="*/ 401820 w 1322330"/>
              <a:gd name="connsiteY4-10" fmla="*/ 432335 h 1023843"/>
              <a:gd name="connsiteX5" fmla="*/ 38 w 1322330"/>
              <a:gd name="connsiteY5" fmla="*/ 0 h 10238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1322330" h="1023843">
                <a:moveTo>
                  <a:pt x="38" y="0"/>
                </a:moveTo>
                <a:lnTo>
                  <a:pt x="1322330" y="0"/>
                </a:lnTo>
                <a:lnTo>
                  <a:pt x="1322330" y="1023843"/>
                </a:lnTo>
                <a:lnTo>
                  <a:pt x="38" y="1023843"/>
                </a:lnTo>
                <a:cubicBezTo>
                  <a:pt x="-4580" y="845146"/>
                  <a:pt x="406438" y="611032"/>
                  <a:pt x="401820" y="432335"/>
                </a:cubicBezTo>
                <a:lnTo>
                  <a:pt x="38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5"/>
          </a:p>
        </p:txBody>
      </p:sp>
      <p:sp>
        <p:nvSpPr>
          <p:cNvPr id="17" name="Rectangle 16"/>
          <p:cNvSpPr/>
          <p:nvPr/>
        </p:nvSpPr>
        <p:spPr>
          <a:xfrm rot="489815">
            <a:off x="2366472" y="3320534"/>
            <a:ext cx="1046237" cy="817644"/>
          </a:xfrm>
          <a:custGeom>
            <a:avLst/>
            <a:gdLst>
              <a:gd name="connsiteX0" fmla="*/ 0 w 1322292"/>
              <a:gd name="connsiteY0" fmla="*/ 0 h 1023843"/>
              <a:gd name="connsiteX1" fmla="*/ 1322292 w 1322292"/>
              <a:gd name="connsiteY1" fmla="*/ 0 h 1023843"/>
              <a:gd name="connsiteX2" fmla="*/ 1322292 w 1322292"/>
              <a:gd name="connsiteY2" fmla="*/ 1023843 h 1023843"/>
              <a:gd name="connsiteX3" fmla="*/ 0 w 1322292"/>
              <a:gd name="connsiteY3" fmla="*/ 1023843 h 1023843"/>
              <a:gd name="connsiteX4" fmla="*/ 0 w 1322292"/>
              <a:gd name="connsiteY4" fmla="*/ 0 h 1023843"/>
              <a:gd name="connsiteX0-1" fmla="*/ 38 w 1322330"/>
              <a:gd name="connsiteY0-2" fmla="*/ 0 h 1023843"/>
              <a:gd name="connsiteX1-3" fmla="*/ 1322330 w 1322330"/>
              <a:gd name="connsiteY1-4" fmla="*/ 0 h 1023843"/>
              <a:gd name="connsiteX2-5" fmla="*/ 1322330 w 1322330"/>
              <a:gd name="connsiteY2-6" fmla="*/ 1023843 h 1023843"/>
              <a:gd name="connsiteX3-7" fmla="*/ 38 w 1322330"/>
              <a:gd name="connsiteY3-8" fmla="*/ 1023843 h 1023843"/>
              <a:gd name="connsiteX4-9" fmla="*/ 401820 w 1322330"/>
              <a:gd name="connsiteY4-10" fmla="*/ 432335 h 1023843"/>
              <a:gd name="connsiteX5" fmla="*/ 38 w 1322330"/>
              <a:gd name="connsiteY5" fmla="*/ 0 h 10238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1322330" h="1023843">
                <a:moveTo>
                  <a:pt x="38" y="0"/>
                </a:moveTo>
                <a:lnTo>
                  <a:pt x="1322330" y="0"/>
                </a:lnTo>
                <a:lnTo>
                  <a:pt x="1322330" y="1023843"/>
                </a:lnTo>
                <a:lnTo>
                  <a:pt x="38" y="1023843"/>
                </a:lnTo>
                <a:cubicBezTo>
                  <a:pt x="-4580" y="845146"/>
                  <a:pt x="406438" y="611032"/>
                  <a:pt x="401820" y="432335"/>
                </a:cubicBezTo>
                <a:lnTo>
                  <a:pt x="38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5"/>
          </a:p>
        </p:txBody>
      </p:sp>
      <p:grpSp>
        <p:nvGrpSpPr>
          <p:cNvPr id="18" name="Group 17"/>
          <p:cNvGrpSpPr/>
          <p:nvPr/>
        </p:nvGrpSpPr>
        <p:grpSpPr>
          <a:xfrm>
            <a:off x="2807281" y="2883437"/>
            <a:ext cx="1422940" cy="1366063"/>
            <a:chOff x="1148781" y="997763"/>
            <a:chExt cx="992332" cy="992332"/>
          </a:xfrm>
          <a:solidFill>
            <a:srgbClr val="E3667B"/>
          </a:solidFill>
        </p:grpSpPr>
        <p:sp>
          <p:nvSpPr>
            <p:cNvPr id="19" name="Oval 18"/>
            <p:cNvSpPr/>
            <p:nvPr/>
          </p:nvSpPr>
          <p:spPr>
            <a:xfrm>
              <a:off x="1148781" y="997763"/>
              <a:ext cx="992332" cy="992332"/>
            </a:xfrm>
            <a:prstGeom prst="ellipse">
              <a:avLst/>
            </a:prstGeom>
            <a:solidFill>
              <a:srgbClr val="FF006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5"/>
            </a:p>
          </p:txBody>
        </p:sp>
        <p:sp>
          <p:nvSpPr>
            <p:cNvPr id="20" name="Oval 19"/>
            <p:cNvSpPr/>
            <p:nvPr/>
          </p:nvSpPr>
          <p:spPr>
            <a:xfrm>
              <a:off x="1187746" y="997763"/>
              <a:ext cx="914400" cy="914400"/>
            </a:xfrm>
            <a:prstGeom prst="ellipse">
              <a:avLst/>
            </a:prstGeom>
            <a:solidFill>
              <a:srgbClr val="FF006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5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080042" y="3237547"/>
            <a:ext cx="5519650" cy="773430"/>
          </a:xfrm>
          <a:prstGeom prst="rect">
            <a:avLst/>
          </a:prstGeom>
          <a:noFill/>
        </p:spPr>
        <p:txBody>
          <a:bodyPr wrap="square" lIns="109669" tIns="54835" rIns="109669" bIns="54835" rtlCol="0">
            <a:spAutoFit/>
          </a:bodyPr>
          <a:lstStyle/>
          <a:p>
            <a:pPr algn="ctr"/>
            <a:r>
              <a:rPr lang="en-US" sz="4320" b="1" dirty="0">
                <a:solidFill>
                  <a:srgbClr val="FF0066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Khi trang sách mở ra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23224" y="2867371"/>
            <a:ext cx="1690366" cy="1364615"/>
          </a:xfrm>
          <a:prstGeom prst="rect">
            <a:avLst/>
          </a:prstGeom>
          <a:noFill/>
        </p:spPr>
        <p:txBody>
          <a:bodyPr wrap="square" lIns="109669" tIns="54835" rIns="109669" bIns="54835" rtlCol="0">
            <a:spAutoFit/>
          </a:bodyPr>
          <a:lstStyle/>
          <a:p>
            <a:pPr algn="ctr"/>
            <a:r>
              <a:rPr lang="en-US" sz="288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</a:p>
          <a:p>
            <a:pPr algn="ctr"/>
            <a:r>
              <a:rPr lang="en-US" sz="5280" b="1" dirty="0">
                <a:solidFill>
                  <a:schemeClr val="bg1"/>
                </a:solidFill>
                <a:latin typeface="Arial Rounded MT Bold" panose="020F0704030504030204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16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427089" cy="2016125"/>
            <a:chOff x="2118480" y="1316166"/>
            <a:chExt cx="1589991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316685" y="1556684"/>
              <a:ext cx="1391786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Microsoft YaHei" panose="020B0503020204020204" charset="-122"/>
                  <a:cs typeface="Arial Rounded MT Bold" panose="020F0704030504030204" charset="0"/>
                </a:rPr>
                <a:t>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554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D440E5-56E2-3443-9211-39FC19060A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17531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</TotalTime>
  <Words>798</Words>
  <Application>Microsoft Macintosh PowerPoint</Application>
  <PresentationFormat>Widescreen</PresentationFormat>
  <Paragraphs>169</Paragraphs>
  <Slides>26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Microsoft YaHei</vt:lpstr>
      <vt:lpstr>Arial</vt:lpstr>
      <vt:lpstr>Arial Rounded MT Bold</vt:lpstr>
      <vt:lpstr>Arial-Rounded</vt:lpstr>
      <vt:lpstr>Calibri</vt:lpstr>
      <vt:lpstr>Calibri Light</vt:lpstr>
      <vt:lpstr>Times New Roman</vt:lpstr>
      <vt:lpstr>1_Office Theme</vt:lpstr>
      <vt:lpstr>2_Office Theme</vt:lpstr>
      <vt:lpstr>6_Office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Khi trang sách mở ra</vt:lpstr>
      <vt:lpstr>Khi trang sách mở ra</vt:lpstr>
      <vt:lpstr>Khi trang sách mở ra</vt:lpstr>
      <vt:lpstr>q</vt:lpstr>
      <vt:lpstr>Khi trang sách mở 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Nội dung</vt:lpstr>
      <vt:lpstr>PowerPoint Presentation</vt:lpstr>
      <vt:lpstr>2. Đặt một câu về một cuốn truyện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BENR-</dc:creator>
  <cp:lastModifiedBy>Ngọc Bích Đỗ</cp:lastModifiedBy>
  <cp:revision>59</cp:revision>
  <dcterms:created xsi:type="dcterms:W3CDTF">2021-05-25T10:05:27Z</dcterms:created>
  <dcterms:modified xsi:type="dcterms:W3CDTF">2021-10-26T10:28:52Z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